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heme/theme2.xml" ContentType="application/vnd.openxmlformats-officedocument.them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8" r:id="rId2"/>
    <p:sldId id="297" r:id="rId3"/>
    <p:sldId id="299" r:id="rId4"/>
    <p:sldId id="300" r:id="rId5"/>
    <p:sldId id="301" r:id="rId6"/>
    <p:sldId id="303" r:id="rId7"/>
  </p:sldIdLst>
  <p:sldSz cx="9144000" cy="6858000" type="screen4x3"/>
  <p:notesSz cx="6858000" cy="9144000"/>
  <p:custDataLst>
    <p:tags r:id="rId9"/>
  </p:custDataLst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792">
          <p15:clr>
            <a:srgbClr val="A4A3A4"/>
          </p15:clr>
        </p15:guide>
        <p15:guide id="2" orient="horz" pos="3850">
          <p15:clr>
            <a:srgbClr val="A4A3A4"/>
          </p15:clr>
        </p15:guide>
        <p15:guide id="3" pos="2880">
          <p15:clr>
            <a:srgbClr val="A4A3A4"/>
          </p15:clr>
        </p15:guide>
        <p15:guide id="4" pos="181">
          <p15:clr>
            <a:srgbClr val="A4A3A4"/>
          </p15:clr>
        </p15:guide>
        <p15:guide id="5" pos="55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6F0"/>
    <a:srgbClr val="FBD5B5"/>
    <a:srgbClr val="B8CCE4"/>
    <a:srgbClr val="68CCE4"/>
    <a:srgbClr val="B9CDE5"/>
    <a:srgbClr val="95B3D7"/>
    <a:srgbClr val="1BA3B1"/>
    <a:srgbClr val="1CB0A9"/>
    <a:srgbClr val="00CC99"/>
    <a:srgbClr val="244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46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698" y="-102"/>
      </p:cViewPr>
      <p:guideLst>
        <p:guide orient="horz" pos="792"/>
        <p:guide orient="horz" pos="3850"/>
        <p:guide pos="2880"/>
        <p:guide pos="181"/>
        <p:guide pos="55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ndara"/>
                <a:sym typeface="Candara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ndara"/>
                <a:sym typeface="Candara"/>
              </a:defRPr>
            </a:lvl1pPr>
          </a:lstStyle>
          <a:p>
            <a:fld id="{C05DC3C3-82F0-4D9B-905B-D410E9D2B4EF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ndara"/>
                <a:sym typeface="Candara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ndara"/>
                <a:sym typeface="Candara"/>
              </a:defRPr>
            </a:lvl1pPr>
          </a:lstStyle>
          <a:p>
            <a:fld id="{922BCB6B-DDD0-410F-889F-FEC5002ABB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08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andara"/>
        <a:ea typeface="+mn-ea"/>
        <a:cs typeface="+mn-cs"/>
        <a:sym typeface="Candara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andara"/>
        <a:ea typeface="+mn-ea"/>
        <a:cs typeface="+mn-cs"/>
        <a:sym typeface="Candara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andara"/>
        <a:ea typeface="+mn-ea"/>
        <a:cs typeface="+mn-cs"/>
        <a:sym typeface="Candara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andara"/>
        <a:ea typeface="+mn-ea"/>
        <a:cs typeface="+mn-cs"/>
        <a:sym typeface="Candara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andara"/>
        <a:ea typeface="+mn-ea"/>
        <a:cs typeface="+mn-cs"/>
        <a:sym typeface="Candara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BCB6B-DDD0-410F-889F-FEC5002ABB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631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tags" Target="../tags/tag21.xml"/><Relationship Id="rId18" Type="http://schemas.openxmlformats.org/officeDocument/2006/relationships/image" Target="../media/image2.png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tags" Target="../tags/tag20.xml"/><Relationship Id="rId17" Type="http://schemas.openxmlformats.org/officeDocument/2006/relationships/image" Target="../media/image4.jpeg"/><Relationship Id="rId2" Type="http://schemas.openxmlformats.org/officeDocument/2006/relationships/tags" Target="../tags/tag10.xml"/><Relationship Id="rId16" Type="http://schemas.openxmlformats.org/officeDocument/2006/relationships/image" Target="../media/image1.emf"/><Relationship Id="rId1" Type="http://schemas.openxmlformats.org/officeDocument/2006/relationships/vmlDrawing" Target="../drawings/vmlDrawing2.v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5" Type="http://schemas.openxmlformats.org/officeDocument/2006/relationships/tags" Target="../tags/tag13.xml"/><Relationship Id="rId15" Type="http://schemas.openxmlformats.org/officeDocument/2006/relationships/oleObject" Target="../embeddings/oleObject2.bin"/><Relationship Id="rId10" Type="http://schemas.openxmlformats.org/officeDocument/2006/relationships/tags" Target="../tags/tag18.xml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2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vmlDrawing" Target="../drawings/vmlDrawing3.v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9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2" Type="http://schemas.openxmlformats.org/officeDocument/2006/relationships/tags" Target="../tags/tag27.xml"/><Relationship Id="rId1" Type="http://schemas.openxmlformats.org/officeDocument/2006/relationships/vmlDrawing" Target="../drawings/vmlDrawing4.v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10" Type="http://schemas.openxmlformats.org/officeDocument/2006/relationships/image" Target="../media/image1.emf"/><Relationship Id="rId4" Type="http://schemas.openxmlformats.org/officeDocument/2006/relationships/tags" Target="../tags/tag29.xml"/><Relationship Id="rId9" Type="http://schemas.openxmlformats.org/officeDocument/2006/relationships/oleObject" Target="../embeddings/oleObject4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1.emf"/><Relationship Id="rId2" Type="http://schemas.openxmlformats.org/officeDocument/2006/relationships/tags" Target="../tags/tag33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13" Type="http://schemas.openxmlformats.org/officeDocument/2006/relationships/image" Target="../media/image5.jpeg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image" Target="../media/image2.png"/><Relationship Id="rId2" Type="http://schemas.openxmlformats.org/officeDocument/2006/relationships/tags" Target="../tags/tag36.xml"/><Relationship Id="rId1" Type="http://schemas.openxmlformats.org/officeDocument/2006/relationships/vmlDrawing" Target="../drawings/vmlDrawing6.vml"/><Relationship Id="rId6" Type="http://schemas.openxmlformats.org/officeDocument/2006/relationships/tags" Target="../tags/tag40.xml"/><Relationship Id="rId11" Type="http://schemas.openxmlformats.org/officeDocument/2006/relationships/image" Target="../media/image1.emf"/><Relationship Id="rId5" Type="http://schemas.openxmlformats.org/officeDocument/2006/relationships/tags" Target="../tags/tag39.xml"/><Relationship Id="rId10" Type="http://schemas.openxmlformats.org/officeDocument/2006/relationships/oleObject" Target="../embeddings/oleObject6.bin"/><Relationship Id="rId4" Type="http://schemas.openxmlformats.org/officeDocument/2006/relationships/tags" Target="../tags/tag38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44.xml"/><Relationship Id="rId7" Type="http://schemas.openxmlformats.org/officeDocument/2006/relationships/oleObject" Target="../embeddings/oleObject7.bin"/><Relationship Id="rId2" Type="http://schemas.openxmlformats.org/officeDocument/2006/relationships/tags" Target="../tags/tag43.xml"/><Relationship Id="rId1" Type="http://schemas.openxmlformats.org/officeDocument/2006/relationships/vmlDrawing" Target="../drawings/vmlDrawing7.v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12" Type="http://schemas.openxmlformats.org/officeDocument/2006/relationships/image" Target="../media/image6.jpeg"/><Relationship Id="rId2" Type="http://schemas.openxmlformats.org/officeDocument/2006/relationships/tags" Target="../tags/tag47.xml"/><Relationship Id="rId1" Type="http://schemas.openxmlformats.org/officeDocument/2006/relationships/vmlDrawing" Target="../drawings/vmlDrawing8.vml"/><Relationship Id="rId6" Type="http://schemas.openxmlformats.org/officeDocument/2006/relationships/tags" Target="../tags/tag51.xml"/><Relationship Id="rId11" Type="http://schemas.openxmlformats.org/officeDocument/2006/relationships/image" Target="../media/image2.png"/><Relationship Id="rId5" Type="http://schemas.openxmlformats.org/officeDocument/2006/relationships/tags" Target="../tags/tag50.xml"/><Relationship Id="rId10" Type="http://schemas.openxmlformats.org/officeDocument/2006/relationships/image" Target="../media/image1.emf"/><Relationship Id="rId4" Type="http://schemas.openxmlformats.org/officeDocument/2006/relationships/tags" Target="../tags/tag49.xml"/><Relationship Id="rId9" Type="http://schemas.openxmlformats.org/officeDocument/2006/relationships/oleObject" Target="../embeddings/oleObject8.bin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2" Type="http://schemas.openxmlformats.org/officeDocument/2006/relationships/tags" Target="../tags/tag53.xml"/><Relationship Id="rId1" Type="http://schemas.openxmlformats.org/officeDocument/2006/relationships/vmlDrawing" Target="../drawings/vmlDrawing9.v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10" Type="http://schemas.openxmlformats.org/officeDocument/2006/relationships/image" Target="../media/image1.emf"/><Relationship Id="rId4" Type="http://schemas.openxmlformats.org/officeDocument/2006/relationships/tags" Target="../tags/tag55.xml"/><Relationship Id="rId9" Type="http://schemas.openxmlformats.org/officeDocument/2006/relationships/oleObject" Target="../embeddings/oleObject9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0444621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6" name="think-cell Slide" r:id="rId15" imgW="270" imgH="270" progId="TCLayout.ActiveDocument.1">
                  <p:embed/>
                </p:oleObj>
              </mc:Choice>
              <mc:Fallback>
                <p:oleObj name="think-cell Slide" r:id="rId1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 userDrawn="1">
            <p:custDataLst>
              <p:tags r:id="rId3"/>
            </p:custDataLst>
          </p:nvPr>
        </p:nvSpPr>
        <p:spPr>
          <a:xfrm>
            <a:off x="1" y="4619624"/>
            <a:ext cx="9144000" cy="22431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5" name="Rectangle 14"/>
          <p:cNvSpPr/>
          <p:nvPr userDrawn="1">
            <p:custDataLst>
              <p:tags r:id="rId4"/>
            </p:custDataLst>
          </p:nvPr>
        </p:nvSpPr>
        <p:spPr>
          <a:xfrm>
            <a:off x="1" y="-9524"/>
            <a:ext cx="9144000" cy="3433762"/>
          </a:xfrm>
          <a:prstGeom prst="rect">
            <a:avLst/>
          </a:prstGeom>
          <a:solidFill>
            <a:srgbClr val="E4EB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 userDrawn="1">
            <p:custDataLst>
              <p:tags r:id="rId5"/>
            </p:custDataLst>
          </p:nvPr>
        </p:nvSpPr>
        <p:spPr>
          <a:xfrm>
            <a:off x="1838325" y="3383280"/>
            <a:ext cx="7305676" cy="47625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bg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ndara"/>
              <a:sym typeface="Candara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  <p:custDataLst>
              <p:tags r:id="rId6"/>
            </p:custDataLst>
          </p:nvPr>
        </p:nvSpPr>
        <p:spPr>
          <a:xfrm>
            <a:off x="2313084" y="1690686"/>
            <a:ext cx="5833110" cy="1470025"/>
          </a:xfrm>
        </p:spPr>
        <p:txBody>
          <a:bodyPr/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  <p:custDataLst>
              <p:tags r:id="rId7"/>
            </p:custDataLst>
          </p:nvPr>
        </p:nvSpPr>
        <p:spPr>
          <a:xfrm>
            <a:off x="2313084" y="3467100"/>
            <a:ext cx="5852160" cy="619125"/>
          </a:xfrm>
        </p:spPr>
        <p:txBody>
          <a:bodyPr lIns="0" tIns="0" rIns="0" bIns="0"/>
          <a:lstStyle>
            <a:lvl1pPr marL="0" indent="0" algn="l">
              <a:buNone/>
              <a:defRPr sz="1800" b="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s-CO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0" hasCustomPrompt="1"/>
            <p:custDataLst>
              <p:tags r:id="rId8"/>
            </p:custDataLst>
          </p:nvPr>
        </p:nvSpPr>
        <p:spPr>
          <a:xfrm>
            <a:off x="2313084" y="4181475"/>
            <a:ext cx="3219450" cy="361950"/>
          </a:xfrm>
        </p:spPr>
        <p:txBody>
          <a:bodyPr lIns="0" tIns="0" rIns="0" bIns="0" anchor="ctr"/>
          <a:lstStyle>
            <a:lvl1pPr marL="0" indent="0" algn="l">
              <a:buNone/>
              <a:defRPr sz="1400" b="0">
                <a:solidFill>
                  <a:schemeClr val="accent3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" name="Pentagon 5"/>
          <p:cNvSpPr/>
          <p:nvPr userDrawn="1">
            <p:custDataLst>
              <p:tags r:id="rId9"/>
            </p:custDataLst>
          </p:nvPr>
        </p:nvSpPr>
        <p:spPr>
          <a:xfrm>
            <a:off x="0" y="0"/>
            <a:ext cx="1989056" cy="4619624"/>
          </a:xfrm>
          <a:custGeom>
            <a:avLst/>
            <a:gdLst>
              <a:gd name="connsiteX0" fmla="*/ 0 w 2095500"/>
              <a:gd name="connsiteY0" fmla="*/ 0 h 6867525"/>
              <a:gd name="connsiteX1" fmla="*/ 1410691 w 2095500"/>
              <a:gd name="connsiteY1" fmla="*/ 0 h 6867525"/>
              <a:gd name="connsiteX2" fmla="*/ 2095500 w 2095500"/>
              <a:gd name="connsiteY2" fmla="*/ 3433763 h 6867525"/>
              <a:gd name="connsiteX3" fmla="*/ 1410691 w 2095500"/>
              <a:gd name="connsiteY3" fmla="*/ 6867525 h 6867525"/>
              <a:gd name="connsiteX4" fmla="*/ 0 w 2095500"/>
              <a:gd name="connsiteY4" fmla="*/ 6867525 h 6867525"/>
              <a:gd name="connsiteX5" fmla="*/ 0 w 2095500"/>
              <a:gd name="connsiteY5" fmla="*/ 0 h 6867525"/>
              <a:gd name="connsiteX0" fmla="*/ 0 w 2095500"/>
              <a:gd name="connsiteY0" fmla="*/ 0 h 6867525"/>
              <a:gd name="connsiteX1" fmla="*/ 1410691 w 2095500"/>
              <a:gd name="connsiteY1" fmla="*/ 0 h 6867525"/>
              <a:gd name="connsiteX2" fmla="*/ 2095500 w 2095500"/>
              <a:gd name="connsiteY2" fmla="*/ 3433763 h 6867525"/>
              <a:gd name="connsiteX3" fmla="*/ 1036980 w 2095500"/>
              <a:gd name="connsiteY3" fmla="*/ 6867525 h 6867525"/>
              <a:gd name="connsiteX4" fmla="*/ 0 w 2095500"/>
              <a:gd name="connsiteY4" fmla="*/ 6867525 h 6867525"/>
              <a:gd name="connsiteX5" fmla="*/ 0 w 2095500"/>
              <a:gd name="connsiteY5" fmla="*/ 0 h 6867525"/>
              <a:gd name="connsiteX0" fmla="*/ 0 w 2095500"/>
              <a:gd name="connsiteY0" fmla="*/ 0 h 6867525"/>
              <a:gd name="connsiteX1" fmla="*/ 1410691 w 2095500"/>
              <a:gd name="connsiteY1" fmla="*/ 0 h 6867525"/>
              <a:gd name="connsiteX2" fmla="*/ 2095500 w 2095500"/>
              <a:gd name="connsiteY2" fmla="*/ 3433763 h 6867525"/>
              <a:gd name="connsiteX3" fmla="*/ 750733 w 2095500"/>
              <a:gd name="connsiteY3" fmla="*/ 6867525 h 6867525"/>
              <a:gd name="connsiteX4" fmla="*/ 0 w 2095500"/>
              <a:gd name="connsiteY4" fmla="*/ 6867525 h 6867525"/>
              <a:gd name="connsiteX5" fmla="*/ 0 w 2095500"/>
              <a:gd name="connsiteY5" fmla="*/ 0 h 6867525"/>
              <a:gd name="connsiteX0" fmla="*/ 0 w 2095500"/>
              <a:gd name="connsiteY0" fmla="*/ 0 h 6867525"/>
              <a:gd name="connsiteX1" fmla="*/ 1410691 w 2095500"/>
              <a:gd name="connsiteY1" fmla="*/ 0 h 6867525"/>
              <a:gd name="connsiteX2" fmla="*/ 2095500 w 2095500"/>
              <a:gd name="connsiteY2" fmla="*/ 3433763 h 6867525"/>
              <a:gd name="connsiteX3" fmla="*/ 1592248 w 2095500"/>
              <a:gd name="connsiteY3" fmla="*/ 4622800 h 6867525"/>
              <a:gd name="connsiteX4" fmla="*/ 750733 w 2095500"/>
              <a:gd name="connsiteY4" fmla="*/ 6867525 h 6867525"/>
              <a:gd name="connsiteX5" fmla="*/ 0 w 2095500"/>
              <a:gd name="connsiteY5" fmla="*/ 6867525 h 6867525"/>
              <a:gd name="connsiteX6" fmla="*/ 0 w 2095500"/>
              <a:gd name="connsiteY6" fmla="*/ 0 h 6867525"/>
              <a:gd name="connsiteX0" fmla="*/ 7952 w 2103452"/>
              <a:gd name="connsiteY0" fmla="*/ 0 h 6867525"/>
              <a:gd name="connsiteX1" fmla="*/ 1418643 w 2103452"/>
              <a:gd name="connsiteY1" fmla="*/ 0 h 6867525"/>
              <a:gd name="connsiteX2" fmla="*/ 2103452 w 2103452"/>
              <a:gd name="connsiteY2" fmla="*/ 3433763 h 6867525"/>
              <a:gd name="connsiteX3" fmla="*/ 1600200 w 2103452"/>
              <a:gd name="connsiteY3" fmla="*/ 4622800 h 6867525"/>
              <a:gd name="connsiteX4" fmla="*/ 758685 w 2103452"/>
              <a:gd name="connsiteY4" fmla="*/ 6867525 h 6867525"/>
              <a:gd name="connsiteX5" fmla="*/ 7952 w 2103452"/>
              <a:gd name="connsiteY5" fmla="*/ 6867525 h 6867525"/>
              <a:gd name="connsiteX6" fmla="*/ 0 w 2103452"/>
              <a:gd name="connsiteY6" fmla="*/ 4635500 h 6867525"/>
              <a:gd name="connsiteX7" fmla="*/ 7952 w 2103452"/>
              <a:gd name="connsiteY7" fmla="*/ 0 h 6867525"/>
              <a:gd name="connsiteX0" fmla="*/ 7952 w 2103452"/>
              <a:gd name="connsiteY0" fmla="*/ 0 h 6867525"/>
              <a:gd name="connsiteX1" fmla="*/ 1418643 w 2103452"/>
              <a:gd name="connsiteY1" fmla="*/ 0 h 6867525"/>
              <a:gd name="connsiteX2" fmla="*/ 2103452 w 2103452"/>
              <a:gd name="connsiteY2" fmla="*/ 3433763 h 6867525"/>
              <a:gd name="connsiteX3" fmla="*/ 1600200 w 2103452"/>
              <a:gd name="connsiteY3" fmla="*/ 4622800 h 6867525"/>
              <a:gd name="connsiteX4" fmla="*/ 7952 w 2103452"/>
              <a:gd name="connsiteY4" fmla="*/ 6867525 h 6867525"/>
              <a:gd name="connsiteX5" fmla="*/ 0 w 2103452"/>
              <a:gd name="connsiteY5" fmla="*/ 4635500 h 6867525"/>
              <a:gd name="connsiteX6" fmla="*/ 7952 w 2103452"/>
              <a:gd name="connsiteY6" fmla="*/ 0 h 6867525"/>
              <a:gd name="connsiteX0" fmla="*/ 7952 w 2103452"/>
              <a:gd name="connsiteY0" fmla="*/ 0 h 4635500"/>
              <a:gd name="connsiteX1" fmla="*/ 1418643 w 2103452"/>
              <a:gd name="connsiteY1" fmla="*/ 0 h 4635500"/>
              <a:gd name="connsiteX2" fmla="*/ 2103452 w 2103452"/>
              <a:gd name="connsiteY2" fmla="*/ 3433763 h 4635500"/>
              <a:gd name="connsiteX3" fmla="*/ 1600200 w 2103452"/>
              <a:gd name="connsiteY3" fmla="*/ 4622800 h 4635500"/>
              <a:gd name="connsiteX4" fmla="*/ 0 w 2103452"/>
              <a:gd name="connsiteY4" fmla="*/ 4635500 h 4635500"/>
              <a:gd name="connsiteX5" fmla="*/ 7952 w 2103452"/>
              <a:gd name="connsiteY5" fmla="*/ 0 h 463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03452" h="4635500">
                <a:moveTo>
                  <a:pt x="7952" y="0"/>
                </a:moveTo>
                <a:lnTo>
                  <a:pt x="1418643" y="0"/>
                </a:lnTo>
                <a:lnTo>
                  <a:pt x="2103452" y="3433763"/>
                </a:lnTo>
                <a:lnTo>
                  <a:pt x="1600200" y="4622800"/>
                </a:lnTo>
                <a:lnTo>
                  <a:pt x="0" y="4635500"/>
                </a:lnTo>
                <a:cubicBezTo>
                  <a:pt x="2651" y="3090333"/>
                  <a:pt x="5301" y="1545167"/>
                  <a:pt x="79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 userDrawn="1">
            <p:custDataLst>
              <p:tags r:id="rId10"/>
            </p:custDataLst>
          </p:nvPr>
        </p:nvGrpSpPr>
        <p:grpSpPr>
          <a:xfrm>
            <a:off x="-1057274" y="-484331"/>
            <a:ext cx="3046330" cy="4954730"/>
            <a:chOff x="-1250950" y="-268289"/>
            <a:chExt cx="3263900" cy="5308600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18" name="Freeform 27"/>
            <p:cNvSpPr>
              <a:spLocks noEditPoints="1"/>
            </p:cNvSpPr>
            <p:nvPr userDrawn="1"/>
          </p:nvSpPr>
          <p:spPr bwMode="auto">
            <a:xfrm>
              <a:off x="-784225" y="-268289"/>
              <a:ext cx="2327275" cy="3987800"/>
            </a:xfrm>
            <a:custGeom>
              <a:avLst/>
              <a:gdLst>
                <a:gd name="T0" fmla="*/ 0 w 1466"/>
                <a:gd name="T1" fmla="*/ 2506 h 2512"/>
                <a:gd name="T2" fmla="*/ 48 w 1466"/>
                <a:gd name="T3" fmla="*/ 2254 h 2512"/>
                <a:gd name="T4" fmla="*/ 300 w 1466"/>
                <a:gd name="T5" fmla="*/ 916 h 2512"/>
                <a:gd name="T6" fmla="*/ 428 w 1466"/>
                <a:gd name="T7" fmla="*/ 240 h 2512"/>
                <a:gd name="T8" fmla="*/ 436 w 1466"/>
                <a:gd name="T9" fmla="*/ 208 h 2512"/>
                <a:gd name="T10" fmla="*/ 454 w 1466"/>
                <a:gd name="T11" fmla="*/ 150 h 2512"/>
                <a:gd name="T12" fmla="*/ 480 w 1466"/>
                <a:gd name="T13" fmla="*/ 104 h 2512"/>
                <a:gd name="T14" fmla="*/ 514 w 1466"/>
                <a:gd name="T15" fmla="*/ 66 h 2512"/>
                <a:gd name="T16" fmla="*/ 554 w 1466"/>
                <a:gd name="T17" fmla="*/ 38 h 2512"/>
                <a:gd name="T18" fmla="*/ 602 w 1466"/>
                <a:gd name="T19" fmla="*/ 18 h 2512"/>
                <a:gd name="T20" fmla="*/ 662 w 1466"/>
                <a:gd name="T21" fmla="*/ 6 h 2512"/>
                <a:gd name="T22" fmla="*/ 730 w 1466"/>
                <a:gd name="T23" fmla="*/ 0 h 2512"/>
                <a:gd name="T24" fmla="*/ 768 w 1466"/>
                <a:gd name="T25" fmla="*/ 2 h 2512"/>
                <a:gd name="T26" fmla="*/ 826 w 1466"/>
                <a:gd name="T27" fmla="*/ 6 h 2512"/>
                <a:gd name="T28" fmla="*/ 876 w 1466"/>
                <a:gd name="T29" fmla="*/ 20 h 2512"/>
                <a:gd name="T30" fmla="*/ 922 w 1466"/>
                <a:gd name="T31" fmla="*/ 40 h 2512"/>
                <a:gd name="T32" fmla="*/ 958 w 1466"/>
                <a:gd name="T33" fmla="*/ 70 h 2512"/>
                <a:gd name="T34" fmla="*/ 990 w 1466"/>
                <a:gd name="T35" fmla="*/ 104 h 2512"/>
                <a:gd name="T36" fmla="*/ 1014 w 1466"/>
                <a:gd name="T37" fmla="*/ 148 h 2512"/>
                <a:gd name="T38" fmla="*/ 1034 w 1466"/>
                <a:gd name="T39" fmla="*/ 198 h 2512"/>
                <a:gd name="T40" fmla="*/ 1048 w 1466"/>
                <a:gd name="T41" fmla="*/ 256 h 2512"/>
                <a:gd name="T42" fmla="*/ 1162 w 1466"/>
                <a:gd name="T43" fmla="*/ 866 h 2512"/>
                <a:gd name="T44" fmla="*/ 1278 w 1466"/>
                <a:gd name="T45" fmla="*/ 1478 h 2512"/>
                <a:gd name="T46" fmla="*/ 1464 w 1466"/>
                <a:gd name="T47" fmla="*/ 2464 h 2512"/>
                <a:gd name="T48" fmla="*/ 1466 w 1466"/>
                <a:gd name="T49" fmla="*/ 2478 h 2512"/>
                <a:gd name="T50" fmla="*/ 1464 w 1466"/>
                <a:gd name="T51" fmla="*/ 2496 h 2512"/>
                <a:gd name="T52" fmla="*/ 1454 w 1466"/>
                <a:gd name="T53" fmla="*/ 2508 h 2512"/>
                <a:gd name="T54" fmla="*/ 1436 w 1466"/>
                <a:gd name="T55" fmla="*/ 2512 h 2512"/>
                <a:gd name="T56" fmla="*/ 1424 w 1466"/>
                <a:gd name="T57" fmla="*/ 2512 h 2512"/>
                <a:gd name="T58" fmla="*/ 40 w 1466"/>
                <a:gd name="T59" fmla="*/ 2512 h 2512"/>
                <a:gd name="T60" fmla="*/ 0 w 1466"/>
                <a:gd name="T61" fmla="*/ 2506 h 2512"/>
                <a:gd name="T62" fmla="*/ 738 w 1466"/>
                <a:gd name="T63" fmla="*/ 886 h 2512"/>
                <a:gd name="T64" fmla="*/ 720 w 1466"/>
                <a:gd name="T65" fmla="*/ 888 h 2512"/>
                <a:gd name="T66" fmla="*/ 538 w 1466"/>
                <a:gd name="T67" fmla="*/ 2064 h 2512"/>
                <a:gd name="T68" fmla="*/ 918 w 1466"/>
                <a:gd name="T69" fmla="*/ 2064 h 2512"/>
                <a:gd name="T70" fmla="*/ 738 w 1466"/>
                <a:gd name="T71" fmla="*/ 886 h 2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66" h="2512">
                  <a:moveTo>
                    <a:pt x="0" y="2506"/>
                  </a:moveTo>
                  <a:lnTo>
                    <a:pt x="0" y="2506"/>
                  </a:lnTo>
                  <a:lnTo>
                    <a:pt x="48" y="2254"/>
                  </a:lnTo>
                  <a:lnTo>
                    <a:pt x="48" y="2254"/>
                  </a:lnTo>
                  <a:lnTo>
                    <a:pt x="300" y="916"/>
                  </a:lnTo>
                  <a:lnTo>
                    <a:pt x="300" y="916"/>
                  </a:lnTo>
                  <a:lnTo>
                    <a:pt x="364" y="578"/>
                  </a:lnTo>
                  <a:lnTo>
                    <a:pt x="428" y="240"/>
                  </a:lnTo>
                  <a:lnTo>
                    <a:pt x="428" y="240"/>
                  </a:lnTo>
                  <a:lnTo>
                    <a:pt x="436" y="208"/>
                  </a:lnTo>
                  <a:lnTo>
                    <a:pt x="444" y="178"/>
                  </a:lnTo>
                  <a:lnTo>
                    <a:pt x="454" y="150"/>
                  </a:lnTo>
                  <a:lnTo>
                    <a:pt x="466" y="126"/>
                  </a:lnTo>
                  <a:lnTo>
                    <a:pt x="480" y="104"/>
                  </a:lnTo>
                  <a:lnTo>
                    <a:pt x="496" y="84"/>
                  </a:lnTo>
                  <a:lnTo>
                    <a:pt x="514" y="66"/>
                  </a:lnTo>
                  <a:lnTo>
                    <a:pt x="532" y="50"/>
                  </a:lnTo>
                  <a:lnTo>
                    <a:pt x="554" y="38"/>
                  </a:lnTo>
                  <a:lnTo>
                    <a:pt x="578" y="26"/>
                  </a:lnTo>
                  <a:lnTo>
                    <a:pt x="602" y="18"/>
                  </a:lnTo>
                  <a:lnTo>
                    <a:pt x="630" y="10"/>
                  </a:lnTo>
                  <a:lnTo>
                    <a:pt x="662" y="6"/>
                  </a:lnTo>
                  <a:lnTo>
                    <a:pt x="694" y="2"/>
                  </a:lnTo>
                  <a:lnTo>
                    <a:pt x="730" y="0"/>
                  </a:lnTo>
                  <a:lnTo>
                    <a:pt x="768" y="2"/>
                  </a:lnTo>
                  <a:lnTo>
                    <a:pt x="768" y="2"/>
                  </a:lnTo>
                  <a:lnTo>
                    <a:pt x="798" y="4"/>
                  </a:lnTo>
                  <a:lnTo>
                    <a:pt x="826" y="6"/>
                  </a:lnTo>
                  <a:lnTo>
                    <a:pt x="852" y="12"/>
                  </a:lnTo>
                  <a:lnTo>
                    <a:pt x="876" y="20"/>
                  </a:lnTo>
                  <a:lnTo>
                    <a:pt x="900" y="30"/>
                  </a:lnTo>
                  <a:lnTo>
                    <a:pt x="922" y="40"/>
                  </a:lnTo>
                  <a:lnTo>
                    <a:pt x="940" y="54"/>
                  </a:lnTo>
                  <a:lnTo>
                    <a:pt x="958" y="70"/>
                  </a:lnTo>
                  <a:lnTo>
                    <a:pt x="974" y="86"/>
                  </a:lnTo>
                  <a:lnTo>
                    <a:pt x="990" y="104"/>
                  </a:lnTo>
                  <a:lnTo>
                    <a:pt x="1002" y="126"/>
                  </a:lnTo>
                  <a:lnTo>
                    <a:pt x="1014" y="148"/>
                  </a:lnTo>
                  <a:lnTo>
                    <a:pt x="1026" y="172"/>
                  </a:lnTo>
                  <a:lnTo>
                    <a:pt x="1034" y="198"/>
                  </a:lnTo>
                  <a:lnTo>
                    <a:pt x="1042" y="226"/>
                  </a:lnTo>
                  <a:lnTo>
                    <a:pt x="1048" y="256"/>
                  </a:lnTo>
                  <a:lnTo>
                    <a:pt x="1048" y="256"/>
                  </a:lnTo>
                  <a:lnTo>
                    <a:pt x="1162" y="866"/>
                  </a:lnTo>
                  <a:lnTo>
                    <a:pt x="1278" y="1478"/>
                  </a:lnTo>
                  <a:lnTo>
                    <a:pt x="1278" y="1478"/>
                  </a:lnTo>
                  <a:lnTo>
                    <a:pt x="1370" y="1970"/>
                  </a:lnTo>
                  <a:lnTo>
                    <a:pt x="1464" y="2464"/>
                  </a:lnTo>
                  <a:lnTo>
                    <a:pt x="1464" y="2464"/>
                  </a:lnTo>
                  <a:lnTo>
                    <a:pt x="1466" y="2478"/>
                  </a:lnTo>
                  <a:lnTo>
                    <a:pt x="1466" y="2488"/>
                  </a:lnTo>
                  <a:lnTo>
                    <a:pt x="1464" y="2496"/>
                  </a:lnTo>
                  <a:lnTo>
                    <a:pt x="1460" y="2502"/>
                  </a:lnTo>
                  <a:lnTo>
                    <a:pt x="1454" y="2508"/>
                  </a:lnTo>
                  <a:lnTo>
                    <a:pt x="1446" y="2510"/>
                  </a:lnTo>
                  <a:lnTo>
                    <a:pt x="1436" y="2512"/>
                  </a:lnTo>
                  <a:lnTo>
                    <a:pt x="1424" y="2512"/>
                  </a:lnTo>
                  <a:lnTo>
                    <a:pt x="1424" y="2512"/>
                  </a:lnTo>
                  <a:lnTo>
                    <a:pt x="40" y="2512"/>
                  </a:lnTo>
                  <a:lnTo>
                    <a:pt x="40" y="2512"/>
                  </a:lnTo>
                  <a:lnTo>
                    <a:pt x="22" y="2510"/>
                  </a:lnTo>
                  <a:lnTo>
                    <a:pt x="0" y="2506"/>
                  </a:lnTo>
                  <a:lnTo>
                    <a:pt x="0" y="2506"/>
                  </a:lnTo>
                  <a:close/>
                  <a:moveTo>
                    <a:pt x="738" y="886"/>
                  </a:moveTo>
                  <a:lnTo>
                    <a:pt x="738" y="886"/>
                  </a:lnTo>
                  <a:lnTo>
                    <a:pt x="720" y="888"/>
                  </a:lnTo>
                  <a:lnTo>
                    <a:pt x="720" y="888"/>
                  </a:lnTo>
                  <a:lnTo>
                    <a:pt x="538" y="2064"/>
                  </a:lnTo>
                  <a:lnTo>
                    <a:pt x="538" y="2064"/>
                  </a:lnTo>
                  <a:lnTo>
                    <a:pt x="918" y="2064"/>
                  </a:lnTo>
                  <a:lnTo>
                    <a:pt x="918" y="2064"/>
                  </a:lnTo>
                  <a:lnTo>
                    <a:pt x="738" y="886"/>
                  </a:lnTo>
                  <a:lnTo>
                    <a:pt x="738" y="886"/>
                  </a:lnTo>
                  <a:close/>
                </a:path>
              </a:pathLst>
            </a:custGeom>
            <a:solidFill>
              <a:srgbClr val="E4EB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9" name="Freeform 28"/>
            <p:cNvSpPr>
              <a:spLocks/>
            </p:cNvSpPr>
            <p:nvPr userDrawn="1"/>
          </p:nvSpPr>
          <p:spPr bwMode="auto">
            <a:xfrm>
              <a:off x="-1250950" y="4198936"/>
              <a:ext cx="3263900" cy="841375"/>
            </a:xfrm>
            <a:custGeom>
              <a:avLst/>
              <a:gdLst>
                <a:gd name="T0" fmla="*/ 1028 w 2056"/>
                <a:gd name="T1" fmla="*/ 528 h 530"/>
                <a:gd name="T2" fmla="*/ 62 w 2056"/>
                <a:gd name="T3" fmla="*/ 530 h 530"/>
                <a:gd name="T4" fmla="*/ 46 w 2056"/>
                <a:gd name="T5" fmla="*/ 530 h 530"/>
                <a:gd name="T6" fmla="*/ 20 w 2056"/>
                <a:gd name="T7" fmla="*/ 524 h 530"/>
                <a:gd name="T8" fmla="*/ 6 w 2056"/>
                <a:gd name="T9" fmla="*/ 510 h 530"/>
                <a:gd name="T10" fmla="*/ 0 w 2056"/>
                <a:gd name="T11" fmla="*/ 484 h 530"/>
                <a:gd name="T12" fmla="*/ 0 w 2056"/>
                <a:gd name="T13" fmla="*/ 468 h 530"/>
                <a:gd name="T14" fmla="*/ 2 w 2056"/>
                <a:gd name="T15" fmla="*/ 408 h 530"/>
                <a:gd name="T16" fmla="*/ 10 w 2056"/>
                <a:gd name="T17" fmla="*/ 382 h 530"/>
                <a:gd name="T18" fmla="*/ 20 w 2056"/>
                <a:gd name="T19" fmla="*/ 372 h 530"/>
                <a:gd name="T20" fmla="*/ 44 w 2056"/>
                <a:gd name="T21" fmla="*/ 364 h 530"/>
                <a:gd name="T22" fmla="*/ 104 w 2056"/>
                <a:gd name="T23" fmla="*/ 362 h 530"/>
                <a:gd name="T24" fmla="*/ 116 w 2056"/>
                <a:gd name="T25" fmla="*/ 360 h 530"/>
                <a:gd name="T26" fmla="*/ 134 w 2056"/>
                <a:gd name="T27" fmla="*/ 354 h 530"/>
                <a:gd name="T28" fmla="*/ 146 w 2056"/>
                <a:gd name="T29" fmla="*/ 342 h 530"/>
                <a:gd name="T30" fmla="*/ 156 w 2056"/>
                <a:gd name="T31" fmla="*/ 314 h 530"/>
                <a:gd name="T32" fmla="*/ 180 w 2056"/>
                <a:gd name="T33" fmla="*/ 182 h 530"/>
                <a:gd name="T34" fmla="*/ 204 w 2056"/>
                <a:gd name="T35" fmla="*/ 52 h 530"/>
                <a:gd name="T36" fmla="*/ 212 w 2056"/>
                <a:gd name="T37" fmla="*/ 28 h 530"/>
                <a:gd name="T38" fmla="*/ 222 w 2056"/>
                <a:gd name="T39" fmla="*/ 12 h 530"/>
                <a:gd name="T40" fmla="*/ 240 w 2056"/>
                <a:gd name="T41" fmla="*/ 4 h 530"/>
                <a:gd name="T42" fmla="*/ 264 w 2056"/>
                <a:gd name="T43" fmla="*/ 0 h 530"/>
                <a:gd name="T44" fmla="*/ 1030 w 2056"/>
                <a:gd name="T45" fmla="*/ 2 h 530"/>
                <a:gd name="T46" fmla="*/ 1794 w 2056"/>
                <a:gd name="T47" fmla="*/ 2 h 530"/>
                <a:gd name="T48" fmla="*/ 1818 w 2056"/>
                <a:gd name="T49" fmla="*/ 4 h 530"/>
                <a:gd name="T50" fmla="*/ 1834 w 2056"/>
                <a:gd name="T51" fmla="*/ 12 h 530"/>
                <a:gd name="T52" fmla="*/ 1846 w 2056"/>
                <a:gd name="T53" fmla="*/ 26 h 530"/>
                <a:gd name="T54" fmla="*/ 1852 w 2056"/>
                <a:gd name="T55" fmla="*/ 48 h 530"/>
                <a:gd name="T56" fmla="*/ 1876 w 2056"/>
                <a:gd name="T57" fmla="*/ 180 h 530"/>
                <a:gd name="T58" fmla="*/ 1900 w 2056"/>
                <a:gd name="T59" fmla="*/ 310 h 530"/>
                <a:gd name="T60" fmla="*/ 1908 w 2056"/>
                <a:gd name="T61" fmla="*/ 334 h 530"/>
                <a:gd name="T62" fmla="*/ 1918 w 2056"/>
                <a:gd name="T63" fmla="*/ 350 h 530"/>
                <a:gd name="T64" fmla="*/ 1936 w 2056"/>
                <a:gd name="T65" fmla="*/ 358 h 530"/>
                <a:gd name="T66" fmla="*/ 1962 w 2056"/>
                <a:gd name="T67" fmla="*/ 362 h 530"/>
                <a:gd name="T68" fmla="*/ 1992 w 2056"/>
                <a:gd name="T69" fmla="*/ 362 h 530"/>
                <a:gd name="T70" fmla="*/ 2034 w 2056"/>
                <a:gd name="T71" fmla="*/ 366 h 530"/>
                <a:gd name="T72" fmla="*/ 2044 w 2056"/>
                <a:gd name="T73" fmla="*/ 374 h 530"/>
                <a:gd name="T74" fmla="*/ 2052 w 2056"/>
                <a:gd name="T75" fmla="*/ 384 h 530"/>
                <a:gd name="T76" fmla="*/ 2056 w 2056"/>
                <a:gd name="T77" fmla="*/ 426 h 530"/>
                <a:gd name="T78" fmla="*/ 2056 w 2056"/>
                <a:gd name="T79" fmla="*/ 456 h 530"/>
                <a:gd name="T80" fmla="*/ 2054 w 2056"/>
                <a:gd name="T81" fmla="*/ 498 h 530"/>
                <a:gd name="T82" fmla="*/ 2048 w 2056"/>
                <a:gd name="T83" fmla="*/ 520 h 530"/>
                <a:gd name="T84" fmla="*/ 2026 w 2056"/>
                <a:gd name="T85" fmla="*/ 528 h 530"/>
                <a:gd name="T86" fmla="*/ 1986 w 2056"/>
                <a:gd name="T87" fmla="*/ 528 h 530"/>
                <a:gd name="T88" fmla="*/ 1028 w 2056"/>
                <a:gd name="T89" fmla="*/ 528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56" h="530">
                  <a:moveTo>
                    <a:pt x="1028" y="528"/>
                  </a:moveTo>
                  <a:lnTo>
                    <a:pt x="1028" y="528"/>
                  </a:lnTo>
                  <a:lnTo>
                    <a:pt x="546" y="528"/>
                  </a:lnTo>
                  <a:lnTo>
                    <a:pt x="62" y="530"/>
                  </a:lnTo>
                  <a:lnTo>
                    <a:pt x="62" y="530"/>
                  </a:lnTo>
                  <a:lnTo>
                    <a:pt x="46" y="530"/>
                  </a:lnTo>
                  <a:lnTo>
                    <a:pt x="32" y="528"/>
                  </a:lnTo>
                  <a:lnTo>
                    <a:pt x="20" y="524"/>
                  </a:lnTo>
                  <a:lnTo>
                    <a:pt x="12" y="518"/>
                  </a:lnTo>
                  <a:lnTo>
                    <a:pt x="6" y="510"/>
                  </a:lnTo>
                  <a:lnTo>
                    <a:pt x="2" y="498"/>
                  </a:lnTo>
                  <a:lnTo>
                    <a:pt x="0" y="484"/>
                  </a:lnTo>
                  <a:lnTo>
                    <a:pt x="0" y="468"/>
                  </a:lnTo>
                  <a:lnTo>
                    <a:pt x="0" y="468"/>
                  </a:lnTo>
                  <a:lnTo>
                    <a:pt x="0" y="434"/>
                  </a:lnTo>
                  <a:lnTo>
                    <a:pt x="2" y="408"/>
                  </a:lnTo>
                  <a:lnTo>
                    <a:pt x="6" y="388"/>
                  </a:lnTo>
                  <a:lnTo>
                    <a:pt x="10" y="382"/>
                  </a:lnTo>
                  <a:lnTo>
                    <a:pt x="14" y="376"/>
                  </a:lnTo>
                  <a:lnTo>
                    <a:pt x="20" y="372"/>
                  </a:lnTo>
                  <a:lnTo>
                    <a:pt x="26" y="368"/>
                  </a:lnTo>
                  <a:lnTo>
                    <a:pt x="44" y="364"/>
                  </a:lnTo>
                  <a:lnTo>
                    <a:pt x="70" y="362"/>
                  </a:lnTo>
                  <a:lnTo>
                    <a:pt x="104" y="362"/>
                  </a:lnTo>
                  <a:lnTo>
                    <a:pt x="104" y="362"/>
                  </a:lnTo>
                  <a:lnTo>
                    <a:pt x="116" y="360"/>
                  </a:lnTo>
                  <a:lnTo>
                    <a:pt x="126" y="358"/>
                  </a:lnTo>
                  <a:lnTo>
                    <a:pt x="134" y="354"/>
                  </a:lnTo>
                  <a:lnTo>
                    <a:pt x="142" y="348"/>
                  </a:lnTo>
                  <a:lnTo>
                    <a:pt x="146" y="342"/>
                  </a:lnTo>
                  <a:lnTo>
                    <a:pt x="150" y="334"/>
                  </a:lnTo>
                  <a:lnTo>
                    <a:pt x="156" y="314"/>
                  </a:lnTo>
                  <a:lnTo>
                    <a:pt x="156" y="314"/>
                  </a:lnTo>
                  <a:lnTo>
                    <a:pt x="180" y="182"/>
                  </a:lnTo>
                  <a:lnTo>
                    <a:pt x="204" y="52"/>
                  </a:lnTo>
                  <a:lnTo>
                    <a:pt x="204" y="52"/>
                  </a:lnTo>
                  <a:lnTo>
                    <a:pt x="208" y="40"/>
                  </a:lnTo>
                  <a:lnTo>
                    <a:pt x="212" y="28"/>
                  </a:lnTo>
                  <a:lnTo>
                    <a:pt x="216" y="20"/>
                  </a:lnTo>
                  <a:lnTo>
                    <a:pt x="222" y="12"/>
                  </a:lnTo>
                  <a:lnTo>
                    <a:pt x="230" y="8"/>
                  </a:lnTo>
                  <a:lnTo>
                    <a:pt x="240" y="4"/>
                  </a:lnTo>
                  <a:lnTo>
                    <a:pt x="250" y="2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1030" y="2"/>
                  </a:lnTo>
                  <a:lnTo>
                    <a:pt x="1794" y="2"/>
                  </a:lnTo>
                  <a:lnTo>
                    <a:pt x="1794" y="2"/>
                  </a:lnTo>
                  <a:lnTo>
                    <a:pt x="1808" y="2"/>
                  </a:lnTo>
                  <a:lnTo>
                    <a:pt x="1818" y="4"/>
                  </a:lnTo>
                  <a:lnTo>
                    <a:pt x="1828" y="6"/>
                  </a:lnTo>
                  <a:lnTo>
                    <a:pt x="1834" y="12"/>
                  </a:lnTo>
                  <a:lnTo>
                    <a:pt x="1840" y="18"/>
                  </a:lnTo>
                  <a:lnTo>
                    <a:pt x="1846" y="26"/>
                  </a:lnTo>
                  <a:lnTo>
                    <a:pt x="1850" y="36"/>
                  </a:lnTo>
                  <a:lnTo>
                    <a:pt x="1852" y="48"/>
                  </a:lnTo>
                  <a:lnTo>
                    <a:pt x="1852" y="48"/>
                  </a:lnTo>
                  <a:lnTo>
                    <a:pt x="1876" y="180"/>
                  </a:lnTo>
                  <a:lnTo>
                    <a:pt x="1900" y="310"/>
                  </a:lnTo>
                  <a:lnTo>
                    <a:pt x="1900" y="310"/>
                  </a:lnTo>
                  <a:lnTo>
                    <a:pt x="1904" y="322"/>
                  </a:lnTo>
                  <a:lnTo>
                    <a:pt x="1908" y="334"/>
                  </a:lnTo>
                  <a:lnTo>
                    <a:pt x="1912" y="342"/>
                  </a:lnTo>
                  <a:lnTo>
                    <a:pt x="1918" y="350"/>
                  </a:lnTo>
                  <a:lnTo>
                    <a:pt x="1926" y="356"/>
                  </a:lnTo>
                  <a:lnTo>
                    <a:pt x="1936" y="358"/>
                  </a:lnTo>
                  <a:lnTo>
                    <a:pt x="1948" y="362"/>
                  </a:lnTo>
                  <a:lnTo>
                    <a:pt x="1962" y="362"/>
                  </a:lnTo>
                  <a:lnTo>
                    <a:pt x="1962" y="362"/>
                  </a:lnTo>
                  <a:lnTo>
                    <a:pt x="1992" y="362"/>
                  </a:lnTo>
                  <a:lnTo>
                    <a:pt x="2016" y="362"/>
                  </a:lnTo>
                  <a:lnTo>
                    <a:pt x="2034" y="366"/>
                  </a:lnTo>
                  <a:lnTo>
                    <a:pt x="2040" y="370"/>
                  </a:lnTo>
                  <a:lnTo>
                    <a:pt x="2044" y="374"/>
                  </a:lnTo>
                  <a:lnTo>
                    <a:pt x="2048" y="378"/>
                  </a:lnTo>
                  <a:lnTo>
                    <a:pt x="2052" y="384"/>
                  </a:lnTo>
                  <a:lnTo>
                    <a:pt x="2054" y="402"/>
                  </a:lnTo>
                  <a:lnTo>
                    <a:pt x="2056" y="426"/>
                  </a:lnTo>
                  <a:lnTo>
                    <a:pt x="2056" y="456"/>
                  </a:lnTo>
                  <a:lnTo>
                    <a:pt x="2056" y="456"/>
                  </a:lnTo>
                  <a:lnTo>
                    <a:pt x="2056" y="480"/>
                  </a:lnTo>
                  <a:lnTo>
                    <a:pt x="2054" y="498"/>
                  </a:lnTo>
                  <a:lnTo>
                    <a:pt x="2052" y="512"/>
                  </a:lnTo>
                  <a:lnTo>
                    <a:pt x="2048" y="520"/>
                  </a:lnTo>
                  <a:lnTo>
                    <a:pt x="2038" y="526"/>
                  </a:lnTo>
                  <a:lnTo>
                    <a:pt x="2026" y="528"/>
                  </a:lnTo>
                  <a:lnTo>
                    <a:pt x="2010" y="528"/>
                  </a:lnTo>
                  <a:lnTo>
                    <a:pt x="1986" y="528"/>
                  </a:lnTo>
                  <a:lnTo>
                    <a:pt x="1986" y="528"/>
                  </a:lnTo>
                  <a:lnTo>
                    <a:pt x="1028" y="528"/>
                  </a:lnTo>
                  <a:lnTo>
                    <a:pt x="1028" y="528"/>
                  </a:lnTo>
                  <a:close/>
                </a:path>
              </a:pathLst>
            </a:custGeom>
            <a:solidFill>
              <a:srgbClr val="E4EB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25" name="Rectangle 24"/>
          <p:cNvSpPr/>
          <p:nvPr userDrawn="1">
            <p:custDataLst>
              <p:tags r:id="rId11"/>
            </p:custDataLst>
          </p:nvPr>
        </p:nvSpPr>
        <p:spPr>
          <a:xfrm>
            <a:off x="0" y="4617720"/>
            <a:ext cx="9144001" cy="47625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ndara"/>
              <a:sym typeface="Candara"/>
            </a:endParaRPr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4921028" y="5053846"/>
            <a:ext cx="3918389" cy="1453840"/>
            <a:chOff x="4921028" y="5053846"/>
            <a:chExt cx="3918389" cy="1453840"/>
          </a:xfrm>
        </p:grpSpPr>
        <p:pic>
          <p:nvPicPr>
            <p:cNvPr id="23" name="E719C35A-4CD6-4178-B0D0-8DA208F1799A" descr="E719C35A-4CD6-4178-B0D0-8DA208F1799A"/>
            <p:cNvPicPr>
              <a:picLocks noChangeAspect="1" noChangeArrowheads="1"/>
            </p:cNvPicPr>
            <p:nvPr userDrawn="1">
              <p:custDataLst>
                <p:tags r:id="rId12"/>
              </p:custDataLst>
            </p:nvPr>
          </p:nvPicPr>
          <p:blipFill rotWithShape="1">
            <a:blip r:embed="rId17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10" t="12070" r="20026" b="11812"/>
            <a:stretch/>
          </p:blipFill>
          <p:spPr bwMode="auto">
            <a:xfrm>
              <a:off x="4921028" y="5467432"/>
              <a:ext cx="718653" cy="709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3"/>
            <p:cNvPicPr>
              <a:picLocks noChangeAspect="1"/>
            </p:cNvPicPr>
            <p:nvPr userDrawn="1">
              <p:custDataLst>
                <p:tags r:id="rId13"/>
              </p:custDataLst>
            </p:nvPr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8813" y="5053846"/>
              <a:ext cx="3100604" cy="14538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14675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04590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16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2 Marcador de contenido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>
            <a:lvl1pPr algn="just">
              <a:defRPr sz="1600" b="1"/>
            </a:lvl1pPr>
            <a:lvl2pPr algn="just">
              <a:defRPr sz="1600"/>
            </a:lvl2pPr>
            <a:lvl3pPr algn="just">
              <a:defRPr sz="1600"/>
            </a:lvl3pPr>
            <a:lvl4pPr algn="just">
              <a:defRPr sz="1600"/>
            </a:lvl4pPr>
            <a:lvl5pPr algn="just"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791575" y="6492875"/>
            <a:ext cx="35242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6E1E8-899A-4EC0-8EB7-308EA0A8D60E}" type="slidenum">
              <a:rPr lang="es-CO" smtClean="0">
                <a:solidFill>
                  <a:srgbClr val="24406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  <p:sp>
        <p:nvSpPr>
          <p:cNvPr id="7" name="Rectángulo 5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3253528" y="982470"/>
            <a:ext cx="290464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spc="50" dirty="0">
                <a:ln w="11430"/>
                <a:solidFill>
                  <a:srgbClr val="E36B1A"/>
                </a:solidFill>
                <a:effectLst>
                  <a:reflection blurRad="6350" stA="55000" endA="300" endPos="45500" dir="5400000" sy="-100000" algn="bl" rotWithShape="0"/>
                </a:effectLst>
                <a:latin typeface="Candara"/>
                <a:ea typeface="Helvetica Neue Bold Condensed" charset="0"/>
                <a:cs typeface="Impact"/>
                <a:sym typeface="Candara"/>
              </a:rPr>
              <a:t> </a:t>
            </a:r>
          </a:p>
        </p:txBody>
      </p:sp>
      <p:sp>
        <p:nvSpPr>
          <p:cNvPr id="8" name="Rectángulo 5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1913243" y="404784"/>
            <a:ext cx="301686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50" dirty="0">
                <a:ln w="11430"/>
                <a:solidFill>
                  <a:srgbClr val="1F497D">
                    <a:lumMod val="75000"/>
                  </a:srgbClr>
                </a:solidFill>
                <a:latin typeface="Candara"/>
                <a:ea typeface="Helvetica Neue Bold Condensed" charset="0"/>
                <a:cs typeface="Impact"/>
                <a:sym typeface="Candara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3961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4806316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2"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14B49-4D72-45FA-8B65-70D0AF839554}" type="slidenum">
              <a:rPr lang="es-CO" smtClean="0">
                <a:solidFill>
                  <a:srgbClr val="24406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959087" y="6356351"/>
            <a:ext cx="2895600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latin typeface="Candara"/>
                <a:sym typeface="Candara"/>
              </a:defRPr>
            </a:lvl1pPr>
          </a:lstStyle>
          <a:p>
            <a:pPr>
              <a:defRPr/>
            </a:pPr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1256305" y="6356351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latin typeface="Candara"/>
                <a:sym typeface="Candara"/>
              </a:defRPr>
            </a:lvl1pPr>
          </a:lstStyle>
          <a:p>
            <a:pPr>
              <a:defRPr/>
            </a:pPr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523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82541861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3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5 Marcador de número de diapositiva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0D9B7-3709-4AA7-BC15-71609CD14C4E}" type="slidenum">
              <a:rPr lang="es-CO" smtClean="0">
                <a:solidFill>
                  <a:srgbClr val="24406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881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3309448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7"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 userDrawn="1">
            <p:custDataLst>
              <p:tags r:id="rId3"/>
            </p:custDataLst>
          </p:nvPr>
        </p:nvSpPr>
        <p:spPr>
          <a:xfrm>
            <a:off x="477678" y="0"/>
            <a:ext cx="8666321" cy="1200149"/>
          </a:xfrm>
          <a:custGeom>
            <a:avLst/>
            <a:gdLst>
              <a:gd name="connsiteX0" fmla="*/ 0 w 8404860"/>
              <a:gd name="connsiteY0" fmla="*/ 0 h 1209674"/>
              <a:gd name="connsiteX1" fmla="*/ 8404860 w 8404860"/>
              <a:gd name="connsiteY1" fmla="*/ 0 h 1209674"/>
              <a:gd name="connsiteX2" fmla="*/ 8404860 w 8404860"/>
              <a:gd name="connsiteY2" fmla="*/ 1209674 h 1209674"/>
              <a:gd name="connsiteX3" fmla="*/ 0 w 8404860"/>
              <a:gd name="connsiteY3" fmla="*/ 1209674 h 1209674"/>
              <a:gd name="connsiteX4" fmla="*/ 0 w 8404860"/>
              <a:gd name="connsiteY4" fmla="*/ 0 h 1209674"/>
              <a:gd name="connsiteX0" fmla="*/ 0 w 8656320"/>
              <a:gd name="connsiteY0" fmla="*/ 0 h 1217294"/>
              <a:gd name="connsiteX1" fmla="*/ 8656320 w 8656320"/>
              <a:gd name="connsiteY1" fmla="*/ 7620 h 1217294"/>
              <a:gd name="connsiteX2" fmla="*/ 8656320 w 8656320"/>
              <a:gd name="connsiteY2" fmla="*/ 1217294 h 1217294"/>
              <a:gd name="connsiteX3" fmla="*/ 251460 w 8656320"/>
              <a:gd name="connsiteY3" fmla="*/ 1217294 h 1217294"/>
              <a:gd name="connsiteX4" fmla="*/ 0 w 8656320"/>
              <a:gd name="connsiteY4" fmla="*/ 0 h 1217294"/>
              <a:gd name="connsiteX0" fmla="*/ 0 w 8663940"/>
              <a:gd name="connsiteY0" fmla="*/ 15240 h 1209674"/>
              <a:gd name="connsiteX1" fmla="*/ 8663940 w 8663940"/>
              <a:gd name="connsiteY1" fmla="*/ 0 h 1209674"/>
              <a:gd name="connsiteX2" fmla="*/ 8663940 w 8663940"/>
              <a:gd name="connsiteY2" fmla="*/ 1209674 h 1209674"/>
              <a:gd name="connsiteX3" fmla="*/ 259080 w 8663940"/>
              <a:gd name="connsiteY3" fmla="*/ 1209674 h 1209674"/>
              <a:gd name="connsiteX4" fmla="*/ 0 w 8663940"/>
              <a:gd name="connsiteY4" fmla="*/ 15240 h 1209674"/>
              <a:gd name="connsiteX0" fmla="*/ 0 w 8656796"/>
              <a:gd name="connsiteY0" fmla="*/ 5715 h 1209674"/>
              <a:gd name="connsiteX1" fmla="*/ 8656796 w 8656796"/>
              <a:gd name="connsiteY1" fmla="*/ 0 h 1209674"/>
              <a:gd name="connsiteX2" fmla="*/ 8656796 w 8656796"/>
              <a:gd name="connsiteY2" fmla="*/ 1209674 h 1209674"/>
              <a:gd name="connsiteX3" fmla="*/ 251936 w 8656796"/>
              <a:gd name="connsiteY3" fmla="*/ 1209674 h 1209674"/>
              <a:gd name="connsiteX4" fmla="*/ 0 w 8656796"/>
              <a:gd name="connsiteY4" fmla="*/ 5715 h 1209674"/>
              <a:gd name="connsiteX0" fmla="*/ 0 w 8656796"/>
              <a:gd name="connsiteY0" fmla="*/ 8096 h 1209674"/>
              <a:gd name="connsiteX1" fmla="*/ 8656796 w 8656796"/>
              <a:gd name="connsiteY1" fmla="*/ 0 h 1209674"/>
              <a:gd name="connsiteX2" fmla="*/ 8656796 w 8656796"/>
              <a:gd name="connsiteY2" fmla="*/ 1209674 h 1209674"/>
              <a:gd name="connsiteX3" fmla="*/ 251936 w 8656796"/>
              <a:gd name="connsiteY3" fmla="*/ 1209674 h 1209674"/>
              <a:gd name="connsiteX4" fmla="*/ 0 w 8656796"/>
              <a:gd name="connsiteY4" fmla="*/ 8096 h 1209674"/>
              <a:gd name="connsiteX0" fmla="*/ 0 w 8666321"/>
              <a:gd name="connsiteY0" fmla="*/ 0 h 1211103"/>
              <a:gd name="connsiteX1" fmla="*/ 8666321 w 8666321"/>
              <a:gd name="connsiteY1" fmla="*/ 1429 h 1211103"/>
              <a:gd name="connsiteX2" fmla="*/ 8666321 w 8666321"/>
              <a:gd name="connsiteY2" fmla="*/ 1211103 h 1211103"/>
              <a:gd name="connsiteX3" fmla="*/ 261461 w 8666321"/>
              <a:gd name="connsiteY3" fmla="*/ 1211103 h 1211103"/>
              <a:gd name="connsiteX4" fmla="*/ 0 w 8666321"/>
              <a:gd name="connsiteY4" fmla="*/ 0 h 1211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6321" h="1211103">
                <a:moveTo>
                  <a:pt x="0" y="0"/>
                </a:moveTo>
                <a:lnTo>
                  <a:pt x="8666321" y="1429"/>
                </a:lnTo>
                <a:lnTo>
                  <a:pt x="8666321" y="1211103"/>
                </a:lnTo>
                <a:lnTo>
                  <a:pt x="261461" y="1211103"/>
                </a:lnTo>
                <a:lnTo>
                  <a:pt x="0" y="0"/>
                </a:lnTo>
                <a:close/>
              </a:path>
            </a:pathLst>
          </a:custGeom>
          <a:solidFill>
            <a:srgbClr val="E4EB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819150" y="433512"/>
            <a:ext cx="7318788" cy="748669"/>
          </a:xfrm>
        </p:spPr>
        <p:txBody>
          <a:bodyPr/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2" name="Group 21"/>
          <p:cNvGrpSpPr/>
          <p:nvPr userDrawn="1">
            <p:custDataLst>
              <p:tags r:id="rId5"/>
            </p:custDataLst>
          </p:nvPr>
        </p:nvGrpSpPr>
        <p:grpSpPr>
          <a:xfrm>
            <a:off x="-352425" y="-398782"/>
            <a:ext cx="983076" cy="1598932"/>
            <a:chOff x="-1250950" y="-268289"/>
            <a:chExt cx="3263900" cy="5308600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23" name="Freeform 27"/>
            <p:cNvSpPr>
              <a:spLocks noEditPoints="1"/>
            </p:cNvSpPr>
            <p:nvPr userDrawn="1"/>
          </p:nvSpPr>
          <p:spPr bwMode="auto">
            <a:xfrm>
              <a:off x="-784225" y="-268289"/>
              <a:ext cx="2327275" cy="3987800"/>
            </a:xfrm>
            <a:custGeom>
              <a:avLst/>
              <a:gdLst>
                <a:gd name="T0" fmla="*/ 0 w 1466"/>
                <a:gd name="T1" fmla="*/ 2506 h 2512"/>
                <a:gd name="T2" fmla="*/ 48 w 1466"/>
                <a:gd name="T3" fmla="*/ 2254 h 2512"/>
                <a:gd name="T4" fmla="*/ 300 w 1466"/>
                <a:gd name="T5" fmla="*/ 916 h 2512"/>
                <a:gd name="T6" fmla="*/ 428 w 1466"/>
                <a:gd name="T7" fmla="*/ 240 h 2512"/>
                <a:gd name="T8" fmla="*/ 436 w 1466"/>
                <a:gd name="T9" fmla="*/ 208 h 2512"/>
                <a:gd name="T10" fmla="*/ 454 w 1466"/>
                <a:gd name="T11" fmla="*/ 150 h 2512"/>
                <a:gd name="T12" fmla="*/ 480 w 1466"/>
                <a:gd name="T13" fmla="*/ 104 h 2512"/>
                <a:gd name="T14" fmla="*/ 514 w 1466"/>
                <a:gd name="T15" fmla="*/ 66 h 2512"/>
                <a:gd name="T16" fmla="*/ 554 w 1466"/>
                <a:gd name="T17" fmla="*/ 38 h 2512"/>
                <a:gd name="T18" fmla="*/ 602 w 1466"/>
                <a:gd name="T19" fmla="*/ 18 h 2512"/>
                <a:gd name="T20" fmla="*/ 662 w 1466"/>
                <a:gd name="T21" fmla="*/ 6 h 2512"/>
                <a:gd name="T22" fmla="*/ 730 w 1466"/>
                <a:gd name="T23" fmla="*/ 0 h 2512"/>
                <a:gd name="T24" fmla="*/ 768 w 1466"/>
                <a:gd name="T25" fmla="*/ 2 h 2512"/>
                <a:gd name="T26" fmla="*/ 826 w 1466"/>
                <a:gd name="T27" fmla="*/ 6 h 2512"/>
                <a:gd name="T28" fmla="*/ 876 w 1466"/>
                <a:gd name="T29" fmla="*/ 20 h 2512"/>
                <a:gd name="T30" fmla="*/ 922 w 1466"/>
                <a:gd name="T31" fmla="*/ 40 h 2512"/>
                <a:gd name="T32" fmla="*/ 958 w 1466"/>
                <a:gd name="T33" fmla="*/ 70 h 2512"/>
                <a:gd name="T34" fmla="*/ 990 w 1466"/>
                <a:gd name="T35" fmla="*/ 104 h 2512"/>
                <a:gd name="T36" fmla="*/ 1014 w 1466"/>
                <a:gd name="T37" fmla="*/ 148 h 2512"/>
                <a:gd name="T38" fmla="*/ 1034 w 1466"/>
                <a:gd name="T39" fmla="*/ 198 h 2512"/>
                <a:gd name="T40" fmla="*/ 1048 w 1466"/>
                <a:gd name="T41" fmla="*/ 256 h 2512"/>
                <a:gd name="T42" fmla="*/ 1162 w 1466"/>
                <a:gd name="T43" fmla="*/ 866 h 2512"/>
                <a:gd name="T44" fmla="*/ 1278 w 1466"/>
                <a:gd name="T45" fmla="*/ 1478 h 2512"/>
                <a:gd name="T46" fmla="*/ 1464 w 1466"/>
                <a:gd name="T47" fmla="*/ 2464 h 2512"/>
                <a:gd name="T48" fmla="*/ 1466 w 1466"/>
                <a:gd name="T49" fmla="*/ 2478 h 2512"/>
                <a:gd name="T50" fmla="*/ 1464 w 1466"/>
                <a:gd name="T51" fmla="*/ 2496 h 2512"/>
                <a:gd name="T52" fmla="*/ 1454 w 1466"/>
                <a:gd name="T53" fmla="*/ 2508 h 2512"/>
                <a:gd name="T54" fmla="*/ 1436 w 1466"/>
                <a:gd name="T55" fmla="*/ 2512 h 2512"/>
                <a:gd name="T56" fmla="*/ 1424 w 1466"/>
                <a:gd name="T57" fmla="*/ 2512 h 2512"/>
                <a:gd name="T58" fmla="*/ 40 w 1466"/>
                <a:gd name="T59" fmla="*/ 2512 h 2512"/>
                <a:gd name="T60" fmla="*/ 0 w 1466"/>
                <a:gd name="T61" fmla="*/ 2506 h 2512"/>
                <a:gd name="T62" fmla="*/ 738 w 1466"/>
                <a:gd name="T63" fmla="*/ 886 h 2512"/>
                <a:gd name="T64" fmla="*/ 720 w 1466"/>
                <a:gd name="T65" fmla="*/ 888 h 2512"/>
                <a:gd name="T66" fmla="*/ 538 w 1466"/>
                <a:gd name="T67" fmla="*/ 2064 h 2512"/>
                <a:gd name="T68" fmla="*/ 918 w 1466"/>
                <a:gd name="T69" fmla="*/ 2064 h 2512"/>
                <a:gd name="T70" fmla="*/ 738 w 1466"/>
                <a:gd name="T71" fmla="*/ 886 h 2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66" h="2512">
                  <a:moveTo>
                    <a:pt x="0" y="2506"/>
                  </a:moveTo>
                  <a:lnTo>
                    <a:pt x="0" y="2506"/>
                  </a:lnTo>
                  <a:lnTo>
                    <a:pt x="48" y="2254"/>
                  </a:lnTo>
                  <a:lnTo>
                    <a:pt x="48" y="2254"/>
                  </a:lnTo>
                  <a:lnTo>
                    <a:pt x="300" y="916"/>
                  </a:lnTo>
                  <a:lnTo>
                    <a:pt x="300" y="916"/>
                  </a:lnTo>
                  <a:lnTo>
                    <a:pt x="364" y="578"/>
                  </a:lnTo>
                  <a:lnTo>
                    <a:pt x="428" y="240"/>
                  </a:lnTo>
                  <a:lnTo>
                    <a:pt x="428" y="240"/>
                  </a:lnTo>
                  <a:lnTo>
                    <a:pt x="436" y="208"/>
                  </a:lnTo>
                  <a:lnTo>
                    <a:pt x="444" y="178"/>
                  </a:lnTo>
                  <a:lnTo>
                    <a:pt x="454" y="150"/>
                  </a:lnTo>
                  <a:lnTo>
                    <a:pt x="466" y="126"/>
                  </a:lnTo>
                  <a:lnTo>
                    <a:pt x="480" y="104"/>
                  </a:lnTo>
                  <a:lnTo>
                    <a:pt x="496" y="84"/>
                  </a:lnTo>
                  <a:lnTo>
                    <a:pt x="514" y="66"/>
                  </a:lnTo>
                  <a:lnTo>
                    <a:pt x="532" y="50"/>
                  </a:lnTo>
                  <a:lnTo>
                    <a:pt x="554" y="38"/>
                  </a:lnTo>
                  <a:lnTo>
                    <a:pt x="578" y="26"/>
                  </a:lnTo>
                  <a:lnTo>
                    <a:pt x="602" y="18"/>
                  </a:lnTo>
                  <a:lnTo>
                    <a:pt x="630" y="10"/>
                  </a:lnTo>
                  <a:lnTo>
                    <a:pt x="662" y="6"/>
                  </a:lnTo>
                  <a:lnTo>
                    <a:pt x="694" y="2"/>
                  </a:lnTo>
                  <a:lnTo>
                    <a:pt x="730" y="0"/>
                  </a:lnTo>
                  <a:lnTo>
                    <a:pt x="768" y="2"/>
                  </a:lnTo>
                  <a:lnTo>
                    <a:pt x="768" y="2"/>
                  </a:lnTo>
                  <a:lnTo>
                    <a:pt x="798" y="4"/>
                  </a:lnTo>
                  <a:lnTo>
                    <a:pt x="826" y="6"/>
                  </a:lnTo>
                  <a:lnTo>
                    <a:pt x="852" y="12"/>
                  </a:lnTo>
                  <a:lnTo>
                    <a:pt x="876" y="20"/>
                  </a:lnTo>
                  <a:lnTo>
                    <a:pt x="900" y="30"/>
                  </a:lnTo>
                  <a:lnTo>
                    <a:pt x="922" y="40"/>
                  </a:lnTo>
                  <a:lnTo>
                    <a:pt x="940" y="54"/>
                  </a:lnTo>
                  <a:lnTo>
                    <a:pt x="958" y="70"/>
                  </a:lnTo>
                  <a:lnTo>
                    <a:pt x="974" y="86"/>
                  </a:lnTo>
                  <a:lnTo>
                    <a:pt x="990" y="104"/>
                  </a:lnTo>
                  <a:lnTo>
                    <a:pt x="1002" y="126"/>
                  </a:lnTo>
                  <a:lnTo>
                    <a:pt x="1014" y="148"/>
                  </a:lnTo>
                  <a:lnTo>
                    <a:pt x="1026" y="172"/>
                  </a:lnTo>
                  <a:lnTo>
                    <a:pt x="1034" y="198"/>
                  </a:lnTo>
                  <a:lnTo>
                    <a:pt x="1042" y="226"/>
                  </a:lnTo>
                  <a:lnTo>
                    <a:pt x="1048" y="256"/>
                  </a:lnTo>
                  <a:lnTo>
                    <a:pt x="1048" y="256"/>
                  </a:lnTo>
                  <a:lnTo>
                    <a:pt x="1162" y="866"/>
                  </a:lnTo>
                  <a:lnTo>
                    <a:pt x="1278" y="1478"/>
                  </a:lnTo>
                  <a:lnTo>
                    <a:pt x="1278" y="1478"/>
                  </a:lnTo>
                  <a:lnTo>
                    <a:pt x="1370" y="1970"/>
                  </a:lnTo>
                  <a:lnTo>
                    <a:pt x="1464" y="2464"/>
                  </a:lnTo>
                  <a:lnTo>
                    <a:pt x="1464" y="2464"/>
                  </a:lnTo>
                  <a:lnTo>
                    <a:pt x="1466" y="2478"/>
                  </a:lnTo>
                  <a:lnTo>
                    <a:pt x="1466" y="2488"/>
                  </a:lnTo>
                  <a:lnTo>
                    <a:pt x="1464" y="2496"/>
                  </a:lnTo>
                  <a:lnTo>
                    <a:pt x="1460" y="2502"/>
                  </a:lnTo>
                  <a:lnTo>
                    <a:pt x="1454" y="2508"/>
                  </a:lnTo>
                  <a:lnTo>
                    <a:pt x="1446" y="2510"/>
                  </a:lnTo>
                  <a:lnTo>
                    <a:pt x="1436" y="2512"/>
                  </a:lnTo>
                  <a:lnTo>
                    <a:pt x="1424" y="2512"/>
                  </a:lnTo>
                  <a:lnTo>
                    <a:pt x="1424" y="2512"/>
                  </a:lnTo>
                  <a:lnTo>
                    <a:pt x="40" y="2512"/>
                  </a:lnTo>
                  <a:lnTo>
                    <a:pt x="40" y="2512"/>
                  </a:lnTo>
                  <a:lnTo>
                    <a:pt x="22" y="2510"/>
                  </a:lnTo>
                  <a:lnTo>
                    <a:pt x="0" y="2506"/>
                  </a:lnTo>
                  <a:lnTo>
                    <a:pt x="0" y="2506"/>
                  </a:lnTo>
                  <a:close/>
                  <a:moveTo>
                    <a:pt x="738" y="886"/>
                  </a:moveTo>
                  <a:lnTo>
                    <a:pt x="738" y="886"/>
                  </a:lnTo>
                  <a:lnTo>
                    <a:pt x="720" y="888"/>
                  </a:lnTo>
                  <a:lnTo>
                    <a:pt x="720" y="888"/>
                  </a:lnTo>
                  <a:lnTo>
                    <a:pt x="538" y="2064"/>
                  </a:lnTo>
                  <a:lnTo>
                    <a:pt x="538" y="2064"/>
                  </a:lnTo>
                  <a:lnTo>
                    <a:pt x="918" y="2064"/>
                  </a:lnTo>
                  <a:lnTo>
                    <a:pt x="918" y="2064"/>
                  </a:lnTo>
                  <a:lnTo>
                    <a:pt x="738" y="886"/>
                  </a:lnTo>
                  <a:lnTo>
                    <a:pt x="738" y="886"/>
                  </a:lnTo>
                  <a:close/>
                </a:path>
              </a:pathLst>
            </a:custGeom>
            <a:solidFill>
              <a:srgbClr val="E4EB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" name="Freeform 28"/>
            <p:cNvSpPr>
              <a:spLocks/>
            </p:cNvSpPr>
            <p:nvPr userDrawn="1"/>
          </p:nvSpPr>
          <p:spPr bwMode="auto">
            <a:xfrm>
              <a:off x="-1250950" y="4198936"/>
              <a:ext cx="3263900" cy="841375"/>
            </a:xfrm>
            <a:custGeom>
              <a:avLst/>
              <a:gdLst>
                <a:gd name="T0" fmla="*/ 1028 w 2056"/>
                <a:gd name="T1" fmla="*/ 528 h 530"/>
                <a:gd name="T2" fmla="*/ 62 w 2056"/>
                <a:gd name="T3" fmla="*/ 530 h 530"/>
                <a:gd name="T4" fmla="*/ 46 w 2056"/>
                <a:gd name="T5" fmla="*/ 530 h 530"/>
                <a:gd name="T6" fmla="*/ 20 w 2056"/>
                <a:gd name="T7" fmla="*/ 524 h 530"/>
                <a:gd name="T8" fmla="*/ 6 w 2056"/>
                <a:gd name="T9" fmla="*/ 510 h 530"/>
                <a:gd name="T10" fmla="*/ 0 w 2056"/>
                <a:gd name="T11" fmla="*/ 484 h 530"/>
                <a:gd name="T12" fmla="*/ 0 w 2056"/>
                <a:gd name="T13" fmla="*/ 468 h 530"/>
                <a:gd name="T14" fmla="*/ 2 w 2056"/>
                <a:gd name="T15" fmla="*/ 408 h 530"/>
                <a:gd name="T16" fmla="*/ 10 w 2056"/>
                <a:gd name="T17" fmla="*/ 382 h 530"/>
                <a:gd name="T18" fmla="*/ 20 w 2056"/>
                <a:gd name="T19" fmla="*/ 372 h 530"/>
                <a:gd name="T20" fmla="*/ 44 w 2056"/>
                <a:gd name="T21" fmla="*/ 364 h 530"/>
                <a:gd name="T22" fmla="*/ 104 w 2056"/>
                <a:gd name="T23" fmla="*/ 362 h 530"/>
                <a:gd name="T24" fmla="*/ 116 w 2056"/>
                <a:gd name="T25" fmla="*/ 360 h 530"/>
                <a:gd name="T26" fmla="*/ 134 w 2056"/>
                <a:gd name="T27" fmla="*/ 354 h 530"/>
                <a:gd name="T28" fmla="*/ 146 w 2056"/>
                <a:gd name="T29" fmla="*/ 342 h 530"/>
                <a:gd name="T30" fmla="*/ 156 w 2056"/>
                <a:gd name="T31" fmla="*/ 314 h 530"/>
                <a:gd name="T32" fmla="*/ 180 w 2056"/>
                <a:gd name="T33" fmla="*/ 182 h 530"/>
                <a:gd name="T34" fmla="*/ 204 w 2056"/>
                <a:gd name="T35" fmla="*/ 52 h 530"/>
                <a:gd name="T36" fmla="*/ 212 w 2056"/>
                <a:gd name="T37" fmla="*/ 28 h 530"/>
                <a:gd name="T38" fmla="*/ 222 w 2056"/>
                <a:gd name="T39" fmla="*/ 12 h 530"/>
                <a:gd name="T40" fmla="*/ 240 w 2056"/>
                <a:gd name="T41" fmla="*/ 4 h 530"/>
                <a:gd name="T42" fmla="*/ 264 w 2056"/>
                <a:gd name="T43" fmla="*/ 0 h 530"/>
                <a:gd name="T44" fmla="*/ 1030 w 2056"/>
                <a:gd name="T45" fmla="*/ 2 h 530"/>
                <a:gd name="T46" fmla="*/ 1794 w 2056"/>
                <a:gd name="T47" fmla="*/ 2 h 530"/>
                <a:gd name="T48" fmla="*/ 1818 w 2056"/>
                <a:gd name="T49" fmla="*/ 4 h 530"/>
                <a:gd name="T50" fmla="*/ 1834 w 2056"/>
                <a:gd name="T51" fmla="*/ 12 h 530"/>
                <a:gd name="T52" fmla="*/ 1846 w 2056"/>
                <a:gd name="T53" fmla="*/ 26 h 530"/>
                <a:gd name="T54" fmla="*/ 1852 w 2056"/>
                <a:gd name="T55" fmla="*/ 48 h 530"/>
                <a:gd name="T56" fmla="*/ 1876 w 2056"/>
                <a:gd name="T57" fmla="*/ 180 h 530"/>
                <a:gd name="T58" fmla="*/ 1900 w 2056"/>
                <a:gd name="T59" fmla="*/ 310 h 530"/>
                <a:gd name="T60" fmla="*/ 1908 w 2056"/>
                <a:gd name="T61" fmla="*/ 334 h 530"/>
                <a:gd name="T62" fmla="*/ 1918 w 2056"/>
                <a:gd name="T63" fmla="*/ 350 h 530"/>
                <a:gd name="T64" fmla="*/ 1936 w 2056"/>
                <a:gd name="T65" fmla="*/ 358 h 530"/>
                <a:gd name="T66" fmla="*/ 1962 w 2056"/>
                <a:gd name="T67" fmla="*/ 362 h 530"/>
                <a:gd name="T68" fmla="*/ 1992 w 2056"/>
                <a:gd name="T69" fmla="*/ 362 h 530"/>
                <a:gd name="T70" fmla="*/ 2034 w 2056"/>
                <a:gd name="T71" fmla="*/ 366 h 530"/>
                <a:gd name="T72" fmla="*/ 2044 w 2056"/>
                <a:gd name="T73" fmla="*/ 374 h 530"/>
                <a:gd name="T74" fmla="*/ 2052 w 2056"/>
                <a:gd name="T75" fmla="*/ 384 h 530"/>
                <a:gd name="T76" fmla="*/ 2056 w 2056"/>
                <a:gd name="T77" fmla="*/ 426 h 530"/>
                <a:gd name="T78" fmla="*/ 2056 w 2056"/>
                <a:gd name="T79" fmla="*/ 456 h 530"/>
                <a:gd name="T80" fmla="*/ 2054 w 2056"/>
                <a:gd name="T81" fmla="*/ 498 h 530"/>
                <a:gd name="T82" fmla="*/ 2048 w 2056"/>
                <a:gd name="T83" fmla="*/ 520 h 530"/>
                <a:gd name="T84" fmla="*/ 2026 w 2056"/>
                <a:gd name="T85" fmla="*/ 528 h 530"/>
                <a:gd name="T86" fmla="*/ 1986 w 2056"/>
                <a:gd name="T87" fmla="*/ 528 h 530"/>
                <a:gd name="T88" fmla="*/ 1028 w 2056"/>
                <a:gd name="T89" fmla="*/ 528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56" h="530">
                  <a:moveTo>
                    <a:pt x="1028" y="528"/>
                  </a:moveTo>
                  <a:lnTo>
                    <a:pt x="1028" y="528"/>
                  </a:lnTo>
                  <a:lnTo>
                    <a:pt x="546" y="528"/>
                  </a:lnTo>
                  <a:lnTo>
                    <a:pt x="62" y="530"/>
                  </a:lnTo>
                  <a:lnTo>
                    <a:pt x="62" y="530"/>
                  </a:lnTo>
                  <a:lnTo>
                    <a:pt x="46" y="530"/>
                  </a:lnTo>
                  <a:lnTo>
                    <a:pt x="32" y="528"/>
                  </a:lnTo>
                  <a:lnTo>
                    <a:pt x="20" y="524"/>
                  </a:lnTo>
                  <a:lnTo>
                    <a:pt x="12" y="518"/>
                  </a:lnTo>
                  <a:lnTo>
                    <a:pt x="6" y="510"/>
                  </a:lnTo>
                  <a:lnTo>
                    <a:pt x="2" y="498"/>
                  </a:lnTo>
                  <a:lnTo>
                    <a:pt x="0" y="484"/>
                  </a:lnTo>
                  <a:lnTo>
                    <a:pt x="0" y="468"/>
                  </a:lnTo>
                  <a:lnTo>
                    <a:pt x="0" y="468"/>
                  </a:lnTo>
                  <a:lnTo>
                    <a:pt x="0" y="434"/>
                  </a:lnTo>
                  <a:lnTo>
                    <a:pt x="2" y="408"/>
                  </a:lnTo>
                  <a:lnTo>
                    <a:pt x="6" y="388"/>
                  </a:lnTo>
                  <a:lnTo>
                    <a:pt x="10" y="382"/>
                  </a:lnTo>
                  <a:lnTo>
                    <a:pt x="14" y="376"/>
                  </a:lnTo>
                  <a:lnTo>
                    <a:pt x="20" y="372"/>
                  </a:lnTo>
                  <a:lnTo>
                    <a:pt x="26" y="368"/>
                  </a:lnTo>
                  <a:lnTo>
                    <a:pt x="44" y="364"/>
                  </a:lnTo>
                  <a:lnTo>
                    <a:pt x="70" y="362"/>
                  </a:lnTo>
                  <a:lnTo>
                    <a:pt x="104" y="362"/>
                  </a:lnTo>
                  <a:lnTo>
                    <a:pt x="104" y="362"/>
                  </a:lnTo>
                  <a:lnTo>
                    <a:pt x="116" y="360"/>
                  </a:lnTo>
                  <a:lnTo>
                    <a:pt x="126" y="358"/>
                  </a:lnTo>
                  <a:lnTo>
                    <a:pt x="134" y="354"/>
                  </a:lnTo>
                  <a:lnTo>
                    <a:pt x="142" y="348"/>
                  </a:lnTo>
                  <a:lnTo>
                    <a:pt x="146" y="342"/>
                  </a:lnTo>
                  <a:lnTo>
                    <a:pt x="150" y="334"/>
                  </a:lnTo>
                  <a:lnTo>
                    <a:pt x="156" y="314"/>
                  </a:lnTo>
                  <a:lnTo>
                    <a:pt x="156" y="314"/>
                  </a:lnTo>
                  <a:lnTo>
                    <a:pt x="180" y="182"/>
                  </a:lnTo>
                  <a:lnTo>
                    <a:pt x="204" y="52"/>
                  </a:lnTo>
                  <a:lnTo>
                    <a:pt x="204" y="52"/>
                  </a:lnTo>
                  <a:lnTo>
                    <a:pt x="208" y="40"/>
                  </a:lnTo>
                  <a:lnTo>
                    <a:pt x="212" y="28"/>
                  </a:lnTo>
                  <a:lnTo>
                    <a:pt x="216" y="20"/>
                  </a:lnTo>
                  <a:lnTo>
                    <a:pt x="222" y="12"/>
                  </a:lnTo>
                  <a:lnTo>
                    <a:pt x="230" y="8"/>
                  </a:lnTo>
                  <a:lnTo>
                    <a:pt x="240" y="4"/>
                  </a:lnTo>
                  <a:lnTo>
                    <a:pt x="250" y="2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1030" y="2"/>
                  </a:lnTo>
                  <a:lnTo>
                    <a:pt x="1794" y="2"/>
                  </a:lnTo>
                  <a:lnTo>
                    <a:pt x="1794" y="2"/>
                  </a:lnTo>
                  <a:lnTo>
                    <a:pt x="1808" y="2"/>
                  </a:lnTo>
                  <a:lnTo>
                    <a:pt x="1818" y="4"/>
                  </a:lnTo>
                  <a:lnTo>
                    <a:pt x="1828" y="6"/>
                  </a:lnTo>
                  <a:lnTo>
                    <a:pt x="1834" y="12"/>
                  </a:lnTo>
                  <a:lnTo>
                    <a:pt x="1840" y="18"/>
                  </a:lnTo>
                  <a:lnTo>
                    <a:pt x="1846" y="26"/>
                  </a:lnTo>
                  <a:lnTo>
                    <a:pt x="1850" y="36"/>
                  </a:lnTo>
                  <a:lnTo>
                    <a:pt x="1852" y="48"/>
                  </a:lnTo>
                  <a:lnTo>
                    <a:pt x="1852" y="48"/>
                  </a:lnTo>
                  <a:lnTo>
                    <a:pt x="1876" y="180"/>
                  </a:lnTo>
                  <a:lnTo>
                    <a:pt x="1900" y="310"/>
                  </a:lnTo>
                  <a:lnTo>
                    <a:pt x="1900" y="310"/>
                  </a:lnTo>
                  <a:lnTo>
                    <a:pt x="1904" y="322"/>
                  </a:lnTo>
                  <a:lnTo>
                    <a:pt x="1908" y="334"/>
                  </a:lnTo>
                  <a:lnTo>
                    <a:pt x="1912" y="342"/>
                  </a:lnTo>
                  <a:lnTo>
                    <a:pt x="1918" y="350"/>
                  </a:lnTo>
                  <a:lnTo>
                    <a:pt x="1926" y="356"/>
                  </a:lnTo>
                  <a:lnTo>
                    <a:pt x="1936" y="358"/>
                  </a:lnTo>
                  <a:lnTo>
                    <a:pt x="1948" y="362"/>
                  </a:lnTo>
                  <a:lnTo>
                    <a:pt x="1962" y="362"/>
                  </a:lnTo>
                  <a:lnTo>
                    <a:pt x="1962" y="362"/>
                  </a:lnTo>
                  <a:lnTo>
                    <a:pt x="1992" y="362"/>
                  </a:lnTo>
                  <a:lnTo>
                    <a:pt x="2016" y="362"/>
                  </a:lnTo>
                  <a:lnTo>
                    <a:pt x="2034" y="366"/>
                  </a:lnTo>
                  <a:lnTo>
                    <a:pt x="2040" y="370"/>
                  </a:lnTo>
                  <a:lnTo>
                    <a:pt x="2044" y="374"/>
                  </a:lnTo>
                  <a:lnTo>
                    <a:pt x="2048" y="378"/>
                  </a:lnTo>
                  <a:lnTo>
                    <a:pt x="2052" y="384"/>
                  </a:lnTo>
                  <a:lnTo>
                    <a:pt x="2054" y="402"/>
                  </a:lnTo>
                  <a:lnTo>
                    <a:pt x="2056" y="426"/>
                  </a:lnTo>
                  <a:lnTo>
                    <a:pt x="2056" y="456"/>
                  </a:lnTo>
                  <a:lnTo>
                    <a:pt x="2056" y="456"/>
                  </a:lnTo>
                  <a:lnTo>
                    <a:pt x="2056" y="480"/>
                  </a:lnTo>
                  <a:lnTo>
                    <a:pt x="2054" y="498"/>
                  </a:lnTo>
                  <a:lnTo>
                    <a:pt x="2052" y="512"/>
                  </a:lnTo>
                  <a:lnTo>
                    <a:pt x="2048" y="520"/>
                  </a:lnTo>
                  <a:lnTo>
                    <a:pt x="2038" y="526"/>
                  </a:lnTo>
                  <a:lnTo>
                    <a:pt x="2026" y="528"/>
                  </a:lnTo>
                  <a:lnTo>
                    <a:pt x="2010" y="528"/>
                  </a:lnTo>
                  <a:lnTo>
                    <a:pt x="1986" y="528"/>
                  </a:lnTo>
                  <a:lnTo>
                    <a:pt x="1986" y="528"/>
                  </a:lnTo>
                  <a:lnTo>
                    <a:pt x="1028" y="528"/>
                  </a:lnTo>
                  <a:lnTo>
                    <a:pt x="1028" y="528"/>
                  </a:lnTo>
                  <a:close/>
                </a:path>
              </a:pathLst>
            </a:custGeom>
            <a:solidFill>
              <a:srgbClr val="E4EB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14" name="Rectangle 13"/>
          <p:cNvSpPr/>
          <p:nvPr userDrawn="1">
            <p:custDataLst>
              <p:tags r:id="rId6"/>
            </p:custDataLst>
          </p:nvPr>
        </p:nvSpPr>
        <p:spPr>
          <a:xfrm rot="10800000" flipH="1" flipV="1">
            <a:off x="-1" y="6714773"/>
            <a:ext cx="7038975" cy="141244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ndara"/>
              <a:sym typeface="Candara"/>
            </a:endParaRP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6473159" y="5919468"/>
            <a:ext cx="2350254" cy="872485"/>
            <a:chOff x="6473159" y="5919468"/>
            <a:chExt cx="2350254" cy="872485"/>
          </a:xfrm>
        </p:grpSpPr>
        <p:pic>
          <p:nvPicPr>
            <p:cNvPr id="13" name="Picture 12"/>
            <p:cNvPicPr>
              <a:picLocks noChangeAspect="1"/>
            </p:cNvPicPr>
            <p:nvPr userDrawn="1">
              <p:custDataLst>
                <p:tags r:id="rId7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62664" y="5919468"/>
              <a:ext cx="1860749" cy="872485"/>
            </a:xfrm>
            <a:prstGeom prst="rect">
              <a:avLst/>
            </a:prstGeom>
          </p:spPr>
        </p:pic>
        <p:pic>
          <p:nvPicPr>
            <p:cNvPr id="15" name="E719C35A-4CD6-4178-B0D0-8DA208F1799A" descr="E719C35A-4CD6-4178-B0D0-8DA208F1799A"/>
            <p:cNvPicPr>
              <a:picLocks noChangeAspect="1" noChangeArrowheads="1"/>
            </p:cNvPicPr>
            <p:nvPr userDrawn="1">
              <p:custDataLst>
                <p:tags r:id="rId8"/>
              </p:custDataLst>
            </p:nvPr>
          </p:nvPicPr>
          <p:blipFill rotWithShape="1">
            <a:blip r:embed="rId13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10" t="12070" r="20026" b="11812"/>
            <a:stretch/>
          </p:blipFill>
          <p:spPr bwMode="auto">
            <a:xfrm>
              <a:off x="6473159" y="6167594"/>
              <a:ext cx="423661" cy="418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980896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3204726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66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4 Marcador de pie de página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959087" y="6356351"/>
            <a:ext cx="2895600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latin typeface="Candara"/>
                <a:sym typeface="Candara"/>
              </a:defRPr>
            </a:lvl1pPr>
          </a:lstStyle>
          <a:p>
            <a:pPr>
              <a:defRPr/>
            </a:pPr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201F2-EFDD-4C4F-8749-0371D46E11D1}" type="slidenum">
              <a:rPr lang="es-CO" smtClean="0">
                <a:solidFill>
                  <a:srgbClr val="24406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1256305" y="6356351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latin typeface="Candara"/>
                <a:sym typeface="Candara"/>
              </a:defRPr>
            </a:lvl1pPr>
          </a:lstStyle>
          <a:p>
            <a:pPr>
              <a:defRPr/>
            </a:pPr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996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4722756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14"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1 Título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2374900" y="3683000"/>
            <a:ext cx="5956300" cy="1016000"/>
          </a:xfrm>
        </p:spPr>
        <p:txBody>
          <a:bodyPr anchor="t"/>
          <a:lstStyle>
            <a:lvl1pPr algn="l">
              <a:defRPr sz="3200" b="1" cap="none" baseline="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8" name="Rectangle 7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2106613" cy="6858000"/>
          </a:xfrm>
          <a:prstGeom prst="rect">
            <a:avLst/>
          </a:prstGeom>
          <a:pattFill prst="dkDnDiag">
            <a:fgClr>
              <a:schemeClr val="accent5">
                <a:lumMod val="20000"/>
                <a:lumOff val="80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 userDrawn="1">
            <p:custDataLst>
              <p:tags r:id="rId5"/>
            </p:custDataLst>
          </p:nvPr>
        </p:nvGrpSpPr>
        <p:grpSpPr>
          <a:xfrm>
            <a:off x="391016" y="4632333"/>
            <a:ext cx="1368413" cy="2225667"/>
            <a:chOff x="-1250950" y="-268289"/>
            <a:chExt cx="3263900" cy="5308600"/>
          </a:xfrm>
          <a:solidFill>
            <a:schemeClr val="accent5">
              <a:lumMod val="60000"/>
              <a:lumOff val="40000"/>
              <a:alpha val="50000"/>
            </a:schemeClr>
          </a:solidFill>
        </p:grpSpPr>
        <p:sp>
          <p:nvSpPr>
            <p:cNvPr id="14" name="Freeform 27"/>
            <p:cNvSpPr>
              <a:spLocks noEditPoints="1"/>
            </p:cNvSpPr>
            <p:nvPr userDrawn="1"/>
          </p:nvSpPr>
          <p:spPr bwMode="auto">
            <a:xfrm>
              <a:off x="-784225" y="-268289"/>
              <a:ext cx="2327275" cy="3987800"/>
            </a:xfrm>
            <a:custGeom>
              <a:avLst/>
              <a:gdLst>
                <a:gd name="T0" fmla="*/ 0 w 1466"/>
                <a:gd name="T1" fmla="*/ 2506 h 2512"/>
                <a:gd name="T2" fmla="*/ 48 w 1466"/>
                <a:gd name="T3" fmla="*/ 2254 h 2512"/>
                <a:gd name="T4" fmla="*/ 300 w 1466"/>
                <a:gd name="T5" fmla="*/ 916 h 2512"/>
                <a:gd name="T6" fmla="*/ 428 w 1466"/>
                <a:gd name="T7" fmla="*/ 240 h 2512"/>
                <a:gd name="T8" fmla="*/ 436 w 1466"/>
                <a:gd name="T9" fmla="*/ 208 h 2512"/>
                <a:gd name="T10" fmla="*/ 454 w 1466"/>
                <a:gd name="T11" fmla="*/ 150 h 2512"/>
                <a:gd name="T12" fmla="*/ 480 w 1466"/>
                <a:gd name="T13" fmla="*/ 104 h 2512"/>
                <a:gd name="T14" fmla="*/ 514 w 1466"/>
                <a:gd name="T15" fmla="*/ 66 h 2512"/>
                <a:gd name="T16" fmla="*/ 554 w 1466"/>
                <a:gd name="T17" fmla="*/ 38 h 2512"/>
                <a:gd name="T18" fmla="*/ 602 w 1466"/>
                <a:gd name="T19" fmla="*/ 18 h 2512"/>
                <a:gd name="T20" fmla="*/ 662 w 1466"/>
                <a:gd name="T21" fmla="*/ 6 h 2512"/>
                <a:gd name="T22" fmla="*/ 730 w 1466"/>
                <a:gd name="T23" fmla="*/ 0 h 2512"/>
                <a:gd name="T24" fmla="*/ 768 w 1466"/>
                <a:gd name="T25" fmla="*/ 2 h 2512"/>
                <a:gd name="T26" fmla="*/ 826 w 1466"/>
                <a:gd name="T27" fmla="*/ 6 h 2512"/>
                <a:gd name="T28" fmla="*/ 876 w 1466"/>
                <a:gd name="T29" fmla="*/ 20 h 2512"/>
                <a:gd name="T30" fmla="*/ 922 w 1466"/>
                <a:gd name="T31" fmla="*/ 40 h 2512"/>
                <a:gd name="T32" fmla="*/ 958 w 1466"/>
                <a:gd name="T33" fmla="*/ 70 h 2512"/>
                <a:gd name="T34" fmla="*/ 990 w 1466"/>
                <a:gd name="T35" fmla="*/ 104 h 2512"/>
                <a:gd name="T36" fmla="*/ 1014 w 1466"/>
                <a:gd name="T37" fmla="*/ 148 h 2512"/>
                <a:gd name="T38" fmla="*/ 1034 w 1466"/>
                <a:gd name="T39" fmla="*/ 198 h 2512"/>
                <a:gd name="T40" fmla="*/ 1048 w 1466"/>
                <a:gd name="T41" fmla="*/ 256 h 2512"/>
                <a:gd name="T42" fmla="*/ 1162 w 1466"/>
                <a:gd name="T43" fmla="*/ 866 h 2512"/>
                <a:gd name="T44" fmla="*/ 1278 w 1466"/>
                <a:gd name="T45" fmla="*/ 1478 h 2512"/>
                <a:gd name="T46" fmla="*/ 1464 w 1466"/>
                <a:gd name="T47" fmla="*/ 2464 h 2512"/>
                <a:gd name="T48" fmla="*/ 1466 w 1466"/>
                <a:gd name="T49" fmla="*/ 2478 h 2512"/>
                <a:gd name="T50" fmla="*/ 1464 w 1466"/>
                <a:gd name="T51" fmla="*/ 2496 h 2512"/>
                <a:gd name="T52" fmla="*/ 1454 w 1466"/>
                <a:gd name="T53" fmla="*/ 2508 h 2512"/>
                <a:gd name="T54" fmla="*/ 1436 w 1466"/>
                <a:gd name="T55" fmla="*/ 2512 h 2512"/>
                <a:gd name="T56" fmla="*/ 1424 w 1466"/>
                <a:gd name="T57" fmla="*/ 2512 h 2512"/>
                <a:gd name="T58" fmla="*/ 40 w 1466"/>
                <a:gd name="T59" fmla="*/ 2512 h 2512"/>
                <a:gd name="T60" fmla="*/ 0 w 1466"/>
                <a:gd name="T61" fmla="*/ 2506 h 2512"/>
                <a:gd name="T62" fmla="*/ 738 w 1466"/>
                <a:gd name="T63" fmla="*/ 886 h 2512"/>
                <a:gd name="T64" fmla="*/ 720 w 1466"/>
                <a:gd name="T65" fmla="*/ 888 h 2512"/>
                <a:gd name="T66" fmla="*/ 538 w 1466"/>
                <a:gd name="T67" fmla="*/ 2064 h 2512"/>
                <a:gd name="T68" fmla="*/ 918 w 1466"/>
                <a:gd name="T69" fmla="*/ 2064 h 2512"/>
                <a:gd name="T70" fmla="*/ 738 w 1466"/>
                <a:gd name="T71" fmla="*/ 886 h 2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66" h="2512">
                  <a:moveTo>
                    <a:pt x="0" y="2506"/>
                  </a:moveTo>
                  <a:lnTo>
                    <a:pt x="0" y="2506"/>
                  </a:lnTo>
                  <a:lnTo>
                    <a:pt x="48" y="2254"/>
                  </a:lnTo>
                  <a:lnTo>
                    <a:pt x="48" y="2254"/>
                  </a:lnTo>
                  <a:lnTo>
                    <a:pt x="300" y="916"/>
                  </a:lnTo>
                  <a:lnTo>
                    <a:pt x="300" y="916"/>
                  </a:lnTo>
                  <a:lnTo>
                    <a:pt x="364" y="578"/>
                  </a:lnTo>
                  <a:lnTo>
                    <a:pt x="428" y="240"/>
                  </a:lnTo>
                  <a:lnTo>
                    <a:pt x="428" y="240"/>
                  </a:lnTo>
                  <a:lnTo>
                    <a:pt x="436" y="208"/>
                  </a:lnTo>
                  <a:lnTo>
                    <a:pt x="444" y="178"/>
                  </a:lnTo>
                  <a:lnTo>
                    <a:pt x="454" y="150"/>
                  </a:lnTo>
                  <a:lnTo>
                    <a:pt x="466" y="126"/>
                  </a:lnTo>
                  <a:lnTo>
                    <a:pt x="480" y="104"/>
                  </a:lnTo>
                  <a:lnTo>
                    <a:pt x="496" y="84"/>
                  </a:lnTo>
                  <a:lnTo>
                    <a:pt x="514" y="66"/>
                  </a:lnTo>
                  <a:lnTo>
                    <a:pt x="532" y="50"/>
                  </a:lnTo>
                  <a:lnTo>
                    <a:pt x="554" y="38"/>
                  </a:lnTo>
                  <a:lnTo>
                    <a:pt x="578" y="26"/>
                  </a:lnTo>
                  <a:lnTo>
                    <a:pt x="602" y="18"/>
                  </a:lnTo>
                  <a:lnTo>
                    <a:pt x="630" y="10"/>
                  </a:lnTo>
                  <a:lnTo>
                    <a:pt x="662" y="6"/>
                  </a:lnTo>
                  <a:lnTo>
                    <a:pt x="694" y="2"/>
                  </a:lnTo>
                  <a:lnTo>
                    <a:pt x="730" y="0"/>
                  </a:lnTo>
                  <a:lnTo>
                    <a:pt x="768" y="2"/>
                  </a:lnTo>
                  <a:lnTo>
                    <a:pt x="768" y="2"/>
                  </a:lnTo>
                  <a:lnTo>
                    <a:pt x="798" y="4"/>
                  </a:lnTo>
                  <a:lnTo>
                    <a:pt x="826" y="6"/>
                  </a:lnTo>
                  <a:lnTo>
                    <a:pt x="852" y="12"/>
                  </a:lnTo>
                  <a:lnTo>
                    <a:pt x="876" y="20"/>
                  </a:lnTo>
                  <a:lnTo>
                    <a:pt x="900" y="30"/>
                  </a:lnTo>
                  <a:lnTo>
                    <a:pt x="922" y="40"/>
                  </a:lnTo>
                  <a:lnTo>
                    <a:pt x="940" y="54"/>
                  </a:lnTo>
                  <a:lnTo>
                    <a:pt x="958" y="70"/>
                  </a:lnTo>
                  <a:lnTo>
                    <a:pt x="974" y="86"/>
                  </a:lnTo>
                  <a:lnTo>
                    <a:pt x="990" y="104"/>
                  </a:lnTo>
                  <a:lnTo>
                    <a:pt x="1002" y="126"/>
                  </a:lnTo>
                  <a:lnTo>
                    <a:pt x="1014" y="148"/>
                  </a:lnTo>
                  <a:lnTo>
                    <a:pt x="1026" y="172"/>
                  </a:lnTo>
                  <a:lnTo>
                    <a:pt x="1034" y="198"/>
                  </a:lnTo>
                  <a:lnTo>
                    <a:pt x="1042" y="226"/>
                  </a:lnTo>
                  <a:lnTo>
                    <a:pt x="1048" y="256"/>
                  </a:lnTo>
                  <a:lnTo>
                    <a:pt x="1048" y="256"/>
                  </a:lnTo>
                  <a:lnTo>
                    <a:pt x="1162" y="866"/>
                  </a:lnTo>
                  <a:lnTo>
                    <a:pt x="1278" y="1478"/>
                  </a:lnTo>
                  <a:lnTo>
                    <a:pt x="1278" y="1478"/>
                  </a:lnTo>
                  <a:lnTo>
                    <a:pt x="1370" y="1970"/>
                  </a:lnTo>
                  <a:lnTo>
                    <a:pt x="1464" y="2464"/>
                  </a:lnTo>
                  <a:lnTo>
                    <a:pt x="1464" y="2464"/>
                  </a:lnTo>
                  <a:lnTo>
                    <a:pt x="1466" y="2478"/>
                  </a:lnTo>
                  <a:lnTo>
                    <a:pt x="1466" y="2488"/>
                  </a:lnTo>
                  <a:lnTo>
                    <a:pt x="1464" y="2496"/>
                  </a:lnTo>
                  <a:lnTo>
                    <a:pt x="1460" y="2502"/>
                  </a:lnTo>
                  <a:lnTo>
                    <a:pt x="1454" y="2508"/>
                  </a:lnTo>
                  <a:lnTo>
                    <a:pt x="1446" y="2510"/>
                  </a:lnTo>
                  <a:lnTo>
                    <a:pt x="1436" y="2512"/>
                  </a:lnTo>
                  <a:lnTo>
                    <a:pt x="1424" y="2512"/>
                  </a:lnTo>
                  <a:lnTo>
                    <a:pt x="1424" y="2512"/>
                  </a:lnTo>
                  <a:lnTo>
                    <a:pt x="40" y="2512"/>
                  </a:lnTo>
                  <a:lnTo>
                    <a:pt x="40" y="2512"/>
                  </a:lnTo>
                  <a:lnTo>
                    <a:pt x="22" y="2510"/>
                  </a:lnTo>
                  <a:lnTo>
                    <a:pt x="0" y="2506"/>
                  </a:lnTo>
                  <a:lnTo>
                    <a:pt x="0" y="2506"/>
                  </a:lnTo>
                  <a:close/>
                  <a:moveTo>
                    <a:pt x="738" y="886"/>
                  </a:moveTo>
                  <a:lnTo>
                    <a:pt x="738" y="886"/>
                  </a:lnTo>
                  <a:lnTo>
                    <a:pt x="720" y="888"/>
                  </a:lnTo>
                  <a:lnTo>
                    <a:pt x="720" y="888"/>
                  </a:lnTo>
                  <a:lnTo>
                    <a:pt x="538" y="2064"/>
                  </a:lnTo>
                  <a:lnTo>
                    <a:pt x="538" y="2064"/>
                  </a:lnTo>
                  <a:lnTo>
                    <a:pt x="918" y="2064"/>
                  </a:lnTo>
                  <a:lnTo>
                    <a:pt x="918" y="2064"/>
                  </a:lnTo>
                  <a:lnTo>
                    <a:pt x="738" y="886"/>
                  </a:lnTo>
                  <a:lnTo>
                    <a:pt x="738" y="8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5" name="Freeform 28"/>
            <p:cNvSpPr>
              <a:spLocks/>
            </p:cNvSpPr>
            <p:nvPr userDrawn="1"/>
          </p:nvSpPr>
          <p:spPr bwMode="auto">
            <a:xfrm>
              <a:off x="-1250950" y="4198936"/>
              <a:ext cx="3263900" cy="841375"/>
            </a:xfrm>
            <a:custGeom>
              <a:avLst/>
              <a:gdLst>
                <a:gd name="T0" fmla="*/ 1028 w 2056"/>
                <a:gd name="T1" fmla="*/ 528 h 530"/>
                <a:gd name="T2" fmla="*/ 62 w 2056"/>
                <a:gd name="T3" fmla="*/ 530 h 530"/>
                <a:gd name="T4" fmla="*/ 46 w 2056"/>
                <a:gd name="T5" fmla="*/ 530 h 530"/>
                <a:gd name="T6" fmla="*/ 20 w 2056"/>
                <a:gd name="T7" fmla="*/ 524 h 530"/>
                <a:gd name="T8" fmla="*/ 6 w 2056"/>
                <a:gd name="T9" fmla="*/ 510 h 530"/>
                <a:gd name="T10" fmla="*/ 0 w 2056"/>
                <a:gd name="T11" fmla="*/ 484 h 530"/>
                <a:gd name="T12" fmla="*/ 0 w 2056"/>
                <a:gd name="T13" fmla="*/ 468 h 530"/>
                <a:gd name="T14" fmla="*/ 2 w 2056"/>
                <a:gd name="T15" fmla="*/ 408 h 530"/>
                <a:gd name="T16" fmla="*/ 10 w 2056"/>
                <a:gd name="T17" fmla="*/ 382 h 530"/>
                <a:gd name="T18" fmla="*/ 20 w 2056"/>
                <a:gd name="T19" fmla="*/ 372 h 530"/>
                <a:gd name="T20" fmla="*/ 44 w 2056"/>
                <a:gd name="T21" fmla="*/ 364 h 530"/>
                <a:gd name="T22" fmla="*/ 104 w 2056"/>
                <a:gd name="T23" fmla="*/ 362 h 530"/>
                <a:gd name="T24" fmla="*/ 116 w 2056"/>
                <a:gd name="T25" fmla="*/ 360 h 530"/>
                <a:gd name="T26" fmla="*/ 134 w 2056"/>
                <a:gd name="T27" fmla="*/ 354 h 530"/>
                <a:gd name="T28" fmla="*/ 146 w 2056"/>
                <a:gd name="T29" fmla="*/ 342 h 530"/>
                <a:gd name="T30" fmla="*/ 156 w 2056"/>
                <a:gd name="T31" fmla="*/ 314 h 530"/>
                <a:gd name="T32" fmla="*/ 180 w 2056"/>
                <a:gd name="T33" fmla="*/ 182 h 530"/>
                <a:gd name="T34" fmla="*/ 204 w 2056"/>
                <a:gd name="T35" fmla="*/ 52 h 530"/>
                <a:gd name="T36" fmla="*/ 212 w 2056"/>
                <a:gd name="T37" fmla="*/ 28 h 530"/>
                <a:gd name="T38" fmla="*/ 222 w 2056"/>
                <a:gd name="T39" fmla="*/ 12 h 530"/>
                <a:gd name="T40" fmla="*/ 240 w 2056"/>
                <a:gd name="T41" fmla="*/ 4 h 530"/>
                <a:gd name="T42" fmla="*/ 264 w 2056"/>
                <a:gd name="T43" fmla="*/ 0 h 530"/>
                <a:gd name="T44" fmla="*/ 1030 w 2056"/>
                <a:gd name="T45" fmla="*/ 2 h 530"/>
                <a:gd name="T46" fmla="*/ 1794 w 2056"/>
                <a:gd name="T47" fmla="*/ 2 h 530"/>
                <a:gd name="T48" fmla="*/ 1818 w 2056"/>
                <a:gd name="T49" fmla="*/ 4 h 530"/>
                <a:gd name="T50" fmla="*/ 1834 w 2056"/>
                <a:gd name="T51" fmla="*/ 12 h 530"/>
                <a:gd name="T52" fmla="*/ 1846 w 2056"/>
                <a:gd name="T53" fmla="*/ 26 h 530"/>
                <a:gd name="T54" fmla="*/ 1852 w 2056"/>
                <a:gd name="T55" fmla="*/ 48 h 530"/>
                <a:gd name="T56" fmla="*/ 1876 w 2056"/>
                <a:gd name="T57" fmla="*/ 180 h 530"/>
                <a:gd name="T58" fmla="*/ 1900 w 2056"/>
                <a:gd name="T59" fmla="*/ 310 h 530"/>
                <a:gd name="T60" fmla="*/ 1908 w 2056"/>
                <a:gd name="T61" fmla="*/ 334 h 530"/>
                <a:gd name="T62" fmla="*/ 1918 w 2056"/>
                <a:gd name="T63" fmla="*/ 350 h 530"/>
                <a:gd name="T64" fmla="*/ 1936 w 2056"/>
                <a:gd name="T65" fmla="*/ 358 h 530"/>
                <a:gd name="T66" fmla="*/ 1962 w 2056"/>
                <a:gd name="T67" fmla="*/ 362 h 530"/>
                <a:gd name="T68" fmla="*/ 1992 w 2056"/>
                <a:gd name="T69" fmla="*/ 362 h 530"/>
                <a:gd name="T70" fmla="*/ 2034 w 2056"/>
                <a:gd name="T71" fmla="*/ 366 h 530"/>
                <a:gd name="T72" fmla="*/ 2044 w 2056"/>
                <a:gd name="T73" fmla="*/ 374 h 530"/>
                <a:gd name="T74" fmla="*/ 2052 w 2056"/>
                <a:gd name="T75" fmla="*/ 384 h 530"/>
                <a:gd name="T76" fmla="*/ 2056 w 2056"/>
                <a:gd name="T77" fmla="*/ 426 h 530"/>
                <a:gd name="T78" fmla="*/ 2056 w 2056"/>
                <a:gd name="T79" fmla="*/ 456 h 530"/>
                <a:gd name="T80" fmla="*/ 2054 w 2056"/>
                <a:gd name="T81" fmla="*/ 498 h 530"/>
                <a:gd name="T82" fmla="*/ 2048 w 2056"/>
                <a:gd name="T83" fmla="*/ 520 h 530"/>
                <a:gd name="T84" fmla="*/ 2026 w 2056"/>
                <a:gd name="T85" fmla="*/ 528 h 530"/>
                <a:gd name="T86" fmla="*/ 1986 w 2056"/>
                <a:gd name="T87" fmla="*/ 528 h 530"/>
                <a:gd name="T88" fmla="*/ 1028 w 2056"/>
                <a:gd name="T89" fmla="*/ 528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56" h="530">
                  <a:moveTo>
                    <a:pt x="1028" y="528"/>
                  </a:moveTo>
                  <a:lnTo>
                    <a:pt x="1028" y="528"/>
                  </a:lnTo>
                  <a:lnTo>
                    <a:pt x="546" y="528"/>
                  </a:lnTo>
                  <a:lnTo>
                    <a:pt x="62" y="530"/>
                  </a:lnTo>
                  <a:lnTo>
                    <a:pt x="62" y="530"/>
                  </a:lnTo>
                  <a:lnTo>
                    <a:pt x="46" y="530"/>
                  </a:lnTo>
                  <a:lnTo>
                    <a:pt x="32" y="528"/>
                  </a:lnTo>
                  <a:lnTo>
                    <a:pt x="20" y="524"/>
                  </a:lnTo>
                  <a:lnTo>
                    <a:pt x="12" y="518"/>
                  </a:lnTo>
                  <a:lnTo>
                    <a:pt x="6" y="510"/>
                  </a:lnTo>
                  <a:lnTo>
                    <a:pt x="2" y="498"/>
                  </a:lnTo>
                  <a:lnTo>
                    <a:pt x="0" y="484"/>
                  </a:lnTo>
                  <a:lnTo>
                    <a:pt x="0" y="468"/>
                  </a:lnTo>
                  <a:lnTo>
                    <a:pt x="0" y="468"/>
                  </a:lnTo>
                  <a:lnTo>
                    <a:pt x="0" y="434"/>
                  </a:lnTo>
                  <a:lnTo>
                    <a:pt x="2" y="408"/>
                  </a:lnTo>
                  <a:lnTo>
                    <a:pt x="6" y="388"/>
                  </a:lnTo>
                  <a:lnTo>
                    <a:pt x="10" y="382"/>
                  </a:lnTo>
                  <a:lnTo>
                    <a:pt x="14" y="376"/>
                  </a:lnTo>
                  <a:lnTo>
                    <a:pt x="20" y="372"/>
                  </a:lnTo>
                  <a:lnTo>
                    <a:pt x="26" y="368"/>
                  </a:lnTo>
                  <a:lnTo>
                    <a:pt x="44" y="364"/>
                  </a:lnTo>
                  <a:lnTo>
                    <a:pt x="70" y="362"/>
                  </a:lnTo>
                  <a:lnTo>
                    <a:pt x="104" y="362"/>
                  </a:lnTo>
                  <a:lnTo>
                    <a:pt x="104" y="362"/>
                  </a:lnTo>
                  <a:lnTo>
                    <a:pt x="116" y="360"/>
                  </a:lnTo>
                  <a:lnTo>
                    <a:pt x="126" y="358"/>
                  </a:lnTo>
                  <a:lnTo>
                    <a:pt x="134" y="354"/>
                  </a:lnTo>
                  <a:lnTo>
                    <a:pt x="142" y="348"/>
                  </a:lnTo>
                  <a:lnTo>
                    <a:pt x="146" y="342"/>
                  </a:lnTo>
                  <a:lnTo>
                    <a:pt x="150" y="334"/>
                  </a:lnTo>
                  <a:lnTo>
                    <a:pt x="156" y="314"/>
                  </a:lnTo>
                  <a:lnTo>
                    <a:pt x="156" y="314"/>
                  </a:lnTo>
                  <a:lnTo>
                    <a:pt x="180" y="182"/>
                  </a:lnTo>
                  <a:lnTo>
                    <a:pt x="204" y="52"/>
                  </a:lnTo>
                  <a:lnTo>
                    <a:pt x="204" y="52"/>
                  </a:lnTo>
                  <a:lnTo>
                    <a:pt x="208" y="40"/>
                  </a:lnTo>
                  <a:lnTo>
                    <a:pt x="212" y="28"/>
                  </a:lnTo>
                  <a:lnTo>
                    <a:pt x="216" y="20"/>
                  </a:lnTo>
                  <a:lnTo>
                    <a:pt x="222" y="12"/>
                  </a:lnTo>
                  <a:lnTo>
                    <a:pt x="230" y="8"/>
                  </a:lnTo>
                  <a:lnTo>
                    <a:pt x="240" y="4"/>
                  </a:lnTo>
                  <a:lnTo>
                    <a:pt x="250" y="2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1030" y="2"/>
                  </a:lnTo>
                  <a:lnTo>
                    <a:pt x="1794" y="2"/>
                  </a:lnTo>
                  <a:lnTo>
                    <a:pt x="1794" y="2"/>
                  </a:lnTo>
                  <a:lnTo>
                    <a:pt x="1808" y="2"/>
                  </a:lnTo>
                  <a:lnTo>
                    <a:pt x="1818" y="4"/>
                  </a:lnTo>
                  <a:lnTo>
                    <a:pt x="1828" y="6"/>
                  </a:lnTo>
                  <a:lnTo>
                    <a:pt x="1834" y="12"/>
                  </a:lnTo>
                  <a:lnTo>
                    <a:pt x="1840" y="18"/>
                  </a:lnTo>
                  <a:lnTo>
                    <a:pt x="1846" y="26"/>
                  </a:lnTo>
                  <a:lnTo>
                    <a:pt x="1850" y="36"/>
                  </a:lnTo>
                  <a:lnTo>
                    <a:pt x="1852" y="48"/>
                  </a:lnTo>
                  <a:lnTo>
                    <a:pt x="1852" y="48"/>
                  </a:lnTo>
                  <a:lnTo>
                    <a:pt x="1876" y="180"/>
                  </a:lnTo>
                  <a:lnTo>
                    <a:pt x="1900" y="310"/>
                  </a:lnTo>
                  <a:lnTo>
                    <a:pt x="1900" y="310"/>
                  </a:lnTo>
                  <a:lnTo>
                    <a:pt x="1904" y="322"/>
                  </a:lnTo>
                  <a:lnTo>
                    <a:pt x="1908" y="334"/>
                  </a:lnTo>
                  <a:lnTo>
                    <a:pt x="1912" y="342"/>
                  </a:lnTo>
                  <a:lnTo>
                    <a:pt x="1918" y="350"/>
                  </a:lnTo>
                  <a:lnTo>
                    <a:pt x="1926" y="356"/>
                  </a:lnTo>
                  <a:lnTo>
                    <a:pt x="1936" y="358"/>
                  </a:lnTo>
                  <a:lnTo>
                    <a:pt x="1948" y="362"/>
                  </a:lnTo>
                  <a:lnTo>
                    <a:pt x="1962" y="362"/>
                  </a:lnTo>
                  <a:lnTo>
                    <a:pt x="1962" y="362"/>
                  </a:lnTo>
                  <a:lnTo>
                    <a:pt x="1992" y="362"/>
                  </a:lnTo>
                  <a:lnTo>
                    <a:pt x="2016" y="362"/>
                  </a:lnTo>
                  <a:lnTo>
                    <a:pt x="2034" y="366"/>
                  </a:lnTo>
                  <a:lnTo>
                    <a:pt x="2040" y="370"/>
                  </a:lnTo>
                  <a:lnTo>
                    <a:pt x="2044" y="374"/>
                  </a:lnTo>
                  <a:lnTo>
                    <a:pt x="2048" y="378"/>
                  </a:lnTo>
                  <a:lnTo>
                    <a:pt x="2052" y="384"/>
                  </a:lnTo>
                  <a:lnTo>
                    <a:pt x="2054" y="402"/>
                  </a:lnTo>
                  <a:lnTo>
                    <a:pt x="2056" y="426"/>
                  </a:lnTo>
                  <a:lnTo>
                    <a:pt x="2056" y="456"/>
                  </a:lnTo>
                  <a:lnTo>
                    <a:pt x="2056" y="456"/>
                  </a:lnTo>
                  <a:lnTo>
                    <a:pt x="2056" y="480"/>
                  </a:lnTo>
                  <a:lnTo>
                    <a:pt x="2054" y="498"/>
                  </a:lnTo>
                  <a:lnTo>
                    <a:pt x="2052" y="512"/>
                  </a:lnTo>
                  <a:lnTo>
                    <a:pt x="2048" y="520"/>
                  </a:lnTo>
                  <a:lnTo>
                    <a:pt x="2038" y="526"/>
                  </a:lnTo>
                  <a:lnTo>
                    <a:pt x="2026" y="528"/>
                  </a:lnTo>
                  <a:lnTo>
                    <a:pt x="2010" y="528"/>
                  </a:lnTo>
                  <a:lnTo>
                    <a:pt x="1986" y="528"/>
                  </a:lnTo>
                  <a:lnTo>
                    <a:pt x="1986" y="528"/>
                  </a:lnTo>
                  <a:lnTo>
                    <a:pt x="1028" y="528"/>
                  </a:lnTo>
                  <a:lnTo>
                    <a:pt x="1028" y="5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2" name="Group 11"/>
          <p:cNvGrpSpPr/>
          <p:nvPr userDrawn="1"/>
        </p:nvGrpSpPr>
        <p:grpSpPr>
          <a:xfrm>
            <a:off x="5759171" y="5651500"/>
            <a:ext cx="3072092" cy="1140453"/>
            <a:chOff x="6153800" y="5919468"/>
            <a:chExt cx="2350254" cy="872485"/>
          </a:xfrm>
        </p:grpSpPr>
        <p:pic>
          <p:nvPicPr>
            <p:cNvPr id="18" name="Picture 17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305" y="5919468"/>
              <a:ext cx="1860749" cy="872485"/>
            </a:xfrm>
            <a:prstGeom prst="rect">
              <a:avLst/>
            </a:prstGeom>
          </p:spPr>
        </p:pic>
        <p:pic>
          <p:nvPicPr>
            <p:cNvPr id="19" name="E719C35A-4CD6-4178-B0D0-8DA208F1799A" descr="E719C35A-4CD6-4178-B0D0-8DA208F1799A"/>
            <p:cNvPicPr>
              <a:picLocks noChangeAspect="1" noChangeArrowheads="1"/>
            </p:cNvPicPr>
            <p:nvPr userDrawn="1">
              <p:custDataLst>
                <p:tags r:id="rId7"/>
              </p:custDataLst>
            </p:nvPr>
          </p:nvPicPr>
          <p:blipFill rotWithShape="1">
            <a:blip r:embed="rId12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10" t="12070" r="20026" b="11812"/>
            <a:stretch/>
          </p:blipFill>
          <p:spPr bwMode="auto">
            <a:xfrm>
              <a:off x="6153800" y="6167594"/>
              <a:ext cx="423661" cy="418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4169959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6634416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90"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1256305" y="1250343"/>
            <a:ext cx="7529885" cy="51266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E18E1EC-63BD-4A12-BF8A-3B41A5EE0EAA}" type="slidenum">
              <a:rPr lang="es-CO" smtClean="0">
                <a:solidFill>
                  <a:srgbClr val="244061">
                    <a:tint val="75000"/>
                  </a:srgbClr>
                </a:solidFill>
              </a:rPr>
              <a:pPr/>
              <a:t>‹#›</a:t>
            </a:fld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1256305" y="6356351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latin typeface="Candara"/>
                <a:sym typeface="Candara"/>
              </a:defRPr>
            </a:lvl1pPr>
          </a:lstStyle>
          <a:p>
            <a:pPr>
              <a:defRPr/>
            </a:pPr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959087" y="6356351"/>
            <a:ext cx="2895600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latin typeface="Candara"/>
                <a:sym typeface="Candara"/>
              </a:defRPr>
            </a:lvl1pPr>
          </a:lstStyle>
          <a:p>
            <a:pPr>
              <a:defRPr/>
            </a:pPr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604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4.xml"/><Relationship Id="rId18" Type="http://schemas.openxmlformats.org/officeDocument/2006/relationships/tags" Target="../tags/tag9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3.xml"/><Relationship Id="rId17" Type="http://schemas.openxmlformats.org/officeDocument/2006/relationships/tags" Target="../tags/tag8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7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6.xml"/><Relationship Id="rId10" Type="http://schemas.openxmlformats.org/officeDocument/2006/relationships/vmlDrawing" Target="../drawings/vmlDrawing1.v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tags" Target="../tags/tag5.xml"/><Relationship Id="rId22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268270154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0" name="think-cell Slide" r:id="rId19" imgW="270" imgH="270" progId="TCLayout.ActiveDocument.1">
                  <p:embed/>
                </p:oleObj>
              </mc:Choice>
              <mc:Fallback>
                <p:oleObj name="think-cell Slide" r:id="rId1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2 Marcador de texto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 bwMode="auto">
          <a:xfrm>
            <a:off x="286246" y="1250344"/>
            <a:ext cx="8579458" cy="4969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  <p:custDataLst>
              <p:tags r:id="rId13"/>
            </p:custDataLst>
          </p:nvPr>
        </p:nvSpPr>
        <p:spPr>
          <a:xfrm>
            <a:off x="8791574" y="6492875"/>
            <a:ext cx="352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tint val="75000"/>
                  </a:schemeClr>
                </a:solidFill>
                <a:latin typeface="Candara"/>
                <a:cs typeface="+mn-cs"/>
                <a:sym typeface="Candara"/>
              </a:defRPr>
            </a:lvl1pPr>
          </a:lstStyle>
          <a:p>
            <a:pPr>
              <a:defRPr/>
            </a:pPr>
            <a:fld id="{CC308BA6-CE2B-4543-82B0-7E6DCE132E0F}" type="slidenum">
              <a:rPr lang="es-CO" smtClean="0">
                <a:solidFill>
                  <a:srgbClr val="24406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CO" dirty="0">
              <a:solidFill>
                <a:srgbClr val="244061">
                  <a:tint val="75000"/>
                </a:srgbClr>
              </a:solidFill>
            </a:endParaRPr>
          </a:p>
        </p:txBody>
      </p:sp>
      <p:sp>
        <p:nvSpPr>
          <p:cNvPr id="1026" name="1 Marcador de título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 bwMode="auto">
          <a:xfrm>
            <a:off x="286246" y="262340"/>
            <a:ext cx="8595361" cy="748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19" name="Rectangle 18"/>
          <p:cNvSpPr/>
          <p:nvPr>
            <p:custDataLst>
              <p:tags r:id="rId15"/>
            </p:custDataLst>
          </p:nvPr>
        </p:nvSpPr>
        <p:spPr>
          <a:xfrm rot="10800000" flipH="1" flipV="1">
            <a:off x="285252" y="1059059"/>
            <a:ext cx="8589667" cy="45721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  <a:alpha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ndara"/>
              <a:sym typeface="Candara"/>
            </a:endParaRPr>
          </a:p>
        </p:txBody>
      </p:sp>
      <p:sp>
        <p:nvSpPr>
          <p:cNvPr id="12" name="Rectangle 11"/>
          <p:cNvSpPr/>
          <p:nvPr>
            <p:custDataLst>
              <p:tags r:id="rId16"/>
            </p:custDataLst>
          </p:nvPr>
        </p:nvSpPr>
        <p:spPr>
          <a:xfrm rot="10800000" flipH="1" flipV="1">
            <a:off x="-1" y="6721123"/>
            <a:ext cx="6717507" cy="141244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ndara"/>
              <a:sym typeface="Candara"/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6880913" y="6078441"/>
            <a:ext cx="1922022" cy="713512"/>
            <a:chOff x="6153800" y="5919468"/>
            <a:chExt cx="2350254" cy="872485"/>
          </a:xfrm>
        </p:grpSpPr>
        <p:pic>
          <p:nvPicPr>
            <p:cNvPr id="13" name="Picture 12"/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305" y="5919468"/>
              <a:ext cx="1860749" cy="872485"/>
            </a:xfrm>
            <a:prstGeom prst="rect">
              <a:avLst/>
            </a:prstGeom>
          </p:spPr>
        </p:pic>
        <p:pic>
          <p:nvPicPr>
            <p:cNvPr id="15" name="E719C35A-4CD6-4178-B0D0-8DA208F1799A" descr="E719C35A-4CD6-4178-B0D0-8DA208F1799A"/>
            <p:cNvPicPr>
              <a:picLocks noChangeAspect="1" noChangeArrowheads="1"/>
            </p:cNvPicPr>
            <p:nvPr>
              <p:custDataLst>
                <p:tags r:id="rId18"/>
              </p:custDataLst>
            </p:nvPr>
          </p:nvPicPr>
          <p:blipFill rotWithShape="1">
            <a:blip r:embed="rId22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10" t="12070" r="20026" b="11812"/>
            <a:stretch/>
          </p:blipFill>
          <p:spPr bwMode="auto">
            <a:xfrm>
              <a:off x="6153800" y="6167594"/>
              <a:ext cx="423661" cy="418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781156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73" r:id="rId5"/>
    <p:sldLayoutId id="2147483667" r:id="rId6"/>
    <p:sldLayoutId id="2147483674" r:id="rId7"/>
    <p:sldLayoutId id="2147483672" r:id="rId8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chemeClr val="accent4"/>
          </a:solidFill>
          <a:latin typeface="Candara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177800" indent="-177800" algn="just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600" b="1" kern="1200">
          <a:solidFill>
            <a:schemeClr val="tx1"/>
          </a:solidFill>
          <a:latin typeface="Candara" pitchFamily="34" charset="0"/>
          <a:ea typeface="+mn-ea"/>
          <a:cs typeface="+mn-cs"/>
        </a:defRPr>
      </a:lvl1pPr>
      <a:lvl2pPr marL="622300" indent="-165100" algn="just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Candara" pitchFamily="34" charset="0"/>
          <a:ea typeface="+mn-ea"/>
          <a:cs typeface="+mn-cs"/>
        </a:defRPr>
      </a:lvl2pPr>
      <a:lvl3pPr marL="1079500" indent="-165100" algn="just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Candara" pitchFamily="34" charset="0"/>
          <a:ea typeface="+mn-ea"/>
          <a:cs typeface="+mn-cs"/>
        </a:defRPr>
      </a:lvl3pPr>
      <a:lvl4pPr marL="1524000" indent="-152400" algn="just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Candara" pitchFamily="34" charset="0"/>
          <a:ea typeface="+mn-ea"/>
          <a:cs typeface="+mn-cs"/>
        </a:defRPr>
      </a:lvl4pPr>
      <a:lvl5pPr marL="1968500" indent="-139700" algn="just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Candar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7" Type="http://schemas.openxmlformats.org/officeDocument/2006/relationships/image" Target="../media/image1.emf"/><Relationship Id="rId2" Type="http://schemas.openxmlformats.org/officeDocument/2006/relationships/tags" Target="../tags/tag59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" name="Object 127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692862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9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itle 38"/>
          <p:cNvSpPr>
            <a:spLocks noGrp="1"/>
          </p:cNvSpPr>
          <p:nvPr>
            <p:ph type="ctrTitle"/>
          </p:nvPr>
        </p:nvSpPr>
        <p:spPr>
          <a:xfrm>
            <a:off x="2032000" y="1690686"/>
            <a:ext cx="7112000" cy="1470025"/>
          </a:xfrm>
        </p:spPr>
        <p:txBody>
          <a:bodyPr/>
          <a:lstStyle/>
          <a:p>
            <a:r>
              <a:rPr lang="es-CO" dirty="0" err="1" smtClean="0">
                <a:solidFill>
                  <a:schemeClr val="tx2"/>
                </a:solidFill>
              </a:rPr>
              <a:t>Private</a:t>
            </a:r>
            <a:r>
              <a:rPr lang="es-CO" dirty="0" smtClean="0">
                <a:solidFill>
                  <a:schemeClr val="tx2"/>
                </a:solidFill>
              </a:rPr>
              <a:t> </a:t>
            </a:r>
            <a:r>
              <a:rPr lang="es-CO" dirty="0" err="1" smtClean="0">
                <a:solidFill>
                  <a:schemeClr val="tx2"/>
                </a:solidFill>
              </a:rPr>
              <a:t>Initiatives</a:t>
            </a:r>
            <a:r>
              <a:rPr lang="es-CO" dirty="0" smtClean="0">
                <a:solidFill>
                  <a:schemeClr val="tx2"/>
                </a:solidFill>
              </a:rPr>
              <a:t>: </a:t>
            </a:r>
            <a:r>
              <a:rPr lang="es-CO" dirty="0" err="1" smtClean="0">
                <a:solidFill>
                  <a:schemeClr val="tx2"/>
                </a:solidFill>
              </a:rPr>
              <a:t>Airports</a:t>
            </a:r>
            <a:r>
              <a:rPr lang="es-CO" dirty="0" smtClean="0">
                <a:solidFill>
                  <a:schemeClr val="tx2"/>
                </a:solidFill>
              </a:rPr>
              <a:t>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2313084" y="3467100"/>
            <a:ext cx="5852160" cy="619125"/>
          </a:xfrm>
        </p:spPr>
        <p:txBody>
          <a:bodyPr/>
          <a:lstStyle/>
          <a:p>
            <a:r>
              <a:rPr lang="es-ES" dirty="0"/>
              <a:t>Vice-</a:t>
            </a:r>
            <a:r>
              <a:rPr lang="es-ES" dirty="0" err="1"/>
              <a:t>Presidency</a:t>
            </a:r>
            <a:r>
              <a:rPr lang="es-ES" dirty="0"/>
              <a:t> of </a:t>
            </a:r>
            <a:r>
              <a:rPr lang="es-ES" dirty="0" err="1"/>
              <a:t>Structuring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850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1"/>
          <p:cNvSpPr txBox="1">
            <a:spLocks/>
          </p:cNvSpPr>
          <p:nvPr/>
        </p:nvSpPr>
        <p:spPr bwMode="auto">
          <a:xfrm>
            <a:off x="308225" y="454100"/>
            <a:ext cx="6446521" cy="561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5800">
              <a:defRPr/>
            </a:pPr>
            <a:r>
              <a:rPr lang="en-US" dirty="0" smtClean="0"/>
              <a:t>LOGISTIC PORT OF LAS AMERICAS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10" name="30 CuadroTexto"/>
          <p:cNvSpPr txBox="1">
            <a:spLocks noChangeArrowheads="1"/>
          </p:cNvSpPr>
          <p:nvPr/>
        </p:nvSpPr>
        <p:spPr bwMode="auto">
          <a:xfrm flipH="1">
            <a:off x="313117" y="3292643"/>
            <a:ext cx="3662921" cy="27699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n-US"/>
            </a:defPPr>
            <a:lvl1pPr marL="457200" indent="-457200" algn="ctr" fontAlgn="base">
              <a:spcBef>
                <a:spcPts val="600"/>
              </a:spcBef>
              <a:spcAft>
                <a:spcPct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2900" indent="-342900" defTabSz="685800">
              <a:spcBef>
                <a:spcPts val="450"/>
              </a:spcBef>
              <a:defRPr/>
            </a:pPr>
            <a:r>
              <a:rPr lang="es-CO" sz="1200" kern="0" dirty="0">
                <a:solidFill>
                  <a:prstClr val="white"/>
                </a:solidFill>
                <a:latin typeface="Candara" panose="020E0502030303020204" pitchFamily="34" charset="0"/>
                <a:cs typeface="Arial" pitchFamily="34" charset="0"/>
              </a:rPr>
              <a:t>INVERSIONES CAPEX</a:t>
            </a:r>
          </a:p>
        </p:txBody>
      </p:sp>
      <p:graphicFrame>
        <p:nvGraphicFramePr>
          <p:cNvPr id="11" name="1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108191"/>
              </p:ext>
            </p:extLst>
          </p:nvPr>
        </p:nvGraphicFramePr>
        <p:xfrm>
          <a:off x="308225" y="3593578"/>
          <a:ext cx="3654593" cy="223362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6153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3921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04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u="none" strike="noStrike" dirty="0" err="1" smtClean="0">
                          <a:effectLst/>
                          <a:latin typeface="Candara" panose="020E0502030303020204" pitchFamily="34" charset="0"/>
                        </a:rPr>
                        <a:t>Aprox</a:t>
                      </a:r>
                      <a:r>
                        <a:rPr lang="es-ES" sz="1100" u="none" strike="noStrike" dirty="0" smtClean="0">
                          <a:effectLst/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s-ES" sz="1100" u="none" strike="noStrike" dirty="0" err="1" smtClean="0">
                          <a:effectLst/>
                          <a:latin typeface="Candara" panose="020E0502030303020204" pitchFamily="34" charset="0"/>
                        </a:rPr>
                        <a:t>investment</a:t>
                      </a:r>
                      <a:r>
                        <a:rPr lang="es-ES" sz="1100" u="none" strike="noStrike" dirty="0" smtClean="0">
                          <a:effectLst/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s-ES" sz="1100" u="none" strike="noStrike" baseline="0" dirty="0" smtClean="0">
                          <a:effectLst/>
                          <a:latin typeface="Candara" panose="020E0502030303020204" pitchFamily="34" charset="0"/>
                        </a:rPr>
                        <a:t>(M/Dic2014</a:t>
                      </a:r>
                      <a:r>
                        <a:rPr lang="es-ES" sz="1100" u="none" strike="noStrike" baseline="0" dirty="0">
                          <a:effectLst/>
                          <a:latin typeface="Candara" panose="020E0502030303020204" pitchFamily="34" charset="0"/>
                        </a:rPr>
                        <a:t>)</a:t>
                      </a:r>
                      <a:endParaRPr lang="es-ES" sz="1100" b="1" u="none" strike="noStrike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cs typeface="Arial" panose="020B0604020202020204" pitchFamily="34" charset="0"/>
                      </a:endParaRPr>
                    </a:p>
                  </a:txBody>
                  <a:tcPr marL="55721" marR="55721" marT="27861" marB="27861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kern="1200" baseline="0" dirty="0">
                          <a:solidFill>
                            <a:schemeClr val="dk1"/>
                          </a:solidFill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$ 534.056</a:t>
                      </a:r>
                      <a:endParaRPr lang="es-CO" sz="1100" b="1" i="0" u="none" strike="noStrike" dirty="0">
                        <a:solidFill>
                          <a:schemeClr val="tx1"/>
                        </a:solidFill>
                        <a:latin typeface="Candara" panose="020E0502030303020204" pitchFamily="34" charset="0"/>
                        <a:cs typeface="Arial" panose="020B0604020202020204" pitchFamily="34" charset="0"/>
                      </a:endParaRPr>
                    </a:p>
                  </a:txBody>
                  <a:tcPr marL="5804" marR="5804" marT="5804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" name="30 CuadroTexto"/>
          <p:cNvSpPr txBox="1">
            <a:spLocks noChangeArrowheads="1"/>
          </p:cNvSpPr>
          <p:nvPr/>
        </p:nvSpPr>
        <p:spPr bwMode="auto">
          <a:xfrm flipH="1">
            <a:off x="4709845" y="1176146"/>
            <a:ext cx="3909021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s-CO"/>
            </a:defPPr>
            <a:lvl1pPr marL="457200" marR="0" lvl="0" indent="-457200" algn="ctr" fontAlgn="base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indent="-342900" defTabSz="685800">
              <a:spcBef>
                <a:spcPts val="450"/>
              </a:spcBef>
              <a:defRPr/>
            </a:pPr>
            <a:r>
              <a:rPr lang="es-CO" sz="1200" dirty="0" smtClean="0">
                <a:latin typeface="Candara" panose="020E0502030303020204" pitchFamily="34" charset="0"/>
              </a:rPr>
              <a:t>ORIGINATOR</a:t>
            </a:r>
            <a:endParaRPr lang="es-CO" sz="1200" dirty="0">
              <a:latin typeface="Candara" panose="020E0502030303020204" pitchFamily="34" charset="0"/>
            </a:endParaRPr>
          </a:p>
        </p:txBody>
      </p:sp>
      <p:graphicFrame>
        <p:nvGraphicFramePr>
          <p:cNvPr id="13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337622"/>
              </p:ext>
            </p:extLst>
          </p:nvPr>
        </p:nvGraphicFramePr>
        <p:xfrm>
          <a:off x="4724406" y="1547594"/>
          <a:ext cx="3889899" cy="223362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88989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99351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MX" sz="1100" dirty="0">
                          <a:latin typeface="Candara" panose="020E0502030303020204" pitchFamily="34" charset="0"/>
                        </a:rPr>
                        <a:t>Promesa de Sociedad Futura - PORTA  SAS</a:t>
                      </a:r>
                    </a:p>
                  </a:txBody>
                  <a:tcPr marL="55721" marR="55721" marT="27861" marB="27861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30 CuadroTexto"/>
          <p:cNvSpPr txBox="1">
            <a:spLocks noChangeArrowheads="1"/>
          </p:cNvSpPr>
          <p:nvPr/>
        </p:nvSpPr>
        <p:spPr bwMode="auto">
          <a:xfrm flipH="1">
            <a:off x="4696280" y="1846697"/>
            <a:ext cx="3884363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s-CO"/>
            </a:defPPr>
            <a:lvl1pPr marL="457200" marR="0" lvl="0" indent="-457200" algn="ctr" fontAlgn="base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indent="-342900" defTabSz="685800">
              <a:spcBef>
                <a:spcPts val="450"/>
              </a:spcBef>
              <a:defRPr/>
            </a:pPr>
            <a:r>
              <a:rPr lang="es-CO" sz="1200" dirty="0" smtClean="0">
                <a:latin typeface="Candara" panose="020E0502030303020204" pitchFamily="34" charset="0"/>
              </a:rPr>
              <a:t>PRIVATE INITIATIVE</a:t>
            </a:r>
            <a:endParaRPr lang="es-CO" sz="1200" dirty="0">
              <a:latin typeface="Candara" panose="020E0502030303020204" pitchFamily="34" charset="0"/>
            </a:endParaRPr>
          </a:p>
        </p:txBody>
      </p:sp>
      <p:graphicFrame>
        <p:nvGraphicFramePr>
          <p:cNvPr id="15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006529"/>
              </p:ext>
            </p:extLst>
          </p:nvPr>
        </p:nvGraphicFramePr>
        <p:xfrm>
          <a:off x="4736885" y="2205231"/>
          <a:ext cx="3865362" cy="22905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8653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29050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Font typeface="+mj-lt"/>
                        <a:buNone/>
                      </a:pPr>
                      <a:r>
                        <a:rPr lang="es-CO" sz="11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Without</a:t>
                      </a:r>
                      <a:r>
                        <a:rPr lang="es-CO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CO" sz="11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</a:t>
                      </a:r>
                      <a:r>
                        <a:rPr lang="es-CO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CO" sz="11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funds</a:t>
                      </a:r>
                      <a:endParaRPr lang="es-CO" sz="11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5721" marR="55721" marT="27861" marB="27861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" name="30 CuadroTexto"/>
          <p:cNvSpPr txBox="1">
            <a:spLocks noChangeArrowheads="1"/>
          </p:cNvSpPr>
          <p:nvPr/>
        </p:nvSpPr>
        <p:spPr bwMode="auto">
          <a:xfrm flipH="1">
            <a:off x="4734221" y="2483916"/>
            <a:ext cx="3846422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s-CO"/>
            </a:defPPr>
            <a:lvl1pPr marL="457200" marR="0" lvl="0" indent="-457200" algn="ctr" fontAlgn="base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indent="-342900" defTabSz="685800">
              <a:spcBef>
                <a:spcPts val="450"/>
              </a:spcBef>
              <a:defRPr/>
            </a:pPr>
            <a:r>
              <a:rPr lang="es-CO" sz="1200" dirty="0" smtClean="0">
                <a:latin typeface="Candara" panose="020E0502030303020204" pitchFamily="34" charset="0"/>
              </a:rPr>
              <a:t>OBJECTIVE</a:t>
            </a:r>
            <a:endParaRPr lang="es-CO" sz="1200" dirty="0">
              <a:latin typeface="Candara" panose="020E0502030303020204" pitchFamily="34" charset="0"/>
            </a:endParaRPr>
          </a:p>
        </p:txBody>
      </p:sp>
      <p:pic>
        <p:nvPicPr>
          <p:cNvPr id="23" name="Picture 7"/>
          <p:cNvPicPr/>
          <p:nvPr/>
        </p:nvPicPr>
        <p:blipFill rotWithShape="1">
          <a:blip r:embed="rId2"/>
          <a:srcRect l="14778" t="15428" r="15048" b="46477"/>
          <a:stretch/>
        </p:blipFill>
        <p:spPr bwMode="auto">
          <a:xfrm>
            <a:off x="308225" y="1200118"/>
            <a:ext cx="3654593" cy="20249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4715167" y="2853082"/>
            <a:ext cx="3899138" cy="600164"/>
          </a:xfrm>
          <a:prstGeom prst="rect">
            <a:avLst/>
          </a:prstGeom>
          <a:ln w="3810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171450" lvl="1" algn="just">
              <a:spcAft>
                <a:spcPts val="450"/>
              </a:spcAft>
              <a:buClr>
                <a:schemeClr val="accent2"/>
              </a:buClr>
            </a:pPr>
            <a:r>
              <a:rPr lang="en-US" sz="1100" dirty="0">
                <a:latin typeface="Candara" panose="020E0502030303020204" pitchFamily="34" charset="0"/>
              </a:rPr>
              <a:t>Design, construction, financing, operation, maintenance and </a:t>
            </a:r>
            <a:r>
              <a:rPr lang="en-US" sz="1100" dirty="0" smtClean="0">
                <a:latin typeface="Candara" panose="020E0502030303020204" pitchFamily="34" charset="0"/>
              </a:rPr>
              <a:t>specialized </a:t>
            </a:r>
            <a:r>
              <a:rPr lang="en-US" sz="1100" dirty="0">
                <a:latin typeface="Candara" panose="020E0502030303020204" pitchFamily="34" charset="0"/>
              </a:rPr>
              <a:t>infrastructure complementary to the </a:t>
            </a:r>
            <a:r>
              <a:rPr lang="en-US" sz="1100" dirty="0" smtClean="0">
                <a:latin typeface="Candara" panose="020E0502030303020204" pitchFamily="34" charset="0"/>
              </a:rPr>
              <a:t>El dorado </a:t>
            </a:r>
            <a:r>
              <a:rPr lang="en-US" sz="1100" dirty="0">
                <a:latin typeface="Candara" panose="020E0502030303020204" pitchFamily="34" charset="0"/>
              </a:rPr>
              <a:t>Airport.</a:t>
            </a:r>
            <a:endParaRPr lang="es-CO" sz="1400" dirty="0">
              <a:latin typeface="Candara" panose="020E0502030303020204" pitchFamily="34" charset="0"/>
            </a:endParaRPr>
          </a:p>
        </p:txBody>
      </p: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282009"/>
              </p:ext>
            </p:extLst>
          </p:nvPr>
        </p:nvGraphicFramePr>
        <p:xfrm>
          <a:off x="308225" y="3922581"/>
          <a:ext cx="8456723" cy="2385078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22967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4804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5119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23230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100" b="1" baseline="0" dirty="0" smtClean="0">
                          <a:solidFill>
                            <a:schemeClr val="bg1"/>
                          </a:solidFill>
                          <a:latin typeface="Candara" panose="020E0502030303020204" pitchFamily="34" charset="0"/>
                        </a:rPr>
                        <a:t>TYPE OF INTERVENTIONS TO BE DEVELOPED</a:t>
                      </a:r>
                      <a:endParaRPr lang="es-ES" sz="1100" b="1" baseline="0" dirty="0">
                        <a:solidFill>
                          <a:schemeClr val="bg1"/>
                        </a:solidFill>
                        <a:latin typeface="Candara" panose="020E0502030303020204" pitchFamily="34" charset="0"/>
                      </a:endParaRPr>
                    </a:p>
                  </a:txBody>
                  <a:tcPr marL="68583" marR="68583" marT="34293" marB="34293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just">
                        <a:buNone/>
                      </a:pPr>
                      <a:endParaRPr lang="es-CO" sz="1800" dirty="0"/>
                    </a:p>
                  </a:txBody>
                  <a:tcPr marL="91444" marR="91444" marT="45724" marB="45724"/>
                </a:tc>
                <a:tc hMerge="1">
                  <a:txBody>
                    <a:bodyPr/>
                    <a:lstStyle/>
                    <a:p>
                      <a:pPr marL="0" indent="0" algn="just">
                        <a:buNone/>
                      </a:pPr>
                      <a:endParaRPr lang="es-CO" sz="1800" dirty="0"/>
                    </a:p>
                  </a:txBody>
                  <a:tcPr marL="91444" marR="91444" marT="45724" marB="45724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32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s-ES" sz="1100" b="1" baseline="0" dirty="0" smtClean="0">
                          <a:solidFill>
                            <a:schemeClr val="bg1"/>
                          </a:solidFill>
                          <a:latin typeface="Candara" panose="020E0502030303020204" pitchFamily="34" charset="0"/>
                        </a:rPr>
                        <a:t>AIR</a:t>
                      </a:r>
                      <a:endParaRPr lang="es-ES" sz="1100" b="1" baseline="0" dirty="0">
                        <a:solidFill>
                          <a:schemeClr val="bg1"/>
                        </a:solidFill>
                        <a:latin typeface="Candara" panose="020E0502030303020204" pitchFamily="34" charset="0"/>
                      </a:endParaRPr>
                    </a:p>
                  </a:txBody>
                  <a:tcPr marL="68583" marR="68583" marT="34293" marB="34293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s-CO" sz="1100" b="1" dirty="0" smtClean="0">
                          <a:solidFill>
                            <a:schemeClr val="bg1"/>
                          </a:solidFill>
                          <a:latin typeface="Candara" panose="020E0502030303020204" pitchFamily="34" charset="0"/>
                        </a:rPr>
                        <a:t>LAND</a:t>
                      </a:r>
                      <a:endParaRPr lang="es-CO" sz="1100" b="1" dirty="0">
                        <a:solidFill>
                          <a:schemeClr val="bg1"/>
                        </a:solidFill>
                        <a:latin typeface="Candara" panose="020E0502030303020204" pitchFamily="34" charset="0"/>
                      </a:endParaRPr>
                    </a:p>
                  </a:txBody>
                  <a:tcPr marL="68583" marR="68583" marT="34293" marB="34293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s-CO" sz="1100" b="1" dirty="0" smtClean="0">
                          <a:solidFill>
                            <a:schemeClr val="bg1"/>
                          </a:solidFill>
                          <a:latin typeface="Candara" panose="020E0502030303020204" pitchFamily="34" charset="0"/>
                        </a:rPr>
                        <a:t>URBANISIM</a:t>
                      </a:r>
                      <a:endParaRPr lang="es-CO" sz="1100" b="1" dirty="0">
                        <a:solidFill>
                          <a:schemeClr val="bg1"/>
                        </a:solidFill>
                        <a:latin typeface="Candara" panose="020E0502030303020204" pitchFamily="34" charset="0"/>
                      </a:endParaRPr>
                    </a:p>
                  </a:txBody>
                  <a:tcPr marL="68583" marR="68583" marT="34293" marB="34293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48985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es-ES" sz="1100" baseline="0" dirty="0" err="1" smtClean="0">
                          <a:latin typeface="Candara" panose="020E0502030303020204" pitchFamily="34" charset="0"/>
                        </a:rPr>
                        <a:t>Aircraft</a:t>
                      </a:r>
                      <a:r>
                        <a:rPr lang="es-ES" sz="1100" baseline="0" dirty="0" smtClean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s-ES" sz="1100" baseline="0" dirty="0" err="1" smtClean="0">
                          <a:latin typeface="Candara" panose="020E0502030303020204" pitchFamily="34" charset="0"/>
                        </a:rPr>
                        <a:t>plataforms</a:t>
                      </a:r>
                      <a:r>
                        <a:rPr lang="es-ES" sz="1100" baseline="0" dirty="0" smtClean="0">
                          <a:latin typeface="Candara" panose="020E0502030303020204" pitchFamily="34" charset="0"/>
                        </a:rPr>
                        <a:t>. </a:t>
                      </a:r>
                      <a:r>
                        <a:rPr lang="es-ES" sz="1100" baseline="0" dirty="0" err="1" smtClean="0">
                          <a:latin typeface="Candara" panose="020E0502030303020204" pitchFamily="34" charset="0"/>
                        </a:rPr>
                        <a:t>Approximated</a:t>
                      </a:r>
                      <a:r>
                        <a:rPr lang="es-ES" sz="1100" baseline="0" dirty="0" smtClean="0">
                          <a:latin typeface="Candara" panose="020E0502030303020204" pitchFamily="34" charset="0"/>
                        </a:rPr>
                        <a:t>  </a:t>
                      </a:r>
                      <a:r>
                        <a:rPr lang="es-ES" sz="1100" baseline="0" dirty="0" err="1" smtClean="0">
                          <a:latin typeface="Candara" panose="020E0502030303020204" pitchFamily="34" charset="0"/>
                        </a:rPr>
                        <a:t>area</a:t>
                      </a:r>
                      <a:r>
                        <a:rPr lang="es-ES" sz="1100" baseline="0" dirty="0" smtClean="0">
                          <a:latin typeface="Candara" panose="020E0502030303020204" pitchFamily="34" charset="0"/>
                        </a:rPr>
                        <a:t>  </a:t>
                      </a:r>
                      <a:r>
                        <a:rPr lang="es-ES" sz="1100" baseline="0" dirty="0">
                          <a:latin typeface="Candara" panose="020E0502030303020204" pitchFamily="34" charset="0"/>
                        </a:rPr>
                        <a:t>74.000m2.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buFont typeface="Arial"/>
                        <a:buChar char="•"/>
                      </a:pPr>
                      <a:endParaRPr lang="es-ES" sz="1100" baseline="0" dirty="0">
                        <a:latin typeface="Candara" panose="020E0502030303020204" pitchFamily="34" charset="0"/>
                      </a:endParaRPr>
                    </a:p>
                    <a:p>
                      <a:pPr marL="171450" indent="-171450"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es-ES" sz="1100" baseline="0" dirty="0">
                          <a:latin typeface="Candara" panose="020E0502030303020204" pitchFamily="34" charset="0"/>
                        </a:rPr>
                        <a:t>Calle de rodaje código F. Área </a:t>
                      </a:r>
                      <a:r>
                        <a:rPr lang="es-ES" sz="1100" baseline="0" dirty="0" err="1">
                          <a:latin typeface="Candara" panose="020E0502030303020204" pitchFamily="34" charset="0"/>
                        </a:rPr>
                        <a:t>aprox</a:t>
                      </a:r>
                      <a:r>
                        <a:rPr lang="es-ES" sz="1100" baseline="0" dirty="0">
                          <a:latin typeface="Candara" panose="020E0502030303020204" pitchFamily="34" charset="0"/>
                        </a:rPr>
                        <a:t> 73.000m2.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buFont typeface="Arial"/>
                        <a:buChar char="•"/>
                      </a:pPr>
                      <a:endParaRPr lang="es-ES" sz="1100" baseline="0" dirty="0">
                        <a:latin typeface="Candara" panose="020E0502030303020204" pitchFamily="34" charset="0"/>
                      </a:endParaRPr>
                    </a:p>
                    <a:p>
                      <a:pPr marL="171450" indent="-171450"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es-ES" sz="1100" baseline="0" dirty="0" err="1" smtClean="0">
                          <a:latin typeface="Candara" panose="020E0502030303020204" pitchFamily="34" charset="0"/>
                        </a:rPr>
                        <a:t>Berms</a:t>
                      </a:r>
                      <a:r>
                        <a:rPr lang="es-ES" sz="1100" baseline="0" dirty="0">
                          <a:latin typeface="Candara" panose="020E0502030303020204" pitchFamily="34" charset="0"/>
                        </a:rPr>
                        <a:t>. </a:t>
                      </a:r>
                      <a:r>
                        <a:rPr lang="es-ES" sz="1100" baseline="0" dirty="0" smtClean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s-ES" sz="1100" baseline="0" dirty="0" err="1" smtClean="0">
                          <a:latin typeface="Candara" panose="020E0502030303020204" pitchFamily="34" charset="0"/>
                        </a:rPr>
                        <a:t>Approximated</a:t>
                      </a:r>
                      <a:r>
                        <a:rPr lang="es-ES" sz="1100" baseline="0" dirty="0" smtClean="0">
                          <a:latin typeface="Candara" panose="020E0502030303020204" pitchFamily="34" charset="0"/>
                        </a:rPr>
                        <a:t>  </a:t>
                      </a:r>
                      <a:r>
                        <a:rPr lang="es-ES" sz="1100" baseline="0" dirty="0" err="1" smtClean="0">
                          <a:latin typeface="Candara" panose="020E0502030303020204" pitchFamily="34" charset="0"/>
                        </a:rPr>
                        <a:t>area</a:t>
                      </a:r>
                      <a:r>
                        <a:rPr lang="es-ES" sz="1100" baseline="0" dirty="0" smtClean="0">
                          <a:latin typeface="Candara" panose="020E0502030303020204" pitchFamily="34" charset="0"/>
                        </a:rPr>
                        <a:t> 16.000m2</a:t>
                      </a:r>
                      <a:r>
                        <a:rPr lang="es-ES" sz="1100" baseline="0" dirty="0">
                          <a:latin typeface="Candara" panose="020E0502030303020204" pitchFamily="34" charset="0"/>
                        </a:rPr>
                        <a:t>.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buFont typeface="Arial"/>
                        <a:buChar char="•"/>
                      </a:pPr>
                      <a:endParaRPr lang="es-ES" sz="1100" baseline="0" dirty="0">
                        <a:latin typeface="Candara" panose="020E0502030303020204" pitchFamily="34" charset="0"/>
                      </a:endParaRPr>
                    </a:p>
                    <a:p>
                      <a:pPr marL="171450" indent="-171450"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es-ES" sz="1100" baseline="0" dirty="0" smtClean="0">
                          <a:latin typeface="Candara" panose="020E0502030303020204" pitchFamily="34" charset="0"/>
                        </a:rPr>
                        <a:t>Streets of </a:t>
                      </a:r>
                      <a:r>
                        <a:rPr lang="es-ES" sz="1100" baseline="0" dirty="0" err="1" smtClean="0">
                          <a:latin typeface="Candara" panose="020E0502030303020204" pitchFamily="34" charset="0"/>
                        </a:rPr>
                        <a:t>service</a:t>
                      </a:r>
                      <a:r>
                        <a:rPr lang="es-ES" sz="1100" baseline="0" dirty="0" smtClean="0">
                          <a:latin typeface="Candara" panose="020E0502030303020204" pitchFamily="34" charset="0"/>
                        </a:rPr>
                        <a:t>.  </a:t>
                      </a:r>
                      <a:r>
                        <a:rPr lang="es-ES" sz="1100" baseline="0" dirty="0" err="1" smtClean="0">
                          <a:latin typeface="Candara" panose="020E0502030303020204" pitchFamily="34" charset="0"/>
                        </a:rPr>
                        <a:t>Approximated</a:t>
                      </a:r>
                      <a:r>
                        <a:rPr lang="es-ES" sz="1100" baseline="0" dirty="0" smtClean="0">
                          <a:latin typeface="Candara" panose="020E0502030303020204" pitchFamily="34" charset="0"/>
                        </a:rPr>
                        <a:t>  </a:t>
                      </a:r>
                      <a:r>
                        <a:rPr lang="es-ES" sz="1100" baseline="0" dirty="0" err="1" smtClean="0">
                          <a:latin typeface="Candara" panose="020E0502030303020204" pitchFamily="34" charset="0"/>
                        </a:rPr>
                        <a:t>area</a:t>
                      </a:r>
                      <a:r>
                        <a:rPr lang="es-ES" sz="1100" baseline="0" dirty="0" smtClean="0">
                          <a:latin typeface="Candara" panose="020E0502030303020204" pitchFamily="34" charset="0"/>
                        </a:rPr>
                        <a:t>  23.000m2</a:t>
                      </a:r>
                      <a:r>
                        <a:rPr lang="es-ES" sz="1100" baseline="0" dirty="0">
                          <a:latin typeface="Candara" panose="020E0502030303020204" pitchFamily="34" charset="0"/>
                        </a:rPr>
                        <a:t>.</a:t>
                      </a:r>
                      <a:endParaRPr lang="es-ES" sz="1100" b="0" baseline="0" dirty="0">
                        <a:latin typeface="Candara" panose="020E0502030303020204" pitchFamily="34" charset="0"/>
                      </a:endParaRPr>
                    </a:p>
                  </a:txBody>
                  <a:tcPr marL="68583" marR="68583" marT="34293" marB="34293"/>
                </a:tc>
                <a:tc>
                  <a:txBody>
                    <a:bodyPr/>
                    <a:lstStyle/>
                    <a:p>
                      <a:pPr marL="171450" indent="-171450" algn="just">
                        <a:buFont typeface="Arial"/>
                        <a:buChar char="•"/>
                      </a:pPr>
                      <a:r>
                        <a:rPr lang="es-CO" sz="1100" baseline="0" dirty="0" smtClean="0">
                          <a:latin typeface="Candara" panose="020E0502030303020204" pitchFamily="34" charset="0"/>
                        </a:rPr>
                        <a:t>Cargo terminal and </a:t>
                      </a:r>
                      <a:r>
                        <a:rPr lang="es-CO" sz="1100" baseline="0" dirty="0" err="1" smtClean="0">
                          <a:latin typeface="Candara" panose="020E0502030303020204" pitchFamily="34" charset="0"/>
                        </a:rPr>
                        <a:t>mezzanine</a:t>
                      </a:r>
                      <a:r>
                        <a:rPr lang="es-CO" sz="1100" baseline="0" dirty="0" smtClean="0">
                          <a:latin typeface="Candara" panose="020E0502030303020204" pitchFamily="34" charset="0"/>
                        </a:rPr>
                        <a:t>. </a:t>
                      </a:r>
                      <a:r>
                        <a:rPr lang="es-ES" sz="1100" baseline="0" dirty="0" err="1" smtClean="0">
                          <a:latin typeface="Candara" panose="020E0502030303020204" pitchFamily="34" charset="0"/>
                        </a:rPr>
                        <a:t>Approximated</a:t>
                      </a:r>
                      <a:r>
                        <a:rPr lang="es-ES" sz="1100" baseline="0" dirty="0" smtClean="0">
                          <a:latin typeface="Candara" panose="020E0502030303020204" pitchFamily="34" charset="0"/>
                        </a:rPr>
                        <a:t>  </a:t>
                      </a:r>
                      <a:r>
                        <a:rPr lang="es-ES" sz="1100" baseline="0" dirty="0" err="1" smtClean="0">
                          <a:latin typeface="Candara" panose="020E0502030303020204" pitchFamily="34" charset="0"/>
                        </a:rPr>
                        <a:t>area</a:t>
                      </a:r>
                      <a:r>
                        <a:rPr lang="es-ES" sz="1100" baseline="0" dirty="0" smtClean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s-CO" sz="1100" baseline="0" dirty="0" smtClean="0">
                          <a:latin typeface="Candara" panose="020E0502030303020204" pitchFamily="34" charset="0"/>
                        </a:rPr>
                        <a:t>52.000m2</a:t>
                      </a:r>
                      <a:r>
                        <a:rPr lang="es-CO" sz="1100" baseline="0" dirty="0">
                          <a:latin typeface="Candara" panose="020E0502030303020204" pitchFamily="34" charset="0"/>
                        </a:rPr>
                        <a:t>.</a:t>
                      </a:r>
                    </a:p>
                    <a:p>
                      <a:pPr marL="0" indent="0" algn="just">
                        <a:buFont typeface="Arial"/>
                        <a:buNone/>
                      </a:pPr>
                      <a:endParaRPr lang="es-CO" sz="1100" baseline="0" dirty="0">
                        <a:latin typeface="Candara" panose="020E0502030303020204" pitchFamily="34" charset="0"/>
                      </a:endParaRPr>
                    </a:p>
                    <a:p>
                      <a:pPr marL="171450" indent="-171450" algn="just">
                        <a:buFont typeface="Arial"/>
                        <a:buChar char="•"/>
                      </a:pPr>
                      <a:r>
                        <a:rPr lang="en-US" sz="1100" baseline="0" dirty="0" smtClean="0">
                          <a:latin typeface="Candara" panose="020E0502030303020204" pitchFamily="34" charset="0"/>
                        </a:rPr>
                        <a:t>Local roads, transfer areas and truck maneuvers. </a:t>
                      </a:r>
                      <a:r>
                        <a:rPr lang="es-ES" sz="1100" baseline="0" dirty="0" err="1" smtClean="0">
                          <a:latin typeface="Candara" panose="020E0502030303020204" pitchFamily="34" charset="0"/>
                        </a:rPr>
                        <a:t>Approximated</a:t>
                      </a:r>
                      <a:r>
                        <a:rPr lang="es-ES" sz="1100" baseline="0" dirty="0" smtClean="0">
                          <a:latin typeface="Candara" panose="020E0502030303020204" pitchFamily="34" charset="0"/>
                        </a:rPr>
                        <a:t>  </a:t>
                      </a:r>
                      <a:r>
                        <a:rPr lang="es-ES" sz="1100" baseline="0" dirty="0" err="1" smtClean="0">
                          <a:latin typeface="Candara" panose="020E0502030303020204" pitchFamily="34" charset="0"/>
                        </a:rPr>
                        <a:t>area</a:t>
                      </a:r>
                      <a:r>
                        <a:rPr lang="es-ES" sz="1100" baseline="0" dirty="0" smtClean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s-CO" sz="1100" baseline="0" dirty="0" smtClean="0">
                          <a:latin typeface="Candara" panose="020E0502030303020204" pitchFamily="34" charset="0"/>
                        </a:rPr>
                        <a:t>40.000 m2.</a:t>
                      </a:r>
                    </a:p>
                    <a:p>
                      <a:pPr marL="0" indent="0" algn="just">
                        <a:buFont typeface="Arial"/>
                        <a:buNone/>
                      </a:pPr>
                      <a:endParaRPr lang="es-CO" sz="1100" dirty="0">
                        <a:latin typeface="Candara" panose="020E0502030303020204" pitchFamily="34" charset="0"/>
                      </a:endParaRPr>
                    </a:p>
                  </a:txBody>
                  <a:tcPr marL="68583" marR="68583" marT="34293" marB="34293"/>
                </a:tc>
                <a:tc>
                  <a:txBody>
                    <a:bodyPr/>
                    <a:lstStyle/>
                    <a:p>
                      <a:pPr marL="171450" indent="-171450" algn="just">
                        <a:buFont typeface="Arial"/>
                        <a:buChar char="•"/>
                      </a:pPr>
                      <a:r>
                        <a:rPr lang="en-US" sz="1100" baseline="0" dirty="0" smtClean="0">
                          <a:latin typeface="Candara" panose="020E0502030303020204" pitchFamily="34" charset="0"/>
                        </a:rPr>
                        <a:t>Adequacy of the terrain - </a:t>
                      </a:r>
                      <a:r>
                        <a:rPr lang="en-US" sz="1100" baseline="0" dirty="0" err="1" smtClean="0">
                          <a:latin typeface="Candara" panose="020E0502030303020204" pitchFamily="34" charset="0"/>
                        </a:rPr>
                        <a:t>Descapote</a:t>
                      </a:r>
                      <a:r>
                        <a:rPr lang="en-US" sz="1100" baseline="0" dirty="0" smtClean="0">
                          <a:latin typeface="Candara" panose="020E0502030303020204" pitchFamily="34" charset="0"/>
                        </a:rPr>
                        <a:t> and fill.</a:t>
                      </a:r>
                    </a:p>
                    <a:p>
                      <a:pPr marL="171450" indent="-171450" algn="just">
                        <a:buFont typeface="Arial"/>
                        <a:buChar char="•"/>
                      </a:pPr>
                      <a:r>
                        <a:rPr lang="en-US" sz="1100" baseline="0" dirty="0" smtClean="0">
                          <a:latin typeface="Candara" panose="020E0502030303020204" pitchFamily="34" charset="0"/>
                        </a:rPr>
                        <a:t>Service networks - sewerage, electricity networks, fire networks.</a:t>
                      </a:r>
                    </a:p>
                    <a:p>
                      <a:pPr marL="171450" indent="-171450" algn="just">
                        <a:buFont typeface="Arial"/>
                        <a:buChar char="•"/>
                      </a:pPr>
                      <a:r>
                        <a:rPr lang="en-US" sz="1100" baseline="0" dirty="0" smtClean="0">
                          <a:latin typeface="Candara" panose="020E0502030303020204" pitchFamily="34" charset="0"/>
                        </a:rPr>
                        <a:t>Perimeter security system and access control.</a:t>
                      </a:r>
                    </a:p>
                    <a:p>
                      <a:pPr marL="171450" indent="-171450" algn="just">
                        <a:buFont typeface="Arial"/>
                        <a:buChar char="•"/>
                      </a:pPr>
                      <a:r>
                        <a:rPr lang="en-US" sz="1100" baseline="0" dirty="0" smtClean="0">
                          <a:latin typeface="Candara" panose="020E0502030303020204" pitchFamily="34" charset="0"/>
                        </a:rPr>
                        <a:t>Fuel system.</a:t>
                      </a:r>
                    </a:p>
                    <a:p>
                      <a:pPr marL="171450" indent="-171450" algn="just">
                        <a:buFont typeface="Arial"/>
                        <a:buChar char="•"/>
                      </a:pPr>
                      <a:r>
                        <a:rPr lang="en-US" sz="1100" baseline="0" dirty="0" smtClean="0">
                          <a:latin typeface="Candara" panose="020E0502030303020204" pitchFamily="34" charset="0"/>
                        </a:rPr>
                        <a:t>Access road to the western boundary for connection to the El Cerrito road including a bridge over the Bogotá River.</a:t>
                      </a:r>
                    </a:p>
                    <a:p>
                      <a:pPr marL="171450" indent="-171450" algn="just">
                        <a:buFont typeface="Arial"/>
                        <a:buChar char="•"/>
                      </a:pPr>
                      <a:r>
                        <a:rPr lang="en-US" sz="1100" baseline="0" dirty="0" smtClean="0">
                          <a:latin typeface="Candara" panose="020E0502030303020204" pitchFamily="34" charset="0"/>
                        </a:rPr>
                        <a:t>Construction by third parties of the works of connectivity with the Airport and extension Av. José C </a:t>
                      </a:r>
                      <a:r>
                        <a:rPr lang="en-US" sz="1100" baseline="0" dirty="0" err="1" smtClean="0">
                          <a:latin typeface="Candara" panose="020E0502030303020204" pitchFamily="34" charset="0"/>
                        </a:rPr>
                        <a:t>Mutis</a:t>
                      </a:r>
                      <a:r>
                        <a:rPr lang="en-US" sz="1100" baseline="0" dirty="0" smtClean="0">
                          <a:latin typeface="Candara" panose="020E0502030303020204" pitchFamily="34" charset="0"/>
                        </a:rPr>
                        <a:t>. (Reserved area).</a:t>
                      </a:r>
                      <a:endParaRPr lang="es-CO" sz="1100" baseline="0" dirty="0">
                        <a:latin typeface="Candara" panose="020E0502030303020204" pitchFamily="34" charset="0"/>
                      </a:endParaRPr>
                    </a:p>
                  </a:txBody>
                  <a:tcPr marL="68583" marR="68583" marT="34293" marB="34293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6295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5"/>
          <p:cNvSpPr>
            <a:spLocks noChangeArrowheads="1"/>
          </p:cNvSpPr>
          <p:nvPr/>
        </p:nvSpPr>
        <p:spPr bwMode="auto">
          <a:xfrm>
            <a:off x="330197" y="625432"/>
            <a:ext cx="78865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400" b="1" kern="0" dirty="0" smtClean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  <a:cs typeface="Arial" charset="0"/>
                <a:sym typeface="Helvetica Neue Bold Condensed"/>
              </a:rPr>
              <a:t>RAFAEL NÚÑEZ AIRPORT </a:t>
            </a:r>
            <a:r>
              <a:rPr lang="es-ES" sz="2400" b="1" kern="0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  <a:cs typeface="Arial" charset="0"/>
                <a:sym typeface="Helvetica Neue Bold Condensed"/>
              </a:rPr>
              <a:t>- </a:t>
            </a:r>
            <a:r>
              <a:rPr lang="es-ES" sz="2400" b="1" kern="0" dirty="0">
                <a:solidFill>
                  <a:schemeClr val="accent5"/>
                </a:solidFill>
                <a:latin typeface="Candara" panose="020E0502030303020204" pitchFamily="34" charset="0"/>
                <a:cs typeface="Arial" charset="0"/>
                <a:sym typeface="Helvetica Neue Bold Condensed"/>
              </a:rPr>
              <a:t>CARTAGENA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4709840" y="5084136"/>
            <a:ext cx="409692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28588" indent="-128588" algn="just" defTabSz="685800">
              <a:spcBef>
                <a:spcPts val="450"/>
              </a:spcBef>
              <a:spcAft>
                <a:spcPts val="450"/>
              </a:spcAft>
              <a:buClr>
                <a:schemeClr val="accent2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sz="1000" i="1" kern="0" dirty="0">
                <a:solidFill>
                  <a:sysClr val="windowText" lastClr="000000"/>
                </a:solidFill>
                <a:latin typeface="Candara" panose="020E0502030303020204" pitchFamily="34" charset="0"/>
              </a:rPr>
              <a:t>Projections are estimated with a start of figures for 2012</a:t>
            </a:r>
            <a:r>
              <a:rPr lang="es-MX" sz="1000" i="1" kern="0" dirty="0" smtClean="0">
                <a:solidFill>
                  <a:sysClr val="windowText" lastClr="000000"/>
                </a:solidFill>
                <a:latin typeface="Candara" panose="020E0502030303020204" pitchFamily="34" charset="0"/>
              </a:rPr>
              <a:t>.</a:t>
            </a:r>
            <a:endParaRPr lang="es-MX" sz="1000" i="1" kern="0" dirty="0">
              <a:solidFill>
                <a:sysClr val="windowText" lastClr="000000"/>
              </a:solidFill>
              <a:latin typeface="Candara" panose="020E0502030303020204" pitchFamily="34" charset="0"/>
            </a:endParaRPr>
          </a:p>
        </p:txBody>
      </p:sp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178566"/>
              </p:ext>
            </p:extLst>
          </p:nvPr>
        </p:nvGraphicFramePr>
        <p:xfrm>
          <a:off x="306222" y="4660937"/>
          <a:ext cx="4107009" cy="136610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9831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1558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9307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0003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72829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ITEM</a:t>
                      </a:r>
                    </a:p>
                  </a:txBody>
                  <a:tcPr marL="68580" marR="68580" marT="34290" marB="3429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err="1" smtClean="0"/>
                        <a:t>Current</a:t>
                      </a:r>
                      <a:endParaRPr lang="es-MX" sz="1200" dirty="0"/>
                    </a:p>
                  </a:txBody>
                  <a:tcPr marL="68580" marR="68580" marT="34290" marB="3429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2015-2035</a:t>
                      </a:r>
                    </a:p>
                  </a:txBody>
                  <a:tcPr marL="68580" marR="68580" marT="34290" marB="3429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2035-2045</a:t>
                      </a:r>
                    </a:p>
                  </a:txBody>
                  <a:tcPr marL="68580" marR="68580" marT="34290" marB="3429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Terminal (m2)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742950" rtl="0" eaLnBrk="1" fontAlgn="ctr" latinLnBrk="0" hangingPunct="1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19.594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ctr" defTabSz="742950" rtl="0" eaLnBrk="1" fontAlgn="ctr" latinLnBrk="0" hangingPunct="1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32.094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ctr" defTabSz="742950" rtl="0" eaLnBrk="1" fontAlgn="ctr" latinLnBrk="0" hangingPunct="1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44,564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827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Plataform</a:t>
                      </a:r>
                      <a:r>
                        <a:rPr lang="es-MX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(m2)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742950" rtl="0" eaLnBrk="1" fontAlgn="ctr" latinLnBrk="0" hangingPunct="1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100.000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ctr" defTabSz="742950" rtl="0" eaLnBrk="1" fontAlgn="ctr" latinLnBrk="0" hangingPunct="1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146.000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ctr" defTabSz="742950" rtl="0" eaLnBrk="1" fontAlgn="ctr" latinLnBrk="0" hangingPunct="1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192.600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827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Position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742950" rtl="0" eaLnBrk="1" fontAlgn="ctr" latinLnBrk="0" hangingPunct="1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ctr" defTabSz="742950" rtl="0" eaLnBrk="1" fontAlgn="ctr" latinLnBrk="0" hangingPunct="1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ctr" defTabSz="742950" rtl="0" eaLnBrk="1" fontAlgn="ctr" latinLnBrk="0" hangingPunct="1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3549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Approach</a:t>
                      </a:r>
                      <a:r>
                        <a:rPr lang="es-MX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Bridges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742950" rtl="0" eaLnBrk="1" fontAlgn="ctr" latinLnBrk="0" hangingPunct="1"/>
                      <a:r>
                        <a:rPr lang="es-MX" sz="9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None</a:t>
                      </a:r>
                      <a:endParaRPr lang="es-MX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ctr" defTabSz="742950" rtl="0" eaLnBrk="1" fontAlgn="ctr" latinLnBrk="0" hangingPunct="1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ctr" defTabSz="742950" rtl="0" eaLnBrk="1" fontAlgn="ctr" latinLnBrk="0" hangingPunct="1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3549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Calle</a:t>
                      </a:r>
                      <a:r>
                        <a:rPr lang="es-MX" sz="9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De Rodaje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742950" rtl="0" eaLnBrk="1" fontAlgn="ctr" latinLnBrk="0" hangingPunct="1"/>
                      <a:r>
                        <a:rPr lang="es-MX" sz="9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None</a:t>
                      </a:r>
                      <a:endParaRPr lang="es-MX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ctr" defTabSz="742950" rtl="0" eaLnBrk="1" fontAlgn="ctr" latinLnBrk="0" hangingPunct="1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1600 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ctr" defTabSz="742950" rtl="0" eaLnBrk="1" fontAlgn="ctr" latinLnBrk="0" hangingPunct="1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1760 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7" name="Tab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634101"/>
              </p:ext>
            </p:extLst>
          </p:nvPr>
        </p:nvGraphicFramePr>
        <p:xfrm>
          <a:off x="4709843" y="4065099"/>
          <a:ext cx="4107009" cy="868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9512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3499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4573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3115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74392">
                <a:tc>
                  <a:txBody>
                    <a:bodyPr/>
                    <a:lstStyle/>
                    <a:p>
                      <a:pPr algn="ctr"/>
                      <a:r>
                        <a:rPr lang="es-MX" sz="1200" smtClean="0"/>
                        <a:t>ITEM</a:t>
                      </a:r>
                      <a:endParaRPr lang="es-MX" sz="1200" dirty="0"/>
                    </a:p>
                  </a:txBody>
                  <a:tcPr marL="68580" marR="68580" marT="34290" marB="3429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2015</a:t>
                      </a:r>
                    </a:p>
                  </a:txBody>
                  <a:tcPr marL="68580" marR="68580" marT="34290" marB="3429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2015-2035</a:t>
                      </a:r>
                    </a:p>
                  </a:txBody>
                  <a:tcPr marL="68580" marR="68580" marT="34290" marB="3429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/>
                        <a:t>2035-2045</a:t>
                      </a:r>
                    </a:p>
                  </a:txBody>
                  <a:tcPr marL="68580" marR="68580" marT="34290" marB="3429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algn="ctr" defTabSz="742950" rtl="0" eaLnBrk="1" fontAlgn="ctr" latinLnBrk="0" hangingPunct="1"/>
                      <a:r>
                        <a:rPr lang="es-MX" sz="9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PASSENGERS</a:t>
                      </a:r>
                      <a:endParaRPr lang="es-MX" sz="9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3.898.628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6.500.000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8.500.000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algn="ctr" defTabSz="742950" rtl="0" eaLnBrk="1" fontAlgn="ctr" latinLnBrk="0" hangingPunct="1"/>
                      <a:r>
                        <a:rPr lang="es-MX" sz="9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OPERATIONS</a:t>
                      </a:r>
                      <a:endParaRPr lang="es-MX" sz="9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44.700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55.130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Sin Dato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algn="ctr" defTabSz="742950" rtl="0" eaLnBrk="1" fontAlgn="ctr" latinLnBrk="0" hangingPunct="1"/>
                      <a:r>
                        <a:rPr lang="es-MX" sz="9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CARGO </a:t>
                      </a:r>
                      <a:endParaRPr lang="es-MX" sz="9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10.782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18.303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Sin Dato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30 CuadroTexto"/>
          <p:cNvSpPr txBox="1">
            <a:spLocks noChangeArrowheads="1"/>
          </p:cNvSpPr>
          <p:nvPr/>
        </p:nvSpPr>
        <p:spPr bwMode="auto">
          <a:xfrm flipH="1">
            <a:off x="333066" y="4304099"/>
            <a:ext cx="4113732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s-CO"/>
            </a:defPPr>
            <a:lvl1pPr marL="342900" marR="0" lvl="0" indent="-342900" algn="ctr" defTabSz="685800" fontAlgn="base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2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cs typeface="Arial" pitchFamily="34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CO" dirty="0" smtClean="0"/>
              <a:t>INFRASTRUCTURE</a:t>
            </a:r>
            <a:endParaRPr lang="es-CO" dirty="0"/>
          </a:p>
        </p:txBody>
      </p:sp>
      <p:sp>
        <p:nvSpPr>
          <p:cNvPr id="24" name="30 CuadroTexto"/>
          <p:cNvSpPr txBox="1">
            <a:spLocks noChangeArrowheads="1"/>
          </p:cNvSpPr>
          <p:nvPr/>
        </p:nvSpPr>
        <p:spPr bwMode="auto">
          <a:xfrm flipH="1">
            <a:off x="4709842" y="3761898"/>
            <a:ext cx="4107009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s-CO"/>
            </a:defPPr>
            <a:lvl1pPr marL="342900" marR="0" lvl="0" indent="-342900" algn="ctr" defTabSz="685800" fontAlgn="base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2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cs typeface="Arial" pitchFamily="34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CO" dirty="0"/>
              <a:t>ESTIMATION OF DEMAND</a:t>
            </a:r>
          </a:p>
        </p:txBody>
      </p:sp>
      <p:sp>
        <p:nvSpPr>
          <p:cNvPr id="22" name="30 CuadroTexto"/>
          <p:cNvSpPr txBox="1">
            <a:spLocks noChangeArrowheads="1"/>
          </p:cNvSpPr>
          <p:nvPr/>
        </p:nvSpPr>
        <p:spPr bwMode="auto">
          <a:xfrm flipH="1">
            <a:off x="373358" y="3507982"/>
            <a:ext cx="4033149" cy="253916"/>
          </a:xfrm>
          <a:prstGeom prst="rect">
            <a:avLst/>
          </a:prstGeom>
          <a:solidFill>
            <a:srgbClr val="F79646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s-CO"/>
            </a:defPPr>
            <a:lvl1pPr marL="316531" indent="-316531" algn="ctr" defTabSz="633062" fontAlgn="base">
              <a:spcBef>
                <a:spcPts val="416"/>
              </a:spcBef>
              <a:spcAft>
                <a:spcPct val="0"/>
              </a:spcAft>
              <a:defRPr sz="1050" b="1" ker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/>
                <a:cs typeface="Arial" pitchFamily="34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CO" dirty="0" smtClean="0"/>
              <a:t>INVESTMENT  </a:t>
            </a:r>
            <a:r>
              <a:rPr lang="es-CO" dirty="0"/>
              <a:t>(</a:t>
            </a:r>
            <a:r>
              <a:rPr lang="es-CO" dirty="0" err="1" smtClean="0"/>
              <a:t>MillIons</a:t>
            </a:r>
            <a:r>
              <a:rPr lang="es-CO" dirty="0"/>
              <a:t>)</a:t>
            </a:r>
          </a:p>
        </p:txBody>
      </p:sp>
      <p:graphicFrame>
        <p:nvGraphicFramePr>
          <p:cNvPr id="26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74326"/>
              </p:ext>
            </p:extLst>
          </p:nvPr>
        </p:nvGraphicFramePr>
        <p:xfrm>
          <a:off x="373358" y="3852685"/>
          <a:ext cx="4039873" cy="234316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34731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9255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885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200" b="1" kern="1200" dirty="0">
                          <a:solidFill>
                            <a:schemeClr val="tx2"/>
                          </a:solidFill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Total</a:t>
                      </a:r>
                      <a:r>
                        <a:rPr lang="es-ES" sz="1200" b="1" kern="1200" baseline="0" dirty="0">
                          <a:solidFill>
                            <a:schemeClr val="tx2"/>
                          </a:solidFill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Capex </a:t>
                      </a:r>
                      <a:r>
                        <a:rPr lang="es-ES" sz="1200" b="1" u="none" strike="noStrike" baseline="0" dirty="0">
                          <a:effectLst/>
                          <a:latin typeface="Candara" panose="020E0502030303020204" pitchFamily="34" charset="0"/>
                        </a:rPr>
                        <a:t>(M/Dic2014)</a:t>
                      </a:r>
                      <a:endParaRPr lang="es-CO" sz="1200" b="1" kern="1200" dirty="0">
                        <a:solidFill>
                          <a:schemeClr val="tx2"/>
                        </a:solidFill>
                        <a:latin typeface="Candara" panose="020E0502030303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u="none" strike="noStrike" dirty="0">
                          <a:solidFill>
                            <a:schemeClr val="tx2"/>
                          </a:solidFill>
                          <a:effectLst/>
                          <a:latin typeface="Candara" panose="020E0502030303020204" pitchFamily="34" charset="0"/>
                        </a:rPr>
                        <a:t>$ </a:t>
                      </a:r>
                      <a:r>
                        <a:rPr lang="es-MX" sz="1400" b="1" u="none" strike="noStrike" kern="1200" dirty="0">
                          <a:solidFill>
                            <a:schemeClr val="tx2"/>
                          </a:solidFill>
                          <a:effectLst/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547.288</a:t>
                      </a:r>
                      <a:endParaRPr lang="es-MX" sz="1400" b="1" i="0" u="none" strike="noStrike" dirty="0">
                        <a:solidFill>
                          <a:schemeClr val="tx2"/>
                        </a:solidFill>
                        <a:effectLst/>
                        <a:latin typeface="Candara" panose="020E0502030303020204" pitchFamily="34" charset="0"/>
                      </a:endParaRPr>
                    </a:p>
                  </a:txBody>
                  <a:tcPr marL="5358" marR="5358" marT="5358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9" name="CuadroTexto 28"/>
          <p:cNvSpPr txBox="1"/>
          <p:nvPr/>
        </p:nvSpPr>
        <p:spPr>
          <a:xfrm>
            <a:off x="4709841" y="5273075"/>
            <a:ext cx="409692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28588" indent="-128588" algn="just" defTabSz="685800">
              <a:spcBef>
                <a:spcPts val="450"/>
              </a:spcBef>
              <a:spcAft>
                <a:spcPts val="450"/>
              </a:spcAft>
              <a:buClr>
                <a:schemeClr val="accent2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sz="1000" i="1" kern="0" dirty="0">
                <a:solidFill>
                  <a:sysClr val="windowText" lastClr="000000"/>
                </a:solidFill>
                <a:latin typeface="Candara" panose="020E0502030303020204" pitchFamily="34" charset="0"/>
              </a:rPr>
              <a:t>Estimated areas may change according to the development of the Feasibility stage</a:t>
            </a:r>
            <a:r>
              <a:rPr lang="es-CO" sz="1000" i="1" kern="0" dirty="0" smtClean="0">
                <a:solidFill>
                  <a:sysClr val="windowText" lastClr="000000"/>
                </a:solidFill>
                <a:latin typeface="Candara" panose="020E0502030303020204" pitchFamily="34" charset="0"/>
              </a:rPr>
              <a:t>.</a:t>
            </a:r>
            <a:endParaRPr lang="es-MX" sz="1000" i="1" kern="0" dirty="0">
              <a:solidFill>
                <a:sysClr val="windowText" lastClr="000000"/>
              </a:solidFill>
              <a:latin typeface="Candara" panose="020E0502030303020204" pitchFamily="34" charset="0"/>
            </a:endParaRPr>
          </a:p>
        </p:txBody>
      </p:sp>
      <p:pic>
        <p:nvPicPr>
          <p:cNvPr id="31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3" y="1145240"/>
            <a:ext cx="3964052" cy="2229779"/>
          </a:xfrm>
          <a:prstGeom prst="rect">
            <a:avLst/>
          </a:prstGeom>
        </p:spPr>
      </p:pic>
      <p:sp>
        <p:nvSpPr>
          <p:cNvPr id="18" name="30 CuadroTexto"/>
          <p:cNvSpPr txBox="1">
            <a:spLocks noChangeArrowheads="1"/>
          </p:cNvSpPr>
          <p:nvPr/>
        </p:nvSpPr>
        <p:spPr bwMode="auto">
          <a:xfrm flipH="1">
            <a:off x="4709844" y="1176146"/>
            <a:ext cx="4189606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s-CO"/>
            </a:defPPr>
            <a:lvl1pPr marL="342900" marR="0" lvl="0" indent="-342900" algn="ctr" defTabSz="685800" fontAlgn="base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2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cs typeface="Arial" pitchFamily="34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CO" dirty="0" smtClean="0"/>
              <a:t>ORIGINATOR</a:t>
            </a:r>
            <a:endParaRPr lang="es-CO" dirty="0"/>
          </a:p>
        </p:txBody>
      </p:sp>
      <p:sp>
        <p:nvSpPr>
          <p:cNvPr id="19" name="30 CuadroTexto"/>
          <p:cNvSpPr txBox="1">
            <a:spLocks noChangeArrowheads="1"/>
          </p:cNvSpPr>
          <p:nvPr/>
        </p:nvSpPr>
        <p:spPr bwMode="auto">
          <a:xfrm flipH="1">
            <a:off x="4709843" y="1763215"/>
            <a:ext cx="4189606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s-CO"/>
            </a:defPPr>
            <a:lvl1pPr marL="457200" marR="0" lvl="0" indent="-457200" algn="ctr" fontAlgn="base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indent="-342900" defTabSz="685800">
              <a:spcBef>
                <a:spcPts val="450"/>
              </a:spcBef>
              <a:defRPr/>
            </a:pPr>
            <a:r>
              <a:rPr lang="es-CO" sz="1200" dirty="0">
                <a:latin typeface="Candara" panose="020E0502030303020204" pitchFamily="34" charset="0"/>
              </a:rPr>
              <a:t>PRIVATE INITIATIVE</a:t>
            </a:r>
          </a:p>
        </p:txBody>
      </p:sp>
      <p:graphicFrame>
        <p:nvGraphicFramePr>
          <p:cNvPr id="20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009007"/>
              </p:ext>
            </p:extLst>
          </p:nvPr>
        </p:nvGraphicFramePr>
        <p:xfrm>
          <a:off x="4727421" y="2100482"/>
          <a:ext cx="4172028" cy="22905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1720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29050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Font typeface="+mj-lt"/>
                        <a:buNone/>
                      </a:pPr>
                      <a:r>
                        <a:rPr lang="es-CO" sz="1100" b="0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Without</a:t>
                      </a:r>
                      <a:r>
                        <a:rPr lang="es-CO" sz="1100" b="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s-CO" sz="1100" b="0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public</a:t>
                      </a:r>
                      <a:r>
                        <a:rPr lang="es-CO" sz="1100" b="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s-CO" sz="1100" b="0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funds</a:t>
                      </a:r>
                      <a:endParaRPr lang="es-CO" sz="1100" b="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55721" marR="55721" marT="27861" marB="27861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30 CuadroTexto"/>
          <p:cNvSpPr txBox="1">
            <a:spLocks noChangeArrowheads="1"/>
          </p:cNvSpPr>
          <p:nvPr/>
        </p:nvSpPr>
        <p:spPr bwMode="auto">
          <a:xfrm flipH="1">
            <a:off x="4709842" y="2370461"/>
            <a:ext cx="4189606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s-CO"/>
            </a:defPPr>
            <a:lvl1pPr marL="342900" marR="0" lvl="0" indent="-342900" algn="ctr" defTabSz="685800" fontAlgn="base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2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cs typeface="Arial" pitchFamily="34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CO" dirty="0" smtClean="0"/>
              <a:t>OBJECTIVE</a:t>
            </a:r>
            <a:endParaRPr lang="es-CO" dirty="0"/>
          </a:p>
        </p:txBody>
      </p:sp>
      <p:graphicFrame>
        <p:nvGraphicFramePr>
          <p:cNvPr id="32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695609"/>
              </p:ext>
            </p:extLst>
          </p:nvPr>
        </p:nvGraphicFramePr>
        <p:xfrm>
          <a:off x="4718631" y="2754770"/>
          <a:ext cx="4172028" cy="558642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1720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29050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lvl="0" algn="just" defTabSz="742950" rtl="0" eaLnBrk="1" latinLnBrk="0" hangingPunct="1"/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Structuring, design, construction and supply of infrastructure at the Airport, financing of all interventions and operation and maintenance of the entire airport infrastructure.</a:t>
                      </a:r>
                      <a:endParaRPr lang="es-MX" sz="1100" b="0" kern="1200" baseline="0" dirty="0">
                        <a:solidFill>
                          <a:schemeClr val="tx1"/>
                        </a:solidFill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 marL="55721" marR="55721" marT="27861" marB="27861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3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902009"/>
              </p:ext>
            </p:extLst>
          </p:nvPr>
        </p:nvGraphicFramePr>
        <p:xfrm>
          <a:off x="4709842" y="1530747"/>
          <a:ext cx="4172028" cy="22905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1720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29050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86295"/>
                          </a:solidFill>
                          <a:effectLst/>
                          <a:uLnTx/>
                          <a:uFillTx/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Sociedad Aeroportuaria de la Costa S.A</a:t>
                      </a:r>
                    </a:p>
                  </a:txBody>
                  <a:tcPr marL="55721" marR="55721" marT="27861" marB="27861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5170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0 CuadroTexto"/>
          <p:cNvSpPr txBox="1">
            <a:spLocks noChangeArrowheads="1"/>
          </p:cNvSpPr>
          <p:nvPr/>
        </p:nvSpPr>
        <p:spPr bwMode="auto">
          <a:xfrm flipH="1">
            <a:off x="349592" y="3818924"/>
            <a:ext cx="4213103" cy="27699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n-US"/>
            </a:defPPr>
            <a:lvl1pPr marL="457200" indent="-457200" algn="ctr" fontAlgn="base">
              <a:spcBef>
                <a:spcPts val="600"/>
              </a:spcBef>
              <a:spcAft>
                <a:spcPct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2900" indent="-342900" defTabSz="685800">
              <a:spcBef>
                <a:spcPts val="450"/>
              </a:spcBef>
              <a:defRPr/>
            </a:pPr>
            <a:r>
              <a:rPr lang="es-CO" sz="1200" kern="0" dirty="0">
                <a:solidFill>
                  <a:prstClr val="white"/>
                </a:solidFill>
                <a:latin typeface="Calibri"/>
                <a:cs typeface="Arial" pitchFamily="34" charset="0"/>
              </a:rPr>
              <a:t>INVERSIONES CAPEX</a:t>
            </a:r>
          </a:p>
        </p:txBody>
      </p:sp>
      <p:graphicFrame>
        <p:nvGraphicFramePr>
          <p:cNvPr id="11" name="1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314133"/>
              </p:ext>
            </p:extLst>
          </p:nvPr>
        </p:nvGraphicFramePr>
        <p:xfrm>
          <a:off x="338959" y="4195715"/>
          <a:ext cx="4223736" cy="223362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0226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010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04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u="none" strike="noStrike" baseline="0" dirty="0" err="1" smtClean="0">
                          <a:effectLst/>
                          <a:latin typeface="Candara" panose="020E0502030303020204" pitchFamily="34" charset="0"/>
                        </a:rPr>
                        <a:t>Aprox</a:t>
                      </a:r>
                      <a:r>
                        <a:rPr lang="es-ES" sz="1100" u="none" strike="noStrike" baseline="0" dirty="0" smtClean="0">
                          <a:effectLst/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s-ES" sz="1100" u="none" strike="noStrike" baseline="0" dirty="0" err="1" smtClean="0">
                          <a:effectLst/>
                          <a:latin typeface="Candara" panose="020E0502030303020204" pitchFamily="34" charset="0"/>
                        </a:rPr>
                        <a:t>Investment</a:t>
                      </a:r>
                      <a:r>
                        <a:rPr lang="es-ES" sz="1100" u="none" strike="noStrike" baseline="0" dirty="0" smtClean="0">
                          <a:effectLst/>
                          <a:latin typeface="Candara" panose="020E0502030303020204" pitchFamily="34" charset="0"/>
                        </a:rPr>
                        <a:t>  (M/Dic2014</a:t>
                      </a:r>
                      <a:r>
                        <a:rPr lang="es-ES" sz="1100" u="none" strike="noStrike" baseline="0" dirty="0">
                          <a:effectLst/>
                          <a:latin typeface="Candara" panose="020E0502030303020204" pitchFamily="34" charset="0"/>
                        </a:rPr>
                        <a:t>)</a:t>
                      </a:r>
                      <a:endParaRPr lang="es-ES" sz="1100" b="1" u="none" strike="noStrike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cs typeface="Arial" panose="020B0604020202020204" pitchFamily="34" charset="0"/>
                      </a:endParaRPr>
                    </a:p>
                  </a:txBody>
                  <a:tcPr marL="55721" marR="55721" marT="27861" marB="27861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kern="1200" baseline="0" dirty="0">
                          <a:solidFill>
                            <a:schemeClr val="dk1"/>
                          </a:solidFill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$ 480.136</a:t>
                      </a:r>
                      <a:endParaRPr lang="es-CO" sz="1100" b="1" i="0" u="none" strike="noStrike" dirty="0">
                        <a:solidFill>
                          <a:schemeClr val="tx1"/>
                        </a:solidFill>
                        <a:latin typeface="Candara" panose="020E0502030303020204" pitchFamily="34" charset="0"/>
                        <a:cs typeface="Arial" panose="020B0604020202020204" pitchFamily="34" charset="0"/>
                      </a:endParaRPr>
                    </a:p>
                  </a:txBody>
                  <a:tcPr marL="5804" marR="5804" marT="5804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" name="30 CuadroTexto"/>
          <p:cNvSpPr txBox="1">
            <a:spLocks noChangeArrowheads="1"/>
          </p:cNvSpPr>
          <p:nvPr/>
        </p:nvSpPr>
        <p:spPr bwMode="auto">
          <a:xfrm flipH="1">
            <a:off x="4746321" y="1335925"/>
            <a:ext cx="3653399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s-CO"/>
            </a:defPPr>
            <a:lvl1pPr marL="342900" marR="0" lvl="0" indent="-342900" algn="ctr" defTabSz="685800" fontAlgn="base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2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CO" dirty="0" smtClean="0"/>
              <a:t>ORIGINATOR</a:t>
            </a:r>
            <a:endParaRPr lang="es-CO" dirty="0"/>
          </a:p>
        </p:txBody>
      </p:sp>
      <p:graphicFrame>
        <p:nvGraphicFramePr>
          <p:cNvPr id="13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71529"/>
              </p:ext>
            </p:extLst>
          </p:nvPr>
        </p:nvGraphicFramePr>
        <p:xfrm>
          <a:off x="4734873" y="1675369"/>
          <a:ext cx="3664847" cy="244457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66484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44457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b="0" kern="12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1100" b="0" kern="12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PSF Aeropuertos de San Andrés y Providencia S.A.S.</a:t>
                      </a:r>
                    </a:p>
                  </a:txBody>
                  <a:tcPr marL="55721" marR="55721" marT="27861" marB="27861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30 CuadroTexto"/>
          <p:cNvSpPr txBox="1">
            <a:spLocks noChangeArrowheads="1"/>
          </p:cNvSpPr>
          <p:nvPr/>
        </p:nvSpPr>
        <p:spPr bwMode="auto">
          <a:xfrm flipH="1">
            <a:off x="4746320" y="1986563"/>
            <a:ext cx="3653399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s-CO"/>
            </a:defPPr>
            <a:lvl1pPr marL="457200" marR="0" lvl="0" indent="-457200" algn="ctr" fontAlgn="base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indent="-342900" defTabSz="685800">
              <a:spcBef>
                <a:spcPts val="450"/>
              </a:spcBef>
              <a:defRPr/>
            </a:pPr>
            <a:r>
              <a:rPr lang="es-CO" sz="1200" dirty="0">
                <a:latin typeface="Candara" panose="020E0502030303020204" pitchFamily="34" charset="0"/>
              </a:rPr>
              <a:t>PRIVATE INITIATIVE</a:t>
            </a:r>
          </a:p>
        </p:txBody>
      </p:sp>
      <p:graphicFrame>
        <p:nvGraphicFramePr>
          <p:cNvPr id="15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111789"/>
              </p:ext>
            </p:extLst>
          </p:nvPr>
        </p:nvGraphicFramePr>
        <p:xfrm>
          <a:off x="4734872" y="2330299"/>
          <a:ext cx="3664846" cy="223362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6648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15742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Font typeface="+mj-lt"/>
                        <a:buNone/>
                      </a:pPr>
                      <a:r>
                        <a:rPr lang="es-CO" sz="1100" b="0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Without</a:t>
                      </a:r>
                      <a:r>
                        <a:rPr lang="es-CO" sz="1100" b="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s-CO" sz="1100" b="0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public</a:t>
                      </a:r>
                      <a:r>
                        <a:rPr lang="es-CO" sz="1100" b="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s-CO" sz="1100" b="0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funds</a:t>
                      </a:r>
                      <a:endParaRPr lang="es-CO" sz="1100" b="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55721" marR="55721" marT="27861" marB="27861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7" name="Grupo 16"/>
          <p:cNvGrpSpPr/>
          <p:nvPr/>
        </p:nvGrpSpPr>
        <p:grpSpPr>
          <a:xfrm>
            <a:off x="4734872" y="2982876"/>
            <a:ext cx="3664846" cy="979840"/>
            <a:chOff x="-75517" y="-280176"/>
            <a:chExt cx="3948789" cy="2250853"/>
          </a:xfrm>
        </p:grpSpPr>
        <p:sp>
          <p:nvSpPr>
            <p:cNvPr id="18" name="Rectángulo 17"/>
            <p:cNvSpPr/>
            <p:nvPr/>
          </p:nvSpPr>
          <p:spPr>
            <a:xfrm>
              <a:off x="-31777" y="-206075"/>
              <a:ext cx="3905049" cy="2176752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endParaRPr lang="es-MX" dirty="0"/>
            </a:p>
          </p:txBody>
        </p:sp>
        <p:sp>
          <p:nvSpPr>
            <p:cNvPr id="19" name="Rectángulo 18"/>
            <p:cNvSpPr/>
            <p:nvPr/>
          </p:nvSpPr>
          <p:spPr>
            <a:xfrm>
              <a:off x="-75517" y="-280176"/>
              <a:ext cx="3905049" cy="15712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7306" tIns="125593" rIns="227306" bIns="74676" numCol="1" spcCol="1270" anchor="t" anchorCtr="0">
              <a:noAutofit/>
            </a:bodyPr>
            <a:lstStyle/>
            <a:p>
              <a:pPr marL="0" lvl="1" algn="just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defRPr/>
              </a:pPr>
              <a:r>
                <a:rPr lang="en-US" sz="1100" dirty="0">
                  <a:solidFill>
                    <a:schemeClr val="tx1"/>
                  </a:solidFill>
                  <a:latin typeface="Candara" panose="020E0502030303020204" pitchFamily="34" charset="0"/>
                </a:rPr>
                <a:t>Operation, maintenance, adaptation, modernization and commercial exploitation of the land side and operation, maintenance and commercial exploitation of the air side of the airports Gustavo Rojas </a:t>
              </a:r>
              <a:r>
                <a:rPr lang="en-US" sz="1100" dirty="0" err="1">
                  <a:solidFill>
                    <a:schemeClr val="tx1"/>
                  </a:solidFill>
                  <a:latin typeface="Candara" panose="020E0502030303020204" pitchFamily="34" charset="0"/>
                </a:rPr>
                <a:t>Pinilla</a:t>
              </a:r>
              <a:r>
                <a:rPr lang="en-US" sz="1100" dirty="0">
                  <a:solidFill>
                    <a:schemeClr val="tx1"/>
                  </a:solidFill>
                  <a:latin typeface="Candara" panose="020E0502030303020204" pitchFamily="34" charset="0"/>
                </a:rPr>
                <a:t> and El </a:t>
              </a:r>
              <a:r>
                <a:rPr lang="en-US" sz="1100" dirty="0" err="1">
                  <a:solidFill>
                    <a:schemeClr val="tx1"/>
                  </a:solidFill>
                  <a:latin typeface="Candara" panose="020E0502030303020204" pitchFamily="34" charset="0"/>
                </a:rPr>
                <a:t>Embrujo</a:t>
              </a:r>
              <a:r>
                <a:rPr lang="en-US" sz="1100" dirty="0">
                  <a:solidFill>
                    <a:schemeClr val="tx1"/>
                  </a:solidFill>
                  <a:latin typeface="Candara" panose="020E0502030303020204" pitchFamily="34" charset="0"/>
                </a:rPr>
                <a:t>.</a:t>
              </a:r>
              <a:endParaRPr lang="es-CO" sz="1100" dirty="0">
                <a:solidFill>
                  <a:schemeClr val="tx1"/>
                </a:solidFill>
                <a:latin typeface="Candara" panose="020E0502030303020204" pitchFamily="34" charset="0"/>
              </a:endParaRPr>
            </a:p>
          </p:txBody>
        </p:sp>
      </p:grpSp>
      <p:sp>
        <p:nvSpPr>
          <p:cNvPr id="22" name="Title 11"/>
          <p:cNvSpPr txBox="1">
            <a:spLocks/>
          </p:cNvSpPr>
          <p:nvPr/>
        </p:nvSpPr>
        <p:spPr bwMode="auto">
          <a:xfrm>
            <a:off x="129953" y="462869"/>
            <a:ext cx="8795381" cy="561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5800">
              <a:defRPr/>
            </a:pPr>
            <a:r>
              <a:rPr lang="es-CO" sz="2100" dirty="0" smtClean="0"/>
              <a:t>GUSTAVO </a:t>
            </a:r>
            <a:r>
              <a:rPr lang="es-CO" sz="2100" dirty="0"/>
              <a:t>ROJAS PINILLA Y EL </a:t>
            </a:r>
            <a:r>
              <a:rPr lang="es-CO" sz="2100" dirty="0" smtClean="0"/>
              <a:t>EMBRUJO AIRPORT OF </a:t>
            </a:r>
            <a:r>
              <a:rPr lang="es-CO" sz="2100" dirty="0">
                <a:solidFill>
                  <a:schemeClr val="accent5"/>
                </a:solidFill>
              </a:rPr>
              <a:t>SAN ANDRÉS </a:t>
            </a:r>
            <a:endParaRPr lang="en-US" sz="2100" dirty="0">
              <a:solidFill>
                <a:schemeClr val="accent5"/>
              </a:solidFill>
            </a:endParaRPr>
          </a:p>
        </p:txBody>
      </p:sp>
      <p:sp>
        <p:nvSpPr>
          <p:cNvPr id="23" name="30 CuadroTexto"/>
          <p:cNvSpPr txBox="1">
            <a:spLocks noChangeArrowheads="1"/>
          </p:cNvSpPr>
          <p:nvPr/>
        </p:nvSpPr>
        <p:spPr bwMode="auto">
          <a:xfrm flipH="1">
            <a:off x="4734872" y="2632714"/>
            <a:ext cx="3664846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s-CO"/>
            </a:defPPr>
            <a:lvl1pPr marL="457200" marR="0" lvl="0" indent="-457200" algn="ctr" fontAlgn="base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indent="-342900" defTabSz="685800">
              <a:spcBef>
                <a:spcPts val="450"/>
              </a:spcBef>
              <a:defRPr/>
            </a:pPr>
            <a:r>
              <a:rPr lang="es-CO" sz="1200" dirty="0" smtClean="0">
                <a:latin typeface="Candara" panose="020E0502030303020204" pitchFamily="34" charset="0"/>
              </a:rPr>
              <a:t>OBJECTIVE</a:t>
            </a:r>
            <a:endParaRPr lang="es-CO" sz="1200" dirty="0">
              <a:latin typeface="Candara" panose="020E0502030303020204" pitchFamily="34" charset="0"/>
            </a:endParaRP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592" y="1205672"/>
            <a:ext cx="3930859" cy="2577314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20" name="30 CuadroTexto"/>
          <p:cNvSpPr txBox="1">
            <a:spLocks noChangeArrowheads="1"/>
          </p:cNvSpPr>
          <p:nvPr/>
        </p:nvSpPr>
        <p:spPr bwMode="auto">
          <a:xfrm flipH="1">
            <a:off x="338959" y="4508652"/>
            <a:ext cx="4223736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s-CO"/>
            </a:defPPr>
            <a:lvl1pPr marL="342900" marR="0" lvl="0" indent="-342900" algn="ctr" defTabSz="685800" fontAlgn="base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2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CO" dirty="0" smtClean="0"/>
              <a:t>SAN </a:t>
            </a:r>
            <a:r>
              <a:rPr lang="es-CO" dirty="0"/>
              <a:t>ANDRES</a:t>
            </a:r>
          </a:p>
        </p:txBody>
      </p:sp>
      <p:graphicFrame>
        <p:nvGraphicFramePr>
          <p:cNvPr id="21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24912"/>
              </p:ext>
            </p:extLst>
          </p:nvPr>
        </p:nvGraphicFramePr>
        <p:xfrm>
          <a:off x="338959" y="4875226"/>
          <a:ext cx="4223736" cy="20269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2237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165478">
                <a:tc>
                  <a:txBody>
                    <a:bodyPr/>
                    <a:lstStyle/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Demolition and construction of a new terminal with modern and efficient design.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Demolition and construction of control tower.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Replacement, extension and updating of equipment and furniture.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Demolition and construction of firehouse.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New</a:t>
                      </a:r>
                      <a:r>
                        <a:rPr lang="en-US" sz="1100" kern="1200" baseline="0" dirty="0" smtClean="0">
                          <a:solidFill>
                            <a:schemeClr val="tx1"/>
                          </a:solidFill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parking lots.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Review and adaptation of water distribution systems, sewage systems, electrical and communication facilities.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New enclosure.</a:t>
                      </a:r>
                      <a:endParaRPr lang="es-CO" sz="1100" kern="1200" dirty="0">
                        <a:solidFill>
                          <a:schemeClr val="tx1"/>
                        </a:solidFill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8696">
                <a:tc>
                  <a:txBody>
                    <a:bodyPr/>
                    <a:lstStyle/>
                    <a:p>
                      <a:pPr marL="0" indent="0" algn="just">
                        <a:buFontTx/>
                        <a:buNone/>
                      </a:pPr>
                      <a:endParaRPr lang="es-CO" sz="1100" kern="1200" dirty="0">
                        <a:solidFill>
                          <a:schemeClr val="tx1"/>
                        </a:solidFill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97741460"/>
                  </a:ext>
                </a:extLst>
              </a:tr>
            </a:tbl>
          </a:graphicData>
        </a:graphic>
      </p:graphicFrame>
      <p:sp>
        <p:nvSpPr>
          <p:cNvPr id="24" name="30 CuadroTexto"/>
          <p:cNvSpPr txBox="1">
            <a:spLocks noChangeArrowheads="1"/>
          </p:cNvSpPr>
          <p:nvPr/>
        </p:nvSpPr>
        <p:spPr bwMode="auto">
          <a:xfrm flipH="1">
            <a:off x="4746320" y="4508651"/>
            <a:ext cx="3653398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s-CO"/>
            </a:defPPr>
            <a:lvl1pPr marL="342900" marR="0" lvl="0" indent="-342900" algn="ctr" defTabSz="685800" fontAlgn="base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2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cs typeface="Arial" pitchFamily="34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CO" dirty="0" smtClean="0"/>
              <a:t>PROVIDENCIA</a:t>
            </a:r>
            <a:endParaRPr lang="es-CO" dirty="0"/>
          </a:p>
        </p:txBody>
      </p:sp>
      <p:graphicFrame>
        <p:nvGraphicFramePr>
          <p:cNvPr id="2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747537"/>
              </p:ext>
            </p:extLst>
          </p:nvPr>
        </p:nvGraphicFramePr>
        <p:xfrm>
          <a:off x="4734872" y="4875226"/>
          <a:ext cx="3664846" cy="55148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6648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551484">
                <a:tc>
                  <a:txBody>
                    <a:bodyPr/>
                    <a:lstStyle/>
                    <a:p>
                      <a:pPr marL="171450" indent="-1714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/>
                        <a:t>Extension of the Terminal and Platform.</a:t>
                      </a:r>
                    </a:p>
                    <a:p>
                      <a:pPr marL="171450" indent="-1714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/>
                        <a:t>New enclosure.</a:t>
                      </a:r>
                      <a:endParaRPr lang="es-CO" sz="1100" b="1" kern="1200" dirty="0">
                        <a:solidFill>
                          <a:schemeClr val="tx1"/>
                        </a:solidFill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094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0 CuadroTexto"/>
          <p:cNvSpPr txBox="1">
            <a:spLocks noChangeArrowheads="1"/>
          </p:cNvSpPr>
          <p:nvPr/>
        </p:nvSpPr>
        <p:spPr bwMode="auto">
          <a:xfrm flipH="1">
            <a:off x="349592" y="3327351"/>
            <a:ext cx="4035220" cy="27699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n-US"/>
            </a:defPPr>
            <a:lvl1pPr marL="457200" indent="-457200" algn="ctr" fontAlgn="base">
              <a:spcBef>
                <a:spcPts val="600"/>
              </a:spcBef>
              <a:spcAft>
                <a:spcPct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2900" indent="-342900" defTabSz="685800">
              <a:spcBef>
                <a:spcPts val="450"/>
              </a:spcBef>
              <a:defRPr/>
            </a:pPr>
            <a:r>
              <a:rPr lang="es-CO" sz="1200" kern="0" dirty="0">
                <a:solidFill>
                  <a:prstClr val="white"/>
                </a:solidFill>
                <a:latin typeface="Candara" panose="020E0502030303020204" pitchFamily="34" charset="0"/>
                <a:cs typeface="Arial" pitchFamily="34" charset="0"/>
              </a:rPr>
              <a:t>INVERSIONES CAPEX</a:t>
            </a:r>
          </a:p>
        </p:txBody>
      </p:sp>
      <p:graphicFrame>
        <p:nvGraphicFramePr>
          <p:cNvPr id="11" name="1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19498"/>
              </p:ext>
            </p:extLst>
          </p:nvPr>
        </p:nvGraphicFramePr>
        <p:xfrm>
          <a:off x="355639" y="3682427"/>
          <a:ext cx="4026045" cy="223362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881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4484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04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u="none" strike="noStrike" baseline="0" dirty="0" err="1" smtClean="0">
                          <a:effectLst/>
                          <a:latin typeface="Candara" panose="020E0502030303020204" pitchFamily="34" charset="0"/>
                        </a:rPr>
                        <a:t>Aprox</a:t>
                      </a:r>
                      <a:r>
                        <a:rPr lang="es-ES" sz="1100" u="none" strike="noStrike" baseline="0" dirty="0" smtClean="0">
                          <a:effectLst/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s-ES" sz="1100" u="none" strike="noStrike" baseline="0" dirty="0" err="1" smtClean="0">
                          <a:effectLst/>
                          <a:latin typeface="Candara" panose="020E0502030303020204" pitchFamily="34" charset="0"/>
                        </a:rPr>
                        <a:t>Investment</a:t>
                      </a:r>
                      <a:r>
                        <a:rPr lang="es-ES" sz="1100" u="none" strike="noStrike" baseline="0" dirty="0" smtClean="0">
                          <a:effectLst/>
                          <a:latin typeface="Candara" panose="020E0502030303020204" pitchFamily="34" charset="0"/>
                        </a:rPr>
                        <a:t>  (</a:t>
                      </a:r>
                      <a:r>
                        <a:rPr lang="es-ES" sz="1100" u="none" strike="noStrike" baseline="0" dirty="0">
                          <a:effectLst/>
                          <a:latin typeface="Candara" panose="020E0502030303020204" pitchFamily="34" charset="0"/>
                        </a:rPr>
                        <a:t>M/Dic2015)</a:t>
                      </a:r>
                      <a:endParaRPr lang="es-ES" sz="1100" b="1" u="none" strike="noStrike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cs typeface="Arial" panose="020B0604020202020204" pitchFamily="34" charset="0"/>
                      </a:endParaRPr>
                    </a:p>
                  </a:txBody>
                  <a:tcPr marL="55721" marR="55721" marT="27861" marB="27861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kern="1200" baseline="0" dirty="0">
                          <a:solidFill>
                            <a:schemeClr val="dk1"/>
                          </a:solidFill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$ </a:t>
                      </a:r>
                      <a:r>
                        <a:rPr lang="es-CO" sz="1100" b="1" kern="1200" baseline="0" dirty="0">
                          <a:solidFill>
                            <a:srgbClr val="386295"/>
                          </a:solidFill>
                          <a:effectLst/>
                          <a:latin typeface="Candara" panose="020E0502030303020204" pitchFamily="34" charset="0"/>
                          <a:ea typeface="+mn-ea"/>
                          <a:cs typeface="Times New Roman" panose="02020603050405020304" pitchFamily="18" charset="0"/>
                        </a:rPr>
                        <a:t>344.736</a:t>
                      </a:r>
                      <a:endParaRPr lang="es-CO" sz="1100" b="1" i="0" u="none" strike="noStrike" dirty="0">
                        <a:solidFill>
                          <a:schemeClr val="tx1"/>
                        </a:solidFill>
                        <a:latin typeface="Candara" panose="020E0502030303020204" pitchFamily="34" charset="0"/>
                        <a:cs typeface="Arial" panose="020B0604020202020204" pitchFamily="34" charset="0"/>
                      </a:endParaRPr>
                    </a:p>
                  </a:txBody>
                  <a:tcPr marL="5804" marR="5804" marT="5804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" name="30 CuadroTexto"/>
          <p:cNvSpPr txBox="1">
            <a:spLocks noChangeArrowheads="1"/>
          </p:cNvSpPr>
          <p:nvPr/>
        </p:nvSpPr>
        <p:spPr bwMode="auto">
          <a:xfrm flipH="1">
            <a:off x="4687068" y="1373730"/>
            <a:ext cx="3925303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s-CO"/>
            </a:defPPr>
            <a:lvl1pPr marL="457200" marR="0" lvl="0" indent="-457200" algn="ctr" fontAlgn="base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indent="-342900" defTabSz="685800">
              <a:spcBef>
                <a:spcPts val="450"/>
              </a:spcBef>
              <a:defRPr/>
            </a:pPr>
            <a:r>
              <a:rPr lang="es-CO" sz="1200" dirty="0" smtClean="0">
                <a:latin typeface="Candara" panose="020E0502030303020204" pitchFamily="34" charset="0"/>
              </a:rPr>
              <a:t>ORIGINATOR</a:t>
            </a:r>
            <a:endParaRPr lang="es-CO" sz="1200" dirty="0">
              <a:latin typeface="Candara" panose="020E0502030303020204" pitchFamily="34" charset="0"/>
            </a:endParaRPr>
          </a:p>
        </p:txBody>
      </p:sp>
      <p:graphicFrame>
        <p:nvGraphicFramePr>
          <p:cNvPr id="13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785711"/>
              </p:ext>
            </p:extLst>
          </p:nvPr>
        </p:nvGraphicFramePr>
        <p:xfrm>
          <a:off x="4687067" y="1776596"/>
          <a:ext cx="3925303" cy="391002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9253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60548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100" b="0" dirty="0">
                          <a:latin typeface="Candara" panose="020E0502030303020204" pitchFamily="34" charset="0"/>
                        </a:rPr>
                        <a:t>PROMESA SOCIEDAD FUTURA SOCIEDAD DE DESARROLLO AEROPORTUARIO EL DORADO SODESA - CODAD</a:t>
                      </a:r>
                      <a:endParaRPr lang="es-MX" sz="1100" b="0" dirty="0">
                        <a:latin typeface="Candara" panose="020E0502030303020204" pitchFamily="34" charset="0"/>
                      </a:endParaRPr>
                    </a:p>
                  </a:txBody>
                  <a:tcPr marL="55721" marR="55721" marT="27861" marB="27861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30 CuadroTexto"/>
          <p:cNvSpPr txBox="1">
            <a:spLocks noChangeArrowheads="1"/>
          </p:cNvSpPr>
          <p:nvPr/>
        </p:nvSpPr>
        <p:spPr bwMode="auto">
          <a:xfrm flipH="1">
            <a:off x="4687066" y="2327647"/>
            <a:ext cx="3925303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s-CO"/>
            </a:defPPr>
            <a:lvl1pPr marL="457200" marR="0" lvl="0" indent="-457200" algn="ctr" fontAlgn="base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indent="-342900" defTabSz="685800">
              <a:spcBef>
                <a:spcPts val="450"/>
              </a:spcBef>
              <a:defRPr/>
            </a:pPr>
            <a:r>
              <a:rPr lang="es-CO" sz="1200" dirty="0" smtClean="0">
                <a:latin typeface="CandRA"/>
              </a:rPr>
              <a:t>PRIVATE INITIATIVE</a:t>
            </a:r>
            <a:endParaRPr lang="es-CO" sz="1200" dirty="0">
              <a:latin typeface="CandRA"/>
            </a:endParaRPr>
          </a:p>
        </p:txBody>
      </p:sp>
      <p:graphicFrame>
        <p:nvGraphicFramePr>
          <p:cNvPr id="15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612323"/>
              </p:ext>
            </p:extLst>
          </p:nvPr>
        </p:nvGraphicFramePr>
        <p:xfrm>
          <a:off x="4687066" y="2732835"/>
          <a:ext cx="3925303" cy="223362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9253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15742">
                <a:tc>
                  <a:txBody>
                    <a:bodyPr/>
                    <a:lstStyle>
                      <a:lvl1pPr marL="0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22041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844083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266124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688165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110207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532248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954289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376331" algn="l" defTabSz="844083" rtl="0" eaLnBrk="1" latinLnBrk="0" hangingPunct="1">
                        <a:defRPr sz="1662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Font typeface="+mj-lt"/>
                        <a:buNone/>
                      </a:pPr>
                      <a:r>
                        <a:rPr lang="es-CO" sz="1100" b="0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Without</a:t>
                      </a:r>
                      <a:r>
                        <a:rPr lang="es-CO" sz="1100" b="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s-CO" sz="1100" b="0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public</a:t>
                      </a:r>
                      <a:r>
                        <a:rPr lang="es-CO" sz="1100" b="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s-CO" sz="1100" b="0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funds</a:t>
                      </a:r>
                      <a:endParaRPr lang="es-CO" sz="1100" b="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55721" marR="55721" marT="27861" marB="27861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7" name="Grupo 16"/>
          <p:cNvGrpSpPr/>
          <p:nvPr/>
        </p:nvGrpSpPr>
        <p:grpSpPr>
          <a:xfrm>
            <a:off x="4687065" y="3383628"/>
            <a:ext cx="3925303" cy="809610"/>
            <a:chOff x="0" y="-43496"/>
            <a:chExt cx="3905049" cy="3084512"/>
          </a:xfrm>
        </p:grpSpPr>
        <p:sp>
          <p:nvSpPr>
            <p:cNvPr id="18" name="Rectángulo 17"/>
            <p:cNvSpPr/>
            <p:nvPr/>
          </p:nvSpPr>
          <p:spPr>
            <a:xfrm>
              <a:off x="0" y="76024"/>
              <a:ext cx="3905049" cy="2964992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sp>
        <p:sp>
          <p:nvSpPr>
            <p:cNvPr id="19" name="Rectángulo 18"/>
            <p:cNvSpPr/>
            <p:nvPr/>
          </p:nvSpPr>
          <p:spPr>
            <a:xfrm>
              <a:off x="0" y="-43496"/>
              <a:ext cx="3905049" cy="10498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7306" tIns="125593" rIns="227306" bIns="74676" numCol="1" spcCol="1270" anchor="t" anchorCtr="0">
              <a:noAutofit/>
            </a:bodyPr>
            <a:lstStyle/>
            <a:p>
              <a:pPr marL="0" lvl="1" algn="just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defRPr/>
              </a:pPr>
              <a:r>
                <a:rPr lang="en-US" sz="1100" kern="0" dirty="0">
                  <a:solidFill>
                    <a:schemeClr val="accent6">
                      <a:lumMod val="75000"/>
                    </a:schemeClr>
                  </a:solidFill>
                  <a:latin typeface="Candara" panose="020E0502030303020204" pitchFamily="34" charset="0"/>
                </a:rPr>
                <a:t>Design, financing, construction </a:t>
              </a:r>
              <a:r>
                <a:rPr lang="en-US" sz="1100" kern="0" dirty="0" smtClean="0">
                  <a:solidFill>
                    <a:schemeClr val="accent6">
                      <a:lumMod val="75000"/>
                    </a:schemeClr>
                  </a:solidFill>
                  <a:latin typeface="Candara" panose="020E0502030303020204" pitchFamily="34" charset="0"/>
                </a:rPr>
                <a:t>for </a:t>
              </a:r>
              <a:r>
                <a:rPr lang="en-US" sz="1100" kern="0" dirty="0">
                  <a:solidFill>
                    <a:schemeClr val="accent6">
                      <a:lumMod val="75000"/>
                    </a:schemeClr>
                  </a:solidFill>
                  <a:latin typeface="Candara" panose="020E0502030303020204" pitchFamily="34" charset="0"/>
                </a:rPr>
                <a:t>the operational optimization, certification and maintenance of the air side of El Dorado Airport.</a:t>
              </a:r>
              <a:endParaRPr lang="es-CO" sz="1100" kern="0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endParaRPr>
            </a:p>
          </p:txBody>
        </p:sp>
      </p:grpSp>
      <p:sp>
        <p:nvSpPr>
          <p:cNvPr id="22" name="Title 11"/>
          <p:cNvSpPr txBox="1">
            <a:spLocks/>
          </p:cNvSpPr>
          <p:nvPr/>
        </p:nvSpPr>
        <p:spPr bwMode="auto">
          <a:xfrm>
            <a:off x="326849" y="145243"/>
            <a:ext cx="8390598" cy="869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6">
                    <a:lumMod val="75000"/>
                  </a:schemeClr>
                </a:solidFill>
              </a:rPr>
              <a:t>OPERATIVE OPTIMIZATION, CERTIFICATION AND MAINTENANCE OF 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THE AIR </a:t>
            </a:r>
            <a:r>
              <a:rPr lang="en-US" sz="1800" dirty="0">
                <a:solidFill>
                  <a:schemeClr val="accent6">
                    <a:lumMod val="75000"/>
                  </a:schemeClr>
                </a:solidFill>
              </a:rPr>
              <a:t>SIDE 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OF </a:t>
            </a:r>
            <a:r>
              <a:rPr lang="en-US" sz="1800" dirty="0">
                <a:solidFill>
                  <a:schemeClr val="accent6">
                    <a:lumMod val="75000"/>
                  </a:schemeClr>
                </a:solidFill>
              </a:rPr>
              <a:t>THE  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EL DORADO AIRPORT IN  </a:t>
            </a:r>
            <a:r>
              <a:rPr lang="es-CO" sz="1800" dirty="0" smtClean="0">
                <a:solidFill>
                  <a:schemeClr val="accent5"/>
                </a:solidFill>
              </a:rPr>
              <a:t>BOGOTÁ</a:t>
            </a:r>
            <a:endParaRPr lang="es-MX" sz="1800" dirty="0">
              <a:solidFill>
                <a:schemeClr val="accent5"/>
              </a:solidFill>
            </a:endParaRP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49" y="1248865"/>
            <a:ext cx="4054836" cy="1982382"/>
          </a:xfrm>
          <a:prstGeom prst="rect">
            <a:avLst/>
          </a:prstGeom>
        </p:spPr>
      </p:pic>
      <p:sp>
        <p:nvSpPr>
          <p:cNvPr id="23" name="30 CuadroTexto"/>
          <p:cNvSpPr txBox="1">
            <a:spLocks noChangeArrowheads="1"/>
          </p:cNvSpPr>
          <p:nvPr/>
        </p:nvSpPr>
        <p:spPr bwMode="auto">
          <a:xfrm flipH="1">
            <a:off x="4687065" y="3058040"/>
            <a:ext cx="3925303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s-CO"/>
            </a:defPPr>
            <a:lvl1pPr marL="457200" marR="0" lvl="0" indent="-457200" algn="ctr" fontAlgn="base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indent="-342900" defTabSz="685800">
              <a:spcBef>
                <a:spcPts val="450"/>
              </a:spcBef>
              <a:defRPr/>
            </a:pPr>
            <a:r>
              <a:rPr lang="es-CO" sz="1200" dirty="0" smtClean="0">
                <a:latin typeface="Candara" panose="020E0502030303020204" pitchFamily="34" charset="0"/>
              </a:rPr>
              <a:t>OBJECTIVE</a:t>
            </a:r>
            <a:endParaRPr lang="es-CO" sz="1200" dirty="0">
              <a:latin typeface="Candara" panose="020E0502030303020204" pitchFamily="34" charset="0"/>
            </a:endParaRPr>
          </a:p>
        </p:txBody>
      </p:sp>
      <p:graphicFrame>
        <p:nvGraphicFramePr>
          <p:cNvPr id="20" name="Tab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703178"/>
              </p:ext>
            </p:extLst>
          </p:nvPr>
        </p:nvGraphicFramePr>
        <p:xfrm>
          <a:off x="349592" y="4050541"/>
          <a:ext cx="4032092" cy="265020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00050">
                  <a:extLst>
                    <a:ext uri="{9D8B030D-6E8A-4147-A177-3AD203B41FA5}">
                      <a16:colId xmlns="" xmlns:a16="http://schemas.microsoft.com/office/drawing/2014/main" val="322962822"/>
                    </a:ext>
                  </a:extLst>
                </a:gridCol>
                <a:gridCol w="3632042">
                  <a:extLst>
                    <a:ext uri="{9D8B030D-6E8A-4147-A177-3AD203B41FA5}">
                      <a16:colId xmlns="" xmlns:a16="http://schemas.microsoft.com/office/drawing/2014/main" val="672194176"/>
                    </a:ext>
                  </a:extLst>
                </a:gridCol>
              </a:tblGrid>
              <a:tr h="27354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</a:pPr>
                      <a:r>
                        <a:rPr lang="es-CO" sz="1100" kern="1200" baseline="0" dirty="0">
                          <a:solidFill>
                            <a:schemeClr val="bg1"/>
                          </a:solidFill>
                        </a:rPr>
                        <a:t>UF</a:t>
                      </a:r>
                      <a:endParaRPr lang="es-CO" sz="1100" b="0" kern="1200" baseline="0" dirty="0">
                        <a:solidFill>
                          <a:schemeClr val="bg1"/>
                        </a:solidFill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</a:pPr>
                      <a:r>
                        <a:rPr lang="es-CO" sz="1100" kern="1200" baseline="0" dirty="0">
                          <a:solidFill>
                            <a:schemeClr val="bg1"/>
                          </a:solidFill>
                        </a:rPr>
                        <a:t>OBRAS</a:t>
                      </a:r>
                      <a:endParaRPr lang="es-CO" sz="1100" b="0" kern="1200" baseline="0" dirty="0">
                        <a:solidFill>
                          <a:schemeClr val="bg1"/>
                        </a:solidFill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23244128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/>
                      <a:r>
                        <a:rPr lang="es-CO" sz="1100" dirty="0" smtClean="0"/>
                        <a:t>1</a:t>
                      </a:r>
                      <a:endParaRPr lang="es-CO" sz="1100" dirty="0">
                        <a:latin typeface="Candara" panose="020E05020303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just">
                        <a:buFont typeface="Arial"/>
                        <a:buNone/>
                      </a:pPr>
                      <a:r>
                        <a:rPr lang="en-US" sz="1000" baseline="0" dirty="0" smtClean="0"/>
                        <a:t>Quick exit and approach to A-5 North West side track</a:t>
                      </a:r>
                      <a:endParaRPr lang="es-CO" sz="1000" baseline="0" dirty="0">
                        <a:latin typeface="Candara" panose="020E0502030303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88687269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 sz="140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 smtClean="0"/>
                        <a:t>Quick exit and approach to  </a:t>
                      </a:r>
                      <a:r>
                        <a:rPr lang="es-CO" sz="1000" baseline="0" dirty="0" smtClean="0"/>
                        <a:t>K-6 South </a:t>
                      </a:r>
                      <a:r>
                        <a:rPr lang="es-CO" sz="1000" baseline="0" dirty="0" err="1" smtClean="0"/>
                        <a:t>track</a:t>
                      </a:r>
                      <a:r>
                        <a:rPr lang="es-CO" sz="1000" baseline="0" dirty="0" smtClean="0"/>
                        <a:t> </a:t>
                      </a:r>
                      <a:r>
                        <a:rPr lang="es-CO" sz="1000" baseline="0" dirty="0" err="1" smtClean="0"/>
                        <a:t>east</a:t>
                      </a:r>
                      <a:r>
                        <a:rPr lang="es-CO" sz="1000" baseline="0" dirty="0" smtClean="0"/>
                        <a:t> </a:t>
                      </a:r>
                      <a:r>
                        <a:rPr lang="es-CO" sz="1000" baseline="0" dirty="0" err="1" smtClean="0"/>
                        <a:t>side</a:t>
                      </a:r>
                      <a:r>
                        <a:rPr lang="es-CO" sz="1000" baseline="0" dirty="0" smtClean="0"/>
                        <a:t> </a:t>
                      </a:r>
                      <a:endParaRPr lang="es-CO" sz="1000" baseline="0" dirty="0">
                        <a:latin typeface="Candara" panose="020E0502030303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29770447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 sz="14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000" dirty="0" err="1" smtClean="0"/>
                        <a:t>Refurbishment</a:t>
                      </a:r>
                      <a:r>
                        <a:rPr lang="es-CO" sz="1000" dirty="0" smtClean="0"/>
                        <a:t> Delta Street</a:t>
                      </a:r>
                      <a:endParaRPr lang="es-CO" sz="1000" dirty="0">
                        <a:latin typeface="Candara" panose="020E0502030303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43212843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s-CO" sz="1100" dirty="0"/>
                        <a:t>2</a:t>
                      </a:r>
                      <a:endParaRPr lang="es-CO" sz="1100" dirty="0">
                        <a:latin typeface="Candara" panose="020E05020303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O" sz="1000" dirty="0" err="1" smtClean="0"/>
                        <a:t>Refurbishment</a:t>
                      </a:r>
                      <a:r>
                        <a:rPr lang="es-CO" sz="1000" dirty="0" smtClean="0"/>
                        <a:t>  of South</a:t>
                      </a:r>
                      <a:r>
                        <a:rPr lang="es-CO" sz="1000" baseline="0" dirty="0" smtClean="0"/>
                        <a:t> </a:t>
                      </a:r>
                      <a:r>
                        <a:rPr lang="es-CO" sz="1000" baseline="0" dirty="0" err="1" smtClean="0"/>
                        <a:t>track</a:t>
                      </a:r>
                      <a:endParaRPr lang="es-CO" sz="1000" dirty="0">
                        <a:latin typeface="Candara" panose="020E0502030303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06641174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 sz="14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000" dirty="0" err="1" smtClean="0"/>
                        <a:t>Refurbishment</a:t>
                      </a:r>
                      <a:r>
                        <a:rPr lang="es-CO" sz="1000" dirty="0" smtClean="0"/>
                        <a:t> of Mike </a:t>
                      </a:r>
                      <a:r>
                        <a:rPr lang="es-CO" sz="1000" dirty="0" err="1" smtClean="0"/>
                        <a:t>track</a:t>
                      </a:r>
                      <a:r>
                        <a:rPr lang="es-CO" sz="1000" dirty="0" smtClean="0"/>
                        <a:t> –  South </a:t>
                      </a:r>
                      <a:r>
                        <a:rPr lang="es-CO" sz="1000" dirty="0" err="1" smtClean="0"/>
                        <a:t>track</a:t>
                      </a:r>
                      <a:r>
                        <a:rPr lang="es-CO" sz="1000" baseline="0" dirty="0" smtClean="0"/>
                        <a:t> </a:t>
                      </a:r>
                      <a:endParaRPr lang="es-CO" sz="1000" dirty="0">
                        <a:latin typeface="Candara" panose="020E0502030303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281070172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s-CO" sz="1100" dirty="0"/>
                        <a:t>3</a:t>
                      </a:r>
                      <a:endParaRPr lang="es-CO" sz="1100" dirty="0">
                        <a:latin typeface="Candara" panose="020E05020303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Foxtrot 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way reparation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 </a:t>
                      </a:r>
                      <a:r>
                        <a:rPr lang="en-US" sz="1000" dirty="0" smtClean="0"/>
                        <a:t>(between Uniform and Sierra) eastern sector</a:t>
                      </a:r>
                      <a:endParaRPr lang="es-CO" sz="1000" dirty="0">
                        <a:latin typeface="Candara" panose="020E0502030303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028917000"/>
                  </a:ext>
                </a:extLst>
              </a:tr>
              <a:tr h="191106">
                <a:tc vMerge="1">
                  <a:txBody>
                    <a:bodyPr/>
                    <a:lstStyle/>
                    <a:p>
                      <a:endParaRPr lang="es-CO" sz="14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Cover waterway between Alpha and Foxtrot</a:t>
                      </a:r>
                      <a:endParaRPr lang="es-CO" sz="1000" dirty="0">
                        <a:latin typeface="Candara" panose="020E0502030303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859288223"/>
                  </a:ext>
                </a:extLst>
              </a:tr>
              <a:tr h="191106">
                <a:tc rowSpan="2">
                  <a:txBody>
                    <a:bodyPr/>
                    <a:lstStyle/>
                    <a:p>
                      <a:pPr algn="ctr"/>
                      <a:r>
                        <a:rPr lang="es-CO" sz="1100" dirty="0"/>
                        <a:t>4</a:t>
                      </a:r>
                      <a:endParaRPr lang="es-CO" sz="1100" dirty="0">
                        <a:latin typeface="Candara" panose="020E05020303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Category III North Track Phase 1 and Phase 2</a:t>
                      </a:r>
                      <a:endParaRPr lang="es-CO" sz="1000" dirty="0">
                        <a:latin typeface="Candara" panose="020E0502030303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923898633"/>
                  </a:ext>
                </a:extLst>
              </a:tr>
              <a:tr h="273544">
                <a:tc vMerge="1">
                  <a:txBody>
                    <a:bodyPr/>
                    <a:lstStyle/>
                    <a:p>
                      <a:endParaRPr lang="es-CO" sz="14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000" dirty="0" smtClean="0"/>
                        <a:t>ILS- </a:t>
                      </a:r>
                      <a:r>
                        <a:rPr lang="es-CO" sz="1000" dirty="0" err="1" smtClean="0"/>
                        <a:t>Instrument</a:t>
                      </a:r>
                      <a:r>
                        <a:rPr lang="es-CO" sz="1000" dirty="0" smtClean="0"/>
                        <a:t> </a:t>
                      </a:r>
                      <a:r>
                        <a:rPr lang="es-CO" sz="1000" dirty="0" err="1" smtClean="0"/>
                        <a:t>Landing</a:t>
                      </a:r>
                      <a:r>
                        <a:rPr lang="es-CO" sz="1000" dirty="0" smtClean="0"/>
                        <a:t> </a:t>
                      </a:r>
                      <a:r>
                        <a:rPr lang="es-CO" sz="1000" dirty="0" err="1" smtClean="0"/>
                        <a:t>System</a:t>
                      </a:r>
                      <a:endParaRPr lang="es-CO" sz="1000" dirty="0">
                        <a:latin typeface="Candara" panose="020E0502030303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40033774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4876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0 CuadroTexto"/>
          <p:cNvSpPr txBox="1">
            <a:spLocks noChangeArrowheads="1"/>
          </p:cNvSpPr>
          <p:nvPr/>
        </p:nvSpPr>
        <p:spPr bwMode="auto">
          <a:xfrm flipH="1">
            <a:off x="5248045" y="1262887"/>
            <a:ext cx="3545774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s-CO"/>
            </a:defPPr>
            <a:lvl1pPr marL="342900" marR="0" lvl="0" indent="-342900" algn="ctr" defTabSz="685800" fontAlgn="base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2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cs typeface="Arial" pitchFamily="34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CO" dirty="0" smtClean="0"/>
              <a:t>ORIGINATOR</a:t>
            </a:r>
            <a:endParaRPr lang="es-CO" dirty="0"/>
          </a:p>
        </p:txBody>
      </p:sp>
      <p:sp>
        <p:nvSpPr>
          <p:cNvPr id="10" name="30 CuadroTexto"/>
          <p:cNvSpPr txBox="1">
            <a:spLocks noChangeArrowheads="1"/>
          </p:cNvSpPr>
          <p:nvPr/>
        </p:nvSpPr>
        <p:spPr bwMode="auto">
          <a:xfrm flipH="1">
            <a:off x="377216" y="4103443"/>
            <a:ext cx="3875805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s-CO"/>
            </a:defPPr>
            <a:lvl1pPr marL="342900" marR="0" lvl="0" indent="-342900" algn="ctr" defTabSz="685800" fontAlgn="base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2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cs typeface="Arial" pitchFamily="34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CO" dirty="0" smtClean="0"/>
              <a:t>TECHNICAL DATA</a:t>
            </a:r>
            <a:endParaRPr lang="es-CO" dirty="0"/>
          </a:p>
        </p:txBody>
      </p:sp>
      <p:grpSp>
        <p:nvGrpSpPr>
          <p:cNvPr id="5" name="Grupo 4"/>
          <p:cNvGrpSpPr/>
          <p:nvPr/>
        </p:nvGrpSpPr>
        <p:grpSpPr>
          <a:xfrm>
            <a:off x="294864" y="483556"/>
            <a:ext cx="6793885" cy="571470"/>
            <a:chOff x="-2878299" y="17219"/>
            <a:chExt cx="6670307" cy="1100608"/>
          </a:xfrm>
        </p:grpSpPr>
        <p:sp>
          <p:nvSpPr>
            <p:cNvPr id="6" name="Rectángulo 5"/>
            <p:cNvSpPr>
              <a:spLocks noChangeArrowheads="1"/>
            </p:cNvSpPr>
            <p:nvPr/>
          </p:nvSpPr>
          <p:spPr bwMode="auto">
            <a:xfrm>
              <a:off x="-2112648" y="17219"/>
              <a:ext cx="5904656" cy="800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 sz="2100" kern="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E36C09"/>
                </a:solidFill>
                <a:cs typeface="Arial" charset="0"/>
                <a:sym typeface="Helvetica Neue Bold Condensed" charset="0"/>
              </a:endParaRPr>
            </a:p>
          </p:txBody>
        </p:sp>
        <p:sp>
          <p:nvSpPr>
            <p:cNvPr id="7" name="Rectángulo 5"/>
            <p:cNvSpPr>
              <a:spLocks noChangeArrowheads="1"/>
            </p:cNvSpPr>
            <p:nvPr/>
          </p:nvSpPr>
          <p:spPr bwMode="auto">
            <a:xfrm>
              <a:off x="-2878299" y="317609"/>
              <a:ext cx="6448819" cy="800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s-MX" sz="2100" b="1" dirty="0">
                  <a:latin typeface="Candara" panose="020E0502030303020204" pitchFamily="34" charset="0"/>
                </a:rPr>
                <a:t>DORADO MALL </a:t>
              </a:r>
              <a:r>
                <a:rPr lang="es-MX" sz="2100" b="1" dirty="0" smtClean="0">
                  <a:latin typeface="Candara" panose="020E0502030303020204" pitchFamily="34" charset="0"/>
                </a:rPr>
                <a:t>AIRPORT </a:t>
              </a:r>
              <a:r>
                <a:rPr lang="es-MX" sz="2100" b="1" dirty="0">
                  <a:solidFill>
                    <a:schemeClr val="accent5"/>
                  </a:solidFill>
                  <a:latin typeface="Candara" panose="020E0502030303020204" pitchFamily="34" charset="0"/>
                </a:rPr>
                <a:t>ELDORADO</a:t>
              </a:r>
            </a:p>
          </p:txBody>
        </p:sp>
      </p:grpSp>
      <p:graphicFrame>
        <p:nvGraphicFramePr>
          <p:cNvPr id="47" name="Tabla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705222"/>
              </p:ext>
            </p:extLst>
          </p:nvPr>
        </p:nvGraphicFramePr>
        <p:xfrm>
          <a:off x="336652" y="4418145"/>
          <a:ext cx="3916369" cy="10953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3142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0210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65735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latin typeface="Candara" panose="020E0502030303020204" pitchFamily="34" charset="0"/>
                        </a:rPr>
                        <a:t>HOTEL</a:t>
                      </a:r>
                      <a:endParaRPr lang="es-CO" sz="1100" dirty="0">
                        <a:latin typeface="Candara" panose="020E0502030303020204" pitchFamily="34" charset="0"/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>
                          <a:latin typeface="Candara" panose="020E0502030303020204" pitchFamily="34" charset="0"/>
                        </a:rPr>
                        <a:t># ROOMS</a:t>
                      </a:r>
                      <a:endParaRPr lang="es-CO" sz="1100" dirty="0">
                        <a:latin typeface="Candara" panose="020E0502030303020204" pitchFamily="34" charset="0"/>
                      </a:endParaRP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algn="ctr"/>
                      <a:r>
                        <a:rPr lang="es-ES" sz="1100" baseline="0" dirty="0" err="1" smtClean="0">
                          <a:latin typeface="Candara" panose="020E0502030303020204" pitchFamily="34" charset="0"/>
                        </a:rPr>
                        <a:t>Luxury</a:t>
                      </a:r>
                      <a:r>
                        <a:rPr lang="es-ES" sz="1100" baseline="0" dirty="0" smtClean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s-ES" sz="1100" baseline="0" dirty="0" err="1" smtClean="0">
                          <a:latin typeface="Candara" panose="020E0502030303020204" pitchFamily="34" charset="0"/>
                        </a:rPr>
                        <a:t>room</a:t>
                      </a:r>
                      <a:r>
                        <a:rPr lang="es-ES" sz="1100" baseline="0" dirty="0" smtClean="0">
                          <a:latin typeface="Candara" panose="020E0502030303020204" pitchFamily="34" charset="0"/>
                        </a:rPr>
                        <a:t> 100 </a:t>
                      </a:r>
                      <a:r>
                        <a:rPr lang="es-ES" sz="1100" baseline="0" dirty="0">
                          <a:latin typeface="Candara" panose="020E0502030303020204" pitchFamily="34" charset="0"/>
                        </a:rPr>
                        <a:t>m</a:t>
                      </a:r>
                      <a:r>
                        <a:rPr lang="es-ES" sz="1100" baseline="30000" dirty="0">
                          <a:latin typeface="Candara" panose="020E0502030303020204" pitchFamily="34" charset="0"/>
                        </a:rPr>
                        <a:t>2</a:t>
                      </a: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latin typeface="Candara" panose="020E0502030303020204" pitchFamily="34" charset="0"/>
                        </a:rPr>
                        <a:t>10</a:t>
                      </a:r>
                      <a:endParaRPr lang="es-CO" sz="1100" dirty="0">
                        <a:latin typeface="Candara" panose="020E0502030303020204" pitchFamily="34" charset="0"/>
                      </a:endParaRP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err="1" smtClean="0">
                          <a:latin typeface="Candara" panose="020E0502030303020204" pitchFamily="34" charset="0"/>
                        </a:rPr>
                        <a:t>Suit</a:t>
                      </a:r>
                      <a:r>
                        <a:rPr lang="es-ES" sz="1100" dirty="0" smtClean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s-ES" sz="1100" baseline="0" dirty="0" smtClean="0">
                          <a:latin typeface="Candara" panose="020E0502030303020204" pitchFamily="34" charset="0"/>
                        </a:rPr>
                        <a:t>30 </a:t>
                      </a:r>
                      <a:r>
                        <a:rPr lang="es-ES" sz="1100" baseline="0" dirty="0">
                          <a:latin typeface="Candara" panose="020E0502030303020204" pitchFamily="34" charset="0"/>
                        </a:rPr>
                        <a:t>m</a:t>
                      </a:r>
                      <a:r>
                        <a:rPr lang="es-ES" sz="1100" baseline="30000" dirty="0">
                          <a:latin typeface="Candara" panose="020E0502030303020204" pitchFamily="34" charset="0"/>
                        </a:rPr>
                        <a:t>2</a:t>
                      </a: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latin typeface="Candara" panose="020E0502030303020204" pitchFamily="34" charset="0"/>
                        </a:rPr>
                        <a:t>200</a:t>
                      </a:r>
                      <a:endParaRPr lang="es-CO" sz="1100" dirty="0">
                        <a:latin typeface="Candara" panose="020E0502030303020204" pitchFamily="34" charset="0"/>
                      </a:endParaRP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algn="ctr"/>
                      <a:r>
                        <a:rPr lang="es-ES" sz="1100" baseline="0" dirty="0" err="1" smtClean="0">
                          <a:latin typeface="Candara" panose="020E0502030303020204" pitchFamily="34" charset="0"/>
                        </a:rPr>
                        <a:t>Pod</a:t>
                      </a:r>
                      <a:r>
                        <a:rPr lang="es-ES" sz="1100" baseline="0" dirty="0" smtClean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s-ES" sz="1100" baseline="0" dirty="0" err="1" smtClean="0">
                          <a:latin typeface="Candara" panose="020E0502030303020204" pitchFamily="34" charset="0"/>
                        </a:rPr>
                        <a:t>room</a:t>
                      </a:r>
                      <a:r>
                        <a:rPr lang="es-ES" sz="1100" baseline="0" dirty="0" smtClean="0"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s-ES" sz="1100" baseline="0" dirty="0">
                          <a:latin typeface="Candara" panose="020E0502030303020204" pitchFamily="34" charset="0"/>
                        </a:rPr>
                        <a:t>15 m</a:t>
                      </a:r>
                      <a:r>
                        <a:rPr lang="es-ES" sz="1100" baseline="30000" dirty="0">
                          <a:latin typeface="Candara" panose="020E0502030303020204" pitchFamily="34" charset="0"/>
                        </a:rPr>
                        <a:t>2</a:t>
                      </a: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latin typeface="Candara" panose="020E0502030303020204" pitchFamily="34" charset="0"/>
                        </a:rPr>
                        <a:t>600</a:t>
                      </a:r>
                      <a:endParaRPr lang="es-CO" sz="1100" dirty="0">
                        <a:latin typeface="Candara" panose="020E0502030303020204" pitchFamily="34" charset="0"/>
                      </a:endParaRP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0" marR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b="1" dirty="0">
                          <a:latin typeface="Candara" panose="020E0502030303020204" pitchFamily="34" charset="0"/>
                        </a:rPr>
                        <a:t>Total </a:t>
                      </a:r>
                      <a:endParaRPr lang="es-ES" sz="1100" b="1" baseline="30000" dirty="0">
                        <a:latin typeface="Candara" panose="020E0502030303020204" pitchFamily="34" charset="0"/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>
                          <a:latin typeface="Candara" panose="020E0502030303020204" pitchFamily="34" charset="0"/>
                        </a:rPr>
                        <a:t>810</a:t>
                      </a: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79840"/>
              </p:ext>
            </p:extLst>
          </p:nvPr>
        </p:nvGraphicFramePr>
        <p:xfrm>
          <a:off x="5248045" y="1604646"/>
          <a:ext cx="3545081" cy="382758"/>
        </p:xfrm>
        <a:graphic>
          <a:graphicData uri="http://schemas.openxmlformats.org/drawingml/2006/table">
            <a:tbl>
              <a:tblPr firstRow="1" bandRow="1"/>
              <a:tblGrid>
                <a:gridCol w="354508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532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s-MX" sz="1100" b="0" kern="120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  <a:cs typeface="Arial" panose="020B0604020202020204" pitchFamily="34" charset="0"/>
                        </a:rPr>
                        <a:t>UNION TEMPORAL HOTEL AEROPUERTO EL DORADO DE BOGOTÁ </a:t>
                      </a:r>
                      <a:endParaRPr lang="es-CO" sz="1100" b="0" i="0" u="none" strike="noStrike" baseline="300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cs typeface="Arial" panose="020B0604020202020204" pitchFamily="34" charset="0"/>
                      </a:endParaRPr>
                    </a:p>
                  </a:txBody>
                  <a:tcPr marL="47479" marR="47479" marT="23739" marB="23739">
                    <a:lnL w="12700" cmpd="sng">
                      <a:solidFill>
                        <a:srgbClr val="4F81BD"/>
                      </a:solidFill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4F81BD"/>
                      </a:solidFill>
                    </a:lnT>
                    <a:lnB w="254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6" name="Tab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360452"/>
              </p:ext>
            </p:extLst>
          </p:nvPr>
        </p:nvGraphicFramePr>
        <p:xfrm>
          <a:off x="4580621" y="4464782"/>
          <a:ext cx="3875805" cy="148209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2902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855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65735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smtClean="0">
                          <a:latin typeface="Candara" panose="020E0502030303020204" pitchFamily="34" charset="0"/>
                        </a:rPr>
                        <a:t>Business Centre</a:t>
                      </a:r>
                      <a:endParaRPr lang="es-CO" sz="1100" dirty="0">
                        <a:latin typeface="Candara" panose="020E0502030303020204" pitchFamily="34" charset="0"/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aseline="0" dirty="0">
                          <a:latin typeface="Candara" panose="020E0502030303020204" pitchFamily="34" charset="0"/>
                        </a:rPr>
                        <a:t>m</a:t>
                      </a:r>
                      <a:r>
                        <a:rPr lang="es-ES" sz="1100" baseline="30000" dirty="0">
                          <a:latin typeface="Candara" panose="020E0502030303020204" pitchFamily="34" charset="0"/>
                        </a:rPr>
                        <a:t>2</a:t>
                      </a:r>
                      <a:endParaRPr lang="es-CO" sz="1100" dirty="0">
                        <a:latin typeface="Candara" panose="020E0502030303020204" pitchFamily="34" charset="0"/>
                      </a:endParaRP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kern="1200" baseline="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SPA</a:t>
                      </a: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latin typeface="Candara" panose="020E0502030303020204" pitchFamily="34" charset="0"/>
                        </a:rPr>
                        <a:t>2500</a:t>
                      </a:r>
                      <a:endParaRPr lang="es-CO" sz="1100" dirty="0">
                        <a:latin typeface="Candara" panose="020E0502030303020204" pitchFamily="34" charset="0"/>
                      </a:endParaRP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algn="ctr"/>
                      <a:r>
                        <a:rPr lang="es-ES" sz="1100" kern="1200" baseline="0" dirty="0" err="1" smtClean="0">
                          <a:solidFill>
                            <a:schemeClr val="tx1"/>
                          </a:solidFill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Convention</a:t>
                      </a:r>
                      <a:r>
                        <a:rPr lang="es-ES" sz="1100" kern="1200" baseline="0" dirty="0" smtClean="0">
                          <a:solidFill>
                            <a:schemeClr val="tx1"/>
                          </a:solidFill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Centre</a:t>
                      </a:r>
                      <a:endParaRPr lang="es-ES" sz="1100" kern="1200" baseline="0" dirty="0">
                        <a:solidFill>
                          <a:schemeClr val="tx1"/>
                        </a:solidFill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latin typeface="Candara" panose="020E0502030303020204" pitchFamily="34" charset="0"/>
                        </a:rPr>
                        <a:t>2500</a:t>
                      </a: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err="1" smtClean="0">
                          <a:latin typeface="Candara" panose="020E0502030303020204" pitchFamily="34" charset="0"/>
                        </a:rPr>
                        <a:t>Offices</a:t>
                      </a:r>
                      <a:endParaRPr lang="es-ES" sz="1100" baseline="30000" dirty="0">
                        <a:latin typeface="Candara" panose="020E0502030303020204" pitchFamily="34" charset="0"/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latin typeface="Candara" panose="020E0502030303020204" pitchFamily="34" charset="0"/>
                        </a:rPr>
                        <a:t>34000*</a:t>
                      </a:r>
                      <a:endParaRPr lang="es-CO" sz="1100" dirty="0">
                        <a:latin typeface="Candara" panose="020E0502030303020204" pitchFamily="34" charset="0"/>
                      </a:endParaRP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marL="0" algn="ctr" defTabSz="742950" rtl="0" eaLnBrk="1" latinLnBrk="0" hangingPunct="1"/>
                      <a:r>
                        <a:rPr lang="es-ES" sz="1100" kern="1200" dirty="0" err="1" smtClean="0">
                          <a:solidFill>
                            <a:schemeClr val="tx1"/>
                          </a:solidFill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Commercial</a:t>
                      </a:r>
                      <a:r>
                        <a:rPr lang="es-ES" sz="1100" kern="1200" dirty="0" smtClean="0">
                          <a:solidFill>
                            <a:schemeClr val="tx1"/>
                          </a:solidFill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100" kern="1200" dirty="0" err="1" smtClean="0">
                          <a:solidFill>
                            <a:schemeClr val="tx1"/>
                          </a:solidFill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Offices</a:t>
                      </a:r>
                      <a:endParaRPr lang="es-ES" sz="1100" kern="1200" dirty="0">
                        <a:solidFill>
                          <a:schemeClr val="tx1"/>
                        </a:solidFill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>
                          <a:latin typeface="Candara" panose="020E0502030303020204" pitchFamily="34" charset="0"/>
                        </a:rPr>
                        <a:t>4500</a:t>
                      </a: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80035">
                <a:tc>
                  <a:txBody>
                    <a:bodyPr/>
                    <a:lstStyle/>
                    <a:p>
                      <a:pPr marL="0" marR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kern="1200" dirty="0">
                          <a:solidFill>
                            <a:schemeClr val="tx1"/>
                          </a:solidFill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Total  </a:t>
                      </a:r>
                      <a:r>
                        <a:rPr lang="es-ES" sz="1100" baseline="0" dirty="0">
                          <a:latin typeface="Candara" panose="020E0502030303020204" pitchFamily="34" charset="0"/>
                        </a:rPr>
                        <a:t>m</a:t>
                      </a:r>
                      <a:r>
                        <a:rPr lang="es-ES" sz="1100" baseline="30000" dirty="0">
                          <a:latin typeface="Candara" panose="020E0502030303020204" pitchFamily="34" charset="0"/>
                        </a:rPr>
                        <a:t>2</a:t>
                      </a:r>
                    </a:p>
                    <a:p>
                      <a:pPr marL="0" algn="ctr" defTabSz="742950" rtl="0" eaLnBrk="1" latinLnBrk="0" hangingPunct="1"/>
                      <a:endParaRPr lang="es-ES" sz="1100" kern="1200" dirty="0">
                        <a:solidFill>
                          <a:schemeClr val="tx1"/>
                        </a:solidFill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>
                          <a:latin typeface="Candara" panose="020E0502030303020204" pitchFamily="34" charset="0"/>
                        </a:rPr>
                        <a:t>43500</a:t>
                      </a: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" name="30 CuadroTexto"/>
          <p:cNvSpPr txBox="1">
            <a:spLocks noChangeArrowheads="1"/>
          </p:cNvSpPr>
          <p:nvPr/>
        </p:nvSpPr>
        <p:spPr bwMode="auto">
          <a:xfrm flipH="1">
            <a:off x="392982" y="3151589"/>
            <a:ext cx="3860040" cy="253916"/>
          </a:xfrm>
          <a:prstGeom prst="rect">
            <a:avLst/>
          </a:prstGeom>
          <a:solidFill>
            <a:srgbClr val="E36C09">
              <a:lumMod val="60000"/>
              <a:lumOff val="40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n-US"/>
            </a:defPPr>
            <a:lvl1pPr marL="457200" indent="-457200" algn="ctr" fontAlgn="base">
              <a:spcBef>
                <a:spcPts val="600"/>
              </a:spcBef>
              <a:spcAft>
                <a:spcPct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2900" indent="-342900" defTabSz="685800">
              <a:spcBef>
                <a:spcPts val="450"/>
              </a:spcBef>
              <a:defRPr/>
            </a:pPr>
            <a:r>
              <a:rPr lang="es-CO" sz="1050" kern="0" dirty="0">
                <a:solidFill>
                  <a:prstClr val="white"/>
                </a:solidFill>
                <a:latin typeface="Calibri"/>
                <a:cs typeface="Arial" pitchFamily="34" charset="0"/>
              </a:rPr>
              <a:t>INVERSIONES CAPEX</a:t>
            </a:r>
          </a:p>
        </p:txBody>
      </p:sp>
      <p:graphicFrame>
        <p:nvGraphicFramePr>
          <p:cNvPr id="18" name="1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81305"/>
              </p:ext>
            </p:extLst>
          </p:nvPr>
        </p:nvGraphicFramePr>
        <p:xfrm>
          <a:off x="392982" y="3487336"/>
          <a:ext cx="3860040" cy="208122"/>
        </p:xfrm>
        <a:graphic>
          <a:graphicData uri="http://schemas.openxmlformats.org/drawingml/2006/table">
            <a:tbl>
              <a:tblPr firstRow="1" bandRow="1"/>
              <a:tblGrid>
                <a:gridCol w="276240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976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04312">
                <a:tc>
                  <a:txBody>
                    <a:bodyPr/>
                    <a:lstStyle>
                      <a:lvl1pPr marL="0" algn="l" defTabSz="557213" rtl="0" eaLnBrk="1" latinLnBrk="0" hangingPunct="1">
                        <a:defRPr sz="1097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78606" algn="l" defTabSz="557213" rtl="0" eaLnBrk="1" latinLnBrk="0" hangingPunct="1">
                        <a:defRPr sz="1097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57213" algn="l" defTabSz="557213" rtl="0" eaLnBrk="1" latinLnBrk="0" hangingPunct="1">
                        <a:defRPr sz="1097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835819" algn="l" defTabSz="557213" rtl="0" eaLnBrk="1" latinLnBrk="0" hangingPunct="1">
                        <a:defRPr sz="1097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114425" algn="l" defTabSz="557213" rtl="0" eaLnBrk="1" latinLnBrk="0" hangingPunct="1">
                        <a:defRPr sz="1097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393031" algn="l" defTabSz="557213" rtl="0" eaLnBrk="1" latinLnBrk="0" hangingPunct="1">
                        <a:defRPr sz="1097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671638" algn="l" defTabSz="557213" rtl="0" eaLnBrk="1" latinLnBrk="0" hangingPunct="1">
                        <a:defRPr sz="1097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950244" algn="l" defTabSz="557213" rtl="0" eaLnBrk="1" latinLnBrk="0" hangingPunct="1">
                        <a:defRPr sz="1097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228850" algn="l" defTabSz="557213" rtl="0" eaLnBrk="1" latinLnBrk="0" hangingPunct="1">
                        <a:defRPr sz="1097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u="none" strike="noStrike" baseline="0" dirty="0" err="1" smtClean="0">
                          <a:effectLst/>
                          <a:latin typeface="Candara" panose="020E0502030303020204" pitchFamily="34" charset="0"/>
                        </a:rPr>
                        <a:t>Aprox</a:t>
                      </a:r>
                      <a:r>
                        <a:rPr lang="es-ES" sz="1000" u="none" strike="noStrike" baseline="0" dirty="0" smtClean="0">
                          <a:effectLst/>
                          <a:latin typeface="Candara" panose="020E0502030303020204" pitchFamily="34" charset="0"/>
                        </a:rPr>
                        <a:t> </a:t>
                      </a:r>
                      <a:r>
                        <a:rPr lang="es-ES" sz="1000" u="none" strike="noStrike" baseline="0" dirty="0" err="1" smtClean="0">
                          <a:effectLst/>
                          <a:latin typeface="Candara" panose="020E0502030303020204" pitchFamily="34" charset="0"/>
                        </a:rPr>
                        <a:t>Investment</a:t>
                      </a:r>
                      <a:r>
                        <a:rPr lang="es-ES" sz="1000" u="none" strike="noStrike" baseline="0" dirty="0" smtClean="0">
                          <a:effectLst/>
                          <a:latin typeface="Candara" panose="020E0502030303020204" pitchFamily="34" charset="0"/>
                        </a:rPr>
                        <a:t>  </a:t>
                      </a:r>
                      <a:r>
                        <a:rPr lang="es-ES" sz="1000" u="none" strike="noStrike" baseline="0" dirty="0" smtClean="0">
                          <a:effectLst/>
                          <a:latin typeface="+mj-lt"/>
                        </a:rPr>
                        <a:t>(</a:t>
                      </a:r>
                      <a:r>
                        <a:rPr lang="es-ES" sz="1000" u="none" strike="noStrike" baseline="0" dirty="0">
                          <a:effectLst/>
                          <a:latin typeface="+mj-lt"/>
                        </a:rPr>
                        <a:t>M/Dic2015)</a:t>
                      </a:r>
                      <a:endParaRPr lang="es-ES" sz="1000" b="1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55721" marR="55721" marT="27861" marB="27861">
                    <a:lnL w="12700" cmpd="sng">
                      <a:solidFill>
                        <a:srgbClr val="A6A6A6"/>
                      </a:solidFill>
                    </a:lnL>
                    <a:lnR w="12700" cmpd="sng">
                      <a:solidFill>
                        <a:srgbClr val="A6A6A6"/>
                      </a:solidFill>
                    </a:lnR>
                    <a:lnT w="12700" cmpd="sng">
                      <a:solidFill>
                        <a:srgbClr val="A6A6A6"/>
                      </a:solidFill>
                    </a:lnT>
                    <a:lnB w="25400" cmpd="sng">
                      <a:solidFill>
                        <a:srgbClr val="A6A6A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557213" rtl="0" eaLnBrk="1" latinLnBrk="0" hangingPunct="1">
                        <a:defRPr sz="1097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78606" algn="l" defTabSz="557213" rtl="0" eaLnBrk="1" latinLnBrk="0" hangingPunct="1">
                        <a:defRPr sz="1097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57213" algn="l" defTabSz="557213" rtl="0" eaLnBrk="1" latinLnBrk="0" hangingPunct="1">
                        <a:defRPr sz="1097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835819" algn="l" defTabSz="557213" rtl="0" eaLnBrk="1" latinLnBrk="0" hangingPunct="1">
                        <a:defRPr sz="1097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114425" algn="l" defTabSz="557213" rtl="0" eaLnBrk="1" latinLnBrk="0" hangingPunct="1">
                        <a:defRPr sz="1097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393031" algn="l" defTabSz="557213" rtl="0" eaLnBrk="1" latinLnBrk="0" hangingPunct="1">
                        <a:defRPr sz="1097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671638" algn="l" defTabSz="557213" rtl="0" eaLnBrk="1" latinLnBrk="0" hangingPunct="1">
                        <a:defRPr sz="1097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950244" algn="l" defTabSz="557213" rtl="0" eaLnBrk="1" latinLnBrk="0" hangingPunct="1">
                        <a:defRPr sz="1097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228850" algn="l" defTabSz="557213" rtl="0" eaLnBrk="1" latinLnBrk="0" hangingPunct="1">
                        <a:defRPr sz="1097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CO" sz="1000" b="1" kern="1200" baseline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$ 288.390</a:t>
                      </a:r>
                    </a:p>
                  </a:txBody>
                  <a:tcPr marL="5804" marR="5804" marT="5804" marB="0" anchor="ctr">
                    <a:lnL w="12700" cmpd="sng">
                      <a:solidFill>
                        <a:srgbClr val="A6A6A6"/>
                      </a:solidFill>
                    </a:lnL>
                    <a:lnR w="12700" cmpd="sng">
                      <a:solidFill>
                        <a:srgbClr val="A6A6A6"/>
                      </a:solidFill>
                    </a:lnR>
                    <a:lnT w="12700" cmpd="sng">
                      <a:solidFill>
                        <a:srgbClr val="A6A6A6"/>
                      </a:solidFill>
                    </a:lnT>
                    <a:lnB w="25400" cmpd="sng">
                      <a:solidFill>
                        <a:srgbClr val="A6A6A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Rectángulo 20"/>
          <p:cNvSpPr/>
          <p:nvPr/>
        </p:nvSpPr>
        <p:spPr>
          <a:xfrm>
            <a:off x="5248045" y="2397492"/>
            <a:ext cx="3545081" cy="941134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227306" tIns="125593" rIns="227306" bIns="74676" numCol="1" spcCol="1270" anchor="t" anchorCtr="0">
            <a:noAutofit/>
          </a:bodyPr>
          <a:lstStyle/>
          <a:p>
            <a:pPr algn="just" defTabSz="685800">
              <a:lnSpc>
                <a:spcPct val="107000"/>
              </a:lnSpc>
              <a:spcAft>
                <a:spcPts val="600"/>
              </a:spcAft>
              <a:defRPr/>
            </a:pPr>
            <a:r>
              <a:rPr lang="en-US" sz="900" kern="0" dirty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Design, construction, commercial operation and maintenance of a hotel near </a:t>
            </a:r>
            <a:r>
              <a:rPr lang="en-US" sz="900" kern="0" dirty="0" smtClean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the EL Dorado </a:t>
            </a:r>
            <a:r>
              <a:rPr lang="en-US" sz="900" kern="0" dirty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Airport, as well as the construction, commercial exploitation and maintenance of commercial areas, convention center offices, parking, as well as complementary services.</a:t>
            </a:r>
            <a:endParaRPr lang="es-CO" sz="1050" kern="0" dirty="0">
              <a:solidFill>
                <a:schemeClr val="accent6"/>
              </a:solidFill>
              <a:latin typeface="Calibri"/>
            </a:endParaRPr>
          </a:p>
        </p:txBody>
      </p:sp>
      <p:sp>
        <p:nvSpPr>
          <p:cNvPr id="22" name="30 CuadroTexto"/>
          <p:cNvSpPr txBox="1">
            <a:spLocks noChangeArrowheads="1"/>
          </p:cNvSpPr>
          <p:nvPr/>
        </p:nvSpPr>
        <p:spPr bwMode="auto">
          <a:xfrm flipH="1">
            <a:off x="5248044" y="2025108"/>
            <a:ext cx="3545081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s-CO"/>
            </a:defPPr>
            <a:lvl1pPr marL="342900" marR="0" lvl="0" indent="-342900" algn="ctr" defTabSz="685800" fontAlgn="base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2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cs typeface="Arial" pitchFamily="34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CO" dirty="0" smtClean="0"/>
              <a:t>OBJECTIVE</a:t>
            </a:r>
            <a:endParaRPr lang="es-CO" dirty="0"/>
          </a:p>
        </p:txBody>
      </p:sp>
      <p:pic>
        <p:nvPicPr>
          <p:cNvPr id="23" name="Imagen 2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9" t="38678" r="34127" b="30972"/>
          <a:stretch/>
        </p:blipFill>
        <p:spPr bwMode="auto">
          <a:xfrm>
            <a:off x="377217" y="1221953"/>
            <a:ext cx="4503127" cy="17657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30 CuadroTexto"/>
          <p:cNvSpPr txBox="1">
            <a:spLocks noChangeArrowheads="1"/>
          </p:cNvSpPr>
          <p:nvPr/>
        </p:nvSpPr>
        <p:spPr bwMode="auto">
          <a:xfrm flipH="1">
            <a:off x="4580621" y="4113904"/>
            <a:ext cx="3875805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anchor="ctr">
            <a:spAutoFit/>
          </a:bodyPr>
          <a:lstStyle>
            <a:defPPr>
              <a:defRPr lang="es-CO"/>
            </a:defPPr>
            <a:lvl1pPr marL="342900" marR="0" lvl="0" indent="-342900" algn="ctr" defTabSz="685800" fontAlgn="base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2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anose="020E0502030303020204" pitchFamily="34" charset="0"/>
                <a:cs typeface="Arial" pitchFamily="34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CO" dirty="0"/>
              <a:t>TECHNICAL DATA</a:t>
            </a:r>
          </a:p>
        </p:txBody>
      </p:sp>
    </p:spTree>
    <p:extLst>
      <p:ext uri="{BB962C8B-B14F-4D97-AF65-F5344CB8AC3E}">
        <p14:creationId xmlns:p14="http://schemas.microsoft.com/office/powerpoint/2010/main" val="32471139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39&quot;&gt;&lt;version val=&quot;21183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7&quot;&gt;&lt;elem m_fUsage=&quot;2.69891059609000020000E+000&quot;&gt;&lt;m_ppcolschidx val=&quot;0&quot;/&gt;&lt;m_rgb r=&quot;95&quot; g=&quot;b3&quot; b=&quot;d7&quot;/&gt;&lt;/elem&gt;&lt;elem m_fUsage=&quot;2.27611758283289990000E+000&quot;&gt;&lt;m_ppcolschidx val=&quot;0&quot;/&gt;&lt;m_rgb r=&quot;7f&quot; g=&quot;7f&quot; b=&quot;7f&quot;/&gt;&lt;/elem&gt;&lt;elem m_fUsage=&quot;1.94753203454961050000E+000&quot;&gt;&lt;m_ppcolschidx val=&quot;0&quot;/&gt;&lt;m_rgb r=&quot;bf&quot; g=&quot;bf&quot; b=&quot;bf&quot;/&gt;&lt;/elem&gt;&lt;elem m_fUsage=&quot;1.21361826373501590000E+000&quot;&gt;&lt;m_ppcolschidx val=&quot;0&quot;/&gt;&lt;m_rgb r=&quot;36&quot; g=&quot;60&quot; b=&quot;92&quot;/&gt;&lt;/elem&gt;&lt;elem m_fUsage=&quot;1.02635124360039480000E+000&quot;&gt;&lt;m_ppcolschidx val=&quot;0&quot;/&gt;&lt;m_rgb r=&quot;d9&quot; g=&quot;d9&quot; b=&quot;d9&quot;/&gt;&lt;/elem&gt;&lt;elem m_fUsage=&quot;2.88210765068180720000E-001&quot;&gt;&lt;m_ppcolschidx val=&quot;0&quot;/&gt;&lt;m_rgb r=&quot;24&quot; g=&quot;40&quot; b=&quot;61&quot;/&gt;&lt;/elem&gt;&lt;elem m_fUsage=&quot;2.05891132094649100000E-001&quot;&gt;&lt;m_ppcolschidx val=&quot;0&quot;/&gt;&lt;m_rgb r=&quot;a6&quot; g=&quot;a6&quot; b=&quot;a6&quot;/&gt;&lt;/elem&gt;&lt;/m_vecMRU&gt;&lt;/m_mruColor&gt;&lt;m_mapectfillschemeMRU/&gt;&lt;m_eweekdayFirstOfWeek val=&quot;1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/&gt;&lt;/CDefaultPrec&gt;&lt;/root&gt;"/>
  <p:tag name="THINKCELLUNDODONOTDELETE" val="13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Ybwo9AthUuE.91gUlFBk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of1lz785029W5QenBo_G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IUfAvxx5U6KroDGBWqzm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OB37tIvZEGT8CuoODbv2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hZINhujfU6MAa85KtouS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0IG4Op1KUyZVFRdStyc2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KzuJszGIkGAgfOgAhCJb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t5ckO2TiU.KVBhPF5X0I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VPkGicEpUmooZjK8gl92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mjax1kIXUqsM5.6cUQfU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ab9mNBH0Gcc7hbKbeCf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WYaRyqNEkGOukg5uv1cO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_P9fboXu0.IO8lChEu5o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Lo1VcRmXEKFaIQRadjjk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BgdyCmJ5EGj5KRqCCnA3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.8X9YeG6k.xnXVSAiJHV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LR6CLhMO0SjKRPu_O0hu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de.ToiKTUuLsdf6.4v0V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2jScBLiuk6KLo0sLxdCt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ktlhI8h2Ei_kK1d0trQK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HqzUZ2V4kSkUAGQ0Il2u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AAAsFFX1kuGGmmOOH7Og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9O9Fm9zFUmjHR0rPyEQo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4EyAmG.vU.tyllajF_Oe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JNeayY3Gk.49_resxvDA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NN5AWZ92ky9MEV0q8zww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p.FdzpqqEieoXdHUEYAMw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QxFVzBCeky9IUK7A2vvj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dg_WbIEZUGsQ0lh6fmbHw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Vxux7Nv6Uydg4JgHTthE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7e6TteMBEKF3tXkGjWvw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vHQrVme_EeqJHHqOdgxDg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RbDQmWr02pGTxAMGr5yQ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.8X9YeG6k.xnXVSAiJHVw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a9EjtYRLEq.Sa1_uMAwu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emkDcN.YEu75pGj6X.Dk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NN5AWZ92ky9MEV0q8zwwg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dg_WbIEZUGsQ0lh6fmbHw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Vxux7Nv6Uydg4JgHTthEA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FCPDM1Nm0.ULHT78o0iAQ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Q5l6lrWhUSfZ7CJUHmArQ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llhCPHSx0unBsk906R7b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aQl5OiYLE29QVV.CfTU9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84OrOpCUU6qxIVX3yhLEA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o0k2Vxv4E2IaC27ejpM4w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N5EhUBZrUe.6bQ08g6vX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U7phmuGLkeCwSvWah7Nl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dg_WbIEZUGsQ0lh6fmbH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Vxux7Nv6Uydg4JgHTthEA"/>
</p:tagLst>
</file>

<file path=ppt/theme/theme1.xml><?xml version="1.0" encoding="utf-8"?>
<a:theme xmlns:a="http://schemas.openxmlformats.org/drawingml/2006/main" name="PLANTILLA ANI PPT">
  <a:themeElements>
    <a:clrScheme name="ANI2">
      <a:dk1>
        <a:srgbClr val="386295"/>
      </a:dk1>
      <a:lt1>
        <a:sysClr val="window" lastClr="FFFFFF"/>
      </a:lt1>
      <a:dk2>
        <a:srgbClr val="244061"/>
      </a:dk2>
      <a:lt2>
        <a:srgbClr val="B8CCE4"/>
      </a:lt2>
      <a:accent1>
        <a:srgbClr val="D9D9D9"/>
      </a:accent1>
      <a:accent2>
        <a:srgbClr val="A6A6A6"/>
      </a:accent2>
      <a:accent3>
        <a:srgbClr val="7F7F7F"/>
      </a:accent3>
      <a:accent4>
        <a:srgbClr val="424242"/>
      </a:accent4>
      <a:accent5>
        <a:srgbClr val="E36C09"/>
      </a:accent5>
      <a:accent6>
        <a:srgbClr val="366092"/>
      </a:accent6>
      <a:hlink>
        <a:srgbClr val="244061"/>
      </a:hlink>
      <a:folHlink>
        <a:srgbClr val="1C31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8720</TotalTime>
  <Words>717</Words>
  <Application>Microsoft Office PowerPoint</Application>
  <PresentationFormat>On-screen Show (4:3)</PresentationFormat>
  <Paragraphs>165</Paragraphs>
  <Slides>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PLANTILLA ANI PPT</vt:lpstr>
      <vt:lpstr>think-cell Slide</vt:lpstr>
      <vt:lpstr>Private Initiatives: Airports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del documento</dc:title>
  <dc:creator>Eliana</dc:creator>
  <cp:lastModifiedBy>HP</cp:lastModifiedBy>
  <cp:revision>71</cp:revision>
  <dcterms:created xsi:type="dcterms:W3CDTF">2015-07-22T15:15:21Z</dcterms:created>
  <dcterms:modified xsi:type="dcterms:W3CDTF">2017-02-14T18:07:56Z</dcterms:modified>
</cp:coreProperties>
</file>