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2" r:id="rId3"/>
  </p:sldMasterIdLst>
  <p:notesMasterIdLst>
    <p:notesMasterId r:id="rId18"/>
  </p:notesMasterIdLst>
  <p:sldIdLst>
    <p:sldId id="907" r:id="rId4"/>
    <p:sldId id="898" r:id="rId5"/>
    <p:sldId id="896" r:id="rId6"/>
    <p:sldId id="899" r:id="rId7"/>
    <p:sldId id="900" r:id="rId8"/>
    <p:sldId id="901" r:id="rId9"/>
    <p:sldId id="910" r:id="rId10"/>
    <p:sldId id="904" r:id="rId11"/>
    <p:sldId id="902" r:id="rId12"/>
    <p:sldId id="903" r:id="rId13"/>
    <p:sldId id="905" r:id="rId14"/>
    <p:sldId id="908" r:id="rId15"/>
    <p:sldId id="909" r:id="rId16"/>
    <p:sldId id="90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6827" autoAdjust="0"/>
  </p:normalViewPr>
  <p:slideViewPr>
    <p:cSldViewPr snapToGrid="0">
      <p:cViewPr varScale="1">
        <p:scale>
          <a:sx n="85" d="100"/>
          <a:sy n="85" d="100"/>
        </p:scale>
        <p:origin x="-147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13C6AE-81AA-4E2C-8D48-0E6B5EDCBF75}" type="doc">
      <dgm:prSet loTypeId="urn:microsoft.com/office/officeart/2005/8/layout/vList5" loCatId="list" qsTypeId="urn:microsoft.com/office/officeart/2005/8/quickstyle/3d4" qsCatId="3D" csTypeId="urn:microsoft.com/office/officeart/2005/8/colors/accent1_2" csCatId="accent1" phldr="1"/>
      <dgm:spPr/>
      <dgm:t>
        <a:bodyPr/>
        <a:lstStyle/>
        <a:p>
          <a:endParaRPr lang="en-US"/>
        </a:p>
      </dgm:t>
    </dgm:pt>
    <dgm:pt modelId="{A68D4E1D-11C9-4E06-845F-D1E7AA2FF7EC}">
      <dgm:prSet phldrT="[Text]" custT="1"/>
      <dgm:spPr>
        <a:solidFill>
          <a:schemeClr val="tx1"/>
        </a:solidFill>
      </dgm:spPr>
      <dgm:t>
        <a:bodyPr/>
        <a:lstStyle/>
        <a:p>
          <a:r>
            <a:rPr lang="en-US" sz="1400" dirty="0" smtClean="0">
              <a:latin typeface="Arial Black" panose="020B0A04020102020204" pitchFamily="34" charset="0"/>
            </a:rPr>
            <a:t>MANUFACTURING</a:t>
          </a:r>
          <a:endParaRPr lang="en-US" sz="1400" dirty="0">
            <a:latin typeface="Arial Black" panose="020B0A04020102020204" pitchFamily="34" charset="0"/>
          </a:endParaRPr>
        </a:p>
      </dgm:t>
    </dgm:pt>
    <dgm:pt modelId="{1B6D6F54-A38B-4FFB-8DEB-B41CE6B3239B}" type="parTrans" cxnId="{DD4E22DF-7583-461D-965F-B6CF270EFA0F}">
      <dgm:prSet/>
      <dgm:spPr/>
      <dgm:t>
        <a:bodyPr/>
        <a:lstStyle/>
        <a:p>
          <a:endParaRPr lang="en-US" sz="1400">
            <a:latin typeface="Arial Rounded MT Bold" panose="020F0704030504030204" pitchFamily="34" charset="0"/>
          </a:endParaRPr>
        </a:p>
      </dgm:t>
    </dgm:pt>
    <dgm:pt modelId="{0D7D3767-AD6F-4221-BFE5-9A47994889C9}" type="sibTrans" cxnId="{DD4E22DF-7583-461D-965F-B6CF270EFA0F}">
      <dgm:prSet/>
      <dgm:spPr/>
      <dgm:t>
        <a:bodyPr/>
        <a:lstStyle/>
        <a:p>
          <a:endParaRPr lang="en-US" sz="1400">
            <a:latin typeface="Arial Rounded MT Bold" panose="020F0704030504030204" pitchFamily="34" charset="0"/>
          </a:endParaRPr>
        </a:p>
      </dgm:t>
    </dgm:pt>
    <dgm:pt modelId="{F426EDD1-304A-4349-8EF3-61F5E4AE2B12}">
      <dgm:prSet phldrT="[Text]" custT="1"/>
      <dgm:spPr/>
      <dgm:t>
        <a:bodyPr/>
        <a:lstStyle/>
        <a:p>
          <a:pPr algn="just"/>
          <a:r>
            <a:rPr lang="en-US" sz="1600" dirty="0">
              <a:latin typeface="Arial Rounded MT Bold" panose="020F0704030504030204" pitchFamily="34" charset="0"/>
              <a:ea typeface="Cambria" panose="02040503050406030204" pitchFamily="18" charset="0"/>
              <a:cs typeface="Arial" panose="020B0604020202020204" pitchFamily="34" charset="0"/>
            </a:rPr>
            <a:t>Raise the share of the sector to GDP from the current 8.3% to 15% by 2022 by adding $2 - $3 billion to the economy.</a:t>
          </a:r>
          <a:endParaRPr lang="en-US" sz="1600" dirty="0">
            <a:latin typeface="Arial Rounded MT Bold" panose="020F0704030504030204" pitchFamily="34" charset="0"/>
          </a:endParaRPr>
        </a:p>
      </dgm:t>
    </dgm:pt>
    <dgm:pt modelId="{A558B816-7691-445A-9EA0-9E55C2003200}" type="parTrans" cxnId="{1D99EB6E-9247-4FE5-A473-B3845DB54070}">
      <dgm:prSet/>
      <dgm:spPr/>
      <dgm:t>
        <a:bodyPr/>
        <a:lstStyle/>
        <a:p>
          <a:endParaRPr lang="en-US" sz="1400">
            <a:latin typeface="Arial Rounded MT Bold" panose="020F0704030504030204" pitchFamily="34" charset="0"/>
          </a:endParaRPr>
        </a:p>
      </dgm:t>
    </dgm:pt>
    <dgm:pt modelId="{9A7722BB-D6AC-4604-B038-BA4505533CEE}" type="sibTrans" cxnId="{1D99EB6E-9247-4FE5-A473-B3845DB54070}">
      <dgm:prSet/>
      <dgm:spPr/>
      <dgm:t>
        <a:bodyPr/>
        <a:lstStyle/>
        <a:p>
          <a:endParaRPr lang="en-US" sz="1400">
            <a:latin typeface="Arial Rounded MT Bold" panose="020F0704030504030204" pitchFamily="34" charset="0"/>
          </a:endParaRPr>
        </a:p>
      </dgm:t>
    </dgm:pt>
    <dgm:pt modelId="{347DA078-0808-4929-81AB-CFCE9166AACC}">
      <dgm:prSet phldrT="[Text]" custT="1"/>
      <dgm:spPr>
        <a:solidFill>
          <a:srgbClr val="006600"/>
        </a:solidFill>
      </dgm:spPr>
      <dgm:t>
        <a:bodyPr/>
        <a:lstStyle/>
        <a:p>
          <a:r>
            <a:rPr lang="en-US" sz="1400" dirty="0" smtClean="0">
              <a:latin typeface="Arial Black" panose="020B0A04020102020204" pitchFamily="34" charset="0"/>
            </a:rPr>
            <a:t>FOOD SECURITY</a:t>
          </a:r>
          <a:endParaRPr lang="en-US" sz="1400" dirty="0">
            <a:latin typeface="Arial Black" panose="020B0A04020102020204" pitchFamily="34" charset="0"/>
          </a:endParaRPr>
        </a:p>
      </dgm:t>
    </dgm:pt>
    <dgm:pt modelId="{38E2300C-6816-49D0-9AA2-2C64E1E53625}" type="parTrans" cxnId="{9AAAD7A8-F615-4DDB-AC2B-E9D672BB041D}">
      <dgm:prSet/>
      <dgm:spPr/>
      <dgm:t>
        <a:bodyPr/>
        <a:lstStyle/>
        <a:p>
          <a:endParaRPr lang="en-US" sz="1400">
            <a:latin typeface="Arial Rounded MT Bold" panose="020F0704030504030204" pitchFamily="34" charset="0"/>
          </a:endParaRPr>
        </a:p>
      </dgm:t>
    </dgm:pt>
    <dgm:pt modelId="{9E85D2CD-836A-465B-A032-C3F00D5C7BF7}" type="sibTrans" cxnId="{9AAAD7A8-F615-4DDB-AC2B-E9D672BB041D}">
      <dgm:prSet/>
      <dgm:spPr/>
      <dgm:t>
        <a:bodyPr/>
        <a:lstStyle/>
        <a:p>
          <a:endParaRPr lang="en-US" sz="1400">
            <a:latin typeface="Arial Rounded MT Bold" panose="020F0704030504030204" pitchFamily="34" charset="0"/>
          </a:endParaRPr>
        </a:p>
      </dgm:t>
    </dgm:pt>
    <dgm:pt modelId="{85CB3C83-C764-4EC9-B75B-81247EEA07D7}">
      <dgm:prSet phldrT="[Text]" custT="1"/>
      <dgm:spPr/>
      <dgm:t>
        <a:bodyPr/>
        <a:lstStyle/>
        <a:p>
          <a:pPr algn="just"/>
          <a:r>
            <a:rPr lang="en-US" sz="1600" dirty="0">
              <a:latin typeface="Arial Rounded MT Bold" panose="020F0704030504030204" pitchFamily="34" charset="0"/>
              <a:ea typeface="Cambria" panose="02040503050406030204" pitchFamily="18" charset="0"/>
              <a:cs typeface="Arial" panose="020B0604020202020204" pitchFamily="34" charset="0"/>
            </a:rPr>
            <a:t>Ensure 100% Food and Nutrition Security</a:t>
          </a:r>
        </a:p>
      </dgm:t>
    </dgm:pt>
    <dgm:pt modelId="{C54877D8-7812-4B5B-9458-FD1F129DD3F4}" type="parTrans" cxnId="{9D7B1284-661E-45FC-A254-19D872C00270}">
      <dgm:prSet/>
      <dgm:spPr/>
      <dgm:t>
        <a:bodyPr/>
        <a:lstStyle/>
        <a:p>
          <a:endParaRPr lang="en-US" sz="1400">
            <a:latin typeface="Arial Rounded MT Bold" panose="020F0704030504030204" pitchFamily="34" charset="0"/>
          </a:endParaRPr>
        </a:p>
      </dgm:t>
    </dgm:pt>
    <dgm:pt modelId="{1D478DE2-B545-4647-9F3F-F6328427844E}" type="sibTrans" cxnId="{9D7B1284-661E-45FC-A254-19D872C00270}">
      <dgm:prSet/>
      <dgm:spPr/>
      <dgm:t>
        <a:bodyPr/>
        <a:lstStyle/>
        <a:p>
          <a:endParaRPr lang="en-US" sz="1400">
            <a:latin typeface="Arial Rounded MT Bold" panose="020F0704030504030204" pitchFamily="34" charset="0"/>
          </a:endParaRPr>
        </a:p>
      </dgm:t>
    </dgm:pt>
    <dgm:pt modelId="{E4084490-6D52-4DC5-ACDB-A9C972B712EA}">
      <dgm:prSet phldrT="[Text]" custT="1"/>
      <dgm:spPr>
        <a:solidFill>
          <a:schemeClr val="bg1">
            <a:lumMod val="50000"/>
          </a:schemeClr>
        </a:solidFill>
      </dgm:spPr>
      <dgm:t>
        <a:bodyPr/>
        <a:lstStyle/>
        <a:p>
          <a:r>
            <a:rPr lang="en-US" sz="1400" dirty="0" smtClean="0">
              <a:latin typeface="Arial Black" panose="020B0A04020102020204" pitchFamily="34" charset="0"/>
            </a:rPr>
            <a:t>AFFORDABLE HOUSING</a:t>
          </a:r>
          <a:endParaRPr lang="en-US" sz="1400" dirty="0">
            <a:latin typeface="Arial Black" panose="020B0A04020102020204" pitchFamily="34" charset="0"/>
          </a:endParaRPr>
        </a:p>
      </dgm:t>
    </dgm:pt>
    <dgm:pt modelId="{0140E8D2-8043-4119-917A-D174AEDE2512}" type="parTrans" cxnId="{6C0099C5-DAAF-458E-B33F-EACC73F23645}">
      <dgm:prSet/>
      <dgm:spPr/>
      <dgm:t>
        <a:bodyPr/>
        <a:lstStyle/>
        <a:p>
          <a:endParaRPr lang="en-US" sz="1400">
            <a:latin typeface="Arial Rounded MT Bold" panose="020F0704030504030204" pitchFamily="34" charset="0"/>
          </a:endParaRPr>
        </a:p>
      </dgm:t>
    </dgm:pt>
    <dgm:pt modelId="{8094AB6C-381C-4CE1-A2A8-CBF4D61FCC65}" type="sibTrans" cxnId="{6C0099C5-DAAF-458E-B33F-EACC73F23645}">
      <dgm:prSet/>
      <dgm:spPr/>
      <dgm:t>
        <a:bodyPr/>
        <a:lstStyle/>
        <a:p>
          <a:endParaRPr lang="en-US" sz="1400">
            <a:latin typeface="Arial Rounded MT Bold" panose="020F0704030504030204" pitchFamily="34" charset="0"/>
          </a:endParaRPr>
        </a:p>
      </dgm:t>
    </dgm:pt>
    <dgm:pt modelId="{F80EDED1-32E4-4CDA-A903-269B5FF37412}">
      <dgm:prSet phldrT="[Text]" custT="1"/>
      <dgm:spPr/>
      <dgm:t>
        <a:bodyPr/>
        <a:lstStyle/>
        <a:p>
          <a:pPr algn="just"/>
          <a:endParaRPr lang="en-US" sz="1400" dirty="0">
            <a:latin typeface="Arial Rounded MT Bold" panose="020F0704030504030204" pitchFamily="34" charset="0"/>
          </a:endParaRPr>
        </a:p>
      </dgm:t>
    </dgm:pt>
    <dgm:pt modelId="{76C05B02-2DAA-4B05-BE32-DB7D7510E454}" type="parTrans" cxnId="{21031697-AEE7-4640-9AF7-35DC40822A40}">
      <dgm:prSet/>
      <dgm:spPr/>
      <dgm:t>
        <a:bodyPr/>
        <a:lstStyle/>
        <a:p>
          <a:endParaRPr lang="en-US" sz="1400">
            <a:latin typeface="Arial Rounded MT Bold" panose="020F0704030504030204" pitchFamily="34" charset="0"/>
          </a:endParaRPr>
        </a:p>
      </dgm:t>
    </dgm:pt>
    <dgm:pt modelId="{A30EDA7E-9617-4D9C-A61B-0C010CE69355}" type="sibTrans" cxnId="{21031697-AEE7-4640-9AF7-35DC40822A40}">
      <dgm:prSet/>
      <dgm:spPr/>
      <dgm:t>
        <a:bodyPr/>
        <a:lstStyle/>
        <a:p>
          <a:endParaRPr lang="en-US" sz="1400">
            <a:latin typeface="Arial Rounded MT Bold" panose="020F0704030504030204" pitchFamily="34" charset="0"/>
          </a:endParaRPr>
        </a:p>
      </dgm:t>
    </dgm:pt>
    <dgm:pt modelId="{C86C598D-8B70-4F95-9B7E-78B4E71002C6}">
      <dgm:prSet phldrT="[Text]" custT="1"/>
      <dgm:spPr>
        <a:solidFill>
          <a:srgbClr val="C00000"/>
        </a:solidFill>
      </dgm:spPr>
      <dgm:t>
        <a:bodyPr/>
        <a:lstStyle/>
        <a:p>
          <a:r>
            <a:rPr lang="en-US" sz="1400" dirty="0" smtClean="0">
              <a:latin typeface="Arial Black" panose="020B0A04020102020204" pitchFamily="34" charset="0"/>
            </a:rPr>
            <a:t>UNIVERSAL HEALTH CARE</a:t>
          </a:r>
          <a:endParaRPr lang="en-US" sz="1400" dirty="0">
            <a:latin typeface="Arial Black" panose="020B0A04020102020204" pitchFamily="34" charset="0"/>
          </a:endParaRPr>
        </a:p>
      </dgm:t>
    </dgm:pt>
    <dgm:pt modelId="{4CAD9930-DDD8-49D5-9C99-7FB26BDF42C3}" type="parTrans" cxnId="{F404A209-9EA2-48FB-A0D7-1793771485D7}">
      <dgm:prSet/>
      <dgm:spPr/>
      <dgm:t>
        <a:bodyPr/>
        <a:lstStyle/>
        <a:p>
          <a:endParaRPr lang="en-US" sz="1400">
            <a:latin typeface="Arial Rounded MT Bold" panose="020F0704030504030204" pitchFamily="34" charset="0"/>
          </a:endParaRPr>
        </a:p>
      </dgm:t>
    </dgm:pt>
    <dgm:pt modelId="{6143DBE4-5F9F-4B99-8C89-986FF07C7321}" type="sibTrans" cxnId="{F404A209-9EA2-48FB-A0D7-1793771485D7}">
      <dgm:prSet/>
      <dgm:spPr/>
      <dgm:t>
        <a:bodyPr/>
        <a:lstStyle/>
        <a:p>
          <a:endParaRPr lang="en-US" sz="1400">
            <a:latin typeface="Arial Rounded MT Bold" panose="020F0704030504030204" pitchFamily="34" charset="0"/>
          </a:endParaRPr>
        </a:p>
      </dgm:t>
    </dgm:pt>
    <dgm:pt modelId="{D9670E92-256D-4116-A378-65C242A63316}">
      <dgm:prSet phldrT="[Text]" custT="1"/>
      <dgm:spPr/>
      <dgm:t>
        <a:bodyPr/>
        <a:lstStyle/>
        <a:p>
          <a:pPr algn="just"/>
          <a:r>
            <a:rPr lang="en-US" sz="1600" dirty="0">
              <a:latin typeface="Arial Rounded MT Bold" panose="020F0704030504030204" pitchFamily="34" charset="0"/>
              <a:ea typeface="Cambria" panose="02040503050406030204" pitchFamily="18" charset="0"/>
              <a:cs typeface="Arial" panose="020B0604020202020204" pitchFamily="34" charset="0"/>
            </a:rPr>
            <a:t>Ensure 100% Universal Health Coverage</a:t>
          </a:r>
        </a:p>
      </dgm:t>
    </dgm:pt>
    <dgm:pt modelId="{5455F619-BFD6-47ED-929F-6F011CB1B2D8}" type="parTrans" cxnId="{B6DFFCC9-D917-494B-B90C-5BD1C1434A46}">
      <dgm:prSet/>
      <dgm:spPr/>
      <dgm:t>
        <a:bodyPr/>
        <a:lstStyle/>
        <a:p>
          <a:endParaRPr lang="en-US" sz="1400">
            <a:latin typeface="Arial Rounded MT Bold" panose="020F0704030504030204" pitchFamily="34" charset="0"/>
          </a:endParaRPr>
        </a:p>
      </dgm:t>
    </dgm:pt>
    <dgm:pt modelId="{7CB4EA23-2C86-4141-9D76-DA38705B4741}" type="sibTrans" cxnId="{B6DFFCC9-D917-494B-B90C-5BD1C1434A46}">
      <dgm:prSet/>
      <dgm:spPr/>
      <dgm:t>
        <a:bodyPr/>
        <a:lstStyle/>
        <a:p>
          <a:endParaRPr lang="en-US" sz="1400">
            <a:latin typeface="Arial Rounded MT Bold" panose="020F0704030504030204" pitchFamily="34" charset="0"/>
          </a:endParaRPr>
        </a:p>
      </dgm:t>
    </dgm:pt>
    <dgm:pt modelId="{EE51487D-60CF-4583-95E8-C3DA077D2205}">
      <dgm:prSet custT="1"/>
      <dgm:spPr/>
      <dgm:t>
        <a:bodyPr/>
        <a:lstStyle/>
        <a:p>
          <a:pPr algn="just"/>
          <a:r>
            <a:rPr lang="en-US" sz="1600" dirty="0">
              <a:latin typeface="Arial Rounded MT Bold" panose="020F0704030504030204" pitchFamily="34" charset="0"/>
              <a:ea typeface="Cambria" panose="02040503050406030204" pitchFamily="18" charset="0"/>
              <a:cs typeface="Arial" panose="020B0604020202020204" pitchFamily="34" charset="0"/>
            </a:rPr>
            <a:t>Develop innovative affordable housing (about 500,000 units) and increase Real Estate &amp; construction sector GDP contribution from 7% to 14%  by </a:t>
          </a:r>
          <a:r>
            <a:rPr lang="en-US" sz="1400" dirty="0">
              <a:latin typeface="Arial Rounded MT Bold" panose="020F0704030504030204" pitchFamily="34" charset="0"/>
            </a:rPr>
            <a:t>2022.</a:t>
          </a:r>
        </a:p>
      </dgm:t>
    </dgm:pt>
    <dgm:pt modelId="{D3867D16-3E79-4643-8BB1-FA40B5E4B3E0}" type="parTrans" cxnId="{E5486A81-4821-4CB5-AF2A-162125DEDE43}">
      <dgm:prSet/>
      <dgm:spPr/>
      <dgm:t>
        <a:bodyPr/>
        <a:lstStyle/>
        <a:p>
          <a:endParaRPr lang="en-US" sz="1400">
            <a:latin typeface="Arial Rounded MT Bold" panose="020F0704030504030204" pitchFamily="34" charset="0"/>
          </a:endParaRPr>
        </a:p>
      </dgm:t>
    </dgm:pt>
    <dgm:pt modelId="{FC7C3509-E959-4EA6-AAE6-4BE039DD46F2}" type="sibTrans" cxnId="{E5486A81-4821-4CB5-AF2A-162125DEDE43}">
      <dgm:prSet/>
      <dgm:spPr/>
      <dgm:t>
        <a:bodyPr/>
        <a:lstStyle/>
        <a:p>
          <a:endParaRPr lang="en-US" sz="1400">
            <a:latin typeface="Arial Rounded MT Bold" panose="020F0704030504030204" pitchFamily="34" charset="0"/>
          </a:endParaRPr>
        </a:p>
      </dgm:t>
    </dgm:pt>
    <dgm:pt modelId="{210AD173-1985-411E-98EF-E6DB0B3409B3}">
      <dgm:prSet custT="1"/>
      <dgm:spPr/>
      <dgm:t>
        <a:bodyPr/>
        <a:lstStyle/>
        <a:p>
          <a:pPr algn="just"/>
          <a:endParaRPr lang="en-US" sz="1400" dirty="0">
            <a:latin typeface="Arial Rounded MT Bold" panose="020F0704030504030204" pitchFamily="34" charset="0"/>
          </a:endParaRPr>
        </a:p>
      </dgm:t>
    </dgm:pt>
    <dgm:pt modelId="{D4BEFD48-0C0D-43DE-912D-ACE67405298C}" type="parTrans" cxnId="{11B5AE18-A554-4CEC-83A5-A7F02C3E4FA5}">
      <dgm:prSet/>
      <dgm:spPr/>
      <dgm:t>
        <a:bodyPr/>
        <a:lstStyle/>
        <a:p>
          <a:endParaRPr lang="en-US" sz="1400">
            <a:latin typeface="Arial Rounded MT Bold" panose="020F0704030504030204" pitchFamily="34" charset="0"/>
          </a:endParaRPr>
        </a:p>
      </dgm:t>
    </dgm:pt>
    <dgm:pt modelId="{DC0A3EE1-8B6C-4361-9987-C4B61AD754A7}" type="sibTrans" cxnId="{11B5AE18-A554-4CEC-83A5-A7F02C3E4FA5}">
      <dgm:prSet/>
      <dgm:spPr/>
      <dgm:t>
        <a:bodyPr/>
        <a:lstStyle/>
        <a:p>
          <a:endParaRPr lang="en-US" sz="1400">
            <a:latin typeface="Arial Rounded MT Bold" panose="020F0704030504030204" pitchFamily="34" charset="0"/>
          </a:endParaRPr>
        </a:p>
      </dgm:t>
    </dgm:pt>
    <dgm:pt modelId="{D587A521-55B4-4469-8F6D-0916DE420FF2}">
      <dgm:prSet custT="1"/>
      <dgm:spPr/>
      <dgm:t>
        <a:bodyPr/>
        <a:lstStyle/>
        <a:p>
          <a:pPr algn="just"/>
          <a:endParaRPr lang="en-US" sz="1400" dirty="0">
            <a:latin typeface="Arial Rounded MT Bold" panose="020F0704030504030204" pitchFamily="34" charset="0"/>
          </a:endParaRPr>
        </a:p>
      </dgm:t>
    </dgm:pt>
    <dgm:pt modelId="{3AC96460-3868-4712-914B-1B0B3E734F03}" type="parTrans" cxnId="{DEB49530-4A41-4118-994C-FB17BDF03325}">
      <dgm:prSet/>
      <dgm:spPr/>
      <dgm:t>
        <a:bodyPr/>
        <a:lstStyle/>
        <a:p>
          <a:endParaRPr lang="en-US" sz="1400">
            <a:latin typeface="Arial Rounded MT Bold" panose="020F0704030504030204" pitchFamily="34" charset="0"/>
          </a:endParaRPr>
        </a:p>
      </dgm:t>
    </dgm:pt>
    <dgm:pt modelId="{F41D7AEF-9717-4800-97E7-C9177CD025EC}" type="sibTrans" cxnId="{DEB49530-4A41-4118-994C-FB17BDF03325}">
      <dgm:prSet/>
      <dgm:spPr/>
      <dgm:t>
        <a:bodyPr/>
        <a:lstStyle/>
        <a:p>
          <a:endParaRPr lang="en-US" sz="1400">
            <a:latin typeface="Arial Rounded MT Bold" panose="020F0704030504030204" pitchFamily="34" charset="0"/>
          </a:endParaRPr>
        </a:p>
      </dgm:t>
    </dgm:pt>
    <dgm:pt modelId="{61B225B8-1458-47DD-80DF-1486F54EE4E6}">
      <dgm:prSet custT="1"/>
      <dgm:spPr/>
      <dgm:t>
        <a:bodyPr/>
        <a:lstStyle/>
        <a:p>
          <a:pPr algn="just"/>
          <a:endParaRPr lang="en-US" sz="1400" dirty="0">
            <a:latin typeface="Arial Rounded MT Bold" panose="020F0704030504030204" pitchFamily="34" charset="0"/>
          </a:endParaRPr>
        </a:p>
      </dgm:t>
    </dgm:pt>
    <dgm:pt modelId="{290D3713-5C10-451F-AEB6-0018FFBB3B74}" type="parTrans" cxnId="{57ED601C-CDEC-457C-AF0E-6B1E8A845FCE}">
      <dgm:prSet/>
      <dgm:spPr/>
      <dgm:t>
        <a:bodyPr/>
        <a:lstStyle/>
        <a:p>
          <a:endParaRPr lang="en-US"/>
        </a:p>
      </dgm:t>
    </dgm:pt>
    <dgm:pt modelId="{A4D3FC8F-A956-4A19-AA5E-B71559DB1ABE}" type="sibTrans" cxnId="{57ED601C-CDEC-457C-AF0E-6B1E8A845FCE}">
      <dgm:prSet/>
      <dgm:spPr/>
      <dgm:t>
        <a:bodyPr/>
        <a:lstStyle/>
        <a:p>
          <a:endParaRPr lang="en-US"/>
        </a:p>
      </dgm:t>
    </dgm:pt>
    <dgm:pt modelId="{09DB555E-6D15-4BE2-985B-32658989A3A8}" type="pres">
      <dgm:prSet presAssocID="{B713C6AE-81AA-4E2C-8D48-0E6B5EDCBF75}" presName="Name0" presStyleCnt="0">
        <dgm:presLayoutVars>
          <dgm:dir/>
          <dgm:animLvl val="lvl"/>
          <dgm:resizeHandles val="exact"/>
        </dgm:presLayoutVars>
      </dgm:prSet>
      <dgm:spPr/>
      <dgm:t>
        <a:bodyPr/>
        <a:lstStyle/>
        <a:p>
          <a:endParaRPr lang="en-US"/>
        </a:p>
      </dgm:t>
    </dgm:pt>
    <dgm:pt modelId="{4BE9B4A5-EDFA-4FD4-9C82-86306E7D0F3C}" type="pres">
      <dgm:prSet presAssocID="{A68D4E1D-11C9-4E06-845F-D1E7AA2FF7EC}" presName="linNode" presStyleCnt="0"/>
      <dgm:spPr/>
    </dgm:pt>
    <dgm:pt modelId="{7C5C9770-9079-4702-9CF5-65510A5B26E1}" type="pres">
      <dgm:prSet presAssocID="{A68D4E1D-11C9-4E06-845F-D1E7AA2FF7EC}" presName="parentText" presStyleLbl="node1" presStyleIdx="0" presStyleCnt="4" custScaleX="68651" custScaleY="28007">
        <dgm:presLayoutVars>
          <dgm:chMax val="1"/>
          <dgm:bulletEnabled val="1"/>
        </dgm:presLayoutVars>
      </dgm:prSet>
      <dgm:spPr/>
      <dgm:t>
        <a:bodyPr/>
        <a:lstStyle/>
        <a:p>
          <a:endParaRPr lang="en-US"/>
        </a:p>
      </dgm:t>
    </dgm:pt>
    <dgm:pt modelId="{A158A7A1-8F5F-4AB0-A40B-2AA20FF5B959}" type="pres">
      <dgm:prSet presAssocID="{A68D4E1D-11C9-4E06-845F-D1E7AA2FF7EC}" presName="descendantText" presStyleLbl="alignAccFollowNode1" presStyleIdx="0" presStyleCnt="4" custScaleX="102506" custScaleY="28415">
        <dgm:presLayoutVars>
          <dgm:bulletEnabled val="1"/>
        </dgm:presLayoutVars>
      </dgm:prSet>
      <dgm:spPr/>
      <dgm:t>
        <a:bodyPr/>
        <a:lstStyle/>
        <a:p>
          <a:endParaRPr lang="en-US"/>
        </a:p>
      </dgm:t>
    </dgm:pt>
    <dgm:pt modelId="{9F79B1D8-48CD-491C-8E9E-BD3E08C43155}" type="pres">
      <dgm:prSet presAssocID="{0D7D3767-AD6F-4221-BFE5-9A47994889C9}" presName="sp" presStyleCnt="0"/>
      <dgm:spPr/>
    </dgm:pt>
    <dgm:pt modelId="{16C982C5-A929-4F22-BF6E-A4A8AF67AC3D}" type="pres">
      <dgm:prSet presAssocID="{347DA078-0808-4929-81AB-CFCE9166AACC}" presName="linNode" presStyleCnt="0"/>
      <dgm:spPr/>
    </dgm:pt>
    <dgm:pt modelId="{D68C90F7-AB43-46FA-B553-A1D545D3430E}" type="pres">
      <dgm:prSet presAssocID="{347DA078-0808-4929-81AB-CFCE9166AACC}" presName="parentText" presStyleLbl="node1" presStyleIdx="1" presStyleCnt="4" custScaleX="68651" custScaleY="27420" custLinFactNeighborY="-4429">
        <dgm:presLayoutVars>
          <dgm:chMax val="1"/>
          <dgm:bulletEnabled val="1"/>
        </dgm:presLayoutVars>
      </dgm:prSet>
      <dgm:spPr/>
      <dgm:t>
        <a:bodyPr/>
        <a:lstStyle/>
        <a:p>
          <a:endParaRPr lang="en-US"/>
        </a:p>
      </dgm:t>
    </dgm:pt>
    <dgm:pt modelId="{92A3BF6B-FD6A-4EE4-94A9-8DF2D6087E0B}" type="pres">
      <dgm:prSet presAssocID="{347DA078-0808-4929-81AB-CFCE9166AACC}" presName="descendantText" presStyleLbl="alignAccFollowNode1" presStyleIdx="1" presStyleCnt="4" custScaleX="102513" custScaleY="27942" custLinFactNeighborY="-5536">
        <dgm:presLayoutVars>
          <dgm:bulletEnabled val="1"/>
        </dgm:presLayoutVars>
      </dgm:prSet>
      <dgm:spPr/>
      <dgm:t>
        <a:bodyPr/>
        <a:lstStyle/>
        <a:p>
          <a:endParaRPr lang="en-US"/>
        </a:p>
      </dgm:t>
    </dgm:pt>
    <dgm:pt modelId="{E0AA00F8-3549-42F3-A38A-C89E8C9AA7FF}" type="pres">
      <dgm:prSet presAssocID="{9E85D2CD-836A-465B-A032-C3F00D5C7BF7}" presName="sp" presStyleCnt="0"/>
      <dgm:spPr/>
    </dgm:pt>
    <dgm:pt modelId="{7E634111-93BB-43F6-B97C-1DFD24F7D5FB}" type="pres">
      <dgm:prSet presAssocID="{E4084490-6D52-4DC5-ACDB-A9C972B712EA}" presName="linNode" presStyleCnt="0"/>
      <dgm:spPr/>
    </dgm:pt>
    <dgm:pt modelId="{6EE7C21F-C022-476E-90EE-8E87442E4179}" type="pres">
      <dgm:prSet presAssocID="{E4084490-6D52-4DC5-ACDB-A9C972B712EA}" presName="parentText" presStyleLbl="node1" presStyleIdx="2" presStyleCnt="4" custScaleX="68652" custScaleY="28180" custLinFactNeighborY="-8968">
        <dgm:presLayoutVars>
          <dgm:chMax val="1"/>
          <dgm:bulletEnabled val="1"/>
        </dgm:presLayoutVars>
      </dgm:prSet>
      <dgm:spPr/>
      <dgm:t>
        <a:bodyPr/>
        <a:lstStyle/>
        <a:p>
          <a:endParaRPr lang="en-US"/>
        </a:p>
      </dgm:t>
    </dgm:pt>
    <dgm:pt modelId="{9AB77BE0-177C-4AF1-BABF-308D58BCFC97}" type="pres">
      <dgm:prSet presAssocID="{E4084490-6D52-4DC5-ACDB-A9C972B712EA}" presName="descendantText" presStyleLbl="alignAccFollowNode1" presStyleIdx="2" presStyleCnt="4" custScaleX="102505" custScaleY="30934" custLinFactNeighborY="-11910">
        <dgm:presLayoutVars>
          <dgm:bulletEnabled val="1"/>
        </dgm:presLayoutVars>
      </dgm:prSet>
      <dgm:spPr/>
      <dgm:t>
        <a:bodyPr/>
        <a:lstStyle/>
        <a:p>
          <a:endParaRPr lang="en-US"/>
        </a:p>
      </dgm:t>
    </dgm:pt>
    <dgm:pt modelId="{58BC51F0-6810-485D-B688-D8936A66AFF2}" type="pres">
      <dgm:prSet presAssocID="{8094AB6C-381C-4CE1-A2A8-CBF4D61FCC65}" presName="sp" presStyleCnt="0"/>
      <dgm:spPr/>
    </dgm:pt>
    <dgm:pt modelId="{C2C55063-EFBA-4C3B-89A1-2D114BF12239}" type="pres">
      <dgm:prSet presAssocID="{C86C598D-8B70-4F95-9B7E-78B4E71002C6}" presName="linNode" presStyleCnt="0"/>
      <dgm:spPr/>
    </dgm:pt>
    <dgm:pt modelId="{46FF5A40-7872-47B7-BCE5-41E11D312293}" type="pres">
      <dgm:prSet presAssocID="{C86C598D-8B70-4F95-9B7E-78B4E71002C6}" presName="parentText" presStyleLbl="node1" presStyleIdx="3" presStyleCnt="4" custScaleX="68651" custScaleY="26727" custLinFactNeighborY="-13064">
        <dgm:presLayoutVars>
          <dgm:chMax val="1"/>
          <dgm:bulletEnabled val="1"/>
        </dgm:presLayoutVars>
      </dgm:prSet>
      <dgm:spPr/>
      <dgm:t>
        <a:bodyPr/>
        <a:lstStyle/>
        <a:p>
          <a:endParaRPr lang="en-US"/>
        </a:p>
      </dgm:t>
    </dgm:pt>
    <dgm:pt modelId="{33D3FCCE-FE36-41EB-B5B5-94B76326F07B}" type="pres">
      <dgm:prSet presAssocID="{C86C598D-8B70-4F95-9B7E-78B4E71002C6}" presName="descendantText" presStyleLbl="alignAccFollowNode1" presStyleIdx="3" presStyleCnt="4" custScaleX="102506" custScaleY="29076" custLinFactNeighborY="-15737">
        <dgm:presLayoutVars>
          <dgm:bulletEnabled val="1"/>
        </dgm:presLayoutVars>
      </dgm:prSet>
      <dgm:spPr/>
      <dgm:t>
        <a:bodyPr/>
        <a:lstStyle/>
        <a:p>
          <a:endParaRPr lang="en-US"/>
        </a:p>
      </dgm:t>
    </dgm:pt>
  </dgm:ptLst>
  <dgm:cxnLst>
    <dgm:cxn modelId="{57ED601C-CDEC-457C-AF0E-6B1E8A845FCE}" srcId="{E4084490-6D52-4DC5-ACDB-A9C972B712EA}" destId="{61B225B8-1458-47DD-80DF-1486F54EE4E6}" srcOrd="1" destOrd="0" parTransId="{290D3713-5C10-451F-AEB6-0018FFBB3B74}" sibTransId="{A4D3FC8F-A956-4A19-AA5E-B71559DB1ABE}"/>
    <dgm:cxn modelId="{E279D39E-9FE1-42D9-B42E-7A83039C823A}" type="presOf" srcId="{210AD173-1985-411E-98EF-E6DB0B3409B3}" destId="{9AB77BE0-177C-4AF1-BABF-308D58BCFC97}" srcOrd="0" destOrd="4" presId="urn:microsoft.com/office/officeart/2005/8/layout/vList5"/>
    <dgm:cxn modelId="{9AAAD7A8-F615-4DDB-AC2B-E9D672BB041D}" srcId="{B713C6AE-81AA-4E2C-8D48-0E6B5EDCBF75}" destId="{347DA078-0808-4929-81AB-CFCE9166AACC}" srcOrd="1" destOrd="0" parTransId="{38E2300C-6816-49D0-9AA2-2C64E1E53625}" sibTransId="{9E85D2CD-836A-465B-A032-C3F00D5C7BF7}"/>
    <dgm:cxn modelId="{13C1BC93-F9B8-470B-9700-7698288806C6}" type="presOf" srcId="{A68D4E1D-11C9-4E06-845F-D1E7AA2FF7EC}" destId="{7C5C9770-9079-4702-9CF5-65510A5B26E1}" srcOrd="0" destOrd="0" presId="urn:microsoft.com/office/officeart/2005/8/layout/vList5"/>
    <dgm:cxn modelId="{11B5AE18-A554-4CEC-83A5-A7F02C3E4FA5}" srcId="{E4084490-6D52-4DC5-ACDB-A9C972B712EA}" destId="{210AD173-1985-411E-98EF-E6DB0B3409B3}" srcOrd="4" destOrd="0" parTransId="{D4BEFD48-0C0D-43DE-912D-ACE67405298C}" sibTransId="{DC0A3EE1-8B6C-4361-9987-C4B61AD754A7}"/>
    <dgm:cxn modelId="{E5486A81-4821-4CB5-AF2A-162125DEDE43}" srcId="{E4084490-6D52-4DC5-ACDB-A9C972B712EA}" destId="{EE51487D-60CF-4583-95E8-C3DA077D2205}" srcOrd="2" destOrd="0" parTransId="{D3867D16-3E79-4643-8BB1-FA40B5E4B3E0}" sibTransId="{FC7C3509-E959-4EA6-AAE6-4BE039DD46F2}"/>
    <dgm:cxn modelId="{E481136F-8648-47F3-997E-6BAEF86FD3AC}" type="presOf" srcId="{F80EDED1-32E4-4CDA-A903-269B5FF37412}" destId="{9AB77BE0-177C-4AF1-BABF-308D58BCFC97}" srcOrd="0" destOrd="0" presId="urn:microsoft.com/office/officeart/2005/8/layout/vList5"/>
    <dgm:cxn modelId="{57386020-BA83-4CA6-BA0E-3C3C4245FB45}" type="presOf" srcId="{85CB3C83-C764-4EC9-B75B-81247EEA07D7}" destId="{92A3BF6B-FD6A-4EE4-94A9-8DF2D6087E0B}" srcOrd="0" destOrd="0" presId="urn:microsoft.com/office/officeart/2005/8/layout/vList5"/>
    <dgm:cxn modelId="{A53D3A83-97BD-4856-A3B0-21EA5AA4D833}" type="presOf" srcId="{347DA078-0808-4929-81AB-CFCE9166AACC}" destId="{D68C90F7-AB43-46FA-B553-A1D545D3430E}" srcOrd="0" destOrd="0" presId="urn:microsoft.com/office/officeart/2005/8/layout/vList5"/>
    <dgm:cxn modelId="{6C0099C5-DAAF-458E-B33F-EACC73F23645}" srcId="{B713C6AE-81AA-4E2C-8D48-0E6B5EDCBF75}" destId="{E4084490-6D52-4DC5-ACDB-A9C972B712EA}" srcOrd="2" destOrd="0" parTransId="{0140E8D2-8043-4119-917A-D174AEDE2512}" sibTransId="{8094AB6C-381C-4CE1-A2A8-CBF4D61FCC65}"/>
    <dgm:cxn modelId="{CD48A949-5539-4E21-85A5-F11F83E210D4}" type="presOf" srcId="{61B225B8-1458-47DD-80DF-1486F54EE4E6}" destId="{9AB77BE0-177C-4AF1-BABF-308D58BCFC97}" srcOrd="0" destOrd="1" presId="urn:microsoft.com/office/officeart/2005/8/layout/vList5"/>
    <dgm:cxn modelId="{1D99EB6E-9247-4FE5-A473-B3845DB54070}" srcId="{A68D4E1D-11C9-4E06-845F-D1E7AA2FF7EC}" destId="{F426EDD1-304A-4349-8EF3-61F5E4AE2B12}" srcOrd="0" destOrd="0" parTransId="{A558B816-7691-445A-9EA0-9E55C2003200}" sibTransId="{9A7722BB-D6AC-4604-B038-BA4505533CEE}"/>
    <dgm:cxn modelId="{9D7B1284-661E-45FC-A254-19D872C00270}" srcId="{347DA078-0808-4929-81AB-CFCE9166AACC}" destId="{85CB3C83-C764-4EC9-B75B-81247EEA07D7}" srcOrd="0" destOrd="0" parTransId="{C54877D8-7812-4B5B-9458-FD1F129DD3F4}" sibTransId="{1D478DE2-B545-4647-9F3F-F6328427844E}"/>
    <dgm:cxn modelId="{9A013B22-BD9C-4D19-880A-4FA1A5D2B322}" type="presOf" srcId="{F426EDD1-304A-4349-8EF3-61F5E4AE2B12}" destId="{A158A7A1-8F5F-4AB0-A40B-2AA20FF5B959}" srcOrd="0" destOrd="0" presId="urn:microsoft.com/office/officeart/2005/8/layout/vList5"/>
    <dgm:cxn modelId="{52806ACF-7E9D-4A4C-837F-AA59470C2C9E}" type="presOf" srcId="{D9670E92-256D-4116-A378-65C242A63316}" destId="{33D3FCCE-FE36-41EB-B5B5-94B76326F07B}" srcOrd="0" destOrd="0" presId="urn:microsoft.com/office/officeart/2005/8/layout/vList5"/>
    <dgm:cxn modelId="{FD4E56E6-BAE0-4946-A4E2-BD2923A732C7}" type="presOf" srcId="{EE51487D-60CF-4583-95E8-C3DA077D2205}" destId="{9AB77BE0-177C-4AF1-BABF-308D58BCFC97}" srcOrd="0" destOrd="2" presId="urn:microsoft.com/office/officeart/2005/8/layout/vList5"/>
    <dgm:cxn modelId="{DEB49530-4A41-4118-994C-FB17BDF03325}" srcId="{E4084490-6D52-4DC5-ACDB-A9C972B712EA}" destId="{D587A521-55B4-4469-8F6D-0916DE420FF2}" srcOrd="3" destOrd="0" parTransId="{3AC96460-3868-4712-914B-1B0B3E734F03}" sibTransId="{F41D7AEF-9717-4800-97E7-C9177CD025EC}"/>
    <dgm:cxn modelId="{21031697-AEE7-4640-9AF7-35DC40822A40}" srcId="{E4084490-6D52-4DC5-ACDB-A9C972B712EA}" destId="{F80EDED1-32E4-4CDA-A903-269B5FF37412}" srcOrd="0" destOrd="0" parTransId="{76C05B02-2DAA-4B05-BE32-DB7D7510E454}" sibTransId="{A30EDA7E-9617-4D9C-A61B-0C010CE69355}"/>
    <dgm:cxn modelId="{F404A209-9EA2-48FB-A0D7-1793771485D7}" srcId="{B713C6AE-81AA-4E2C-8D48-0E6B5EDCBF75}" destId="{C86C598D-8B70-4F95-9B7E-78B4E71002C6}" srcOrd="3" destOrd="0" parTransId="{4CAD9930-DDD8-49D5-9C99-7FB26BDF42C3}" sibTransId="{6143DBE4-5F9F-4B99-8C89-986FF07C7321}"/>
    <dgm:cxn modelId="{DD4E22DF-7583-461D-965F-B6CF270EFA0F}" srcId="{B713C6AE-81AA-4E2C-8D48-0E6B5EDCBF75}" destId="{A68D4E1D-11C9-4E06-845F-D1E7AA2FF7EC}" srcOrd="0" destOrd="0" parTransId="{1B6D6F54-A38B-4FFB-8DEB-B41CE6B3239B}" sibTransId="{0D7D3767-AD6F-4221-BFE5-9A47994889C9}"/>
    <dgm:cxn modelId="{882430D7-9B4F-4325-9DAE-A1F4D9B333B0}" type="presOf" srcId="{B713C6AE-81AA-4E2C-8D48-0E6B5EDCBF75}" destId="{09DB555E-6D15-4BE2-985B-32658989A3A8}" srcOrd="0" destOrd="0" presId="urn:microsoft.com/office/officeart/2005/8/layout/vList5"/>
    <dgm:cxn modelId="{B6DFFCC9-D917-494B-B90C-5BD1C1434A46}" srcId="{C86C598D-8B70-4F95-9B7E-78B4E71002C6}" destId="{D9670E92-256D-4116-A378-65C242A63316}" srcOrd="0" destOrd="0" parTransId="{5455F619-BFD6-47ED-929F-6F011CB1B2D8}" sibTransId="{7CB4EA23-2C86-4141-9D76-DA38705B4741}"/>
    <dgm:cxn modelId="{77570B68-88E5-435D-908D-9ABAFE58026E}" type="presOf" srcId="{D587A521-55B4-4469-8F6D-0916DE420FF2}" destId="{9AB77BE0-177C-4AF1-BABF-308D58BCFC97}" srcOrd="0" destOrd="3" presId="urn:microsoft.com/office/officeart/2005/8/layout/vList5"/>
    <dgm:cxn modelId="{AA073510-80E2-4CA5-94E4-161AA0237B61}" type="presOf" srcId="{E4084490-6D52-4DC5-ACDB-A9C972B712EA}" destId="{6EE7C21F-C022-476E-90EE-8E87442E4179}" srcOrd="0" destOrd="0" presId="urn:microsoft.com/office/officeart/2005/8/layout/vList5"/>
    <dgm:cxn modelId="{DF9CA169-B97A-40B2-A1B5-C15A335B23DB}" type="presOf" srcId="{C86C598D-8B70-4F95-9B7E-78B4E71002C6}" destId="{46FF5A40-7872-47B7-BCE5-41E11D312293}" srcOrd="0" destOrd="0" presId="urn:microsoft.com/office/officeart/2005/8/layout/vList5"/>
    <dgm:cxn modelId="{A210E240-6DE8-4928-AAD7-A8AEF9C68F7E}" type="presParOf" srcId="{09DB555E-6D15-4BE2-985B-32658989A3A8}" destId="{4BE9B4A5-EDFA-4FD4-9C82-86306E7D0F3C}" srcOrd="0" destOrd="0" presId="urn:microsoft.com/office/officeart/2005/8/layout/vList5"/>
    <dgm:cxn modelId="{4DD909BA-B3C1-420B-B24C-76A147BB984D}" type="presParOf" srcId="{4BE9B4A5-EDFA-4FD4-9C82-86306E7D0F3C}" destId="{7C5C9770-9079-4702-9CF5-65510A5B26E1}" srcOrd="0" destOrd="0" presId="urn:microsoft.com/office/officeart/2005/8/layout/vList5"/>
    <dgm:cxn modelId="{B060E66E-25F1-42A2-AD8E-0621E8DEADA2}" type="presParOf" srcId="{4BE9B4A5-EDFA-4FD4-9C82-86306E7D0F3C}" destId="{A158A7A1-8F5F-4AB0-A40B-2AA20FF5B959}" srcOrd="1" destOrd="0" presId="urn:microsoft.com/office/officeart/2005/8/layout/vList5"/>
    <dgm:cxn modelId="{FC6C51C8-CCF1-4859-A72C-DEB19014B3B2}" type="presParOf" srcId="{09DB555E-6D15-4BE2-985B-32658989A3A8}" destId="{9F79B1D8-48CD-491C-8E9E-BD3E08C43155}" srcOrd="1" destOrd="0" presId="urn:microsoft.com/office/officeart/2005/8/layout/vList5"/>
    <dgm:cxn modelId="{DD20A31C-E387-4BFD-B252-852CA96C5054}" type="presParOf" srcId="{09DB555E-6D15-4BE2-985B-32658989A3A8}" destId="{16C982C5-A929-4F22-BF6E-A4A8AF67AC3D}" srcOrd="2" destOrd="0" presId="urn:microsoft.com/office/officeart/2005/8/layout/vList5"/>
    <dgm:cxn modelId="{360543BB-C99A-4E58-BDE1-8FAF42AB8963}" type="presParOf" srcId="{16C982C5-A929-4F22-BF6E-A4A8AF67AC3D}" destId="{D68C90F7-AB43-46FA-B553-A1D545D3430E}" srcOrd="0" destOrd="0" presId="urn:microsoft.com/office/officeart/2005/8/layout/vList5"/>
    <dgm:cxn modelId="{FEC7E28E-C9E4-4012-848A-684C64D46444}" type="presParOf" srcId="{16C982C5-A929-4F22-BF6E-A4A8AF67AC3D}" destId="{92A3BF6B-FD6A-4EE4-94A9-8DF2D6087E0B}" srcOrd="1" destOrd="0" presId="urn:microsoft.com/office/officeart/2005/8/layout/vList5"/>
    <dgm:cxn modelId="{F7AE63FA-C6AB-44FE-9D96-A22BB093CDA9}" type="presParOf" srcId="{09DB555E-6D15-4BE2-985B-32658989A3A8}" destId="{E0AA00F8-3549-42F3-A38A-C89E8C9AA7FF}" srcOrd="3" destOrd="0" presId="urn:microsoft.com/office/officeart/2005/8/layout/vList5"/>
    <dgm:cxn modelId="{D05C3E15-27F4-4B76-AEB9-FB33C8024D42}" type="presParOf" srcId="{09DB555E-6D15-4BE2-985B-32658989A3A8}" destId="{7E634111-93BB-43F6-B97C-1DFD24F7D5FB}" srcOrd="4" destOrd="0" presId="urn:microsoft.com/office/officeart/2005/8/layout/vList5"/>
    <dgm:cxn modelId="{D6B37616-DECC-49F5-8523-0FD464D82916}" type="presParOf" srcId="{7E634111-93BB-43F6-B97C-1DFD24F7D5FB}" destId="{6EE7C21F-C022-476E-90EE-8E87442E4179}" srcOrd="0" destOrd="0" presId="urn:microsoft.com/office/officeart/2005/8/layout/vList5"/>
    <dgm:cxn modelId="{69E98978-1941-4F31-97DA-69F7D5077611}" type="presParOf" srcId="{7E634111-93BB-43F6-B97C-1DFD24F7D5FB}" destId="{9AB77BE0-177C-4AF1-BABF-308D58BCFC97}" srcOrd="1" destOrd="0" presId="urn:microsoft.com/office/officeart/2005/8/layout/vList5"/>
    <dgm:cxn modelId="{7ACF3743-0DDC-429A-9EE1-29EE0535A72A}" type="presParOf" srcId="{09DB555E-6D15-4BE2-985B-32658989A3A8}" destId="{58BC51F0-6810-485D-B688-D8936A66AFF2}" srcOrd="5" destOrd="0" presId="urn:microsoft.com/office/officeart/2005/8/layout/vList5"/>
    <dgm:cxn modelId="{E2D6E3EB-4736-4907-82F5-5327DD403AC1}" type="presParOf" srcId="{09DB555E-6D15-4BE2-985B-32658989A3A8}" destId="{C2C55063-EFBA-4C3B-89A1-2D114BF12239}" srcOrd="6" destOrd="0" presId="urn:microsoft.com/office/officeart/2005/8/layout/vList5"/>
    <dgm:cxn modelId="{EF4EB768-2C09-4900-88AB-4E710F763732}" type="presParOf" srcId="{C2C55063-EFBA-4C3B-89A1-2D114BF12239}" destId="{46FF5A40-7872-47B7-BCE5-41E11D312293}" srcOrd="0" destOrd="0" presId="urn:microsoft.com/office/officeart/2005/8/layout/vList5"/>
    <dgm:cxn modelId="{9FA41CE6-20AE-4172-976F-B8F229AB5B21}" type="presParOf" srcId="{C2C55063-EFBA-4C3B-89A1-2D114BF12239}" destId="{33D3FCCE-FE36-41EB-B5B5-94B76326F07B}"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38C37F-87F4-47F8-ADBD-D0B946FD0859}" type="doc">
      <dgm:prSet loTypeId="urn:microsoft.com/office/officeart/2005/8/layout/default#2" loCatId="list" qsTypeId="urn:microsoft.com/office/officeart/2005/8/quickstyle/simple1" qsCatId="simple" csTypeId="urn:microsoft.com/office/officeart/2005/8/colors/accent1_2" csCatId="accent1" phldr="1"/>
      <dgm:spPr/>
      <dgm:t>
        <a:bodyPr/>
        <a:lstStyle/>
        <a:p>
          <a:endParaRPr lang="en-IE"/>
        </a:p>
      </dgm:t>
    </dgm:pt>
    <dgm:pt modelId="{7A88F068-A73E-40CA-AC3E-33BC834FC617}">
      <dgm:prSet phldrT="[Text]" custT="1"/>
      <dgm:spPr>
        <a:solidFill>
          <a:schemeClr val="tx2"/>
        </a:solidFill>
      </dgm:spPr>
      <dgm:t>
        <a:bodyPr/>
        <a:lstStyle/>
        <a:p>
          <a:r>
            <a:rPr lang="en-IE" sz="1800" b="1" dirty="0">
              <a:solidFill>
                <a:schemeClr val="bg1"/>
              </a:solidFill>
              <a:latin typeface="+mn-lt"/>
            </a:rPr>
            <a:t>EPZ or SEZ </a:t>
          </a:r>
        </a:p>
        <a:p>
          <a:r>
            <a:rPr lang="en-IE" sz="1800" b="1" dirty="0">
              <a:solidFill>
                <a:schemeClr val="bg1"/>
              </a:solidFill>
              <a:latin typeface="+mn-lt"/>
            </a:rPr>
            <a:t>Set Up </a:t>
          </a:r>
        </a:p>
      </dgm:t>
    </dgm:pt>
    <dgm:pt modelId="{DC348F04-2838-4E89-92B2-7CA1343E75AC}" type="parTrans" cxnId="{B18BC4A4-695B-4B04-A704-A19B9642EADE}">
      <dgm:prSet/>
      <dgm:spPr/>
      <dgm:t>
        <a:bodyPr/>
        <a:lstStyle/>
        <a:p>
          <a:endParaRPr lang="en-IE" b="1">
            <a:solidFill>
              <a:schemeClr val="bg1"/>
            </a:solidFill>
            <a:latin typeface="+mn-lt"/>
          </a:endParaRPr>
        </a:p>
      </dgm:t>
    </dgm:pt>
    <dgm:pt modelId="{2EE78B56-FF14-4BDE-B53D-1786EF16C206}" type="sibTrans" cxnId="{B18BC4A4-695B-4B04-A704-A19B9642EADE}">
      <dgm:prSet/>
      <dgm:spPr/>
      <dgm:t>
        <a:bodyPr/>
        <a:lstStyle/>
        <a:p>
          <a:endParaRPr lang="en-IE" b="1">
            <a:solidFill>
              <a:schemeClr val="bg1"/>
            </a:solidFill>
            <a:latin typeface="+mn-lt"/>
          </a:endParaRPr>
        </a:p>
      </dgm:t>
    </dgm:pt>
    <dgm:pt modelId="{FAB233B0-3FB9-46D3-A440-28367ADDF75E}">
      <dgm:prSet phldrT="[Text]" custT="1"/>
      <dgm:spPr>
        <a:solidFill>
          <a:schemeClr val="tx2"/>
        </a:solidFill>
      </dgm:spPr>
      <dgm:t>
        <a:bodyPr/>
        <a:lstStyle/>
        <a:p>
          <a:r>
            <a:rPr lang="en-IE" sz="1800" b="1" dirty="0">
              <a:solidFill>
                <a:schemeClr val="bg1"/>
              </a:solidFill>
              <a:latin typeface="+mn-lt"/>
            </a:rPr>
            <a:t>Obtaining a Work Permit</a:t>
          </a:r>
        </a:p>
      </dgm:t>
    </dgm:pt>
    <dgm:pt modelId="{32C1DE78-B5A2-4A48-8536-CAFCFF79D387}" type="parTrans" cxnId="{383A2F55-55F5-45D4-987E-6430083F0C6E}">
      <dgm:prSet/>
      <dgm:spPr/>
      <dgm:t>
        <a:bodyPr/>
        <a:lstStyle/>
        <a:p>
          <a:endParaRPr lang="en-IE" b="1">
            <a:solidFill>
              <a:schemeClr val="bg1"/>
            </a:solidFill>
            <a:latin typeface="+mn-lt"/>
          </a:endParaRPr>
        </a:p>
      </dgm:t>
    </dgm:pt>
    <dgm:pt modelId="{E15D5E42-BE1E-4A54-A85E-D512084CAA3E}" type="sibTrans" cxnId="{383A2F55-55F5-45D4-987E-6430083F0C6E}">
      <dgm:prSet/>
      <dgm:spPr/>
      <dgm:t>
        <a:bodyPr/>
        <a:lstStyle/>
        <a:p>
          <a:endParaRPr lang="en-IE" b="1">
            <a:solidFill>
              <a:schemeClr val="bg1"/>
            </a:solidFill>
            <a:latin typeface="+mn-lt"/>
          </a:endParaRPr>
        </a:p>
      </dgm:t>
    </dgm:pt>
    <dgm:pt modelId="{1F16E17C-9CE0-46AA-9A84-952DFFF4BBD5}">
      <dgm:prSet phldrT="[Text]" custT="1"/>
      <dgm:spPr>
        <a:solidFill>
          <a:schemeClr val="tx2"/>
        </a:solidFill>
      </dgm:spPr>
      <dgm:t>
        <a:bodyPr/>
        <a:lstStyle/>
        <a:p>
          <a:r>
            <a:rPr lang="en-IE" sz="1800" b="1" dirty="0">
              <a:solidFill>
                <a:schemeClr val="bg1"/>
              </a:solidFill>
              <a:latin typeface="+mn-lt"/>
            </a:rPr>
            <a:t> Power Connection</a:t>
          </a:r>
        </a:p>
      </dgm:t>
    </dgm:pt>
    <dgm:pt modelId="{42F4E833-F3C0-4A28-8258-F7328566BBEB}" type="parTrans" cxnId="{30A4D8C7-753F-4A75-8ED2-0C9E59A565C1}">
      <dgm:prSet/>
      <dgm:spPr/>
      <dgm:t>
        <a:bodyPr/>
        <a:lstStyle/>
        <a:p>
          <a:endParaRPr lang="en-IE" b="1">
            <a:solidFill>
              <a:schemeClr val="bg1"/>
            </a:solidFill>
            <a:latin typeface="+mn-lt"/>
          </a:endParaRPr>
        </a:p>
      </dgm:t>
    </dgm:pt>
    <dgm:pt modelId="{ACE2407A-08F3-4A50-AE34-EA8512A57D9F}" type="sibTrans" cxnId="{30A4D8C7-753F-4A75-8ED2-0C9E59A565C1}">
      <dgm:prSet/>
      <dgm:spPr/>
      <dgm:t>
        <a:bodyPr/>
        <a:lstStyle/>
        <a:p>
          <a:endParaRPr lang="en-IE" b="1">
            <a:solidFill>
              <a:schemeClr val="bg1"/>
            </a:solidFill>
            <a:latin typeface="+mn-lt"/>
          </a:endParaRPr>
        </a:p>
      </dgm:t>
    </dgm:pt>
    <dgm:pt modelId="{5E225B87-8F51-4F70-AEF1-F9A75EBBBCF6}">
      <dgm:prSet phldrT="[Text]" custT="1"/>
      <dgm:spPr>
        <a:solidFill>
          <a:schemeClr val="tx2"/>
        </a:solidFill>
      </dgm:spPr>
      <dgm:t>
        <a:bodyPr/>
        <a:lstStyle/>
        <a:p>
          <a:r>
            <a:rPr lang="en-IE" sz="1800" b="1" dirty="0">
              <a:solidFill>
                <a:schemeClr val="bg1"/>
              </a:solidFill>
              <a:latin typeface="+mn-lt"/>
            </a:rPr>
            <a:t>Obtaining import/ export permits</a:t>
          </a:r>
        </a:p>
      </dgm:t>
    </dgm:pt>
    <dgm:pt modelId="{90A379BB-4603-47D9-87F9-113DDEFB4CB9}" type="parTrans" cxnId="{6CEA5B3A-B5BB-49FE-BBEA-D3F37EB01E59}">
      <dgm:prSet/>
      <dgm:spPr/>
      <dgm:t>
        <a:bodyPr/>
        <a:lstStyle/>
        <a:p>
          <a:endParaRPr lang="en-IE" b="1">
            <a:solidFill>
              <a:schemeClr val="bg1"/>
            </a:solidFill>
            <a:latin typeface="+mn-lt"/>
          </a:endParaRPr>
        </a:p>
      </dgm:t>
    </dgm:pt>
    <dgm:pt modelId="{C78B5B00-031A-4712-8841-5ECF02E106D2}" type="sibTrans" cxnId="{6CEA5B3A-B5BB-49FE-BBEA-D3F37EB01E59}">
      <dgm:prSet/>
      <dgm:spPr/>
      <dgm:t>
        <a:bodyPr/>
        <a:lstStyle/>
        <a:p>
          <a:endParaRPr lang="en-IE" b="1">
            <a:solidFill>
              <a:schemeClr val="bg1"/>
            </a:solidFill>
            <a:latin typeface="+mn-lt"/>
          </a:endParaRPr>
        </a:p>
      </dgm:t>
    </dgm:pt>
    <dgm:pt modelId="{78B0B431-5B01-44E3-BD95-6AB46C99F5E7}">
      <dgm:prSet phldrT="[Text]" custT="1"/>
      <dgm:spPr>
        <a:solidFill>
          <a:schemeClr val="tx2"/>
        </a:solidFill>
      </dgm:spPr>
      <dgm:t>
        <a:bodyPr/>
        <a:lstStyle/>
        <a:p>
          <a:r>
            <a:rPr lang="en-IE" sz="1800" b="1" dirty="0">
              <a:solidFill>
                <a:schemeClr val="bg1"/>
              </a:solidFill>
              <a:latin typeface="+mn-lt"/>
            </a:rPr>
            <a:t>Obtaining a Construction Permit</a:t>
          </a:r>
        </a:p>
      </dgm:t>
    </dgm:pt>
    <dgm:pt modelId="{4F5DDFE3-E3AA-4742-BFAE-C218AC98F7EA}" type="parTrans" cxnId="{C80157F1-8C5C-4BE2-9F27-68BA9FFA5587}">
      <dgm:prSet/>
      <dgm:spPr/>
      <dgm:t>
        <a:bodyPr/>
        <a:lstStyle/>
        <a:p>
          <a:endParaRPr lang="en-IE" b="1">
            <a:solidFill>
              <a:schemeClr val="bg1"/>
            </a:solidFill>
            <a:latin typeface="+mn-lt"/>
          </a:endParaRPr>
        </a:p>
      </dgm:t>
    </dgm:pt>
    <dgm:pt modelId="{13F00288-FB9F-47F4-94D2-6B7B463BF44B}" type="sibTrans" cxnId="{C80157F1-8C5C-4BE2-9F27-68BA9FFA5587}">
      <dgm:prSet/>
      <dgm:spPr/>
      <dgm:t>
        <a:bodyPr/>
        <a:lstStyle/>
        <a:p>
          <a:endParaRPr lang="en-IE" b="1">
            <a:solidFill>
              <a:schemeClr val="bg1"/>
            </a:solidFill>
            <a:latin typeface="+mn-lt"/>
          </a:endParaRPr>
        </a:p>
      </dgm:t>
    </dgm:pt>
    <dgm:pt modelId="{6532F0BC-9E43-4C9C-91D7-22E73F23EC4F}">
      <dgm:prSet phldrT="[Text]" custT="1"/>
      <dgm:spPr>
        <a:solidFill>
          <a:schemeClr val="tx2"/>
        </a:solidFill>
      </dgm:spPr>
      <dgm:t>
        <a:bodyPr/>
        <a:lstStyle/>
        <a:p>
          <a:r>
            <a:rPr lang="en-IE" sz="1800" b="1" dirty="0">
              <a:solidFill>
                <a:schemeClr val="bg1"/>
              </a:solidFill>
              <a:latin typeface="+mn-lt"/>
            </a:rPr>
            <a:t> Tax Registration</a:t>
          </a:r>
        </a:p>
      </dgm:t>
    </dgm:pt>
    <dgm:pt modelId="{F94EA88D-D495-44C3-BCB0-4F18993CB228}" type="parTrans" cxnId="{B748D92B-9AEF-4C2B-90B1-5808C669BFD8}">
      <dgm:prSet/>
      <dgm:spPr/>
      <dgm:t>
        <a:bodyPr/>
        <a:lstStyle/>
        <a:p>
          <a:endParaRPr lang="en-IE" b="1">
            <a:solidFill>
              <a:schemeClr val="bg1"/>
            </a:solidFill>
            <a:latin typeface="+mn-lt"/>
          </a:endParaRPr>
        </a:p>
      </dgm:t>
    </dgm:pt>
    <dgm:pt modelId="{127E3637-6339-4104-A8A2-9C89F0AF8509}" type="sibTrans" cxnId="{B748D92B-9AEF-4C2B-90B1-5808C669BFD8}">
      <dgm:prSet/>
      <dgm:spPr/>
      <dgm:t>
        <a:bodyPr/>
        <a:lstStyle/>
        <a:p>
          <a:endParaRPr lang="en-IE" b="1">
            <a:solidFill>
              <a:schemeClr val="bg1"/>
            </a:solidFill>
            <a:latin typeface="+mn-lt"/>
          </a:endParaRPr>
        </a:p>
      </dgm:t>
    </dgm:pt>
    <dgm:pt modelId="{5588132A-061B-4C9B-AB1C-DD8143DC44FE}">
      <dgm:prSet phldrT="[Text]" custT="1"/>
      <dgm:spPr>
        <a:solidFill>
          <a:schemeClr val="tx2"/>
        </a:solidFill>
      </dgm:spPr>
      <dgm:t>
        <a:bodyPr/>
        <a:lstStyle/>
        <a:p>
          <a:r>
            <a:rPr lang="en-IE" sz="1800" b="1" dirty="0">
              <a:solidFill>
                <a:schemeClr val="bg1"/>
              </a:solidFill>
              <a:latin typeface="+mn-lt"/>
            </a:rPr>
            <a:t>Obtain an Environment Permit</a:t>
          </a:r>
        </a:p>
      </dgm:t>
    </dgm:pt>
    <dgm:pt modelId="{6D601CF2-537A-4F10-A478-CB8627D473A2}" type="parTrans" cxnId="{2A55EE14-0843-4FA8-9D5F-9AAAD673FA18}">
      <dgm:prSet/>
      <dgm:spPr/>
      <dgm:t>
        <a:bodyPr/>
        <a:lstStyle/>
        <a:p>
          <a:endParaRPr lang="en-IE" b="1">
            <a:solidFill>
              <a:schemeClr val="bg1"/>
            </a:solidFill>
            <a:latin typeface="+mn-lt"/>
          </a:endParaRPr>
        </a:p>
      </dgm:t>
    </dgm:pt>
    <dgm:pt modelId="{3EF7C307-3461-47F6-8FC9-1255F78E680D}" type="sibTrans" cxnId="{2A55EE14-0843-4FA8-9D5F-9AAAD673FA18}">
      <dgm:prSet/>
      <dgm:spPr/>
      <dgm:t>
        <a:bodyPr/>
        <a:lstStyle/>
        <a:p>
          <a:endParaRPr lang="en-IE" b="1">
            <a:solidFill>
              <a:schemeClr val="bg1"/>
            </a:solidFill>
            <a:latin typeface="+mn-lt"/>
          </a:endParaRPr>
        </a:p>
      </dgm:t>
    </dgm:pt>
    <dgm:pt modelId="{F23E8D0C-D117-4B0E-8B0E-4B77970822F3}">
      <dgm:prSet phldrT="[Text]" custT="1"/>
      <dgm:spPr>
        <a:solidFill>
          <a:schemeClr val="tx2"/>
        </a:solidFill>
      </dgm:spPr>
      <dgm:t>
        <a:bodyPr/>
        <a:lstStyle/>
        <a:p>
          <a:r>
            <a:rPr lang="en-IE" sz="1800" b="1" dirty="0">
              <a:solidFill>
                <a:schemeClr val="bg1"/>
              </a:solidFill>
              <a:latin typeface="+mn-lt"/>
            </a:rPr>
            <a:t>Registration of Land</a:t>
          </a:r>
        </a:p>
      </dgm:t>
    </dgm:pt>
    <dgm:pt modelId="{3F608F64-4BEB-424F-ACB0-72D9773CB86D}" type="parTrans" cxnId="{09D2835D-F236-47FE-8FD6-C76766F5C1F5}">
      <dgm:prSet/>
      <dgm:spPr/>
      <dgm:t>
        <a:bodyPr/>
        <a:lstStyle/>
        <a:p>
          <a:endParaRPr lang="en-IE" b="1">
            <a:solidFill>
              <a:schemeClr val="bg1"/>
            </a:solidFill>
            <a:latin typeface="+mn-lt"/>
          </a:endParaRPr>
        </a:p>
      </dgm:t>
    </dgm:pt>
    <dgm:pt modelId="{4A58E7DB-B8C2-4B51-A0F7-91D10D472A13}" type="sibTrans" cxnId="{09D2835D-F236-47FE-8FD6-C76766F5C1F5}">
      <dgm:prSet/>
      <dgm:spPr/>
      <dgm:t>
        <a:bodyPr/>
        <a:lstStyle/>
        <a:p>
          <a:endParaRPr lang="en-IE" b="1">
            <a:solidFill>
              <a:schemeClr val="bg1"/>
            </a:solidFill>
            <a:latin typeface="+mn-lt"/>
          </a:endParaRPr>
        </a:p>
      </dgm:t>
    </dgm:pt>
    <dgm:pt modelId="{00B4936B-C021-4215-A434-7632CC5C23BB}">
      <dgm:prSet phldrT="[Text]" custT="1"/>
      <dgm:spPr>
        <a:solidFill>
          <a:schemeClr val="tx2"/>
        </a:solidFill>
      </dgm:spPr>
      <dgm:t>
        <a:bodyPr/>
        <a:lstStyle/>
        <a:p>
          <a:r>
            <a:rPr lang="en-IE" sz="1800" b="1" dirty="0">
              <a:solidFill>
                <a:schemeClr val="bg1"/>
              </a:solidFill>
              <a:latin typeface="+mn-lt"/>
            </a:rPr>
            <a:t>Social Security Registration</a:t>
          </a:r>
        </a:p>
      </dgm:t>
    </dgm:pt>
    <dgm:pt modelId="{B14E6993-235D-48BA-8A98-2D62F0159828}" type="parTrans" cxnId="{11390603-9E5C-46A3-B0FA-4CCA49DD542B}">
      <dgm:prSet/>
      <dgm:spPr/>
      <dgm:t>
        <a:bodyPr/>
        <a:lstStyle/>
        <a:p>
          <a:endParaRPr lang="en-IE" b="1">
            <a:solidFill>
              <a:schemeClr val="bg1"/>
            </a:solidFill>
            <a:latin typeface="+mn-lt"/>
          </a:endParaRPr>
        </a:p>
      </dgm:t>
    </dgm:pt>
    <dgm:pt modelId="{DA0220A2-7E23-4476-9BB8-E29C26A824A0}" type="sibTrans" cxnId="{11390603-9E5C-46A3-B0FA-4CCA49DD542B}">
      <dgm:prSet/>
      <dgm:spPr/>
      <dgm:t>
        <a:bodyPr/>
        <a:lstStyle/>
        <a:p>
          <a:endParaRPr lang="en-IE" b="1">
            <a:solidFill>
              <a:schemeClr val="bg1"/>
            </a:solidFill>
            <a:latin typeface="+mn-lt"/>
          </a:endParaRPr>
        </a:p>
      </dgm:t>
    </dgm:pt>
    <dgm:pt modelId="{CDC694D3-4DBC-49B7-A38F-E704D9AD2417}">
      <dgm:prSet phldrT="[Text]" custT="1"/>
      <dgm:spPr>
        <a:solidFill>
          <a:schemeClr val="tx2"/>
        </a:solidFill>
      </dgm:spPr>
      <dgm:t>
        <a:bodyPr/>
        <a:lstStyle/>
        <a:p>
          <a:r>
            <a:rPr lang="en-IE" sz="1800" b="1" dirty="0">
              <a:solidFill>
                <a:schemeClr val="bg1"/>
              </a:solidFill>
              <a:latin typeface="+mn-lt"/>
            </a:rPr>
            <a:t>Company Registration</a:t>
          </a:r>
        </a:p>
      </dgm:t>
    </dgm:pt>
    <dgm:pt modelId="{3EC741F3-3B25-44F9-83CB-DEC451C82ECB}" type="parTrans" cxnId="{68244BC8-B693-4A0F-AC16-1B8943E5B77E}">
      <dgm:prSet/>
      <dgm:spPr/>
      <dgm:t>
        <a:bodyPr/>
        <a:lstStyle/>
        <a:p>
          <a:endParaRPr lang="en-IE" b="1">
            <a:solidFill>
              <a:schemeClr val="bg1"/>
            </a:solidFill>
            <a:latin typeface="+mn-lt"/>
          </a:endParaRPr>
        </a:p>
      </dgm:t>
    </dgm:pt>
    <dgm:pt modelId="{2BA31268-665F-421F-9193-DE49B59ADDB9}" type="sibTrans" cxnId="{68244BC8-B693-4A0F-AC16-1B8943E5B77E}">
      <dgm:prSet/>
      <dgm:spPr/>
      <dgm:t>
        <a:bodyPr/>
        <a:lstStyle/>
        <a:p>
          <a:endParaRPr lang="en-IE" b="1">
            <a:solidFill>
              <a:schemeClr val="bg1"/>
            </a:solidFill>
            <a:latin typeface="+mn-lt"/>
          </a:endParaRPr>
        </a:p>
      </dgm:t>
    </dgm:pt>
    <dgm:pt modelId="{C510DF42-8F83-4D0B-91A6-2A17E0337C16}" type="pres">
      <dgm:prSet presAssocID="{E938C37F-87F4-47F8-ADBD-D0B946FD0859}" presName="diagram" presStyleCnt="0">
        <dgm:presLayoutVars>
          <dgm:dir/>
          <dgm:resizeHandles val="exact"/>
        </dgm:presLayoutVars>
      </dgm:prSet>
      <dgm:spPr/>
      <dgm:t>
        <a:bodyPr/>
        <a:lstStyle/>
        <a:p>
          <a:endParaRPr lang="en-US"/>
        </a:p>
      </dgm:t>
    </dgm:pt>
    <dgm:pt modelId="{04489482-040F-4EBE-8964-FAE40E074CDE}" type="pres">
      <dgm:prSet presAssocID="{7A88F068-A73E-40CA-AC3E-33BC834FC617}" presName="node" presStyleLbl="node1" presStyleIdx="0" presStyleCnt="10">
        <dgm:presLayoutVars>
          <dgm:bulletEnabled val="1"/>
        </dgm:presLayoutVars>
      </dgm:prSet>
      <dgm:spPr/>
      <dgm:t>
        <a:bodyPr/>
        <a:lstStyle/>
        <a:p>
          <a:endParaRPr lang="en-US"/>
        </a:p>
      </dgm:t>
    </dgm:pt>
    <dgm:pt modelId="{F6BD6760-3D1E-405E-B94D-504D51420A4B}" type="pres">
      <dgm:prSet presAssocID="{2EE78B56-FF14-4BDE-B53D-1786EF16C206}" presName="sibTrans" presStyleCnt="0"/>
      <dgm:spPr/>
    </dgm:pt>
    <dgm:pt modelId="{CB165D26-E5D0-4181-8331-D3CBF993AC0E}" type="pres">
      <dgm:prSet presAssocID="{FAB233B0-3FB9-46D3-A440-28367ADDF75E}" presName="node" presStyleLbl="node1" presStyleIdx="1" presStyleCnt="10">
        <dgm:presLayoutVars>
          <dgm:bulletEnabled val="1"/>
        </dgm:presLayoutVars>
      </dgm:prSet>
      <dgm:spPr/>
      <dgm:t>
        <a:bodyPr/>
        <a:lstStyle/>
        <a:p>
          <a:endParaRPr lang="en-US"/>
        </a:p>
      </dgm:t>
    </dgm:pt>
    <dgm:pt modelId="{9210514A-8502-427D-B56F-DF463A6CCCB4}" type="pres">
      <dgm:prSet presAssocID="{E15D5E42-BE1E-4A54-A85E-D512084CAA3E}" presName="sibTrans" presStyleCnt="0"/>
      <dgm:spPr/>
    </dgm:pt>
    <dgm:pt modelId="{C3378DE6-2A8A-4233-B4CA-384BEF426189}" type="pres">
      <dgm:prSet presAssocID="{1F16E17C-9CE0-46AA-9A84-952DFFF4BBD5}" presName="node" presStyleLbl="node1" presStyleIdx="2" presStyleCnt="10">
        <dgm:presLayoutVars>
          <dgm:bulletEnabled val="1"/>
        </dgm:presLayoutVars>
      </dgm:prSet>
      <dgm:spPr/>
      <dgm:t>
        <a:bodyPr/>
        <a:lstStyle/>
        <a:p>
          <a:endParaRPr lang="en-US"/>
        </a:p>
      </dgm:t>
    </dgm:pt>
    <dgm:pt modelId="{A64295FD-D83E-4FF7-A1EC-D92E08BC693A}" type="pres">
      <dgm:prSet presAssocID="{ACE2407A-08F3-4A50-AE34-EA8512A57D9F}" presName="sibTrans" presStyleCnt="0"/>
      <dgm:spPr/>
    </dgm:pt>
    <dgm:pt modelId="{C31BED9C-142C-425B-A640-1B70BFCA8E68}" type="pres">
      <dgm:prSet presAssocID="{5E225B87-8F51-4F70-AEF1-F9A75EBBBCF6}" presName="node" presStyleLbl="node1" presStyleIdx="3" presStyleCnt="10">
        <dgm:presLayoutVars>
          <dgm:bulletEnabled val="1"/>
        </dgm:presLayoutVars>
      </dgm:prSet>
      <dgm:spPr/>
      <dgm:t>
        <a:bodyPr/>
        <a:lstStyle/>
        <a:p>
          <a:endParaRPr lang="en-US"/>
        </a:p>
      </dgm:t>
    </dgm:pt>
    <dgm:pt modelId="{7FC29058-862A-48BD-9755-6FDAB63805BB}" type="pres">
      <dgm:prSet presAssocID="{C78B5B00-031A-4712-8841-5ECF02E106D2}" presName="sibTrans" presStyleCnt="0"/>
      <dgm:spPr/>
    </dgm:pt>
    <dgm:pt modelId="{0BBCD162-E084-46DB-A91A-FAB197A10EA4}" type="pres">
      <dgm:prSet presAssocID="{78B0B431-5B01-44E3-BD95-6AB46C99F5E7}" presName="node" presStyleLbl="node1" presStyleIdx="4" presStyleCnt="10">
        <dgm:presLayoutVars>
          <dgm:bulletEnabled val="1"/>
        </dgm:presLayoutVars>
      </dgm:prSet>
      <dgm:spPr/>
      <dgm:t>
        <a:bodyPr/>
        <a:lstStyle/>
        <a:p>
          <a:endParaRPr lang="en-US"/>
        </a:p>
      </dgm:t>
    </dgm:pt>
    <dgm:pt modelId="{E014344C-1517-48A2-B61F-0DA75596DDC1}" type="pres">
      <dgm:prSet presAssocID="{13F00288-FB9F-47F4-94D2-6B7B463BF44B}" presName="sibTrans" presStyleCnt="0"/>
      <dgm:spPr/>
    </dgm:pt>
    <dgm:pt modelId="{371DE01D-D870-4B8E-B6A9-6393B5AC5E18}" type="pres">
      <dgm:prSet presAssocID="{5588132A-061B-4C9B-AB1C-DD8143DC44FE}" presName="node" presStyleLbl="node1" presStyleIdx="5" presStyleCnt="10">
        <dgm:presLayoutVars>
          <dgm:bulletEnabled val="1"/>
        </dgm:presLayoutVars>
      </dgm:prSet>
      <dgm:spPr/>
      <dgm:t>
        <a:bodyPr/>
        <a:lstStyle/>
        <a:p>
          <a:endParaRPr lang="en-US"/>
        </a:p>
      </dgm:t>
    </dgm:pt>
    <dgm:pt modelId="{EF31D2A0-DEDA-47AE-82DF-4B466A992FE4}" type="pres">
      <dgm:prSet presAssocID="{3EF7C307-3461-47F6-8FC9-1255F78E680D}" presName="sibTrans" presStyleCnt="0"/>
      <dgm:spPr/>
    </dgm:pt>
    <dgm:pt modelId="{716C3F46-9E50-416D-B4EC-F70153C52B41}" type="pres">
      <dgm:prSet presAssocID="{F23E8D0C-D117-4B0E-8B0E-4B77970822F3}" presName="node" presStyleLbl="node1" presStyleIdx="6" presStyleCnt="10">
        <dgm:presLayoutVars>
          <dgm:bulletEnabled val="1"/>
        </dgm:presLayoutVars>
      </dgm:prSet>
      <dgm:spPr/>
      <dgm:t>
        <a:bodyPr/>
        <a:lstStyle/>
        <a:p>
          <a:endParaRPr lang="en-US"/>
        </a:p>
      </dgm:t>
    </dgm:pt>
    <dgm:pt modelId="{F8AFC774-7AB6-4D6D-828C-2AE8DA78F904}" type="pres">
      <dgm:prSet presAssocID="{4A58E7DB-B8C2-4B51-A0F7-91D10D472A13}" presName="sibTrans" presStyleCnt="0"/>
      <dgm:spPr/>
    </dgm:pt>
    <dgm:pt modelId="{C63545C7-41DD-455D-9A85-BA167BC7082B}" type="pres">
      <dgm:prSet presAssocID="{00B4936B-C021-4215-A434-7632CC5C23BB}" presName="node" presStyleLbl="node1" presStyleIdx="7" presStyleCnt="10">
        <dgm:presLayoutVars>
          <dgm:bulletEnabled val="1"/>
        </dgm:presLayoutVars>
      </dgm:prSet>
      <dgm:spPr/>
      <dgm:t>
        <a:bodyPr/>
        <a:lstStyle/>
        <a:p>
          <a:endParaRPr lang="en-US"/>
        </a:p>
      </dgm:t>
    </dgm:pt>
    <dgm:pt modelId="{572C8CC0-09DA-47FD-9566-19CB8ACA5D06}" type="pres">
      <dgm:prSet presAssocID="{DA0220A2-7E23-4476-9BB8-E29C26A824A0}" presName="sibTrans" presStyleCnt="0"/>
      <dgm:spPr/>
    </dgm:pt>
    <dgm:pt modelId="{4583322C-BC02-4C13-9181-E473B5F77E8D}" type="pres">
      <dgm:prSet presAssocID="{CDC694D3-4DBC-49B7-A38F-E704D9AD2417}" presName="node" presStyleLbl="node1" presStyleIdx="8" presStyleCnt="10">
        <dgm:presLayoutVars>
          <dgm:bulletEnabled val="1"/>
        </dgm:presLayoutVars>
      </dgm:prSet>
      <dgm:spPr/>
      <dgm:t>
        <a:bodyPr/>
        <a:lstStyle/>
        <a:p>
          <a:endParaRPr lang="en-US"/>
        </a:p>
      </dgm:t>
    </dgm:pt>
    <dgm:pt modelId="{81AF8C0A-D0CB-4BE4-80C9-78C54BD20036}" type="pres">
      <dgm:prSet presAssocID="{2BA31268-665F-421F-9193-DE49B59ADDB9}" presName="sibTrans" presStyleCnt="0"/>
      <dgm:spPr/>
    </dgm:pt>
    <dgm:pt modelId="{35E270A1-6495-441D-8ED7-87D45D233A5C}" type="pres">
      <dgm:prSet presAssocID="{6532F0BC-9E43-4C9C-91D7-22E73F23EC4F}" presName="node" presStyleLbl="node1" presStyleIdx="9" presStyleCnt="10">
        <dgm:presLayoutVars>
          <dgm:bulletEnabled val="1"/>
        </dgm:presLayoutVars>
      </dgm:prSet>
      <dgm:spPr/>
      <dgm:t>
        <a:bodyPr/>
        <a:lstStyle/>
        <a:p>
          <a:endParaRPr lang="en-US"/>
        </a:p>
      </dgm:t>
    </dgm:pt>
  </dgm:ptLst>
  <dgm:cxnLst>
    <dgm:cxn modelId="{CE25B6BB-FA71-43EF-AACC-77DD301C34BF}" type="presOf" srcId="{1F16E17C-9CE0-46AA-9A84-952DFFF4BBD5}" destId="{C3378DE6-2A8A-4233-B4CA-384BEF426189}" srcOrd="0" destOrd="0" presId="urn:microsoft.com/office/officeart/2005/8/layout/default#2"/>
    <dgm:cxn modelId="{43BFEA9E-BAF1-44B4-B924-85F76930264D}" type="presOf" srcId="{5588132A-061B-4C9B-AB1C-DD8143DC44FE}" destId="{371DE01D-D870-4B8E-B6A9-6393B5AC5E18}" srcOrd="0" destOrd="0" presId="urn:microsoft.com/office/officeart/2005/8/layout/default#2"/>
    <dgm:cxn modelId="{68244BC8-B693-4A0F-AC16-1B8943E5B77E}" srcId="{E938C37F-87F4-47F8-ADBD-D0B946FD0859}" destId="{CDC694D3-4DBC-49B7-A38F-E704D9AD2417}" srcOrd="8" destOrd="0" parTransId="{3EC741F3-3B25-44F9-83CB-DEC451C82ECB}" sibTransId="{2BA31268-665F-421F-9193-DE49B59ADDB9}"/>
    <dgm:cxn modelId="{3F269941-1D37-4842-A494-2C7E32B09480}" type="presOf" srcId="{E938C37F-87F4-47F8-ADBD-D0B946FD0859}" destId="{C510DF42-8F83-4D0B-91A6-2A17E0337C16}" srcOrd="0" destOrd="0" presId="urn:microsoft.com/office/officeart/2005/8/layout/default#2"/>
    <dgm:cxn modelId="{691481D6-CFB2-4B11-9BAB-C14B589B3DBD}" type="presOf" srcId="{00B4936B-C021-4215-A434-7632CC5C23BB}" destId="{C63545C7-41DD-455D-9A85-BA167BC7082B}" srcOrd="0" destOrd="0" presId="urn:microsoft.com/office/officeart/2005/8/layout/default#2"/>
    <dgm:cxn modelId="{4B12C5D1-54D2-47DA-A739-1CF2BFC6DEDE}" type="presOf" srcId="{6532F0BC-9E43-4C9C-91D7-22E73F23EC4F}" destId="{35E270A1-6495-441D-8ED7-87D45D233A5C}" srcOrd="0" destOrd="0" presId="urn:microsoft.com/office/officeart/2005/8/layout/default#2"/>
    <dgm:cxn modelId="{C80157F1-8C5C-4BE2-9F27-68BA9FFA5587}" srcId="{E938C37F-87F4-47F8-ADBD-D0B946FD0859}" destId="{78B0B431-5B01-44E3-BD95-6AB46C99F5E7}" srcOrd="4" destOrd="0" parTransId="{4F5DDFE3-E3AA-4742-BFAE-C218AC98F7EA}" sibTransId="{13F00288-FB9F-47F4-94D2-6B7B463BF44B}"/>
    <dgm:cxn modelId="{2A55EE14-0843-4FA8-9D5F-9AAAD673FA18}" srcId="{E938C37F-87F4-47F8-ADBD-D0B946FD0859}" destId="{5588132A-061B-4C9B-AB1C-DD8143DC44FE}" srcOrd="5" destOrd="0" parTransId="{6D601CF2-537A-4F10-A478-CB8627D473A2}" sibTransId="{3EF7C307-3461-47F6-8FC9-1255F78E680D}"/>
    <dgm:cxn modelId="{B748D92B-9AEF-4C2B-90B1-5808C669BFD8}" srcId="{E938C37F-87F4-47F8-ADBD-D0B946FD0859}" destId="{6532F0BC-9E43-4C9C-91D7-22E73F23EC4F}" srcOrd="9" destOrd="0" parTransId="{F94EA88D-D495-44C3-BCB0-4F18993CB228}" sibTransId="{127E3637-6339-4104-A8A2-9C89F0AF8509}"/>
    <dgm:cxn modelId="{3AA99AA7-0D6C-4FA4-AE1B-0A9DD956800F}" type="presOf" srcId="{FAB233B0-3FB9-46D3-A440-28367ADDF75E}" destId="{CB165D26-E5D0-4181-8331-D3CBF993AC0E}" srcOrd="0" destOrd="0" presId="urn:microsoft.com/office/officeart/2005/8/layout/default#2"/>
    <dgm:cxn modelId="{B18BC4A4-695B-4B04-A704-A19B9642EADE}" srcId="{E938C37F-87F4-47F8-ADBD-D0B946FD0859}" destId="{7A88F068-A73E-40CA-AC3E-33BC834FC617}" srcOrd="0" destOrd="0" parTransId="{DC348F04-2838-4E89-92B2-7CA1343E75AC}" sibTransId="{2EE78B56-FF14-4BDE-B53D-1786EF16C206}"/>
    <dgm:cxn modelId="{DD41F968-143E-493C-9823-F74BF11B23FD}" type="presOf" srcId="{F23E8D0C-D117-4B0E-8B0E-4B77970822F3}" destId="{716C3F46-9E50-416D-B4EC-F70153C52B41}" srcOrd="0" destOrd="0" presId="urn:microsoft.com/office/officeart/2005/8/layout/default#2"/>
    <dgm:cxn modelId="{383A2F55-55F5-45D4-987E-6430083F0C6E}" srcId="{E938C37F-87F4-47F8-ADBD-D0B946FD0859}" destId="{FAB233B0-3FB9-46D3-A440-28367ADDF75E}" srcOrd="1" destOrd="0" parTransId="{32C1DE78-B5A2-4A48-8536-CAFCFF79D387}" sibTransId="{E15D5E42-BE1E-4A54-A85E-D512084CAA3E}"/>
    <dgm:cxn modelId="{D2E30B8B-B1FA-49B2-8CA8-3D648D91239B}" type="presOf" srcId="{5E225B87-8F51-4F70-AEF1-F9A75EBBBCF6}" destId="{C31BED9C-142C-425B-A640-1B70BFCA8E68}" srcOrd="0" destOrd="0" presId="urn:microsoft.com/office/officeart/2005/8/layout/default#2"/>
    <dgm:cxn modelId="{6CEA5B3A-B5BB-49FE-BBEA-D3F37EB01E59}" srcId="{E938C37F-87F4-47F8-ADBD-D0B946FD0859}" destId="{5E225B87-8F51-4F70-AEF1-F9A75EBBBCF6}" srcOrd="3" destOrd="0" parTransId="{90A379BB-4603-47D9-87F9-113DDEFB4CB9}" sibTransId="{C78B5B00-031A-4712-8841-5ECF02E106D2}"/>
    <dgm:cxn modelId="{7CFC75D1-0693-499D-A853-39EC78072AC9}" type="presOf" srcId="{7A88F068-A73E-40CA-AC3E-33BC834FC617}" destId="{04489482-040F-4EBE-8964-FAE40E074CDE}" srcOrd="0" destOrd="0" presId="urn:microsoft.com/office/officeart/2005/8/layout/default#2"/>
    <dgm:cxn modelId="{E0822403-9ADF-42B8-B9AE-4C59DF6E964E}" type="presOf" srcId="{CDC694D3-4DBC-49B7-A38F-E704D9AD2417}" destId="{4583322C-BC02-4C13-9181-E473B5F77E8D}" srcOrd="0" destOrd="0" presId="urn:microsoft.com/office/officeart/2005/8/layout/default#2"/>
    <dgm:cxn modelId="{2EEF44E7-FBCE-4242-B166-A9B1DF065F1C}" type="presOf" srcId="{78B0B431-5B01-44E3-BD95-6AB46C99F5E7}" destId="{0BBCD162-E084-46DB-A91A-FAB197A10EA4}" srcOrd="0" destOrd="0" presId="urn:microsoft.com/office/officeart/2005/8/layout/default#2"/>
    <dgm:cxn modelId="{30A4D8C7-753F-4A75-8ED2-0C9E59A565C1}" srcId="{E938C37F-87F4-47F8-ADBD-D0B946FD0859}" destId="{1F16E17C-9CE0-46AA-9A84-952DFFF4BBD5}" srcOrd="2" destOrd="0" parTransId="{42F4E833-F3C0-4A28-8258-F7328566BBEB}" sibTransId="{ACE2407A-08F3-4A50-AE34-EA8512A57D9F}"/>
    <dgm:cxn modelId="{09D2835D-F236-47FE-8FD6-C76766F5C1F5}" srcId="{E938C37F-87F4-47F8-ADBD-D0B946FD0859}" destId="{F23E8D0C-D117-4B0E-8B0E-4B77970822F3}" srcOrd="6" destOrd="0" parTransId="{3F608F64-4BEB-424F-ACB0-72D9773CB86D}" sibTransId="{4A58E7DB-B8C2-4B51-A0F7-91D10D472A13}"/>
    <dgm:cxn modelId="{11390603-9E5C-46A3-B0FA-4CCA49DD542B}" srcId="{E938C37F-87F4-47F8-ADBD-D0B946FD0859}" destId="{00B4936B-C021-4215-A434-7632CC5C23BB}" srcOrd="7" destOrd="0" parTransId="{B14E6993-235D-48BA-8A98-2D62F0159828}" sibTransId="{DA0220A2-7E23-4476-9BB8-E29C26A824A0}"/>
    <dgm:cxn modelId="{3284D596-6850-40CD-9D6E-BA9368E6409F}" type="presParOf" srcId="{C510DF42-8F83-4D0B-91A6-2A17E0337C16}" destId="{04489482-040F-4EBE-8964-FAE40E074CDE}" srcOrd="0" destOrd="0" presId="urn:microsoft.com/office/officeart/2005/8/layout/default#2"/>
    <dgm:cxn modelId="{E7043143-9568-4782-91DB-6F58F0F63145}" type="presParOf" srcId="{C510DF42-8F83-4D0B-91A6-2A17E0337C16}" destId="{F6BD6760-3D1E-405E-B94D-504D51420A4B}" srcOrd="1" destOrd="0" presId="urn:microsoft.com/office/officeart/2005/8/layout/default#2"/>
    <dgm:cxn modelId="{EA51DE4B-8E24-44A2-A21F-331980586496}" type="presParOf" srcId="{C510DF42-8F83-4D0B-91A6-2A17E0337C16}" destId="{CB165D26-E5D0-4181-8331-D3CBF993AC0E}" srcOrd="2" destOrd="0" presId="urn:microsoft.com/office/officeart/2005/8/layout/default#2"/>
    <dgm:cxn modelId="{FA448B72-5185-495B-855D-92E3E6222C1E}" type="presParOf" srcId="{C510DF42-8F83-4D0B-91A6-2A17E0337C16}" destId="{9210514A-8502-427D-B56F-DF463A6CCCB4}" srcOrd="3" destOrd="0" presId="urn:microsoft.com/office/officeart/2005/8/layout/default#2"/>
    <dgm:cxn modelId="{AB7EBCAD-F26A-497F-98E9-0B21F63A2EA4}" type="presParOf" srcId="{C510DF42-8F83-4D0B-91A6-2A17E0337C16}" destId="{C3378DE6-2A8A-4233-B4CA-384BEF426189}" srcOrd="4" destOrd="0" presId="urn:microsoft.com/office/officeart/2005/8/layout/default#2"/>
    <dgm:cxn modelId="{E8D638BB-4CD1-4006-BF89-3CB8CF9058CD}" type="presParOf" srcId="{C510DF42-8F83-4D0B-91A6-2A17E0337C16}" destId="{A64295FD-D83E-4FF7-A1EC-D92E08BC693A}" srcOrd="5" destOrd="0" presId="urn:microsoft.com/office/officeart/2005/8/layout/default#2"/>
    <dgm:cxn modelId="{FC700C01-C41F-4D11-AADD-B3E86153B529}" type="presParOf" srcId="{C510DF42-8F83-4D0B-91A6-2A17E0337C16}" destId="{C31BED9C-142C-425B-A640-1B70BFCA8E68}" srcOrd="6" destOrd="0" presId="urn:microsoft.com/office/officeart/2005/8/layout/default#2"/>
    <dgm:cxn modelId="{F5F6AA4D-07FE-4AEB-BDB6-D65CC6128CDD}" type="presParOf" srcId="{C510DF42-8F83-4D0B-91A6-2A17E0337C16}" destId="{7FC29058-862A-48BD-9755-6FDAB63805BB}" srcOrd="7" destOrd="0" presId="urn:microsoft.com/office/officeart/2005/8/layout/default#2"/>
    <dgm:cxn modelId="{1E7949A4-B1A6-4A85-A71F-2E685823190A}" type="presParOf" srcId="{C510DF42-8F83-4D0B-91A6-2A17E0337C16}" destId="{0BBCD162-E084-46DB-A91A-FAB197A10EA4}" srcOrd="8" destOrd="0" presId="urn:microsoft.com/office/officeart/2005/8/layout/default#2"/>
    <dgm:cxn modelId="{C7C13B09-EE3B-474A-A724-F31556BBA1D4}" type="presParOf" srcId="{C510DF42-8F83-4D0B-91A6-2A17E0337C16}" destId="{E014344C-1517-48A2-B61F-0DA75596DDC1}" srcOrd="9" destOrd="0" presId="urn:microsoft.com/office/officeart/2005/8/layout/default#2"/>
    <dgm:cxn modelId="{67B44D6A-4FF8-420C-A763-082F49D5BAB4}" type="presParOf" srcId="{C510DF42-8F83-4D0B-91A6-2A17E0337C16}" destId="{371DE01D-D870-4B8E-B6A9-6393B5AC5E18}" srcOrd="10" destOrd="0" presId="urn:microsoft.com/office/officeart/2005/8/layout/default#2"/>
    <dgm:cxn modelId="{32BE93A1-5CA3-40B8-B553-011F4AF9A628}" type="presParOf" srcId="{C510DF42-8F83-4D0B-91A6-2A17E0337C16}" destId="{EF31D2A0-DEDA-47AE-82DF-4B466A992FE4}" srcOrd="11" destOrd="0" presId="urn:microsoft.com/office/officeart/2005/8/layout/default#2"/>
    <dgm:cxn modelId="{D7083F9B-D266-4E1F-A55A-18CB20640803}" type="presParOf" srcId="{C510DF42-8F83-4D0B-91A6-2A17E0337C16}" destId="{716C3F46-9E50-416D-B4EC-F70153C52B41}" srcOrd="12" destOrd="0" presId="urn:microsoft.com/office/officeart/2005/8/layout/default#2"/>
    <dgm:cxn modelId="{ED8921C1-CAA9-4A89-A23E-48BF88B71314}" type="presParOf" srcId="{C510DF42-8F83-4D0B-91A6-2A17E0337C16}" destId="{F8AFC774-7AB6-4D6D-828C-2AE8DA78F904}" srcOrd="13" destOrd="0" presId="urn:microsoft.com/office/officeart/2005/8/layout/default#2"/>
    <dgm:cxn modelId="{DE1C59BD-0099-411C-8B59-677E0D1E4603}" type="presParOf" srcId="{C510DF42-8F83-4D0B-91A6-2A17E0337C16}" destId="{C63545C7-41DD-455D-9A85-BA167BC7082B}" srcOrd="14" destOrd="0" presId="urn:microsoft.com/office/officeart/2005/8/layout/default#2"/>
    <dgm:cxn modelId="{B1E248D6-5E34-4B04-8CB7-32742A06D04A}" type="presParOf" srcId="{C510DF42-8F83-4D0B-91A6-2A17E0337C16}" destId="{572C8CC0-09DA-47FD-9566-19CB8ACA5D06}" srcOrd="15" destOrd="0" presId="urn:microsoft.com/office/officeart/2005/8/layout/default#2"/>
    <dgm:cxn modelId="{A2F8537D-144A-4FAD-875B-7C1CC37F9336}" type="presParOf" srcId="{C510DF42-8F83-4D0B-91A6-2A17E0337C16}" destId="{4583322C-BC02-4C13-9181-E473B5F77E8D}" srcOrd="16" destOrd="0" presId="urn:microsoft.com/office/officeart/2005/8/layout/default#2"/>
    <dgm:cxn modelId="{18D7CC3A-6766-4932-A326-B2D5603E1BE3}" type="presParOf" srcId="{C510DF42-8F83-4D0B-91A6-2A17E0337C16}" destId="{81AF8C0A-D0CB-4BE4-80C9-78C54BD20036}" srcOrd="17" destOrd="0" presId="urn:microsoft.com/office/officeart/2005/8/layout/default#2"/>
    <dgm:cxn modelId="{3736BD00-2FE2-4D77-AC14-087387B38405}" type="presParOf" srcId="{C510DF42-8F83-4D0B-91A6-2A17E0337C16}" destId="{35E270A1-6495-441D-8ED7-87D45D233A5C}" srcOrd="18" destOrd="0" presId="urn:microsoft.com/office/officeart/2005/8/layout/defaul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58A7A1-8F5F-4AB0-A40B-2AA20FF5B959}">
      <dsp:nvSpPr>
        <dsp:cNvPr id="0" name=""/>
        <dsp:cNvSpPr/>
      </dsp:nvSpPr>
      <dsp:spPr>
        <a:xfrm rot="5400000">
          <a:off x="6064864" y="-2967717"/>
          <a:ext cx="630818" cy="6712707"/>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711200">
            <a:lnSpc>
              <a:spcPct val="90000"/>
            </a:lnSpc>
            <a:spcBef>
              <a:spcPct val="0"/>
            </a:spcBef>
            <a:spcAft>
              <a:spcPct val="15000"/>
            </a:spcAft>
            <a:buChar char="••"/>
          </a:pPr>
          <a:r>
            <a:rPr lang="en-US" sz="1600" kern="1200" dirty="0">
              <a:latin typeface="Arial Rounded MT Bold" panose="020F0704030504030204" pitchFamily="34" charset="0"/>
              <a:ea typeface="Cambria" panose="02040503050406030204" pitchFamily="18" charset="0"/>
              <a:cs typeface="Arial" panose="020B0604020202020204" pitchFamily="34" charset="0"/>
            </a:rPr>
            <a:t>Raise the share of the sector to GDP from the current 8.3% to 15% by 2022 by adding $2 - $3 billion to the economy.</a:t>
          </a:r>
          <a:endParaRPr lang="en-US" sz="1600" kern="1200" dirty="0">
            <a:latin typeface="Arial Rounded MT Bold" panose="020F0704030504030204" pitchFamily="34" charset="0"/>
          </a:endParaRPr>
        </a:p>
      </dsp:txBody>
      <dsp:txXfrm rot="-5400000">
        <a:off x="3023920" y="104021"/>
        <a:ext cx="6681913" cy="569230"/>
      </dsp:txXfrm>
    </dsp:sp>
    <dsp:sp modelId="{7C5C9770-9079-4702-9CF5-65510A5B26E1}">
      <dsp:nvSpPr>
        <dsp:cNvPr id="0" name=""/>
        <dsp:cNvSpPr/>
      </dsp:nvSpPr>
      <dsp:spPr>
        <a:xfrm>
          <a:off x="495100" y="36"/>
          <a:ext cx="2528819" cy="777200"/>
        </a:xfrm>
        <a:prstGeom prst="roundRect">
          <a:avLst/>
        </a:prstGeom>
        <a:solidFill>
          <a:schemeClr val="tx1"/>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latin typeface="Arial Black" panose="020B0A04020102020204" pitchFamily="34" charset="0"/>
            </a:rPr>
            <a:t>MANUFACTURING</a:t>
          </a:r>
          <a:endParaRPr lang="en-US" sz="1400" kern="1200" dirty="0">
            <a:latin typeface="Arial Black" panose="020B0A04020102020204" pitchFamily="34" charset="0"/>
          </a:endParaRPr>
        </a:p>
      </dsp:txBody>
      <dsp:txXfrm>
        <a:off x="533040" y="37976"/>
        <a:ext cx="2452939" cy="701320"/>
      </dsp:txXfrm>
    </dsp:sp>
    <dsp:sp modelId="{92A3BF6B-FD6A-4EE4-94A9-8DF2D6087E0B}">
      <dsp:nvSpPr>
        <dsp:cNvPr id="0" name=""/>
        <dsp:cNvSpPr/>
      </dsp:nvSpPr>
      <dsp:spPr>
        <a:xfrm rot="5400000">
          <a:off x="6070344" y="-2183039"/>
          <a:ext cx="620317" cy="6713165"/>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711200">
            <a:lnSpc>
              <a:spcPct val="90000"/>
            </a:lnSpc>
            <a:spcBef>
              <a:spcPct val="0"/>
            </a:spcBef>
            <a:spcAft>
              <a:spcPct val="15000"/>
            </a:spcAft>
            <a:buChar char="••"/>
          </a:pPr>
          <a:r>
            <a:rPr lang="en-US" sz="1600" kern="1200" dirty="0">
              <a:latin typeface="Arial Rounded MT Bold" panose="020F0704030504030204" pitchFamily="34" charset="0"/>
              <a:ea typeface="Cambria" panose="02040503050406030204" pitchFamily="18" charset="0"/>
              <a:cs typeface="Arial" panose="020B0604020202020204" pitchFamily="34" charset="0"/>
            </a:rPr>
            <a:t>Ensure 100% Food and Nutrition Security</a:t>
          </a:r>
        </a:p>
      </dsp:txBody>
      <dsp:txXfrm rot="-5400000">
        <a:off x="3023921" y="893665"/>
        <a:ext cx="6682884" cy="559755"/>
      </dsp:txXfrm>
    </dsp:sp>
    <dsp:sp modelId="{D68C90F7-AB43-46FA-B553-A1D545D3430E}">
      <dsp:nvSpPr>
        <dsp:cNvPr id="0" name=""/>
        <dsp:cNvSpPr/>
      </dsp:nvSpPr>
      <dsp:spPr>
        <a:xfrm>
          <a:off x="495100" y="793082"/>
          <a:ext cx="2528819" cy="760911"/>
        </a:xfrm>
        <a:prstGeom prst="roundRect">
          <a:avLst/>
        </a:prstGeom>
        <a:solidFill>
          <a:srgbClr val="00660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latin typeface="Arial Black" panose="020B0A04020102020204" pitchFamily="34" charset="0"/>
            </a:rPr>
            <a:t>FOOD SECURITY</a:t>
          </a:r>
          <a:endParaRPr lang="en-US" sz="1400" kern="1200" dirty="0">
            <a:latin typeface="Arial Black" panose="020B0A04020102020204" pitchFamily="34" charset="0"/>
          </a:endParaRPr>
        </a:p>
      </dsp:txBody>
      <dsp:txXfrm>
        <a:off x="532245" y="830227"/>
        <a:ext cx="2454529" cy="686621"/>
      </dsp:txXfrm>
    </dsp:sp>
    <dsp:sp modelId="{9AB77BE0-177C-4AF1-BABF-308D58BCFC97}">
      <dsp:nvSpPr>
        <dsp:cNvPr id="0" name=""/>
        <dsp:cNvSpPr/>
      </dsp:nvSpPr>
      <dsp:spPr>
        <a:xfrm rot="5400000">
          <a:off x="6036907" y="-1414074"/>
          <a:ext cx="686740" cy="671264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endParaRPr lang="en-US" sz="1400" kern="1200" dirty="0">
            <a:latin typeface="Arial Rounded MT Bold" panose="020F0704030504030204" pitchFamily="34" charset="0"/>
          </a:endParaRPr>
        </a:p>
        <a:p>
          <a:pPr marL="114300" lvl="1" indent="-114300" algn="just" defTabSz="622300">
            <a:lnSpc>
              <a:spcPct val="90000"/>
            </a:lnSpc>
            <a:spcBef>
              <a:spcPct val="0"/>
            </a:spcBef>
            <a:spcAft>
              <a:spcPct val="15000"/>
            </a:spcAft>
            <a:buChar char="••"/>
          </a:pPr>
          <a:endParaRPr lang="en-US" sz="1400" kern="1200" dirty="0">
            <a:latin typeface="Arial Rounded MT Bold" panose="020F0704030504030204" pitchFamily="34" charset="0"/>
          </a:endParaRPr>
        </a:p>
        <a:p>
          <a:pPr marL="171450" lvl="1" indent="-171450" algn="just" defTabSz="711200">
            <a:lnSpc>
              <a:spcPct val="90000"/>
            </a:lnSpc>
            <a:spcBef>
              <a:spcPct val="0"/>
            </a:spcBef>
            <a:spcAft>
              <a:spcPct val="15000"/>
            </a:spcAft>
            <a:buChar char="••"/>
          </a:pPr>
          <a:r>
            <a:rPr lang="en-US" sz="1600" kern="1200" dirty="0">
              <a:latin typeface="Arial Rounded MT Bold" panose="020F0704030504030204" pitchFamily="34" charset="0"/>
              <a:ea typeface="Cambria" panose="02040503050406030204" pitchFamily="18" charset="0"/>
              <a:cs typeface="Arial" panose="020B0604020202020204" pitchFamily="34" charset="0"/>
            </a:rPr>
            <a:t>Develop innovative affordable housing (about 500,000 units) and increase Real Estate &amp; construction sector GDP contribution from 7% to 14%  by </a:t>
          </a:r>
          <a:r>
            <a:rPr lang="en-US" sz="1400" kern="1200" dirty="0">
              <a:latin typeface="Arial Rounded MT Bold" panose="020F0704030504030204" pitchFamily="34" charset="0"/>
            </a:rPr>
            <a:t>2022.</a:t>
          </a:r>
        </a:p>
        <a:p>
          <a:pPr marL="114300" lvl="1" indent="-114300" algn="just" defTabSz="622300">
            <a:lnSpc>
              <a:spcPct val="90000"/>
            </a:lnSpc>
            <a:spcBef>
              <a:spcPct val="0"/>
            </a:spcBef>
            <a:spcAft>
              <a:spcPct val="15000"/>
            </a:spcAft>
            <a:buChar char="••"/>
          </a:pPr>
          <a:endParaRPr lang="en-US" sz="1400" kern="1200" dirty="0">
            <a:latin typeface="Arial Rounded MT Bold" panose="020F0704030504030204" pitchFamily="34" charset="0"/>
          </a:endParaRPr>
        </a:p>
        <a:p>
          <a:pPr marL="114300" lvl="1" indent="-114300" algn="just" defTabSz="622300">
            <a:lnSpc>
              <a:spcPct val="90000"/>
            </a:lnSpc>
            <a:spcBef>
              <a:spcPct val="0"/>
            </a:spcBef>
            <a:spcAft>
              <a:spcPct val="15000"/>
            </a:spcAft>
            <a:buChar char="••"/>
          </a:pPr>
          <a:endParaRPr lang="en-US" sz="1400" kern="1200" dirty="0">
            <a:latin typeface="Arial Rounded MT Bold" panose="020F0704030504030204" pitchFamily="34" charset="0"/>
          </a:endParaRPr>
        </a:p>
      </dsp:txBody>
      <dsp:txXfrm rot="-5400000">
        <a:off x="3023956" y="1632401"/>
        <a:ext cx="6679118" cy="619692"/>
      </dsp:txXfrm>
    </dsp:sp>
    <dsp:sp modelId="{6EE7C21F-C022-476E-90EE-8E87442E4179}">
      <dsp:nvSpPr>
        <dsp:cNvPr id="0" name=""/>
        <dsp:cNvSpPr/>
      </dsp:nvSpPr>
      <dsp:spPr>
        <a:xfrm>
          <a:off x="495100" y="1566786"/>
          <a:ext cx="2528856" cy="782001"/>
        </a:xfrm>
        <a:prstGeom prst="roundRect">
          <a:avLst/>
        </a:prstGeom>
        <a:solidFill>
          <a:schemeClr val="bg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latin typeface="Arial Black" panose="020B0A04020102020204" pitchFamily="34" charset="0"/>
            </a:rPr>
            <a:t>AFFORDABLE HOUSING</a:t>
          </a:r>
          <a:endParaRPr lang="en-US" sz="1400" kern="1200" dirty="0">
            <a:latin typeface="Arial Black" panose="020B0A04020102020204" pitchFamily="34" charset="0"/>
          </a:endParaRPr>
        </a:p>
      </dsp:txBody>
      <dsp:txXfrm>
        <a:off x="533274" y="1604960"/>
        <a:ext cx="2452508" cy="705653"/>
      </dsp:txXfrm>
    </dsp:sp>
    <dsp:sp modelId="{33D3FCCE-FE36-41EB-B5B5-94B76326F07B}">
      <dsp:nvSpPr>
        <dsp:cNvPr id="0" name=""/>
        <dsp:cNvSpPr/>
      </dsp:nvSpPr>
      <dsp:spPr>
        <a:xfrm rot="5400000">
          <a:off x="6057527" y="-598475"/>
          <a:ext cx="645492" cy="6712707"/>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711200">
            <a:lnSpc>
              <a:spcPct val="90000"/>
            </a:lnSpc>
            <a:spcBef>
              <a:spcPct val="0"/>
            </a:spcBef>
            <a:spcAft>
              <a:spcPct val="15000"/>
            </a:spcAft>
            <a:buChar char="••"/>
          </a:pPr>
          <a:r>
            <a:rPr lang="en-US" sz="1600" kern="1200" dirty="0">
              <a:latin typeface="Arial Rounded MT Bold" panose="020F0704030504030204" pitchFamily="34" charset="0"/>
              <a:ea typeface="Cambria" panose="02040503050406030204" pitchFamily="18" charset="0"/>
              <a:cs typeface="Arial" panose="020B0604020202020204" pitchFamily="34" charset="0"/>
            </a:rPr>
            <a:t>Ensure 100% Universal Health Coverage</a:t>
          </a:r>
        </a:p>
      </dsp:txBody>
      <dsp:txXfrm rot="-5400000">
        <a:off x="3023920" y="2466642"/>
        <a:ext cx="6681197" cy="582472"/>
      </dsp:txXfrm>
    </dsp:sp>
    <dsp:sp modelId="{46FF5A40-7872-47B7-BCE5-41E11D312293}">
      <dsp:nvSpPr>
        <dsp:cNvPr id="0" name=""/>
        <dsp:cNvSpPr/>
      </dsp:nvSpPr>
      <dsp:spPr>
        <a:xfrm>
          <a:off x="495100" y="2373873"/>
          <a:ext cx="2528819" cy="741680"/>
        </a:xfrm>
        <a:prstGeom prst="roundRect">
          <a:avLst/>
        </a:prstGeom>
        <a:solidFill>
          <a:srgbClr val="C0000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latin typeface="Arial Black" panose="020B0A04020102020204" pitchFamily="34" charset="0"/>
            </a:rPr>
            <a:t>UNIVERSAL HEALTH CARE</a:t>
          </a:r>
          <a:endParaRPr lang="en-US" sz="1400" kern="1200" dirty="0">
            <a:latin typeface="Arial Black" panose="020B0A04020102020204" pitchFamily="34" charset="0"/>
          </a:endParaRPr>
        </a:p>
      </dsp:txBody>
      <dsp:txXfrm>
        <a:off x="531306" y="2410079"/>
        <a:ext cx="2456407" cy="6692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0891F-4939-4D6D-A9CD-B35DB3915660}" type="datetimeFigureOut">
              <a:rPr lang="en-US" smtClean="0"/>
              <a:t>2/15/2019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8BF47-1D56-418D-B913-BFB5F15A62C7}" type="slidenum">
              <a:rPr lang="en-US" smtClean="0"/>
              <a:t>‹#›</a:t>
            </a:fld>
            <a:endParaRPr lang="en-US"/>
          </a:p>
        </p:txBody>
      </p:sp>
    </p:spTree>
    <p:extLst>
      <p:ext uri="{BB962C8B-B14F-4D97-AF65-F5344CB8AC3E}">
        <p14:creationId xmlns:p14="http://schemas.microsoft.com/office/powerpoint/2010/main" val="1286008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tandardmedia.co.ke/article/2001262885/jamhuri-day-it-s-a-long-journey-from-a-settler-paradise-to-an-independent-stat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dirty="0" smtClean="0">
                <a:solidFill>
                  <a:srgbClr val="000000"/>
                </a:solidFill>
              </a:rPr>
              <a:t>A Republic of Kenya State Agency established under the Investment Promotion Act No. 6 of 2004, with the mandate of promoting &amp; facilitating investment in Kenya</a:t>
            </a:r>
          </a:p>
          <a:p>
            <a:endParaRPr lang="en-US" dirty="0" smtClean="0"/>
          </a:p>
          <a:p>
            <a:endParaRPr lang="en-US" dirty="0"/>
          </a:p>
        </p:txBody>
      </p:sp>
    </p:spTree>
    <p:extLst>
      <p:ext uri="{BB962C8B-B14F-4D97-AF65-F5344CB8AC3E}">
        <p14:creationId xmlns:p14="http://schemas.microsoft.com/office/powerpoint/2010/main" val="1294747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11</a:t>
            </a:fld>
            <a:endParaRPr lang="en-US"/>
          </a:p>
        </p:txBody>
      </p:sp>
    </p:spTree>
    <p:extLst>
      <p:ext uri="{BB962C8B-B14F-4D97-AF65-F5344CB8AC3E}">
        <p14:creationId xmlns:p14="http://schemas.microsoft.com/office/powerpoint/2010/main" val="843580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11412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Calibri" panose="020F0502020204030204" pitchFamily="34" charset="0"/>
              </a:rPr>
              <a:t>Parting Shot/Conclusion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rgbClr val="000000"/>
              </a:solidFill>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Calibri" panose="020F0502020204030204" pitchFamily="34" charset="0"/>
              </a:rPr>
              <a:t>Government of Kenya Message to Turkish Investors</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We are open to Foreign Investment</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Championing regional integration within EAC, COMESA, CFTA to access a large regional market</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Kenya is Transparent in the Business Regulatory System</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Government is committed to supporting Private Sector to grow</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We are committed to fighting against perceived corruption – Presidency</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Committed to entering into agreements to increase Trade &amp; Investment </a:t>
            </a:r>
          </a:p>
          <a:p>
            <a:pPr marL="685800" lvl="1" indent="-457200" algn="just">
              <a:lnSpc>
                <a:spcPct val="150000"/>
              </a:lnSpc>
              <a:buFont typeface="Wingdings" panose="05000000000000000000" pitchFamily="2" charset="2"/>
              <a:buChar char="§"/>
            </a:pPr>
            <a:r>
              <a:rPr lang="en-US" altLang="en-US" sz="2000" b="0" dirty="0" err="1" smtClean="0">
                <a:solidFill>
                  <a:srgbClr val="000000"/>
                </a:solidFill>
                <a:latin typeface="Calibri" panose="020F0502020204030204" pitchFamily="34" charset="0"/>
              </a:rPr>
              <a:t>GoK</a:t>
            </a:r>
            <a:r>
              <a:rPr lang="en-US" altLang="en-US" sz="2000" b="0" dirty="0" smtClean="0">
                <a:solidFill>
                  <a:srgbClr val="000000"/>
                </a:solidFill>
                <a:latin typeface="Calibri" panose="020F0502020204030204" pitchFamily="34" charset="0"/>
              </a:rPr>
              <a:t> has established ONE-STOP-CENTRE – To Facilitate Investors</a:t>
            </a:r>
          </a:p>
          <a:p>
            <a:pPr marL="685800" lvl="1" indent="-457200" algn="just">
              <a:lnSpc>
                <a:spcPct val="150000"/>
              </a:lnSpc>
              <a:buFont typeface="Wingdings" panose="05000000000000000000" pitchFamily="2" charset="2"/>
              <a:buChar char="§"/>
            </a:pPr>
            <a:r>
              <a:rPr lang="en-US" altLang="en-US" sz="2000" b="0" dirty="0" smtClean="0">
                <a:solidFill>
                  <a:srgbClr val="000000"/>
                </a:solidFill>
                <a:latin typeface="Calibri" panose="020F0502020204030204" pitchFamily="34" charset="0"/>
              </a:rPr>
              <a:t>Welcome for the State-of the-Art Facilitation</a:t>
            </a:r>
            <a:endParaRPr lang="en-US" sz="2000" b="0" dirty="0" smtClean="0"/>
          </a:p>
          <a:p>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14</a:t>
            </a:fld>
            <a:endParaRPr lang="en-US"/>
          </a:p>
        </p:txBody>
      </p:sp>
    </p:spTree>
    <p:extLst>
      <p:ext uri="{BB962C8B-B14F-4D97-AF65-F5344CB8AC3E}">
        <p14:creationId xmlns:p14="http://schemas.microsoft.com/office/powerpoint/2010/main" val="41570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dirty="0" smtClean="0"/>
              <a:t>From Good Past to the Current Excellent</a:t>
            </a:r>
            <a:r>
              <a:rPr lang="en-US" baseline="0" dirty="0" smtClean="0"/>
              <a:t> Period to A Great Future: </a:t>
            </a:r>
            <a:r>
              <a:rPr lang="en-US" sz="1200" dirty="0" smtClean="0">
                <a:latin typeface="Arial Rounded MT Bold" panose="020F0704030504030204" pitchFamily="34" charset="0"/>
                <a:cs typeface="Arial" panose="020B0604020202020204" pitchFamily="34" charset="0"/>
              </a:rPr>
              <a:t>Kenya’s business environment has continued to improve thus making the country a destination of choice for investors..</a:t>
            </a:r>
          </a:p>
          <a:p>
            <a:endParaRPr lang="en-US" baseline="0" dirty="0" smtClean="0"/>
          </a:p>
          <a:p>
            <a:endParaRPr lang="en-US" dirty="0" smtClean="0"/>
          </a:p>
          <a:p>
            <a:pPr marL="171450" indent="-171450">
              <a:buFont typeface="Wingdings" panose="05000000000000000000" pitchFamily="2" charset="2"/>
              <a:buChar char="§"/>
            </a:pPr>
            <a:r>
              <a:rPr lang="en-US" dirty="0" smtClean="0"/>
              <a:t>Kenya </a:t>
            </a:r>
            <a:r>
              <a:rPr lang="en-US" dirty="0"/>
              <a:t>is the 5</a:t>
            </a:r>
            <a:r>
              <a:rPr lang="en-US" baseline="30000" dirty="0"/>
              <a:t>th</a:t>
            </a:r>
            <a:r>
              <a:rPr lang="en-US" dirty="0"/>
              <a:t> largest economy in Sub-Saharan Africa with strong growth prospects supported by an emerging urban middle class with an increasing appetite for high value goods and services.</a:t>
            </a:r>
          </a:p>
          <a:p>
            <a:endParaRPr lang="en-US" dirty="0"/>
          </a:p>
          <a:p>
            <a:pPr marL="171450" indent="-171450">
              <a:buFont typeface="Wingdings" panose="05000000000000000000" pitchFamily="2" charset="2"/>
              <a:buChar char="§"/>
            </a:pPr>
            <a:r>
              <a:rPr lang="en-US" dirty="0"/>
              <a:t>It is the dominant economy in the East African Community, contributing more than 50% of regional GDP.</a:t>
            </a:r>
          </a:p>
          <a:p>
            <a:endParaRPr lang="en-US" dirty="0"/>
          </a:p>
          <a:p>
            <a:r>
              <a:rPr lang="en-US" b="1" dirty="0"/>
              <a:t>Kenya -Turkey relations</a:t>
            </a:r>
          </a:p>
          <a:p>
            <a:pPr marL="171450" indent="-171450" algn="just">
              <a:buFont typeface="Wingdings" panose="05000000000000000000" pitchFamily="2" charset="2"/>
              <a:buChar char="§"/>
            </a:pPr>
            <a:r>
              <a:rPr lang="en-US" sz="1200" dirty="0">
                <a:solidFill>
                  <a:schemeClr val="accent3">
                    <a:lumMod val="50000"/>
                  </a:schemeClr>
                </a:solidFill>
                <a:latin typeface="+mn-lt"/>
                <a:ea typeface="Times New Roman" panose="02020603050405020304" pitchFamily="18" charset="0"/>
                <a:cs typeface="Tahoma" panose="020B0604030504040204" pitchFamily="34" charset="0"/>
              </a:rPr>
              <a:t>Kenya and Turkey enjoy cordial relations</a:t>
            </a:r>
          </a:p>
          <a:p>
            <a:pPr marL="171450" indent="-171450" algn="just">
              <a:buFont typeface="Wingdings" panose="05000000000000000000" pitchFamily="2" charset="2"/>
              <a:buChar char="§"/>
            </a:pPr>
            <a:r>
              <a:rPr lang="en-US" sz="1200" dirty="0">
                <a:solidFill>
                  <a:schemeClr val="accent3">
                    <a:lumMod val="50000"/>
                  </a:schemeClr>
                </a:solidFill>
                <a:latin typeface="+mn-lt"/>
                <a:ea typeface="Times New Roman" panose="02020603050405020304" pitchFamily="18" charset="0"/>
                <a:cs typeface="Tahoma" panose="020B0604030504040204" pitchFamily="34" charset="0"/>
              </a:rPr>
              <a:t>Kenya and Turkey signed a Trade and Economic Cooperation Agreement in 2004. </a:t>
            </a:r>
          </a:p>
          <a:p>
            <a:pPr marL="171450" indent="-171450" algn="just">
              <a:buFont typeface="Wingdings" panose="05000000000000000000" pitchFamily="2" charset="2"/>
              <a:buChar char="§"/>
            </a:pPr>
            <a:r>
              <a:rPr lang="en-US" sz="1200" dirty="0">
                <a:solidFill>
                  <a:schemeClr val="accent3">
                    <a:lumMod val="50000"/>
                  </a:schemeClr>
                </a:solidFill>
                <a:latin typeface="+mn-lt"/>
                <a:ea typeface="Times New Roman" panose="02020603050405020304" pitchFamily="18" charset="0"/>
                <a:cs typeface="Tahoma" panose="020B0604030504040204" pitchFamily="34" charset="0"/>
              </a:rPr>
              <a:t>Kenya ratified the agreement in 2009 that provided the framework for the formation of a Joint Economic Commission (JEC). </a:t>
            </a:r>
          </a:p>
          <a:p>
            <a:pPr marL="171450" indent="-171450" algn="just">
              <a:buFont typeface="Wingdings" panose="05000000000000000000" pitchFamily="2" charset="2"/>
              <a:buChar char="§"/>
            </a:pPr>
            <a:r>
              <a:rPr lang="en-US" sz="1200" dirty="0">
                <a:solidFill>
                  <a:schemeClr val="accent3">
                    <a:lumMod val="50000"/>
                  </a:schemeClr>
                </a:solidFill>
                <a:latin typeface="+mn-lt"/>
              </a:rPr>
              <a:t>13 instruments for cooperation in various sectors signed mainly in the fields of agriculture, health and education</a:t>
            </a:r>
          </a:p>
          <a:p>
            <a:pPr marL="171450" indent="-171450" algn="just">
              <a:buFont typeface="Wingdings" panose="05000000000000000000" pitchFamily="2" charset="2"/>
              <a:buChar char="§"/>
            </a:pPr>
            <a:endParaRPr lang="en-US" sz="1200" dirty="0">
              <a:solidFill>
                <a:schemeClr val="accent3">
                  <a:lumMod val="50000"/>
                </a:schemeClr>
              </a:solidFill>
              <a:latin typeface="+mn-lt"/>
            </a:endParaRPr>
          </a:p>
          <a:p>
            <a:pPr marL="171450" indent="-171450" algn="just">
              <a:buFont typeface="Wingdings" panose="05000000000000000000" pitchFamily="2" charset="2"/>
              <a:buChar char="§"/>
            </a:pPr>
            <a:r>
              <a:rPr lang="en-US" sz="1200" dirty="0">
                <a:solidFill>
                  <a:schemeClr val="accent3">
                    <a:lumMod val="50000"/>
                  </a:schemeClr>
                </a:solidFill>
                <a:latin typeface="+mn-lt"/>
              </a:rPr>
              <a:t>O</a:t>
            </a:r>
            <a:r>
              <a:rPr lang="en-US" sz="1400" dirty="0">
                <a:solidFill>
                  <a:prstClr val="black"/>
                </a:solidFill>
                <a:latin typeface="Arial Rounded MT Bold" panose="020F0704030504030204" pitchFamily="34" charset="0"/>
              </a:rPr>
              <a:t>ver the last decade, the Balance of Trade has been in favor of Turkey at </a:t>
            </a:r>
            <a:r>
              <a:rPr lang="en-US" sz="1400" dirty="0">
                <a:solidFill>
                  <a:schemeClr val="accent2">
                    <a:lumMod val="50000"/>
                  </a:schemeClr>
                </a:solidFill>
                <a:latin typeface="Arial Rounded MT Bold" panose="020F0704030504030204" pitchFamily="34" charset="0"/>
              </a:rPr>
              <a:t>USD 98.150 Million. </a:t>
            </a:r>
          </a:p>
          <a:p>
            <a:pPr marL="742950" lvl="1" indent="-285750" algn="just">
              <a:buFont typeface="Wingdings" panose="05000000000000000000" pitchFamily="2" charset="2"/>
              <a:buChar char="v"/>
            </a:pPr>
            <a:r>
              <a:rPr lang="en-US" sz="1400" dirty="0">
                <a:solidFill>
                  <a:prstClr val="black"/>
                </a:solidFill>
                <a:latin typeface="Arial Rounded MT Bold" panose="020F0704030504030204" pitchFamily="34" charset="0"/>
              </a:rPr>
              <a:t>Average Export value : </a:t>
            </a:r>
            <a:r>
              <a:rPr lang="en-US" sz="1400" dirty="0">
                <a:solidFill>
                  <a:schemeClr val="accent2">
                    <a:lumMod val="50000"/>
                  </a:schemeClr>
                </a:solidFill>
                <a:latin typeface="Arial Rounded MT Bold" panose="020F0704030504030204" pitchFamily="34" charset="0"/>
              </a:rPr>
              <a:t>USD 11.983 Million</a:t>
            </a:r>
          </a:p>
          <a:p>
            <a:pPr marL="742950" lvl="1" indent="-285750">
              <a:buFont typeface="Wingdings" panose="05000000000000000000" pitchFamily="2" charset="2"/>
              <a:buChar char="v"/>
            </a:pPr>
            <a:r>
              <a:rPr lang="en-US" sz="1400" dirty="0">
                <a:solidFill>
                  <a:prstClr val="black"/>
                </a:solidFill>
                <a:latin typeface="Arial Rounded MT Bold" panose="020F0704030504030204" pitchFamily="34" charset="0"/>
              </a:rPr>
              <a:t>Average Import value : </a:t>
            </a:r>
            <a:r>
              <a:rPr lang="en-US" sz="1400" dirty="0">
                <a:solidFill>
                  <a:schemeClr val="accent2">
                    <a:lumMod val="50000"/>
                  </a:schemeClr>
                </a:solidFill>
                <a:latin typeface="Arial Rounded MT Bold" panose="020F0704030504030204" pitchFamily="34" charset="0"/>
              </a:rPr>
              <a:t>USD 110.133 Million</a:t>
            </a:r>
          </a:p>
          <a:p>
            <a:pPr marL="742950" lvl="1" indent="-285750">
              <a:buFont typeface="Wingdings" panose="05000000000000000000" pitchFamily="2" charset="2"/>
              <a:buChar char="v"/>
            </a:pPr>
            <a:endParaRPr lang="en-US" sz="1400" dirty="0">
              <a:solidFill>
                <a:schemeClr val="accent2">
                  <a:lumMod val="50000"/>
                </a:schemeClr>
              </a:solidFill>
              <a:latin typeface="Arial Rounded MT Bold" panose="020F0704030504030204" pitchFamily="34" charset="0"/>
            </a:endParaRPr>
          </a:p>
          <a:p>
            <a:pPr marL="171450" indent="-171450" algn="just">
              <a:buFont typeface="Wingdings" panose="05000000000000000000" pitchFamily="2" charset="2"/>
              <a:buChar char="§"/>
            </a:pPr>
            <a:r>
              <a:rPr lang="en-US" sz="1400" b="1" u="sng" dirty="0">
                <a:solidFill>
                  <a:schemeClr val="accent2"/>
                </a:solidFill>
                <a:latin typeface="Arial Rounded MT Bold" panose="020F0704030504030204" pitchFamily="34" charset="0"/>
              </a:rPr>
              <a:t>Top Export products</a:t>
            </a:r>
          </a:p>
          <a:p>
            <a:pPr marL="742950" marR="0" lvl="2"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400" dirty="0">
                <a:solidFill>
                  <a:schemeClr val="accent2"/>
                </a:solidFill>
                <a:latin typeface="Arial Rounded MT Bold" panose="020F0704030504030204" pitchFamily="34" charset="0"/>
              </a:rPr>
              <a:t>Tea, Petroleum oils, Crude vegetables, Leather, Tobacco, Fruits &amp; Nuts, Coffee</a:t>
            </a:r>
          </a:p>
          <a:p>
            <a:pPr marL="742950" marR="0" lvl="2"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lang="en-US" sz="1400" dirty="0">
              <a:solidFill>
                <a:schemeClr val="accent2"/>
              </a:solidFill>
              <a:latin typeface="Arial Rounded MT Bold" panose="020F0704030504030204" pitchFamily="34" charset="0"/>
            </a:endParaRPr>
          </a:p>
          <a:p>
            <a:pPr marL="171450" indent="-171450" algn="just">
              <a:buFont typeface="Wingdings" panose="05000000000000000000" pitchFamily="2" charset="2"/>
              <a:buChar char="§"/>
            </a:pPr>
            <a:r>
              <a:rPr lang="en-US" sz="1400" b="1" u="sng" dirty="0">
                <a:solidFill>
                  <a:schemeClr val="accent2"/>
                </a:solidFill>
                <a:latin typeface="Arial Rounded MT Bold" panose="020F0704030504030204" pitchFamily="34" charset="0"/>
              </a:rPr>
              <a:t>Top</a:t>
            </a:r>
            <a:r>
              <a:rPr lang="en-US" sz="1400" b="1" u="sng" dirty="0">
                <a:solidFill>
                  <a:schemeClr val="accent1">
                    <a:lumMod val="75000"/>
                  </a:schemeClr>
                </a:solidFill>
                <a:latin typeface="Arial Rounded MT Bold" panose="020F0704030504030204" pitchFamily="34" charset="0"/>
              </a:rPr>
              <a:t> Import products</a:t>
            </a:r>
            <a:endParaRPr lang="en-US" sz="1400" b="0" u="sng" dirty="0">
              <a:solidFill>
                <a:schemeClr val="accent1">
                  <a:lumMod val="75000"/>
                </a:schemeClr>
              </a:solidFill>
              <a:latin typeface="Arial Rounded MT Bold" panose="020F0704030504030204" pitchFamily="34" charset="0"/>
            </a:endParaRPr>
          </a:p>
          <a:p>
            <a:pPr marL="742950" lvl="1" indent="-285750" algn="just">
              <a:buFont typeface="Wingdings" panose="05000000000000000000" pitchFamily="2" charset="2"/>
              <a:buChar char="v"/>
            </a:pPr>
            <a:r>
              <a:rPr lang="en-US" sz="1400" dirty="0">
                <a:solidFill>
                  <a:schemeClr val="accent1">
                    <a:lumMod val="75000"/>
                  </a:schemeClr>
                </a:solidFill>
                <a:latin typeface="Arial Rounded MT Bold" panose="020F0704030504030204" pitchFamily="34" charset="0"/>
              </a:rPr>
              <a:t>Fertilizers, Arms &amp; ammunition, </a:t>
            </a:r>
            <a:r>
              <a:rPr lang="en-US" sz="1400" dirty="0" smtClean="0">
                <a:solidFill>
                  <a:schemeClr val="accent1">
                    <a:lumMod val="75000"/>
                  </a:schemeClr>
                </a:solidFill>
                <a:latin typeface="Arial Rounded MT Bold" panose="020F0704030504030204" pitchFamily="34" charset="0"/>
              </a:rPr>
              <a:t>Ships &amp; </a:t>
            </a:r>
            <a:r>
              <a:rPr lang="en-US" sz="1400" dirty="0">
                <a:solidFill>
                  <a:schemeClr val="accent1">
                    <a:lumMod val="75000"/>
                  </a:schemeClr>
                </a:solidFill>
                <a:latin typeface="Arial Rounded MT Bold" panose="020F0704030504030204" pitchFamily="34" charset="0"/>
              </a:rPr>
              <a:t>Boats, Industrial machinery, Synthetic </a:t>
            </a:r>
            <a:r>
              <a:rPr lang="en-US" sz="1400" dirty="0" err="1">
                <a:solidFill>
                  <a:schemeClr val="accent1">
                    <a:lumMod val="75000"/>
                  </a:schemeClr>
                </a:solidFill>
                <a:latin typeface="Arial Rounded MT Bold" panose="020F0704030504030204" pitchFamily="34" charset="0"/>
              </a:rPr>
              <a:t>fibres</a:t>
            </a:r>
            <a:r>
              <a:rPr lang="en-US" sz="1400" dirty="0">
                <a:solidFill>
                  <a:schemeClr val="accent1">
                    <a:lumMod val="75000"/>
                  </a:schemeClr>
                </a:solidFill>
                <a:latin typeface="Arial Rounded MT Bold" panose="020F0704030504030204" pitchFamily="34" charset="0"/>
              </a:rPr>
              <a:t>.</a:t>
            </a:r>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2</a:t>
            </a:fld>
            <a:endParaRPr lang="en-US"/>
          </a:p>
        </p:txBody>
      </p:sp>
    </p:spTree>
    <p:extLst>
      <p:ext uri="{BB962C8B-B14F-4D97-AF65-F5344CB8AC3E}">
        <p14:creationId xmlns:p14="http://schemas.microsoft.com/office/powerpoint/2010/main" val="1599732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anose="05000000000000000000" pitchFamily="2" charset="2"/>
              <a:buNone/>
            </a:pPr>
            <a:r>
              <a:rPr lang="en-US" b="1" dirty="0" smtClean="0"/>
              <a:t>Why Kenya Now?</a:t>
            </a:r>
          </a:p>
          <a:p>
            <a:pPr marL="171450" indent="-171450" algn="just">
              <a:buFont typeface="Wingdings" panose="05000000000000000000" pitchFamily="2" charset="2"/>
              <a:buChar char="§"/>
            </a:pPr>
            <a:r>
              <a:rPr lang="en-US" b="1" dirty="0" smtClean="0"/>
              <a:t>Kenya’s economic prospects look promising-</a:t>
            </a:r>
            <a:r>
              <a:rPr lang="en-US" dirty="0" smtClean="0"/>
              <a:t>The year 2018 marked a turning point in Kenya’s economic growth. </a:t>
            </a:r>
          </a:p>
          <a:p>
            <a:pPr marL="171450" indent="-171450" algn="just">
              <a:buFont typeface="Wingdings" panose="05000000000000000000" pitchFamily="2" charset="2"/>
              <a:buChar char="§"/>
            </a:pPr>
            <a:r>
              <a:rPr lang="en-US" dirty="0" smtClean="0"/>
              <a:t>Projections suggest growth will be on an upward trend till 2022.</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t>East African countries have become the investment haven in Africa - </a:t>
            </a:r>
            <a:r>
              <a:rPr lang="en-US" b="0" dirty="0" smtClean="0">
                <a:effectLst/>
              </a:rPr>
              <a:t>East African countries’ led by Ethiopia, Kenya, Tanzania and Rwanda have been enjoying growth rates not less than 5%</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Strong, stable and well diversified economy (agriculture: 31.5% of GDP, Industry: 8.3% of GDP, Services: 50.8% of GDP).</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Availability of a productive and committed workforce with skills in textiles &amp; apparel production: youthful and skilled </a:t>
            </a:r>
            <a:r>
              <a:rPr lang="en-US" sz="1200" b="0" i="0" u="none" strike="noStrike" kern="1200" baseline="0" dirty="0" err="1" smtClean="0">
                <a:solidFill>
                  <a:schemeClr val="tx1"/>
                </a:solidFill>
                <a:latin typeface="+mn-lt"/>
                <a:ea typeface="+mn-ea"/>
                <a:cs typeface="+mn-cs"/>
              </a:rPr>
              <a:t>labour</a:t>
            </a:r>
            <a:r>
              <a:rPr lang="en-US" sz="1200" b="0" i="0" u="none" strike="noStrike" kern="1200" baseline="0" dirty="0" smtClean="0">
                <a:solidFill>
                  <a:schemeClr val="tx1"/>
                </a:solidFill>
                <a:latin typeface="+mn-lt"/>
                <a:ea typeface="+mn-ea"/>
                <a:cs typeface="+mn-cs"/>
              </a:rPr>
              <a:t> force that constitutes about 47.5% of the overall population.</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Preferential access to over 1.5 Billion people and US$29 Trillion in global market agreements: Trade agreements such as AGOA, EAC, EPA, COMESA and the recently ratified CFTA</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Premier logistics hub for the region: Significant investment in infrastructure; rail (SGR), well established roads, ports, reliable energy and advanced ICT systems.</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The region’s most developed private sector and financial services: Local strategic partnership opportunities and established financial infrastructure.</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Availability of power: Geothermal plants provide access to sustainable energy.</a:t>
            </a:r>
          </a:p>
          <a:p>
            <a:pPr marL="171450" indent="-171450" algn="just">
              <a:buFont typeface="Wingdings" panose="05000000000000000000" pitchFamily="2" charset="2"/>
              <a:buChar char="§"/>
            </a:pPr>
            <a:r>
              <a:rPr lang="en-US" sz="1200" b="0" i="0" u="none" strike="noStrike" kern="1200" baseline="0" dirty="0" smtClean="0">
                <a:solidFill>
                  <a:schemeClr val="tx1"/>
                </a:solidFill>
                <a:latin typeface="+mn-lt"/>
                <a:ea typeface="+mn-ea"/>
                <a:cs typeface="+mn-cs"/>
              </a:rPr>
              <a:t>Vibrant cities and scenic natural beauty: Nairobi is rated among the top-three most livable cities in Africa</a:t>
            </a:r>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3</a:t>
            </a:fld>
            <a:endParaRPr lang="en-US"/>
          </a:p>
        </p:txBody>
      </p:sp>
    </p:spTree>
    <p:extLst>
      <p:ext uri="{BB962C8B-B14F-4D97-AF65-F5344CB8AC3E}">
        <p14:creationId xmlns:p14="http://schemas.microsoft.com/office/powerpoint/2010/main" val="2725713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Wingdings" panose="05000000000000000000" pitchFamily="2" charset="2"/>
              <a:buChar char="§"/>
            </a:pPr>
            <a:r>
              <a:rPr lang="en-US" dirty="0" smtClean="0"/>
              <a:t>President </a:t>
            </a:r>
            <a:r>
              <a:rPr lang="en-US" dirty="0" err="1" smtClean="0"/>
              <a:t>Uhuru</a:t>
            </a:r>
            <a:r>
              <a:rPr lang="en-US" dirty="0" smtClean="0"/>
              <a:t> Kenyatta has unveiled  what he called the Big Four agenda to lift Kenya to the next growth path in the next five years.</a:t>
            </a:r>
          </a:p>
          <a:p>
            <a:pPr marL="171450" indent="-171450" algn="just">
              <a:buFont typeface="Wingdings" panose="05000000000000000000" pitchFamily="2" charset="2"/>
              <a:buChar char="§"/>
            </a:pPr>
            <a:r>
              <a:rPr lang="en-US" dirty="0" smtClean="0"/>
              <a:t>Speaking during Kenya’s </a:t>
            </a:r>
            <a:r>
              <a:rPr lang="en-US" dirty="0" smtClean="0">
                <a:hlinkClick r:id="rId3"/>
              </a:rPr>
              <a:t>54th </a:t>
            </a:r>
            <a:r>
              <a:rPr lang="en-US" dirty="0" err="1" smtClean="0">
                <a:hlinkClick r:id="rId3"/>
              </a:rPr>
              <a:t>Jamuhuri</a:t>
            </a:r>
            <a:r>
              <a:rPr lang="en-US" dirty="0" smtClean="0">
                <a:hlinkClick r:id="rId3"/>
              </a:rPr>
              <a:t> Day celebrations</a:t>
            </a:r>
            <a:r>
              <a:rPr lang="en-US" dirty="0" smtClean="0"/>
              <a:t> in Nairobi, </a:t>
            </a:r>
            <a:r>
              <a:rPr lang="en-US" dirty="0" err="1" smtClean="0"/>
              <a:t>Uhuru</a:t>
            </a:r>
            <a:r>
              <a:rPr lang="en-US" dirty="0" smtClean="0"/>
              <a:t> called on all Kenyans to unite in order to help him achieve the ambitious plan targeting food security, affordable housing,  expanding manufacturing sector and providing affordable health care for all.</a:t>
            </a:r>
          </a:p>
          <a:p>
            <a:pPr marL="171450" indent="-171450" algn="just">
              <a:buFont typeface="Wingdings" panose="05000000000000000000" pitchFamily="2" charset="2"/>
              <a:buChar cha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The Big 4 Agenda was announced on 12</a:t>
            </a:r>
            <a:r>
              <a:rPr kumimoji="0" lang="en-US" sz="1200" b="1" i="0" u="none" strike="noStrike" kern="1200" cap="none" spc="0" normalizeH="0" baseline="30000" noProof="0" dirty="0" smtClean="0">
                <a:ln>
                  <a:noFill/>
                </a:ln>
                <a:solidFill>
                  <a:prstClr val="black"/>
                </a:solidFill>
                <a:effectLst/>
                <a:uLnTx/>
                <a:uFillTx/>
                <a:latin typeface="+mn-lt"/>
                <a:ea typeface="+mn-ea"/>
                <a:cs typeface="+mn-cs"/>
              </a:rPr>
              <a:t>th</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 December, 2017</a:t>
            </a:r>
          </a:p>
          <a:p>
            <a:pPr marL="171450" indent="-171450" algn="just">
              <a:buFont typeface="Wingdings" panose="05000000000000000000" pitchFamily="2" charset="2"/>
              <a:buChar cha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Who is Centrally Involved in the Implementation? </a:t>
            </a:r>
            <a:r>
              <a:rPr lang="en-US" dirty="0" smtClean="0">
                <a:effectLst/>
              </a:rPr>
              <a:t>You, the Kenyan Citizen, The National Government, County Governments, Local &amp; Foreign Investors, Development Partners</a:t>
            </a:r>
          </a:p>
          <a:p>
            <a:pPr marL="0" indent="0" algn="just">
              <a:buFont typeface="Wingdings" panose="05000000000000000000" pitchFamily="2" charset="2"/>
              <a:buNone/>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algn="just"/>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4</a:t>
            </a:fld>
            <a:endParaRPr lang="en-US"/>
          </a:p>
        </p:txBody>
      </p:sp>
    </p:spTree>
    <p:extLst>
      <p:ext uri="{BB962C8B-B14F-4D97-AF65-F5344CB8AC3E}">
        <p14:creationId xmlns:p14="http://schemas.microsoft.com/office/powerpoint/2010/main" val="764395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anose="05000000000000000000" pitchFamily="2" charset="2"/>
              <a:buNone/>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MANUFACTURING</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Aspirations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To ensure 15% of GDP from the manufacturing sector,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Raise manufacturing sector contribution to GDP from 8.5% to 15% - Currently is about 9%</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Achieve Top 50 rank in the World Bank's Ease of Doing Business global index,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Create 1,000,000 new jobs in the manufacturing sector,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Achieve 5X increase in FDI inflows from US$672m to US$3.8b FDI inflows</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Opportunities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1" i="0" u="none" strike="noStrike" kern="1200" cap="none" spc="0" normalizeH="0" baseline="0" noProof="0" dirty="0" err="1">
                <a:ln>
                  <a:noFill/>
                </a:ln>
                <a:solidFill>
                  <a:prstClr val="black"/>
                </a:solidFill>
                <a:effectLst/>
                <a:uLnTx/>
                <a:uFillTx/>
                <a:latin typeface="+mn-lt"/>
                <a:ea typeface="+mn-ea"/>
                <a:cs typeface="+mn-cs"/>
              </a:rPr>
              <a:t>Agro</a:t>
            </a:r>
            <a:r>
              <a:rPr kumimoji="0" lang="en-US" sz="1200" b="1" i="0" u="none" strike="noStrike" kern="1200" cap="none" spc="0" normalizeH="0" baseline="0" noProof="0" dirty="0">
                <a:ln>
                  <a:noFill/>
                </a:ln>
                <a:solidFill>
                  <a:prstClr val="black"/>
                </a:solidFill>
                <a:effectLst/>
                <a:uLnTx/>
                <a:uFillTx/>
                <a:latin typeface="+mn-lt"/>
                <a:ea typeface="+mn-ea"/>
                <a:cs typeface="+mn-cs"/>
              </a:rPr>
              <a:t>-Processing</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value addition for tea, coffee, meat, dairy, fruits, nuts and oils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Warehousing and cold chain sites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Aquaculture, fish feed mills and fish processing industries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Textile, Apparels and Leather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Cotton processing and Ginning industries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Existing and new textile mills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Tanneries, leather products and apparel manufacturing within existing and planned Special Economic Zones (SEZs)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Heavy industries (Oil &amp; Gas, Mining and Iron &amp; Steel)</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Exploration, exploitation &amp; production of coal, oil &amp; gas &amp; minerals deposits in Joint Ventures with the Government of Kenya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Refining &amp; beneficiation of oil &amp; gas &amp; minerals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ICT and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consumer and light electronics assembly i.e. phones, laptops and televisions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Business Process Outsourcing (BPO) services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Contacts</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Ministry of Industrialization</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 </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AFFORDABLE HOUSING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Working towards 500,000 affordable new houses for Kenyan families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Aspirations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Deliver 500,000 affordable homes across the 47 counties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Reduce the cost of home ownership by 50%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Create 300,000 new jobs in the construction sector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Reduce the average cost of construction by 30%</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Increase the construction sector contribution to GDP by 100%</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Reduce the low income housing gap by 60%</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Opportunities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Direct investment in the construction of affordable homes and provision of social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Construction of social, low-income and mortgage gap housing through crowding-in private sector funding &amp; close partnership with the county &amp; national governments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Construction &amp; operation of social &amp; commercial amenities within developments i.e. education, recreation, health facilities &amp; operation of transport systems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Construction &amp; operation of mass rapid transit systems within urban </a:t>
            </a:r>
            <a:r>
              <a:rPr kumimoji="0" lang="en-US" sz="1200" b="0" i="0" u="none" strike="noStrike" kern="1200" cap="none" spc="0" normalizeH="0" baseline="0" noProof="0" dirty="0" err="1">
                <a:ln>
                  <a:noFill/>
                </a:ln>
                <a:solidFill>
                  <a:prstClr val="black"/>
                </a:solidFill>
                <a:effectLst/>
                <a:uLnTx/>
                <a:uFillTx/>
                <a:latin typeface="+mn-lt"/>
                <a:ea typeface="+mn-ea"/>
                <a:cs typeface="+mn-cs"/>
              </a:rPr>
              <a:t>centres</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Financing of affordable homes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Investment in the Housing Fund which will provide units off-take and long-term financing for home buyers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Investment in the provision of affordable long term Tenant Purchase Schemes (TPS) to low-income earners through the Housing Fund</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Provision of credit enhancement for developers and the Housing Fund e.g. wraps, mitigation covers, etc.</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Low cost construction products and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manufacture of construction materials e.g. cement, iron rods and woodwork through direct investments or partnerships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Scalable low-cost construction technology and modern innovative building technologies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Provision of insurance services (construction and housing insurance)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State Department of Housing</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UNIVERSAL HEALTH COVERAGE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To ensure 100% Universal Health Coverage (UHC)</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Actualize 100% cost subsidy on essential health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Reduce medical out-of-pocket expenses by 54% as a percentage of household expenditure</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Opportunities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Low-cost health insurance products and schemes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Private health insurance products targeted at the low-income segment of the population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Management of low-income health insurance schemes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Private healthcare facilities and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Low-cost private health facilities across the 47 counties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Low-cost health laboratory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Healthcare equipment lease services e.g. diagnostic equipment, intensive care units, etc.</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Pharmaceuticals and basic medical supplies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manufacture of generics &amp; own brand pharmaceuticals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Distribution &amp; direct sales of pharmaceuticals e.g. retail pharmacies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manufacture, distribution &amp; direct sales of medical supplies e.g. sutures, drip stands, trolleys etc.</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eHealth and mobile health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Hospitals paperless referral systems, patients medical &amp; medication information systems etc.</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Medical records digitization e.g. digital medical records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Health supply chain optimization focused on strengthening linkages across health facilities in the 47 counties</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Contacts</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Ministry of Health</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FOOD SECURITY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Aspiration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Measures to ensure we reach 100% Food and Nutrition Security</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34% increase in the average daily income of farmers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Create 1,000 </a:t>
            </a:r>
            <a:r>
              <a:rPr kumimoji="0" lang="en-US" sz="1200" b="0" i="0" u="none" strike="noStrike" kern="1200" cap="none" spc="0" normalizeH="0" baseline="0" noProof="0" dirty="0" err="1">
                <a:ln>
                  <a:noFill/>
                </a:ln>
                <a:solidFill>
                  <a:prstClr val="black"/>
                </a:solidFill>
                <a:effectLst/>
                <a:uLnTx/>
                <a:uFillTx/>
                <a:latin typeface="+mn-lt"/>
                <a:ea typeface="+mn-ea"/>
                <a:cs typeface="+mn-cs"/>
              </a:rPr>
              <a:t>Agro</a:t>
            </a:r>
            <a:r>
              <a:rPr kumimoji="0" lang="en-US" sz="1200" b="0" i="0" u="none" strike="noStrike" kern="1200" cap="none" spc="0" normalizeH="0" baseline="0" noProof="0" dirty="0">
                <a:ln>
                  <a:noFill/>
                </a:ln>
                <a:solidFill>
                  <a:prstClr val="black"/>
                </a:solidFill>
                <a:effectLst/>
                <a:uLnTx/>
                <a:uFillTx/>
                <a:latin typeface="+mn-lt"/>
                <a:ea typeface="+mn-ea"/>
                <a:cs typeface="+mn-cs"/>
              </a:rPr>
              <a:t>-processing SMEs &amp; 600,000 new jobs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48% increase in Agriculture sector contribution to GDP</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27% reduction in malnutrition among children under 5 years of age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50% reduction in the number of food insecure Kenyans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47% reduction in the cost of food as a percentage of income</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Opportunities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Large scale commercial agriculture production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Fisheries (aquaculture, inland and ocean)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Crop production (maize, rice and potatoes)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Orchards (fruits, oil and nuts)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Animal production (dairy and meat)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Agriculture Production inputs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manufacture, distribution &amp; direct sales of certified crop seeds, livestock feed mills &amp; animal brood stock</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Local manufacture, distribution &amp; direct sales of fertilizers, high quality animal feeds, pesticides, herbicides, fungicides &amp; certified livestock vaccinations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Agriculture mechanical equipment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Leasing, direct sales &amp; operation of warehousing, cold store chains, driers, storage &amp; handling equipment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Leasing &amp; direct sales of tractors, </a:t>
            </a:r>
            <a:r>
              <a:rPr kumimoji="0" lang="en-US" sz="1200" b="0" i="0" u="none" strike="noStrike" kern="1200" cap="none" spc="0" normalizeH="0" baseline="0" noProof="0" dirty="0" err="1">
                <a:ln>
                  <a:noFill/>
                </a:ln>
                <a:solidFill>
                  <a:prstClr val="black"/>
                </a:solidFill>
                <a:effectLst/>
                <a:uLnTx/>
                <a:uFillTx/>
                <a:latin typeface="+mn-lt"/>
                <a:ea typeface="+mn-ea"/>
                <a:cs typeface="+mn-cs"/>
              </a:rPr>
              <a:t>transplanters</a:t>
            </a:r>
            <a:r>
              <a:rPr kumimoji="0" lang="en-US" sz="1200" b="0" i="0" u="none" strike="noStrike" kern="1200" cap="none" spc="0" normalizeH="0" baseline="0" noProof="0" dirty="0">
                <a:ln>
                  <a:noFill/>
                </a:ln>
                <a:solidFill>
                  <a:prstClr val="black"/>
                </a:solidFill>
                <a:effectLst/>
                <a:uLnTx/>
                <a:uFillTx/>
                <a:latin typeface="+mn-lt"/>
                <a:ea typeface="+mn-ea"/>
                <a:cs typeface="+mn-cs"/>
              </a:rPr>
              <a:t>, combined harvesters, </a:t>
            </a:r>
            <a:r>
              <a:rPr kumimoji="0" lang="en-US" sz="1200" b="0" i="0" u="none" strike="noStrike" kern="1200" cap="none" spc="0" normalizeH="0" baseline="0" noProof="0" dirty="0" err="1">
                <a:ln>
                  <a:noFill/>
                </a:ln>
                <a:solidFill>
                  <a:prstClr val="black"/>
                </a:solidFill>
                <a:effectLst/>
                <a:uLnTx/>
                <a:uFillTx/>
                <a:latin typeface="+mn-lt"/>
                <a:ea typeface="+mn-ea"/>
                <a:cs typeface="+mn-cs"/>
              </a:rPr>
              <a:t>weeders</a:t>
            </a:r>
            <a:r>
              <a:rPr kumimoji="0" lang="en-US" sz="1200" b="0" i="0" u="none" strike="noStrike" kern="1200" cap="none" spc="0" normalizeH="0" baseline="0" noProof="0" dirty="0">
                <a:ln>
                  <a:noFill/>
                </a:ln>
                <a:solidFill>
                  <a:prstClr val="black"/>
                </a:solidFill>
                <a:effectLst/>
                <a:uLnTx/>
                <a:uFillTx/>
                <a:latin typeface="+mn-lt"/>
                <a:ea typeface="+mn-ea"/>
                <a:cs typeface="+mn-cs"/>
              </a:rPr>
              <a:t> &amp; irrigation equipment</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Agriculture support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Dairy processing and cold chain development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Provision of crops and animal insurance services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ENABLING THE BIG 4 AGENDA - </a:t>
            </a:r>
            <a:r>
              <a:rPr kumimoji="0" lang="en-US" sz="1200" b="0" i="0" u="none" strike="noStrike" kern="1200" cap="none" spc="0" normalizeH="0" baseline="0" noProof="0" dirty="0">
                <a:ln>
                  <a:noFill/>
                </a:ln>
                <a:solidFill>
                  <a:prstClr val="black"/>
                </a:solidFill>
                <a:effectLst/>
                <a:uLnTx/>
                <a:uFillTx/>
                <a:latin typeface="+mn-lt"/>
                <a:ea typeface="+mn-ea"/>
                <a:cs typeface="+mn-cs"/>
              </a:rPr>
              <a:t>Through providing Macro-Economic stability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Infrastructure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Summary </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Targeted infrastructure investments by expanding the: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Feeder roads network (linked to trunk roads) &amp; the rehabilitation of 10,000km of roads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Passenger handling capacity &amp; construction of new runways at airports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Port infrastructure &amp; facilities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Rail infrastructure to link Kenya with the wider East Africa region</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Investment Opportunities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Rehabilitation &amp; construction of road infrastructure e.g. annuity roads program, toll roads &amp; bridges;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Expansion of air transport facilities e.g. </a:t>
            </a:r>
            <a:r>
              <a:rPr kumimoji="0" lang="en-US" sz="1200" b="0" i="0" u="none" strike="noStrike" kern="1200" cap="none" spc="0" normalizeH="0" baseline="0" noProof="0" dirty="0" err="1">
                <a:ln>
                  <a:noFill/>
                </a:ln>
                <a:solidFill>
                  <a:prstClr val="black"/>
                </a:solidFill>
                <a:effectLst/>
                <a:uLnTx/>
                <a:uFillTx/>
                <a:latin typeface="+mn-lt"/>
                <a:ea typeface="+mn-ea"/>
                <a:cs typeface="+mn-cs"/>
              </a:rPr>
              <a:t>Jomo</a:t>
            </a:r>
            <a:r>
              <a:rPr kumimoji="0" lang="en-US" sz="1200" b="0" i="0" u="none" strike="noStrike" kern="1200" cap="none" spc="0" normalizeH="0" baseline="0" noProof="0" dirty="0">
                <a:ln>
                  <a:noFill/>
                </a:ln>
                <a:solidFill>
                  <a:prstClr val="black"/>
                </a:solidFill>
                <a:effectLst/>
                <a:uLnTx/>
                <a:uFillTx/>
                <a:latin typeface="+mn-lt"/>
                <a:ea typeface="+mn-ea"/>
                <a:cs typeface="+mn-cs"/>
              </a:rPr>
              <a:t> Kenyatta International airport (JKIA) passenger handling capacity upgrade &amp; the expansion of regional airports across the country</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Expansion of the national rail transport infrastructure e.g. extension of the Standard Gauge Railway to Port Kisumu &amp; to </a:t>
            </a:r>
            <a:r>
              <a:rPr kumimoji="0" lang="en-US" sz="1200" b="0" i="0" u="none" strike="noStrike" kern="1200" cap="none" spc="0" normalizeH="0" baseline="0" noProof="0" dirty="0" err="1">
                <a:ln>
                  <a:noFill/>
                </a:ln>
                <a:solidFill>
                  <a:prstClr val="black"/>
                </a:solidFill>
                <a:effectLst/>
                <a:uLnTx/>
                <a:uFillTx/>
                <a:latin typeface="+mn-lt"/>
                <a:ea typeface="+mn-ea"/>
                <a:cs typeface="+mn-cs"/>
              </a:rPr>
              <a:t>Malaba</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Development of mass rapid transport systems e.g. Nairobi Urban Mass Transport system</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Cabinet Secretary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Transport, Infrastructure, Housing &amp; Urban Development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SECURITY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Summary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Embark on a 'Citizen-centric' police reforms program that supports a 24-hr economy</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Enhance security infrastructure modernization &amp; improve staff welfare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Improve data management through the Integrated Population Registration System (IPRS) &amp; National Identity Management System (</a:t>
            </a:r>
            <a:r>
              <a:rPr kumimoji="0" lang="en-US" sz="1200" b="0" i="0" u="none" strike="noStrike" kern="1200" cap="none" spc="0" normalizeH="0" baseline="0" noProof="0" dirty="0" err="1">
                <a:ln>
                  <a:noFill/>
                </a:ln>
                <a:solidFill>
                  <a:prstClr val="black"/>
                </a:solidFill>
                <a:effectLst/>
                <a:uLnTx/>
                <a:uFillTx/>
                <a:latin typeface="+mn-lt"/>
                <a:ea typeface="+mn-ea"/>
                <a:cs typeface="+mn-cs"/>
              </a:rPr>
              <a:t>NiMS</a:t>
            </a:r>
            <a:r>
              <a:rPr kumimoji="0" lang="en-US" sz="1200" b="0" i="0" u="none" strike="noStrike" kern="1200" cap="none" spc="0" normalizeH="0" baseline="0" noProof="0" dirty="0">
                <a:ln>
                  <a:noFill/>
                </a:ln>
                <a:solidFill>
                  <a:prstClr val="black"/>
                </a:solidFill>
                <a:effectLst/>
                <a:uLnTx/>
                <a:uFillTx/>
                <a:latin typeface="+mn-lt"/>
                <a:ea typeface="+mn-ea"/>
                <a:cs typeface="+mn-cs"/>
              </a:rPr>
              <a:t>)</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Investment Opportunities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Development &amp; implementation of institutional strengthening policies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Broadening the current anti-corruption campaign &amp; strengthening anti-corruption institutions &amp; enforcement agencies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Police reforms &amp; security infrastructure modernization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Interior</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GOVERNANCE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Summary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Improve governance by putting in place: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Policy measures to address capital flight &amp; government procurement reforms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Political &amp; legislative measures to plug revenue leaks at National &amp; County levels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Administrative measures to drive transparency &amp; accountability in the public service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Fiscal measures to streamline tax breaks &amp; plug revenue leakages in the fiscus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Law enforcement measures to strengthen the anti-corruption campaign</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Investment Opportunities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Development &amp; implementation of institutional strengthening policies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Broadening the current anti-corruption campaign &amp; strengthening anti-corruption institutions &amp; enforcement agencies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Police reforms &amp; security infrastructure modernization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Head of Public Service, Office of the President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Attorney-General, State Law Office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TECHNOLOGY &amp; INNOVATION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Summary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Digitize land titles and expand e-Government services system</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Expand the National </a:t>
            </a:r>
            <a:r>
              <a:rPr kumimoji="0" lang="en-US" sz="1200" b="0" i="0" u="none" strike="noStrike" kern="1200" cap="none" spc="0" normalizeH="0" baseline="0" noProof="0" dirty="0" err="1">
                <a:ln>
                  <a:noFill/>
                </a:ln>
                <a:solidFill>
                  <a:prstClr val="black"/>
                </a:solidFill>
                <a:effectLst/>
                <a:uLnTx/>
                <a:uFillTx/>
                <a:latin typeface="+mn-lt"/>
                <a:ea typeface="+mn-ea"/>
                <a:cs typeface="+mn-cs"/>
              </a:rPr>
              <a:t>Fibre</a:t>
            </a:r>
            <a:r>
              <a:rPr kumimoji="0" lang="en-US" sz="1200" b="0" i="0" u="none" strike="noStrike" kern="1200" cap="none" spc="0" normalizeH="0" baseline="0" noProof="0" dirty="0">
                <a:ln>
                  <a:noFill/>
                </a:ln>
                <a:solidFill>
                  <a:prstClr val="black"/>
                </a:solidFill>
                <a:effectLst/>
                <a:uLnTx/>
                <a:uFillTx/>
                <a:latin typeface="+mn-lt"/>
                <a:ea typeface="+mn-ea"/>
                <a:cs typeface="+mn-cs"/>
              </a:rPr>
              <a:t> Optic infrastructure to cover the entire country</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Establish National Science Technology &amp; Innovation parks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Investment Opportunities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Science, technology &amp; innovation parks across the country e.g. Konza Technopolis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National </a:t>
            </a:r>
            <a:r>
              <a:rPr kumimoji="0" lang="en-US" sz="1200" b="0" i="0" u="none" strike="noStrike" kern="1200" cap="none" spc="0" normalizeH="0" baseline="0" noProof="0" dirty="0" err="1">
                <a:ln>
                  <a:noFill/>
                </a:ln>
                <a:solidFill>
                  <a:prstClr val="black"/>
                </a:solidFill>
                <a:effectLst/>
                <a:uLnTx/>
                <a:uFillTx/>
                <a:latin typeface="+mn-lt"/>
                <a:ea typeface="+mn-ea"/>
                <a:cs typeface="+mn-cs"/>
              </a:rPr>
              <a:t>fibre</a:t>
            </a:r>
            <a:r>
              <a:rPr kumimoji="0" lang="en-US" sz="1200" b="0" i="0" u="none" strike="noStrike" kern="1200" cap="none" spc="0" normalizeH="0" baseline="0" noProof="0" dirty="0">
                <a:ln>
                  <a:noFill/>
                </a:ln>
                <a:solidFill>
                  <a:prstClr val="black"/>
                </a:solidFill>
                <a:effectLst/>
                <a:uLnTx/>
                <a:uFillTx/>
                <a:latin typeface="+mn-lt"/>
                <a:ea typeface="+mn-ea"/>
                <a:cs typeface="+mn-cs"/>
              </a:rPr>
              <a:t> optics backbone infrastructure roll-out across the 290 constituencies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Expansion of current e-Government services across the 47 Counties to incorporate additional services such as permits issuance, procurement, traffic fines etc.</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Broadcasting &amp; Telecommunications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POWER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Summary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Stable &amp; competitive cost of power: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Increase Kenya electricity generation capacity from 2,699 MW to 5,221 MW</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Reduce commercial &amp; industrial electricity tariffs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Modernize electricity dispatch optimization, favoring low cost plants</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Investment Opportunities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Low cost electricity generation plants e.g. renewable electricity and geothermal plants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Development and construction of electricity transmission infrastructure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Upgrade of the National Dispatch Optimization systems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Energy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TECHNICAL &amp; VOCATIONAL &amp; EDUCATION &amp; TRAINING (TVET)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Summary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Youth in jobs through vocational training &amp; education: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Re-positioning &amp; strengthening the TVET Education System to support the Big Four pillars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Implementing the STEM Education </a:t>
            </a:r>
            <a:r>
              <a:rPr kumimoji="0" lang="en-US" sz="1200" b="0" i="0" u="none" strike="noStrike" kern="1200" cap="none" spc="0" normalizeH="0" baseline="0" noProof="0" dirty="0" err="1">
                <a:ln>
                  <a:noFill/>
                </a:ln>
                <a:solidFill>
                  <a:prstClr val="black"/>
                </a:solidFill>
                <a:effectLst/>
                <a:uLnTx/>
                <a:uFillTx/>
                <a:latin typeface="+mn-lt"/>
                <a:ea typeface="+mn-ea"/>
                <a:cs typeface="+mn-cs"/>
              </a:rPr>
              <a:t>Programme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Developing a </a:t>
            </a:r>
            <a:r>
              <a:rPr kumimoji="0" lang="en-US" sz="1200" b="0" i="0" u="none" strike="noStrike" kern="1200" cap="none" spc="0" normalizeH="0" baseline="0" noProof="0" dirty="0" err="1">
                <a:ln>
                  <a:noFill/>
                </a:ln>
                <a:solidFill>
                  <a:prstClr val="black"/>
                </a:solidFill>
                <a:effectLst/>
                <a:uLnTx/>
                <a:uFillTx/>
                <a:latin typeface="+mn-lt"/>
                <a:ea typeface="+mn-ea"/>
                <a:cs typeface="+mn-cs"/>
              </a:rPr>
              <a:t>Labour</a:t>
            </a:r>
            <a:r>
              <a:rPr kumimoji="0" lang="en-US" sz="1200" b="0" i="0" u="none" strike="noStrike" kern="1200" cap="none" spc="0" normalizeH="0" baseline="0" noProof="0" dirty="0">
                <a:ln>
                  <a:noFill/>
                </a:ln>
                <a:solidFill>
                  <a:prstClr val="black"/>
                </a:solidFill>
                <a:effectLst/>
                <a:uLnTx/>
                <a:uFillTx/>
                <a:latin typeface="+mn-lt"/>
                <a:ea typeface="+mn-ea"/>
                <a:cs typeface="+mn-cs"/>
              </a:rPr>
              <a:t> Market Information System (LMIS) to support </a:t>
            </a:r>
            <a:r>
              <a:rPr kumimoji="0" lang="en-US" sz="1200" b="0" i="0" u="none" strike="noStrike" kern="1200" cap="none" spc="0" normalizeH="0" baseline="0" noProof="0" dirty="0" err="1">
                <a:ln>
                  <a:noFill/>
                </a:ln>
                <a:solidFill>
                  <a:prstClr val="black"/>
                </a:solidFill>
                <a:effectLst/>
                <a:uLnTx/>
                <a:uFillTx/>
                <a:latin typeface="+mn-lt"/>
                <a:ea typeface="+mn-ea"/>
                <a:cs typeface="+mn-cs"/>
              </a:rPr>
              <a:t>labour</a:t>
            </a:r>
            <a:r>
              <a:rPr kumimoji="0" lang="en-US" sz="1200" b="0" i="0" u="none" strike="noStrike" kern="1200" cap="none" spc="0" normalizeH="0" baseline="0" noProof="0" dirty="0">
                <a:ln>
                  <a:noFill/>
                </a:ln>
                <a:solidFill>
                  <a:prstClr val="black"/>
                </a:solidFill>
                <a:effectLst/>
                <a:uLnTx/>
                <a:uFillTx/>
                <a:latin typeface="+mn-lt"/>
                <a:ea typeface="+mn-ea"/>
                <a:cs typeface="+mn-cs"/>
              </a:rPr>
              <a:t> market actors &amp; stakeholders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Establishment of new industrial training </a:t>
            </a:r>
            <a:r>
              <a:rPr kumimoji="0" lang="en-US" sz="1200" b="0" i="0" u="none" strike="noStrike" kern="1200" cap="none" spc="0" normalizeH="0" baseline="0" noProof="0" dirty="0" err="1">
                <a:ln>
                  <a:noFill/>
                </a:ln>
                <a:solidFill>
                  <a:prstClr val="black"/>
                </a:solidFill>
                <a:effectLst/>
                <a:uLnTx/>
                <a:uFillTx/>
                <a:latin typeface="+mn-lt"/>
                <a:ea typeface="+mn-ea"/>
                <a:cs typeface="+mn-cs"/>
              </a:rPr>
              <a:t>centres</a:t>
            </a:r>
            <a:r>
              <a:rPr kumimoji="0" lang="en-US" sz="1200" b="0" i="0" u="none" strike="noStrike" kern="1200" cap="none" spc="0" normalizeH="0" baseline="0" noProof="0" dirty="0">
                <a:ln>
                  <a:noFill/>
                </a:ln>
                <a:solidFill>
                  <a:prstClr val="black"/>
                </a:solidFill>
                <a:effectLst/>
                <a:uLnTx/>
                <a:uFillTx/>
                <a:latin typeface="+mn-lt"/>
                <a:ea typeface="+mn-ea"/>
                <a:cs typeface="+mn-cs"/>
              </a:rPr>
              <a:t> &amp; implementing the National Internship Program</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Investment Opportunities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Development of Technical &amp; Vocational Education &amp; Training (TVET) curriculum which is industry responsive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Set-up &amp; operationalize of Technical &amp; Vocational Education &amp; Training (TVET) institutions &amp; facilities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Establishment &amp; operationalization of industrial training </a:t>
            </a:r>
            <a:r>
              <a:rPr kumimoji="0" lang="en-US" sz="1200" b="0" i="0" u="none" strike="noStrike" kern="1200" cap="none" spc="0" normalizeH="0" baseline="0" noProof="0" dirty="0" err="1">
                <a:ln>
                  <a:noFill/>
                </a:ln>
                <a:solidFill>
                  <a:prstClr val="black"/>
                </a:solidFill>
                <a:effectLst/>
                <a:uLnTx/>
                <a:uFillTx/>
                <a:latin typeface="+mn-lt"/>
                <a:ea typeface="+mn-ea"/>
                <a:cs typeface="+mn-cs"/>
              </a:rPr>
              <a:t>centres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Provision of industrial placements for technical graduates in collaboration with the national government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Principal Secretary, Vocational &amp; Technical Training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Director, Kenya Investment Authority</a:t>
            </a:r>
          </a:p>
          <a:p>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5</a:t>
            </a:fld>
            <a:endParaRPr lang="en-US"/>
          </a:p>
        </p:txBody>
      </p:sp>
    </p:spTree>
    <p:extLst>
      <p:ext uri="{BB962C8B-B14F-4D97-AF65-F5344CB8AC3E}">
        <p14:creationId xmlns:p14="http://schemas.microsoft.com/office/powerpoint/2010/main" val="368769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dirty="0" smtClean="0"/>
              <a:t>Other</a:t>
            </a:r>
            <a:r>
              <a:rPr lang="en-US" sz="1200" b="1" baseline="0" dirty="0" smtClean="0"/>
              <a:t> Investment Opportunities in Kenya</a:t>
            </a:r>
            <a:endParaRPr lang="en-US" sz="1200" b="1" dirty="0" smtClean="0"/>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dirty="0" smtClean="0"/>
              <a:t>With support of UNCTAD, e-Opportunities platform has been developed and is operational. </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dirty="0" smtClean="0"/>
              <a:t>It serves as a market place for investment opportunities in Kenya and enables project owners to upload their projects in the platform.</a:t>
            </a:r>
            <a:endParaRPr lang="en-US" sz="1200" dirty="0" smtClean="0"/>
          </a:p>
          <a:p>
            <a:pPr marL="171450" indent="-171450">
              <a:buFont typeface="Wingdings" panose="05000000000000000000" pitchFamily="2" charset="2"/>
              <a:buChar char="§"/>
            </a:pPr>
            <a:endParaRPr lang="en-US" b="1" dirty="0" smtClean="0"/>
          </a:p>
          <a:p>
            <a:pPr marL="171450" indent="-171450">
              <a:buFont typeface="Wingdings" panose="05000000000000000000" pitchFamily="2" charset="2"/>
              <a:buChar char="§"/>
            </a:pPr>
            <a:r>
              <a:rPr lang="en-US" b="1" dirty="0" smtClean="0"/>
              <a:t>It also allows investors to identify investment opportunities by sector, location or county, and the type of opportunity (whether a merger and acquisition, PPP, Joint venture, equity </a:t>
            </a:r>
            <a:r>
              <a:rPr lang="en-US" b="1" dirty="0" err="1" smtClean="0"/>
              <a:t>e.t.c</a:t>
            </a:r>
            <a:r>
              <a:rPr lang="en-US" b="1" dirty="0" smtClean="0"/>
              <a:t>. </a:t>
            </a:r>
          </a:p>
          <a:p>
            <a:pPr marL="171450" indent="-171450">
              <a:buFont typeface="Wingdings" panose="05000000000000000000" pitchFamily="2" charset="2"/>
              <a:buChar char="§"/>
            </a:pPr>
            <a:r>
              <a:rPr lang="en-US" b="1" dirty="0" smtClean="0"/>
              <a:t>Idea is to easily match investment projects or opportunities to investors. </a:t>
            </a:r>
          </a:p>
          <a:p>
            <a:pPr marL="171450" indent="-171450">
              <a:buFont typeface="Wingdings" panose="05000000000000000000" pitchFamily="2" charset="2"/>
              <a:buChar char="§"/>
            </a:pPr>
            <a:r>
              <a:rPr lang="en-US" b="1" dirty="0" smtClean="0"/>
              <a:t>Response so far is very encouraging.</a:t>
            </a:r>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6</a:t>
            </a:fld>
            <a:endParaRPr lang="en-US"/>
          </a:p>
        </p:txBody>
      </p:sp>
    </p:spTree>
    <p:extLst>
      <p:ext uri="{BB962C8B-B14F-4D97-AF65-F5344CB8AC3E}">
        <p14:creationId xmlns:p14="http://schemas.microsoft.com/office/powerpoint/2010/main" val="315037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t>KenInvest, with UNCTAD’s &amp; Netherlands </a:t>
            </a:r>
            <a:r>
              <a:rPr lang="en-US" b="1" dirty="0" err="1" smtClean="0"/>
              <a:t>Govt</a:t>
            </a:r>
            <a:r>
              <a:rPr lang="en-US" b="1" dirty="0" smtClean="0"/>
              <a:t> supported development of the investment facilitation portal (kenya.eregulations.org) for Kenya. </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t>Launched in December 2015 on the sidelines of the WTO MC10 in Nairobi. </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t>It is an online step by step guide to investment procedures. </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t>It outlines the administrative procedures e.g. starting a business, getting work permits, paying taxes, land &amp; property. </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t>Enhances transparency &amp; highlights gaps. </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solidFill>
                  <a:prstClr val="black"/>
                </a:solidFill>
              </a:rPr>
              <a:t>Currently, 115 investment procedures published in the portal. </a:t>
            </a:r>
          </a:p>
          <a:p>
            <a:pPr marL="171450" marR="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dirty="0" smtClean="0">
                <a:solidFill>
                  <a:prstClr val="black"/>
                </a:solidFill>
              </a:rPr>
              <a:t>Has since become the most visited such portal in Africa</a:t>
            </a:r>
            <a:endParaRPr lang="en-US" b="1" dirty="0" smtClean="0"/>
          </a:p>
        </p:txBody>
      </p:sp>
      <p:sp>
        <p:nvSpPr>
          <p:cNvPr id="4" name="Slide Number Placeholder 3"/>
          <p:cNvSpPr>
            <a:spLocks noGrp="1"/>
          </p:cNvSpPr>
          <p:nvPr>
            <p:ph type="sldNum" sz="quarter" idx="10"/>
          </p:nvPr>
        </p:nvSpPr>
        <p:spPr/>
        <p:txBody>
          <a:bodyPr/>
          <a:lstStyle/>
          <a:p>
            <a:fld id="{B538BF47-1D56-418D-B913-BFB5F15A62C7}" type="slidenum">
              <a:rPr lang="en-US" smtClean="0"/>
              <a:t>8</a:t>
            </a:fld>
            <a:endParaRPr lang="en-US"/>
          </a:p>
        </p:txBody>
      </p:sp>
    </p:spTree>
    <p:extLst>
      <p:ext uri="{BB962C8B-B14F-4D97-AF65-F5344CB8AC3E}">
        <p14:creationId xmlns:p14="http://schemas.microsoft.com/office/powerpoint/2010/main" val="2068709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Kenya Investment Authority derives her mandate of promoting and facilitating investments from the Investment Promotion Act, 2004. </a:t>
            </a:r>
          </a:p>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KenInvest will play a critical role by complementing both the National and County governments in achieving the developmental objectives. </a:t>
            </a:r>
          </a:p>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Key among the anticipated roles will be raising the necessary investments to support implementation of the Big 4 Agenda and the flagship projects of Vision 2030 and other development projects by improving Kenya’s attractiveness. </a:t>
            </a:r>
          </a:p>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Another major role is to spearhead policy advocacy in order to create a more enduring and business friendly environment. This will be achieved by positively engaging relevant stakeholders, mainly government and private sector players, to achieve the desired regulatory and administrative framework to support new and existing investments. </a:t>
            </a:r>
          </a:p>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We focus on attracting both foreign direct investments (FDI) and domestic direct investments (DDI). </a:t>
            </a:r>
          </a:p>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The Authority encourages and promote investments that have direct benefits to economic growth, employment creation, and poverty reduction i.e. investments that generate foreign exchange and jobs, and transfer knowledge.  </a:t>
            </a:r>
          </a:p>
          <a:p>
            <a:pPr marL="171450" indent="-171450" algn="just">
              <a:buFont typeface="Wingdings" panose="05000000000000000000" pitchFamily="2" charset="2"/>
              <a:buChar char="§"/>
            </a:pPr>
            <a:r>
              <a:rPr lang="en-US" sz="1200" kern="1200" dirty="0" smtClean="0">
                <a:solidFill>
                  <a:schemeClr val="tx1"/>
                </a:solidFill>
                <a:effectLst/>
                <a:latin typeface="+mn-lt"/>
                <a:ea typeface="+mn-ea"/>
                <a:cs typeface="+mn-cs"/>
              </a:rPr>
              <a:t>The Authority</a:t>
            </a:r>
            <a:r>
              <a:rPr lang="en-US" sz="1200" kern="1200" baseline="0" dirty="0" smtClean="0">
                <a:solidFill>
                  <a:schemeClr val="tx1"/>
                </a:solidFill>
                <a:effectLst/>
                <a:latin typeface="+mn-lt"/>
                <a:ea typeface="+mn-ea"/>
                <a:cs typeface="+mn-cs"/>
              </a:rPr>
              <a:t> is</a:t>
            </a:r>
            <a:r>
              <a:rPr lang="en-US" sz="1200" kern="1200" dirty="0" smtClean="0">
                <a:solidFill>
                  <a:schemeClr val="tx1"/>
                </a:solidFill>
                <a:effectLst/>
                <a:latin typeface="+mn-lt"/>
                <a:ea typeface="+mn-ea"/>
                <a:cs typeface="+mn-cs"/>
              </a:rPr>
              <a:t> also responsible for </a:t>
            </a:r>
            <a:r>
              <a:rPr lang="en-US" sz="1200" kern="1200" dirty="0" err="1" smtClean="0">
                <a:solidFill>
                  <a:schemeClr val="tx1"/>
                </a:solidFill>
                <a:effectLst/>
                <a:latin typeface="+mn-lt"/>
                <a:ea typeface="+mn-ea"/>
                <a:cs typeface="+mn-cs"/>
              </a:rPr>
              <a:t>GoK</a:t>
            </a:r>
            <a:r>
              <a:rPr lang="en-US" sz="1200" kern="1200" dirty="0" smtClean="0">
                <a:solidFill>
                  <a:schemeClr val="tx1"/>
                </a:solidFill>
                <a:effectLst/>
                <a:latin typeface="+mn-lt"/>
                <a:ea typeface="+mn-ea"/>
                <a:cs typeface="+mn-cs"/>
              </a:rPr>
              <a:t> One Stop Shop (OSS)</a:t>
            </a:r>
            <a:r>
              <a:rPr lang="en-US" sz="1200" kern="1200" baseline="0" dirty="0" smtClean="0">
                <a:solidFill>
                  <a:schemeClr val="tx1"/>
                </a:solidFill>
                <a:effectLst/>
                <a:latin typeface="+mn-lt"/>
                <a:ea typeface="+mn-ea"/>
                <a:cs typeface="+mn-cs"/>
              </a:rPr>
              <a:t> to facilitate Investors for faster</a:t>
            </a:r>
            <a:r>
              <a:rPr lang="en-US" sz="1200" kern="1200" dirty="0" smtClean="0">
                <a:solidFill>
                  <a:schemeClr val="tx1"/>
                </a:solidFill>
                <a:effectLst/>
                <a:latin typeface="+mn-lt"/>
                <a:ea typeface="+mn-ea"/>
                <a:cs typeface="+mn-cs"/>
              </a:rPr>
              <a:t> approval of investment projects.</a:t>
            </a:r>
            <a:endParaRPr lang="en-US" altLang="en-US" sz="1800" b="1" dirty="0" smtClean="0">
              <a:solidFill>
                <a:srgbClr val="000000"/>
              </a:solidFill>
              <a:ea typeface="ＭＳ Ｐゴシック" panose="020B0600070205080204" pitchFamily="34" charset="-128"/>
            </a:endParaRPr>
          </a:p>
          <a:p>
            <a:pPr marL="285750" indent="-285750" algn="just" eaLnBrk="1" hangingPunct="1">
              <a:lnSpc>
                <a:spcPct val="80000"/>
              </a:lnSpc>
              <a:spcBef>
                <a:spcPts val="600"/>
              </a:spcBef>
              <a:buFont typeface="Wingdings" panose="05000000000000000000" pitchFamily="2" charset="2"/>
              <a:buChar char="§"/>
              <a:defRPr/>
            </a:pPr>
            <a:endParaRPr lang="en-US" altLang="en-US" sz="1800" b="1" dirty="0" smtClean="0">
              <a:solidFill>
                <a:srgbClr val="000000"/>
              </a:solidFill>
              <a:ea typeface="ＭＳ Ｐゴシック" panose="020B0600070205080204" pitchFamily="34" charset="-128"/>
            </a:endParaRPr>
          </a:p>
          <a:p>
            <a:pPr marL="285750" indent="-285750" algn="just" eaLnBrk="1" hangingPunct="1">
              <a:lnSpc>
                <a:spcPct val="80000"/>
              </a:lnSpc>
              <a:spcBef>
                <a:spcPts val="600"/>
              </a:spcBef>
              <a:buFont typeface="Wingdings" panose="05000000000000000000" pitchFamily="2" charset="2"/>
              <a:buChar char="§"/>
              <a:defRPr/>
            </a:pPr>
            <a:r>
              <a:rPr lang="en-US" altLang="en-US" sz="1800" b="1" dirty="0" smtClean="0">
                <a:solidFill>
                  <a:srgbClr val="000000"/>
                </a:solidFill>
                <a:ea typeface="ＭＳ Ｐゴシック" panose="020B0600070205080204" pitchFamily="34" charset="-128"/>
              </a:rPr>
              <a:t>Investment Promotion</a:t>
            </a:r>
          </a:p>
          <a:p>
            <a:pPr marL="742950" lvl="1"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Provide information on investment opportunities or sources of capital (Business Intelligence Information);</a:t>
            </a:r>
          </a:p>
          <a:p>
            <a:pPr marL="742950" lvl="1"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Promote the opportunities for investment available in Kenya by organizing forums, workshops and other marketing initiatives;</a:t>
            </a:r>
          </a:p>
          <a:p>
            <a:pPr algn="just" eaLnBrk="1" hangingPunct="1">
              <a:lnSpc>
                <a:spcPct val="90000"/>
              </a:lnSpc>
              <a:spcBef>
                <a:spcPts val="600"/>
              </a:spcBef>
              <a:buFont typeface="Arial" panose="020B0604020202020204" pitchFamily="34" charset="0"/>
              <a:buNone/>
              <a:defRPr/>
            </a:pPr>
            <a:endParaRPr lang="en-US" altLang="en-US" sz="1800" b="1" dirty="0" smtClean="0">
              <a:solidFill>
                <a:srgbClr val="000000"/>
              </a:solidFill>
              <a:ea typeface="ＭＳ Ｐゴシック" panose="020B0600070205080204" pitchFamily="34" charset="-128"/>
            </a:endParaRPr>
          </a:p>
          <a:p>
            <a:pPr marL="285750" indent="-285750" algn="just" eaLnBrk="1" hangingPunct="1">
              <a:lnSpc>
                <a:spcPct val="90000"/>
              </a:lnSpc>
              <a:spcBef>
                <a:spcPts val="600"/>
              </a:spcBef>
              <a:buFont typeface="Wingdings" panose="05000000000000000000" pitchFamily="2" charset="2"/>
              <a:buChar char="§"/>
              <a:defRPr/>
            </a:pPr>
            <a:r>
              <a:rPr lang="en-US" altLang="en-US" sz="1800" b="1" dirty="0" smtClean="0">
                <a:solidFill>
                  <a:srgbClr val="000000"/>
                </a:solidFill>
                <a:ea typeface="ＭＳ Ｐゴシック" panose="020B0600070205080204" pitchFamily="34" charset="-128"/>
              </a:rPr>
              <a:t>Facilitate Joint Venture between Local &amp; Foreign investors (Profiled Projects)</a:t>
            </a:r>
          </a:p>
          <a:p>
            <a:pPr algn="just" eaLnBrk="1" hangingPunct="1">
              <a:lnSpc>
                <a:spcPct val="80000"/>
              </a:lnSpc>
              <a:spcBef>
                <a:spcPts val="600"/>
              </a:spcBef>
              <a:buFont typeface="Arial" panose="020B0604020202020204" pitchFamily="34" charset="0"/>
              <a:buNone/>
              <a:defRPr/>
            </a:pPr>
            <a:endParaRPr lang="en-US" altLang="en-US" sz="1800" b="1" dirty="0" smtClean="0">
              <a:solidFill>
                <a:srgbClr val="000000"/>
              </a:solidFill>
              <a:ea typeface="ＭＳ Ｐゴシック" panose="020B0600070205080204" pitchFamily="34" charset="-128"/>
            </a:endParaRPr>
          </a:p>
          <a:p>
            <a:pPr marL="285750" indent="-285750" algn="just" eaLnBrk="1" hangingPunct="1">
              <a:lnSpc>
                <a:spcPct val="80000"/>
              </a:lnSpc>
              <a:spcBef>
                <a:spcPts val="600"/>
              </a:spcBef>
              <a:buFont typeface="Wingdings" panose="05000000000000000000" pitchFamily="2" charset="2"/>
              <a:buChar char="§"/>
              <a:defRPr/>
            </a:pPr>
            <a:r>
              <a:rPr lang="en-US" altLang="en-US" sz="1800" b="1" dirty="0" smtClean="0">
                <a:solidFill>
                  <a:srgbClr val="000000"/>
                </a:solidFill>
                <a:ea typeface="ＭＳ Ｐゴシック" panose="020B0600070205080204" pitchFamily="34" charset="-128"/>
              </a:rPr>
              <a:t>Investment Facilitation</a:t>
            </a:r>
            <a:r>
              <a:rPr lang="en-US" altLang="en-US" sz="1800" dirty="0" smtClean="0">
                <a:solidFill>
                  <a:srgbClr val="000000"/>
                </a:solidFill>
                <a:ea typeface="ＭＳ Ｐゴシック" panose="020B0600070205080204" pitchFamily="34" charset="-128"/>
              </a:rPr>
              <a:t> </a:t>
            </a:r>
          </a:p>
          <a:p>
            <a:pPr marL="742950" lvl="1"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Investor Tracking and After Care Services;</a:t>
            </a:r>
          </a:p>
          <a:p>
            <a:pPr marL="742950" lvl="1"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Assisting in Issuing Investment Certificates</a:t>
            </a:r>
          </a:p>
          <a:p>
            <a:pPr marL="742950" lvl="1"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Assisting in obtaining necessary licenses and permits; and</a:t>
            </a:r>
          </a:p>
          <a:p>
            <a:pPr marL="742950" lvl="1"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Assisting in obtaining incentives or exemptions under various Acts of Law &amp; other regulations.</a:t>
            </a:r>
          </a:p>
          <a:p>
            <a:pPr algn="just" eaLnBrk="1" hangingPunct="1">
              <a:lnSpc>
                <a:spcPct val="80000"/>
              </a:lnSpc>
              <a:spcBef>
                <a:spcPts val="600"/>
              </a:spcBef>
              <a:buFont typeface="Arial" panose="020B0604020202020204" pitchFamily="34" charset="0"/>
              <a:buNone/>
              <a:defRPr/>
            </a:pPr>
            <a:endParaRPr lang="en-US" altLang="en-US" sz="1800" b="1" dirty="0" smtClean="0">
              <a:solidFill>
                <a:srgbClr val="000000"/>
              </a:solidFill>
              <a:ea typeface="ＭＳ Ｐゴシック" panose="020B0600070205080204" pitchFamily="34" charset="-128"/>
            </a:endParaRPr>
          </a:p>
          <a:p>
            <a:pPr marL="285750" indent="-285750" algn="just" eaLnBrk="1" hangingPunct="1">
              <a:lnSpc>
                <a:spcPct val="80000"/>
              </a:lnSpc>
              <a:spcBef>
                <a:spcPts val="600"/>
              </a:spcBef>
              <a:buFont typeface="Wingdings" panose="05000000000000000000" pitchFamily="2" charset="2"/>
              <a:buChar char="§"/>
              <a:defRPr/>
            </a:pPr>
            <a:r>
              <a:rPr lang="en-US" altLang="en-US" sz="1800" b="1" dirty="0" smtClean="0">
                <a:solidFill>
                  <a:srgbClr val="000000"/>
                </a:solidFill>
                <a:ea typeface="ＭＳ Ｐゴシック" panose="020B0600070205080204" pitchFamily="34" charset="-128"/>
              </a:rPr>
              <a:t>Policy Advocacy</a:t>
            </a:r>
          </a:p>
          <a:p>
            <a:pPr marL="285750" indent="-285750" algn="just" eaLnBrk="1" hangingPunct="1">
              <a:lnSpc>
                <a:spcPct val="80000"/>
              </a:lnSpc>
              <a:spcBef>
                <a:spcPts val="600"/>
              </a:spcBef>
              <a:buFont typeface="Wingdings" panose="05000000000000000000" pitchFamily="2" charset="2"/>
              <a:buChar char="v"/>
              <a:defRPr/>
            </a:pPr>
            <a:r>
              <a:rPr lang="en-US" altLang="en-US" sz="1800" dirty="0" smtClean="0">
                <a:solidFill>
                  <a:srgbClr val="000000"/>
                </a:solidFill>
                <a:ea typeface="ＭＳ Ｐゴシック" panose="020B0600070205080204" pitchFamily="34" charset="-128"/>
              </a:rPr>
              <a:t>Review the investment environment and make recommendations to Government and other stakeholders, with respect to changes that would promote and facilitate investment, including changes in licensing requirements</a:t>
            </a:r>
          </a:p>
          <a:p>
            <a:pPr algn="just" eaLnBrk="1" hangingPunct="1">
              <a:lnSpc>
                <a:spcPct val="90000"/>
              </a:lnSpc>
              <a:spcBef>
                <a:spcPts val="600"/>
              </a:spcBef>
              <a:buFont typeface="Arial" panose="020B0604020202020204" pitchFamily="34" charset="0"/>
              <a:buNone/>
              <a:defRPr/>
            </a:pPr>
            <a:endParaRPr lang="en-US" altLang="en-US" sz="1800" b="1" dirty="0" smtClean="0">
              <a:effectLst>
                <a:outerShdw blurRad="38100" dist="38100" dir="2700000" algn="tl">
                  <a:srgbClr val="C0C0C0"/>
                </a:outerShdw>
              </a:effectLst>
              <a:ea typeface="ＭＳ Ｐゴシック" panose="020B0600070205080204" pitchFamily="34" charset="-128"/>
            </a:endParaRPr>
          </a:p>
          <a:p>
            <a:pPr marL="342900" indent="-342900" algn="just" eaLnBrk="1" hangingPunct="1">
              <a:lnSpc>
                <a:spcPct val="90000"/>
              </a:lnSpc>
              <a:spcBef>
                <a:spcPts val="600"/>
              </a:spcBef>
              <a:buFont typeface="Wingdings" panose="05000000000000000000" pitchFamily="2" charset="2"/>
              <a:buChar char="§"/>
              <a:defRPr/>
            </a:pPr>
            <a:r>
              <a:rPr lang="en-US" altLang="en-US" sz="1800" b="1" dirty="0" smtClean="0">
                <a:effectLst>
                  <a:outerShdw blurRad="38100" dist="38100" dir="2700000" algn="tl">
                    <a:srgbClr val="C0C0C0"/>
                  </a:outerShdw>
                </a:effectLst>
                <a:ea typeface="ＭＳ Ｐゴシック" panose="020B0600070205080204" pitchFamily="34" charset="-128"/>
              </a:rPr>
              <a:t>KenInvest Manages One-Stop Centre for Setting up Investments in Kenya, KICC, Nairobi, 19th Nov, 2014</a:t>
            </a:r>
          </a:p>
          <a:p>
            <a:pPr marL="342900" indent="-342900" algn="just" eaLnBrk="1" hangingPunct="1">
              <a:lnSpc>
                <a:spcPct val="90000"/>
              </a:lnSpc>
              <a:spcBef>
                <a:spcPts val="600"/>
              </a:spcBef>
              <a:buFont typeface="Wingdings" panose="05000000000000000000" pitchFamily="2" charset="2"/>
              <a:buChar char="§"/>
              <a:defRPr/>
            </a:pPr>
            <a:r>
              <a:rPr lang="en-US" altLang="en-US" sz="1800" b="1" dirty="0" smtClean="0">
                <a:effectLst>
                  <a:outerShdw blurRad="38100" dist="38100" dir="2700000" algn="tl">
                    <a:srgbClr val="C0C0C0"/>
                  </a:outerShdw>
                </a:effectLst>
                <a:ea typeface="ＭＳ Ｐゴシック" panose="020B0600070205080204" pitchFamily="34" charset="-128"/>
              </a:rPr>
              <a:t>We Manage &amp; Lead Organizer of the Annual Kenya International Investment Conferences (KIICO)</a:t>
            </a:r>
          </a:p>
          <a:p>
            <a:pPr marL="342900" indent="-342900" algn="just" eaLnBrk="1" hangingPunct="1">
              <a:lnSpc>
                <a:spcPct val="90000"/>
              </a:lnSpc>
              <a:spcBef>
                <a:spcPts val="600"/>
              </a:spcBef>
              <a:buFont typeface="Wingdings" panose="05000000000000000000" pitchFamily="2" charset="2"/>
              <a:buChar char="§"/>
              <a:defRPr/>
            </a:pPr>
            <a:r>
              <a:rPr lang="en-US" altLang="en-US" sz="1800" b="1" dirty="0" smtClean="0">
                <a:effectLst>
                  <a:outerShdw blurRad="38100" dist="38100" dir="2700000" algn="tl">
                    <a:srgbClr val="C0C0C0"/>
                  </a:outerShdw>
                </a:effectLst>
                <a:ea typeface="ＭＳ Ｐゴシック" panose="020B0600070205080204" pitchFamily="34" charset="-128"/>
              </a:rPr>
              <a:t>Our services are fully funded by </a:t>
            </a:r>
            <a:r>
              <a:rPr lang="en-US" altLang="en-US" sz="1800" b="1" dirty="0" err="1" smtClean="0">
                <a:effectLst>
                  <a:outerShdw blurRad="38100" dist="38100" dir="2700000" algn="tl">
                    <a:srgbClr val="C0C0C0"/>
                  </a:outerShdw>
                </a:effectLst>
                <a:ea typeface="ＭＳ Ｐゴシック" panose="020B0600070205080204" pitchFamily="34" charset="-128"/>
              </a:rPr>
              <a:t>GoK</a:t>
            </a:r>
            <a:endParaRPr lang="en-US" altLang="en-US" sz="1800" b="1" dirty="0" smtClean="0">
              <a:effectLst>
                <a:outerShdw blurRad="38100" dist="38100" dir="2700000" algn="tl">
                  <a:srgbClr val="C0C0C0"/>
                </a:outerShdw>
              </a:effectLst>
              <a:ea typeface="ＭＳ Ｐゴシック" panose="020B0600070205080204" pitchFamily="34" charset="-128"/>
            </a:endParaRPr>
          </a:p>
          <a:p>
            <a:pPr marL="0" indent="0" algn="just" eaLnBrk="1" hangingPunct="1">
              <a:lnSpc>
                <a:spcPct val="90000"/>
              </a:lnSpc>
              <a:spcBef>
                <a:spcPts val="600"/>
              </a:spcBef>
              <a:buFont typeface="Wingdings" panose="05000000000000000000" pitchFamily="2" charset="2"/>
              <a:buNone/>
              <a:defRPr/>
            </a:pPr>
            <a:endParaRPr lang="en-US" altLang="en-US" sz="1800" b="1" dirty="0" smtClean="0">
              <a:effectLst>
                <a:outerShdw blurRad="38100" dist="38100" dir="2700000" algn="tl">
                  <a:srgbClr val="C0C0C0"/>
                </a:outerShdw>
              </a:effectLst>
              <a:ea typeface="ＭＳ Ｐゴシック" panose="020B0600070205080204" pitchFamily="34" charset="-128"/>
            </a:endParaRPr>
          </a:p>
          <a:p>
            <a:pPr marL="0" marR="0" indent="0" algn="just" defTabSz="914400" rtl="0" eaLnBrk="1" fontAlgn="auto" latinLnBrk="0" hangingPunct="1">
              <a:lnSpc>
                <a:spcPct val="90000"/>
              </a:lnSpc>
              <a:spcBef>
                <a:spcPts val="600"/>
              </a:spcBef>
              <a:spcAft>
                <a:spcPts val="0"/>
              </a:spcAft>
              <a:buClrTx/>
              <a:buSzTx/>
              <a:buFont typeface="Wingdings" panose="05000000000000000000" pitchFamily="2" charset="2"/>
              <a:buNone/>
              <a:tabLst/>
              <a:defRPr/>
            </a:pPr>
            <a:r>
              <a:rPr lang="en-GB" sz="1800" b="1" dirty="0" smtClean="0">
                <a:cs typeface="Arial" panose="020B0604020202020204" pitchFamily="34" charset="0"/>
              </a:rPr>
              <a:t>KenInvest assist in facilitating</a:t>
            </a:r>
            <a:r>
              <a:rPr lang="en-GB" sz="1800" b="1" baseline="0" dirty="0" smtClean="0">
                <a:cs typeface="Arial" panose="020B0604020202020204" pitchFamily="34" charset="0"/>
              </a:rPr>
              <a:t> </a:t>
            </a:r>
            <a:r>
              <a:rPr lang="en-GB" sz="1800" b="1" dirty="0" smtClean="0">
                <a:cs typeface="Arial" panose="020B0604020202020204" pitchFamily="34" charset="0"/>
              </a:rPr>
              <a:t>Tailor-Made Incentives to attract FDI &amp; Diaspora Inflows</a:t>
            </a:r>
            <a:endParaRPr lang="en-US" sz="1800" b="1" dirty="0" smtClean="0">
              <a:cs typeface="Arial" panose="020B0604020202020204" pitchFamily="34" charset="0"/>
            </a:endParaRPr>
          </a:p>
          <a:p>
            <a:pPr marL="235744" indent="-235744" algn="just">
              <a:spcBef>
                <a:spcPct val="20000"/>
              </a:spcBef>
              <a:buFont typeface="Wingdings" panose="05000000000000000000" pitchFamily="2" charset="2"/>
              <a:buChar char="§"/>
              <a:defRPr/>
            </a:pPr>
            <a:r>
              <a:rPr lang="en-US" altLang="en-US" sz="2600" dirty="0" smtClean="0"/>
              <a:t>Capital goods and raw materials are zero-rated</a:t>
            </a:r>
          </a:p>
          <a:p>
            <a:pPr marL="235744" indent="-235744" algn="just">
              <a:spcBef>
                <a:spcPct val="20000"/>
              </a:spcBef>
              <a:buFont typeface="Wingdings" panose="05000000000000000000" pitchFamily="2" charset="2"/>
              <a:buChar char="§"/>
              <a:defRPr/>
            </a:pPr>
            <a:r>
              <a:rPr lang="en-US" altLang="en-US" sz="2600" dirty="0" smtClean="0"/>
              <a:t>Plant, Machinery and equipment are duty exempt</a:t>
            </a:r>
          </a:p>
          <a:p>
            <a:pPr marL="235744" indent="-235744" algn="just">
              <a:spcBef>
                <a:spcPct val="20000"/>
              </a:spcBef>
              <a:buFont typeface="Wingdings" panose="05000000000000000000" pitchFamily="2" charset="2"/>
              <a:buChar char="§"/>
              <a:defRPr/>
            </a:pPr>
            <a:r>
              <a:rPr lang="en-US" altLang="en-US" sz="2600" dirty="0" smtClean="0"/>
              <a:t>Some of the plant, machinery and equipment are exempt from VAT</a:t>
            </a:r>
          </a:p>
          <a:p>
            <a:pPr marL="235744" indent="-235744" algn="just">
              <a:spcBef>
                <a:spcPct val="20000"/>
              </a:spcBef>
              <a:buFont typeface="Wingdings" panose="05000000000000000000" pitchFamily="2" charset="2"/>
              <a:buChar char="§"/>
              <a:defRPr/>
            </a:pPr>
            <a:r>
              <a:rPr lang="en-US" altLang="en-US" sz="2600" dirty="0" smtClean="0"/>
              <a:t>Investment Allowance:</a:t>
            </a:r>
          </a:p>
          <a:p>
            <a:pPr marL="522566" indent="-96917" algn="just">
              <a:spcBef>
                <a:spcPct val="20000"/>
              </a:spcBef>
              <a:buFontTx/>
              <a:buChar char="-"/>
              <a:defRPr/>
            </a:pPr>
            <a:r>
              <a:rPr lang="en-US" altLang="en-US" sz="2600" dirty="0" smtClean="0"/>
              <a:t>100% Nairobi, Mombasa and Kisumu cities</a:t>
            </a:r>
          </a:p>
          <a:p>
            <a:pPr marL="522566" indent="-96917" algn="just">
              <a:spcBef>
                <a:spcPct val="20000"/>
              </a:spcBef>
              <a:buFontTx/>
              <a:buChar char="-"/>
              <a:defRPr/>
            </a:pPr>
            <a:r>
              <a:rPr lang="en-US" altLang="en-US" sz="2600" dirty="0" smtClean="0"/>
              <a:t>150% - Those in other parts of the country </a:t>
            </a:r>
          </a:p>
          <a:p>
            <a:pPr marL="522566" indent="-96917" algn="just">
              <a:spcBef>
                <a:spcPct val="20000"/>
              </a:spcBef>
              <a:buFontTx/>
              <a:buChar char="-"/>
              <a:defRPr/>
            </a:pPr>
            <a:r>
              <a:rPr lang="en-US" altLang="en-US" sz="2600" dirty="0" smtClean="0"/>
              <a:t>To qualify Investment should be more than </a:t>
            </a:r>
            <a:r>
              <a:rPr lang="en-US" altLang="en-US" sz="2600" dirty="0" err="1" smtClean="0"/>
              <a:t>Kshs</a:t>
            </a:r>
            <a:r>
              <a:rPr lang="en-US" altLang="en-US" sz="2600" dirty="0" smtClean="0"/>
              <a:t>. 200 million</a:t>
            </a:r>
          </a:p>
          <a:p>
            <a:pPr marL="235744" indent="-235744" algn="just">
              <a:spcBef>
                <a:spcPct val="20000"/>
              </a:spcBef>
              <a:buFont typeface="Wingdings" panose="05000000000000000000" pitchFamily="2" charset="2"/>
              <a:buChar char="§"/>
              <a:defRPr/>
            </a:pPr>
            <a:r>
              <a:rPr lang="en-US" altLang="en-US" sz="2600" dirty="0" smtClean="0"/>
              <a:t>Market access in COMESA and EAC markets with no taxes</a:t>
            </a:r>
          </a:p>
          <a:p>
            <a:pPr marL="235744" indent="-235744" algn="just">
              <a:spcBef>
                <a:spcPct val="20000"/>
              </a:spcBef>
              <a:buFont typeface="Wingdings" panose="05000000000000000000" pitchFamily="2" charset="2"/>
              <a:buChar char="§"/>
              <a:defRPr/>
            </a:pPr>
            <a:r>
              <a:rPr lang="en-US" altLang="en-US" sz="2600" dirty="0" smtClean="0"/>
              <a:t>Incentives for listing in the Capital Market</a:t>
            </a:r>
          </a:p>
          <a:p>
            <a:pPr marL="522566" lvl="1" indent="-96917" algn="just">
              <a:spcBef>
                <a:spcPct val="20000"/>
              </a:spcBef>
              <a:buFontTx/>
              <a:buChar char="-"/>
              <a:defRPr/>
            </a:pPr>
            <a:r>
              <a:rPr lang="en-US" altLang="en-US" sz="2600" dirty="0" smtClean="0"/>
              <a:t>Issuance of at least 40% of share capital- 20% tax for 5 years</a:t>
            </a:r>
          </a:p>
          <a:p>
            <a:pPr marL="522566" lvl="1" indent="-96917" algn="just">
              <a:spcBef>
                <a:spcPct val="20000"/>
              </a:spcBef>
              <a:buFontTx/>
              <a:buChar char="-"/>
              <a:defRPr/>
            </a:pPr>
            <a:r>
              <a:rPr lang="en-US" altLang="en-US" sz="2600" dirty="0" smtClean="0"/>
              <a:t>Issuance of at least 30% of share capital of share- 25% tax rate for 5 years</a:t>
            </a:r>
          </a:p>
          <a:p>
            <a:pPr marL="522566" lvl="1" indent="-96917" algn="just">
              <a:spcBef>
                <a:spcPct val="20000"/>
              </a:spcBef>
              <a:buFontTx/>
              <a:buChar char="-"/>
              <a:defRPr/>
            </a:pPr>
            <a:r>
              <a:rPr lang="en-US" altLang="en-US" sz="2600" dirty="0" smtClean="0"/>
              <a:t>Issuance of at least 20% of share capital- 27% tax rate for 3 years.</a:t>
            </a:r>
            <a:r>
              <a:rPr lang="en-US" altLang="en-US" sz="2400" dirty="0" smtClean="0"/>
              <a:t> </a:t>
            </a:r>
            <a:endParaRPr lang="en-US" altLang="en-US" sz="1800" b="1" dirty="0" smtClean="0">
              <a:effectLst>
                <a:outerShdw blurRad="38100" dist="38100" dir="2700000" algn="tl">
                  <a:srgbClr val="C0C0C0"/>
                </a:outerShdw>
              </a:effectLst>
              <a:ea typeface="ＭＳ Ｐゴシック" panose="020B0600070205080204" pitchFamily="34" charset="-128"/>
            </a:endParaRPr>
          </a:p>
          <a:p>
            <a:pPr marL="0" marR="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endParaRPr lang="en-US" sz="1400" b="1" dirty="0" smtClean="0">
              <a:cs typeface="Arial" panose="020B0604020202020204" pitchFamily="34" charset="0"/>
            </a:endParaRPr>
          </a:p>
          <a:p>
            <a:pPr marL="0" marR="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lang="en-US" sz="1400" b="1" dirty="0" err="1" smtClean="0">
                <a:cs typeface="Arial" panose="020B0604020202020204" pitchFamily="34" charset="0"/>
              </a:rPr>
              <a:t>GoK</a:t>
            </a:r>
            <a:r>
              <a:rPr lang="en-US" sz="1400" b="1" dirty="0" smtClean="0">
                <a:cs typeface="Arial" panose="020B0604020202020204" pitchFamily="34" charset="0"/>
              </a:rPr>
              <a:t> through KenInvest</a:t>
            </a:r>
            <a:r>
              <a:rPr lang="en-US" sz="1400" b="1" baseline="0" dirty="0" smtClean="0">
                <a:cs typeface="Arial" panose="020B0604020202020204" pitchFamily="34" charset="0"/>
              </a:rPr>
              <a:t> ensures </a:t>
            </a:r>
            <a:r>
              <a:rPr lang="en-US" sz="1400" b="1" dirty="0" smtClean="0">
                <a:cs typeface="Arial" panose="020B0604020202020204" pitchFamily="34" charset="0"/>
              </a:rPr>
              <a:t>The safety of your investment is guaranteed in Kenya</a:t>
            </a: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rPr>
              <a:t>No foreign exchange control, allowing for full repatriation of profits, capital or interests </a:t>
            </a: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rPr>
              <a:t>Foreign Investments Protection Act (FIPA)- FIPA guarantees against expropriation of investment by the government ensuring investments by foreigners is protected </a:t>
            </a: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sym typeface="Museo Sans"/>
              </a:rPr>
              <a:t>Member of the International Centre For Settlement Of Investment Dispute (ICSID).</a:t>
            </a:r>
            <a:endParaRPr lang="en-GB" sz="1400" dirty="0" smtClean="0">
              <a:solidFill>
                <a:srgbClr val="4C5A6A"/>
              </a:solidFill>
              <a:ea typeface="Arial Unicode MS" panose="020B0604020202020204" pitchFamily="34" charset="-128"/>
              <a:cs typeface="Arial Unicode MS" panose="020B0604020202020204" pitchFamily="34" charset="-128"/>
            </a:endParaRP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rPr>
              <a:t>Member to the Multilateral Investments Guarantee Agency (MIGA), providing political risk insurance guarantees to private sector investors and lenders in member countries. </a:t>
            </a: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rPr>
              <a:t>A member country of the Africa Trade Insurance Agency (ATIA)-provides export credit, political risk insurance and investment insurance lowering the risk and cost of doing business.</a:t>
            </a: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rPr>
              <a:t>Explicit Constitutional protection of private property.</a:t>
            </a:r>
          </a:p>
          <a:p>
            <a:pPr marL="235744" indent="-235744" algn="just">
              <a:buFont typeface="Arial" panose="020B0604020202020204" pitchFamily="34" charset="0"/>
              <a:buChar char="•"/>
            </a:pPr>
            <a:r>
              <a:rPr lang="en-GB" sz="1400" dirty="0" smtClean="0">
                <a:solidFill>
                  <a:srgbClr val="4C5A6A"/>
                </a:solidFill>
                <a:ea typeface="Arial Unicode MS" panose="020B0604020202020204" pitchFamily="34" charset="-128"/>
                <a:cs typeface="Arial Unicode MS" panose="020B0604020202020204" pitchFamily="34" charset="-128"/>
              </a:rPr>
              <a:t>Track record of Kenya Government since independence.</a:t>
            </a:r>
          </a:p>
          <a:p>
            <a:pPr marL="0" indent="0" algn="just">
              <a:buFont typeface="Arial" panose="020B0604020202020204" pitchFamily="34" charset="0"/>
              <a:buNone/>
            </a:pPr>
            <a:endParaRPr lang="en-GB" sz="1400" dirty="0" smtClean="0">
              <a:solidFill>
                <a:srgbClr val="4C5A6A"/>
              </a:solidFill>
              <a:ea typeface="Arial Unicode MS" panose="020B0604020202020204" pitchFamily="34" charset="-128"/>
              <a:cs typeface="Arial Unicode MS" panose="020B0604020202020204" pitchFamily="34" charset="-128"/>
            </a:endParaRPr>
          </a:p>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dirty="0" smtClean="0">
                <a:solidFill>
                  <a:srgbClr val="000000"/>
                </a:solidFill>
                <a:latin typeface="Calibri" panose="020F0502020204030204" pitchFamily="34" charset="0"/>
              </a:rPr>
              <a:t>A number of incentives are in place to encourage &amp; facilitate entry and expansion of investment through EPZs and SEZs</a:t>
            </a:r>
          </a:p>
        </p:txBody>
      </p:sp>
      <p:sp>
        <p:nvSpPr>
          <p:cNvPr id="4" name="Slide Number Placeholder 3"/>
          <p:cNvSpPr>
            <a:spLocks noGrp="1"/>
          </p:cNvSpPr>
          <p:nvPr>
            <p:ph type="sldNum" sz="quarter" idx="10"/>
          </p:nvPr>
        </p:nvSpPr>
        <p:spPr/>
        <p:txBody>
          <a:bodyPr/>
          <a:lstStyle/>
          <a:p>
            <a:fld id="{B538BF47-1D56-418D-B913-BFB5F15A62C7}" type="slidenum">
              <a:rPr lang="en-US" smtClean="0"/>
              <a:t>9</a:t>
            </a:fld>
            <a:endParaRPr lang="en-US"/>
          </a:p>
        </p:txBody>
      </p:sp>
    </p:spTree>
    <p:extLst>
      <p:ext uri="{BB962C8B-B14F-4D97-AF65-F5344CB8AC3E}">
        <p14:creationId xmlns:p14="http://schemas.microsoft.com/office/powerpoint/2010/main" val="2656904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38BF47-1D56-418D-B913-BFB5F15A62C7}" type="slidenum">
              <a:rPr lang="en-US" smtClean="0"/>
              <a:t>10</a:t>
            </a:fld>
            <a:endParaRPr lang="en-US"/>
          </a:p>
        </p:txBody>
      </p:sp>
    </p:spTree>
    <p:extLst>
      <p:ext uri="{BB962C8B-B14F-4D97-AF65-F5344CB8AC3E}">
        <p14:creationId xmlns:p14="http://schemas.microsoft.com/office/powerpoint/2010/main" val="3535707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oleObject" Target="../embeddings/oleObject1.bin"/></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81B43B-2747-4DD3-9D6A-4AEE64E497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1E54E22C-C448-4D9B-A654-209D9BAE05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26894E60-2A26-439C-91AB-FD2436EE66E0}"/>
              </a:ext>
            </a:extLst>
          </p:cNvPr>
          <p:cNvSpPr>
            <a:spLocks noGrp="1"/>
          </p:cNvSpPr>
          <p:nvPr>
            <p:ph type="dt" sz="half" idx="10"/>
          </p:nvPr>
        </p:nvSpPr>
        <p:spPr/>
        <p:txBody>
          <a:bodyPr/>
          <a:lstStyle/>
          <a:p>
            <a:fld id="{BC5BCF11-5218-46DC-9EF3-9175774B499A}" type="datetime1">
              <a:rPr lang="en-US" smtClean="0"/>
              <a:t>2/15/2019</a:t>
            </a:fld>
            <a:endParaRPr lang="en-US"/>
          </a:p>
        </p:txBody>
      </p:sp>
      <p:sp>
        <p:nvSpPr>
          <p:cNvPr id="5" name="Footer Placeholder 4">
            <a:extLst>
              <a:ext uri="{FF2B5EF4-FFF2-40B4-BE49-F238E27FC236}">
                <a16:creationId xmlns:a16="http://schemas.microsoft.com/office/drawing/2014/main" xmlns="" id="{83C05DDF-FF44-4683-A6B9-BBB853361ACA}"/>
              </a:ext>
            </a:extLst>
          </p:cNvPr>
          <p:cNvSpPr>
            <a:spLocks noGrp="1"/>
          </p:cNvSpPr>
          <p:nvPr>
            <p:ph type="ftr" sz="quarter" idx="11"/>
          </p:nvPr>
        </p:nvSpPr>
        <p:spPr/>
        <p:txBody>
          <a:bodyPr/>
          <a:lstStyle/>
          <a:p>
            <a:r>
              <a:rPr lang="en-US"/>
              <a:t>Invest in Kenya</a:t>
            </a:r>
          </a:p>
        </p:txBody>
      </p:sp>
      <p:sp>
        <p:nvSpPr>
          <p:cNvPr id="6" name="Slide Number Placeholder 5">
            <a:extLst>
              <a:ext uri="{FF2B5EF4-FFF2-40B4-BE49-F238E27FC236}">
                <a16:creationId xmlns:a16="http://schemas.microsoft.com/office/drawing/2014/main" xmlns="" id="{95592D31-1CF8-4092-A41E-456E37B58EC0}"/>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1158655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C2CAAD-F6D6-42C7-8318-1379AAA6EF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E99D5583-82EF-4CAA-AB26-B8BE181475B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76966B0-3E45-4DAB-A1CA-909BFB5C9D9A}"/>
              </a:ext>
            </a:extLst>
          </p:cNvPr>
          <p:cNvSpPr>
            <a:spLocks noGrp="1"/>
          </p:cNvSpPr>
          <p:nvPr>
            <p:ph type="dt" sz="half" idx="10"/>
          </p:nvPr>
        </p:nvSpPr>
        <p:spPr/>
        <p:txBody>
          <a:bodyPr/>
          <a:lstStyle/>
          <a:p>
            <a:fld id="{A93033DC-E0AD-40DE-B240-91EE2F31B3D5}" type="datetime1">
              <a:rPr lang="en-US" smtClean="0"/>
              <a:t>2/15/2019</a:t>
            </a:fld>
            <a:endParaRPr lang="en-US"/>
          </a:p>
        </p:txBody>
      </p:sp>
      <p:sp>
        <p:nvSpPr>
          <p:cNvPr id="5" name="Footer Placeholder 4">
            <a:extLst>
              <a:ext uri="{FF2B5EF4-FFF2-40B4-BE49-F238E27FC236}">
                <a16:creationId xmlns:a16="http://schemas.microsoft.com/office/drawing/2014/main" xmlns="" id="{CAB6F91A-7FC8-4B0F-8DAD-760B2384BA04}"/>
              </a:ext>
            </a:extLst>
          </p:cNvPr>
          <p:cNvSpPr>
            <a:spLocks noGrp="1"/>
          </p:cNvSpPr>
          <p:nvPr>
            <p:ph type="ftr" sz="quarter" idx="11"/>
          </p:nvPr>
        </p:nvSpPr>
        <p:spPr/>
        <p:txBody>
          <a:bodyPr/>
          <a:lstStyle/>
          <a:p>
            <a:r>
              <a:rPr lang="en-US"/>
              <a:t>Invest in Kenya</a:t>
            </a:r>
          </a:p>
        </p:txBody>
      </p:sp>
      <p:sp>
        <p:nvSpPr>
          <p:cNvPr id="6" name="Slide Number Placeholder 5">
            <a:extLst>
              <a:ext uri="{FF2B5EF4-FFF2-40B4-BE49-F238E27FC236}">
                <a16:creationId xmlns:a16="http://schemas.microsoft.com/office/drawing/2014/main" xmlns="" id="{EB1C3EB5-EE5E-4AB4-8F60-5532784B9ED3}"/>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3602718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A279370D-4F85-462A-A820-A6ADFACB46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37188995-EEB2-4451-B3F9-092C1F33105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1533A29-26EB-4F98-83FD-7B9368BCF97A}"/>
              </a:ext>
            </a:extLst>
          </p:cNvPr>
          <p:cNvSpPr>
            <a:spLocks noGrp="1"/>
          </p:cNvSpPr>
          <p:nvPr>
            <p:ph type="dt" sz="half" idx="10"/>
          </p:nvPr>
        </p:nvSpPr>
        <p:spPr/>
        <p:txBody>
          <a:bodyPr/>
          <a:lstStyle/>
          <a:p>
            <a:fld id="{3DEAE6BB-3844-4FAD-8435-6EA05A643A3D}" type="datetime1">
              <a:rPr lang="en-US" smtClean="0"/>
              <a:t>2/15/2019</a:t>
            </a:fld>
            <a:endParaRPr lang="en-US"/>
          </a:p>
        </p:txBody>
      </p:sp>
      <p:sp>
        <p:nvSpPr>
          <p:cNvPr id="5" name="Footer Placeholder 4">
            <a:extLst>
              <a:ext uri="{FF2B5EF4-FFF2-40B4-BE49-F238E27FC236}">
                <a16:creationId xmlns:a16="http://schemas.microsoft.com/office/drawing/2014/main" xmlns="" id="{39A5803C-B76D-4584-9DBB-784B300A34D2}"/>
              </a:ext>
            </a:extLst>
          </p:cNvPr>
          <p:cNvSpPr>
            <a:spLocks noGrp="1"/>
          </p:cNvSpPr>
          <p:nvPr>
            <p:ph type="ftr" sz="quarter" idx="11"/>
          </p:nvPr>
        </p:nvSpPr>
        <p:spPr/>
        <p:txBody>
          <a:bodyPr/>
          <a:lstStyle/>
          <a:p>
            <a:r>
              <a:rPr lang="en-US"/>
              <a:t>Invest in Kenya</a:t>
            </a:r>
          </a:p>
        </p:txBody>
      </p:sp>
      <p:sp>
        <p:nvSpPr>
          <p:cNvPr id="6" name="Slide Number Placeholder 5">
            <a:extLst>
              <a:ext uri="{FF2B5EF4-FFF2-40B4-BE49-F238E27FC236}">
                <a16:creationId xmlns:a16="http://schemas.microsoft.com/office/drawing/2014/main" xmlns="" id="{0F6AE5A3-2412-4223-A6F8-C859DE2D8BD4}"/>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23468521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copy 3">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508" y="-24557"/>
            <a:ext cx="8943083" cy="690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 name="Shape 15"/>
          <p:cNvSpPr>
            <a:spLocks noChangeArrowheads="1"/>
          </p:cNvSpPr>
          <p:nvPr/>
        </p:nvSpPr>
        <p:spPr bwMode="auto">
          <a:xfrm rot="21000000">
            <a:off x="5380137" y="217662"/>
            <a:ext cx="3756422" cy="5792018"/>
          </a:xfrm>
          <a:prstGeom prst="rect">
            <a:avLst/>
          </a:prstGeom>
          <a:solidFill>
            <a:srgbClr val="FFFFFF"/>
          </a:solidFill>
          <a:ln>
            <a:noFill/>
          </a:ln>
          <a:extLst/>
        </p:spPr>
        <p:txBody>
          <a:bodyPr lIns="0" tIns="0" rIns="0" bIns="0" anchor="ctr"/>
          <a:lstStyle>
            <a:lvl1pPr>
              <a:defRPr sz="3600">
                <a:solidFill>
                  <a:schemeClr val="tx1"/>
                </a:solidFill>
                <a:latin typeface="Arial" pitchFamily="34" charset="0"/>
                <a:ea typeface="ＭＳ Ｐゴシック" pitchFamily="34" charset="-128"/>
                <a:sym typeface="Helvetica Light" pitchFamily="1" charset="0"/>
              </a:defRPr>
            </a:lvl1pPr>
            <a:lvl2pPr marL="742950" indent="-285750">
              <a:defRPr sz="3600">
                <a:solidFill>
                  <a:schemeClr val="tx1"/>
                </a:solidFill>
                <a:latin typeface="Arial" pitchFamily="34" charset="0"/>
                <a:ea typeface="ＭＳ Ｐゴシック" pitchFamily="34" charset="-128"/>
                <a:sym typeface="Helvetica Light" pitchFamily="1" charset="0"/>
              </a:defRPr>
            </a:lvl2pPr>
            <a:lvl3pPr marL="1143000" indent="-228600">
              <a:defRPr sz="3600">
                <a:solidFill>
                  <a:schemeClr val="tx1"/>
                </a:solidFill>
                <a:latin typeface="Arial" pitchFamily="34" charset="0"/>
                <a:ea typeface="ＭＳ Ｐゴシック" pitchFamily="34" charset="-128"/>
                <a:sym typeface="Helvetica Light" pitchFamily="1" charset="0"/>
              </a:defRPr>
            </a:lvl3pPr>
            <a:lvl4pPr marL="1600200" indent="-228600">
              <a:defRPr sz="3600">
                <a:solidFill>
                  <a:schemeClr val="tx1"/>
                </a:solidFill>
                <a:latin typeface="Arial" pitchFamily="34" charset="0"/>
                <a:ea typeface="ＭＳ Ｐゴシック" pitchFamily="34" charset="-128"/>
                <a:sym typeface="Helvetica Light" pitchFamily="1" charset="0"/>
              </a:defRPr>
            </a:lvl4pPr>
            <a:lvl5pPr marL="2057400" indent="-228600">
              <a:defRPr sz="3600">
                <a:solidFill>
                  <a:schemeClr val="tx1"/>
                </a:solidFill>
                <a:latin typeface="Arial" pitchFamily="34" charset="0"/>
                <a:ea typeface="ＭＳ Ｐゴシック" pitchFamily="34" charset="-128"/>
                <a:sym typeface="Helvetica Light" pitchFamily="1" charset="0"/>
              </a:defRPr>
            </a:lvl5pPr>
            <a:lvl6pPr marL="2514600" indent="-228600" defTabSz="582613" eaLnBrk="0" fontAlgn="base" hangingPunct="0">
              <a:spcBef>
                <a:spcPct val="0"/>
              </a:spcBef>
              <a:spcAft>
                <a:spcPct val="0"/>
              </a:spcAft>
              <a:defRPr sz="3600">
                <a:solidFill>
                  <a:schemeClr val="tx1"/>
                </a:solidFill>
                <a:latin typeface="Arial" pitchFamily="34" charset="0"/>
                <a:ea typeface="ＭＳ Ｐゴシック" pitchFamily="34" charset="-128"/>
                <a:sym typeface="Helvetica Light" pitchFamily="1" charset="0"/>
              </a:defRPr>
            </a:lvl6pPr>
            <a:lvl7pPr marL="2971800" indent="-228600" defTabSz="582613" eaLnBrk="0" fontAlgn="base" hangingPunct="0">
              <a:spcBef>
                <a:spcPct val="0"/>
              </a:spcBef>
              <a:spcAft>
                <a:spcPct val="0"/>
              </a:spcAft>
              <a:defRPr sz="3600">
                <a:solidFill>
                  <a:schemeClr val="tx1"/>
                </a:solidFill>
                <a:latin typeface="Arial" pitchFamily="34" charset="0"/>
                <a:ea typeface="ＭＳ Ｐゴシック" pitchFamily="34" charset="-128"/>
                <a:sym typeface="Helvetica Light" pitchFamily="1" charset="0"/>
              </a:defRPr>
            </a:lvl7pPr>
            <a:lvl8pPr marL="3429000" indent="-228600" defTabSz="582613" eaLnBrk="0" fontAlgn="base" hangingPunct="0">
              <a:spcBef>
                <a:spcPct val="0"/>
              </a:spcBef>
              <a:spcAft>
                <a:spcPct val="0"/>
              </a:spcAft>
              <a:defRPr sz="3600">
                <a:solidFill>
                  <a:schemeClr val="tx1"/>
                </a:solidFill>
                <a:latin typeface="Arial" pitchFamily="34" charset="0"/>
                <a:ea typeface="ＭＳ Ｐゴシック" pitchFamily="34" charset="-128"/>
                <a:sym typeface="Helvetica Light" pitchFamily="1" charset="0"/>
              </a:defRPr>
            </a:lvl8pPr>
            <a:lvl9pPr marL="3886200" indent="-228600" defTabSz="582613" eaLnBrk="0" fontAlgn="base" hangingPunct="0">
              <a:spcBef>
                <a:spcPct val="0"/>
              </a:spcBef>
              <a:spcAft>
                <a:spcPct val="0"/>
              </a:spcAft>
              <a:defRPr sz="3600">
                <a:solidFill>
                  <a:schemeClr val="tx1"/>
                </a:solidFill>
                <a:latin typeface="Arial" pitchFamily="34" charset="0"/>
                <a:ea typeface="ＭＳ Ｐゴシック" pitchFamily="34" charset="-128"/>
                <a:sym typeface="Helvetica Light" pitchFamily="1" charset="0"/>
              </a:defRPr>
            </a:lvl9pPr>
          </a:lstStyle>
          <a:p>
            <a:pPr algn="ctr" defTabSz="409635" fontAlgn="base">
              <a:spcBef>
                <a:spcPct val="0"/>
              </a:spcBef>
              <a:spcAft>
                <a:spcPct val="0"/>
              </a:spcAft>
              <a:defRPr/>
            </a:pPr>
            <a:endParaRPr lang="en-US" altLang="en-US" sz="1687">
              <a:solidFill>
                <a:srgbClr val="FFFFFF"/>
              </a:solidFill>
              <a:latin typeface="Helvetica Light" pitchFamily="1" charset="0"/>
            </a:endParaRPr>
          </a:p>
        </p:txBody>
      </p:sp>
      <p:pic>
        <p:nvPicPr>
          <p:cNvPr id="4" name="Second office_187x300.pdf"/>
          <p:cNvPicPr>
            <a:picLocks noChangeAspect="1" noChangeArrowheads="1"/>
          </p:cNvPicPr>
          <p:nvPr/>
        </p:nvPicPr>
        <p:blipFill>
          <a:blip r:embed="rId3" cstate="email">
            <a:extLst>
              <a:ext uri="{28A0092B-C50C-407E-A947-70E740481C1C}">
                <a14:useLocalDpi xmlns:a14="http://schemas.microsoft.com/office/drawing/2010/main"/>
              </a:ext>
            </a:extLst>
          </a:blip>
          <a:srcRect l="56448" b="16096"/>
          <a:stretch>
            <a:fillRect/>
          </a:stretch>
        </p:blipFill>
        <p:spPr bwMode="auto">
          <a:xfrm rot="21000000">
            <a:off x="5342930" y="540246"/>
            <a:ext cx="4787801" cy="51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107473397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 name="Shape 5"/>
          <p:cNvSpPr>
            <a:spLocks noGrp="1"/>
          </p:cNvSpPr>
          <p:nvPr>
            <p:ph type="sldNum" sz="quarter" idx="10"/>
          </p:nvPr>
        </p:nvSpPr>
        <p:spPr>
          <a:xfrm>
            <a:off x="11621512" y="6442770"/>
            <a:ext cx="131446" cy="129907"/>
          </a:xfrm>
        </p:spPr>
        <p:txBody>
          <a:bodyPr/>
          <a:lstStyle>
            <a:lvl1pPr defTabSz="409635">
              <a:defRPr/>
            </a:lvl1pPr>
          </a:lstStyle>
          <a:p>
            <a:pPr>
              <a:defRPr/>
            </a:pPr>
            <a:fld id="{A2408879-B87A-4A2F-A84C-CBCE0289547D}" type="slidenum">
              <a:rPr lang="en-US" altLang="en-US"/>
              <a:pPr>
                <a:defRPr/>
              </a:pPr>
              <a:t>‹#›</a:t>
            </a:fld>
            <a:endParaRPr lang="en-US" altLang="en-US"/>
          </a:p>
        </p:txBody>
      </p:sp>
    </p:spTree>
    <p:extLst>
      <p:ext uri="{BB962C8B-B14F-4D97-AF65-F5344CB8AC3E}">
        <p14:creationId xmlns:p14="http://schemas.microsoft.com/office/powerpoint/2010/main" val="260623558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itle &amp; Bullets copy">
    <p:bg>
      <p:bgPr>
        <a:solidFill>
          <a:srgbClr val="BF353D"/>
        </a:solidFill>
        <a:effectLst/>
      </p:bgPr>
    </p:bg>
    <p:spTree>
      <p:nvGrpSpPr>
        <p:cNvPr id="1" name=""/>
        <p:cNvGrpSpPr/>
        <p:nvPr/>
      </p:nvGrpSpPr>
      <p:grpSpPr>
        <a:xfrm>
          <a:off x="0" y="0"/>
          <a:ext cx="0" cy="0"/>
          <a:chOff x="0" y="0"/>
          <a:chExt cx="0" cy="0"/>
        </a:xfrm>
      </p:grpSpPr>
      <p:sp>
        <p:nvSpPr>
          <p:cNvPr id="2" name="Shape 36"/>
          <p:cNvSpPr>
            <a:spLocks noChangeShapeType="1"/>
          </p:cNvSpPr>
          <p:nvPr/>
        </p:nvSpPr>
        <p:spPr bwMode="auto">
          <a:xfrm flipV="1">
            <a:off x="293192" y="1005706"/>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409635" eaLnBrk="0" fontAlgn="base" hangingPunct="0">
              <a:spcBef>
                <a:spcPct val="0"/>
              </a:spcBef>
              <a:spcAft>
                <a:spcPct val="0"/>
              </a:spcAft>
            </a:pPr>
            <a:endParaRPr lang="en-GB" sz="2531">
              <a:solidFill>
                <a:srgbClr val="000000"/>
              </a:solidFill>
              <a:latin typeface="Arial" panose="020B0604020202020204" pitchFamily="34" charset="0"/>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51051"/>
          <a:stretch>
            <a:fillRect/>
          </a:stretch>
        </p:blipFill>
        <p:spPr bwMode="auto">
          <a:xfrm>
            <a:off x="11907" y="1451075"/>
            <a:ext cx="2921497"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8" y="408533"/>
            <a:ext cx="1491258"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39"/>
          <p:cNvSpPr>
            <a:spLocks noChangeArrowheads="1"/>
          </p:cNvSpPr>
          <p:nvPr/>
        </p:nvSpPr>
        <p:spPr bwMode="auto">
          <a:xfrm>
            <a:off x="11800518" y="6442770"/>
            <a:ext cx="65" cy="12990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10407" eaLnBrk="1" fontAlgn="base" hangingPunct="1">
              <a:spcBef>
                <a:spcPct val="0"/>
              </a:spcBef>
              <a:spcAft>
                <a:spcPct val="0"/>
              </a:spcAft>
              <a:defRPr/>
            </a:pPr>
            <a:endParaRPr lang="en-US" altLang="en-US" sz="844">
              <a:solidFill>
                <a:srgbClr val="FFFFFF"/>
              </a:solidFill>
              <a:latin typeface="Museo Sans"/>
              <a:ea typeface="Museo Sans"/>
              <a:cs typeface="Museo Sans"/>
              <a:sym typeface="Museo Sans"/>
            </a:endParaRPr>
          </a:p>
        </p:txBody>
      </p:sp>
      <p:sp>
        <p:nvSpPr>
          <p:cNvPr id="6" name="Shape 40"/>
          <p:cNvSpPr>
            <a:spLocks noChangeArrowheads="1"/>
          </p:cNvSpPr>
          <p:nvPr/>
        </p:nvSpPr>
        <p:spPr bwMode="auto">
          <a:xfrm>
            <a:off x="9464040" y="6454434"/>
            <a:ext cx="1516442" cy="173124"/>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10407" eaLnBrk="1" fontAlgn="base" hangingPunct="1">
              <a:spcBef>
                <a:spcPct val="0"/>
              </a:spcBef>
              <a:spcAft>
                <a:spcPct val="0"/>
              </a:spcAft>
              <a:defRPr/>
            </a:pPr>
            <a:r>
              <a:rPr lang="en-US" altLang="en-US" sz="1125">
                <a:solidFill>
                  <a:srgbClr val="000000"/>
                </a:solidFill>
                <a:latin typeface="BebasNeueRegular" panose="00000500000000000000" pitchFamily="50" charset="0"/>
                <a:ea typeface="BebasNeueRegular" panose="00000500000000000000" pitchFamily="50" charset="0"/>
                <a:cs typeface="BebasNeueRegular" panose="00000500000000000000" pitchFamily="50" charset="0"/>
                <a:sym typeface="BebasNeueRegular" panose="00000500000000000000" pitchFamily="50" charset="0"/>
              </a:rPr>
              <a:t>Invest in kenya | Core functions</a:t>
            </a:r>
          </a:p>
        </p:txBody>
      </p:sp>
    </p:spTree>
    <p:extLst>
      <p:ext uri="{BB962C8B-B14F-4D97-AF65-F5344CB8AC3E}">
        <p14:creationId xmlns:p14="http://schemas.microsoft.com/office/powerpoint/2010/main" val="18640046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le &amp; Bullets copy 1">
    <p:bg>
      <p:bgPr>
        <a:solidFill>
          <a:srgbClr val="007745"/>
        </a:solidFill>
        <a:effectLst/>
      </p:bgPr>
    </p:bg>
    <p:spTree>
      <p:nvGrpSpPr>
        <p:cNvPr id="1" name=""/>
        <p:cNvGrpSpPr/>
        <p:nvPr/>
      </p:nvGrpSpPr>
      <p:grpSpPr>
        <a:xfrm>
          <a:off x="0" y="0"/>
          <a:ext cx="0" cy="0"/>
          <a:chOff x="0" y="0"/>
          <a:chExt cx="0" cy="0"/>
        </a:xfrm>
      </p:grpSpPr>
      <p:sp>
        <p:nvSpPr>
          <p:cNvPr id="2" name="Shape 42"/>
          <p:cNvSpPr>
            <a:spLocks noChangeShapeType="1"/>
          </p:cNvSpPr>
          <p:nvPr/>
        </p:nvSpPr>
        <p:spPr bwMode="auto">
          <a:xfrm flipV="1">
            <a:off x="293192" y="1005706"/>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409635" eaLnBrk="0" fontAlgn="base" hangingPunct="0">
              <a:spcBef>
                <a:spcPct val="0"/>
              </a:spcBef>
              <a:spcAft>
                <a:spcPct val="0"/>
              </a:spcAft>
            </a:pPr>
            <a:endParaRPr lang="en-GB" sz="2531">
              <a:solidFill>
                <a:srgbClr val="000000"/>
              </a:solidFill>
              <a:latin typeface="Arial" panose="020B0604020202020204" pitchFamily="34" charset="0"/>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51051"/>
          <a:stretch>
            <a:fillRect/>
          </a:stretch>
        </p:blipFill>
        <p:spPr bwMode="auto">
          <a:xfrm>
            <a:off x="11907" y="1451075"/>
            <a:ext cx="2921497"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8" y="408533"/>
            <a:ext cx="1491258"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45"/>
          <p:cNvSpPr>
            <a:spLocks noChangeArrowheads="1"/>
          </p:cNvSpPr>
          <p:nvPr/>
        </p:nvSpPr>
        <p:spPr bwMode="auto">
          <a:xfrm>
            <a:off x="9568319" y="6476043"/>
            <a:ext cx="1721626" cy="12990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10407" eaLnBrk="1" fontAlgn="base" hangingPunct="1">
              <a:spcBef>
                <a:spcPct val="0"/>
              </a:spcBef>
              <a:spcAft>
                <a:spcPct val="0"/>
              </a:spcAft>
              <a:defRPr/>
            </a:pPr>
            <a:r>
              <a:rPr lang="en-US" altLang="en-US" sz="844">
                <a:solidFill>
                  <a:srgbClr val="FFFFFF"/>
                </a:solidFill>
                <a:latin typeface="Museo Sans"/>
                <a:ea typeface="Museo Sans"/>
                <a:cs typeface="Museo Sans"/>
                <a:sym typeface="Museo Sans"/>
              </a:rPr>
              <a:t>KENINVEST | INVEST IN KENYA | </a:t>
            </a:r>
          </a:p>
        </p:txBody>
      </p:sp>
      <p:sp>
        <p:nvSpPr>
          <p:cNvPr id="6" name="Shape 46"/>
          <p:cNvSpPr>
            <a:spLocks noChangeArrowheads="1"/>
          </p:cNvSpPr>
          <p:nvPr/>
        </p:nvSpPr>
        <p:spPr bwMode="auto">
          <a:xfrm>
            <a:off x="11752893" y="6442770"/>
            <a:ext cx="65" cy="12990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10407" eaLnBrk="1" fontAlgn="base" hangingPunct="1">
              <a:spcBef>
                <a:spcPct val="0"/>
              </a:spcBef>
              <a:spcAft>
                <a:spcPct val="0"/>
              </a:spcAft>
              <a:defRPr/>
            </a:pPr>
            <a:endParaRPr lang="en-US" altLang="en-US" sz="844">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375067243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le &amp; Bullets copy 8">
    <p:bg>
      <p:bgPr>
        <a:solidFill>
          <a:srgbClr val="383535"/>
        </a:solidFill>
        <a:effectLst/>
      </p:bgPr>
    </p:bg>
    <p:spTree>
      <p:nvGrpSpPr>
        <p:cNvPr id="1" name=""/>
        <p:cNvGrpSpPr/>
        <p:nvPr/>
      </p:nvGrpSpPr>
      <p:grpSpPr>
        <a:xfrm>
          <a:off x="0" y="0"/>
          <a:ext cx="0" cy="0"/>
          <a:chOff x="0" y="0"/>
          <a:chExt cx="0" cy="0"/>
        </a:xfrm>
      </p:grpSpPr>
      <p:sp>
        <p:nvSpPr>
          <p:cNvPr id="2" name="Shape 66"/>
          <p:cNvSpPr>
            <a:spLocks noChangeShapeType="1"/>
          </p:cNvSpPr>
          <p:nvPr/>
        </p:nvSpPr>
        <p:spPr bwMode="auto">
          <a:xfrm flipV="1">
            <a:off x="293192" y="1005706"/>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409635" eaLnBrk="0" fontAlgn="base" hangingPunct="0">
              <a:spcBef>
                <a:spcPct val="0"/>
              </a:spcBef>
              <a:spcAft>
                <a:spcPct val="0"/>
              </a:spcAft>
            </a:pPr>
            <a:endParaRPr lang="en-GB" sz="2531">
              <a:solidFill>
                <a:srgbClr val="000000"/>
              </a:solidFill>
              <a:latin typeface="Arial" panose="020B0604020202020204" pitchFamily="34" charset="0"/>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47861" b="48547"/>
          <a:stretch>
            <a:fillRect/>
          </a:stretch>
        </p:blipFill>
        <p:spPr bwMode="auto">
          <a:xfrm>
            <a:off x="11907" y="4540746"/>
            <a:ext cx="3111997" cy="230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8" y="408533"/>
            <a:ext cx="1491258"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69"/>
          <p:cNvSpPr>
            <a:spLocks noChangeArrowheads="1"/>
          </p:cNvSpPr>
          <p:nvPr/>
        </p:nvSpPr>
        <p:spPr bwMode="auto">
          <a:xfrm>
            <a:off x="9568319" y="6476043"/>
            <a:ext cx="1721626" cy="12990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10407" eaLnBrk="1" fontAlgn="base" hangingPunct="1">
              <a:spcBef>
                <a:spcPct val="0"/>
              </a:spcBef>
              <a:spcAft>
                <a:spcPct val="0"/>
              </a:spcAft>
              <a:defRPr/>
            </a:pPr>
            <a:r>
              <a:rPr lang="en-US" altLang="en-US" sz="844">
                <a:solidFill>
                  <a:srgbClr val="FFFFFF"/>
                </a:solidFill>
                <a:latin typeface="Museo Sans"/>
                <a:ea typeface="Museo Sans"/>
                <a:cs typeface="Museo Sans"/>
                <a:sym typeface="Museo Sans"/>
              </a:rPr>
              <a:t>KENINVEST | INVEST IN KENYA | </a:t>
            </a:r>
          </a:p>
        </p:txBody>
      </p:sp>
      <p:sp>
        <p:nvSpPr>
          <p:cNvPr id="6" name="Shape 70"/>
          <p:cNvSpPr>
            <a:spLocks noChangeArrowheads="1"/>
          </p:cNvSpPr>
          <p:nvPr/>
        </p:nvSpPr>
        <p:spPr bwMode="auto">
          <a:xfrm>
            <a:off x="11752893" y="6442770"/>
            <a:ext cx="65" cy="12990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10407" eaLnBrk="1" fontAlgn="base" hangingPunct="1">
              <a:spcBef>
                <a:spcPct val="0"/>
              </a:spcBef>
              <a:spcAft>
                <a:spcPct val="0"/>
              </a:spcAft>
              <a:defRPr/>
            </a:pPr>
            <a:endParaRPr lang="en-US" altLang="en-US" sz="844">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117458146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7_Title Only">
    <p:spTree>
      <p:nvGrpSpPr>
        <p:cNvPr id="1" name=""/>
        <p:cNvGrpSpPr/>
        <p:nvPr/>
      </p:nvGrpSpPr>
      <p:grpSpPr>
        <a:xfrm>
          <a:off x="0" y="0"/>
          <a:ext cx="0" cy="0"/>
          <a:chOff x="0" y="0"/>
          <a:chExt cx="0" cy="0"/>
        </a:xfrm>
      </p:grpSpPr>
      <p:graphicFrame>
        <p:nvGraphicFramePr>
          <p:cNvPr id="2" name="Rectangle 722" hidden="1"/>
          <p:cNvGraphicFramePr>
            <a:graphicFrameLocks/>
          </p:cNvGraphicFramePr>
          <p:nvPr>
            <p:custDataLst>
              <p:tags r:id="rId2"/>
            </p:custDataLst>
          </p:nvPr>
        </p:nvGraphicFramePr>
        <p:xfrm>
          <a:off x="0" y="0"/>
          <a:ext cx="215801" cy="161851"/>
        </p:xfrm>
        <a:graphic>
          <a:graphicData uri="http://schemas.openxmlformats.org/presentationml/2006/ole">
            <mc:AlternateContent xmlns:mc="http://schemas.openxmlformats.org/markup-compatibility/2006">
              <mc:Choice xmlns:v="urn:schemas-microsoft-com:vml" Requires="v">
                <p:oleObj spid="_x0000_s1081"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215801" cy="1618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McK 1. On-page tracker" hidden="1"/>
          <p:cNvSpPr>
            <a:spLocks noChangeArrowheads="1"/>
          </p:cNvSpPr>
          <p:nvPr/>
        </p:nvSpPr>
        <p:spPr bwMode="gray">
          <a:xfrm>
            <a:off x="162224" y="27906"/>
            <a:ext cx="860813" cy="216341"/>
          </a:xfrm>
          <a:prstGeom prst="rect">
            <a:avLst/>
          </a:prstGeom>
          <a:noFill/>
          <a:ln>
            <a:noFill/>
          </a:ln>
          <a:extLst/>
        </p:spPr>
        <p:txBody>
          <a:bodyPr wrap="none" lIns="0" tIns="0" rIns="0" bIns="0">
            <a:spAutoFit/>
          </a:bodyPr>
          <a:lstStyle>
            <a:lvl1pPr>
              <a:defRPr sz="1200">
                <a:solidFill>
                  <a:schemeClr val="bg2"/>
                </a:solidFill>
                <a:latin typeface="Arial" pitchFamily="34" charset="0"/>
                <a:cs typeface="Arial" pitchFamily="34" charset="0"/>
              </a:defRPr>
            </a:lvl1pPr>
            <a:lvl2pPr marL="742950" indent="-285750">
              <a:defRPr sz="1200">
                <a:solidFill>
                  <a:schemeClr val="bg2"/>
                </a:solidFill>
                <a:latin typeface="Arial" pitchFamily="34" charset="0"/>
                <a:cs typeface="Arial" pitchFamily="34" charset="0"/>
              </a:defRPr>
            </a:lvl2pPr>
            <a:lvl3pPr marL="1143000" indent="-228600">
              <a:defRPr sz="1200">
                <a:solidFill>
                  <a:schemeClr val="bg2"/>
                </a:solidFill>
                <a:latin typeface="Arial" pitchFamily="34" charset="0"/>
                <a:cs typeface="Arial" pitchFamily="34" charset="0"/>
              </a:defRPr>
            </a:lvl3pPr>
            <a:lvl4pPr marL="1600200" indent="-228600">
              <a:defRPr sz="1200">
                <a:solidFill>
                  <a:schemeClr val="bg2"/>
                </a:solidFill>
                <a:latin typeface="Arial" pitchFamily="34" charset="0"/>
                <a:cs typeface="Arial" pitchFamily="34" charset="0"/>
              </a:defRPr>
            </a:lvl4pPr>
            <a:lvl5pPr marL="2057400" indent="-228600">
              <a:defRPr sz="1200">
                <a:solidFill>
                  <a:schemeClr val="bg2"/>
                </a:solidFill>
                <a:latin typeface="Arial" pitchFamily="34" charset="0"/>
                <a:cs typeface="Arial" pitchFamily="34" charset="0"/>
              </a:defRPr>
            </a:lvl5pPr>
            <a:lvl6pPr marL="2514600" indent="-228600" eaLnBrk="0" fontAlgn="base" hangingPunct="0">
              <a:spcBef>
                <a:spcPct val="0"/>
              </a:spcBef>
              <a:spcAft>
                <a:spcPct val="0"/>
              </a:spcAft>
              <a:defRPr sz="1200">
                <a:solidFill>
                  <a:schemeClr val="bg2"/>
                </a:solidFill>
                <a:latin typeface="Arial" pitchFamily="34" charset="0"/>
                <a:cs typeface="Arial" pitchFamily="34" charset="0"/>
              </a:defRPr>
            </a:lvl6pPr>
            <a:lvl7pPr marL="2971800" indent="-228600" eaLnBrk="0" fontAlgn="base" hangingPunct="0">
              <a:spcBef>
                <a:spcPct val="0"/>
              </a:spcBef>
              <a:spcAft>
                <a:spcPct val="0"/>
              </a:spcAft>
              <a:defRPr sz="1200">
                <a:solidFill>
                  <a:schemeClr val="bg2"/>
                </a:solidFill>
                <a:latin typeface="Arial" pitchFamily="34" charset="0"/>
                <a:cs typeface="Arial" pitchFamily="34" charset="0"/>
              </a:defRPr>
            </a:lvl7pPr>
            <a:lvl8pPr marL="3429000" indent="-228600" eaLnBrk="0" fontAlgn="base" hangingPunct="0">
              <a:spcBef>
                <a:spcPct val="0"/>
              </a:spcBef>
              <a:spcAft>
                <a:spcPct val="0"/>
              </a:spcAft>
              <a:defRPr sz="1200">
                <a:solidFill>
                  <a:schemeClr val="bg2"/>
                </a:solidFill>
                <a:latin typeface="Arial" pitchFamily="34" charset="0"/>
                <a:cs typeface="Arial" pitchFamily="34" charset="0"/>
              </a:defRPr>
            </a:lvl8pPr>
            <a:lvl9pPr marL="3886200" indent="-228600" eaLnBrk="0" fontAlgn="base" hangingPunct="0">
              <a:spcBef>
                <a:spcPct val="0"/>
              </a:spcBef>
              <a:spcAft>
                <a:spcPct val="0"/>
              </a:spcAft>
              <a:defRPr sz="1200">
                <a:solidFill>
                  <a:schemeClr val="bg2"/>
                </a:solidFill>
                <a:latin typeface="Arial" pitchFamily="34" charset="0"/>
                <a:cs typeface="Arial" pitchFamily="34" charset="0"/>
              </a:defRPr>
            </a:lvl9pPr>
          </a:lstStyle>
          <a:p>
            <a:pPr defTabSz="409635" eaLnBrk="0" fontAlgn="base" hangingPunct="0">
              <a:spcBef>
                <a:spcPct val="0"/>
              </a:spcBef>
              <a:spcAft>
                <a:spcPct val="0"/>
              </a:spcAft>
              <a:defRPr/>
            </a:pPr>
            <a:r>
              <a:rPr lang="en-GB" altLang="en-US" sz="1406">
                <a:solidFill>
                  <a:srgbClr val="808080"/>
                </a:solidFill>
                <a:latin typeface="Arial"/>
                <a:ea typeface="ＭＳ Ｐゴシック" pitchFamily="34" charset="-128"/>
                <a:sym typeface="Arial"/>
              </a:rPr>
              <a:t>TRACKER</a:t>
            </a:r>
          </a:p>
        </p:txBody>
      </p:sp>
      <p:sp>
        <p:nvSpPr>
          <p:cNvPr id="4" name="McK 3. Unit of measure" hidden="1"/>
          <p:cNvSpPr txBox="1">
            <a:spLocks noChangeArrowheads="1"/>
          </p:cNvSpPr>
          <p:nvPr/>
        </p:nvSpPr>
        <p:spPr bwMode="gray">
          <a:xfrm>
            <a:off x="162224" y="542479"/>
            <a:ext cx="4973836" cy="216341"/>
          </a:xfrm>
          <a:prstGeom prst="rect">
            <a:avLst/>
          </a:prstGeom>
          <a:noFill/>
          <a:ln>
            <a:noFill/>
          </a:ln>
          <a:effectLst/>
          <a:extLst/>
        </p:spPr>
        <p:txBody>
          <a:bodyPr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eaLnBrk="0" fontAlgn="base" hangingPunct="0">
              <a:spcBef>
                <a:spcPct val="0"/>
              </a:spcBef>
              <a:spcAft>
                <a:spcPct val="0"/>
              </a:spcAft>
              <a:defRPr/>
            </a:pPr>
            <a:r>
              <a:rPr lang="en-GB" sz="1406" dirty="0">
                <a:solidFill>
                  <a:srgbClr val="808080"/>
                </a:solidFill>
                <a:latin typeface="Arial"/>
                <a:ea typeface="ＭＳ Ｐゴシック" pitchFamily="34" charset="-128"/>
                <a:cs typeface="Arial"/>
                <a:sym typeface="Arial"/>
              </a:rPr>
              <a:t>Unit of measure</a:t>
            </a:r>
          </a:p>
        </p:txBody>
      </p:sp>
      <p:cxnSp>
        <p:nvCxnSpPr>
          <p:cNvPr id="5" name="Straight Connector 4"/>
          <p:cNvCxnSpPr/>
          <p:nvPr userDrawn="1"/>
        </p:nvCxnSpPr>
        <p:spPr bwMode="gray">
          <a:xfrm>
            <a:off x="0" y="898550"/>
            <a:ext cx="12192000" cy="1116"/>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10" descr="http://www.communication.go.ke/psw/images/Coat-of-Arms.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66512" y="98227"/>
            <a:ext cx="1000125" cy="67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0"/>
            <a:ext cx="10199192" cy="863947"/>
          </a:xfrm>
          <a:prstGeom prst="rect">
            <a:avLst/>
          </a:prstGeom>
          <a:gradFill flip="none" rotWithShape="1">
            <a:gsLst>
              <a:gs pos="0">
                <a:schemeClr val="accent4">
                  <a:lumMod val="50000"/>
                </a:schemeClr>
              </a:gs>
              <a:gs pos="99000">
                <a:schemeClr val="accent4">
                  <a:lumMod val="20000"/>
                  <a:lumOff val="80000"/>
                </a:schemeClr>
              </a:gs>
            </a:gsLst>
            <a:lin ang="0" scaled="1"/>
            <a:tileRect/>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45719" tIns="45719" rIns="45719" bIns="45719" anchor="ctr"/>
          <a:lstStyle/>
          <a:p>
            <a:pPr algn="ctr" defTabSz="409635" eaLnBrk="0" fontAlgn="base" hangingPunct="0">
              <a:spcBef>
                <a:spcPts val="400"/>
              </a:spcBef>
              <a:spcAft>
                <a:spcPct val="0"/>
              </a:spcAft>
              <a:defRPr/>
            </a:pPr>
            <a:endParaRPr lang="en-ZA" sz="1195" b="1" dirty="0">
              <a:solidFill>
                <a:srgbClr val="000000"/>
              </a:solidFill>
              <a:cs typeface="Arial" pitchFamily="34" charset="0"/>
              <a:sym typeface="Helvetica Light" pitchFamily="1" charset="0"/>
            </a:endParaRPr>
          </a:p>
        </p:txBody>
      </p:sp>
      <p:sp>
        <p:nvSpPr>
          <p:cNvPr id="8" name="TextBox 12"/>
          <p:cNvSpPr txBox="1">
            <a:spLocks noChangeArrowheads="1"/>
          </p:cNvSpPr>
          <p:nvPr userDrawn="1"/>
        </p:nvSpPr>
        <p:spPr bwMode="auto">
          <a:xfrm>
            <a:off x="9884838" y="6639890"/>
            <a:ext cx="246219" cy="24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19" tIns="45719" rIns="45719" bIns="45719" anchor="b">
            <a:spAutoFit/>
          </a:bodyPr>
          <a:lstStyle/>
          <a:p>
            <a:pPr algn="ctr" defTabSz="409635" eaLnBrk="0" fontAlgn="base" hangingPunct="0">
              <a:spcBef>
                <a:spcPts val="404"/>
              </a:spcBef>
              <a:spcAft>
                <a:spcPct val="0"/>
              </a:spcAft>
            </a:pPr>
            <a:fld id="{67BE45E7-0DDA-4CAA-98E2-CECB0C2D6094}" type="slidenum">
              <a:rPr lang="en-ZA" altLang="en-US" sz="984">
                <a:solidFill>
                  <a:srgbClr val="000000"/>
                </a:solidFill>
                <a:latin typeface="Arial" panose="020B0604020202020204" pitchFamily="34" charset="0"/>
                <a:ea typeface="MS PGothic" panose="020B0600070205080204" pitchFamily="34" charset="-128"/>
                <a:sym typeface="Helvetica Light"/>
              </a:rPr>
              <a:pPr algn="ctr" defTabSz="409635" eaLnBrk="0" fontAlgn="base" hangingPunct="0">
                <a:spcBef>
                  <a:spcPts val="404"/>
                </a:spcBef>
                <a:spcAft>
                  <a:spcPct val="0"/>
                </a:spcAft>
              </a:pPr>
              <a:t>‹#›</a:t>
            </a:fld>
            <a:endParaRPr lang="en-ZA" altLang="en-US" sz="984">
              <a:solidFill>
                <a:srgbClr val="000000"/>
              </a:solidFill>
              <a:latin typeface="Arial" panose="020B0604020202020204" pitchFamily="34" charset="0"/>
              <a:ea typeface="MS PGothic" panose="020B0600070205080204" pitchFamily="34" charset="-128"/>
              <a:sym typeface="Helvetica Light"/>
            </a:endParaRPr>
          </a:p>
        </p:txBody>
      </p:sp>
      <p:pic>
        <p:nvPicPr>
          <p:cNvPr id="9" name="Picture 13"/>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10208121" y="6497464"/>
            <a:ext cx="1845469" cy="33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5301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1"/>
            <a:ext cx="9095318" cy="5381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914401" y="1981200"/>
            <a:ext cx="508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914400" y="6248400"/>
            <a:ext cx="2540000" cy="457200"/>
          </a:xfrm>
          <a:prstGeom prst="rect">
            <a:avLst/>
          </a:prstGeom>
        </p:spPr>
        <p:txBody>
          <a:bodyPr/>
          <a:lstStyle>
            <a:lvl1pPr fontAlgn="auto">
              <a:spcBef>
                <a:spcPts val="0"/>
              </a:spcBef>
              <a:spcAft>
                <a:spcPts val="0"/>
              </a:spcAft>
              <a:defRPr>
                <a:solidFill>
                  <a:prstClr val="black"/>
                </a:solidFill>
                <a:latin typeface="+mn-lt"/>
                <a:cs typeface="+mn-cs"/>
              </a:defRPr>
            </a:lvl1pPr>
          </a:lstStyle>
          <a:p>
            <a:pPr defTabSz="409635" eaLnBrk="0" hangingPunct="0">
              <a:defRPr/>
            </a:pPr>
            <a:endParaRPr lang="en-US" sz="2531">
              <a:ea typeface="MS PGothic" panose="020B0600070205080204" pitchFamily="34" charset="-128"/>
              <a:sym typeface="Helvetica Light"/>
            </a:endParaRPr>
          </a:p>
        </p:txBody>
      </p:sp>
      <p:sp>
        <p:nvSpPr>
          <p:cNvPr id="6" name="Footer Placeholder 5"/>
          <p:cNvSpPr>
            <a:spLocks noGrp="1" noChangeArrowheads="1"/>
          </p:cNvSpPr>
          <p:nvPr>
            <p:ph type="ftr" sz="quarter" idx="11"/>
          </p:nvPr>
        </p:nvSpPr>
        <p:spPr>
          <a:xfrm>
            <a:off x="4165602" y="6248400"/>
            <a:ext cx="2089150" cy="457200"/>
          </a:xfrm>
          <a:prstGeom prst="rect">
            <a:avLst/>
          </a:prstGeom>
        </p:spPr>
        <p:txBody>
          <a:bodyPr/>
          <a:lstStyle>
            <a:lvl1pPr fontAlgn="auto">
              <a:spcBef>
                <a:spcPts val="0"/>
              </a:spcBef>
              <a:spcAft>
                <a:spcPts val="0"/>
              </a:spcAft>
              <a:defRPr>
                <a:latin typeface="+mn-lt"/>
                <a:cs typeface="+mn-cs"/>
              </a:defRPr>
            </a:lvl1pPr>
          </a:lstStyle>
          <a:p>
            <a:pPr defTabSz="409635" eaLnBrk="0" hangingPunct="0">
              <a:defRPr/>
            </a:pPr>
            <a:endParaRPr lang="en-US" sz="2531">
              <a:solidFill>
                <a:srgbClr val="000000"/>
              </a:solidFill>
              <a:ea typeface="MS PGothic" panose="020B0600070205080204" pitchFamily="34" charset="-128"/>
              <a:sym typeface="Helvetica Light"/>
            </a:endParaRPr>
          </a:p>
        </p:txBody>
      </p:sp>
      <p:sp>
        <p:nvSpPr>
          <p:cNvPr id="7" name="Rectangle 6"/>
          <p:cNvSpPr>
            <a:spLocks noGrp="1" noChangeArrowheads="1"/>
          </p:cNvSpPr>
          <p:nvPr>
            <p:ph type="sldNum" sz="quarter" idx="12"/>
          </p:nvPr>
        </p:nvSpPr>
        <p:spPr>
          <a:xfrm>
            <a:off x="11621512" y="6442770"/>
            <a:ext cx="131446" cy="129907"/>
          </a:xfrm>
        </p:spPr>
        <p:txBody>
          <a:bodyPr/>
          <a:lstStyle>
            <a:lvl1pPr>
              <a:defRPr>
                <a:solidFill>
                  <a:srgbClr val="FFFFFF"/>
                </a:solidFill>
              </a:defRPr>
            </a:lvl1pPr>
          </a:lstStyle>
          <a:p>
            <a:fld id="{0275FD87-4A48-431B-8109-0575D40F6AD4}" type="slidenum">
              <a:rPr lang="en-US" altLang="en-US"/>
              <a:pPr/>
              <a:t>‹#›</a:t>
            </a:fld>
            <a:endParaRPr lang="en-US" altLang="en-US"/>
          </a:p>
        </p:txBody>
      </p:sp>
    </p:spTree>
    <p:extLst>
      <p:ext uri="{BB962C8B-B14F-4D97-AF65-F5344CB8AC3E}">
        <p14:creationId xmlns:p14="http://schemas.microsoft.com/office/powerpoint/2010/main" val="1722013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508" y="-23441"/>
            <a:ext cx="8943083" cy="6904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 name="Shape 9"/>
          <p:cNvSpPr>
            <a:spLocks noChangeArrowheads="1"/>
          </p:cNvSpPr>
          <p:nvPr/>
        </p:nvSpPr>
        <p:spPr bwMode="auto">
          <a:xfrm rot="21000000">
            <a:off x="5380138" y="217663"/>
            <a:ext cx="3756421" cy="5793135"/>
          </a:xfrm>
          <a:prstGeom prst="rect">
            <a:avLst/>
          </a:prstGeom>
          <a:solidFill>
            <a:srgbClr val="FFFFFF"/>
          </a:solidFill>
          <a:ln>
            <a:noFill/>
          </a:ln>
          <a:extLst/>
        </p:spPr>
        <p:txBody>
          <a:bodyPr lIns="0" tIns="0" rIns="0" bIns="0" anchor="ctr"/>
          <a:lstStyle>
            <a:lvl1pPr defTabSz="488950">
              <a:defRPr>
                <a:solidFill>
                  <a:schemeClr val="tx1"/>
                </a:solidFill>
                <a:latin typeface="Arial" pitchFamily="34" charset="0"/>
                <a:cs typeface="Arial" pitchFamily="34" charset="0"/>
              </a:defRPr>
            </a:lvl1pPr>
            <a:lvl2pPr marL="742950" indent="-285750" defTabSz="488950">
              <a:defRPr>
                <a:solidFill>
                  <a:schemeClr val="tx1"/>
                </a:solidFill>
                <a:latin typeface="Arial" pitchFamily="34" charset="0"/>
                <a:cs typeface="Arial" pitchFamily="34" charset="0"/>
              </a:defRPr>
            </a:lvl2pPr>
            <a:lvl3pPr marL="1143000" indent="-228600" defTabSz="488950">
              <a:defRPr>
                <a:solidFill>
                  <a:schemeClr val="tx1"/>
                </a:solidFill>
                <a:latin typeface="Arial" pitchFamily="34" charset="0"/>
                <a:cs typeface="Arial" pitchFamily="34" charset="0"/>
              </a:defRPr>
            </a:lvl3pPr>
            <a:lvl4pPr marL="1600200" indent="-228600" defTabSz="488950">
              <a:defRPr>
                <a:solidFill>
                  <a:schemeClr val="tx1"/>
                </a:solidFill>
                <a:latin typeface="Arial" pitchFamily="34" charset="0"/>
                <a:cs typeface="Arial" pitchFamily="34" charset="0"/>
              </a:defRPr>
            </a:lvl4pPr>
            <a:lvl5pPr marL="2057400" indent="-228600" defTabSz="488950">
              <a:defRPr>
                <a:solidFill>
                  <a:schemeClr val="tx1"/>
                </a:solidFill>
                <a:latin typeface="Arial" pitchFamily="34" charset="0"/>
                <a:cs typeface="Arial" pitchFamily="34" charset="0"/>
              </a:defRPr>
            </a:lvl5pPr>
            <a:lvl6pPr marL="2514600" indent="-228600" defTabSz="48895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8895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8895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88950" eaLnBrk="0" fontAlgn="base" hangingPunct="0">
              <a:spcBef>
                <a:spcPct val="0"/>
              </a:spcBef>
              <a:spcAft>
                <a:spcPct val="0"/>
              </a:spcAft>
              <a:defRPr>
                <a:solidFill>
                  <a:schemeClr val="tx1"/>
                </a:solidFill>
                <a:latin typeface="Arial" pitchFamily="34" charset="0"/>
                <a:cs typeface="Arial" pitchFamily="34" charset="0"/>
              </a:defRPr>
            </a:lvl9pPr>
          </a:lstStyle>
          <a:p>
            <a:pPr algn="ctr">
              <a:defRPr/>
            </a:pPr>
            <a:endParaRPr lang="en-US" altLang="en-US" sz="1684">
              <a:solidFill>
                <a:srgbClr val="FFFFFF"/>
              </a:solidFill>
              <a:latin typeface="Helvetica Light"/>
              <a:cs typeface="Helvetica Light"/>
              <a:sym typeface="Helvetica Light"/>
            </a:endParaRPr>
          </a:p>
        </p:txBody>
      </p:sp>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l="47461" r="116"/>
          <a:stretch>
            <a:fillRect/>
          </a:stretch>
        </p:blipFill>
        <p:spPr bwMode="auto">
          <a:xfrm rot="21000000">
            <a:off x="5371209" y="520155"/>
            <a:ext cx="3591223" cy="5141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30834043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160D2DC-A768-4D6C-A464-A824CBA3B9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4C0CD0C-457C-4BF0-9B6D-F8E0A4D44B9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3A53B9E-FA66-42F2-90DA-BAEADB862A07}"/>
              </a:ext>
            </a:extLst>
          </p:cNvPr>
          <p:cNvSpPr>
            <a:spLocks noGrp="1"/>
          </p:cNvSpPr>
          <p:nvPr>
            <p:ph type="dt" sz="half" idx="10"/>
          </p:nvPr>
        </p:nvSpPr>
        <p:spPr/>
        <p:txBody>
          <a:bodyPr/>
          <a:lstStyle/>
          <a:p>
            <a:fld id="{C32D87BC-3E90-498F-91E5-4DEF0BFDD573}" type="datetime1">
              <a:rPr lang="en-US" smtClean="0"/>
              <a:t>2/15/2019</a:t>
            </a:fld>
            <a:endParaRPr lang="en-US"/>
          </a:p>
        </p:txBody>
      </p:sp>
      <p:sp>
        <p:nvSpPr>
          <p:cNvPr id="5" name="Footer Placeholder 4">
            <a:extLst>
              <a:ext uri="{FF2B5EF4-FFF2-40B4-BE49-F238E27FC236}">
                <a16:creationId xmlns:a16="http://schemas.microsoft.com/office/drawing/2014/main" xmlns="" id="{889473BA-A918-4C95-8B87-9AFABF89E18A}"/>
              </a:ext>
            </a:extLst>
          </p:cNvPr>
          <p:cNvSpPr>
            <a:spLocks noGrp="1"/>
          </p:cNvSpPr>
          <p:nvPr>
            <p:ph type="ftr" sz="quarter" idx="11"/>
          </p:nvPr>
        </p:nvSpPr>
        <p:spPr/>
        <p:txBody>
          <a:bodyPr/>
          <a:lstStyle/>
          <a:p>
            <a:r>
              <a:rPr lang="en-US"/>
              <a:t>Invest in Kenya</a:t>
            </a:r>
          </a:p>
        </p:txBody>
      </p:sp>
      <p:sp>
        <p:nvSpPr>
          <p:cNvPr id="6" name="Slide Number Placeholder 5">
            <a:extLst>
              <a:ext uri="{FF2B5EF4-FFF2-40B4-BE49-F238E27FC236}">
                <a16:creationId xmlns:a16="http://schemas.microsoft.com/office/drawing/2014/main" xmlns="" id="{B6DE024B-CDAD-46B5-8933-2CE2AA09C178}"/>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13053601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itle &amp; Subtitle copy 2">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508" y="-23441"/>
            <a:ext cx="8943083" cy="6904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303033348"/>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Title &amp; Subtitle copy 3">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508" y="-23441"/>
            <a:ext cx="8943083" cy="6904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 name="Shape 15"/>
          <p:cNvSpPr>
            <a:spLocks noChangeArrowheads="1"/>
          </p:cNvSpPr>
          <p:nvPr/>
        </p:nvSpPr>
        <p:spPr bwMode="auto">
          <a:xfrm rot="21000000">
            <a:off x="5380138" y="217663"/>
            <a:ext cx="3756421" cy="5793135"/>
          </a:xfrm>
          <a:prstGeom prst="rect">
            <a:avLst/>
          </a:prstGeom>
          <a:solidFill>
            <a:srgbClr val="FFFFFF"/>
          </a:solidFill>
          <a:ln>
            <a:noFill/>
          </a:ln>
          <a:extLst/>
        </p:spPr>
        <p:txBody>
          <a:bodyPr lIns="0" tIns="0" rIns="0" bIns="0" anchor="ctr"/>
          <a:lstStyle>
            <a:lvl1pPr defTabSz="488950">
              <a:defRPr>
                <a:solidFill>
                  <a:schemeClr val="tx1"/>
                </a:solidFill>
                <a:latin typeface="Arial" pitchFamily="34" charset="0"/>
                <a:cs typeface="Arial" pitchFamily="34" charset="0"/>
              </a:defRPr>
            </a:lvl1pPr>
            <a:lvl2pPr marL="742950" indent="-285750" defTabSz="488950">
              <a:defRPr>
                <a:solidFill>
                  <a:schemeClr val="tx1"/>
                </a:solidFill>
                <a:latin typeface="Arial" pitchFamily="34" charset="0"/>
                <a:cs typeface="Arial" pitchFamily="34" charset="0"/>
              </a:defRPr>
            </a:lvl2pPr>
            <a:lvl3pPr marL="1143000" indent="-228600" defTabSz="488950">
              <a:defRPr>
                <a:solidFill>
                  <a:schemeClr val="tx1"/>
                </a:solidFill>
                <a:latin typeface="Arial" pitchFamily="34" charset="0"/>
                <a:cs typeface="Arial" pitchFamily="34" charset="0"/>
              </a:defRPr>
            </a:lvl3pPr>
            <a:lvl4pPr marL="1600200" indent="-228600" defTabSz="488950">
              <a:defRPr>
                <a:solidFill>
                  <a:schemeClr val="tx1"/>
                </a:solidFill>
                <a:latin typeface="Arial" pitchFamily="34" charset="0"/>
                <a:cs typeface="Arial" pitchFamily="34" charset="0"/>
              </a:defRPr>
            </a:lvl4pPr>
            <a:lvl5pPr marL="2057400" indent="-228600" defTabSz="488950">
              <a:defRPr>
                <a:solidFill>
                  <a:schemeClr val="tx1"/>
                </a:solidFill>
                <a:latin typeface="Arial" pitchFamily="34" charset="0"/>
                <a:cs typeface="Arial" pitchFamily="34" charset="0"/>
              </a:defRPr>
            </a:lvl5pPr>
            <a:lvl6pPr marL="2514600" indent="-228600" defTabSz="48895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8895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8895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88950" eaLnBrk="0" fontAlgn="base" hangingPunct="0">
              <a:spcBef>
                <a:spcPct val="0"/>
              </a:spcBef>
              <a:spcAft>
                <a:spcPct val="0"/>
              </a:spcAft>
              <a:defRPr>
                <a:solidFill>
                  <a:schemeClr val="tx1"/>
                </a:solidFill>
                <a:latin typeface="Arial" pitchFamily="34" charset="0"/>
                <a:cs typeface="Arial" pitchFamily="34" charset="0"/>
              </a:defRPr>
            </a:lvl9pPr>
          </a:lstStyle>
          <a:p>
            <a:pPr algn="ctr">
              <a:defRPr/>
            </a:pPr>
            <a:endParaRPr lang="en-US" altLang="en-US" sz="1684">
              <a:solidFill>
                <a:srgbClr val="FFFFFF"/>
              </a:solidFill>
              <a:latin typeface="Helvetica Light"/>
              <a:cs typeface="Helvetica Light"/>
              <a:sym typeface="Helvetica Light"/>
            </a:endParaRPr>
          </a:p>
        </p:txBody>
      </p:sp>
      <p:pic>
        <p:nvPicPr>
          <p:cNvPr id="4" name="Second office_187x300.pdf"/>
          <p:cNvPicPr>
            <a:picLocks noChangeAspect="1" noChangeArrowheads="1"/>
          </p:cNvPicPr>
          <p:nvPr/>
        </p:nvPicPr>
        <p:blipFill>
          <a:blip r:embed="rId3" cstate="email">
            <a:extLst>
              <a:ext uri="{28A0092B-C50C-407E-A947-70E740481C1C}">
                <a14:useLocalDpi xmlns:a14="http://schemas.microsoft.com/office/drawing/2010/main"/>
              </a:ext>
            </a:extLst>
          </a:blip>
          <a:srcRect l="56448" b="16096"/>
          <a:stretch>
            <a:fillRect/>
          </a:stretch>
        </p:blipFill>
        <p:spPr bwMode="auto">
          <a:xfrm rot="21000000">
            <a:off x="5342930" y="540247"/>
            <a:ext cx="4787801" cy="51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328150643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Title &amp; Bullets copy 9">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269142" y="397371"/>
            <a:ext cx="1491257" cy="45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 name="Shape 27"/>
          <p:cNvSpPr/>
          <p:nvPr/>
        </p:nvSpPr>
        <p:spPr>
          <a:xfrm>
            <a:off x="11824331" y="6441654"/>
            <a:ext cx="65" cy="129587"/>
          </a:xfrm>
          <a:prstGeom prst="rect">
            <a:avLst/>
          </a:prstGeom>
          <a:ln w="12700">
            <a:miter lim="400000"/>
          </a:ln>
        </p:spPr>
        <p:txBody>
          <a:bodyPr wrap="none" lIns="0" tIns="0" rIns="0" bIns="0">
            <a:spAutoFit/>
          </a:bodyPr>
          <a:lstStyle/>
          <a:p>
            <a:pPr algn="r" defTabSz="409725">
              <a:defRPr sz="1200">
                <a:solidFill>
                  <a:srgbClr val="000000">
                    <a:alpha val="80000"/>
                  </a:srgbClr>
                </a:solidFill>
                <a:latin typeface="Museo Sans"/>
                <a:ea typeface="Museo Sans"/>
                <a:cs typeface="Museo Sans"/>
                <a:sym typeface="Museo Sans"/>
              </a:defRPr>
            </a:pPr>
            <a:endParaRPr sz="842" kern="0">
              <a:solidFill>
                <a:srgbClr val="000000">
                  <a:alpha val="80000"/>
                </a:srgbClr>
              </a:solidFill>
              <a:latin typeface="Museo Sans"/>
              <a:ea typeface="Museo Sans"/>
              <a:cs typeface="Museo Sans"/>
              <a:sym typeface="Museo Sans"/>
            </a:endParaRPr>
          </a:p>
        </p:txBody>
      </p:sp>
      <p:sp>
        <p:nvSpPr>
          <p:cNvPr id="4" name="Shape 28"/>
          <p:cNvSpPr>
            <a:spLocks noChangeArrowheads="1"/>
          </p:cNvSpPr>
          <p:nvPr/>
        </p:nvSpPr>
        <p:spPr bwMode="auto">
          <a:xfrm>
            <a:off x="9757916" y="6419435"/>
            <a:ext cx="790281" cy="172804"/>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1123" dirty="0">
                <a:solidFill>
                  <a:srgbClr val="000000"/>
                </a:solidFill>
                <a:latin typeface="BebasNeueRegular" panose="00000500000000000000" pitchFamily="50" charset="0"/>
                <a:ea typeface="BebasNeueRegular" panose="00000500000000000000" pitchFamily="50" charset="0"/>
                <a:cs typeface="BebasNeueRegular" panose="00000500000000000000" pitchFamily="50" charset="0"/>
                <a:sym typeface="BebasNeueRegular" panose="00000500000000000000" pitchFamily="50" charset="0"/>
              </a:rPr>
              <a:t>Invest in kenya |</a:t>
            </a:r>
          </a:p>
        </p:txBody>
      </p:sp>
      <p:sp>
        <p:nvSpPr>
          <p:cNvPr id="5" name="Shape 29"/>
          <p:cNvSpPr>
            <a:spLocks noChangeShapeType="1"/>
          </p:cNvSpPr>
          <p:nvPr/>
        </p:nvSpPr>
        <p:spPr bwMode="auto">
          <a:xfrm flipV="1">
            <a:off x="293193" y="1006822"/>
            <a:ext cx="11605617" cy="0"/>
          </a:xfrm>
          <a:prstGeom prst="line">
            <a:avLst/>
          </a:prstGeom>
          <a:noFill/>
          <a:ln w="25400">
            <a:solidFill>
              <a:srgbClr val="3A7745"/>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spTree>
    <p:extLst>
      <p:ext uri="{BB962C8B-B14F-4D97-AF65-F5344CB8AC3E}">
        <p14:creationId xmlns:p14="http://schemas.microsoft.com/office/powerpoint/2010/main" val="2621944802"/>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Title &amp; Bullets copy 10">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269142" y="397371"/>
            <a:ext cx="1491257" cy="45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 name="Shape 32"/>
          <p:cNvSpPr/>
          <p:nvPr/>
        </p:nvSpPr>
        <p:spPr>
          <a:xfrm>
            <a:off x="11824331" y="6441654"/>
            <a:ext cx="65" cy="129587"/>
          </a:xfrm>
          <a:prstGeom prst="rect">
            <a:avLst/>
          </a:prstGeom>
          <a:ln w="12700">
            <a:miter lim="400000"/>
          </a:ln>
        </p:spPr>
        <p:txBody>
          <a:bodyPr wrap="none" lIns="0" tIns="0" rIns="0" bIns="0">
            <a:spAutoFit/>
          </a:bodyPr>
          <a:lstStyle/>
          <a:p>
            <a:pPr algn="r" defTabSz="409725">
              <a:defRPr sz="1200">
                <a:solidFill>
                  <a:srgbClr val="000000">
                    <a:alpha val="80000"/>
                  </a:srgbClr>
                </a:solidFill>
                <a:latin typeface="Museo Sans"/>
                <a:ea typeface="Museo Sans"/>
                <a:cs typeface="Museo Sans"/>
                <a:sym typeface="Museo Sans"/>
              </a:defRPr>
            </a:pPr>
            <a:endParaRPr sz="842" kern="0">
              <a:solidFill>
                <a:srgbClr val="000000">
                  <a:alpha val="80000"/>
                </a:srgbClr>
              </a:solidFill>
              <a:latin typeface="Museo Sans"/>
              <a:ea typeface="Museo Sans"/>
              <a:cs typeface="Museo Sans"/>
              <a:sym typeface="Museo Sans"/>
            </a:endParaRPr>
          </a:p>
        </p:txBody>
      </p:sp>
      <p:sp>
        <p:nvSpPr>
          <p:cNvPr id="4" name="Shape 33"/>
          <p:cNvSpPr>
            <a:spLocks noChangeArrowheads="1"/>
          </p:cNvSpPr>
          <p:nvPr/>
        </p:nvSpPr>
        <p:spPr bwMode="auto">
          <a:xfrm>
            <a:off x="9757916" y="6419435"/>
            <a:ext cx="790281" cy="172804"/>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1123" dirty="0">
                <a:solidFill>
                  <a:srgbClr val="000000"/>
                </a:solidFill>
                <a:latin typeface="BebasNeueRegular" panose="00000500000000000000" pitchFamily="50" charset="0"/>
                <a:ea typeface="BebasNeueRegular" panose="00000500000000000000" pitchFamily="50" charset="0"/>
                <a:cs typeface="BebasNeueRegular" panose="00000500000000000000" pitchFamily="50" charset="0"/>
                <a:sym typeface="BebasNeueRegular" panose="00000500000000000000" pitchFamily="50" charset="0"/>
              </a:rPr>
              <a:t>Invest in kenya |</a:t>
            </a:r>
          </a:p>
        </p:txBody>
      </p:sp>
      <p:sp>
        <p:nvSpPr>
          <p:cNvPr id="5" name="Shape 34"/>
          <p:cNvSpPr>
            <a:spLocks noChangeShapeType="1"/>
          </p:cNvSpPr>
          <p:nvPr/>
        </p:nvSpPr>
        <p:spPr bwMode="auto">
          <a:xfrm flipV="1">
            <a:off x="293193" y="1006822"/>
            <a:ext cx="11605617" cy="0"/>
          </a:xfrm>
          <a:prstGeom prst="line">
            <a:avLst/>
          </a:prstGeom>
          <a:noFill/>
          <a:ln w="25400">
            <a:solidFill>
              <a:srgbClr val="3A7745"/>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spTree>
    <p:extLst>
      <p:ext uri="{BB962C8B-B14F-4D97-AF65-F5344CB8AC3E}">
        <p14:creationId xmlns:p14="http://schemas.microsoft.com/office/powerpoint/2010/main" val="2867123400"/>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Title &amp; Bullets copy">
    <p:bg>
      <p:bgPr>
        <a:solidFill>
          <a:srgbClr val="BF353D"/>
        </a:solidFill>
        <a:effectLst/>
      </p:bgPr>
    </p:bg>
    <p:spTree>
      <p:nvGrpSpPr>
        <p:cNvPr id="1" name=""/>
        <p:cNvGrpSpPr/>
        <p:nvPr/>
      </p:nvGrpSpPr>
      <p:grpSpPr>
        <a:xfrm>
          <a:off x="0" y="0"/>
          <a:ext cx="0" cy="0"/>
          <a:chOff x="0" y="0"/>
          <a:chExt cx="0" cy="0"/>
        </a:xfrm>
      </p:grpSpPr>
      <p:sp>
        <p:nvSpPr>
          <p:cNvPr id="2" name="Shape 36"/>
          <p:cNvSpPr>
            <a:spLocks noChangeShapeType="1"/>
          </p:cNvSpPr>
          <p:nvPr/>
        </p:nvSpPr>
        <p:spPr bwMode="auto">
          <a:xfrm flipV="1">
            <a:off x="293193" y="1006822"/>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51051"/>
          <a:stretch>
            <a:fillRect/>
          </a:stretch>
        </p:blipFill>
        <p:spPr bwMode="auto">
          <a:xfrm>
            <a:off x="13396" y="1451075"/>
            <a:ext cx="2920008"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39"/>
          <p:cNvSpPr>
            <a:spLocks noChangeArrowheads="1"/>
          </p:cNvSpPr>
          <p:nvPr/>
        </p:nvSpPr>
        <p:spPr bwMode="auto">
          <a:xfrm>
            <a:off x="11800519"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
        <p:nvSpPr>
          <p:cNvPr id="6" name="Shape 40"/>
          <p:cNvSpPr>
            <a:spLocks noChangeArrowheads="1"/>
          </p:cNvSpPr>
          <p:nvPr/>
        </p:nvSpPr>
        <p:spPr bwMode="auto">
          <a:xfrm>
            <a:off x="9757916" y="6419435"/>
            <a:ext cx="790281" cy="172804"/>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1123" dirty="0">
                <a:solidFill>
                  <a:srgbClr val="000000"/>
                </a:solidFill>
                <a:latin typeface="BebasNeueRegular" panose="00000500000000000000" pitchFamily="50" charset="0"/>
                <a:ea typeface="BebasNeueRegular" panose="00000500000000000000" pitchFamily="50" charset="0"/>
                <a:cs typeface="BebasNeueRegular" panose="00000500000000000000" pitchFamily="50" charset="0"/>
                <a:sym typeface="BebasNeueRegular" panose="00000500000000000000" pitchFamily="50" charset="0"/>
              </a:rPr>
              <a:t>Invest in kenya |</a:t>
            </a:r>
          </a:p>
        </p:txBody>
      </p:sp>
    </p:spTree>
    <p:extLst>
      <p:ext uri="{BB962C8B-B14F-4D97-AF65-F5344CB8AC3E}">
        <p14:creationId xmlns:p14="http://schemas.microsoft.com/office/powerpoint/2010/main" val="571767625"/>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Bullets copy 1">
    <p:bg>
      <p:bgPr>
        <a:solidFill>
          <a:srgbClr val="007745"/>
        </a:solidFill>
        <a:effectLst/>
      </p:bgPr>
    </p:bg>
    <p:spTree>
      <p:nvGrpSpPr>
        <p:cNvPr id="1" name=""/>
        <p:cNvGrpSpPr/>
        <p:nvPr/>
      </p:nvGrpSpPr>
      <p:grpSpPr>
        <a:xfrm>
          <a:off x="0" y="0"/>
          <a:ext cx="0" cy="0"/>
          <a:chOff x="0" y="0"/>
          <a:chExt cx="0" cy="0"/>
        </a:xfrm>
      </p:grpSpPr>
      <p:sp>
        <p:nvSpPr>
          <p:cNvPr id="2" name="Shape 42"/>
          <p:cNvSpPr>
            <a:spLocks noChangeShapeType="1"/>
          </p:cNvSpPr>
          <p:nvPr/>
        </p:nvSpPr>
        <p:spPr bwMode="auto">
          <a:xfrm flipV="1">
            <a:off x="293193" y="1006822"/>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51051"/>
          <a:stretch>
            <a:fillRect/>
          </a:stretch>
        </p:blipFill>
        <p:spPr bwMode="auto">
          <a:xfrm>
            <a:off x="13396" y="1451075"/>
            <a:ext cx="2920008"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45"/>
          <p:cNvSpPr>
            <a:spLocks noChangeArrowheads="1"/>
          </p:cNvSpPr>
          <p:nvPr/>
        </p:nvSpPr>
        <p:spPr bwMode="auto">
          <a:xfrm>
            <a:off x="9569923" y="6476204"/>
            <a:ext cx="1718420" cy="12958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842">
                <a:solidFill>
                  <a:srgbClr val="FFFFFF"/>
                </a:solidFill>
                <a:latin typeface="Museo Sans"/>
                <a:ea typeface="Museo Sans"/>
                <a:cs typeface="Museo Sans"/>
                <a:sym typeface="Museo Sans"/>
              </a:rPr>
              <a:t>KENINVEST | INVEST IN KENYA | </a:t>
            </a:r>
          </a:p>
        </p:txBody>
      </p:sp>
      <p:sp>
        <p:nvSpPr>
          <p:cNvPr id="6" name="Shape 46"/>
          <p:cNvSpPr>
            <a:spLocks noChangeArrowheads="1"/>
          </p:cNvSpPr>
          <p:nvPr/>
        </p:nvSpPr>
        <p:spPr bwMode="auto">
          <a:xfrm>
            <a:off x="11752893"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371212463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Title &amp; Bullets copy 2">
    <p:bg>
      <p:bgPr>
        <a:solidFill>
          <a:srgbClr val="383535"/>
        </a:solidFill>
        <a:effectLst/>
      </p:bgPr>
    </p:bg>
    <p:spTree>
      <p:nvGrpSpPr>
        <p:cNvPr id="1" name=""/>
        <p:cNvGrpSpPr/>
        <p:nvPr/>
      </p:nvGrpSpPr>
      <p:grpSpPr>
        <a:xfrm>
          <a:off x="0" y="0"/>
          <a:ext cx="0" cy="0"/>
          <a:chOff x="0" y="0"/>
          <a:chExt cx="0" cy="0"/>
        </a:xfrm>
      </p:grpSpPr>
      <p:sp>
        <p:nvSpPr>
          <p:cNvPr id="2" name="Shape 48"/>
          <p:cNvSpPr>
            <a:spLocks noChangeShapeType="1"/>
          </p:cNvSpPr>
          <p:nvPr/>
        </p:nvSpPr>
        <p:spPr bwMode="auto">
          <a:xfrm flipV="1">
            <a:off x="293193" y="1006822"/>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51051"/>
          <a:stretch>
            <a:fillRect/>
          </a:stretch>
        </p:blipFill>
        <p:spPr bwMode="auto">
          <a:xfrm>
            <a:off x="13396" y="1451075"/>
            <a:ext cx="2920008"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51"/>
          <p:cNvSpPr>
            <a:spLocks noChangeArrowheads="1"/>
          </p:cNvSpPr>
          <p:nvPr/>
        </p:nvSpPr>
        <p:spPr bwMode="auto">
          <a:xfrm>
            <a:off x="9569923" y="6476204"/>
            <a:ext cx="1718420" cy="12958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842">
                <a:solidFill>
                  <a:srgbClr val="FFFFFF"/>
                </a:solidFill>
                <a:latin typeface="Museo Sans"/>
                <a:ea typeface="Museo Sans"/>
                <a:cs typeface="Museo Sans"/>
                <a:sym typeface="Museo Sans"/>
              </a:rPr>
              <a:t>KENINVEST | INVEST IN KENYA | </a:t>
            </a:r>
          </a:p>
        </p:txBody>
      </p:sp>
      <p:sp>
        <p:nvSpPr>
          <p:cNvPr id="6" name="Shape 52"/>
          <p:cNvSpPr>
            <a:spLocks noChangeArrowheads="1"/>
          </p:cNvSpPr>
          <p:nvPr/>
        </p:nvSpPr>
        <p:spPr bwMode="auto">
          <a:xfrm>
            <a:off x="11752893"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2751003303"/>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copy 7">
    <p:bg>
      <p:bgPr>
        <a:solidFill>
          <a:srgbClr val="007745"/>
        </a:solidFill>
        <a:effectLst/>
      </p:bgPr>
    </p:bg>
    <p:spTree>
      <p:nvGrpSpPr>
        <p:cNvPr id="1" name=""/>
        <p:cNvGrpSpPr/>
        <p:nvPr/>
      </p:nvGrpSpPr>
      <p:grpSpPr>
        <a:xfrm>
          <a:off x="0" y="0"/>
          <a:ext cx="0" cy="0"/>
          <a:chOff x="0" y="0"/>
          <a:chExt cx="0" cy="0"/>
        </a:xfrm>
      </p:grpSpPr>
      <p:sp>
        <p:nvSpPr>
          <p:cNvPr id="2" name="Shape 60"/>
          <p:cNvSpPr>
            <a:spLocks noChangeShapeType="1"/>
          </p:cNvSpPr>
          <p:nvPr/>
        </p:nvSpPr>
        <p:spPr bwMode="auto">
          <a:xfrm flipV="1">
            <a:off x="293193" y="1006822"/>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47861" b="48547"/>
          <a:stretch>
            <a:fillRect/>
          </a:stretch>
        </p:blipFill>
        <p:spPr bwMode="auto">
          <a:xfrm>
            <a:off x="10420" y="5112247"/>
            <a:ext cx="3113484" cy="23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63"/>
          <p:cNvSpPr>
            <a:spLocks noChangeArrowheads="1"/>
          </p:cNvSpPr>
          <p:nvPr/>
        </p:nvSpPr>
        <p:spPr bwMode="auto">
          <a:xfrm>
            <a:off x="9569923" y="6476204"/>
            <a:ext cx="1718420" cy="12958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842">
                <a:solidFill>
                  <a:srgbClr val="FFFFFF"/>
                </a:solidFill>
                <a:latin typeface="Museo Sans"/>
                <a:ea typeface="Museo Sans"/>
                <a:cs typeface="Museo Sans"/>
                <a:sym typeface="Museo Sans"/>
              </a:rPr>
              <a:t>KENINVEST | INVEST IN KENYA | </a:t>
            </a:r>
          </a:p>
        </p:txBody>
      </p:sp>
      <p:sp>
        <p:nvSpPr>
          <p:cNvPr id="6" name="Shape 64"/>
          <p:cNvSpPr>
            <a:spLocks noChangeArrowheads="1"/>
          </p:cNvSpPr>
          <p:nvPr/>
        </p:nvSpPr>
        <p:spPr bwMode="auto">
          <a:xfrm>
            <a:off x="11752893"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2391276279"/>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Title &amp; Bullets copy 8">
    <p:bg>
      <p:bgPr>
        <a:solidFill>
          <a:srgbClr val="383535"/>
        </a:solidFill>
        <a:effectLst/>
      </p:bgPr>
    </p:bg>
    <p:spTree>
      <p:nvGrpSpPr>
        <p:cNvPr id="1" name=""/>
        <p:cNvGrpSpPr/>
        <p:nvPr/>
      </p:nvGrpSpPr>
      <p:grpSpPr>
        <a:xfrm>
          <a:off x="0" y="0"/>
          <a:ext cx="0" cy="0"/>
          <a:chOff x="0" y="0"/>
          <a:chExt cx="0" cy="0"/>
        </a:xfrm>
      </p:grpSpPr>
      <p:sp>
        <p:nvSpPr>
          <p:cNvPr id="2" name="Shape 66"/>
          <p:cNvSpPr>
            <a:spLocks noChangeShapeType="1"/>
          </p:cNvSpPr>
          <p:nvPr/>
        </p:nvSpPr>
        <p:spPr bwMode="auto">
          <a:xfrm flipV="1">
            <a:off x="293193" y="1006822"/>
            <a:ext cx="11605617" cy="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pic>
        <p:nvPicPr>
          <p:cNvPr id="3" name="pasted-image.pdf"/>
          <p:cNvPicPr>
            <a:picLocks noChangeAspect="1" noChangeArrowheads="1"/>
          </p:cNvPicPr>
          <p:nvPr/>
        </p:nvPicPr>
        <p:blipFill>
          <a:blip r:embed="rId2">
            <a:extLst>
              <a:ext uri="{28A0092B-C50C-407E-A947-70E740481C1C}">
                <a14:useLocalDpi xmlns:a14="http://schemas.microsoft.com/office/drawing/2010/main"/>
              </a:ext>
            </a:extLst>
          </a:blip>
          <a:srcRect l="47861" b="48547"/>
          <a:stretch>
            <a:fillRect/>
          </a:stretch>
        </p:blipFill>
        <p:spPr bwMode="auto">
          <a:xfrm>
            <a:off x="10420" y="4540748"/>
            <a:ext cx="3113484" cy="23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4"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69"/>
          <p:cNvSpPr>
            <a:spLocks noChangeArrowheads="1"/>
          </p:cNvSpPr>
          <p:nvPr/>
        </p:nvSpPr>
        <p:spPr bwMode="auto">
          <a:xfrm>
            <a:off x="9569923" y="6476204"/>
            <a:ext cx="1718420" cy="12958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842">
                <a:solidFill>
                  <a:srgbClr val="FFFFFF"/>
                </a:solidFill>
                <a:latin typeface="Museo Sans"/>
                <a:ea typeface="Museo Sans"/>
                <a:cs typeface="Museo Sans"/>
                <a:sym typeface="Museo Sans"/>
              </a:rPr>
              <a:t>KENINVEST | INVEST IN KENYA | </a:t>
            </a:r>
          </a:p>
        </p:txBody>
      </p:sp>
      <p:sp>
        <p:nvSpPr>
          <p:cNvPr id="6" name="Shape 70"/>
          <p:cNvSpPr>
            <a:spLocks noChangeArrowheads="1"/>
          </p:cNvSpPr>
          <p:nvPr/>
        </p:nvSpPr>
        <p:spPr bwMode="auto">
          <a:xfrm>
            <a:off x="11752893"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3625088197"/>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Title &amp; Bullets copy 3">
    <p:bg>
      <p:bgPr>
        <a:solidFill>
          <a:srgbClr val="383535"/>
        </a:solidFill>
        <a:effectLst/>
      </p:bgPr>
    </p:bg>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r="48775"/>
          <a:stretch>
            <a:fillRect/>
          </a:stretch>
        </p:blipFill>
        <p:spPr bwMode="auto">
          <a:xfrm>
            <a:off x="9138048" y="1481212"/>
            <a:ext cx="3058418" cy="447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3"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 name="Shape 74"/>
          <p:cNvSpPr>
            <a:spLocks noChangeArrowheads="1"/>
          </p:cNvSpPr>
          <p:nvPr/>
        </p:nvSpPr>
        <p:spPr bwMode="auto">
          <a:xfrm>
            <a:off x="9569923" y="6476204"/>
            <a:ext cx="1718420" cy="12958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842">
                <a:solidFill>
                  <a:srgbClr val="FFFFFF"/>
                </a:solidFill>
                <a:latin typeface="Museo Sans"/>
                <a:ea typeface="Museo Sans"/>
                <a:cs typeface="Museo Sans"/>
                <a:sym typeface="Museo Sans"/>
              </a:rPr>
              <a:t>KENINVEST | INVEST IN KENYA | </a:t>
            </a:r>
          </a:p>
        </p:txBody>
      </p:sp>
      <p:sp>
        <p:nvSpPr>
          <p:cNvPr id="5" name="Shape 75"/>
          <p:cNvSpPr>
            <a:spLocks noChangeArrowheads="1"/>
          </p:cNvSpPr>
          <p:nvPr/>
        </p:nvSpPr>
        <p:spPr bwMode="auto">
          <a:xfrm>
            <a:off x="11752893"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207985580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4A6213-A79F-43BF-B5F7-DC60067561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37F3F7A7-23A4-4815-BCCF-A64BF91D4A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C7A4F586-8F1A-4BE8-BF91-87F23B74C8E4}"/>
              </a:ext>
            </a:extLst>
          </p:cNvPr>
          <p:cNvSpPr>
            <a:spLocks noGrp="1"/>
          </p:cNvSpPr>
          <p:nvPr>
            <p:ph type="dt" sz="half" idx="10"/>
          </p:nvPr>
        </p:nvSpPr>
        <p:spPr/>
        <p:txBody>
          <a:bodyPr/>
          <a:lstStyle/>
          <a:p>
            <a:fld id="{1D7E3FE5-6B13-4B9A-846C-B95065209394}" type="datetime1">
              <a:rPr lang="en-US" smtClean="0"/>
              <a:t>2/15/2019</a:t>
            </a:fld>
            <a:endParaRPr lang="en-US"/>
          </a:p>
        </p:txBody>
      </p:sp>
      <p:sp>
        <p:nvSpPr>
          <p:cNvPr id="5" name="Footer Placeholder 4">
            <a:extLst>
              <a:ext uri="{FF2B5EF4-FFF2-40B4-BE49-F238E27FC236}">
                <a16:creationId xmlns:a16="http://schemas.microsoft.com/office/drawing/2014/main" xmlns="" id="{74F8DF67-AF9C-4395-93F2-5DCFAE0DD348}"/>
              </a:ext>
            </a:extLst>
          </p:cNvPr>
          <p:cNvSpPr>
            <a:spLocks noGrp="1"/>
          </p:cNvSpPr>
          <p:nvPr>
            <p:ph type="ftr" sz="quarter" idx="11"/>
          </p:nvPr>
        </p:nvSpPr>
        <p:spPr/>
        <p:txBody>
          <a:bodyPr/>
          <a:lstStyle/>
          <a:p>
            <a:r>
              <a:rPr lang="en-US"/>
              <a:t>Invest in Kenya</a:t>
            </a:r>
          </a:p>
        </p:txBody>
      </p:sp>
      <p:sp>
        <p:nvSpPr>
          <p:cNvPr id="6" name="Slide Number Placeholder 5">
            <a:extLst>
              <a:ext uri="{FF2B5EF4-FFF2-40B4-BE49-F238E27FC236}">
                <a16:creationId xmlns:a16="http://schemas.microsoft.com/office/drawing/2014/main" xmlns="" id="{28677B32-6F25-40BF-A4B0-D7505CD26E25}"/>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12172250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Title &amp; Bullets copy 4">
    <p:bg>
      <p:bgPr>
        <a:solidFill>
          <a:srgbClr val="007745"/>
        </a:solidFill>
        <a:effectLst/>
      </p:bgPr>
    </p:bg>
    <p:spTree>
      <p:nvGrpSpPr>
        <p:cNvPr id="1" name=""/>
        <p:cNvGrpSpPr/>
        <p:nvPr/>
      </p:nvGrpSpPr>
      <p:grpSpPr>
        <a:xfrm>
          <a:off x="0" y="0"/>
          <a:ext cx="0" cy="0"/>
          <a:chOff x="0" y="0"/>
          <a:chExt cx="0" cy="0"/>
        </a:xfrm>
      </p:grpSpPr>
      <p:pic>
        <p:nvPicPr>
          <p:cNvPr id="2" name="pasted-image.pdf"/>
          <p:cNvPicPr>
            <a:picLocks noChangeAspect="1" noChangeArrowheads="1"/>
          </p:cNvPicPr>
          <p:nvPr/>
        </p:nvPicPr>
        <p:blipFill>
          <a:blip r:embed="rId2">
            <a:extLst>
              <a:ext uri="{28A0092B-C50C-407E-A947-70E740481C1C}">
                <a14:useLocalDpi xmlns:a14="http://schemas.microsoft.com/office/drawing/2010/main"/>
              </a:ext>
            </a:extLst>
          </a:blip>
          <a:srcRect r="48775"/>
          <a:stretch>
            <a:fillRect/>
          </a:stretch>
        </p:blipFill>
        <p:spPr bwMode="auto">
          <a:xfrm>
            <a:off x="9138048" y="1481212"/>
            <a:ext cx="3058418" cy="447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3" name="pasted-image.pd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37889" y="408534"/>
            <a:ext cx="1491257"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 name="Shape 79"/>
          <p:cNvSpPr>
            <a:spLocks noChangeArrowheads="1"/>
          </p:cNvSpPr>
          <p:nvPr/>
        </p:nvSpPr>
        <p:spPr bwMode="auto">
          <a:xfrm>
            <a:off x="9569923" y="6476204"/>
            <a:ext cx="1718420" cy="129587"/>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842">
                <a:solidFill>
                  <a:srgbClr val="FFFFFF"/>
                </a:solidFill>
                <a:latin typeface="Museo Sans"/>
                <a:ea typeface="Museo Sans"/>
                <a:cs typeface="Museo Sans"/>
                <a:sym typeface="Museo Sans"/>
              </a:rPr>
              <a:t>KENINVEST | INVEST IN KENYA | </a:t>
            </a:r>
          </a:p>
        </p:txBody>
      </p:sp>
      <p:sp>
        <p:nvSpPr>
          <p:cNvPr id="5" name="Shape 80"/>
          <p:cNvSpPr>
            <a:spLocks noChangeArrowheads="1"/>
          </p:cNvSpPr>
          <p:nvPr/>
        </p:nvSpPr>
        <p:spPr bwMode="auto">
          <a:xfrm>
            <a:off x="11752893" y="6441654"/>
            <a:ext cx="65" cy="129587"/>
          </a:xfrm>
          <a:prstGeom prst="rect">
            <a:avLst/>
          </a:prstGeom>
          <a:noFill/>
          <a:ln>
            <a:noFill/>
          </a:ln>
          <a:extLst/>
        </p:spPr>
        <p:txBody>
          <a:bodyPr wrap="none" lIns="0" tIns="0" rIns="0" bIns="0">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algn="r" defTabSz="409725" eaLnBrk="1" hangingPunct="1">
              <a:defRPr/>
            </a:pPr>
            <a:endParaRPr lang="en-US" altLang="en-US" sz="842">
              <a:solidFill>
                <a:srgbClr val="FFFFFF"/>
              </a:solidFill>
              <a:latin typeface="Museo Sans"/>
              <a:ea typeface="Museo Sans"/>
              <a:cs typeface="Museo Sans"/>
              <a:sym typeface="Museo Sans"/>
            </a:endParaRPr>
          </a:p>
        </p:txBody>
      </p:sp>
    </p:spTree>
    <p:extLst>
      <p:ext uri="{BB962C8B-B14F-4D97-AF65-F5344CB8AC3E}">
        <p14:creationId xmlns:p14="http://schemas.microsoft.com/office/powerpoint/2010/main" val="262814068"/>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91385" tIns="45691" rIns="91385" bIns="45691"/>
          <a:lstStyle/>
          <a:p>
            <a:r>
              <a:rPr lang="en-US"/>
              <a:t>Click to edit Master title style</a:t>
            </a:r>
          </a:p>
        </p:txBody>
      </p:sp>
      <p:sp>
        <p:nvSpPr>
          <p:cNvPr id="3" name="Date Placeholder 3"/>
          <p:cNvSpPr>
            <a:spLocks noGrp="1"/>
          </p:cNvSpPr>
          <p:nvPr>
            <p:ph type="dt" sz="half" idx="10"/>
          </p:nvPr>
        </p:nvSpPr>
        <p:spPr>
          <a:xfrm>
            <a:off x="610197" y="6356822"/>
            <a:ext cx="2844105" cy="365001"/>
          </a:xfrm>
          <a:prstGeom prst="rect">
            <a:avLst/>
          </a:prstGeom>
        </p:spPr>
        <p:txBody>
          <a:bodyPr lIns="91385" tIns="45691" rIns="91385" bIns="45691"/>
          <a:lstStyle>
            <a:lvl1pPr defTabSz="409725">
              <a:defRPr sz="2526">
                <a:solidFill>
                  <a:srgbClr val="000000"/>
                </a:solidFill>
                <a:latin typeface="Arial" pitchFamily="34" charset="0"/>
                <a:ea typeface="+mn-ea"/>
                <a:cs typeface="Arial" pitchFamily="34" charset="0"/>
                <a:sym typeface="Helvetica Light"/>
              </a:defRPr>
            </a:lvl1pPr>
          </a:lstStyle>
          <a:p>
            <a:pPr>
              <a:defRPr/>
            </a:pPr>
            <a:endParaRPr lang="en-US"/>
          </a:p>
        </p:txBody>
      </p:sp>
      <p:sp>
        <p:nvSpPr>
          <p:cNvPr id="4" name="Footer Placeholder 4"/>
          <p:cNvSpPr>
            <a:spLocks noGrp="1"/>
          </p:cNvSpPr>
          <p:nvPr>
            <p:ph type="ftr" sz="quarter" idx="11"/>
          </p:nvPr>
        </p:nvSpPr>
        <p:spPr>
          <a:xfrm>
            <a:off x="4165701" y="6356822"/>
            <a:ext cx="3860602" cy="365001"/>
          </a:xfrm>
          <a:prstGeom prst="rect">
            <a:avLst/>
          </a:prstGeom>
        </p:spPr>
        <p:txBody>
          <a:bodyPr lIns="91385" tIns="45691" rIns="91385" bIns="45691"/>
          <a:lstStyle>
            <a:lvl1pPr defTabSz="409725">
              <a:defRPr sz="2526">
                <a:solidFill>
                  <a:srgbClr val="000000"/>
                </a:solidFill>
                <a:latin typeface="Arial" pitchFamily="34" charset="0"/>
                <a:ea typeface="+mn-ea"/>
                <a:cs typeface="Arial" pitchFamily="34" charset="0"/>
                <a:sym typeface="Helvetica Light"/>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1A070BC-CCBF-4E11-9A3C-B3178032CCDC}" type="slidenum">
              <a:rPr lang="en-US" altLang="en-US"/>
              <a:pPr>
                <a:defRPr/>
              </a:pPr>
              <a:t>‹#›</a:t>
            </a:fld>
            <a:endParaRPr lang="en-US" altLang="en-US"/>
          </a:p>
        </p:txBody>
      </p:sp>
    </p:spTree>
    <p:extLst>
      <p:ext uri="{BB962C8B-B14F-4D97-AF65-F5344CB8AC3E}">
        <p14:creationId xmlns:p14="http://schemas.microsoft.com/office/powerpoint/2010/main" val="1775140012"/>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4"/>
          </a:xfrm>
          <a:prstGeom prst="rect">
            <a:avLst/>
          </a:prstGeom>
        </p:spPr>
        <p:txBody>
          <a:bodyPr lIns="109169" tIns="54586" rIns="109169" bIns="54586" anchor="t"/>
          <a:lstStyle>
            <a:lvl1pPr algn="l">
              <a:defRPr sz="3369" b="1" cap="all"/>
            </a:lvl1pPr>
          </a:lstStyle>
          <a:p>
            <a:r>
              <a:rPr lang="en-US"/>
              <a:t>Click to edit Master title style</a:t>
            </a:r>
          </a:p>
        </p:txBody>
      </p:sp>
      <p:sp>
        <p:nvSpPr>
          <p:cNvPr id="3" name="Text Placeholder 2"/>
          <p:cNvSpPr>
            <a:spLocks noGrp="1"/>
          </p:cNvSpPr>
          <p:nvPr>
            <p:ph type="body" idx="1"/>
          </p:nvPr>
        </p:nvSpPr>
        <p:spPr>
          <a:xfrm>
            <a:off x="963084" y="2906720"/>
            <a:ext cx="10363200" cy="1500187"/>
          </a:xfrm>
          <a:prstGeom prst="rect">
            <a:avLst/>
          </a:prstGeom>
        </p:spPr>
        <p:txBody>
          <a:bodyPr lIns="109169" tIns="54586" rIns="109169" bIns="54586" anchor="b"/>
          <a:lstStyle>
            <a:lvl1pPr marL="0" indent="0">
              <a:buNone/>
              <a:defRPr sz="1684">
                <a:solidFill>
                  <a:schemeClr val="tx1">
                    <a:tint val="75000"/>
                  </a:schemeClr>
                </a:solidFill>
              </a:defRPr>
            </a:lvl1pPr>
            <a:lvl2pPr marL="383053" indent="0">
              <a:buNone/>
              <a:defRPr sz="1544">
                <a:solidFill>
                  <a:schemeClr val="tx1">
                    <a:tint val="75000"/>
                  </a:schemeClr>
                </a:solidFill>
              </a:defRPr>
            </a:lvl2pPr>
            <a:lvl3pPr marL="766108" indent="0">
              <a:buNone/>
              <a:defRPr sz="1333">
                <a:solidFill>
                  <a:schemeClr val="tx1">
                    <a:tint val="75000"/>
                  </a:schemeClr>
                </a:solidFill>
              </a:defRPr>
            </a:lvl3pPr>
            <a:lvl4pPr marL="1149160" indent="0">
              <a:buNone/>
              <a:defRPr sz="1193">
                <a:solidFill>
                  <a:schemeClr val="tx1">
                    <a:tint val="75000"/>
                  </a:schemeClr>
                </a:solidFill>
              </a:defRPr>
            </a:lvl4pPr>
            <a:lvl5pPr marL="1532215" indent="0">
              <a:buNone/>
              <a:defRPr sz="1193">
                <a:solidFill>
                  <a:schemeClr val="tx1">
                    <a:tint val="75000"/>
                  </a:schemeClr>
                </a:solidFill>
              </a:defRPr>
            </a:lvl5pPr>
            <a:lvl6pPr marL="1915269" indent="0">
              <a:buNone/>
              <a:defRPr sz="1193">
                <a:solidFill>
                  <a:schemeClr val="tx1">
                    <a:tint val="75000"/>
                  </a:schemeClr>
                </a:solidFill>
              </a:defRPr>
            </a:lvl6pPr>
            <a:lvl7pPr marL="2298324" indent="0">
              <a:buNone/>
              <a:defRPr sz="1193">
                <a:solidFill>
                  <a:schemeClr val="tx1">
                    <a:tint val="75000"/>
                  </a:schemeClr>
                </a:solidFill>
              </a:defRPr>
            </a:lvl7pPr>
            <a:lvl8pPr marL="2681377" indent="0">
              <a:buNone/>
              <a:defRPr sz="1193">
                <a:solidFill>
                  <a:schemeClr val="tx1">
                    <a:tint val="75000"/>
                  </a:schemeClr>
                </a:solidFill>
              </a:defRPr>
            </a:lvl8pPr>
            <a:lvl9pPr marL="3064430" indent="0">
              <a:buNone/>
              <a:defRPr sz="119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10197" y="6356822"/>
            <a:ext cx="2844105" cy="365001"/>
          </a:xfrm>
          <a:prstGeom prst="rect">
            <a:avLst/>
          </a:prstGeom>
        </p:spPr>
        <p:txBody>
          <a:bodyPr vert="horz" wrap="square" lIns="109169" tIns="54586" rIns="109169" bIns="54586" numCol="1" anchor="t" anchorCtr="0" compatLnSpc="1">
            <a:prstTxWarp prst="textNoShape">
              <a:avLst/>
            </a:prstTxWarp>
          </a:bodyPr>
          <a:lstStyle>
            <a:lvl1pPr>
              <a:defRPr>
                <a:solidFill>
                  <a:srgbClr val="000000"/>
                </a:solidFill>
                <a:ea typeface="ＭＳ Ｐゴシック" pitchFamily="34" charset="-128"/>
                <a:cs typeface="Arial" pitchFamily="34" charset="0"/>
                <a:sym typeface="Helvetica Light" pitchFamily="1" charset="0"/>
              </a:defRPr>
            </a:lvl1pPr>
          </a:lstStyle>
          <a:p>
            <a:pPr defTabSz="914353">
              <a:defRPr/>
            </a:pPr>
            <a:fld id="{CEB97007-15E6-4CCD-950E-7811F99B2FAA}" type="datetimeFigureOut">
              <a:rPr lang="en-US" altLang="en-US" smtClean="0"/>
              <a:pPr defTabSz="914353">
                <a:defRPr/>
              </a:pPr>
              <a:t>2/15/2019</a:t>
            </a:fld>
            <a:endParaRPr lang="en-US" altLang="en-US"/>
          </a:p>
        </p:txBody>
      </p:sp>
      <p:sp>
        <p:nvSpPr>
          <p:cNvPr id="5" name="Footer Placeholder 4"/>
          <p:cNvSpPr>
            <a:spLocks noGrp="1"/>
          </p:cNvSpPr>
          <p:nvPr>
            <p:ph type="ftr" sz="quarter" idx="11"/>
          </p:nvPr>
        </p:nvSpPr>
        <p:spPr>
          <a:xfrm>
            <a:off x="4165701" y="6356822"/>
            <a:ext cx="3860602" cy="365001"/>
          </a:xfrm>
          <a:prstGeom prst="rect">
            <a:avLst/>
          </a:prstGeom>
        </p:spPr>
        <p:txBody>
          <a:bodyPr lIns="109169" tIns="54586" rIns="109169" bIns="54586"/>
          <a:lstStyle>
            <a:lvl1pPr defTabSz="409725">
              <a:defRPr sz="2526">
                <a:solidFill>
                  <a:srgbClr val="000000"/>
                </a:solidFill>
                <a:latin typeface="Arial" pitchFamily="34" charset="0"/>
                <a:ea typeface="+mn-ea"/>
                <a:cs typeface="Arial" pitchFamily="34" charset="0"/>
                <a:sym typeface="Helvetica Light"/>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1EEA9A-445C-4326-9ECD-80D1C0B22F83}" type="slidenum">
              <a:rPr lang="en-US" altLang="en-US"/>
              <a:pPr>
                <a:defRPr/>
              </a:pPr>
              <a:t>‹#›</a:t>
            </a:fld>
            <a:endParaRPr lang="en-US" altLang="en-US"/>
          </a:p>
        </p:txBody>
      </p:sp>
    </p:spTree>
    <p:extLst>
      <p:ext uri="{BB962C8B-B14F-4D97-AF65-F5344CB8AC3E}">
        <p14:creationId xmlns:p14="http://schemas.microsoft.com/office/powerpoint/2010/main" val="2960320477"/>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6"/>
          </a:xfrm>
          <a:prstGeom prst="rect">
            <a:avLst/>
          </a:prstGeom>
        </p:spPr>
        <p:txBody>
          <a:bodyPr lIns="129969" tIns="64985" rIns="129969" bIns="64985"/>
          <a:lstStyle/>
          <a:p>
            <a:r>
              <a:rPr lang="en-US"/>
              <a:t>Click to edit Master title style</a:t>
            </a:r>
          </a:p>
        </p:txBody>
      </p:sp>
      <p:sp>
        <p:nvSpPr>
          <p:cNvPr id="3" name="Subtitle 2"/>
          <p:cNvSpPr>
            <a:spLocks noGrp="1"/>
          </p:cNvSpPr>
          <p:nvPr>
            <p:ph type="subTitle" idx="1"/>
          </p:nvPr>
        </p:nvSpPr>
        <p:spPr>
          <a:xfrm>
            <a:off x="1828800" y="3886202"/>
            <a:ext cx="8534400" cy="1752600"/>
          </a:xfrm>
          <a:prstGeom prst="rect">
            <a:avLst/>
          </a:prstGeom>
        </p:spPr>
        <p:txBody>
          <a:bodyPr lIns="129969" tIns="64985" rIns="129969" bIns="64985"/>
          <a:lstStyle>
            <a:lvl1pPr marL="0" indent="0" algn="ctr">
              <a:buNone/>
              <a:defRPr>
                <a:solidFill>
                  <a:schemeClr val="tx1">
                    <a:tint val="75000"/>
                  </a:schemeClr>
                </a:solidFill>
              </a:defRPr>
            </a:lvl1pPr>
            <a:lvl2pPr marL="456035" indent="0" algn="ctr">
              <a:buNone/>
              <a:defRPr>
                <a:solidFill>
                  <a:schemeClr val="tx1">
                    <a:tint val="75000"/>
                  </a:schemeClr>
                </a:solidFill>
              </a:defRPr>
            </a:lvl2pPr>
            <a:lvl3pPr marL="912069" indent="0" algn="ctr">
              <a:buNone/>
              <a:defRPr>
                <a:solidFill>
                  <a:schemeClr val="tx1">
                    <a:tint val="75000"/>
                  </a:schemeClr>
                </a:solidFill>
              </a:defRPr>
            </a:lvl3pPr>
            <a:lvl4pPr marL="1368106" indent="0" algn="ctr">
              <a:buNone/>
              <a:defRPr>
                <a:solidFill>
                  <a:schemeClr val="tx1">
                    <a:tint val="75000"/>
                  </a:schemeClr>
                </a:solidFill>
              </a:defRPr>
            </a:lvl4pPr>
            <a:lvl5pPr marL="1824139" indent="0" algn="ctr">
              <a:buNone/>
              <a:defRPr>
                <a:solidFill>
                  <a:schemeClr val="tx1">
                    <a:tint val="75000"/>
                  </a:schemeClr>
                </a:solidFill>
              </a:defRPr>
            </a:lvl5pPr>
            <a:lvl6pPr marL="2280174" indent="0" algn="ctr">
              <a:buNone/>
              <a:defRPr>
                <a:solidFill>
                  <a:schemeClr val="tx1">
                    <a:tint val="75000"/>
                  </a:schemeClr>
                </a:solidFill>
              </a:defRPr>
            </a:lvl6pPr>
            <a:lvl7pPr marL="2736208" indent="0" algn="ctr">
              <a:buNone/>
              <a:defRPr>
                <a:solidFill>
                  <a:schemeClr val="tx1">
                    <a:tint val="75000"/>
                  </a:schemeClr>
                </a:solidFill>
              </a:defRPr>
            </a:lvl7pPr>
            <a:lvl8pPr marL="3192241" indent="0" algn="ctr">
              <a:buNone/>
              <a:defRPr>
                <a:solidFill>
                  <a:schemeClr val="tx1">
                    <a:tint val="75000"/>
                  </a:schemeClr>
                </a:solidFill>
              </a:defRPr>
            </a:lvl8pPr>
            <a:lvl9pPr marL="36482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10197" y="6356822"/>
            <a:ext cx="2844105" cy="365001"/>
          </a:xfrm>
          <a:prstGeom prst="rect">
            <a:avLst/>
          </a:prstGeom>
        </p:spPr>
        <p:txBody>
          <a:bodyPr vert="horz" wrap="square" lIns="129969" tIns="64985" rIns="129969" bIns="64985" numCol="1" anchor="t" anchorCtr="0" compatLnSpc="1">
            <a:prstTxWarp prst="textNoShape">
              <a:avLst/>
            </a:prstTxWarp>
          </a:bodyPr>
          <a:lstStyle>
            <a:lvl1pPr>
              <a:defRPr>
                <a:solidFill>
                  <a:srgbClr val="000000"/>
                </a:solidFill>
                <a:ea typeface="ＭＳ Ｐゴシック" pitchFamily="34" charset="-128"/>
                <a:cs typeface="Arial" pitchFamily="34" charset="0"/>
                <a:sym typeface="Helvetica Light" pitchFamily="1" charset="0"/>
              </a:defRPr>
            </a:lvl1pPr>
          </a:lstStyle>
          <a:p>
            <a:pPr defTabSz="914353">
              <a:defRPr/>
            </a:pPr>
            <a:fld id="{7DF0A47A-C978-46DF-838D-E4E8BD27E123}" type="datetimeFigureOut">
              <a:rPr lang="en-US" altLang="en-US" smtClean="0"/>
              <a:pPr defTabSz="914353">
                <a:defRPr/>
              </a:pPr>
              <a:t>2/15/2019</a:t>
            </a:fld>
            <a:endParaRPr lang="en-US" altLang="en-US"/>
          </a:p>
        </p:txBody>
      </p:sp>
      <p:sp>
        <p:nvSpPr>
          <p:cNvPr id="5" name="Footer Placeholder 4"/>
          <p:cNvSpPr>
            <a:spLocks noGrp="1"/>
          </p:cNvSpPr>
          <p:nvPr>
            <p:ph type="ftr" sz="quarter" idx="11"/>
          </p:nvPr>
        </p:nvSpPr>
        <p:spPr>
          <a:xfrm>
            <a:off x="4165701" y="6356822"/>
            <a:ext cx="3860602" cy="365001"/>
          </a:xfrm>
          <a:prstGeom prst="rect">
            <a:avLst/>
          </a:prstGeom>
        </p:spPr>
        <p:txBody>
          <a:bodyPr lIns="129969" tIns="64985" rIns="129969" bIns="64985"/>
          <a:lstStyle>
            <a:lvl1pPr defTabSz="409725">
              <a:defRPr sz="2526">
                <a:solidFill>
                  <a:srgbClr val="000000"/>
                </a:solidFill>
                <a:latin typeface="Arial" pitchFamily="34" charset="0"/>
                <a:ea typeface="+mn-ea"/>
                <a:cs typeface="Arial" pitchFamily="34" charset="0"/>
                <a:sym typeface="Helvetica Light"/>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C28656-A9D8-463F-830B-77F64A493365}" type="slidenum">
              <a:rPr lang="en-US" altLang="en-US"/>
              <a:pPr>
                <a:defRPr/>
              </a:pPr>
              <a:t>‹#›</a:t>
            </a:fld>
            <a:endParaRPr lang="en-US" altLang="en-US"/>
          </a:p>
        </p:txBody>
      </p:sp>
    </p:spTree>
    <p:extLst>
      <p:ext uri="{BB962C8B-B14F-4D97-AF65-F5344CB8AC3E}">
        <p14:creationId xmlns:p14="http://schemas.microsoft.com/office/powerpoint/2010/main" val="11604453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pPr defTabSz="914353"/>
            <a:fld id="{4D80EC2D-7373-4BE6-B61E-8DA052C28DD6}" type="datetimeFigureOut">
              <a:rPr lang="en-US" smtClean="0">
                <a:solidFill>
                  <a:srgbClr val="000000"/>
                </a:solidFill>
                <a:ea typeface="MS PGothic" panose="020B0600070205080204" pitchFamily="34" charset="-128"/>
                <a:sym typeface="Helvetica Light"/>
              </a:rPr>
              <a:pPr defTabSz="914353"/>
              <a:t>2/15/2019</a:t>
            </a:fld>
            <a:endParaRPr lang="en-US">
              <a:solidFill>
                <a:srgbClr val="000000"/>
              </a:solidFill>
              <a:ea typeface="MS PGothic" panose="020B0600070205080204" pitchFamily="34" charset="-128"/>
              <a:sym typeface="Helvetica Light"/>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pPr defTabSz="914353"/>
            <a:endParaRPr lang="en-US">
              <a:solidFill>
                <a:srgbClr val="000000"/>
              </a:solidFill>
              <a:ea typeface="MS PGothic" panose="020B0600070205080204" pitchFamily="34" charset="-128"/>
              <a:sym typeface="Helvetica Light"/>
            </a:endParaRPr>
          </a:p>
        </p:txBody>
      </p:sp>
      <p:sp>
        <p:nvSpPr>
          <p:cNvPr id="6" name="Slide Number Placeholder 5"/>
          <p:cNvSpPr>
            <a:spLocks noGrp="1"/>
          </p:cNvSpPr>
          <p:nvPr>
            <p:ph type="sldNum" sz="quarter" idx="12"/>
          </p:nvPr>
        </p:nvSpPr>
        <p:spPr/>
        <p:txBody>
          <a:bodyPr/>
          <a:lstStyle/>
          <a:p>
            <a:fld id="{B31AF913-6337-4067-B56D-55E3BEC58BB2}" type="slidenum">
              <a:rPr lang="en-US" smtClean="0"/>
              <a:pPr/>
              <a:t>‹#›</a:t>
            </a:fld>
            <a:endParaRPr lang="en-US"/>
          </a:p>
        </p:txBody>
      </p:sp>
    </p:spTree>
    <p:extLst>
      <p:ext uri="{BB962C8B-B14F-4D97-AF65-F5344CB8AC3E}">
        <p14:creationId xmlns:p14="http://schemas.microsoft.com/office/powerpoint/2010/main" val="519455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2E6BE2-6BCA-4E6A-9A89-705E364D95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4E8886AC-CA24-47C2-9132-D50E8D4039A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A7B8096D-BBC6-4F9E-93CD-9754F7F1B33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2FB28562-6BB1-45F7-A93E-BEA3F15191F8}"/>
              </a:ext>
            </a:extLst>
          </p:cNvPr>
          <p:cNvSpPr>
            <a:spLocks noGrp="1"/>
          </p:cNvSpPr>
          <p:nvPr>
            <p:ph type="dt" sz="half" idx="10"/>
          </p:nvPr>
        </p:nvSpPr>
        <p:spPr/>
        <p:txBody>
          <a:bodyPr/>
          <a:lstStyle/>
          <a:p>
            <a:fld id="{65C2521E-3217-4145-AE4B-0E0A28903AFE}" type="datetime1">
              <a:rPr lang="en-US" smtClean="0"/>
              <a:t>2/15/2019</a:t>
            </a:fld>
            <a:endParaRPr lang="en-US"/>
          </a:p>
        </p:txBody>
      </p:sp>
      <p:sp>
        <p:nvSpPr>
          <p:cNvPr id="6" name="Footer Placeholder 5">
            <a:extLst>
              <a:ext uri="{FF2B5EF4-FFF2-40B4-BE49-F238E27FC236}">
                <a16:creationId xmlns:a16="http://schemas.microsoft.com/office/drawing/2014/main" xmlns="" id="{FD54025A-BAD8-48C7-BA7A-881F5FC80470}"/>
              </a:ext>
            </a:extLst>
          </p:cNvPr>
          <p:cNvSpPr>
            <a:spLocks noGrp="1"/>
          </p:cNvSpPr>
          <p:nvPr>
            <p:ph type="ftr" sz="quarter" idx="11"/>
          </p:nvPr>
        </p:nvSpPr>
        <p:spPr/>
        <p:txBody>
          <a:bodyPr/>
          <a:lstStyle/>
          <a:p>
            <a:r>
              <a:rPr lang="en-US"/>
              <a:t>Invest in Kenya</a:t>
            </a:r>
          </a:p>
        </p:txBody>
      </p:sp>
      <p:sp>
        <p:nvSpPr>
          <p:cNvPr id="7" name="Slide Number Placeholder 6">
            <a:extLst>
              <a:ext uri="{FF2B5EF4-FFF2-40B4-BE49-F238E27FC236}">
                <a16:creationId xmlns:a16="http://schemas.microsoft.com/office/drawing/2014/main" xmlns="" id="{9C730B56-4A90-4A69-845A-5FB391BA5811}"/>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211017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840603-2703-432B-9712-B4A1BF1F750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230798F6-FCBB-4557-9F91-716F009547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9E34F4BF-8AAC-4028-8027-E21E910641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B6E375A4-4C42-4087-A137-893E14CC84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7EDD5C6E-3BCB-4CA1-91ED-3703797155A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956CA7A-D45E-4DA9-895C-6549833B99E9}"/>
              </a:ext>
            </a:extLst>
          </p:cNvPr>
          <p:cNvSpPr>
            <a:spLocks noGrp="1"/>
          </p:cNvSpPr>
          <p:nvPr>
            <p:ph type="dt" sz="half" idx="10"/>
          </p:nvPr>
        </p:nvSpPr>
        <p:spPr/>
        <p:txBody>
          <a:bodyPr/>
          <a:lstStyle/>
          <a:p>
            <a:fld id="{8940F02D-1EEE-475B-BAC8-530EBD534C32}" type="datetime1">
              <a:rPr lang="en-US" smtClean="0"/>
              <a:t>2/15/2019</a:t>
            </a:fld>
            <a:endParaRPr lang="en-US"/>
          </a:p>
        </p:txBody>
      </p:sp>
      <p:sp>
        <p:nvSpPr>
          <p:cNvPr id="8" name="Footer Placeholder 7">
            <a:extLst>
              <a:ext uri="{FF2B5EF4-FFF2-40B4-BE49-F238E27FC236}">
                <a16:creationId xmlns:a16="http://schemas.microsoft.com/office/drawing/2014/main" xmlns="" id="{48BB0133-6F3B-4561-ABE0-562A1C13B14D}"/>
              </a:ext>
            </a:extLst>
          </p:cNvPr>
          <p:cNvSpPr>
            <a:spLocks noGrp="1"/>
          </p:cNvSpPr>
          <p:nvPr>
            <p:ph type="ftr" sz="quarter" idx="11"/>
          </p:nvPr>
        </p:nvSpPr>
        <p:spPr/>
        <p:txBody>
          <a:bodyPr/>
          <a:lstStyle/>
          <a:p>
            <a:r>
              <a:rPr lang="en-US"/>
              <a:t>Invest in Kenya</a:t>
            </a:r>
          </a:p>
        </p:txBody>
      </p:sp>
      <p:sp>
        <p:nvSpPr>
          <p:cNvPr id="9" name="Slide Number Placeholder 8">
            <a:extLst>
              <a:ext uri="{FF2B5EF4-FFF2-40B4-BE49-F238E27FC236}">
                <a16:creationId xmlns:a16="http://schemas.microsoft.com/office/drawing/2014/main" xmlns="" id="{944604F4-9206-4214-9D07-97980E915C48}"/>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578050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CD3752-2406-400F-AC23-B1AB8DA4B6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4540C5B-74C4-446B-83D5-A1807BF719D0}"/>
              </a:ext>
            </a:extLst>
          </p:cNvPr>
          <p:cNvSpPr>
            <a:spLocks noGrp="1"/>
          </p:cNvSpPr>
          <p:nvPr>
            <p:ph type="dt" sz="half" idx="10"/>
          </p:nvPr>
        </p:nvSpPr>
        <p:spPr/>
        <p:txBody>
          <a:bodyPr/>
          <a:lstStyle/>
          <a:p>
            <a:fld id="{5D3DC265-BB44-490D-86C1-07F561E41285}" type="datetime1">
              <a:rPr lang="en-US" smtClean="0"/>
              <a:t>2/15/2019</a:t>
            </a:fld>
            <a:endParaRPr lang="en-US"/>
          </a:p>
        </p:txBody>
      </p:sp>
      <p:sp>
        <p:nvSpPr>
          <p:cNvPr id="4" name="Footer Placeholder 3">
            <a:extLst>
              <a:ext uri="{FF2B5EF4-FFF2-40B4-BE49-F238E27FC236}">
                <a16:creationId xmlns:a16="http://schemas.microsoft.com/office/drawing/2014/main" xmlns="" id="{C0FB8280-A182-4F3D-8D30-CB5C9F2EF6E5}"/>
              </a:ext>
            </a:extLst>
          </p:cNvPr>
          <p:cNvSpPr>
            <a:spLocks noGrp="1"/>
          </p:cNvSpPr>
          <p:nvPr>
            <p:ph type="ftr" sz="quarter" idx="11"/>
          </p:nvPr>
        </p:nvSpPr>
        <p:spPr/>
        <p:txBody>
          <a:bodyPr/>
          <a:lstStyle/>
          <a:p>
            <a:r>
              <a:rPr lang="en-US"/>
              <a:t>Invest in Kenya</a:t>
            </a:r>
          </a:p>
        </p:txBody>
      </p:sp>
      <p:sp>
        <p:nvSpPr>
          <p:cNvPr id="5" name="Slide Number Placeholder 4">
            <a:extLst>
              <a:ext uri="{FF2B5EF4-FFF2-40B4-BE49-F238E27FC236}">
                <a16:creationId xmlns:a16="http://schemas.microsoft.com/office/drawing/2014/main" xmlns="" id="{558E83DC-FA15-4449-BFDD-B2DD97FE1BD8}"/>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1659766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190C1A33-7C6C-4999-AEB1-2E5BCF86BF8C}"/>
              </a:ext>
            </a:extLst>
          </p:cNvPr>
          <p:cNvSpPr>
            <a:spLocks noGrp="1"/>
          </p:cNvSpPr>
          <p:nvPr>
            <p:ph type="dt" sz="half" idx="10"/>
          </p:nvPr>
        </p:nvSpPr>
        <p:spPr/>
        <p:txBody>
          <a:bodyPr/>
          <a:lstStyle/>
          <a:p>
            <a:fld id="{065F96FD-026B-41F5-9FD3-D11110C2D3FB}" type="datetime1">
              <a:rPr lang="en-US" smtClean="0"/>
              <a:t>2/15/2019</a:t>
            </a:fld>
            <a:endParaRPr lang="en-US"/>
          </a:p>
        </p:txBody>
      </p:sp>
      <p:sp>
        <p:nvSpPr>
          <p:cNvPr id="3" name="Footer Placeholder 2">
            <a:extLst>
              <a:ext uri="{FF2B5EF4-FFF2-40B4-BE49-F238E27FC236}">
                <a16:creationId xmlns:a16="http://schemas.microsoft.com/office/drawing/2014/main" xmlns="" id="{3AE1A1A4-3298-48EC-B351-096CB27BC444}"/>
              </a:ext>
            </a:extLst>
          </p:cNvPr>
          <p:cNvSpPr>
            <a:spLocks noGrp="1"/>
          </p:cNvSpPr>
          <p:nvPr>
            <p:ph type="ftr" sz="quarter" idx="11"/>
          </p:nvPr>
        </p:nvSpPr>
        <p:spPr/>
        <p:txBody>
          <a:bodyPr/>
          <a:lstStyle/>
          <a:p>
            <a:r>
              <a:rPr lang="en-US"/>
              <a:t>Invest in Kenya</a:t>
            </a:r>
          </a:p>
        </p:txBody>
      </p:sp>
      <p:sp>
        <p:nvSpPr>
          <p:cNvPr id="4" name="Slide Number Placeholder 3">
            <a:extLst>
              <a:ext uri="{FF2B5EF4-FFF2-40B4-BE49-F238E27FC236}">
                <a16:creationId xmlns:a16="http://schemas.microsoft.com/office/drawing/2014/main" xmlns="" id="{7AEABF7E-9C20-4C14-80F1-C39BE5A99224}"/>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3215704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D1D9FA-0F60-4095-82CC-8E46C8B44D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FB647059-7619-4EE3-B6B9-33A84BD606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44C23AD1-F2BD-4A7B-9239-8A738BEE91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11561A86-D6C3-4DFD-9594-535B9642AFDA}"/>
              </a:ext>
            </a:extLst>
          </p:cNvPr>
          <p:cNvSpPr>
            <a:spLocks noGrp="1"/>
          </p:cNvSpPr>
          <p:nvPr>
            <p:ph type="dt" sz="half" idx="10"/>
          </p:nvPr>
        </p:nvSpPr>
        <p:spPr/>
        <p:txBody>
          <a:bodyPr/>
          <a:lstStyle/>
          <a:p>
            <a:fld id="{5250AFFA-11E6-4B4B-9548-F4776FBF3F35}" type="datetime1">
              <a:rPr lang="en-US" smtClean="0"/>
              <a:t>2/15/2019</a:t>
            </a:fld>
            <a:endParaRPr lang="en-US"/>
          </a:p>
        </p:txBody>
      </p:sp>
      <p:sp>
        <p:nvSpPr>
          <p:cNvPr id="6" name="Footer Placeholder 5">
            <a:extLst>
              <a:ext uri="{FF2B5EF4-FFF2-40B4-BE49-F238E27FC236}">
                <a16:creationId xmlns:a16="http://schemas.microsoft.com/office/drawing/2014/main" xmlns="" id="{33F19F12-B934-438C-80BA-0F9C45BD62AF}"/>
              </a:ext>
            </a:extLst>
          </p:cNvPr>
          <p:cNvSpPr>
            <a:spLocks noGrp="1"/>
          </p:cNvSpPr>
          <p:nvPr>
            <p:ph type="ftr" sz="quarter" idx="11"/>
          </p:nvPr>
        </p:nvSpPr>
        <p:spPr/>
        <p:txBody>
          <a:bodyPr/>
          <a:lstStyle/>
          <a:p>
            <a:r>
              <a:rPr lang="en-US"/>
              <a:t>Invest in Kenya</a:t>
            </a:r>
          </a:p>
        </p:txBody>
      </p:sp>
      <p:sp>
        <p:nvSpPr>
          <p:cNvPr id="7" name="Slide Number Placeholder 6">
            <a:extLst>
              <a:ext uri="{FF2B5EF4-FFF2-40B4-BE49-F238E27FC236}">
                <a16:creationId xmlns:a16="http://schemas.microsoft.com/office/drawing/2014/main" xmlns="" id="{941F749C-5C5C-47DB-BB2C-E16EBE256D88}"/>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266867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96229A-D6A2-41B0-8B82-60299E3FD8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5C8C4056-8D4F-44C6-AA03-55B8264499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BDBF1F02-2A60-4AD0-BFF8-83BAF60B24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104B14D8-A0EF-4892-A331-3841D3685590}"/>
              </a:ext>
            </a:extLst>
          </p:cNvPr>
          <p:cNvSpPr>
            <a:spLocks noGrp="1"/>
          </p:cNvSpPr>
          <p:nvPr>
            <p:ph type="dt" sz="half" idx="10"/>
          </p:nvPr>
        </p:nvSpPr>
        <p:spPr/>
        <p:txBody>
          <a:bodyPr/>
          <a:lstStyle/>
          <a:p>
            <a:fld id="{C076DD96-C9D7-4136-AE91-EAE4FE51C3A6}" type="datetime1">
              <a:rPr lang="en-US" smtClean="0"/>
              <a:t>2/15/2019</a:t>
            </a:fld>
            <a:endParaRPr lang="en-US"/>
          </a:p>
        </p:txBody>
      </p:sp>
      <p:sp>
        <p:nvSpPr>
          <p:cNvPr id="6" name="Footer Placeholder 5">
            <a:extLst>
              <a:ext uri="{FF2B5EF4-FFF2-40B4-BE49-F238E27FC236}">
                <a16:creationId xmlns:a16="http://schemas.microsoft.com/office/drawing/2014/main" xmlns="" id="{2B2E0CC7-E05E-44C5-B17C-56131C039A1F}"/>
              </a:ext>
            </a:extLst>
          </p:cNvPr>
          <p:cNvSpPr>
            <a:spLocks noGrp="1"/>
          </p:cNvSpPr>
          <p:nvPr>
            <p:ph type="ftr" sz="quarter" idx="11"/>
          </p:nvPr>
        </p:nvSpPr>
        <p:spPr/>
        <p:txBody>
          <a:bodyPr/>
          <a:lstStyle/>
          <a:p>
            <a:r>
              <a:rPr lang="en-US"/>
              <a:t>Invest in Kenya</a:t>
            </a:r>
          </a:p>
        </p:txBody>
      </p:sp>
      <p:sp>
        <p:nvSpPr>
          <p:cNvPr id="7" name="Slide Number Placeholder 6">
            <a:extLst>
              <a:ext uri="{FF2B5EF4-FFF2-40B4-BE49-F238E27FC236}">
                <a16:creationId xmlns:a16="http://schemas.microsoft.com/office/drawing/2014/main" xmlns="" id="{F0374C9F-451F-41DC-A2B7-9CE91EBA40AC}"/>
              </a:ext>
            </a:extLst>
          </p:cNvPr>
          <p:cNvSpPr>
            <a:spLocks noGrp="1"/>
          </p:cNvSpPr>
          <p:nvPr>
            <p:ph type="sldNum" sz="quarter" idx="12"/>
          </p:nvPr>
        </p:nvSpPr>
        <p:spPr/>
        <p:txBody>
          <a:bodyPr/>
          <a:lstStyle/>
          <a:p>
            <a:fld id="{BE90D434-D82B-4D0D-9848-23E15D25994F}" type="slidenum">
              <a:rPr lang="en-US" smtClean="0"/>
              <a:t>‹#›</a:t>
            </a:fld>
            <a:endParaRPr lang="en-US"/>
          </a:p>
        </p:txBody>
      </p:sp>
    </p:spTree>
    <p:extLst>
      <p:ext uri="{BB962C8B-B14F-4D97-AF65-F5344CB8AC3E}">
        <p14:creationId xmlns:p14="http://schemas.microsoft.com/office/powerpoint/2010/main" val="1266260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2.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3.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image" Target="../media/image3.png"/><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B6726F8-88C7-4EBB-AFEA-F7E4CAB420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8FE5D3DA-7C9E-46E7-81E2-CA899F8B71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ABA2D6E-D05F-4AB1-BF45-DE12BDA2921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1F86BD-9038-4B90-9918-15C041217805}" type="datetime1">
              <a:rPr lang="en-US" smtClean="0"/>
              <a:t>2/15/2019</a:t>
            </a:fld>
            <a:endParaRPr lang="en-US"/>
          </a:p>
        </p:txBody>
      </p:sp>
      <p:sp>
        <p:nvSpPr>
          <p:cNvPr id="5" name="Footer Placeholder 4">
            <a:extLst>
              <a:ext uri="{FF2B5EF4-FFF2-40B4-BE49-F238E27FC236}">
                <a16:creationId xmlns:a16="http://schemas.microsoft.com/office/drawing/2014/main" xmlns="" id="{68695D08-9EA6-4872-B9BF-422398F4B1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Invest in Kenya</a:t>
            </a:r>
          </a:p>
        </p:txBody>
      </p:sp>
      <p:sp>
        <p:nvSpPr>
          <p:cNvPr id="6" name="Slide Number Placeholder 5">
            <a:extLst>
              <a:ext uri="{FF2B5EF4-FFF2-40B4-BE49-F238E27FC236}">
                <a16:creationId xmlns:a16="http://schemas.microsoft.com/office/drawing/2014/main" xmlns="" id="{5C08FA8A-548A-4A55-BA94-21509DE36D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90D434-D82B-4D0D-9848-23E15D25994F}" type="slidenum">
              <a:rPr lang="en-US" smtClean="0"/>
              <a:t>‹#›</a:t>
            </a:fld>
            <a:endParaRPr lang="en-US"/>
          </a:p>
        </p:txBody>
      </p:sp>
    </p:spTree>
    <p:extLst>
      <p:ext uri="{BB962C8B-B14F-4D97-AF65-F5344CB8AC3E}">
        <p14:creationId xmlns:p14="http://schemas.microsoft.com/office/powerpoint/2010/main" val="3784514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Shape 2"/>
          <p:cNvSpPr>
            <a:spLocks noChangeShapeType="1"/>
          </p:cNvSpPr>
          <p:nvPr/>
        </p:nvSpPr>
        <p:spPr bwMode="auto">
          <a:xfrm flipV="1">
            <a:off x="293192" y="1005706"/>
            <a:ext cx="11605617" cy="0"/>
          </a:xfrm>
          <a:prstGeom prst="line">
            <a:avLst/>
          </a:prstGeom>
          <a:noFill/>
          <a:ln w="25400">
            <a:solidFill>
              <a:srgbClr val="3A7745"/>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409635" eaLnBrk="0" fontAlgn="base" hangingPunct="0">
              <a:spcBef>
                <a:spcPct val="0"/>
              </a:spcBef>
              <a:spcAft>
                <a:spcPct val="0"/>
              </a:spcAft>
            </a:pPr>
            <a:endParaRPr lang="en-GB" sz="2531">
              <a:solidFill>
                <a:srgbClr val="000000"/>
              </a:solidFill>
              <a:latin typeface="Arial" panose="020B0604020202020204" pitchFamily="34" charset="0"/>
              <a:ea typeface="MS PGothic" panose="020B0600070205080204" pitchFamily="34" charset="-128"/>
              <a:sym typeface="Helvetica Light"/>
            </a:endParaRPr>
          </a:p>
        </p:txBody>
      </p:sp>
      <p:pic>
        <p:nvPicPr>
          <p:cNvPr id="1027" name="pasted-image.pdf"/>
          <p:cNvPicPr>
            <a:picLocks noChangeAspect="1" noChangeArrowheads="1"/>
          </p:cNvPicPr>
          <p:nvPr/>
        </p:nvPicPr>
        <p:blipFill>
          <a:blip r:embed="rId9">
            <a:extLst>
              <a:ext uri="{28A0092B-C50C-407E-A947-70E740481C1C}">
                <a14:useLocalDpi xmlns:a14="http://schemas.microsoft.com/office/drawing/2010/main"/>
              </a:ext>
            </a:extLst>
          </a:blip>
          <a:srcRect l="51051"/>
          <a:stretch>
            <a:fillRect/>
          </a:stretch>
        </p:blipFill>
        <p:spPr bwMode="auto">
          <a:xfrm>
            <a:off x="35719" y="1451075"/>
            <a:ext cx="2921497"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028" name="pasted-image.pdf"/>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0269141" y="396255"/>
            <a:ext cx="1491258" cy="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5"/>
          <p:cNvSpPr>
            <a:spLocks noGrp="1"/>
          </p:cNvSpPr>
          <p:nvPr>
            <p:ph type="sldNum" sz="quarter" idx="2"/>
          </p:nvPr>
        </p:nvSpPr>
        <p:spPr>
          <a:xfrm>
            <a:off x="11752893" y="6442770"/>
            <a:ext cx="65" cy="129907"/>
          </a:xfrm>
          <a:prstGeom prst="rect">
            <a:avLst/>
          </a:prstGeom>
          <a:ln w="12700">
            <a:miter lim="400000"/>
          </a:ln>
        </p:spPr>
        <p:txBody>
          <a:bodyPr vert="horz" wrap="none" lIns="0" tIns="0" rIns="0" bIns="0" numCol="1" anchor="t" anchorCtr="0" compatLnSpc="1">
            <a:prstTxWarp prst="textNoShape">
              <a:avLst/>
            </a:prstTxWarp>
            <a:spAutoFit/>
          </a:bodyPr>
          <a:lstStyle>
            <a:lvl1pPr algn="r" defTabSz="410407" eaLnBrk="1" hangingPunct="1">
              <a:defRPr sz="844">
                <a:solidFill>
                  <a:srgbClr val="000000"/>
                </a:solidFill>
                <a:latin typeface="Museo Sans"/>
                <a:ea typeface="Museo Sans"/>
                <a:cs typeface="Museo Sans"/>
                <a:sym typeface="Museo Sans"/>
              </a:defRPr>
            </a:lvl1pPr>
          </a:lstStyle>
          <a:p>
            <a:pPr fontAlgn="base">
              <a:spcBef>
                <a:spcPct val="0"/>
              </a:spcBef>
              <a:spcAft>
                <a:spcPct val="0"/>
              </a:spcAft>
              <a:defRPr/>
            </a:pPr>
            <a:endParaRPr lang="en-US" altLang="en-US"/>
          </a:p>
        </p:txBody>
      </p:sp>
      <p:sp>
        <p:nvSpPr>
          <p:cNvPr id="1030" name="Shape 6"/>
          <p:cNvSpPr>
            <a:spLocks noChangeArrowheads="1"/>
          </p:cNvSpPr>
          <p:nvPr/>
        </p:nvSpPr>
        <p:spPr bwMode="auto">
          <a:xfrm>
            <a:off x="9730043" y="6419274"/>
            <a:ext cx="737381" cy="173124"/>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10407" eaLnBrk="1" fontAlgn="base" hangingPunct="1">
              <a:spcBef>
                <a:spcPct val="0"/>
              </a:spcBef>
              <a:spcAft>
                <a:spcPct val="0"/>
              </a:spcAft>
              <a:defRPr/>
            </a:pPr>
            <a:r>
              <a:rPr lang="en-US" altLang="en-US" sz="1125" dirty="0">
                <a:solidFill>
                  <a:srgbClr val="000000"/>
                </a:solidFill>
                <a:latin typeface="BebasNeueRegular" panose="00000500000000000000" pitchFamily="50" charset="0"/>
                <a:ea typeface="BebasNeueRegular" panose="00000500000000000000" pitchFamily="50" charset="0"/>
                <a:cs typeface="BebasNeueRegular" panose="00000500000000000000" pitchFamily="50" charset="0"/>
                <a:sym typeface="BebasNeueRegular" panose="00000500000000000000" pitchFamily="50" charset="0"/>
              </a:rPr>
              <a:t>Invest in kenya </a:t>
            </a:r>
          </a:p>
        </p:txBody>
      </p:sp>
    </p:spTree>
    <p:extLst>
      <p:ext uri="{BB962C8B-B14F-4D97-AF65-F5344CB8AC3E}">
        <p14:creationId xmlns:p14="http://schemas.microsoft.com/office/powerpoint/2010/main" val="313714393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Lst>
  <p:transition spd="med"/>
  <p:txStyles>
    <p:titleStyle>
      <a:lvl1pPr algn="ctr" defTabSz="409635" rtl="0" eaLnBrk="0" fontAlgn="base" hangingPunct="0">
        <a:spcBef>
          <a:spcPct val="0"/>
        </a:spcBef>
        <a:spcAft>
          <a:spcPct val="0"/>
        </a:spcAft>
        <a:defRPr sz="5625">
          <a:solidFill>
            <a:schemeClr val="tx2"/>
          </a:solidFill>
          <a:latin typeface="+mn-lt"/>
          <a:ea typeface="MS PGothic" pitchFamily="34" charset="-128"/>
          <a:cs typeface="+mn-cs"/>
          <a:sym typeface="Helvetica Light"/>
        </a:defRPr>
      </a:lvl1pPr>
      <a:lvl2pPr algn="ctr" defTabSz="409635" rtl="0" eaLnBrk="0" fontAlgn="base" hangingPunct="0">
        <a:spcBef>
          <a:spcPct val="0"/>
        </a:spcBef>
        <a:spcAft>
          <a:spcPct val="0"/>
        </a:spcAft>
        <a:defRPr sz="5625">
          <a:solidFill>
            <a:schemeClr val="tx2"/>
          </a:solidFill>
          <a:latin typeface="+mn-lt"/>
          <a:ea typeface="MS PGothic" pitchFamily="34" charset="-128"/>
          <a:cs typeface="+mn-cs"/>
          <a:sym typeface="Helvetica Light"/>
        </a:defRPr>
      </a:lvl2pPr>
      <a:lvl3pPr algn="ctr" defTabSz="409635" rtl="0" eaLnBrk="0" fontAlgn="base" hangingPunct="0">
        <a:spcBef>
          <a:spcPct val="0"/>
        </a:spcBef>
        <a:spcAft>
          <a:spcPct val="0"/>
        </a:spcAft>
        <a:defRPr sz="5625">
          <a:solidFill>
            <a:schemeClr val="tx2"/>
          </a:solidFill>
          <a:latin typeface="+mn-lt"/>
          <a:ea typeface="MS PGothic" pitchFamily="34" charset="-128"/>
          <a:cs typeface="+mn-cs"/>
          <a:sym typeface="Helvetica Light"/>
        </a:defRPr>
      </a:lvl3pPr>
      <a:lvl4pPr algn="ctr" defTabSz="409635" rtl="0" eaLnBrk="0" fontAlgn="base" hangingPunct="0">
        <a:spcBef>
          <a:spcPct val="0"/>
        </a:spcBef>
        <a:spcAft>
          <a:spcPct val="0"/>
        </a:spcAft>
        <a:defRPr sz="5625">
          <a:solidFill>
            <a:schemeClr val="tx2"/>
          </a:solidFill>
          <a:latin typeface="+mn-lt"/>
          <a:ea typeface="MS PGothic" pitchFamily="34" charset="-128"/>
          <a:cs typeface="+mn-cs"/>
          <a:sym typeface="Helvetica Light"/>
        </a:defRPr>
      </a:lvl4pPr>
      <a:lvl5pPr algn="ctr" defTabSz="409635" rtl="0" eaLnBrk="0" fontAlgn="base" hangingPunct="0">
        <a:spcBef>
          <a:spcPct val="0"/>
        </a:spcBef>
        <a:spcAft>
          <a:spcPct val="0"/>
        </a:spcAft>
        <a:defRPr sz="5625">
          <a:solidFill>
            <a:schemeClr val="tx2"/>
          </a:solidFill>
          <a:latin typeface="+mn-lt"/>
          <a:ea typeface="MS PGothic" pitchFamily="34" charset="-128"/>
          <a:cs typeface="+mn-cs"/>
          <a:sym typeface="Helvetica Light"/>
        </a:defRPr>
      </a:lvl5pPr>
      <a:lvl6pPr indent="802970" algn="ctr" defTabSz="410407">
        <a:defRPr sz="5625">
          <a:latin typeface="+mn-lt"/>
          <a:ea typeface="+mn-ea"/>
          <a:cs typeface="+mn-cs"/>
          <a:sym typeface="Helvetica Light"/>
        </a:defRPr>
      </a:lvl6pPr>
      <a:lvl7pPr indent="963563" algn="ctr" defTabSz="410407">
        <a:defRPr sz="5625">
          <a:latin typeface="+mn-lt"/>
          <a:ea typeface="+mn-ea"/>
          <a:cs typeface="+mn-cs"/>
          <a:sym typeface="Helvetica Light"/>
        </a:defRPr>
      </a:lvl7pPr>
      <a:lvl8pPr indent="1124158" algn="ctr" defTabSz="410407">
        <a:defRPr sz="5625">
          <a:latin typeface="+mn-lt"/>
          <a:ea typeface="+mn-ea"/>
          <a:cs typeface="+mn-cs"/>
          <a:sym typeface="Helvetica Light"/>
        </a:defRPr>
      </a:lvl8pPr>
      <a:lvl9pPr indent="1284751" algn="ctr" defTabSz="410407">
        <a:defRPr sz="5625">
          <a:latin typeface="+mn-lt"/>
          <a:ea typeface="+mn-ea"/>
          <a:cs typeface="+mn-cs"/>
          <a:sym typeface="Helvetica Light"/>
        </a:defRPr>
      </a:lvl9pPr>
    </p:titleStyle>
    <p:bodyStyle>
      <a:lvl1pPr marL="311412" indent="-311412" algn="l" defTabSz="409635" rtl="0" eaLnBrk="0" fontAlgn="base" hangingPunct="0">
        <a:spcBef>
          <a:spcPts val="2953"/>
        </a:spcBef>
        <a:spcAft>
          <a:spcPct val="0"/>
        </a:spcAft>
        <a:buSzPct val="75000"/>
        <a:buChar char="•"/>
        <a:defRPr sz="2531">
          <a:solidFill>
            <a:schemeClr val="tx1"/>
          </a:solidFill>
          <a:latin typeface="+mn-lt"/>
          <a:ea typeface="MS PGothic" pitchFamily="34" charset="-128"/>
          <a:cs typeface="+mn-cs"/>
          <a:sym typeface="Helvetica Light"/>
        </a:defRPr>
      </a:lvl1pPr>
      <a:lvl2pPr marL="623940" indent="-311412" algn="l" defTabSz="409635" rtl="0" eaLnBrk="0" fontAlgn="base" hangingPunct="0">
        <a:spcBef>
          <a:spcPts val="2953"/>
        </a:spcBef>
        <a:spcAft>
          <a:spcPct val="0"/>
        </a:spcAft>
        <a:buSzPct val="75000"/>
        <a:buChar char="•"/>
        <a:defRPr sz="2531">
          <a:solidFill>
            <a:schemeClr val="tx1"/>
          </a:solidFill>
          <a:latin typeface="+mn-lt"/>
          <a:ea typeface="+mn-ea"/>
          <a:cs typeface="+mn-cs"/>
          <a:sym typeface="Helvetica Light"/>
        </a:defRPr>
      </a:lvl2pPr>
      <a:lvl3pPr marL="936468" indent="-311412" algn="l" defTabSz="409635" rtl="0" eaLnBrk="0" fontAlgn="base" hangingPunct="0">
        <a:spcBef>
          <a:spcPts val="2953"/>
        </a:spcBef>
        <a:spcAft>
          <a:spcPct val="0"/>
        </a:spcAft>
        <a:buSzPct val="75000"/>
        <a:buChar char="•"/>
        <a:defRPr sz="2531">
          <a:solidFill>
            <a:schemeClr val="tx1"/>
          </a:solidFill>
          <a:latin typeface="+mn-lt"/>
          <a:ea typeface="+mn-ea"/>
          <a:cs typeface="+mn-cs"/>
          <a:sym typeface="Helvetica Light"/>
        </a:defRPr>
      </a:lvl3pPr>
      <a:lvl4pPr marL="1248996" indent="-311412" algn="l" defTabSz="409635" rtl="0" eaLnBrk="0" fontAlgn="base" hangingPunct="0">
        <a:spcBef>
          <a:spcPts val="2953"/>
        </a:spcBef>
        <a:spcAft>
          <a:spcPct val="0"/>
        </a:spcAft>
        <a:buSzPct val="75000"/>
        <a:buChar char="•"/>
        <a:defRPr sz="2531">
          <a:solidFill>
            <a:schemeClr val="tx1"/>
          </a:solidFill>
          <a:latin typeface="+mn-lt"/>
          <a:ea typeface="+mn-ea"/>
          <a:cs typeface="+mn-cs"/>
          <a:sym typeface="Helvetica Light"/>
        </a:defRPr>
      </a:lvl4pPr>
      <a:lvl5pPr marL="1560407" indent="-311412" algn="l" defTabSz="409635" rtl="0" eaLnBrk="0" fontAlgn="base" hangingPunct="0">
        <a:spcBef>
          <a:spcPts val="2953"/>
        </a:spcBef>
        <a:spcAft>
          <a:spcPct val="0"/>
        </a:spcAft>
        <a:buSzPct val="75000"/>
        <a:buChar char="•"/>
        <a:defRPr sz="2531">
          <a:solidFill>
            <a:schemeClr val="tx1"/>
          </a:solidFill>
          <a:latin typeface="+mn-lt"/>
          <a:ea typeface="+mn-ea"/>
          <a:cs typeface="+mn-cs"/>
          <a:sym typeface="Helvetica Light"/>
        </a:defRPr>
      </a:lvl5pPr>
      <a:lvl6pPr marL="1873595" indent="-312266" defTabSz="410407">
        <a:spcBef>
          <a:spcPts val="2952"/>
        </a:spcBef>
        <a:buSzPct val="75000"/>
        <a:buChar char="•"/>
        <a:defRPr sz="2531">
          <a:latin typeface="+mn-lt"/>
          <a:ea typeface="+mn-ea"/>
          <a:cs typeface="+mn-cs"/>
          <a:sym typeface="Helvetica Light"/>
        </a:defRPr>
      </a:lvl6pPr>
      <a:lvl7pPr marL="2185862" indent="-312266" defTabSz="410407">
        <a:spcBef>
          <a:spcPts val="2952"/>
        </a:spcBef>
        <a:buSzPct val="75000"/>
        <a:buChar char="•"/>
        <a:defRPr sz="2531">
          <a:latin typeface="+mn-lt"/>
          <a:ea typeface="+mn-ea"/>
          <a:cs typeface="+mn-cs"/>
          <a:sym typeface="Helvetica Light"/>
        </a:defRPr>
      </a:lvl7pPr>
      <a:lvl8pPr marL="2498128" indent="-312266" defTabSz="410407">
        <a:spcBef>
          <a:spcPts val="2952"/>
        </a:spcBef>
        <a:buSzPct val="75000"/>
        <a:buChar char="•"/>
        <a:defRPr sz="2531">
          <a:latin typeface="+mn-lt"/>
          <a:ea typeface="+mn-ea"/>
          <a:cs typeface="+mn-cs"/>
          <a:sym typeface="Helvetica Light"/>
        </a:defRPr>
      </a:lvl8pPr>
      <a:lvl9pPr marL="2810394" indent="-312266" defTabSz="410407">
        <a:spcBef>
          <a:spcPts val="2952"/>
        </a:spcBef>
        <a:buSzPct val="75000"/>
        <a:buChar char="•"/>
        <a:defRPr sz="2531">
          <a:latin typeface="+mn-lt"/>
          <a:ea typeface="+mn-ea"/>
          <a:cs typeface="+mn-cs"/>
          <a:sym typeface="Helvetica Light"/>
        </a:defRPr>
      </a:lvl9pPr>
    </p:bodyStyle>
    <p:otherStyle>
      <a:lvl1pPr algn="r" defTabSz="410407">
        <a:defRPr sz="844">
          <a:solidFill>
            <a:schemeClr val="tx1"/>
          </a:solidFill>
          <a:latin typeface="+mn-lt"/>
          <a:ea typeface="+mn-ea"/>
          <a:cs typeface="+mn-cs"/>
          <a:sym typeface="Museo Sans"/>
        </a:defRPr>
      </a:lvl1pPr>
      <a:lvl2pPr indent="160594" algn="r" defTabSz="410407">
        <a:defRPr sz="844">
          <a:solidFill>
            <a:schemeClr val="tx1"/>
          </a:solidFill>
          <a:latin typeface="+mn-lt"/>
          <a:ea typeface="+mn-ea"/>
          <a:cs typeface="+mn-cs"/>
          <a:sym typeface="Museo Sans"/>
        </a:defRPr>
      </a:lvl2pPr>
      <a:lvl3pPr indent="321187" algn="r" defTabSz="410407">
        <a:defRPr sz="844">
          <a:solidFill>
            <a:schemeClr val="tx1"/>
          </a:solidFill>
          <a:latin typeface="+mn-lt"/>
          <a:ea typeface="+mn-ea"/>
          <a:cs typeface="+mn-cs"/>
          <a:sym typeface="Museo Sans"/>
        </a:defRPr>
      </a:lvl3pPr>
      <a:lvl4pPr indent="481782" algn="r" defTabSz="410407">
        <a:defRPr sz="844">
          <a:solidFill>
            <a:schemeClr val="tx1"/>
          </a:solidFill>
          <a:latin typeface="+mn-lt"/>
          <a:ea typeface="+mn-ea"/>
          <a:cs typeface="+mn-cs"/>
          <a:sym typeface="Museo Sans"/>
        </a:defRPr>
      </a:lvl4pPr>
      <a:lvl5pPr indent="642375" algn="r" defTabSz="410407">
        <a:defRPr sz="844">
          <a:solidFill>
            <a:schemeClr val="tx1"/>
          </a:solidFill>
          <a:latin typeface="+mn-lt"/>
          <a:ea typeface="+mn-ea"/>
          <a:cs typeface="+mn-cs"/>
          <a:sym typeface="Museo Sans"/>
        </a:defRPr>
      </a:lvl5pPr>
      <a:lvl6pPr indent="802970" algn="r" defTabSz="410407">
        <a:defRPr sz="844">
          <a:solidFill>
            <a:schemeClr val="tx1"/>
          </a:solidFill>
          <a:latin typeface="+mn-lt"/>
          <a:ea typeface="+mn-ea"/>
          <a:cs typeface="+mn-cs"/>
          <a:sym typeface="Museo Sans"/>
        </a:defRPr>
      </a:lvl6pPr>
      <a:lvl7pPr indent="963563" algn="r" defTabSz="410407">
        <a:defRPr sz="844">
          <a:solidFill>
            <a:schemeClr val="tx1"/>
          </a:solidFill>
          <a:latin typeface="+mn-lt"/>
          <a:ea typeface="+mn-ea"/>
          <a:cs typeface="+mn-cs"/>
          <a:sym typeface="Museo Sans"/>
        </a:defRPr>
      </a:lvl7pPr>
      <a:lvl8pPr indent="1124158" algn="r" defTabSz="410407">
        <a:defRPr sz="844">
          <a:solidFill>
            <a:schemeClr val="tx1"/>
          </a:solidFill>
          <a:latin typeface="+mn-lt"/>
          <a:ea typeface="+mn-ea"/>
          <a:cs typeface="+mn-cs"/>
          <a:sym typeface="Museo Sans"/>
        </a:defRPr>
      </a:lvl8pPr>
      <a:lvl9pPr indent="1284751" algn="r" defTabSz="410407">
        <a:defRPr sz="844">
          <a:solidFill>
            <a:schemeClr val="tx1"/>
          </a:solidFill>
          <a:latin typeface="+mn-lt"/>
          <a:ea typeface="+mn-ea"/>
          <a:cs typeface="+mn-cs"/>
          <a:sym typeface="Museo San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Shape 2"/>
          <p:cNvSpPr>
            <a:spLocks noChangeShapeType="1"/>
          </p:cNvSpPr>
          <p:nvPr/>
        </p:nvSpPr>
        <p:spPr bwMode="auto">
          <a:xfrm flipV="1">
            <a:off x="293193" y="1006822"/>
            <a:ext cx="11605617" cy="0"/>
          </a:xfrm>
          <a:prstGeom prst="line">
            <a:avLst/>
          </a:prstGeom>
          <a:noFill/>
          <a:ln w="25400">
            <a:solidFill>
              <a:srgbClr val="3A7745"/>
            </a:solidFill>
            <a:miter lim="400000"/>
            <a:headEnd/>
            <a:tailEnd/>
          </a:ln>
          <a:extLst>
            <a:ext uri="{909E8E84-426E-40DD-AFC4-6F175D3DCCD1}">
              <a14:hiddenFill xmlns:a14="http://schemas.microsoft.com/office/drawing/2010/main">
                <a:noFill/>
              </a14:hiddenFill>
            </a:ext>
          </a:extLst>
        </p:spPr>
        <p:txBody>
          <a:bodyPr lIns="0" tIns="0" rIns="0" bIns="0" anchor="ctr"/>
          <a:lstStyle/>
          <a:p>
            <a:pPr defTabSz="914353"/>
            <a:endParaRPr lang="en-GB" sz="1263">
              <a:solidFill>
                <a:srgbClr val="000000"/>
              </a:solidFill>
              <a:ea typeface="MS PGothic" panose="020B0600070205080204" pitchFamily="34" charset="-128"/>
              <a:sym typeface="Helvetica Light"/>
            </a:endParaRPr>
          </a:p>
        </p:txBody>
      </p:sp>
      <p:pic>
        <p:nvPicPr>
          <p:cNvPr id="2051" name="pasted-image.pdf"/>
          <p:cNvPicPr>
            <a:picLocks noChangeAspect="1" noChangeArrowheads="1"/>
          </p:cNvPicPr>
          <p:nvPr/>
        </p:nvPicPr>
        <p:blipFill>
          <a:blip r:embed="rId18">
            <a:extLst>
              <a:ext uri="{28A0092B-C50C-407E-A947-70E740481C1C}">
                <a14:useLocalDpi xmlns:a14="http://schemas.microsoft.com/office/drawing/2010/main"/>
              </a:ext>
            </a:extLst>
          </a:blip>
          <a:srcRect l="51051"/>
          <a:stretch>
            <a:fillRect/>
          </a:stretch>
        </p:blipFill>
        <p:spPr bwMode="auto">
          <a:xfrm>
            <a:off x="37209" y="1451075"/>
            <a:ext cx="2920008" cy="447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052" name="pasted-image.pdf"/>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10269142" y="397371"/>
            <a:ext cx="1491257" cy="45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5"/>
          <p:cNvSpPr>
            <a:spLocks noGrp="1"/>
          </p:cNvSpPr>
          <p:nvPr>
            <p:ph type="sldNum" sz="quarter" idx="2"/>
          </p:nvPr>
        </p:nvSpPr>
        <p:spPr>
          <a:xfrm>
            <a:off x="11623114" y="6441654"/>
            <a:ext cx="129844" cy="129587"/>
          </a:xfrm>
          <a:prstGeom prst="rect">
            <a:avLst/>
          </a:prstGeom>
          <a:ln w="12700">
            <a:miter lim="400000"/>
          </a:ln>
        </p:spPr>
        <p:txBody>
          <a:bodyPr vert="horz" wrap="none" lIns="0" tIns="0" rIns="0" bIns="0" numCol="1" anchor="t" anchorCtr="0" compatLnSpc="1">
            <a:prstTxWarp prst="textNoShape">
              <a:avLst/>
            </a:prstTxWarp>
            <a:spAutoFit/>
          </a:bodyPr>
          <a:lstStyle>
            <a:lvl1pPr algn="r" eaLnBrk="1" hangingPunct="1">
              <a:defRPr sz="842">
                <a:solidFill>
                  <a:srgbClr val="000000"/>
                </a:solidFill>
                <a:latin typeface="Museo Sans"/>
                <a:sym typeface="Museo Sans"/>
              </a:defRPr>
            </a:lvl1pPr>
          </a:lstStyle>
          <a:p>
            <a:pPr defTabSz="914353">
              <a:defRPr/>
            </a:pPr>
            <a:fld id="{3A625971-64E5-4B1A-BC1D-ACD4C194FCC8}" type="slidenum">
              <a:rPr lang="en-US" altLang="en-US" smtClean="0">
                <a:ea typeface="MS PGothic" panose="020B0600070205080204" pitchFamily="34" charset="-128"/>
              </a:rPr>
              <a:pPr defTabSz="914353">
                <a:defRPr/>
              </a:pPr>
              <a:t>‹#›</a:t>
            </a:fld>
            <a:endParaRPr lang="en-US" altLang="en-US">
              <a:ea typeface="MS PGothic" panose="020B0600070205080204" pitchFamily="34" charset="-128"/>
            </a:endParaRPr>
          </a:p>
        </p:txBody>
      </p:sp>
      <p:sp>
        <p:nvSpPr>
          <p:cNvPr id="1030" name="Shape 6"/>
          <p:cNvSpPr>
            <a:spLocks noChangeArrowheads="1"/>
          </p:cNvSpPr>
          <p:nvPr/>
        </p:nvSpPr>
        <p:spPr bwMode="auto">
          <a:xfrm>
            <a:off x="9757916" y="6419435"/>
            <a:ext cx="790281" cy="172804"/>
          </a:xfrm>
          <a:prstGeom prst="rect">
            <a:avLst/>
          </a:prstGeom>
          <a:noFill/>
          <a:ln>
            <a:noFill/>
          </a:ln>
          <a:extLst/>
        </p:spPr>
        <p:txBody>
          <a:bodyPr wrap="none" lIns="0" tIns="0" rIns="0" bIns="0" anchor="ctr">
            <a:spAutoFit/>
          </a:bodyPr>
          <a:lstStyle>
            <a:lvl1pPr algn="ctr" eaLnBrk="0" hangingPunct="0">
              <a:defRPr sz="3600">
                <a:solidFill>
                  <a:schemeClr val="tx1"/>
                </a:solidFill>
                <a:latin typeface="Helvetica Light"/>
                <a:ea typeface="Helvetica Light"/>
                <a:cs typeface="Helvetica Light"/>
                <a:sym typeface="Helvetica Light"/>
              </a:defRPr>
            </a:lvl1pPr>
            <a:lvl2pPr marL="742950" indent="-285750" algn="ctr" eaLnBrk="0" hangingPunct="0">
              <a:defRPr sz="3600">
                <a:solidFill>
                  <a:schemeClr val="tx1"/>
                </a:solidFill>
                <a:latin typeface="Helvetica Light"/>
                <a:ea typeface="Helvetica Light"/>
                <a:cs typeface="Helvetica Light"/>
                <a:sym typeface="Helvetica Light"/>
              </a:defRPr>
            </a:lvl2pPr>
            <a:lvl3pPr marL="1143000" indent="-228600" algn="ctr" eaLnBrk="0" hangingPunct="0">
              <a:defRPr sz="3600">
                <a:solidFill>
                  <a:schemeClr val="tx1"/>
                </a:solidFill>
                <a:latin typeface="Helvetica Light"/>
                <a:ea typeface="Helvetica Light"/>
                <a:cs typeface="Helvetica Light"/>
                <a:sym typeface="Helvetica Light"/>
              </a:defRPr>
            </a:lvl3pPr>
            <a:lvl4pPr marL="1600200" indent="-228600" algn="ctr" eaLnBrk="0" hangingPunct="0">
              <a:defRPr sz="3600">
                <a:solidFill>
                  <a:schemeClr val="tx1"/>
                </a:solidFill>
                <a:latin typeface="Helvetica Light"/>
                <a:ea typeface="Helvetica Light"/>
                <a:cs typeface="Helvetica Light"/>
                <a:sym typeface="Helvetica Light"/>
              </a:defRPr>
            </a:lvl4pPr>
            <a:lvl5pPr marL="2057400" indent="-228600" algn="ctr" eaLnBrk="0" hangingPunct="0">
              <a:defRPr sz="3600">
                <a:solidFill>
                  <a:schemeClr val="tx1"/>
                </a:solidFill>
                <a:latin typeface="Helvetica Light"/>
                <a:ea typeface="Helvetica Light"/>
                <a:cs typeface="Helvetica Light"/>
                <a:sym typeface="Helvetica Light"/>
              </a:defRPr>
            </a:lvl5pPr>
            <a:lvl6pPr marL="25146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6pPr>
            <a:lvl7pPr marL="29718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7pPr>
            <a:lvl8pPr marL="34290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8pPr>
            <a:lvl9pPr marL="3886200" indent="-228600" algn="ctr" defTabSz="584200" eaLnBrk="0" fontAlgn="base" hangingPunct="0">
              <a:spcBef>
                <a:spcPct val="0"/>
              </a:spcBef>
              <a:spcAft>
                <a:spcPct val="0"/>
              </a:spcAft>
              <a:defRPr sz="3600">
                <a:solidFill>
                  <a:schemeClr val="tx1"/>
                </a:solidFill>
                <a:latin typeface="Helvetica Light"/>
                <a:ea typeface="Helvetica Light"/>
                <a:cs typeface="Helvetica Light"/>
                <a:sym typeface="Helvetica Light"/>
              </a:defRPr>
            </a:lvl9pPr>
          </a:lstStyle>
          <a:p>
            <a:pPr defTabSz="409725" eaLnBrk="1" hangingPunct="1">
              <a:defRPr/>
            </a:pPr>
            <a:r>
              <a:rPr lang="en-US" altLang="en-US" sz="1123" dirty="0">
                <a:solidFill>
                  <a:srgbClr val="000000"/>
                </a:solidFill>
                <a:latin typeface="BebasNeueRegular" panose="00000500000000000000" pitchFamily="50" charset="0"/>
                <a:ea typeface="BebasNeueRegular" panose="00000500000000000000" pitchFamily="50" charset="0"/>
                <a:cs typeface="BebasNeueRegular" panose="00000500000000000000" pitchFamily="50" charset="0"/>
                <a:sym typeface="BebasNeueRegular" panose="00000500000000000000" pitchFamily="50" charset="0"/>
              </a:rPr>
              <a:t>Invest in kenya |</a:t>
            </a:r>
          </a:p>
        </p:txBody>
      </p:sp>
    </p:spTree>
    <p:extLst>
      <p:ext uri="{BB962C8B-B14F-4D97-AF65-F5344CB8AC3E}">
        <p14:creationId xmlns:p14="http://schemas.microsoft.com/office/powerpoint/2010/main" val="107424733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Lst>
  <p:transition spd="med"/>
  <p:txStyles>
    <p:titleStyle>
      <a:lvl1pPr algn="ctr" defTabSz="408857" rtl="0" eaLnBrk="0" fontAlgn="base" hangingPunct="0">
        <a:spcBef>
          <a:spcPct val="0"/>
        </a:spcBef>
        <a:spcAft>
          <a:spcPct val="0"/>
        </a:spcAft>
        <a:defRPr sz="5614">
          <a:solidFill>
            <a:schemeClr val="tx2"/>
          </a:solidFill>
          <a:latin typeface="+mn-lt"/>
          <a:ea typeface="MS PGothic" pitchFamily="34" charset="-128"/>
          <a:cs typeface="+mn-cs"/>
          <a:sym typeface="Helvetica Light"/>
        </a:defRPr>
      </a:lvl1pPr>
      <a:lvl2pPr algn="ctr" defTabSz="408857" rtl="0" eaLnBrk="0" fontAlgn="base" hangingPunct="0">
        <a:spcBef>
          <a:spcPct val="0"/>
        </a:spcBef>
        <a:spcAft>
          <a:spcPct val="0"/>
        </a:spcAft>
        <a:defRPr sz="5614">
          <a:solidFill>
            <a:schemeClr val="tx2"/>
          </a:solidFill>
          <a:latin typeface="+mn-lt"/>
          <a:ea typeface="MS PGothic" pitchFamily="34" charset="-128"/>
          <a:cs typeface="+mn-cs"/>
          <a:sym typeface="Helvetica Light"/>
        </a:defRPr>
      </a:lvl2pPr>
      <a:lvl3pPr algn="ctr" defTabSz="408857" rtl="0" eaLnBrk="0" fontAlgn="base" hangingPunct="0">
        <a:spcBef>
          <a:spcPct val="0"/>
        </a:spcBef>
        <a:spcAft>
          <a:spcPct val="0"/>
        </a:spcAft>
        <a:defRPr sz="5614">
          <a:solidFill>
            <a:schemeClr val="tx2"/>
          </a:solidFill>
          <a:latin typeface="+mn-lt"/>
          <a:ea typeface="MS PGothic" pitchFamily="34" charset="-128"/>
          <a:cs typeface="+mn-cs"/>
          <a:sym typeface="Helvetica Light"/>
        </a:defRPr>
      </a:lvl3pPr>
      <a:lvl4pPr algn="ctr" defTabSz="408857" rtl="0" eaLnBrk="0" fontAlgn="base" hangingPunct="0">
        <a:spcBef>
          <a:spcPct val="0"/>
        </a:spcBef>
        <a:spcAft>
          <a:spcPct val="0"/>
        </a:spcAft>
        <a:defRPr sz="5614">
          <a:solidFill>
            <a:schemeClr val="tx2"/>
          </a:solidFill>
          <a:latin typeface="+mn-lt"/>
          <a:ea typeface="MS PGothic" pitchFamily="34" charset="-128"/>
          <a:cs typeface="+mn-cs"/>
          <a:sym typeface="Helvetica Light"/>
        </a:defRPr>
      </a:lvl4pPr>
      <a:lvl5pPr algn="ctr" defTabSz="408857" rtl="0" eaLnBrk="0" fontAlgn="base" hangingPunct="0">
        <a:spcBef>
          <a:spcPct val="0"/>
        </a:spcBef>
        <a:spcAft>
          <a:spcPct val="0"/>
        </a:spcAft>
        <a:defRPr sz="5614">
          <a:solidFill>
            <a:schemeClr val="tx2"/>
          </a:solidFill>
          <a:latin typeface="+mn-lt"/>
          <a:ea typeface="MS PGothic" pitchFamily="34" charset="-128"/>
          <a:cs typeface="+mn-cs"/>
          <a:sym typeface="Helvetica Light"/>
        </a:defRPr>
      </a:lvl5pPr>
      <a:lvl6pPr indent="801636" algn="ctr" defTabSz="409725">
        <a:defRPr sz="5614">
          <a:latin typeface="+mn-lt"/>
          <a:ea typeface="+mn-ea"/>
          <a:cs typeface="+mn-cs"/>
          <a:sym typeface="Helvetica Light"/>
        </a:defRPr>
      </a:lvl6pPr>
      <a:lvl7pPr indent="961962" algn="ctr" defTabSz="409725">
        <a:defRPr sz="5614">
          <a:latin typeface="+mn-lt"/>
          <a:ea typeface="+mn-ea"/>
          <a:cs typeface="+mn-cs"/>
          <a:sym typeface="Helvetica Light"/>
        </a:defRPr>
      </a:lvl7pPr>
      <a:lvl8pPr indent="1122290" algn="ctr" defTabSz="409725">
        <a:defRPr sz="5614">
          <a:latin typeface="+mn-lt"/>
          <a:ea typeface="+mn-ea"/>
          <a:cs typeface="+mn-cs"/>
          <a:sym typeface="Helvetica Light"/>
        </a:defRPr>
      </a:lvl8pPr>
      <a:lvl9pPr indent="1282618" algn="ctr" defTabSz="409725">
        <a:defRPr sz="5614">
          <a:latin typeface="+mn-lt"/>
          <a:ea typeface="+mn-ea"/>
          <a:cs typeface="+mn-cs"/>
          <a:sym typeface="Helvetica Light"/>
        </a:defRPr>
      </a:lvl9pPr>
    </p:titleStyle>
    <p:bodyStyle>
      <a:lvl1pPr marL="310820" indent="-310820" algn="l" defTabSz="408857" rtl="0" eaLnBrk="0" fontAlgn="base" hangingPunct="0">
        <a:spcBef>
          <a:spcPts val="2948"/>
        </a:spcBef>
        <a:spcAft>
          <a:spcPct val="0"/>
        </a:spcAft>
        <a:buSzPct val="75000"/>
        <a:buChar char="•"/>
        <a:defRPr sz="2526">
          <a:solidFill>
            <a:schemeClr val="tx1"/>
          </a:solidFill>
          <a:latin typeface="+mn-lt"/>
          <a:ea typeface="MS PGothic" pitchFamily="34" charset="-128"/>
          <a:cs typeface="+mn-cs"/>
          <a:sym typeface="Helvetica Light"/>
        </a:defRPr>
      </a:lvl1pPr>
      <a:lvl2pPr marL="621640" indent="-310820" algn="l" defTabSz="408857" rtl="0" eaLnBrk="0" fontAlgn="base" hangingPunct="0">
        <a:spcBef>
          <a:spcPts val="2948"/>
        </a:spcBef>
        <a:spcAft>
          <a:spcPct val="0"/>
        </a:spcAft>
        <a:buSzPct val="75000"/>
        <a:buChar char="•"/>
        <a:defRPr sz="2526">
          <a:solidFill>
            <a:schemeClr val="tx1"/>
          </a:solidFill>
          <a:latin typeface="+mn-lt"/>
          <a:ea typeface="+mn-ea"/>
          <a:cs typeface="+mn-cs"/>
          <a:sym typeface="Helvetica Light"/>
        </a:defRPr>
      </a:lvl2pPr>
      <a:lvl3pPr marL="934689" indent="-310820" algn="l" defTabSz="408857" rtl="0" eaLnBrk="0" fontAlgn="base" hangingPunct="0">
        <a:spcBef>
          <a:spcPts val="2948"/>
        </a:spcBef>
        <a:spcAft>
          <a:spcPct val="0"/>
        </a:spcAft>
        <a:buSzPct val="75000"/>
        <a:buChar char="•"/>
        <a:defRPr sz="2526">
          <a:solidFill>
            <a:schemeClr val="tx1"/>
          </a:solidFill>
          <a:latin typeface="+mn-lt"/>
          <a:ea typeface="+mn-ea"/>
          <a:cs typeface="+mn-cs"/>
          <a:sym typeface="Helvetica Light"/>
        </a:defRPr>
      </a:lvl3pPr>
      <a:lvl4pPr marL="1245508" indent="-310820" algn="l" defTabSz="408857" rtl="0" eaLnBrk="0" fontAlgn="base" hangingPunct="0">
        <a:spcBef>
          <a:spcPts val="2948"/>
        </a:spcBef>
        <a:spcAft>
          <a:spcPct val="0"/>
        </a:spcAft>
        <a:buSzPct val="75000"/>
        <a:buChar char="•"/>
        <a:defRPr sz="2526">
          <a:solidFill>
            <a:schemeClr val="tx1"/>
          </a:solidFill>
          <a:latin typeface="+mn-lt"/>
          <a:ea typeface="+mn-ea"/>
          <a:cs typeface="+mn-cs"/>
          <a:sym typeface="Helvetica Light"/>
        </a:defRPr>
      </a:lvl4pPr>
      <a:lvl5pPr marL="1557442" indent="-310820" algn="l" defTabSz="408857" rtl="0" eaLnBrk="0" fontAlgn="base" hangingPunct="0">
        <a:spcBef>
          <a:spcPts val="2948"/>
        </a:spcBef>
        <a:spcAft>
          <a:spcPct val="0"/>
        </a:spcAft>
        <a:buSzPct val="75000"/>
        <a:buChar char="•"/>
        <a:defRPr sz="2526">
          <a:solidFill>
            <a:schemeClr val="tx1"/>
          </a:solidFill>
          <a:latin typeface="+mn-lt"/>
          <a:ea typeface="+mn-ea"/>
          <a:cs typeface="+mn-cs"/>
          <a:sym typeface="Helvetica Light"/>
        </a:defRPr>
      </a:lvl5pPr>
      <a:lvl6pPr marL="1870482" indent="-311747" defTabSz="409725">
        <a:spcBef>
          <a:spcPts val="2947"/>
        </a:spcBef>
        <a:buSzPct val="75000"/>
        <a:buChar char="•"/>
        <a:defRPr sz="2526">
          <a:latin typeface="+mn-lt"/>
          <a:ea typeface="+mn-ea"/>
          <a:cs typeface="+mn-cs"/>
          <a:sym typeface="Helvetica Light"/>
        </a:defRPr>
      </a:lvl6pPr>
      <a:lvl7pPr marL="2182231" indent="-311747" defTabSz="409725">
        <a:spcBef>
          <a:spcPts val="2947"/>
        </a:spcBef>
        <a:buSzPct val="75000"/>
        <a:buChar char="•"/>
        <a:defRPr sz="2526">
          <a:latin typeface="+mn-lt"/>
          <a:ea typeface="+mn-ea"/>
          <a:cs typeface="+mn-cs"/>
          <a:sym typeface="Helvetica Light"/>
        </a:defRPr>
      </a:lvl7pPr>
      <a:lvl8pPr marL="2493979" indent="-311747" defTabSz="409725">
        <a:spcBef>
          <a:spcPts val="2947"/>
        </a:spcBef>
        <a:buSzPct val="75000"/>
        <a:buChar char="•"/>
        <a:defRPr sz="2526">
          <a:latin typeface="+mn-lt"/>
          <a:ea typeface="+mn-ea"/>
          <a:cs typeface="+mn-cs"/>
          <a:sym typeface="Helvetica Light"/>
        </a:defRPr>
      </a:lvl8pPr>
      <a:lvl9pPr marL="2805726" indent="-311747" defTabSz="409725">
        <a:spcBef>
          <a:spcPts val="2947"/>
        </a:spcBef>
        <a:buSzPct val="75000"/>
        <a:buChar char="•"/>
        <a:defRPr sz="2526">
          <a:latin typeface="+mn-lt"/>
          <a:ea typeface="+mn-ea"/>
          <a:cs typeface="+mn-cs"/>
          <a:sym typeface="Helvetica Light"/>
        </a:defRPr>
      </a:lvl9pPr>
    </p:bodyStyle>
    <p:otherStyle>
      <a:lvl1pPr algn="r" defTabSz="409725">
        <a:defRPr sz="842">
          <a:solidFill>
            <a:schemeClr val="tx1"/>
          </a:solidFill>
          <a:latin typeface="+mn-lt"/>
          <a:ea typeface="+mn-ea"/>
          <a:cs typeface="+mn-cs"/>
          <a:sym typeface="Museo Sans"/>
        </a:defRPr>
      </a:lvl1pPr>
      <a:lvl2pPr indent="160326" algn="r" defTabSz="409725">
        <a:defRPr sz="842">
          <a:solidFill>
            <a:schemeClr val="tx1"/>
          </a:solidFill>
          <a:latin typeface="+mn-lt"/>
          <a:ea typeface="+mn-ea"/>
          <a:cs typeface="+mn-cs"/>
          <a:sym typeface="Museo Sans"/>
        </a:defRPr>
      </a:lvl2pPr>
      <a:lvl3pPr indent="320654" algn="r" defTabSz="409725">
        <a:defRPr sz="842">
          <a:solidFill>
            <a:schemeClr val="tx1"/>
          </a:solidFill>
          <a:latin typeface="+mn-lt"/>
          <a:ea typeface="+mn-ea"/>
          <a:cs typeface="+mn-cs"/>
          <a:sym typeface="Museo Sans"/>
        </a:defRPr>
      </a:lvl3pPr>
      <a:lvl4pPr indent="480982" algn="r" defTabSz="409725">
        <a:defRPr sz="842">
          <a:solidFill>
            <a:schemeClr val="tx1"/>
          </a:solidFill>
          <a:latin typeface="+mn-lt"/>
          <a:ea typeface="+mn-ea"/>
          <a:cs typeface="+mn-cs"/>
          <a:sym typeface="Museo Sans"/>
        </a:defRPr>
      </a:lvl4pPr>
      <a:lvl5pPr indent="641308" algn="r" defTabSz="409725">
        <a:defRPr sz="842">
          <a:solidFill>
            <a:schemeClr val="tx1"/>
          </a:solidFill>
          <a:latin typeface="+mn-lt"/>
          <a:ea typeface="+mn-ea"/>
          <a:cs typeface="+mn-cs"/>
          <a:sym typeface="Museo Sans"/>
        </a:defRPr>
      </a:lvl5pPr>
      <a:lvl6pPr indent="801636" algn="r" defTabSz="409725">
        <a:defRPr sz="842">
          <a:solidFill>
            <a:schemeClr val="tx1"/>
          </a:solidFill>
          <a:latin typeface="+mn-lt"/>
          <a:ea typeface="+mn-ea"/>
          <a:cs typeface="+mn-cs"/>
          <a:sym typeface="Museo Sans"/>
        </a:defRPr>
      </a:lvl6pPr>
      <a:lvl7pPr indent="961962" algn="r" defTabSz="409725">
        <a:defRPr sz="842">
          <a:solidFill>
            <a:schemeClr val="tx1"/>
          </a:solidFill>
          <a:latin typeface="+mn-lt"/>
          <a:ea typeface="+mn-ea"/>
          <a:cs typeface="+mn-cs"/>
          <a:sym typeface="Museo Sans"/>
        </a:defRPr>
      </a:lvl7pPr>
      <a:lvl8pPr indent="1122290" algn="r" defTabSz="409725">
        <a:defRPr sz="842">
          <a:solidFill>
            <a:schemeClr val="tx1"/>
          </a:solidFill>
          <a:latin typeface="+mn-lt"/>
          <a:ea typeface="+mn-ea"/>
          <a:cs typeface="+mn-cs"/>
          <a:sym typeface="Museo Sans"/>
        </a:defRPr>
      </a:lvl8pPr>
      <a:lvl9pPr indent="1282618" algn="r" defTabSz="409725">
        <a:defRPr sz="842">
          <a:solidFill>
            <a:schemeClr val="tx1"/>
          </a:solidFill>
          <a:latin typeface="+mn-lt"/>
          <a:ea typeface="+mn-ea"/>
          <a:cs typeface="+mn-cs"/>
          <a:sym typeface="Museo San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3.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12.png"/><Relationship Id="rId7" Type="http://schemas.openxmlformats.org/officeDocument/2006/relationships/diagramLayout" Target="../diagrams/layout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Data" Target="../diagrams/data2.xml"/><Relationship Id="rId5" Type="http://schemas.openxmlformats.org/officeDocument/2006/relationships/image" Target="../media/image13.jpeg"/><Relationship Id="rId10" Type="http://schemas.microsoft.com/office/2007/relationships/diagramDrawing" Target="../diagrams/drawing2.xml"/><Relationship Id="rId4" Type="http://schemas.microsoft.com/office/2007/relationships/hdphoto" Target="../media/hdphoto1.wdp"/><Relationship Id="rId9" Type="http://schemas.openxmlformats.org/officeDocument/2006/relationships/diagramColors" Target="../diagrams/colors2.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hyperlink" Target="http://www.invest.go.ke/"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mailto:rotichp@investmentkenya.com" TargetMode="External"/><Relationship Id="rId3" Type="http://schemas.openxmlformats.org/officeDocument/2006/relationships/image" Target="../media/image12.png"/><Relationship Id="rId7"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3.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3.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diagramLayout" Target="../diagrams/layout1.xml"/><Relationship Id="rId12" Type="http://schemas.microsoft.com/office/2007/relationships/hdphoto" Target="../media/hdphoto2.wdp"/><Relationship Id="rId2" Type="http://schemas.openxmlformats.org/officeDocument/2006/relationships/notesSlide" Target="../notesSlides/notesSlide5.xml"/><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image" Target="../media/image16.png"/><Relationship Id="rId5" Type="http://schemas.openxmlformats.org/officeDocument/2006/relationships/image" Target="../media/image13.jpeg"/><Relationship Id="rId15" Type="http://schemas.openxmlformats.org/officeDocument/2006/relationships/image" Target="../media/image18.png"/><Relationship Id="rId10" Type="http://schemas.microsoft.com/office/2007/relationships/diagramDrawing" Target="../diagrams/drawing1.xml"/><Relationship Id="rId4" Type="http://schemas.microsoft.com/office/2007/relationships/hdphoto" Target="../media/hdphoto1.wdp"/><Relationship Id="rId9" Type="http://schemas.openxmlformats.org/officeDocument/2006/relationships/diagramColors" Target="../diagrams/colors1.xml"/><Relationship Id="rId1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3.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hyperlink" Target="https://eregulations.invest.go.k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3.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3.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AutoShape 8" descr="Image result for korean flag"/>
          <p:cNvSpPr>
            <a:spLocks noChangeAspect="1" noChangeArrowheads="1"/>
          </p:cNvSpPr>
          <p:nvPr/>
        </p:nvSpPr>
        <p:spPr bwMode="auto">
          <a:xfrm>
            <a:off x="1678037" y="-193104"/>
            <a:ext cx="21431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0" tIns="32118" rIns="64240" bIns="32118"/>
          <a:lstStyle>
            <a:lvl1pPr>
              <a:defRPr sz="3600">
                <a:solidFill>
                  <a:schemeClr val="tx1"/>
                </a:solidFill>
                <a:latin typeface="Arial" panose="020B0604020202020204" pitchFamily="34" charset="0"/>
                <a:ea typeface="MS PGothic" panose="020B0600070205080204" pitchFamily="34" charset="-128"/>
                <a:sym typeface="Helvetica Light"/>
              </a:defRPr>
            </a:lvl1pPr>
            <a:lvl2pPr marL="742950" indent="-285750">
              <a:defRPr sz="3600">
                <a:solidFill>
                  <a:schemeClr val="tx1"/>
                </a:solidFill>
                <a:latin typeface="Arial" panose="020B0604020202020204" pitchFamily="34" charset="0"/>
                <a:ea typeface="MS PGothic" panose="020B0600070205080204" pitchFamily="34" charset="-128"/>
                <a:sym typeface="Helvetica Light"/>
              </a:defRPr>
            </a:lvl2pPr>
            <a:lvl3pPr marL="1143000" indent="-228600">
              <a:defRPr sz="3600">
                <a:solidFill>
                  <a:schemeClr val="tx1"/>
                </a:solidFill>
                <a:latin typeface="Arial" panose="020B0604020202020204" pitchFamily="34" charset="0"/>
                <a:ea typeface="MS PGothic" panose="020B0600070205080204" pitchFamily="34" charset="-128"/>
                <a:sym typeface="Helvetica Light"/>
              </a:defRPr>
            </a:lvl3pPr>
            <a:lvl4pPr marL="1600200" indent="-228600">
              <a:defRPr sz="3600">
                <a:solidFill>
                  <a:schemeClr val="tx1"/>
                </a:solidFill>
                <a:latin typeface="Arial" panose="020B0604020202020204" pitchFamily="34" charset="0"/>
                <a:ea typeface="MS PGothic" panose="020B0600070205080204" pitchFamily="34" charset="-128"/>
                <a:sym typeface="Helvetica Light"/>
              </a:defRPr>
            </a:lvl4pPr>
            <a:lvl5pPr marL="2057400" indent="-228600">
              <a:defRPr sz="3600">
                <a:solidFill>
                  <a:schemeClr val="tx1"/>
                </a:solidFill>
                <a:latin typeface="Arial" panose="020B0604020202020204" pitchFamily="34" charset="0"/>
                <a:ea typeface="MS PGothic" panose="020B0600070205080204" pitchFamily="34" charset="-128"/>
                <a:sym typeface="Helvetica Light"/>
              </a:defRPr>
            </a:lvl5pPr>
            <a:lvl6pPr marL="2514600" indent="-228600" defTabSz="582613" eaLnBrk="0" fontAlgn="base" hangingPunct="0">
              <a:spcBef>
                <a:spcPct val="0"/>
              </a:spcBef>
              <a:spcAft>
                <a:spcPct val="0"/>
              </a:spcAft>
              <a:defRPr sz="3600">
                <a:solidFill>
                  <a:schemeClr val="tx1"/>
                </a:solidFill>
                <a:latin typeface="Arial" panose="020B0604020202020204" pitchFamily="34" charset="0"/>
                <a:ea typeface="MS PGothic" panose="020B0600070205080204" pitchFamily="34" charset="-128"/>
                <a:sym typeface="Helvetica Light"/>
              </a:defRPr>
            </a:lvl6pPr>
            <a:lvl7pPr marL="2971800" indent="-228600" defTabSz="582613" eaLnBrk="0" fontAlgn="base" hangingPunct="0">
              <a:spcBef>
                <a:spcPct val="0"/>
              </a:spcBef>
              <a:spcAft>
                <a:spcPct val="0"/>
              </a:spcAft>
              <a:defRPr sz="3600">
                <a:solidFill>
                  <a:schemeClr val="tx1"/>
                </a:solidFill>
                <a:latin typeface="Arial" panose="020B0604020202020204" pitchFamily="34" charset="0"/>
                <a:ea typeface="MS PGothic" panose="020B0600070205080204" pitchFamily="34" charset="-128"/>
                <a:sym typeface="Helvetica Light"/>
              </a:defRPr>
            </a:lvl7pPr>
            <a:lvl8pPr marL="3429000" indent="-228600" defTabSz="582613" eaLnBrk="0" fontAlgn="base" hangingPunct="0">
              <a:spcBef>
                <a:spcPct val="0"/>
              </a:spcBef>
              <a:spcAft>
                <a:spcPct val="0"/>
              </a:spcAft>
              <a:defRPr sz="3600">
                <a:solidFill>
                  <a:schemeClr val="tx1"/>
                </a:solidFill>
                <a:latin typeface="Arial" panose="020B0604020202020204" pitchFamily="34" charset="0"/>
                <a:ea typeface="MS PGothic" panose="020B0600070205080204" pitchFamily="34" charset="-128"/>
                <a:sym typeface="Helvetica Light"/>
              </a:defRPr>
            </a:lvl8pPr>
            <a:lvl9pPr marL="3886200" indent="-228600" defTabSz="582613" eaLnBrk="0" fontAlgn="base" hangingPunct="0">
              <a:spcBef>
                <a:spcPct val="0"/>
              </a:spcBef>
              <a:spcAft>
                <a:spcPct val="0"/>
              </a:spcAft>
              <a:defRPr sz="3600">
                <a:solidFill>
                  <a:schemeClr val="tx1"/>
                </a:solidFill>
                <a:latin typeface="Arial" panose="020B0604020202020204" pitchFamily="34" charset="0"/>
                <a:ea typeface="MS PGothic" panose="020B0600070205080204" pitchFamily="34" charset="-128"/>
                <a:sym typeface="Helvetica Light"/>
              </a:defRPr>
            </a:lvl9pPr>
          </a:lstStyle>
          <a:p>
            <a:pPr defTabSz="409635" eaLnBrk="0" fontAlgn="base" hangingPunct="0">
              <a:spcBef>
                <a:spcPct val="0"/>
              </a:spcBef>
              <a:spcAft>
                <a:spcPct val="0"/>
              </a:spcAft>
            </a:pPr>
            <a:endParaRPr lang="en-US" altLang="en-US" sz="2531">
              <a:solidFill>
                <a:srgbClr val="000000"/>
              </a:solidFill>
            </a:endParaRPr>
          </a:p>
        </p:txBody>
      </p:sp>
      <p:pic>
        <p:nvPicPr>
          <p:cNvPr id="9216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63326" y="5409315"/>
            <a:ext cx="2215626" cy="1400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580571" y="894240"/>
            <a:ext cx="5507120" cy="584775"/>
          </a:xfrm>
          <a:prstGeom prst="rect">
            <a:avLst/>
          </a:prstGeom>
        </p:spPr>
        <p:txBody>
          <a:bodyPr wrap="square">
            <a:spAutoFit/>
          </a:bodyPr>
          <a:lstStyle/>
          <a:p>
            <a:pPr algn="ctr" defTabSz="410751" eaLnBrk="0" latinLnBrk="1" hangingPunct="0"/>
            <a:r>
              <a:rPr lang="en-GB" sz="3200" b="1" dirty="0" smtClean="0">
                <a:solidFill>
                  <a:srgbClr val="000000"/>
                </a:solidFill>
                <a:latin typeface="Calibri" panose="020F0502020204030204" pitchFamily="34" charset="0"/>
                <a:ea typeface="MS PGothic" panose="020B0600070205080204" pitchFamily="34" charset="-128"/>
                <a:sym typeface="Helvetica Light"/>
              </a:rPr>
              <a:t>Doing Business in Kenya 2019</a:t>
            </a:r>
            <a:endParaRPr lang="en-GB" sz="3200" b="1" dirty="0">
              <a:solidFill>
                <a:srgbClr val="000000"/>
              </a:solidFill>
              <a:latin typeface="Calibri" panose="020F0502020204030204" pitchFamily="34" charset="0"/>
              <a:ea typeface="MS PGothic" panose="020B0600070205080204" pitchFamily="34" charset="-128"/>
              <a:sym typeface="Helvetica Light"/>
            </a:endParaRPr>
          </a:p>
        </p:txBody>
      </p:sp>
      <p:sp>
        <p:nvSpPr>
          <p:cNvPr id="2" name="Rectangle 1"/>
          <p:cNvSpPr/>
          <p:nvPr/>
        </p:nvSpPr>
        <p:spPr>
          <a:xfrm>
            <a:off x="4997673" y="21209"/>
            <a:ext cx="7090018" cy="553998"/>
          </a:xfrm>
          <a:prstGeom prst="rect">
            <a:avLst/>
          </a:prstGeom>
        </p:spPr>
        <p:txBody>
          <a:bodyPr wrap="none">
            <a:spAutoFit/>
          </a:bodyPr>
          <a:lstStyle/>
          <a:p>
            <a:r>
              <a:rPr lang="en-US" sz="3000" b="1" dirty="0">
                <a:latin typeface="Arial Rounded MT Bold" panose="020F0704030504030204" pitchFamily="34" charset="0"/>
              </a:rPr>
              <a:t>KENYA – TURKEY BUSINESS FORUM</a:t>
            </a:r>
            <a:endParaRPr lang="en-US" sz="3000" dirty="0"/>
          </a:p>
        </p:txBody>
      </p:sp>
      <p:sp>
        <p:nvSpPr>
          <p:cNvPr id="6" name="Rectangle 5"/>
          <p:cNvSpPr/>
          <p:nvPr/>
        </p:nvSpPr>
        <p:spPr>
          <a:xfrm>
            <a:off x="5991691" y="2567002"/>
            <a:ext cx="6096000" cy="1938992"/>
          </a:xfrm>
          <a:prstGeom prst="rect">
            <a:avLst/>
          </a:prstGeom>
        </p:spPr>
        <p:txBody>
          <a:bodyPr>
            <a:spAutoFit/>
          </a:bodyPr>
          <a:lstStyle/>
          <a:p>
            <a:pPr lvl="0" algn="r">
              <a:defRPr/>
            </a:pPr>
            <a:r>
              <a:rPr lang="en-US" sz="2000" b="1" dirty="0">
                <a:solidFill>
                  <a:srgbClr val="292934"/>
                </a:solidFill>
                <a:latin typeface="Arial Rounded MT Bold" panose="020F0704030504030204" pitchFamily="34" charset="0"/>
              </a:rPr>
              <a:t>Pius ROTICH</a:t>
            </a:r>
          </a:p>
          <a:p>
            <a:pPr lvl="0" algn="r">
              <a:defRPr/>
            </a:pPr>
            <a:r>
              <a:rPr lang="en-US" sz="2000" b="1" dirty="0">
                <a:solidFill>
                  <a:srgbClr val="292934"/>
                </a:solidFill>
                <a:latin typeface="Arial Rounded MT Bold" panose="020F0704030504030204" pitchFamily="34" charset="0"/>
              </a:rPr>
              <a:t>General Manager, IP &amp; BDS</a:t>
            </a:r>
          </a:p>
          <a:p>
            <a:pPr lvl="0" algn="r">
              <a:defRPr/>
            </a:pPr>
            <a:r>
              <a:rPr lang="en-US" sz="2000" b="1" dirty="0">
                <a:solidFill>
                  <a:srgbClr val="292934"/>
                </a:solidFill>
                <a:latin typeface="Arial Rounded MT Bold" panose="020F0704030504030204" pitchFamily="34" charset="0"/>
              </a:rPr>
              <a:t>Kenya Investment Authority</a:t>
            </a:r>
          </a:p>
          <a:p>
            <a:pPr lvl="0" algn="r">
              <a:defRPr/>
            </a:pPr>
            <a:endParaRPr lang="en-US" sz="2000" b="1" dirty="0">
              <a:solidFill>
                <a:srgbClr val="292934"/>
              </a:solidFill>
              <a:latin typeface="Arial Rounded MT Bold" panose="020F0704030504030204" pitchFamily="34" charset="0"/>
            </a:endParaRPr>
          </a:p>
          <a:p>
            <a:pPr lvl="0" algn="r">
              <a:defRPr/>
            </a:pPr>
            <a:r>
              <a:rPr lang="en-US" sz="2000" b="1" dirty="0">
                <a:solidFill>
                  <a:srgbClr val="292934"/>
                </a:solidFill>
                <a:latin typeface="Arial Rounded MT Bold" panose="020F0704030504030204" pitchFamily="34" charset="0"/>
              </a:rPr>
              <a:t>Intercontinental Hotel</a:t>
            </a:r>
          </a:p>
          <a:p>
            <a:pPr algn="r"/>
            <a:r>
              <a:rPr lang="en-US" sz="2000" b="1" dirty="0">
                <a:solidFill>
                  <a:srgbClr val="292934"/>
                </a:solidFill>
                <a:latin typeface="Arial Rounded MT Bold" panose="020F0704030504030204" pitchFamily="34" charset="0"/>
              </a:rPr>
              <a:t>30</a:t>
            </a:r>
            <a:r>
              <a:rPr lang="en-US" sz="2000" b="1" baseline="30000" dirty="0">
                <a:solidFill>
                  <a:srgbClr val="292934"/>
                </a:solidFill>
                <a:latin typeface="Arial Rounded MT Bold" panose="020F0704030504030204" pitchFamily="34" charset="0"/>
              </a:rPr>
              <a:t>th</a:t>
            </a:r>
            <a:r>
              <a:rPr lang="en-US" sz="2000" b="1" dirty="0">
                <a:solidFill>
                  <a:srgbClr val="292934"/>
                </a:solidFill>
                <a:latin typeface="Arial Rounded MT Bold" panose="020F0704030504030204" pitchFamily="34" charset="0"/>
              </a:rPr>
              <a:t> January, 2019</a:t>
            </a:r>
          </a:p>
        </p:txBody>
      </p: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03292" y="5409315"/>
            <a:ext cx="2284399" cy="1400886"/>
          </a:xfrm>
          <a:prstGeom prst="rect">
            <a:avLst/>
          </a:prstGeom>
        </p:spPr>
      </p:pic>
    </p:spTree>
    <p:extLst>
      <p:ext uri="{BB962C8B-B14F-4D97-AF65-F5344CB8AC3E}">
        <p14:creationId xmlns:p14="http://schemas.microsoft.com/office/powerpoint/2010/main" val="3104018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552739" y="869445"/>
            <a:ext cx="1639260" cy="599944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pic>
        <p:nvPicPr>
          <p:cNvPr id="13" name="Picture 25">
            <a:extLst>
              <a:ext uri="{FF2B5EF4-FFF2-40B4-BE49-F238E27FC236}">
                <a16:creationId xmlns:a16="http://schemas.microsoft.com/office/drawing/2014/main" xmlns="" id="{D7D7A0EA-56E3-4067-B4E2-DC9A181011DA}"/>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00996" y="875023"/>
            <a:ext cx="9051742" cy="602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xmlns="" id="{ECB5AF73-A0C7-4349-9539-750FD8AAEA9D}"/>
              </a:ext>
            </a:extLst>
          </p:cNvPr>
          <p:cNvSpPr/>
          <p:nvPr/>
        </p:nvSpPr>
        <p:spPr>
          <a:xfrm>
            <a:off x="384848" y="44027"/>
            <a:ext cx="9783044" cy="830997"/>
          </a:xfrm>
          <a:prstGeom prst="rect">
            <a:avLst/>
          </a:prstGeom>
        </p:spPr>
        <p:txBody>
          <a:bodyPr wrap="square">
            <a:spAutoFit/>
          </a:bodyPr>
          <a:lstStyle/>
          <a:p>
            <a:pPr algn="just"/>
            <a:r>
              <a:rPr lang="en-GB" sz="2400" b="1" dirty="0">
                <a:latin typeface="Arial Rounded MT Bold" panose="020F0704030504030204" pitchFamily="34" charset="0"/>
              </a:rPr>
              <a:t>Investor Support &amp; Facilitation: </a:t>
            </a:r>
            <a:r>
              <a:rPr lang="en-GB" sz="2400" b="1" dirty="0" smtClean="0">
                <a:latin typeface="Arial Rounded MT Bold" panose="020F0704030504030204" pitchFamily="34" charset="0"/>
              </a:rPr>
              <a:t>Step </a:t>
            </a:r>
            <a:r>
              <a:rPr lang="en-GB" sz="2400" b="1" dirty="0">
                <a:latin typeface="Arial Rounded MT Bold" panose="020F0704030504030204" pitchFamily="34" charset="0"/>
              </a:rPr>
              <a:t>By Step Guide To Investing &amp; Doing Business In </a:t>
            </a:r>
            <a:r>
              <a:rPr lang="en-GB" sz="2400" b="1" dirty="0" smtClean="0">
                <a:latin typeface="Arial Rounded MT Bold" panose="020F0704030504030204" pitchFamily="34" charset="0"/>
              </a:rPr>
              <a:t>Kenya 2019</a:t>
            </a:r>
            <a:endParaRPr lang="en-US" sz="2400" b="1" dirty="0">
              <a:latin typeface="Arial Rounded MT Bold" panose="020F0704030504030204" pitchFamily="34" charset="0"/>
            </a:endParaRPr>
          </a:p>
        </p:txBody>
      </p:sp>
    </p:spTree>
    <p:extLst>
      <p:ext uri="{BB962C8B-B14F-4D97-AF65-F5344CB8AC3E}">
        <p14:creationId xmlns:p14="http://schemas.microsoft.com/office/powerpoint/2010/main" val="29710748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552739" y="869445"/>
            <a:ext cx="1639260" cy="599944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sp>
        <p:nvSpPr>
          <p:cNvPr id="14" name="Rectangle 13">
            <a:extLst>
              <a:ext uri="{FF2B5EF4-FFF2-40B4-BE49-F238E27FC236}">
                <a16:creationId xmlns:a16="http://schemas.microsoft.com/office/drawing/2014/main" xmlns="" id="{49A737B3-9440-4588-B2B6-99FF3DE2F727}"/>
              </a:ext>
            </a:extLst>
          </p:cNvPr>
          <p:cNvSpPr/>
          <p:nvPr/>
        </p:nvSpPr>
        <p:spPr>
          <a:xfrm>
            <a:off x="218280" y="1017730"/>
            <a:ext cx="11271420" cy="1542245"/>
          </a:xfrm>
          <a:prstGeom prst="rect">
            <a:avLst/>
          </a:prstGeom>
        </p:spPr>
        <p:txBody>
          <a:bodyPr wrap="square" lIns="64290" tIns="32145" rIns="64290" bIns="32145">
            <a:spAutoFit/>
          </a:bodyPr>
          <a:lstStyle/>
          <a:p>
            <a:pPr marL="285750" indent="-285750" algn="just" defTabSz="409390">
              <a:buFont typeface="Arial" panose="020B0604020202020204" pitchFamily="34" charset="0"/>
              <a:buChar char="•"/>
            </a:pPr>
            <a:r>
              <a:rPr lang="en-US" sz="2400" dirty="0">
                <a:latin typeface="Arial Rounded MT Bold" panose="020F0704030504030204" pitchFamily="34" charset="0"/>
                <a:cs typeface="Arial" panose="020B0604020202020204" pitchFamily="34" charset="0"/>
              </a:rPr>
              <a:t>KenInvest provides a wide range of pre-investment facilitation services.</a:t>
            </a:r>
          </a:p>
          <a:p>
            <a:pPr algn="just" defTabSz="409390"/>
            <a:endParaRPr lang="en-US" sz="2400" dirty="0">
              <a:latin typeface="Arial Rounded MT Bold" panose="020F0704030504030204" pitchFamily="34" charset="0"/>
              <a:cs typeface="Arial" panose="020B0604020202020204" pitchFamily="34" charset="0"/>
            </a:endParaRPr>
          </a:p>
          <a:p>
            <a:pPr marL="285750" indent="-285750" algn="just" defTabSz="409390">
              <a:buFont typeface="Arial" panose="020B0604020202020204" pitchFamily="34" charset="0"/>
              <a:buChar char="•"/>
            </a:pPr>
            <a:r>
              <a:rPr lang="en-US" sz="2400" dirty="0">
                <a:latin typeface="Arial Rounded MT Bold" panose="020F0704030504030204" pitchFamily="34" charset="0"/>
                <a:cs typeface="Arial" panose="020B0604020202020204" pitchFamily="34" charset="0"/>
              </a:rPr>
              <a:t>The OSC has streamlined the overly complex processes. </a:t>
            </a:r>
            <a:endParaRPr lang="en-US" sz="2400" dirty="0" smtClean="0">
              <a:latin typeface="Arial Rounded MT Bold" panose="020F0704030504030204" pitchFamily="34" charset="0"/>
              <a:cs typeface="Arial" panose="020B0604020202020204" pitchFamily="34" charset="0"/>
            </a:endParaRPr>
          </a:p>
          <a:p>
            <a:pPr marL="285750" indent="-285750" algn="just" defTabSz="409390">
              <a:buFont typeface="Arial" panose="020B0604020202020204" pitchFamily="34" charset="0"/>
              <a:buChar char="•"/>
            </a:pPr>
            <a:r>
              <a:rPr lang="en-US" sz="2400" dirty="0" smtClean="0">
                <a:latin typeface="Arial Rounded MT Bold" panose="020F0704030504030204" pitchFamily="34" charset="0"/>
                <a:cs typeface="Arial" panose="020B0604020202020204" pitchFamily="34" charset="0"/>
              </a:rPr>
              <a:t>Some </a:t>
            </a:r>
            <a:r>
              <a:rPr lang="en-US" sz="2400" dirty="0">
                <a:latin typeface="Arial Rounded MT Bold" panose="020F0704030504030204" pitchFamily="34" charset="0"/>
                <a:cs typeface="Arial" panose="020B0604020202020204" pitchFamily="34" charset="0"/>
              </a:rPr>
              <a:t>of the key functions currently facilitated by the OSC are</a:t>
            </a:r>
            <a:r>
              <a:rPr lang="en-US" sz="2400" dirty="0" smtClean="0">
                <a:latin typeface="Arial Rounded MT Bold" panose="020F0704030504030204" pitchFamily="34" charset="0"/>
                <a:cs typeface="Arial" panose="020B0604020202020204" pitchFamily="34" charset="0"/>
              </a:rPr>
              <a:t>;</a:t>
            </a:r>
            <a:endParaRPr lang="en-US" sz="2400" dirty="0">
              <a:latin typeface="Arial Rounded MT Bold" panose="020F0704030504030204" pitchFamily="34" charset="0"/>
              <a:cs typeface="Arial" panose="020B0604020202020204" pitchFamily="34" charset="0"/>
            </a:endParaRPr>
          </a:p>
        </p:txBody>
      </p:sp>
      <p:graphicFrame>
        <p:nvGraphicFramePr>
          <p:cNvPr id="15" name="Diagram 14">
            <a:extLst>
              <a:ext uri="{FF2B5EF4-FFF2-40B4-BE49-F238E27FC236}">
                <a16:creationId xmlns:a16="http://schemas.microsoft.com/office/drawing/2014/main" xmlns="" id="{707B823E-BDBC-464A-BEBC-489E2F51AA7E}"/>
              </a:ext>
            </a:extLst>
          </p:cNvPr>
          <p:cNvGraphicFramePr/>
          <p:nvPr>
            <p:extLst>
              <p:ext uri="{D42A27DB-BD31-4B8C-83A1-F6EECF244321}">
                <p14:modId xmlns:p14="http://schemas.microsoft.com/office/powerpoint/2010/main" val="3346147676"/>
              </p:ext>
            </p:extLst>
          </p:nvPr>
        </p:nvGraphicFramePr>
        <p:xfrm>
          <a:off x="404962" y="2898678"/>
          <a:ext cx="10147776" cy="277598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Rectangle 2"/>
          <p:cNvSpPr/>
          <p:nvPr/>
        </p:nvSpPr>
        <p:spPr>
          <a:xfrm>
            <a:off x="1465352" y="75101"/>
            <a:ext cx="8777275" cy="677108"/>
          </a:xfrm>
          <a:prstGeom prst="rect">
            <a:avLst/>
          </a:prstGeom>
        </p:spPr>
        <p:txBody>
          <a:bodyPr wrap="none">
            <a:spAutoFit/>
          </a:bodyPr>
          <a:lstStyle/>
          <a:p>
            <a:pPr lvl="0">
              <a:defRPr/>
            </a:pPr>
            <a:r>
              <a:rPr lang="en-US" altLang="en-US" sz="3800" b="1" dirty="0">
                <a:latin typeface="Arial Rounded MT Bold" panose="020F0704030504030204" pitchFamily="34" charset="0"/>
              </a:rPr>
              <a:t>One-Stop-Centre (OSC) at KenInvest</a:t>
            </a:r>
          </a:p>
        </p:txBody>
      </p:sp>
    </p:spTree>
    <p:extLst>
      <p:ext uri="{BB962C8B-B14F-4D97-AF65-F5344CB8AC3E}">
        <p14:creationId xmlns:p14="http://schemas.microsoft.com/office/powerpoint/2010/main" val="11652190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Invest in Kenya</a:t>
            </a:r>
            <a:endParaRPr lang="en-US"/>
          </a:p>
        </p:txBody>
      </p:sp>
      <p:pic>
        <p:nvPicPr>
          <p:cNvPr id="3" name="Picture 2">
            <a:extLst>
              <a:ext uri="{FF2B5EF4-FFF2-40B4-BE49-F238E27FC236}">
                <a16:creationId xmlns="" xmlns:a16="http://schemas.microsoft.com/office/drawing/2014/main" id="{187FBF9F-DCD7-478F-92C5-8E6C3E3308C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48674" y="1087011"/>
            <a:ext cx="7694653" cy="5770990"/>
          </a:xfrm>
          <a:prstGeom prst="rect">
            <a:avLst/>
          </a:prstGeom>
        </p:spPr>
      </p:pic>
      <p:sp>
        <p:nvSpPr>
          <p:cNvPr id="4" name="Rectangle 3"/>
          <p:cNvSpPr/>
          <p:nvPr/>
        </p:nvSpPr>
        <p:spPr>
          <a:xfrm>
            <a:off x="576532" y="172529"/>
            <a:ext cx="11038935" cy="615553"/>
          </a:xfrm>
          <a:prstGeom prst="rect">
            <a:avLst/>
          </a:prstGeom>
        </p:spPr>
        <p:txBody>
          <a:bodyPr wrap="square">
            <a:spAutoFit/>
          </a:bodyPr>
          <a:lstStyle/>
          <a:p>
            <a:pPr algn="just"/>
            <a:r>
              <a:rPr lang="en-US" sz="3400" b="1" dirty="0">
                <a:latin typeface="Arial Rounded MT Bold" panose="020F0704030504030204" pitchFamily="34" charset="0"/>
              </a:rPr>
              <a:t>State of the Art </a:t>
            </a:r>
            <a:r>
              <a:rPr lang="en-US" sz="3400" b="1" dirty="0" err="1">
                <a:latin typeface="Arial Rounded MT Bold" panose="020F0704030504030204" pitchFamily="34" charset="0"/>
              </a:rPr>
              <a:t>GoK</a:t>
            </a:r>
            <a:r>
              <a:rPr lang="en-US" sz="3400" b="1" dirty="0">
                <a:latin typeface="Arial Rounded MT Bold" panose="020F0704030504030204" pitchFamily="34" charset="0"/>
              </a:rPr>
              <a:t> Kenya One Stop Centre (OSC)</a:t>
            </a:r>
          </a:p>
        </p:txBody>
      </p:sp>
    </p:spTree>
    <p:extLst>
      <p:ext uri="{BB962C8B-B14F-4D97-AF65-F5344CB8AC3E}">
        <p14:creationId xmlns:p14="http://schemas.microsoft.com/office/powerpoint/2010/main" val="474810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4948" y="199080"/>
            <a:ext cx="9484963" cy="68768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just" defTabSz="410751" eaLnBrk="0" latinLnBrk="1" hangingPunct="0"/>
            <a:r>
              <a:rPr lang="en-GB" sz="4000" b="1" dirty="0">
                <a:solidFill>
                  <a:srgbClr val="000000"/>
                </a:solidFill>
                <a:latin typeface="Calibri" panose="020F0502020204030204" pitchFamily="34" charset="0"/>
                <a:sym typeface="Helvetica Light"/>
              </a:rPr>
              <a:t>Welcome to Kenya – Business Hub of Africa</a:t>
            </a:r>
          </a:p>
        </p:txBody>
      </p:sp>
      <p:pic>
        <p:nvPicPr>
          <p:cNvPr id="6" name="Picture 5"/>
          <p:cNvPicPr/>
          <p:nvPr/>
        </p:nvPicPr>
        <p:blipFill>
          <a:blip r:embed="rId3" cstate="email">
            <a:extLst>
              <a:ext uri="{28A0092B-C50C-407E-A947-70E740481C1C}">
                <a14:useLocalDpi xmlns:a14="http://schemas.microsoft.com/office/drawing/2010/main"/>
              </a:ext>
            </a:extLst>
          </a:blip>
          <a:srcRect l="16812" t="23781" r="16812" b="23781"/>
          <a:stretch>
            <a:fillRect/>
          </a:stretch>
        </p:blipFill>
        <p:spPr bwMode="auto">
          <a:xfrm>
            <a:off x="3926694" y="2368381"/>
            <a:ext cx="4219277" cy="2088138"/>
          </a:xfrm>
          <a:prstGeom prst="rect">
            <a:avLst/>
          </a:prstGeom>
          <a:solidFill>
            <a:srgbClr val="FFFFFF">
              <a:alpha val="0"/>
            </a:srgbClr>
          </a:solidFill>
          <a:ln>
            <a:noFill/>
          </a:ln>
        </p:spPr>
      </p:pic>
      <p:sp>
        <p:nvSpPr>
          <p:cNvPr id="3" name="TextBox 2"/>
          <p:cNvSpPr txBox="1"/>
          <p:nvPr/>
        </p:nvSpPr>
        <p:spPr>
          <a:xfrm>
            <a:off x="3455406" y="4349875"/>
            <a:ext cx="5161862" cy="137024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eaLnBrk="0" latinLnBrk="1" hangingPunct="0"/>
            <a:r>
              <a:rPr lang="en-US" sz="1687" b="1" dirty="0">
                <a:solidFill>
                  <a:srgbClr val="000000"/>
                </a:solidFill>
                <a:sym typeface="Helvetica Light"/>
              </a:rPr>
              <a:t>UAP Old Mutual Tower, </a:t>
            </a:r>
            <a:r>
              <a:rPr lang="en-US" sz="1687" b="1" dirty="0" err="1">
                <a:solidFill>
                  <a:srgbClr val="000000"/>
                </a:solidFill>
                <a:sym typeface="Helvetica Light"/>
              </a:rPr>
              <a:t>Upperhill</a:t>
            </a:r>
            <a:r>
              <a:rPr lang="en-US" sz="1687" b="1" dirty="0">
                <a:solidFill>
                  <a:srgbClr val="000000"/>
                </a:solidFill>
                <a:sym typeface="Helvetica Light"/>
              </a:rPr>
              <a:t> – Nairobi, Kenya</a:t>
            </a:r>
          </a:p>
          <a:p>
            <a:pPr algn="ctr" defTabSz="410751" eaLnBrk="0" latinLnBrk="1" hangingPunct="0"/>
            <a:r>
              <a:rPr lang="en-US" sz="1687" b="1" dirty="0">
                <a:solidFill>
                  <a:srgbClr val="000000"/>
                </a:solidFill>
                <a:sym typeface="Helvetica Light"/>
              </a:rPr>
              <a:t>+254 730 104 200</a:t>
            </a:r>
          </a:p>
          <a:p>
            <a:pPr algn="ctr" defTabSz="410751" eaLnBrk="0" latinLnBrk="1" hangingPunct="0"/>
            <a:endParaRPr lang="en-US" sz="1687" b="1" dirty="0">
              <a:solidFill>
                <a:srgbClr val="000000"/>
              </a:solidFill>
              <a:sym typeface="Helvetica Light"/>
            </a:endParaRPr>
          </a:p>
          <a:p>
            <a:pPr algn="ctr" defTabSz="410751" eaLnBrk="0" latinLnBrk="1" hangingPunct="0"/>
            <a:r>
              <a:rPr lang="en-US" sz="1687" b="1" dirty="0">
                <a:solidFill>
                  <a:srgbClr val="000000"/>
                </a:solidFill>
                <a:latin typeface="Arial" panose="020B0604020202020204" pitchFamily="34" charset="0"/>
                <a:ea typeface="MS PGothic" panose="020B0600070205080204" pitchFamily="34" charset="-128"/>
                <a:sym typeface="Helvetica Light"/>
                <a:hlinkClick r:id="rId4"/>
              </a:rPr>
              <a:t>www.invest.go.ke</a:t>
            </a:r>
            <a:endParaRPr lang="en-US" sz="1687" b="1" dirty="0">
              <a:solidFill>
                <a:srgbClr val="000000"/>
              </a:solidFill>
              <a:latin typeface="Arial" panose="020B0604020202020204" pitchFamily="34" charset="0"/>
              <a:ea typeface="MS PGothic" panose="020B0600070205080204" pitchFamily="34" charset="-128"/>
              <a:sym typeface="Helvetica Light"/>
            </a:endParaRPr>
          </a:p>
          <a:p>
            <a:pPr algn="ctr" defTabSz="410751" eaLnBrk="0" latinLnBrk="1" hangingPunct="0"/>
            <a:endParaRPr lang="en-US" sz="1687" b="1" dirty="0">
              <a:solidFill>
                <a:srgbClr val="000000"/>
              </a:solidFill>
              <a:sym typeface="Helvetica Light"/>
            </a:endParaRPr>
          </a:p>
        </p:txBody>
      </p:sp>
      <p:sp>
        <p:nvSpPr>
          <p:cNvPr id="4" name="Rectangle 3"/>
          <p:cNvSpPr/>
          <p:nvPr/>
        </p:nvSpPr>
        <p:spPr>
          <a:xfrm>
            <a:off x="2330428" y="1338447"/>
            <a:ext cx="6968574" cy="830997"/>
          </a:xfrm>
          <a:prstGeom prst="rect">
            <a:avLst/>
          </a:prstGeom>
        </p:spPr>
        <p:txBody>
          <a:bodyPr wrap="none">
            <a:spAutoFit/>
          </a:bodyPr>
          <a:lstStyle/>
          <a:p>
            <a:pPr algn="ctr" defTabSz="410751" eaLnBrk="0" latinLnBrk="1" hangingPunct="0"/>
            <a:r>
              <a:rPr lang="en-GB" sz="4800" b="1" dirty="0">
                <a:solidFill>
                  <a:srgbClr val="C00000"/>
                </a:solidFill>
                <a:sym typeface="Helvetica Light"/>
              </a:rPr>
              <a:t>Be part of the success!</a:t>
            </a:r>
          </a:p>
        </p:txBody>
      </p:sp>
    </p:spTree>
    <p:extLst>
      <p:ext uri="{BB962C8B-B14F-4D97-AF65-F5344CB8AC3E}">
        <p14:creationId xmlns:p14="http://schemas.microsoft.com/office/powerpoint/2010/main" val="1251113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248181" y="869445"/>
            <a:ext cx="1943818" cy="599944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pic>
        <p:nvPicPr>
          <p:cNvPr id="10" name="Picture 9">
            <a:extLst>
              <a:ext uri="{FF2B5EF4-FFF2-40B4-BE49-F238E27FC236}">
                <a16:creationId xmlns:a16="http://schemas.microsoft.com/office/drawing/2014/main" xmlns="" id="{98D216F1-550C-4B86-829B-6E5172E8E95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6200000">
            <a:off x="-579047" y="1603032"/>
            <a:ext cx="2019923" cy="772071"/>
          </a:xfrm>
          <a:prstGeom prst="rect">
            <a:avLst/>
          </a:prstGeom>
        </p:spPr>
      </p:pic>
      <p:sp>
        <p:nvSpPr>
          <p:cNvPr id="12" name="TextBox 11">
            <a:extLst>
              <a:ext uri="{FF2B5EF4-FFF2-40B4-BE49-F238E27FC236}">
                <a16:creationId xmlns:a16="http://schemas.microsoft.com/office/drawing/2014/main" xmlns="" id="{33A4353F-B044-447C-B88A-F223A3864B15}"/>
              </a:ext>
            </a:extLst>
          </p:cNvPr>
          <p:cNvSpPr txBox="1"/>
          <p:nvPr/>
        </p:nvSpPr>
        <p:spPr>
          <a:xfrm rot="16200000">
            <a:off x="-1066513" y="4534527"/>
            <a:ext cx="3046027" cy="584775"/>
          </a:xfrm>
          <a:prstGeom prst="rect">
            <a:avLst/>
          </a:prstGeom>
          <a:noFill/>
        </p:spPr>
        <p:txBody>
          <a:bodyPr wrap="none" rtlCol="0">
            <a:spAutoFit/>
          </a:bodyPr>
          <a:lstStyle/>
          <a:p>
            <a:r>
              <a:rPr lang="en-US" sz="3200" dirty="0">
                <a:solidFill>
                  <a:srgbClr val="00B050"/>
                </a:solidFill>
                <a:latin typeface="Rage Italic" panose="03070502040507070304" pitchFamily="66" charset="0"/>
              </a:rPr>
              <a:t>Think investment…</a:t>
            </a:r>
          </a:p>
        </p:txBody>
      </p:sp>
      <p:pic>
        <p:nvPicPr>
          <p:cNvPr id="2" name="Picture 1">
            <a:extLst>
              <a:ext uri="{FF2B5EF4-FFF2-40B4-BE49-F238E27FC236}">
                <a16:creationId xmlns:a16="http://schemas.microsoft.com/office/drawing/2014/main" xmlns="" id="{47A03D15-2BB0-4C00-86CD-85F21EDFE078}"/>
              </a:ext>
            </a:extLst>
          </p:cNvPr>
          <p:cNvPicPr>
            <a:picLocks noChangeAspect="1"/>
          </p:cNvPicPr>
          <p:nvPr/>
        </p:nvPicPr>
        <p:blipFill rotWithShape="1">
          <a:blip r:embed="rId7"/>
          <a:srcRect l="1166" t="1821" r="1953" b="4248"/>
          <a:stretch/>
        </p:blipFill>
        <p:spPr>
          <a:xfrm>
            <a:off x="1085107" y="1123217"/>
            <a:ext cx="9041253" cy="4465934"/>
          </a:xfrm>
          <a:prstGeom prst="rect">
            <a:avLst/>
          </a:prstGeom>
        </p:spPr>
      </p:pic>
      <p:sp>
        <p:nvSpPr>
          <p:cNvPr id="5" name="TextBox 4">
            <a:extLst>
              <a:ext uri="{FF2B5EF4-FFF2-40B4-BE49-F238E27FC236}">
                <a16:creationId xmlns:a16="http://schemas.microsoft.com/office/drawing/2014/main" xmlns="" id="{707148B8-B032-4A99-A4D0-6DC7B0797E86}"/>
              </a:ext>
            </a:extLst>
          </p:cNvPr>
          <p:cNvSpPr txBox="1"/>
          <p:nvPr/>
        </p:nvSpPr>
        <p:spPr>
          <a:xfrm>
            <a:off x="2260623" y="5589151"/>
            <a:ext cx="7670754" cy="1138773"/>
          </a:xfrm>
          <a:prstGeom prst="rect">
            <a:avLst/>
          </a:prstGeom>
          <a:noFill/>
        </p:spPr>
        <p:txBody>
          <a:bodyPr wrap="none" rtlCol="0">
            <a:spAutoFit/>
          </a:bodyPr>
          <a:lstStyle/>
          <a:p>
            <a:endParaRPr lang="en-US" dirty="0" smtClean="0">
              <a:latin typeface="Arial Rounded MT Bold" panose="020F0704030504030204" pitchFamily="34" charset="0"/>
            </a:endParaRPr>
          </a:p>
          <a:p>
            <a:r>
              <a:rPr lang="en-US" sz="3200" dirty="0" smtClean="0">
                <a:latin typeface="Arial Rounded MT Bold" panose="020F0704030504030204" pitchFamily="34" charset="0"/>
              </a:rPr>
              <a:t>Email</a:t>
            </a:r>
            <a:r>
              <a:rPr lang="en-US" sz="3200" dirty="0">
                <a:latin typeface="Arial Rounded MT Bold" panose="020F0704030504030204" pitchFamily="34" charset="0"/>
              </a:rPr>
              <a:t>: </a:t>
            </a:r>
            <a:r>
              <a:rPr lang="en-US" sz="3200" dirty="0">
                <a:latin typeface="Arial Rounded MT Bold" panose="020F0704030504030204" pitchFamily="34" charset="0"/>
                <a:hlinkClick r:id="rId8"/>
              </a:rPr>
              <a:t>rotichp@investmentkenya.com</a:t>
            </a:r>
            <a:endParaRPr lang="en-US" sz="3200" dirty="0">
              <a:latin typeface="Arial Rounded MT Bold" panose="020F0704030504030204" pitchFamily="34" charset="0"/>
            </a:endParaRPr>
          </a:p>
          <a:p>
            <a:endParaRPr lang="en-US" dirty="0">
              <a:latin typeface="Arial Rounded MT Bold" panose="020F0704030504030204" pitchFamily="34" charset="0"/>
            </a:endParaRPr>
          </a:p>
        </p:txBody>
      </p:sp>
      <p:sp>
        <p:nvSpPr>
          <p:cNvPr id="6" name="Rectangle 5"/>
          <p:cNvSpPr/>
          <p:nvPr/>
        </p:nvSpPr>
        <p:spPr>
          <a:xfrm>
            <a:off x="1129860" y="44922"/>
            <a:ext cx="8951746" cy="677108"/>
          </a:xfrm>
          <a:prstGeom prst="rect">
            <a:avLst/>
          </a:prstGeom>
        </p:spPr>
        <p:txBody>
          <a:bodyPr wrap="none">
            <a:spAutoFit/>
          </a:bodyPr>
          <a:lstStyle/>
          <a:p>
            <a:r>
              <a:rPr lang="en-US" sz="3800" b="1" dirty="0">
                <a:latin typeface="Arial Rounded MT Bold" panose="020F0704030504030204" pitchFamily="34" charset="0"/>
              </a:rPr>
              <a:t>Welcome and be part of the success!</a:t>
            </a:r>
          </a:p>
        </p:txBody>
      </p:sp>
    </p:spTree>
    <p:extLst>
      <p:ext uri="{BB962C8B-B14F-4D97-AF65-F5344CB8AC3E}">
        <p14:creationId xmlns:p14="http://schemas.microsoft.com/office/powerpoint/2010/main" val="27673375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485839" y="869445"/>
            <a:ext cx="1706160" cy="599944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sp>
        <p:nvSpPr>
          <p:cNvPr id="10" name="Rectangle 9">
            <a:extLst>
              <a:ext uri="{FF2B5EF4-FFF2-40B4-BE49-F238E27FC236}">
                <a16:creationId xmlns:a16="http://schemas.microsoft.com/office/drawing/2014/main" xmlns="" id="{4CEE441A-4949-4FFE-89FF-9FE88D9E672D}"/>
              </a:ext>
            </a:extLst>
          </p:cNvPr>
          <p:cNvSpPr/>
          <p:nvPr/>
        </p:nvSpPr>
        <p:spPr>
          <a:xfrm>
            <a:off x="0" y="44027"/>
            <a:ext cx="10972799" cy="553998"/>
          </a:xfrm>
          <a:prstGeom prst="rect">
            <a:avLst/>
          </a:prstGeom>
        </p:spPr>
        <p:txBody>
          <a:bodyPr wrap="square">
            <a:spAutoFit/>
          </a:bodyPr>
          <a:lstStyle/>
          <a:p>
            <a:pPr algn="ctr"/>
            <a:r>
              <a:rPr lang="en-US" sz="3000" b="1" dirty="0">
                <a:latin typeface="Arial Rounded MT Bold" panose="020F0704030504030204" pitchFamily="34" charset="0"/>
              </a:rPr>
              <a:t>Overview of the Republic of Kenya &amp; </a:t>
            </a:r>
            <a:r>
              <a:rPr lang="en-US" sz="3000" b="1" dirty="0" smtClean="0">
                <a:latin typeface="Arial Rounded MT Bold" panose="020F0704030504030204" pitchFamily="34" charset="0"/>
              </a:rPr>
              <a:t>Relations with </a:t>
            </a:r>
            <a:r>
              <a:rPr lang="en-US" sz="3000" b="1" dirty="0">
                <a:latin typeface="Arial Rounded MT Bold" panose="020F0704030504030204" pitchFamily="34" charset="0"/>
              </a:rPr>
              <a:t>Turkey</a:t>
            </a:r>
          </a:p>
        </p:txBody>
      </p:sp>
      <p:pic>
        <p:nvPicPr>
          <p:cNvPr id="15" name="Picture 14">
            <a:extLst>
              <a:ext uri="{FF2B5EF4-FFF2-40B4-BE49-F238E27FC236}">
                <a16:creationId xmlns:a16="http://schemas.microsoft.com/office/drawing/2014/main" xmlns="" id="{0408C631-043B-455C-B3E5-7E6E75845DE1}"/>
              </a:ext>
            </a:extLst>
          </p:cNvPr>
          <p:cNvPicPr/>
          <p:nvPr/>
        </p:nvPicPr>
        <p:blipFill>
          <a:blip r:embed="rId6" cstate="email">
            <a:extLst>
              <a:ext uri="{28A0092B-C50C-407E-A947-70E740481C1C}">
                <a14:useLocalDpi xmlns:a14="http://schemas.microsoft.com/office/drawing/2010/main"/>
              </a:ext>
            </a:extLst>
          </a:blip>
          <a:srcRect/>
          <a:stretch>
            <a:fillRect/>
          </a:stretch>
        </p:blipFill>
        <p:spPr bwMode="auto">
          <a:xfrm>
            <a:off x="569344" y="966243"/>
            <a:ext cx="9916494" cy="5659398"/>
          </a:xfrm>
          <a:prstGeom prst="rect">
            <a:avLst/>
          </a:prstGeom>
          <a:noFill/>
        </p:spPr>
      </p:pic>
    </p:spTree>
    <p:extLst>
      <p:ext uri="{BB962C8B-B14F-4D97-AF65-F5344CB8AC3E}">
        <p14:creationId xmlns:p14="http://schemas.microsoft.com/office/powerpoint/2010/main" val="4124915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449731" y="947667"/>
            <a:ext cx="1742268" cy="5921221"/>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sp>
        <p:nvSpPr>
          <p:cNvPr id="19" name="Rectangle 18">
            <a:extLst>
              <a:ext uri="{FF2B5EF4-FFF2-40B4-BE49-F238E27FC236}">
                <a16:creationId xmlns:a16="http://schemas.microsoft.com/office/drawing/2014/main" xmlns="" id="{6F54B491-C056-40DD-9819-9CB2C8C2D6BB}"/>
              </a:ext>
            </a:extLst>
          </p:cNvPr>
          <p:cNvSpPr/>
          <p:nvPr/>
        </p:nvSpPr>
        <p:spPr>
          <a:xfrm>
            <a:off x="120771" y="45106"/>
            <a:ext cx="10714006" cy="954107"/>
          </a:xfrm>
          <a:prstGeom prst="rect">
            <a:avLst/>
          </a:prstGeom>
        </p:spPr>
        <p:txBody>
          <a:bodyPr wrap="square">
            <a:spAutoFit/>
          </a:bodyPr>
          <a:lstStyle/>
          <a:p>
            <a:pPr algn="ctr"/>
            <a:r>
              <a:rPr lang="en-US" sz="2800" b="1" dirty="0">
                <a:latin typeface="Arial Rounded MT Bold" panose="020F0704030504030204" pitchFamily="34" charset="0"/>
              </a:rPr>
              <a:t>Why Kenya is Turning Heads of Investors Entering the African Continent….</a:t>
            </a:r>
          </a:p>
        </p:txBody>
      </p:sp>
      <p:sp>
        <p:nvSpPr>
          <p:cNvPr id="10" name="Rounded Rectangle 9"/>
          <p:cNvSpPr/>
          <p:nvPr/>
        </p:nvSpPr>
        <p:spPr>
          <a:xfrm>
            <a:off x="1689786" y="1060769"/>
            <a:ext cx="8343900" cy="5616797"/>
          </a:xfrm>
          <a:prstGeom prst="round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bg1"/>
                </a:solidFill>
                <a:latin typeface="Calibri" panose="020F0502020204030204" pitchFamily="34" charset="0"/>
              </a:rPr>
              <a:t>“If you're going to do business in Africa, Kenya is almost a requirement.</a:t>
            </a:r>
          </a:p>
          <a:p>
            <a:pPr algn="just"/>
            <a:endParaRPr lang="en-US" sz="3200" b="1" dirty="0">
              <a:solidFill>
                <a:schemeClr val="bg1"/>
              </a:solidFill>
              <a:latin typeface="Calibri" panose="020F0502020204030204" pitchFamily="34" charset="0"/>
            </a:endParaRPr>
          </a:p>
          <a:p>
            <a:pPr algn="just"/>
            <a:r>
              <a:rPr lang="en-US" sz="3200" b="1" dirty="0">
                <a:solidFill>
                  <a:schemeClr val="bg1"/>
                </a:solidFill>
                <a:latin typeface="Calibri" panose="020F0502020204030204" pitchFamily="34" charset="0"/>
              </a:rPr>
              <a:t>Kenya's importance continues to geometrically expand for us,” </a:t>
            </a:r>
          </a:p>
          <a:p>
            <a:pPr algn="just"/>
            <a:endParaRPr lang="en-US" sz="3200" i="1" dirty="0">
              <a:solidFill>
                <a:schemeClr val="bg1"/>
              </a:solidFill>
              <a:latin typeface="Calibri" panose="020F0502020204030204" pitchFamily="34" charset="0"/>
            </a:endParaRPr>
          </a:p>
          <a:p>
            <a:pPr algn="just"/>
            <a:r>
              <a:rPr lang="en-US" sz="3200" i="1" dirty="0">
                <a:solidFill>
                  <a:schemeClr val="bg1"/>
                </a:solidFill>
                <a:latin typeface="Calibri" panose="020F0502020204030204" pitchFamily="34" charset="0"/>
              </a:rPr>
              <a:t>Stephen Hayes, Former Head of the US Corporate Council on Africa (CCA) – </a:t>
            </a:r>
          </a:p>
          <a:p>
            <a:pPr algn="just"/>
            <a:endParaRPr lang="en-US" sz="3200" i="1" dirty="0">
              <a:solidFill>
                <a:schemeClr val="bg1"/>
              </a:solidFill>
              <a:latin typeface="Calibri" panose="020F0502020204030204" pitchFamily="34" charset="0"/>
            </a:endParaRPr>
          </a:p>
          <a:p>
            <a:pPr algn="just"/>
            <a:r>
              <a:rPr lang="en-US" sz="3200" i="1" dirty="0">
                <a:solidFill>
                  <a:schemeClr val="bg1"/>
                </a:solidFill>
                <a:latin typeface="Calibri" panose="020F0502020204030204" pitchFamily="34" charset="0"/>
              </a:rPr>
              <a:t>Washington, DC, 9</a:t>
            </a:r>
            <a:r>
              <a:rPr lang="en-US" sz="3200" i="1" baseline="30000" dirty="0">
                <a:solidFill>
                  <a:schemeClr val="bg1"/>
                </a:solidFill>
                <a:latin typeface="Calibri" panose="020F0502020204030204" pitchFamily="34" charset="0"/>
              </a:rPr>
              <a:t>th</a:t>
            </a:r>
            <a:r>
              <a:rPr lang="en-US" sz="3200" i="1" dirty="0">
                <a:solidFill>
                  <a:schemeClr val="bg1"/>
                </a:solidFill>
                <a:latin typeface="Calibri" panose="020F0502020204030204" pitchFamily="34" charset="0"/>
              </a:rPr>
              <a:t> July, 2014</a:t>
            </a:r>
          </a:p>
        </p:txBody>
      </p:sp>
    </p:spTree>
    <p:extLst>
      <p:ext uri="{BB962C8B-B14F-4D97-AF65-F5344CB8AC3E}">
        <p14:creationId xmlns:p14="http://schemas.microsoft.com/office/powerpoint/2010/main" val="3418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pic>
        <p:nvPicPr>
          <p:cNvPr id="2" name="The Big 4 - Empowering The Nation.  #KenyaMbele (1)">
            <a:hlinkClick r:id="" action="ppaction://media"/>
            <a:extLst>
              <a:ext uri="{FF2B5EF4-FFF2-40B4-BE49-F238E27FC236}">
                <a16:creationId xmlns:a16="http://schemas.microsoft.com/office/drawing/2014/main" xmlns="" id="{B26DCF6A-C1C6-4178-B37D-604F0AAE3AA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998134"/>
            <a:ext cx="12191999" cy="5859865"/>
          </a:xfrm>
          <a:prstGeom prst="rect">
            <a:avLst/>
          </a:prstGeom>
        </p:spPr>
      </p:pic>
      <p:sp>
        <p:nvSpPr>
          <p:cNvPr id="3" name="Rectangle 2"/>
          <p:cNvSpPr/>
          <p:nvPr/>
        </p:nvSpPr>
        <p:spPr>
          <a:xfrm>
            <a:off x="150126" y="44027"/>
            <a:ext cx="10822674" cy="800219"/>
          </a:xfrm>
          <a:prstGeom prst="rect">
            <a:avLst/>
          </a:prstGeom>
        </p:spPr>
        <p:txBody>
          <a:bodyPr wrap="square">
            <a:spAutoFit/>
          </a:bodyPr>
          <a:lstStyle/>
          <a:p>
            <a:pPr algn="ctr"/>
            <a:r>
              <a:rPr lang="en-US" sz="3000" b="1" dirty="0" smtClean="0">
                <a:latin typeface="Arial Rounded MT Bold" panose="020F0704030504030204" pitchFamily="34" charset="0"/>
              </a:rPr>
              <a:t>What Does Kenya Offer? The Big 4 Agenda</a:t>
            </a:r>
            <a:endParaRPr lang="en-US" sz="3000" b="1" dirty="0">
              <a:latin typeface="Arial Rounded MT Bold" panose="020F0704030504030204" pitchFamily="34" charset="0"/>
            </a:endParaRPr>
          </a:p>
          <a:p>
            <a:pPr algn="ctr"/>
            <a:r>
              <a:rPr lang="en-US" sz="1600" b="1" dirty="0">
                <a:latin typeface="Arial Rounded MT Bold" panose="020F0704030504030204" pitchFamily="34" charset="0"/>
              </a:rPr>
              <a:t>“It is a </a:t>
            </a:r>
            <a:r>
              <a:rPr lang="en-US" sz="1600" b="1" dirty="0" err="1">
                <a:latin typeface="Arial Rounded MT Bold" panose="020F0704030504030204" pitchFamily="34" charset="0"/>
              </a:rPr>
              <a:t>GoK</a:t>
            </a:r>
            <a:r>
              <a:rPr lang="en-US" sz="1600" b="1" dirty="0">
                <a:latin typeface="Arial Rounded MT Bold" panose="020F0704030504030204" pitchFamily="34" charset="0"/>
              </a:rPr>
              <a:t> accelerated 5 year Development plan designed to fast-track the realization of the Vision 2030”</a:t>
            </a:r>
          </a:p>
        </p:txBody>
      </p:sp>
    </p:spTree>
    <p:extLst>
      <p:ext uri="{BB962C8B-B14F-4D97-AF65-F5344CB8AC3E}">
        <p14:creationId xmlns:p14="http://schemas.microsoft.com/office/powerpoint/2010/main" val="337530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9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552739" y="876303"/>
            <a:ext cx="1639260" cy="5992585"/>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graphicFrame>
        <p:nvGraphicFramePr>
          <p:cNvPr id="11" name="Diagram 10">
            <a:extLst>
              <a:ext uri="{FF2B5EF4-FFF2-40B4-BE49-F238E27FC236}">
                <a16:creationId xmlns:a16="http://schemas.microsoft.com/office/drawing/2014/main" xmlns="" id="{2C035FE7-CD08-4FF2-B909-ED80F726F717}"/>
              </a:ext>
            </a:extLst>
          </p:cNvPr>
          <p:cNvGraphicFramePr/>
          <p:nvPr>
            <p:extLst>
              <p:ext uri="{D42A27DB-BD31-4B8C-83A1-F6EECF244321}">
                <p14:modId xmlns:p14="http://schemas.microsoft.com/office/powerpoint/2010/main" val="2912122436"/>
              </p:ext>
            </p:extLst>
          </p:nvPr>
        </p:nvGraphicFramePr>
        <p:xfrm>
          <a:off x="740613" y="1248473"/>
          <a:ext cx="10232187" cy="347811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TextBox 11">
            <a:extLst>
              <a:ext uri="{FF2B5EF4-FFF2-40B4-BE49-F238E27FC236}">
                <a16:creationId xmlns:a16="http://schemas.microsoft.com/office/drawing/2014/main" xmlns="" id="{550DE64A-68F9-4E10-91FD-D44B32A06B42}"/>
              </a:ext>
            </a:extLst>
          </p:cNvPr>
          <p:cNvSpPr txBox="1"/>
          <p:nvPr/>
        </p:nvSpPr>
        <p:spPr>
          <a:xfrm>
            <a:off x="2051301" y="5297159"/>
            <a:ext cx="1271528" cy="848625"/>
          </a:xfrm>
          <a:prstGeom prst="rect">
            <a:avLst/>
          </a:prstGeom>
          <a:noFill/>
        </p:spPr>
        <p:txBody>
          <a:bodyPr wrap="square" lIns="9144" tIns="9144" rIns="9144" bIns="9144" rtlCol="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200" i="0" u="none" strike="noStrike" kern="1200" cap="none" spc="0" normalizeH="0" baseline="0" noProof="0" dirty="0">
              <a:ln>
                <a:noFill/>
              </a:ln>
              <a:solidFill>
                <a:srgbClr val="000000"/>
              </a:solidFill>
              <a:effectLst/>
              <a:uLnTx/>
              <a:uFillTx/>
              <a:latin typeface="Arial Rounded MT Bold" panose="020F07040305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000000"/>
                </a:solidFill>
                <a:effectLst/>
                <a:uLnTx/>
                <a:uFillTx/>
                <a:latin typeface="Arial Rounded MT Bold" panose="020F0704030504030204" pitchFamily="34" charset="0"/>
              </a:rPr>
              <a:t>Targeted </a:t>
            </a:r>
            <a:r>
              <a:rPr kumimoji="0" lang="en-GB" sz="1400" i="0" u="none" strike="noStrike" kern="1200" cap="none" spc="0" normalizeH="0" baseline="0" noProof="0" dirty="0">
                <a:ln>
                  <a:noFill/>
                </a:ln>
                <a:solidFill>
                  <a:srgbClr val="603813"/>
                </a:solidFill>
                <a:effectLst/>
                <a:uLnTx/>
                <a:uFillTx/>
                <a:latin typeface="Arial Rounded MT Bold" panose="020F0704030504030204" pitchFamily="34" charset="0"/>
              </a:rPr>
              <a:t>Infrastructure </a:t>
            </a:r>
            <a:r>
              <a:rPr kumimoji="0" lang="en-GB" sz="1400" i="0" u="none" strike="noStrike" kern="1200" cap="none" spc="0" normalizeH="0" baseline="0" noProof="0" dirty="0">
                <a:ln>
                  <a:noFill/>
                </a:ln>
                <a:solidFill>
                  <a:srgbClr val="000000"/>
                </a:solidFill>
                <a:effectLst/>
                <a:uLnTx/>
                <a:uFillTx/>
                <a:latin typeface="Arial Rounded MT Bold" panose="020F0704030504030204" pitchFamily="34" charset="0"/>
              </a:rPr>
              <a:t>Investments</a:t>
            </a:r>
            <a:endParaRPr kumimoji="0" lang="en-GB" sz="1400" i="0" u="none" strike="noStrike" kern="1200" cap="none" spc="0" normalizeH="0" baseline="0" noProof="0" dirty="0">
              <a:ln>
                <a:noFill/>
              </a:ln>
              <a:solidFill>
                <a:srgbClr val="603813"/>
              </a:solidFill>
              <a:effectLst/>
              <a:uLnTx/>
              <a:uFillTx/>
              <a:latin typeface="Arial Rounded MT Bold" panose="020F0704030504030204" pitchFamily="34" charset="0"/>
            </a:endParaRPr>
          </a:p>
        </p:txBody>
      </p:sp>
      <p:sp>
        <p:nvSpPr>
          <p:cNvPr id="13" name="TextBox 12">
            <a:extLst>
              <a:ext uri="{FF2B5EF4-FFF2-40B4-BE49-F238E27FC236}">
                <a16:creationId xmlns:a16="http://schemas.microsoft.com/office/drawing/2014/main" xmlns="" id="{24DF2DD4-1FD3-42AF-ADFA-770447E24A44}"/>
              </a:ext>
            </a:extLst>
          </p:cNvPr>
          <p:cNvSpPr txBox="1"/>
          <p:nvPr/>
        </p:nvSpPr>
        <p:spPr>
          <a:xfrm>
            <a:off x="4062116" y="5297158"/>
            <a:ext cx="1167636" cy="848625"/>
          </a:xfrm>
          <a:prstGeom prst="rect">
            <a:avLst/>
          </a:prstGeom>
          <a:noFill/>
        </p:spPr>
        <p:txBody>
          <a:bodyPr wrap="square" lIns="9144" tIns="9144" rIns="9144" bIns="9144" rtlCol="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200" i="0" u="none" strike="noStrike" kern="1200" cap="none" spc="0" normalizeH="0" baseline="0" noProof="0" dirty="0">
              <a:ln>
                <a:noFill/>
              </a:ln>
              <a:solidFill>
                <a:srgbClr val="000000"/>
              </a:solidFill>
              <a:effectLst/>
              <a:uLnTx/>
              <a:uFillTx/>
              <a:latin typeface="Arial Rounded MT Bold" panose="020F07040305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000000"/>
                </a:solidFill>
                <a:effectLst/>
                <a:uLnTx/>
                <a:uFillTx/>
                <a:latin typeface="Arial Rounded MT Bold" panose="020F0704030504030204" pitchFamily="34" charset="0"/>
              </a:rPr>
              <a:t>Ensure Competitive </a:t>
            </a:r>
            <a:r>
              <a:rPr kumimoji="0" lang="en-GB" sz="1400" i="0" u="none" strike="noStrike" kern="1200" cap="none" spc="0" normalizeH="0" baseline="0" noProof="0" dirty="0">
                <a:ln>
                  <a:noFill/>
                </a:ln>
                <a:solidFill>
                  <a:srgbClr val="603813"/>
                </a:solidFill>
                <a:effectLst/>
                <a:uLnTx/>
                <a:uFillTx/>
                <a:latin typeface="Arial Rounded MT Bold" panose="020F0704030504030204" pitchFamily="34" charset="0"/>
              </a:rPr>
              <a:t>cost of Energy</a:t>
            </a:r>
          </a:p>
        </p:txBody>
      </p:sp>
      <p:sp>
        <p:nvSpPr>
          <p:cNvPr id="14" name="TextBox 13">
            <a:extLst>
              <a:ext uri="{FF2B5EF4-FFF2-40B4-BE49-F238E27FC236}">
                <a16:creationId xmlns:a16="http://schemas.microsoft.com/office/drawing/2014/main" xmlns="" id="{2D89618D-91EF-48AC-ABDA-A7458AC23BEA}"/>
              </a:ext>
            </a:extLst>
          </p:cNvPr>
          <p:cNvSpPr txBox="1"/>
          <p:nvPr/>
        </p:nvSpPr>
        <p:spPr>
          <a:xfrm>
            <a:off x="5901844" y="5441961"/>
            <a:ext cx="1139410" cy="848625"/>
          </a:xfrm>
          <a:prstGeom prst="rect">
            <a:avLst/>
          </a:prstGeom>
          <a:noFill/>
        </p:spPr>
        <p:txBody>
          <a:bodyPr wrap="square" lIns="9144" tIns="9144" rIns="9144" bIns="9144" rtlCol="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GB" sz="1200" dirty="0">
              <a:solidFill>
                <a:srgbClr val="603813"/>
              </a:solidFill>
              <a:latin typeface="Arial Rounded MT Bold" panose="020F07040305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603813"/>
                </a:solidFill>
                <a:effectLst/>
                <a:uLnTx/>
                <a:uFillTx/>
                <a:latin typeface="Arial Rounded MT Bold" panose="020F0704030504030204" pitchFamily="34" charset="0"/>
              </a:rPr>
              <a:t>Governance</a:t>
            </a:r>
          </a:p>
        </p:txBody>
      </p:sp>
      <p:sp>
        <p:nvSpPr>
          <p:cNvPr id="15" name="TextBox 14">
            <a:extLst>
              <a:ext uri="{FF2B5EF4-FFF2-40B4-BE49-F238E27FC236}">
                <a16:creationId xmlns:a16="http://schemas.microsoft.com/office/drawing/2014/main" xmlns="" id="{DEB10C71-3417-4213-A4F7-EA1F7645F113}"/>
              </a:ext>
            </a:extLst>
          </p:cNvPr>
          <p:cNvSpPr txBox="1"/>
          <p:nvPr/>
        </p:nvSpPr>
        <p:spPr>
          <a:xfrm>
            <a:off x="9253456" y="5324755"/>
            <a:ext cx="1116087" cy="848625"/>
          </a:xfrm>
          <a:prstGeom prst="rect">
            <a:avLst/>
          </a:prstGeom>
          <a:noFill/>
        </p:spPr>
        <p:txBody>
          <a:bodyPr wrap="square" lIns="9144" tIns="9144" rIns="9144" bIns="9144" rtlCol="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200" i="0" u="none" strike="noStrike" kern="1200" cap="none" spc="0" normalizeH="0" baseline="0" noProof="0" dirty="0">
              <a:ln>
                <a:noFill/>
              </a:ln>
              <a:solidFill>
                <a:srgbClr val="603813"/>
              </a:solidFill>
              <a:effectLst/>
              <a:uLnTx/>
              <a:uFillTx/>
              <a:latin typeface="Arial Rounded MT Bold" panose="020F07040305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603813"/>
                </a:solidFill>
                <a:effectLst/>
                <a:uLnTx/>
                <a:uFillTx/>
                <a:latin typeface="Arial Rounded MT Bold" panose="020F0704030504030204" pitchFamily="34" charset="0"/>
              </a:rPr>
              <a:t>Technology</a:t>
            </a:r>
          </a:p>
          <a:p>
            <a:pPr marL="0" marR="0" lvl="0" indent="0" algn="ctr" defTabSz="914400" rtl="0" eaLnBrk="1" fontAlgn="base" latinLnBrk="0" hangingPunct="1">
              <a:lnSpc>
                <a:spcPct val="100000"/>
              </a:lnSpc>
              <a:spcBef>
                <a:spcPct val="0"/>
              </a:spcBef>
              <a:spcAft>
                <a:spcPct val="0"/>
              </a:spcAft>
              <a:buClrTx/>
              <a:buSzTx/>
              <a:buFontTx/>
              <a:buNone/>
              <a:tabLst/>
              <a:defRPr/>
            </a:pPr>
            <a:r>
              <a:rPr lang="en-GB" sz="1400" dirty="0">
                <a:solidFill>
                  <a:srgbClr val="603813"/>
                </a:solidFill>
                <a:latin typeface="Arial Rounded MT Bold" panose="020F0704030504030204" pitchFamily="34" charset="0"/>
              </a:rPr>
              <a:t>&amp;</a:t>
            </a:r>
            <a:r>
              <a:rPr kumimoji="0" lang="en-GB" sz="1400" i="0" u="none" strike="noStrike" kern="1200" cap="none" spc="0" normalizeH="0" baseline="0" noProof="0" dirty="0">
                <a:ln>
                  <a:noFill/>
                </a:ln>
                <a:solidFill>
                  <a:srgbClr val="603813"/>
                </a:solidFill>
                <a:effectLst/>
                <a:uLnTx/>
                <a:uFillTx/>
                <a:latin typeface="Arial Rounded MT Bold" panose="020F0704030504030204" pitchFamily="34" charset="0"/>
              </a:rPr>
              <a:t> Innovation</a:t>
            </a:r>
          </a:p>
        </p:txBody>
      </p:sp>
      <p:cxnSp>
        <p:nvCxnSpPr>
          <p:cNvPr id="16" name="Straight Connector 15">
            <a:extLst>
              <a:ext uri="{FF2B5EF4-FFF2-40B4-BE49-F238E27FC236}">
                <a16:creationId xmlns:a16="http://schemas.microsoft.com/office/drawing/2014/main" xmlns="" id="{46C6A0CE-F15B-4419-8771-5D0222E703AB}"/>
              </a:ext>
            </a:extLst>
          </p:cNvPr>
          <p:cNvCxnSpPr/>
          <p:nvPr/>
        </p:nvCxnSpPr>
        <p:spPr bwMode="auto">
          <a:xfrm>
            <a:off x="1839258" y="5399680"/>
            <a:ext cx="0" cy="825500"/>
          </a:xfrm>
          <a:prstGeom prst="line">
            <a:avLst/>
          </a:prstGeom>
          <a:solidFill>
            <a:srgbClr val="006818"/>
          </a:solidFill>
          <a:ln w="6350" cap="flat" cmpd="sng" algn="ctr">
            <a:solidFill>
              <a:srgbClr val="603813">
                <a:lumMod val="40000"/>
                <a:lumOff val="60000"/>
              </a:srgbClr>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xmlns="" id="{2FD39FF3-D1FE-4C36-927B-4B4190CD3CC3}"/>
              </a:ext>
            </a:extLst>
          </p:cNvPr>
          <p:cNvCxnSpPr/>
          <p:nvPr/>
        </p:nvCxnSpPr>
        <p:spPr bwMode="auto">
          <a:xfrm>
            <a:off x="3685749" y="5399680"/>
            <a:ext cx="0" cy="825500"/>
          </a:xfrm>
          <a:prstGeom prst="line">
            <a:avLst/>
          </a:prstGeom>
          <a:solidFill>
            <a:srgbClr val="006818"/>
          </a:solidFill>
          <a:ln w="6350" cap="flat" cmpd="sng" algn="ctr">
            <a:solidFill>
              <a:srgbClr val="603813">
                <a:lumMod val="40000"/>
                <a:lumOff val="60000"/>
              </a:srgbClr>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xmlns="" id="{26CFC953-7563-4BC4-8ACC-4663BD044CE0}"/>
              </a:ext>
            </a:extLst>
          </p:cNvPr>
          <p:cNvCxnSpPr/>
          <p:nvPr/>
        </p:nvCxnSpPr>
        <p:spPr bwMode="auto">
          <a:xfrm>
            <a:off x="5638798" y="5399680"/>
            <a:ext cx="0" cy="825500"/>
          </a:xfrm>
          <a:prstGeom prst="line">
            <a:avLst/>
          </a:prstGeom>
          <a:solidFill>
            <a:srgbClr val="006818"/>
          </a:solidFill>
          <a:ln w="6350" cap="flat" cmpd="sng" algn="ctr">
            <a:solidFill>
              <a:srgbClr val="603813">
                <a:lumMod val="40000"/>
                <a:lumOff val="60000"/>
              </a:srgbClr>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xmlns="" id="{45E39A07-7D40-491E-9186-DAE42BBED65D}"/>
              </a:ext>
            </a:extLst>
          </p:cNvPr>
          <p:cNvCxnSpPr/>
          <p:nvPr/>
        </p:nvCxnSpPr>
        <p:spPr bwMode="auto">
          <a:xfrm>
            <a:off x="7313728" y="5344997"/>
            <a:ext cx="0" cy="825500"/>
          </a:xfrm>
          <a:prstGeom prst="line">
            <a:avLst/>
          </a:prstGeom>
          <a:solidFill>
            <a:srgbClr val="006818"/>
          </a:solidFill>
          <a:ln w="6350" cap="flat" cmpd="sng" algn="ctr">
            <a:solidFill>
              <a:srgbClr val="603813">
                <a:lumMod val="40000"/>
                <a:lumOff val="60000"/>
              </a:srgbClr>
            </a:solidFill>
            <a:prstDash val="solid"/>
            <a:round/>
            <a:headEnd type="none" w="med" len="med"/>
            <a:tailEnd type="none" w="med" len="med"/>
          </a:ln>
          <a:effectLst/>
        </p:spPr>
      </p:cxnSp>
      <p:cxnSp>
        <p:nvCxnSpPr>
          <p:cNvPr id="23" name="Straight Connector 22">
            <a:extLst>
              <a:ext uri="{FF2B5EF4-FFF2-40B4-BE49-F238E27FC236}">
                <a16:creationId xmlns:a16="http://schemas.microsoft.com/office/drawing/2014/main" xmlns="" id="{AA802E16-9EDE-4B4C-9446-A430724125D0}"/>
              </a:ext>
            </a:extLst>
          </p:cNvPr>
          <p:cNvCxnSpPr/>
          <p:nvPr/>
        </p:nvCxnSpPr>
        <p:spPr bwMode="auto">
          <a:xfrm>
            <a:off x="8948177" y="5321872"/>
            <a:ext cx="0" cy="825500"/>
          </a:xfrm>
          <a:prstGeom prst="line">
            <a:avLst/>
          </a:prstGeom>
          <a:solidFill>
            <a:srgbClr val="006818"/>
          </a:solidFill>
          <a:ln w="6350" cap="flat" cmpd="sng" algn="ctr">
            <a:solidFill>
              <a:srgbClr val="603813">
                <a:lumMod val="40000"/>
                <a:lumOff val="60000"/>
              </a:srgbClr>
            </a:solidFill>
            <a:prstDash val="solid"/>
            <a:round/>
            <a:headEnd type="none" w="med" len="med"/>
            <a:tailEnd type="none" w="med" len="med"/>
          </a:ln>
          <a:effectLst/>
        </p:spPr>
      </p:cxnSp>
      <p:sp>
        <p:nvSpPr>
          <p:cNvPr id="25" name="TextBox 24">
            <a:extLst>
              <a:ext uri="{FF2B5EF4-FFF2-40B4-BE49-F238E27FC236}">
                <a16:creationId xmlns:a16="http://schemas.microsoft.com/office/drawing/2014/main" xmlns="" id="{84D1C58A-523F-472C-A043-156516D2293A}"/>
              </a:ext>
            </a:extLst>
          </p:cNvPr>
          <p:cNvSpPr txBox="1"/>
          <p:nvPr/>
        </p:nvSpPr>
        <p:spPr>
          <a:xfrm>
            <a:off x="517308" y="5467183"/>
            <a:ext cx="1048964" cy="848625"/>
          </a:xfrm>
          <a:prstGeom prst="rect">
            <a:avLst/>
          </a:prstGeom>
          <a:noFill/>
        </p:spPr>
        <p:txBody>
          <a:bodyPr wrap="square" lIns="9144" tIns="9144" rIns="9144" bIns="9144" rtlCol="0">
            <a:noAutofit/>
          </a:bodyPr>
          <a:lstStyle/>
          <a:p>
            <a:pPr algn="ctr" fontAlgn="base">
              <a:spcBef>
                <a:spcPct val="0"/>
              </a:spcBef>
              <a:spcAft>
                <a:spcPct val="0"/>
              </a:spcAft>
            </a:pPr>
            <a:r>
              <a:rPr lang="en-GB" sz="1400" dirty="0">
                <a:solidFill>
                  <a:srgbClr val="000000"/>
                </a:solidFill>
                <a:latin typeface="Arial Rounded MT Bold" panose="020F0704030504030204" pitchFamily="34" charset="0"/>
              </a:rPr>
              <a:t>Equipping the Youth with </a:t>
            </a:r>
            <a:r>
              <a:rPr lang="en-GB" sz="1400" dirty="0">
                <a:solidFill>
                  <a:srgbClr val="603813"/>
                </a:solidFill>
                <a:latin typeface="Arial Rounded MT Bold" panose="020F0704030504030204" pitchFamily="34" charset="0"/>
              </a:rPr>
              <a:t>vocational skills</a:t>
            </a:r>
          </a:p>
        </p:txBody>
      </p:sp>
      <p:sp>
        <p:nvSpPr>
          <p:cNvPr id="26" name="TextBox 25">
            <a:extLst>
              <a:ext uri="{FF2B5EF4-FFF2-40B4-BE49-F238E27FC236}">
                <a16:creationId xmlns:a16="http://schemas.microsoft.com/office/drawing/2014/main" xmlns="" id="{E1354A9F-AE36-4E8E-8F42-FCD840B49140}"/>
              </a:ext>
            </a:extLst>
          </p:cNvPr>
          <p:cNvSpPr txBox="1"/>
          <p:nvPr/>
        </p:nvSpPr>
        <p:spPr>
          <a:xfrm>
            <a:off x="7593935" y="5467183"/>
            <a:ext cx="1048964" cy="848625"/>
          </a:xfrm>
          <a:prstGeom prst="rect">
            <a:avLst/>
          </a:prstGeom>
          <a:noFill/>
        </p:spPr>
        <p:txBody>
          <a:bodyPr wrap="square" lIns="9144" tIns="9144" rIns="9144" bIns="9144" rtlCol="0">
            <a:noAutofit/>
          </a:bodyPr>
          <a:lstStyle/>
          <a:p>
            <a:pPr algn="ctr" fontAlgn="base">
              <a:spcBef>
                <a:spcPct val="0"/>
              </a:spcBef>
              <a:spcAft>
                <a:spcPct val="0"/>
              </a:spcAft>
            </a:pPr>
            <a:r>
              <a:rPr lang="en-GB" sz="1400" dirty="0">
                <a:solidFill>
                  <a:srgbClr val="603813"/>
                </a:solidFill>
                <a:latin typeface="Arial Rounded MT Bold" panose="020F0704030504030204" pitchFamily="34" charset="0"/>
              </a:rPr>
              <a:t>Invest in Security</a:t>
            </a:r>
          </a:p>
        </p:txBody>
      </p:sp>
      <p:sp>
        <p:nvSpPr>
          <p:cNvPr id="27" name="Freeform 38">
            <a:extLst>
              <a:ext uri="{FF2B5EF4-FFF2-40B4-BE49-F238E27FC236}">
                <a16:creationId xmlns:a16="http://schemas.microsoft.com/office/drawing/2014/main" xmlns="" id="{20B5E403-5E35-4B66-A7AE-F7C7250FB701}"/>
              </a:ext>
            </a:extLst>
          </p:cNvPr>
          <p:cNvSpPr/>
          <p:nvPr/>
        </p:nvSpPr>
        <p:spPr bwMode="auto">
          <a:xfrm>
            <a:off x="517308" y="5147762"/>
            <a:ext cx="9901657" cy="45719"/>
          </a:xfrm>
          <a:custGeom>
            <a:avLst/>
            <a:gdLst>
              <a:gd name="connsiteX0" fmla="*/ 0 w 5829300"/>
              <a:gd name="connsiteY0" fmla="*/ 38100 h 768350"/>
              <a:gd name="connsiteX1" fmla="*/ 2743200 w 5829300"/>
              <a:gd name="connsiteY1" fmla="*/ 762000 h 768350"/>
              <a:gd name="connsiteX2" fmla="*/ 5829300 w 5829300"/>
              <a:gd name="connsiteY2" fmla="*/ 0 h 768350"/>
            </a:gdLst>
            <a:ahLst/>
            <a:cxnLst>
              <a:cxn ang="0">
                <a:pos x="connsiteX0" y="connsiteY0"/>
              </a:cxn>
              <a:cxn ang="0">
                <a:pos x="connsiteX1" y="connsiteY1"/>
              </a:cxn>
              <a:cxn ang="0">
                <a:pos x="connsiteX2" y="connsiteY2"/>
              </a:cxn>
            </a:cxnLst>
            <a:rect l="l" t="t" r="r" b="b"/>
            <a:pathLst>
              <a:path w="5829300" h="768350">
                <a:moveTo>
                  <a:pt x="0" y="38100"/>
                </a:moveTo>
                <a:cubicBezTo>
                  <a:pt x="885825" y="403225"/>
                  <a:pt x="1771650" y="768350"/>
                  <a:pt x="2743200" y="762000"/>
                </a:cubicBezTo>
                <a:cubicBezTo>
                  <a:pt x="3714750" y="755650"/>
                  <a:pt x="5829300" y="0"/>
                  <a:pt x="5829300" y="0"/>
                </a:cubicBezTo>
              </a:path>
            </a:pathLst>
          </a:custGeom>
          <a:noFill/>
          <a:ln w="38100" cap="flat" cmpd="sng" algn="ctr">
            <a:solidFill>
              <a:srgbClr val="603813"/>
            </a:solidFill>
            <a:prstDash val="solid"/>
            <a:round/>
            <a:headEnd type="triangle" w="lg" len="lg"/>
            <a:tailEnd type="triangle" w="lg" len="lg"/>
          </a:ln>
          <a:effectLst/>
        </p:spPr>
        <p:txBody>
          <a:bodyPr vert="horz" wrap="square" lIns="45720" tIns="45720" rIns="4572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a:ln>
                <a:noFill/>
              </a:ln>
              <a:solidFill>
                <a:srgbClr val="000000"/>
              </a:solidFill>
              <a:effectLst/>
              <a:uLnTx/>
              <a:uFillTx/>
              <a:latin typeface="Arial" charset="0"/>
              <a:ea typeface="+mn-ea"/>
              <a:cs typeface="+mn-cs"/>
            </a:endParaRPr>
          </a:p>
        </p:txBody>
      </p:sp>
      <p:sp>
        <p:nvSpPr>
          <p:cNvPr id="6" name="TextBox 5">
            <a:extLst>
              <a:ext uri="{FF2B5EF4-FFF2-40B4-BE49-F238E27FC236}">
                <a16:creationId xmlns:a16="http://schemas.microsoft.com/office/drawing/2014/main" xmlns="" id="{0A243BB5-6817-4456-83E2-4F842E2675C0}"/>
              </a:ext>
            </a:extLst>
          </p:cNvPr>
          <p:cNvSpPr txBox="1"/>
          <p:nvPr/>
        </p:nvSpPr>
        <p:spPr>
          <a:xfrm>
            <a:off x="3740227" y="4726592"/>
            <a:ext cx="4040337" cy="369332"/>
          </a:xfrm>
          <a:prstGeom prst="rect">
            <a:avLst/>
          </a:prstGeom>
          <a:noFill/>
        </p:spPr>
        <p:txBody>
          <a:bodyPr wrap="none" rtlCol="0">
            <a:spAutoFit/>
          </a:bodyPr>
          <a:lstStyle/>
          <a:p>
            <a:r>
              <a:rPr lang="en-US" dirty="0">
                <a:solidFill>
                  <a:srgbClr val="00B050"/>
                </a:solidFill>
                <a:latin typeface="Arial Rounded MT Bold" panose="020F0704030504030204" pitchFamily="34" charset="0"/>
              </a:rPr>
              <a:t>Enablers: Macroeconomic stability</a:t>
            </a:r>
          </a:p>
        </p:txBody>
      </p:sp>
      <p:sp>
        <p:nvSpPr>
          <p:cNvPr id="28" name="TextBox 27">
            <a:extLst>
              <a:ext uri="{FF2B5EF4-FFF2-40B4-BE49-F238E27FC236}">
                <a16:creationId xmlns:a16="http://schemas.microsoft.com/office/drawing/2014/main" xmlns="" id="{9079F074-1297-4155-B493-15121E08AC3C}"/>
              </a:ext>
            </a:extLst>
          </p:cNvPr>
          <p:cNvSpPr txBox="1"/>
          <p:nvPr/>
        </p:nvSpPr>
        <p:spPr>
          <a:xfrm>
            <a:off x="5079599" y="862587"/>
            <a:ext cx="1750672" cy="461665"/>
          </a:xfrm>
          <a:prstGeom prst="rect">
            <a:avLst/>
          </a:prstGeom>
          <a:noFill/>
        </p:spPr>
        <p:txBody>
          <a:bodyPr wrap="none" rtlCol="0">
            <a:spAutoFit/>
          </a:bodyPr>
          <a:lstStyle/>
          <a:p>
            <a:r>
              <a:rPr lang="en-US" sz="2400" dirty="0">
                <a:solidFill>
                  <a:srgbClr val="C00000"/>
                </a:solidFill>
                <a:latin typeface="Arial Rounded MT Bold" panose="020F0704030504030204" pitchFamily="34" charset="0"/>
              </a:rPr>
              <a:t>Key Pillars</a:t>
            </a:r>
          </a:p>
        </p:txBody>
      </p:sp>
      <p:pic>
        <p:nvPicPr>
          <p:cNvPr id="29" name="Picture 28">
            <a:extLst>
              <a:ext uri="{FF2B5EF4-FFF2-40B4-BE49-F238E27FC236}">
                <a16:creationId xmlns:a16="http://schemas.microsoft.com/office/drawing/2014/main" xmlns="" id="{333AC750-5863-41CB-A2A0-C3171371EB6B}"/>
              </a:ext>
            </a:extLst>
          </p:cNvPr>
          <p:cNvPicPr>
            <a:picLocks noChangeAspect="1"/>
          </p:cNvPicPr>
          <p:nvPr/>
        </p:nvPicPr>
        <p:blipFill>
          <a:blip r:embed="rId11" cstate="email">
            <a:duotone>
              <a:schemeClr val="accent4">
                <a:shade val="45000"/>
                <a:satMod val="135000"/>
              </a:schemeClr>
              <a:prstClr val="white"/>
            </a:duotone>
            <a:extLst>
              <a:ext uri="{BEBA8EAE-BF5A-486C-A8C5-ECC9F3942E4B}">
                <a14:imgProps xmlns:a14="http://schemas.microsoft.com/office/drawing/2010/main">
                  <a14:imgLayer r:embed="rId12">
                    <a14:imgEffect>
                      <a14:brightnessContrast bright="40000"/>
                    </a14:imgEffect>
                  </a14:imgLayer>
                </a14:imgProps>
              </a:ext>
              <a:ext uri="{28A0092B-C50C-407E-A947-70E740481C1C}">
                <a14:useLocalDpi xmlns:a14="http://schemas.microsoft.com/office/drawing/2010/main"/>
              </a:ext>
            </a:extLst>
          </a:blip>
          <a:stretch>
            <a:fillRect/>
          </a:stretch>
        </p:blipFill>
        <p:spPr>
          <a:xfrm>
            <a:off x="141389" y="3514792"/>
            <a:ext cx="627055" cy="572163"/>
          </a:xfrm>
          <a:prstGeom prst="rect">
            <a:avLst/>
          </a:prstGeom>
        </p:spPr>
      </p:pic>
      <p:pic>
        <p:nvPicPr>
          <p:cNvPr id="30" name="Picture 29">
            <a:extLst>
              <a:ext uri="{FF2B5EF4-FFF2-40B4-BE49-F238E27FC236}">
                <a16:creationId xmlns:a16="http://schemas.microsoft.com/office/drawing/2014/main" xmlns="" id="{EFB00A65-F9F1-4B9B-B387-827E87320A44}"/>
              </a:ext>
            </a:extLst>
          </p:cNvPr>
          <p:cNvPicPr>
            <a:picLocks noChangeAspect="1"/>
          </p:cNvPicPr>
          <p:nvPr/>
        </p:nvPicPr>
        <p:blipFill>
          <a:blip r:embed="rId13" cstate="email">
            <a:lum bright="70000" contrast="-70000"/>
            <a:extLst>
              <a:ext uri="{BEBA8EAE-BF5A-486C-A8C5-ECC9F3942E4B}">
                <a14:imgProps xmlns:a14="http://schemas.microsoft.com/office/drawing/2010/main">
                  <a14:imgLayer r:embed="rId14">
                    <a14:imgEffect>
                      <a14:colorTemperature colorTemp="11500"/>
                    </a14:imgEffect>
                  </a14:imgLayer>
                </a14:imgProps>
              </a:ext>
              <a:ext uri="{28A0092B-C50C-407E-A947-70E740481C1C}">
                <a14:useLocalDpi xmlns:a14="http://schemas.microsoft.com/office/drawing/2010/main"/>
              </a:ext>
            </a:extLst>
          </a:blip>
          <a:stretch>
            <a:fillRect/>
          </a:stretch>
        </p:blipFill>
        <p:spPr>
          <a:xfrm>
            <a:off x="139587" y="2069828"/>
            <a:ext cx="601026" cy="515924"/>
          </a:xfrm>
          <a:prstGeom prst="rect">
            <a:avLst/>
          </a:prstGeom>
          <a:noFill/>
          <a:ln>
            <a:noFill/>
          </a:ln>
        </p:spPr>
      </p:pic>
      <p:pic>
        <p:nvPicPr>
          <p:cNvPr id="31" name="Picture 30">
            <a:extLst>
              <a:ext uri="{FF2B5EF4-FFF2-40B4-BE49-F238E27FC236}">
                <a16:creationId xmlns:a16="http://schemas.microsoft.com/office/drawing/2014/main" xmlns="" id="{8C512D52-4047-4835-91E9-F3035AAB6028}"/>
              </a:ext>
            </a:extLst>
          </p:cNvPr>
          <p:cNvPicPr>
            <a:picLocks noChangeAspect="1"/>
          </p:cNvPicPr>
          <p:nvPr/>
        </p:nvPicPr>
        <p:blipFill>
          <a:blip r:embed="rId1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92470" y="2782022"/>
            <a:ext cx="601027" cy="572163"/>
          </a:xfrm>
          <a:prstGeom prst="rect">
            <a:avLst/>
          </a:prstGeom>
        </p:spPr>
      </p:pic>
      <p:pic>
        <p:nvPicPr>
          <p:cNvPr id="32" name="Picture 31">
            <a:extLst>
              <a:ext uri="{FF2B5EF4-FFF2-40B4-BE49-F238E27FC236}">
                <a16:creationId xmlns:a16="http://schemas.microsoft.com/office/drawing/2014/main" xmlns="" id="{5CA8398C-1EF3-496A-8976-628CC4B59C4E}"/>
              </a:ext>
            </a:extLst>
          </p:cNvPr>
          <p:cNvPicPr>
            <a:picLocks noChangeAspect="1"/>
          </p:cNvPicPr>
          <p:nvPr/>
        </p:nvPicPr>
        <p:blipFill>
          <a:blip r:embed="rId16"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flipH="1">
            <a:off x="139588" y="1301455"/>
            <a:ext cx="601025" cy="515923"/>
          </a:xfrm>
          <a:prstGeom prst="rect">
            <a:avLst/>
          </a:prstGeom>
        </p:spPr>
      </p:pic>
      <p:sp>
        <p:nvSpPr>
          <p:cNvPr id="3" name="Rectangle 2"/>
          <p:cNvSpPr/>
          <p:nvPr/>
        </p:nvSpPr>
        <p:spPr>
          <a:xfrm>
            <a:off x="1566272" y="-44168"/>
            <a:ext cx="7381905" cy="1015663"/>
          </a:xfrm>
          <a:prstGeom prst="rect">
            <a:avLst/>
          </a:prstGeom>
        </p:spPr>
        <p:txBody>
          <a:bodyPr wrap="square">
            <a:spAutoFit/>
          </a:bodyPr>
          <a:lstStyle/>
          <a:p>
            <a:pPr algn="ctr"/>
            <a:r>
              <a:rPr lang="en-US" sz="3600" b="1" dirty="0">
                <a:latin typeface="Arial Rounded MT Bold" panose="020F0704030504030204" pitchFamily="34" charset="0"/>
              </a:rPr>
              <a:t>Fast-tracking our vision</a:t>
            </a:r>
            <a:r>
              <a:rPr lang="en-US" b="1" dirty="0"/>
              <a:t>  </a:t>
            </a:r>
            <a:endParaRPr lang="en-US" b="1" dirty="0" smtClean="0"/>
          </a:p>
          <a:p>
            <a:pPr algn="ctr"/>
            <a:r>
              <a:rPr lang="en-US" sz="2400" b="1" dirty="0" smtClean="0"/>
              <a:t>Through </a:t>
            </a:r>
            <a:r>
              <a:rPr lang="en-US" sz="2400" b="1" dirty="0"/>
              <a:t>a 5-year Development plan under 4 key pillars</a:t>
            </a:r>
            <a:endParaRPr lang="en-US" sz="2400" dirty="0"/>
          </a:p>
        </p:txBody>
      </p:sp>
    </p:spTree>
    <p:extLst>
      <p:ext uri="{BB962C8B-B14F-4D97-AF65-F5344CB8AC3E}">
        <p14:creationId xmlns:p14="http://schemas.microsoft.com/office/powerpoint/2010/main" val="9846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2000"/>
                                        <p:tgtEl>
                                          <p:spTgt spid="1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2000"/>
                                        <p:tgtEl>
                                          <p:spTgt spid="2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552739" y="721161"/>
            <a:ext cx="1639260" cy="614772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pic>
        <p:nvPicPr>
          <p:cNvPr id="30" name="Picture 29">
            <a:extLst>
              <a:ext uri="{FF2B5EF4-FFF2-40B4-BE49-F238E27FC236}">
                <a16:creationId xmlns:a16="http://schemas.microsoft.com/office/drawing/2014/main" xmlns="" id="{53FAA762-EB92-4A1D-BD63-5C03613A38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6584" y="1643533"/>
            <a:ext cx="10256153" cy="4958842"/>
          </a:xfrm>
          <a:prstGeom prst="rect">
            <a:avLst/>
          </a:prstGeom>
        </p:spPr>
      </p:pic>
      <p:sp>
        <p:nvSpPr>
          <p:cNvPr id="31" name="Rectangle 30">
            <a:extLst>
              <a:ext uri="{FF2B5EF4-FFF2-40B4-BE49-F238E27FC236}">
                <a16:creationId xmlns:a16="http://schemas.microsoft.com/office/drawing/2014/main" xmlns="" id="{3A1C3C1A-84B4-4ED4-829E-E9C5212B2A7C}"/>
              </a:ext>
            </a:extLst>
          </p:cNvPr>
          <p:cNvSpPr/>
          <p:nvPr/>
        </p:nvSpPr>
        <p:spPr>
          <a:xfrm>
            <a:off x="296585" y="1092892"/>
            <a:ext cx="10605998" cy="584775"/>
          </a:xfrm>
          <a:prstGeom prst="rect">
            <a:avLst/>
          </a:prstGeom>
        </p:spPr>
        <p:txBody>
          <a:bodyPr wrap="square">
            <a:spAutoFit/>
          </a:bodyPr>
          <a:lstStyle/>
          <a:p>
            <a:pPr marL="285750" indent="-285750">
              <a:buFont typeface="Wingdings" panose="05000000000000000000" pitchFamily="2" charset="2"/>
              <a:buChar char="q"/>
            </a:pPr>
            <a:r>
              <a:rPr lang="en-US" sz="1600" b="1" dirty="0">
                <a:solidFill>
                  <a:schemeClr val="accent6">
                    <a:lumMod val="50000"/>
                  </a:schemeClr>
                </a:solidFill>
                <a:latin typeface="Arial" panose="020B0604020202020204" pitchFamily="34" charset="0"/>
                <a:cs typeface="Arial" panose="020B0604020202020204" pitchFamily="34" charset="0"/>
              </a:rPr>
              <a:t>E-opportunities portal : </a:t>
            </a:r>
            <a:r>
              <a:rPr lang="en-US" sz="1600" u="sng" dirty="0">
                <a:solidFill>
                  <a:srgbClr val="0070C0"/>
                </a:solidFill>
                <a:latin typeface="Arial Rounded MT Bold" panose="020F0704030504030204" pitchFamily="34" charset="0"/>
              </a:rPr>
              <a:t>https://eopportunities.org/</a:t>
            </a:r>
            <a:endParaRPr lang="en-US" sz="1600" dirty="0">
              <a:latin typeface="Arial Rounded MT Bold" panose="020F0704030504030204" pitchFamily="34" charset="0"/>
            </a:endParaRPr>
          </a:p>
          <a:p>
            <a:endParaRPr lang="en-US" sz="1600" dirty="0">
              <a:solidFill>
                <a:schemeClr val="accent6">
                  <a:lumMod val="75000"/>
                </a:schemeClr>
              </a:solidFill>
              <a:latin typeface="Arial Rounded MT Bold" panose="020F0704030504030204" pitchFamily="34" charset="0"/>
            </a:endParaRPr>
          </a:p>
        </p:txBody>
      </p:sp>
      <p:sp>
        <p:nvSpPr>
          <p:cNvPr id="2" name="Rectangle 1"/>
          <p:cNvSpPr/>
          <p:nvPr/>
        </p:nvSpPr>
        <p:spPr>
          <a:xfrm>
            <a:off x="104877" y="41730"/>
            <a:ext cx="10989419" cy="553998"/>
          </a:xfrm>
          <a:prstGeom prst="rect">
            <a:avLst/>
          </a:prstGeom>
        </p:spPr>
        <p:txBody>
          <a:bodyPr wrap="none">
            <a:spAutoFit/>
          </a:bodyPr>
          <a:lstStyle/>
          <a:p>
            <a:pPr algn="just"/>
            <a:r>
              <a:rPr lang="en-US" sz="3000" b="1" dirty="0" smtClean="0">
                <a:latin typeface="Arial Rounded MT Bold" panose="020F0704030504030204" pitchFamily="34" charset="0"/>
              </a:rPr>
              <a:t>Kenya Investment Authority </a:t>
            </a:r>
            <a:r>
              <a:rPr lang="en-US" sz="3000" b="1" dirty="0" smtClean="0">
                <a:solidFill>
                  <a:srgbClr val="C00000"/>
                </a:solidFill>
                <a:latin typeface="Arial Rounded MT Bold" panose="020F0704030504030204" pitchFamily="34" charset="0"/>
              </a:rPr>
              <a:t>E-OPPORTUNITIES </a:t>
            </a:r>
            <a:r>
              <a:rPr lang="en-US" sz="3000" b="1" dirty="0">
                <a:solidFill>
                  <a:srgbClr val="C00000"/>
                </a:solidFill>
                <a:latin typeface="Arial Rounded MT Bold" panose="020F0704030504030204" pitchFamily="34" charset="0"/>
              </a:rPr>
              <a:t>PORTAL</a:t>
            </a:r>
          </a:p>
        </p:txBody>
      </p:sp>
    </p:spTree>
    <p:extLst>
      <p:ext uri="{BB962C8B-B14F-4D97-AF65-F5344CB8AC3E}">
        <p14:creationId xmlns:p14="http://schemas.microsoft.com/office/powerpoint/2010/main" val="2635290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F953B9F-6D65-4C16-B0C1-FAF768F839C1}" type="slidenum">
              <a:rPr lang="en-GB" smtClean="0">
                <a:solidFill>
                  <a:prstClr val="black">
                    <a:tint val="75000"/>
                  </a:prstClr>
                </a:solidFill>
              </a:rPr>
              <a:pPr/>
              <a:t>7</a:t>
            </a:fld>
            <a:endParaRPr lang="en-GB">
              <a:solidFill>
                <a:prstClr val="black">
                  <a:tint val="75000"/>
                </a:prstClr>
              </a:solidFil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90618" y="723305"/>
            <a:ext cx="3373971" cy="5998171"/>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41600" y="723305"/>
            <a:ext cx="3373971" cy="5998171"/>
          </a:xfrm>
          <a:prstGeom prst="rect">
            <a:avLst/>
          </a:prstGeom>
        </p:spPr>
      </p:pic>
      <p:sp>
        <p:nvSpPr>
          <p:cNvPr id="2" name="Rectangle 1"/>
          <p:cNvSpPr/>
          <p:nvPr/>
        </p:nvSpPr>
        <p:spPr>
          <a:xfrm>
            <a:off x="256032" y="138529"/>
            <a:ext cx="11759184" cy="584775"/>
          </a:xfrm>
          <a:prstGeom prst="rect">
            <a:avLst/>
          </a:prstGeom>
        </p:spPr>
        <p:txBody>
          <a:bodyPr wrap="square">
            <a:spAutoFit/>
          </a:bodyPr>
          <a:lstStyle/>
          <a:p>
            <a:pPr algn="ctr" defTabSz="685797"/>
            <a:r>
              <a:rPr lang="en-US" altLang="en-US" sz="3200" b="1" dirty="0">
                <a:latin typeface="Arial Rounded MT Bold" panose="020F0704030504030204" pitchFamily="34" charset="0"/>
              </a:rPr>
              <a:t>Investors Guide &amp; Invest in Kenya Investor-Ready Projects</a:t>
            </a:r>
          </a:p>
        </p:txBody>
      </p:sp>
    </p:spTree>
    <p:extLst>
      <p:ext uri="{BB962C8B-B14F-4D97-AF65-F5344CB8AC3E}">
        <p14:creationId xmlns:p14="http://schemas.microsoft.com/office/powerpoint/2010/main" val="19054456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552739" y="721161"/>
            <a:ext cx="1639260" cy="614772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pic>
        <p:nvPicPr>
          <p:cNvPr id="10" name="Picture 9">
            <a:extLst>
              <a:ext uri="{FF2B5EF4-FFF2-40B4-BE49-F238E27FC236}">
                <a16:creationId xmlns:a16="http://schemas.microsoft.com/office/drawing/2014/main" xmlns="" id="{9C46EF29-57E4-4AA4-960C-7FBE303A8A5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42667" y="2176033"/>
            <a:ext cx="9667406" cy="4469465"/>
          </a:xfrm>
          <a:prstGeom prst="rect">
            <a:avLst/>
          </a:prstGeom>
        </p:spPr>
      </p:pic>
      <p:sp>
        <p:nvSpPr>
          <p:cNvPr id="11" name="Rectangle 10">
            <a:extLst>
              <a:ext uri="{FF2B5EF4-FFF2-40B4-BE49-F238E27FC236}">
                <a16:creationId xmlns:a16="http://schemas.microsoft.com/office/drawing/2014/main" xmlns="" id="{B5DE34E5-30E7-42E6-B8A5-9E7372DBFA92}"/>
              </a:ext>
            </a:extLst>
          </p:cNvPr>
          <p:cNvSpPr/>
          <p:nvPr/>
        </p:nvSpPr>
        <p:spPr>
          <a:xfrm>
            <a:off x="383058" y="902828"/>
            <a:ext cx="10775091" cy="1323439"/>
          </a:xfrm>
          <a:prstGeom prst="rect">
            <a:avLst/>
          </a:prstGeom>
        </p:spPr>
        <p:txBody>
          <a:bodyPr wrap="square">
            <a:spAutoFit/>
          </a:bodyPr>
          <a:lstStyle/>
          <a:p>
            <a:pPr marL="285750" indent="-285750" algn="just">
              <a:buFont typeface="Wingdings" panose="05000000000000000000" pitchFamily="2" charset="2"/>
              <a:buChar char="q"/>
            </a:pPr>
            <a:r>
              <a:rPr lang="en-US" sz="2000" dirty="0">
                <a:latin typeface="Arial Rounded MT Bold" panose="020F0704030504030204" pitchFamily="34" charset="0"/>
              </a:rPr>
              <a:t>An online guide on the step by step procedure of investing in Kenya. </a:t>
            </a:r>
          </a:p>
          <a:p>
            <a:pPr marL="285750" indent="-285750" algn="just">
              <a:buFont typeface="Wingdings" panose="05000000000000000000" pitchFamily="2" charset="2"/>
              <a:buChar char="q"/>
            </a:pPr>
            <a:endParaRPr lang="en-US" sz="2000" dirty="0">
              <a:latin typeface="Arial Rounded MT Bold" panose="020F0704030504030204" pitchFamily="34" charset="0"/>
            </a:endParaRPr>
          </a:p>
          <a:p>
            <a:pPr marL="285750" indent="-285750" algn="just">
              <a:buFont typeface="Wingdings" panose="05000000000000000000" pitchFamily="2" charset="2"/>
              <a:buChar char="q"/>
            </a:pPr>
            <a:r>
              <a:rPr lang="en-US" sz="2000" dirty="0">
                <a:latin typeface="Arial Rounded MT Bold" panose="020F0704030504030204" pitchFamily="34" charset="0"/>
              </a:rPr>
              <a:t>Currently, over 115 investment procedures published in the portal. Has since become the most visited of such portals in Africa.</a:t>
            </a:r>
          </a:p>
        </p:txBody>
      </p:sp>
      <p:sp>
        <p:nvSpPr>
          <p:cNvPr id="12" name="Rectangle 11">
            <a:extLst>
              <a:ext uri="{FF2B5EF4-FFF2-40B4-BE49-F238E27FC236}">
                <a16:creationId xmlns:a16="http://schemas.microsoft.com/office/drawing/2014/main" xmlns="" id="{DA0EA83D-4926-4381-9EE3-CA835DB8BD2C}"/>
              </a:ext>
            </a:extLst>
          </p:cNvPr>
          <p:cNvSpPr/>
          <p:nvPr/>
        </p:nvSpPr>
        <p:spPr>
          <a:xfrm>
            <a:off x="8732304" y="534610"/>
            <a:ext cx="3403111" cy="334835"/>
          </a:xfrm>
          <a:prstGeom prst="rect">
            <a:avLst/>
          </a:prstGeom>
        </p:spPr>
        <p:txBody>
          <a:bodyPr wrap="none">
            <a:spAutoFit/>
          </a:bodyPr>
          <a:lstStyle/>
          <a:p>
            <a:pPr algn="ctr">
              <a:lnSpc>
                <a:spcPct val="107000"/>
              </a:lnSpc>
              <a:spcAft>
                <a:spcPts val="800"/>
              </a:spcAft>
            </a:pPr>
            <a:r>
              <a:rPr lang="en-US" sz="1600" u="sng" dirty="0">
                <a:solidFill>
                  <a:srgbClr val="0563C1"/>
                </a:solidFill>
                <a:latin typeface="Arial Rounded MT Bold" panose="020F070403050403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xmlns="" val="tx"/>
                    </a:ext>
                  </a:extLst>
                </a:hlinkClick>
              </a:rPr>
              <a:t>https://eregulations.invest.go.ke/</a:t>
            </a:r>
            <a:endParaRPr lang="en-US" sz="1600" dirty="0">
              <a:latin typeface="Arial Rounded MT Bold" panose="020F07040305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817357" y="44027"/>
            <a:ext cx="9906494" cy="584775"/>
          </a:xfrm>
          <a:prstGeom prst="rect">
            <a:avLst/>
          </a:prstGeom>
        </p:spPr>
        <p:txBody>
          <a:bodyPr wrap="none">
            <a:spAutoFit/>
          </a:bodyPr>
          <a:lstStyle/>
          <a:p>
            <a:pPr algn="just"/>
            <a:r>
              <a:rPr lang="en-US" sz="3200" b="1" dirty="0">
                <a:latin typeface="Arial Rounded MT Bold" panose="020F0704030504030204" pitchFamily="34" charset="0"/>
              </a:rPr>
              <a:t>Kenya Investment Authority</a:t>
            </a:r>
            <a:r>
              <a:rPr lang="en-US" sz="3200" b="1" dirty="0" smtClean="0">
                <a:solidFill>
                  <a:srgbClr val="C00000"/>
                </a:solidFill>
              </a:rPr>
              <a:t> </a:t>
            </a:r>
            <a:r>
              <a:rPr lang="en-US" sz="3200" b="1" dirty="0">
                <a:solidFill>
                  <a:srgbClr val="C00000"/>
                </a:solidFill>
              </a:rPr>
              <a:t>E-REGULATIONS PORTAL</a:t>
            </a:r>
            <a:endParaRPr lang="en-US" sz="3200" dirty="0">
              <a:solidFill>
                <a:srgbClr val="C00000"/>
              </a:solidFill>
            </a:endParaRPr>
          </a:p>
        </p:txBody>
      </p:sp>
    </p:spTree>
    <p:extLst>
      <p:ext uri="{BB962C8B-B14F-4D97-AF65-F5344CB8AC3E}">
        <p14:creationId xmlns:p14="http://schemas.microsoft.com/office/powerpoint/2010/main" val="3802020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xmlns="" id="{014C11CF-0F91-44E3-8858-2B6A10B3D3B6}"/>
              </a:ext>
            </a:extLst>
          </p:cNvPr>
          <p:cNvSpPr>
            <a:spLocks noGrp="1"/>
          </p:cNvSpPr>
          <p:nvPr>
            <p:ph type="ftr" sz="quarter" idx="11"/>
          </p:nvPr>
        </p:nvSpPr>
        <p:spPr>
          <a:xfrm>
            <a:off x="0" y="6528842"/>
            <a:ext cx="1273741"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Invest in Kenya</a:t>
            </a:r>
          </a:p>
        </p:txBody>
      </p:sp>
      <p:pic>
        <p:nvPicPr>
          <p:cNvPr id="17" name="Picture 2" descr="Related image">
            <a:extLst>
              <a:ext uri="{FF2B5EF4-FFF2-40B4-BE49-F238E27FC236}">
                <a16:creationId xmlns:a16="http://schemas.microsoft.com/office/drawing/2014/main" xmlns="" id="{B09D30A0-7563-480F-AC97-346FFFCF3E59}"/>
              </a:ext>
            </a:extLst>
          </p:cNvPr>
          <p:cNvPicPr>
            <a:picLocks noChangeAspect="1" noChangeArrowheads="1"/>
          </p:cNvPicPr>
          <p:nvPr/>
        </p:nvPicPr>
        <p:blipFill rotWithShape="1">
          <a:blip r:embed="rId3">
            <a:lum bright="70000" contrast="-70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69938"/>
          <a:stretch/>
        </p:blipFill>
        <p:spPr bwMode="auto">
          <a:xfrm flipH="1">
            <a:off x="10230032" y="925423"/>
            <a:ext cx="1961967" cy="5943466"/>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xmlns="" id="{11BD6CF6-1CCD-42FD-B681-98746590E1C2}"/>
              </a:ext>
            </a:extLst>
          </p:cNvPr>
          <p:cNvCxnSpPr>
            <a:cxnSpLocks/>
          </p:cNvCxnSpPr>
          <p:nvPr/>
        </p:nvCxnSpPr>
        <p:spPr>
          <a:xfrm>
            <a:off x="0" y="869445"/>
            <a:ext cx="12192000"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Picture 8">
            <a:extLst>
              <a:ext uri="{FF2B5EF4-FFF2-40B4-BE49-F238E27FC236}">
                <a16:creationId xmlns:a16="http://schemas.microsoft.com/office/drawing/2014/main" xmlns="" id="{884D6206-473E-4F18-9881-449A236EBD58}"/>
              </a:ext>
            </a:extLst>
          </p:cNvPr>
          <p:cNvPicPr/>
          <p:nvPr/>
        </p:nvPicPr>
        <p:blipFill>
          <a:blip r:embed="rId5" cstate="email">
            <a:extLst>
              <a:ext uri="{28A0092B-C50C-407E-A947-70E740481C1C}">
                <a14:useLocalDpi xmlns:a14="http://schemas.microsoft.com/office/drawing/2010/main"/>
              </a:ext>
            </a:extLst>
          </a:blip>
          <a:srcRect l="16812" t="23781" r="16812" b="23781"/>
          <a:stretch>
            <a:fillRect/>
          </a:stretch>
        </p:blipFill>
        <p:spPr bwMode="auto">
          <a:xfrm>
            <a:off x="10972800" y="44027"/>
            <a:ext cx="1162615" cy="457200"/>
          </a:xfrm>
          <a:prstGeom prst="rect">
            <a:avLst/>
          </a:prstGeom>
          <a:solidFill>
            <a:srgbClr val="FFFFFF">
              <a:alpha val="0"/>
            </a:srgbClr>
          </a:solidFill>
          <a:ln>
            <a:noFill/>
          </a:ln>
        </p:spPr>
      </p:pic>
      <p:pic>
        <p:nvPicPr>
          <p:cNvPr id="10" name="black icons.png">
            <a:extLst>
              <a:ext uri="{FF2B5EF4-FFF2-40B4-BE49-F238E27FC236}">
                <a16:creationId xmlns:a16="http://schemas.microsoft.com/office/drawing/2014/main" xmlns="" id="{3755A5D9-D32B-4DD5-9F47-B4B5B95DA2A6}"/>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682654" y="1638939"/>
            <a:ext cx="8138465" cy="488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 name="Rectangle 1"/>
          <p:cNvSpPr/>
          <p:nvPr/>
        </p:nvSpPr>
        <p:spPr>
          <a:xfrm>
            <a:off x="271772" y="44027"/>
            <a:ext cx="10863871" cy="769441"/>
          </a:xfrm>
          <a:prstGeom prst="rect">
            <a:avLst/>
          </a:prstGeom>
        </p:spPr>
        <p:txBody>
          <a:bodyPr wrap="none">
            <a:spAutoFit/>
          </a:bodyPr>
          <a:lstStyle/>
          <a:p>
            <a:r>
              <a:rPr lang="en-US" sz="4400" b="1" dirty="0">
                <a:latin typeface="Arial Rounded MT Bold" panose="020F0704030504030204" pitchFamily="34" charset="0"/>
              </a:rPr>
              <a:t>Kenya Investment Authority(KenInvest)</a:t>
            </a:r>
          </a:p>
        </p:txBody>
      </p:sp>
      <p:sp>
        <p:nvSpPr>
          <p:cNvPr id="3" name="Rectangle 2"/>
          <p:cNvSpPr/>
          <p:nvPr/>
        </p:nvSpPr>
        <p:spPr>
          <a:xfrm>
            <a:off x="752182" y="961805"/>
            <a:ext cx="10220618" cy="584775"/>
          </a:xfrm>
          <a:prstGeom prst="rect">
            <a:avLst/>
          </a:prstGeom>
        </p:spPr>
        <p:txBody>
          <a:bodyPr wrap="none">
            <a:spAutoFit/>
          </a:bodyPr>
          <a:lstStyle/>
          <a:p>
            <a:r>
              <a:rPr lang="en-US" sz="3200" dirty="0">
                <a:latin typeface="Arial Rounded MT Bold" panose="020F0704030504030204" pitchFamily="34" charset="0"/>
                <a:cs typeface="Arial" panose="020B0604020202020204" pitchFamily="34" charset="0"/>
              </a:rPr>
              <a:t>KenInvest Role in the Delivery of The Big 4 Agenda</a:t>
            </a:r>
            <a:endParaRPr lang="en-US" sz="3200" dirty="0"/>
          </a:p>
        </p:txBody>
      </p:sp>
    </p:spTree>
    <p:extLst>
      <p:ext uri="{BB962C8B-B14F-4D97-AF65-F5344CB8AC3E}">
        <p14:creationId xmlns:p14="http://schemas.microsoft.com/office/powerpoint/2010/main" val="260295420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4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793</TotalTime>
  <Words>3410</Words>
  <Application>Microsoft Office PowerPoint</Application>
  <PresentationFormat>Custom</PresentationFormat>
  <Paragraphs>435</Paragraphs>
  <Slides>14</Slides>
  <Notes>12</Notes>
  <HiddenSlides>0</HiddenSlides>
  <MMClips>1</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14</vt:i4>
      </vt:variant>
    </vt:vector>
  </HeadingPairs>
  <TitlesOfParts>
    <vt:vector size="18" baseType="lpstr">
      <vt:lpstr>Office Theme</vt:lpstr>
      <vt:lpstr>White</vt:lpstr>
      <vt:lpstr>4_White</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DOING BUSINESS in Kenya</dc:title>
  <dc:creator>Vincent Andayi</dc:creator>
  <cp:lastModifiedBy>Huseyin Kayar</cp:lastModifiedBy>
  <cp:revision>97</cp:revision>
  <dcterms:created xsi:type="dcterms:W3CDTF">2019-01-28T07:11:21Z</dcterms:created>
  <dcterms:modified xsi:type="dcterms:W3CDTF">2019-02-15T11:55:11Z</dcterms:modified>
</cp:coreProperties>
</file>