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19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Masters/slideMaster13.xml" ContentType="application/vnd.openxmlformats-officedocument.presentationml.slideMaster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notesSlides/notesSlide11.xml" ContentType="application/vnd.openxmlformats-officedocument.presentationml.notesSlide+xml"/>
  <Default Extension="tiff" ContentType="image/tif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1" r:id="rId3"/>
    <p:sldMasterId id="2147483652" r:id="rId4"/>
    <p:sldMasterId id="2147483653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664" r:id="rId15"/>
    <p:sldMasterId id="2147483665" r:id="rId16"/>
    <p:sldMasterId id="2147483666" r:id="rId17"/>
    <p:sldMasterId id="2147483667" r:id="rId18"/>
  </p:sldMasterIdLst>
  <p:notesMasterIdLst>
    <p:notesMasterId r:id="rId57"/>
  </p:notesMasterIdLst>
  <p:handoutMasterIdLst>
    <p:handoutMasterId r:id="rId58"/>
  </p:handoutMasterIdLst>
  <p:sldIdLst>
    <p:sldId id="338" r:id="rId19"/>
    <p:sldId id="322" r:id="rId20"/>
    <p:sldId id="263" r:id="rId21"/>
    <p:sldId id="363" r:id="rId22"/>
    <p:sldId id="266" r:id="rId23"/>
    <p:sldId id="267" r:id="rId24"/>
    <p:sldId id="270" r:id="rId25"/>
    <p:sldId id="346" r:id="rId26"/>
    <p:sldId id="360" r:id="rId27"/>
    <p:sldId id="361" r:id="rId28"/>
    <p:sldId id="365" r:id="rId29"/>
    <p:sldId id="364" r:id="rId30"/>
    <p:sldId id="271" r:id="rId31"/>
    <p:sldId id="323" r:id="rId32"/>
    <p:sldId id="347" r:id="rId33"/>
    <p:sldId id="366" r:id="rId34"/>
    <p:sldId id="348" r:id="rId35"/>
    <p:sldId id="277" r:id="rId36"/>
    <p:sldId id="349" r:id="rId37"/>
    <p:sldId id="278" r:id="rId38"/>
    <p:sldId id="358" r:id="rId39"/>
    <p:sldId id="280" r:id="rId40"/>
    <p:sldId id="351" r:id="rId41"/>
    <p:sldId id="282" r:id="rId42"/>
    <p:sldId id="352" r:id="rId43"/>
    <p:sldId id="284" r:id="rId44"/>
    <p:sldId id="353" r:id="rId45"/>
    <p:sldId id="286" r:id="rId46"/>
    <p:sldId id="288" r:id="rId47"/>
    <p:sldId id="289" r:id="rId48"/>
    <p:sldId id="369" r:id="rId49"/>
    <p:sldId id="370" r:id="rId50"/>
    <p:sldId id="337" r:id="rId51"/>
    <p:sldId id="311" r:id="rId52"/>
    <p:sldId id="312" r:id="rId53"/>
    <p:sldId id="313" r:id="rId54"/>
    <p:sldId id="314" r:id="rId55"/>
    <p:sldId id="276" r:id="rId56"/>
  </p:sldIdLst>
  <p:sldSz cx="13004800" cy="9753600"/>
  <p:notesSz cx="6700838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1pPr>
    <a:lvl2pPr marL="457200" algn="l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2pPr>
    <a:lvl3pPr marL="914400" algn="l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3pPr>
    <a:lvl4pPr marL="1371600" algn="l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4pPr>
    <a:lvl5pPr marL="1828800" algn="l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Gill Sans"/>
        <a:ea typeface="ヒラギノ角ゴ ProN W3"/>
        <a:cs typeface="ヒラギノ角ゴ ProN W3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guillermo" initials="e" lastIdx="11" clrIdx="0"/>
  <p:cmAuthor id="1" name="María Gabriela Alvarado Alejos" initials="MGA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AF8FF"/>
    <a:srgbClr val="663300"/>
    <a:srgbClr val="143257"/>
    <a:srgbClr val="54A63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Énfasi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91" autoAdjust="0"/>
    <p:restoredTop sz="93190" autoAdjust="0"/>
  </p:normalViewPr>
  <p:slideViewPr>
    <p:cSldViewPr>
      <p:cViewPr>
        <p:scale>
          <a:sx n="70" d="100"/>
          <a:sy n="70" d="100"/>
        </p:scale>
        <p:origin x="-1332" y="-204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03696" cy="49347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s-GT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795592" y="0"/>
            <a:ext cx="2903696" cy="493475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0726F92-4E8D-49EE-96D9-0659B73F52AB}" type="datetimeFigureOut">
              <a:rPr lang="es-GT" smtClean="0"/>
              <a:pPr/>
              <a:t>23/03/2015</a:t>
            </a:fld>
            <a:endParaRPr lang="es-GT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9374300"/>
            <a:ext cx="2903696" cy="49347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s-GT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795592" y="9374300"/>
            <a:ext cx="2903696" cy="493475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7983263-430E-4F3F-BF59-A24F60A9F0B8}" type="slidenum">
              <a:rPr lang="es-GT" smtClean="0"/>
              <a:pPr/>
              <a:t>‹#›</a:t>
            </a:fld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xmlns="" val="246267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84238" y="739775"/>
            <a:ext cx="4932362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70084" y="4688008"/>
            <a:ext cx="5360670" cy="444127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492" tIns="46246" rIns="92492" bIns="462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8250700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Bienvenida a la presentación </a:t>
            </a:r>
            <a:r>
              <a:rPr lang="ja-JP" altLang="en-US" dirty="0" smtClean="0">
                <a:solidFill>
                  <a:srgbClr val="000000"/>
                </a:solidFill>
                <a:latin typeface="Arial" pitchFamily="34" charset="0"/>
                <a:sym typeface="Calibri" pitchFamily="34" charset="0"/>
              </a:rPr>
              <a:t>“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Guatemala Corazón del Mundo Maya</a:t>
            </a:r>
            <a:r>
              <a:rPr lang="ja-JP" altLang="en-US" dirty="0" smtClean="0">
                <a:solidFill>
                  <a:srgbClr val="000000"/>
                </a:solidFill>
                <a:latin typeface="Arial" pitchFamily="34" charset="0"/>
                <a:sym typeface="Calibri" pitchFamily="34" charset="0"/>
              </a:rPr>
              <a:t>”</a:t>
            </a:r>
            <a:endParaRPr lang="en-US" dirty="0" smtClean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Material de apoyo: Manual de 7 regiones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Material de apoyo: Manual de 7 regiones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1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Material de apoyo: Manual de 7 regiones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Material de apoyo: Manual de 7 regiones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Documento</a:t>
            </a:r>
            <a:r>
              <a:rPr lang="en-US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de apoyo y respaldo: Manual de Lecciones de Vida.</a:t>
            </a:r>
            <a:endParaRPr lang="en-US" dirty="0" smtClean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GT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Documento</a:t>
            </a:r>
            <a:r>
              <a:rPr lang="es-GT" baseline="0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de</a:t>
            </a:r>
            <a:r>
              <a:rPr lang="es-GT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apoyo y respaldo: informe</a:t>
            </a:r>
            <a:r>
              <a:rPr lang="es-GT" baseline="0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de</a:t>
            </a:r>
            <a:r>
              <a:rPr lang="es-GT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Productos Turísticos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xmlns="" val="185493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Documentos de apoyo y respaldo: Notas de Declaraciones y Nombramientos para</a:t>
            </a:r>
            <a:r>
              <a:rPr lang="es-MX" baseline="0" dirty="0" smtClean="0"/>
              <a:t> Guatemala.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xmlns="" val="995300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GT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Documento</a:t>
            </a:r>
            <a:r>
              <a:rPr lang="en-US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de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</a:t>
            </a:r>
            <a:r>
              <a:rPr lang="es-GT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apoyo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y </a:t>
            </a:r>
            <a:r>
              <a:rPr lang="es-GT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respaldo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: </a:t>
            </a:r>
            <a:r>
              <a:rPr lang="es-GT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estadísticas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de INGUAT </a:t>
            </a:r>
            <a:r>
              <a:rPr lang="es-GT" noProof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publicadas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en el www.visitguatemala.com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Ver documento de apoyo</a:t>
            </a:r>
            <a:r>
              <a:rPr lang="es-MX" baseline="0" dirty="0" smtClean="0"/>
              <a:t> y respaldo del Segmento de Cruceros.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xmlns="" val="275902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899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Documento de apoyo y respaldo: Informe de Porque Guatemala es el Corazón del Mundo Maya, trifoliar</a:t>
            </a:r>
            <a:r>
              <a:rPr lang="en-US" baseline="0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de la Ruta de los Baktunes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Documento</a:t>
            </a:r>
            <a:r>
              <a:rPr lang="es-MX" baseline="0" dirty="0" smtClean="0"/>
              <a:t> de apoyo y respaldo: Trifoliar La Ruta de Los Baktunes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xmlns="" val="1987131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7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Material de apoyo: Manual de 7 regiones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Documento</a:t>
            </a:r>
            <a:r>
              <a:rPr lang="es-MX" baseline="0" dirty="0" smtClean="0"/>
              <a:t> de apoyo y respaldo: Manual y revista de Siete Regiones. </a:t>
            </a:r>
            <a:endParaRPr lang="es-GT" dirty="0"/>
          </a:p>
        </p:txBody>
      </p:sp>
    </p:spTree>
    <p:extLst>
      <p:ext uri="{BB962C8B-B14F-4D97-AF65-F5344CB8AC3E}">
        <p14:creationId xmlns:p14="http://schemas.microsoft.com/office/powerpoint/2010/main" xmlns="" val="217458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1E0C1-2FFE-430D-9018-05A225E9EB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9E83-CC36-4DEA-A641-0AC01A0155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64650" y="3028950"/>
            <a:ext cx="2762250" cy="498475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77900" y="3028950"/>
            <a:ext cx="8134350" cy="498475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14434-3CF2-492E-AC2D-874F38DEF9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24FB3-CCC5-41ED-BCDC-C9EAA4E426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5C911-2882-4982-8BD5-3083CB0510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80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80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5A4DC-0949-44DD-B1E9-1F74889634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6435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1E734-73BD-4E7D-B865-8DEB34E5C8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D5F2E-CEE5-478D-B6C4-2B5A5639A6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DA696-E662-4507-8111-52EA6A16BF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CD8E4-D2FA-409E-BC96-4B76ADCBB3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42F84-06B9-43BD-A0BF-5F87462DA7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66CC2-55B3-430A-9F48-CFFA274C75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Calibri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284038-65FD-4EA1-8225-341C073162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D630B-0ABA-4B16-89FF-3C40122037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9750" y="390525"/>
            <a:ext cx="2927350" cy="83185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47700" y="390525"/>
            <a:ext cx="8629650" cy="83185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4AD5A-7EB3-4918-A804-65B799BFC1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57EF3-37A9-4D8D-965A-94D5E3ABE4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073553-C076-4C93-963D-D9FB8F145C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F2799-2DF7-4FA5-AFE9-0D7BE2002F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F30B1-9D8B-42D8-B897-56C90489B6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34E2C-D04C-42A0-8DC3-0B14103EE7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3CF3E-B9A3-472C-BCD5-5422874390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108F-E6FA-4D07-A2FF-12343B1548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94A9F-80CF-45D9-AB5D-0390545EEB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CF20D-A330-4627-8EAF-76BC8B8039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Lucida Grand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38F42-0864-4C66-8D83-DB5537574E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273C0-99D4-4CB7-B580-8A659B79F7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9750" y="0"/>
            <a:ext cx="2927350" cy="9753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47700" y="0"/>
            <a:ext cx="8629650" cy="9753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73789-9289-4FAC-910D-63F4AB06B7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95580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84950" y="5524500"/>
            <a:ext cx="4476750" cy="248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477CC-4123-417C-A053-142F8DA851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48171-AA14-4A1D-92B9-23E3345BD0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2B6E-2FA2-4E57-9CBA-5744B328FF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A491F-664A-4E18-8905-7B9CC8FE70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477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3300"/>
            <a:ext cx="5778500" cy="748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29869-4853-41D6-9410-8D783540D8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A2929-2CCE-4C33-BCF6-1523E44F29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207A9-55F4-4D71-994B-F5CB5A4B3C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905FD-6529-42CE-8ECE-934E22B076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E8E3A-76FD-4CF5-9C86-AB2F803D0A8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A2A52-1B9B-4778-A10C-BACA521B51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Lucida Grande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CACBB-BFDE-4186-83AA-74B06C505D6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28E49-DEDA-4190-B825-E7F81F16B5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9750" y="0"/>
            <a:ext cx="2927350" cy="9753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47700" y="0"/>
            <a:ext cx="8629650" cy="9753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96E0B-488B-4378-9790-D2414029A0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D4998-00DE-45CC-99DE-08185481CA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CD1AD-B334-46F2-A43C-81184B5ADA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C3C7A-D3D5-4B1E-9450-BB8D8600353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Calibri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0F605-B792-4104-95AF-D02765405F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>
              <a:sym typeface="Gill Sans" charset="0"/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3028950"/>
            <a:ext cx="110490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55800" y="5524500"/>
            <a:ext cx="91059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smtClean="0">
                <a:sym typeface="Calibri" pitchFamily="34" charset="0"/>
              </a:rPr>
              <a:t>Third level</a:t>
            </a:r>
          </a:p>
          <a:p>
            <a:pPr lvl="3"/>
            <a:r>
              <a:rPr lang="en-US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18F31699-76F4-4791-A4BC-887611C0A4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ctr" rtl="0" eaLnBrk="0" fontAlgn="base" hangingPunct="0">
        <a:spcBef>
          <a:spcPts val="1100"/>
        </a:spcBef>
        <a:spcAft>
          <a:spcPct val="0"/>
        </a:spcAft>
        <a:buChar char="•"/>
        <a:defRPr sz="4400">
          <a:solidFill>
            <a:srgbClr val="878787"/>
          </a:solidFill>
          <a:latin typeface="+mn-lt"/>
          <a:ea typeface="+mn-ea"/>
          <a:cs typeface="+mn-cs"/>
          <a:sym typeface="Calibri" pitchFamily="34" charset="0"/>
        </a:defRPr>
      </a:lvl1pPr>
      <a:lvl2pPr marL="609600" indent="-152400" algn="ctr" rtl="0" eaLnBrk="0" fontAlgn="base" hangingPunct="0">
        <a:spcBef>
          <a:spcPts val="1000"/>
        </a:spcBef>
        <a:spcAft>
          <a:spcPct val="0"/>
        </a:spcAft>
        <a:buChar char="–"/>
        <a:defRPr sz="3800">
          <a:solidFill>
            <a:srgbClr val="878787"/>
          </a:solidFill>
          <a:latin typeface="+mn-lt"/>
          <a:ea typeface="+mn-ea"/>
          <a:cs typeface="+mn-cs"/>
          <a:sym typeface="Calibri" pitchFamily="34" charset="0"/>
        </a:defRPr>
      </a:lvl2pPr>
      <a:lvl3pPr marL="1257300" indent="-342900" algn="ctr" rtl="0" eaLnBrk="0" fontAlgn="base" hangingPunct="0">
        <a:spcBef>
          <a:spcPts val="800"/>
        </a:spcBef>
        <a:spcAft>
          <a:spcPct val="0"/>
        </a:spcAft>
        <a:buChar char="•"/>
        <a:defRPr sz="3400">
          <a:solidFill>
            <a:srgbClr val="878787"/>
          </a:solidFill>
          <a:latin typeface="+mn-lt"/>
          <a:ea typeface="+mn-ea"/>
          <a:cs typeface="+mn-cs"/>
          <a:sym typeface="Calibri" pitchFamily="34" charset="0"/>
        </a:defRPr>
      </a:lvl3pPr>
      <a:lvl4pPr marL="1917700" indent="-546100" algn="ctr" rtl="0" eaLnBrk="0" fontAlgn="base" hangingPunct="0">
        <a:spcBef>
          <a:spcPts val="700"/>
        </a:spcBef>
        <a:spcAft>
          <a:spcPct val="0"/>
        </a:spcAft>
        <a:buChar char="–"/>
        <a:defRPr sz="2800">
          <a:solidFill>
            <a:srgbClr val="878787"/>
          </a:solidFill>
          <a:latin typeface="+mn-lt"/>
          <a:ea typeface="+mn-ea"/>
          <a:cs typeface="+mn-cs"/>
          <a:sym typeface="Calibri" pitchFamily="34" charset="0"/>
        </a:defRPr>
      </a:lvl4pPr>
      <a:lvl5pPr marL="2565400" indent="-736600" algn="ctr" rtl="0" eaLnBrk="0" fontAlgn="base" hangingPunct="0">
        <a:spcBef>
          <a:spcPts val="700"/>
        </a:spcBef>
        <a:spcAft>
          <a:spcPct val="0"/>
        </a:spcAft>
        <a:buChar char="»"/>
        <a:defRPr sz="2800">
          <a:solidFill>
            <a:srgbClr val="878787"/>
          </a:solidFill>
          <a:latin typeface="+mn-lt"/>
          <a:ea typeface="+mn-ea"/>
          <a:cs typeface="+mn-cs"/>
          <a:sym typeface="Calibri" pitchFamily="34" charset="0"/>
        </a:defRPr>
      </a:lvl5pPr>
      <a:lvl6pPr marL="30226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34798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9370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4394200" algn="ctr" rtl="0" fontAlgn="base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390525"/>
            <a:ext cx="11709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smtClean="0">
                <a:sym typeface="Calibri" pitchFamily="34" charset="0"/>
              </a:rPr>
              <a:t>Third level</a:t>
            </a:r>
          </a:p>
          <a:p>
            <a:pPr lvl="3"/>
            <a:r>
              <a:rPr lang="en-US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78787"/>
                </a:solidFill>
                <a:latin typeface="+mn-lt"/>
                <a:ea typeface="ＭＳ Ｐゴシック" charset="0"/>
                <a:cs typeface="Calibri" charset="0"/>
                <a:sym typeface="Calibri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FB9E6CF-1672-49D5-AC3A-0526869C69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charset="0"/>
          <a:ea typeface="ヒラギノ角ゴ ProN W3" charset="0"/>
          <a:cs typeface="ヒラギノ角ゴ ProN W3" charset="0"/>
          <a:sym typeface="Calibri" charset="0"/>
        </a:defRPr>
      </a:lvl9pPr>
    </p:titleStyle>
    <p:bodyStyle>
      <a:lvl1pPr marL="342900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1pPr>
      <a:lvl2pPr marL="704850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2pPr>
      <a:lvl3pPr marL="1104900" indent="-2286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3pPr>
      <a:lvl4pPr marL="15621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4pPr>
      <a:lvl5pPr marL="2019300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pitchFamily="34" charset="0"/>
        </a:defRPr>
      </a:lvl5pPr>
      <a:lvl6pPr marL="24765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6pPr>
      <a:lvl7pPr marL="29337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7pPr>
      <a:lvl8pPr marL="33909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8pPr>
      <a:lvl9pPr marL="3848100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0"/>
            <a:ext cx="11709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/>
              </a:rPr>
              <a:t>Click to edit Master title style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/>
              </a:rPr>
              <a:t>Click to edit Master text styles</a:t>
            </a:r>
          </a:p>
          <a:p>
            <a:pPr lvl="1"/>
            <a:r>
              <a:rPr lang="en-US" smtClean="0">
                <a:sym typeface="Lucida Grande"/>
              </a:rPr>
              <a:t>Second level</a:t>
            </a:r>
          </a:p>
          <a:p>
            <a:pPr lvl="2"/>
            <a:r>
              <a:rPr lang="en-US" smtClean="0">
                <a:sym typeface="Lucida Grande"/>
              </a:rPr>
              <a:t>Third level</a:t>
            </a:r>
          </a:p>
          <a:p>
            <a:pPr lvl="3"/>
            <a:r>
              <a:rPr lang="en-US" smtClean="0">
                <a:sym typeface="Lucida Grande"/>
              </a:rPr>
              <a:t>Fourth level</a:t>
            </a:r>
          </a:p>
          <a:p>
            <a:pPr lvl="4"/>
            <a:r>
              <a:rPr lang="en-US" smtClean="0">
                <a:sym typeface="Lucida Grande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64825" y="9139238"/>
            <a:ext cx="339725" cy="317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98989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A0FB3833-CF71-4AC2-831B-133F0A8799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Lucida Grand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Lucida Grande"/>
        </a:defRPr>
      </a:lvl1pPr>
      <a:lvl2pPr marL="630238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Lucida Grande"/>
        </a:defRPr>
      </a:lvl2pPr>
      <a:lvl3pPr marL="1030288" indent="-228600" algn="l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Lucida Grande"/>
        </a:defRPr>
      </a:lvl3pPr>
      <a:lvl4pPr marL="1487488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Lucida Grande"/>
        </a:defRPr>
      </a:lvl4pPr>
      <a:lvl5pPr marL="1944688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/>
        </a:defRPr>
      </a:lvl5pPr>
      <a:lvl6pPr marL="2401888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859088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16288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773488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0"/>
            <a:ext cx="11709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/>
              </a:rPr>
              <a:t>Click to edit Master title style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2273300"/>
            <a:ext cx="11709400" cy="748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Lucida Grande"/>
              </a:rPr>
              <a:t>Click to edit Master text styles</a:t>
            </a:r>
          </a:p>
          <a:p>
            <a:pPr lvl="1"/>
            <a:r>
              <a:rPr lang="en-US" smtClean="0">
                <a:sym typeface="Lucida Grande"/>
              </a:rPr>
              <a:t>Second level</a:t>
            </a:r>
          </a:p>
          <a:p>
            <a:pPr lvl="2"/>
            <a:r>
              <a:rPr lang="en-US" smtClean="0">
                <a:sym typeface="Lucida Grande"/>
              </a:rPr>
              <a:t>Third level</a:t>
            </a:r>
          </a:p>
          <a:p>
            <a:pPr lvl="3"/>
            <a:r>
              <a:rPr lang="en-US" smtClean="0">
                <a:sym typeface="Lucida Grande"/>
              </a:rPr>
              <a:t>Fourth level</a:t>
            </a:r>
          </a:p>
          <a:p>
            <a:pPr lvl="4"/>
            <a:r>
              <a:rPr lang="en-US" smtClean="0">
                <a:sym typeface="Lucida Grande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664825" y="9139238"/>
            <a:ext cx="339725" cy="3175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98989"/>
                </a:solidFill>
                <a:latin typeface="+mn-lt"/>
                <a:ea typeface="ＭＳ Ｐゴシック" charset="0"/>
                <a:cs typeface="Lucida Grande" charset="0"/>
                <a:sym typeface="Lucida Grande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DFFF78F7-DFBE-4735-8701-23B2C95815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+mj-lt"/>
          <a:ea typeface="+mj-ea"/>
          <a:cs typeface="+mj-cs"/>
          <a:sym typeface="Lucida Grande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/>
        </a:defRPr>
      </a:lvl5pPr>
      <a:lvl6pPr marL="4572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11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Lucida Grande"/>
        </a:defRPr>
      </a:lvl1pPr>
      <a:lvl2pPr marL="630238" indent="-2857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Lucida Grande"/>
        </a:defRPr>
      </a:lvl2pPr>
      <a:lvl3pPr marL="1030288" indent="-228600" algn="l" rtl="0" eaLnBrk="0" fontAlgn="base" hangingPunct="0">
        <a:spcBef>
          <a:spcPts val="9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Lucida Grande"/>
        </a:defRPr>
      </a:lvl3pPr>
      <a:lvl4pPr marL="1487488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Lucida Grande"/>
        </a:defRPr>
      </a:lvl4pPr>
      <a:lvl5pPr marL="1944688" indent="-2286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/>
        </a:defRPr>
      </a:lvl5pPr>
      <a:lvl6pPr marL="2401888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859088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16288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773488" indent="-2286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1282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727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21717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6162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text styles</a:t>
            </a:r>
          </a:p>
          <a:p>
            <a:pPr lvl="1"/>
            <a:r>
              <a:rPr lang="en-US" smtClean="0">
                <a:sym typeface="Gill Sans"/>
              </a:rPr>
              <a:t>Second level</a:t>
            </a:r>
          </a:p>
          <a:p>
            <a:pPr lvl="2"/>
            <a:r>
              <a:rPr lang="en-US" smtClean="0">
                <a:sym typeface="Gill Sans"/>
              </a:rPr>
              <a:t>Third level</a:t>
            </a:r>
          </a:p>
          <a:p>
            <a:pPr lvl="3"/>
            <a:r>
              <a:rPr lang="en-US" smtClean="0">
                <a:sym typeface="Gill Sans"/>
              </a:rPr>
              <a:t>Fourth level</a:t>
            </a:r>
          </a:p>
          <a:p>
            <a:pPr lvl="4"/>
            <a:r>
              <a:rPr lang="en-US" smtClean="0">
                <a:sym typeface="Gill Sans"/>
              </a:rPr>
              <a:t>Fifth level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9283700" y="50800"/>
            <a:ext cx="35814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r>
              <a:rPr lang="en-US" sz="1400" b="1" dirty="0">
                <a:solidFill>
                  <a:srgbClr val="FFFFFF"/>
                </a:solidFill>
                <a:latin typeface="Lucida Grande"/>
                <a:ea typeface="ＭＳ Ｐゴシック" pitchFamily="34" charset="-128"/>
                <a:cs typeface="Lucida Grande"/>
                <a:sym typeface="Lucida Grande"/>
              </a:rPr>
              <a:t>Tikal National Park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 rotWithShape="1">
          <a:blip r:embed="rId3"/>
          <a:srcRect l="6309" r="10507"/>
          <a:stretch/>
        </p:blipFill>
        <p:spPr bwMode="auto">
          <a:xfrm>
            <a:off x="0" y="-98262"/>
            <a:ext cx="13004800" cy="9851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1C2AA853-CA63-41C8-B7B4-B98A250E55E2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1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048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50472" y="8679408"/>
            <a:ext cx="5347469" cy="556667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Trebuchet MS" pitchFamily="34" charset="0"/>
              </a:rPr>
              <a:t>Instituto Guatemalteco de Turismo </a:t>
            </a:r>
            <a:r>
              <a:rPr lang="en-US" sz="16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Trebuchet MS" pitchFamily="34" charset="0"/>
              </a:rPr>
              <a:t>-</a:t>
            </a:r>
            <a:r>
              <a:rPr lang="en-US" sz="1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Trebuchet MS" pitchFamily="34" charset="0"/>
              </a:rPr>
              <a:t>INGUAT-</a:t>
            </a:r>
            <a:endParaRPr lang="en-US" sz="1600" b="1" dirty="0" smtClean="0">
              <a:solidFill>
                <a:srgbClr val="FFFFFF"/>
              </a:solidFill>
              <a:latin typeface="Arial" pitchFamily="34" charset="0"/>
              <a:ea typeface="ヒラギノ角ゴ ProN W6"/>
              <a:cs typeface="Arial" pitchFamily="34" charset="0"/>
              <a:sym typeface="Trebuchet MS" pitchFamily="34" charset="0"/>
            </a:endParaRPr>
          </a:p>
        </p:txBody>
      </p:sp>
      <p:pic>
        <p:nvPicPr>
          <p:cNvPr id="21511" name="Picture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4722" y="6749008"/>
            <a:ext cx="6451600" cy="1930400"/>
          </a:xfrm>
          <a:prstGeom prst="rect">
            <a:avLst/>
          </a:prstGeom>
          <a:noFill/>
          <a:ln>
            <a:noFill/>
          </a:ln>
          <a:effectLst>
            <a:outerShdw blurRad="25400" dist="50799" dir="6060002" algn="ctr" rotWithShape="0">
              <a:schemeClr val="bg2">
                <a:alpha val="90999"/>
              </a:schemeClr>
            </a:outerShdw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rrowheads="1"/>
          </p:cNvPicPr>
          <p:nvPr/>
        </p:nvPicPr>
        <p:blipFill rotWithShape="1">
          <a:blip r:embed="rId2"/>
          <a:srcRect t="7452" r="58652"/>
          <a:stretch/>
        </p:blipFill>
        <p:spPr bwMode="auto">
          <a:xfrm>
            <a:off x="237704" y="204866"/>
            <a:ext cx="6264696" cy="9367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5C911-2882-4982-8BD5-3083CB05107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1 CuadroTexto"/>
          <p:cNvSpPr txBox="1"/>
          <p:nvPr/>
        </p:nvSpPr>
        <p:spPr>
          <a:xfrm>
            <a:off x="254000" y="7010400"/>
            <a:ext cx="6264696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Living Mayan </a:t>
            </a:r>
            <a:r>
              <a:rPr lang="es-MX" sz="4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Culture</a:t>
            </a:r>
            <a:endParaRPr lang="es-MX" sz="4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cs typeface="Century Gothic" charset="0"/>
                <a:sym typeface="Century Gothic" charset="0"/>
              </a:rPr>
              <a:t>A rainbow of colors in textiles, handicrafts, art and traditions.</a:t>
            </a:r>
          </a:p>
          <a:p>
            <a:endParaRPr lang="es-MX" sz="47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C:\Users\malvarado\Documents\Fotos giras\2014\photo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9278" y="4588768"/>
            <a:ext cx="599014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lvarado\Documents\Fotos giras\Motorrad\_MG_3320_Sumpan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9279" y="204866"/>
            <a:ext cx="5990147" cy="413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62190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601700" cy="992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/>
          </p:cNvSpPr>
          <p:nvPr/>
        </p:nvSpPr>
        <p:spPr bwMode="auto">
          <a:xfrm>
            <a:off x="6146800" y="292100"/>
            <a:ext cx="6515100" cy="2070100"/>
          </a:xfrm>
          <a:prstGeom prst="rect">
            <a:avLst/>
          </a:prstGeom>
          <a:solidFill>
            <a:srgbClr val="FF5E0D">
              <a:alpha val="46666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52228" name="Text Box 3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D00F6B16-2471-43FE-B800-B178CE2A5A75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11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70660" name="Rectangle 4"/>
          <p:cNvSpPr>
            <a:spLocks/>
          </p:cNvSpPr>
          <p:nvPr/>
        </p:nvSpPr>
        <p:spPr bwMode="auto">
          <a:xfrm>
            <a:off x="5989638" y="461963"/>
            <a:ext cx="6515100" cy="3581400"/>
          </a:xfrm>
          <a:prstGeom prst="rect">
            <a:avLst/>
          </a:prstGeom>
          <a:noFill/>
          <a:ln>
            <a:noFill/>
          </a:ln>
          <a:effectLst>
            <a:outerShdw blurRad="50800" dist="38099" dir="18900000" algn="ctr" rotWithShape="0">
              <a:schemeClr val="bg2">
                <a:alpha val="79999"/>
              </a:schemeClr>
            </a:outerShdw>
          </a:effectLst>
          <a:extLst/>
        </p:spPr>
        <p:txBody>
          <a:bodyPr lIns="38100" tIns="38100" rIns="38100" bIns="38100"/>
          <a:lstStyle/>
          <a:p>
            <a:pPr algn="r">
              <a:spcBef>
                <a:spcPts val="813"/>
              </a:spcBef>
              <a:defRPr/>
            </a:pPr>
            <a:r>
              <a:rPr lang="en-US" sz="30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Mysticism and Christian faith traditions and religious syncretism of the living </a:t>
            </a:r>
            <a:r>
              <a:rPr lang="en-US" sz="3000" b="1" dirty="0" err="1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maya</a:t>
            </a:r>
            <a:r>
              <a:rPr lang="en-US" sz="30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 culture.</a:t>
            </a:r>
          </a:p>
          <a:p>
            <a:pPr algn="r">
              <a:spcBef>
                <a:spcPts val="813"/>
              </a:spcBef>
              <a:defRPr/>
            </a:pPr>
            <a:endParaRPr lang="en-US" sz="30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  <a:p>
            <a:pPr algn="r">
              <a:spcBef>
                <a:spcPts val="813"/>
              </a:spcBef>
              <a:defRPr/>
            </a:pPr>
            <a:endParaRPr lang="en-US" sz="30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" y="0"/>
            <a:ext cx="13158788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157244" y="196280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Volcano of Chicabal, Quetzaltenango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/>
          </p:cNvSpPr>
          <p:nvPr/>
        </p:nvSpPr>
        <p:spPr bwMode="auto">
          <a:xfrm>
            <a:off x="8674022" y="2479675"/>
            <a:ext cx="51054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Guatemala</a:t>
            </a:r>
            <a:r>
              <a:rPr lang="en-US" sz="1800" b="1" dirty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, </a:t>
            </a:r>
            <a:r>
              <a:rPr lang="en-US" sz="1800" b="1" dirty="0" smtClean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Modern and Colonial</a:t>
            </a:r>
          </a:p>
          <a:p>
            <a:endParaRPr lang="en-US" sz="1800" b="1" dirty="0">
              <a:solidFill>
                <a:schemeClr val="tx1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pPr>
              <a:buFontTx/>
              <a:buChar char="•"/>
            </a:pPr>
            <a:r>
              <a:rPr lang="en-US" sz="1800" b="1" dirty="0" smtClean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The Highland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, </a:t>
            </a:r>
            <a:r>
              <a:rPr lang="es-MX" sz="1800" b="1" dirty="0" smtClean="0">
                <a:solidFill>
                  <a:schemeClr val="tx1"/>
                </a:solidFill>
                <a:latin typeface="Century Gothic" pitchFamily="34" charset="0"/>
              </a:rPr>
              <a:t>Living Maya Culture</a:t>
            </a:r>
          </a:p>
          <a:p>
            <a:pPr>
              <a:buFontTx/>
              <a:buChar char="•"/>
            </a:pPr>
            <a:endParaRPr lang="en-US" sz="1800" b="1" dirty="0">
              <a:solidFill>
                <a:srgbClr val="10253F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pPr>
              <a:buFontTx/>
              <a:buChar char="•"/>
            </a:pPr>
            <a:r>
              <a:rPr lang="en-US" sz="1800" b="1" dirty="0" smtClean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Petén, Adventure in the Maya World</a:t>
            </a:r>
            <a:endParaRPr lang="en-US" sz="1800" b="1" dirty="0">
              <a:solidFill>
                <a:schemeClr val="tx1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endParaRPr lang="en-US" sz="1800" b="1" dirty="0">
              <a:solidFill>
                <a:srgbClr val="10253F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pPr>
              <a:buFontTx/>
              <a:buChar char="•"/>
            </a:pPr>
            <a:r>
              <a:rPr lang="en-US" sz="1800" b="1" dirty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Izabal, </a:t>
            </a:r>
            <a:r>
              <a:rPr lang="en-US" sz="1800" b="1" dirty="0" smtClean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Green Caribe</a:t>
            </a:r>
          </a:p>
          <a:p>
            <a:endParaRPr lang="en-US" sz="1800" b="1" dirty="0">
              <a:solidFill>
                <a:schemeClr val="tx1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pPr>
              <a:buFontTx/>
              <a:buChar char="•"/>
            </a:pPr>
            <a:r>
              <a:rPr lang="en-US" sz="1800" b="1" dirty="0" smtClean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Verapaces, Natural Paradise</a:t>
            </a:r>
            <a:endParaRPr lang="en-US" sz="1800" b="1" dirty="0">
              <a:solidFill>
                <a:srgbClr val="10253F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endParaRPr lang="en-US" sz="1800" b="1" dirty="0">
              <a:solidFill>
                <a:schemeClr val="tx1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pPr>
              <a:buFontTx/>
              <a:buChar char="•"/>
            </a:pPr>
            <a:r>
              <a:rPr lang="en-US" sz="1800" b="1" dirty="0" smtClean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East, Mystical and Natural</a:t>
            </a:r>
          </a:p>
          <a:p>
            <a:endParaRPr lang="en-US" sz="1800" b="1" dirty="0">
              <a:solidFill>
                <a:schemeClr val="tx1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pPr>
              <a:buFontTx/>
              <a:buChar char="•"/>
            </a:pPr>
            <a:r>
              <a:rPr lang="en-US" sz="1800" b="1" dirty="0" smtClean="0">
                <a:solidFill>
                  <a:srgbClr val="10253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Pacific, Exotic and Diverse </a:t>
            </a:r>
          </a:p>
        </p:txBody>
      </p:sp>
      <p:pic>
        <p:nvPicPr>
          <p:cNvPr id="35843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8" y="212725"/>
            <a:ext cx="7983537" cy="7770813"/>
          </a:xfrm>
          <a:prstGeom prst="rect">
            <a:avLst/>
          </a:prstGeom>
          <a:noFill/>
          <a:ln w="25400">
            <a:solidFill>
              <a:srgbClr val="06937A"/>
            </a:solidFill>
            <a:miter lim="800000"/>
            <a:headEnd/>
            <a:tailEnd/>
          </a:ln>
        </p:spPr>
      </p:pic>
      <p:sp>
        <p:nvSpPr>
          <p:cNvPr id="35844" name="Rectangle 3"/>
          <p:cNvSpPr>
            <a:spLocks/>
          </p:cNvSpPr>
          <p:nvPr/>
        </p:nvSpPr>
        <p:spPr bwMode="auto">
          <a:xfrm>
            <a:off x="-368300" y="5930900"/>
            <a:ext cx="1157288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0000" b="1" dirty="0">
                <a:solidFill>
                  <a:srgbClr val="06937A"/>
                </a:solidFill>
                <a:ea typeface="ＭＳ Ｐゴシック" pitchFamily="34" charset="-128"/>
                <a:cs typeface="Gill Sans"/>
              </a:rPr>
              <a:t>.</a:t>
            </a:r>
          </a:p>
        </p:txBody>
      </p:sp>
      <p:sp>
        <p:nvSpPr>
          <p:cNvPr id="35845" name="Line 4"/>
          <p:cNvSpPr>
            <a:spLocks noChangeShapeType="1"/>
          </p:cNvSpPr>
          <p:nvPr/>
        </p:nvSpPr>
        <p:spPr bwMode="auto">
          <a:xfrm>
            <a:off x="8949871" y="6188075"/>
            <a:ext cx="0" cy="2098675"/>
          </a:xfrm>
          <a:prstGeom prst="line">
            <a:avLst/>
          </a:prstGeom>
          <a:noFill/>
          <a:ln w="114300">
            <a:solidFill>
              <a:srgbClr val="D82282"/>
            </a:solidFill>
            <a:miter lim="800000"/>
            <a:headEnd type="triangle" w="med" len="sm"/>
            <a:tailEnd/>
          </a:ln>
        </p:spPr>
        <p:txBody>
          <a:bodyPr lIns="0" tIns="0" rIns="0" bIns="0"/>
          <a:lstStyle/>
          <a:p>
            <a:endParaRPr lang="es-GT" dirty="0"/>
          </a:p>
        </p:txBody>
      </p:sp>
      <p:sp>
        <p:nvSpPr>
          <p:cNvPr id="35846" name="Line 5"/>
          <p:cNvSpPr>
            <a:spLocks noChangeShapeType="1"/>
          </p:cNvSpPr>
          <p:nvPr/>
        </p:nvSpPr>
        <p:spPr bwMode="auto">
          <a:xfrm rot="10800000" flipH="1">
            <a:off x="8953500" y="-2479675"/>
            <a:ext cx="0" cy="4959350"/>
          </a:xfrm>
          <a:prstGeom prst="line">
            <a:avLst/>
          </a:prstGeom>
          <a:noFill/>
          <a:ln w="114300">
            <a:solidFill>
              <a:srgbClr val="D82282"/>
            </a:solidFill>
            <a:miter lim="800000"/>
            <a:headEnd type="triangle" w="med" len="sm"/>
            <a:tailEnd/>
          </a:ln>
        </p:spPr>
        <p:txBody>
          <a:bodyPr lIns="0" tIns="0" rIns="0" bIns="0"/>
          <a:lstStyle/>
          <a:p>
            <a:endParaRPr lang="es-GT" dirty="0"/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-169890" y="7994965"/>
            <a:ext cx="13338844" cy="2057400"/>
          </a:xfrm>
          <a:prstGeom prst="rect">
            <a:avLst/>
          </a:prstGeom>
          <a:solidFill>
            <a:srgbClr val="66B13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35848" name="Rectangle 7"/>
          <p:cNvSpPr>
            <a:spLocks/>
          </p:cNvSpPr>
          <p:nvPr/>
        </p:nvSpPr>
        <p:spPr bwMode="auto">
          <a:xfrm>
            <a:off x="465138" y="8172450"/>
            <a:ext cx="12509500" cy="1357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4500" b="1" dirty="0" smtClean="0">
                <a:solidFill>
                  <a:srgbClr val="FFFFF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Seven tourist regions with a variety of Products and Activities</a:t>
            </a:r>
          </a:p>
        </p:txBody>
      </p:sp>
      <p:sp>
        <p:nvSpPr>
          <p:cNvPr id="35849" name="Rectangle 8"/>
          <p:cNvSpPr>
            <a:spLocks/>
          </p:cNvSpPr>
          <p:nvPr/>
        </p:nvSpPr>
        <p:spPr bwMode="auto">
          <a:xfrm>
            <a:off x="70531" y="4137592"/>
            <a:ext cx="3230562" cy="46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0000" b="1" dirty="0">
                <a:solidFill>
                  <a:srgbClr val="66B132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</a:rPr>
              <a:t>2.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327158-EB23-417F-8233-6F74FECBD89D}" type="slidenum">
              <a:rPr lang="en-US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36867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38200" y="0"/>
            <a:ext cx="146812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10664825" y="9139238"/>
            <a:ext cx="3397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fld id="{01601F93-2986-4DD1-9E74-0259406DDE39}" type="slidenum">
              <a:rPr lang="en-US" sz="1400">
                <a:solidFill>
                  <a:srgbClr val="898989"/>
                </a:solidFill>
                <a:latin typeface="Lucida Grande"/>
                <a:ea typeface="ＭＳ Ｐゴシック" pitchFamily="34" charset="-128"/>
                <a:cs typeface="Lucida Grande"/>
                <a:sym typeface="Lucida Grande"/>
              </a:rPr>
              <a:pPr algn="ctr"/>
              <a:t>14</a:t>
            </a:fld>
            <a:endParaRPr lang="en-US" sz="1400" dirty="0">
              <a:solidFill>
                <a:srgbClr val="898989"/>
              </a:solidFill>
              <a:latin typeface="Lucida Grande"/>
              <a:ea typeface="ＭＳ Ｐゴシック" pitchFamily="34" charset="-128"/>
              <a:cs typeface="Lucida Grande"/>
              <a:sym typeface="Lucida Grande"/>
            </a:endParaRPr>
          </a:p>
        </p:txBody>
      </p:sp>
      <p:sp>
        <p:nvSpPr>
          <p:cNvPr id="48131" name="Rectangle 3"/>
          <p:cNvSpPr>
            <a:spLocks/>
          </p:cNvSpPr>
          <p:nvPr/>
        </p:nvSpPr>
        <p:spPr bwMode="auto">
          <a:xfrm>
            <a:off x="5062538" y="7835900"/>
            <a:ext cx="6756400" cy="1231900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 algn="r"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800" b="1" dirty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Guatemala, </a:t>
            </a:r>
          </a:p>
          <a:p>
            <a:pPr algn="r"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Modern and </a:t>
            </a:r>
            <a:r>
              <a:rPr lang="en-US" sz="4000" b="1" dirty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Colonial</a:t>
            </a:r>
          </a:p>
        </p:txBody>
      </p:sp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309712" y="19628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 err="1" smtClean="0">
                <a:solidFill>
                  <a:schemeClr val="bg1"/>
                </a:solidFill>
                <a:latin typeface="Century Gothic" pitchFamily="34" charset="0"/>
              </a:rPr>
              <a:t>Zone</a:t>
            </a:r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  0, Guatemala City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Image_City_1_10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13004800" cy="9989367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7438504" y="938426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Century Gothic" pitchFamily="34" charset="0"/>
              </a:rPr>
              <a:t>Arch</a:t>
            </a:r>
            <a:r>
              <a:rPr lang="en-US" sz="1800" b="1" dirty="0" smtClean="0"/>
              <a:t> </a:t>
            </a:r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de Santa Catalina, Antigua  Guatemala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196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9000" y="0"/>
            <a:ext cx="15113000" cy="1003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2"/>
          <p:cNvSpPr>
            <a:spLocks/>
          </p:cNvSpPr>
          <p:nvPr/>
        </p:nvSpPr>
        <p:spPr bwMode="auto">
          <a:xfrm>
            <a:off x="1193800" y="292100"/>
            <a:ext cx="11391900" cy="546100"/>
          </a:xfrm>
          <a:prstGeom prst="rect">
            <a:avLst/>
          </a:prstGeom>
          <a:solidFill>
            <a:srgbClr val="FFFFFF">
              <a:alpha val="66666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5480BC9B-F4E2-4511-A30D-1353D7D13CCB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16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48133" name="Rectangle 4"/>
          <p:cNvSpPr>
            <a:spLocks/>
          </p:cNvSpPr>
          <p:nvPr/>
        </p:nvSpPr>
        <p:spPr bwMode="auto">
          <a:xfrm>
            <a:off x="1536700" y="381000"/>
            <a:ext cx="109601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The processions during Easter week in Antigua</a:t>
            </a:r>
            <a:endParaRPr lang="es-GT" sz="2800" b="1" dirty="0">
              <a:solidFill>
                <a:schemeClr val="tx1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Mirador Cuchumatane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1"/>
            <a:ext cx="13056728" cy="10061377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581527" y="9333926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Los Cuchumatanes, Huehuetenango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4094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50900" y="-155575"/>
            <a:ext cx="15176500" cy="1000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B5011DF3-5908-4361-921D-57EC7D154194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18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1203" name="Rectangle 3"/>
          <p:cNvSpPr>
            <a:spLocks/>
          </p:cNvSpPr>
          <p:nvPr/>
        </p:nvSpPr>
        <p:spPr bwMode="auto">
          <a:xfrm>
            <a:off x="2857500" y="7899400"/>
            <a:ext cx="9067800" cy="1231900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 algn="r"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800" b="1" dirty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Petén,</a:t>
            </a:r>
          </a:p>
          <a:p>
            <a:pPr algn="r"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Adventure in the Mayan World </a:t>
            </a:r>
            <a:endParaRPr lang="en-US" sz="40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1157244" y="196280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National Park of Tikal, Petén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Agregar otra foto de Petén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5C911-2882-4982-8BD5-3083CB05107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Imagen 2" descr="AREA_COMUN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949" b="15021"/>
          <a:stretch/>
        </p:blipFill>
        <p:spPr>
          <a:xfrm>
            <a:off x="-19591" y="-19743"/>
            <a:ext cx="13024391" cy="977334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741760" y="9228789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 smtClean="0">
                <a:solidFill>
                  <a:schemeClr val="tx1"/>
                </a:solidFill>
                <a:latin typeface="Century Gothic" pitchFamily="34" charset="0"/>
              </a:rPr>
              <a:t>Equexil Lagoon, Flores, Petén</a:t>
            </a:r>
            <a:endParaRPr lang="es-GT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9572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6408C0-908E-4096-B1C7-69F2EBCB81C3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662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39900" y="-163760"/>
            <a:ext cx="14757400" cy="991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2"/>
          <p:cNvSpPr>
            <a:spLocks/>
          </p:cNvSpPr>
          <p:nvPr/>
        </p:nvSpPr>
        <p:spPr bwMode="auto">
          <a:xfrm>
            <a:off x="813768" y="6070600"/>
            <a:ext cx="7560840" cy="2667000"/>
          </a:xfrm>
          <a:prstGeom prst="rect">
            <a:avLst/>
          </a:prstGeom>
          <a:solidFill>
            <a:srgbClr val="FFFFFF">
              <a:alpha val="66666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10664825" y="9139238"/>
            <a:ext cx="33972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fld id="{2231A457-E2FA-4016-B32D-493CC12ECA0A}" type="slidenum">
              <a:rPr lang="en-US" sz="1400">
                <a:solidFill>
                  <a:srgbClr val="898989"/>
                </a:solidFill>
                <a:latin typeface="Lucida Grande"/>
                <a:ea typeface="ＭＳ Ｐゴシック" pitchFamily="34" charset="-128"/>
                <a:cs typeface="Lucida Grande"/>
                <a:sym typeface="Lucida Grande"/>
              </a:rPr>
              <a:pPr algn="ctr"/>
              <a:t>2</a:t>
            </a:fld>
            <a:endParaRPr lang="en-US" sz="1400" dirty="0">
              <a:solidFill>
                <a:srgbClr val="898989"/>
              </a:solidFill>
              <a:latin typeface="Lucida Grande"/>
              <a:ea typeface="ＭＳ Ｐゴシック" pitchFamily="34" charset="-128"/>
              <a:cs typeface="Lucida Grande"/>
              <a:sym typeface="Lucida Grande"/>
            </a:endParaRPr>
          </a:p>
        </p:txBody>
      </p:sp>
      <p:sp>
        <p:nvSpPr>
          <p:cNvPr id="33796" name="Rectangle 4"/>
          <p:cNvSpPr>
            <a:spLocks/>
          </p:cNvSpPr>
          <p:nvPr/>
        </p:nvSpPr>
        <p:spPr bwMode="auto">
          <a:xfrm>
            <a:off x="144066" y="4763"/>
            <a:ext cx="10860484" cy="4872037"/>
          </a:xfrm>
          <a:prstGeom prst="rect">
            <a:avLst/>
          </a:prstGeom>
          <a:noFill/>
          <a:ln>
            <a:noFill/>
          </a:ln>
          <a:extLst/>
        </p:spPr>
        <p:txBody>
          <a:bodyPr lIns="38100" tIns="38100" rIns="38100" bIns="38100"/>
          <a:lstStyle/>
          <a:p>
            <a:pPr>
              <a:spcBef>
                <a:spcPts val="500"/>
              </a:spcBef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  <a:p>
            <a:pPr>
              <a:spcBef>
                <a:spcPts val="500"/>
              </a:spcBef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 </a:t>
            </a:r>
            <a:endParaRPr lang="en-US" sz="44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  <a:p>
            <a:pPr marL="457200" indent="-457200" algn="just">
              <a:spcBef>
                <a:spcPts val="675"/>
              </a:spcBef>
              <a:buFont typeface="Arial" pitchFamily="34" charset="0"/>
              <a:buChar char="•"/>
              <a:defRPr/>
            </a:pPr>
            <a:r>
              <a:rPr lang="es-GT" sz="2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Guatemala has 19 ecosystems and more than 300 microclimates, one of the most diversified natures in the world.</a:t>
            </a:r>
          </a:p>
          <a:p>
            <a:pPr>
              <a:spcBef>
                <a:spcPts val="675"/>
              </a:spcBef>
              <a:defRPr/>
            </a:pPr>
            <a:endParaRPr lang="es-GT" sz="2800" b="1" dirty="0" smtClean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  <a:p>
            <a:pPr marL="457200" indent="-457200" algn="just">
              <a:spcBef>
                <a:spcPts val="675"/>
              </a:spcBef>
              <a:buFont typeface="Arial" pitchFamily="34" charset="0"/>
              <a:buChar char="•"/>
              <a:defRPr/>
            </a:pPr>
            <a:r>
              <a:rPr lang="es-GT" sz="2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It is a multilingual, multiethnic and multicultural country, </a:t>
            </a:r>
            <a:r>
              <a:rPr lang="en-US" sz="2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product of the Mayan heritage and the Spanish influence during the colonial period.</a:t>
            </a:r>
          </a:p>
          <a:p>
            <a:pPr marL="457200" indent="-457200">
              <a:spcBef>
                <a:spcPts val="675"/>
              </a:spcBef>
              <a:buFont typeface="Arial" pitchFamily="34" charset="0"/>
              <a:buChar char="•"/>
              <a:defRPr/>
            </a:pPr>
            <a:endParaRPr lang="es-GT" sz="2800" b="1" dirty="0" smtClean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  <a:p>
            <a:pPr marL="457200" indent="-457200">
              <a:spcBef>
                <a:spcPts val="675"/>
              </a:spcBef>
              <a:buFont typeface="Arial" pitchFamily="34" charset="0"/>
              <a:buChar char="•"/>
              <a:defRPr/>
            </a:pPr>
            <a:r>
              <a:rPr lang="es-GT" sz="2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More than  50% of the population is of Mayan origin.</a:t>
            </a:r>
            <a:endParaRPr lang="es-GT" sz="4400" b="1" dirty="0" smtClean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</p:txBody>
      </p:sp>
      <p:sp>
        <p:nvSpPr>
          <p:cNvPr id="26631" name="AutoShape 5"/>
          <p:cNvSpPr>
            <a:spLocks/>
          </p:cNvSpPr>
          <p:nvPr/>
        </p:nvSpPr>
        <p:spPr bwMode="auto">
          <a:xfrm>
            <a:off x="-901700" y="6070600"/>
            <a:ext cx="1549400" cy="1549400"/>
          </a:xfrm>
          <a:prstGeom prst="diamond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787400" y="6096000"/>
            <a:ext cx="8394700" cy="2686337"/>
          </a:xfrm>
          <a:prstGeom prst="rect">
            <a:avLst/>
          </a:prstGeom>
          <a:noFill/>
          <a:ln>
            <a:noFill/>
          </a:ln>
          <a:extLst/>
        </p:spPr>
        <p:txBody>
          <a:bodyPr lIns="38100" tIns="38100" rIns="38100" bIns="38100"/>
          <a:lstStyle/>
          <a:p>
            <a:pPr>
              <a:spcBef>
                <a:spcPts val="675"/>
              </a:spcBef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Guatemala</a:t>
            </a:r>
            <a:r>
              <a:rPr lang="en-US" sz="2800" b="1" dirty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, </a:t>
            </a:r>
            <a:r>
              <a:rPr lang="en-US" sz="2800" b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has three sites declared World Heritage Site by UNESCO</a:t>
            </a:r>
            <a:r>
              <a:rPr lang="en-US" sz="2800" b="1" dirty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: </a:t>
            </a:r>
          </a:p>
          <a:p>
            <a:pPr>
              <a:spcBef>
                <a:spcPts val="675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- </a:t>
            </a:r>
            <a:r>
              <a:rPr lang="en-US" sz="2800" b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Antigua </a:t>
            </a:r>
            <a:r>
              <a:rPr lang="en-US" sz="2800" b="1" dirty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Guatemala </a:t>
            </a:r>
          </a:p>
          <a:p>
            <a:pPr>
              <a:spcBef>
                <a:spcPts val="675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- </a:t>
            </a:r>
            <a:r>
              <a:rPr lang="en-US" sz="2800" b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National Park of Tikal (Natural and Cultural)</a:t>
            </a:r>
            <a:endParaRPr lang="en-US" sz="2800" b="1" dirty="0">
              <a:solidFill>
                <a:schemeClr val="tx1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  <a:p>
            <a:pPr>
              <a:spcBef>
                <a:spcPts val="675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- </a:t>
            </a:r>
            <a:r>
              <a:rPr lang="en-US" sz="2800" b="1" dirty="0" smtClean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Archaeological Park of </a:t>
            </a:r>
            <a:r>
              <a:rPr lang="en-US" sz="2800" b="1" dirty="0" err="1" smtClean="0">
                <a:solidFill>
                  <a:schemeClr val="tx1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Quiriguá</a:t>
            </a:r>
            <a:r>
              <a:rPr lang="en-US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50938" y="-88900"/>
            <a:ext cx="14170657" cy="996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0F33FEF2-5353-449D-AD29-3F7FFF520C9A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20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3251" name="Rectangle 3"/>
          <p:cNvSpPr>
            <a:spLocks/>
          </p:cNvSpPr>
          <p:nvPr/>
        </p:nvSpPr>
        <p:spPr bwMode="auto">
          <a:xfrm>
            <a:off x="1130300" y="7912100"/>
            <a:ext cx="6756400" cy="1231900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800" b="1" dirty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Izabal</a:t>
            </a:r>
          </a:p>
          <a:p>
            <a:pPr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A Green Caribbean</a:t>
            </a:r>
            <a:endParaRPr lang="en-US" sz="40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</p:txBody>
      </p:sp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8610668" y="380501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800" b="1" dirty="0" smtClean="0">
                <a:solidFill>
                  <a:schemeClr val="tx1"/>
                </a:solidFill>
                <a:latin typeface="Century Gothic" pitchFamily="34" charset="0"/>
              </a:rPr>
              <a:t>Port of Santo Tomás, Izabal </a:t>
            </a:r>
            <a:endParaRPr lang="es-GT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STILLO SAN FELIPE 2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8360" y="0"/>
            <a:ext cx="14630399" cy="975360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101800" y="8981256"/>
            <a:ext cx="469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>
                <a:solidFill>
                  <a:schemeClr val="bg1"/>
                </a:solidFill>
                <a:latin typeface="Century Gothic" pitchFamily="34" charset="0"/>
              </a:rPr>
              <a:t>Castle of</a:t>
            </a:r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 San Felipe, Río Dulce, Izabal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039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55600" cy="989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2"/>
          <p:cNvSpPr>
            <a:spLocks/>
          </p:cNvSpPr>
          <p:nvPr/>
        </p:nvSpPr>
        <p:spPr bwMode="auto">
          <a:xfrm>
            <a:off x="5143500" y="7950200"/>
            <a:ext cx="6756400" cy="1231900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 algn="r"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800" b="1" dirty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Verapaces</a:t>
            </a:r>
          </a:p>
          <a:p>
            <a:pPr algn="r"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Natural Paradise</a:t>
            </a:r>
            <a:endParaRPr lang="en-US" sz="40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157244" y="196280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Semuc Champey, Alta Verapaz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Imagen 4" descr="Cavernas Verapaces .ti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593"/>
          <a:stretch/>
        </p:blipFill>
        <p:spPr>
          <a:xfrm>
            <a:off x="-154340" y="-112122"/>
            <a:ext cx="13211068" cy="10029482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8302599" y="340296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Caves of Lanquín, Alta Verapaz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5685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3188" y="-1371600"/>
            <a:ext cx="13792201" cy="1135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2BBED67A-A267-4FF7-82A9-83FFAEE464D2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24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57347" name="Rectangle 3"/>
          <p:cNvSpPr>
            <a:spLocks/>
          </p:cNvSpPr>
          <p:nvPr/>
        </p:nvSpPr>
        <p:spPr bwMode="auto">
          <a:xfrm>
            <a:off x="1346200" y="7861300"/>
            <a:ext cx="6756400" cy="1231900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East </a:t>
            </a:r>
          </a:p>
          <a:p>
            <a:pPr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Mystical and Natural</a:t>
            </a:r>
            <a:endParaRPr lang="en-US" sz="40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8595749" y="0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800" b="1" dirty="0" smtClean="0">
                <a:solidFill>
                  <a:schemeClr val="tx1"/>
                </a:solidFill>
                <a:latin typeface="Century Gothic" pitchFamily="34" charset="0"/>
              </a:rPr>
              <a:t>The Basílica of Esquipulas</a:t>
            </a:r>
            <a:endParaRPr lang="es-GT" sz="1800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G7KW412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4182"/>
            <a:ext cx="13034783" cy="9757781"/>
          </a:xfrm>
          <a:prstGeom prst="rect">
            <a:avLst/>
          </a:prstGeom>
        </p:spPr>
      </p:pic>
      <p:pic>
        <p:nvPicPr>
          <p:cNvPr id="5" name="Imagen 4" descr="Volcan de Ipala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3068691" cy="975360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8086576" y="8765232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Ipala Volcano, Chiquimula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182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7D473F-71A3-432F-9BF7-4E5CC211F464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43011" name="Imagen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8360" y="-92075"/>
            <a:ext cx="14617923" cy="999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/>
          </p:cNvSpPr>
          <p:nvPr/>
        </p:nvSpPr>
        <p:spPr bwMode="auto">
          <a:xfrm>
            <a:off x="5062538" y="7861300"/>
            <a:ext cx="6756400" cy="1231900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 algn="r"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The Pacific </a:t>
            </a:r>
          </a:p>
          <a:p>
            <a:pPr algn="r">
              <a:lnSpc>
                <a:spcPct val="8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Exotic and Diverse</a:t>
            </a:r>
            <a:endParaRPr lang="es-GT" sz="40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</p:txBody>
      </p:sp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65696" y="209908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Port of San José, Escuintla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Imagen 3" descr="DSC0279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37669"/>
            <a:ext cx="13056728" cy="10027037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014568" y="9053264"/>
            <a:ext cx="44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800" b="1" dirty="0" err="1" smtClean="0">
                <a:solidFill>
                  <a:schemeClr val="bg1"/>
                </a:solidFill>
                <a:latin typeface="Century Gothic" pitchFamily="34" charset="0"/>
              </a:rPr>
              <a:t>Aquatic</a:t>
            </a:r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 Park </a:t>
            </a:r>
            <a:r>
              <a:rPr lang="es-MX" sz="1800" b="1" dirty="0" err="1" smtClean="0">
                <a:solidFill>
                  <a:schemeClr val="bg1"/>
                </a:solidFill>
                <a:latin typeface="Century Gothic" pitchFamily="34" charset="0"/>
              </a:rPr>
              <a:t>Xocomil</a:t>
            </a:r>
            <a:r>
              <a:rPr lang="es-MX" sz="1800" b="1" dirty="0" smtClean="0">
                <a:solidFill>
                  <a:schemeClr val="bg1"/>
                </a:solidFill>
                <a:latin typeface="Century Gothic" pitchFamily="34" charset="0"/>
              </a:rPr>
              <a:t>, Retalhuleu</a:t>
            </a:r>
            <a:endParaRPr lang="es-GT" sz="18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58784" y="8189168"/>
            <a:ext cx="2651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12740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5575" y="1588"/>
            <a:ext cx="14857413" cy="982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2434CB53-C163-40C1-BAD7-61A4892B45BB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28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44036" name="Rectangle 3"/>
          <p:cNvSpPr>
            <a:spLocks/>
          </p:cNvSpPr>
          <p:nvPr/>
        </p:nvSpPr>
        <p:spPr bwMode="auto">
          <a:xfrm>
            <a:off x="0" y="8267700"/>
            <a:ext cx="13195300" cy="2057400"/>
          </a:xfrm>
          <a:prstGeom prst="rect">
            <a:avLst/>
          </a:prstGeom>
          <a:solidFill>
            <a:srgbClr val="66B13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44037" name="Rectangle 4"/>
          <p:cNvSpPr>
            <a:spLocks/>
          </p:cNvSpPr>
          <p:nvPr/>
        </p:nvSpPr>
        <p:spPr bwMode="auto">
          <a:xfrm>
            <a:off x="495300" y="8255000"/>
            <a:ext cx="114427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4500" b="1" dirty="0" smtClean="0">
                <a:solidFill>
                  <a:srgbClr val="FFFFF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Experiencing nature while trekking and visiting the Mayan world.</a:t>
            </a:r>
          </a:p>
        </p:txBody>
      </p:sp>
      <p:sp>
        <p:nvSpPr>
          <p:cNvPr id="44038" name="Rectangle 5"/>
          <p:cNvSpPr>
            <a:spLocks/>
          </p:cNvSpPr>
          <p:nvPr/>
        </p:nvSpPr>
        <p:spPr bwMode="auto">
          <a:xfrm>
            <a:off x="-165100" y="4281488"/>
            <a:ext cx="3230563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0000" b="1" dirty="0">
                <a:solidFill>
                  <a:srgbClr val="66B132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</a:rPr>
              <a:t>3.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741400" cy="986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2"/>
          <p:cNvSpPr>
            <a:spLocks/>
          </p:cNvSpPr>
          <p:nvPr/>
        </p:nvSpPr>
        <p:spPr bwMode="auto">
          <a:xfrm>
            <a:off x="279400" y="7683500"/>
            <a:ext cx="13009610" cy="1714500"/>
          </a:xfrm>
          <a:prstGeom prst="rect">
            <a:avLst/>
          </a:prstGeom>
          <a:solidFill>
            <a:srgbClr val="7BFC6D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B388B28E-BB70-4B0D-9EC5-088E067DD512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29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8788" y="7696200"/>
            <a:ext cx="12546012" cy="1614466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s-GT" sz="2800" b="1" dirty="0" smtClean="0">
                <a:latin typeface="Century Gothic" charset="0"/>
                <a:cs typeface="Century Gothic" charset="0"/>
                <a:sym typeface="Century Gothic" charset="0"/>
              </a:rPr>
              <a:t>Unique and diverse wildlife.</a:t>
            </a:r>
            <a:endParaRPr lang="es-GT" dirty="0" smtClean="0">
              <a:sym typeface="Calibri" charset="0"/>
            </a:endParaRPr>
          </a:p>
          <a:p>
            <a:pPr algn="just" eaLnBrk="1" hangingPunct="1">
              <a:spcBef>
                <a:spcPts val="700"/>
              </a:spcBef>
              <a:buNone/>
              <a:defRPr/>
            </a:pPr>
            <a:endParaRPr lang="es-GT" dirty="0">
              <a:sym typeface="Calibri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79400" y="0"/>
            <a:ext cx="14465300" cy="989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/>
          </p:cNvSpPr>
          <p:nvPr/>
        </p:nvSpPr>
        <p:spPr bwMode="auto">
          <a:xfrm>
            <a:off x="1245816" y="1506038"/>
            <a:ext cx="7200800" cy="8247562"/>
          </a:xfrm>
          <a:prstGeom prst="rect">
            <a:avLst/>
          </a:prstGeom>
          <a:solidFill>
            <a:srgbClr val="FFFFFF">
              <a:alpha val="66666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2844DCCA-1381-40E7-ADAC-2C69D18AA479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3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79706" y="1611457"/>
            <a:ext cx="6850886" cy="7818757"/>
          </a:xfrm>
        </p:spPr>
        <p:txBody>
          <a:bodyPr/>
          <a:lstStyle/>
          <a:p>
            <a:pPr algn="just"/>
            <a:r>
              <a:rPr lang="es-MX" sz="2600" b="1" dirty="0" smtClean="0">
                <a:latin typeface="Century Gothic" pitchFamily="34" charset="0"/>
              </a:rPr>
              <a:t>Visitors: </a:t>
            </a:r>
            <a:r>
              <a:rPr lang="es-MX" sz="2600" dirty="0" smtClean="0">
                <a:latin typeface="Century Gothic" pitchFamily="34" charset="0"/>
              </a:rPr>
              <a:t>more</a:t>
            </a:r>
            <a:r>
              <a:rPr lang="es-MX" sz="2600" b="1" dirty="0" smtClean="0">
                <a:latin typeface="Century Gothic" pitchFamily="34" charset="0"/>
              </a:rPr>
              <a:t> </a:t>
            </a:r>
            <a:r>
              <a:rPr lang="es-MX" sz="2600" dirty="0" smtClean="0">
                <a:latin typeface="Century Gothic" pitchFamily="34" charset="0"/>
              </a:rPr>
              <a:t>than 2,000,000 last year  with an annual growth of </a:t>
            </a:r>
            <a:r>
              <a:rPr lang="es-MX" sz="2600" dirty="0">
                <a:latin typeface="Century Gothic" pitchFamily="34" charset="0"/>
              </a:rPr>
              <a:t>2.5</a:t>
            </a:r>
            <a:r>
              <a:rPr lang="es-MX" sz="2600" dirty="0" smtClean="0">
                <a:latin typeface="Century Gothic" pitchFamily="34" charset="0"/>
              </a:rPr>
              <a:t>%</a:t>
            </a:r>
            <a:endParaRPr lang="es-GT" sz="2600" dirty="0">
              <a:latin typeface="Century Gothic" pitchFamily="34" charset="0"/>
            </a:endParaRPr>
          </a:p>
          <a:p>
            <a:pPr lvl="0" algn="just"/>
            <a:r>
              <a:rPr lang="es-MX" sz="2600" b="1" dirty="0" smtClean="0">
                <a:latin typeface="Century Gothic" pitchFamily="34" charset="0"/>
              </a:rPr>
              <a:t>Income from tourism: </a:t>
            </a:r>
            <a:r>
              <a:rPr lang="es-MX" sz="2600" dirty="0" smtClean="0">
                <a:latin typeface="Century Gothic" pitchFamily="34" charset="0"/>
              </a:rPr>
              <a:t>around</a:t>
            </a:r>
            <a:r>
              <a:rPr lang="es-MX" sz="2600" b="1" dirty="0" smtClean="0">
                <a:latin typeface="Century Gothic" pitchFamily="34" charset="0"/>
              </a:rPr>
              <a:t> </a:t>
            </a:r>
            <a:r>
              <a:rPr lang="es-MX" sz="2600" dirty="0" smtClean="0">
                <a:latin typeface="Century Gothic" pitchFamily="34" charset="0"/>
              </a:rPr>
              <a:t>US</a:t>
            </a:r>
            <a:r>
              <a:rPr lang="es-MX" sz="2600" dirty="0">
                <a:latin typeface="Century Gothic" pitchFamily="34" charset="0"/>
              </a:rPr>
              <a:t>$.</a:t>
            </a:r>
            <a:r>
              <a:rPr lang="es-MX" sz="2600" dirty="0" smtClean="0">
                <a:latin typeface="Century Gothic" pitchFamily="34" charset="0"/>
              </a:rPr>
              <a:t>1,500 </a:t>
            </a:r>
            <a:r>
              <a:rPr lang="es-MX" sz="2600" smtClean="0">
                <a:latin typeface="Century Gothic" pitchFamily="34" charset="0"/>
              </a:rPr>
              <a:t>million, </a:t>
            </a:r>
            <a:r>
              <a:rPr lang="es-MX" sz="2600" dirty="0" smtClean="0">
                <a:latin typeface="Century Gothic" pitchFamily="34" charset="0"/>
              </a:rPr>
              <a:t>with an annual growth of 4.4%.</a:t>
            </a:r>
            <a:endParaRPr lang="es-GT" sz="2600" dirty="0">
              <a:latin typeface="Century Gothic" pitchFamily="34" charset="0"/>
            </a:endParaRPr>
          </a:p>
          <a:p>
            <a:pPr lvl="0" algn="just"/>
            <a:r>
              <a:rPr lang="es-ES" sz="2600" b="1" dirty="0" smtClean="0">
                <a:latin typeface="Century Gothic" pitchFamily="34" charset="0"/>
              </a:rPr>
              <a:t>Hotel infrastructure: </a:t>
            </a:r>
            <a:r>
              <a:rPr lang="es-ES" sz="2600" dirty="0" smtClean="0">
                <a:latin typeface="Century Gothic" pitchFamily="34" charset="0"/>
              </a:rPr>
              <a:t>3,286 hotels</a:t>
            </a:r>
            <a:r>
              <a:rPr lang="es-ES" sz="2600" dirty="0">
                <a:latin typeface="Century Gothic" pitchFamily="34" charset="0"/>
              </a:rPr>
              <a:t>, </a:t>
            </a:r>
            <a:r>
              <a:rPr lang="es-MX" sz="2600" dirty="0" smtClean="0">
                <a:latin typeface="Century Gothic" pitchFamily="34" charset="0"/>
              </a:rPr>
              <a:t>with an annual growth of</a:t>
            </a:r>
            <a:r>
              <a:rPr lang="es-ES" sz="2600" dirty="0" smtClean="0">
                <a:latin typeface="Century Gothic" pitchFamily="34" charset="0"/>
              </a:rPr>
              <a:t> 84%.</a:t>
            </a:r>
            <a:endParaRPr lang="es-GT" sz="2600" dirty="0">
              <a:latin typeface="Century Gothic" pitchFamily="34" charset="0"/>
            </a:endParaRPr>
          </a:p>
          <a:p>
            <a:pPr lvl="0" algn="just"/>
            <a:r>
              <a:rPr lang="es-ES" sz="2600" b="1" dirty="0" smtClean="0">
                <a:latin typeface="Century Gothic" pitchFamily="34" charset="0"/>
              </a:rPr>
              <a:t>Infrastructure available for Events: </a:t>
            </a:r>
            <a:r>
              <a:rPr lang="es-ES" sz="2600" dirty="0" smtClean="0">
                <a:latin typeface="Century Gothic" pitchFamily="34" charset="0"/>
              </a:rPr>
              <a:t>5,4 and 3 star </a:t>
            </a:r>
            <a:r>
              <a:rPr lang="es-ES" sz="2600" dirty="0" err="1" smtClean="0">
                <a:latin typeface="Century Gothic" pitchFamily="34" charset="0"/>
              </a:rPr>
              <a:t>hotels</a:t>
            </a:r>
            <a:r>
              <a:rPr lang="es-ES" sz="2600" dirty="0" smtClean="0">
                <a:latin typeface="Century Gothic" pitchFamily="34" charset="0"/>
              </a:rPr>
              <a:t> and world-class boutique hotels, as </a:t>
            </a:r>
            <a:r>
              <a:rPr lang="en-US" sz="2600" dirty="0" smtClean="0">
                <a:latin typeface="Century Gothic" pitchFamily="34" charset="0"/>
              </a:rPr>
              <a:t>well as catering and convention centers with over:</a:t>
            </a:r>
            <a:endParaRPr lang="es-ES" sz="2600" dirty="0" smtClean="0">
              <a:latin typeface="Century Gothic" pitchFamily="34" charset="0"/>
            </a:endParaRPr>
          </a:p>
          <a:p>
            <a:pPr lvl="1" algn="just"/>
            <a:r>
              <a:rPr lang="es-ES" sz="2000" dirty="0" smtClean="0">
                <a:latin typeface="Century Gothic" pitchFamily="34" charset="0"/>
              </a:rPr>
              <a:t>3,311 rooms for international events.</a:t>
            </a:r>
          </a:p>
          <a:p>
            <a:pPr lvl="1" algn="just"/>
            <a:r>
              <a:rPr lang="es-ES" sz="2000" dirty="0" smtClean="0">
                <a:latin typeface="Century Gothic" pitchFamily="34" charset="0"/>
              </a:rPr>
              <a:t>186 meeting rooms. (Antigua Guatemala and Guatemala City)</a:t>
            </a:r>
          </a:p>
          <a:p>
            <a:pPr lvl="1" algn="just"/>
            <a:r>
              <a:rPr lang="es-ES" sz="2000" dirty="0" smtClean="0">
                <a:latin typeface="Century Gothic" pitchFamily="34" charset="0"/>
              </a:rPr>
              <a:t>27,476 </a:t>
            </a:r>
            <a:r>
              <a:rPr lang="es-ES" sz="2000" dirty="0">
                <a:latin typeface="Century Gothic" pitchFamily="34" charset="0"/>
              </a:rPr>
              <a:t>m</a:t>
            </a:r>
            <a:r>
              <a:rPr lang="es-ES" sz="2000" baseline="30000" dirty="0">
                <a:latin typeface="Century Gothic" pitchFamily="34" charset="0"/>
              </a:rPr>
              <a:t>2</a:t>
            </a:r>
            <a:r>
              <a:rPr lang="es-ES" sz="2000" dirty="0">
                <a:latin typeface="Century Gothic" pitchFamily="34" charset="0"/>
              </a:rPr>
              <a:t> </a:t>
            </a:r>
            <a:r>
              <a:rPr lang="es-ES" sz="2000" dirty="0" smtClean="0">
                <a:latin typeface="Century Gothic" pitchFamily="34" charset="0"/>
              </a:rPr>
              <a:t>in convention centers.</a:t>
            </a:r>
          </a:p>
          <a:p>
            <a:pPr marL="0" lvl="0" indent="0" algn="r">
              <a:buNone/>
            </a:pPr>
            <a:r>
              <a:rPr lang="es-ES" sz="1800" b="1" i="1" dirty="0" smtClean="0">
                <a:latin typeface="Century Gothic" pitchFamily="34" charset="0"/>
              </a:rPr>
              <a:t>Statistics 2013 - INGUAT </a:t>
            </a:r>
          </a:p>
          <a:p>
            <a:pPr lvl="1" eaLnBrk="1" hangingPunct="1">
              <a:spcBef>
                <a:spcPts val="600"/>
              </a:spcBef>
              <a:buNone/>
              <a:defRPr/>
            </a:pPr>
            <a:endParaRPr lang="en-US" sz="2400" b="1" dirty="0" smtClean="0">
              <a:latin typeface="Century Gothic" charset="0"/>
              <a:cs typeface="Century Gothic" charset="0"/>
              <a:sym typeface="Century Gothic" charset="0"/>
            </a:endParaRPr>
          </a:p>
          <a:p>
            <a:pPr lvl="1" eaLnBrk="1" hangingPunct="1">
              <a:spcBef>
                <a:spcPts val="600"/>
              </a:spcBef>
              <a:buNone/>
              <a:defRPr/>
            </a:pPr>
            <a:endParaRPr lang="en-US" sz="2400" b="1" dirty="0" smtClean="0">
              <a:latin typeface="Century Gothic" charset="0"/>
              <a:cs typeface="Century Gothic" charset="0"/>
              <a:sym typeface="Century Gothic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101800" y="484312"/>
            <a:ext cx="7686600" cy="101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1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44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1pPr>
            <a:lvl2pPr marL="704850" indent="-28575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2pPr>
            <a:lvl3pPr marL="1104900" indent="-2286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34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3pPr>
            <a:lvl4pPr marL="1562100" indent="-2286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4pPr>
            <a:lvl5pPr marL="2019300" indent="-2286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itchFamily="34" charset="0"/>
              </a:defRPr>
            </a:lvl5pPr>
            <a:lvl6pPr marL="2476500" indent="-2286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charset="0"/>
              </a:defRPr>
            </a:lvl6pPr>
            <a:lvl7pPr marL="2933700" indent="-2286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charset="0"/>
              </a:defRPr>
            </a:lvl7pPr>
            <a:lvl8pPr marL="3390900" indent="-2286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charset="0"/>
              </a:defRPr>
            </a:lvl8pPr>
            <a:lvl9pPr marL="3848100" indent="-2286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charset="0"/>
              </a:defRPr>
            </a:lvl9pPr>
          </a:lstStyle>
          <a:p>
            <a:pPr marL="0" indent="0">
              <a:buNone/>
            </a:pPr>
            <a:r>
              <a:rPr lang="es-MX" sz="5500" b="1" dirty="0" smtClean="0"/>
              <a:t>TOURISM IN FIGURES </a:t>
            </a:r>
            <a:r>
              <a:rPr lang="es-MX" sz="4800" b="1" dirty="0" smtClean="0"/>
              <a:t> </a:t>
            </a:r>
            <a:endParaRPr lang="es-GT" sz="4800" dirty="0" smtClean="0"/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-1692200" y="-406964"/>
            <a:ext cx="2794000" cy="2794000"/>
          </a:xfrm>
          <a:prstGeom prst="diamond">
            <a:avLst/>
          </a:prstGeom>
          <a:solidFill>
            <a:schemeClr val="tx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5600" y="-12700"/>
            <a:ext cx="13995400" cy="994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79D9B2BB-4248-4C5B-84FC-1A9DEF211790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30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279400" y="5943600"/>
            <a:ext cx="8382000" cy="3098800"/>
          </a:xfrm>
          <a:effectLst>
            <a:outerShdw blurRad="50800" dist="50800" dir="18900000" algn="ctr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eaLnBrk="1" hangingPunct="1">
              <a:spcBef>
                <a:spcPct val="0"/>
              </a:spcBef>
              <a:buFont typeface="Arial" charset="0"/>
              <a:buChar char="•"/>
              <a:defRPr/>
            </a:pPr>
            <a:r>
              <a:rPr lang="en-US" sz="28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  <a:sym typeface="Century Gothic" charset="0"/>
              </a:rPr>
              <a:t>Nature with 720 species of birds and other animals </a:t>
            </a:r>
          </a:p>
          <a:p>
            <a:pPr eaLnBrk="1" hangingPunct="1">
              <a:spcBef>
                <a:spcPts val="700"/>
              </a:spcBef>
              <a:buFont typeface="Arial" charset="0"/>
              <a:buChar char="•"/>
              <a:defRPr/>
            </a:pPr>
            <a:endParaRPr lang="es-GT" sz="2800" b="1" dirty="0" smtClean="0">
              <a:solidFill>
                <a:srgbClr val="FFFFFF"/>
              </a:solidFill>
              <a:latin typeface="Century Gothic" charset="0"/>
              <a:ea typeface="ヒラギノ明朝 ProN W6" charset="0"/>
              <a:cs typeface="ヒラギノ明朝 ProN W6" charset="0"/>
              <a:sym typeface="Century Gothic" charset="0"/>
            </a:endParaRPr>
          </a:p>
        </p:txBody>
      </p:sp>
      <p:sp>
        <p:nvSpPr>
          <p:cNvPr id="65541" name="Rectangle 5"/>
          <p:cNvSpPr>
            <a:spLocks/>
          </p:cNvSpPr>
          <p:nvPr/>
        </p:nvSpPr>
        <p:spPr bwMode="auto">
          <a:xfrm>
            <a:off x="430170" y="304768"/>
            <a:ext cx="11747500" cy="2692400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 anchor="ctr"/>
          <a:lstStyle/>
          <a:p>
            <a:pPr>
              <a:lnSpc>
                <a:spcPct val="80000"/>
              </a:lnSpc>
              <a:defRPr/>
            </a:pPr>
            <a:r>
              <a:rPr lang="es-GT" sz="10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Listening </a:t>
            </a:r>
            <a:endParaRPr lang="es-GT" sz="4000" b="1" dirty="0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Listen to the sounds of nature and traditions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ChangeArrowheads="1"/>
          </p:cNvSpPr>
          <p:nvPr>
            <p:ph type="title"/>
          </p:nvPr>
        </p:nvSpPr>
        <p:spPr>
          <a:xfrm>
            <a:off x="981075" y="457200"/>
            <a:ext cx="6286500" cy="35814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8000" b="1" dirty="0" smtClean="0">
                <a:solidFill>
                  <a:srgbClr val="06937A"/>
                </a:solidFill>
                <a:latin typeface="Century Gothic" pitchFamily="34" charset="0"/>
                <a:sym typeface="Century Gothic" pitchFamily="34" charset="0"/>
              </a:rPr>
              <a:t>Activities </a:t>
            </a:r>
            <a:br>
              <a:rPr lang="en-US" sz="8000" b="1" dirty="0" smtClean="0">
                <a:solidFill>
                  <a:srgbClr val="06937A"/>
                </a:solidFill>
                <a:latin typeface="Century Gothic" pitchFamily="34" charset="0"/>
                <a:sym typeface="Century Gothic" pitchFamily="34" charset="0"/>
              </a:rPr>
            </a:br>
            <a:r>
              <a:rPr lang="en-US" sz="8000" b="1" dirty="0" smtClean="0">
                <a:solidFill>
                  <a:srgbClr val="06937A"/>
                </a:solidFill>
                <a:latin typeface="Century Gothic" pitchFamily="34" charset="0"/>
                <a:sym typeface="Century Gothic" pitchFamily="34" charset="0"/>
              </a:rPr>
              <a:t>in the</a:t>
            </a:r>
            <a:br>
              <a:rPr lang="en-US" sz="8000" b="1" dirty="0" smtClean="0">
                <a:solidFill>
                  <a:srgbClr val="06937A"/>
                </a:solidFill>
                <a:latin typeface="Century Gothic" pitchFamily="34" charset="0"/>
                <a:sym typeface="Century Gothic" pitchFamily="34" charset="0"/>
              </a:rPr>
            </a:br>
            <a:r>
              <a:rPr lang="en-US" sz="8000" b="1" dirty="0" smtClean="0">
                <a:solidFill>
                  <a:srgbClr val="06937A"/>
                </a:solidFill>
                <a:latin typeface="Century Gothic" pitchFamily="34" charset="0"/>
                <a:sym typeface="Century Gothic" pitchFamily="34" charset="0"/>
              </a:rPr>
              <a:t>Tourist areas </a:t>
            </a: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61187" y="914400"/>
            <a:ext cx="6043613" cy="8256587"/>
          </a:xfrm>
        </p:spPr>
        <p:txBody>
          <a:bodyPr/>
          <a:lstStyle/>
          <a:p>
            <a:pPr marL="304800" indent="-304800" eaLnBrk="1" hangingPunct="1">
              <a:spcBef>
                <a:spcPct val="0"/>
              </a:spcBef>
              <a:buClr>
                <a:srgbClr val="1F497D"/>
              </a:buClr>
            </a:pPr>
            <a:r>
              <a:rPr lang="en-US" sz="2200" b="1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Nature Tourism</a:t>
            </a:r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Hiking</a:t>
            </a:r>
            <a:endParaRPr lang="en-US" sz="3400" dirty="0" smtClean="0"/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Whale Observation </a:t>
            </a:r>
            <a:endParaRPr lang="en-US" sz="3400" dirty="0" smtClean="0"/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Horseback riding</a:t>
            </a:r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Bird watching</a:t>
            </a:r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Protected Areas</a:t>
            </a:r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Agritourism</a:t>
            </a:r>
            <a:endParaRPr lang="en-US" sz="3400" dirty="0" smtClean="0"/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Ecotourism</a:t>
            </a:r>
            <a:endParaRPr lang="en-US" sz="3400" dirty="0" smtClean="0"/>
          </a:p>
          <a:p>
            <a:pPr marL="304800" indent="-304800" eaLnBrk="1" hangingPunct="1">
              <a:spcBef>
                <a:spcPts val="300"/>
              </a:spcBef>
            </a:pPr>
            <a:endParaRPr lang="en-US" sz="1400" b="1" dirty="0" smtClean="0">
              <a:solidFill>
                <a:srgbClr val="1F497D"/>
              </a:solidFill>
              <a:latin typeface="Century Gothic" pitchFamily="34" charset="0"/>
              <a:ea typeface="ヒラギノ明朝 ProN W6"/>
              <a:cs typeface="ヒラギノ明朝 ProN W6"/>
              <a:sym typeface="Century Gothic" pitchFamily="34" charset="0"/>
            </a:endParaRPr>
          </a:p>
          <a:p>
            <a:pPr marL="304800" indent="-304800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b="1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Cultural </a:t>
            </a:r>
            <a:r>
              <a:rPr lang="en-US" sz="2000" b="1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Tourism</a:t>
            </a:r>
            <a:endParaRPr lang="en-US" sz="3800" dirty="0" smtClean="0"/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Living Culture</a:t>
            </a:r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Tourism with Community Management</a:t>
            </a:r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Museums</a:t>
            </a:r>
            <a:endParaRPr lang="en-US" sz="3400" dirty="0" smtClean="0"/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Handicraft</a:t>
            </a:r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Gastronomy</a:t>
            </a:r>
            <a:endParaRPr lang="en-US" sz="3400" dirty="0" smtClean="0"/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Festivities</a:t>
            </a:r>
            <a:endParaRPr lang="en-US" sz="3400" dirty="0" smtClean="0"/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Mystical / Religious</a:t>
            </a:r>
          </a:p>
          <a:p>
            <a:pPr lvl="1" eaLnBrk="1" hangingPunct="1">
              <a:spcBef>
                <a:spcPts val="500"/>
              </a:spcBef>
              <a:buClr>
                <a:srgbClr val="1F497D"/>
              </a:buClr>
            </a:pPr>
            <a:r>
              <a:rPr lang="en-US" sz="2200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Archaeology</a:t>
            </a:r>
            <a:endParaRPr lang="en-US" sz="2200" dirty="0" smtClean="0">
              <a:solidFill>
                <a:srgbClr val="1F497D"/>
              </a:solidFill>
              <a:latin typeface="Century Gothic" pitchFamily="34" charset="0"/>
              <a:ea typeface="ヒラギノ明朝 ProN W3"/>
              <a:cs typeface="ヒラギノ明朝 ProN W3"/>
              <a:sym typeface="Century Gothic" pitchFamily="34" charset="0"/>
            </a:endParaRPr>
          </a:p>
        </p:txBody>
      </p:sp>
      <p:sp>
        <p:nvSpPr>
          <p:cNvPr id="55300" name="Rectangle 3"/>
          <p:cNvSpPr>
            <a:spLocks/>
          </p:cNvSpPr>
          <p:nvPr/>
        </p:nvSpPr>
        <p:spPr bwMode="auto">
          <a:xfrm>
            <a:off x="1168400" y="4492625"/>
            <a:ext cx="40513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•"/>
            </a:pPr>
            <a:r>
              <a:rPr lang="es-GT" sz="2400" b="1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Adventure Tourism</a:t>
            </a: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s-GT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Speleology (Caving / Spelunking)</a:t>
            </a:r>
            <a:endParaRPr lang="es-GT" sz="3400" dirty="0" smtClean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s-GT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Rafting</a:t>
            </a:r>
            <a:endParaRPr lang="es-GT" sz="3400" dirty="0" smtClean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s-GT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Mountain Biking</a:t>
            </a: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s-GT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Canopy</a:t>
            </a:r>
            <a:endParaRPr lang="es-GT" sz="3400" dirty="0" smtClean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s-GT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Walking /Trekking</a:t>
            </a:r>
            <a:endParaRPr lang="es-GT" sz="3400" dirty="0" smtClean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s-GT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Mountaineering</a:t>
            </a:r>
            <a:endParaRPr lang="es-GT" sz="2400" dirty="0">
              <a:solidFill>
                <a:srgbClr val="1F497D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"/>
          <p:cNvSpPr>
            <a:spLocks/>
          </p:cNvSpPr>
          <p:nvPr/>
        </p:nvSpPr>
        <p:spPr bwMode="auto">
          <a:xfrm>
            <a:off x="-818243" y="1034143"/>
            <a:ext cx="1549400" cy="1549400"/>
          </a:xfrm>
          <a:prstGeom prst="diamond">
            <a:avLst/>
          </a:prstGeom>
          <a:solidFill>
            <a:srgbClr val="06937A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271242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6502400" y="1039813"/>
            <a:ext cx="5740400" cy="6435725"/>
          </a:xfrm>
        </p:spPr>
        <p:txBody>
          <a:bodyPr/>
          <a:lstStyle/>
          <a:p>
            <a:pPr marL="304800" indent="-304800" eaLnBrk="1" hangingPunct="1">
              <a:spcBef>
                <a:spcPct val="0"/>
              </a:spcBef>
              <a:buClr>
                <a:srgbClr val="1F497D"/>
              </a:buClr>
            </a:pPr>
            <a:r>
              <a:rPr lang="en-US" sz="2400" b="1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Health and Wellness Tourism</a:t>
            </a:r>
          </a:p>
          <a:p>
            <a:pPr marL="304800" indent="-304800" eaLnBrk="1" hangingPunct="1">
              <a:spcBef>
                <a:spcPct val="0"/>
              </a:spcBef>
              <a:buClr>
                <a:srgbClr val="1F497D"/>
              </a:buClr>
              <a:buNone/>
            </a:pPr>
            <a:r>
              <a:rPr lang="en-US" sz="2400" b="1" dirty="0" smtClean="0">
                <a:solidFill>
                  <a:srgbClr val="1F497D"/>
                </a:solidFill>
                <a:latin typeface="Century Gothic" pitchFamily="34" charset="0"/>
                <a:ea typeface="ヒラギノ明朝 ProN W6"/>
                <a:cs typeface="ヒラギノ明朝 ProN W6"/>
                <a:sym typeface="Century Gothic" pitchFamily="34" charset="0"/>
              </a:rPr>
              <a:t>  </a:t>
            </a:r>
            <a:r>
              <a:rPr lang="en-US" sz="2400" b="1" dirty="0" smtClean="0">
                <a:solidFill>
                  <a:srgbClr val="1F497D"/>
                </a:solidFill>
                <a:latin typeface="Calibri"/>
                <a:ea typeface="ヒラギノ明朝 ProN W6"/>
                <a:cs typeface="Calibri"/>
                <a:sym typeface="Century Gothic" pitchFamily="34" charset="0"/>
              </a:rPr>
              <a:t>̶</a:t>
            </a:r>
            <a:r>
              <a:rPr lang="en-US" sz="2400" b="1" dirty="0" smtClean="0">
                <a:solidFill>
                  <a:srgbClr val="1F497D"/>
                </a:solidFill>
                <a:latin typeface="Century Gothic" pitchFamily="34" charset="0"/>
                <a:ea typeface="ヒラギノ明朝 ProN W6"/>
                <a:cs typeface="ヒラギノ明朝 ProN W6"/>
                <a:sym typeface="Century Gothic" pitchFamily="34" charset="0"/>
              </a:rPr>
              <a:t>  </a:t>
            </a: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ヒラギノ明朝 ProN W6"/>
                <a:cs typeface="ヒラギノ明朝 ProN W6"/>
                <a:sym typeface="Century Gothic" pitchFamily="34" charset="0"/>
              </a:rPr>
              <a:t>Spa</a:t>
            </a:r>
          </a:p>
          <a:p>
            <a:pPr marL="304800" indent="-304800" eaLnBrk="1" hangingPunct="1">
              <a:spcBef>
                <a:spcPct val="0"/>
              </a:spcBef>
              <a:buClr>
                <a:srgbClr val="1F497D"/>
              </a:buClr>
              <a:buNone/>
            </a:pP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ヒラギノ明朝 ProN W6"/>
                <a:cs typeface="ヒラギノ明朝 ProN W6"/>
                <a:sym typeface="Century Gothic" pitchFamily="34" charset="0"/>
              </a:rPr>
              <a:t>  </a:t>
            </a:r>
            <a:r>
              <a:rPr lang="en-US" sz="2400" dirty="0" smtClean="0">
                <a:solidFill>
                  <a:srgbClr val="1F497D"/>
                </a:solidFill>
                <a:latin typeface="Calibri"/>
                <a:ea typeface="ヒラギノ明朝 ProN W6"/>
                <a:cs typeface="Calibri"/>
                <a:sym typeface="Century Gothic" pitchFamily="34" charset="0"/>
              </a:rPr>
              <a:t>̶</a:t>
            </a: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ヒラギノ明朝 ProN W6"/>
                <a:cs typeface="ヒラギノ明朝 ProN W6"/>
                <a:sym typeface="Century Gothic" pitchFamily="34" charset="0"/>
              </a:rPr>
              <a:t>  medical treatments</a:t>
            </a:r>
          </a:p>
          <a:p>
            <a:pPr marL="304800" indent="-304800" eaLnBrk="1" hangingPunct="1">
              <a:spcBef>
                <a:spcPts val="600"/>
              </a:spcBef>
              <a:buClr>
                <a:srgbClr val="1F497D"/>
              </a:buClr>
              <a:buNone/>
            </a:pPr>
            <a:endParaRPr lang="en-US" sz="3800" dirty="0" smtClean="0"/>
          </a:p>
          <a:p>
            <a:pPr marL="304800" indent="-304800" eaLnBrk="1" hangingPunct="1">
              <a:spcBef>
                <a:spcPts val="600"/>
              </a:spcBef>
              <a:buClr>
                <a:srgbClr val="1F497D"/>
              </a:buClr>
              <a:buNone/>
            </a:pPr>
            <a:endParaRPr lang="en-US" sz="3800" dirty="0" smtClean="0"/>
          </a:p>
          <a:p>
            <a:pPr marL="304800" indent="-304800" eaLnBrk="1" hangingPunct="1">
              <a:spcBef>
                <a:spcPts val="600"/>
              </a:spcBef>
              <a:buClr>
                <a:srgbClr val="1F497D"/>
              </a:buClr>
              <a:buNone/>
            </a:pPr>
            <a:endParaRPr lang="en-US" sz="3800" dirty="0" smtClean="0"/>
          </a:p>
          <a:p>
            <a:pPr marL="304800" indent="-304800" eaLnBrk="1" hangingPunct="1">
              <a:spcBef>
                <a:spcPts val="600"/>
              </a:spcBef>
              <a:buClr>
                <a:srgbClr val="1F497D"/>
              </a:buClr>
            </a:pPr>
            <a:r>
              <a:rPr lang="en-US" sz="2400" b="1" dirty="0" smtClean="0">
                <a:solidFill>
                  <a:srgbClr val="1F497D"/>
                </a:solidFill>
                <a:latin typeface="Century Gothic" pitchFamily="34" charset="0"/>
                <a:sym typeface="Century Gothic" pitchFamily="34" charset="0"/>
              </a:rPr>
              <a:t>Idiomatic Tourism</a:t>
            </a:r>
          </a:p>
          <a:p>
            <a:pPr marL="304800" indent="-304800" eaLnBrk="1" hangingPunct="1">
              <a:spcBef>
                <a:spcPts val="600"/>
              </a:spcBef>
              <a:buClr>
                <a:srgbClr val="1F497D"/>
              </a:buClr>
              <a:buNone/>
            </a:pPr>
            <a:r>
              <a:rPr lang="en-US" sz="2400" b="1" dirty="0" smtClean="0">
                <a:solidFill>
                  <a:srgbClr val="1F497D"/>
                </a:solidFill>
                <a:latin typeface="Century Gothic" pitchFamily="34" charset="0"/>
                <a:cs typeface="Calibri"/>
                <a:sym typeface="Century Gothic" pitchFamily="34" charset="0"/>
              </a:rPr>
              <a:t>  ̶ </a:t>
            </a: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cs typeface="Calibri"/>
                <a:sym typeface="Century Gothic" pitchFamily="34" charset="0"/>
              </a:rPr>
              <a:t>Spanish schools in Antigua and Quetzaltenango</a:t>
            </a:r>
            <a:endParaRPr lang="en-US" sz="2400" dirty="0" smtClean="0">
              <a:solidFill>
                <a:srgbClr val="1F497D"/>
              </a:solidFill>
              <a:latin typeface="Century Gothic" pitchFamily="34" charset="0"/>
              <a:sym typeface="Century Gothic" pitchFamily="34" charset="0"/>
            </a:endParaRPr>
          </a:p>
          <a:p>
            <a:pPr marL="304800" indent="-304800" eaLnBrk="1" hangingPunct="1">
              <a:spcBef>
                <a:spcPts val="600"/>
              </a:spcBef>
              <a:buClr>
                <a:srgbClr val="1F497D"/>
              </a:buClr>
              <a:buNone/>
            </a:pPr>
            <a:endParaRPr lang="en-US" sz="3800" dirty="0" smtClean="0"/>
          </a:p>
          <a:p>
            <a:pPr marL="304800" indent="-304800" eaLnBrk="1" hangingPunct="1">
              <a:spcBef>
                <a:spcPts val="600"/>
              </a:spcBef>
              <a:buClr>
                <a:srgbClr val="1F497D"/>
              </a:buClr>
              <a:buNone/>
            </a:pPr>
            <a:endParaRPr lang="en-US" sz="2400" dirty="0" smtClean="0">
              <a:solidFill>
                <a:srgbClr val="1F497D"/>
              </a:solidFill>
              <a:latin typeface="Century Gothic" pitchFamily="34" charset="0"/>
              <a:ea typeface="ヒラギノ明朝 ProN W3"/>
              <a:cs typeface="ヒラギノ明朝 ProN W3"/>
              <a:sym typeface="Century Gothic" pitchFamily="34" charset="0"/>
            </a:endParaRPr>
          </a:p>
        </p:txBody>
      </p:sp>
      <p:sp>
        <p:nvSpPr>
          <p:cNvPr id="56323" name="Rectangle 2"/>
          <p:cNvSpPr>
            <a:spLocks/>
          </p:cNvSpPr>
          <p:nvPr/>
        </p:nvSpPr>
        <p:spPr bwMode="auto">
          <a:xfrm>
            <a:off x="1363663" y="1063625"/>
            <a:ext cx="5740400" cy="608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Sports Tourism</a:t>
            </a: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Marathon</a:t>
            </a:r>
            <a:endParaRPr lang="en-US" sz="3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Golf</a:t>
            </a:r>
            <a:endParaRPr lang="en-US" sz="3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fishing</a:t>
            </a:r>
            <a:endParaRPr lang="en-US" sz="3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Surfing</a:t>
            </a:r>
            <a:endParaRPr lang="en-US" sz="3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Diving</a:t>
            </a:r>
            <a:endParaRPr lang="en-US" sz="2400" dirty="0">
              <a:solidFill>
                <a:srgbClr val="1F497D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pPr marL="304800" indent="-304800">
              <a:spcBef>
                <a:spcPts val="613"/>
              </a:spcBef>
            </a:pPr>
            <a:endParaRPr lang="en-US" sz="3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MICE Tourism</a:t>
            </a:r>
            <a:endParaRPr lang="en-US" sz="38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Conventions</a:t>
            </a:r>
            <a:endParaRPr lang="en-US" sz="3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Incentives</a:t>
            </a:r>
            <a:endParaRPr lang="en-US" sz="3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Meetings</a:t>
            </a:r>
            <a:endParaRPr lang="en-US" sz="3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Conferences</a:t>
            </a:r>
            <a:endParaRPr lang="en-US" sz="3400" dirty="0">
              <a:solidFill>
                <a:schemeClr val="tx1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  <a:p>
            <a:pPr marL="304800" indent="-304800">
              <a:spcBef>
                <a:spcPts val="613"/>
              </a:spcBef>
              <a:buClr>
                <a:srgbClr val="1F497D"/>
              </a:buClr>
              <a:buSzPct val="100000"/>
              <a:buFont typeface="Arial" pitchFamily="34" charset="0"/>
              <a:buChar char="–"/>
            </a:pPr>
            <a:r>
              <a:rPr lang="en-US" sz="2400" dirty="0" smtClean="0">
                <a:solidFill>
                  <a:srgbClr val="1F497D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Events</a:t>
            </a:r>
            <a:endParaRPr lang="en-US" sz="2400" dirty="0">
              <a:solidFill>
                <a:srgbClr val="1F497D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10869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/>
          </p:cNvSpPr>
          <p:nvPr/>
        </p:nvSpPr>
        <p:spPr bwMode="auto">
          <a:xfrm>
            <a:off x="1993900" y="-1171575"/>
            <a:ext cx="6237288" cy="1144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r>
              <a:rPr lang="en-US" sz="65000" b="1" dirty="0" smtClean="0">
                <a:solidFill>
                  <a:srgbClr val="06937A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4</a:t>
            </a:r>
            <a:endParaRPr lang="en-US" sz="65000" b="1" dirty="0">
              <a:solidFill>
                <a:srgbClr val="06937A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</p:txBody>
      </p:sp>
      <p:sp>
        <p:nvSpPr>
          <p:cNvPr id="68611" name="Rectangle 2"/>
          <p:cNvSpPr>
            <a:spLocks/>
          </p:cNvSpPr>
          <p:nvPr/>
        </p:nvSpPr>
        <p:spPr bwMode="auto">
          <a:xfrm>
            <a:off x="5689600" y="3784600"/>
            <a:ext cx="5829300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 anchor="ctr"/>
          <a:lstStyle/>
          <a:p>
            <a:pPr algn="r"/>
            <a:r>
              <a:rPr lang="es-GT" sz="6000" b="1" dirty="0" smtClean="0">
                <a:solidFill>
                  <a:srgbClr val="06937A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Destinations you must visit</a:t>
            </a:r>
          </a:p>
        </p:txBody>
      </p:sp>
      <p:sp>
        <p:nvSpPr>
          <p:cNvPr id="68612" name="AutoShape 3"/>
          <p:cNvSpPr>
            <a:spLocks/>
          </p:cNvSpPr>
          <p:nvPr/>
        </p:nvSpPr>
        <p:spPr bwMode="auto">
          <a:xfrm>
            <a:off x="11734800" y="6388100"/>
            <a:ext cx="2794000" cy="2794000"/>
          </a:xfrm>
          <a:prstGeom prst="diamond">
            <a:avLst/>
          </a:prstGeom>
          <a:solidFill>
            <a:srgbClr val="06937A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75136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-106363"/>
            <a:ext cx="14839950" cy="989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0" name="Rectangle 2"/>
          <p:cNvSpPr>
            <a:spLocks/>
          </p:cNvSpPr>
          <p:nvPr/>
        </p:nvSpPr>
        <p:spPr bwMode="auto">
          <a:xfrm>
            <a:off x="317500" y="292100"/>
            <a:ext cx="6756400" cy="1905000"/>
          </a:xfrm>
          <a:prstGeom prst="rect">
            <a:avLst/>
          </a:prstGeom>
          <a:noFill/>
          <a:ln>
            <a:noFill/>
          </a:ln>
          <a:effectLst>
            <a:outerShdw blurRad="38100" dist="63500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lnSpc>
                <a:spcPct val="90000"/>
              </a:lnSpc>
              <a:tabLst>
                <a:tab pos="203200" algn="l"/>
                <a:tab pos="647700" algn="l"/>
                <a:tab pos="927100" algn="l"/>
              </a:tabLst>
              <a:defRPr/>
            </a:pPr>
            <a:r>
              <a:rPr lang="en-US" sz="8000" b="1" dirty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Antigua </a:t>
            </a:r>
            <a:r>
              <a:rPr lang="en-US" sz="5000" b="1" dirty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Guatemala</a:t>
            </a:r>
          </a:p>
        </p:txBody>
      </p:sp>
      <p:pic>
        <p:nvPicPr>
          <p:cNvPr id="706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glesia-Chichicastenango,-Palo-Volad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47" r="2135" b="11245"/>
          <a:stretch/>
        </p:blipFill>
        <p:spPr>
          <a:xfrm>
            <a:off x="-50328" y="1"/>
            <a:ext cx="13055128" cy="9753600"/>
          </a:xfrm>
          <a:prstGeom prst="rect">
            <a:avLst/>
          </a:prstGeom>
        </p:spPr>
      </p:pic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12058650" y="9236075"/>
            <a:ext cx="2952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r"/>
            <a:fld id="{BA17B45C-B007-4E43-8765-A06BC90336ED}" type="slidenum">
              <a:rPr lang="en-US" sz="1600">
                <a:solidFill>
                  <a:srgbClr val="878787"/>
                </a:solidFill>
                <a:latin typeface="Calibri" pitchFamily="34" charset="0"/>
                <a:ea typeface="ＭＳ Ｐゴシック" pitchFamily="34" charset="-128"/>
                <a:cs typeface="Calibri" pitchFamily="34" charset="0"/>
                <a:sym typeface="Calibri" pitchFamily="34" charset="0"/>
              </a:rPr>
              <a:pPr algn="r"/>
              <a:t>35</a:t>
            </a:fld>
            <a:endParaRPr lang="en-US" sz="1600" dirty="0">
              <a:solidFill>
                <a:srgbClr val="878787"/>
              </a:solidFill>
              <a:latin typeface="Calibri" pitchFamily="34" charset="0"/>
              <a:ea typeface="ＭＳ Ｐゴシック" pitchFamily="34" charset="-128"/>
              <a:cs typeface="Calibri" pitchFamily="34" charset="0"/>
              <a:sym typeface="Calibri" pitchFamily="34" charset="0"/>
            </a:endParaRPr>
          </a:p>
        </p:txBody>
      </p:sp>
      <p:sp>
        <p:nvSpPr>
          <p:cNvPr id="95235" name="Rectangle 3"/>
          <p:cNvSpPr>
            <a:spLocks/>
          </p:cNvSpPr>
          <p:nvPr/>
        </p:nvSpPr>
        <p:spPr bwMode="auto">
          <a:xfrm>
            <a:off x="1168400" y="7848600"/>
            <a:ext cx="10680700" cy="1244600"/>
          </a:xfrm>
          <a:prstGeom prst="rect">
            <a:avLst/>
          </a:prstGeom>
          <a:noFill/>
          <a:ln>
            <a:noFill/>
          </a:ln>
          <a:effectLst>
            <a:outerShdw blurRad="38100" dist="88899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lnSpc>
                <a:spcPct val="90000"/>
              </a:lnSpc>
              <a:tabLst>
                <a:tab pos="203200" algn="l"/>
                <a:tab pos="647700" algn="l"/>
                <a:tab pos="927100" algn="l"/>
              </a:tabLst>
              <a:defRPr/>
            </a:pPr>
            <a:r>
              <a:rPr lang="en-US" sz="8000" b="1" dirty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Chichicastenango</a:t>
            </a:r>
          </a:p>
        </p:txBody>
      </p:sp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sz="9200" dirty="0" smtClean="0">
                <a:solidFill>
                  <a:srgbClr val="FFFFFF"/>
                </a:solidFill>
              </a:rPr>
              <a:t>Tikal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2"/>
          <a:srcRect l="15302"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/>
          </p:cNvSpPr>
          <p:nvPr/>
        </p:nvSpPr>
        <p:spPr bwMode="auto">
          <a:xfrm>
            <a:off x="368300" y="667420"/>
            <a:ext cx="10680700" cy="1689100"/>
          </a:xfrm>
          <a:prstGeom prst="rect">
            <a:avLst/>
          </a:prstGeom>
          <a:noFill/>
          <a:ln>
            <a:noFill/>
          </a:ln>
          <a:effectLst>
            <a:outerShdw blurRad="38100" dist="88899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lnSpc>
                <a:spcPct val="7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National Park of</a:t>
            </a:r>
          </a:p>
          <a:p>
            <a:pPr>
              <a:lnSpc>
                <a:spcPct val="7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80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Tikal</a:t>
            </a:r>
            <a:endParaRPr lang="en-US" sz="80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</p:txBody>
      </p:sp>
      <p:pic>
        <p:nvPicPr>
          <p:cNvPr id="7270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373100" cy="979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2" name="Rectangle 2"/>
          <p:cNvSpPr>
            <a:spLocks/>
          </p:cNvSpPr>
          <p:nvPr/>
        </p:nvSpPr>
        <p:spPr bwMode="auto">
          <a:xfrm>
            <a:off x="520700" y="595412"/>
            <a:ext cx="10680700" cy="1689100"/>
          </a:xfrm>
          <a:prstGeom prst="rect">
            <a:avLst/>
          </a:prstGeom>
          <a:noFill/>
          <a:ln>
            <a:noFill/>
          </a:ln>
          <a:effectLst>
            <a:outerShdw blurRad="38100" dist="88899" dir="81000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lnSpc>
                <a:spcPct val="7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40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Lake of</a:t>
            </a:r>
            <a:endParaRPr lang="en-US" sz="40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  <a:p>
            <a:pPr>
              <a:lnSpc>
                <a:spcPct val="70000"/>
              </a:lnSpc>
              <a:tabLst>
                <a:tab pos="203200" algn="l"/>
                <a:tab pos="647700" algn="l"/>
                <a:tab pos="927100" algn="l"/>
                <a:tab pos="203200" algn="l"/>
                <a:tab pos="647700" algn="l"/>
                <a:tab pos="927100" algn="l"/>
              </a:tabLst>
              <a:defRPr/>
            </a:pPr>
            <a:r>
              <a:rPr lang="en-US" sz="8000" b="1" dirty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Atitlán</a:t>
            </a:r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2027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55128" cy="999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8847138"/>
            <a:ext cx="1071086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358775" y="1092200"/>
            <a:ext cx="11709400" cy="3584575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en-US" sz="50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  <a:sym typeface="Century Gothic" charset="0"/>
              </a:rPr>
              <a:t>Do not wait  </a:t>
            </a:r>
            <a:br>
              <a:rPr lang="en-US" sz="50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r>
              <a:rPr lang="en-US" sz="70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  <a:sym typeface="Century Gothic" charset="0"/>
              </a:rPr>
              <a:t>to know and promote </a:t>
            </a:r>
            <a:r>
              <a:rPr lang="en-US" sz="50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  <a:sym typeface="Century Gothic" charset="0"/>
              </a:rPr>
              <a:t/>
            </a:r>
            <a:br>
              <a:rPr lang="en-US" sz="50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r>
              <a:rPr lang="en-US" sz="5000" b="1" dirty="0" smtClean="0">
                <a:solidFill>
                  <a:srgbClr val="FFFFFF"/>
                </a:solidFill>
                <a:latin typeface="Century Gothic" charset="0"/>
                <a:cs typeface="Century Gothic" charset="0"/>
                <a:sym typeface="Century Gothic" charset="0"/>
              </a:rPr>
              <a:t>Guatemala</a:t>
            </a:r>
            <a:endParaRPr lang="en-US" sz="5000" b="1" dirty="0">
              <a:solidFill>
                <a:srgbClr val="FFFFFF"/>
              </a:solidFill>
              <a:latin typeface="Century Gothic" charset="0"/>
              <a:ea typeface="ヒラギノ明朝 ProN W6" charset="0"/>
              <a:cs typeface="ヒラギノ明朝 ProN W6" charset="0"/>
              <a:sym typeface="Century Gothic" charset="0"/>
            </a:endParaRPr>
          </a:p>
        </p:txBody>
      </p:sp>
      <p:pic>
        <p:nvPicPr>
          <p:cNvPr id="102404" name="Picture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6797675"/>
            <a:ext cx="6451600" cy="1930400"/>
          </a:xfrm>
          <a:prstGeom prst="rect">
            <a:avLst/>
          </a:prstGeom>
          <a:noFill/>
          <a:ln>
            <a:noFill/>
          </a:ln>
          <a:effectLst>
            <a:outerShdw blurRad="25400" dist="50799" dir="6060002" algn="ctr" rotWithShape="0">
              <a:schemeClr val="bg2">
                <a:alpha val="90999"/>
              </a:schemeClr>
            </a:outerShdw>
          </a:effectLst>
          <a:extLst/>
        </p:spPr>
      </p:pic>
      <p:pic>
        <p:nvPicPr>
          <p:cNvPr id="7680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65500" y="9256713"/>
            <a:ext cx="62722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2520" y="-1"/>
            <a:ext cx="5422280" cy="8876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0965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11073154"/>
              </p:ext>
            </p:extLst>
          </p:nvPr>
        </p:nvGraphicFramePr>
        <p:xfrm>
          <a:off x="7833067" y="6126272"/>
          <a:ext cx="3429547" cy="3528395"/>
        </p:xfrm>
        <a:graphic>
          <a:graphicData uri="http://schemas.openxmlformats.org/drawingml/2006/table">
            <a:tbl>
              <a:tblPr/>
              <a:tblGrid>
                <a:gridCol w="2047446"/>
                <a:gridCol w="1382101"/>
              </a:tblGrid>
              <a:tr h="347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City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0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Time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047"/>
                    </a:solidFill>
                  </a:tcPr>
                </a:tc>
              </a:tr>
              <a:tr h="3961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NYC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4h 42min</a:t>
                      </a:r>
                      <a:endParaRPr kumimoji="0" lang="es-GT" sz="15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41363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Houston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2h 35min</a:t>
                      </a:r>
                      <a:endParaRPr kumimoji="0" lang="es-GT" sz="15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404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MX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Los Ángeles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MX" sz="15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5h</a:t>
                      </a:r>
                      <a:endParaRPr kumimoji="0" lang="es-GT" sz="15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404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MX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Miami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MX" sz="15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2h 37 min</a:t>
                      </a:r>
                      <a:endParaRPr kumimoji="0" lang="es-GT" sz="15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404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Bogotá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2h 30 min</a:t>
                      </a:r>
                      <a:endParaRPr kumimoji="0" lang="es-GT" sz="15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404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Panama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2h 15 min</a:t>
                      </a:r>
                      <a:endParaRPr kumimoji="0" lang="es-GT" sz="15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404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Mexico DF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2h 10 min</a:t>
                      </a:r>
                      <a:endParaRPr kumimoji="0" lang="es-GT" sz="15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3470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Madrid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11h 30 min</a:t>
                      </a:r>
                      <a:endParaRPr kumimoji="0" lang="es-GT" sz="15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</a:tbl>
          </a:graphicData>
        </a:graphic>
      </p:graphicFrame>
      <p:sp>
        <p:nvSpPr>
          <p:cNvPr id="31746" name="Rectangle 1"/>
          <p:cNvSpPr>
            <a:spLocks/>
          </p:cNvSpPr>
          <p:nvPr/>
        </p:nvSpPr>
        <p:spPr bwMode="auto">
          <a:xfrm>
            <a:off x="1041407" y="196280"/>
            <a:ext cx="5783958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s-GT" sz="6200" b="1" dirty="0" smtClean="0">
                <a:solidFill>
                  <a:srgbClr val="06937A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Air Connectivity</a:t>
            </a:r>
            <a:endParaRPr lang="es-GT" sz="6200" b="1" dirty="0">
              <a:solidFill>
                <a:srgbClr val="06937A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</p:txBody>
      </p:sp>
      <p:sp>
        <p:nvSpPr>
          <p:cNvPr id="31747" name="AutoShape 2"/>
          <p:cNvSpPr>
            <a:spLocks/>
          </p:cNvSpPr>
          <p:nvPr/>
        </p:nvSpPr>
        <p:spPr bwMode="auto">
          <a:xfrm>
            <a:off x="-774700" y="406400"/>
            <a:ext cx="1549400" cy="1549400"/>
          </a:xfrm>
          <a:prstGeom prst="diamond">
            <a:avLst/>
          </a:prstGeom>
          <a:solidFill>
            <a:srgbClr val="06937A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31798" name="Rectangle 115"/>
          <p:cNvSpPr>
            <a:spLocks/>
          </p:cNvSpPr>
          <p:nvPr/>
        </p:nvSpPr>
        <p:spPr bwMode="auto">
          <a:xfrm>
            <a:off x="7858157" y="5693014"/>
            <a:ext cx="3664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200" b="1" dirty="0" smtClean="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Approximate flight time from some of the cities with direct flights to Guatemala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309712" y="1955800"/>
            <a:ext cx="6120680" cy="587332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s-GT" sz="2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 International Airports and 7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Local airports in the principal cities of the country.</a:t>
            </a:r>
            <a:endParaRPr lang="es-GT" sz="2400" b="1" dirty="0" smtClean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Mundo Maya Airport,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located in Petén to 507 km from the City of Guatemala</a:t>
            </a:r>
            <a:r>
              <a:rPr lang="es-MX" sz="2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.</a:t>
            </a:r>
            <a:endParaRPr lang="es-GT" sz="2000" dirty="0" smtClean="0">
              <a:solidFill>
                <a:schemeClr val="tx2">
                  <a:lumMod val="75000"/>
                </a:schemeClr>
              </a:solidFill>
              <a:latin typeface="Century Gothic" pitchFamily="34" charset="0"/>
            </a:endParaRPr>
          </a:p>
          <a:p>
            <a:pPr algn="l">
              <a:buFont typeface="Wingdings" pitchFamily="2" charset="2"/>
              <a:buChar char="§"/>
            </a:pPr>
            <a:r>
              <a:rPr lang="es-GT" sz="2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International Airport of La Aurora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Category A1. Considered one of the most modern airports in Latin America.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Capacity: 4 million passengers annually.</a:t>
            </a:r>
          </a:p>
          <a:p>
            <a:pPr lvl="1" algn="l">
              <a:buFont typeface="Wingdings" pitchFamily="2" charset="2"/>
              <a:buChar char="§"/>
            </a:pPr>
            <a:r>
              <a:rPr lang="es-GT" sz="2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260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weekly flights with direct connections to USA, Mexico, Central America, Panama, Peru, Colombia and Spain</a:t>
            </a:r>
            <a:r>
              <a:rPr lang="es-GT" sz="2000" dirty="0" smtClean="0">
                <a:solidFill>
                  <a:schemeClr val="tx2">
                    <a:lumMod val="75000"/>
                  </a:schemeClr>
                </a:solidFill>
                <a:latin typeface="Century Gothic" pitchFamily="34" charset="0"/>
              </a:rPr>
              <a:t>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325072"/>
            <a:ext cx="7870552" cy="238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06331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779" y="0"/>
            <a:ext cx="13158788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15938" y="6296025"/>
            <a:ext cx="12117387" cy="364807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 b="1" i="1" dirty="0" smtClean="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Ports: 400 km. from the Atlantic Ocean to the Pacific Ocean.</a:t>
            </a:r>
          </a:p>
          <a:p>
            <a:pPr lvl="1" eaLnBrk="1" hangingPunct="1">
              <a:spcBef>
                <a:spcPts val="500"/>
              </a:spcBef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Santo Tomás (Atlantic ) </a:t>
            </a:r>
            <a:endParaRPr lang="en-US" dirty="0" smtClean="0">
              <a:latin typeface="Century Gothic" pitchFamily="34" charset="0"/>
              <a:ea typeface="ヒラギノ明朝 ProN W3"/>
              <a:cs typeface="ヒラギノ明朝 ProN W3"/>
              <a:sym typeface="Century Gothic" pitchFamily="34" charset="0"/>
            </a:endParaRPr>
          </a:p>
          <a:p>
            <a:pPr lvl="1" eaLnBrk="1" hangingPunct="1">
              <a:spcBef>
                <a:spcPts val="500"/>
              </a:spcBef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Puerto Barrios (Atlantic ) </a:t>
            </a:r>
            <a:endParaRPr lang="en-US" dirty="0" smtClean="0">
              <a:latin typeface="Century Gothic" pitchFamily="34" charset="0"/>
              <a:ea typeface="ヒラギノ明朝 ProN W3"/>
              <a:cs typeface="ヒラギノ明朝 ProN W3"/>
              <a:sym typeface="Century Gothic" pitchFamily="34" charset="0"/>
            </a:endParaRPr>
          </a:p>
          <a:p>
            <a:pPr lvl="1" eaLnBrk="1" hangingPunct="1">
              <a:spcBef>
                <a:spcPts val="500"/>
              </a:spcBef>
              <a:buClr>
                <a:srgbClr val="FFFFFF"/>
              </a:buClr>
              <a:buFont typeface="Wingdings" pitchFamily="2" charset="2"/>
              <a:buChar char="§"/>
            </a:pPr>
            <a:r>
              <a:rPr lang="en-US" sz="1800" b="1" i="1" dirty="0" smtClean="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Puerto Quetzal (Pacific )</a:t>
            </a:r>
            <a:endParaRPr lang="en-US" dirty="0" smtClean="0">
              <a:latin typeface="Century Gothic" pitchFamily="34" charset="0"/>
              <a:ea typeface="ヒラギノ明朝 ProN W3"/>
              <a:cs typeface="ヒラギノ明朝 ProN W3"/>
              <a:sym typeface="Century Gothic" pitchFamily="34" charset="0"/>
            </a:endParaRPr>
          </a:p>
          <a:p>
            <a:pPr lvl="1" eaLnBrk="1" hangingPunct="1">
              <a:spcBef>
                <a:spcPts val="300"/>
              </a:spcBef>
            </a:pPr>
            <a:endParaRPr lang="en-US" sz="1100" b="1" i="1" dirty="0" smtClean="0">
              <a:solidFill>
                <a:srgbClr val="FFFFFF"/>
              </a:solidFill>
              <a:latin typeface="Century Gothic" pitchFamily="34" charset="0"/>
              <a:ea typeface="ヒラギノ明朝 ProN W6"/>
              <a:cs typeface="ヒラギノ明朝 ProN W6"/>
              <a:sym typeface="Century Gothic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en-US" sz="2400" dirty="0" smtClean="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Consolidation of the Mesoamerican Cruise Route, which attracts different cruise lines from Costa Rica, Nicaragua, El Salvador, Chiapas, Huatulco, Mexico</a:t>
            </a:r>
            <a:r>
              <a:rPr lang="en-US" sz="2400" b="1" i="1" dirty="0" smtClean="0">
                <a:solidFill>
                  <a:srgbClr val="FFFFFF"/>
                </a:solidFill>
                <a:latin typeface="Century Gothic" pitchFamily="34" charset="0"/>
                <a:sym typeface="Century Gothic" pitchFamily="34" charset="0"/>
              </a:rPr>
              <a:t>.</a:t>
            </a:r>
            <a:endParaRPr lang="en-US" sz="2400" b="1" i="1" dirty="0" smtClean="0">
              <a:solidFill>
                <a:srgbClr val="FFFFFF"/>
              </a:solidFill>
              <a:latin typeface="Century Gothic" pitchFamily="34" charset="0"/>
              <a:ea typeface="ヒラギノ明朝 ProN W6"/>
              <a:cs typeface="ヒラギノ明朝 ProN W6"/>
              <a:sym typeface="Century Gothic" pitchFamily="34" charset="0"/>
            </a:endParaRPr>
          </a:p>
        </p:txBody>
      </p:sp>
      <p:sp>
        <p:nvSpPr>
          <p:cNvPr id="30724" name="Rectangle 3"/>
          <p:cNvSpPr>
            <a:spLocks/>
          </p:cNvSpPr>
          <p:nvPr/>
        </p:nvSpPr>
        <p:spPr bwMode="auto">
          <a:xfrm>
            <a:off x="1006474" y="293688"/>
            <a:ext cx="6143998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s-GT" sz="6200" b="1" dirty="0" smtClean="0">
                <a:solidFill>
                  <a:srgbClr val="FFFFF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Maritime</a:t>
            </a:r>
            <a:endParaRPr lang="en-US" sz="6200" b="1" dirty="0" smtClean="0">
              <a:solidFill>
                <a:srgbClr val="FFFFFF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  <a:p>
            <a:r>
              <a:rPr lang="es-GT" sz="6200" b="1" dirty="0" smtClean="0">
                <a:solidFill>
                  <a:srgbClr val="FFFFFF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Connectivity </a:t>
            </a:r>
            <a:endParaRPr lang="es-GT" sz="6200" b="1" dirty="0">
              <a:solidFill>
                <a:srgbClr val="FFFFFF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</p:txBody>
      </p:sp>
      <p:sp>
        <p:nvSpPr>
          <p:cNvPr id="30725" name="AutoShape 4"/>
          <p:cNvSpPr>
            <a:spLocks/>
          </p:cNvSpPr>
          <p:nvPr/>
        </p:nvSpPr>
        <p:spPr bwMode="auto">
          <a:xfrm>
            <a:off x="-774700" y="406400"/>
            <a:ext cx="1549400" cy="1549400"/>
          </a:xfrm>
          <a:prstGeom prst="diamond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/>
          </p:cNvSpPr>
          <p:nvPr/>
        </p:nvSpPr>
        <p:spPr bwMode="auto">
          <a:xfrm>
            <a:off x="1006474" y="293688"/>
            <a:ext cx="5783958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s-GT" sz="6200" b="1" dirty="0" smtClean="0">
                <a:solidFill>
                  <a:srgbClr val="06937A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Terrestrial Connectivity</a:t>
            </a:r>
          </a:p>
        </p:txBody>
      </p:sp>
      <p:sp>
        <p:nvSpPr>
          <p:cNvPr id="31747" name="AutoShape 2"/>
          <p:cNvSpPr>
            <a:spLocks/>
          </p:cNvSpPr>
          <p:nvPr/>
        </p:nvSpPr>
        <p:spPr bwMode="auto">
          <a:xfrm>
            <a:off x="-774700" y="406400"/>
            <a:ext cx="1549400" cy="1549400"/>
          </a:xfrm>
          <a:prstGeom prst="diamond">
            <a:avLst/>
          </a:prstGeom>
          <a:solidFill>
            <a:srgbClr val="06937A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0400" y="1836963"/>
            <a:ext cx="7136780" cy="7729485"/>
          </a:xfrm>
          <a:prstGeom prst="rect">
            <a:avLst/>
          </a:prstGeom>
          <a:noFill/>
          <a:ln w="50800">
            <a:solidFill>
              <a:srgbClr val="13947A"/>
            </a:solidFill>
            <a:miter lim="800000"/>
            <a:headEnd/>
            <a:tailEnd/>
          </a:ln>
        </p:spPr>
      </p:pic>
      <p:graphicFrame>
        <p:nvGraphicFramePr>
          <p:cNvPr id="40965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8452365"/>
              </p:ext>
            </p:extLst>
          </p:nvPr>
        </p:nvGraphicFramePr>
        <p:xfrm>
          <a:off x="47625" y="3530600"/>
          <a:ext cx="5235575" cy="6029990"/>
        </p:xfrm>
        <a:graphic>
          <a:graphicData uri="http://schemas.openxmlformats.org/drawingml/2006/table">
            <a:tbl>
              <a:tblPr/>
              <a:tblGrid>
                <a:gridCol w="190079"/>
                <a:gridCol w="3456384"/>
                <a:gridCol w="688621"/>
                <a:gridCol w="900491"/>
              </a:tblGrid>
              <a:tr h="586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0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From/</a:t>
                      </a:r>
                      <a:r>
                        <a:rPr kumimoji="0" lang="es-GT" sz="15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To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0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Time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0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Kms.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AB047"/>
                    </a:solidFill>
                  </a:tcPr>
                </a:tc>
              </a:tr>
              <a:tr h="613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1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Guatemala City/Antigua Guatemala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0h45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48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13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2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Guatemala City/Lake of Atitlán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3h00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145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13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3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MX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Guatemala City/Quetzaltenango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4h30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220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13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4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MX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Guatemala City/Retalhuleu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3h30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180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13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5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Guatemala City/ Chichicastenango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3h00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145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6137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6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Guatemala City/Río Dulce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5h00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300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586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7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Island of Flores/Tikal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1h00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63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586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8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Island of Flores/Yaxha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1h30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73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586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9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5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Island of Flores/Río Dulce</a:t>
                      </a:r>
                      <a:endParaRPr kumimoji="0" lang="es-GT" sz="1500" b="1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4h00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s-GT" sz="12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17160E"/>
                          </a:solidFill>
                          <a:effectLst/>
                          <a:latin typeface="Century Gothic" charset="0"/>
                          <a:ea typeface="ヒラギノ角ゴ ProN W3" charset="0"/>
                          <a:cs typeface="Century Gothic" charset="0"/>
                          <a:sym typeface="Century Gothic" charset="0"/>
                        </a:rPr>
                        <a:t>191</a:t>
                      </a:r>
                      <a:endParaRPr kumimoji="0" lang="es-GT" sz="12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17160E"/>
                        </a:solidFill>
                        <a:effectLst/>
                        <a:latin typeface="Century Gothic" charset="0"/>
                        <a:ea typeface="ヒラギノ角ゴ ProN W3" charset="0"/>
                        <a:cs typeface="Century Gothic" charset="0"/>
                        <a:sym typeface="Century Gothic" charset="0"/>
                      </a:endParaRPr>
                    </a:p>
                  </a:txBody>
                  <a:tcPr marL="44450" marR="44450" marT="44450" marB="4445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</a:tbl>
          </a:graphicData>
        </a:graphic>
      </p:graphicFrame>
      <p:sp>
        <p:nvSpPr>
          <p:cNvPr id="31797" name="Rectangle 114"/>
          <p:cNvSpPr>
            <a:spLocks/>
          </p:cNvSpPr>
          <p:nvPr/>
        </p:nvSpPr>
        <p:spPr bwMode="auto">
          <a:xfrm>
            <a:off x="317500" y="2140496"/>
            <a:ext cx="464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s-GT" sz="2000" b="1" dirty="0" smtClean="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Guatemala </a:t>
            </a:r>
            <a:r>
              <a:rPr lang="en-US" sz="2000" b="1" dirty="0" smtClean="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has an extensive road infrastructure in the country</a:t>
            </a:r>
            <a:r>
              <a:rPr lang="es-GT" sz="2000" b="1" dirty="0" smtClean="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.</a:t>
            </a:r>
            <a:endParaRPr lang="es-GT" sz="2000" b="1" dirty="0">
              <a:solidFill>
                <a:schemeClr val="tx1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</p:txBody>
      </p:sp>
      <p:sp>
        <p:nvSpPr>
          <p:cNvPr id="31798" name="Rectangle 115"/>
          <p:cNvSpPr>
            <a:spLocks/>
          </p:cNvSpPr>
          <p:nvPr/>
        </p:nvSpPr>
        <p:spPr bwMode="auto">
          <a:xfrm>
            <a:off x="1841500" y="3136900"/>
            <a:ext cx="201818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  <a:sym typeface="Century Gothic" pitchFamily="34" charset="0"/>
              </a:rPr>
              <a:t>Table of Distances</a:t>
            </a:r>
            <a:endParaRPr lang="en-US" sz="1800" b="1" dirty="0">
              <a:solidFill>
                <a:schemeClr val="tx1"/>
              </a:solidFill>
              <a:latin typeface="Century Gothic" pitchFamily="34" charset="0"/>
              <a:ea typeface="ＭＳ Ｐゴシック" pitchFamily="34" charset="-128"/>
              <a:cs typeface="Century Gothic" pitchFamily="34" charset="0"/>
              <a:sym typeface="Century Gothic" pitchFamily="34" charset="0"/>
            </a:endParaRPr>
          </a:p>
        </p:txBody>
      </p:sp>
      <p:cxnSp>
        <p:nvCxnSpPr>
          <p:cNvPr id="4" name="3 Conector recto de flecha"/>
          <p:cNvCxnSpPr/>
          <p:nvPr/>
        </p:nvCxnSpPr>
        <p:spPr bwMode="auto">
          <a:xfrm flipV="1">
            <a:off x="9496214" y="2626998"/>
            <a:ext cx="349076" cy="30232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30 Conector recto de flecha"/>
          <p:cNvCxnSpPr/>
          <p:nvPr/>
        </p:nvCxnSpPr>
        <p:spPr bwMode="auto">
          <a:xfrm flipV="1">
            <a:off x="9670752" y="2749031"/>
            <a:ext cx="624840" cy="32431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6 Conector recto de flecha"/>
          <p:cNvCxnSpPr/>
          <p:nvPr/>
        </p:nvCxnSpPr>
        <p:spPr bwMode="auto">
          <a:xfrm flipV="1">
            <a:off x="8374608" y="5529436"/>
            <a:ext cx="2664296" cy="12966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10 Conector recto de flecha"/>
          <p:cNvCxnSpPr/>
          <p:nvPr/>
        </p:nvCxnSpPr>
        <p:spPr bwMode="auto">
          <a:xfrm>
            <a:off x="7816546" y="6100936"/>
            <a:ext cx="178741" cy="4320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5928680" y="6753950"/>
            <a:ext cx="1887866" cy="905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15 Conector recto de flecha"/>
          <p:cNvCxnSpPr/>
          <p:nvPr/>
        </p:nvCxnSpPr>
        <p:spPr bwMode="auto">
          <a:xfrm flipV="1">
            <a:off x="7294488" y="6844461"/>
            <a:ext cx="611428" cy="9866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17 Conector recto de flecha"/>
          <p:cNvCxnSpPr/>
          <p:nvPr/>
        </p:nvCxnSpPr>
        <p:spPr bwMode="auto">
          <a:xfrm flipV="1">
            <a:off x="6036692" y="6943126"/>
            <a:ext cx="1958595" cy="64300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Llamada rectangular redondeada 33"/>
          <p:cNvSpPr/>
          <p:nvPr/>
        </p:nvSpPr>
        <p:spPr bwMode="auto">
          <a:xfrm>
            <a:off x="7654528" y="5708958"/>
            <a:ext cx="288032" cy="337718"/>
          </a:xfrm>
          <a:prstGeom prst="wedgeRoundRectCallout">
            <a:avLst>
              <a:gd name="adj1" fmla="val -22513"/>
              <a:gd name="adj2" fmla="val 85063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5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5" name="Llamada rectangular redondeada 34"/>
          <p:cNvSpPr/>
          <p:nvPr/>
        </p:nvSpPr>
        <p:spPr bwMode="auto">
          <a:xfrm>
            <a:off x="11139603" y="5108051"/>
            <a:ext cx="288032" cy="337718"/>
          </a:xfrm>
          <a:prstGeom prst="wedgeRoundRectCallout">
            <a:avLst>
              <a:gd name="adj1" fmla="val -22513"/>
              <a:gd name="adj2" fmla="val 85063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5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55" name="6 Conector recto de flecha"/>
          <p:cNvCxnSpPr/>
          <p:nvPr/>
        </p:nvCxnSpPr>
        <p:spPr bwMode="auto">
          <a:xfrm>
            <a:off x="9526736" y="3436640"/>
            <a:ext cx="1512168" cy="16714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9" name="Agrupar 18"/>
          <p:cNvGrpSpPr/>
          <p:nvPr/>
        </p:nvGrpSpPr>
        <p:grpSpPr>
          <a:xfrm>
            <a:off x="5566296" y="2212504"/>
            <a:ext cx="5829741" cy="5346340"/>
            <a:chOff x="5566296" y="2172434"/>
            <a:chExt cx="5829741" cy="5346340"/>
          </a:xfrm>
        </p:grpSpPr>
        <p:sp>
          <p:nvSpPr>
            <p:cNvPr id="49" name="Llamada rectangular redondeada 48"/>
            <p:cNvSpPr/>
            <p:nvPr/>
          </p:nvSpPr>
          <p:spPr bwMode="auto">
            <a:xfrm>
              <a:off x="10390832" y="2500536"/>
              <a:ext cx="360040" cy="337718"/>
            </a:xfrm>
            <a:prstGeom prst="wedgeRoundRectCallout">
              <a:avLst>
                <a:gd name="adj1" fmla="val -22513"/>
                <a:gd name="adj2" fmla="val 85063"/>
                <a:gd name="adj3" fmla="val 16667"/>
              </a:avLst>
            </a:prstGeom>
            <a:solidFill>
              <a:schemeClr val="bg1"/>
            </a:solidFill>
            <a:ln w="254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" sz="5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grpSp>
          <p:nvGrpSpPr>
            <p:cNvPr id="17" name="Agrupar 16"/>
            <p:cNvGrpSpPr/>
            <p:nvPr/>
          </p:nvGrpSpPr>
          <p:grpSpPr>
            <a:xfrm>
              <a:off x="5566296" y="2172434"/>
              <a:ext cx="5829741" cy="5346340"/>
              <a:chOff x="5566296" y="2172434"/>
              <a:chExt cx="5829741" cy="5346340"/>
            </a:xfrm>
          </p:grpSpPr>
          <p:sp>
            <p:nvSpPr>
              <p:cNvPr id="32" name="Llamada rectangular redondeada 31"/>
              <p:cNvSpPr/>
              <p:nvPr/>
            </p:nvSpPr>
            <p:spPr bwMode="auto">
              <a:xfrm>
                <a:off x="7942560" y="6604992"/>
                <a:ext cx="360040" cy="360040"/>
              </a:xfrm>
              <a:prstGeom prst="wedgeRoundRectCallout">
                <a:avLst>
                  <a:gd name="adj1" fmla="val -22513"/>
                  <a:gd name="adj2" fmla="val 85063"/>
                  <a:gd name="adj3" fmla="val 16667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5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33" name="Llamada rectangular redondeada 32"/>
              <p:cNvSpPr/>
              <p:nvPr/>
            </p:nvSpPr>
            <p:spPr bwMode="auto">
              <a:xfrm>
                <a:off x="6934448" y="6604992"/>
                <a:ext cx="360040" cy="337718"/>
              </a:xfrm>
              <a:prstGeom prst="wedgeRoundRectCallout">
                <a:avLst>
                  <a:gd name="adj1" fmla="val -22513"/>
                  <a:gd name="adj2" fmla="val 85063"/>
                  <a:gd name="adj3" fmla="val 16667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5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46" name="Llamada rectangular redondeada 45"/>
              <p:cNvSpPr/>
              <p:nvPr/>
            </p:nvSpPr>
            <p:spPr bwMode="auto">
              <a:xfrm>
                <a:off x="5566296" y="6604992"/>
                <a:ext cx="360040" cy="337718"/>
              </a:xfrm>
              <a:prstGeom prst="wedgeRoundRectCallout">
                <a:avLst>
                  <a:gd name="adj1" fmla="val -22513"/>
                  <a:gd name="adj2" fmla="val 85063"/>
                  <a:gd name="adj3" fmla="val 16667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5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47" name="Llamada rectangular redondeada 46"/>
              <p:cNvSpPr/>
              <p:nvPr/>
            </p:nvSpPr>
            <p:spPr bwMode="auto">
              <a:xfrm>
                <a:off x="9166696" y="2972654"/>
                <a:ext cx="360040" cy="337718"/>
              </a:xfrm>
              <a:prstGeom prst="wedgeRoundRectCallout">
                <a:avLst>
                  <a:gd name="adj1" fmla="val -22513"/>
                  <a:gd name="adj2" fmla="val 85063"/>
                  <a:gd name="adj3" fmla="val 16667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5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1" name="Llamada rectangular redondeada 50"/>
              <p:cNvSpPr/>
              <p:nvPr/>
            </p:nvSpPr>
            <p:spPr bwMode="auto">
              <a:xfrm>
                <a:off x="9814768" y="2212504"/>
                <a:ext cx="360040" cy="337718"/>
              </a:xfrm>
              <a:prstGeom prst="wedgeRoundRectCallout">
                <a:avLst>
                  <a:gd name="adj1" fmla="val -22513"/>
                  <a:gd name="adj2" fmla="val 85063"/>
                  <a:gd name="adj3" fmla="val 16667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5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53" name="Llamada rectangular redondeada 52"/>
              <p:cNvSpPr/>
              <p:nvPr/>
            </p:nvSpPr>
            <p:spPr bwMode="auto">
              <a:xfrm>
                <a:off x="5710312" y="7181056"/>
                <a:ext cx="360040" cy="337718"/>
              </a:xfrm>
              <a:prstGeom prst="wedgeRoundRectCallout">
                <a:avLst>
                  <a:gd name="adj1" fmla="val -22513"/>
                  <a:gd name="adj2" fmla="val 85063"/>
                  <a:gd name="adj3" fmla="val 16667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s-ES" sz="5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grpSp>
            <p:nvGrpSpPr>
              <p:cNvPr id="15" name="Agrupar 14"/>
              <p:cNvGrpSpPr/>
              <p:nvPr/>
            </p:nvGrpSpPr>
            <p:grpSpPr>
              <a:xfrm>
                <a:off x="5566296" y="2172434"/>
                <a:ext cx="5829741" cy="5318537"/>
                <a:chOff x="5566296" y="2172434"/>
                <a:chExt cx="5829741" cy="5318537"/>
              </a:xfrm>
            </p:grpSpPr>
            <p:sp>
              <p:nvSpPr>
                <p:cNvPr id="5" name="CuadroTexto 4"/>
                <p:cNvSpPr txBox="1"/>
                <p:nvPr/>
              </p:nvSpPr>
              <p:spPr>
                <a:xfrm>
                  <a:off x="7942560" y="6564922"/>
                  <a:ext cx="28803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 smtClean="0">
                      <a:latin typeface="Arial"/>
                      <a:cs typeface="Arial"/>
                    </a:rPr>
                    <a:t>1</a:t>
                  </a:r>
                  <a:endParaRPr lang="es-ES" sz="2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7" name="CuadroTexto 36"/>
                <p:cNvSpPr txBox="1"/>
                <p:nvPr/>
              </p:nvSpPr>
              <p:spPr>
                <a:xfrm>
                  <a:off x="6934448" y="6564922"/>
                  <a:ext cx="28803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 smtClean="0">
                      <a:latin typeface="Arial"/>
                      <a:cs typeface="Arial"/>
                    </a:rPr>
                    <a:t>2</a:t>
                  </a:r>
                  <a:endParaRPr lang="es-ES" sz="2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8" name="CuadroTexto 37"/>
                <p:cNvSpPr txBox="1"/>
                <p:nvPr/>
              </p:nvSpPr>
              <p:spPr>
                <a:xfrm>
                  <a:off x="11108005" y="5036785"/>
                  <a:ext cx="28803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 smtClean="0">
                      <a:latin typeface="Arial"/>
                      <a:cs typeface="Arial"/>
                    </a:rPr>
                    <a:t>6</a:t>
                  </a:r>
                  <a:endParaRPr lang="es-ES" sz="2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5" name="CuadroTexto 44"/>
                <p:cNvSpPr txBox="1"/>
                <p:nvPr/>
              </p:nvSpPr>
              <p:spPr>
                <a:xfrm>
                  <a:off x="7654528" y="5588748"/>
                  <a:ext cx="28803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 smtClean="0">
                      <a:latin typeface="Arial"/>
                      <a:cs typeface="Arial"/>
                    </a:rPr>
                    <a:t>5</a:t>
                  </a:r>
                  <a:endParaRPr lang="es-ES" sz="2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4" name="CuadroTexto 43"/>
                <p:cNvSpPr txBox="1"/>
                <p:nvPr/>
              </p:nvSpPr>
              <p:spPr>
                <a:xfrm>
                  <a:off x="5566296" y="6551171"/>
                  <a:ext cx="28803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 smtClean="0">
                      <a:latin typeface="Arial"/>
                      <a:cs typeface="Arial"/>
                    </a:rPr>
                    <a:t>3</a:t>
                  </a:r>
                  <a:endParaRPr lang="es-ES" sz="2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0" name="CuadroTexto 49"/>
                <p:cNvSpPr txBox="1"/>
                <p:nvPr/>
              </p:nvSpPr>
              <p:spPr>
                <a:xfrm>
                  <a:off x="10390832" y="2460466"/>
                  <a:ext cx="28803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 smtClean="0">
                      <a:latin typeface="Arial"/>
                      <a:cs typeface="Arial"/>
                    </a:rPr>
                    <a:t>8</a:t>
                  </a:r>
                  <a:endParaRPr lang="es-ES" sz="2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CuadroTexto 51"/>
                <p:cNvSpPr txBox="1"/>
                <p:nvPr/>
              </p:nvSpPr>
              <p:spPr>
                <a:xfrm>
                  <a:off x="9814768" y="2172434"/>
                  <a:ext cx="28803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 smtClean="0">
                      <a:latin typeface="Arial"/>
                      <a:cs typeface="Arial"/>
                    </a:rPr>
                    <a:t>7</a:t>
                  </a:r>
                  <a:endParaRPr lang="es-ES" sz="2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CuadroTexto 53"/>
                <p:cNvSpPr txBox="1"/>
                <p:nvPr/>
              </p:nvSpPr>
              <p:spPr>
                <a:xfrm>
                  <a:off x="5710312" y="7127235"/>
                  <a:ext cx="288032" cy="3637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 smtClean="0">
                      <a:latin typeface="Arial"/>
                      <a:cs typeface="Arial"/>
                    </a:rPr>
                    <a:t>4</a:t>
                  </a:r>
                  <a:endParaRPr lang="es-ES" sz="2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6" name="CuadroTexto 55"/>
                <p:cNvSpPr txBox="1"/>
                <p:nvPr/>
              </p:nvSpPr>
              <p:spPr>
                <a:xfrm>
                  <a:off x="9166696" y="2892514"/>
                  <a:ext cx="28803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000" dirty="0" smtClean="0">
                      <a:latin typeface="Arial"/>
                      <a:cs typeface="Arial"/>
                    </a:rPr>
                    <a:t>9</a:t>
                  </a:r>
                  <a:endParaRPr lang="es-ES" sz="20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" y="-29818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/>
          </p:cNvSpPr>
          <p:nvPr/>
        </p:nvSpPr>
        <p:spPr bwMode="auto">
          <a:xfrm>
            <a:off x="0" y="4041237"/>
            <a:ext cx="3230563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30000" b="1" dirty="0">
                <a:solidFill>
                  <a:srgbClr val="54A638"/>
                </a:solidFill>
                <a:latin typeface="Century Gothic" pitchFamily="34" charset="0"/>
                <a:ea typeface="ＭＳ Ｐゴシック" pitchFamily="34" charset="-128"/>
                <a:cs typeface="Century Gothic" pitchFamily="34" charset="0"/>
              </a:rPr>
              <a:t>1.</a:t>
            </a:r>
          </a:p>
        </p:txBody>
      </p:sp>
      <p:sp>
        <p:nvSpPr>
          <p:cNvPr id="34820" name="Rectangle 3"/>
          <p:cNvSpPr>
            <a:spLocks/>
          </p:cNvSpPr>
          <p:nvPr/>
        </p:nvSpPr>
        <p:spPr bwMode="auto">
          <a:xfrm>
            <a:off x="0" y="7988300"/>
            <a:ext cx="13284200" cy="2057400"/>
          </a:xfrm>
          <a:prstGeom prst="rect">
            <a:avLst/>
          </a:prstGeom>
          <a:solidFill>
            <a:srgbClr val="54A638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s-ES" dirty="0"/>
          </a:p>
        </p:txBody>
      </p:sp>
      <p:sp>
        <p:nvSpPr>
          <p:cNvPr id="34821" name="Rectangle 4"/>
          <p:cNvSpPr>
            <a:spLocks/>
          </p:cNvSpPr>
          <p:nvPr/>
        </p:nvSpPr>
        <p:spPr bwMode="auto">
          <a:xfrm>
            <a:off x="482600" y="7988300"/>
            <a:ext cx="108712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r>
              <a:rPr lang="en-US" sz="4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Guatemala is </a:t>
            </a:r>
          </a:p>
          <a:p>
            <a:pPr>
              <a:defRPr/>
            </a:pPr>
            <a:r>
              <a:rPr lang="en-US" sz="4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  <a:t>the heart of the Mayan World.</a:t>
            </a:r>
            <a:br>
              <a:rPr lang="en-US" sz="4800" b="1" dirty="0" smtClean="0">
                <a:solidFill>
                  <a:srgbClr val="FFFFFF"/>
                </a:solidFill>
                <a:latin typeface="Century Gothic" charset="0"/>
                <a:ea typeface="ＭＳ Ｐゴシック" charset="0"/>
                <a:cs typeface="Century Gothic" charset="0"/>
                <a:sym typeface="Century Gothic" charset="0"/>
              </a:rPr>
            </a:br>
            <a:endParaRPr lang="en-US" sz="4800" b="1" dirty="0">
              <a:solidFill>
                <a:srgbClr val="FFFFFF"/>
              </a:solidFill>
              <a:latin typeface="Century Gothic" charset="0"/>
              <a:ea typeface="ＭＳ Ｐゴシック" charset="0"/>
              <a:cs typeface="Century Gothic" charset="0"/>
              <a:sym typeface="Century Gothic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8734648" y="268288"/>
            <a:ext cx="38164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000" b="1" dirty="0" smtClean="0">
                <a:solidFill>
                  <a:schemeClr val="bg1"/>
                </a:solidFill>
                <a:latin typeface="Century Gothic" pitchFamily="34" charset="0"/>
              </a:rPr>
              <a:t>More than 3,000 archaeological sites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5C911-2882-4982-8BD5-3083CB05107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 descr="FONDO-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" y="0"/>
            <a:ext cx="1299667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810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A5C911-2882-4982-8BD5-3083CB05107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 descr="diapositiva-destin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28" y="0"/>
            <a:ext cx="1299667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4094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Diapositiva de títul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Diapositiva de título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Diapositiva de títu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Foto (reflejo horizontal)">
  <a:themeElements>
    <a:clrScheme name="Foto (reflejo horizont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reflejo horizont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reflejo horizont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Foto (vertical)">
  <a:themeElements>
    <a:clrScheme name="Foto (vertic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vertic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vertic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Foto (reflejo vertical)">
  <a:themeElements>
    <a:clrScheme name="Foto (reflejo vertic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reflejo vertic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reflejo vertic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ítulo (arriba)">
  <a:themeElements>
    <a:clrScheme name="Título (arrib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(arrib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(arrib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ítulo y viñetas (izquierda)">
  <a:themeElements>
    <a:clrScheme name="Título y viñetas (izquierd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izquierd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(izquierd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ítulo y viñetas (2 columnas)">
  <a:themeElements>
    <a:clrScheme name="Título y viñetas (2 columnas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2 columnas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(2 columnas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ítulo y viñetas (derecha)">
  <a:themeElements>
    <a:clrScheme name="Título y viñetas (derecha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 (derecha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(derecha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ítulo, viñetas y foto">
  <a:themeElements>
    <a:clrScheme name="Título, viñetas y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, viñetas y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, viñetas y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- Título y objeto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237D13"/>
      </a:accent1>
      <a:accent2>
        <a:srgbClr val="333399"/>
      </a:accent2>
      <a:accent3>
        <a:srgbClr val="FFFFFF"/>
      </a:accent3>
      <a:accent4>
        <a:srgbClr val="000000"/>
      </a:accent4>
      <a:accent5>
        <a:srgbClr val="AC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ítulo y objetos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ítulo y objeto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 copia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07F09"/>
      </a:accent1>
      <a:accent2>
        <a:srgbClr val="333399"/>
      </a:accent2>
      <a:accent3>
        <a:srgbClr val="FFFFFF"/>
      </a:accent3>
      <a:accent4>
        <a:srgbClr val="000000"/>
      </a:accent4>
      <a:accent5>
        <a:srgbClr val="F6C0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e Office copia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ema de Office copi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Viñeta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C6CA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FBAD2"/>
      </a:accent5>
      <a:accent6>
        <a:srgbClr val="2D2D8A"/>
      </a:accent6>
      <a:hlink>
        <a:srgbClr val="009999"/>
      </a:hlink>
      <a:folHlink>
        <a:srgbClr val="99CC00"/>
      </a:folHlink>
    </a:clrScheme>
    <a:fontScheme name="Viñeta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Viñet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ema de Office copia 1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07F09"/>
      </a:accent1>
      <a:accent2>
        <a:srgbClr val="333399"/>
      </a:accent2>
      <a:accent3>
        <a:srgbClr val="FFFFFF"/>
      </a:accent3>
      <a:accent4>
        <a:srgbClr val="000000"/>
      </a:accent4>
      <a:accent5>
        <a:srgbClr val="F6C0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a de Office copia 1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ema de Office copia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ítulo y viñetas">
  <a:themeElements>
    <a:clrScheme name="Título y viñeta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viñeta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viñeta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ítulo (centro)">
  <a:themeElements>
    <a:clrScheme name="Título (centro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(centro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(centro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ítulo y subtítulo">
  <a:themeElements>
    <a:clrScheme name="Título y subtítul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ítulo y subtítul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ítulo y subtítu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Foto (horizontal)">
  <a:themeElements>
    <a:clrScheme name="Foto (horizontal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(horizontal)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(horizontal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3618</TotalTime>
  <Pages>0</Pages>
  <Words>991</Words>
  <Characters>0</Characters>
  <Application>Microsoft Office PowerPoint</Application>
  <PresentationFormat>Custom</PresentationFormat>
  <Lines>0</Lines>
  <Paragraphs>255</Paragraphs>
  <Slides>38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38</vt:i4>
      </vt:variant>
    </vt:vector>
  </HeadingPairs>
  <TitlesOfParts>
    <vt:vector size="56" baseType="lpstr">
      <vt:lpstr>Default - Diapositiva de título</vt:lpstr>
      <vt:lpstr>Default - Título y objetos</vt:lpstr>
      <vt:lpstr>Tema de Office copia</vt:lpstr>
      <vt:lpstr>Viñetas</vt:lpstr>
      <vt:lpstr>Tema de Office copia 1</vt:lpstr>
      <vt:lpstr>Título y viñetas</vt:lpstr>
      <vt:lpstr>Título (centro)</vt:lpstr>
      <vt:lpstr>Título y subtítulo</vt:lpstr>
      <vt:lpstr>Foto (horizontal)</vt:lpstr>
      <vt:lpstr>Foto (reflejo horizontal)</vt:lpstr>
      <vt:lpstr>Foto (vertical)</vt:lpstr>
      <vt:lpstr>Foto (reflejo vertical)</vt:lpstr>
      <vt:lpstr>Título (arriba)</vt:lpstr>
      <vt:lpstr>En blanco</vt:lpstr>
      <vt:lpstr>Título y viñetas (izquierda)</vt:lpstr>
      <vt:lpstr>Título y viñetas (2 columnas)</vt:lpstr>
      <vt:lpstr>Título y viñetas (derecha)</vt:lpstr>
      <vt:lpstr>Título, viñetas y foto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Agregar otra foto de Petén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Activities  in the Tourist areas </vt:lpstr>
      <vt:lpstr>Slide 32</vt:lpstr>
      <vt:lpstr>Slide 33</vt:lpstr>
      <vt:lpstr>Slide 34</vt:lpstr>
      <vt:lpstr>Slide 35</vt:lpstr>
      <vt:lpstr>Tikal</vt:lpstr>
      <vt:lpstr>Slide 37</vt:lpstr>
      <vt:lpstr>Do not wait   to know and promote  Guatemala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vender Guatemala?</dc:title>
  <dc:creator>María Gabriela Alvarado Alejos</dc:creator>
  <cp:lastModifiedBy>ENAS</cp:lastModifiedBy>
  <cp:revision>503</cp:revision>
  <cp:lastPrinted>2014-04-28T18:52:15Z</cp:lastPrinted>
  <dcterms:modified xsi:type="dcterms:W3CDTF">2015-03-23T07:40:13Z</dcterms:modified>
</cp:coreProperties>
</file>