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0"/>
  </p:notesMasterIdLst>
  <p:sldIdLst>
    <p:sldId id="256" r:id="rId3"/>
    <p:sldId id="438" r:id="rId4"/>
    <p:sldId id="380" r:id="rId5"/>
    <p:sldId id="432" r:id="rId6"/>
    <p:sldId id="433" r:id="rId7"/>
    <p:sldId id="434" r:id="rId8"/>
    <p:sldId id="447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7" r:id="rId17"/>
    <p:sldId id="458" r:id="rId18"/>
    <p:sldId id="459" r:id="rId19"/>
    <p:sldId id="460" r:id="rId20"/>
    <p:sldId id="381" r:id="rId21"/>
    <p:sldId id="387" r:id="rId22"/>
    <p:sldId id="386" r:id="rId23"/>
    <p:sldId id="436" r:id="rId24"/>
    <p:sldId id="437" r:id="rId25"/>
    <p:sldId id="388" r:id="rId26"/>
    <p:sldId id="383" r:id="rId27"/>
    <p:sldId id="295" r:id="rId28"/>
    <p:sldId id="446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223C"/>
    <a:srgbClr val="3A5777"/>
    <a:srgbClr val="0C192F"/>
    <a:srgbClr val="213C5A"/>
    <a:srgbClr val="2A4765"/>
    <a:srgbClr val="3C5B7A"/>
    <a:srgbClr val="2F4C6A"/>
    <a:srgbClr val="1A3451"/>
    <a:srgbClr val="223F5D"/>
    <a:srgbClr val="325D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>
        <p:scale>
          <a:sx n="100" d="100"/>
          <a:sy n="100" d="100"/>
        </p:scale>
        <p:origin x="-28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bra\SIM\DLado\SIM%2015\Tabelas\Investimento%202010%20-%20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zebra\SIM\DLado\SIM%2015\Tabelas\Investment%20by%20Sector-2010-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zebra\SIM\DLado\SIM%2016\Tabelas\Investimento%202010%20-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2"/>
  <c:chart>
    <c:autoTitleDeleted val="1"/>
    <c:plotArea>
      <c:layout>
        <c:manualLayout>
          <c:layoutTarget val="inner"/>
          <c:xMode val="edge"/>
          <c:yMode val="edge"/>
          <c:x val="0.15837835172018153"/>
          <c:y val="3.2466485137712171E-2"/>
          <c:w val="0.8113370253831641"/>
          <c:h val="0.80589770545439365"/>
        </c:manualLayout>
      </c:layout>
      <c:lineChart>
        <c:grouping val="standard"/>
        <c:ser>
          <c:idx val="0"/>
          <c:order val="0"/>
          <c:tx>
            <c:strRef>
              <c:f>Sheet3!$G$5</c:f>
              <c:strCache>
                <c:ptCount val="1"/>
                <c:pt idx="0">
                  <c:v>Investment Amount (US$)</c:v>
                </c:pt>
              </c:strCache>
            </c:strRef>
          </c:tx>
          <c:dPt>
            <c:idx val="1"/>
            <c:spPr>
              <a:ln>
                <a:solidFill>
                  <a:srgbClr val="FF0000"/>
                </a:solidFill>
              </a:ln>
            </c:spPr>
          </c:dPt>
          <c:dPt>
            <c:idx val="2"/>
            <c:spPr>
              <a:ln>
                <a:solidFill>
                  <a:srgbClr val="FF0000"/>
                </a:solidFill>
              </a:ln>
            </c:spPr>
          </c:dPt>
          <c:dPt>
            <c:idx val="3"/>
            <c:spPr>
              <a:ln>
                <a:solidFill>
                  <a:srgbClr val="FF0000"/>
                </a:solidFill>
              </a:ln>
            </c:spPr>
          </c:dPt>
          <c:dPt>
            <c:idx val="4"/>
            <c:spPr>
              <a:ln>
                <a:solidFill>
                  <a:srgbClr val="FF0000"/>
                </a:solidFill>
              </a:ln>
            </c:spPr>
          </c:dPt>
          <c:dPt>
            <c:idx val="5"/>
            <c:spPr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-1.3949539791501622E-2"/>
                  <c:y val="-9.52729145370184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3.0</a:t>
                    </a:r>
                    <a:r>
                      <a:rPr lang="en-US" baseline="0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 B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6.9747698957508134E-3"/>
                  <c:y val="7.565790272057346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2.8</a:t>
                    </a:r>
                    <a:r>
                      <a:rPr lang="en-US" baseline="0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 B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3949539791501622E-2"/>
                  <c:y val="-0.100877203627431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3.2</a:t>
                    </a:r>
                    <a:r>
                      <a:rPr lang="en-US" baseline="0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 B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1848619374504825E-3"/>
                  <c:y val="7.28557581753670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4.2</a:t>
                    </a:r>
                    <a:r>
                      <a:rPr lang="en-US" baseline="0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 B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7.1</a:t>
                    </a:r>
                    <a:r>
                      <a:rPr lang="en-US" baseline="0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 B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1848619374504825E-3"/>
                  <c:y val="-3.642787908768354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 </a:t>
                    </a:r>
                    <a:r>
                      <a:rPr lang="en-US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1.7</a:t>
                    </a:r>
                    <a:r>
                      <a:rPr lang="en-US" baseline="0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 B</a:t>
                    </a:r>
                    <a:r>
                      <a:rPr lang="en-US" dirty="0" smtClean="0">
                        <a:solidFill>
                          <a:srgbClr val="00B0F0"/>
                        </a:solidFill>
                        <a:latin typeface="Britannic Bold" pitchFamily="34" charset="0"/>
                      </a:rPr>
                      <a:t> 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numRef>
              <c:f>Sheet3!$F$6:$F$11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Sheet3!$G$6:$G$11</c:f>
              <c:numCache>
                <c:formatCode>#,##0.00</c:formatCode>
                <c:ptCount val="6"/>
                <c:pt idx="0">
                  <c:v>3090254356</c:v>
                </c:pt>
                <c:pt idx="1">
                  <c:v>2852564257.27</c:v>
                </c:pt>
                <c:pt idx="2">
                  <c:v>3212107670</c:v>
                </c:pt>
                <c:pt idx="3">
                  <c:v>4224032750.75</c:v>
                </c:pt>
                <c:pt idx="4">
                  <c:v>7102624109.7200003</c:v>
                </c:pt>
                <c:pt idx="5" formatCode="_-* #,##0.00_-;\-* #,##0.00_-;_-* &quot;-&quot;??_-;_-@_-">
                  <c:v>1787177802.29</c:v>
                </c:pt>
              </c:numCache>
            </c:numRef>
          </c:val>
        </c:ser>
        <c:dLbls/>
        <c:marker val="1"/>
        <c:axId val="176146688"/>
        <c:axId val="176918528"/>
      </c:lineChart>
      <c:catAx>
        <c:axId val="1761466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solidFill>
                  <a:srgbClr val="00B0F0"/>
                </a:solidFill>
              </a:defRPr>
            </a:pPr>
            <a:endParaRPr lang="en-US"/>
          </a:p>
        </c:txPr>
        <c:crossAx val="176918528"/>
        <c:crosses val="autoZero"/>
        <c:auto val="1"/>
        <c:lblAlgn val="ctr"/>
        <c:lblOffset val="100"/>
      </c:catAx>
      <c:valAx>
        <c:axId val="176918528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176146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206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CC0099"/>
              </a:solidFill>
            </c:spPr>
          </c:dPt>
          <c:dLbls>
            <c:dLbl>
              <c:idx val="0"/>
              <c:layout>
                <c:manualLayout>
                  <c:x val="-5.0246071224808488E-2"/>
                  <c:y val="0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830142881611525E-2"/>
                  <c:y val="-3.4901122605598606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5.4861316561402952E-2"/>
                  <c:y val="-1.7605134394636467E-2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1.7946340842133927E-2"/>
                  <c:y val="-0.17319712464418557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2.4849071391298064E-2"/>
                  <c:y val="-3.9463646186637391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5.6845467310745856E-2"/>
                  <c:y val="-7.7409019167063407E-3"/>
                </c:manualLayout>
              </c:layout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rgbClr val="00B0F0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Sheet1!$C$15:$C$23</c:f>
              <c:strCache>
                <c:ptCount val="9"/>
                <c:pt idx="0">
                  <c:v>Agriculture &amp; Agro-industry</c:v>
                </c:pt>
                <c:pt idx="1">
                  <c:v>Fisheries &amp; Aquaculture</c:v>
                </c:pt>
                <c:pt idx="2">
                  <c:v>Banking &amp; Insurance</c:v>
                </c:pt>
                <c:pt idx="3">
                  <c:v>Construction</c:v>
                </c:pt>
                <c:pt idx="4">
                  <c:v>Energy</c:v>
                </c:pt>
                <c:pt idx="5">
                  <c:v>Industry</c:v>
                </c:pt>
                <c:pt idx="6">
                  <c:v>Services</c:v>
                </c:pt>
                <c:pt idx="7">
                  <c:v>Transport &amp; Communication</c:v>
                </c:pt>
                <c:pt idx="8">
                  <c:v>Tourism</c:v>
                </c:pt>
              </c:strCache>
            </c:strRef>
          </c:cat>
          <c:val>
            <c:numRef>
              <c:f>Sheet1!$D$15:$D$23</c:f>
              <c:numCache>
                <c:formatCode>#,##0</c:formatCode>
                <c:ptCount val="9"/>
                <c:pt idx="0">
                  <c:v>2965037098</c:v>
                </c:pt>
                <c:pt idx="1">
                  <c:v>532514958</c:v>
                </c:pt>
                <c:pt idx="2">
                  <c:v>290522802</c:v>
                </c:pt>
                <c:pt idx="3">
                  <c:v>1638998397</c:v>
                </c:pt>
                <c:pt idx="4">
                  <c:v>5550174737</c:v>
                </c:pt>
                <c:pt idx="5">
                  <c:v>3529514167</c:v>
                </c:pt>
                <c:pt idx="6">
                  <c:v>2864973976</c:v>
                </c:pt>
                <c:pt idx="7">
                  <c:v>3148730270</c:v>
                </c:pt>
                <c:pt idx="8">
                  <c:v>1684480539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Sheet3!$M$4</c:f>
              <c:strCache>
                <c:ptCount val="1"/>
                <c:pt idx="0">
                  <c:v>Investment Amount (US$)</c:v>
                </c:pt>
              </c:strCache>
            </c:strRef>
          </c:tx>
          <c:dPt>
            <c:idx val="9"/>
            <c:spPr>
              <a:solidFill>
                <a:srgbClr val="FF0000"/>
              </a:solidFill>
            </c:spPr>
          </c:dPt>
          <c:cat>
            <c:strRef>
              <c:f>Sheet3!$L$5:$L$14</c:f>
              <c:strCache>
                <c:ptCount val="10"/>
                <c:pt idx="0">
                  <c:v>Spain</c:v>
                </c:pt>
                <c:pt idx="1">
                  <c:v>China</c:v>
                </c:pt>
                <c:pt idx="2">
                  <c:v>UAE</c:v>
                </c:pt>
                <c:pt idx="3">
                  <c:v>Portugal</c:v>
                </c:pt>
                <c:pt idx="4">
                  <c:v>South Africa</c:v>
                </c:pt>
                <c:pt idx="5">
                  <c:v>India</c:v>
                </c:pt>
                <c:pt idx="6">
                  <c:v>Mauritius</c:v>
                </c:pt>
                <c:pt idx="7">
                  <c:v>Singapore</c:v>
                </c:pt>
                <c:pt idx="8">
                  <c:v>Australia</c:v>
                </c:pt>
                <c:pt idx="9">
                  <c:v>Turkey</c:v>
                </c:pt>
              </c:strCache>
            </c:strRef>
          </c:cat>
          <c:val>
            <c:numRef>
              <c:f>Sheet3!$M$5:$M$14</c:f>
              <c:numCache>
                <c:formatCode>_-* #,##0.00_-;\-* #,##0.00_-;_-* "-"??_-;_-@_-</c:formatCode>
                <c:ptCount val="10"/>
                <c:pt idx="0">
                  <c:v>320601613</c:v>
                </c:pt>
                <c:pt idx="1">
                  <c:v>182709000</c:v>
                </c:pt>
                <c:pt idx="2">
                  <c:v>95396779</c:v>
                </c:pt>
                <c:pt idx="3">
                  <c:v>88331204.549999997</c:v>
                </c:pt>
                <c:pt idx="4">
                  <c:v>61162346.970000006</c:v>
                </c:pt>
                <c:pt idx="5">
                  <c:v>40431743</c:v>
                </c:pt>
                <c:pt idx="6">
                  <c:v>38105534</c:v>
                </c:pt>
                <c:pt idx="7">
                  <c:v>31969183</c:v>
                </c:pt>
                <c:pt idx="8">
                  <c:v>28050000</c:v>
                </c:pt>
                <c:pt idx="9">
                  <c:v>25396779</c:v>
                </c:pt>
              </c:numCache>
            </c:numRef>
          </c:val>
        </c:ser>
        <c:dLbls/>
        <c:shape val="cylinder"/>
        <c:axId val="181910144"/>
        <c:axId val="188781312"/>
        <c:axId val="0"/>
      </c:bar3DChart>
      <c:catAx>
        <c:axId val="181910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00B0F0"/>
                </a:solidFill>
              </a:defRPr>
            </a:pPr>
            <a:endParaRPr lang="en-US"/>
          </a:p>
        </c:txPr>
        <c:crossAx val="188781312"/>
        <c:crosses val="autoZero"/>
        <c:auto val="1"/>
        <c:lblAlgn val="ctr"/>
        <c:lblOffset val="100"/>
      </c:catAx>
      <c:valAx>
        <c:axId val="188781312"/>
        <c:scaling>
          <c:orientation val="minMax"/>
        </c:scaling>
        <c:axPos val="l"/>
        <c:numFmt formatCode="_-* #,##0.00_-;\-* #,##0.00_-;_-* &quot;-&quot;??_-;_-@_-" sourceLinked="1"/>
        <c:tickLblPos val="nextTo"/>
        <c:txPr>
          <a:bodyPr/>
          <a:lstStyle/>
          <a:p>
            <a:pPr>
              <a:defRPr sz="1100" b="1">
                <a:solidFill>
                  <a:srgbClr val="00B0F0"/>
                </a:solidFill>
              </a:defRPr>
            </a:pPr>
            <a:endParaRPr lang="en-US"/>
          </a:p>
        </c:txPr>
        <c:crossAx val="181910144"/>
        <c:crosses val="autoZero"/>
        <c:crossBetween val="between"/>
      </c:valAx>
    </c:plotArea>
    <c:legend>
      <c:legendPos val="r"/>
      <c:legendEntry>
        <c:idx val="9"/>
        <c:txPr>
          <a:bodyPr/>
          <a:lstStyle/>
          <a:p>
            <a:pPr>
              <a:defRPr sz="1000" b="1">
                <a:solidFill>
                  <a:srgbClr val="FF0000"/>
                </a:solidFill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000" b="1">
              <a:solidFill>
                <a:srgbClr val="00B0F0"/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39C88-53F8-4724-973D-09608EB64DCA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F1AB6F1F-2C6D-408C-A156-6B4AD27737E3}">
      <dgm:prSet phldrT="[Texto]"/>
      <dgm:spPr/>
      <dgm:t>
        <a:bodyPr/>
        <a:lstStyle/>
        <a:p>
          <a:r>
            <a:rPr lang="pt-PT" altLang="pt-PT" b="1" dirty="0" smtClean="0">
              <a:solidFill>
                <a:srgbClr val="00B0F0"/>
              </a:solidFill>
            </a:rPr>
            <a:t>AGRICULTURE</a:t>
          </a:r>
          <a:endParaRPr lang="en-GB" dirty="0"/>
        </a:p>
      </dgm:t>
    </dgm:pt>
    <dgm:pt modelId="{229B0F37-B5A0-4C6D-A503-034CF923EFDA}" type="parTrans" cxnId="{A936FC9C-A3A4-43DB-A0BC-04044A2ED83C}">
      <dgm:prSet/>
      <dgm:spPr/>
      <dgm:t>
        <a:bodyPr/>
        <a:lstStyle/>
        <a:p>
          <a:endParaRPr lang="en-GB"/>
        </a:p>
      </dgm:t>
    </dgm:pt>
    <dgm:pt modelId="{22A2CFB0-D82C-48FC-AD9F-D70209E35145}" type="sibTrans" cxnId="{A936FC9C-A3A4-43DB-A0BC-04044A2ED83C}">
      <dgm:prSet/>
      <dgm:spPr/>
      <dgm:t>
        <a:bodyPr/>
        <a:lstStyle/>
        <a:p>
          <a:endParaRPr lang="en-GB"/>
        </a:p>
      </dgm:t>
    </dgm:pt>
    <dgm:pt modelId="{B5C89A7B-F168-488B-A0DF-1CAFBD7CA5E4}">
      <dgm:prSet phldrT="[Texto]"/>
      <dgm:spPr/>
      <dgm:t>
        <a:bodyPr/>
        <a:lstStyle/>
        <a:p>
          <a:r>
            <a:rPr lang="pt-PT" altLang="pt-PT" b="1" dirty="0" smtClean="0">
              <a:solidFill>
                <a:srgbClr val="00B0F0"/>
              </a:solidFill>
            </a:rPr>
            <a:t>INFRAESTRUCTURE</a:t>
          </a:r>
          <a:endParaRPr lang="en-GB" dirty="0"/>
        </a:p>
      </dgm:t>
    </dgm:pt>
    <dgm:pt modelId="{88E0013D-6809-4BEE-9944-56251F50592E}" type="parTrans" cxnId="{EC8D1E4C-C6B0-4457-A695-012AF7439CAA}">
      <dgm:prSet/>
      <dgm:spPr/>
      <dgm:t>
        <a:bodyPr/>
        <a:lstStyle/>
        <a:p>
          <a:endParaRPr lang="en-GB"/>
        </a:p>
      </dgm:t>
    </dgm:pt>
    <dgm:pt modelId="{7045380B-EC1C-428B-B8DC-744DD5AA99CF}" type="sibTrans" cxnId="{EC8D1E4C-C6B0-4457-A695-012AF7439CAA}">
      <dgm:prSet/>
      <dgm:spPr/>
      <dgm:t>
        <a:bodyPr/>
        <a:lstStyle/>
        <a:p>
          <a:endParaRPr lang="en-GB"/>
        </a:p>
      </dgm:t>
    </dgm:pt>
    <dgm:pt modelId="{6AA92B46-0766-4BFA-B227-BAEFFF834912}">
      <dgm:prSet phldrT="[Texto]"/>
      <dgm:spPr/>
      <dgm:t>
        <a:bodyPr/>
        <a:lstStyle/>
        <a:p>
          <a:r>
            <a:rPr lang="en-GB" b="1" dirty="0" smtClean="0">
              <a:solidFill>
                <a:srgbClr val="00B0F0"/>
              </a:solidFill>
            </a:rPr>
            <a:t>ENERGY</a:t>
          </a:r>
          <a:endParaRPr lang="en-GB" b="1" dirty="0">
            <a:solidFill>
              <a:srgbClr val="00B0F0"/>
            </a:solidFill>
          </a:endParaRPr>
        </a:p>
      </dgm:t>
    </dgm:pt>
    <dgm:pt modelId="{ED847F68-CABA-4359-97C0-91A9D696FD4D}" type="parTrans" cxnId="{0B47BB65-5874-4199-896D-AB5E16BC2AA3}">
      <dgm:prSet/>
      <dgm:spPr/>
      <dgm:t>
        <a:bodyPr/>
        <a:lstStyle/>
        <a:p>
          <a:endParaRPr lang="en-GB"/>
        </a:p>
      </dgm:t>
    </dgm:pt>
    <dgm:pt modelId="{3726E6D9-885D-4EE5-ABDE-F0481A7AEB69}" type="sibTrans" cxnId="{0B47BB65-5874-4199-896D-AB5E16BC2AA3}">
      <dgm:prSet/>
      <dgm:spPr/>
      <dgm:t>
        <a:bodyPr/>
        <a:lstStyle/>
        <a:p>
          <a:endParaRPr lang="en-GB"/>
        </a:p>
      </dgm:t>
    </dgm:pt>
    <dgm:pt modelId="{191DF290-92CC-4793-BAB5-BDADBC6DF61F}">
      <dgm:prSet phldrT="[Texto]"/>
      <dgm:spPr/>
      <dgm:t>
        <a:bodyPr/>
        <a:lstStyle/>
        <a:p>
          <a:r>
            <a:rPr lang="en-GB" b="1" dirty="0" smtClean="0">
              <a:solidFill>
                <a:srgbClr val="00B0F0"/>
              </a:solidFill>
            </a:rPr>
            <a:t>TOURISM</a:t>
          </a:r>
          <a:endParaRPr lang="en-GB" b="1" dirty="0">
            <a:solidFill>
              <a:srgbClr val="00B0F0"/>
            </a:solidFill>
          </a:endParaRPr>
        </a:p>
      </dgm:t>
    </dgm:pt>
    <dgm:pt modelId="{815D4C2C-409D-4602-9731-2DE93EB58D21}" type="parTrans" cxnId="{3D12710B-8FC9-4EFB-A787-BA55B0CED6E9}">
      <dgm:prSet/>
      <dgm:spPr/>
      <dgm:t>
        <a:bodyPr/>
        <a:lstStyle/>
        <a:p>
          <a:endParaRPr lang="en-GB"/>
        </a:p>
      </dgm:t>
    </dgm:pt>
    <dgm:pt modelId="{6C0819EB-CB91-41D9-86AE-C921E632220A}" type="sibTrans" cxnId="{3D12710B-8FC9-4EFB-A787-BA55B0CED6E9}">
      <dgm:prSet/>
      <dgm:spPr/>
      <dgm:t>
        <a:bodyPr/>
        <a:lstStyle/>
        <a:p>
          <a:endParaRPr lang="en-GB"/>
        </a:p>
      </dgm:t>
    </dgm:pt>
    <dgm:pt modelId="{04F6237F-3132-4933-BA10-2BB89B30CA3E}" type="pres">
      <dgm:prSet presAssocID="{82539C88-53F8-4724-973D-09608EB64DCA}" presName="Name0" presStyleCnt="0">
        <dgm:presLayoutVars>
          <dgm:dir/>
          <dgm:resizeHandles val="exact"/>
        </dgm:presLayoutVars>
      </dgm:prSet>
      <dgm:spPr/>
    </dgm:pt>
    <dgm:pt modelId="{F7A0ED04-7CBB-4B8F-BB36-197B5BD24AD8}" type="pres">
      <dgm:prSet presAssocID="{82539C88-53F8-4724-973D-09608EB64DCA}" presName="fgShape" presStyleLbl="fgShp" presStyleIdx="0" presStyleCnt="1"/>
      <dgm:spPr/>
    </dgm:pt>
    <dgm:pt modelId="{D0AACFC2-9D09-4C6F-BC42-87333B324A9C}" type="pres">
      <dgm:prSet presAssocID="{82539C88-53F8-4724-973D-09608EB64DCA}" presName="linComp" presStyleCnt="0"/>
      <dgm:spPr/>
    </dgm:pt>
    <dgm:pt modelId="{B5ACABCF-7CC4-4B23-A9C8-EA417BB57266}" type="pres">
      <dgm:prSet presAssocID="{F1AB6F1F-2C6D-408C-A156-6B4AD27737E3}" presName="compNode" presStyleCnt="0"/>
      <dgm:spPr/>
    </dgm:pt>
    <dgm:pt modelId="{9AD4A1BC-089B-462C-9670-BAF34C270814}" type="pres">
      <dgm:prSet presAssocID="{F1AB6F1F-2C6D-408C-A156-6B4AD27737E3}" presName="bkgdShape" presStyleLbl="node1" presStyleIdx="0" presStyleCnt="4"/>
      <dgm:spPr/>
      <dgm:t>
        <a:bodyPr/>
        <a:lstStyle/>
        <a:p>
          <a:endParaRPr lang="en-GB"/>
        </a:p>
      </dgm:t>
    </dgm:pt>
    <dgm:pt modelId="{B580C4D0-7E16-4044-8EFC-96C2EF417E76}" type="pres">
      <dgm:prSet presAssocID="{F1AB6F1F-2C6D-408C-A156-6B4AD27737E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ADCD24-3929-4A30-9B8A-E33B68054B19}" type="pres">
      <dgm:prSet presAssocID="{F1AB6F1F-2C6D-408C-A156-6B4AD27737E3}" presName="invisiNode" presStyleLbl="node1" presStyleIdx="0" presStyleCnt="4"/>
      <dgm:spPr/>
    </dgm:pt>
    <dgm:pt modelId="{AD806BCD-24A8-4B22-95F2-125ACD156AD6}" type="pres">
      <dgm:prSet presAssocID="{F1AB6F1F-2C6D-408C-A156-6B4AD27737E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</dgm:pt>
    <dgm:pt modelId="{8CA0AF77-0A47-43F0-9C10-8F80501FEF5D}" type="pres">
      <dgm:prSet presAssocID="{22A2CFB0-D82C-48FC-AD9F-D70209E351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61B9C8-7C21-40D4-A98A-FD3E8676CDBE}" type="pres">
      <dgm:prSet presAssocID="{B5C89A7B-F168-488B-A0DF-1CAFBD7CA5E4}" presName="compNode" presStyleCnt="0"/>
      <dgm:spPr/>
    </dgm:pt>
    <dgm:pt modelId="{07485F7C-9A9E-47FF-848E-0E21CF749F8E}" type="pres">
      <dgm:prSet presAssocID="{B5C89A7B-F168-488B-A0DF-1CAFBD7CA5E4}" presName="bkgdShape" presStyleLbl="node1" presStyleIdx="1" presStyleCnt="4" custLinFactNeighborX="2844" custLinFactNeighborY="259"/>
      <dgm:spPr/>
      <dgm:t>
        <a:bodyPr/>
        <a:lstStyle/>
        <a:p>
          <a:endParaRPr lang="en-GB"/>
        </a:p>
      </dgm:t>
    </dgm:pt>
    <dgm:pt modelId="{233B5E45-E5C1-42AA-A385-246058DF1730}" type="pres">
      <dgm:prSet presAssocID="{B5C89A7B-F168-488B-A0DF-1CAFBD7CA5E4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929C28-FBB0-4D46-9CCA-7BFB621CCF95}" type="pres">
      <dgm:prSet presAssocID="{B5C89A7B-F168-488B-A0DF-1CAFBD7CA5E4}" presName="invisiNode" presStyleLbl="node1" presStyleIdx="1" presStyleCnt="4"/>
      <dgm:spPr/>
    </dgm:pt>
    <dgm:pt modelId="{5C26582C-0876-498B-9B4C-380ED3F2240D}" type="pres">
      <dgm:prSet presAssocID="{B5C89A7B-F168-488B-A0DF-1CAFBD7CA5E4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</dgm:spPr>
    </dgm:pt>
    <dgm:pt modelId="{EF76F3A8-602C-4541-9E36-158F72B3BE50}" type="pres">
      <dgm:prSet presAssocID="{7045380B-EC1C-428B-B8DC-744DD5AA99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B67C39-807A-4A01-87A2-D9974A998AEC}" type="pres">
      <dgm:prSet presAssocID="{6AA92B46-0766-4BFA-B227-BAEFFF834912}" presName="compNode" presStyleCnt="0"/>
      <dgm:spPr/>
    </dgm:pt>
    <dgm:pt modelId="{06F969DA-F0BE-4A16-9A42-AB8CADF9B800}" type="pres">
      <dgm:prSet presAssocID="{6AA92B46-0766-4BFA-B227-BAEFFF834912}" presName="bkgdShape" presStyleLbl="node1" presStyleIdx="2" presStyleCnt="4" custLinFactNeighborX="-553" custLinFactNeighborY="302"/>
      <dgm:spPr/>
      <dgm:t>
        <a:bodyPr/>
        <a:lstStyle/>
        <a:p>
          <a:endParaRPr lang="en-GB"/>
        </a:p>
      </dgm:t>
    </dgm:pt>
    <dgm:pt modelId="{7A128137-A4ED-475A-B9FB-CC4F157327EA}" type="pres">
      <dgm:prSet presAssocID="{6AA92B46-0766-4BFA-B227-BAEFFF834912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3CAABE-A32F-423F-991E-F811BCE6EE91}" type="pres">
      <dgm:prSet presAssocID="{6AA92B46-0766-4BFA-B227-BAEFFF834912}" presName="invisiNode" presStyleLbl="node1" presStyleIdx="2" presStyleCnt="4"/>
      <dgm:spPr/>
    </dgm:pt>
    <dgm:pt modelId="{D452F36A-7A80-4C38-99E7-35A7122507A4}" type="pres">
      <dgm:prSet presAssocID="{6AA92B46-0766-4BFA-B227-BAEFFF834912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EBDE21CB-D301-466B-B812-CBEB10500C0E}" type="pres">
      <dgm:prSet presAssocID="{3726E6D9-885D-4EE5-ABDE-F0481A7AEB6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9F1C0C8-0D86-4BB4-9FC5-9855E5001600}" type="pres">
      <dgm:prSet presAssocID="{191DF290-92CC-4793-BAB5-BDADBC6DF61F}" presName="compNode" presStyleCnt="0"/>
      <dgm:spPr/>
    </dgm:pt>
    <dgm:pt modelId="{DD882E29-FB11-4797-8A7B-12B917637990}" type="pres">
      <dgm:prSet presAssocID="{191DF290-92CC-4793-BAB5-BDADBC6DF61F}" presName="bkgdShape" presStyleLbl="node1" presStyleIdx="3" presStyleCnt="4" custLinFactNeighborX="1106" custLinFactNeighborY="-1512"/>
      <dgm:spPr/>
      <dgm:t>
        <a:bodyPr/>
        <a:lstStyle/>
        <a:p>
          <a:endParaRPr lang="en-GB"/>
        </a:p>
      </dgm:t>
    </dgm:pt>
    <dgm:pt modelId="{5245AFC3-7BC6-4865-9296-550FDE21494A}" type="pres">
      <dgm:prSet presAssocID="{191DF290-92CC-4793-BAB5-BDADBC6DF61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74755-7B69-45A9-B529-87C7C4A44F30}" type="pres">
      <dgm:prSet presAssocID="{191DF290-92CC-4793-BAB5-BDADBC6DF61F}" presName="invisiNode" presStyleLbl="node1" presStyleIdx="3" presStyleCnt="4"/>
      <dgm:spPr/>
    </dgm:pt>
    <dgm:pt modelId="{CEC07D3E-D520-4DAB-A19A-A46F7DAB7D0F}" type="pres">
      <dgm:prSet presAssocID="{191DF290-92CC-4793-BAB5-BDADBC6DF61F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C8D1E4C-C6B0-4457-A695-012AF7439CAA}" srcId="{82539C88-53F8-4724-973D-09608EB64DCA}" destId="{B5C89A7B-F168-488B-A0DF-1CAFBD7CA5E4}" srcOrd="1" destOrd="0" parTransId="{88E0013D-6809-4BEE-9944-56251F50592E}" sibTransId="{7045380B-EC1C-428B-B8DC-744DD5AA99CF}"/>
    <dgm:cxn modelId="{797234AE-783F-40F1-8D98-F0A351265459}" type="presOf" srcId="{7045380B-EC1C-428B-B8DC-744DD5AA99CF}" destId="{EF76F3A8-602C-4541-9E36-158F72B3BE50}" srcOrd="0" destOrd="0" presId="urn:microsoft.com/office/officeart/2005/8/layout/hList7#1"/>
    <dgm:cxn modelId="{A9F2851A-19AA-40D7-9196-E67F652DA462}" type="presOf" srcId="{191DF290-92CC-4793-BAB5-BDADBC6DF61F}" destId="{DD882E29-FB11-4797-8A7B-12B917637990}" srcOrd="0" destOrd="0" presId="urn:microsoft.com/office/officeart/2005/8/layout/hList7#1"/>
    <dgm:cxn modelId="{D103869A-268D-432F-ABF0-D30E14E38B40}" type="presOf" srcId="{6AA92B46-0766-4BFA-B227-BAEFFF834912}" destId="{7A128137-A4ED-475A-B9FB-CC4F157327EA}" srcOrd="1" destOrd="0" presId="urn:microsoft.com/office/officeart/2005/8/layout/hList7#1"/>
    <dgm:cxn modelId="{212C9457-093E-4F82-8B5C-A5E45B1B56F9}" type="presOf" srcId="{191DF290-92CC-4793-BAB5-BDADBC6DF61F}" destId="{5245AFC3-7BC6-4865-9296-550FDE21494A}" srcOrd="1" destOrd="0" presId="urn:microsoft.com/office/officeart/2005/8/layout/hList7#1"/>
    <dgm:cxn modelId="{719CEFE7-146B-4D1F-9E5C-23B42A9BA0C1}" type="presOf" srcId="{B5C89A7B-F168-488B-A0DF-1CAFBD7CA5E4}" destId="{07485F7C-9A9E-47FF-848E-0E21CF749F8E}" srcOrd="0" destOrd="0" presId="urn:microsoft.com/office/officeart/2005/8/layout/hList7#1"/>
    <dgm:cxn modelId="{20883F7A-58C7-4E56-9DB5-34EC0E3A0D00}" type="presOf" srcId="{F1AB6F1F-2C6D-408C-A156-6B4AD27737E3}" destId="{B580C4D0-7E16-4044-8EFC-96C2EF417E76}" srcOrd="1" destOrd="0" presId="urn:microsoft.com/office/officeart/2005/8/layout/hList7#1"/>
    <dgm:cxn modelId="{3D12710B-8FC9-4EFB-A787-BA55B0CED6E9}" srcId="{82539C88-53F8-4724-973D-09608EB64DCA}" destId="{191DF290-92CC-4793-BAB5-BDADBC6DF61F}" srcOrd="3" destOrd="0" parTransId="{815D4C2C-409D-4602-9731-2DE93EB58D21}" sibTransId="{6C0819EB-CB91-41D9-86AE-C921E632220A}"/>
    <dgm:cxn modelId="{0B47BB65-5874-4199-896D-AB5E16BC2AA3}" srcId="{82539C88-53F8-4724-973D-09608EB64DCA}" destId="{6AA92B46-0766-4BFA-B227-BAEFFF834912}" srcOrd="2" destOrd="0" parTransId="{ED847F68-CABA-4359-97C0-91A9D696FD4D}" sibTransId="{3726E6D9-885D-4EE5-ABDE-F0481A7AEB69}"/>
    <dgm:cxn modelId="{E8937F6A-7A61-48CB-9A29-95D031376FC5}" type="presOf" srcId="{B5C89A7B-F168-488B-A0DF-1CAFBD7CA5E4}" destId="{233B5E45-E5C1-42AA-A385-246058DF1730}" srcOrd="1" destOrd="0" presId="urn:microsoft.com/office/officeart/2005/8/layout/hList7#1"/>
    <dgm:cxn modelId="{BE825D9C-B340-4199-BBD9-A49A43FD04D8}" type="presOf" srcId="{6AA92B46-0766-4BFA-B227-BAEFFF834912}" destId="{06F969DA-F0BE-4A16-9A42-AB8CADF9B800}" srcOrd="0" destOrd="0" presId="urn:microsoft.com/office/officeart/2005/8/layout/hList7#1"/>
    <dgm:cxn modelId="{4ECC5D55-71ED-45DB-AD59-C73CAC5EA768}" type="presOf" srcId="{3726E6D9-885D-4EE5-ABDE-F0481A7AEB69}" destId="{EBDE21CB-D301-466B-B812-CBEB10500C0E}" srcOrd="0" destOrd="0" presId="urn:microsoft.com/office/officeart/2005/8/layout/hList7#1"/>
    <dgm:cxn modelId="{9D167910-446A-425D-81CE-F5D3EAF35083}" type="presOf" srcId="{22A2CFB0-D82C-48FC-AD9F-D70209E35145}" destId="{8CA0AF77-0A47-43F0-9C10-8F80501FEF5D}" srcOrd="0" destOrd="0" presId="urn:microsoft.com/office/officeart/2005/8/layout/hList7#1"/>
    <dgm:cxn modelId="{EB9959D8-D992-4802-8FD4-A53193C3E694}" type="presOf" srcId="{F1AB6F1F-2C6D-408C-A156-6B4AD27737E3}" destId="{9AD4A1BC-089B-462C-9670-BAF34C270814}" srcOrd="0" destOrd="0" presId="urn:microsoft.com/office/officeart/2005/8/layout/hList7#1"/>
    <dgm:cxn modelId="{A936FC9C-A3A4-43DB-A0BC-04044A2ED83C}" srcId="{82539C88-53F8-4724-973D-09608EB64DCA}" destId="{F1AB6F1F-2C6D-408C-A156-6B4AD27737E3}" srcOrd="0" destOrd="0" parTransId="{229B0F37-B5A0-4C6D-A503-034CF923EFDA}" sibTransId="{22A2CFB0-D82C-48FC-AD9F-D70209E35145}"/>
    <dgm:cxn modelId="{FFB8B01E-347E-4F15-9CF4-FC7884D93A91}" type="presOf" srcId="{82539C88-53F8-4724-973D-09608EB64DCA}" destId="{04F6237F-3132-4933-BA10-2BB89B30CA3E}" srcOrd="0" destOrd="0" presId="urn:microsoft.com/office/officeart/2005/8/layout/hList7#1"/>
    <dgm:cxn modelId="{BF866ADF-8764-4101-BAF1-32663F0CEBBC}" type="presParOf" srcId="{04F6237F-3132-4933-BA10-2BB89B30CA3E}" destId="{F7A0ED04-7CBB-4B8F-BB36-197B5BD24AD8}" srcOrd="0" destOrd="0" presId="urn:microsoft.com/office/officeart/2005/8/layout/hList7#1"/>
    <dgm:cxn modelId="{E9842113-08E8-49D1-9FF0-DB8E86E70DA0}" type="presParOf" srcId="{04F6237F-3132-4933-BA10-2BB89B30CA3E}" destId="{D0AACFC2-9D09-4C6F-BC42-87333B324A9C}" srcOrd="1" destOrd="0" presId="urn:microsoft.com/office/officeart/2005/8/layout/hList7#1"/>
    <dgm:cxn modelId="{54CEC3B4-959F-4EC2-9E85-521E04B2A9E4}" type="presParOf" srcId="{D0AACFC2-9D09-4C6F-BC42-87333B324A9C}" destId="{B5ACABCF-7CC4-4B23-A9C8-EA417BB57266}" srcOrd="0" destOrd="0" presId="urn:microsoft.com/office/officeart/2005/8/layout/hList7#1"/>
    <dgm:cxn modelId="{4A139321-B09F-49A7-B90D-54EBD0378A59}" type="presParOf" srcId="{B5ACABCF-7CC4-4B23-A9C8-EA417BB57266}" destId="{9AD4A1BC-089B-462C-9670-BAF34C270814}" srcOrd="0" destOrd="0" presId="urn:microsoft.com/office/officeart/2005/8/layout/hList7#1"/>
    <dgm:cxn modelId="{A389FD31-B14F-4557-BD79-E6530E952DEC}" type="presParOf" srcId="{B5ACABCF-7CC4-4B23-A9C8-EA417BB57266}" destId="{B580C4D0-7E16-4044-8EFC-96C2EF417E76}" srcOrd="1" destOrd="0" presId="urn:microsoft.com/office/officeart/2005/8/layout/hList7#1"/>
    <dgm:cxn modelId="{A33AF433-5A08-4DB3-BED1-E771B7E92FC1}" type="presParOf" srcId="{B5ACABCF-7CC4-4B23-A9C8-EA417BB57266}" destId="{3BADCD24-3929-4A30-9B8A-E33B68054B19}" srcOrd="2" destOrd="0" presId="urn:microsoft.com/office/officeart/2005/8/layout/hList7#1"/>
    <dgm:cxn modelId="{7FA85EE7-955E-48C1-B760-8E1E03BFD538}" type="presParOf" srcId="{B5ACABCF-7CC4-4B23-A9C8-EA417BB57266}" destId="{AD806BCD-24A8-4B22-95F2-125ACD156AD6}" srcOrd="3" destOrd="0" presId="urn:microsoft.com/office/officeart/2005/8/layout/hList7#1"/>
    <dgm:cxn modelId="{1980A9B1-D58C-468B-AE02-66C9BEF9E964}" type="presParOf" srcId="{D0AACFC2-9D09-4C6F-BC42-87333B324A9C}" destId="{8CA0AF77-0A47-43F0-9C10-8F80501FEF5D}" srcOrd="1" destOrd="0" presId="urn:microsoft.com/office/officeart/2005/8/layout/hList7#1"/>
    <dgm:cxn modelId="{C7C46299-9C3A-40EE-A5C5-AEB051AED681}" type="presParOf" srcId="{D0AACFC2-9D09-4C6F-BC42-87333B324A9C}" destId="{2361B9C8-7C21-40D4-A98A-FD3E8676CDBE}" srcOrd="2" destOrd="0" presId="urn:microsoft.com/office/officeart/2005/8/layout/hList7#1"/>
    <dgm:cxn modelId="{61CDC09D-01ED-4492-9956-ACA3E69BAC7E}" type="presParOf" srcId="{2361B9C8-7C21-40D4-A98A-FD3E8676CDBE}" destId="{07485F7C-9A9E-47FF-848E-0E21CF749F8E}" srcOrd="0" destOrd="0" presId="urn:microsoft.com/office/officeart/2005/8/layout/hList7#1"/>
    <dgm:cxn modelId="{5A42072E-C603-4E57-8956-9D21AA367A0C}" type="presParOf" srcId="{2361B9C8-7C21-40D4-A98A-FD3E8676CDBE}" destId="{233B5E45-E5C1-42AA-A385-246058DF1730}" srcOrd="1" destOrd="0" presId="urn:microsoft.com/office/officeart/2005/8/layout/hList7#1"/>
    <dgm:cxn modelId="{DB24D4A1-2079-4BCC-92C2-AA44084C1987}" type="presParOf" srcId="{2361B9C8-7C21-40D4-A98A-FD3E8676CDBE}" destId="{A2929C28-FBB0-4D46-9CCA-7BFB621CCF95}" srcOrd="2" destOrd="0" presId="urn:microsoft.com/office/officeart/2005/8/layout/hList7#1"/>
    <dgm:cxn modelId="{CB5C3DC4-18EF-4AD6-8ECD-55707B66A59A}" type="presParOf" srcId="{2361B9C8-7C21-40D4-A98A-FD3E8676CDBE}" destId="{5C26582C-0876-498B-9B4C-380ED3F2240D}" srcOrd="3" destOrd="0" presId="urn:microsoft.com/office/officeart/2005/8/layout/hList7#1"/>
    <dgm:cxn modelId="{7C7613CB-5F14-4374-8299-1635EF4716CB}" type="presParOf" srcId="{D0AACFC2-9D09-4C6F-BC42-87333B324A9C}" destId="{EF76F3A8-602C-4541-9E36-158F72B3BE50}" srcOrd="3" destOrd="0" presId="urn:microsoft.com/office/officeart/2005/8/layout/hList7#1"/>
    <dgm:cxn modelId="{B28686BA-6851-4BE8-A821-B6FBB16FF613}" type="presParOf" srcId="{D0AACFC2-9D09-4C6F-BC42-87333B324A9C}" destId="{E7B67C39-807A-4A01-87A2-D9974A998AEC}" srcOrd="4" destOrd="0" presId="urn:microsoft.com/office/officeart/2005/8/layout/hList7#1"/>
    <dgm:cxn modelId="{70208629-94F2-413B-83FC-BD5573E729CC}" type="presParOf" srcId="{E7B67C39-807A-4A01-87A2-D9974A998AEC}" destId="{06F969DA-F0BE-4A16-9A42-AB8CADF9B800}" srcOrd="0" destOrd="0" presId="urn:microsoft.com/office/officeart/2005/8/layout/hList7#1"/>
    <dgm:cxn modelId="{5A235A57-8E24-4C33-9D7C-72E4F95592EB}" type="presParOf" srcId="{E7B67C39-807A-4A01-87A2-D9974A998AEC}" destId="{7A128137-A4ED-475A-B9FB-CC4F157327EA}" srcOrd="1" destOrd="0" presId="urn:microsoft.com/office/officeart/2005/8/layout/hList7#1"/>
    <dgm:cxn modelId="{3EA14BC6-D266-4945-AFA8-B1ADAD71A136}" type="presParOf" srcId="{E7B67C39-807A-4A01-87A2-D9974A998AEC}" destId="{D83CAABE-A32F-423F-991E-F811BCE6EE91}" srcOrd="2" destOrd="0" presId="urn:microsoft.com/office/officeart/2005/8/layout/hList7#1"/>
    <dgm:cxn modelId="{3486D085-6CA5-4297-9C9B-F6E3252A64B6}" type="presParOf" srcId="{E7B67C39-807A-4A01-87A2-D9974A998AEC}" destId="{D452F36A-7A80-4C38-99E7-35A7122507A4}" srcOrd="3" destOrd="0" presId="urn:microsoft.com/office/officeart/2005/8/layout/hList7#1"/>
    <dgm:cxn modelId="{58A13A4E-502B-464D-AF12-AB4EBD54155E}" type="presParOf" srcId="{D0AACFC2-9D09-4C6F-BC42-87333B324A9C}" destId="{EBDE21CB-D301-466B-B812-CBEB10500C0E}" srcOrd="5" destOrd="0" presId="urn:microsoft.com/office/officeart/2005/8/layout/hList7#1"/>
    <dgm:cxn modelId="{EF8D6E1D-B50D-4AB6-8808-5B5B70FF6D5A}" type="presParOf" srcId="{D0AACFC2-9D09-4C6F-BC42-87333B324A9C}" destId="{69F1C0C8-0D86-4BB4-9FC5-9855E5001600}" srcOrd="6" destOrd="0" presId="urn:microsoft.com/office/officeart/2005/8/layout/hList7#1"/>
    <dgm:cxn modelId="{7B514D32-4E47-4C94-82FF-B9F5997C7A9B}" type="presParOf" srcId="{69F1C0C8-0D86-4BB4-9FC5-9855E5001600}" destId="{DD882E29-FB11-4797-8A7B-12B917637990}" srcOrd="0" destOrd="0" presId="urn:microsoft.com/office/officeart/2005/8/layout/hList7#1"/>
    <dgm:cxn modelId="{4198F7B2-3904-48EA-9A77-5A5F843C2751}" type="presParOf" srcId="{69F1C0C8-0D86-4BB4-9FC5-9855E5001600}" destId="{5245AFC3-7BC6-4865-9296-550FDE21494A}" srcOrd="1" destOrd="0" presId="urn:microsoft.com/office/officeart/2005/8/layout/hList7#1"/>
    <dgm:cxn modelId="{52A15D65-A757-430D-800F-077B59A73C90}" type="presParOf" srcId="{69F1C0C8-0D86-4BB4-9FC5-9855E5001600}" destId="{EC474755-7B69-45A9-B529-87C7C4A44F30}" srcOrd="2" destOrd="0" presId="urn:microsoft.com/office/officeart/2005/8/layout/hList7#1"/>
    <dgm:cxn modelId="{25C3BAAA-0CE3-4386-B357-7613521E8B1F}" type="presParOf" srcId="{69F1C0C8-0D86-4BB4-9FC5-9855E5001600}" destId="{CEC07D3E-D520-4DAB-A19A-A46F7DAB7D0F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17F574-3688-4EF9-8E36-4576F33694B1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D4C0963-C0DB-4563-8FC8-57419BBB0AA8}">
      <dgm:prSet phldrT="[Text]" custT="1"/>
      <dgm:spPr/>
      <dgm:t>
        <a:bodyPr/>
        <a:lstStyle/>
        <a:p>
          <a:r>
            <a:rPr lang="en-US" altLang="en-US" sz="1600" b="1" dirty="0" smtClean="0">
              <a:solidFill>
                <a:srgbClr val="00B0F0"/>
              </a:solidFill>
              <a:latin typeface="+mj-lt"/>
            </a:rPr>
            <a:t>Minimum value of FDI 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E2E6E3B7-3A5C-4DD3-91C5-6B10750C6A56}" type="parTrans" cxnId="{0A9F11DA-3D39-4444-8795-8267C701F633}">
      <dgm:prSet/>
      <dgm:spPr/>
      <dgm:t>
        <a:bodyPr/>
        <a:lstStyle/>
        <a:p>
          <a:endParaRPr lang="pt-PT"/>
        </a:p>
      </dgm:t>
    </dgm:pt>
    <dgm:pt modelId="{D215611B-53D2-4E2C-8E4C-B9D36D493D85}" type="sibTrans" cxnId="{0A9F11DA-3D39-4444-8795-8267C701F633}">
      <dgm:prSet/>
      <dgm:spPr/>
      <dgm:t>
        <a:bodyPr/>
        <a:lstStyle/>
        <a:p>
          <a:endParaRPr lang="pt-PT"/>
        </a:p>
      </dgm:t>
    </dgm:pt>
    <dgm:pt modelId="{6BFEA1AD-6083-4553-907C-1671714F6FD7}">
      <dgm:prSet phldrT="[Text]" custT="1"/>
      <dgm:spPr/>
      <dgm:t>
        <a:bodyPr/>
        <a:lstStyle/>
        <a:p>
          <a:r>
            <a:rPr lang="en-US" altLang="en-US" sz="1400" b="1" dirty="0" smtClean="0">
              <a:solidFill>
                <a:srgbClr val="00B0F0"/>
              </a:solidFill>
              <a:latin typeface="+mj-lt"/>
            </a:rPr>
            <a:t>The foreign investor’s share capital is set at </a:t>
          </a:r>
        </a:p>
        <a:p>
          <a:r>
            <a:rPr lang="en-US" altLang="en-US" sz="1600" b="1" dirty="0" smtClean="0">
              <a:solidFill>
                <a:srgbClr val="00B0F0"/>
              </a:solidFill>
              <a:latin typeface="+mj-lt"/>
            </a:rPr>
            <a:t>2.500.000 </a:t>
          </a:r>
          <a:r>
            <a:rPr lang="en-US" altLang="en-US" sz="1600" b="1" dirty="0" err="1" smtClean="0">
              <a:solidFill>
                <a:srgbClr val="00B0F0"/>
              </a:solidFill>
              <a:latin typeface="+mj-lt"/>
            </a:rPr>
            <a:t>Mts</a:t>
          </a:r>
          <a:r>
            <a:rPr lang="en-US" altLang="en-US" sz="1600" b="1" dirty="0" smtClean="0">
              <a:solidFill>
                <a:srgbClr val="00B0F0"/>
              </a:solidFill>
              <a:latin typeface="+mj-lt"/>
            </a:rPr>
            <a:t>  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938D51EA-8CDF-4CB5-A609-3CE51248DBAE}" type="parTrans" cxnId="{C1DDCA9E-D103-4E2D-AE93-AE3374860B6E}">
      <dgm:prSet/>
      <dgm:spPr/>
      <dgm:t>
        <a:bodyPr/>
        <a:lstStyle/>
        <a:p>
          <a:endParaRPr lang="pt-PT"/>
        </a:p>
      </dgm:t>
    </dgm:pt>
    <dgm:pt modelId="{10B04BC5-E94D-4683-90F7-C1F0EEBF438D}" type="sibTrans" cxnId="{C1DDCA9E-D103-4E2D-AE93-AE3374860B6E}">
      <dgm:prSet/>
      <dgm:spPr/>
      <dgm:t>
        <a:bodyPr/>
        <a:lstStyle/>
        <a:p>
          <a:endParaRPr lang="pt-PT"/>
        </a:p>
      </dgm:t>
    </dgm:pt>
    <dgm:pt modelId="{04BF4AEE-4FE8-435A-B4C1-1E451D8A7AA9}">
      <dgm:prSet phldrT="[Text]" custT="1"/>
      <dgm:spPr/>
      <dgm:t>
        <a:bodyPr/>
        <a:lstStyle/>
        <a:p>
          <a:r>
            <a:rPr lang="en-US" altLang="en-US" sz="1600" b="1" dirty="0" smtClean="0">
              <a:solidFill>
                <a:srgbClr val="00B0F0"/>
              </a:solidFill>
              <a:latin typeface="+mj-lt"/>
            </a:rPr>
            <a:t>Annual Sales volume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2BD649F2-7038-460B-8682-D03032999FC0}" type="parTrans" cxnId="{57E250C0-F041-405B-9F39-AD3AE92D4E49}">
      <dgm:prSet/>
      <dgm:spPr/>
      <dgm:t>
        <a:bodyPr/>
        <a:lstStyle/>
        <a:p>
          <a:endParaRPr lang="pt-PT"/>
        </a:p>
      </dgm:t>
    </dgm:pt>
    <dgm:pt modelId="{009F4B80-569F-4432-AE62-88555D60048C}" type="sibTrans" cxnId="{57E250C0-F041-405B-9F39-AD3AE92D4E49}">
      <dgm:prSet/>
      <dgm:spPr/>
      <dgm:t>
        <a:bodyPr/>
        <a:lstStyle/>
        <a:p>
          <a:endParaRPr lang="pt-PT"/>
        </a:p>
      </dgm:t>
    </dgm:pt>
    <dgm:pt modelId="{538D246C-7154-4851-B186-FF9F0CD3CAF3}">
      <dgm:prSet phldrT="[Text]" custT="1"/>
      <dgm:spPr/>
      <dgm:t>
        <a:bodyPr/>
        <a:lstStyle/>
        <a:p>
          <a:r>
            <a:rPr lang="en-US" altLang="en-US" sz="1600" b="1" dirty="0" smtClean="0">
              <a:solidFill>
                <a:srgbClr val="00B0F0"/>
              </a:solidFill>
              <a:latin typeface="+mj-lt"/>
            </a:rPr>
            <a:t>Annual Exports of Goods and Services 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98F6E396-68CE-4078-9812-C90C4151481C}" type="parTrans" cxnId="{B3B1C313-AB56-46B2-97E2-5D021746C521}">
      <dgm:prSet/>
      <dgm:spPr/>
      <dgm:t>
        <a:bodyPr/>
        <a:lstStyle/>
        <a:p>
          <a:endParaRPr lang="pt-PT"/>
        </a:p>
      </dgm:t>
    </dgm:pt>
    <dgm:pt modelId="{6C83E2BF-BBC3-424C-9EE8-2ECCDC30DF9A}" type="sibTrans" cxnId="{B3B1C313-AB56-46B2-97E2-5D021746C521}">
      <dgm:prSet/>
      <dgm:spPr/>
      <dgm:t>
        <a:bodyPr/>
        <a:lstStyle/>
        <a:p>
          <a:endParaRPr lang="pt-PT"/>
        </a:p>
      </dgm:t>
    </dgm:pt>
    <dgm:pt modelId="{569AF035-A19F-4BC5-BA05-5764AB480F74}">
      <dgm:prSet phldrT="[Text]" custT="1"/>
      <dgm:spPr/>
      <dgm:t>
        <a:bodyPr/>
        <a:lstStyle/>
        <a:p>
          <a:r>
            <a:rPr lang="en-US" altLang="en-US" sz="1600" b="1" dirty="0" smtClean="0">
              <a:solidFill>
                <a:srgbClr val="00B0F0"/>
              </a:solidFill>
              <a:latin typeface="+mj-lt"/>
            </a:rPr>
            <a:t>Creation and retention of jobs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E01CCAE5-8523-4EA0-BED4-A4E7C40FC48C}" type="parTrans" cxnId="{D0F0A33C-E473-4DDD-BACC-6883710DFF9E}">
      <dgm:prSet/>
      <dgm:spPr/>
      <dgm:t>
        <a:bodyPr/>
        <a:lstStyle/>
        <a:p>
          <a:endParaRPr lang="pt-PT"/>
        </a:p>
      </dgm:t>
    </dgm:pt>
    <dgm:pt modelId="{CBEADE52-BC1D-445D-A0B7-AE928837B56C}" type="sibTrans" cxnId="{D0F0A33C-E473-4DDD-BACC-6883710DFF9E}">
      <dgm:prSet/>
      <dgm:spPr/>
      <dgm:t>
        <a:bodyPr/>
        <a:lstStyle/>
        <a:p>
          <a:endParaRPr lang="pt-PT"/>
        </a:p>
      </dgm:t>
    </dgm:pt>
    <dgm:pt modelId="{B03CDAAC-25F6-4E15-A675-8E8A3811845D}">
      <dgm:prSet phldrT="[Text]" custT="1"/>
      <dgm:spPr/>
      <dgm:t>
        <a:bodyPr/>
        <a:lstStyle/>
        <a:p>
          <a:pPr algn="just"/>
          <a:r>
            <a:rPr lang="en-US" altLang="en-US" sz="1300" b="1" dirty="0" smtClean="0">
              <a:solidFill>
                <a:srgbClr val="00B0F0"/>
              </a:solidFill>
              <a:latin typeface="+mj-lt"/>
            </a:rPr>
            <a:t>From the 2</a:t>
          </a:r>
          <a:r>
            <a:rPr lang="en-US" altLang="en-US" sz="1300" b="1" baseline="30000" dirty="0" smtClean="0">
              <a:solidFill>
                <a:srgbClr val="00B0F0"/>
              </a:solidFill>
              <a:latin typeface="+mj-lt"/>
            </a:rPr>
            <a:t>nd</a:t>
          </a:r>
          <a:endParaRPr lang="en-US" altLang="en-US" sz="1300" b="1" dirty="0" smtClean="0">
            <a:solidFill>
              <a:srgbClr val="00B0F0"/>
            </a:solidFill>
            <a:latin typeface="+mj-lt"/>
          </a:endParaRPr>
        </a:p>
        <a:p>
          <a:pPr algn="just"/>
          <a:r>
            <a:rPr lang="en-US" altLang="en-US" sz="1300" b="1" dirty="0" smtClean="0">
              <a:solidFill>
                <a:srgbClr val="00B0F0"/>
              </a:solidFill>
              <a:latin typeface="+mj-lt"/>
            </a:rPr>
            <a:t>year of</a:t>
          </a:r>
        </a:p>
        <a:p>
          <a:pPr algn="just"/>
          <a:r>
            <a:rPr lang="en-US" altLang="en-US" sz="1300" b="1" dirty="0" smtClean="0">
              <a:solidFill>
                <a:srgbClr val="00B0F0"/>
              </a:solidFill>
              <a:latin typeface="+mj-lt"/>
            </a:rPr>
            <a:t>operation, at</a:t>
          </a:r>
        </a:p>
        <a:p>
          <a:pPr algn="just"/>
          <a:r>
            <a:rPr lang="en-US" altLang="en-US" sz="1300" b="1" dirty="0" smtClean="0">
              <a:solidFill>
                <a:srgbClr val="00B0F0"/>
              </a:solidFill>
              <a:latin typeface="+mj-lt"/>
            </a:rPr>
            <a:t>least </a:t>
          </a:r>
          <a:r>
            <a:rPr lang="en-US" altLang="en-US" sz="1600" b="1" dirty="0" smtClean="0">
              <a:solidFill>
                <a:srgbClr val="00B0F0"/>
              </a:solidFill>
              <a:latin typeface="+mj-lt"/>
            </a:rPr>
            <a:t>25</a:t>
          </a:r>
          <a:r>
            <a:rPr lang="en-US" altLang="en-US" sz="1300" b="1" dirty="0" smtClean="0">
              <a:solidFill>
                <a:srgbClr val="00B0F0"/>
              </a:solidFill>
              <a:latin typeface="+mj-lt"/>
            </a:rPr>
            <a:t> direct</a:t>
          </a:r>
        </a:p>
        <a:p>
          <a:pPr algn="just"/>
          <a:r>
            <a:rPr lang="en-US" altLang="en-US" sz="1300" b="1" dirty="0" smtClean="0">
              <a:solidFill>
                <a:srgbClr val="00B0F0"/>
              </a:solidFill>
              <a:latin typeface="+mj-lt"/>
            </a:rPr>
            <a:t>jobs for</a:t>
          </a:r>
        </a:p>
        <a:p>
          <a:pPr algn="just"/>
          <a:r>
            <a:rPr lang="en-US" altLang="en-US" sz="1300" b="1" dirty="0" smtClean="0">
              <a:solidFill>
                <a:srgbClr val="00B0F0"/>
              </a:solidFill>
              <a:latin typeface="+mj-lt"/>
            </a:rPr>
            <a:t>Mozambican citizens</a:t>
          </a:r>
          <a:endParaRPr lang="pt-PT" sz="1300" b="1" dirty="0">
            <a:solidFill>
              <a:srgbClr val="00B0F0"/>
            </a:solidFill>
            <a:latin typeface="+mj-lt"/>
          </a:endParaRPr>
        </a:p>
      </dgm:t>
    </dgm:pt>
    <dgm:pt modelId="{8CB7B3CF-6754-47A5-8622-2294DE1B00EB}" type="parTrans" cxnId="{0FEF5B80-BE5A-400F-8E2A-B2865AA2CF54}">
      <dgm:prSet/>
      <dgm:spPr/>
      <dgm:t>
        <a:bodyPr/>
        <a:lstStyle/>
        <a:p>
          <a:endParaRPr lang="pt-PT"/>
        </a:p>
      </dgm:t>
    </dgm:pt>
    <dgm:pt modelId="{DAC842F9-3266-4500-AC07-8B290530701D}" type="sibTrans" cxnId="{0FEF5B80-BE5A-400F-8E2A-B2865AA2CF54}">
      <dgm:prSet/>
      <dgm:spPr/>
      <dgm:t>
        <a:bodyPr/>
        <a:lstStyle/>
        <a:p>
          <a:endParaRPr lang="pt-PT"/>
        </a:p>
      </dgm:t>
    </dgm:pt>
    <dgm:pt modelId="{5BD6195C-F4D8-4991-9420-E1F7991FB312}">
      <dgm:prSet custT="1"/>
      <dgm:spPr/>
      <dgm:t>
        <a:bodyPr/>
        <a:lstStyle/>
        <a:p>
          <a:r>
            <a:rPr lang="en-US" altLang="en-US" sz="1600" b="1" dirty="0" smtClean="0">
              <a:solidFill>
                <a:srgbClr val="00B0F0"/>
              </a:solidFill>
              <a:latin typeface="+mj-lt"/>
            </a:rPr>
            <a:t>Submission of the investment project to CPI/GAZEDA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AD57E45A-9687-40A0-BE0C-59E860ECA503}" type="parTrans" cxnId="{5ECBA74D-CFD2-4E82-A62D-A5DC594B94F8}">
      <dgm:prSet/>
      <dgm:spPr/>
      <dgm:t>
        <a:bodyPr/>
        <a:lstStyle/>
        <a:p>
          <a:endParaRPr lang="pt-PT"/>
        </a:p>
      </dgm:t>
    </dgm:pt>
    <dgm:pt modelId="{C3D9331B-BE7F-4584-A9B6-E2271DCB0D9C}" type="sibTrans" cxnId="{5ECBA74D-CFD2-4E82-A62D-A5DC594B94F8}">
      <dgm:prSet/>
      <dgm:spPr/>
      <dgm:t>
        <a:bodyPr/>
        <a:lstStyle/>
        <a:p>
          <a:endParaRPr lang="pt-PT"/>
        </a:p>
      </dgm:t>
    </dgm:pt>
    <dgm:pt modelId="{CF0B56CB-D7EC-467B-8A2A-01F12A4655A6}">
      <dgm:prSet custT="1"/>
      <dgm:spPr/>
      <dgm:t>
        <a:bodyPr/>
        <a:lstStyle/>
        <a:p>
          <a:r>
            <a:rPr lang="en-US" altLang="en-US" sz="1600" b="1" dirty="0" smtClean="0">
              <a:solidFill>
                <a:srgbClr val="00B0F0"/>
              </a:solidFill>
              <a:latin typeface="+mj-lt"/>
            </a:rPr>
            <a:t>7.500.000 </a:t>
          </a:r>
          <a:r>
            <a:rPr lang="en-US" altLang="en-US" sz="1600" b="1" dirty="0" err="1" smtClean="0">
              <a:solidFill>
                <a:srgbClr val="00B0F0"/>
              </a:solidFill>
              <a:latin typeface="+mj-lt"/>
            </a:rPr>
            <a:t>Mts</a:t>
          </a:r>
          <a:r>
            <a:rPr lang="en-US" altLang="en-US" sz="1400" b="1" dirty="0" smtClean="0">
              <a:solidFill>
                <a:srgbClr val="00B0F0"/>
              </a:solidFill>
              <a:latin typeface="+mj-lt"/>
            </a:rPr>
            <a:t> from the 3rd year of activities</a:t>
          </a:r>
          <a:endParaRPr lang="pt-PT" sz="1400" b="1" dirty="0">
            <a:solidFill>
              <a:srgbClr val="00B0F0"/>
            </a:solidFill>
            <a:latin typeface="+mj-lt"/>
          </a:endParaRPr>
        </a:p>
      </dgm:t>
    </dgm:pt>
    <dgm:pt modelId="{CB68F645-3F4F-4D12-9CEF-752968EBC4E8}" type="parTrans" cxnId="{739E083F-EBF1-44AF-B740-CDCA0A2C9FE5}">
      <dgm:prSet/>
      <dgm:spPr/>
      <dgm:t>
        <a:bodyPr/>
        <a:lstStyle/>
        <a:p>
          <a:endParaRPr lang="pt-PT"/>
        </a:p>
      </dgm:t>
    </dgm:pt>
    <dgm:pt modelId="{8599D4E3-622B-4BA6-850A-2914395F8BC7}" type="sibTrans" cxnId="{739E083F-EBF1-44AF-B740-CDCA0A2C9FE5}">
      <dgm:prSet/>
      <dgm:spPr/>
      <dgm:t>
        <a:bodyPr/>
        <a:lstStyle/>
        <a:p>
          <a:endParaRPr lang="pt-PT"/>
        </a:p>
      </dgm:t>
    </dgm:pt>
    <dgm:pt modelId="{35E44301-DF0B-4F6C-B89B-2829B4D27B37}">
      <dgm:prSet phldrT="[Text]" custT="1"/>
      <dgm:spPr/>
      <dgm:t>
        <a:bodyPr/>
        <a:lstStyle/>
        <a:p>
          <a:r>
            <a:rPr lang="en-US" altLang="en-US" sz="1400" b="1" dirty="0" smtClean="0">
              <a:solidFill>
                <a:srgbClr val="00B0F0"/>
              </a:solidFill>
              <a:latin typeface="+mj-lt"/>
            </a:rPr>
            <a:t>Exports of goods and services equivalent to</a:t>
          </a:r>
        </a:p>
        <a:p>
          <a:r>
            <a:rPr lang="en-US" sz="1600" b="1" dirty="0" smtClean="0">
              <a:solidFill>
                <a:srgbClr val="00B0F0"/>
              </a:solidFill>
              <a:latin typeface="+mj-lt"/>
            </a:rPr>
            <a:t>1.500.000 </a:t>
          </a:r>
          <a:r>
            <a:rPr lang="en-US" sz="1600" b="1" dirty="0" err="1" smtClean="0">
              <a:solidFill>
                <a:srgbClr val="00B0F0"/>
              </a:solidFill>
              <a:latin typeface="+mj-lt"/>
            </a:rPr>
            <a:t>Mts</a:t>
          </a:r>
          <a:endParaRPr lang="pt-PT" sz="1800" b="1" dirty="0">
            <a:solidFill>
              <a:srgbClr val="00B0F0"/>
            </a:solidFill>
            <a:latin typeface="+mj-lt"/>
          </a:endParaRPr>
        </a:p>
      </dgm:t>
    </dgm:pt>
    <dgm:pt modelId="{1F417BEC-4113-4E57-B2E2-5B8BE0ACBD25}" type="parTrans" cxnId="{7F96720B-2B02-4554-8D51-55A6696AB49B}">
      <dgm:prSet/>
      <dgm:spPr/>
      <dgm:t>
        <a:bodyPr/>
        <a:lstStyle/>
        <a:p>
          <a:endParaRPr lang="pt-PT"/>
        </a:p>
      </dgm:t>
    </dgm:pt>
    <dgm:pt modelId="{1E0163C7-290C-4CE4-AEF6-D060B266EAAF}" type="sibTrans" cxnId="{7F96720B-2B02-4554-8D51-55A6696AB49B}">
      <dgm:prSet/>
      <dgm:spPr/>
      <dgm:t>
        <a:bodyPr/>
        <a:lstStyle/>
        <a:p>
          <a:endParaRPr lang="pt-PT"/>
        </a:p>
      </dgm:t>
    </dgm:pt>
    <dgm:pt modelId="{DC3FC903-5742-49A4-AD39-4CFB6A3C3EDE}" type="pres">
      <dgm:prSet presAssocID="{0417F574-3688-4EF9-8E36-4576F33694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4124CF-235D-40F6-9CF1-F4111E95C82E}" type="pres">
      <dgm:prSet presAssocID="{7D4C0963-C0DB-4563-8FC8-57419BBB0AA8}" presName="root" presStyleCnt="0"/>
      <dgm:spPr/>
    </dgm:pt>
    <dgm:pt modelId="{62E7E30F-106E-42C1-B728-B40C3500E844}" type="pres">
      <dgm:prSet presAssocID="{7D4C0963-C0DB-4563-8FC8-57419BBB0AA8}" presName="rootComposite" presStyleCnt="0"/>
      <dgm:spPr/>
    </dgm:pt>
    <dgm:pt modelId="{3D71F090-D9F7-4A84-B356-528D4EE6FA55}" type="pres">
      <dgm:prSet presAssocID="{7D4C0963-C0DB-4563-8FC8-57419BBB0AA8}" presName="rootText" presStyleLbl="node1" presStyleIdx="0" presStyleCnt="5"/>
      <dgm:spPr/>
      <dgm:t>
        <a:bodyPr/>
        <a:lstStyle/>
        <a:p>
          <a:endParaRPr lang="pt-PT"/>
        </a:p>
      </dgm:t>
    </dgm:pt>
    <dgm:pt modelId="{A4137532-F2C8-4F7A-A9DB-8C5BCF1A579C}" type="pres">
      <dgm:prSet presAssocID="{7D4C0963-C0DB-4563-8FC8-57419BBB0AA8}" presName="rootConnector" presStyleLbl="node1" presStyleIdx="0" presStyleCnt="5"/>
      <dgm:spPr/>
      <dgm:t>
        <a:bodyPr/>
        <a:lstStyle/>
        <a:p>
          <a:endParaRPr lang="en-US"/>
        </a:p>
      </dgm:t>
    </dgm:pt>
    <dgm:pt modelId="{74332360-2CB2-415D-A5F7-B10189B521F8}" type="pres">
      <dgm:prSet presAssocID="{7D4C0963-C0DB-4563-8FC8-57419BBB0AA8}" presName="childShape" presStyleCnt="0"/>
      <dgm:spPr/>
    </dgm:pt>
    <dgm:pt modelId="{3E137AB0-96E1-4991-86D9-C37AE251E94D}" type="pres">
      <dgm:prSet presAssocID="{938D51EA-8CDF-4CB5-A609-3CE51248DBA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B0345DFD-5CD4-485B-9B47-55A0D5A20E25}" type="pres">
      <dgm:prSet presAssocID="{6BFEA1AD-6083-4553-907C-1671714F6FD7}" presName="childText" presStyleLbl="bgAcc1" presStyleIdx="0" presStyleCnt="4" custScaleY="2087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CAFA241-4A15-4F09-BBB3-80776B2D8A2B}" type="pres">
      <dgm:prSet presAssocID="{04BF4AEE-4FE8-435A-B4C1-1E451D8A7AA9}" presName="root" presStyleCnt="0"/>
      <dgm:spPr/>
    </dgm:pt>
    <dgm:pt modelId="{3478A227-A0C0-45D7-9AD2-034F26CF002C}" type="pres">
      <dgm:prSet presAssocID="{04BF4AEE-4FE8-435A-B4C1-1E451D8A7AA9}" presName="rootComposite" presStyleCnt="0"/>
      <dgm:spPr/>
    </dgm:pt>
    <dgm:pt modelId="{581B7CFF-D8B0-4D9E-8E7A-C07AF128D419}" type="pres">
      <dgm:prSet presAssocID="{04BF4AEE-4FE8-435A-B4C1-1E451D8A7AA9}" presName="rootText" presStyleLbl="node1" presStyleIdx="1" presStyleCnt="5"/>
      <dgm:spPr/>
      <dgm:t>
        <a:bodyPr/>
        <a:lstStyle/>
        <a:p>
          <a:endParaRPr lang="pt-PT"/>
        </a:p>
      </dgm:t>
    </dgm:pt>
    <dgm:pt modelId="{C40FE296-2594-47E2-9EFA-04925126F823}" type="pres">
      <dgm:prSet presAssocID="{04BF4AEE-4FE8-435A-B4C1-1E451D8A7AA9}" presName="rootConnector" presStyleLbl="node1" presStyleIdx="1" presStyleCnt="5"/>
      <dgm:spPr/>
      <dgm:t>
        <a:bodyPr/>
        <a:lstStyle/>
        <a:p>
          <a:endParaRPr lang="en-US"/>
        </a:p>
      </dgm:t>
    </dgm:pt>
    <dgm:pt modelId="{97FF0C63-9B99-4708-8F4E-49550C062962}" type="pres">
      <dgm:prSet presAssocID="{04BF4AEE-4FE8-435A-B4C1-1E451D8A7AA9}" presName="childShape" presStyleCnt="0"/>
      <dgm:spPr/>
    </dgm:pt>
    <dgm:pt modelId="{CE01CE3C-2BA5-4E2A-88FE-79705F4E0FA0}" type="pres">
      <dgm:prSet presAssocID="{CB68F645-3F4F-4D12-9CEF-752968EBC4E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6A1EEE6-480D-49FA-A67C-E59F00A0E80F}" type="pres">
      <dgm:prSet presAssocID="{CF0B56CB-D7EC-467B-8A2A-01F12A4655A6}" presName="childText" presStyleLbl="bgAcc1" presStyleIdx="1" presStyleCnt="4" custScaleY="2087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985D32-A9A6-4278-BC9D-9769A3876D56}" type="pres">
      <dgm:prSet presAssocID="{538D246C-7154-4851-B186-FF9F0CD3CAF3}" presName="root" presStyleCnt="0"/>
      <dgm:spPr/>
    </dgm:pt>
    <dgm:pt modelId="{B11A8C9B-CC7C-4026-BB5B-E650E3B31031}" type="pres">
      <dgm:prSet presAssocID="{538D246C-7154-4851-B186-FF9F0CD3CAF3}" presName="rootComposite" presStyleCnt="0"/>
      <dgm:spPr/>
    </dgm:pt>
    <dgm:pt modelId="{D7AFB3FE-56C5-49B8-9B99-A9FC472F3021}" type="pres">
      <dgm:prSet presAssocID="{538D246C-7154-4851-B186-FF9F0CD3CAF3}" presName="rootText" presStyleLbl="node1" presStyleIdx="2" presStyleCnt="5"/>
      <dgm:spPr/>
      <dgm:t>
        <a:bodyPr/>
        <a:lstStyle/>
        <a:p>
          <a:endParaRPr lang="en-US"/>
        </a:p>
      </dgm:t>
    </dgm:pt>
    <dgm:pt modelId="{14D6BCD4-2F58-4E9A-A38D-6BC596B7C2D9}" type="pres">
      <dgm:prSet presAssocID="{538D246C-7154-4851-B186-FF9F0CD3CAF3}" presName="rootConnector" presStyleLbl="node1" presStyleIdx="2" presStyleCnt="5"/>
      <dgm:spPr/>
      <dgm:t>
        <a:bodyPr/>
        <a:lstStyle/>
        <a:p>
          <a:endParaRPr lang="en-US"/>
        </a:p>
      </dgm:t>
    </dgm:pt>
    <dgm:pt modelId="{B20590E1-B791-4D6D-AA78-29F858FBAC1E}" type="pres">
      <dgm:prSet presAssocID="{538D246C-7154-4851-B186-FF9F0CD3CAF3}" presName="childShape" presStyleCnt="0"/>
      <dgm:spPr/>
    </dgm:pt>
    <dgm:pt modelId="{E9E032D1-5348-4472-9E59-1C805A77319B}" type="pres">
      <dgm:prSet presAssocID="{1F417BEC-4113-4E57-B2E2-5B8BE0ACBD2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D33CEF5C-72BB-49F0-A12D-C6096869D228}" type="pres">
      <dgm:prSet presAssocID="{35E44301-DF0B-4F6C-B89B-2829B4D27B37}" presName="childText" presStyleLbl="bgAcc1" presStyleIdx="2" presStyleCnt="4" custScaleY="2087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70589D0-E4B0-481B-A9FC-CCB032A62720}" type="pres">
      <dgm:prSet presAssocID="{569AF035-A19F-4BC5-BA05-5764AB480F74}" presName="root" presStyleCnt="0"/>
      <dgm:spPr/>
    </dgm:pt>
    <dgm:pt modelId="{B3C31872-AC51-4752-AA6C-2C0E12F66AB9}" type="pres">
      <dgm:prSet presAssocID="{569AF035-A19F-4BC5-BA05-5764AB480F74}" presName="rootComposite" presStyleCnt="0"/>
      <dgm:spPr/>
    </dgm:pt>
    <dgm:pt modelId="{EB987273-EB1D-48F2-B253-A5BD3F12C53A}" type="pres">
      <dgm:prSet presAssocID="{569AF035-A19F-4BC5-BA05-5764AB480F74}" presName="rootText" presStyleLbl="node1" presStyleIdx="3" presStyleCnt="5"/>
      <dgm:spPr/>
      <dgm:t>
        <a:bodyPr/>
        <a:lstStyle/>
        <a:p>
          <a:endParaRPr lang="pt-PT"/>
        </a:p>
      </dgm:t>
    </dgm:pt>
    <dgm:pt modelId="{69AEFA36-C045-484B-A99F-C3CC68F810EC}" type="pres">
      <dgm:prSet presAssocID="{569AF035-A19F-4BC5-BA05-5764AB480F74}" presName="rootConnector" presStyleLbl="node1" presStyleIdx="3" presStyleCnt="5"/>
      <dgm:spPr/>
      <dgm:t>
        <a:bodyPr/>
        <a:lstStyle/>
        <a:p>
          <a:endParaRPr lang="en-US"/>
        </a:p>
      </dgm:t>
    </dgm:pt>
    <dgm:pt modelId="{E01CD2C5-91D4-4BB0-989C-BE56D69E39E0}" type="pres">
      <dgm:prSet presAssocID="{569AF035-A19F-4BC5-BA05-5764AB480F74}" presName="childShape" presStyleCnt="0"/>
      <dgm:spPr/>
    </dgm:pt>
    <dgm:pt modelId="{3E8C91B5-B909-48CC-86F5-23B49E72A056}" type="pres">
      <dgm:prSet presAssocID="{8CB7B3CF-6754-47A5-8622-2294DE1B00E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410DEC4-2C29-4935-9B57-FAFEF6E68CE4}" type="pres">
      <dgm:prSet presAssocID="{B03CDAAC-25F6-4E15-A675-8E8A3811845D}" presName="childText" presStyleLbl="bgAcc1" presStyleIdx="3" presStyleCnt="4" custScaleY="2087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13F27F0-8EA8-4250-AFB4-705A5E4DC265}" type="pres">
      <dgm:prSet presAssocID="{5BD6195C-F4D8-4991-9420-E1F7991FB312}" presName="root" presStyleCnt="0"/>
      <dgm:spPr/>
    </dgm:pt>
    <dgm:pt modelId="{B65900D2-FEDC-4C44-8805-D72CC89B86A6}" type="pres">
      <dgm:prSet presAssocID="{5BD6195C-F4D8-4991-9420-E1F7991FB312}" presName="rootComposite" presStyleCnt="0"/>
      <dgm:spPr/>
    </dgm:pt>
    <dgm:pt modelId="{0569EB8E-418F-4FE6-A6C1-AC2998179325}" type="pres">
      <dgm:prSet presAssocID="{5BD6195C-F4D8-4991-9420-E1F7991FB312}" presName="rootText" presStyleLbl="node1" presStyleIdx="4" presStyleCnt="5" custLinFactNeighborX="2979" custLinFactNeighborY="2383"/>
      <dgm:spPr/>
      <dgm:t>
        <a:bodyPr/>
        <a:lstStyle/>
        <a:p>
          <a:endParaRPr lang="en-US"/>
        </a:p>
      </dgm:t>
    </dgm:pt>
    <dgm:pt modelId="{3115AE5D-7878-4FEF-A63F-3615DE002209}" type="pres">
      <dgm:prSet presAssocID="{5BD6195C-F4D8-4991-9420-E1F7991FB312}" presName="rootConnector" presStyleLbl="node1" presStyleIdx="4" presStyleCnt="5"/>
      <dgm:spPr/>
      <dgm:t>
        <a:bodyPr/>
        <a:lstStyle/>
        <a:p>
          <a:endParaRPr lang="en-US"/>
        </a:p>
      </dgm:t>
    </dgm:pt>
    <dgm:pt modelId="{846EFF35-2CEA-4E71-A0D7-1780CC5E802E}" type="pres">
      <dgm:prSet presAssocID="{5BD6195C-F4D8-4991-9420-E1F7991FB312}" presName="childShape" presStyleCnt="0"/>
      <dgm:spPr/>
    </dgm:pt>
  </dgm:ptLst>
  <dgm:cxnLst>
    <dgm:cxn modelId="{03D69535-37ED-48EB-9A93-8FE26137A1FE}" type="presOf" srcId="{538D246C-7154-4851-B186-FF9F0CD3CAF3}" destId="{D7AFB3FE-56C5-49B8-9B99-A9FC472F3021}" srcOrd="0" destOrd="0" presId="urn:microsoft.com/office/officeart/2005/8/layout/hierarchy3"/>
    <dgm:cxn modelId="{94D9D1BF-8BA8-4742-89D8-8D0EC46E8B1C}" type="presOf" srcId="{938D51EA-8CDF-4CB5-A609-3CE51248DBAE}" destId="{3E137AB0-96E1-4991-86D9-C37AE251E94D}" srcOrd="0" destOrd="0" presId="urn:microsoft.com/office/officeart/2005/8/layout/hierarchy3"/>
    <dgm:cxn modelId="{5D0A2172-FA88-42FD-81C1-FBD5B7FD8532}" type="presOf" srcId="{CB68F645-3F4F-4D12-9CEF-752968EBC4E8}" destId="{CE01CE3C-2BA5-4E2A-88FE-79705F4E0FA0}" srcOrd="0" destOrd="0" presId="urn:microsoft.com/office/officeart/2005/8/layout/hierarchy3"/>
    <dgm:cxn modelId="{31A46836-2171-4647-BDDE-941FA82487AC}" type="presOf" srcId="{6BFEA1AD-6083-4553-907C-1671714F6FD7}" destId="{B0345DFD-5CD4-485B-9B47-55A0D5A20E25}" srcOrd="0" destOrd="0" presId="urn:microsoft.com/office/officeart/2005/8/layout/hierarchy3"/>
    <dgm:cxn modelId="{7F96720B-2B02-4554-8D51-55A6696AB49B}" srcId="{538D246C-7154-4851-B186-FF9F0CD3CAF3}" destId="{35E44301-DF0B-4F6C-B89B-2829B4D27B37}" srcOrd="0" destOrd="0" parTransId="{1F417BEC-4113-4E57-B2E2-5B8BE0ACBD25}" sibTransId="{1E0163C7-290C-4CE4-AEF6-D060B266EAAF}"/>
    <dgm:cxn modelId="{6D4E8136-1808-44DC-ACBD-0B4524F66C69}" type="presOf" srcId="{5BD6195C-F4D8-4991-9420-E1F7991FB312}" destId="{0569EB8E-418F-4FE6-A6C1-AC2998179325}" srcOrd="0" destOrd="0" presId="urn:microsoft.com/office/officeart/2005/8/layout/hierarchy3"/>
    <dgm:cxn modelId="{5E4F1DEB-78E8-49E2-BAAD-9985DFC5489F}" type="presOf" srcId="{1F417BEC-4113-4E57-B2E2-5B8BE0ACBD25}" destId="{E9E032D1-5348-4472-9E59-1C805A77319B}" srcOrd="0" destOrd="0" presId="urn:microsoft.com/office/officeart/2005/8/layout/hierarchy3"/>
    <dgm:cxn modelId="{57E250C0-F041-405B-9F39-AD3AE92D4E49}" srcId="{0417F574-3688-4EF9-8E36-4576F33694B1}" destId="{04BF4AEE-4FE8-435A-B4C1-1E451D8A7AA9}" srcOrd="1" destOrd="0" parTransId="{2BD649F2-7038-460B-8682-D03032999FC0}" sibTransId="{009F4B80-569F-4432-AE62-88555D60048C}"/>
    <dgm:cxn modelId="{739E083F-EBF1-44AF-B740-CDCA0A2C9FE5}" srcId="{04BF4AEE-4FE8-435A-B4C1-1E451D8A7AA9}" destId="{CF0B56CB-D7EC-467B-8A2A-01F12A4655A6}" srcOrd="0" destOrd="0" parTransId="{CB68F645-3F4F-4D12-9CEF-752968EBC4E8}" sibTransId="{8599D4E3-622B-4BA6-850A-2914395F8BC7}"/>
    <dgm:cxn modelId="{5574CF81-4D6D-4FCA-BF7F-E9FD506ED6F8}" type="presOf" srcId="{7D4C0963-C0DB-4563-8FC8-57419BBB0AA8}" destId="{A4137532-F2C8-4F7A-A9DB-8C5BCF1A579C}" srcOrd="1" destOrd="0" presId="urn:microsoft.com/office/officeart/2005/8/layout/hierarchy3"/>
    <dgm:cxn modelId="{0FEF5B80-BE5A-400F-8E2A-B2865AA2CF54}" srcId="{569AF035-A19F-4BC5-BA05-5764AB480F74}" destId="{B03CDAAC-25F6-4E15-A675-8E8A3811845D}" srcOrd="0" destOrd="0" parTransId="{8CB7B3CF-6754-47A5-8622-2294DE1B00EB}" sibTransId="{DAC842F9-3266-4500-AC07-8B290530701D}"/>
    <dgm:cxn modelId="{0A9F11DA-3D39-4444-8795-8267C701F633}" srcId="{0417F574-3688-4EF9-8E36-4576F33694B1}" destId="{7D4C0963-C0DB-4563-8FC8-57419BBB0AA8}" srcOrd="0" destOrd="0" parTransId="{E2E6E3B7-3A5C-4DD3-91C5-6B10750C6A56}" sibTransId="{D215611B-53D2-4E2C-8E4C-B9D36D493D85}"/>
    <dgm:cxn modelId="{BE960876-347A-4E43-8C3D-4CBE6ABE45B5}" type="presOf" srcId="{8CB7B3CF-6754-47A5-8622-2294DE1B00EB}" destId="{3E8C91B5-B909-48CC-86F5-23B49E72A056}" srcOrd="0" destOrd="0" presId="urn:microsoft.com/office/officeart/2005/8/layout/hierarchy3"/>
    <dgm:cxn modelId="{CC01688C-B512-4B09-96C1-403E111F89D2}" type="presOf" srcId="{B03CDAAC-25F6-4E15-A675-8E8A3811845D}" destId="{7410DEC4-2C29-4935-9B57-FAFEF6E68CE4}" srcOrd="0" destOrd="0" presId="urn:microsoft.com/office/officeart/2005/8/layout/hierarchy3"/>
    <dgm:cxn modelId="{C5E70B67-A415-4314-ADC4-FC5E6CB3E662}" type="presOf" srcId="{569AF035-A19F-4BC5-BA05-5764AB480F74}" destId="{69AEFA36-C045-484B-A99F-C3CC68F810EC}" srcOrd="1" destOrd="0" presId="urn:microsoft.com/office/officeart/2005/8/layout/hierarchy3"/>
    <dgm:cxn modelId="{9FF5964E-6603-49B2-980B-479DD55C4D7C}" type="presOf" srcId="{CF0B56CB-D7EC-467B-8A2A-01F12A4655A6}" destId="{86A1EEE6-480D-49FA-A67C-E59F00A0E80F}" srcOrd="0" destOrd="0" presId="urn:microsoft.com/office/officeart/2005/8/layout/hierarchy3"/>
    <dgm:cxn modelId="{1ED2DFCE-19D3-4B87-8DB6-4927BA798AF9}" type="presOf" srcId="{7D4C0963-C0DB-4563-8FC8-57419BBB0AA8}" destId="{3D71F090-D9F7-4A84-B356-528D4EE6FA55}" srcOrd="0" destOrd="0" presId="urn:microsoft.com/office/officeart/2005/8/layout/hierarchy3"/>
    <dgm:cxn modelId="{B3B1C313-AB56-46B2-97E2-5D021746C521}" srcId="{0417F574-3688-4EF9-8E36-4576F33694B1}" destId="{538D246C-7154-4851-B186-FF9F0CD3CAF3}" srcOrd="2" destOrd="0" parTransId="{98F6E396-68CE-4078-9812-C90C4151481C}" sibTransId="{6C83E2BF-BBC3-424C-9EE8-2ECCDC30DF9A}"/>
    <dgm:cxn modelId="{A048BFA7-B347-4CDC-BDAE-F943E4BCDAAB}" type="presOf" srcId="{0417F574-3688-4EF9-8E36-4576F33694B1}" destId="{DC3FC903-5742-49A4-AD39-4CFB6A3C3EDE}" srcOrd="0" destOrd="0" presId="urn:microsoft.com/office/officeart/2005/8/layout/hierarchy3"/>
    <dgm:cxn modelId="{67CB0FF9-D634-43FC-8ED6-87C49100947E}" type="presOf" srcId="{35E44301-DF0B-4F6C-B89B-2829B4D27B37}" destId="{D33CEF5C-72BB-49F0-A12D-C6096869D228}" srcOrd="0" destOrd="0" presId="urn:microsoft.com/office/officeart/2005/8/layout/hierarchy3"/>
    <dgm:cxn modelId="{F49D83F6-6BC0-4836-9182-A055CA4329F3}" type="presOf" srcId="{04BF4AEE-4FE8-435A-B4C1-1E451D8A7AA9}" destId="{581B7CFF-D8B0-4D9E-8E7A-C07AF128D419}" srcOrd="0" destOrd="0" presId="urn:microsoft.com/office/officeart/2005/8/layout/hierarchy3"/>
    <dgm:cxn modelId="{6C949D3F-46C3-48BA-84F3-1914891B8F83}" type="presOf" srcId="{569AF035-A19F-4BC5-BA05-5764AB480F74}" destId="{EB987273-EB1D-48F2-B253-A5BD3F12C53A}" srcOrd="0" destOrd="0" presId="urn:microsoft.com/office/officeart/2005/8/layout/hierarchy3"/>
    <dgm:cxn modelId="{425C4D2E-5E0E-44EA-94DD-087ECE17D7F1}" type="presOf" srcId="{538D246C-7154-4851-B186-FF9F0CD3CAF3}" destId="{14D6BCD4-2F58-4E9A-A38D-6BC596B7C2D9}" srcOrd="1" destOrd="0" presId="urn:microsoft.com/office/officeart/2005/8/layout/hierarchy3"/>
    <dgm:cxn modelId="{D0F0A33C-E473-4DDD-BACC-6883710DFF9E}" srcId="{0417F574-3688-4EF9-8E36-4576F33694B1}" destId="{569AF035-A19F-4BC5-BA05-5764AB480F74}" srcOrd="3" destOrd="0" parTransId="{E01CCAE5-8523-4EA0-BED4-A4E7C40FC48C}" sibTransId="{CBEADE52-BC1D-445D-A0B7-AE928837B56C}"/>
    <dgm:cxn modelId="{01002DB0-C7E2-401C-AD66-EB19F27F43E1}" type="presOf" srcId="{5BD6195C-F4D8-4991-9420-E1F7991FB312}" destId="{3115AE5D-7878-4FEF-A63F-3615DE002209}" srcOrd="1" destOrd="0" presId="urn:microsoft.com/office/officeart/2005/8/layout/hierarchy3"/>
    <dgm:cxn modelId="{9EE90A7B-B9BB-4B51-9A93-B40851F8E289}" type="presOf" srcId="{04BF4AEE-4FE8-435A-B4C1-1E451D8A7AA9}" destId="{C40FE296-2594-47E2-9EFA-04925126F823}" srcOrd="1" destOrd="0" presId="urn:microsoft.com/office/officeart/2005/8/layout/hierarchy3"/>
    <dgm:cxn modelId="{5ECBA74D-CFD2-4E82-A62D-A5DC594B94F8}" srcId="{0417F574-3688-4EF9-8E36-4576F33694B1}" destId="{5BD6195C-F4D8-4991-9420-E1F7991FB312}" srcOrd="4" destOrd="0" parTransId="{AD57E45A-9687-40A0-BE0C-59E860ECA503}" sibTransId="{C3D9331B-BE7F-4584-A9B6-E2271DCB0D9C}"/>
    <dgm:cxn modelId="{C1DDCA9E-D103-4E2D-AE93-AE3374860B6E}" srcId="{7D4C0963-C0DB-4563-8FC8-57419BBB0AA8}" destId="{6BFEA1AD-6083-4553-907C-1671714F6FD7}" srcOrd="0" destOrd="0" parTransId="{938D51EA-8CDF-4CB5-A609-3CE51248DBAE}" sibTransId="{10B04BC5-E94D-4683-90F7-C1F0EEBF438D}"/>
    <dgm:cxn modelId="{7AAE03B8-40FA-4C36-B2A1-4C64ED4FDC21}" type="presParOf" srcId="{DC3FC903-5742-49A4-AD39-4CFB6A3C3EDE}" destId="{194124CF-235D-40F6-9CF1-F4111E95C82E}" srcOrd="0" destOrd="0" presId="urn:microsoft.com/office/officeart/2005/8/layout/hierarchy3"/>
    <dgm:cxn modelId="{6121ED88-E728-41F2-B5E4-8B236D1CB7A4}" type="presParOf" srcId="{194124CF-235D-40F6-9CF1-F4111E95C82E}" destId="{62E7E30F-106E-42C1-B728-B40C3500E844}" srcOrd="0" destOrd="0" presId="urn:microsoft.com/office/officeart/2005/8/layout/hierarchy3"/>
    <dgm:cxn modelId="{92C9B352-6858-4B0E-9CCF-C81B1BBF3818}" type="presParOf" srcId="{62E7E30F-106E-42C1-B728-B40C3500E844}" destId="{3D71F090-D9F7-4A84-B356-528D4EE6FA55}" srcOrd="0" destOrd="0" presId="urn:microsoft.com/office/officeart/2005/8/layout/hierarchy3"/>
    <dgm:cxn modelId="{CCAEC80D-0D50-4D1E-BB9F-BD1AD43213A8}" type="presParOf" srcId="{62E7E30F-106E-42C1-B728-B40C3500E844}" destId="{A4137532-F2C8-4F7A-A9DB-8C5BCF1A579C}" srcOrd="1" destOrd="0" presId="urn:microsoft.com/office/officeart/2005/8/layout/hierarchy3"/>
    <dgm:cxn modelId="{4845A652-0CE3-4278-8E39-981400370A5F}" type="presParOf" srcId="{194124CF-235D-40F6-9CF1-F4111E95C82E}" destId="{74332360-2CB2-415D-A5F7-B10189B521F8}" srcOrd="1" destOrd="0" presId="urn:microsoft.com/office/officeart/2005/8/layout/hierarchy3"/>
    <dgm:cxn modelId="{FA87DA14-4665-4902-8C06-D955199FA8FD}" type="presParOf" srcId="{74332360-2CB2-415D-A5F7-B10189B521F8}" destId="{3E137AB0-96E1-4991-86D9-C37AE251E94D}" srcOrd="0" destOrd="0" presId="urn:microsoft.com/office/officeart/2005/8/layout/hierarchy3"/>
    <dgm:cxn modelId="{003A47B8-615B-4932-A590-AADD7F46ADA0}" type="presParOf" srcId="{74332360-2CB2-415D-A5F7-B10189B521F8}" destId="{B0345DFD-5CD4-485B-9B47-55A0D5A20E25}" srcOrd="1" destOrd="0" presId="urn:microsoft.com/office/officeart/2005/8/layout/hierarchy3"/>
    <dgm:cxn modelId="{4715A869-4DC9-4A1E-9B73-7B66DCA607D1}" type="presParOf" srcId="{DC3FC903-5742-49A4-AD39-4CFB6A3C3EDE}" destId="{0CAFA241-4A15-4F09-BBB3-80776B2D8A2B}" srcOrd="1" destOrd="0" presId="urn:microsoft.com/office/officeart/2005/8/layout/hierarchy3"/>
    <dgm:cxn modelId="{933D49C1-7EB6-47F5-AF38-E2AA0349336C}" type="presParOf" srcId="{0CAFA241-4A15-4F09-BBB3-80776B2D8A2B}" destId="{3478A227-A0C0-45D7-9AD2-034F26CF002C}" srcOrd="0" destOrd="0" presId="urn:microsoft.com/office/officeart/2005/8/layout/hierarchy3"/>
    <dgm:cxn modelId="{3BEFC79E-993E-4784-8ADF-BD59D37B1D72}" type="presParOf" srcId="{3478A227-A0C0-45D7-9AD2-034F26CF002C}" destId="{581B7CFF-D8B0-4D9E-8E7A-C07AF128D419}" srcOrd="0" destOrd="0" presId="urn:microsoft.com/office/officeart/2005/8/layout/hierarchy3"/>
    <dgm:cxn modelId="{00BD89F6-EB32-4E33-BA19-D82033631B03}" type="presParOf" srcId="{3478A227-A0C0-45D7-9AD2-034F26CF002C}" destId="{C40FE296-2594-47E2-9EFA-04925126F823}" srcOrd="1" destOrd="0" presId="urn:microsoft.com/office/officeart/2005/8/layout/hierarchy3"/>
    <dgm:cxn modelId="{725474DE-783A-4840-A950-CE11B93EC277}" type="presParOf" srcId="{0CAFA241-4A15-4F09-BBB3-80776B2D8A2B}" destId="{97FF0C63-9B99-4708-8F4E-49550C062962}" srcOrd="1" destOrd="0" presId="urn:microsoft.com/office/officeart/2005/8/layout/hierarchy3"/>
    <dgm:cxn modelId="{A903E126-9A6E-4A67-8734-04CEEFDD4260}" type="presParOf" srcId="{97FF0C63-9B99-4708-8F4E-49550C062962}" destId="{CE01CE3C-2BA5-4E2A-88FE-79705F4E0FA0}" srcOrd="0" destOrd="0" presId="urn:microsoft.com/office/officeart/2005/8/layout/hierarchy3"/>
    <dgm:cxn modelId="{464255CF-9D4A-4642-8CED-D6A2078E3EE0}" type="presParOf" srcId="{97FF0C63-9B99-4708-8F4E-49550C062962}" destId="{86A1EEE6-480D-49FA-A67C-E59F00A0E80F}" srcOrd="1" destOrd="0" presId="urn:microsoft.com/office/officeart/2005/8/layout/hierarchy3"/>
    <dgm:cxn modelId="{D0F8ADD4-69D0-4283-B403-C5FFA8D6BFDF}" type="presParOf" srcId="{DC3FC903-5742-49A4-AD39-4CFB6A3C3EDE}" destId="{B6985D32-A9A6-4278-BC9D-9769A3876D56}" srcOrd="2" destOrd="0" presId="urn:microsoft.com/office/officeart/2005/8/layout/hierarchy3"/>
    <dgm:cxn modelId="{F9C5CB34-A89C-4BAA-B608-A5476594E69B}" type="presParOf" srcId="{B6985D32-A9A6-4278-BC9D-9769A3876D56}" destId="{B11A8C9B-CC7C-4026-BB5B-E650E3B31031}" srcOrd="0" destOrd="0" presId="urn:microsoft.com/office/officeart/2005/8/layout/hierarchy3"/>
    <dgm:cxn modelId="{FC743E50-1084-4452-AC80-2E1BF1D706BD}" type="presParOf" srcId="{B11A8C9B-CC7C-4026-BB5B-E650E3B31031}" destId="{D7AFB3FE-56C5-49B8-9B99-A9FC472F3021}" srcOrd="0" destOrd="0" presId="urn:microsoft.com/office/officeart/2005/8/layout/hierarchy3"/>
    <dgm:cxn modelId="{E80E9861-9CAF-4FA8-AB9B-B44397ED164C}" type="presParOf" srcId="{B11A8C9B-CC7C-4026-BB5B-E650E3B31031}" destId="{14D6BCD4-2F58-4E9A-A38D-6BC596B7C2D9}" srcOrd="1" destOrd="0" presId="urn:microsoft.com/office/officeart/2005/8/layout/hierarchy3"/>
    <dgm:cxn modelId="{C858B1E7-25FD-43BF-B7E0-E27400F02A4D}" type="presParOf" srcId="{B6985D32-A9A6-4278-BC9D-9769A3876D56}" destId="{B20590E1-B791-4D6D-AA78-29F858FBAC1E}" srcOrd="1" destOrd="0" presId="urn:microsoft.com/office/officeart/2005/8/layout/hierarchy3"/>
    <dgm:cxn modelId="{BAAECF69-978C-44DC-8769-793E5C3760FD}" type="presParOf" srcId="{B20590E1-B791-4D6D-AA78-29F858FBAC1E}" destId="{E9E032D1-5348-4472-9E59-1C805A77319B}" srcOrd="0" destOrd="0" presId="urn:microsoft.com/office/officeart/2005/8/layout/hierarchy3"/>
    <dgm:cxn modelId="{7B315037-0DDE-409E-81DC-E3108F0D2A2A}" type="presParOf" srcId="{B20590E1-B791-4D6D-AA78-29F858FBAC1E}" destId="{D33CEF5C-72BB-49F0-A12D-C6096869D228}" srcOrd="1" destOrd="0" presId="urn:microsoft.com/office/officeart/2005/8/layout/hierarchy3"/>
    <dgm:cxn modelId="{20447E21-ACF4-4E4F-BC43-E72C8432B767}" type="presParOf" srcId="{DC3FC903-5742-49A4-AD39-4CFB6A3C3EDE}" destId="{570589D0-E4B0-481B-A9FC-CCB032A62720}" srcOrd="3" destOrd="0" presId="urn:microsoft.com/office/officeart/2005/8/layout/hierarchy3"/>
    <dgm:cxn modelId="{68F39BB0-55D7-46EB-A278-A0C3DDAB271C}" type="presParOf" srcId="{570589D0-E4B0-481B-A9FC-CCB032A62720}" destId="{B3C31872-AC51-4752-AA6C-2C0E12F66AB9}" srcOrd="0" destOrd="0" presId="urn:microsoft.com/office/officeart/2005/8/layout/hierarchy3"/>
    <dgm:cxn modelId="{6FBC662A-5B9F-42CC-99DB-8F3ACB7053F5}" type="presParOf" srcId="{B3C31872-AC51-4752-AA6C-2C0E12F66AB9}" destId="{EB987273-EB1D-48F2-B253-A5BD3F12C53A}" srcOrd="0" destOrd="0" presId="urn:microsoft.com/office/officeart/2005/8/layout/hierarchy3"/>
    <dgm:cxn modelId="{744398BC-9606-4B9D-8062-F80FE6A5777D}" type="presParOf" srcId="{B3C31872-AC51-4752-AA6C-2C0E12F66AB9}" destId="{69AEFA36-C045-484B-A99F-C3CC68F810EC}" srcOrd="1" destOrd="0" presId="urn:microsoft.com/office/officeart/2005/8/layout/hierarchy3"/>
    <dgm:cxn modelId="{2814CC97-72D3-40D4-84AC-4BF43AF19C78}" type="presParOf" srcId="{570589D0-E4B0-481B-A9FC-CCB032A62720}" destId="{E01CD2C5-91D4-4BB0-989C-BE56D69E39E0}" srcOrd="1" destOrd="0" presId="urn:microsoft.com/office/officeart/2005/8/layout/hierarchy3"/>
    <dgm:cxn modelId="{547EF1AD-6F2B-44D3-9518-4BE9EA1C4CA9}" type="presParOf" srcId="{E01CD2C5-91D4-4BB0-989C-BE56D69E39E0}" destId="{3E8C91B5-B909-48CC-86F5-23B49E72A056}" srcOrd="0" destOrd="0" presId="urn:microsoft.com/office/officeart/2005/8/layout/hierarchy3"/>
    <dgm:cxn modelId="{E40877A8-F30D-4D4E-BB18-83CF5225A775}" type="presParOf" srcId="{E01CD2C5-91D4-4BB0-989C-BE56D69E39E0}" destId="{7410DEC4-2C29-4935-9B57-FAFEF6E68CE4}" srcOrd="1" destOrd="0" presId="urn:microsoft.com/office/officeart/2005/8/layout/hierarchy3"/>
    <dgm:cxn modelId="{821B8FAC-7D07-4F4A-BD8F-0F7A69BF86ED}" type="presParOf" srcId="{DC3FC903-5742-49A4-AD39-4CFB6A3C3EDE}" destId="{813F27F0-8EA8-4250-AFB4-705A5E4DC265}" srcOrd="4" destOrd="0" presId="urn:microsoft.com/office/officeart/2005/8/layout/hierarchy3"/>
    <dgm:cxn modelId="{F5D41891-F817-4B18-8F75-0E92F744286C}" type="presParOf" srcId="{813F27F0-8EA8-4250-AFB4-705A5E4DC265}" destId="{B65900D2-FEDC-4C44-8805-D72CC89B86A6}" srcOrd="0" destOrd="0" presId="urn:microsoft.com/office/officeart/2005/8/layout/hierarchy3"/>
    <dgm:cxn modelId="{CB945F49-CC59-4B63-9F48-61F4807F13FE}" type="presParOf" srcId="{B65900D2-FEDC-4C44-8805-D72CC89B86A6}" destId="{0569EB8E-418F-4FE6-A6C1-AC2998179325}" srcOrd="0" destOrd="0" presId="urn:microsoft.com/office/officeart/2005/8/layout/hierarchy3"/>
    <dgm:cxn modelId="{E0F5A749-5BC6-47EA-91BA-B04614FECFE3}" type="presParOf" srcId="{B65900D2-FEDC-4C44-8805-D72CC89B86A6}" destId="{3115AE5D-7878-4FEF-A63F-3615DE002209}" srcOrd="1" destOrd="0" presId="urn:microsoft.com/office/officeart/2005/8/layout/hierarchy3"/>
    <dgm:cxn modelId="{0E23F232-9552-45FA-80CA-6DAE36F92DBE}" type="presParOf" srcId="{813F27F0-8EA8-4250-AFB4-705A5E4DC265}" destId="{846EFF35-2CEA-4E71-A0D7-1780CC5E802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58A305-74F1-4DF1-AA64-AE7481A778D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8DC896B0-3C46-4883-9362-ED81C9BE1A0C}">
      <dgm:prSet phldrT="[Text]" custT="1"/>
      <dgm:spPr/>
      <dgm:t>
        <a:bodyPr/>
        <a:lstStyle/>
        <a:p>
          <a:r>
            <a:rPr lang="en-US" altLang="pt-PT" sz="1600" b="1" dirty="0" smtClean="0">
              <a:solidFill>
                <a:srgbClr val="00B0F0"/>
              </a:solidFill>
              <a:latin typeface="+mj-lt"/>
            </a:rPr>
            <a:t>IMPORT CUSTOMS DUTIES</a:t>
          </a:r>
          <a:endParaRPr lang="pt-PT" sz="1600" dirty="0">
            <a:solidFill>
              <a:srgbClr val="00B0F0"/>
            </a:solidFill>
          </a:endParaRPr>
        </a:p>
      </dgm:t>
    </dgm:pt>
    <dgm:pt modelId="{213FC5D7-4132-47B3-B31E-0AF485B7DAF9}" type="parTrans" cxnId="{631581A2-9191-4239-9C31-A74C0B974082}">
      <dgm:prSet/>
      <dgm:spPr/>
      <dgm:t>
        <a:bodyPr/>
        <a:lstStyle/>
        <a:p>
          <a:endParaRPr lang="pt-PT"/>
        </a:p>
      </dgm:t>
    </dgm:pt>
    <dgm:pt modelId="{9D596C67-8B42-48D9-9A3F-D7F6C6367195}" type="sibTrans" cxnId="{631581A2-9191-4239-9C31-A74C0B974082}">
      <dgm:prSet/>
      <dgm:spPr/>
      <dgm:t>
        <a:bodyPr/>
        <a:lstStyle/>
        <a:p>
          <a:endParaRPr lang="pt-PT"/>
        </a:p>
      </dgm:t>
    </dgm:pt>
    <dgm:pt modelId="{E6B7A2AA-9EC7-43A9-B511-0A273D368AC7}">
      <dgm:prSet phldrT="[Text]"/>
      <dgm:spPr/>
      <dgm:t>
        <a:bodyPr/>
        <a:lstStyle/>
        <a:p>
          <a:pPr algn="ctr"/>
          <a:r>
            <a:rPr lang="en-US" altLang="pt-PT" b="1" dirty="0" smtClean="0">
              <a:solidFill>
                <a:srgbClr val="0070C0"/>
              </a:solidFill>
              <a:latin typeface="+mj-lt"/>
            </a:rPr>
            <a:t>Equipment </a:t>
          </a:r>
          <a:r>
            <a:rPr lang="en-US" altLang="pt-PT" b="1" dirty="0" smtClean="0">
              <a:solidFill>
                <a:srgbClr val="FF0000"/>
              </a:solidFill>
              <a:latin typeface="+mj-lt"/>
            </a:rPr>
            <a:t>5.0%</a:t>
          </a:r>
          <a:endParaRPr lang="pt-PT" dirty="0">
            <a:solidFill>
              <a:srgbClr val="FF0000"/>
            </a:solidFill>
          </a:endParaRPr>
        </a:p>
      </dgm:t>
    </dgm:pt>
    <dgm:pt modelId="{684B0902-D5B5-42B8-BF9E-E9B319B70C0C}" type="parTrans" cxnId="{2C387CFE-8823-41A6-9ECA-E3AF35EA4844}">
      <dgm:prSet/>
      <dgm:spPr/>
      <dgm:t>
        <a:bodyPr/>
        <a:lstStyle/>
        <a:p>
          <a:endParaRPr lang="pt-PT"/>
        </a:p>
      </dgm:t>
    </dgm:pt>
    <dgm:pt modelId="{69899D42-5037-4F9C-B071-45D21BFA616D}" type="sibTrans" cxnId="{2C387CFE-8823-41A6-9ECA-E3AF35EA4844}">
      <dgm:prSet/>
      <dgm:spPr/>
      <dgm:t>
        <a:bodyPr/>
        <a:lstStyle/>
        <a:p>
          <a:endParaRPr lang="pt-PT"/>
        </a:p>
      </dgm:t>
    </dgm:pt>
    <dgm:pt modelId="{993FEE9C-DA15-421B-A045-580014FBF5EE}">
      <dgm:prSet phldrT="[Text]" custT="1"/>
      <dgm:spPr/>
      <dgm:t>
        <a:bodyPr/>
        <a:lstStyle/>
        <a:p>
          <a:r>
            <a:rPr lang="en-US" altLang="pt-PT" sz="1600" b="1" dirty="0" smtClean="0">
              <a:solidFill>
                <a:srgbClr val="00B0F0"/>
              </a:solidFill>
              <a:latin typeface="+mj-lt"/>
            </a:rPr>
            <a:t>VAT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8D94E828-0E2E-4C99-A0AF-D8A512A07495}" type="parTrans" cxnId="{9D8CE22B-9FA7-4821-A4B6-4E7356DD841E}">
      <dgm:prSet/>
      <dgm:spPr/>
      <dgm:t>
        <a:bodyPr/>
        <a:lstStyle/>
        <a:p>
          <a:endParaRPr lang="pt-PT"/>
        </a:p>
      </dgm:t>
    </dgm:pt>
    <dgm:pt modelId="{2F31E41B-46E1-4255-87CE-7BFD8AEA26C5}" type="sibTrans" cxnId="{9D8CE22B-9FA7-4821-A4B6-4E7356DD841E}">
      <dgm:prSet/>
      <dgm:spPr/>
      <dgm:t>
        <a:bodyPr/>
        <a:lstStyle/>
        <a:p>
          <a:endParaRPr lang="pt-PT"/>
        </a:p>
      </dgm:t>
    </dgm:pt>
    <dgm:pt modelId="{E4370AD0-DBA0-4BC2-9C89-D26440368C64}">
      <dgm:prSet phldrT="[Text]"/>
      <dgm:spPr/>
      <dgm:t>
        <a:bodyPr/>
        <a:lstStyle/>
        <a:p>
          <a:r>
            <a:rPr lang="en-US" altLang="pt-PT" b="1" dirty="0" smtClean="0">
              <a:solidFill>
                <a:srgbClr val="FF0000"/>
              </a:solidFill>
              <a:latin typeface="+mj-lt"/>
            </a:rPr>
            <a:t>17.0%</a:t>
          </a:r>
          <a:endParaRPr lang="pt-PT" b="1" dirty="0">
            <a:solidFill>
              <a:srgbClr val="FF0000"/>
            </a:solidFill>
            <a:latin typeface="+mj-lt"/>
          </a:endParaRPr>
        </a:p>
      </dgm:t>
    </dgm:pt>
    <dgm:pt modelId="{E984C6DB-D1CE-4909-9A78-6B83CED73166}" type="parTrans" cxnId="{11D715AE-7074-49D3-8121-2F83D04A0BCE}">
      <dgm:prSet/>
      <dgm:spPr/>
      <dgm:t>
        <a:bodyPr/>
        <a:lstStyle/>
        <a:p>
          <a:endParaRPr lang="pt-PT"/>
        </a:p>
      </dgm:t>
    </dgm:pt>
    <dgm:pt modelId="{EE95F458-A98E-49E9-AFE2-1CB253884282}" type="sibTrans" cxnId="{11D715AE-7074-49D3-8121-2F83D04A0BCE}">
      <dgm:prSet/>
      <dgm:spPr/>
      <dgm:t>
        <a:bodyPr/>
        <a:lstStyle/>
        <a:p>
          <a:endParaRPr lang="pt-PT"/>
        </a:p>
      </dgm:t>
    </dgm:pt>
    <dgm:pt modelId="{90586068-39B7-49EB-BF11-6571CF3689BB}">
      <dgm:prSet phldrT="[Text]" custT="1"/>
      <dgm:spPr/>
      <dgm:t>
        <a:bodyPr/>
        <a:lstStyle/>
        <a:p>
          <a:r>
            <a:rPr lang="en-US" altLang="pt-PT" sz="1600" b="1" dirty="0" smtClean="0">
              <a:solidFill>
                <a:srgbClr val="00B0F0"/>
              </a:solidFill>
              <a:latin typeface="+mj-lt"/>
            </a:rPr>
            <a:t>IRPC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0932DDB3-A3B0-4DA0-924F-FBEAB62B5747}" type="parTrans" cxnId="{059F13E6-6E21-41D5-B906-F6E433DF84CD}">
      <dgm:prSet/>
      <dgm:spPr/>
      <dgm:t>
        <a:bodyPr/>
        <a:lstStyle/>
        <a:p>
          <a:endParaRPr lang="pt-PT"/>
        </a:p>
      </dgm:t>
    </dgm:pt>
    <dgm:pt modelId="{A41F8B5E-DD4E-4ABE-BF31-E81789C0EC6B}" type="sibTrans" cxnId="{059F13E6-6E21-41D5-B906-F6E433DF84CD}">
      <dgm:prSet/>
      <dgm:spPr/>
      <dgm:t>
        <a:bodyPr/>
        <a:lstStyle/>
        <a:p>
          <a:endParaRPr lang="pt-PT"/>
        </a:p>
      </dgm:t>
    </dgm:pt>
    <dgm:pt modelId="{09F802BD-4E7F-4AC6-825F-495416EA84D7}">
      <dgm:prSet phldrT="[Text]" custT="1"/>
      <dgm:spPr/>
      <dgm:t>
        <a:bodyPr/>
        <a:lstStyle/>
        <a:p>
          <a:r>
            <a:rPr lang="en-US" altLang="pt-PT" sz="1600" b="1" dirty="0" smtClean="0">
              <a:solidFill>
                <a:srgbClr val="00B0F0"/>
              </a:solidFill>
              <a:latin typeface="+mj-lt"/>
            </a:rPr>
            <a:t>IRPS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C349FC9D-9337-432B-8300-6122B60247BD}" type="parTrans" cxnId="{859B3F31-AA27-47F5-B94E-2189E712C4C9}">
      <dgm:prSet/>
      <dgm:spPr/>
      <dgm:t>
        <a:bodyPr/>
        <a:lstStyle/>
        <a:p>
          <a:endParaRPr lang="pt-PT"/>
        </a:p>
      </dgm:t>
    </dgm:pt>
    <dgm:pt modelId="{B2053EC6-74F2-450B-AB3D-5BA33E49E96E}" type="sibTrans" cxnId="{859B3F31-AA27-47F5-B94E-2189E712C4C9}">
      <dgm:prSet/>
      <dgm:spPr/>
      <dgm:t>
        <a:bodyPr/>
        <a:lstStyle/>
        <a:p>
          <a:endParaRPr lang="pt-PT"/>
        </a:p>
      </dgm:t>
    </dgm:pt>
    <dgm:pt modelId="{E34E08C2-0E12-439E-8026-7EDBCEDFE7B0}">
      <dgm:prSet phldrT="[Text]" custT="1"/>
      <dgm:spPr/>
      <dgm:t>
        <a:bodyPr/>
        <a:lstStyle/>
        <a:p>
          <a:r>
            <a:rPr lang="en-US" altLang="pt-PT" sz="1600" b="1" dirty="0" smtClean="0">
              <a:solidFill>
                <a:srgbClr val="00B0F0"/>
              </a:solidFill>
              <a:latin typeface="+mj-lt"/>
            </a:rPr>
            <a:t>WITHHOLDING TAX</a:t>
          </a:r>
          <a:endParaRPr lang="pt-PT" sz="1600" b="1" dirty="0">
            <a:solidFill>
              <a:srgbClr val="00B0F0"/>
            </a:solidFill>
            <a:latin typeface="+mj-lt"/>
          </a:endParaRPr>
        </a:p>
      </dgm:t>
    </dgm:pt>
    <dgm:pt modelId="{700E4F37-FB8C-48BD-9A27-FD59E913D2D5}" type="parTrans" cxnId="{1F926C0C-7EF8-4828-B7ED-536141B968B9}">
      <dgm:prSet/>
      <dgm:spPr/>
      <dgm:t>
        <a:bodyPr/>
        <a:lstStyle/>
        <a:p>
          <a:endParaRPr lang="pt-PT"/>
        </a:p>
      </dgm:t>
    </dgm:pt>
    <dgm:pt modelId="{C2FB5B0E-E779-4801-97A4-2CCFD15E77D6}" type="sibTrans" cxnId="{1F926C0C-7EF8-4828-B7ED-536141B968B9}">
      <dgm:prSet/>
      <dgm:spPr/>
      <dgm:t>
        <a:bodyPr/>
        <a:lstStyle/>
        <a:p>
          <a:endParaRPr lang="pt-PT"/>
        </a:p>
      </dgm:t>
    </dgm:pt>
    <dgm:pt modelId="{B8464861-4AF3-452F-9CAD-1E99E4099752}">
      <dgm:prSet/>
      <dgm:spPr/>
      <dgm:t>
        <a:bodyPr/>
        <a:lstStyle/>
        <a:p>
          <a:pPr algn="ctr"/>
          <a:r>
            <a:rPr lang="en-US" altLang="pt-PT" b="1" dirty="0" smtClean="0">
              <a:solidFill>
                <a:srgbClr val="0070C0"/>
              </a:solidFill>
              <a:latin typeface="+mj-lt"/>
            </a:rPr>
            <a:t>Raw Material </a:t>
          </a:r>
          <a:r>
            <a:rPr lang="en-US" altLang="pt-PT" b="1" dirty="0" smtClean="0">
              <a:solidFill>
                <a:srgbClr val="FF0000"/>
              </a:solidFill>
              <a:latin typeface="+mj-lt"/>
            </a:rPr>
            <a:t>2.5%</a:t>
          </a:r>
          <a:endParaRPr lang="en-US" altLang="pt-PT" b="1" dirty="0">
            <a:solidFill>
              <a:srgbClr val="FF0000"/>
            </a:solidFill>
            <a:latin typeface="+mj-lt"/>
          </a:endParaRPr>
        </a:p>
      </dgm:t>
    </dgm:pt>
    <dgm:pt modelId="{00D0911E-5BAD-4B94-9071-B086FC18EC80}" type="parTrans" cxnId="{C247701A-BAF3-4E07-9035-6E9E118E714E}">
      <dgm:prSet/>
      <dgm:spPr/>
      <dgm:t>
        <a:bodyPr/>
        <a:lstStyle/>
        <a:p>
          <a:endParaRPr lang="pt-PT"/>
        </a:p>
      </dgm:t>
    </dgm:pt>
    <dgm:pt modelId="{9EA48522-AA86-44B7-B2B9-71DB251EE747}" type="sibTrans" cxnId="{C247701A-BAF3-4E07-9035-6E9E118E714E}">
      <dgm:prSet/>
      <dgm:spPr/>
      <dgm:t>
        <a:bodyPr/>
        <a:lstStyle/>
        <a:p>
          <a:endParaRPr lang="pt-PT"/>
        </a:p>
      </dgm:t>
    </dgm:pt>
    <dgm:pt modelId="{60565062-90ED-4C63-BF70-C464971BE461}">
      <dgm:prSet/>
      <dgm:spPr/>
      <dgm:t>
        <a:bodyPr/>
        <a:lstStyle/>
        <a:p>
          <a:r>
            <a:rPr lang="en-US" altLang="pt-PT" b="1" dirty="0" smtClean="0">
              <a:solidFill>
                <a:srgbClr val="0070C0"/>
              </a:solidFill>
              <a:latin typeface="+mj-lt"/>
            </a:rPr>
            <a:t>Semi-finished products </a:t>
          </a:r>
          <a:r>
            <a:rPr lang="en-US" altLang="pt-PT" b="1" dirty="0" smtClean="0">
              <a:solidFill>
                <a:srgbClr val="FF0000"/>
              </a:solidFill>
              <a:latin typeface="+mj-lt"/>
            </a:rPr>
            <a:t>7.5%</a:t>
          </a:r>
          <a:endParaRPr lang="en-US" altLang="pt-PT" b="1" dirty="0">
            <a:solidFill>
              <a:srgbClr val="FF0000"/>
            </a:solidFill>
            <a:latin typeface="+mj-lt"/>
          </a:endParaRPr>
        </a:p>
      </dgm:t>
    </dgm:pt>
    <dgm:pt modelId="{46D26252-F4DC-4C65-8392-043B240D4362}" type="parTrans" cxnId="{CD2241FA-0528-48ED-8FEC-4C0A5454A860}">
      <dgm:prSet/>
      <dgm:spPr/>
      <dgm:t>
        <a:bodyPr/>
        <a:lstStyle/>
        <a:p>
          <a:endParaRPr lang="pt-PT"/>
        </a:p>
      </dgm:t>
    </dgm:pt>
    <dgm:pt modelId="{85EB4968-023E-4E86-A55C-EC198657CF93}" type="sibTrans" cxnId="{CD2241FA-0528-48ED-8FEC-4C0A5454A860}">
      <dgm:prSet/>
      <dgm:spPr/>
      <dgm:t>
        <a:bodyPr/>
        <a:lstStyle/>
        <a:p>
          <a:endParaRPr lang="pt-PT"/>
        </a:p>
      </dgm:t>
    </dgm:pt>
    <dgm:pt modelId="{CEC30640-0903-49A8-8CC6-47AADF06EC39}">
      <dgm:prSet/>
      <dgm:spPr/>
      <dgm:t>
        <a:bodyPr/>
        <a:lstStyle/>
        <a:p>
          <a:r>
            <a:rPr lang="en-US" altLang="pt-PT" b="1" dirty="0" smtClean="0">
              <a:solidFill>
                <a:srgbClr val="0070C0"/>
              </a:solidFill>
              <a:latin typeface="+mj-lt"/>
            </a:rPr>
            <a:t>Finished products </a:t>
          </a:r>
          <a:r>
            <a:rPr lang="en-US" altLang="pt-PT" b="1" dirty="0" smtClean="0">
              <a:solidFill>
                <a:srgbClr val="FF0000"/>
              </a:solidFill>
              <a:latin typeface="+mj-lt"/>
            </a:rPr>
            <a:t>20.0%</a:t>
          </a:r>
          <a:endParaRPr lang="en-US" altLang="pt-PT" b="1" dirty="0">
            <a:solidFill>
              <a:srgbClr val="FF0000"/>
            </a:solidFill>
            <a:latin typeface="+mj-lt"/>
          </a:endParaRPr>
        </a:p>
      </dgm:t>
    </dgm:pt>
    <dgm:pt modelId="{9BB16E87-B019-43A4-9A4E-34C8A2C1FC38}" type="parTrans" cxnId="{CCF5D852-6081-4D7E-9F64-4D68C3A87211}">
      <dgm:prSet/>
      <dgm:spPr/>
      <dgm:t>
        <a:bodyPr/>
        <a:lstStyle/>
        <a:p>
          <a:endParaRPr lang="pt-PT"/>
        </a:p>
      </dgm:t>
    </dgm:pt>
    <dgm:pt modelId="{5D8FF539-68E5-4FDB-8FD4-44A00163309D}" type="sibTrans" cxnId="{CCF5D852-6081-4D7E-9F64-4D68C3A87211}">
      <dgm:prSet/>
      <dgm:spPr/>
      <dgm:t>
        <a:bodyPr/>
        <a:lstStyle/>
        <a:p>
          <a:endParaRPr lang="pt-PT"/>
        </a:p>
      </dgm:t>
    </dgm:pt>
    <dgm:pt modelId="{C3D3B278-24E8-41FA-8FAC-2073FFE7C1CF}">
      <dgm:prSet phldrT="[Text]"/>
      <dgm:spPr/>
      <dgm:t>
        <a:bodyPr/>
        <a:lstStyle/>
        <a:p>
          <a:r>
            <a:rPr lang="en-US" altLang="pt-PT" b="1" dirty="0" smtClean="0">
              <a:solidFill>
                <a:srgbClr val="0070C0"/>
              </a:solidFill>
              <a:latin typeface="+mj-lt"/>
            </a:rPr>
            <a:t>General </a:t>
          </a:r>
          <a:r>
            <a:rPr lang="en-US" altLang="pt-PT" b="1" dirty="0" smtClean="0">
              <a:solidFill>
                <a:srgbClr val="FF0000"/>
              </a:solidFill>
              <a:latin typeface="+mj-lt"/>
            </a:rPr>
            <a:t>32.0%</a:t>
          </a:r>
          <a:endParaRPr lang="pt-PT" b="1" dirty="0">
            <a:solidFill>
              <a:srgbClr val="FF0000"/>
            </a:solidFill>
            <a:latin typeface="+mj-lt"/>
          </a:endParaRPr>
        </a:p>
      </dgm:t>
    </dgm:pt>
    <dgm:pt modelId="{3620D1D7-F91D-484A-8704-42920045AEC4}" type="parTrans" cxnId="{3F4CE854-D503-492E-8D4B-876ECBB77114}">
      <dgm:prSet/>
      <dgm:spPr/>
      <dgm:t>
        <a:bodyPr/>
        <a:lstStyle/>
        <a:p>
          <a:endParaRPr lang="pt-PT"/>
        </a:p>
      </dgm:t>
    </dgm:pt>
    <dgm:pt modelId="{BE8EFDED-69B0-46D9-8742-B01F43B579FD}" type="sibTrans" cxnId="{3F4CE854-D503-492E-8D4B-876ECBB77114}">
      <dgm:prSet/>
      <dgm:spPr/>
      <dgm:t>
        <a:bodyPr/>
        <a:lstStyle/>
        <a:p>
          <a:endParaRPr lang="pt-PT"/>
        </a:p>
      </dgm:t>
    </dgm:pt>
    <dgm:pt modelId="{4E07A8A4-3BA5-48C3-88EE-14343B927920}">
      <dgm:prSet/>
      <dgm:spPr/>
      <dgm:t>
        <a:bodyPr/>
        <a:lstStyle/>
        <a:p>
          <a:r>
            <a:rPr lang="en-US" altLang="pt-PT" b="1" dirty="0" smtClean="0">
              <a:solidFill>
                <a:srgbClr val="FF0000"/>
              </a:solidFill>
              <a:latin typeface="+mj-lt"/>
            </a:rPr>
            <a:t>Agriculture  10.0%</a:t>
          </a:r>
          <a:endParaRPr lang="en-US" altLang="pt-PT" b="1" dirty="0">
            <a:solidFill>
              <a:srgbClr val="FF0000"/>
            </a:solidFill>
            <a:latin typeface="+mj-lt"/>
          </a:endParaRPr>
        </a:p>
      </dgm:t>
    </dgm:pt>
    <dgm:pt modelId="{DB822560-3628-4C6D-8798-5C43592AF3AF}" type="parTrans" cxnId="{0E9C6773-20CE-401A-A346-DE58389C8BA0}">
      <dgm:prSet/>
      <dgm:spPr/>
      <dgm:t>
        <a:bodyPr/>
        <a:lstStyle/>
        <a:p>
          <a:endParaRPr lang="pt-PT"/>
        </a:p>
      </dgm:t>
    </dgm:pt>
    <dgm:pt modelId="{F462F982-C2B2-4693-893D-1D2ACF4EAC6F}" type="sibTrans" cxnId="{0E9C6773-20CE-401A-A346-DE58389C8BA0}">
      <dgm:prSet/>
      <dgm:spPr/>
      <dgm:t>
        <a:bodyPr/>
        <a:lstStyle/>
        <a:p>
          <a:endParaRPr lang="pt-PT"/>
        </a:p>
      </dgm:t>
    </dgm:pt>
    <dgm:pt modelId="{3FC3FB6C-E19E-4A93-AD56-C58EED22866E}">
      <dgm:prSet phldrT="[Text]"/>
      <dgm:spPr/>
      <dgm:t>
        <a:bodyPr/>
        <a:lstStyle/>
        <a:p>
          <a:r>
            <a:rPr lang="en-US" altLang="pt-PT" b="1" dirty="0" smtClean="0">
              <a:solidFill>
                <a:srgbClr val="0070C0"/>
              </a:solidFill>
              <a:latin typeface="+mj-lt"/>
            </a:rPr>
            <a:t>Minimum </a:t>
          </a:r>
          <a:r>
            <a:rPr lang="en-US" altLang="pt-PT" b="1" dirty="0" smtClean="0">
              <a:solidFill>
                <a:srgbClr val="FF0000"/>
              </a:solidFill>
              <a:latin typeface="+mj-lt"/>
            </a:rPr>
            <a:t>10.0%</a:t>
          </a:r>
          <a:endParaRPr lang="pt-PT" b="1" dirty="0">
            <a:solidFill>
              <a:srgbClr val="FF0000"/>
            </a:solidFill>
            <a:latin typeface="+mj-lt"/>
          </a:endParaRPr>
        </a:p>
      </dgm:t>
    </dgm:pt>
    <dgm:pt modelId="{62CE46AA-0E98-4B97-8173-853B85780D4A}" type="parTrans" cxnId="{CE64D519-16D6-4CC2-9EF3-74FF0715DCF8}">
      <dgm:prSet/>
      <dgm:spPr/>
      <dgm:t>
        <a:bodyPr/>
        <a:lstStyle/>
        <a:p>
          <a:endParaRPr lang="pt-PT"/>
        </a:p>
      </dgm:t>
    </dgm:pt>
    <dgm:pt modelId="{DF455256-D8B5-4ABD-8594-583DDCE4DE3C}" type="sibTrans" cxnId="{CE64D519-16D6-4CC2-9EF3-74FF0715DCF8}">
      <dgm:prSet/>
      <dgm:spPr/>
      <dgm:t>
        <a:bodyPr/>
        <a:lstStyle/>
        <a:p>
          <a:endParaRPr lang="pt-PT"/>
        </a:p>
      </dgm:t>
    </dgm:pt>
    <dgm:pt modelId="{B0CB7228-5E82-408A-ACE0-54A382BB20D4}">
      <dgm:prSet/>
      <dgm:spPr/>
      <dgm:t>
        <a:bodyPr/>
        <a:lstStyle/>
        <a:p>
          <a:r>
            <a:rPr lang="en-US" altLang="pt-PT" b="1" dirty="0" smtClean="0">
              <a:solidFill>
                <a:srgbClr val="0070C0"/>
              </a:solidFill>
              <a:latin typeface="+mj-lt"/>
            </a:rPr>
            <a:t>Maximum </a:t>
          </a:r>
          <a:r>
            <a:rPr lang="en-US" altLang="pt-PT" b="1" dirty="0" smtClean="0">
              <a:solidFill>
                <a:srgbClr val="FF0000"/>
              </a:solidFill>
              <a:latin typeface="+mj-lt"/>
            </a:rPr>
            <a:t>32.0% </a:t>
          </a:r>
          <a:endParaRPr lang="en-US" altLang="pt-PT" b="1" dirty="0">
            <a:solidFill>
              <a:srgbClr val="FF0000"/>
            </a:solidFill>
            <a:latin typeface="+mj-lt"/>
          </a:endParaRPr>
        </a:p>
      </dgm:t>
    </dgm:pt>
    <dgm:pt modelId="{CF8E20DB-F95F-4F3D-A665-C846F46EC39B}" type="parTrans" cxnId="{59063845-DB7A-4950-B1E2-95C90FC5DEFF}">
      <dgm:prSet/>
      <dgm:spPr/>
      <dgm:t>
        <a:bodyPr/>
        <a:lstStyle/>
        <a:p>
          <a:endParaRPr lang="pt-PT"/>
        </a:p>
      </dgm:t>
    </dgm:pt>
    <dgm:pt modelId="{7576EF27-82F3-4AA8-AC73-DD02254BAEDA}" type="sibTrans" cxnId="{59063845-DB7A-4950-B1E2-95C90FC5DEFF}">
      <dgm:prSet/>
      <dgm:spPr/>
      <dgm:t>
        <a:bodyPr/>
        <a:lstStyle/>
        <a:p>
          <a:endParaRPr lang="pt-PT"/>
        </a:p>
      </dgm:t>
    </dgm:pt>
    <dgm:pt modelId="{074DDB48-1E5A-4253-B1B1-0A28CEA316BA}">
      <dgm:prSet phldrT="[Text]"/>
      <dgm:spPr/>
      <dgm:t>
        <a:bodyPr/>
        <a:lstStyle/>
        <a:p>
          <a:r>
            <a:rPr lang="en-US" altLang="pt-PT" b="1" dirty="0" smtClean="0">
              <a:solidFill>
                <a:srgbClr val="FF0000"/>
              </a:solidFill>
              <a:latin typeface="+mj-lt"/>
            </a:rPr>
            <a:t>20.0%</a:t>
          </a:r>
          <a:endParaRPr lang="pt-PT" b="1" dirty="0">
            <a:solidFill>
              <a:srgbClr val="FF0000"/>
            </a:solidFill>
            <a:latin typeface="+mj-lt"/>
          </a:endParaRPr>
        </a:p>
      </dgm:t>
    </dgm:pt>
    <dgm:pt modelId="{5B17B1E5-53A6-45A0-88D3-C6AF7FF5B142}" type="parTrans" cxnId="{5B124BAB-A22C-4C77-80E5-6EF57853ECA4}">
      <dgm:prSet/>
      <dgm:spPr/>
      <dgm:t>
        <a:bodyPr/>
        <a:lstStyle/>
        <a:p>
          <a:endParaRPr lang="pt-PT"/>
        </a:p>
      </dgm:t>
    </dgm:pt>
    <dgm:pt modelId="{4815DCE7-47AA-4E22-9967-EBDEB38B7F69}" type="sibTrans" cxnId="{5B124BAB-A22C-4C77-80E5-6EF57853ECA4}">
      <dgm:prSet/>
      <dgm:spPr/>
      <dgm:t>
        <a:bodyPr/>
        <a:lstStyle/>
        <a:p>
          <a:endParaRPr lang="pt-PT"/>
        </a:p>
      </dgm:t>
    </dgm:pt>
    <dgm:pt modelId="{31E6333F-D41E-4C5C-A0BF-5DB20AC8EA87}" type="pres">
      <dgm:prSet presAssocID="{4758A305-74F1-4DF1-AA64-AE7481A778D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4F8579-FE21-4F11-B9E8-962EF513B82E}" type="pres">
      <dgm:prSet presAssocID="{8DC896B0-3C46-4883-9362-ED81C9BE1A0C}" presName="root" presStyleCnt="0"/>
      <dgm:spPr/>
    </dgm:pt>
    <dgm:pt modelId="{3D3A493B-191F-4B2A-8CD7-1CF8FE533600}" type="pres">
      <dgm:prSet presAssocID="{8DC896B0-3C46-4883-9362-ED81C9BE1A0C}" presName="rootComposite" presStyleCnt="0"/>
      <dgm:spPr/>
    </dgm:pt>
    <dgm:pt modelId="{75561971-9B0C-4B2C-9A49-CEE26F6B5FFE}" type="pres">
      <dgm:prSet presAssocID="{8DC896B0-3C46-4883-9362-ED81C9BE1A0C}" presName="rootText" presStyleLbl="node1" presStyleIdx="0" presStyleCnt="5"/>
      <dgm:spPr/>
      <dgm:t>
        <a:bodyPr/>
        <a:lstStyle/>
        <a:p>
          <a:endParaRPr lang="pt-PT"/>
        </a:p>
      </dgm:t>
    </dgm:pt>
    <dgm:pt modelId="{ECA7CB3D-CD6C-4FB9-9D5B-733E635FCFAF}" type="pres">
      <dgm:prSet presAssocID="{8DC896B0-3C46-4883-9362-ED81C9BE1A0C}" presName="rootConnector" presStyleLbl="node1" presStyleIdx="0" presStyleCnt="5"/>
      <dgm:spPr/>
      <dgm:t>
        <a:bodyPr/>
        <a:lstStyle/>
        <a:p>
          <a:endParaRPr lang="en-US"/>
        </a:p>
      </dgm:t>
    </dgm:pt>
    <dgm:pt modelId="{04C6C5D4-DC9C-4504-BF94-C54B072EB745}" type="pres">
      <dgm:prSet presAssocID="{8DC896B0-3C46-4883-9362-ED81C9BE1A0C}" presName="childShape" presStyleCnt="0"/>
      <dgm:spPr/>
    </dgm:pt>
    <dgm:pt modelId="{E15402E5-FF2E-44BE-9BAE-16345E20E137}" type="pres">
      <dgm:prSet presAssocID="{684B0902-D5B5-42B8-BF9E-E9B319B70C0C}" presName="Name13" presStyleLbl="parChTrans1D2" presStyleIdx="0" presStyleCnt="10"/>
      <dgm:spPr/>
      <dgm:t>
        <a:bodyPr/>
        <a:lstStyle/>
        <a:p>
          <a:endParaRPr lang="en-US"/>
        </a:p>
      </dgm:t>
    </dgm:pt>
    <dgm:pt modelId="{93685CF0-C922-4ABA-882D-D5611E6F9E4C}" type="pres">
      <dgm:prSet presAssocID="{E6B7A2AA-9EC7-43A9-B511-0A273D368AC7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203810-BF6D-41FC-AF81-BAC31B70F924}" type="pres">
      <dgm:prSet presAssocID="{00D0911E-5BAD-4B94-9071-B086FC18EC80}" presName="Name13" presStyleLbl="parChTrans1D2" presStyleIdx="1" presStyleCnt="10"/>
      <dgm:spPr/>
      <dgm:t>
        <a:bodyPr/>
        <a:lstStyle/>
        <a:p>
          <a:endParaRPr lang="en-US"/>
        </a:p>
      </dgm:t>
    </dgm:pt>
    <dgm:pt modelId="{8C57F978-A537-4476-AE49-D1D402ED81F0}" type="pres">
      <dgm:prSet presAssocID="{B8464861-4AF3-452F-9CAD-1E99E4099752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095A94B-FD1C-43CB-9664-6233C0A1D4BC}" type="pres">
      <dgm:prSet presAssocID="{46D26252-F4DC-4C65-8392-043B240D4362}" presName="Name13" presStyleLbl="parChTrans1D2" presStyleIdx="2" presStyleCnt="10"/>
      <dgm:spPr/>
      <dgm:t>
        <a:bodyPr/>
        <a:lstStyle/>
        <a:p>
          <a:endParaRPr lang="en-US"/>
        </a:p>
      </dgm:t>
    </dgm:pt>
    <dgm:pt modelId="{727505F5-B935-4A92-99B9-B4A7002D09AF}" type="pres">
      <dgm:prSet presAssocID="{60565062-90ED-4C63-BF70-C464971BE461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A5AB4D7-4242-443A-9B65-108299C89F46}" type="pres">
      <dgm:prSet presAssocID="{9BB16E87-B019-43A4-9A4E-34C8A2C1FC38}" presName="Name13" presStyleLbl="parChTrans1D2" presStyleIdx="3" presStyleCnt="10"/>
      <dgm:spPr/>
      <dgm:t>
        <a:bodyPr/>
        <a:lstStyle/>
        <a:p>
          <a:endParaRPr lang="en-US"/>
        </a:p>
      </dgm:t>
    </dgm:pt>
    <dgm:pt modelId="{0F037199-A422-48C2-841A-2B09A60A73A1}" type="pres">
      <dgm:prSet presAssocID="{CEC30640-0903-49A8-8CC6-47AADF06EC39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CE504D-D5DD-47ED-9C4B-6E3307616D2F}" type="pres">
      <dgm:prSet presAssocID="{993FEE9C-DA15-421B-A045-580014FBF5EE}" presName="root" presStyleCnt="0"/>
      <dgm:spPr/>
    </dgm:pt>
    <dgm:pt modelId="{55C021AD-327C-42C5-A24E-9CA3A31E4770}" type="pres">
      <dgm:prSet presAssocID="{993FEE9C-DA15-421B-A045-580014FBF5EE}" presName="rootComposite" presStyleCnt="0"/>
      <dgm:spPr/>
    </dgm:pt>
    <dgm:pt modelId="{22BFF339-2143-40B6-BFDD-5490B89ED687}" type="pres">
      <dgm:prSet presAssocID="{993FEE9C-DA15-421B-A045-580014FBF5EE}" presName="rootText" presStyleLbl="node1" presStyleIdx="1" presStyleCnt="5"/>
      <dgm:spPr/>
      <dgm:t>
        <a:bodyPr/>
        <a:lstStyle/>
        <a:p>
          <a:endParaRPr lang="pt-PT"/>
        </a:p>
      </dgm:t>
    </dgm:pt>
    <dgm:pt modelId="{E1F33E3D-84F9-4526-99F2-3B2B4DBD44A8}" type="pres">
      <dgm:prSet presAssocID="{993FEE9C-DA15-421B-A045-580014FBF5EE}" presName="rootConnector" presStyleLbl="node1" presStyleIdx="1" presStyleCnt="5"/>
      <dgm:spPr/>
      <dgm:t>
        <a:bodyPr/>
        <a:lstStyle/>
        <a:p>
          <a:endParaRPr lang="en-US"/>
        </a:p>
      </dgm:t>
    </dgm:pt>
    <dgm:pt modelId="{27D2F977-E107-49B0-94E4-6CA9BCA6083B}" type="pres">
      <dgm:prSet presAssocID="{993FEE9C-DA15-421B-A045-580014FBF5EE}" presName="childShape" presStyleCnt="0"/>
      <dgm:spPr/>
    </dgm:pt>
    <dgm:pt modelId="{A5971D69-5CAC-4416-A2AB-BA5D198D40A6}" type="pres">
      <dgm:prSet presAssocID="{E984C6DB-D1CE-4909-9A78-6B83CED73166}" presName="Name13" presStyleLbl="parChTrans1D2" presStyleIdx="4" presStyleCnt="10"/>
      <dgm:spPr/>
      <dgm:t>
        <a:bodyPr/>
        <a:lstStyle/>
        <a:p>
          <a:endParaRPr lang="en-US"/>
        </a:p>
      </dgm:t>
    </dgm:pt>
    <dgm:pt modelId="{A1E84434-3C55-4910-9DC9-453DDD553277}" type="pres">
      <dgm:prSet presAssocID="{E4370AD0-DBA0-4BC2-9C89-D26440368C64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86847BC-63CC-4F1F-B346-A3276D39D2AF}" type="pres">
      <dgm:prSet presAssocID="{90586068-39B7-49EB-BF11-6571CF3689BB}" presName="root" presStyleCnt="0"/>
      <dgm:spPr/>
    </dgm:pt>
    <dgm:pt modelId="{5DCA1137-16CC-44B5-A93A-2186F695D320}" type="pres">
      <dgm:prSet presAssocID="{90586068-39B7-49EB-BF11-6571CF3689BB}" presName="rootComposite" presStyleCnt="0"/>
      <dgm:spPr/>
    </dgm:pt>
    <dgm:pt modelId="{6B4C479B-358A-493A-BE97-0F903B8496D7}" type="pres">
      <dgm:prSet presAssocID="{90586068-39B7-49EB-BF11-6571CF3689BB}" presName="rootText" presStyleLbl="node1" presStyleIdx="2" presStyleCnt="5"/>
      <dgm:spPr/>
      <dgm:t>
        <a:bodyPr/>
        <a:lstStyle/>
        <a:p>
          <a:endParaRPr lang="pt-PT"/>
        </a:p>
      </dgm:t>
    </dgm:pt>
    <dgm:pt modelId="{ACB59819-EA3F-4C6F-9899-B32E6F41BCFA}" type="pres">
      <dgm:prSet presAssocID="{90586068-39B7-49EB-BF11-6571CF3689BB}" presName="rootConnector" presStyleLbl="node1" presStyleIdx="2" presStyleCnt="5"/>
      <dgm:spPr/>
      <dgm:t>
        <a:bodyPr/>
        <a:lstStyle/>
        <a:p>
          <a:endParaRPr lang="en-US"/>
        </a:p>
      </dgm:t>
    </dgm:pt>
    <dgm:pt modelId="{66B835BD-EBA0-48FA-BBD3-0C1EB7BE8074}" type="pres">
      <dgm:prSet presAssocID="{90586068-39B7-49EB-BF11-6571CF3689BB}" presName="childShape" presStyleCnt="0"/>
      <dgm:spPr/>
    </dgm:pt>
    <dgm:pt modelId="{145DBFC2-C124-447B-BCB2-E041F034451B}" type="pres">
      <dgm:prSet presAssocID="{3620D1D7-F91D-484A-8704-42920045AEC4}" presName="Name13" presStyleLbl="parChTrans1D2" presStyleIdx="5" presStyleCnt="10"/>
      <dgm:spPr/>
      <dgm:t>
        <a:bodyPr/>
        <a:lstStyle/>
        <a:p>
          <a:endParaRPr lang="en-US"/>
        </a:p>
      </dgm:t>
    </dgm:pt>
    <dgm:pt modelId="{37F5DF57-5B40-4DE8-AA0B-4931948BE19F}" type="pres">
      <dgm:prSet presAssocID="{C3D3B278-24E8-41FA-8FAC-2073FFE7C1CF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E2DF7-EFE8-46DE-8CBE-50E1C51E7028}" type="pres">
      <dgm:prSet presAssocID="{DB822560-3628-4C6D-8798-5C43592AF3AF}" presName="Name13" presStyleLbl="parChTrans1D2" presStyleIdx="6" presStyleCnt="10"/>
      <dgm:spPr/>
      <dgm:t>
        <a:bodyPr/>
        <a:lstStyle/>
        <a:p>
          <a:endParaRPr lang="en-US"/>
        </a:p>
      </dgm:t>
    </dgm:pt>
    <dgm:pt modelId="{64365F58-2FFC-4B84-9811-999E0CAB7B63}" type="pres">
      <dgm:prSet presAssocID="{4E07A8A4-3BA5-48C3-88EE-14343B927920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B4C6B-B73C-4A56-967A-7F241175F0C6}" type="pres">
      <dgm:prSet presAssocID="{09F802BD-4E7F-4AC6-825F-495416EA84D7}" presName="root" presStyleCnt="0"/>
      <dgm:spPr/>
    </dgm:pt>
    <dgm:pt modelId="{6672D5CD-4923-43CC-B302-B6031D93CCF3}" type="pres">
      <dgm:prSet presAssocID="{09F802BD-4E7F-4AC6-825F-495416EA84D7}" presName="rootComposite" presStyleCnt="0"/>
      <dgm:spPr/>
    </dgm:pt>
    <dgm:pt modelId="{9547E72F-973E-4758-9908-ACBBBF9A64B6}" type="pres">
      <dgm:prSet presAssocID="{09F802BD-4E7F-4AC6-825F-495416EA84D7}" presName="rootText" presStyleLbl="node1" presStyleIdx="3" presStyleCnt="5"/>
      <dgm:spPr/>
      <dgm:t>
        <a:bodyPr/>
        <a:lstStyle/>
        <a:p>
          <a:endParaRPr lang="pt-PT"/>
        </a:p>
      </dgm:t>
    </dgm:pt>
    <dgm:pt modelId="{0506558F-4306-4678-9038-6AC4F7130DA1}" type="pres">
      <dgm:prSet presAssocID="{09F802BD-4E7F-4AC6-825F-495416EA84D7}" presName="rootConnector" presStyleLbl="node1" presStyleIdx="3" presStyleCnt="5"/>
      <dgm:spPr/>
      <dgm:t>
        <a:bodyPr/>
        <a:lstStyle/>
        <a:p>
          <a:endParaRPr lang="en-US"/>
        </a:p>
      </dgm:t>
    </dgm:pt>
    <dgm:pt modelId="{22161074-D5CD-453C-A687-FEF1220AA61B}" type="pres">
      <dgm:prSet presAssocID="{09F802BD-4E7F-4AC6-825F-495416EA84D7}" presName="childShape" presStyleCnt="0"/>
      <dgm:spPr/>
    </dgm:pt>
    <dgm:pt modelId="{CF76C90E-F67A-495F-BCDD-60698D26015D}" type="pres">
      <dgm:prSet presAssocID="{62CE46AA-0E98-4B97-8173-853B85780D4A}" presName="Name13" presStyleLbl="parChTrans1D2" presStyleIdx="7" presStyleCnt="10"/>
      <dgm:spPr/>
      <dgm:t>
        <a:bodyPr/>
        <a:lstStyle/>
        <a:p>
          <a:endParaRPr lang="en-US"/>
        </a:p>
      </dgm:t>
    </dgm:pt>
    <dgm:pt modelId="{8DB19504-549B-408E-B04B-4CFA12CAE852}" type="pres">
      <dgm:prSet presAssocID="{3FC3FB6C-E19E-4A93-AD56-C58EED22866E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DACB407-B664-4C83-A689-2795D8DB276D}" type="pres">
      <dgm:prSet presAssocID="{CF8E20DB-F95F-4F3D-A665-C846F46EC39B}" presName="Name13" presStyleLbl="parChTrans1D2" presStyleIdx="8" presStyleCnt="10"/>
      <dgm:spPr/>
      <dgm:t>
        <a:bodyPr/>
        <a:lstStyle/>
        <a:p>
          <a:endParaRPr lang="en-US"/>
        </a:p>
      </dgm:t>
    </dgm:pt>
    <dgm:pt modelId="{414AC751-BB5E-41D4-9C0C-811C818316A8}" type="pres">
      <dgm:prSet presAssocID="{B0CB7228-5E82-408A-ACE0-54A382BB20D4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88DDACB-321B-471E-98D5-581E323CF309}" type="pres">
      <dgm:prSet presAssocID="{E34E08C2-0E12-439E-8026-7EDBCEDFE7B0}" presName="root" presStyleCnt="0"/>
      <dgm:spPr/>
    </dgm:pt>
    <dgm:pt modelId="{05F2BAD0-EBCA-4661-8AD7-A35922BB6F51}" type="pres">
      <dgm:prSet presAssocID="{E34E08C2-0E12-439E-8026-7EDBCEDFE7B0}" presName="rootComposite" presStyleCnt="0"/>
      <dgm:spPr/>
    </dgm:pt>
    <dgm:pt modelId="{E0CA45C7-2ED6-4C38-9235-202FD0304ECE}" type="pres">
      <dgm:prSet presAssocID="{E34E08C2-0E12-439E-8026-7EDBCEDFE7B0}" presName="rootText" presStyleLbl="node1" presStyleIdx="4" presStyleCnt="5"/>
      <dgm:spPr/>
      <dgm:t>
        <a:bodyPr/>
        <a:lstStyle/>
        <a:p>
          <a:endParaRPr lang="pt-PT"/>
        </a:p>
      </dgm:t>
    </dgm:pt>
    <dgm:pt modelId="{C6A200CE-C12D-4698-9DF2-95E8DE3965E9}" type="pres">
      <dgm:prSet presAssocID="{E34E08C2-0E12-439E-8026-7EDBCEDFE7B0}" presName="rootConnector" presStyleLbl="node1" presStyleIdx="4" presStyleCnt="5"/>
      <dgm:spPr/>
      <dgm:t>
        <a:bodyPr/>
        <a:lstStyle/>
        <a:p>
          <a:endParaRPr lang="en-US"/>
        </a:p>
      </dgm:t>
    </dgm:pt>
    <dgm:pt modelId="{BE1E743B-C2CC-4718-93A0-97C2B2BBF844}" type="pres">
      <dgm:prSet presAssocID="{E34E08C2-0E12-439E-8026-7EDBCEDFE7B0}" presName="childShape" presStyleCnt="0"/>
      <dgm:spPr/>
    </dgm:pt>
    <dgm:pt modelId="{E62BF09E-65FC-4CEB-BEB6-C5B6C9C5544C}" type="pres">
      <dgm:prSet presAssocID="{5B17B1E5-53A6-45A0-88D3-C6AF7FF5B142}" presName="Name13" presStyleLbl="parChTrans1D2" presStyleIdx="9" presStyleCnt="10"/>
      <dgm:spPr/>
      <dgm:t>
        <a:bodyPr/>
        <a:lstStyle/>
        <a:p>
          <a:endParaRPr lang="en-US"/>
        </a:p>
      </dgm:t>
    </dgm:pt>
    <dgm:pt modelId="{4D22D87A-3E52-45C7-9BAA-D0566C934B92}" type="pres">
      <dgm:prSet presAssocID="{074DDB48-1E5A-4253-B1B1-0A28CEA316BA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691C20-4C26-415C-80AC-AE9D0280ECF9}" type="presOf" srcId="{CF8E20DB-F95F-4F3D-A665-C846F46EC39B}" destId="{8DACB407-B664-4C83-A689-2795D8DB276D}" srcOrd="0" destOrd="0" presId="urn:microsoft.com/office/officeart/2005/8/layout/hierarchy3"/>
    <dgm:cxn modelId="{5B124BAB-A22C-4C77-80E5-6EF57853ECA4}" srcId="{E34E08C2-0E12-439E-8026-7EDBCEDFE7B0}" destId="{074DDB48-1E5A-4253-B1B1-0A28CEA316BA}" srcOrd="0" destOrd="0" parTransId="{5B17B1E5-53A6-45A0-88D3-C6AF7FF5B142}" sibTransId="{4815DCE7-47AA-4E22-9967-EBDEB38B7F69}"/>
    <dgm:cxn modelId="{A4C49B32-5F1D-4CEF-B054-C5485012F25E}" type="presOf" srcId="{09F802BD-4E7F-4AC6-825F-495416EA84D7}" destId="{9547E72F-973E-4758-9908-ACBBBF9A64B6}" srcOrd="0" destOrd="0" presId="urn:microsoft.com/office/officeart/2005/8/layout/hierarchy3"/>
    <dgm:cxn modelId="{CE64D519-16D6-4CC2-9EF3-74FF0715DCF8}" srcId="{09F802BD-4E7F-4AC6-825F-495416EA84D7}" destId="{3FC3FB6C-E19E-4A93-AD56-C58EED22866E}" srcOrd="0" destOrd="0" parTransId="{62CE46AA-0E98-4B97-8173-853B85780D4A}" sibTransId="{DF455256-D8B5-4ABD-8594-583DDCE4DE3C}"/>
    <dgm:cxn modelId="{53080061-6770-47F6-992E-F7D5C0378EA7}" type="presOf" srcId="{993FEE9C-DA15-421B-A045-580014FBF5EE}" destId="{E1F33E3D-84F9-4526-99F2-3B2B4DBD44A8}" srcOrd="1" destOrd="0" presId="urn:microsoft.com/office/officeart/2005/8/layout/hierarchy3"/>
    <dgm:cxn modelId="{BE2A69FD-07F5-4B1A-A2F2-FDC90DA6865C}" type="presOf" srcId="{993FEE9C-DA15-421B-A045-580014FBF5EE}" destId="{22BFF339-2143-40B6-BFDD-5490B89ED687}" srcOrd="0" destOrd="0" presId="urn:microsoft.com/office/officeart/2005/8/layout/hierarchy3"/>
    <dgm:cxn modelId="{3099180B-782C-491E-ABC0-F7B7187198D4}" type="presOf" srcId="{E4370AD0-DBA0-4BC2-9C89-D26440368C64}" destId="{A1E84434-3C55-4910-9DC9-453DDD553277}" srcOrd="0" destOrd="0" presId="urn:microsoft.com/office/officeart/2005/8/layout/hierarchy3"/>
    <dgm:cxn modelId="{F71B97D9-9C00-49ED-A62D-6FDE19612A7C}" type="presOf" srcId="{09F802BD-4E7F-4AC6-825F-495416EA84D7}" destId="{0506558F-4306-4678-9038-6AC4F7130DA1}" srcOrd="1" destOrd="0" presId="urn:microsoft.com/office/officeart/2005/8/layout/hierarchy3"/>
    <dgm:cxn modelId="{1E79131A-88D1-4FFB-B179-742316249A0C}" type="presOf" srcId="{4E07A8A4-3BA5-48C3-88EE-14343B927920}" destId="{64365F58-2FFC-4B84-9811-999E0CAB7B63}" srcOrd="0" destOrd="0" presId="urn:microsoft.com/office/officeart/2005/8/layout/hierarchy3"/>
    <dgm:cxn modelId="{507C8F9F-5B6B-41F6-B250-4EE363EEE48B}" type="presOf" srcId="{3620D1D7-F91D-484A-8704-42920045AEC4}" destId="{145DBFC2-C124-447B-BCB2-E041F034451B}" srcOrd="0" destOrd="0" presId="urn:microsoft.com/office/officeart/2005/8/layout/hierarchy3"/>
    <dgm:cxn modelId="{044A447A-6E1F-463E-8C1F-EDCDA8668290}" type="presOf" srcId="{9BB16E87-B019-43A4-9A4E-34C8A2C1FC38}" destId="{5A5AB4D7-4242-443A-9B65-108299C89F46}" srcOrd="0" destOrd="0" presId="urn:microsoft.com/office/officeart/2005/8/layout/hierarchy3"/>
    <dgm:cxn modelId="{18461443-DB88-497F-BF17-3936D2A0595D}" type="presOf" srcId="{B0CB7228-5E82-408A-ACE0-54A382BB20D4}" destId="{414AC751-BB5E-41D4-9C0C-811C818316A8}" srcOrd="0" destOrd="0" presId="urn:microsoft.com/office/officeart/2005/8/layout/hierarchy3"/>
    <dgm:cxn modelId="{11D715AE-7074-49D3-8121-2F83D04A0BCE}" srcId="{993FEE9C-DA15-421B-A045-580014FBF5EE}" destId="{E4370AD0-DBA0-4BC2-9C89-D26440368C64}" srcOrd="0" destOrd="0" parTransId="{E984C6DB-D1CE-4909-9A78-6B83CED73166}" sibTransId="{EE95F458-A98E-49E9-AFE2-1CB253884282}"/>
    <dgm:cxn modelId="{B0F9975E-C2AA-48CD-A161-2158BB6E1899}" type="presOf" srcId="{46D26252-F4DC-4C65-8392-043B240D4362}" destId="{0095A94B-FD1C-43CB-9664-6233C0A1D4BC}" srcOrd="0" destOrd="0" presId="urn:microsoft.com/office/officeart/2005/8/layout/hierarchy3"/>
    <dgm:cxn modelId="{3F4CE854-D503-492E-8D4B-876ECBB77114}" srcId="{90586068-39B7-49EB-BF11-6571CF3689BB}" destId="{C3D3B278-24E8-41FA-8FAC-2073FFE7C1CF}" srcOrd="0" destOrd="0" parTransId="{3620D1D7-F91D-484A-8704-42920045AEC4}" sibTransId="{BE8EFDED-69B0-46D9-8742-B01F43B579FD}"/>
    <dgm:cxn modelId="{631581A2-9191-4239-9C31-A74C0B974082}" srcId="{4758A305-74F1-4DF1-AA64-AE7481A778D1}" destId="{8DC896B0-3C46-4883-9362-ED81C9BE1A0C}" srcOrd="0" destOrd="0" parTransId="{213FC5D7-4132-47B3-B31E-0AF485B7DAF9}" sibTransId="{9D596C67-8B42-48D9-9A3F-D7F6C6367195}"/>
    <dgm:cxn modelId="{9D8CE22B-9FA7-4821-A4B6-4E7356DD841E}" srcId="{4758A305-74F1-4DF1-AA64-AE7481A778D1}" destId="{993FEE9C-DA15-421B-A045-580014FBF5EE}" srcOrd="1" destOrd="0" parTransId="{8D94E828-0E2E-4C99-A0AF-D8A512A07495}" sibTransId="{2F31E41B-46E1-4255-87CE-7BFD8AEA26C5}"/>
    <dgm:cxn modelId="{A3A69038-6453-40FE-B701-FC45EEACE7A0}" type="presOf" srcId="{3FC3FB6C-E19E-4A93-AD56-C58EED22866E}" destId="{8DB19504-549B-408E-B04B-4CFA12CAE852}" srcOrd="0" destOrd="0" presId="urn:microsoft.com/office/officeart/2005/8/layout/hierarchy3"/>
    <dgm:cxn modelId="{59063845-DB7A-4950-B1E2-95C90FC5DEFF}" srcId="{09F802BD-4E7F-4AC6-825F-495416EA84D7}" destId="{B0CB7228-5E82-408A-ACE0-54A382BB20D4}" srcOrd="1" destOrd="0" parTransId="{CF8E20DB-F95F-4F3D-A665-C846F46EC39B}" sibTransId="{7576EF27-82F3-4AA8-AC73-DD02254BAEDA}"/>
    <dgm:cxn modelId="{D2B16666-DBA5-4B42-80BA-E0C320342F31}" type="presOf" srcId="{5B17B1E5-53A6-45A0-88D3-C6AF7FF5B142}" destId="{E62BF09E-65FC-4CEB-BEB6-C5B6C9C5544C}" srcOrd="0" destOrd="0" presId="urn:microsoft.com/office/officeart/2005/8/layout/hierarchy3"/>
    <dgm:cxn modelId="{CD2241FA-0528-48ED-8FEC-4C0A5454A860}" srcId="{8DC896B0-3C46-4883-9362-ED81C9BE1A0C}" destId="{60565062-90ED-4C63-BF70-C464971BE461}" srcOrd="2" destOrd="0" parTransId="{46D26252-F4DC-4C65-8392-043B240D4362}" sibTransId="{85EB4968-023E-4E86-A55C-EC198657CF93}"/>
    <dgm:cxn modelId="{45F426E8-7103-4FA1-8F38-35F957197C82}" type="presOf" srcId="{E34E08C2-0E12-439E-8026-7EDBCEDFE7B0}" destId="{C6A200CE-C12D-4698-9DF2-95E8DE3965E9}" srcOrd="1" destOrd="0" presId="urn:microsoft.com/office/officeart/2005/8/layout/hierarchy3"/>
    <dgm:cxn modelId="{0D949BE9-7C8C-4152-AEA2-82BE67759AA5}" type="presOf" srcId="{8DC896B0-3C46-4883-9362-ED81C9BE1A0C}" destId="{ECA7CB3D-CD6C-4FB9-9D5B-733E635FCFAF}" srcOrd="1" destOrd="0" presId="urn:microsoft.com/office/officeart/2005/8/layout/hierarchy3"/>
    <dgm:cxn modelId="{059F13E6-6E21-41D5-B906-F6E433DF84CD}" srcId="{4758A305-74F1-4DF1-AA64-AE7481A778D1}" destId="{90586068-39B7-49EB-BF11-6571CF3689BB}" srcOrd="2" destOrd="0" parTransId="{0932DDB3-A3B0-4DA0-924F-FBEAB62B5747}" sibTransId="{A41F8B5E-DD4E-4ABE-BF31-E81789C0EC6B}"/>
    <dgm:cxn modelId="{2CC23D5A-2BA1-4807-B7F0-F5587D50D9A0}" type="presOf" srcId="{C3D3B278-24E8-41FA-8FAC-2073FFE7C1CF}" destId="{37F5DF57-5B40-4DE8-AA0B-4931948BE19F}" srcOrd="0" destOrd="0" presId="urn:microsoft.com/office/officeart/2005/8/layout/hierarchy3"/>
    <dgm:cxn modelId="{C247701A-BAF3-4E07-9035-6E9E118E714E}" srcId="{8DC896B0-3C46-4883-9362-ED81C9BE1A0C}" destId="{B8464861-4AF3-452F-9CAD-1E99E4099752}" srcOrd="1" destOrd="0" parTransId="{00D0911E-5BAD-4B94-9071-B086FC18EC80}" sibTransId="{9EA48522-AA86-44B7-B2B9-71DB251EE747}"/>
    <dgm:cxn modelId="{F9C4B456-A5A3-4873-AD49-CFD61FE15D33}" type="presOf" srcId="{62CE46AA-0E98-4B97-8173-853B85780D4A}" destId="{CF76C90E-F67A-495F-BCDD-60698D26015D}" srcOrd="0" destOrd="0" presId="urn:microsoft.com/office/officeart/2005/8/layout/hierarchy3"/>
    <dgm:cxn modelId="{F050675D-9965-45F6-93A3-027E246A9AB6}" type="presOf" srcId="{8DC896B0-3C46-4883-9362-ED81C9BE1A0C}" destId="{75561971-9B0C-4B2C-9A49-CEE26F6B5FFE}" srcOrd="0" destOrd="0" presId="urn:microsoft.com/office/officeart/2005/8/layout/hierarchy3"/>
    <dgm:cxn modelId="{2C387CFE-8823-41A6-9ECA-E3AF35EA4844}" srcId="{8DC896B0-3C46-4883-9362-ED81C9BE1A0C}" destId="{E6B7A2AA-9EC7-43A9-B511-0A273D368AC7}" srcOrd="0" destOrd="0" parTransId="{684B0902-D5B5-42B8-BF9E-E9B319B70C0C}" sibTransId="{69899D42-5037-4F9C-B071-45D21BFA616D}"/>
    <dgm:cxn modelId="{32883F23-C6B0-4B4F-A7FB-056D803CBC02}" type="presOf" srcId="{60565062-90ED-4C63-BF70-C464971BE461}" destId="{727505F5-B935-4A92-99B9-B4A7002D09AF}" srcOrd="0" destOrd="0" presId="urn:microsoft.com/office/officeart/2005/8/layout/hierarchy3"/>
    <dgm:cxn modelId="{1F926C0C-7EF8-4828-B7ED-536141B968B9}" srcId="{4758A305-74F1-4DF1-AA64-AE7481A778D1}" destId="{E34E08C2-0E12-439E-8026-7EDBCEDFE7B0}" srcOrd="4" destOrd="0" parTransId="{700E4F37-FB8C-48BD-9A27-FD59E913D2D5}" sibTransId="{C2FB5B0E-E779-4801-97A4-2CCFD15E77D6}"/>
    <dgm:cxn modelId="{7D186766-EA08-4C2A-A9F2-91F0D8E90F38}" type="presOf" srcId="{E984C6DB-D1CE-4909-9A78-6B83CED73166}" destId="{A5971D69-5CAC-4416-A2AB-BA5D198D40A6}" srcOrd="0" destOrd="0" presId="urn:microsoft.com/office/officeart/2005/8/layout/hierarchy3"/>
    <dgm:cxn modelId="{0392CDBA-FDF4-4F72-8D5F-3F0CF6DFF3A1}" type="presOf" srcId="{684B0902-D5B5-42B8-BF9E-E9B319B70C0C}" destId="{E15402E5-FF2E-44BE-9BAE-16345E20E137}" srcOrd="0" destOrd="0" presId="urn:microsoft.com/office/officeart/2005/8/layout/hierarchy3"/>
    <dgm:cxn modelId="{01C88015-8127-4545-9472-B9A1309C9823}" type="presOf" srcId="{074DDB48-1E5A-4253-B1B1-0A28CEA316BA}" destId="{4D22D87A-3E52-45C7-9BAA-D0566C934B92}" srcOrd="0" destOrd="0" presId="urn:microsoft.com/office/officeart/2005/8/layout/hierarchy3"/>
    <dgm:cxn modelId="{E781DE76-0A5B-44DD-99BE-6131DA0E20E0}" type="presOf" srcId="{90586068-39B7-49EB-BF11-6571CF3689BB}" destId="{6B4C479B-358A-493A-BE97-0F903B8496D7}" srcOrd="0" destOrd="0" presId="urn:microsoft.com/office/officeart/2005/8/layout/hierarchy3"/>
    <dgm:cxn modelId="{CCF5D852-6081-4D7E-9F64-4D68C3A87211}" srcId="{8DC896B0-3C46-4883-9362-ED81C9BE1A0C}" destId="{CEC30640-0903-49A8-8CC6-47AADF06EC39}" srcOrd="3" destOrd="0" parTransId="{9BB16E87-B019-43A4-9A4E-34C8A2C1FC38}" sibTransId="{5D8FF539-68E5-4FDB-8FD4-44A00163309D}"/>
    <dgm:cxn modelId="{859B3F31-AA27-47F5-B94E-2189E712C4C9}" srcId="{4758A305-74F1-4DF1-AA64-AE7481A778D1}" destId="{09F802BD-4E7F-4AC6-825F-495416EA84D7}" srcOrd="3" destOrd="0" parTransId="{C349FC9D-9337-432B-8300-6122B60247BD}" sibTransId="{B2053EC6-74F2-450B-AB3D-5BA33E49E96E}"/>
    <dgm:cxn modelId="{B46869D9-09C5-468C-A735-3B36ACE0290E}" type="presOf" srcId="{00D0911E-5BAD-4B94-9071-B086FC18EC80}" destId="{0D203810-BF6D-41FC-AF81-BAC31B70F924}" srcOrd="0" destOrd="0" presId="urn:microsoft.com/office/officeart/2005/8/layout/hierarchy3"/>
    <dgm:cxn modelId="{2A3A53B1-642A-4639-B5A9-65C85FF4A7C2}" type="presOf" srcId="{E6B7A2AA-9EC7-43A9-B511-0A273D368AC7}" destId="{93685CF0-C922-4ABA-882D-D5611E6F9E4C}" srcOrd="0" destOrd="0" presId="urn:microsoft.com/office/officeart/2005/8/layout/hierarchy3"/>
    <dgm:cxn modelId="{D8D2BC5B-AD72-4592-8D83-0F80B82358EF}" type="presOf" srcId="{90586068-39B7-49EB-BF11-6571CF3689BB}" destId="{ACB59819-EA3F-4C6F-9899-B32E6F41BCFA}" srcOrd="1" destOrd="0" presId="urn:microsoft.com/office/officeart/2005/8/layout/hierarchy3"/>
    <dgm:cxn modelId="{9CACE0D6-3593-4C82-AD61-726925F6F77D}" type="presOf" srcId="{DB822560-3628-4C6D-8798-5C43592AF3AF}" destId="{1D7E2DF7-EFE8-46DE-8CBE-50E1C51E7028}" srcOrd="0" destOrd="0" presId="urn:microsoft.com/office/officeart/2005/8/layout/hierarchy3"/>
    <dgm:cxn modelId="{3C4C0F73-C79C-48A9-849B-D4564AA9DC93}" type="presOf" srcId="{4758A305-74F1-4DF1-AA64-AE7481A778D1}" destId="{31E6333F-D41E-4C5C-A0BF-5DB20AC8EA87}" srcOrd="0" destOrd="0" presId="urn:microsoft.com/office/officeart/2005/8/layout/hierarchy3"/>
    <dgm:cxn modelId="{0C2742E5-E53B-4BAD-AAB0-D79049EF2963}" type="presOf" srcId="{E34E08C2-0E12-439E-8026-7EDBCEDFE7B0}" destId="{E0CA45C7-2ED6-4C38-9235-202FD0304ECE}" srcOrd="0" destOrd="0" presId="urn:microsoft.com/office/officeart/2005/8/layout/hierarchy3"/>
    <dgm:cxn modelId="{67203B73-27F7-442E-AE4D-668781C669B9}" type="presOf" srcId="{CEC30640-0903-49A8-8CC6-47AADF06EC39}" destId="{0F037199-A422-48C2-841A-2B09A60A73A1}" srcOrd="0" destOrd="0" presId="urn:microsoft.com/office/officeart/2005/8/layout/hierarchy3"/>
    <dgm:cxn modelId="{3C7BD202-5090-4E0B-867A-C7C696EF37F2}" type="presOf" srcId="{B8464861-4AF3-452F-9CAD-1E99E4099752}" destId="{8C57F978-A537-4476-AE49-D1D402ED81F0}" srcOrd="0" destOrd="0" presId="urn:microsoft.com/office/officeart/2005/8/layout/hierarchy3"/>
    <dgm:cxn modelId="{0E9C6773-20CE-401A-A346-DE58389C8BA0}" srcId="{90586068-39B7-49EB-BF11-6571CF3689BB}" destId="{4E07A8A4-3BA5-48C3-88EE-14343B927920}" srcOrd="1" destOrd="0" parTransId="{DB822560-3628-4C6D-8798-5C43592AF3AF}" sibTransId="{F462F982-C2B2-4693-893D-1D2ACF4EAC6F}"/>
    <dgm:cxn modelId="{5CFBC2FF-EE21-4189-BD12-F4A2F2E9C73A}" type="presParOf" srcId="{31E6333F-D41E-4C5C-A0BF-5DB20AC8EA87}" destId="{E14F8579-FE21-4F11-B9E8-962EF513B82E}" srcOrd="0" destOrd="0" presId="urn:microsoft.com/office/officeart/2005/8/layout/hierarchy3"/>
    <dgm:cxn modelId="{11DA29A9-0ABB-4E3C-9328-D44CC7AC2B25}" type="presParOf" srcId="{E14F8579-FE21-4F11-B9E8-962EF513B82E}" destId="{3D3A493B-191F-4B2A-8CD7-1CF8FE533600}" srcOrd="0" destOrd="0" presId="urn:microsoft.com/office/officeart/2005/8/layout/hierarchy3"/>
    <dgm:cxn modelId="{14FD50D8-78A1-4711-907D-EA530928B733}" type="presParOf" srcId="{3D3A493B-191F-4B2A-8CD7-1CF8FE533600}" destId="{75561971-9B0C-4B2C-9A49-CEE26F6B5FFE}" srcOrd="0" destOrd="0" presId="urn:microsoft.com/office/officeart/2005/8/layout/hierarchy3"/>
    <dgm:cxn modelId="{E0657162-3D3B-4781-8A06-0C6954A0CFDA}" type="presParOf" srcId="{3D3A493B-191F-4B2A-8CD7-1CF8FE533600}" destId="{ECA7CB3D-CD6C-4FB9-9D5B-733E635FCFAF}" srcOrd="1" destOrd="0" presId="urn:microsoft.com/office/officeart/2005/8/layout/hierarchy3"/>
    <dgm:cxn modelId="{E8A953B2-7988-4A5F-BCF4-125D10E5D037}" type="presParOf" srcId="{E14F8579-FE21-4F11-B9E8-962EF513B82E}" destId="{04C6C5D4-DC9C-4504-BF94-C54B072EB745}" srcOrd="1" destOrd="0" presId="urn:microsoft.com/office/officeart/2005/8/layout/hierarchy3"/>
    <dgm:cxn modelId="{3FA24101-D26E-4D6F-B939-CA49A2F0107F}" type="presParOf" srcId="{04C6C5D4-DC9C-4504-BF94-C54B072EB745}" destId="{E15402E5-FF2E-44BE-9BAE-16345E20E137}" srcOrd="0" destOrd="0" presId="urn:microsoft.com/office/officeart/2005/8/layout/hierarchy3"/>
    <dgm:cxn modelId="{672C7C0E-3E14-4D2B-8E00-6FA3F43A4ABE}" type="presParOf" srcId="{04C6C5D4-DC9C-4504-BF94-C54B072EB745}" destId="{93685CF0-C922-4ABA-882D-D5611E6F9E4C}" srcOrd="1" destOrd="0" presId="urn:microsoft.com/office/officeart/2005/8/layout/hierarchy3"/>
    <dgm:cxn modelId="{10D51579-56E1-4170-817C-D3C8B258B2D9}" type="presParOf" srcId="{04C6C5D4-DC9C-4504-BF94-C54B072EB745}" destId="{0D203810-BF6D-41FC-AF81-BAC31B70F924}" srcOrd="2" destOrd="0" presId="urn:microsoft.com/office/officeart/2005/8/layout/hierarchy3"/>
    <dgm:cxn modelId="{5C2A8CA9-6837-4553-BB1F-DB86B4317BD3}" type="presParOf" srcId="{04C6C5D4-DC9C-4504-BF94-C54B072EB745}" destId="{8C57F978-A537-4476-AE49-D1D402ED81F0}" srcOrd="3" destOrd="0" presId="urn:microsoft.com/office/officeart/2005/8/layout/hierarchy3"/>
    <dgm:cxn modelId="{5B6C453D-9142-4413-BBB9-A2B1EC399AF7}" type="presParOf" srcId="{04C6C5D4-DC9C-4504-BF94-C54B072EB745}" destId="{0095A94B-FD1C-43CB-9664-6233C0A1D4BC}" srcOrd="4" destOrd="0" presId="urn:microsoft.com/office/officeart/2005/8/layout/hierarchy3"/>
    <dgm:cxn modelId="{3FBE8272-49E0-4952-808A-16D7897FB809}" type="presParOf" srcId="{04C6C5D4-DC9C-4504-BF94-C54B072EB745}" destId="{727505F5-B935-4A92-99B9-B4A7002D09AF}" srcOrd="5" destOrd="0" presId="urn:microsoft.com/office/officeart/2005/8/layout/hierarchy3"/>
    <dgm:cxn modelId="{85233288-D3C0-45D6-A30B-51F06421A30D}" type="presParOf" srcId="{04C6C5D4-DC9C-4504-BF94-C54B072EB745}" destId="{5A5AB4D7-4242-443A-9B65-108299C89F46}" srcOrd="6" destOrd="0" presId="urn:microsoft.com/office/officeart/2005/8/layout/hierarchy3"/>
    <dgm:cxn modelId="{1B499207-BB13-4B7F-8B87-3F1E9CA5DD59}" type="presParOf" srcId="{04C6C5D4-DC9C-4504-BF94-C54B072EB745}" destId="{0F037199-A422-48C2-841A-2B09A60A73A1}" srcOrd="7" destOrd="0" presId="urn:microsoft.com/office/officeart/2005/8/layout/hierarchy3"/>
    <dgm:cxn modelId="{9E995145-D017-4C23-9A6E-059578CA7A07}" type="presParOf" srcId="{31E6333F-D41E-4C5C-A0BF-5DB20AC8EA87}" destId="{C5CE504D-D5DD-47ED-9C4B-6E3307616D2F}" srcOrd="1" destOrd="0" presId="urn:microsoft.com/office/officeart/2005/8/layout/hierarchy3"/>
    <dgm:cxn modelId="{25C36AC0-7387-46C1-BF7E-CB68FF0AFE2A}" type="presParOf" srcId="{C5CE504D-D5DD-47ED-9C4B-6E3307616D2F}" destId="{55C021AD-327C-42C5-A24E-9CA3A31E4770}" srcOrd="0" destOrd="0" presId="urn:microsoft.com/office/officeart/2005/8/layout/hierarchy3"/>
    <dgm:cxn modelId="{D662F0FE-16ED-4B82-8F74-77F1AF2AD154}" type="presParOf" srcId="{55C021AD-327C-42C5-A24E-9CA3A31E4770}" destId="{22BFF339-2143-40B6-BFDD-5490B89ED687}" srcOrd="0" destOrd="0" presId="urn:microsoft.com/office/officeart/2005/8/layout/hierarchy3"/>
    <dgm:cxn modelId="{11F36C03-B523-447E-8FC8-8B09DCEA2C89}" type="presParOf" srcId="{55C021AD-327C-42C5-A24E-9CA3A31E4770}" destId="{E1F33E3D-84F9-4526-99F2-3B2B4DBD44A8}" srcOrd="1" destOrd="0" presId="urn:microsoft.com/office/officeart/2005/8/layout/hierarchy3"/>
    <dgm:cxn modelId="{E69DAE7A-94B7-48E4-81AF-F3BBA392DA8B}" type="presParOf" srcId="{C5CE504D-D5DD-47ED-9C4B-6E3307616D2F}" destId="{27D2F977-E107-49B0-94E4-6CA9BCA6083B}" srcOrd="1" destOrd="0" presId="urn:microsoft.com/office/officeart/2005/8/layout/hierarchy3"/>
    <dgm:cxn modelId="{0379B9BA-650C-43FF-82D9-887EDD93FCB8}" type="presParOf" srcId="{27D2F977-E107-49B0-94E4-6CA9BCA6083B}" destId="{A5971D69-5CAC-4416-A2AB-BA5D198D40A6}" srcOrd="0" destOrd="0" presId="urn:microsoft.com/office/officeart/2005/8/layout/hierarchy3"/>
    <dgm:cxn modelId="{1698E3CB-4D55-46F1-A806-BEE2640CD473}" type="presParOf" srcId="{27D2F977-E107-49B0-94E4-6CA9BCA6083B}" destId="{A1E84434-3C55-4910-9DC9-453DDD553277}" srcOrd="1" destOrd="0" presId="urn:microsoft.com/office/officeart/2005/8/layout/hierarchy3"/>
    <dgm:cxn modelId="{06D2F2DA-8B0B-4F0F-81A5-7C8580FD809C}" type="presParOf" srcId="{31E6333F-D41E-4C5C-A0BF-5DB20AC8EA87}" destId="{D86847BC-63CC-4F1F-B346-A3276D39D2AF}" srcOrd="2" destOrd="0" presId="urn:microsoft.com/office/officeart/2005/8/layout/hierarchy3"/>
    <dgm:cxn modelId="{C6A85D65-1592-4D26-9E44-ADFA10AE9A4F}" type="presParOf" srcId="{D86847BC-63CC-4F1F-B346-A3276D39D2AF}" destId="{5DCA1137-16CC-44B5-A93A-2186F695D320}" srcOrd="0" destOrd="0" presId="urn:microsoft.com/office/officeart/2005/8/layout/hierarchy3"/>
    <dgm:cxn modelId="{5C91537F-3F8B-4973-A5F3-AC4F5CBAA937}" type="presParOf" srcId="{5DCA1137-16CC-44B5-A93A-2186F695D320}" destId="{6B4C479B-358A-493A-BE97-0F903B8496D7}" srcOrd="0" destOrd="0" presId="urn:microsoft.com/office/officeart/2005/8/layout/hierarchy3"/>
    <dgm:cxn modelId="{3156E2A6-7D35-42BE-9FC5-5A1F8C198A9E}" type="presParOf" srcId="{5DCA1137-16CC-44B5-A93A-2186F695D320}" destId="{ACB59819-EA3F-4C6F-9899-B32E6F41BCFA}" srcOrd="1" destOrd="0" presId="urn:microsoft.com/office/officeart/2005/8/layout/hierarchy3"/>
    <dgm:cxn modelId="{D2DA5D5A-F246-4877-A465-13CE955C1E8C}" type="presParOf" srcId="{D86847BC-63CC-4F1F-B346-A3276D39D2AF}" destId="{66B835BD-EBA0-48FA-BBD3-0C1EB7BE8074}" srcOrd="1" destOrd="0" presId="urn:microsoft.com/office/officeart/2005/8/layout/hierarchy3"/>
    <dgm:cxn modelId="{8A0FBE23-DFD6-4812-9B1E-F67C4FE4648F}" type="presParOf" srcId="{66B835BD-EBA0-48FA-BBD3-0C1EB7BE8074}" destId="{145DBFC2-C124-447B-BCB2-E041F034451B}" srcOrd="0" destOrd="0" presId="urn:microsoft.com/office/officeart/2005/8/layout/hierarchy3"/>
    <dgm:cxn modelId="{26996358-CCFA-4B1F-8FE6-BC0AC2B25581}" type="presParOf" srcId="{66B835BD-EBA0-48FA-BBD3-0C1EB7BE8074}" destId="{37F5DF57-5B40-4DE8-AA0B-4931948BE19F}" srcOrd="1" destOrd="0" presId="urn:microsoft.com/office/officeart/2005/8/layout/hierarchy3"/>
    <dgm:cxn modelId="{0E982119-A457-48B5-9CA9-25C3D4257A5C}" type="presParOf" srcId="{66B835BD-EBA0-48FA-BBD3-0C1EB7BE8074}" destId="{1D7E2DF7-EFE8-46DE-8CBE-50E1C51E7028}" srcOrd="2" destOrd="0" presId="urn:microsoft.com/office/officeart/2005/8/layout/hierarchy3"/>
    <dgm:cxn modelId="{2CF6D2E0-B7B4-40C7-BFB0-0161F11B7860}" type="presParOf" srcId="{66B835BD-EBA0-48FA-BBD3-0C1EB7BE8074}" destId="{64365F58-2FFC-4B84-9811-999E0CAB7B63}" srcOrd="3" destOrd="0" presId="urn:microsoft.com/office/officeart/2005/8/layout/hierarchy3"/>
    <dgm:cxn modelId="{DF9C7520-5CDA-41FB-BEC1-6963EE4683FA}" type="presParOf" srcId="{31E6333F-D41E-4C5C-A0BF-5DB20AC8EA87}" destId="{7A4B4C6B-B73C-4A56-967A-7F241175F0C6}" srcOrd="3" destOrd="0" presId="urn:microsoft.com/office/officeart/2005/8/layout/hierarchy3"/>
    <dgm:cxn modelId="{BABDFAFB-1BC6-4BF4-8559-51D2E8C86857}" type="presParOf" srcId="{7A4B4C6B-B73C-4A56-967A-7F241175F0C6}" destId="{6672D5CD-4923-43CC-B302-B6031D93CCF3}" srcOrd="0" destOrd="0" presId="urn:microsoft.com/office/officeart/2005/8/layout/hierarchy3"/>
    <dgm:cxn modelId="{938701E8-A13D-41D5-8709-53C9980D383E}" type="presParOf" srcId="{6672D5CD-4923-43CC-B302-B6031D93CCF3}" destId="{9547E72F-973E-4758-9908-ACBBBF9A64B6}" srcOrd="0" destOrd="0" presId="urn:microsoft.com/office/officeart/2005/8/layout/hierarchy3"/>
    <dgm:cxn modelId="{D5C39293-7B48-46B9-81FC-1DC1C8A2539E}" type="presParOf" srcId="{6672D5CD-4923-43CC-B302-B6031D93CCF3}" destId="{0506558F-4306-4678-9038-6AC4F7130DA1}" srcOrd="1" destOrd="0" presId="urn:microsoft.com/office/officeart/2005/8/layout/hierarchy3"/>
    <dgm:cxn modelId="{47C4CD0C-58DA-4354-B40B-EFC561F6469A}" type="presParOf" srcId="{7A4B4C6B-B73C-4A56-967A-7F241175F0C6}" destId="{22161074-D5CD-453C-A687-FEF1220AA61B}" srcOrd="1" destOrd="0" presId="urn:microsoft.com/office/officeart/2005/8/layout/hierarchy3"/>
    <dgm:cxn modelId="{D8ADD519-F186-408E-A221-6A29F8519080}" type="presParOf" srcId="{22161074-D5CD-453C-A687-FEF1220AA61B}" destId="{CF76C90E-F67A-495F-BCDD-60698D26015D}" srcOrd="0" destOrd="0" presId="urn:microsoft.com/office/officeart/2005/8/layout/hierarchy3"/>
    <dgm:cxn modelId="{5EF6D6A0-12B2-4DD6-8021-202FE1033437}" type="presParOf" srcId="{22161074-D5CD-453C-A687-FEF1220AA61B}" destId="{8DB19504-549B-408E-B04B-4CFA12CAE852}" srcOrd="1" destOrd="0" presId="urn:microsoft.com/office/officeart/2005/8/layout/hierarchy3"/>
    <dgm:cxn modelId="{09F1DD5E-14BC-4366-A796-543EFAC1F60F}" type="presParOf" srcId="{22161074-D5CD-453C-A687-FEF1220AA61B}" destId="{8DACB407-B664-4C83-A689-2795D8DB276D}" srcOrd="2" destOrd="0" presId="urn:microsoft.com/office/officeart/2005/8/layout/hierarchy3"/>
    <dgm:cxn modelId="{2B08BD7A-75D7-4CE2-A12D-7419D982D56F}" type="presParOf" srcId="{22161074-D5CD-453C-A687-FEF1220AA61B}" destId="{414AC751-BB5E-41D4-9C0C-811C818316A8}" srcOrd="3" destOrd="0" presId="urn:microsoft.com/office/officeart/2005/8/layout/hierarchy3"/>
    <dgm:cxn modelId="{038551D4-873F-4722-A7E1-F37C2E510D47}" type="presParOf" srcId="{31E6333F-D41E-4C5C-A0BF-5DB20AC8EA87}" destId="{688DDACB-321B-471E-98D5-581E323CF309}" srcOrd="4" destOrd="0" presId="urn:microsoft.com/office/officeart/2005/8/layout/hierarchy3"/>
    <dgm:cxn modelId="{06406662-0769-4512-914D-EFCBD5C0D08B}" type="presParOf" srcId="{688DDACB-321B-471E-98D5-581E323CF309}" destId="{05F2BAD0-EBCA-4661-8AD7-A35922BB6F51}" srcOrd="0" destOrd="0" presId="urn:microsoft.com/office/officeart/2005/8/layout/hierarchy3"/>
    <dgm:cxn modelId="{39A2A3BD-1342-45A2-91AE-3CEB5210B12C}" type="presParOf" srcId="{05F2BAD0-EBCA-4661-8AD7-A35922BB6F51}" destId="{E0CA45C7-2ED6-4C38-9235-202FD0304ECE}" srcOrd="0" destOrd="0" presId="urn:microsoft.com/office/officeart/2005/8/layout/hierarchy3"/>
    <dgm:cxn modelId="{8AAC0CBE-D110-41FA-B151-5864A07EF6A9}" type="presParOf" srcId="{05F2BAD0-EBCA-4661-8AD7-A35922BB6F51}" destId="{C6A200CE-C12D-4698-9DF2-95E8DE3965E9}" srcOrd="1" destOrd="0" presId="urn:microsoft.com/office/officeart/2005/8/layout/hierarchy3"/>
    <dgm:cxn modelId="{E5270940-9E3B-46B6-88E1-38F23F5FEB24}" type="presParOf" srcId="{688DDACB-321B-471E-98D5-581E323CF309}" destId="{BE1E743B-C2CC-4718-93A0-97C2B2BBF844}" srcOrd="1" destOrd="0" presId="urn:microsoft.com/office/officeart/2005/8/layout/hierarchy3"/>
    <dgm:cxn modelId="{8C9CFC20-DE8B-4367-A101-8FD17E7A68C3}" type="presParOf" srcId="{BE1E743B-C2CC-4718-93A0-97C2B2BBF844}" destId="{E62BF09E-65FC-4CEB-BEB6-C5B6C9C5544C}" srcOrd="0" destOrd="0" presId="urn:microsoft.com/office/officeart/2005/8/layout/hierarchy3"/>
    <dgm:cxn modelId="{7E3E35A6-6064-4A89-A272-BCD4D84DFAFC}" type="presParOf" srcId="{BE1E743B-C2CC-4718-93A0-97C2B2BBF844}" destId="{4D22D87A-3E52-45C7-9BAA-D0566C934B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D4A1BC-089B-462C-9670-BAF34C270814}">
      <dsp:nvSpPr>
        <dsp:cNvPr id="0" name=""/>
        <dsp:cNvSpPr/>
      </dsp:nvSpPr>
      <dsp:spPr>
        <a:xfrm>
          <a:off x="2190" y="0"/>
          <a:ext cx="2296154" cy="4200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600" b="1" kern="1200" dirty="0" smtClean="0">
              <a:solidFill>
                <a:srgbClr val="00B0F0"/>
              </a:solidFill>
            </a:rPr>
            <a:t>AGRICULTURE</a:t>
          </a:r>
          <a:endParaRPr lang="en-GB" sz="1600" kern="1200" dirty="0"/>
        </a:p>
      </dsp:txBody>
      <dsp:txXfrm>
        <a:off x="2190" y="1680140"/>
        <a:ext cx="2296154" cy="1680140"/>
      </dsp:txXfrm>
    </dsp:sp>
    <dsp:sp modelId="{AD806BCD-24A8-4B22-95F2-125ACD156AD6}">
      <dsp:nvSpPr>
        <dsp:cNvPr id="0" name=""/>
        <dsp:cNvSpPr/>
      </dsp:nvSpPr>
      <dsp:spPr>
        <a:xfrm>
          <a:off x="450909" y="252021"/>
          <a:ext cx="1398716" cy="13987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85F7C-9A9E-47FF-848E-0E21CF749F8E}">
      <dsp:nvSpPr>
        <dsp:cNvPr id="0" name=""/>
        <dsp:cNvSpPr/>
      </dsp:nvSpPr>
      <dsp:spPr>
        <a:xfrm>
          <a:off x="2432532" y="0"/>
          <a:ext cx="2296154" cy="4200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altLang="pt-PT" sz="1600" b="1" kern="1200" dirty="0" smtClean="0">
              <a:solidFill>
                <a:srgbClr val="00B0F0"/>
              </a:solidFill>
            </a:rPr>
            <a:t>INFRAESTRUCTURE</a:t>
          </a:r>
          <a:endParaRPr lang="en-GB" sz="1600" kern="1200" dirty="0"/>
        </a:p>
      </dsp:txBody>
      <dsp:txXfrm>
        <a:off x="2432532" y="1680140"/>
        <a:ext cx="2296154" cy="1680140"/>
      </dsp:txXfrm>
    </dsp:sp>
    <dsp:sp modelId="{5C26582C-0876-498B-9B4C-380ED3F2240D}">
      <dsp:nvSpPr>
        <dsp:cNvPr id="0" name=""/>
        <dsp:cNvSpPr/>
      </dsp:nvSpPr>
      <dsp:spPr>
        <a:xfrm>
          <a:off x="2815949" y="252021"/>
          <a:ext cx="1398716" cy="139871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969DA-F0BE-4A16-9A42-AB8CADF9B800}">
      <dsp:nvSpPr>
        <dsp:cNvPr id="0" name=""/>
        <dsp:cNvSpPr/>
      </dsp:nvSpPr>
      <dsp:spPr>
        <a:xfrm>
          <a:off x="4719572" y="0"/>
          <a:ext cx="2296154" cy="4200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B0F0"/>
              </a:solidFill>
            </a:rPr>
            <a:t>ENERGY</a:t>
          </a:r>
          <a:endParaRPr lang="en-GB" sz="1600" b="1" kern="1200" dirty="0">
            <a:solidFill>
              <a:srgbClr val="00B0F0"/>
            </a:solidFill>
          </a:endParaRPr>
        </a:p>
      </dsp:txBody>
      <dsp:txXfrm>
        <a:off x="4719572" y="1680140"/>
        <a:ext cx="2296154" cy="1680140"/>
      </dsp:txXfrm>
    </dsp:sp>
    <dsp:sp modelId="{D452F36A-7A80-4C38-99E7-35A7122507A4}">
      <dsp:nvSpPr>
        <dsp:cNvPr id="0" name=""/>
        <dsp:cNvSpPr/>
      </dsp:nvSpPr>
      <dsp:spPr>
        <a:xfrm>
          <a:off x="5180988" y="252021"/>
          <a:ext cx="1398716" cy="13987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82E29-FB11-4797-8A7B-12B917637990}">
      <dsp:nvSpPr>
        <dsp:cNvPr id="0" name=""/>
        <dsp:cNvSpPr/>
      </dsp:nvSpPr>
      <dsp:spPr>
        <a:xfrm>
          <a:off x="7099500" y="0"/>
          <a:ext cx="2296154" cy="4200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00B0F0"/>
              </a:solidFill>
            </a:rPr>
            <a:t>TOURISM</a:t>
          </a:r>
          <a:endParaRPr lang="en-GB" sz="1600" b="1" kern="1200" dirty="0">
            <a:solidFill>
              <a:srgbClr val="00B0F0"/>
            </a:solidFill>
          </a:endParaRPr>
        </a:p>
      </dsp:txBody>
      <dsp:txXfrm>
        <a:off x="7099500" y="1680140"/>
        <a:ext cx="2296154" cy="1680140"/>
      </dsp:txXfrm>
    </dsp:sp>
    <dsp:sp modelId="{CEC07D3E-D520-4DAB-A19A-A46F7DAB7D0F}">
      <dsp:nvSpPr>
        <dsp:cNvPr id="0" name=""/>
        <dsp:cNvSpPr/>
      </dsp:nvSpPr>
      <dsp:spPr>
        <a:xfrm>
          <a:off x="7546028" y="252021"/>
          <a:ext cx="1398716" cy="139871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0ED04-7CBB-4B8F-BB36-197B5BD24AD8}">
      <dsp:nvSpPr>
        <dsp:cNvPr id="0" name=""/>
        <dsp:cNvSpPr/>
      </dsp:nvSpPr>
      <dsp:spPr>
        <a:xfrm>
          <a:off x="375826" y="3360280"/>
          <a:ext cx="8644002" cy="63005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1F090-D9F7-4A84-B356-528D4EE6FA55}">
      <dsp:nvSpPr>
        <dsp:cNvPr id="0" name=""/>
        <dsp:cNvSpPr/>
      </dsp:nvSpPr>
      <dsp:spPr>
        <a:xfrm>
          <a:off x="5357" y="720357"/>
          <a:ext cx="1827014" cy="913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solidFill>
                <a:srgbClr val="00B0F0"/>
              </a:solidFill>
              <a:latin typeface="+mj-lt"/>
            </a:rPr>
            <a:t>Minimum value of FDI 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5357" y="720357"/>
        <a:ext cx="1827014" cy="913507"/>
      </dsp:txXfrm>
    </dsp:sp>
    <dsp:sp modelId="{3E137AB0-96E1-4991-86D9-C37AE251E94D}">
      <dsp:nvSpPr>
        <dsp:cNvPr id="0" name=""/>
        <dsp:cNvSpPr/>
      </dsp:nvSpPr>
      <dsp:spPr>
        <a:xfrm>
          <a:off x="188059" y="1633864"/>
          <a:ext cx="182701" cy="118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849"/>
              </a:lnTo>
              <a:lnTo>
                <a:pt x="182701" y="1181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45DFD-5CD4-485B-9B47-55A0D5A20E25}">
      <dsp:nvSpPr>
        <dsp:cNvPr id="0" name=""/>
        <dsp:cNvSpPr/>
      </dsp:nvSpPr>
      <dsp:spPr>
        <a:xfrm>
          <a:off x="370760" y="1862241"/>
          <a:ext cx="1461611" cy="1906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>
              <a:solidFill>
                <a:srgbClr val="00B0F0"/>
              </a:solidFill>
              <a:latin typeface="+mj-lt"/>
            </a:rPr>
            <a:t>The foreign investor’s share capital is set at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solidFill>
                <a:srgbClr val="00B0F0"/>
              </a:solidFill>
              <a:latin typeface="+mj-lt"/>
            </a:rPr>
            <a:t>2.500.000 </a:t>
          </a:r>
          <a:r>
            <a:rPr lang="en-US" altLang="en-US" sz="1600" b="1" kern="1200" dirty="0" err="1" smtClean="0">
              <a:solidFill>
                <a:srgbClr val="00B0F0"/>
              </a:solidFill>
              <a:latin typeface="+mj-lt"/>
            </a:rPr>
            <a:t>Mts</a:t>
          </a:r>
          <a:r>
            <a:rPr lang="en-US" altLang="en-US" sz="1600" b="1" kern="1200" dirty="0" smtClean="0">
              <a:solidFill>
                <a:srgbClr val="00B0F0"/>
              </a:solidFill>
              <a:latin typeface="+mj-lt"/>
            </a:rPr>
            <a:t>  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370760" y="1862241"/>
        <a:ext cx="1461611" cy="1906945"/>
      </dsp:txXfrm>
    </dsp:sp>
    <dsp:sp modelId="{581B7CFF-D8B0-4D9E-8E7A-C07AF128D419}">
      <dsp:nvSpPr>
        <dsp:cNvPr id="0" name=""/>
        <dsp:cNvSpPr/>
      </dsp:nvSpPr>
      <dsp:spPr>
        <a:xfrm>
          <a:off x="2289125" y="720357"/>
          <a:ext cx="1827014" cy="913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solidFill>
                <a:srgbClr val="00B0F0"/>
              </a:solidFill>
              <a:latin typeface="+mj-lt"/>
            </a:rPr>
            <a:t>Annual Sales volume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2289125" y="720357"/>
        <a:ext cx="1827014" cy="913507"/>
      </dsp:txXfrm>
    </dsp:sp>
    <dsp:sp modelId="{CE01CE3C-2BA5-4E2A-88FE-79705F4E0FA0}">
      <dsp:nvSpPr>
        <dsp:cNvPr id="0" name=""/>
        <dsp:cNvSpPr/>
      </dsp:nvSpPr>
      <dsp:spPr>
        <a:xfrm>
          <a:off x="2471826" y="1633864"/>
          <a:ext cx="182701" cy="118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849"/>
              </a:lnTo>
              <a:lnTo>
                <a:pt x="182701" y="1181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1EEE6-480D-49FA-A67C-E59F00A0E80F}">
      <dsp:nvSpPr>
        <dsp:cNvPr id="0" name=""/>
        <dsp:cNvSpPr/>
      </dsp:nvSpPr>
      <dsp:spPr>
        <a:xfrm>
          <a:off x="2654528" y="1862241"/>
          <a:ext cx="1461611" cy="1906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solidFill>
                <a:srgbClr val="00B0F0"/>
              </a:solidFill>
              <a:latin typeface="+mj-lt"/>
            </a:rPr>
            <a:t>7.500.000 </a:t>
          </a:r>
          <a:r>
            <a:rPr lang="en-US" altLang="en-US" sz="1600" b="1" kern="1200" dirty="0" err="1" smtClean="0">
              <a:solidFill>
                <a:srgbClr val="00B0F0"/>
              </a:solidFill>
              <a:latin typeface="+mj-lt"/>
            </a:rPr>
            <a:t>Mts</a:t>
          </a:r>
          <a:r>
            <a:rPr lang="en-US" altLang="en-US" sz="1400" b="1" kern="1200" dirty="0" smtClean="0">
              <a:solidFill>
                <a:srgbClr val="00B0F0"/>
              </a:solidFill>
              <a:latin typeface="+mj-lt"/>
            </a:rPr>
            <a:t> from the 3rd year of activities</a:t>
          </a:r>
          <a:endParaRPr lang="pt-PT" sz="1400" b="1" kern="1200" dirty="0">
            <a:solidFill>
              <a:srgbClr val="00B0F0"/>
            </a:solidFill>
            <a:latin typeface="+mj-lt"/>
          </a:endParaRPr>
        </a:p>
      </dsp:txBody>
      <dsp:txXfrm>
        <a:off x="2654528" y="1862241"/>
        <a:ext cx="1461611" cy="1906945"/>
      </dsp:txXfrm>
    </dsp:sp>
    <dsp:sp modelId="{D7AFB3FE-56C5-49B8-9B99-A9FC472F3021}">
      <dsp:nvSpPr>
        <dsp:cNvPr id="0" name=""/>
        <dsp:cNvSpPr/>
      </dsp:nvSpPr>
      <dsp:spPr>
        <a:xfrm>
          <a:off x="4572892" y="720357"/>
          <a:ext cx="1827014" cy="913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solidFill>
                <a:srgbClr val="00B0F0"/>
              </a:solidFill>
              <a:latin typeface="+mj-lt"/>
            </a:rPr>
            <a:t>Annual Exports of Goods and Services 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4572892" y="720357"/>
        <a:ext cx="1827014" cy="913507"/>
      </dsp:txXfrm>
    </dsp:sp>
    <dsp:sp modelId="{E9E032D1-5348-4472-9E59-1C805A77319B}">
      <dsp:nvSpPr>
        <dsp:cNvPr id="0" name=""/>
        <dsp:cNvSpPr/>
      </dsp:nvSpPr>
      <dsp:spPr>
        <a:xfrm>
          <a:off x="4755594" y="1633864"/>
          <a:ext cx="182701" cy="118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849"/>
              </a:lnTo>
              <a:lnTo>
                <a:pt x="182701" y="1181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CEF5C-72BB-49F0-A12D-C6096869D228}">
      <dsp:nvSpPr>
        <dsp:cNvPr id="0" name=""/>
        <dsp:cNvSpPr/>
      </dsp:nvSpPr>
      <dsp:spPr>
        <a:xfrm>
          <a:off x="4938295" y="1862241"/>
          <a:ext cx="1461611" cy="1906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b="1" kern="1200" dirty="0" smtClean="0">
              <a:solidFill>
                <a:srgbClr val="00B0F0"/>
              </a:solidFill>
              <a:latin typeface="+mj-lt"/>
            </a:rPr>
            <a:t>Exports of goods and services equivalent 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F0"/>
              </a:solidFill>
              <a:latin typeface="+mj-lt"/>
            </a:rPr>
            <a:t>1.500.000 </a:t>
          </a:r>
          <a:r>
            <a:rPr lang="en-US" sz="1600" b="1" kern="1200" dirty="0" err="1" smtClean="0">
              <a:solidFill>
                <a:srgbClr val="00B0F0"/>
              </a:solidFill>
              <a:latin typeface="+mj-lt"/>
            </a:rPr>
            <a:t>Mts</a:t>
          </a:r>
          <a:endParaRPr lang="pt-PT" sz="1800" b="1" kern="1200" dirty="0">
            <a:solidFill>
              <a:srgbClr val="00B0F0"/>
            </a:solidFill>
            <a:latin typeface="+mj-lt"/>
          </a:endParaRPr>
        </a:p>
      </dsp:txBody>
      <dsp:txXfrm>
        <a:off x="4938295" y="1862241"/>
        <a:ext cx="1461611" cy="1906945"/>
      </dsp:txXfrm>
    </dsp:sp>
    <dsp:sp modelId="{EB987273-EB1D-48F2-B253-A5BD3F12C53A}">
      <dsp:nvSpPr>
        <dsp:cNvPr id="0" name=""/>
        <dsp:cNvSpPr/>
      </dsp:nvSpPr>
      <dsp:spPr>
        <a:xfrm>
          <a:off x="6856660" y="720357"/>
          <a:ext cx="1827014" cy="913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solidFill>
                <a:srgbClr val="00B0F0"/>
              </a:solidFill>
              <a:latin typeface="+mj-lt"/>
            </a:rPr>
            <a:t>Creation and retention of jobs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6856660" y="720357"/>
        <a:ext cx="1827014" cy="913507"/>
      </dsp:txXfrm>
    </dsp:sp>
    <dsp:sp modelId="{3E8C91B5-B909-48CC-86F5-23B49E72A056}">
      <dsp:nvSpPr>
        <dsp:cNvPr id="0" name=""/>
        <dsp:cNvSpPr/>
      </dsp:nvSpPr>
      <dsp:spPr>
        <a:xfrm>
          <a:off x="7039361" y="1633864"/>
          <a:ext cx="182701" cy="118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849"/>
              </a:lnTo>
              <a:lnTo>
                <a:pt x="182701" y="1181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0DEC4-2C29-4935-9B57-FAFEF6E68CE4}">
      <dsp:nvSpPr>
        <dsp:cNvPr id="0" name=""/>
        <dsp:cNvSpPr/>
      </dsp:nvSpPr>
      <dsp:spPr>
        <a:xfrm>
          <a:off x="7222063" y="1862241"/>
          <a:ext cx="1461611" cy="1906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solidFill>
                <a:srgbClr val="00B0F0"/>
              </a:solidFill>
              <a:latin typeface="+mj-lt"/>
            </a:rPr>
            <a:t>From the 2</a:t>
          </a:r>
          <a:r>
            <a:rPr lang="en-US" altLang="en-US" sz="1300" b="1" kern="1200" baseline="30000" dirty="0" smtClean="0">
              <a:solidFill>
                <a:srgbClr val="00B0F0"/>
              </a:solidFill>
              <a:latin typeface="+mj-lt"/>
            </a:rPr>
            <a:t>nd</a:t>
          </a:r>
          <a:endParaRPr lang="en-US" altLang="en-US" sz="1300" b="1" kern="1200" dirty="0" smtClean="0">
            <a:solidFill>
              <a:srgbClr val="00B0F0"/>
            </a:solidFill>
            <a:latin typeface="+mj-lt"/>
          </a:endParaRP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solidFill>
                <a:srgbClr val="00B0F0"/>
              </a:solidFill>
              <a:latin typeface="+mj-lt"/>
            </a:rPr>
            <a:t>year of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solidFill>
                <a:srgbClr val="00B0F0"/>
              </a:solidFill>
              <a:latin typeface="+mj-lt"/>
            </a:rPr>
            <a:t>operation, at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solidFill>
                <a:srgbClr val="00B0F0"/>
              </a:solidFill>
              <a:latin typeface="+mj-lt"/>
            </a:rPr>
            <a:t>least </a:t>
          </a:r>
          <a:r>
            <a:rPr lang="en-US" altLang="en-US" sz="1600" b="1" kern="1200" dirty="0" smtClean="0">
              <a:solidFill>
                <a:srgbClr val="00B0F0"/>
              </a:solidFill>
              <a:latin typeface="+mj-lt"/>
            </a:rPr>
            <a:t>25</a:t>
          </a:r>
          <a:r>
            <a:rPr lang="en-US" altLang="en-US" sz="1300" b="1" kern="1200" dirty="0" smtClean="0">
              <a:solidFill>
                <a:srgbClr val="00B0F0"/>
              </a:solidFill>
              <a:latin typeface="+mj-lt"/>
            </a:rPr>
            <a:t> direct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solidFill>
                <a:srgbClr val="00B0F0"/>
              </a:solidFill>
              <a:latin typeface="+mj-lt"/>
            </a:rPr>
            <a:t>jobs for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b="1" kern="1200" dirty="0" smtClean="0">
              <a:solidFill>
                <a:srgbClr val="00B0F0"/>
              </a:solidFill>
              <a:latin typeface="+mj-lt"/>
            </a:rPr>
            <a:t>Mozambican citizens</a:t>
          </a:r>
          <a:endParaRPr lang="pt-PT" sz="1300" b="1" kern="1200" dirty="0">
            <a:solidFill>
              <a:srgbClr val="00B0F0"/>
            </a:solidFill>
            <a:latin typeface="+mj-lt"/>
          </a:endParaRPr>
        </a:p>
      </dsp:txBody>
      <dsp:txXfrm>
        <a:off x="7222063" y="1862241"/>
        <a:ext cx="1461611" cy="1906945"/>
      </dsp:txXfrm>
    </dsp:sp>
    <dsp:sp modelId="{0569EB8E-418F-4FE6-A6C1-AC2998179325}">
      <dsp:nvSpPr>
        <dsp:cNvPr id="0" name=""/>
        <dsp:cNvSpPr/>
      </dsp:nvSpPr>
      <dsp:spPr>
        <a:xfrm>
          <a:off x="9145785" y="742126"/>
          <a:ext cx="1827014" cy="9135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>
              <a:solidFill>
                <a:srgbClr val="00B0F0"/>
              </a:solidFill>
              <a:latin typeface="+mj-lt"/>
            </a:rPr>
            <a:t>Submission of the investment project to CPI/GAZEDA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9145785" y="742126"/>
        <a:ext cx="1827014" cy="9135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561971-9B0C-4B2C-9A49-CEE26F6B5FFE}">
      <dsp:nvSpPr>
        <dsp:cNvPr id="0" name=""/>
        <dsp:cNvSpPr/>
      </dsp:nvSpPr>
      <dsp:spPr>
        <a:xfrm>
          <a:off x="352837" y="1082"/>
          <a:ext cx="1602890" cy="80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600" b="1" kern="1200" dirty="0" smtClean="0">
              <a:solidFill>
                <a:srgbClr val="00B0F0"/>
              </a:solidFill>
              <a:latin typeface="+mj-lt"/>
            </a:rPr>
            <a:t>IMPORT CUSTOMS DUTIES</a:t>
          </a:r>
          <a:endParaRPr lang="pt-PT" sz="1600" kern="1200" dirty="0">
            <a:solidFill>
              <a:srgbClr val="00B0F0"/>
            </a:solidFill>
          </a:endParaRPr>
        </a:p>
      </dsp:txBody>
      <dsp:txXfrm>
        <a:off x="352837" y="1082"/>
        <a:ext cx="1602890" cy="801445"/>
      </dsp:txXfrm>
    </dsp:sp>
    <dsp:sp modelId="{E15402E5-FF2E-44BE-9BAE-16345E20E137}">
      <dsp:nvSpPr>
        <dsp:cNvPr id="0" name=""/>
        <dsp:cNvSpPr/>
      </dsp:nvSpPr>
      <dsp:spPr>
        <a:xfrm>
          <a:off x="513126" y="802527"/>
          <a:ext cx="160289" cy="60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083"/>
              </a:lnTo>
              <a:lnTo>
                <a:pt x="160289" y="601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85CF0-C922-4ABA-882D-D5611E6F9E4C}">
      <dsp:nvSpPr>
        <dsp:cNvPr id="0" name=""/>
        <dsp:cNvSpPr/>
      </dsp:nvSpPr>
      <dsp:spPr>
        <a:xfrm>
          <a:off x="673415" y="1002889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0070C0"/>
              </a:solidFill>
              <a:latin typeface="+mj-lt"/>
            </a:rPr>
            <a:t>Equipment </a:t>
          </a: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5.0%</a:t>
          </a:r>
          <a:endParaRPr lang="pt-PT" sz="1400" kern="1200" dirty="0">
            <a:solidFill>
              <a:srgbClr val="FF0000"/>
            </a:solidFill>
          </a:endParaRPr>
        </a:p>
      </dsp:txBody>
      <dsp:txXfrm>
        <a:off x="673415" y="1002889"/>
        <a:ext cx="1282312" cy="801445"/>
      </dsp:txXfrm>
    </dsp:sp>
    <dsp:sp modelId="{0D203810-BF6D-41FC-AF81-BAC31B70F924}">
      <dsp:nvSpPr>
        <dsp:cNvPr id="0" name=""/>
        <dsp:cNvSpPr/>
      </dsp:nvSpPr>
      <dsp:spPr>
        <a:xfrm>
          <a:off x="513126" y="802527"/>
          <a:ext cx="160289" cy="160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890"/>
              </a:lnTo>
              <a:lnTo>
                <a:pt x="160289" y="1602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7F978-A537-4476-AE49-D1D402ED81F0}">
      <dsp:nvSpPr>
        <dsp:cNvPr id="0" name=""/>
        <dsp:cNvSpPr/>
      </dsp:nvSpPr>
      <dsp:spPr>
        <a:xfrm>
          <a:off x="673415" y="2004695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0070C0"/>
              </a:solidFill>
              <a:latin typeface="+mj-lt"/>
            </a:rPr>
            <a:t>Raw Material </a:t>
          </a: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2.5%</a:t>
          </a:r>
          <a:endParaRPr lang="en-US" altLang="pt-PT" sz="1400" b="1" kern="1200" dirty="0">
            <a:solidFill>
              <a:srgbClr val="FF0000"/>
            </a:solidFill>
            <a:latin typeface="+mj-lt"/>
          </a:endParaRPr>
        </a:p>
      </dsp:txBody>
      <dsp:txXfrm>
        <a:off x="673415" y="2004695"/>
        <a:ext cx="1282312" cy="801445"/>
      </dsp:txXfrm>
    </dsp:sp>
    <dsp:sp modelId="{0095A94B-FD1C-43CB-9664-6233C0A1D4BC}">
      <dsp:nvSpPr>
        <dsp:cNvPr id="0" name=""/>
        <dsp:cNvSpPr/>
      </dsp:nvSpPr>
      <dsp:spPr>
        <a:xfrm>
          <a:off x="513126" y="802527"/>
          <a:ext cx="160289" cy="2604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696"/>
              </a:lnTo>
              <a:lnTo>
                <a:pt x="160289" y="2604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505F5-B935-4A92-99B9-B4A7002D09AF}">
      <dsp:nvSpPr>
        <dsp:cNvPr id="0" name=""/>
        <dsp:cNvSpPr/>
      </dsp:nvSpPr>
      <dsp:spPr>
        <a:xfrm>
          <a:off x="673415" y="3006501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0070C0"/>
              </a:solidFill>
              <a:latin typeface="+mj-lt"/>
            </a:rPr>
            <a:t>Semi-finished products </a:t>
          </a: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7.5%</a:t>
          </a:r>
          <a:endParaRPr lang="en-US" altLang="pt-PT" sz="1400" b="1" kern="1200" dirty="0">
            <a:solidFill>
              <a:srgbClr val="FF0000"/>
            </a:solidFill>
            <a:latin typeface="+mj-lt"/>
          </a:endParaRPr>
        </a:p>
      </dsp:txBody>
      <dsp:txXfrm>
        <a:off x="673415" y="3006501"/>
        <a:ext cx="1282312" cy="801445"/>
      </dsp:txXfrm>
    </dsp:sp>
    <dsp:sp modelId="{5A5AB4D7-4242-443A-9B65-108299C89F46}">
      <dsp:nvSpPr>
        <dsp:cNvPr id="0" name=""/>
        <dsp:cNvSpPr/>
      </dsp:nvSpPr>
      <dsp:spPr>
        <a:xfrm>
          <a:off x="513126" y="802527"/>
          <a:ext cx="160289" cy="360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6502"/>
              </a:lnTo>
              <a:lnTo>
                <a:pt x="160289" y="36065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37199-A422-48C2-841A-2B09A60A73A1}">
      <dsp:nvSpPr>
        <dsp:cNvPr id="0" name=""/>
        <dsp:cNvSpPr/>
      </dsp:nvSpPr>
      <dsp:spPr>
        <a:xfrm>
          <a:off x="673415" y="4008308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0070C0"/>
              </a:solidFill>
              <a:latin typeface="+mj-lt"/>
            </a:rPr>
            <a:t>Finished products </a:t>
          </a: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20.0%</a:t>
          </a:r>
          <a:endParaRPr lang="en-US" altLang="pt-PT" sz="1400" b="1" kern="1200" dirty="0">
            <a:solidFill>
              <a:srgbClr val="FF0000"/>
            </a:solidFill>
            <a:latin typeface="+mj-lt"/>
          </a:endParaRPr>
        </a:p>
      </dsp:txBody>
      <dsp:txXfrm>
        <a:off x="673415" y="4008308"/>
        <a:ext cx="1282312" cy="801445"/>
      </dsp:txXfrm>
    </dsp:sp>
    <dsp:sp modelId="{22BFF339-2143-40B6-BFDD-5490B89ED687}">
      <dsp:nvSpPr>
        <dsp:cNvPr id="0" name=""/>
        <dsp:cNvSpPr/>
      </dsp:nvSpPr>
      <dsp:spPr>
        <a:xfrm>
          <a:off x="2356449" y="1082"/>
          <a:ext cx="1602890" cy="80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600" b="1" kern="1200" dirty="0" smtClean="0">
              <a:solidFill>
                <a:srgbClr val="00B0F0"/>
              </a:solidFill>
              <a:latin typeface="+mj-lt"/>
            </a:rPr>
            <a:t>VAT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2356449" y="1082"/>
        <a:ext cx="1602890" cy="801445"/>
      </dsp:txXfrm>
    </dsp:sp>
    <dsp:sp modelId="{A5971D69-5CAC-4416-A2AB-BA5D198D40A6}">
      <dsp:nvSpPr>
        <dsp:cNvPr id="0" name=""/>
        <dsp:cNvSpPr/>
      </dsp:nvSpPr>
      <dsp:spPr>
        <a:xfrm>
          <a:off x="2516738" y="802527"/>
          <a:ext cx="160289" cy="60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083"/>
              </a:lnTo>
              <a:lnTo>
                <a:pt x="160289" y="601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84434-3C55-4910-9DC9-453DDD553277}">
      <dsp:nvSpPr>
        <dsp:cNvPr id="0" name=""/>
        <dsp:cNvSpPr/>
      </dsp:nvSpPr>
      <dsp:spPr>
        <a:xfrm>
          <a:off x="2677027" y="1002889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17.0%</a:t>
          </a:r>
          <a:endParaRPr lang="pt-PT" sz="1400" b="1" kern="1200" dirty="0">
            <a:solidFill>
              <a:srgbClr val="FF0000"/>
            </a:solidFill>
            <a:latin typeface="+mj-lt"/>
          </a:endParaRPr>
        </a:p>
      </dsp:txBody>
      <dsp:txXfrm>
        <a:off x="2677027" y="1002889"/>
        <a:ext cx="1282312" cy="801445"/>
      </dsp:txXfrm>
    </dsp:sp>
    <dsp:sp modelId="{6B4C479B-358A-493A-BE97-0F903B8496D7}">
      <dsp:nvSpPr>
        <dsp:cNvPr id="0" name=""/>
        <dsp:cNvSpPr/>
      </dsp:nvSpPr>
      <dsp:spPr>
        <a:xfrm>
          <a:off x="4360062" y="1082"/>
          <a:ext cx="1602890" cy="80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600" b="1" kern="1200" dirty="0" smtClean="0">
              <a:solidFill>
                <a:srgbClr val="00B0F0"/>
              </a:solidFill>
              <a:latin typeface="+mj-lt"/>
            </a:rPr>
            <a:t>IRPC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4360062" y="1082"/>
        <a:ext cx="1602890" cy="801445"/>
      </dsp:txXfrm>
    </dsp:sp>
    <dsp:sp modelId="{145DBFC2-C124-447B-BCB2-E041F034451B}">
      <dsp:nvSpPr>
        <dsp:cNvPr id="0" name=""/>
        <dsp:cNvSpPr/>
      </dsp:nvSpPr>
      <dsp:spPr>
        <a:xfrm>
          <a:off x="4520351" y="802527"/>
          <a:ext cx="160289" cy="60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083"/>
              </a:lnTo>
              <a:lnTo>
                <a:pt x="160289" y="601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5DF57-5B40-4DE8-AA0B-4931948BE19F}">
      <dsp:nvSpPr>
        <dsp:cNvPr id="0" name=""/>
        <dsp:cNvSpPr/>
      </dsp:nvSpPr>
      <dsp:spPr>
        <a:xfrm>
          <a:off x="4680640" y="1002889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0070C0"/>
              </a:solidFill>
              <a:latin typeface="+mj-lt"/>
            </a:rPr>
            <a:t>General </a:t>
          </a: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32.0%</a:t>
          </a:r>
          <a:endParaRPr lang="pt-PT" sz="1400" b="1" kern="1200" dirty="0">
            <a:solidFill>
              <a:srgbClr val="FF0000"/>
            </a:solidFill>
            <a:latin typeface="+mj-lt"/>
          </a:endParaRPr>
        </a:p>
      </dsp:txBody>
      <dsp:txXfrm>
        <a:off x="4680640" y="1002889"/>
        <a:ext cx="1282312" cy="801445"/>
      </dsp:txXfrm>
    </dsp:sp>
    <dsp:sp modelId="{1D7E2DF7-EFE8-46DE-8CBE-50E1C51E7028}">
      <dsp:nvSpPr>
        <dsp:cNvPr id="0" name=""/>
        <dsp:cNvSpPr/>
      </dsp:nvSpPr>
      <dsp:spPr>
        <a:xfrm>
          <a:off x="4520351" y="802527"/>
          <a:ext cx="160289" cy="160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890"/>
              </a:lnTo>
              <a:lnTo>
                <a:pt x="160289" y="1602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65F58-2FFC-4B84-9811-999E0CAB7B63}">
      <dsp:nvSpPr>
        <dsp:cNvPr id="0" name=""/>
        <dsp:cNvSpPr/>
      </dsp:nvSpPr>
      <dsp:spPr>
        <a:xfrm>
          <a:off x="4680640" y="2004695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Agriculture  10.0%</a:t>
          </a:r>
          <a:endParaRPr lang="en-US" altLang="pt-PT" sz="1400" b="1" kern="1200" dirty="0">
            <a:solidFill>
              <a:srgbClr val="FF0000"/>
            </a:solidFill>
            <a:latin typeface="+mj-lt"/>
          </a:endParaRPr>
        </a:p>
      </dsp:txBody>
      <dsp:txXfrm>
        <a:off x="4680640" y="2004695"/>
        <a:ext cx="1282312" cy="801445"/>
      </dsp:txXfrm>
    </dsp:sp>
    <dsp:sp modelId="{9547E72F-973E-4758-9908-ACBBBF9A64B6}">
      <dsp:nvSpPr>
        <dsp:cNvPr id="0" name=""/>
        <dsp:cNvSpPr/>
      </dsp:nvSpPr>
      <dsp:spPr>
        <a:xfrm>
          <a:off x="6363675" y="1082"/>
          <a:ext cx="1602890" cy="80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600" b="1" kern="1200" dirty="0" smtClean="0">
              <a:solidFill>
                <a:srgbClr val="00B0F0"/>
              </a:solidFill>
              <a:latin typeface="+mj-lt"/>
            </a:rPr>
            <a:t>IRPS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6363675" y="1082"/>
        <a:ext cx="1602890" cy="801445"/>
      </dsp:txXfrm>
    </dsp:sp>
    <dsp:sp modelId="{CF76C90E-F67A-495F-BCDD-60698D26015D}">
      <dsp:nvSpPr>
        <dsp:cNvPr id="0" name=""/>
        <dsp:cNvSpPr/>
      </dsp:nvSpPr>
      <dsp:spPr>
        <a:xfrm>
          <a:off x="6523964" y="802527"/>
          <a:ext cx="160289" cy="60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083"/>
              </a:lnTo>
              <a:lnTo>
                <a:pt x="160289" y="601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19504-549B-408E-B04B-4CFA12CAE852}">
      <dsp:nvSpPr>
        <dsp:cNvPr id="0" name=""/>
        <dsp:cNvSpPr/>
      </dsp:nvSpPr>
      <dsp:spPr>
        <a:xfrm>
          <a:off x="6684253" y="1002889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0070C0"/>
              </a:solidFill>
              <a:latin typeface="+mj-lt"/>
            </a:rPr>
            <a:t>Minimum </a:t>
          </a: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10.0%</a:t>
          </a:r>
          <a:endParaRPr lang="pt-PT" sz="1400" b="1" kern="1200" dirty="0">
            <a:solidFill>
              <a:srgbClr val="FF0000"/>
            </a:solidFill>
            <a:latin typeface="+mj-lt"/>
          </a:endParaRPr>
        </a:p>
      </dsp:txBody>
      <dsp:txXfrm>
        <a:off x="6684253" y="1002889"/>
        <a:ext cx="1282312" cy="801445"/>
      </dsp:txXfrm>
    </dsp:sp>
    <dsp:sp modelId="{8DACB407-B664-4C83-A689-2795D8DB276D}">
      <dsp:nvSpPr>
        <dsp:cNvPr id="0" name=""/>
        <dsp:cNvSpPr/>
      </dsp:nvSpPr>
      <dsp:spPr>
        <a:xfrm>
          <a:off x="6523964" y="802527"/>
          <a:ext cx="160289" cy="1602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890"/>
              </a:lnTo>
              <a:lnTo>
                <a:pt x="160289" y="1602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4AC751-BB5E-41D4-9C0C-811C818316A8}">
      <dsp:nvSpPr>
        <dsp:cNvPr id="0" name=""/>
        <dsp:cNvSpPr/>
      </dsp:nvSpPr>
      <dsp:spPr>
        <a:xfrm>
          <a:off x="6684253" y="2004695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0070C0"/>
              </a:solidFill>
              <a:latin typeface="+mj-lt"/>
            </a:rPr>
            <a:t>Maximum </a:t>
          </a: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32.0% </a:t>
          </a:r>
          <a:endParaRPr lang="en-US" altLang="pt-PT" sz="1400" b="1" kern="1200" dirty="0">
            <a:solidFill>
              <a:srgbClr val="FF0000"/>
            </a:solidFill>
            <a:latin typeface="+mj-lt"/>
          </a:endParaRPr>
        </a:p>
      </dsp:txBody>
      <dsp:txXfrm>
        <a:off x="6684253" y="2004695"/>
        <a:ext cx="1282312" cy="801445"/>
      </dsp:txXfrm>
    </dsp:sp>
    <dsp:sp modelId="{E0CA45C7-2ED6-4C38-9235-202FD0304ECE}">
      <dsp:nvSpPr>
        <dsp:cNvPr id="0" name=""/>
        <dsp:cNvSpPr/>
      </dsp:nvSpPr>
      <dsp:spPr>
        <a:xfrm>
          <a:off x="8367287" y="1082"/>
          <a:ext cx="1602890" cy="801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600" b="1" kern="1200" dirty="0" smtClean="0">
              <a:solidFill>
                <a:srgbClr val="00B0F0"/>
              </a:solidFill>
              <a:latin typeface="+mj-lt"/>
            </a:rPr>
            <a:t>WITHHOLDING TAX</a:t>
          </a:r>
          <a:endParaRPr lang="pt-PT" sz="1600" b="1" kern="1200" dirty="0">
            <a:solidFill>
              <a:srgbClr val="00B0F0"/>
            </a:solidFill>
            <a:latin typeface="+mj-lt"/>
          </a:endParaRPr>
        </a:p>
      </dsp:txBody>
      <dsp:txXfrm>
        <a:off x="8367287" y="1082"/>
        <a:ext cx="1602890" cy="801445"/>
      </dsp:txXfrm>
    </dsp:sp>
    <dsp:sp modelId="{E62BF09E-65FC-4CEB-BEB6-C5B6C9C5544C}">
      <dsp:nvSpPr>
        <dsp:cNvPr id="0" name=""/>
        <dsp:cNvSpPr/>
      </dsp:nvSpPr>
      <dsp:spPr>
        <a:xfrm>
          <a:off x="8527576" y="802527"/>
          <a:ext cx="160289" cy="60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083"/>
              </a:lnTo>
              <a:lnTo>
                <a:pt x="160289" y="601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2D87A-3E52-45C7-9BAA-D0566C934B92}">
      <dsp:nvSpPr>
        <dsp:cNvPr id="0" name=""/>
        <dsp:cNvSpPr/>
      </dsp:nvSpPr>
      <dsp:spPr>
        <a:xfrm>
          <a:off x="8687865" y="1002889"/>
          <a:ext cx="1282312" cy="8014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PT" sz="1400" b="1" kern="1200" dirty="0" smtClean="0">
              <a:solidFill>
                <a:srgbClr val="FF0000"/>
              </a:solidFill>
              <a:latin typeface="+mj-lt"/>
            </a:rPr>
            <a:t>20.0%</a:t>
          </a:r>
          <a:endParaRPr lang="pt-PT" sz="1400" b="1" kern="1200" dirty="0">
            <a:solidFill>
              <a:srgbClr val="FF0000"/>
            </a:solidFill>
            <a:latin typeface="+mj-lt"/>
          </a:endParaRPr>
        </a:p>
      </dsp:txBody>
      <dsp:txXfrm>
        <a:off x="8687865" y="1002889"/>
        <a:ext cx="1282312" cy="801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0.90573</cdr:x>
      <cdr:y>0.82047</cdr:y>
    </cdr:from>
    <cdr:to>
      <cdr:x>1</cdr:x>
      <cdr:y>0.86911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074155" y="4153500"/>
          <a:ext cx="944489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000" b="1" dirty="0"/>
            <a:t> </a:t>
          </a:r>
          <a:r>
            <a:rPr lang="pt-BR" sz="1000" b="1" dirty="0" smtClean="0"/>
            <a:t>Source: </a:t>
          </a:r>
          <a:r>
            <a:rPr lang="pt-BR" sz="1000" b="1" dirty="0"/>
            <a:t>CPI</a:t>
          </a:r>
          <a:endParaRPr lang="pt-PT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D5F0D9A-01A7-4E86-90C1-A169E0363F9E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797451-54CB-4114-BB21-E0F2447013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086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ysbilling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This content has been provided by the creators of easy accounting</a:t>
            </a:r>
            <a:br>
              <a:rPr lang="en-US" sz="1300" dirty="0"/>
            </a:br>
            <a:r>
              <a:rPr lang="en-US" sz="1300" dirty="0"/>
              <a:t>software for small businesses, </a:t>
            </a:r>
            <a:r>
              <a:rPr lang="en-US" sz="1300" dirty="0">
                <a:hlinkClick r:id="rId3"/>
              </a:rPr>
              <a:t>www.billysbilling.com</a:t>
            </a:r>
            <a:r>
              <a:rPr lang="en-US" sz="130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1BE45-F5C9-4F77-88C9-6F633954215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497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64709" y="9590984"/>
            <a:ext cx="2952581" cy="5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1" tIns="48314" rIns="96621" bIns="48314" anchor="b"/>
          <a:lstStyle/>
          <a:p>
            <a:pPr algn="r" defTabSz="965692"/>
            <a:fld id="{0C7B8A1B-A169-42ED-96E3-CF5B68CF2C7A}" type="slidenum">
              <a:rPr lang="en-GB" sz="1300"/>
              <a:pPr algn="r" defTabSz="965692"/>
              <a:t>24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3" y="757238"/>
            <a:ext cx="6731000" cy="3786187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974" y="4793740"/>
            <a:ext cx="4999346" cy="4541437"/>
          </a:xfrm>
          <a:noFill/>
          <a:ln/>
        </p:spPr>
        <p:txBody>
          <a:bodyPr lIns="96621" tIns="48314" rIns="96621" bIns="48314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0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7451-54CB-4114-BB21-E0F2447013F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721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altLang="en-US" smtClean="0">
              <a:latin typeface="Arial" pitchFamily="34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63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6594" indent="-283305" defTabSz="93963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3223" indent="-226645" defTabSz="93963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86511" indent="-226645" defTabSz="93963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39800" indent="-226645" defTabSz="93963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93088" indent="-226645" defTabSz="93963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46377" indent="-226645" defTabSz="93963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99666" indent="-226645" defTabSz="93963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52954" indent="-226645" defTabSz="93963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EFCDF28-0145-4C38-9B96-54885DD85D6C}" type="slidenum">
              <a:rPr lang="en-US" altLang="en-US" sz="1300"/>
              <a:pPr eaLnBrk="1" hangingPunct="1"/>
              <a:t>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xmlns="" val="128379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ED4A1E-9D32-4580-B081-697DE7525653}" type="slidenum">
              <a:rPr lang="pt-BR" altLang="en-US">
                <a:latin typeface="Calibri" panose="020F0502020204030204" pitchFamily="34" charset="0"/>
              </a:rPr>
              <a:pPr/>
              <a:t>9</a:t>
            </a:fld>
            <a:endParaRPr lang="pt-B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33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37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09" indent="-285734" defTabSz="915937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37" indent="-228587" defTabSz="915937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11" indent="-228587" defTabSz="915937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87" indent="-228587" defTabSz="915937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461" indent="-228587" defTabSz="9159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635" indent="-228587" defTabSz="9159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811" indent="-228587" defTabSz="9159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5985" indent="-228587" defTabSz="9159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E9614E-B808-4223-9E40-83160958B9E3}" type="slidenum">
              <a:rPr lang="pt-PT" altLang="pt-PT" sz="1200" b="0"/>
              <a:pPr/>
              <a:t>11</a:t>
            </a:fld>
            <a:endParaRPr lang="pt-PT" altLang="pt-PT" sz="1200" b="0"/>
          </a:p>
        </p:txBody>
      </p:sp>
    </p:spTree>
    <p:extLst>
      <p:ext uri="{BB962C8B-B14F-4D97-AF65-F5344CB8AC3E}">
        <p14:creationId xmlns:p14="http://schemas.microsoft.com/office/powerpoint/2010/main" xmlns="" val="10344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9688" y="214313"/>
            <a:ext cx="7046913" cy="3963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96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9688" y="214313"/>
            <a:ext cx="7046913" cy="3963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E4E28-ADF8-4DB4-99DD-62FBA007C0A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3129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altLang="pt-PT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68" indent="-28571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74" indent="-228574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24" indent="-228574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174" indent="-228574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820B03-C0BA-4C78-8D2F-08905A8701D7}" type="slidenum">
              <a:rPr lang="en-US" altLang="pt-PT" sz="1200"/>
              <a:pPr eaLnBrk="1" hangingPunct="1"/>
              <a:t>22</a:t>
            </a:fld>
            <a:endParaRPr lang="en-US" altLang="pt-PT" sz="1200"/>
          </a:p>
        </p:txBody>
      </p:sp>
    </p:spTree>
    <p:extLst>
      <p:ext uri="{BB962C8B-B14F-4D97-AF65-F5344CB8AC3E}">
        <p14:creationId xmlns:p14="http://schemas.microsoft.com/office/powerpoint/2010/main" xmlns="" val="92948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PT" altLang="pt-PT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68" indent="-285718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74" indent="-228574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024" indent="-228574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174" indent="-228574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470" indent="-22857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2820B03-C0BA-4C78-8D2F-08905A8701D7}" type="slidenum">
              <a:rPr lang="en-US" altLang="pt-PT" sz="1200"/>
              <a:pPr eaLnBrk="1" hangingPunct="1"/>
              <a:t>23</a:t>
            </a:fld>
            <a:endParaRPr lang="en-US" altLang="pt-PT" sz="1200"/>
          </a:p>
        </p:txBody>
      </p:sp>
    </p:spTree>
    <p:extLst>
      <p:ext uri="{BB962C8B-B14F-4D97-AF65-F5344CB8AC3E}">
        <p14:creationId xmlns:p14="http://schemas.microsoft.com/office/powerpoint/2010/main" xmlns="" val="9294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http://www.afrikagrupperna.se/bilder/moz-flag1.gif" TargetMode="External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305800" y="6581001"/>
            <a:ext cx="3886200" cy="276999"/>
          </a:xfrm>
          <a:prstGeom prst="rect">
            <a:avLst/>
          </a:prstGeom>
          <a:gradFill flip="none" rotWithShape="1">
            <a:gsLst>
              <a:gs pos="2000">
                <a:srgbClr val="E4E4E4"/>
              </a:gs>
              <a:gs pos="98230">
                <a:srgbClr val="D9D9D9"/>
              </a:gs>
              <a:gs pos="2000">
                <a:srgbClr val="DBDBDB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641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339E2-86D4-4CAF-99EA-DF055A4E1F5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69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89913-8BBE-4FB8-A61B-49C7484EE030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64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B6B45-9EF4-46F9-B8BC-3B65E1BA23A7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53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44026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11E9-EA40-D54F-953A-82A4C72DAA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026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11E9-EA40-D54F-953A-82A4C72DAAAD}" type="slidenum">
              <a:rPr lang="en-US" smtClean="0"/>
              <a:pPr/>
              <a:t>‹#›</a:t>
            </a:fld>
            <a:r>
              <a:rPr lang="en-US" smtClean="0"/>
              <a:t> I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"/>
          </p:nvPr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 OF 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87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11.05.2016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24657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97408" y="2449184"/>
            <a:ext cx="10972800" cy="4079454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2400"/>
              </a:lnSpc>
              <a:spcBef>
                <a:spcPts val="1200"/>
              </a:spcBef>
              <a:buFont typeface="Arial" charset="0"/>
              <a:buNone/>
              <a:defRPr sz="2200" kern="1200" spc="-100" baseline="0">
                <a:solidFill>
                  <a:schemeClr val="tx1"/>
                </a:solidFill>
                <a:latin typeface="Calibri" pitchFamily="34" charset="0"/>
              </a:defRPr>
            </a:lvl1pPr>
            <a:lvl2pPr marL="0" indent="231775">
              <a:lnSpc>
                <a:spcPts val="2200"/>
              </a:lnSpc>
              <a:spcBef>
                <a:spcPts val="1200"/>
              </a:spcBef>
              <a:buFont typeface="Arial" charset="0"/>
              <a:buChar char="•"/>
              <a:defRPr sz="2000" spc="-100" baseline="0">
                <a:solidFill>
                  <a:schemeClr val="tx1"/>
                </a:solidFill>
                <a:latin typeface="Calibri" pitchFamily="34" charset="0"/>
              </a:defRPr>
            </a:lvl2pPr>
            <a:lvl3pPr marL="460375" indent="-228600">
              <a:lnSpc>
                <a:spcPts val="2200"/>
              </a:lnSpc>
              <a:spcBef>
                <a:spcPts val="1200"/>
              </a:spcBef>
              <a:defRPr sz="2000" spc="-100" baseline="0">
                <a:solidFill>
                  <a:schemeClr val="tx1"/>
                </a:solidFill>
                <a:latin typeface="Calibri" pitchFamily="34" charset="0"/>
              </a:defRPr>
            </a:lvl3pPr>
            <a:lvl4pPr marL="0" indent="231775">
              <a:lnSpc>
                <a:spcPts val="2200"/>
              </a:lnSpc>
              <a:spcBef>
                <a:spcPts val="1200"/>
              </a:spcBef>
              <a:defRPr sz="2000" spc="-100" baseline="0">
                <a:solidFill>
                  <a:schemeClr val="tx1"/>
                </a:solidFill>
                <a:latin typeface="Calibri" pitchFamily="34" charset="0"/>
              </a:defRPr>
            </a:lvl4pPr>
            <a:lvl5pPr marL="460375" indent="-228600">
              <a:lnSpc>
                <a:spcPts val="2200"/>
              </a:lnSpc>
              <a:spcBef>
                <a:spcPts val="1200"/>
              </a:spcBef>
              <a:buFont typeface="Lucida Grande"/>
              <a:buChar char="–"/>
              <a:defRPr sz="2000" spc="-100" baseline="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92836" y="900809"/>
            <a:ext cx="10972800" cy="356616"/>
          </a:xfrm>
          <a:prstGeom prst="rect">
            <a:avLst/>
          </a:prstGeom>
        </p:spPr>
        <p:txBody>
          <a:bodyPr lIns="0"/>
          <a:lstStyle>
            <a:lvl1pPr marL="0">
              <a:lnSpc>
                <a:spcPts val="2400"/>
              </a:lnSpc>
              <a:spcBef>
                <a:spcPts val="0"/>
              </a:spcBef>
              <a:defRPr sz="2400" spc="-100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6481" y="6669627"/>
            <a:ext cx="715433" cy="246062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6EE58EC-91B6-47AE-993B-68F350CA46E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591820" y="146594"/>
            <a:ext cx="10972800" cy="758952"/>
          </a:xfrm>
        </p:spPr>
        <p:txBody>
          <a:bodyPr/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1" name="Straight Connector 11"/>
          <p:cNvCxnSpPr>
            <a:cxnSpLocks noChangeShapeType="1"/>
          </p:cNvCxnSpPr>
          <p:nvPr userDrawn="1"/>
        </p:nvCxnSpPr>
        <p:spPr bwMode="auto">
          <a:xfrm>
            <a:off x="606814" y="905546"/>
            <a:ext cx="11595100" cy="0"/>
          </a:xfrm>
          <a:prstGeom prst="line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</p:cxnSp>
      <p:sp>
        <p:nvSpPr>
          <p:cNvPr id="9" name="Footer Placeholder 3"/>
          <p:cNvSpPr>
            <a:spLocks noGrp="1" noChangeArrowheads="1"/>
          </p:cNvSpPr>
          <p:nvPr>
            <p:ph type="ftr" sz="quarter" idx="12"/>
          </p:nvPr>
        </p:nvSpPr>
        <p:spPr>
          <a:xfrm>
            <a:off x="560918" y="6669629"/>
            <a:ext cx="7905749" cy="246063"/>
          </a:xfrm>
          <a:prstGeom prst="rect">
            <a:avLst/>
          </a:prstGeom>
        </p:spPr>
        <p:txBody>
          <a:bodyPr/>
          <a:lstStyle>
            <a:lvl1pPr algn="l" eaLnBrk="0" hangingPunct="0">
              <a:spcBef>
                <a:spcPct val="0"/>
              </a:spcBef>
              <a:buSzTx/>
              <a:buFontTx/>
              <a:buNone/>
              <a:defRPr sz="700" b="0" i="0">
                <a:solidFill>
                  <a:srgbClr val="00000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ENH Logistics: Strategic Challenges in Logistics (Mozambique'2015)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xmlns="" val="173874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oçambiques flagga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174626"/>
            <a:ext cx="11176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79BA-675D-40D4-92C5-967FBF937200}" type="datetime1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395DC-1F9C-474A-90CA-56ACA141E27F}" type="slidenum">
              <a:rPr lang="en-US" altLang="pt-PT"/>
              <a:pPr/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xmlns="" val="388970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2035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3824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34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55" y="0"/>
            <a:ext cx="10972800" cy="1143000"/>
          </a:xfrm>
        </p:spPr>
        <p:txBody>
          <a:bodyPr/>
          <a:lstStyle>
            <a:lvl1pPr>
              <a:defRPr lang="en-GB" sz="4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55" y="1638300"/>
            <a:ext cx="10972800" cy="50016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581001"/>
            <a:ext cx="3886200" cy="276999"/>
          </a:xfrm>
          <a:prstGeom prst="rect">
            <a:avLst/>
          </a:prstGeom>
          <a:gradFill flip="none" rotWithShape="1">
            <a:gsLst>
              <a:gs pos="2000">
                <a:srgbClr val="E4E4E4"/>
              </a:gs>
              <a:gs pos="98230">
                <a:srgbClr val="D9D9D9"/>
              </a:gs>
              <a:gs pos="2000">
                <a:srgbClr val="DBDBDB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8" name="Picture 2" descr="LOGO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55" y="779047"/>
            <a:ext cx="1414888" cy="859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3264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9753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8370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3234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2555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8353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8097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0687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658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31803-F47D-46E4-8459-53E0B24A2C91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55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5BF98-782C-4380-8EB8-92B1AD569A77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581001"/>
            <a:ext cx="3886200" cy="276999"/>
          </a:xfrm>
          <a:prstGeom prst="rect">
            <a:avLst/>
          </a:prstGeom>
          <a:gradFill flip="none" rotWithShape="1">
            <a:gsLst>
              <a:gs pos="2000">
                <a:srgbClr val="E4E4E4"/>
              </a:gs>
              <a:gs pos="98230">
                <a:srgbClr val="D9D9D9"/>
              </a:gs>
              <a:gs pos="2000">
                <a:srgbClr val="DBDBDB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9729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F6407-F686-4A7C-A94E-344A7B6D9C2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05800" y="6581001"/>
            <a:ext cx="3886200" cy="276999"/>
          </a:xfrm>
          <a:prstGeom prst="rect">
            <a:avLst/>
          </a:prstGeom>
          <a:gradFill flip="none" rotWithShape="1">
            <a:gsLst>
              <a:gs pos="2000">
                <a:srgbClr val="E4E4E4"/>
              </a:gs>
              <a:gs pos="98230">
                <a:srgbClr val="D9D9D9"/>
              </a:gs>
              <a:gs pos="2000">
                <a:srgbClr val="DBDBDB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 smtClean="0"/>
              <a:t>Investment Promotion Centre (CPI)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286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45A66-F692-40D8-B4F5-C5F43866254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29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9FFC0-DED6-4808-AEAE-24BBA27B6CAC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1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053F4-1A02-49F2-B54A-AC3C57078F4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7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2EA2B-5E41-4B1F-876F-AF479D1DE1F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6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31803-F47D-46E4-8459-53E0B24A2C91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Flowchart: Connector 6"/>
          <p:cNvSpPr/>
          <p:nvPr userDrawn="1"/>
        </p:nvSpPr>
        <p:spPr>
          <a:xfrm>
            <a:off x="11029818" y="1799420"/>
            <a:ext cx="45719" cy="801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5381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altLang="en-US" sz="4000" b="1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76E9-C578-4B63-A142-BD81972B0303}" type="datetimeFigureOut">
              <a:rPr lang="en-GB" smtClean="0"/>
              <a:pPr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123E-AAA9-4D89-B0C8-A710FB0F0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93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oleObject" Target="../embeddings/oleObject6.bin"/><Relationship Id="rId2" Type="http://schemas.openxmlformats.org/officeDocument/2006/relationships/tags" Target="../tags/tag2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12.jpeg"/><Relationship Id="rId2" Type="http://schemas.openxmlformats.org/officeDocument/2006/relationships/tags" Target="../tags/tag6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618992" y="2623877"/>
            <a:ext cx="7042245" cy="1429508"/>
          </a:xfrm>
          <a:noFill/>
        </p:spPr>
        <p:txBody>
          <a:bodyPr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dirty="0" smtClean="0">
                <a:effectLst/>
              </a:rPr>
              <a:t>TURKEY - AFRICA FORUM</a:t>
            </a:r>
            <a:r>
              <a:rPr lang="en-US" altLang="en-US" sz="2400" dirty="0" smtClean="0">
                <a:effectLst/>
              </a:rPr>
              <a:t/>
            </a:r>
            <a:br>
              <a:rPr lang="en-US" altLang="en-US" sz="2400" dirty="0" smtClean="0">
                <a:effectLst/>
              </a:rPr>
            </a:br>
            <a:r>
              <a:rPr lang="en-US" altLang="en-US" sz="2400" dirty="0" smtClean="0">
                <a:effectLst/>
              </a:rPr>
              <a:t/>
            </a:r>
            <a:br>
              <a:rPr lang="en-US" altLang="en-US" sz="2400" dirty="0" smtClean="0">
                <a:effectLst/>
              </a:rPr>
            </a:br>
            <a:r>
              <a:rPr lang="en-US" altLang="en-US" sz="2400" dirty="0" smtClean="0">
                <a:effectLst/>
              </a:rPr>
              <a:t>Mozambique Business Climate and Investment Opportunities</a:t>
            </a:r>
            <a:endParaRPr lang="es-ES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27"/>
          <p:cNvSpPr txBox="1">
            <a:spLocks noChangeArrowheads="1"/>
          </p:cNvSpPr>
          <p:nvPr/>
        </p:nvSpPr>
        <p:spPr bwMode="auto">
          <a:xfrm>
            <a:off x="2354263" y="1392238"/>
            <a:ext cx="74834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Republic</a:t>
            </a:r>
            <a:r>
              <a:rPr lang="pt-PT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of</a:t>
            </a:r>
            <a:r>
              <a:rPr lang="pt-PT" sz="14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Mozambique</a:t>
            </a:r>
            <a:r>
              <a:rPr lang="en-ZA" sz="1400" b="1" dirty="0" smtClean="0">
                <a:solidFill>
                  <a:schemeClr val="bg1"/>
                </a:solidFill>
              </a:rPr>
              <a:t/>
            </a:r>
            <a:br>
              <a:rPr lang="en-ZA" sz="1400" b="1" dirty="0" smtClean="0">
                <a:solidFill>
                  <a:schemeClr val="bg1"/>
                </a:solidFill>
              </a:rPr>
            </a:br>
            <a:r>
              <a:rPr lang="pt-PT" sz="1400" b="1" dirty="0" smtClean="0">
                <a:solidFill>
                  <a:schemeClr val="bg1"/>
                </a:solidFill>
                <a:cs typeface="Segoe UI" pitchFamily="34" charset="0"/>
              </a:rPr>
              <a:t/>
            </a:r>
            <a:br>
              <a:rPr lang="pt-PT" sz="1400" b="1" dirty="0" smtClean="0">
                <a:solidFill>
                  <a:schemeClr val="bg1"/>
                </a:solidFill>
                <a:cs typeface="Segoe UI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cs typeface="Segoe UI" pitchFamily="34" charset="0"/>
              </a:rPr>
              <a:t>Investment Promotion Centre (CPI)</a:t>
            </a:r>
            <a:endParaRPr lang="de-DE" sz="1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6" descr="C:\Users\asiquir\Pictures\Índ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42913"/>
            <a:ext cx="863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" name="Freeform 12"/>
          <p:cNvSpPr>
            <a:spLocks/>
          </p:cNvSpPr>
          <p:nvPr/>
        </p:nvSpPr>
        <p:spPr bwMode="auto">
          <a:xfrm rot="9545166" flipH="1">
            <a:off x="8516026" y="5337637"/>
            <a:ext cx="634470" cy="651236"/>
          </a:xfrm>
          <a:custGeom>
            <a:avLst/>
            <a:gdLst>
              <a:gd name="T0" fmla="*/ 3597 w 4818"/>
              <a:gd name="T1" fmla="*/ 609 h 3371"/>
              <a:gd name="T2" fmla="*/ 3800 w 4818"/>
              <a:gd name="T3" fmla="*/ 523 h 3371"/>
              <a:gd name="T4" fmla="*/ 4000 w 4818"/>
              <a:gd name="T5" fmla="*/ 418 h 3371"/>
              <a:gd name="T6" fmla="*/ 4195 w 4818"/>
              <a:gd name="T7" fmla="*/ 296 h 3371"/>
              <a:gd name="T8" fmla="*/ 4386 w 4818"/>
              <a:gd name="T9" fmla="*/ 156 h 3371"/>
              <a:gd name="T10" fmla="*/ 4569 w 4818"/>
              <a:gd name="T11" fmla="*/ 0 h 3371"/>
              <a:gd name="T12" fmla="*/ 4619 w 4818"/>
              <a:gd name="T13" fmla="*/ 156 h 3371"/>
              <a:gd name="T14" fmla="*/ 4682 w 4818"/>
              <a:gd name="T15" fmla="*/ 399 h 3371"/>
              <a:gd name="T16" fmla="*/ 4736 w 4818"/>
              <a:gd name="T17" fmla="*/ 651 h 3371"/>
              <a:gd name="T18" fmla="*/ 4776 w 4818"/>
              <a:gd name="T19" fmla="*/ 909 h 3371"/>
              <a:gd name="T20" fmla="*/ 4806 w 4818"/>
              <a:gd name="T21" fmla="*/ 1176 h 3371"/>
              <a:gd name="T22" fmla="*/ 4818 w 4818"/>
              <a:gd name="T23" fmla="*/ 1358 h 3371"/>
              <a:gd name="T24" fmla="*/ 4436 w 4818"/>
              <a:gd name="T25" fmla="*/ 1241 h 3371"/>
              <a:gd name="T26" fmla="*/ 4293 w 4818"/>
              <a:gd name="T27" fmla="*/ 1455 h 3371"/>
              <a:gd name="T28" fmla="*/ 4140 w 4818"/>
              <a:gd name="T29" fmla="*/ 1660 h 3371"/>
              <a:gd name="T30" fmla="*/ 3976 w 4818"/>
              <a:gd name="T31" fmla="*/ 1853 h 3371"/>
              <a:gd name="T32" fmla="*/ 3804 w 4818"/>
              <a:gd name="T33" fmla="*/ 2034 h 3371"/>
              <a:gd name="T34" fmla="*/ 3624 w 4818"/>
              <a:gd name="T35" fmla="*/ 2206 h 3371"/>
              <a:gd name="T36" fmla="*/ 3435 w 4818"/>
              <a:gd name="T37" fmla="*/ 2366 h 3371"/>
              <a:gd name="T38" fmla="*/ 3239 w 4818"/>
              <a:gd name="T39" fmla="*/ 2517 h 3371"/>
              <a:gd name="T40" fmla="*/ 3036 w 4818"/>
              <a:gd name="T41" fmla="*/ 2655 h 3371"/>
              <a:gd name="T42" fmla="*/ 2826 w 4818"/>
              <a:gd name="T43" fmla="*/ 2783 h 3371"/>
              <a:gd name="T44" fmla="*/ 2610 w 4818"/>
              <a:gd name="T45" fmla="*/ 2897 h 3371"/>
              <a:gd name="T46" fmla="*/ 2391 w 4818"/>
              <a:gd name="T47" fmla="*/ 3001 h 3371"/>
              <a:gd name="T48" fmla="*/ 2163 w 4818"/>
              <a:gd name="T49" fmla="*/ 3090 h 3371"/>
              <a:gd name="T50" fmla="*/ 1934 w 4818"/>
              <a:gd name="T51" fmla="*/ 3171 h 3371"/>
              <a:gd name="T52" fmla="*/ 1699 w 4818"/>
              <a:gd name="T53" fmla="*/ 3236 h 3371"/>
              <a:gd name="T54" fmla="*/ 1463 w 4818"/>
              <a:gd name="T55" fmla="*/ 3289 h 3371"/>
              <a:gd name="T56" fmla="*/ 1224 w 4818"/>
              <a:gd name="T57" fmla="*/ 3329 h 3371"/>
              <a:gd name="T58" fmla="*/ 981 w 4818"/>
              <a:gd name="T59" fmla="*/ 3356 h 3371"/>
              <a:gd name="T60" fmla="*/ 737 w 4818"/>
              <a:gd name="T61" fmla="*/ 3369 h 3371"/>
              <a:gd name="T62" fmla="*/ 493 w 4818"/>
              <a:gd name="T63" fmla="*/ 3369 h 3371"/>
              <a:gd name="T64" fmla="*/ 246 w 4818"/>
              <a:gd name="T65" fmla="*/ 3354 h 3371"/>
              <a:gd name="T66" fmla="*/ 0 w 4818"/>
              <a:gd name="T67" fmla="*/ 3325 h 3371"/>
              <a:gd name="T68" fmla="*/ 166 w 4818"/>
              <a:gd name="T69" fmla="*/ 3320 h 3371"/>
              <a:gd name="T70" fmla="*/ 411 w 4818"/>
              <a:gd name="T71" fmla="*/ 3299 h 3371"/>
              <a:gd name="T72" fmla="*/ 649 w 4818"/>
              <a:gd name="T73" fmla="*/ 3264 h 3371"/>
              <a:gd name="T74" fmla="*/ 882 w 4818"/>
              <a:gd name="T75" fmla="*/ 3218 h 3371"/>
              <a:gd name="T76" fmla="*/ 1111 w 4818"/>
              <a:gd name="T77" fmla="*/ 3161 h 3371"/>
              <a:gd name="T78" fmla="*/ 1335 w 4818"/>
              <a:gd name="T79" fmla="*/ 3092 h 3371"/>
              <a:gd name="T80" fmla="*/ 1552 w 4818"/>
              <a:gd name="T81" fmla="*/ 3012 h 3371"/>
              <a:gd name="T82" fmla="*/ 1762 w 4818"/>
              <a:gd name="T83" fmla="*/ 2920 h 3371"/>
              <a:gd name="T84" fmla="*/ 1967 w 4818"/>
              <a:gd name="T85" fmla="*/ 2819 h 3371"/>
              <a:gd name="T86" fmla="*/ 2165 w 4818"/>
              <a:gd name="T87" fmla="*/ 2708 h 3371"/>
              <a:gd name="T88" fmla="*/ 2356 w 4818"/>
              <a:gd name="T89" fmla="*/ 2588 h 3371"/>
              <a:gd name="T90" fmla="*/ 2538 w 4818"/>
              <a:gd name="T91" fmla="*/ 2460 h 3371"/>
              <a:gd name="T92" fmla="*/ 2713 w 4818"/>
              <a:gd name="T93" fmla="*/ 2321 h 3371"/>
              <a:gd name="T94" fmla="*/ 2881 w 4818"/>
              <a:gd name="T95" fmla="*/ 2175 h 3371"/>
              <a:gd name="T96" fmla="*/ 3040 w 4818"/>
              <a:gd name="T97" fmla="*/ 2021 h 3371"/>
              <a:gd name="T98" fmla="*/ 3191 w 4818"/>
              <a:gd name="T99" fmla="*/ 1860 h 3371"/>
              <a:gd name="T100" fmla="*/ 3332 w 4818"/>
              <a:gd name="T101" fmla="*/ 1690 h 3371"/>
              <a:gd name="T102" fmla="*/ 3464 w 4818"/>
              <a:gd name="T103" fmla="*/ 1516 h 3371"/>
              <a:gd name="T104" fmla="*/ 3588 w 4818"/>
              <a:gd name="T105" fmla="*/ 1335 h 3371"/>
              <a:gd name="T106" fmla="*/ 3701 w 4818"/>
              <a:gd name="T107" fmla="*/ 1148 h 3371"/>
              <a:gd name="T108" fmla="*/ 3804 w 4818"/>
              <a:gd name="T109" fmla="*/ 955 h 3371"/>
              <a:gd name="T110" fmla="*/ 3867 w 4818"/>
              <a:gd name="T111" fmla="*/ 823 h 3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18" h="3371">
                <a:moveTo>
                  <a:pt x="3529" y="634"/>
                </a:moveTo>
                <a:lnTo>
                  <a:pt x="3529" y="634"/>
                </a:lnTo>
                <a:lnTo>
                  <a:pt x="3597" y="609"/>
                </a:lnTo>
                <a:lnTo>
                  <a:pt x="3664" y="582"/>
                </a:lnTo>
                <a:lnTo>
                  <a:pt x="3733" y="554"/>
                </a:lnTo>
                <a:lnTo>
                  <a:pt x="3800" y="523"/>
                </a:lnTo>
                <a:lnTo>
                  <a:pt x="3867" y="489"/>
                </a:lnTo>
                <a:lnTo>
                  <a:pt x="3934" y="454"/>
                </a:lnTo>
                <a:lnTo>
                  <a:pt x="4000" y="418"/>
                </a:lnTo>
                <a:lnTo>
                  <a:pt x="4065" y="380"/>
                </a:lnTo>
                <a:lnTo>
                  <a:pt x="4130" y="340"/>
                </a:lnTo>
                <a:lnTo>
                  <a:pt x="4195" y="296"/>
                </a:lnTo>
                <a:lnTo>
                  <a:pt x="4260" y="252"/>
                </a:lnTo>
                <a:lnTo>
                  <a:pt x="4323" y="206"/>
                </a:lnTo>
                <a:lnTo>
                  <a:pt x="4386" y="156"/>
                </a:lnTo>
                <a:lnTo>
                  <a:pt x="4447" y="107"/>
                </a:lnTo>
                <a:lnTo>
                  <a:pt x="4510" y="53"/>
                </a:lnTo>
                <a:lnTo>
                  <a:pt x="4569" y="0"/>
                </a:lnTo>
                <a:lnTo>
                  <a:pt x="4569" y="0"/>
                </a:lnTo>
                <a:lnTo>
                  <a:pt x="4594" y="78"/>
                </a:lnTo>
                <a:lnTo>
                  <a:pt x="4619" y="156"/>
                </a:lnTo>
                <a:lnTo>
                  <a:pt x="4640" y="237"/>
                </a:lnTo>
                <a:lnTo>
                  <a:pt x="4663" y="317"/>
                </a:lnTo>
                <a:lnTo>
                  <a:pt x="4682" y="399"/>
                </a:lnTo>
                <a:lnTo>
                  <a:pt x="4701" y="481"/>
                </a:lnTo>
                <a:lnTo>
                  <a:pt x="4718" y="565"/>
                </a:lnTo>
                <a:lnTo>
                  <a:pt x="4736" y="651"/>
                </a:lnTo>
                <a:lnTo>
                  <a:pt x="4751" y="735"/>
                </a:lnTo>
                <a:lnTo>
                  <a:pt x="4764" y="823"/>
                </a:lnTo>
                <a:lnTo>
                  <a:pt x="4776" y="909"/>
                </a:lnTo>
                <a:lnTo>
                  <a:pt x="4787" y="997"/>
                </a:lnTo>
                <a:lnTo>
                  <a:pt x="4797" y="1087"/>
                </a:lnTo>
                <a:lnTo>
                  <a:pt x="4806" y="1176"/>
                </a:lnTo>
                <a:lnTo>
                  <a:pt x="4812" y="1266"/>
                </a:lnTo>
                <a:lnTo>
                  <a:pt x="4818" y="1358"/>
                </a:lnTo>
                <a:lnTo>
                  <a:pt x="4818" y="1358"/>
                </a:lnTo>
                <a:lnTo>
                  <a:pt x="4480" y="1169"/>
                </a:lnTo>
                <a:lnTo>
                  <a:pt x="4480" y="1169"/>
                </a:lnTo>
                <a:lnTo>
                  <a:pt x="4436" y="1241"/>
                </a:lnTo>
                <a:lnTo>
                  <a:pt x="4388" y="1314"/>
                </a:lnTo>
                <a:lnTo>
                  <a:pt x="4340" y="1385"/>
                </a:lnTo>
                <a:lnTo>
                  <a:pt x="4293" y="1455"/>
                </a:lnTo>
                <a:lnTo>
                  <a:pt x="4243" y="1524"/>
                </a:lnTo>
                <a:lnTo>
                  <a:pt x="4191" y="1593"/>
                </a:lnTo>
                <a:lnTo>
                  <a:pt x="4140" y="1660"/>
                </a:lnTo>
                <a:lnTo>
                  <a:pt x="4086" y="1725"/>
                </a:lnTo>
                <a:lnTo>
                  <a:pt x="4031" y="1790"/>
                </a:lnTo>
                <a:lnTo>
                  <a:pt x="3976" y="1853"/>
                </a:lnTo>
                <a:lnTo>
                  <a:pt x="3920" y="1914"/>
                </a:lnTo>
                <a:lnTo>
                  <a:pt x="3863" y="1975"/>
                </a:lnTo>
                <a:lnTo>
                  <a:pt x="3804" y="2034"/>
                </a:lnTo>
                <a:lnTo>
                  <a:pt x="3745" y="2093"/>
                </a:lnTo>
                <a:lnTo>
                  <a:pt x="3685" y="2151"/>
                </a:lnTo>
                <a:lnTo>
                  <a:pt x="3624" y="2206"/>
                </a:lnTo>
                <a:lnTo>
                  <a:pt x="3561" y="2261"/>
                </a:lnTo>
                <a:lnTo>
                  <a:pt x="3498" y="2315"/>
                </a:lnTo>
                <a:lnTo>
                  <a:pt x="3435" y="2366"/>
                </a:lnTo>
                <a:lnTo>
                  <a:pt x="3370" y="2418"/>
                </a:lnTo>
                <a:lnTo>
                  <a:pt x="3305" y="2468"/>
                </a:lnTo>
                <a:lnTo>
                  <a:pt x="3239" y="2517"/>
                </a:lnTo>
                <a:lnTo>
                  <a:pt x="3172" y="2565"/>
                </a:lnTo>
                <a:lnTo>
                  <a:pt x="3105" y="2611"/>
                </a:lnTo>
                <a:lnTo>
                  <a:pt x="3036" y="2655"/>
                </a:lnTo>
                <a:lnTo>
                  <a:pt x="2967" y="2699"/>
                </a:lnTo>
                <a:lnTo>
                  <a:pt x="2897" y="2741"/>
                </a:lnTo>
                <a:lnTo>
                  <a:pt x="2826" y="2783"/>
                </a:lnTo>
                <a:lnTo>
                  <a:pt x="2755" y="2821"/>
                </a:lnTo>
                <a:lnTo>
                  <a:pt x="2683" y="2861"/>
                </a:lnTo>
                <a:lnTo>
                  <a:pt x="2610" y="2897"/>
                </a:lnTo>
                <a:lnTo>
                  <a:pt x="2538" y="2934"/>
                </a:lnTo>
                <a:lnTo>
                  <a:pt x="2465" y="2968"/>
                </a:lnTo>
                <a:lnTo>
                  <a:pt x="2391" y="3001"/>
                </a:lnTo>
                <a:lnTo>
                  <a:pt x="2316" y="3031"/>
                </a:lnTo>
                <a:lnTo>
                  <a:pt x="2240" y="3062"/>
                </a:lnTo>
                <a:lnTo>
                  <a:pt x="2163" y="3090"/>
                </a:lnTo>
                <a:lnTo>
                  <a:pt x="2089" y="3119"/>
                </a:lnTo>
                <a:lnTo>
                  <a:pt x="2011" y="3146"/>
                </a:lnTo>
                <a:lnTo>
                  <a:pt x="1934" y="3171"/>
                </a:lnTo>
                <a:lnTo>
                  <a:pt x="1856" y="3194"/>
                </a:lnTo>
                <a:lnTo>
                  <a:pt x="1780" y="3215"/>
                </a:lnTo>
                <a:lnTo>
                  <a:pt x="1699" y="3236"/>
                </a:lnTo>
                <a:lnTo>
                  <a:pt x="1621" y="3255"/>
                </a:lnTo>
                <a:lnTo>
                  <a:pt x="1543" y="3272"/>
                </a:lnTo>
                <a:lnTo>
                  <a:pt x="1463" y="3289"/>
                </a:lnTo>
                <a:lnTo>
                  <a:pt x="1382" y="3304"/>
                </a:lnTo>
                <a:lnTo>
                  <a:pt x="1304" y="3318"/>
                </a:lnTo>
                <a:lnTo>
                  <a:pt x="1224" y="3329"/>
                </a:lnTo>
                <a:lnTo>
                  <a:pt x="1142" y="3339"/>
                </a:lnTo>
                <a:lnTo>
                  <a:pt x="1062" y="3348"/>
                </a:lnTo>
                <a:lnTo>
                  <a:pt x="981" y="3356"/>
                </a:lnTo>
                <a:lnTo>
                  <a:pt x="899" y="3362"/>
                </a:lnTo>
                <a:lnTo>
                  <a:pt x="819" y="3365"/>
                </a:lnTo>
                <a:lnTo>
                  <a:pt x="737" y="3369"/>
                </a:lnTo>
                <a:lnTo>
                  <a:pt x="655" y="3371"/>
                </a:lnTo>
                <a:lnTo>
                  <a:pt x="573" y="3369"/>
                </a:lnTo>
                <a:lnTo>
                  <a:pt x="493" y="3369"/>
                </a:lnTo>
                <a:lnTo>
                  <a:pt x="411" y="3365"/>
                </a:lnTo>
                <a:lnTo>
                  <a:pt x="328" y="3360"/>
                </a:lnTo>
                <a:lnTo>
                  <a:pt x="246" y="3354"/>
                </a:lnTo>
                <a:lnTo>
                  <a:pt x="164" y="3346"/>
                </a:lnTo>
                <a:lnTo>
                  <a:pt x="82" y="3337"/>
                </a:lnTo>
                <a:lnTo>
                  <a:pt x="0" y="3325"/>
                </a:lnTo>
                <a:lnTo>
                  <a:pt x="0" y="3325"/>
                </a:lnTo>
                <a:lnTo>
                  <a:pt x="84" y="3323"/>
                </a:lnTo>
                <a:lnTo>
                  <a:pt x="166" y="3320"/>
                </a:lnTo>
                <a:lnTo>
                  <a:pt x="248" y="3314"/>
                </a:lnTo>
                <a:lnTo>
                  <a:pt x="328" y="3306"/>
                </a:lnTo>
                <a:lnTo>
                  <a:pt x="411" y="3299"/>
                </a:lnTo>
                <a:lnTo>
                  <a:pt x="491" y="3289"/>
                </a:lnTo>
                <a:lnTo>
                  <a:pt x="569" y="3278"/>
                </a:lnTo>
                <a:lnTo>
                  <a:pt x="649" y="3264"/>
                </a:lnTo>
                <a:lnTo>
                  <a:pt x="728" y="3251"/>
                </a:lnTo>
                <a:lnTo>
                  <a:pt x="806" y="3236"/>
                </a:lnTo>
                <a:lnTo>
                  <a:pt x="882" y="3218"/>
                </a:lnTo>
                <a:lnTo>
                  <a:pt x="960" y="3201"/>
                </a:lnTo>
                <a:lnTo>
                  <a:pt x="1037" y="3182"/>
                </a:lnTo>
                <a:lnTo>
                  <a:pt x="1111" y="3161"/>
                </a:lnTo>
                <a:lnTo>
                  <a:pt x="1188" y="3140"/>
                </a:lnTo>
                <a:lnTo>
                  <a:pt x="1262" y="3115"/>
                </a:lnTo>
                <a:lnTo>
                  <a:pt x="1335" y="3092"/>
                </a:lnTo>
                <a:lnTo>
                  <a:pt x="1407" y="3066"/>
                </a:lnTo>
                <a:lnTo>
                  <a:pt x="1480" y="3039"/>
                </a:lnTo>
                <a:lnTo>
                  <a:pt x="1552" y="3012"/>
                </a:lnTo>
                <a:lnTo>
                  <a:pt x="1623" y="2983"/>
                </a:lnTo>
                <a:lnTo>
                  <a:pt x="1694" y="2953"/>
                </a:lnTo>
                <a:lnTo>
                  <a:pt x="1762" y="2920"/>
                </a:lnTo>
                <a:lnTo>
                  <a:pt x="1831" y="2888"/>
                </a:lnTo>
                <a:lnTo>
                  <a:pt x="1900" y="2855"/>
                </a:lnTo>
                <a:lnTo>
                  <a:pt x="1967" y="2819"/>
                </a:lnTo>
                <a:lnTo>
                  <a:pt x="2034" y="2785"/>
                </a:lnTo>
                <a:lnTo>
                  <a:pt x="2100" y="2747"/>
                </a:lnTo>
                <a:lnTo>
                  <a:pt x="2165" y="2708"/>
                </a:lnTo>
                <a:lnTo>
                  <a:pt x="2230" y="2670"/>
                </a:lnTo>
                <a:lnTo>
                  <a:pt x="2293" y="2630"/>
                </a:lnTo>
                <a:lnTo>
                  <a:pt x="2356" y="2588"/>
                </a:lnTo>
                <a:lnTo>
                  <a:pt x="2417" y="2546"/>
                </a:lnTo>
                <a:lnTo>
                  <a:pt x="2479" y="2504"/>
                </a:lnTo>
                <a:lnTo>
                  <a:pt x="2538" y="2460"/>
                </a:lnTo>
                <a:lnTo>
                  <a:pt x="2599" y="2414"/>
                </a:lnTo>
                <a:lnTo>
                  <a:pt x="2656" y="2368"/>
                </a:lnTo>
                <a:lnTo>
                  <a:pt x="2713" y="2321"/>
                </a:lnTo>
                <a:lnTo>
                  <a:pt x="2771" y="2273"/>
                </a:lnTo>
                <a:lnTo>
                  <a:pt x="2826" y="2225"/>
                </a:lnTo>
                <a:lnTo>
                  <a:pt x="2881" y="2175"/>
                </a:lnTo>
                <a:lnTo>
                  <a:pt x="2935" y="2124"/>
                </a:lnTo>
                <a:lnTo>
                  <a:pt x="2988" y="2074"/>
                </a:lnTo>
                <a:lnTo>
                  <a:pt x="3040" y="2021"/>
                </a:lnTo>
                <a:lnTo>
                  <a:pt x="3091" y="1967"/>
                </a:lnTo>
                <a:lnTo>
                  <a:pt x="3141" y="1914"/>
                </a:lnTo>
                <a:lnTo>
                  <a:pt x="3191" y="1860"/>
                </a:lnTo>
                <a:lnTo>
                  <a:pt x="3239" y="1805"/>
                </a:lnTo>
                <a:lnTo>
                  <a:pt x="3286" y="1748"/>
                </a:lnTo>
                <a:lnTo>
                  <a:pt x="3332" y="1690"/>
                </a:lnTo>
                <a:lnTo>
                  <a:pt x="3378" y="1633"/>
                </a:lnTo>
                <a:lnTo>
                  <a:pt x="3422" y="1576"/>
                </a:lnTo>
                <a:lnTo>
                  <a:pt x="3464" y="1516"/>
                </a:lnTo>
                <a:lnTo>
                  <a:pt x="3506" y="1457"/>
                </a:lnTo>
                <a:lnTo>
                  <a:pt x="3548" y="1396"/>
                </a:lnTo>
                <a:lnTo>
                  <a:pt x="3588" y="1335"/>
                </a:lnTo>
                <a:lnTo>
                  <a:pt x="3626" y="1274"/>
                </a:lnTo>
                <a:lnTo>
                  <a:pt x="3664" y="1211"/>
                </a:lnTo>
                <a:lnTo>
                  <a:pt x="3701" y="1148"/>
                </a:lnTo>
                <a:lnTo>
                  <a:pt x="3737" y="1085"/>
                </a:lnTo>
                <a:lnTo>
                  <a:pt x="3771" y="1020"/>
                </a:lnTo>
                <a:lnTo>
                  <a:pt x="3804" y="955"/>
                </a:lnTo>
                <a:lnTo>
                  <a:pt x="3836" y="890"/>
                </a:lnTo>
                <a:lnTo>
                  <a:pt x="3867" y="823"/>
                </a:lnTo>
                <a:lnTo>
                  <a:pt x="3867" y="823"/>
                </a:lnTo>
                <a:lnTo>
                  <a:pt x="3529" y="634"/>
                </a:lnTo>
                <a:lnTo>
                  <a:pt x="3529" y="634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  <a:effectLst>
            <a:innerShdw dist="38100" dir="5400000">
              <a:prstClr val="black">
                <a:alpha val="2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 useBgFill="1">
        <p:nvSpPr>
          <p:cNvPr id="17" name="Freeform 13"/>
          <p:cNvSpPr>
            <a:spLocks/>
          </p:cNvSpPr>
          <p:nvPr/>
        </p:nvSpPr>
        <p:spPr bwMode="auto">
          <a:xfrm rot="14285155" flipH="1">
            <a:off x="9226570" y="4658042"/>
            <a:ext cx="1222336" cy="909629"/>
          </a:xfrm>
          <a:custGeom>
            <a:avLst/>
            <a:gdLst>
              <a:gd name="T0" fmla="*/ 4371 w 5446"/>
              <a:gd name="T1" fmla="*/ 549 h 2856"/>
              <a:gd name="T2" fmla="*/ 4581 w 5446"/>
              <a:gd name="T3" fmla="*/ 468 h 2856"/>
              <a:gd name="T4" fmla="*/ 4789 w 5446"/>
              <a:gd name="T5" fmla="*/ 375 h 2856"/>
              <a:gd name="T6" fmla="*/ 4994 w 5446"/>
              <a:gd name="T7" fmla="*/ 264 h 2856"/>
              <a:gd name="T8" fmla="*/ 5194 w 5446"/>
              <a:gd name="T9" fmla="*/ 140 h 2856"/>
              <a:gd name="T10" fmla="*/ 5391 w 5446"/>
              <a:gd name="T11" fmla="*/ 0 h 2856"/>
              <a:gd name="T12" fmla="*/ 5414 w 5446"/>
              <a:gd name="T13" fmla="*/ 195 h 2856"/>
              <a:gd name="T14" fmla="*/ 5437 w 5446"/>
              <a:gd name="T15" fmla="*/ 493 h 2856"/>
              <a:gd name="T16" fmla="*/ 5446 w 5446"/>
              <a:gd name="T17" fmla="*/ 795 h 2856"/>
              <a:gd name="T18" fmla="*/ 5440 w 5446"/>
              <a:gd name="T19" fmla="*/ 1103 h 2856"/>
              <a:gd name="T20" fmla="*/ 5418 w 5446"/>
              <a:gd name="T21" fmla="*/ 1414 h 2856"/>
              <a:gd name="T22" fmla="*/ 5395 w 5446"/>
              <a:gd name="T23" fmla="*/ 1624 h 2856"/>
              <a:gd name="T24" fmla="*/ 5118 w 5446"/>
              <a:gd name="T25" fmla="*/ 1328 h 2856"/>
              <a:gd name="T26" fmla="*/ 4910 w 5446"/>
              <a:gd name="T27" fmla="*/ 1549 h 2856"/>
              <a:gd name="T28" fmla="*/ 4690 w 5446"/>
              <a:gd name="T29" fmla="*/ 1754 h 2856"/>
              <a:gd name="T30" fmla="*/ 4461 w 5446"/>
              <a:gd name="T31" fmla="*/ 1939 h 2856"/>
              <a:gd name="T32" fmla="*/ 4226 w 5446"/>
              <a:gd name="T33" fmla="*/ 2109 h 2856"/>
              <a:gd name="T34" fmla="*/ 3985 w 5446"/>
              <a:gd name="T35" fmla="*/ 2260 h 2856"/>
              <a:gd name="T36" fmla="*/ 3737 w 5446"/>
              <a:gd name="T37" fmla="*/ 2396 h 2856"/>
              <a:gd name="T38" fmla="*/ 3487 w 5446"/>
              <a:gd name="T39" fmla="*/ 2512 h 2856"/>
              <a:gd name="T40" fmla="*/ 3233 w 5446"/>
              <a:gd name="T41" fmla="*/ 2612 h 2856"/>
              <a:gd name="T42" fmla="*/ 2977 w 5446"/>
              <a:gd name="T43" fmla="*/ 2694 h 2856"/>
              <a:gd name="T44" fmla="*/ 2719 w 5446"/>
              <a:gd name="T45" fmla="*/ 2759 h 2856"/>
              <a:gd name="T46" fmla="*/ 2548 w 5446"/>
              <a:gd name="T47" fmla="*/ 2793 h 2856"/>
              <a:gd name="T48" fmla="*/ 2290 w 5446"/>
              <a:gd name="T49" fmla="*/ 2831 h 2856"/>
              <a:gd name="T50" fmla="*/ 2036 w 5446"/>
              <a:gd name="T51" fmla="*/ 2850 h 2856"/>
              <a:gd name="T52" fmla="*/ 1782 w 5446"/>
              <a:gd name="T53" fmla="*/ 2856 h 2856"/>
              <a:gd name="T54" fmla="*/ 1532 w 5446"/>
              <a:gd name="T55" fmla="*/ 2843 h 2856"/>
              <a:gd name="T56" fmla="*/ 1285 w 5446"/>
              <a:gd name="T57" fmla="*/ 2816 h 2856"/>
              <a:gd name="T58" fmla="*/ 1043 w 5446"/>
              <a:gd name="T59" fmla="*/ 2774 h 2856"/>
              <a:gd name="T60" fmla="*/ 808 w 5446"/>
              <a:gd name="T61" fmla="*/ 2715 h 2856"/>
              <a:gd name="T62" fmla="*/ 577 w 5446"/>
              <a:gd name="T63" fmla="*/ 2642 h 2856"/>
              <a:gd name="T64" fmla="*/ 355 w 5446"/>
              <a:gd name="T65" fmla="*/ 2556 h 2856"/>
              <a:gd name="T66" fmla="*/ 140 w 5446"/>
              <a:gd name="T67" fmla="*/ 2455 h 2856"/>
              <a:gd name="T68" fmla="*/ 0 w 5446"/>
              <a:gd name="T69" fmla="*/ 2380 h 2856"/>
              <a:gd name="T70" fmla="*/ 216 w 5446"/>
              <a:gd name="T71" fmla="*/ 2453 h 2856"/>
              <a:gd name="T72" fmla="*/ 438 w 5446"/>
              <a:gd name="T73" fmla="*/ 2510 h 2856"/>
              <a:gd name="T74" fmla="*/ 661 w 5446"/>
              <a:gd name="T75" fmla="*/ 2554 h 2856"/>
              <a:gd name="T76" fmla="*/ 890 w 5446"/>
              <a:gd name="T77" fmla="*/ 2583 h 2856"/>
              <a:gd name="T78" fmla="*/ 1121 w 5446"/>
              <a:gd name="T79" fmla="*/ 2598 h 2856"/>
              <a:gd name="T80" fmla="*/ 1352 w 5446"/>
              <a:gd name="T81" fmla="*/ 2600 h 2856"/>
              <a:gd name="T82" fmla="*/ 1585 w 5446"/>
              <a:gd name="T83" fmla="*/ 2585 h 2856"/>
              <a:gd name="T84" fmla="*/ 1820 w 5446"/>
              <a:gd name="T85" fmla="*/ 2558 h 2856"/>
              <a:gd name="T86" fmla="*/ 2053 w 5446"/>
              <a:gd name="T87" fmla="*/ 2516 h 2856"/>
              <a:gd name="T88" fmla="*/ 2286 w 5446"/>
              <a:gd name="T89" fmla="*/ 2461 h 2856"/>
              <a:gd name="T90" fmla="*/ 2515 w 5446"/>
              <a:gd name="T91" fmla="*/ 2390 h 2856"/>
              <a:gd name="T92" fmla="*/ 2742 w 5446"/>
              <a:gd name="T93" fmla="*/ 2304 h 2856"/>
              <a:gd name="T94" fmla="*/ 2966 w 5446"/>
              <a:gd name="T95" fmla="*/ 2207 h 2856"/>
              <a:gd name="T96" fmla="*/ 3187 w 5446"/>
              <a:gd name="T97" fmla="*/ 2092 h 2856"/>
              <a:gd name="T98" fmla="*/ 3401 w 5446"/>
              <a:gd name="T99" fmla="*/ 1966 h 2856"/>
              <a:gd name="T100" fmla="*/ 3611 w 5446"/>
              <a:gd name="T101" fmla="*/ 1823 h 2856"/>
              <a:gd name="T102" fmla="*/ 3814 w 5446"/>
              <a:gd name="T103" fmla="*/ 1668 h 2856"/>
              <a:gd name="T104" fmla="*/ 4008 w 5446"/>
              <a:gd name="T105" fmla="*/ 1498 h 2856"/>
              <a:gd name="T106" fmla="*/ 4195 w 5446"/>
              <a:gd name="T107" fmla="*/ 1313 h 2856"/>
              <a:gd name="T108" fmla="*/ 4375 w 5446"/>
              <a:gd name="T109" fmla="*/ 1114 h 2856"/>
              <a:gd name="T110" fmla="*/ 4543 w 5446"/>
              <a:gd name="T111" fmla="*/ 902 h 2856"/>
              <a:gd name="T112" fmla="*/ 4449 w 5446"/>
              <a:gd name="T113" fmla="*/ 698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446" h="2856">
                <a:moveTo>
                  <a:pt x="4301" y="573"/>
                </a:moveTo>
                <a:lnTo>
                  <a:pt x="4301" y="573"/>
                </a:lnTo>
                <a:lnTo>
                  <a:pt x="4371" y="549"/>
                </a:lnTo>
                <a:lnTo>
                  <a:pt x="4442" y="524"/>
                </a:lnTo>
                <a:lnTo>
                  <a:pt x="4512" y="497"/>
                </a:lnTo>
                <a:lnTo>
                  <a:pt x="4581" y="468"/>
                </a:lnTo>
                <a:lnTo>
                  <a:pt x="4652" y="438"/>
                </a:lnTo>
                <a:lnTo>
                  <a:pt x="4721" y="407"/>
                </a:lnTo>
                <a:lnTo>
                  <a:pt x="4789" y="375"/>
                </a:lnTo>
                <a:lnTo>
                  <a:pt x="4858" y="338"/>
                </a:lnTo>
                <a:lnTo>
                  <a:pt x="4925" y="302"/>
                </a:lnTo>
                <a:lnTo>
                  <a:pt x="4994" y="264"/>
                </a:lnTo>
                <a:lnTo>
                  <a:pt x="5060" y="224"/>
                </a:lnTo>
                <a:lnTo>
                  <a:pt x="5127" y="184"/>
                </a:lnTo>
                <a:lnTo>
                  <a:pt x="5194" y="140"/>
                </a:lnTo>
                <a:lnTo>
                  <a:pt x="5261" y="96"/>
                </a:lnTo>
                <a:lnTo>
                  <a:pt x="5326" y="50"/>
                </a:lnTo>
                <a:lnTo>
                  <a:pt x="5391" y="0"/>
                </a:lnTo>
                <a:lnTo>
                  <a:pt x="5391" y="0"/>
                </a:lnTo>
                <a:lnTo>
                  <a:pt x="5404" y="98"/>
                </a:lnTo>
                <a:lnTo>
                  <a:pt x="5414" y="195"/>
                </a:lnTo>
                <a:lnTo>
                  <a:pt x="5423" y="295"/>
                </a:lnTo>
                <a:lnTo>
                  <a:pt x="5431" y="394"/>
                </a:lnTo>
                <a:lnTo>
                  <a:pt x="5437" y="493"/>
                </a:lnTo>
                <a:lnTo>
                  <a:pt x="5442" y="594"/>
                </a:lnTo>
                <a:lnTo>
                  <a:pt x="5444" y="694"/>
                </a:lnTo>
                <a:lnTo>
                  <a:pt x="5446" y="795"/>
                </a:lnTo>
                <a:lnTo>
                  <a:pt x="5446" y="898"/>
                </a:lnTo>
                <a:lnTo>
                  <a:pt x="5444" y="999"/>
                </a:lnTo>
                <a:lnTo>
                  <a:pt x="5440" y="1103"/>
                </a:lnTo>
                <a:lnTo>
                  <a:pt x="5435" y="1206"/>
                </a:lnTo>
                <a:lnTo>
                  <a:pt x="5427" y="1311"/>
                </a:lnTo>
                <a:lnTo>
                  <a:pt x="5418" y="1414"/>
                </a:lnTo>
                <a:lnTo>
                  <a:pt x="5408" y="1519"/>
                </a:lnTo>
                <a:lnTo>
                  <a:pt x="5395" y="1624"/>
                </a:lnTo>
                <a:lnTo>
                  <a:pt x="5395" y="1624"/>
                </a:lnTo>
                <a:lnTo>
                  <a:pt x="5257" y="1473"/>
                </a:lnTo>
                <a:lnTo>
                  <a:pt x="5118" y="1328"/>
                </a:lnTo>
                <a:lnTo>
                  <a:pt x="5118" y="1328"/>
                </a:lnTo>
                <a:lnTo>
                  <a:pt x="5049" y="1404"/>
                </a:lnTo>
                <a:lnTo>
                  <a:pt x="4980" y="1477"/>
                </a:lnTo>
                <a:lnTo>
                  <a:pt x="4910" y="1549"/>
                </a:lnTo>
                <a:lnTo>
                  <a:pt x="4837" y="1620"/>
                </a:lnTo>
                <a:lnTo>
                  <a:pt x="4763" y="1687"/>
                </a:lnTo>
                <a:lnTo>
                  <a:pt x="4690" y="1754"/>
                </a:lnTo>
                <a:lnTo>
                  <a:pt x="4614" y="1817"/>
                </a:lnTo>
                <a:lnTo>
                  <a:pt x="4539" y="1880"/>
                </a:lnTo>
                <a:lnTo>
                  <a:pt x="4461" y="1939"/>
                </a:lnTo>
                <a:lnTo>
                  <a:pt x="4385" y="1998"/>
                </a:lnTo>
                <a:lnTo>
                  <a:pt x="4306" y="2054"/>
                </a:lnTo>
                <a:lnTo>
                  <a:pt x="4226" y="2109"/>
                </a:lnTo>
                <a:lnTo>
                  <a:pt x="4146" y="2161"/>
                </a:lnTo>
                <a:lnTo>
                  <a:pt x="4066" y="2212"/>
                </a:lnTo>
                <a:lnTo>
                  <a:pt x="3985" y="2260"/>
                </a:lnTo>
                <a:lnTo>
                  <a:pt x="3903" y="2308"/>
                </a:lnTo>
                <a:lnTo>
                  <a:pt x="3821" y="2352"/>
                </a:lnTo>
                <a:lnTo>
                  <a:pt x="3737" y="2396"/>
                </a:lnTo>
                <a:lnTo>
                  <a:pt x="3655" y="2436"/>
                </a:lnTo>
                <a:lnTo>
                  <a:pt x="3571" y="2474"/>
                </a:lnTo>
                <a:lnTo>
                  <a:pt x="3487" y="2512"/>
                </a:lnTo>
                <a:lnTo>
                  <a:pt x="3403" y="2547"/>
                </a:lnTo>
                <a:lnTo>
                  <a:pt x="3317" y="2581"/>
                </a:lnTo>
                <a:lnTo>
                  <a:pt x="3233" y="2612"/>
                </a:lnTo>
                <a:lnTo>
                  <a:pt x="3147" y="2640"/>
                </a:lnTo>
                <a:lnTo>
                  <a:pt x="3061" y="2669"/>
                </a:lnTo>
                <a:lnTo>
                  <a:pt x="2977" y="2694"/>
                </a:lnTo>
                <a:lnTo>
                  <a:pt x="2891" y="2718"/>
                </a:lnTo>
                <a:lnTo>
                  <a:pt x="2805" y="2739"/>
                </a:lnTo>
                <a:lnTo>
                  <a:pt x="2719" y="2759"/>
                </a:lnTo>
                <a:lnTo>
                  <a:pt x="2634" y="2778"/>
                </a:lnTo>
                <a:lnTo>
                  <a:pt x="2548" y="2793"/>
                </a:lnTo>
                <a:lnTo>
                  <a:pt x="2548" y="2793"/>
                </a:lnTo>
                <a:lnTo>
                  <a:pt x="2462" y="2808"/>
                </a:lnTo>
                <a:lnTo>
                  <a:pt x="2376" y="2820"/>
                </a:lnTo>
                <a:lnTo>
                  <a:pt x="2290" y="2831"/>
                </a:lnTo>
                <a:lnTo>
                  <a:pt x="2206" y="2839"/>
                </a:lnTo>
                <a:lnTo>
                  <a:pt x="2120" y="2846"/>
                </a:lnTo>
                <a:lnTo>
                  <a:pt x="2036" y="2850"/>
                </a:lnTo>
                <a:lnTo>
                  <a:pt x="1950" y="2854"/>
                </a:lnTo>
                <a:lnTo>
                  <a:pt x="1866" y="2856"/>
                </a:lnTo>
                <a:lnTo>
                  <a:pt x="1782" y="2856"/>
                </a:lnTo>
                <a:lnTo>
                  <a:pt x="1698" y="2854"/>
                </a:lnTo>
                <a:lnTo>
                  <a:pt x="1614" y="2848"/>
                </a:lnTo>
                <a:lnTo>
                  <a:pt x="1532" y="2843"/>
                </a:lnTo>
                <a:lnTo>
                  <a:pt x="1450" y="2837"/>
                </a:lnTo>
                <a:lnTo>
                  <a:pt x="1368" y="2827"/>
                </a:lnTo>
                <a:lnTo>
                  <a:pt x="1285" y="2816"/>
                </a:lnTo>
                <a:lnTo>
                  <a:pt x="1203" y="2803"/>
                </a:lnTo>
                <a:lnTo>
                  <a:pt x="1123" y="2789"/>
                </a:lnTo>
                <a:lnTo>
                  <a:pt x="1043" y="2774"/>
                </a:lnTo>
                <a:lnTo>
                  <a:pt x="965" y="2755"/>
                </a:lnTo>
                <a:lnTo>
                  <a:pt x="884" y="2736"/>
                </a:lnTo>
                <a:lnTo>
                  <a:pt x="808" y="2715"/>
                </a:lnTo>
                <a:lnTo>
                  <a:pt x="730" y="2694"/>
                </a:lnTo>
                <a:lnTo>
                  <a:pt x="653" y="2669"/>
                </a:lnTo>
                <a:lnTo>
                  <a:pt x="577" y="2642"/>
                </a:lnTo>
                <a:lnTo>
                  <a:pt x="503" y="2615"/>
                </a:lnTo>
                <a:lnTo>
                  <a:pt x="428" y="2587"/>
                </a:lnTo>
                <a:lnTo>
                  <a:pt x="355" y="2556"/>
                </a:lnTo>
                <a:lnTo>
                  <a:pt x="283" y="2524"/>
                </a:lnTo>
                <a:lnTo>
                  <a:pt x="210" y="2491"/>
                </a:lnTo>
                <a:lnTo>
                  <a:pt x="140" y="2455"/>
                </a:lnTo>
                <a:lnTo>
                  <a:pt x="69" y="2419"/>
                </a:lnTo>
                <a:lnTo>
                  <a:pt x="0" y="2380"/>
                </a:lnTo>
                <a:lnTo>
                  <a:pt x="0" y="2380"/>
                </a:lnTo>
                <a:lnTo>
                  <a:pt x="73" y="2407"/>
                </a:lnTo>
                <a:lnTo>
                  <a:pt x="144" y="2430"/>
                </a:lnTo>
                <a:lnTo>
                  <a:pt x="216" y="2453"/>
                </a:lnTo>
                <a:lnTo>
                  <a:pt x="291" y="2474"/>
                </a:lnTo>
                <a:lnTo>
                  <a:pt x="363" y="2493"/>
                </a:lnTo>
                <a:lnTo>
                  <a:pt x="438" y="2510"/>
                </a:lnTo>
                <a:lnTo>
                  <a:pt x="512" y="2527"/>
                </a:lnTo>
                <a:lnTo>
                  <a:pt x="587" y="2541"/>
                </a:lnTo>
                <a:lnTo>
                  <a:pt x="661" y="2554"/>
                </a:lnTo>
                <a:lnTo>
                  <a:pt x="737" y="2566"/>
                </a:lnTo>
                <a:lnTo>
                  <a:pt x="814" y="2575"/>
                </a:lnTo>
                <a:lnTo>
                  <a:pt x="890" y="2583"/>
                </a:lnTo>
                <a:lnTo>
                  <a:pt x="967" y="2590"/>
                </a:lnTo>
                <a:lnTo>
                  <a:pt x="1043" y="2594"/>
                </a:lnTo>
                <a:lnTo>
                  <a:pt x="1121" y="2598"/>
                </a:lnTo>
                <a:lnTo>
                  <a:pt x="1198" y="2600"/>
                </a:lnTo>
                <a:lnTo>
                  <a:pt x="1276" y="2600"/>
                </a:lnTo>
                <a:lnTo>
                  <a:pt x="1352" y="2600"/>
                </a:lnTo>
                <a:lnTo>
                  <a:pt x="1431" y="2596"/>
                </a:lnTo>
                <a:lnTo>
                  <a:pt x="1509" y="2592"/>
                </a:lnTo>
                <a:lnTo>
                  <a:pt x="1585" y="2585"/>
                </a:lnTo>
                <a:lnTo>
                  <a:pt x="1663" y="2577"/>
                </a:lnTo>
                <a:lnTo>
                  <a:pt x="1742" y="2569"/>
                </a:lnTo>
                <a:lnTo>
                  <a:pt x="1820" y="2558"/>
                </a:lnTo>
                <a:lnTo>
                  <a:pt x="1898" y="2545"/>
                </a:lnTo>
                <a:lnTo>
                  <a:pt x="1975" y="2531"/>
                </a:lnTo>
                <a:lnTo>
                  <a:pt x="2053" y="2516"/>
                </a:lnTo>
                <a:lnTo>
                  <a:pt x="2131" y="2499"/>
                </a:lnTo>
                <a:lnTo>
                  <a:pt x="2208" y="2480"/>
                </a:lnTo>
                <a:lnTo>
                  <a:pt x="2286" y="2461"/>
                </a:lnTo>
                <a:lnTo>
                  <a:pt x="2362" y="2438"/>
                </a:lnTo>
                <a:lnTo>
                  <a:pt x="2439" y="2415"/>
                </a:lnTo>
                <a:lnTo>
                  <a:pt x="2515" y="2390"/>
                </a:lnTo>
                <a:lnTo>
                  <a:pt x="2592" y="2363"/>
                </a:lnTo>
                <a:lnTo>
                  <a:pt x="2668" y="2335"/>
                </a:lnTo>
                <a:lnTo>
                  <a:pt x="2742" y="2304"/>
                </a:lnTo>
                <a:lnTo>
                  <a:pt x="2817" y="2273"/>
                </a:lnTo>
                <a:lnTo>
                  <a:pt x="2893" y="2241"/>
                </a:lnTo>
                <a:lnTo>
                  <a:pt x="2966" y="2207"/>
                </a:lnTo>
                <a:lnTo>
                  <a:pt x="3040" y="2170"/>
                </a:lnTo>
                <a:lnTo>
                  <a:pt x="3113" y="2132"/>
                </a:lnTo>
                <a:lnTo>
                  <a:pt x="3187" y="2092"/>
                </a:lnTo>
                <a:lnTo>
                  <a:pt x="3258" y="2052"/>
                </a:lnTo>
                <a:lnTo>
                  <a:pt x="3330" y="2010"/>
                </a:lnTo>
                <a:lnTo>
                  <a:pt x="3401" y="1966"/>
                </a:lnTo>
                <a:lnTo>
                  <a:pt x="3472" y="1920"/>
                </a:lnTo>
                <a:lnTo>
                  <a:pt x="3541" y="1872"/>
                </a:lnTo>
                <a:lnTo>
                  <a:pt x="3611" y="1823"/>
                </a:lnTo>
                <a:lnTo>
                  <a:pt x="3678" y="1773"/>
                </a:lnTo>
                <a:lnTo>
                  <a:pt x="3747" y="1721"/>
                </a:lnTo>
                <a:lnTo>
                  <a:pt x="3814" y="1668"/>
                </a:lnTo>
                <a:lnTo>
                  <a:pt x="3879" y="1613"/>
                </a:lnTo>
                <a:lnTo>
                  <a:pt x="3943" y="1555"/>
                </a:lnTo>
                <a:lnTo>
                  <a:pt x="4008" y="1498"/>
                </a:lnTo>
                <a:lnTo>
                  <a:pt x="4071" y="1437"/>
                </a:lnTo>
                <a:lnTo>
                  <a:pt x="4134" y="1376"/>
                </a:lnTo>
                <a:lnTo>
                  <a:pt x="4195" y="1313"/>
                </a:lnTo>
                <a:lnTo>
                  <a:pt x="4257" y="1248"/>
                </a:lnTo>
                <a:lnTo>
                  <a:pt x="4316" y="1183"/>
                </a:lnTo>
                <a:lnTo>
                  <a:pt x="4375" y="1114"/>
                </a:lnTo>
                <a:lnTo>
                  <a:pt x="4432" y="1045"/>
                </a:lnTo>
                <a:lnTo>
                  <a:pt x="4488" y="975"/>
                </a:lnTo>
                <a:lnTo>
                  <a:pt x="4543" y="902"/>
                </a:lnTo>
                <a:lnTo>
                  <a:pt x="4598" y="827"/>
                </a:lnTo>
                <a:lnTo>
                  <a:pt x="4598" y="827"/>
                </a:lnTo>
                <a:lnTo>
                  <a:pt x="4449" y="698"/>
                </a:lnTo>
                <a:lnTo>
                  <a:pt x="4301" y="573"/>
                </a:lnTo>
                <a:lnTo>
                  <a:pt x="4301" y="573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  <a:effectLst>
            <a:innerShdw dist="38100" dir="5400000">
              <a:prstClr val="black">
                <a:alpha val="2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 useBgFill="1">
        <p:nvSpPr>
          <p:cNvPr id="18" name="Freeform 12"/>
          <p:cNvSpPr>
            <a:spLocks/>
          </p:cNvSpPr>
          <p:nvPr/>
        </p:nvSpPr>
        <p:spPr bwMode="auto">
          <a:xfrm rot="16200000" flipH="1">
            <a:off x="9934565" y="4726505"/>
            <a:ext cx="1228141" cy="1356176"/>
          </a:xfrm>
          <a:custGeom>
            <a:avLst/>
            <a:gdLst>
              <a:gd name="T0" fmla="*/ 3597 w 4818"/>
              <a:gd name="T1" fmla="*/ 609 h 3371"/>
              <a:gd name="T2" fmla="*/ 3800 w 4818"/>
              <a:gd name="T3" fmla="*/ 523 h 3371"/>
              <a:gd name="T4" fmla="*/ 4000 w 4818"/>
              <a:gd name="T5" fmla="*/ 418 h 3371"/>
              <a:gd name="T6" fmla="*/ 4195 w 4818"/>
              <a:gd name="T7" fmla="*/ 296 h 3371"/>
              <a:gd name="T8" fmla="*/ 4386 w 4818"/>
              <a:gd name="T9" fmla="*/ 156 h 3371"/>
              <a:gd name="T10" fmla="*/ 4569 w 4818"/>
              <a:gd name="T11" fmla="*/ 0 h 3371"/>
              <a:gd name="T12" fmla="*/ 4619 w 4818"/>
              <a:gd name="T13" fmla="*/ 156 h 3371"/>
              <a:gd name="T14" fmla="*/ 4682 w 4818"/>
              <a:gd name="T15" fmla="*/ 399 h 3371"/>
              <a:gd name="T16" fmla="*/ 4736 w 4818"/>
              <a:gd name="T17" fmla="*/ 651 h 3371"/>
              <a:gd name="T18" fmla="*/ 4776 w 4818"/>
              <a:gd name="T19" fmla="*/ 909 h 3371"/>
              <a:gd name="T20" fmla="*/ 4806 w 4818"/>
              <a:gd name="T21" fmla="*/ 1176 h 3371"/>
              <a:gd name="T22" fmla="*/ 4818 w 4818"/>
              <a:gd name="T23" fmla="*/ 1358 h 3371"/>
              <a:gd name="T24" fmla="*/ 4436 w 4818"/>
              <a:gd name="T25" fmla="*/ 1241 h 3371"/>
              <a:gd name="T26" fmla="*/ 4293 w 4818"/>
              <a:gd name="T27" fmla="*/ 1455 h 3371"/>
              <a:gd name="T28" fmla="*/ 4140 w 4818"/>
              <a:gd name="T29" fmla="*/ 1660 h 3371"/>
              <a:gd name="T30" fmla="*/ 3976 w 4818"/>
              <a:gd name="T31" fmla="*/ 1853 h 3371"/>
              <a:gd name="T32" fmla="*/ 3804 w 4818"/>
              <a:gd name="T33" fmla="*/ 2034 h 3371"/>
              <a:gd name="T34" fmla="*/ 3624 w 4818"/>
              <a:gd name="T35" fmla="*/ 2206 h 3371"/>
              <a:gd name="T36" fmla="*/ 3435 w 4818"/>
              <a:gd name="T37" fmla="*/ 2366 h 3371"/>
              <a:gd name="T38" fmla="*/ 3239 w 4818"/>
              <a:gd name="T39" fmla="*/ 2517 h 3371"/>
              <a:gd name="T40" fmla="*/ 3036 w 4818"/>
              <a:gd name="T41" fmla="*/ 2655 h 3371"/>
              <a:gd name="T42" fmla="*/ 2826 w 4818"/>
              <a:gd name="T43" fmla="*/ 2783 h 3371"/>
              <a:gd name="T44" fmla="*/ 2610 w 4818"/>
              <a:gd name="T45" fmla="*/ 2897 h 3371"/>
              <a:gd name="T46" fmla="*/ 2391 w 4818"/>
              <a:gd name="T47" fmla="*/ 3001 h 3371"/>
              <a:gd name="T48" fmla="*/ 2163 w 4818"/>
              <a:gd name="T49" fmla="*/ 3090 h 3371"/>
              <a:gd name="T50" fmla="*/ 1934 w 4818"/>
              <a:gd name="T51" fmla="*/ 3171 h 3371"/>
              <a:gd name="T52" fmla="*/ 1699 w 4818"/>
              <a:gd name="T53" fmla="*/ 3236 h 3371"/>
              <a:gd name="T54" fmla="*/ 1463 w 4818"/>
              <a:gd name="T55" fmla="*/ 3289 h 3371"/>
              <a:gd name="T56" fmla="*/ 1224 w 4818"/>
              <a:gd name="T57" fmla="*/ 3329 h 3371"/>
              <a:gd name="T58" fmla="*/ 981 w 4818"/>
              <a:gd name="T59" fmla="*/ 3356 h 3371"/>
              <a:gd name="T60" fmla="*/ 737 w 4818"/>
              <a:gd name="T61" fmla="*/ 3369 h 3371"/>
              <a:gd name="T62" fmla="*/ 493 w 4818"/>
              <a:gd name="T63" fmla="*/ 3369 h 3371"/>
              <a:gd name="T64" fmla="*/ 246 w 4818"/>
              <a:gd name="T65" fmla="*/ 3354 h 3371"/>
              <a:gd name="T66" fmla="*/ 0 w 4818"/>
              <a:gd name="T67" fmla="*/ 3325 h 3371"/>
              <a:gd name="T68" fmla="*/ 166 w 4818"/>
              <a:gd name="T69" fmla="*/ 3320 h 3371"/>
              <a:gd name="T70" fmla="*/ 411 w 4818"/>
              <a:gd name="T71" fmla="*/ 3299 h 3371"/>
              <a:gd name="T72" fmla="*/ 649 w 4818"/>
              <a:gd name="T73" fmla="*/ 3264 h 3371"/>
              <a:gd name="T74" fmla="*/ 882 w 4818"/>
              <a:gd name="T75" fmla="*/ 3218 h 3371"/>
              <a:gd name="T76" fmla="*/ 1111 w 4818"/>
              <a:gd name="T77" fmla="*/ 3161 h 3371"/>
              <a:gd name="T78" fmla="*/ 1335 w 4818"/>
              <a:gd name="T79" fmla="*/ 3092 h 3371"/>
              <a:gd name="T80" fmla="*/ 1552 w 4818"/>
              <a:gd name="T81" fmla="*/ 3012 h 3371"/>
              <a:gd name="T82" fmla="*/ 1762 w 4818"/>
              <a:gd name="T83" fmla="*/ 2920 h 3371"/>
              <a:gd name="T84" fmla="*/ 1967 w 4818"/>
              <a:gd name="T85" fmla="*/ 2819 h 3371"/>
              <a:gd name="T86" fmla="*/ 2165 w 4818"/>
              <a:gd name="T87" fmla="*/ 2708 h 3371"/>
              <a:gd name="T88" fmla="*/ 2356 w 4818"/>
              <a:gd name="T89" fmla="*/ 2588 h 3371"/>
              <a:gd name="T90" fmla="*/ 2538 w 4818"/>
              <a:gd name="T91" fmla="*/ 2460 h 3371"/>
              <a:gd name="T92" fmla="*/ 2713 w 4818"/>
              <a:gd name="T93" fmla="*/ 2321 h 3371"/>
              <a:gd name="T94" fmla="*/ 2881 w 4818"/>
              <a:gd name="T95" fmla="*/ 2175 h 3371"/>
              <a:gd name="T96" fmla="*/ 3040 w 4818"/>
              <a:gd name="T97" fmla="*/ 2021 h 3371"/>
              <a:gd name="T98" fmla="*/ 3191 w 4818"/>
              <a:gd name="T99" fmla="*/ 1860 h 3371"/>
              <a:gd name="T100" fmla="*/ 3332 w 4818"/>
              <a:gd name="T101" fmla="*/ 1690 h 3371"/>
              <a:gd name="T102" fmla="*/ 3464 w 4818"/>
              <a:gd name="T103" fmla="*/ 1516 h 3371"/>
              <a:gd name="T104" fmla="*/ 3588 w 4818"/>
              <a:gd name="T105" fmla="*/ 1335 h 3371"/>
              <a:gd name="T106" fmla="*/ 3701 w 4818"/>
              <a:gd name="T107" fmla="*/ 1148 h 3371"/>
              <a:gd name="T108" fmla="*/ 3804 w 4818"/>
              <a:gd name="T109" fmla="*/ 955 h 3371"/>
              <a:gd name="T110" fmla="*/ 3867 w 4818"/>
              <a:gd name="T111" fmla="*/ 823 h 3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18" h="3371">
                <a:moveTo>
                  <a:pt x="3529" y="634"/>
                </a:moveTo>
                <a:lnTo>
                  <a:pt x="3529" y="634"/>
                </a:lnTo>
                <a:lnTo>
                  <a:pt x="3597" y="609"/>
                </a:lnTo>
                <a:lnTo>
                  <a:pt x="3664" y="582"/>
                </a:lnTo>
                <a:lnTo>
                  <a:pt x="3733" y="554"/>
                </a:lnTo>
                <a:lnTo>
                  <a:pt x="3800" y="523"/>
                </a:lnTo>
                <a:lnTo>
                  <a:pt x="3867" y="489"/>
                </a:lnTo>
                <a:lnTo>
                  <a:pt x="3934" y="454"/>
                </a:lnTo>
                <a:lnTo>
                  <a:pt x="4000" y="418"/>
                </a:lnTo>
                <a:lnTo>
                  <a:pt x="4065" y="380"/>
                </a:lnTo>
                <a:lnTo>
                  <a:pt x="4130" y="340"/>
                </a:lnTo>
                <a:lnTo>
                  <a:pt x="4195" y="296"/>
                </a:lnTo>
                <a:lnTo>
                  <a:pt x="4260" y="252"/>
                </a:lnTo>
                <a:lnTo>
                  <a:pt x="4323" y="206"/>
                </a:lnTo>
                <a:lnTo>
                  <a:pt x="4386" y="156"/>
                </a:lnTo>
                <a:lnTo>
                  <a:pt x="4447" y="107"/>
                </a:lnTo>
                <a:lnTo>
                  <a:pt x="4510" y="53"/>
                </a:lnTo>
                <a:lnTo>
                  <a:pt x="4569" y="0"/>
                </a:lnTo>
                <a:lnTo>
                  <a:pt x="4569" y="0"/>
                </a:lnTo>
                <a:lnTo>
                  <a:pt x="4594" y="78"/>
                </a:lnTo>
                <a:lnTo>
                  <a:pt x="4619" y="156"/>
                </a:lnTo>
                <a:lnTo>
                  <a:pt x="4640" y="237"/>
                </a:lnTo>
                <a:lnTo>
                  <a:pt x="4663" y="317"/>
                </a:lnTo>
                <a:lnTo>
                  <a:pt x="4682" y="399"/>
                </a:lnTo>
                <a:lnTo>
                  <a:pt x="4701" y="481"/>
                </a:lnTo>
                <a:lnTo>
                  <a:pt x="4718" y="565"/>
                </a:lnTo>
                <a:lnTo>
                  <a:pt x="4736" y="651"/>
                </a:lnTo>
                <a:lnTo>
                  <a:pt x="4751" y="735"/>
                </a:lnTo>
                <a:lnTo>
                  <a:pt x="4764" y="823"/>
                </a:lnTo>
                <a:lnTo>
                  <a:pt x="4776" y="909"/>
                </a:lnTo>
                <a:lnTo>
                  <a:pt x="4787" y="997"/>
                </a:lnTo>
                <a:lnTo>
                  <a:pt x="4797" y="1087"/>
                </a:lnTo>
                <a:lnTo>
                  <a:pt x="4806" y="1176"/>
                </a:lnTo>
                <a:lnTo>
                  <a:pt x="4812" y="1266"/>
                </a:lnTo>
                <a:lnTo>
                  <a:pt x="4818" y="1358"/>
                </a:lnTo>
                <a:lnTo>
                  <a:pt x="4818" y="1358"/>
                </a:lnTo>
                <a:lnTo>
                  <a:pt x="4480" y="1169"/>
                </a:lnTo>
                <a:lnTo>
                  <a:pt x="4480" y="1169"/>
                </a:lnTo>
                <a:lnTo>
                  <a:pt x="4436" y="1241"/>
                </a:lnTo>
                <a:lnTo>
                  <a:pt x="4388" y="1314"/>
                </a:lnTo>
                <a:lnTo>
                  <a:pt x="4340" y="1385"/>
                </a:lnTo>
                <a:lnTo>
                  <a:pt x="4293" y="1455"/>
                </a:lnTo>
                <a:lnTo>
                  <a:pt x="4243" y="1524"/>
                </a:lnTo>
                <a:lnTo>
                  <a:pt x="4191" y="1593"/>
                </a:lnTo>
                <a:lnTo>
                  <a:pt x="4140" y="1660"/>
                </a:lnTo>
                <a:lnTo>
                  <a:pt x="4086" y="1725"/>
                </a:lnTo>
                <a:lnTo>
                  <a:pt x="4031" y="1790"/>
                </a:lnTo>
                <a:lnTo>
                  <a:pt x="3976" y="1853"/>
                </a:lnTo>
                <a:lnTo>
                  <a:pt x="3920" y="1914"/>
                </a:lnTo>
                <a:lnTo>
                  <a:pt x="3863" y="1975"/>
                </a:lnTo>
                <a:lnTo>
                  <a:pt x="3804" y="2034"/>
                </a:lnTo>
                <a:lnTo>
                  <a:pt x="3745" y="2093"/>
                </a:lnTo>
                <a:lnTo>
                  <a:pt x="3685" y="2151"/>
                </a:lnTo>
                <a:lnTo>
                  <a:pt x="3624" y="2206"/>
                </a:lnTo>
                <a:lnTo>
                  <a:pt x="3561" y="2261"/>
                </a:lnTo>
                <a:lnTo>
                  <a:pt x="3498" y="2315"/>
                </a:lnTo>
                <a:lnTo>
                  <a:pt x="3435" y="2366"/>
                </a:lnTo>
                <a:lnTo>
                  <a:pt x="3370" y="2418"/>
                </a:lnTo>
                <a:lnTo>
                  <a:pt x="3305" y="2468"/>
                </a:lnTo>
                <a:lnTo>
                  <a:pt x="3239" y="2517"/>
                </a:lnTo>
                <a:lnTo>
                  <a:pt x="3172" y="2565"/>
                </a:lnTo>
                <a:lnTo>
                  <a:pt x="3105" y="2611"/>
                </a:lnTo>
                <a:lnTo>
                  <a:pt x="3036" y="2655"/>
                </a:lnTo>
                <a:lnTo>
                  <a:pt x="2967" y="2699"/>
                </a:lnTo>
                <a:lnTo>
                  <a:pt x="2897" y="2741"/>
                </a:lnTo>
                <a:lnTo>
                  <a:pt x="2826" y="2783"/>
                </a:lnTo>
                <a:lnTo>
                  <a:pt x="2755" y="2821"/>
                </a:lnTo>
                <a:lnTo>
                  <a:pt x="2683" y="2861"/>
                </a:lnTo>
                <a:lnTo>
                  <a:pt x="2610" y="2897"/>
                </a:lnTo>
                <a:lnTo>
                  <a:pt x="2538" y="2934"/>
                </a:lnTo>
                <a:lnTo>
                  <a:pt x="2465" y="2968"/>
                </a:lnTo>
                <a:lnTo>
                  <a:pt x="2391" y="3001"/>
                </a:lnTo>
                <a:lnTo>
                  <a:pt x="2316" y="3031"/>
                </a:lnTo>
                <a:lnTo>
                  <a:pt x="2240" y="3062"/>
                </a:lnTo>
                <a:lnTo>
                  <a:pt x="2163" y="3090"/>
                </a:lnTo>
                <a:lnTo>
                  <a:pt x="2089" y="3119"/>
                </a:lnTo>
                <a:lnTo>
                  <a:pt x="2011" y="3146"/>
                </a:lnTo>
                <a:lnTo>
                  <a:pt x="1934" y="3171"/>
                </a:lnTo>
                <a:lnTo>
                  <a:pt x="1856" y="3194"/>
                </a:lnTo>
                <a:lnTo>
                  <a:pt x="1780" y="3215"/>
                </a:lnTo>
                <a:lnTo>
                  <a:pt x="1699" y="3236"/>
                </a:lnTo>
                <a:lnTo>
                  <a:pt x="1621" y="3255"/>
                </a:lnTo>
                <a:lnTo>
                  <a:pt x="1543" y="3272"/>
                </a:lnTo>
                <a:lnTo>
                  <a:pt x="1463" y="3289"/>
                </a:lnTo>
                <a:lnTo>
                  <a:pt x="1382" y="3304"/>
                </a:lnTo>
                <a:lnTo>
                  <a:pt x="1304" y="3318"/>
                </a:lnTo>
                <a:lnTo>
                  <a:pt x="1224" y="3329"/>
                </a:lnTo>
                <a:lnTo>
                  <a:pt x="1142" y="3339"/>
                </a:lnTo>
                <a:lnTo>
                  <a:pt x="1062" y="3348"/>
                </a:lnTo>
                <a:lnTo>
                  <a:pt x="981" y="3356"/>
                </a:lnTo>
                <a:lnTo>
                  <a:pt x="899" y="3362"/>
                </a:lnTo>
                <a:lnTo>
                  <a:pt x="819" y="3365"/>
                </a:lnTo>
                <a:lnTo>
                  <a:pt x="737" y="3369"/>
                </a:lnTo>
                <a:lnTo>
                  <a:pt x="655" y="3371"/>
                </a:lnTo>
                <a:lnTo>
                  <a:pt x="573" y="3369"/>
                </a:lnTo>
                <a:lnTo>
                  <a:pt x="493" y="3369"/>
                </a:lnTo>
                <a:lnTo>
                  <a:pt x="411" y="3365"/>
                </a:lnTo>
                <a:lnTo>
                  <a:pt x="328" y="3360"/>
                </a:lnTo>
                <a:lnTo>
                  <a:pt x="246" y="3354"/>
                </a:lnTo>
                <a:lnTo>
                  <a:pt x="164" y="3346"/>
                </a:lnTo>
                <a:lnTo>
                  <a:pt x="82" y="3337"/>
                </a:lnTo>
                <a:lnTo>
                  <a:pt x="0" y="3325"/>
                </a:lnTo>
                <a:lnTo>
                  <a:pt x="0" y="3325"/>
                </a:lnTo>
                <a:lnTo>
                  <a:pt x="84" y="3323"/>
                </a:lnTo>
                <a:lnTo>
                  <a:pt x="166" y="3320"/>
                </a:lnTo>
                <a:lnTo>
                  <a:pt x="248" y="3314"/>
                </a:lnTo>
                <a:lnTo>
                  <a:pt x="328" y="3306"/>
                </a:lnTo>
                <a:lnTo>
                  <a:pt x="411" y="3299"/>
                </a:lnTo>
                <a:lnTo>
                  <a:pt x="491" y="3289"/>
                </a:lnTo>
                <a:lnTo>
                  <a:pt x="569" y="3278"/>
                </a:lnTo>
                <a:lnTo>
                  <a:pt x="649" y="3264"/>
                </a:lnTo>
                <a:lnTo>
                  <a:pt x="728" y="3251"/>
                </a:lnTo>
                <a:lnTo>
                  <a:pt x="806" y="3236"/>
                </a:lnTo>
                <a:lnTo>
                  <a:pt x="882" y="3218"/>
                </a:lnTo>
                <a:lnTo>
                  <a:pt x="960" y="3201"/>
                </a:lnTo>
                <a:lnTo>
                  <a:pt x="1037" y="3182"/>
                </a:lnTo>
                <a:lnTo>
                  <a:pt x="1111" y="3161"/>
                </a:lnTo>
                <a:lnTo>
                  <a:pt x="1188" y="3140"/>
                </a:lnTo>
                <a:lnTo>
                  <a:pt x="1262" y="3115"/>
                </a:lnTo>
                <a:lnTo>
                  <a:pt x="1335" y="3092"/>
                </a:lnTo>
                <a:lnTo>
                  <a:pt x="1407" y="3066"/>
                </a:lnTo>
                <a:lnTo>
                  <a:pt x="1480" y="3039"/>
                </a:lnTo>
                <a:lnTo>
                  <a:pt x="1552" y="3012"/>
                </a:lnTo>
                <a:lnTo>
                  <a:pt x="1623" y="2983"/>
                </a:lnTo>
                <a:lnTo>
                  <a:pt x="1694" y="2953"/>
                </a:lnTo>
                <a:lnTo>
                  <a:pt x="1762" y="2920"/>
                </a:lnTo>
                <a:lnTo>
                  <a:pt x="1831" y="2888"/>
                </a:lnTo>
                <a:lnTo>
                  <a:pt x="1900" y="2855"/>
                </a:lnTo>
                <a:lnTo>
                  <a:pt x="1967" y="2819"/>
                </a:lnTo>
                <a:lnTo>
                  <a:pt x="2034" y="2785"/>
                </a:lnTo>
                <a:lnTo>
                  <a:pt x="2100" y="2747"/>
                </a:lnTo>
                <a:lnTo>
                  <a:pt x="2165" y="2708"/>
                </a:lnTo>
                <a:lnTo>
                  <a:pt x="2230" y="2670"/>
                </a:lnTo>
                <a:lnTo>
                  <a:pt x="2293" y="2630"/>
                </a:lnTo>
                <a:lnTo>
                  <a:pt x="2356" y="2588"/>
                </a:lnTo>
                <a:lnTo>
                  <a:pt x="2417" y="2546"/>
                </a:lnTo>
                <a:lnTo>
                  <a:pt x="2479" y="2504"/>
                </a:lnTo>
                <a:lnTo>
                  <a:pt x="2538" y="2460"/>
                </a:lnTo>
                <a:lnTo>
                  <a:pt x="2599" y="2414"/>
                </a:lnTo>
                <a:lnTo>
                  <a:pt x="2656" y="2368"/>
                </a:lnTo>
                <a:lnTo>
                  <a:pt x="2713" y="2321"/>
                </a:lnTo>
                <a:lnTo>
                  <a:pt x="2771" y="2273"/>
                </a:lnTo>
                <a:lnTo>
                  <a:pt x="2826" y="2225"/>
                </a:lnTo>
                <a:lnTo>
                  <a:pt x="2881" y="2175"/>
                </a:lnTo>
                <a:lnTo>
                  <a:pt x="2935" y="2124"/>
                </a:lnTo>
                <a:lnTo>
                  <a:pt x="2988" y="2074"/>
                </a:lnTo>
                <a:lnTo>
                  <a:pt x="3040" y="2021"/>
                </a:lnTo>
                <a:lnTo>
                  <a:pt x="3091" y="1967"/>
                </a:lnTo>
                <a:lnTo>
                  <a:pt x="3141" y="1914"/>
                </a:lnTo>
                <a:lnTo>
                  <a:pt x="3191" y="1860"/>
                </a:lnTo>
                <a:lnTo>
                  <a:pt x="3239" y="1805"/>
                </a:lnTo>
                <a:lnTo>
                  <a:pt x="3286" y="1748"/>
                </a:lnTo>
                <a:lnTo>
                  <a:pt x="3332" y="1690"/>
                </a:lnTo>
                <a:lnTo>
                  <a:pt x="3378" y="1633"/>
                </a:lnTo>
                <a:lnTo>
                  <a:pt x="3422" y="1576"/>
                </a:lnTo>
                <a:lnTo>
                  <a:pt x="3464" y="1516"/>
                </a:lnTo>
                <a:lnTo>
                  <a:pt x="3506" y="1457"/>
                </a:lnTo>
                <a:lnTo>
                  <a:pt x="3548" y="1396"/>
                </a:lnTo>
                <a:lnTo>
                  <a:pt x="3588" y="1335"/>
                </a:lnTo>
                <a:lnTo>
                  <a:pt x="3626" y="1274"/>
                </a:lnTo>
                <a:lnTo>
                  <a:pt x="3664" y="1211"/>
                </a:lnTo>
                <a:lnTo>
                  <a:pt x="3701" y="1148"/>
                </a:lnTo>
                <a:lnTo>
                  <a:pt x="3737" y="1085"/>
                </a:lnTo>
                <a:lnTo>
                  <a:pt x="3771" y="1020"/>
                </a:lnTo>
                <a:lnTo>
                  <a:pt x="3804" y="955"/>
                </a:lnTo>
                <a:lnTo>
                  <a:pt x="3836" y="890"/>
                </a:lnTo>
                <a:lnTo>
                  <a:pt x="3867" y="823"/>
                </a:lnTo>
                <a:lnTo>
                  <a:pt x="3867" y="823"/>
                </a:lnTo>
                <a:lnTo>
                  <a:pt x="3529" y="634"/>
                </a:lnTo>
                <a:lnTo>
                  <a:pt x="3529" y="634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  <a:effectLst>
            <a:innerShdw dist="38100" dir="5400000">
              <a:prstClr val="black">
                <a:alpha val="2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 useBgFill="1">
        <p:nvSpPr>
          <p:cNvPr id="19" name="Freeform 12"/>
          <p:cNvSpPr>
            <a:spLocks/>
          </p:cNvSpPr>
          <p:nvPr/>
        </p:nvSpPr>
        <p:spPr bwMode="auto">
          <a:xfrm rot="10800000" flipH="1">
            <a:off x="8146555" y="4053385"/>
            <a:ext cx="1449856" cy="1828799"/>
          </a:xfrm>
          <a:custGeom>
            <a:avLst/>
            <a:gdLst>
              <a:gd name="T0" fmla="*/ 3597 w 4818"/>
              <a:gd name="T1" fmla="*/ 609 h 3371"/>
              <a:gd name="T2" fmla="*/ 3800 w 4818"/>
              <a:gd name="T3" fmla="*/ 523 h 3371"/>
              <a:gd name="T4" fmla="*/ 4000 w 4818"/>
              <a:gd name="T5" fmla="*/ 418 h 3371"/>
              <a:gd name="T6" fmla="*/ 4195 w 4818"/>
              <a:gd name="T7" fmla="*/ 296 h 3371"/>
              <a:gd name="T8" fmla="*/ 4386 w 4818"/>
              <a:gd name="T9" fmla="*/ 156 h 3371"/>
              <a:gd name="T10" fmla="*/ 4569 w 4818"/>
              <a:gd name="T11" fmla="*/ 0 h 3371"/>
              <a:gd name="T12" fmla="*/ 4619 w 4818"/>
              <a:gd name="T13" fmla="*/ 156 h 3371"/>
              <a:gd name="T14" fmla="*/ 4682 w 4818"/>
              <a:gd name="T15" fmla="*/ 399 h 3371"/>
              <a:gd name="T16" fmla="*/ 4736 w 4818"/>
              <a:gd name="T17" fmla="*/ 651 h 3371"/>
              <a:gd name="T18" fmla="*/ 4776 w 4818"/>
              <a:gd name="T19" fmla="*/ 909 h 3371"/>
              <a:gd name="T20" fmla="*/ 4806 w 4818"/>
              <a:gd name="T21" fmla="*/ 1176 h 3371"/>
              <a:gd name="T22" fmla="*/ 4818 w 4818"/>
              <a:gd name="T23" fmla="*/ 1358 h 3371"/>
              <a:gd name="T24" fmla="*/ 4436 w 4818"/>
              <a:gd name="T25" fmla="*/ 1241 h 3371"/>
              <a:gd name="T26" fmla="*/ 4293 w 4818"/>
              <a:gd name="T27" fmla="*/ 1455 h 3371"/>
              <a:gd name="T28" fmla="*/ 4140 w 4818"/>
              <a:gd name="T29" fmla="*/ 1660 h 3371"/>
              <a:gd name="T30" fmla="*/ 3976 w 4818"/>
              <a:gd name="T31" fmla="*/ 1853 h 3371"/>
              <a:gd name="T32" fmla="*/ 3804 w 4818"/>
              <a:gd name="T33" fmla="*/ 2034 h 3371"/>
              <a:gd name="T34" fmla="*/ 3624 w 4818"/>
              <a:gd name="T35" fmla="*/ 2206 h 3371"/>
              <a:gd name="T36" fmla="*/ 3435 w 4818"/>
              <a:gd name="T37" fmla="*/ 2366 h 3371"/>
              <a:gd name="T38" fmla="*/ 3239 w 4818"/>
              <a:gd name="T39" fmla="*/ 2517 h 3371"/>
              <a:gd name="T40" fmla="*/ 3036 w 4818"/>
              <a:gd name="T41" fmla="*/ 2655 h 3371"/>
              <a:gd name="T42" fmla="*/ 2826 w 4818"/>
              <a:gd name="T43" fmla="*/ 2783 h 3371"/>
              <a:gd name="T44" fmla="*/ 2610 w 4818"/>
              <a:gd name="T45" fmla="*/ 2897 h 3371"/>
              <a:gd name="T46" fmla="*/ 2391 w 4818"/>
              <a:gd name="T47" fmla="*/ 3001 h 3371"/>
              <a:gd name="T48" fmla="*/ 2163 w 4818"/>
              <a:gd name="T49" fmla="*/ 3090 h 3371"/>
              <a:gd name="T50" fmla="*/ 1934 w 4818"/>
              <a:gd name="T51" fmla="*/ 3171 h 3371"/>
              <a:gd name="T52" fmla="*/ 1699 w 4818"/>
              <a:gd name="T53" fmla="*/ 3236 h 3371"/>
              <a:gd name="T54" fmla="*/ 1463 w 4818"/>
              <a:gd name="T55" fmla="*/ 3289 h 3371"/>
              <a:gd name="T56" fmla="*/ 1224 w 4818"/>
              <a:gd name="T57" fmla="*/ 3329 h 3371"/>
              <a:gd name="T58" fmla="*/ 981 w 4818"/>
              <a:gd name="T59" fmla="*/ 3356 h 3371"/>
              <a:gd name="T60" fmla="*/ 737 w 4818"/>
              <a:gd name="T61" fmla="*/ 3369 h 3371"/>
              <a:gd name="T62" fmla="*/ 493 w 4818"/>
              <a:gd name="T63" fmla="*/ 3369 h 3371"/>
              <a:gd name="T64" fmla="*/ 246 w 4818"/>
              <a:gd name="T65" fmla="*/ 3354 h 3371"/>
              <a:gd name="T66" fmla="*/ 0 w 4818"/>
              <a:gd name="T67" fmla="*/ 3325 h 3371"/>
              <a:gd name="T68" fmla="*/ 166 w 4818"/>
              <a:gd name="T69" fmla="*/ 3320 h 3371"/>
              <a:gd name="T70" fmla="*/ 411 w 4818"/>
              <a:gd name="T71" fmla="*/ 3299 h 3371"/>
              <a:gd name="T72" fmla="*/ 649 w 4818"/>
              <a:gd name="T73" fmla="*/ 3264 h 3371"/>
              <a:gd name="T74" fmla="*/ 882 w 4818"/>
              <a:gd name="T75" fmla="*/ 3218 h 3371"/>
              <a:gd name="T76" fmla="*/ 1111 w 4818"/>
              <a:gd name="T77" fmla="*/ 3161 h 3371"/>
              <a:gd name="T78" fmla="*/ 1335 w 4818"/>
              <a:gd name="T79" fmla="*/ 3092 h 3371"/>
              <a:gd name="T80" fmla="*/ 1552 w 4818"/>
              <a:gd name="T81" fmla="*/ 3012 h 3371"/>
              <a:gd name="T82" fmla="*/ 1762 w 4818"/>
              <a:gd name="T83" fmla="*/ 2920 h 3371"/>
              <a:gd name="T84" fmla="*/ 1967 w 4818"/>
              <a:gd name="T85" fmla="*/ 2819 h 3371"/>
              <a:gd name="T86" fmla="*/ 2165 w 4818"/>
              <a:gd name="T87" fmla="*/ 2708 h 3371"/>
              <a:gd name="T88" fmla="*/ 2356 w 4818"/>
              <a:gd name="T89" fmla="*/ 2588 h 3371"/>
              <a:gd name="T90" fmla="*/ 2538 w 4818"/>
              <a:gd name="T91" fmla="*/ 2460 h 3371"/>
              <a:gd name="T92" fmla="*/ 2713 w 4818"/>
              <a:gd name="T93" fmla="*/ 2321 h 3371"/>
              <a:gd name="T94" fmla="*/ 2881 w 4818"/>
              <a:gd name="T95" fmla="*/ 2175 h 3371"/>
              <a:gd name="T96" fmla="*/ 3040 w 4818"/>
              <a:gd name="T97" fmla="*/ 2021 h 3371"/>
              <a:gd name="T98" fmla="*/ 3191 w 4818"/>
              <a:gd name="T99" fmla="*/ 1860 h 3371"/>
              <a:gd name="T100" fmla="*/ 3332 w 4818"/>
              <a:gd name="T101" fmla="*/ 1690 h 3371"/>
              <a:gd name="T102" fmla="*/ 3464 w 4818"/>
              <a:gd name="T103" fmla="*/ 1516 h 3371"/>
              <a:gd name="T104" fmla="*/ 3588 w 4818"/>
              <a:gd name="T105" fmla="*/ 1335 h 3371"/>
              <a:gd name="T106" fmla="*/ 3701 w 4818"/>
              <a:gd name="T107" fmla="*/ 1148 h 3371"/>
              <a:gd name="T108" fmla="*/ 3804 w 4818"/>
              <a:gd name="T109" fmla="*/ 955 h 3371"/>
              <a:gd name="T110" fmla="*/ 3867 w 4818"/>
              <a:gd name="T111" fmla="*/ 823 h 3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818" h="3371">
                <a:moveTo>
                  <a:pt x="3529" y="634"/>
                </a:moveTo>
                <a:lnTo>
                  <a:pt x="3529" y="634"/>
                </a:lnTo>
                <a:lnTo>
                  <a:pt x="3597" y="609"/>
                </a:lnTo>
                <a:lnTo>
                  <a:pt x="3664" y="582"/>
                </a:lnTo>
                <a:lnTo>
                  <a:pt x="3733" y="554"/>
                </a:lnTo>
                <a:lnTo>
                  <a:pt x="3800" y="523"/>
                </a:lnTo>
                <a:lnTo>
                  <a:pt x="3867" y="489"/>
                </a:lnTo>
                <a:lnTo>
                  <a:pt x="3934" y="454"/>
                </a:lnTo>
                <a:lnTo>
                  <a:pt x="4000" y="418"/>
                </a:lnTo>
                <a:lnTo>
                  <a:pt x="4065" y="380"/>
                </a:lnTo>
                <a:lnTo>
                  <a:pt x="4130" y="340"/>
                </a:lnTo>
                <a:lnTo>
                  <a:pt x="4195" y="296"/>
                </a:lnTo>
                <a:lnTo>
                  <a:pt x="4260" y="252"/>
                </a:lnTo>
                <a:lnTo>
                  <a:pt x="4323" y="206"/>
                </a:lnTo>
                <a:lnTo>
                  <a:pt x="4386" y="156"/>
                </a:lnTo>
                <a:lnTo>
                  <a:pt x="4447" y="107"/>
                </a:lnTo>
                <a:lnTo>
                  <a:pt x="4510" y="53"/>
                </a:lnTo>
                <a:lnTo>
                  <a:pt x="4569" y="0"/>
                </a:lnTo>
                <a:lnTo>
                  <a:pt x="4569" y="0"/>
                </a:lnTo>
                <a:lnTo>
                  <a:pt x="4594" y="78"/>
                </a:lnTo>
                <a:lnTo>
                  <a:pt x="4619" y="156"/>
                </a:lnTo>
                <a:lnTo>
                  <a:pt x="4640" y="237"/>
                </a:lnTo>
                <a:lnTo>
                  <a:pt x="4663" y="317"/>
                </a:lnTo>
                <a:lnTo>
                  <a:pt x="4682" y="399"/>
                </a:lnTo>
                <a:lnTo>
                  <a:pt x="4701" y="481"/>
                </a:lnTo>
                <a:lnTo>
                  <a:pt x="4718" y="565"/>
                </a:lnTo>
                <a:lnTo>
                  <a:pt x="4736" y="651"/>
                </a:lnTo>
                <a:lnTo>
                  <a:pt x="4751" y="735"/>
                </a:lnTo>
                <a:lnTo>
                  <a:pt x="4764" y="823"/>
                </a:lnTo>
                <a:lnTo>
                  <a:pt x="4776" y="909"/>
                </a:lnTo>
                <a:lnTo>
                  <a:pt x="4787" y="997"/>
                </a:lnTo>
                <a:lnTo>
                  <a:pt x="4797" y="1087"/>
                </a:lnTo>
                <a:lnTo>
                  <a:pt x="4806" y="1176"/>
                </a:lnTo>
                <a:lnTo>
                  <a:pt x="4812" y="1266"/>
                </a:lnTo>
                <a:lnTo>
                  <a:pt x="4818" y="1358"/>
                </a:lnTo>
                <a:lnTo>
                  <a:pt x="4818" y="1358"/>
                </a:lnTo>
                <a:lnTo>
                  <a:pt x="4480" y="1169"/>
                </a:lnTo>
                <a:lnTo>
                  <a:pt x="4480" y="1169"/>
                </a:lnTo>
                <a:lnTo>
                  <a:pt x="4436" y="1241"/>
                </a:lnTo>
                <a:lnTo>
                  <a:pt x="4388" y="1314"/>
                </a:lnTo>
                <a:lnTo>
                  <a:pt x="4340" y="1385"/>
                </a:lnTo>
                <a:lnTo>
                  <a:pt x="4293" y="1455"/>
                </a:lnTo>
                <a:lnTo>
                  <a:pt x="4243" y="1524"/>
                </a:lnTo>
                <a:lnTo>
                  <a:pt x="4191" y="1593"/>
                </a:lnTo>
                <a:lnTo>
                  <a:pt x="4140" y="1660"/>
                </a:lnTo>
                <a:lnTo>
                  <a:pt x="4086" y="1725"/>
                </a:lnTo>
                <a:lnTo>
                  <a:pt x="4031" y="1790"/>
                </a:lnTo>
                <a:lnTo>
                  <a:pt x="3976" y="1853"/>
                </a:lnTo>
                <a:lnTo>
                  <a:pt x="3920" y="1914"/>
                </a:lnTo>
                <a:lnTo>
                  <a:pt x="3863" y="1975"/>
                </a:lnTo>
                <a:lnTo>
                  <a:pt x="3804" y="2034"/>
                </a:lnTo>
                <a:lnTo>
                  <a:pt x="3745" y="2093"/>
                </a:lnTo>
                <a:lnTo>
                  <a:pt x="3685" y="2151"/>
                </a:lnTo>
                <a:lnTo>
                  <a:pt x="3624" y="2206"/>
                </a:lnTo>
                <a:lnTo>
                  <a:pt x="3561" y="2261"/>
                </a:lnTo>
                <a:lnTo>
                  <a:pt x="3498" y="2315"/>
                </a:lnTo>
                <a:lnTo>
                  <a:pt x="3435" y="2366"/>
                </a:lnTo>
                <a:lnTo>
                  <a:pt x="3370" y="2418"/>
                </a:lnTo>
                <a:lnTo>
                  <a:pt x="3305" y="2468"/>
                </a:lnTo>
                <a:lnTo>
                  <a:pt x="3239" y="2517"/>
                </a:lnTo>
                <a:lnTo>
                  <a:pt x="3172" y="2565"/>
                </a:lnTo>
                <a:lnTo>
                  <a:pt x="3105" y="2611"/>
                </a:lnTo>
                <a:lnTo>
                  <a:pt x="3036" y="2655"/>
                </a:lnTo>
                <a:lnTo>
                  <a:pt x="2967" y="2699"/>
                </a:lnTo>
                <a:lnTo>
                  <a:pt x="2897" y="2741"/>
                </a:lnTo>
                <a:lnTo>
                  <a:pt x="2826" y="2783"/>
                </a:lnTo>
                <a:lnTo>
                  <a:pt x="2755" y="2821"/>
                </a:lnTo>
                <a:lnTo>
                  <a:pt x="2683" y="2861"/>
                </a:lnTo>
                <a:lnTo>
                  <a:pt x="2610" y="2897"/>
                </a:lnTo>
                <a:lnTo>
                  <a:pt x="2538" y="2934"/>
                </a:lnTo>
                <a:lnTo>
                  <a:pt x="2465" y="2968"/>
                </a:lnTo>
                <a:lnTo>
                  <a:pt x="2391" y="3001"/>
                </a:lnTo>
                <a:lnTo>
                  <a:pt x="2316" y="3031"/>
                </a:lnTo>
                <a:lnTo>
                  <a:pt x="2240" y="3062"/>
                </a:lnTo>
                <a:lnTo>
                  <a:pt x="2163" y="3090"/>
                </a:lnTo>
                <a:lnTo>
                  <a:pt x="2089" y="3119"/>
                </a:lnTo>
                <a:lnTo>
                  <a:pt x="2011" y="3146"/>
                </a:lnTo>
                <a:lnTo>
                  <a:pt x="1934" y="3171"/>
                </a:lnTo>
                <a:lnTo>
                  <a:pt x="1856" y="3194"/>
                </a:lnTo>
                <a:lnTo>
                  <a:pt x="1780" y="3215"/>
                </a:lnTo>
                <a:lnTo>
                  <a:pt x="1699" y="3236"/>
                </a:lnTo>
                <a:lnTo>
                  <a:pt x="1621" y="3255"/>
                </a:lnTo>
                <a:lnTo>
                  <a:pt x="1543" y="3272"/>
                </a:lnTo>
                <a:lnTo>
                  <a:pt x="1463" y="3289"/>
                </a:lnTo>
                <a:lnTo>
                  <a:pt x="1382" y="3304"/>
                </a:lnTo>
                <a:lnTo>
                  <a:pt x="1304" y="3318"/>
                </a:lnTo>
                <a:lnTo>
                  <a:pt x="1224" y="3329"/>
                </a:lnTo>
                <a:lnTo>
                  <a:pt x="1142" y="3339"/>
                </a:lnTo>
                <a:lnTo>
                  <a:pt x="1062" y="3348"/>
                </a:lnTo>
                <a:lnTo>
                  <a:pt x="981" y="3356"/>
                </a:lnTo>
                <a:lnTo>
                  <a:pt x="899" y="3362"/>
                </a:lnTo>
                <a:lnTo>
                  <a:pt x="819" y="3365"/>
                </a:lnTo>
                <a:lnTo>
                  <a:pt x="737" y="3369"/>
                </a:lnTo>
                <a:lnTo>
                  <a:pt x="655" y="3371"/>
                </a:lnTo>
                <a:lnTo>
                  <a:pt x="573" y="3369"/>
                </a:lnTo>
                <a:lnTo>
                  <a:pt x="493" y="3369"/>
                </a:lnTo>
                <a:lnTo>
                  <a:pt x="411" y="3365"/>
                </a:lnTo>
                <a:lnTo>
                  <a:pt x="328" y="3360"/>
                </a:lnTo>
                <a:lnTo>
                  <a:pt x="246" y="3354"/>
                </a:lnTo>
                <a:lnTo>
                  <a:pt x="164" y="3346"/>
                </a:lnTo>
                <a:lnTo>
                  <a:pt x="82" y="3337"/>
                </a:lnTo>
                <a:lnTo>
                  <a:pt x="0" y="3325"/>
                </a:lnTo>
                <a:lnTo>
                  <a:pt x="0" y="3325"/>
                </a:lnTo>
                <a:lnTo>
                  <a:pt x="84" y="3323"/>
                </a:lnTo>
                <a:lnTo>
                  <a:pt x="166" y="3320"/>
                </a:lnTo>
                <a:lnTo>
                  <a:pt x="248" y="3314"/>
                </a:lnTo>
                <a:lnTo>
                  <a:pt x="328" y="3306"/>
                </a:lnTo>
                <a:lnTo>
                  <a:pt x="411" y="3299"/>
                </a:lnTo>
                <a:lnTo>
                  <a:pt x="491" y="3289"/>
                </a:lnTo>
                <a:lnTo>
                  <a:pt x="569" y="3278"/>
                </a:lnTo>
                <a:lnTo>
                  <a:pt x="649" y="3264"/>
                </a:lnTo>
                <a:lnTo>
                  <a:pt x="728" y="3251"/>
                </a:lnTo>
                <a:lnTo>
                  <a:pt x="806" y="3236"/>
                </a:lnTo>
                <a:lnTo>
                  <a:pt x="882" y="3218"/>
                </a:lnTo>
                <a:lnTo>
                  <a:pt x="960" y="3201"/>
                </a:lnTo>
                <a:lnTo>
                  <a:pt x="1037" y="3182"/>
                </a:lnTo>
                <a:lnTo>
                  <a:pt x="1111" y="3161"/>
                </a:lnTo>
                <a:lnTo>
                  <a:pt x="1188" y="3140"/>
                </a:lnTo>
                <a:lnTo>
                  <a:pt x="1262" y="3115"/>
                </a:lnTo>
                <a:lnTo>
                  <a:pt x="1335" y="3092"/>
                </a:lnTo>
                <a:lnTo>
                  <a:pt x="1407" y="3066"/>
                </a:lnTo>
                <a:lnTo>
                  <a:pt x="1480" y="3039"/>
                </a:lnTo>
                <a:lnTo>
                  <a:pt x="1552" y="3012"/>
                </a:lnTo>
                <a:lnTo>
                  <a:pt x="1623" y="2983"/>
                </a:lnTo>
                <a:lnTo>
                  <a:pt x="1694" y="2953"/>
                </a:lnTo>
                <a:lnTo>
                  <a:pt x="1762" y="2920"/>
                </a:lnTo>
                <a:lnTo>
                  <a:pt x="1831" y="2888"/>
                </a:lnTo>
                <a:lnTo>
                  <a:pt x="1900" y="2855"/>
                </a:lnTo>
                <a:lnTo>
                  <a:pt x="1967" y="2819"/>
                </a:lnTo>
                <a:lnTo>
                  <a:pt x="2034" y="2785"/>
                </a:lnTo>
                <a:lnTo>
                  <a:pt x="2100" y="2747"/>
                </a:lnTo>
                <a:lnTo>
                  <a:pt x="2165" y="2708"/>
                </a:lnTo>
                <a:lnTo>
                  <a:pt x="2230" y="2670"/>
                </a:lnTo>
                <a:lnTo>
                  <a:pt x="2293" y="2630"/>
                </a:lnTo>
                <a:lnTo>
                  <a:pt x="2356" y="2588"/>
                </a:lnTo>
                <a:lnTo>
                  <a:pt x="2417" y="2546"/>
                </a:lnTo>
                <a:lnTo>
                  <a:pt x="2479" y="2504"/>
                </a:lnTo>
                <a:lnTo>
                  <a:pt x="2538" y="2460"/>
                </a:lnTo>
                <a:lnTo>
                  <a:pt x="2599" y="2414"/>
                </a:lnTo>
                <a:lnTo>
                  <a:pt x="2656" y="2368"/>
                </a:lnTo>
                <a:lnTo>
                  <a:pt x="2713" y="2321"/>
                </a:lnTo>
                <a:lnTo>
                  <a:pt x="2771" y="2273"/>
                </a:lnTo>
                <a:lnTo>
                  <a:pt x="2826" y="2225"/>
                </a:lnTo>
                <a:lnTo>
                  <a:pt x="2881" y="2175"/>
                </a:lnTo>
                <a:lnTo>
                  <a:pt x="2935" y="2124"/>
                </a:lnTo>
                <a:lnTo>
                  <a:pt x="2988" y="2074"/>
                </a:lnTo>
                <a:lnTo>
                  <a:pt x="3040" y="2021"/>
                </a:lnTo>
                <a:lnTo>
                  <a:pt x="3091" y="1967"/>
                </a:lnTo>
                <a:lnTo>
                  <a:pt x="3141" y="1914"/>
                </a:lnTo>
                <a:lnTo>
                  <a:pt x="3191" y="1860"/>
                </a:lnTo>
                <a:lnTo>
                  <a:pt x="3239" y="1805"/>
                </a:lnTo>
                <a:lnTo>
                  <a:pt x="3286" y="1748"/>
                </a:lnTo>
                <a:lnTo>
                  <a:pt x="3332" y="1690"/>
                </a:lnTo>
                <a:lnTo>
                  <a:pt x="3378" y="1633"/>
                </a:lnTo>
                <a:lnTo>
                  <a:pt x="3422" y="1576"/>
                </a:lnTo>
                <a:lnTo>
                  <a:pt x="3464" y="1516"/>
                </a:lnTo>
                <a:lnTo>
                  <a:pt x="3506" y="1457"/>
                </a:lnTo>
                <a:lnTo>
                  <a:pt x="3548" y="1396"/>
                </a:lnTo>
                <a:lnTo>
                  <a:pt x="3588" y="1335"/>
                </a:lnTo>
                <a:lnTo>
                  <a:pt x="3626" y="1274"/>
                </a:lnTo>
                <a:lnTo>
                  <a:pt x="3664" y="1211"/>
                </a:lnTo>
                <a:lnTo>
                  <a:pt x="3701" y="1148"/>
                </a:lnTo>
                <a:lnTo>
                  <a:pt x="3737" y="1085"/>
                </a:lnTo>
                <a:lnTo>
                  <a:pt x="3771" y="1020"/>
                </a:lnTo>
                <a:lnTo>
                  <a:pt x="3804" y="955"/>
                </a:lnTo>
                <a:lnTo>
                  <a:pt x="3836" y="890"/>
                </a:lnTo>
                <a:lnTo>
                  <a:pt x="3867" y="823"/>
                </a:lnTo>
                <a:lnTo>
                  <a:pt x="3867" y="823"/>
                </a:lnTo>
                <a:lnTo>
                  <a:pt x="3529" y="634"/>
                </a:lnTo>
                <a:lnTo>
                  <a:pt x="3529" y="634"/>
                </a:lnTo>
                <a:close/>
              </a:path>
            </a:pathLst>
          </a:custGeom>
          <a:ln>
            <a:solidFill>
              <a:schemeClr val="bg1">
                <a:lumMod val="85000"/>
              </a:schemeClr>
            </a:solidFill>
          </a:ln>
          <a:effectLst>
            <a:innerShdw dist="38100" dir="5400000">
              <a:prstClr val="black">
                <a:alpha val="2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Oval 1"/>
          <p:cNvSpPr/>
          <p:nvPr/>
        </p:nvSpPr>
        <p:spPr>
          <a:xfrm>
            <a:off x="9410700" y="5882185"/>
            <a:ext cx="185711" cy="13647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68695" y="5384707"/>
            <a:ext cx="5459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r"/>
            <a:r>
              <a:rPr lang="en-GB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Istanbul,  May 11, 2016 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8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dirty="0"/>
              <a:t>GENERATION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6156083"/>
              </p:ext>
            </p:extLst>
          </p:nvPr>
        </p:nvGraphicFramePr>
        <p:xfrm>
          <a:off x="274319" y="1760444"/>
          <a:ext cx="6004561" cy="2953796"/>
        </p:xfrm>
        <a:graphic>
          <a:graphicData uri="http://schemas.openxmlformats.org/presentationml/2006/ole">
            <p:oleObj spid="_x0000_s62466" name="Bitmap Image" r:id="rId3" imgW="6095238" imgH="4571429" progId="PBrush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7815882"/>
              </p:ext>
            </p:extLst>
          </p:nvPr>
        </p:nvGraphicFramePr>
        <p:xfrm>
          <a:off x="0" y="4785360"/>
          <a:ext cx="6289040" cy="1991902"/>
        </p:xfrm>
        <a:graphic>
          <a:graphicData uri="http://schemas.openxmlformats.org/presentationml/2006/ole">
            <p:oleObj spid="_x0000_s62467" name="Bitmap Image" r:id="rId4" imgW="15238095" imgH="11428571" progId="PBrush">
              <p:embed/>
            </p:oleObj>
          </a:graphicData>
        </a:graphic>
      </p:graphicFrame>
      <p:pic>
        <p:nvPicPr>
          <p:cNvPr id="8" name="Imagem 2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727200"/>
            <a:ext cx="5201920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Pascoal Bacela\Documents\Linhas\Copy of MVC-821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8880" y="4714240"/>
            <a:ext cx="5842001" cy="2052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63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55" y="279113"/>
            <a:ext cx="10972800" cy="58477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1000"/>
              </a:spcBef>
            </a:pPr>
            <a:r>
              <a:rPr lang="en-US" altLang="en-US" sz="3200" dirty="0"/>
              <a:t>ENERGY RESOURCE POTENTIAL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873760" y="2062480"/>
            <a:ext cx="1040383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1963" indent="-461963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/>
            <a:r>
              <a:rPr lang="en-US" altLang="pt-PT" sz="2400" b="0" dirty="0">
                <a:solidFill>
                  <a:srgbClr val="00B0F0"/>
                </a:solidFill>
              </a:rPr>
              <a:t>Mozambique </a:t>
            </a:r>
            <a:r>
              <a:rPr lang="en-US" altLang="pt-PT" sz="2400" b="0" dirty="0" smtClean="0">
                <a:solidFill>
                  <a:srgbClr val="00B0F0"/>
                </a:solidFill>
              </a:rPr>
              <a:t>energy </a:t>
            </a:r>
            <a:r>
              <a:rPr lang="en-US" altLang="pt-PT" sz="2400" b="0" dirty="0">
                <a:solidFill>
                  <a:srgbClr val="00B0F0"/>
                </a:solidFill>
              </a:rPr>
              <a:t>resources </a:t>
            </a:r>
            <a:r>
              <a:rPr lang="en-US" altLang="pt-PT" sz="2400" b="0" dirty="0" smtClean="0">
                <a:solidFill>
                  <a:srgbClr val="00B0F0"/>
                </a:solidFill>
              </a:rPr>
              <a:t>potential include</a:t>
            </a:r>
            <a:r>
              <a:rPr lang="en-US" altLang="pt-PT" sz="2400" b="0" dirty="0">
                <a:solidFill>
                  <a:srgbClr val="00B0F0"/>
                </a:solidFill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en-US" altLang="pt-PT" sz="2400" b="0" dirty="0">
              <a:solidFill>
                <a:srgbClr val="00B0F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GB" altLang="pt-PT" dirty="0">
                <a:solidFill>
                  <a:srgbClr val="00B0F0"/>
                </a:solidFill>
              </a:rPr>
              <a:t>HYDROPOWER </a:t>
            </a:r>
            <a:r>
              <a:rPr lang="en-GB" altLang="pt-PT" b="0" dirty="0">
                <a:solidFill>
                  <a:srgbClr val="00B0F0"/>
                </a:solidFill>
              </a:rPr>
              <a:t>- 18.000MW; </a:t>
            </a:r>
          </a:p>
          <a:p>
            <a:pPr algn="just" eaLnBrk="1" hangingPunct="1"/>
            <a:endParaRPr lang="en-GB" altLang="pt-PT" b="0" dirty="0">
              <a:solidFill>
                <a:srgbClr val="00B0F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GB" altLang="pt-PT" dirty="0">
                <a:solidFill>
                  <a:srgbClr val="00B0F0"/>
                </a:solidFill>
              </a:rPr>
              <a:t>COAL</a:t>
            </a:r>
            <a:r>
              <a:rPr lang="en-GB" altLang="pt-PT" b="0" dirty="0">
                <a:solidFill>
                  <a:srgbClr val="00B0F0"/>
                </a:solidFill>
              </a:rPr>
              <a:t> -23 billion tonnes; </a:t>
            </a:r>
          </a:p>
          <a:p>
            <a:pPr algn="just" eaLnBrk="1" hangingPunct="1"/>
            <a:endParaRPr lang="en-GB" altLang="pt-PT" b="0" dirty="0">
              <a:solidFill>
                <a:srgbClr val="00B0F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GB" altLang="pt-PT" dirty="0">
                <a:solidFill>
                  <a:srgbClr val="00B0F0"/>
                </a:solidFill>
              </a:rPr>
              <a:t>NATURAL GAS </a:t>
            </a:r>
            <a:r>
              <a:rPr lang="en-GB" altLang="pt-PT" b="0" i="1" dirty="0" smtClean="0">
                <a:solidFill>
                  <a:srgbClr val="00B0F0"/>
                </a:solidFill>
              </a:rPr>
              <a:t>- </a:t>
            </a:r>
            <a:r>
              <a:rPr lang="en-GB" altLang="pt-PT" b="0" i="1" dirty="0">
                <a:solidFill>
                  <a:srgbClr val="00B0F0"/>
                </a:solidFill>
              </a:rPr>
              <a:t>o</a:t>
            </a:r>
            <a:r>
              <a:rPr lang="en-GB" altLang="pt-PT" b="0" dirty="0">
                <a:solidFill>
                  <a:srgbClr val="00B0F0"/>
                </a:solidFill>
              </a:rPr>
              <a:t>ver 200 TCF</a:t>
            </a:r>
            <a:r>
              <a:rPr lang="en-GB" altLang="pt-PT" dirty="0">
                <a:solidFill>
                  <a:srgbClr val="00B0F0"/>
                </a:solidFill>
              </a:rPr>
              <a:t>,  </a:t>
            </a:r>
          </a:p>
          <a:p>
            <a:pPr algn="just" eaLnBrk="1" hangingPunct="1"/>
            <a:endParaRPr lang="en-GB" altLang="pt-PT" b="0" dirty="0">
              <a:solidFill>
                <a:srgbClr val="00B0F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en-GB" altLang="pt-PT" dirty="0" smtClean="0">
                <a:solidFill>
                  <a:srgbClr val="00B0F0"/>
                </a:solidFill>
              </a:rPr>
              <a:t>RENEWABLES </a:t>
            </a:r>
            <a:r>
              <a:rPr lang="en-GB" altLang="pt-PT" b="0" dirty="0" smtClean="0">
                <a:solidFill>
                  <a:srgbClr val="00B0F0"/>
                </a:solidFill>
              </a:rPr>
              <a:t>- </a:t>
            </a:r>
            <a:r>
              <a:rPr lang="en-GB" altLang="pt-PT" b="0" dirty="0">
                <a:solidFill>
                  <a:srgbClr val="00B0F0"/>
                </a:solidFill>
              </a:rPr>
              <a:t>7.100MW, of </a:t>
            </a:r>
            <a:r>
              <a:rPr lang="en-GB" altLang="pt-PT" b="0" dirty="0" smtClean="0">
                <a:solidFill>
                  <a:srgbClr val="00B0F0"/>
                </a:solidFill>
              </a:rPr>
              <a:t>which: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pt-PT" b="0" dirty="0" smtClean="0">
                <a:solidFill>
                  <a:srgbClr val="00B0F0"/>
                </a:solidFill>
              </a:rPr>
              <a:t>Micro</a:t>
            </a:r>
            <a:r>
              <a:rPr lang="en-US" altLang="pt-PT" b="0" dirty="0">
                <a:solidFill>
                  <a:srgbClr val="00B0F0"/>
                </a:solidFill>
              </a:rPr>
              <a:t>, mini and small </a:t>
            </a:r>
            <a:r>
              <a:rPr lang="en-US" altLang="pt-PT" b="0" dirty="0" smtClean="0">
                <a:solidFill>
                  <a:srgbClr val="00B0F0"/>
                </a:solidFill>
              </a:rPr>
              <a:t>hydropower - </a:t>
            </a:r>
            <a:r>
              <a:rPr lang="en-US" altLang="pt-PT" b="0" dirty="0">
                <a:solidFill>
                  <a:srgbClr val="00B0F0"/>
                </a:solidFill>
              </a:rPr>
              <a:t>4.700MW; </a:t>
            </a:r>
            <a:endParaRPr lang="en-US" altLang="pt-PT" b="0" dirty="0" smtClean="0">
              <a:solidFill>
                <a:srgbClr val="00B0F0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pt-PT" b="0" dirty="0" smtClean="0">
                <a:solidFill>
                  <a:srgbClr val="00B0F0"/>
                </a:solidFill>
              </a:rPr>
              <a:t>Wind Power- </a:t>
            </a:r>
            <a:r>
              <a:rPr lang="en-US" altLang="pt-PT" b="0" dirty="0">
                <a:solidFill>
                  <a:srgbClr val="00B0F0"/>
                </a:solidFill>
              </a:rPr>
              <a:t>1.100MW; </a:t>
            </a:r>
            <a:endParaRPr lang="en-US" altLang="pt-PT" b="0" dirty="0" smtClean="0">
              <a:solidFill>
                <a:srgbClr val="00B0F0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pt-PT" b="0" dirty="0" smtClean="0">
                <a:solidFill>
                  <a:srgbClr val="00B0F0"/>
                </a:solidFill>
              </a:rPr>
              <a:t>Solar Power -  </a:t>
            </a:r>
            <a:r>
              <a:rPr lang="en-US" altLang="pt-PT" b="0" dirty="0">
                <a:solidFill>
                  <a:srgbClr val="00B0F0"/>
                </a:solidFill>
              </a:rPr>
              <a:t>1.200MW; </a:t>
            </a:r>
            <a:endParaRPr lang="en-US" altLang="pt-PT" b="0" dirty="0" smtClean="0">
              <a:solidFill>
                <a:srgbClr val="00B0F0"/>
              </a:solidFill>
            </a:endParaRP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altLang="pt-PT" b="0" dirty="0" smtClean="0">
                <a:solidFill>
                  <a:srgbClr val="00B0F0"/>
                </a:solidFill>
              </a:rPr>
              <a:t>Biomass Power -130MW </a:t>
            </a:r>
          </a:p>
          <a:p>
            <a:pPr marL="3200400" lvl="7" indent="0" algn="just"/>
            <a:r>
              <a:rPr lang="en-US" altLang="pt-PT" b="0" dirty="0" smtClean="0">
                <a:solidFill>
                  <a:srgbClr val="00B0F0"/>
                </a:solidFill>
              </a:rPr>
              <a:t>	</a:t>
            </a:r>
            <a:r>
              <a:rPr lang="en-US" altLang="pt-PT" sz="1800" b="0" dirty="0" smtClean="0">
                <a:solidFill>
                  <a:srgbClr val="00B0F0"/>
                </a:solidFill>
              </a:rPr>
              <a:t>	(Mozambique has </a:t>
            </a:r>
            <a:r>
              <a:rPr lang="en-US" altLang="pt-PT" sz="1800" b="0" dirty="0">
                <a:solidFill>
                  <a:srgbClr val="00B0F0"/>
                </a:solidFill>
              </a:rPr>
              <a:t>a Renewable Energy </a:t>
            </a:r>
            <a:r>
              <a:rPr lang="en-US" altLang="pt-PT" sz="1800" b="0" dirty="0" smtClean="0">
                <a:solidFill>
                  <a:srgbClr val="00B0F0"/>
                </a:solidFill>
              </a:rPr>
              <a:t>Atlas)</a:t>
            </a:r>
            <a:endParaRPr lang="en-GB" altLang="pt-PT" sz="1800" b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6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10649"/>
            <a:ext cx="10515600" cy="2852737"/>
          </a:xfrm>
        </p:spPr>
        <p:txBody>
          <a:bodyPr/>
          <a:lstStyle/>
          <a:p>
            <a:r>
              <a:rPr lang="pt-PT" altLang="en-US" dirty="0" err="1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70C0">
                    <a:alpha val="99000"/>
                  </a:srgbClr>
                </a:solidFill>
              </a:rPr>
              <a:t>Mining</a:t>
            </a:r>
            <a:r>
              <a:rPr lang="pt-PT" altLang="en-US" dirty="0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70C0">
                    <a:alpha val="99000"/>
                  </a:srgbClr>
                </a:solidFill>
              </a:rPr>
              <a:t>, </a:t>
            </a:r>
            <a:r>
              <a:rPr lang="pt-PT" altLang="en-US" dirty="0" err="1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70C0">
                    <a:alpha val="99000"/>
                  </a:srgbClr>
                </a:solidFill>
              </a:rPr>
              <a:t>Oil</a:t>
            </a:r>
            <a:r>
              <a:rPr lang="pt-PT" altLang="en-US" dirty="0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70C0">
                    <a:alpha val="99000"/>
                  </a:srgbClr>
                </a:solidFill>
              </a:rPr>
              <a:t> &amp; Gas </a:t>
            </a:r>
            <a:br>
              <a:rPr lang="pt-PT" altLang="en-US" dirty="0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70C0">
                    <a:alpha val="99000"/>
                  </a:srgbClr>
                </a:solidFill>
              </a:rPr>
            </a:br>
            <a:r>
              <a:rPr lang="pt-PT" altLang="en-US" dirty="0" err="1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70C0">
                    <a:alpha val="99000"/>
                  </a:srgbClr>
                </a:solidFill>
              </a:rPr>
              <a:t>Projects</a:t>
            </a:r>
            <a:endParaRPr lang="en-GB" altLang="en-US" dirty="0">
              <a:ln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  <a:solidFill>
                <a:srgbClr val="0070C0">
                  <a:alpha val="99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7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0262"/>
          </a:xfrm>
        </p:spPr>
        <p:txBody>
          <a:bodyPr/>
          <a:lstStyle/>
          <a:p>
            <a:r>
              <a:rPr lang="pt-PT" sz="4400" dirty="0" err="1" smtClean="0"/>
              <a:t>MAIN</a:t>
            </a:r>
            <a:r>
              <a:rPr lang="pt-PT" sz="4400" dirty="0" smtClean="0"/>
              <a:t> </a:t>
            </a:r>
            <a:r>
              <a:rPr lang="pt-PT" sz="4400" dirty="0" err="1" smtClean="0"/>
              <a:t>EXISTING</a:t>
            </a:r>
            <a:r>
              <a:rPr lang="pt-PT" sz="4400" dirty="0" smtClean="0"/>
              <a:t> </a:t>
            </a:r>
            <a:r>
              <a:rPr lang="pt-PT" sz="4400" dirty="0" err="1" smtClean="0"/>
              <a:t>MINERAL</a:t>
            </a:r>
            <a:r>
              <a:rPr lang="pt-PT" sz="4400" dirty="0" smtClean="0"/>
              <a:t> </a:t>
            </a:r>
            <a:r>
              <a:rPr lang="pt-PT" sz="4400" dirty="0" err="1" smtClean="0"/>
              <a:t>RESOURCES</a:t>
            </a:r>
            <a:endParaRPr lang="af-Z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PT" sz="3000" dirty="0">
                <a:solidFill>
                  <a:srgbClr val="0070C0"/>
                </a:solidFill>
              </a:rPr>
              <a:t> </a:t>
            </a:r>
            <a:r>
              <a:rPr lang="pt-PT" sz="3000" dirty="0" smtClean="0">
                <a:solidFill>
                  <a:srgbClr val="0070C0"/>
                </a:solidFill>
              </a:rPr>
              <a:t>Natural Gas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 err="1" smtClean="0">
                <a:solidFill>
                  <a:srgbClr val="0070C0"/>
                </a:solidFill>
              </a:rPr>
              <a:t>Coal</a:t>
            </a:r>
            <a:endParaRPr lang="pt-PT" sz="30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 smtClean="0">
                <a:solidFill>
                  <a:srgbClr val="0070C0"/>
                </a:solidFill>
              </a:rPr>
              <a:t>Heavy </a:t>
            </a:r>
            <a:r>
              <a:rPr lang="pt-PT" sz="3000" dirty="0">
                <a:solidFill>
                  <a:srgbClr val="0070C0"/>
                </a:solidFill>
              </a:rPr>
              <a:t>Mineral Sands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>
                <a:solidFill>
                  <a:srgbClr val="0070C0"/>
                </a:solidFill>
              </a:rPr>
              <a:t>Bauxite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>
                <a:solidFill>
                  <a:srgbClr val="0070C0"/>
                </a:solidFill>
              </a:rPr>
              <a:t>Limestone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>
                <a:solidFill>
                  <a:srgbClr val="0070C0"/>
                </a:solidFill>
              </a:rPr>
              <a:t>Rare Earth Metals &amp; Tantalite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 smtClean="0">
                <a:solidFill>
                  <a:srgbClr val="0070C0"/>
                </a:solidFill>
              </a:rPr>
              <a:t>Gold</a:t>
            </a:r>
          </a:p>
          <a:p>
            <a:endParaRPr lang="af-ZA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PT" sz="3000" dirty="0" err="1" smtClean="0">
                <a:solidFill>
                  <a:srgbClr val="0070C0"/>
                </a:solidFill>
              </a:rPr>
              <a:t>Gemstone</a:t>
            </a:r>
            <a:endParaRPr lang="pt-PT" sz="30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 err="1" smtClean="0">
                <a:solidFill>
                  <a:srgbClr val="0070C0"/>
                </a:solidFill>
              </a:rPr>
              <a:t>Garnet</a:t>
            </a:r>
            <a:endParaRPr lang="pt-PT" sz="30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 err="1" smtClean="0">
                <a:solidFill>
                  <a:srgbClr val="0070C0"/>
                </a:solidFill>
              </a:rPr>
              <a:t>Graphite</a:t>
            </a:r>
            <a:endParaRPr lang="pt-PT" sz="30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 err="1" smtClean="0">
                <a:solidFill>
                  <a:srgbClr val="0070C0"/>
                </a:solidFill>
              </a:rPr>
              <a:t>Marble</a:t>
            </a:r>
            <a:endParaRPr lang="pt-PT" sz="30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 err="1" smtClean="0">
                <a:solidFill>
                  <a:srgbClr val="0070C0"/>
                </a:solidFill>
              </a:rPr>
              <a:t>Bentonite</a:t>
            </a:r>
            <a:endParaRPr lang="pt-PT" sz="30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 smtClean="0">
                <a:solidFill>
                  <a:srgbClr val="0070C0"/>
                </a:solidFill>
              </a:rPr>
              <a:t>Base </a:t>
            </a:r>
            <a:r>
              <a:rPr lang="pt-PT" sz="3000" dirty="0" err="1" smtClean="0">
                <a:solidFill>
                  <a:srgbClr val="0070C0"/>
                </a:solidFill>
              </a:rPr>
              <a:t>Metals</a:t>
            </a:r>
            <a:endParaRPr lang="pt-PT" sz="30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PT" sz="3000" dirty="0" err="1" smtClean="0">
                <a:solidFill>
                  <a:srgbClr val="0070C0"/>
                </a:solidFill>
              </a:rPr>
              <a:t>Phosphate</a:t>
            </a:r>
            <a:r>
              <a:rPr lang="pt-PT" sz="3000" dirty="0" smtClean="0">
                <a:solidFill>
                  <a:srgbClr val="0070C0"/>
                </a:solidFill>
              </a:rPr>
              <a:t> </a:t>
            </a:r>
            <a:endParaRPr lang="af-ZA" sz="3000" dirty="0" smtClean="0">
              <a:solidFill>
                <a:srgbClr val="0070C0"/>
              </a:solidFill>
            </a:endParaRPr>
          </a:p>
          <a:p>
            <a:endParaRPr lang="pt-P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74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05427" y="251669"/>
            <a:ext cx="9144000" cy="510694"/>
          </a:xfrm>
        </p:spPr>
        <p:txBody>
          <a:bodyPr/>
          <a:lstStyle/>
          <a:p>
            <a:r>
              <a:rPr lang="pt-PT" sz="3200" b="0" dirty="0" smtClean="0"/>
              <a:t/>
            </a:r>
            <a:br>
              <a:rPr lang="pt-PT" sz="3200" b="0" dirty="0" smtClean="0"/>
            </a:br>
            <a:r>
              <a:rPr lang="pt-PT" sz="3200" b="0" dirty="0" smtClean="0"/>
              <a:t/>
            </a:r>
            <a:br>
              <a:rPr lang="pt-PT" sz="3200" b="0" dirty="0" smtClean="0"/>
            </a:br>
            <a:r>
              <a:rPr lang="pt-PT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MOZAMBIQUE GAS DISCOVERIES</a:t>
            </a:r>
            <a:endParaRPr lang="pt-PT" sz="32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815151" y="972439"/>
            <a:ext cx="8513009" cy="1082905"/>
          </a:xfrm>
        </p:spPr>
        <p:txBody>
          <a:bodyPr/>
          <a:lstStyle/>
          <a:p>
            <a:pPr algn="just"/>
            <a:endParaRPr lang="pt-PT" sz="1600" b="1" dirty="0" smtClean="0">
              <a:solidFill>
                <a:srgbClr val="FF0000"/>
              </a:solidFill>
              <a:latin typeface="+mj-lt"/>
            </a:endParaRPr>
          </a:p>
          <a:p>
            <a:pPr indent="0" algn="just">
              <a:buNone/>
            </a:pPr>
            <a:r>
              <a:rPr lang="pt-PT" sz="1600" b="1" dirty="0" smtClean="0">
                <a:solidFill>
                  <a:srgbClr val="FF0000"/>
                </a:solidFill>
                <a:latin typeface="+mj-lt"/>
              </a:rPr>
              <a:t>MOZAMBIQUE HAS SIGNIFICANT GAS RESERVES, POSITIONING IT AS A POTENTIAL KEY PLAYER IN THE ENERGY SUPPLY MARKET GLOBALLY.</a:t>
            </a:r>
            <a:endParaRPr lang="pt-PT" sz="16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221226" y="1883921"/>
            <a:ext cx="4800600" cy="4895850"/>
            <a:chOff x="381000" y="914400"/>
            <a:chExt cx="3669453" cy="5029200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81000" y="914400"/>
              <a:ext cx="3669453" cy="5029200"/>
              <a:chOff x="381000" y="914400"/>
              <a:chExt cx="3669453" cy="5029200"/>
            </a:xfrm>
          </p:grpSpPr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381000" y="914400"/>
                <a:ext cx="3669453" cy="5029200"/>
                <a:chOff x="381000" y="914400"/>
                <a:chExt cx="3669453" cy="5029200"/>
              </a:xfrm>
            </p:grpSpPr>
            <p:pic>
              <p:nvPicPr>
                <p:cNvPr id="63" name="Picture 2" descr="C:\Users\User\AppData\Local\Microsoft\Windows\Temporary Internet Files\Content.Outlook\H9K6CAAZ\Moz Takes Points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175" t="1613" r="3661" b="1613"/>
                <a:stretch>
                  <a:fillRect/>
                </a:stretch>
              </p:blipFill>
              <p:spPr bwMode="auto">
                <a:xfrm>
                  <a:off x="381000" y="914400"/>
                  <a:ext cx="3669453" cy="5029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071802" y="1500174"/>
                  <a:ext cx="642942" cy="379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•"/>
                    <a:defRPr sz="3200">
                      <a:solidFill>
                        <a:srgbClr val="000000"/>
                      </a:solidFill>
                      <a:latin typeface="Calibri" pitchFamily="34" charset="0"/>
                      <a:ea typeface="MS PGothic" pitchFamily="34" charset="-128"/>
                      <a:cs typeface="Arial" charset="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–"/>
                    <a:defRPr sz="28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•"/>
                    <a:defRPr sz="24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–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9pPr>
                </a:lstStyle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900" b="1">
                      <a:solidFill>
                        <a:srgbClr val="FFFFFF"/>
                      </a:solidFill>
                    </a:rPr>
                    <a:t>Rovuma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900" b="1">
                      <a:solidFill>
                        <a:srgbClr val="FFFFFF"/>
                      </a:solidFill>
                    </a:rPr>
                    <a:t>Basin</a:t>
                  </a:r>
                  <a:endParaRPr lang="pt-PT" altLang="en-US" sz="9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5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752600" y="3429000"/>
                  <a:ext cx="857256" cy="379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•"/>
                    <a:defRPr sz="3200">
                      <a:solidFill>
                        <a:srgbClr val="000000"/>
                      </a:solidFill>
                      <a:latin typeface="Calibri" pitchFamily="34" charset="0"/>
                      <a:ea typeface="MS PGothic" pitchFamily="34" charset="-128"/>
                      <a:cs typeface="Arial" charset="0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–"/>
                    <a:defRPr sz="28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•"/>
                    <a:defRPr sz="24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–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5pPr>
                  <a:lvl6pPr marL="25146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6pPr>
                  <a:lvl7pPr marL="29718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7pPr>
                  <a:lvl8pPr marL="34290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8pPr>
                  <a:lvl9pPr marL="3886200" indent="-228600" defTabSz="4572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Char char="»"/>
                    <a:defRPr sz="2000">
                      <a:solidFill>
                        <a:srgbClr val="000000"/>
                      </a:solidFill>
                      <a:latin typeface="Calibri" pitchFamily="34" charset="0"/>
                      <a:ea typeface="Arial" charset="0"/>
                      <a:cs typeface="Arial" charset="0"/>
                    </a:defRPr>
                  </a:lvl9pPr>
                </a:lstStyle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900" b="1">
                      <a:solidFill>
                        <a:srgbClr val="FFFFFF"/>
                      </a:solidFill>
                    </a:rPr>
                    <a:t>Mozambique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lang="en-US" altLang="en-US" sz="900" b="1">
                      <a:solidFill>
                        <a:srgbClr val="FFFFFF"/>
                      </a:solidFill>
                    </a:rPr>
                    <a:t>Basin</a:t>
                  </a:r>
                  <a:endParaRPr lang="pt-PT" altLang="en-US" sz="900" b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5" name="TextBox 24"/>
              <p:cNvSpPr txBox="1">
                <a:spLocks noChangeArrowheads="1"/>
              </p:cNvSpPr>
              <p:nvPr/>
            </p:nvSpPr>
            <p:spPr bwMode="auto">
              <a:xfrm>
                <a:off x="1752600" y="4343400"/>
                <a:ext cx="685800" cy="25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3200">
                    <a:solidFill>
                      <a:srgbClr val="000000"/>
                    </a:solidFill>
                    <a:latin typeface="Calibri" pitchFamily="34" charset="0"/>
                    <a:ea typeface="MS PGothic" pitchFamily="34" charset="-128"/>
                    <a:cs typeface="Arial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8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4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</a:rPr>
                  <a:t>Temane</a:t>
                </a:r>
                <a:endParaRPr lang="pt-PT" alt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TextBox 25"/>
              <p:cNvSpPr txBox="1">
                <a:spLocks noChangeArrowheads="1"/>
              </p:cNvSpPr>
              <p:nvPr/>
            </p:nvSpPr>
            <p:spPr bwMode="auto">
              <a:xfrm>
                <a:off x="1524000" y="4648200"/>
                <a:ext cx="83820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3200">
                    <a:solidFill>
                      <a:srgbClr val="000000"/>
                    </a:solidFill>
                    <a:latin typeface="Calibri" pitchFamily="34" charset="0"/>
                    <a:ea typeface="MS PGothic" pitchFamily="34" charset="-128"/>
                    <a:cs typeface="Arial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8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4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</a:rPr>
                  <a:t>Funhalouro</a:t>
                </a:r>
                <a:endParaRPr lang="pt-PT" alt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TextBox 26"/>
              <p:cNvSpPr txBox="1">
                <a:spLocks noChangeArrowheads="1"/>
              </p:cNvSpPr>
              <p:nvPr/>
            </p:nvSpPr>
            <p:spPr bwMode="auto">
              <a:xfrm>
                <a:off x="1066800" y="5410200"/>
                <a:ext cx="685800" cy="25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3200">
                    <a:solidFill>
                      <a:srgbClr val="000000"/>
                    </a:solidFill>
                    <a:latin typeface="Calibri" pitchFamily="34" charset="0"/>
                    <a:ea typeface="MS PGothic" pitchFamily="34" charset="-128"/>
                    <a:cs typeface="Arial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8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4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</a:rPr>
                  <a:t>Ressano</a:t>
                </a:r>
                <a:endParaRPr lang="pt-PT" alt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TextBox 27"/>
              <p:cNvSpPr txBox="1">
                <a:spLocks noChangeArrowheads="1"/>
              </p:cNvSpPr>
              <p:nvPr/>
            </p:nvSpPr>
            <p:spPr bwMode="auto">
              <a:xfrm>
                <a:off x="1143000" y="5181600"/>
                <a:ext cx="83820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3200">
                    <a:solidFill>
                      <a:srgbClr val="000000"/>
                    </a:solidFill>
                    <a:latin typeface="Calibri" pitchFamily="34" charset="0"/>
                    <a:ea typeface="MS PGothic" pitchFamily="34" charset="-128"/>
                    <a:cs typeface="Arial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8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4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</a:rPr>
                  <a:t>Magude</a:t>
                </a:r>
                <a:endParaRPr lang="pt-PT" altLang="en-US" sz="10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Box 28"/>
              <p:cNvSpPr txBox="1">
                <a:spLocks noChangeArrowheads="1"/>
              </p:cNvSpPr>
              <p:nvPr/>
            </p:nvSpPr>
            <p:spPr bwMode="auto">
              <a:xfrm>
                <a:off x="1219200" y="5029200"/>
                <a:ext cx="685800" cy="25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3200">
                    <a:solidFill>
                      <a:srgbClr val="000000"/>
                    </a:solidFill>
                    <a:latin typeface="Calibri" pitchFamily="34" charset="0"/>
                    <a:ea typeface="MS PGothic" pitchFamily="34" charset="-128"/>
                    <a:cs typeface="Arial" charset="0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8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•"/>
                  <a:defRPr sz="24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–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defRPr sz="2000">
                    <a:solidFill>
                      <a:srgbClr val="000000"/>
                    </a:solidFill>
                    <a:latin typeface="Calibri" pitchFamily="34" charset="0"/>
                    <a:ea typeface="Arial" charset="0"/>
                    <a:cs typeface="Arial" charset="0"/>
                  </a:defRPr>
                </a:lvl9pPr>
              </a:lstStyle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rgbClr val="FFFFFF"/>
                    </a:solidFill>
                  </a:rPr>
                  <a:t>Chókwe</a:t>
                </a:r>
                <a:endParaRPr lang="pt-PT" altLang="en-US" sz="10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TextBox 29"/>
            <p:cNvSpPr txBox="1">
              <a:spLocks noChangeArrowheads="1"/>
            </p:cNvSpPr>
            <p:nvPr/>
          </p:nvSpPr>
          <p:spPr bwMode="auto">
            <a:xfrm rot="18276440">
              <a:off x="976453" y="4728900"/>
              <a:ext cx="799327" cy="15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3200">
                  <a:solidFill>
                    <a:srgbClr val="000000"/>
                  </a:solidFill>
                  <a:latin typeface="Calibri" pitchFamily="34" charset="0"/>
                  <a:ea typeface="MS PGothic" pitchFamily="34" charset="-128"/>
                  <a:cs typeface="Arial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800">
                  <a:solidFill>
                    <a:srgbClr val="000000"/>
                  </a:solidFill>
                  <a:latin typeface="Calibri" pitchFamily="34" charset="0"/>
                  <a:ea typeface="Arial" charset="0"/>
                  <a:cs typeface="Arial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•"/>
                <a:defRPr sz="2400">
                  <a:solidFill>
                    <a:srgbClr val="000000"/>
                  </a:solidFill>
                  <a:latin typeface="Calibri" pitchFamily="34" charset="0"/>
                  <a:ea typeface="Arial" charset="0"/>
                  <a:cs typeface="Arial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Calibri" pitchFamily="34" charset="0"/>
                  <a:ea typeface="Arial" charset="0"/>
                  <a:cs typeface="Arial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Calibri" pitchFamily="34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Calibri" pitchFamily="34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Calibri" pitchFamily="34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Calibri" pitchFamily="34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Char char="»"/>
                <a:defRPr sz="2000">
                  <a:solidFill>
                    <a:srgbClr val="000000"/>
                  </a:solidFill>
                  <a:latin typeface="Calibri" pitchFamily="34" charset="0"/>
                  <a:ea typeface="Arial" charset="0"/>
                  <a:cs typeface="Arial" charset="0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700">
                  <a:solidFill>
                    <a:srgbClr val="FF0000"/>
                  </a:solidFill>
                </a:rPr>
                <a:t>26”gas pipeline</a:t>
              </a:r>
              <a:endParaRPr lang="pt-PT" altLang="en-US" sz="700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132661" y="2260660"/>
            <a:ext cx="45417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PT"/>
            </a:defPPr>
            <a:lvl1pPr marL="180975" indent="-180975" algn="just">
              <a:buFont typeface="Wingdings" pitchFamily="2" charset="2"/>
              <a:buChar char="§"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Lucida Grande" charset="0"/>
                <a:cs typeface="Lucida Grande" charset="0"/>
              </a:defRPr>
            </a:lvl1pPr>
          </a:lstStyle>
          <a:p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 Resources</a:t>
            </a:r>
          </a:p>
          <a:p>
            <a:pPr lvl="1"/>
            <a:r>
              <a:rPr lang="pt-PT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TCF Rovuma Basin</a:t>
            </a:r>
          </a:p>
          <a:p>
            <a:pPr lvl="1"/>
            <a:r>
              <a:rPr lang="pt-PT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TCF Mozambique Basin </a:t>
            </a:r>
          </a:p>
          <a:p>
            <a:pPr lvl="1"/>
            <a:endParaRPr lang="pt-PT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PT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Production Capacity</a:t>
            </a:r>
          </a:p>
          <a:p>
            <a:pPr lvl="1"/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 MGJ/a of Natural Gas</a:t>
            </a:r>
          </a:p>
          <a:p>
            <a:pPr lvl="1"/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418,000 bbl/a  of Condensate</a:t>
            </a:r>
          </a:p>
          <a:p>
            <a:pPr lvl="1"/>
            <a:endParaRPr lang="pt-PT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Pipeline Capacity</a:t>
            </a:r>
          </a:p>
          <a:p>
            <a:pPr lvl="1"/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865 km from Temane to Secunda</a:t>
            </a:r>
          </a:p>
          <a:p>
            <a:pPr lvl="1"/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 km local net in Inhambane</a:t>
            </a:r>
          </a:p>
          <a:p>
            <a:pPr lvl="1"/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km local net in Maputo</a:t>
            </a:r>
          </a:p>
          <a:p>
            <a:endParaRPr lang="pt-PT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Resouces yet to discover</a:t>
            </a:r>
          </a:p>
          <a:p>
            <a:pPr lvl="1"/>
            <a:r>
              <a:rPr lang="pt-PT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 Award for 15 areas</a:t>
            </a:r>
            <a:endParaRPr lang="en-GB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3679" y="2123783"/>
            <a:ext cx="5088565" cy="4416127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PT" sz="1200" dirty="0">
              <a:solidFill>
                <a:prstClr val="black">
                  <a:lumMod val="75000"/>
                  <a:lumOff val="25000"/>
                </a:prstClr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6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DOWNSTREAM</a:t>
            </a:r>
            <a:r>
              <a:rPr lang="pt-PT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pt-PT" altLang="en-US" sz="3600" dirty="0" smtClean="0">
                <a:solidFill>
                  <a:schemeClr val="bg1"/>
                </a:solidFill>
              </a:rPr>
              <a:t>INDUSTRIES </a:t>
            </a:r>
            <a:br>
              <a:rPr lang="pt-PT" altLang="en-US" sz="3600" dirty="0" smtClean="0">
                <a:solidFill>
                  <a:schemeClr val="bg1"/>
                </a:solidFill>
              </a:rPr>
            </a:br>
            <a:endParaRPr lang="pt-PT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77625" y="6669088"/>
            <a:ext cx="714375" cy="246062"/>
          </a:xfrm>
        </p:spPr>
        <p:txBody>
          <a:bodyPr/>
          <a:lstStyle/>
          <a:p>
            <a:pPr>
              <a:defRPr/>
            </a:pPr>
            <a:endParaRPr lang="pt-PT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262" y="1908883"/>
            <a:ext cx="60960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PT" b="1" dirty="0">
                <a:solidFill>
                  <a:srgbClr val="00B0F0"/>
                </a:solidFill>
                <a:latin typeface="Calibri" pitchFamily="34" charset="0"/>
              </a:rPr>
              <a:t>Setting up of </a:t>
            </a:r>
            <a:r>
              <a:rPr lang="pt-PT" b="1" dirty="0" smtClean="0">
                <a:solidFill>
                  <a:srgbClr val="00B0F0"/>
                </a:solidFill>
                <a:latin typeface="Calibri" pitchFamily="34" charset="0"/>
                <a:ea typeface="Book Antiqua"/>
                <a:cs typeface="Book Antiqua"/>
                <a:sym typeface="Book Antiqua"/>
              </a:rPr>
              <a:t>Downstream Industries:</a:t>
            </a:r>
            <a:endParaRPr lang="pt-PT" b="1" dirty="0">
              <a:solidFill>
                <a:srgbClr val="00B0F0"/>
              </a:solidFill>
              <a:latin typeface="Calibri" pitchFamily="34" charset="0"/>
              <a:ea typeface="Book Antiqua"/>
              <a:cs typeface="Book Antiqua"/>
              <a:sym typeface="Book Antiqua"/>
            </a:endParaRPr>
          </a:p>
          <a:p>
            <a:pPr marL="811239" lvl="1" indent="-354167" fontAlgn="base">
              <a:spcBef>
                <a:spcPts val="372"/>
              </a:spcBef>
              <a:spcAft>
                <a:spcPts val="744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Calibri" pitchFamily="34" charset="0"/>
              </a:rPr>
              <a:t>Small LNG Receiving Terminal</a:t>
            </a:r>
          </a:p>
          <a:p>
            <a:pPr marL="811239" lvl="1" indent="-354167" fontAlgn="base">
              <a:spcBef>
                <a:spcPts val="372"/>
              </a:spcBef>
              <a:spcAft>
                <a:spcPts val="744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Calibri" pitchFamily="34" charset="0"/>
              </a:rPr>
              <a:t>Fertilizer</a:t>
            </a:r>
          </a:p>
          <a:p>
            <a:pPr marL="811239" lvl="1" indent="-354167" fontAlgn="base">
              <a:spcBef>
                <a:spcPts val="372"/>
              </a:spcBef>
              <a:spcAft>
                <a:spcPts val="744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Calibri" pitchFamily="34" charset="0"/>
              </a:rPr>
              <a:t>GTL (Gas to Liquid)</a:t>
            </a:r>
          </a:p>
          <a:p>
            <a:pPr marL="811239" lvl="1" indent="-354167" fontAlgn="base">
              <a:spcBef>
                <a:spcPts val="372"/>
              </a:spcBef>
              <a:spcAft>
                <a:spcPts val="744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Calibri" pitchFamily="34" charset="0"/>
              </a:rPr>
              <a:t>DME (Dimethyl Ether)</a:t>
            </a:r>
          </a:p>
          <a:p>
            <a:pPr marL="811239" lvl="1" indent="-354167" fontAlgn="base">
              <a:spcBef>
                <a:spcPts val="372"/>
              </a:spcBef>
              <a:spcAft>
                <a:spcPts val="744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Calibri" pitchFamily="34" charset="0"/>
              </a:rPr>
              <a:t>Power Plant.</a:t>
            </a:r>
            <a:endParaRPr lang="pt-PT" b="1" dirty="0">
              <a:solidFill>
                <a:srgbClr val="00B0F0"/>
              </a:solidFill>
              <a:latin typeface="Calibri" pitchFamily="34" charset="0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" name="Picture 2" descr="C:\Users\Orlean Invest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6442" y="4611878"/>
            <a:ext cx="3222817" cy="191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Orlean Invest\Desktop\untit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034" y="2276872"/>
            <a:ext cx="3375201" cy="192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Orlean Invest\Desktop\untitle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034" y="4610625"/>
            <a:ext cx="3370548" cy="194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Orlean Invest\Desktop\untitled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3446" y="4610625"/>
            <a:ext cx="3426132" cy="191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Orlean Invest\Desktop\untitled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172" y="2276872"/>
            <a:ext cx="3200089" cy="1913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39883" y="6229264"/>
            <a:ext cx="1580715" cy="296080"/>
          </a:xfrm>
          <a:prstGeom prst="rect">
            <a:avLst/>
          </a:prstGeom>
          <a:noFill/>
        </p:spPr>
        <p:txBody>
          <a:bodyPr wrap="square" lIns="56667" tIns="28333" rIns="56667" bIns="2833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500" b="1" dirty="0">
                <a:solidFill>
                  <a:srgbClr val="FFFF00"/>
                </a:solidFill>
                <a:latin typeface="Calibri" panose="020F0502020204030204" pitchFamily="34" charset="0"/>
              </a:rPr>
              <a:t>Power Plant</a:t>
            </a:r>
            <a:endParaRPr lang="en-US" sz="15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445" y="6301272"/>
            <a:ext cx="1284483" cy="296080"/>
          </a:xfrm>
          <a:prstGeom prst="rect">
            <a:avLst/>
          </a:prstGeom>
          <a:noFill/>
        </p:spPr>
        <p:txBody>
          <a:bodyPr wrap="square" lIns="56667" tIns="28333" rIns="56667" bIns="2833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500" b="1" dirty="0">
                <a:solidFill>
                  <a:srgbClr val="FFFF00"/>
                </a:solidFill>
                <a:latin typeface="Calibri" panose="020F0502020204030204" pitchFamily="34" charset="0"/>
              </a:rPr>
              <a:t>GTL Plant</a:t>
            </a:r>
            <a:endParaRPr lang="en-US" sz="15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47862" y="3925008"/>
            <a:ext cx="1372541" cy="296080"/>
          </a:xfrm>
          <a:prstGeom prst="rect">
            <a:avLst/>
          </a:prstGeom>
          <a:noFill/>
        </p:spPr>
        <p:txBody>
          <a:bodyPr wrap="square" lIns="56667" tIns="28333" rIns="56667" bIns="2833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500" b="1" dirty="0">
                <a:solidFill>
                  <a:srgbClr val="FFFF00"/>
                </a:solidFill>
                <a:latin typeface="Calibri" panose="020F0502020204030204" pitchFamily="34" charset="0"/>
              </a:rPr>
              <a:t>DME Plant</a:t>
            </a:r>
            <a:endParaRPr lang="en-US" sz="15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267" y="6229264"/>
            <a:ext cx="1580715" cy="296080"/>
          </a:xfrm>
          <a:prstGeom prst="rect">
            <a:avLst/>
          </a:prstGeom>
          <a:noFill/>
        </p:spPr>
        <p:txBody>
          <a:bodyPr wrap="square" lIns="56667" tIns="28333" rIns="56667" bIns="2833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ZA" sz="1500" b="1" dirty="0">
                <a:solidFill>
                  <a:srgbClr val="FFFF00"/>
                </a:solidFill>
                <a:latin typeface="Calibri" panose="020F0502020204030204" pitchFamily="34" charset="0"/>
              </a:rPr>
              <a:t>Fertilizer</a:t>
            </a:r>
            <a:endParaRPr lang="en-US" sz="15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9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245225"/>
            <a:ext cx="3860800" cy="476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F959506-F6A9-43F5-95ED-A32BCD61B463}" type="slidenum">
              <a:rPr lang="en-US" altLang="en-US" sz="1000">
                <a:solidFill>
                  <a:schemeClr val="tx2"/>
                </a:solidFill>
              </a:rPr>
              <a:pPr eaLnBrk="1" hangingPunct="1"/>
              <a:t>16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789113" y="1716089"/>
            <a:ext cx="1655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PT" altLang="en-US" sz="1600" b="1" dirty="0">
                <a:solidFill>
                  <a:srgbClr val="00B0F0"/>
                </a:solidFill>
              </a:rPr>
              <a:t>Shipping Lines</a:t>
            </a:r>
            <a:endParaRPr lang="pt-PT" altLang="en-US" sz="1600" dirty="0">
              <a:solidFill>
                <a:srgbClr val="00B0F0"/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114" y="2116139"/>
            <a:ext cx="2225675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884739" y="1744664"/>
            <a:ext cx="1976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PT" altLang="en-US" sz="1600" b="1" dirty="0">
                <a:solidFill>
                  <a:srgbClr val="00B0F0"/>
                </a:solidFill>
              </a:rPr>
              <a:t>Vessels Operators</a:t>
            </a:r>
            <a:endParaRPr lang="pt-PT" altLang="en-US" sz="1600" dirty="0">
              <a:solidFill>
                <a:srgbClr val="00B0F0"/>
              </a:solidFill>
            </a:endParaRPr>
          </a:p>
        </p:txBody>
      </p:sp>
      <p:pic>
        <p:nvPicPr>
          <p:cNvPr id="378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738" y="2116139"/>
            <a:ext cx="222885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8035925" y="1790700"/>
            <a:ext cx="214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PT" altLang="en-US" sz="1600" b="1" dirty="0">
                <a:solidFill>
                  <a:srgbClr val="00B0F0"/>
                </a:solidFill>
              </a:rPr>
              <a:t>Airfreight Operators</a:t>
            </a:r>
            <a:endParaRPr lang="pt-PT" altLang="en-US" sz="1600" dirty="0">
              <a:solidFill>
                <a:srgbClr val="00B0F0"/>
              </a:solidFill>
            </a:endParaRPr>
          </a:p>
        </p:txBody>
      </p:sp>
      <p:pic>
        <p:nvPicPr>
          <p:cNvPr id="3789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5289" y="2128839"/>
            <a:ext cx="2168525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1550988" y="4494214"/>
            <a:ext cx="2703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PT" altLang="en-US" sz="1600" b="1" dirty="0">
                <a:solidFill>
                  <a:srgbClr val="00B0F0"/>
                </a:solidFill>
              </a:rPr>
              <a:t>Transit &amp; Supply Services</a:t>
            </a:r>
            <a:endParaRPr lang="pt-PT" altLang="en-US" sz="1600" dirty="0">
              <a:solidFill>
                <a:srgbClr val="00B0F0"/>
              </a:solidFill>
            </a:endParaRPr>
          </a:p>
        </p:txBody>
      </p:sp>
      <p:pic>
        <p:nvPicPr>
          <p:cNvPr id="3790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114" y="5041900"/>
            <a:ext cx="22256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1" name="Rectangle 10"/>
          <p:cNvSpPr>
            <a:spLocks noChangeArrowheads="1"/>
          </p:cNvSpPr>
          <p:nvPr/>
        </p:nvSpPr>
        <p:spPr bwMode="auto">
          <a:xfrm>
            <a:off x="4679951" y="4506914"/>
            <a:ext cx="23860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PT" altLang="en-US" sz="1600" b="1" dirty="0">
                <a:solidFill>
                  <a:srgbClr val="00B0F0"/>
                </a:solidFill>
              </a:rPr>
              <a:t>Clearing &amp; Forwarding</a:t>
            </a:r>
            <a:endParaRPr lang="pt-PT" altLang="en-US" sz="1600" dirty="0">
              <a:solidFill>
                <a:srgbClr val="00B0F0"/>
              </a:solidFill>
            </a:endParaRPr>
          </a:p>
        </p:txBody>
      </p:sp>
      <p:pic>
        <p:nvPicPr>
          <p:cNvPr id="379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4738" y="5041900"/>
            <a:ext cx="22288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3" name="Rectangle 11"/>
          <p:cNvSpPr>
            <a:spLocks noChangeArrowheads="1"/>
          </p:cNvSpPr>
          <p:nvPr/>
        </p:nvSpPr>
        <p:spPr bwMode="auto">
          <a:xfrm>
            <a:off x="7767638" y="4476750"/>
            <a:ext cx="21701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PT" altLang="en-US" sz="1600" b="1" dirty="0">
                <a:solidFill>
                  <a:srgbClr val="00B0F0"/>
                </a:solidFill>
              </a:rPr>
              <a:t>Heavy Lift Transport</a:t>
            </a:r>
            <a:endParaRPr lang="pt-PT" altLang="en-US" sz="1600" dirty="0">
              <a:solidFill>
                <a:srgbClr val="00B0F0"/>
              </a:solidFill>
            </a:endParaRPr>
          </a:p>
        </p:txBody>
      </p:sp>
      <p:pic>
        <p:nvPicPr>
          <p:cNvPr id="3790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925" y="5041900"/>
            <a:ext cx="2147888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2"/>
          <p:cNvSpPr txBox="1">
            <a:spLocks noGrp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  <a:ea typeface="MS PGothic" pitchFamily="34" charset="-128"/>
                <a:cs typeface="MS PGothic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MAJOR OPPORTUNITIES IN 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LOGISTICS</a:t>
            </a:r>
            <a:endParaRPr lang="pt-PT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12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2473" y="2013760"/>
            <a:ext cx="9452327" cy="2852737"/>
          </a:xfrm>
        </p:spPr>
        <p:txBody>
          <a:bodyPr/>
          <a:lstStyle/>
          <a:p>
            <a:r>
              <a:rPr lang="en-US" altLang="en-US" sz="4400" dirty="0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70C0"/>
                </a:solidFill>
              </a:rPr>
              <a:t>INFRASTRUCTURE</a:t>
            </a:r>
            <a:endParaRPr lang="en-GB" altLang="en-US" sz="4400" dirty="0">
              <a:ln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61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3200" dirty="0" smtClean="0">
              <a:solidFill>
                <a:srgbClr val="0070C0"/>
              </a:solidFill>
            </a:endParaRP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Rail, Ports</a:t>
            </a:r>
            <a:r>
              <a:rPr lang="en-US" sz="3600" dirty="0" smtClean="0">
                <a:solidFill>
                  <a:srgbClr val="0070C0"/>
                </a:solidFill>
              </a:rPr>
              <a:t>, Container t</a:t>
            </a:r>
            <a:r>
              <a:rPr lang="en-US" sz="3600" dirty="0" smtClean="0">
                <a:solidFill>
                  <a:srgbClr val="0070C0"/>
                </a:solidFill>
              </a:rPr>
              <a:t>erminals, Shipyards, 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</a:rPr>
              <a:t> Roads, Bridges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</a:rPr>
              <a:t> Dams; </a:t>
            </a:r>
            <a:endParaRPr lang="en-US" sz="3600" dirty="0" smtClean="0">
              <a:solidFill>
                <a:srgbClr val="0070C0"/>
              </a:solidFill>
            </a:endParaRPr>
          </a:p>
          <a:p>
            <a:pPr lvl="1"/>
            <a:r>
              <a:rPr lang="en-US" sz="3600" dirty="0" smtClean="0">
                <a:solidFill>
                  <a:srgbClr val="0070C0"/>
                </a:solidFill>
              </a:rPr>
              <a:t> Dry </a:t>
            </a:r>
            <a:r>
              <a:rPr lang="en-US" sz="3600" dirty="0" smtClean="0">
                <a:solidFill>
                  <a:srgbClr val="0070C0"/>
                </a:solidFill>
              </a:rPr>
              <a:t>Docks and Repair </a:t>
            </a:r>
            <a:r>
              <a:rPr lang="en-US" sz="3600" dirty="0" smtClean="0">
                <a:solidFill>
                  <a:srgbClr val="0070C0"/>
                </a:solidFill>
              </a:rPr>
              <a:t>Facilities;</a:t>
            </a:r>
          </a:p>
          <a:p>
            <a:pPr lvl="1"/>
            <a:r>
              <a:rPr lang="en-US" sz="3600" dirty="0" smtClean="0">
                <a:solidFill>
                  <a:srgbClr val="0070C0"/>
                </a:solidFill>
              </a:rPr>
              <a:t> Airport </a:t>
            </a:r>
            <a:r>
              <a:rPr lang="en-US" sz="3600" dirty="0" smtClean="0">
                <a:solidFill>
                  <a:srgbClr val="0070C0"/>
                </a:solidFill>
              </a:rPr>
              <a:t>Handling </a:t>
            </a:r>
            <a:r>
              <a:rPr lang="en-US" sz="3600" dirty="0" smtClean="0">
                <a:solidFill>
                  <a:srgbClr val="0070C0"/>
                </a:solidFill>
              </a:rPr>
              <a:t>Services; </a:t>
            </a:r>
            <a:endParaRPr lang="en-US" sz="3600" dirty="0" smtClean="0">
              <a:solidFill>
                <a:srgbClr val="0070C0"/>
              </a:solidFill>
            </a:endParaRPr>
          </a:p>
          <a:p>
            <a:pPr lvl="1"/>
            <a:r>
              <a:rPr lang="en-US" sz="3600" dirty="0" smtClean="0">
                <a:solidFill>
                  <a:srgbClr val="0070C0"/>
                </a:solidFill>
              </a:rPr>
              <a:t> Irrigation infrastructure (Dams).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altLang="en-US" sz="5400" dirty="0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B0F0">
                    <a:alpha val="99000"/>
                  </a:srgbClr>
                </a:solidFill>
              </a:rPr>
              <a:t>Legal Framework</a:t>
            </a:r>
            <a:endParaRPr lang="en-GB" altLang="en-US" sz="5400" dirty="0">
              <a:ln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  <a:solidFill>
                <a:srgbClr val="00B0F0">
                  <a:alpha val="99000"/>
                </a:srgbClr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515093" y="3861104"/>
            <a:ext cx="518790" cy="518788"/>
            <a:chOff x="349648" y="3563248"/>
            <a:chExt cx="518790" cy="518788"/>
          </a:xfrm>
        </p:grpSpPr>
        <p:sp>
          <p:nvSpPr>
            <p:cNvPr id="4" name="Oval 65"/>
            <p:cNvSpPr/>
            <p:nvPr>
              <p:custDataLst>
                <p:tags r:id="rId1"/>
              </p:custDataLst>
            </p:nvPr>
          </p:nvSpPr>
          <p:spPr>
            <a:xfrm>
              <a:off x="349648" y="3563248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66"/>
            <p:cNvSpPr/>
            <p:nvPr>
              <p:custDataLst>
                <p:tags r:id="rId2"/>
              </p:custDataLst>
            </p:nvPr>
          </p:nvSpPr>
          <p:spPr>
            <a:xfrm>
              <a:off x="391262" y="3604861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57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</a:t>
            </a:r>
            <a:r>
              <a:rPr lang="en-US" altLang="en-US" dirty="0" smtClean="0"/>
              <a:t>MOZAMBIQUE ?</a:t>
            </a:r>
            <a:endParaRPr lang="en-GB" dirty="0"/>
          </a:p>
        </p:txBody>
      </p:sp>
      <p:sp>
        <p:nvSpPr>
          <p:cNvPr id="66" name="Rektangel 9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5291" y="3540346"/>
            <a:ext cx="3241419" cy="592541"/>
          </a:xfrm>
          <a:prstGeom prst="rect">
            <a:avLst/>
          </a:prstGeom>
          <a:solidFill>
            <a:srgbClr val="CE202A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PT" sz="1200" b="1" dirty="0" smtClean="0"/>
              <a:t>COMPETITIVE</a:t>
            </a:r>
            <a:endParaRPr lang="pt-PT" sz="1200" b="1" dirty="0"/>
          </a:p>
          <a:p>
            <a:pPr lvl="0" algn="ctr"/>
            <a:r>
              <a:rPr lang="pt-PT" sz="1200" b="1" dirty="0" smtClean="0"/>
              <a:t>ADVANTAGES</a:t>
            </a:r>
            <a:endParaRPr lang="pt-PT" sz="1200" b="1" dirty="0"/>
          </a:p>
        </p:txBody>
      </p:sp>
      <p:sp>
        <p:nvSpPr>
          <p:cNvPr id="67" name="Rektangel 9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173" y="3540348"/>
            <a:ext cx="3241419" cy="592538"/>
          </a:xfrm>
          <a:prstGeom prst="rect">
            <a:avLst/>
          </a:prstGeom>
          <a:solidFill>
            <a:srgbClr val="0D65AC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PT" sz="1200" b="1" dirty="0"/>
              <a:t>COMPARATIVE</a:t>
            </a:r>
          </a:p>
          <a:p>
            <a:pPr lvl="0" algn="ctr"/>
            <a:r>
              <a:rPr lang="pt-PT" sz="1200" b="1" dirty="0" smtClean="0"/>
              <a:t>ADVANTAGES</a:t>
            </a:r>
            <a:endParaRPr lang="pt-PT" sz="1200" b="1" dirty="0"/>
          </a:p>
        </p:txBody>
      </p:sp>
      <p:sp>
        <p:nvSpPr>
          <p:cNvPr id="68" name="Rektangel 9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187409" y="3540346"/>
            <a:ext cx="3241419" cy="5925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PT" sz="1200" b="1" dirty="0" smtClean="0"/>
              <a:t>WELCOMING </a:t>
            </a:r>
          </a:p>
          <a:p>
            <a:pPr lvl="0" algn="ctr"/>
            <a:r>
              <a:rPr lang="pt-PT" sz="1200" b="1" dirty="0" smtClean="0"/>
              <a:t>INVESTMENT CLIMATE</a:t>
            </a:r>
            <a:endParaRPr lang="pt-PT" sz="12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957943" y="4289935"/>
            <a:ext cx="304664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n-GB" altLang="pt-PT" sz="16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Geo-Strategic</a:t>
            </a:r>
            <a:r>
              <a:rPr lang="pt-PT" altLang="pt-PT" sz="16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altLang="pt-PT" sz="16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Location</a:t>
            </a:r>
            <a:r>
              <a:rPr lang="pt-PT" altLang="pt-PT" sz="16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PT" altLang="pt-PT" sz="16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(as a </a:t>
            </a:r>
            <a:r>
              <a:rPr lang="en-GB" altLang="pt-PT" sz="16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gateway</a:t>
            </a:r>
            <a:r>
              <a:rPr lang="pt-PT" altLang="pt-PT" sz="16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PT" altLang="pt-PT" sz="16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to SADC);</a:t>
            </a:r>
            <a:endParaRPr lang="pt-PT" sz="16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Rich and Diverse Natural Resources Base;</a:t>
            </a:r>
            <a:endParaRPr lang="pt-PT" sz="16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75290" y="4132886"/>
            <a:ext cx="3241419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endParaRPr lang="en-US" sz="1600" b="1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charset="0"/>
              </a:rPr>
              <a:t>Stable Investment Legislation (Predictable, Consistent and Transparent);</a:t>
            </a: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endParaRPr lang="pt-PT" sz="1600" b="1" dirty="0">
              <a:solidFill>
                <a:srgbClr val="FF0000"/>
              </a:solidFill>
              <a:latin typeface="+mj-lt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charset="0"/>
              </a:rPr>
              <a:t>Access to preferential markets: SADC, USA, EU, China, India.</a:t>
            </a:r>
            <a:endParaRPr lang="pt-PT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87409" y="4132887"/>
            <a:ext cx="299736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endParaRPr lang="en-US" sz="1600" b="1" dirty="0" smtClean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Protection </a:t>
            </a:r>
            <a:r>
              <a:rPr lang="en-US" sz="16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against property expropriation; </a:t>
            </a:r>
            <a:endParaRPr lang="pt-PT" sz="16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GB" sz="1600" b="1" dirty="0">
              <a:solidFill>
                <a:srgbClr val="00B050"/>
              </a:solidFill>
              <a:latin typeface="+mj-lt"/>
              <a:ea typeface="Arial Unicode MS" pitchFamily="34" charset="-128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Non-discriminatory treatment between foreign and domestic investors;</a:t>
            </a:r>
            <a:r>
              <a:rPr lang="en-GB" sz="1600" b="1" dirty="0">
                <a:solidFill>
                  <a:srgbClr val="00B050"/>
                </a:solidFill>
                <a:latin typeface="+mj-lt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FF33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4" name="Freeform 476"/>
          <p:cNvSpPr>
            <a:spLocks/>
          </p:cNvSpPr>
          <p:nvPr/>
        </p:nvSpPr>
        <p:spPr bwMode="auto">
          <a:xfrm>
            <a:off x="6034829" y="2742632"/>
            <a:ext cx="108081" cy="381639"/>
          </a:xfrm>
          <a:custGeom>
            <a:avLst/>
            <a:gdLst>
              <a:gd name="T0" fmla="*/ 0 w 116"/>
              <a:gd name="T1" fmla="*/ 68 h 394"/>
              <a:gd name="T2" fmla="*/ 0 w 116"/>
              <a:gd name="T3" fmla="*/ 394 h 394"/>
              <a:gd name="T4" fmla="*/ 116 w 116"/>
              <a:gd name="T5" fmla="*/ 394 h 394"/>
              <a:gd name="T6" fmla="*/ 116 w 116"/>
              <a:gd name="T7" fmla="*/ 48 h 394"/>
              <a:gd name="T8" fmla="*/ 68 w 116"/>
              <a:gd name="T9" fmla="*/ 0 h 394"/>
              <a:gd name="T10" fmla="*/ 0 w 116"/>
              <a:gd name="T11" fmla="*/ 68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" h="394">
                <a:moveTo>
                  <a:pt x="0" y="68"/>
                </a:moveTo>
                <a:lnTo>
                  <a:pt x="0" y="394"/>
                </a:lnTo>
                <a:lnTo>
                  <a:pt x="116" y="394"/>
                </a:lnTo>
                <a:lnTo>
                  <a:pt x="116" y="48"/>
                </a:lnTo>
                <a:lnTo>
                  <a:pt x="68" y="0"/>
                </a:lnTo>
                <a:lnTo>
                  <a:pt x="0" y="6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Freeform 477"/>
          <p:cNvSpPr>
            <a:spLocks/>
          </p:cNvSpPr>
          <p:nvPr/>
        </p:nvSpPr>
        <p:spPr bwMode="auto">
          <a:xfrm>
            <a:off x="5911843" y="2862136"/>
            <a:ext cx="70812" cy="262135"/>
          </a:xfrm>
          <a:custGeom>
            <a:avLst/>
            <a:gdLst>
              <a:gd name="T0" fmla="*/ 0 w 75"/>
              <a:gd name="T1" fmla="*/ 271 h 271"/>
              <a:gd name="T2" fmla="*/ 75 w 75"/>
              <a:gd name="T3" fmla="*/ 271 h 271"/>
              <a:gd name="T4" fmla="*/ 75 w 75"/>
              <a:gd name="T5" fmla="*/ 0 h 271"/>
              <a:gd name="T6" fmla="*/ 0 w 75"/>
              <a:gd name="T7" fmla="*/ 75 h 271"/>
              <a:gd name="T8" fmla="*/ 0 w 75"/>
              <a:gd name="T9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271">
                <a:moveTo>
                  <a:pt x="0" y="271"/>
                </a:moveTo>
                <a:lnTo>
                  <a:pt x="75" y="271"/>
                </a:lnTo>
                <a:lnTo>
                  <a:pt x="75" y="0"/>
                </a:lnTo>
                <a:lnTo>
                  <a:pt x="0" y="75"/>
                </a:lnTo>
                <a:lnTo>
                  <a:pt x="0" y="27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Freeform 478"/>
          <p:cNvSpPr>
            <a:spLocks/>
          </p:cNvSpPr>
          <p:nvPr/>
        </p:nvSpPr>
        <p:spPr bwMode="auto">
          <a:xfrm>
            <a:off x="6500690" y="2360996"/>
            <a:ext cx="231067" cy="763275"/>
          </a:xfrm>
          <a:custGeom>
            <a:avLst/>
            <a:gdLst>
              <a:gd name="T0" fmla="*/ 0 w 248"/>
              <a:gd name="T1" fmla="*/ 246 h 790"/>
              <a:gd name="T2" fmla="*/ 0 w 248"/>
              <a:gd name="T3" fmla="*/ 790 h 790"/>
              <a:gd name="T4" fmla="*/ 248 w 248"/>
              <a:gd name="T5" fmla="*/ 790 h 790"/>
              <a:gd name="T6" fmla="*/ 248 w 248"/>
              <a:gd name="T7" fmla="*/ 0 h 790"/>
              <a:gd name="T8" fmla="*/ 0 w 248"/>
              <a:gd name="T9" fmla="*/ 246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790">
                <a:moveTo>
                  <a:pt x="0" y="246"/>
                </a:moveTo>
                <a:lnTo>
                  <a:pt x="0" y="790"/>
                </a:lnTo>
                <a:lnTo>
                  <a:pt x="248" y="790"/>
                </a:lnTo>
                <a:lnTo>
                  <a:pt x="248" y="0"/>
                </a:lnTo>
                <a:lnTo>
                  <a:pt x="0" y="24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7" name="Freeform 479"/>
          <p:cNvSpPr>
            <a:spLocks/>
          </p:cNvSpPr>
          <p:nvPr/>
        </p:nvSpPr>
        <p:spPr bwMode="auto">
          <a:xfrm>
            <a:off x="6318072" y="2661680"/>
            <a:ext cx="130442" cy="462591"/>
          </a:xfrm>
          <a:custGeom>
            <a:avLst/>
            <a:gdLst>
              <a:gd name="T0" fmla="*/ 0 w 144"/>
              <a:gd name="T1" fmla="*/ 135 h 480"/>
              <a:gd name="T2" fmla="*/ 0 w 144"/>
              <a:gd name="T3" fmla="*/ 480 h 480"/>
              <a:gd name="T4" fmla="*/ 144 w 144"/>
              <a:gd name="T5" fmla="*/ 480 h 480"/>
              <a:gd name="T6" fmla="*/ 144 w 144"/>
              <a:gd name="T7" fmla="*/ 0 h 480"/>
              <a:gd name="T8" fmla="*/ 135 w 144"/>
              <a:gd name="T9" fmla="*/ 0 h 480"/>
              <a:gd name="T10" fmla="*/ 0 w 144"/>
              <a:gd name="T11" fmla="*/ 135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" h="480">
                <a:moveTo>
                  <a:pt x="0" y="135"/>
                </a:moveTo>
                <a:lnTo>
                  <a:pt x="0" y="480"/>
                </a:lnTo>
                <a:lnTo>
                  <a:pt x="144" y="480"/>
                </a:lnTo>
                <a:lnTo>
                  <a:pt x="144" y="0"/>
                </a:lnTo>
                <a:lnTo>
                  <a:pt x="135" y="0"/>
                </a:lnTo>
                <a:lnTo>
                  <a:pt x="0" y="13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8" name="Freeform 480"/>
          <p:cNvSpPr>
            <a:spLocks/>
          </p:cNvSpPr>
          <p:nvPr/>
        </p:nvSpPr>
        <p:spPr bwMode="auto">
          <a:xfrm>
            <a:off x="6195086" y="2842860"/>
            <a:ext cx="70812" cy="281411"/>
          </a:xfrm>
          <a:custGeom>
            <a:avLst/>
            <a:gdLst>
              <a:gd name="T0" fmla="*/ 39 w 76"/>
              <a:gd name="T1" fmla="*/ 40 h 293"/>
              <a:gd name="T2" fmla="*/ 14 w 76"/>
              <a:gd name="T3" fmla="*/ 14 h 293"/>
              <a:gd name="T4" fmla="*/ 0 w 76"/>
              <a:gd name="T5" fmla="*/ 0 h 293"/>
              <a:gd name="T6" fmla="*/ 0 w 76"/>
              <a:gd name="T7" fmla="*/ 293 h 293"/>
              <a:gd name="T8" fmla="*/ 76 w 76"/>
              <a:gd name="T9" fmla="*/ 293 h 293"/>
              <a:gd name="T10" fmla="*/ 76 w 76"/>
              <a:gd name="T11" fmla="*/ 2 h 293"/>
              <a:gd name="T12" fmla="*/ 65 w 76"/>
              <a:gd name="T13" fmla="*/ 14 h 293"/>
              <a:gd name="T14" fmla="*/ 39 w 76"/>
              <a:gd name="T15" fmla="*/ 4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93">
                <a:moveTo>
                  <a:pt x="39" y="40"/>
                </a:moveTo>
                <a:lnTo>
                  <a:pt x="14" y="14"/>
                </a:lnTo>
                <a:lnTo>
                  <a:pt x="0" y="0"/>
                </a:lnTo>
                <a:lnTo>
                  <a:pt x="0" y="293"/>
                </a:lnTo>
                <a:lnTo>
                  <a:pt x="76" y="293"/>
                </a:lnTo>
                <a:lnTo>
                  <a:pt x="76" y="2"/>
                </a:lnTo>
                <a:lnTo>
                  <a:pt x="65" y="14"/>
                </a:lnTo>
                <a:lnTo>
                  <a:pt x="39" y="4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Freeform 481"/>
          <p:cNvSpPr>
            <a:spLocks/>
          </p:cNvSpPr>
          <p:nvPr/>
        </p:nvSpPr>
        <p:spPr bwMode="auto">
          <a:xfrm>
            <a:off x="5788855" y="2118135"/>
            <a:ext cx="1069616" cy="832663"/>
          </a:xfrm>
          <a:custGeom>
            <a:avLst/>
            <a:gdLst>
              <a:gd name="T0" fmla="*/ 1028 w 1145"/>
              <a:gd name="T1" fmla="*/ 183 h 865"/>
              <a:gd name="T2" fmla="*/ 1145 w 1145"/>
              <a:gd name="T3" fmla="*/ 301 h 865"/>
              <a:gd name="T4" fmla="*/ 1101 w 1145"/>
              <a:gd name="T5" fmla="*/ 44 h 865"/>
              <a:gd name="T6" fmla="*/ 844 w 1145"/>
              <a:gd name="T7" fmla="*/ 0 h 865"/>
              <a:gd name="T8" fmla="*/ 963 w 1145"/>
              <a:gd name="T9" fmla="*/ 118 h 865"/>
              <a:gd name="T10" fmla="*/ 473 w 1145"/>
              <a:gd name="T11" fmla="*/ 610 h 865"/>
              <a:gd name="T12" fmla="*/ 331 w 1145"/>
              <a:gd name="T13" fmla="*/ 468 h 865"/>
              <a:gd name="T14" fmla="*/ 0 w 1145"/>
              <a:gd name="T15" fmla="*/ 800 h 865"/>
              <a:gd name="T16" fmla="*/ 65 w 1145"/>
              <a:gd name="T17" fmla="*/ 865 h 865"/>
              <a:gd name="T18" fmla="*/ 331 w 1145"/>
              <a:gd name="T19" fmla="*/ 598 h 865"/>
              <a:gd name="T20" fmla="*/ 408 w 1145"/>
              <a:gd name="T21" fmla="*/ 675 h 865"/>
              <a:gd name="T22" fmla="*/ 408 w 1145"/>
              <a:gd name="T23" fmla="*/ 675 h 865"/>
              <a:gd name="T24" fmla="*/ 473 w 1145"/>
              <a:gd name="T25" fmla="*/ 739 h 865"/>
              <a:gd name="T26" fmla="*/ 473 w 1145"/>
              <a:gd name="T27" fmla="*/ 739 h 865"/>
              <a:gd name="T28" fmla="*/ 538 w 1145"/>
              <a:gd name="T29" fmla="*/ 675 h 865"/>
              <a:gd name="T30" fmla="*/ 1028 w 1145"/>
              <a:gd name="T31" fmla="*/ 18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45" h="865">
                <a:moveTo>
                  <a:pt x="1028" y="183"/>
                </a:moveTo>
                <a:lnTo>
                  <a:pt x="1145" y="301"/>
                </a:lnTo>
                <a:lnTo>
                  <a:pt x="1101" y="44"/>
                </a:lnTo>
                <a:lnTo>
                  <a:pt x="844" y="0"/>
                </a:lnTo>
                <a:lnTo>
                  <a:pt x="963" y="118"/>
                </a:lnTo>
                <a:lnTo>
                  <a:pt x="473" y="610"/>
                </a:lnTo>
                <a:lnTo>
                  <a:pt x="331" y="468"/>
                </a:lnTo>
                <a:lnTo>
                  <a:pt x="0" y="800"/>
                </a:lnTo>
                <a:lnTo>
                  <a:pt x="65" y="865"/>
                </a:lnTo>
                <a:lnTo>
                  <a:pt x="331" y="598"/>
                </a:lnTo>
                <a:lnTo>
                  <a:pt x="408" y="675"/>
                </a:lnTo>
                <a:lnTo>
                  <a:pt x="408" y="675"/>
                </a:lnTo>
                <a:lnTo>
                  <a:pt x="473" y="739"/>
                </a:lnTo>
                <a:lnTo>
                  <a:pt x="473" y="739"/>
                </a:lnTo>
                <a:lnTo>
                  <a:pt x="538" y="675"/>
                </a:lnTo>
                <a:lnTo>
                  <a:pt x="1028" y="183"/>
                </a:lnTo>
                <a:close/>
              </a:path>
            </a:pathLst>
          </a:custGeom>
          <a:solidFill>
            <a:srgbClr val="CE202A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lt1"/>
              </a:solidFill>
            </a:endParaRPr>
          </a:p>
        </p:txBody>
      </p:sp>
      <p:sp>
        <p:nvSpPr>
          <p:cNvPr id="81" name="Freeform 467"/>
          <p:cNvSpPr>
            <a:spLocks/>
          </p:cNvSpPr>
          <p:nvPr/>
        </p:nvSpPr>
        <p:spPr bwMode="auto">
          <a:xfrm>
            <a:off x="9592880" y="2250484"/>
            <a:ext cx="393766" cy="403524"/>
          </a:xfrm>
          <a:custGeom>
            <a:avLst/>
            <a:gdLst>
              <a:gd name="T0" fmla="*/ 132 w 433"/>
              <a:gd name="T1" fmla="*/ 0 h 430"/>
              <a:gd name="T2" fmla="*/ 379 w 433"/>
              <a:gd name="T3" fmla="*/ 248 h 430"/>
              <a:gd name="T4" fmla="*/ 433 w 433"/>
              <a:gd name="T5" fmla="*/ 430 h 430"/>
              <a:gd name="T6" fmla="*/ 248 w 433"/>
              <a:gd name="T7" fmla="*/ 380 h 430"/>
              <a:gd name="T8" fmla="*/ 0 w 433"/>
              <a:gd name="T9" fmla="*/ 131 h 430"/>
              <a:gd name="T10" fmla="*/ 132 w 433"/>
              <a:gd name="T11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3" h="430">
                <a:moveTo>
                  <a:pt x="132" y="0"/>
                </a:moveTo>
                <a:lnTo>
                  <a:pt x="379" y="248"/>
                </a:lnTo>
                <a:lnTo>
                  <a:pt x="433" y="430"/>
                </a:lnTo>
                <a:lnTo>
                  <a:pt x="248" y="380"/>
                </a:lnTo>
                <a:lnTo>
                  <a:pt x="0" y="131"/>
                </a:lnTo>
                <a:lnTo>
                  <a:pt x="132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 algn="ctr"/>
            <a:endParaRPr lang="en-US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2" name="Freeform 468"/>
          <p:cNvSpPr>
            <a:spLocks/>
          </p:cNvSpPr>
          <p:nvPr/>
        </p:nvSpPr>
        <p:spPr bwMode="auto">
          <a:xfrm>
            <a:off x="9826223" y="2491843"/>
            <a:ext cx="138547" cy="139537"/>
          </a:xfrm>
          <a:custGeom>
            <a:avLst/>
            <a:gdLst>
              <a:gd name="T0" fmla="*/ 123 w 152"/>
              <a:gd name="T1" fmla="*/ 0 h 151"/>
              <a:gd name="T2" fmla="*/ 152 w 152"/>
              <a:gd name="T3" fmla="*/ 101 h 151"/>
              <a:gd name="T4" fmla="*/ 103 w 152"/>
              <a:gd name="T5" fmla="*/ 151 h 151"/>
              <a:gd name="T6" fmla="*/ 0 w 152"/>
              <a:gd name="T7" fmla="*/ 122 h 151"/>
              <a:gd name="T8" fmla="*/ 123 w 152"/>
              <a:gd name="T9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151">
                <a:moveTo>
                  <a:pt x="123" y="0"/>
                </a:moveTo>
                <a:lnTo>
                  <a:pt x="152" y="101"/>
                </a:lnTo>
                <a:lnTo>
                  <a:pt x="103" y="151"/>
                </a:lnTo>
                <a:lnTo>
                  <a:pt x="0" y="122"/>
                </a:lnTo>
                <a:lnTo>
                  <a:pt x="1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Freeform 469"/>
          <p:cNvSpPr>
            <a:spLocks noEditPoints="1"/>
          </p:cNvSpPr>
          <p:nvPr/>
        </p:nvSpPr>
        <p:spPr bwMode="auto">
          <a:xfrm>
            <a:off x="9705906" y="2314596"/>
            <a:ext cx="725551" cy="920183"/>
          </a:xfrm>
          <a:custGeom>
            <a:avLst/>
            <a:gdLst>
              <a:gd name="T0" fmla="*/ 656 w 794"/>
              <a:gd name="T1" fmla="*/ 313 h 977"/>
              <a:gd name="T2" fmla="*/ 317 w 794"/>
              <a:gd name="T3" fmla="*/ 269 h 977"/>
              <a:gd name="T4" fmla="*/ 792 w 794"/>
              <a:gd name="T5" fmla="*/ 521 h 977"/>
              <a:gd name="T6" fmla="*/ 792 w 794"/>
              <a:gd name="T7" fmla="*/ 83 h 977"/>
              <a:gd name="T8" fmla="*/ 789 w 794"/>
              <a:gd name="T9" fmla="*/ 65 h 977"/>
              <a:gd name="T10" fmla="*/ 782 w 794"/>
              <a:gd name="T11" fmla="*/ 49 h 977"/>
              <a:gd name="T12" fmla="*/ 772 w 794"/>
              <a:gd name="T13" fmla="*/ 34 h 977"/>
              <a:gd name="T14" fmla="*/ 759 w 794"/>
              <a:gd name="T15" fmla="*/ 22 h 977"/>
              <a:gd name="T16" fmla="*/ 745 w 794"/>
              <a:gd name="T17" fmla="*/ 12 h 977"/>
              <a:gd name="T18" fmla="*/ 729 w 794"/>
              <a:gd name="T19" fmla="*/ 5 h 977"/>
              <a:gd name="T20" fmla="*/ 710 w 794"/>
              <a:gd name="T21" fmla="*/ 1 h 977"/>
              <a:gd name="T22" fmla="*/ 407 w 794"/>
              <a:gd name="T23" fmla="*/ 1 h 977"/>
              <a:gd name="T24" fmla="*/ 205 w 794"/>
              <a:gd name="T25" fmla="*/ 0 h 977"/>
              <a:gd name="T26" fmla="*/ 407 w 794"/>
              <a:gd name="T27" fmla="*/ 70 h 977"/>
              <a:gd name="T28" fmla="*/ 701 w 794"/>
              <a:gd name="T29" fmla="*/ 70 h 977"/>
              <a:gd name="T30" fmla="*/ 710 w 794"/>
              <a:gd name="T31" fmla="*/ 72 h 977"/>
              <a:gd name="T32" fmla="*/ 717 w 794"/>
              <a:gd name="T33" fmla="*/ 77 h 977"/>
              <a:gd name="T34" fmla="*/ 722 w 794"/>
              <a:gd name="T35" fmla="*/ 83 h 977"/>
              <a:gd name="T36" fmla="*/ 724 w 794"/>
              <a:gd name="T37" fmla="*/ 93 h 977"/>
              <a:gd name="T38" fmla="*/ 432 w 794"/>
              <a:gd name="T39" fmla="*/ 521 h 977"/>
              <a:gd name="T40" fmla="*/ 414 w 794"/>
              <a:gd name="T41" fmla="*/ 523 h 977"/>
              <a:gd name="T42" fmla="*/ 396 w 794"/>
              <a:gd name="T43" fmla="*/ 529 h 977"/>
              <a:gd name="T44" fmla="*/ 381 w 794"/>
              <a:gd name="T45" fmla="*/ 537 h 977"/>
              <a:gd name="T46" fmla="*/ 367 w 794"/>
              <a:gd name="T47" fmla="*/ 548 h 977"/>
              <a:gd name="T48" fmla="*/ 356 w 794"/>
              <a:gd name="T49" fmla="*/ 562 h 977"/>
              <a:gd name="T50" fmla="*/ 347 w 794"/>
              <a:gd name="T51" fmla="*/ 578 h 977"/>
              <a:gd name="T52" fmla="*/ 342 w 794"/>
              <a:gd name="T53" fmla="*/ 595 h 977"/>
              <a:gd name="T54" fmla="*/ 340 w 794"/>
              <a:gd name="T55" fmla="*/ 613 h 977"/>
              <a:gd name="T56" fmla="*/ 92 w 794"/>
              <a:gd name="T57" fmla="*/ 908 h 977"/>
              <a:gd name="T58" fmla="*/ 83 w 794"/>
              <a:gd name="T59" fmla="*/ 906 h 977"/>
              <a:gd name="T60" fmla="*/ 75 w 794"/>
              <a:gd name="T61" fmla="*/ 901 h 977"/>
              <a:gd name="T62" fmla="*/ 71 w 794"/>
              <a:gd name="T63" fmla="*/ 894 h 977"/>
              <a:gd name="T64" fmla="*/ 70 w 794"/>
              <a:gd name="T65" fmla="*/ 885 h 977"/>
              <a:gd name="T66" fmla="*/ 70 w 794"/>
              <a:gd name="T67" fmla="*/ 602 h 977"/>
              <a:gd name="T68" fmla="*/ 0 w 794"/>
              <a:gd name="T69" fmla="*/ 359 h 977"/>
              <a:gd name="T70" fmla="*/ 0 w 794"/>
              <a:gd name="T71" fmla="*/ 602 h 977"/>
              <a:gd name="T72" fmla="*/ 1 w 794"/>
              <a:gd name="T73" fmla="*/ 894 h 977"/>
              <a:gd name="T74" fmla="*/ 5 w 794"/>
              <a:gd name="T75" fmla="*/ 912 h 977"/>
              <a:gd name="T76" fmla="*/ 12 w 794"/>
              <a:gd name="T77" fmla="*/ 929 h 977"/>
              <a:gd name="T78" fmla="*/ 22 w 794"/>
              <a:gd name="T79" fmla="*/ 943 h 977"/>
              <a:gd name="T80" fmla="*/ 33 w 794"/>
              <a:gd name="T81" fmla="*/ 955 h 977"/>
              <a:gd name="T82" fmla="*/ 48 w 794"/>
              <a:gd name="T83" fmla="*/ 966 h 977"/>
              <a:gd name="T84" fmla="*/ 65 w 794"/>
              <a:gd name="T85" fmla="*/ 972 h 977"/>
              <a:gd name="T86" fmla="*/ 83 w 794"/>
              <a:gd name="T87" fmla="*/ 976 h 977"/>
              <a:gd name="T88" fmla="*/ 339 w 794"/>
              <a:gd name="T89" fmla="*/ 977 h 977"/>
              <a:gd name="T90" fmla="*/ 342 w 794"/>
              <a:gd name="T91" fmla="*/ 976 h 977"/>
              <a:gd name="T92" fmla="*/ 791 w 794"/>
              <a:gd name="T93" fmla="*/ 525 h 977"/>
              <a:gd name="T94" fmla="*/ 792 w 794"/>
              <a:gd name="T95" fmla="*/ 522 h 977"/>
              <a:gd name="T96" fmla="*/ 792 w 794"/>
              <a:gd name="T97" fmla="*/ 521 h 977"/>
              <a:gd name="T98" fmla="*/ 409 w 794"/>
              <a:gd name="T99" fmla="*/ 613 h 977"/>
              <a:gd name="T100" fmla="*/ 411 w 794"/>
              <a:gd name="T101" fmla="*/ 604 h 977"/>
              <a:gd name="T102" fmla="*/ 416 w 794"/>
              <a:gd name="T103" fmla="*/ 597 h 977"/>
              <a:gd name="T104" fmla="*/ 423 w 794"/>
              <a:gd name="T105" fmla="*/ 592 h 977"/>
              <a:gd name="T106" fmla="*/ 432 w 794"/>
              <a:gd name="T107" fmla="*/ 591 h 977"/>
              <a:gd name="T108" fmla="*/ 409 w 794"/>
              <a:gd name="T109" fmla="*/ 855 h 977"/>
              <a:gd name="T110" fmla="*/ 317 w 794"/>
              <a:gd name="T111" fmla="*/ 152 h 977"/>
              <a:gd name="T112" fmla="*/ 656 w 794"/>
              <a:gd name="T113" fmla="*/ 195 h 977"/>
              <a:gd name="T114" fmla="*/ 317 w 794"/>
              <a:gd name="T115" fmla="*/ 430 h 977"/>
              <a:gd name="T116" fmla="*/ 656 w 794"/>
              <a:gd name="T117" fmla="*/ 387 h 977"/>
              <a:gd name="T118" fmla="*/ 317 w 794"/>
              <a:gd name="T119" fmla="*/ 430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4" h="977">
                <a:moveTo>
                  <a:pt x="317" y="313"/>
                </a:moveTo>
                <a:lnTo>
                  <a:pt x="656" y="313"/>
                </a:lnTo>
                <a:lnTo>
                  <a:pt x="656" y="269"/>
                </a:lnTo>
                <a:lnTo>
                  <a:pt x="317" y="269"/>
                </a:lnTo>
                <a:lnTo>
                  <a:pt x="317" y="313"/>
                </a:lnTo>
                <a:close/>
                <a:moveTo>
                  <a:pt x="792" y="521"/>
                </a:moveTo>
                <a:lnTo>
                  <a:pt x="792" y="93"/>
                </a:lnTo>
                <a:lnTo>
                  <a:pt x="792" y="83"/>
                </a:lnTo>
                <a:lnTo>
                  <a:pt x="791" y="74"/>
                </a:lnTo>
                <a:lnTo>
                  <a:pt x="789" y="65"/>
                </a:lnTo>
                <a:lnTo>
                  <a:pt x="786" y="57"/>
                </a:lnTo>
                <a:lnTo>
                  <a:pt x="782" y="49"/>
                </a:lnTo>
                <a:lnTo>
                  <a:pt x="778" y="41"/>
                </a:lnTo>
                <a:lnTo>
                  <a:pt x="772" y="34"/>
                </a:lnTo>
                <a:lnTo>
                  <a:pt x="766" y="28"/>
                </a:lnTo>
                <a:lnTo>
                  <a:pt x="759" y="22"/>
                </a:lnTo>
                <a:lnTo>
                  <a:pt x="753" y="16"/>
                </a:lnTo>
                <a:lnTo>
                  <a:pt x="745" y="12"/>
                </a:lnTo>
                <a:lnTo>
                  <a:pt x="737" y="8"/>
                </a:lnTo>
                <a:lnTo>
                  <a:pt x="729" y="5"/>
                </a:lnTo>
                <a:lnTo>
                  <a:pt x="719" y="2"/>
                </a:lnTo>
                <a:lnTo>
                  <a:pt x="710" y="1"/>
                </a:lnTo>
                <a:lnTo>
                  <a:pt x="701" y="1"/>
                </a:lnTo>
                <a:lnTo>
                  <a:pt x="407" y="1"/>
                </a:lnTo>
                <a:lnTo>
                  <a:pt x="407" y="0"/>
                </a:lnTo>
                <a:lnTo>
                  <a:pt x="205" y="0"/>
                </a:lnTo>
                <a:lnTo>
                  <a:pt x="205" y="70"/>
                </a:lnTo>
                <a:lnTo>
                  <a:pt x="407" y="70"/>
                </a:lnTo>
                <a:lnTo>
                  <a:pt x="407" y="70"/>
                </a:lnTo>
                <a:lnTo>
                  <a:pt x="701" y="70"/>
                </a:lnTo>
                <a:lnTo>
                  <a:pt x="706" y="70"/>
                </a:lnTo>
                <a:lnTo>
                  <a:pt x="710" y="72"/>
                </a:lnTo>
                <a:lnTo>
                  <a:pt x="714" y="73"/>
                </a:lnTo>
                <a:lnTo>
                  <a:pt x="717" y="77"/>
                </a:lnTo>
                <a:lnTo>
                  <a:pt x="719" y="80"/>
                </a:lnTo>
                <a:lnTo>
                  <a:pt x="722" y="83"/>
                </a:lnTo>
                <a:lnTo>
                  <a:pt x="724" y="88"/>
                </a:lnTo>
                <a:lnTo>
                  <a:pt x="724" y="93"/>
                </a:lnTo>
                <a:lnTo>
                  <a:pt x="724" y="521"/>
                </a:lnTo>
                <a:lnTo>
                  <a:pt x="432" y="521"/>
                </a:lnTo>
                <a:lnTo>
                  <a:pt x="423" y="522"/>
                </a:lnTo>
                <a:lnTo>
                  <a:pt x="414" y="523"/>
                </a:lnTo>
                <a:lnTo>
                  <a:pt x="405" y="526"/>
                </a:lnTo>
                <a:lnTo>
                  <a:pt x="396" y="529"/>
                </a:lnTo>
                <a:lnTo>
                  <a:pt x="388" y="532"/>
                </a:lnTo>
                <a:lnTo>
                  <a:pt x="381" y="537"/>
                </a:lnTo>
                <a:lnTo>
                  <a:pt x="374" y="543"/>
                </a:lnTo>
                <a:lnTo>
                  <a:pt x="367" y="548"/>
                </a:lnTo>
                <a:lnTo>
                  <a:pt x="362" y="555"/>
                </a:lnTo>
                <a:lnTo>
                  <a:pt x="356" y="562"/>
                </a:lnTo>
                <a:lnTo>
                  <a:pt x="351" y="570"/>
                </a:lnTo>
                <a:lnTo>
                  <a:pt x="347" y="578"/>
                </a:lnTo>
                <a:lnTo>
                  <a:pt x="344" y="586"/>
                </a:lnTo>
                <a:lnTo>
                  <a:pt x="342" y="595"/>
                </a:lnTo>
                <a:lnTo>
                  <a:pt x="341" y="604"/>
                </a:lnTo>
                <a:lnTo>
                  <a:pt x="340" y="613"/>
                </a:lnTo>
                <a:lnTo>
                  <a:pt x="340" y="908"/>
                </a:lnTo>
                <a:lnTo>
                  <a:pt x="92" y="908"/>
                </a:lnTo>
                <a:lnTo>
                  <a:pt x="88" y="908"/>
                </a:lnTo>
                <a:lnTo>
                  <a:pt x="83" y="906"/>
                </a:lnTo>
                <a:lnTo>
                  <a:pt x="79" y="904"/>
                </a:lnTo>
                <a:lnTo>
                  <a:pt x="75" y="901"/>
                </a:lnTo>
                <a:lnTo>
                  <a:pt x="73" y="897"/>
                </a:lnTo>
                <a:lnTo>
                  <a:pt x="71" y="894"/>
                </a:lnTo>
                <a:lnTo>
                  <a:pt x="70" y="889"/>
                </a:lnTo>
                <a:lnTo>
                  <a:pt x="70" y="885"/>
                </a:lnTo>
                <a:lnTo>
                  <a:pt x="70" y="602"/>
                </a:lnTo>
                <a:lnTo>
                  <a:pt x="70" y="602"/>
                </a:lnTo>
                <a:lnTo>
                  <a:pt x="70" y="359"/>
                </a:lnTo>
                <a:lnTo>
                  <a:pt x="0" y="359"/>
                </a:lnTo>
                <a:lnTo>
                  <a:pt x="0" y="602"/>
                </a:lnTo>
                <a:lnTo>
                  <a:pt x="0" y="602"/>
                </a:lnTo>
                <a:lnTo>
                  <a:pt x="0" y="885"/>
                </a:lnTo>
                <a:lnTo>
                  <a:pt x="1" y="894"/>
                </a:lnTo>
                <a:lnTo>
                  <a:pt x="2" y="903"/>
                </a:lnTo>
                <a:lnTo>
                  <a:pt x="5" y="912"/>
                </a:lnTo>
                <a:lnTo>
                  <a:pt x="7" y="921"/>
                </a:lnTo>
                <a:lnTo>
                  <a:pt x="12" y="929"/>
                </a:lnTo>
                <a:lnTo>
                  <a:pt x="16" y="936"/>
                </a:lnTo>
                <a:lnTo>
                  <a:pt x="22" y="943"/>
                </a:lnTo>
                <a:lnTo>
                  <a:pt x="28" y="950"/>
                </a:lnTo>
                <a:lnTo>
                  <a:pt x="33" y="955"/>
                </a:lnTo>
                <a:lnTo>
                  <a:pt x="41" y="961"/>
                </a:lnTo>
                <a:lnTo>
                  <a:pt x="48" y="966"/>
                </a:lnTo>
                <a:lnTo>
                  <a:pt x="56" y="970"/>
                </a:lnTo>
                <a:lnTo>
                  <a:pt x="65" y="972"/>
                </a:lnTo>
                <a:lnTo>
                  <a:pt x="74" y="975"/>
                </a:lnTo>
                <a:lnTo>
                  <a:pt x="83" y="976"/>
                </a:lnTo>
                <a:lnTo>
                  <a:pt x="92" y="977"/>
                </a:lnTo>
                <a:lnTo>
                  <a:pt x="339" y="977"/>
                </a:lnTo>
                <a:lnTo>
                  <a:pt x="340" y="976"/>
                </a:lnTo>
                <a:lnTo>
                  <a:pt x="342" y="976"/>
                </a:lnTo>
                <a:lnTo>
                  <a:pt x="791" y="526"/>
                </a:lnTo>
                <a:lnTo>
                  <a:pt x="791" y="525"/>
                </a:lnTo>
                <a:lnTo>
                  <a:pt x="792" y="523"/>
                </a:lnTo>
                <a:lnTo>
                  <a:pt x="792" y="522"/>
                </a:lnTo>
                <a:lnTo>
                  <a:pt x="794" y="521"/>
                </a:lnTo>
                <a:lnTo>
                  <a:pt x="792" y="521"/>
                </a:lnTo>
                <a:close/>
                <a:moveTo>
                  <a:pt x="409" y="855"/>
                </a:moveTo>
                <a:lnTo>
                  <a:pt x="409" y="613"/>
                </a:lnTo>
                <a:lnTo>
                  <a:pt x="409" y="609"/>
                </a:lnTo>
                <a:lnTo>
                  <a:pt x="411" y="604"/>
                </a:lnTo>
                <a:lnTo>
                  <a:pt x="413" y="601"/>
                </a:lnTo>
                <a:lnTo>
                  <a:pt x="416" y="597"/>
                </a:lnTo>
                <a:lnTo>
                  <a:pt x="420" y="594"/>
                </a:lnTo>
                <a:lnTo>
                  <a:pt x="423" y="592"/>
                </a:lnTo>
                <a:lnTo>
                  <a:pt x="428" y="591"/>
                </a:lnTo>
                <a:lnTo>
                  <a:pt x="432" y="591"/>
                </a:lnTo>
                <a:lnTo>
                  <a:pt x="674" y="591"/>
                </a:lnTo>
                <a:lnTo>
                  <a:pt x="409" y="855"/>
                </a:lnTo>
                <a:close/>
                <a:moveTo>
                  <a:pt x="656" y="152"/>
                </a:moveTo>
                <a:lnTo>
                  <a:pt x="317" y="152"/>
                </a:lnTo>
                <a:lnTo>
                  <a:pt x="317" y="195"/>
                </a:lnTo>
                <a:lnTo>
                  <a:pt x="656" y="195"/>
                </a:lnTo>
                <a:lnTo>
                  <a:pt x="656" y="152"/>
                </a:lnTo>
                <a:close/>
                <a:moveTo>
                  <a:pt x="317" y="430"/>
                </a:moveTo>
                <a:lnTo>
                  <a:pt x="656" y="430"/>
                </a:lnTo>
                <a:lnTo>
                  <a:pt x="656" y="387"/>
                </a:lnTo>
                <a:lnTo>
                  <a:pt x="317" y="387"/>
                </a:lnTo>
                <a:lnTo>
                  <a:pt x="317" y="4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innerShdw dist="38100" dir="5400000">
              <a:prstClr val="black">
                <a:alpha val="20000"/>
              </a:prstClr>
            </a:innerShdw>
          </a:effectLst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lt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90782" y="2250484"/>
            <a:ext cx="786199" cy="731959"/>
            <a:chOff x="6916655" y="3429000"/>
            <a:chExt cx="786199" cy="731959"/>
          </a:xfrm>
          <a:solidFill>
            <a:srgbClr val="2A9B18"/>
          </a:solidFill>
        </p:grpSpPr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6916655" y="3429000"/>
              <a:ext cx="786199" cy="731959"/>
            </a:xfrm>
            <a:custGeom>
              <a:avLst/>
              <a:gdLst>
                <a:gd name="T0" fmla="*/ 3152 w 3393"/>
                <a:gd name="T1" fmla="*/ 41 h 3159"/>
                <a:gd name="T2" fmla="*/ 2946 w 3393"/>
                <a:gd name="T3" fmla="*/ 127 h 3159"/>
                <a:gd name="T4" fmla="*/ 2729 w 3393"/>
                <a:gd name="T5" fmla="*/ 252 h 3159"/>
                <a:gd name="T6" fmla="*/ 2558 w 3393"/>
                <a:gd name="T7" fmla="*/ 374 h 3159"/>
                <a:gd name="T8" fmla="*/ 2367 w 3393"/>
                <a:gd name="T9" fmla="*/ 530 h 3159"/>
                <a:gd name="T10" fmla="*/ 2161 w 3393"/>
                <a:gd name="T11" fmla="*/ 726 h 3159"/>
                <a:gd name="T12" fmla="*/ 1989 w 3393"/>
                <a:gd name="T13" fmla="*/ 909 h 3159"/>
                <a:gd name="T14" fmla="*/ 1808 w 3393"/>
                <a:gd name="T15" fmla="*/ 1120 h 3159"/>
                <a:gd name="T16" fmla="*/ 1645 w 3393"/>
                <a:gd name="T17" fmla="*/ 1339 h 3159"/>
                <a:gd name="T18" fmla="*/ 1498 w 3393"/>
                <a:gd name="T19" fmla="*/ 1579 h 3159"/>
                <a:gd name="T20" fmla="*/ 1427 w 3393"/>
                <a:gd name="T21" fmla="*/ 1705 h 3159"/>
                <a:gd name="T22" fmla="*/ 1411 w 3393"/>
                <a:gd name="T23" fmla="*/ 1714 h 3159"/>
                <a:gd name="T24" fmla="*/ 1390 w 3393"/>
                <a:gd name="T25" fmla="*/ 1697 h 3159"/>
                <a:gd name="T26" fmla="*/ 1312 w 3393"/>
                <a:gd name="T27" fmla="*/ 1548 h 3159"/>
                <a:gd name="T28" fmla="*/ 1197 w 3393"/>
                <a:gd name="T29" fmla="*/ 1364 h 3159"/>
                <a:gd name="T30" fmla="*/ 1114 w 3393"/>
                <a:gd name="T31" fmla="*/ 1269 h 3159"/>
                <a:gd name="T32" fmla="*/ 1009 w 3393"/>
                <a:gd name="T33" fmla="*/ 1179 h 3159"/>
                <a:gd name="T34" fmla="*/ 927 w 3393"/>
                <a:gd name="T35" fmla="*/ 1126 h 3159"/>
                <a:gd name="T36" fmla="*/ 813 w 3393"/>
                <a:gd name="T37" fmla="*/ 1086 h 3159"/>
                <a:gd name="T38" fmla="*/ 671 w 3393"/>
                <a:gd name="T39" fmla="*/ 1064 h 3159"/>
                <a:gd name="T40" fmla="*/ 516 w 3393"/>
                <a:gd name="T41" fmla="*/ 1063 h 3159"/>
                <a:gd name="T42" fmla="*/ 360 w 3393"/>
                <a:gd name="T43" fmla="*/ 1082 h 3159"/>
                <a:gd name="T44" fmla="*/ 217 w 3393"/>
                <a:gd name="T45" fmla="*/ 1122 h 3159"/>
                <a:gd name="T46" fmla="*/ 100 w 3393"/>
                <a:gd name="T47" fmla="*/ 1187 h 3159"/>
                <a:gd name="T48" fmla="*/ 31 w 3393"/>
                <a:gd name="T49" fmla="*/ 1263 h 3159"/>
                <a:gd name="T50" fmla="*/ 7 w 3393"/>
                <a:gd name="T51" fmla="*/ 1317 h 3159"/>
                <a:gd name="T52" fmla="*/ 0 w 3393"/>
                <a:gd name="T53" fmla="*/ 1361 h 3159"/>
                <a:gd name="T54" fmla="*/ 12 w 3393"/>
                <a:gd name="T55" fmla="*/ 1430 h 3159"/>
                <a:gd name="T56" fmla="*/ 56 w 3393"/>
                <a:gd name="T57" fmla="*/ 1500 h 3159"/>
                <a:gd name="T58" fmla="*/ 220 w 3393"/>
                <a:gd name="T59" fmla="*/ 1669 h 3159"/>
                <a:gd name="T60" fmla="*/ 429 w 3393"/>
                <a:gd name="T61" fmla="*/ 1892 h 3159"/>
                <a:gd name="T62" fmla="*/ 567 w 3393"/>
                <a:gd name="T63" fmla="*/ 2068 h 3159"/>
                <a:gd name="T64" fmla="*/ 711 w 3393"/>
                <a:gd name="T65" fmla="*/ 2288 h 3159"/>
                <a:gd name="T66" fmla="*/ 825 w 3393"/>
                <a:gd name="T67" fmla="*/ 2491 h 3159"/>
                <a:gd name="T68" fmla="*/ 1012 w 3393"/>
                <a:gd name="T69" fmla="*/ 2829 h 3159"/>
                <a:gd name="T70" fmla="*/ 1096 w 3393"/>
                <a:gd name="T71" fmla="*/ 2946 h 3159"/>
                <a:gd name="T72" fmla="*/ 1191 w 3393"/>
                <a:gd name="T73" fmla="*/ 3042 h 3159"/>
                <a:gd name="T74" fmla="*/ 1302 w 3393"/>
                <a:gd name="T75" fmla="*/ 3111 h 3159"/>
                <a:gd name="T76" fmla="*/ 1430 w 3393"/>
                <a:gd name="T77" fmla="*/ 3151 h 3159"/>
                <a:gd name="T78" fmla="*/ 1529 w 3393"/>
                <a:gd name="T79" fmla="*/ 3159 h 3159"/>
                <a:gd name="T80" fmla="*/ 1619 w 3393"/>
                <a:gd name="T81" fmla="*/ 3148 h 3159"/>
                <a:gd name="T82" fmla="*/ 1687 w 3393"/>
                <a:gd name="T83" fmla="*/ 3122 h 3159"/>
                <a:gd name="T84" fmla="*/ 1737 w 3393"/>
                <a:gd name="T85" fmla="*/ 3079 h 3159"/>
                <a:gd name="T86" fmla="*/ 1786 w 3393"/>
                <a:gd name="T87" fmla="*/ 3004 h 3159"/>
                <a:gd name="T88" fmla="*/ 1864 w 3393"/>
                <a:gd name="T89" fmla="*/ 2784 h 3159"/>
                <a:gd name="T90" fmla="*/ 1935 w 3393"/>
                <a:gd name="T91" fmla="*/ 2574 h 3159"/>
                <a:gd name="T92" fmla="*/ 2087 w 3393"/>
                <a:gd name="T93" fmla="*/ 2183 h 3159"/>
                <a:gd name="T94" fmla="*/ 2261 w 3393"/>
                <a:gd name="T95" fmla="*/ 1787 h 3159"/>
                <a:gd name="T96" fmla="*/ 2451 w 3393"/>
                <a:gd name="T97" fmla="*/ 1398 h 3159"/>
                <a:gd name="T98" fmla="*/ 2600 w 3393"/>
                <a:gd name="T99" fmla="*/ 1116 h 3159"/>
                <a:gd name="T100" fmla="*/ 2866 w 3393"/>
                <a:gd name="T101" fmla="*/ 678 h 3159"/>
                <a:gd name="T102" fmla="*/ 3098 w 3393"/>
                <a:gd name="T103" fmla="*/ 363 h 3159"/>
                <a:gd name="T104" fmla="*/ 3267 w 3393"/>
                <a:gd name="T105" fmla="*/ 165 h 3159"/>
                <a:gd name="T106" fmla="*/ 3356 w 3393"/>
                <a:gd name="T107" fmla="*/ 78 h 3159"/>
                <a:gd name="T108" fmla="*/ 3393 w 3393"/>
                <a:gd name="T109" fmla="*/ 31 h 3159"/>
                <a:gd name="T110" fmla="*/ 3377 w 3393"/>
                <a:gd name="T111" fmla="*/ 5 h 3159"/>
                <a:gd name="T112" fmla="*/ 3321 w 3393"/>
                <a:gd name="T113" fmla="*/ 0 h 3159"/>
                <a:gd name="T114" fmla="*/ 3238 w 3393"/>
                <a:gd name="T115" fmla="*/ 16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93" h="3159">
                  <a:moveTo>
                    <a:pt x="3238" y="16"/>
                  </a:moveTo>
                  <a:lnTo>
                    <a:pt x="3238" y="16"/>
                  </a:lnTo>
                  <a:lnTo>
                    <a:pt x="3188" y="30"/>
                  </a:lnTo>
                  <a:lnTo>
                    <a:pt x="3152" y="41"/>
                  </a:lnTo>
                  <a:lnTo>
                    <a:pt x="3111" y="56"/>
                  </a:lnTo>
                  <a:lnTo>
                    <a:pt x="3062" y="75"/>
                  </a:lnTo>
                  <a:lnTo>
                    <a:pt x="3008" y="99"/>
                  </a:lnTo>
                  <a:lnTo>
                    <a:pt x="2946" y="127"/>
                  </a:lnTo>
                  <a:lnTo>
                    <a:pt x="2879" y="162"/>
                  </a:lnTo>
                  <a:lnTo>
                    <a:pt x="2807" y="204"/>
                  </a:lnTo>
                  <a:lnTo>
                    <a:pt x="2769" y="227"/>
                  </a:lnTo>
                  <a:lnTo>
                    <a:pt x="2729" y="252"/>
                  </a:lnTo>
                  <a:lnTo>
                    <a:pt x="2687" y="279"/>
                  </a:lnTo>
                  <a:lnTo>
                    <a:pt x="2646" y="309"/>
                  </a:lnTo>
                  <a:lnTo>
                    <a:pt x="2602" y="340"/>
                  </a:lnTo>
                  <a:lnTo>
                    <a:pt x="2558" y="374"/>
                  </a:lnTo>
                  <a:lnTo>
                    <a:pt x="2512" y="409"/>
                  </a:lnTo>
                  <a:lnTo>
                    <a:pt x="2465" y="447"/>
                  </a:lnTo>
                  <a:lnTo>
                    <a:pt x="2417" y="487"/>
                  </a:lnTo>
                  <a:lnTo>
                    <a:pt x="2367" y="530"/>
                  </a:lnTo>
                  <a:lnTo>
                    <a:pt x="2317" y="576"/>
                  </a:lnTo>
                  <a:lnTo>
                    <a:pt x="2267" y="623"/>
                  </a:lnTo>
                  <a:lnTo>
                    <a:pt x="2214" y="673"/>
                  </a:lnTo>
                  <a:lnTo>
                    <a:pt x="2161" y="726"/>
                  </a:lnTo>
                  <a:lnTo>
                    <a:pt x="2161" y="726"/>
                  </a:lnTo>
                  <a:lnTo>
                    <a:pt x="2100" y="790"/>
                  </a:lnTo>
                  <a:lnTo>
                    <a:pt x="2042" y="850"/>
                  </a:lnTo>
                  <a:lnTo>
                    <a:pt x="1989" y="909"/>
                  </a:lnTo>
                  <a:lnTo>
                    <a:pt x="1939" y="965"/>
                  </a:lnTo>
                  <a:lnTo>
                    <a:pt x="1892" y="1018"/>
                  </a:lnTo>
                  <a:lnTo>
                    <a:pt x="1848" y="1072"/>
                  </a:lnTo>
                  <a:lnTo>
                    <a:pt x="1808" y="1120"/>
                  </a:lnTo>
                  <a:lnTo>
                    <a:pt x="1769" y="1169"/>
                  </a:lnTo>
                  <a:lnTo>
                    <a:pt x="1734" y="1215"/>
                  </a:lnTo>
                  <a:lnTo>
                    <a:pt x="1702" y="1258"/>
                  </a:lnTo>
                  <a:lnTo>
                    <a:pt x="1645" y="1339"/>
                  </a:lnTo>
                  <a:lnTo>
                    <a:pt x="1597" y="1411"/>
                  </a:lnTo>
                  <a:lnTo>
                    <a:pt x="1557" y="1475"/>
                  </a:lnTo>
                  <a:lnTo>
                    <a:pt x="1524" y="1531"/>
                  </a:lnTo>
                  <a:lnTo>
                    <a:pt x="1498" y="1579"/>
                  </a:lnTo>
                  <a:lnTo>
                    <a:pt x="1460" y="1653"/>
                  </a:lnTo>
                  <a:lnTo>
                    <a:pt x="1445" y="1680"/>
                  </a:lnTo>
                  <a:lnTo>
                    <a:pt x="1433" y="1697"/>
                  </a:lnTo>
                  <a:lnTo>
                    <a:pt x="1427" y="1705"/>
                  </a:lnTo>
                  <a:lnTo>
                    <a:pt x="1423" y="1709"/>
                  </a:lnTo>
                  <a:lnTo>
                    <a:pt x="1417" y="1712"/>
                  </a:lnTo>
                  <a:lnTo>
                    <a:pt x="1411" y="1714"/>
                  </a:lnTo>
                  <a:lnTo>
                    <a:pt x="1411" y="1714"/>
                  </a:lnTo>
                  <a:lnTo>
                    <a:pt x="1406" y="1712"/>
                  </a:lnTo>
                  <a:lnTo>
                    <a:pt x="1402" y="1709"/>
                  </a:lnTo>
                  <a:lnTo>
                    <a:pt x="1396" y="1705"/>
                  </a:lnTo>
                  <a:lnTo>
                    <a:pt x="1390" y="1697"/>
                  </a:lnTo>
                  <a:lnTo>
                    <a:pt x="1378" y="1678"/>
                  </a:lnTo>
                  <a:lnTo>
                    <a:pt x="1365" y="1653"/>
                  </a:lnTo>
                  <a:lnTo>
                    <a:pt x="1331" y="1587"/>
                  </a:lnTo>
                  <a:lnTo>
                    <a:pt x="1312" y="1548"/>
                  </a:lnTo>
                  <a:lnTo>
                    <a:pt x="1288" y="1504"/>
                  </a:lnTo>
                  <a:lnTo>
                    <a:pt x="1262" y="1460"/>
                  </a:lnTo>
                  <a:lnTo>
                    <a:pt x="1231" y="1413"/>
                  </a:lnTo>
                  <a:lnTo>
                    <a:pt x="1197" y="1364"/>
                  </a:lnTo>
                  <a:lnTo>
                    <a:pt x="1178" y="1340"/>
                  </a:lnTo>
                  <a:lnTo>
                    <a:pt x="1158" y="1317"/>
                  </a:lnTo>
                  <a:lnTo>
                    <a:pt x="1136" y="1293"/>
                  </a:lnTo>
                  <a:lnTo>
                    <a:pt x="1114" y="1269"/>
                  </a:lnTo>
                  <a:lnTo>
                    <a:pt x="1091" y="1246"/>
                  </a:lnTo>
                  <a:lnTo>
                    <a:pt x="1065" y="1222"/>
                  </a:lnTo>
                  <a:lnTo>
                    <a:pt x="1037" y="1200"/>
                  </a:lnTo>
                  <a:lnTo>
                    <a:pt x="1009" y="1179"/>
                  </a:lnTo>
                  <a:lnTo>
                    <a:pt x="980" y="1159"/>
                  </a:lnTo>
                  <a:lnTo>
                    <a:pt x="949" y="1138"/>
                  </a:lnTo>
                  <a:lnTo>
                    <a:pt x="949" y="1138"/>
                  </a:lnTo>
                  <a:lnTo>
                    <a:pt x="927" y="1126"/>
                  </a:lnTo>
                  <a:lnTo>
                    <a:pt x="902" y="1114"/>
                  </a:lnTo>
                  <a:lnTo>
                    <a:pt x="874" y="1104"/>
                  </a:lnTo>
                  <a:lnTo>
                    <a:pt x="844" y="1094"/>
                  </a:lnTo>
                  <a:lnTo>
                    <a:pt x="813" y="1086"/>
                  </a:lnTo>
                  <a:lnTo>
                    <a:pt x="779" y="1079"/>
                  </a:lnTo>
                  <a:lnTo>
                    <a:pt x="745" y="1073"/>
                  </a:lnTo>
                  <a:lnTo>
                    <a:pt x="708" y="1069"/>
                  </a:lnTo>
                  <a:lnTo>
                    <a:pt x="671" y="1064"/>
                  </a:lnTo>
                  <a:lnTo>
                    <a:pt x="633" y="1063"/>
                  </a:lnTo>
                  <a:lnTo>
                    <a:pt x="595" y="1061"/>
                  </a:lnTo>
                  <a:lnTo>
                    <a:pt x="556" y="1061"/>
                  </a:lnTo>
                  <a:lnTo>
                    <a:pt x="516" y="1063"/>
                  </a:lnTo>
                  <a:lnTo>
                    <a:pt x="477" y="1066"/>
                  </a:lnTo>
                  <a:lnTo>
                    <a:pt x="438" y="1070"/>
                  </a:lnTo>
                  <a:lnTo>
                    <a:pt x="398" y="1075"/>
                  </a:lnTo>
                  <a:lnTo>
                    <a:pt x="360" y="1082"/>
                  </a:lnTo>
                  <a:lnTo>
                    <a:pt x="323" y="1089"/>
                  </a:lnTo>
                  <a:lnTo>
                    <a:pt x="286" y="1100"/>
                  </a:lnTo>
                  <a:lnTo>
                    <a:pt x="251" y="1110"/>
                  </a:lnTo>
                  <a:lnTo>
                    <a:pt x="217" y="1122"/>
                  </a:lnTo>
                  <a:lnTo>
                    <a:pt x="184" y="1137"/>
                  </a:lnTo>
                  <a:lnTo>
                    <a:pt x="155" y="1151"/>
                  </a:lnTo>
                  <a:lnTo>
                    <a:pt x="127" y="1169"/>
                  </a:lnTo>
                  <a:lnTo>
                    <a:pt x="100" y="1187"/>
                  </a:lnTo>
                  <a:lnTo>
                    <a:pt x="77" y="1207"/>
                  </a:lnTo>
                  <a:lnTo>
                    <a:pt x="56" y="1228"/>
                  </a:lnTo>
                  <a:lnTo>
                    <a:pt x="38" y="1252"/>
                  </a:lnTo>
                  <a:lnTo>
                    <a:pt x="31" y="1263"/>
                  </a:lnTo>
                  <a:lnTo>
                    <a:pt x="24" y="1277"/>
                  </a:lnTo>
                  <a:lnTo>
                    <a:pt x="18" y="1290"/>
                  </a:lnTo>
                  <a:lnTo>
                    <a:pt x="12" y="1303"/>
                  </a:lnTo>
                  <a:lnTo>
                    <a:pt x="7" y="1317"/>
                  </a:lnTo>
                  <a:lnTo>
                    <a:pt x="4" y="1331"/>
                  </a:lnTo>
                  <a:lnTo>
                    <a:pt x="1" y="1346"/>
                  </a:lnTo>
                  <a:lnTo>
                    <a:pt x="0" y="1361"/>
                  </a:lnTo>
                  <a:lnTo>
                    <a:pt x="0" y="1361"/>
                  </a:lnTo>
                  <a:lnTo>
                    <a:pt x="0" y="1379"/>
                  </a:lnTo>
                  <a:lnTo>
                    <a:pt x="1" y="1396"/>
                  </a:lnTo>
                  <a:lnTo>
                    <a:pt x="6" y="1414"/>
                  </a:lnTo>
                  <a:lnTo>
                    <a:pt x="12" y="1430"/>
                  </a:lnTo>
                  <a:lnTo>
                    <a:pt x="21" y="1448"/>
                  </a:lnTo>
                  <a:lnTo>
                    <a:pt x="29" y="1464"/>
                  </a:lnTo>
                  <a:lnTo>
                    <a:pt x="41" y="1482"/>
                  </a:lnTo>
                  <a:lnTo>
                    <a:pt x="56" y="1500"/>
                  </a:lnTo>
                  <a:lnTo>
                    <a:pt x="71" y="1517"/>
                  </a:lnTo>
                  <a:lnTo>
                    <a:pt x="87" y="1537"/>
                  </a:lnTo>
                  <a:lnTo>
                    <a:pt x="125" y="1576"/>
                  </a:lnTo>
                  <a:lnTo>
                    <a:pt x="220" y="1669"/>
                  </a:lnTo>
                  <a:lnTo>
                    <a:pt x="274" y="1724"/>
                  </a:lnTo>
                  <a:lnTo>
                    <a:pt x="333" y="1784"/>
                  </a:lnTo>
                  <a:lnTo>
                    <a:pt x="395" y="1854"/>
                  </a:lnTo>
                  <a:lnTo>
                    <a:pt x="429" y="1892"/>
                  </a:lnTo>
                  <a:lnTo>
                    <a:pt x="462" y="1932"/>
                  </a:lnTo>
                  <a:lnTo>
                    <a:pt x="496" y="1975"/>
                  </a:lnTo>
                  <a:lnTo>
                    <a:pt x="531" y="2019"/>
                  </a:lnTo>
                  <a:lnTo>
                    <a:pt x="567" y="2068"/>
                  </a:lnTo>
                  <a:lnTo>
                    <a:pt x="602" y="2118"/>
                  </a:lnTo>
                  <a:lnTo>
                    <a:pt x="637" y="2171"/>
                  </a:lnTo>
                  <a:lnTo>
                    <a:pt x="674" y="2229"/>
                  </a:lnTo>
                  <a:lnTo>
                    <a:pt x="711" y="2288"/>
                  </a:lnTo>
                  <a:lnTo>
                    <a:pt x="748" y="2351"/>
                  </a:lnTo>
                  <a:lnTo>
                    <a:pt x="748" y="2351"/>
                  </a:lnTo>
                  <a:lnTo>
                    <a:pt x="788" y="2421"/>
                  </a:lnTo>
                  <a:lnTo>
                    <a:pt x="825" y="2491"/>
                  </a:lnTo>
                  <a:lnTo>
                    <a:pt x="899" y="2632"/>
                  </a:lnTo>
                  <a:lnTo>
                    <a:pt x="936" y="2700"/>
                  </a:lnTo>
                  <a:lnTo>
                    <a:pt x="974" y="2766"/>
                  </a:lnTo>
                  <a:lnTo>
                    <a:pt x="1012" y="2829"/>
                  </a:lnTo>
                  <a:lnTo>
                    <a:pt x="1033" y="2860"/>
                  </a:lnTo>
                  <a:lnTo>
                    <a:pt x="1054" y="2890"/>
                  </a:lnTo>
                  <a:lnTo>
                    <a:pt x="1074" y="2918"/>
                  </a:lnTo>
                  <a:lnTo>
                    <a:pt x="1096" y="2946"/>
                  </a:lnTo>
                  <a:lnTo>
                    <a:pt x="1119" y="2971"/>
                  </a:lnTo>
                  <a:lnTo>
                    <a:pt x="1142" y="2996"/>
                  </a:lnTo>
                  <a:lnTo>
                    <a:pt x="1166" y="3020"/>
                  </a:lnTo>
                  <a:lnTo>
                    <a:pt x="1191" y="3042"/>
                  </a:lnTo>
                  <a:lnTo>
                    <a:pt x="1217" y="3061"/>
                  </a:lnTo>
                  <a:lnTo>
                    <a:pt x="1244" y="3080"/>
                  </a:lnTo>
                  <a:lnTo>
                    <a:pt x="1272" y="3097"/>
                  </a:lnTo>
                  <a:lnTo>
                    <a:pt x="1302" y="3111"/>
                  </a:lnTo>
                  <a:lnTo>
                    <a:pt x="1331" y="3125"/>
                  </a:lnTo>
                  <a:lnTo>
                    <a:pt x="1364" y="3136"/>
                  </a:lnTo>
                  <a:lnTo>
                    <a:pt x="1396" y="3145"/>
                  </a:lnTo>
                  <a:lnTo>
                    <a:pt x="1430" y="3151"/>
                  </a:lnTo>
                  <a:lnTo>
                    <a:pt x="1465" y="3156"/>
                  </a:lnTo>
                  <a:lnTo>
                    <a:pt x="1504" y="3159"/>
                  </a:lnTo>
                  <a:lnTo>
                    <a:pt x="1504" y="3159"/>
                  </a:lnTo>
                  <a:lnTo>
                    <a:pt x="1529" y="3159"/>
                  </a:lnTo>
                  <a:lnTo>
                    <a:pt x="1554" y="3157"/>
                  </a:lnTo>
                  <a:lnTo>
                    <a:pt x="1578" y="3156"/>
                  </a:lnTo>
                  <a:lnTo>
                    <a:pt x="1598" y="3151"/>
                  </a:lnTo>
                  <a:lnTo>
                    <a:pt x="1619" y="3148"/>
                  </a:lnTo>
                  <a:lnTo>
                    <a:pt x="1637" y="3142"/>
                  </a:lnTo>
                  <a:lnTo>
                    <a:pt x="1654" y="3136"/>
                  </a:lnTo>
                  <a:lnTo>
                    <a:pt x="1671" y="3129"/>
                  </a:lnTo>
                  <a:lnTo>
                    <a:pt x="1687" y="3122"/>
                  </a:lnTo>
                  <a:lnTo>
                    <a:pt x="1700" y="3111"/>
                  </a:lnTo>
                  <a:lnTo>
                    <a:pt x="1713" y="3102"/>
                  </a:lnTo>
                  <a:lnTo>
                    <a:pt x="1727" y="3091"/>
                  </a:lnTo>
                  <a:lnTo>
                    <a:pt x="1737" y="3079"/>
                  </a:lnTo>
                  <a:lnTo>
                    <a:pt x="1749" y="3066"/>
                  </a:lnTo>
                  <a:lnTo>
                    <a:pt x="1759" y="3051"/>
                  </a:lnTo>
                  <a:lnTo>
                    <a:pt x="1768" y="3036"/>
                  </a:lnTo>
                  <a:lnTo>
                    <a:pt x="1786" y="3004"/>
                  </a:lnTo>
                  <a:lnTo>
                    <a:pt x="1802" y="2967"/>
                  </a:lnTo>
                  <a:lnTo>
                    <a:pt x="1817" y="2927"/>
                  </a:lnTo>
                  <a:lnTo>
                    <a:pt x="1833" y="2883"/>
                  </a:lnTo>
                  <a:lnTo>
                    <a:pt x="1864" y="2784"/>
                  </a:lnTo>
                  <a:lnTo>
                    <a:pt x="1882" y="2729"/>
                  </a:lnTo>
                  <a:lnTo>
                    <a:pt x="1901" y="2670"/>
                  </a:lnTo>
                  <a:lnTo>
                    <a:pt x="1901" y="2670"/>
                  </a:lnTo>
                  <a:lnTo>
                    <a:pt x="1935" y="2574"/>
                  </a:lnTo>
                  <a:lnTo>
                    <a:pt x="1970" y="2478"/>
                  </a:lnTo>
                  <a:lnTo>
                    <a:pt x="2009" y="2381"/>
                  </a:lnTo>
                  <a:lnTo>
                    <a:pt x="2047" y="2282"/>
                  </a:lnTo>
                  <a:lnTo>
                    <a:pt x="2087" y="2183"/>
                  </a:lnTo>
                  <a:lnTo>
                    <a:pt x="2130" y="2084"/>
                  </a:lnTo>
                  <a:lnTo>
                    <a:pt x="2172" y="1985"/>
                  </a:lnTo>
                  <a:lnTo>
                    <a:pt x="2217" y="1886"/>
                  </a:lnTo>
                  <a:lnTo>
                    <a:pt x="2261" y="1787"/>
                  </a:lnTo>
                  <a:lnTo>
                    <a:pt x="2307" y="1690"/>
                  </a:lnTo>
                  <a:lnTo>
                    <a:pt x="2354" y="1591"/>
                  </a:lnTo>
                  <a:lnTo>
                    <a:pt x="2403" y="1494"/>
                  </a:lnTo>
                  <a:lnTo>
                    <a:pt x="2451" y="1398"/>
                  </a:lnTo>
                  <a:lnTo>
                    <a:pt x="2500" y="1302"/>
                  </a:lnTo>
                  <a:lnTo>
                    <a:pt x="2550" y="1209"/>
                  </a:lnTo>
                  <a:lnTo>
                    <a:pt x="2600" y="1116"/>
                  </a:lnTo>
                  <a:lnTo>
                    <a:pt x="2600" y="1116"/>
                  </a:lnTo>
                  <a:lnTo>
                    <a:pt x="2670" y="995"/>
                  </a:lnTo>
                  <a:lnTo>
                    <a:pt x="2736" y="881"/>
                  </a:lnTo>
                  <a:lnTo>
                    <a:pt x="2803" y="775"/>
                  </a:lnTo>
                  <a:lnTo>
                    <a:pt x="2866" y="678"/>
                  </a:lnTo>
                  <a:lnTo>
                    <a:pt x="2928" y="588"/>
                  </a:lnTo>
                  <a:lnTo>
                    <a:pt x="2988" y="506"/>
                  </a:lnTo>
                  <a:lnTo>
                    <a:pt x="3045" y="431"/>
                  </a:lnTo>
                  <a:lnTo>
                    <a:pt x="3098" y="363"/>
                  </a:lnTo>
                  <a:lnTo>
                    <a:pt x="3146" y="303"/>
                  </a:lnTo>
                  <a:lnTo>
                    <a:pt x="3192" y="251"/>
                  </a:lnTo>
                  <a:lnTo>
                    <a:pt x="3232" y="204"/>
                  </a:lnTo>
                  <a:lnTo>
                    <a:pt x="3267" y="165"/>
                  </a:lnTo>
                  <a:lnTo>
                    <a:pt x="3298" y="134"/>
                  </a:lnTo>
                  <a:lnTo>
                    <a:pt x="3324" y="108"/>
                  </a:lnTo>
                  <a:lnTo>
                    <a:pt x="3356" y="78"/>
                  </a:lnTo>
                  <a:lnTo>
                    <a:pt x="3356" y="78"/>
                  </a:lnTo>
                  <a:lnTo>
                    <a:pt x="3371" y="64"/>
                  </a:lnTo>
                  <a:lnTo>
                    <a:pt x="3383" y="52"/>
                  </a:lnTo>
                  <a:lnTo>
                    <a:pt x="3388" y="40"/>
                  </a:lnTo>
                  <a:lnTo>
                    <a:pt x="3393" y="31"/>
                  </a:lnTo>
                  <a:lnTo>
                    <a:pt x="3393" y="22"/>
                  </a:lnTo>
                  <a:lnTo>
                    <a:pt x="3391" y="15"/>
                  </a:lnTo>
                  <a:lnTo>
                    <a:pt x="3385" y="9"/>
                  </a:lnTo>
                  <a:lnTo>
                    <a:pt x="3377" y="5"/>
                  </a:lnTo>
                  <a:lnTo>
                    <a:pt x="3366" y="2"/>
                  </a:lnTo>
                  <a:lnTo>
                    <a:pt x="3353" y="0"/>
                  </a:lnTo>
                  <a:lnTo>
                    <a:pt x="3338" y="0"/>
                  </a:lnTo>
                  <a:lnTo>
                    <a:pt x="3321" y="0"/>
                  </a:lnTo>
                  <a:lnTo>
                    <a:pt x="3303" y="3"/>
                  </a:lnTo>
                  <a:lnTo>
                    <a:pt x="3282" y="6"/>
                  </a:lnTo>
                  <a:lnTo>
                    <a:pt x="3260" y="10"/>
                  </a:lnTo>
                  <a:lnTo>
                    <a:pt x="3238" y="16"/>
                  </a:lnTo>
                  <a:lnTo>
                    <a:pt x="3238" y="16"/>
                  </a:lnTo>
                  <a:close/>
                </a:path>
              </a:pathLst>
            </a:custGeom>
            <a:solidFill>
              <a:srgbClr val="0D65AC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>
                <a:solidFill>
                  <a:schemeClr val="lt1"/>
                </a:solidFill>
              </a:endParaRPr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7241610" y="3432246"/>
              <a:ext cx="426012" cy="435746"/>
            </a:xfrm>
            <a:custGeom>
              <a:avLst/>
              <a:gdLst>
                <a:gd name="T0" fmla="*/ 1839 w 1839"/>
                <a:gd name="T1" fmla="*/ 0 h 1879"/>
                <a:gd name="T2" fmla="*/ 1836 w 1839"/>
                <a:gd name="T3" fmla="*/ 1 h 1879"/>
                <a:gd name="T4" fmla="*/ 1750 w 1839"/>
                <a:gd name="T5" fmla="*/ 26 h 1879"/>
                <a:gd name="T6" fmla="*/ 1660 w 1839"/>
                <a:gd name="T7" fmla="*/ 60 h 1879"/>
                <a:gd name="T8" fmla="*/ 1544 w 1839"/>
                <a:gd name="T9" fmla="*/ 112 h 1879"/>
                <a:gd name="T10" fmla="*/ 1405 w 1839"/>
                <a:gd name="T11" fmla="*/ 189 h 1879"/>
                <a:gd name="T12" fmla="*/ 1327 w 1839"/>
                <a:gd name="T13" fmla="*/ 237 h 1879"/>
                <a:gd name="T14" fmla="*/ 1244 w 1839"/>
                <a:gd name="T15" fmla="*/ 294 h 1879"/>
                <a:gd name="T16" fmla="*/ 1156 w 1839"/>
                <a:gd name="T17" fmla="*/ 359 h 1879"/>
                <a:gd name="T18" fmla="*/ 1063 w 1839"/>
                <a:gd name="T19" fmla="*/ 432 h 1879"/>
                <a:gd name="T20" fmla="*/ 965 w 1839"/>
                <a:gd name="T21" fmla="*/ 515 h 1879"/>
                <a:gd name="T22" fmla="*/ 865 w 1839"/>
                <a:gd name="T23" fmla="*/ 608 h 1879"/>
                <a:gd name="T24" fmla="*/ 759 w 1839"/>
                <a:gd name="T25" fmla="*/ 711 h 1879"/>
                <a:gd name="T26" fmla="*/ 698 w 1839"/>
                <a:gd name="T27" fmla="*/ 775 h 1879"/>
                <a:gd name="T28" fmla="*/ 587 w 1839"/>
                <a:gd name="T29" fmla="*/ 894 h 1879"/>
                <a:gd name="T30" fmla="*/ 490 w 1839"/>
                <a:gd name="T31" fmla="*/ 1003 h 1879"/>
                <a:gd name="T32" fmla="*/ 406 w 1839"/>
                <a:gd name="T33" fmla="*/ 1105 h 1879"/>
                <a:gd name="T34" fmla="*/ 332 w 1839"/>
                <a:gd name="T35" fmla="*/ 1200 h 1879"/>
                <a:gd name="T36" fmla="*/ 243 w 1839"/>
                <a:gd name="T37" fmla="*/ 1324 h 1879"/>
                <a:gd name="T38" fmla="*/ 155 w 1839"/>
                <a:gd name="T39" fmla="*/ 1460 h 1879"/>
                <a:gd name="T40" fmla="*/ 96 w 1839"/>
                <a:gd name="T41" fmla="*/ 1564 h 1879"/>
                <a:gd name="T42" fmla="*/ 43 w 1839"/>
                <a:gd name="T43" fmla="*/ 1665 h 1879"/>
                <a:gd name="T44" fmla="*/ 25 w 1839"/>
                <a:gd name="T45" fmla="*/ 1690 h 1879"/>
                <a:gd name="T46" fmla="*/ 15 w 1839"/>
                <a:gd name="T47" fmla="*/ 1697 h 1879"/>
                <a:gd name="T48" fmla="*/ 9 w 1839"/>
                <a:gd name="T49" fmla="*/ 1699 h 1879"/>
                <a:gd name="T50" fmla="*/ 0 w 1839"/>
                <a:gd name="T51" fmla="*/ 1696 h 1879"/>
                <a:gd name="T52" fmla="*/ 29 w 1839"/>
                <a:gd name="T53" fmla="*/ 1759 h 1879"/>
                <a:gd name="T54" fmla="*/ 58 w 1839"/>
                <a:gd name="T55" fmla="*/ 1814 h 1879"/>
                <a:gd name="T56" fmla="*/ 83 w 1839"/>
                <a:gd name="T57" fmla="*/ 1855 h 1879"/>
                <a:gd name="T58" fmla="*/ 100 w 1839"/>
                <a:gd name="T59" fmla="*/ 1873 h 1879"/>
                <a:gd name="T60" fmla="*/ 106 w 1839"/>
                <a:gd name="T61" fmla="*/ 1876 h 1879"/>
                <a:gd name="T62" fmla="*/ 125 w 1839"/>
                <a:gd name="T63" fmla="*/ 1879 h 1879"/>
                <a:gd name="T64" fmla="*/ 148 w 1839"/>
                <a:gd name="T65" fmla="*/ 1873 h 1879"/>
                <a:gd name="T66" fmla="*/ 192 w 1839"/>
                <a:gd name="T67" fmla="*/ 1799 h 1879"/>
                <a:gd name="T68" fmla="*/ 331 w 1839"/>
                <a:gd name="T69" fmla="*/ 1573 h 1879"/>
                <a:gd name="T70" fmla="*/ 468 w 1839"/>
                <a:gd name="T71" fmla="*/ 1365 h 1879"/>
                <a:gd name="T72" fmla="*/ 567 w 1839"/>
                <a:gd name="T73" fmla="*/ 1220 h 1879"/>
                <a:gd name="T74" fmla="*/ 669 w 1839"/>
                <a:gd name="T75" fmla="*/ 1080 h 1879"/>
                <a:gd name="T76" fmla="*/ 770 w 1839"/>
                <a:gd name="T77" fmla="*/ 950 h 1879"/>
                <a:gd name="T78" fmla="*/ 821 w 1839"/>
                <a:gd name="T79" fmla="*/ 893 h 1879"/>
                <a:gd name="T80" fmla="*/ 946 w 1839"/>
                <a:gd name="T81" fmla="*/ 756 h 1879"/>
                <a:gd name="T82" fmla="*/ 1066 w 1839"/>
                <a:gd name="T83" fmla="*/ 632 h 1879"/>
                <a:gd name="T84" fmla="*/ 1178 w 1839"/>
                <a:gd name="T85" fmla="*/ 519 h 1879"/>
                <a:gd name="T86" fmla="*/ 1374 w 1839"/>
                <a:gd name="T87" fmla="*/ 338 h 1879"/>
                <a:gd name="T88" fmla="*/ 1522 w 1839"/>
                <a:gd name="T89" fmla="*/ 212 h 1879"/>
                <a:gd name="T90" fmla="*/ 1572 w 1839"/>
                <a:gd name="T91" fmla="*/ 173 h 1879"/>
                <a:gd name="T92" fmla="*/ 1638 w 1839"/>
                <a:gd name="T93" fmla="*/ 124 h 1879"/>
                <a:gd name="T94" fmla="*/ 1775 w 1839"/>
                <a:gd name="T95" fmla="*/ 37 h 1879"/>
                <a:gd name="T96" fmla="*/ 1839 w 1839"/>
                <a:gd name="T97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39" h="1879">
                  <a:moveTo>
                    <a:pt x="1839" y="0"/>
                  </a:moveTo>
                  <a:lnTo>
                    <a:pt x="1839" y="0"/>
                  </a:lnTo>
                  <a:lnTo>
                    <a:pt x="1836" y="1"/>
                  </a:lnTo>
                  <a:lnTo>
                    <a:pt x="1836" y="1"/>
                  </a:lnTo>
                  <a:lnTo>
                    <a:pt x="1786" y="15"/>
                  </a:lnTo>
                  <a:lnTo>
                    <a:pt x="1750" y="26"/>
                  </a:lnTo>
                  <a:lnTo>
                    <a:pt x="1709" y="41"/>
                  </a:lnTo>
                  <a:lnTo>
                    <a:pt x="1660" y="60"/>
                  </a:lnTo>
                  <a:lnTo>
                    <a:pt x="1606" y="84"/>
                  </a:lnTo>
                  <a:lnTo>
                    <a:pt x="1544" y="112"/>
                  </a:lnTo>
                  <a:lnTo>
                    <a:pt x="1477" y="147"/>
                  </a:lnTo>
                  <a:lnTo>
                    <a:pt x="1405" y="189"/>
                  </a:lnTo>
                  <a:lnTo>
                    <a:pt x="1367" y="212"/>
                  </a:lnTo>
                  <a:lnTo>
                    <a:pt x="1327" y="237"/>
                  </a:lnTo>
                  <a:lnTo>
                    <a:pt x="1285" y="264"/>
                  </a:lnTo>
                  <a:lnTo>
                    <a:pt x="1244" y="294"/>
                  </a:lnTo>
                  <a:lnTo>
                    <a:pt x="1200" y="325"/>
                  </a:lnTo>
                  <a:lnTo>
                    <a:pt x="1156" y="359"/>
                  </a:lnTo>
                  <a:lnTo>
                    <a:pt x="1110" y="394"/>
                  </a:lnTo>
                  <a:lnTo>
                    <a:pt x="1063" y="432"/>
                  </a:lnTo>
                  <a:lnTo>
                    <a:pt x="1015" y="472"/>
                  </a:lnTo>
                  <a:lnTo>
                    <a:pt x="965" y="515"/>
                  </a:lnTo>
                  <a:lnTo>
                    <a:pt x="915" y="561"/>
                  </a:lnTo>
                  <a:lnTo>
                    <a:pt x="865" y="608"/>
                  </a:lnTo>
                  <a:lnTo>
                    <a:pt x="812" y="658"/>
                  </a:lnTo>
                  <a:lnTo>
                    <a:pt x="759" y="711"/>
                  </a:lnTo>
                  <a:lnTo>
                    <a:pt x="759" y="711"/>
                  </a:lnTo>
                  <a:lnTo>
                    <a:pt x="698" y="775"/>
                  </a:lnTo>
                  <a:lnTo>
                    <a:pt x="640" y="835"/>
                  </a:lnTo>
                  <a:lnTo>
                    <a:pt x="587" y="894"/>
                  </a:lnTo>
                  <a:lnTo>
                    <a:pt x="537" y="950"/>
                  </a:lnTo>
                  <a:lnTo>
                    <a:pt x="490" y="1003"/>
                  </a:lnTo>
                  <a:lnTo>
                    <a:pt x="446" y="1057"/>
                  </a:lnTo>
                  <a:lnTo>
                    <a:pt x="406" y="1105"/>
                  </a:lnTo>
                  <a:lnTo>
                    <a:pt x="367" y="1154"/>
                  </a:lnTo>
                  <a:lnTo>
                    <a:pt x="332" y="1200"/>
                  </a:lnTo>
                  <a:lnTo>
                    <a:pt x="300" y="1243"/>
                  </a:lnTo>
                  <a:lnTo>
                    <a:pt x="243" y="1324"/>
                  </a:lnTo>
                  <a:lnTo>
                    <a:pt x="195" y="1396"/>
                  </a:lnTo>
                  <a:lnTo>
                    <a:pt x="155" y="1460"/>
                  </a:lnTo>
                  <a:lnTo>
                    <a:pt x="122" y="1516"/>
                  </a:lnTo>
                  <a:lnTo>
                    <a:pt x="96" y="1564"/>
                  </a:lnTo>
                  <a:lnTo>
                    <a:pt x="58" y="1638"/>
                  </a:lnTo>
                  <a:lnTo>
                    <a:pt x="43" y="1665"/>
                  </a:lnTo>
                  <a:lnTo>
                    <a:pt x="31" y="1682"/>
                  </a:lnTo>
                  <a:lnTo>
                    <a:pt x="25" y="1690"/>
                  </a:lnTo>
                  <a:lnTo>
                    <a:pt x="21" y="1694"/>
                  </a:lnTo>
                  <a:lnTo>
                    <a:pt x="15" y="1697"/>
                  </a:lnTo>
                  <a:lnTo>
                    <a:pt x="9" y="1699"/>
                  </a:lnTo>
                  <a:lnTo>
                    <a:pt x="9" y="1699"/>
                  </a:lnTo>
                  <a:lnTo>
                    <a:pt x="6" y="1697"/>
                  </a:lnTo>
                  <a:lnTo>
                    <a:pt x="0" y="1696"/>
                  </a:lnTo>
                  <a:lnTo>
                    <a:pt x="0" y="1696"/>
                  </a:lnTo>
                  <a:lnTo>
                    <a:pt x="29" y="1759"/>
                  </a:lnTo>
                  <a:lnTo>
                    <a:pt x="43" y="1789"/>
                  </a:lnTo>
                  <a:lnTo>
                    <a:pt x="58" y="1814"/>
                  </a:lnTo>
                  <a:lnTo>
                    <a:pt x="71" y="1837"/>
                  </a:lnTo>
                  <a:lnTo>
                    <a:pt x="83" y="1855"/>
                  </a:lnTo>
                  <a:lnTo>
                    <a:pt x="94" y="1868"/>
                  </a:lnTo>
                  <a:lnTo>
                    <a:pt x="100" y="1873"/>
                  </a:lnTo>
                  <a:lnTo>
                    <a:pt x="106" y="1876"/>
                  </a:lnTo>
                  <a:lnTo>
                    <a:pt x="106" y="1876"/>
                  </a:lnTo>
                  <a:lnTo>
                    <a:pt x="115" y="1879"/>
                  </a:lnTo>
                  <a:lnTo>
                    <a:pt x="125" y="1879"/>
                  </a:lnTo>
                  <a:lnTo>
                    <a:pt x="136" y="1877"/>
                  </a:lnTo>
                  <a:lnTo>
                    <a:pt x="148" y="1873"/>
                  </a:lnTo>
                  <a:lnTo>
                    <a:pt x="148" y="1873"/>
                  </a:lnTo>
                  <a:lnTo>
                    <a:pt x="192" y="1799"/>
                  </a:lnTo>
                  <a:lnTo>
                    <a:pt x="254" y="1697"/>
                  </a:lnTo>
                  <a:lnTo>
                    <a:pt x="331" y="1573"/>
                  </a:lnTo>
                  <a:lnTo>
                    <a:pt x="419" y="1436"/>
                  </a:lnTo>
                  <a:lnTo>
                    <a:pt x="468" y="1365"/>
                  </a:lnTo>
                  <a:lnTo>
                    <a:pt x="516" y="1293"/>
                  </a:lnTo>
                  <a:lnTo>
                    <a:pt x="567" y="1220"/>
                  </a:lnTo>
                  <a:lnTo>
                    <a:pt x="617" y="1150"/>
                  </a:lnTo>
                  <a:lnTo>
                    <a:pt x="669" y="1080"/>
                  </a:lnTo>
                  <a:lnTo>
                    <a:pt x="720" y="1014"/>
                  </a:lnTo>
                  <a:lnTo>
                    <a:pt x="770" y="950"/>
                  </a:lnTo>
                  <a:lnTo>
                    <a:pt x="821" y="893"/>
                  </a:lnTo>
                  <a:lnTo>
                    <a:pt x="821" y="893"/>
                  </a:lnTo>
                  <a:lnTo>
                    <a:pt x="884" y="822"/>
                  </a:lnTo>
                  <a:lnTo>
                    <a:pt x="946" y="756"/>
                  </a:lnTo>
                  <a:lnTo>
                    <a:pt x="1006" y="692"/>
                  </a:lnTo>
                  <a:lnTo>
                    <a:pt x="1066" y="632"/>
                  </a:lnTo>
                  <a:lnTo>
                    <a:pt x="1123" y="574"/>
                  </a:lnTo>
                  <a:lnTo>
                    <a:pt x="1178" y="519"/>
                  </a:lnTo>
                  <a:lnTo>
                    <a:pt x="1281" y="422"/>
                  </a:lnTo>
                  <a:lnTo>
                    <a:pt x="1374" y="338"/>
                  </a:lnTo>
                  <a:lnTo>
                    <a:pt x="1455" y="268"/>
                  </a:lnTo>
                  <a:lnTo>
                    <a:pt x="1522" y="212"/>
                  </a:lnTo>
                  <a:lnTo>
                    <a:pt x="1572" y="173"/>
                  </a:lnTo>
                  <a:lnTo>
                    <a:pt x="1572" y="173"/>
                  </a:lnTo>
                  <a:lnTo>
                    <a:pt x="1606" y="147"/>
                  </a:lnTo>
                  <a:lnTo>
                    <a:pt x="1638" y="124"/>
                  </a:lnTo>
                  <a:lnTo>
                    <a:pt x="1708" y="78"/>
                  </a:lnTo>
                  <a:lnTo>
                    <a:pt x="1775" y="37"/>
                  </a:lnTo>
                  <a:lnTo>
                    <a:pt x="1839" y="0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0D65AC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>
                <a:solidFill>
                  <a:schemeClr val="lt1"/>
                </a:solidFill>
              </a:endParaRPr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7274525" y="3429000"/>
              <a:ext cx="428329" cy="439455"/>
            </a:xfrm>
            <a:custGeom>
              <a:avLst/>
              <a:gdLst>
                <a:gd name="T0" fmla="*/ 1697 w 1849"/>
                <a:gd name="T1" fmla="*/ 15 h 1897"/>
                <a:gd name="T2" fmla="*/ 1566 w 1849"/>
                <a:gd name="T3" fmla="*/ 93 h 1897"/>
                <a:gd name="T4" fmla="*/ 1464 w 1849"/>
                <a:gd name="T5" fmla="*/ 162 h 1897"/>
                <a:gd name="T6" fmla="*/ 1430 w 1849"/>
                <a:gd name="T7" fmla="*/ 188 h 1897"/>
                <a:gd name="T8" fmla="*/ 1313 w 1849"/>
                <a:gd name="T9" fmla="*/ 283 h 1897"/>
                <a:gd name="T10" fmla="*/ 1139 w 1849"/>
                <a:gd name="T11" fmla="*/ 437 h 1897"/>
                <a:gd name="T12" fmla="*/ 981 w 1849"/>
                <a:gd name="T13" fmla="*/ 589 h 1897"/>
                <a:gd name="T14" fmla="*/ 864 w 1849"/>
                <a:gd name="T15" fmla="*/ 707 h 1897"/>
                <a:gd name="T16" fmla="*/ 742 w 1849"/>
                <a:gd name="T17" fmla="*/ 837 h 1897"/>
                <a:gd name="T18" fmla="*/ 679 w 1849"/>
                <a:gd name="T19" fmla="*/ 908 h 1897"/>
                <a:gd name="T20" fmla="*/ 575 w 1849"/>
                <a:gd name="T21" fmla="*/ 1032 h 1897"/>
                <a:gd name="T22" fmla="*/ 472 w 1849"/>
                <a:gd name="T23" fmla="*/ 1171 h 1897"/>
                <a:gd name="T24" fmla="*/ 369 w 1849"/>
                <a:gd name="T25" fmla="*/ 1317 h 1897"/>
                <a:gd name="T26" fmla="*/ 270 w 1849"/>
                <a:gd name="T27" fmla="*/ 1463 h 1897"/>
                <a:gd name="T28" fmla="*/ 103 w 1849"/>
                <a:gd name="T29" fmla="*/ 1725 h 1897"/>
                <a:gd name="T30" fmla="*/ 0 w 1849"/>
                <a:gd name="T31" fmla="*/ 1897 h 1897"/>
                <a:gd name="T32" fmla="*/ 4 w 1849"/>
                <a:gd name="T33" fmla="*/ 1895 h 1897"/>
                <a:gd name="T34" fmla="*/ 35 w 1849"/>
                <a:gd name="T35" fmla="*/ 1876 h 1897"/>
                <a:gd name="T36" fmla="*/ 75 w 1849"/>
                <a:gd name="T37" fmla="*/ 1841 h 1897"/>
                <a:gd name="T38" fmla="*/ 110 w 1849"/>
                <a:gd name="T39" fmla="*/ 1804 h 1897"/>
                <a:gd name="T40" fmla="*/ 150 w 1849"/>
                <a:gd name="T41" fmla="*/ 1755 h 1897"/>
                <a:gd name="T42" fmla="*/ 196 w 1849"/>
                <a:gd name="T43" fmla="*/ 1692 h 1897"/>
                <a:gd name="T44" fmla="*/ 220 w 1849"/>
                <a:gd name="T45" fmla="*/ 1655 h 1897"/>
                <a:gd name="T46" fmla="*/ 358 w 1849"/>
                <a:gd name="T47" fmla="*/ 1441 h 1897"/>
                <a:gd name="T48" fmla="*/ 538 w 1849"/>
                <a:gd name="T49" fmla="*/ 1179 h 1897"/>
                <a:gd name="T50" fmla="*/ 637 w 1849"/>
                <a:gd name="T51" fmla="*/ 1044 h 1897"/>
                <a:gd name="T52" fmla="*/ 739 w 1849"/>
                <a:gd name="T53" fmla="*/ 911 h 1897"/>
                <a:gd name="T54" fmla="*/ 839 w 1849"/>
                <a:gd name="T55" fmla="*/ 787 h 1897"/>
                <a:gd name="T56" fmla="*/ 937 w 1849"/>
                <a:gd name="T57" fmla="*/ 676 h 1897"/>
                <a:gd name="T58" fmla="*/ 993 w 1849"/>
                <a:gd name="T59" fmla="*/ 619 h 1897"/>
                <a:gd name="T60" fmla="*/ 1102 w 1849"/>
                <a:gd name="T61" fmla="*/ 508 h 1897"/>
                <a:gd name="T62" fmla="*/ 1210 w 1849"/>
                <a:gd name="T63" fmla="*/ 407 h 1897"/>
                <a:gd name="T64" fmla="*/ 1312 w 1849"/>
                <a:gd name="T65" fmla="*/ 317 h 1897"/>
                <a:gd name="T66" fmla="*/ 1406 w 1849"/>
                <a:gd name="T67" fmla="*/ 241 h 1897"/>
                <a:gd name="T68" fmla="*/ 1490 w 1849"/>
                <a:gd name="T69" fmla="*/ 176 h 1897"/>
                <a:gd name="T70" fmla="*/ 1561 w 1849"/>
                <a:gd name="T71" fmla="*/ 124 h 1897"/>
                <a:gd name="T72" fmla="*/ 1616 w 1849"/>
                <a:gd name="T73" fmla="*/ 90 h 1897"/>
                <a:gd name="T74" fmla="*/ 1638 w 1849"/>
                <a:gd name="T75" fmla="*/ 78 h 1897"/>
                <a:gd name="T76" fmla="*/ 1689 w 1849"/>
                <a:gd name="T77" fmla="*/ 55 h 1897"/>
                <a:gd name="T78" fmla="*/ 1731 w 1849"/>
                <a:gd name="T79" fmla="*/ 40 h 1897"/>
                <a:gd name="T80" fmla="*/ 1763 w 1849"/>
                <a:gd name="T81" fmla="*/ 33 h 1897"/>
                <a:gd name="T82" fmla="*/ 1788 w 1849"/>
                <a:gd name="T83" fmla="*/ 31 h 1897"/>
                <a:gd name="T84" fmla="*/ 1806 w 1849"/>
                <a:gd name="T85" fmla="*/ 36 h 1897"/>
                <a:gd name="T86" fmla="*/ 1816 w 1849"/>
                <a:gd name="T87" fmla="*/ 43 h 1897"/>
                <a:gd name="T88" fmla="*/ 1822 w 1849"/>
                <a:gd name="T89" fmla="*/ 53 h 1897"/>
                <a:gd name="T90" fmla="*/ 1825 w 1849"/>
                <a:gd name="T91" fmla="*/ 67 h 1897"/>
                <a:gd name="T92" fmla="*/ 1836 w 1849"/>
                <a:gd name="T93" fmla="*/ 53 h 1897"/>
                <a:gd name="T94" fmla="*/ 1847 w 1849"/>
                <a:gd name="T95" fmla="*/ 34 h 1897"/>
                <a:gd name="T96" fmla="*/ 1849 w 1849"/>
                <a:gd name="T97" fmla="*/ 18 h 1897"/>
                <a:gd name="T98" fmla="*/ 1839 w 1849"/>
                <a:gd name="T99" fmla="*/ 7 h 1897"/>
                <a:gd name="T100" fmla="*/ 1818 w 1849"/>
                <a:gd name="T101" fmla="*/ 2 h 1897"/>
                <a:gd name="T102" fmla="*/ 1791 w 1849"/>
                <a:gd name="T103" fmla="*/ 0 h 1897"/>
                <a:gd name="T104" fmla="*/ 1757 w 1849"/>
                <a:gd name="T105" fmla="*/ 3 h 1897"/>
                <a:gd name="T106" fmla="*/ 1697 w 1849"/>
                <a:gd name="T107" fmla="*/ 15 h 1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49" h="1897">
                  <a:moveTo>
                    <a:pt x="1697" y="15"/>
                  </a:moveTo>
                  <a:lnTo>
                    <a:pt x="1697" y="15"/>
                  </a:lnTo>
                  <a:lnTo>
                    <a:pt x="1633" y="52"/>
                  </a:lnTo>
                  <a:lnTo>
                    <a:pt x="1566" y="93"/>
                  </a:lnTo>
                  <a:lnTo>
                    <a:pt x="1496" y="139"/>
                  </a:lnTo>
                  <a:lnTo>
                    <a:pt x="1464" y="162"/>
                  </a:lnTo>
                  <a:lnTo>
                    <a:pt x="1430" y="188"/>
                  </a:lnTo>
                  <a:lnTo>
                    <a:pt x="1430" y="188"/>
                  </a:lnTo>
                  <a:lnTo>
                    <a:pt x="1380" y="227"/>
                  </a:lnTo>
                  <a:lnTo>
                    <a:pt x="1313" y="283"/>
                  </a:lnTo>
                  <a:lnTo>
                    <a:pt x="1232" y="353"/>
                  </a:lnTo>
                  <a:lnTo>
                    <a:pt x="1139" y="437"/>
                  </a:lnTo>
                  <a:lnTo>
                    <a:pt x="1036" y="534"/>
                  </a:lnTo>
                  <a:lnTo>
                    <a:pt x="981" y="589"/>
                  </a:lnTo>
                  <a:lnTo>
                    <a:pt x="924" y="647"/>
                  </a:lnTo>
                  <a:lnTo>
                    <a:pt x="864" y="707"/>
                  </a:lnTo>
                  <a:lnTo>
                    <a:pt x="804" y="771"/>
                  </a:lnTo>
                  <a:lnTo>
                    <a:pt x="742" y="837"/>
                  </a:lnTo>
                  <a:lnTo>
                    <a:pt x="679" y="908"/>
                  </a:lnTo>
                  <a:lnTo>
                    <a:pt x="679" y="908"/>
                  </a:lnTo>
                  <a:lnTo>
                    <a:pt x="627" y="967"/>
                  </a:lnTo>
                  <a:lnTo>
                    <a:pt x="575" y="1032"/>
                  </a:lnTo>
                  <a:lnTo>
                    <a:pt x="524" y="1100"/>
                  </a:lnTo>
                  <a:lnTo>
                    <a:pt x="472" y="1171"/>
                  </a:lnTo>
                  <a:lnTo>
                    <a:pt x="419" y="1243"/>
                  </a:lnTo>
                  <a:lnTo>
                    <a:pt x="369" y="1317"/>
                  </a:lnTo>
                  <a:lnTo>
                    <a:pt x="318" y="1390"/>
                  </a:lnTo>
                  <a:lnTo>
                    <a:pt x="270" y="1463"/>
                  </a:lnTo>
                  <a:lnTo>
                    <a:pt x="181" y="1601"/>
                  </a:lnTo>
                  <a:lnTo>
                    <a:pt x="103" y="1725"/>
                  </a:lnTo>
                  <a:lnTo>
                    <a:pt x="42" y="1826"/>
                  </a:lnTo>
                  <a:lnTo>
                    <a:pt x="0" y="1897"/>
                  </a:lnTo>
                  <a:lnTo>
                    <a:pt x="0" y="1897"/>
                  </a:lnTo>
                  <a:lnTo>
                    <a:pt x="4" y="1895"/>
                  </a:lnTo>
                  <a:lnTo>
                    <a:pt x="16" y="1888"/>
                  </a:lnTo>
                  <a:lnTo>
                    <a:pt x="35" y="1876"/>
                  </a:lnTo>
                  <a:lnTo>
                    <a:pt x="60" y="1855"/>
                  </a:lnTo>
                  <a:lnTo>
                    <a:pt x="75" y="1841"/>
                  </a:lnTo>
                  <a:lnTo>
                    <a:pt x="93" y="1824"/>
                  </a:lnTo>
                  <a:lnTo>
                    <a:pt x="110" y="1804"/>
                  </a:lnTo>
                  <a:lnTo>
                    <a:pt x="130" y="1782"/>
                  </a:lnTo>
                  <a:lnTo>
                    <a:pt x="150" y="1755"/>
                  </a:lnTo>
                  <a:lnTo>
                    <a:pt x="172" y="1725"/>
                  </a:lnTo>
                  <a:lnTo>
                    <a:pt x="196" y="1692"/>
                  </a:lnTo>
                  <a:lnTo>
                    <a:pt x="220" y="1655"/>
                  </a:lnTo>
                  <a:lnTo>
                    <a:pt x="220" y="1655"/>
                  </a:lnTo>
                  <a:lnTo>
                    <a:pt x="282" y="1556"/>
                  </a:lnTo>
                  <a:lnTo>
                    <a:pt x="358" y="1441"/>
                  </a:lnTo>
                  <a:lnTo>
                    <a:pt x="444" y="1314"/>
                  </a:lnTo>
                  <a:lnTo>
                    <a:pt x="538" y="1179"/>
                  </a:lnTo>
                  <a:lnTo>
                    <a:pt x="587" y="1111"/>
                  </a:lnTo>
                  <a:lnTo>
                    <a:pt x="637" y="1044"/>
                  </a:lnTo>
                  <a:lnTo>
                    <a:pt x="687" y="976"/>
                  </a:lnTo>
                  <a:lnTo>
                    <a:pt x="739" y="911"/>
                  </a:lnTo>
                  <a:lnTo>
                    <a:pt x="789" y="847"/>
                  </a:lnTo>
                  <a:lnTo>
                    <a:pt x="839" y="787"/>
                  </a:lnTo>
                  <a:lnTo>
                    <a:pt x="888" y="729"/>
                  </a:lnTo>
                  <a:lnTo>
                    <a:pt x="937" y="676"/>
                  </a:lnTo>
                  <a:lnTo>
                    <a:pt x="937" y="676"/>
                  </a:lnTo>
                  <a:lnTo>
                    <a:pt x="993" y="619"/>
                  </a:lnTo>
                  <a:lnTo>
                    <a:pt x="1047" y="562"/>
                  </a:lnTo>
                  <a:lnTo>
                    <a:pt x="1102" y="508"/>
                  </a:lnTo>
                  <a:lnTo>
                    <a:pt x="1157" y="456"/>
                  </a:lnTo>
                  <a:lnTo>
                    <a:pt x="1210" y="407"/>
                  </a:lnTo>
                  <a:lnTo>
                    <a:pt x="1261" y="362"/>
                  </a:lnTo>
                  <a:lnTo>
                    <a:pt x="1312" y="317"/>
                  </a:lnTo>
                  <a:lnTo>
                    <a:pt x="1360" y="278"/>
                  </a:lnTo>
                  <a:lnTo>
                    <a:pt x="1406" y="241"/>
                  </a:lnTo>
                  <a:lnTo>
                    <a:pt x="1449" y="207"/>
                  </a:lnTo>
                  <a:lnTo>
                    <a:pt x="1490" y="176"/>
                  </a:lnTo>
                  <a:lnTo>
                    <a:pt x="1527" y="148"/>
                  </a:lnTo>
                  <a:lnTo>
                    <a:pt x="1561" y="124"/>
                  </a:lnTo>
                  <a:lnTo>
                    <a:pt x="1591" y="105"/>
                  </a:lnTo>
                  <a:lnTo>
                    <a:pt x="1616" y="90"/>
                  </a:lnTo>
                  <a:lnTo>
                    <a:pt x="1638" y="78"/>
                  </a:lnTo>
                  <a:lnTo>
                    <a:pt x="1638" y="78"/>
                  </a:lnTo>
                  <a:lnTo>
                    <a:pt x="1664" y="65"/>
                  </a:lnTo>
                  <a:lnTo>
                    <a:pt x="1689" y="55"/>
                  </a:lnTo>
                  <a:lnTo>
                    <a:pt x="1712" y="46"/>
                  </a:lnTo>
                  <a:lnTo>
                    <a:pt x="1731" y="40"/>
                  </a:lnTo>
                  <a:lnTo>
                    <a:pt x="1749" y="36"/>
                  </a:lnTo>
                  <a:lnTo>
                    <a:pt x="1763" y="33"/>
                  </a:lnTo>
                  <a:lnTo>
                    <a:pt x="1777" y="31"/>
                  </a:lnTo>
                  <a:lnTo>
                    <a:pt x="1788" y="31"/>
                  </a:lnTo>
                  <a:lnTo>
                    <a:pt x="1797" y="33"/>
                  </a:lnTo>
                  <a:lnTo>
                    <a:pt x="1806" y="36"/>
                  </a:lnTo>
                  <a:lnTo>
                    <a:pt x="1812" y="38"/>
                  </a:lnTo>
                  <a:lnTo>
                    <a:pt x="1816" y="43"/>
                  </a:lnTo>
                  <a:lnTo>
                    <a:pt x="1821" y="49"/>
                  </a:lnTo>
                  <a:lnTo>
                    <a:pt x="1822" y="53"/>
                  </a:lnTo>
                  <a:lnTo>
                    <a:pt x="1824" y="59"/>
                  </a:lnTo>
                  <a:lnTo>
                    <a:pt x="1825" y="67"/>
                  </a:lnTo>
                  <a:lnTo>
                    <a:pt x="1825" y="67"/>
                  </a:lnTo>
                  <a:lnTo>
                    <a:pt x="1836" y="53"/>
                  </a:lnTo>
                  <a:lnTo>
                    <a:pt x="1843" y="43"/>
                  </a:lnTo>
                  <a:lnTo>
                    <a:pt x="1847" y="34"/>
                  </a:lnTo>
                  <a:lnTo>
                    <a:pt x="1849" y="25"/>
                  </a:lnTo>
                  <a:lnTo>
                    <a:pt x="1849" y="18"/>
                  </a:lnTo>
                  <a:lnTo>
                    <a:pt x="1844" y="12"/>
                  </a:lnTo>
                  <a:lnTo>
                    <a:pt x="1839" y="7"/>
                  </a:lnTo>
                  <a:lnTo>
                    <a:pt x="1830" y="3"/>
                  </a:lnTo>
                  <a:lnTo>
                    <a:pt x="1818" y="2"/>
                  </a:lnTo>
                  <a:lnTo>
                    <a:pt x="1806" y="0"/>
                  </a:lnTo>
                  <a:lnTo>
                    <a:pt x="1791" y="0"/>
                  </a:lnTo>
                  <a:lnTo>
                    <a:pt x="1775" y="0"/>
                  </a:lnTo>
                  <a:lnTo>
                    <a:pt x="1757" y="3"/>
                  </a:lnTo>
                  <a:lnTo>
                    <a:pt x="1738" y="6"/>
                  </a:lnTo>
                  <a:lnTo>
                    <a:pt x="1697" y="15"/>
                  </a:lnTo>
                  <a:lnTo>
                    <a:pt x="1697" y="15"/>
                  </a:lnTo>
                  <a:close/>
                </a:path>
              </a:pathLst>
            </a:custGeom>
            <a:solidFill>
              <a:srgbClr val="0D65AC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>
                <a:solidFill>
                  <a:schemeClr val="lt1"/>
                </a:solidFill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916655" y="3675150"/>
              <a:ext cx="326810" cy="483493"/>
            </a:xfrm>
            <a:custGeom>
              <a:avLst/>
              <a:gdLst>
                <a:gd name="T0" fmla="*/ 1389 w 1411"/>
                <a:gd name="T1" fmla="*/ 2074 h 2087"/>
                <a:gd name="T2" fmla="*/ 1322 w 1411"/>
                <a:gd name="T3" fmla="*/ 2028 h 2087"/>
                <a:gd name="T4" fmla="*/ 1262 w 1411"/>
                <a:gd name="T5" fmla="*/ 1972 h 2087"/>
                <a:gd name="T6" fmla="*/ 1204 w 1411"/>
                <a:gd name="T7" fmla="*/ 1897 h 2087"/>
                <a:gd name="T8" fmla="*/ 1080 w 1411"/>
                <a:gd name="T9" fmla="*/ 1708 h 2087"/>
                <a:gd name="T10" fmla="*/ 908 w 1411"/>
                <a:gd name="T11" fmla="*/ 1404 h 2087"/>
                <a:gd name="T12" fmla="*/ 816 w 1411"/>
                <a:gd name="T13" fmla="*/ 1228 h 2087"/>
                <a:gd name="T14" fmla="*/ 674 w 1411"/>
                <a:gd name="T15" fmla="*/ 970 h 2087"/>
                <a:gd name="T16" fmla="*/ 565 w 1411"/>
                <a:gd name="T17" fmla="*/ 794 h 2087"/>
                <a:gd name="T18" fmla="*/ 429 w 1411"/>
                <a:gd name="T19" fmla="*/ 604 h 2087"/>
                <a:gd name="T20" fmla="*/ 354 w 1411"/>
                <a:gd name="T21" fmla="*/ 507 h 2087"/>
                <a:gd name="T22" fmla="*/ 297 w 1411"/>
                <a:gd name="T23" fmla="*/ 424 h 2087"/>
                <a:gd name="T24" fmla="*/ 260 w 1411"/>
                <a:gd name="T25" fmla="*/ 350 h 2087"/>
                <a:gd name="T26" fmla="*/ 240 w 1411"/>
                <a:gd name="T27" fmla="*/ 285 h 2087"/>
                <a:gd name="T28" fmla="*/ 242 w 1411"/>
                <a:gd name="T29" fmla="*/ 228 h 2087"/>
                <a:gd name="T30" fmla="*/ 261 w 1411"/>
                <a:gd name="T31" fmla="*/ 179 h 2087"/>
                <a:gd name="T32" fmla="*/ 280 w 1411"/>
                <a:gd name="T33" fmla="*/ 158 h 2087"/>
                <a:gd name="T34" fmla="*/ 316 w 1411"/>
                <a:gd name="T35" fmla="*/ 129 h 2087"/>
                <a:gd name="T36" fmla="*/ 395 w 1411"/>
                <a:gd name="T37" fmla="*/ 92 h 2087"/>
                <a:gd name="T38" fmla="*/ 512 w 1411"/>
                <a:gd name="T39" fmla="*/ 59 h 2087"/>
                <a:gd name="T40" fmla="*/ 635 w 1411"/>
                <a:gd name="T41" fmla="*/ 39 h 2087"/>
                <a:gd name="T42" fmla="*/ 810 w 1411"/>
                <a:gd name="T43" fmla="*/ 25 h 2087"/>
                <a:gd name="T44" fmla="*/ 754 w 1411"/>
                <a:gd name="T45" fmla="*/ 14 h 2087"/>
                <a:gd name="T46" fmla="*/ 661 w 1411"/>
                <a:gd name="T47" fmla="*/ 3 h 2087"/>
                <a:gd name="T48" fmla="*/ 564 w 1411"/>
                <a:gd name="T49" fmla="*/ 0 h 2087"/>
                <a:gd name="T50" fmla="*/ 463 w 1411"/>
                <a:gd name="T51" fmla="*/ 6 h 2087"/>
                <a:gd name="T52" fmla="*/ 366 w 1411"/>
                <a:gd name="T53" fmla="*/ 19 h 2087"/>
                <a:gd name="T54" fmla="*/ 273 w 1411"/>
                <a:gd name="T55" fmla="*/ 42 h 2087"/>
                <a:gd name="T56" fmla="*/ 187 w 1411"/>
                <a:gd name="T57" fmla="*/ 74 h 2087"/>
                <a:gd name="T58" fmla="*/ 115 w 1411"/>
                <a:gd name="T59" fmla="*/ 115 h 2087"/>
                <a:gd name="T60" fmla="*/ 57 w 1411"/>
                <a:gd name="T61" fmla="*/ 167 h 2087"/>
                <a:gd name="T62" fmla="*/ 18 w 1411"/>
                <a:gd name="T63" fmla="*/ 228 h 2087"/>
                <a:gd name="T64" fmla="*/ 0 w 1411"/>
                <a:gd name="T65" fmla="*/ 300 h 2087"/>
                <a:gd name="T66" fmla="*/ 1 w 1411"/>
                <a:gd name="T67" fmla="*/ 335 h 2087"/>
                <a:gd name="T68" fmla="*/ 21 w 1411"/>
                <a:gd name="T69" fmla="*/ 387 h 2087"/>
                <a:gd name="T70" fmla="*/ 56 w 1411"/>
                <a:gd name="T71" fmla="*/ 439 h 2087"/>
                <a:gd name="T72" fmla="*/ 125 w 1411"/>
                <a:gd name="T73" fmla="*/ 515 h 2087"/>
                <a:gd name="T74" fmla="*/ 333 w 1411"/>
                <a:gd name="T75" fmla="*/ 723 h 2087"/>
                <a:gd name="T76" fmla="*/ 462 w 1411"/>
                <a:gd name="T77" fmla="*/ 871 h 2087"/>
                <a:gd name="T78" fmla="*/ 567 w 1411"/>
                <a:gd name="T79" fmla="*/ 1007 h 2087"/>
                <a:gd name="T80" fmla="*/ 674 w 1411"/>
                <a:gd name="T81" fmla="*/ 1168 h 2087"/>
                <a:gd name="T82" fmla="*/ 748 w 1411"/>
                <a:gd name="T83" fmla="*/ 1290 h 2087"/>
                <a:gd name="T84" fmla="*/ 887 w 1411"/>
                <a:gd name="T85" fmla="*/ 1549 h 2087"/>
                <a:gd name="T86" fmla="*/ 990 w 1411"/>
                <a:gd name="T87" fmla="*/ 1733 h 2087"/>
                <a:gd name="T88" fmla="*/ 1065 w 1411"/>
                <a:gd name="T89" fmla="*/ 1844 h 2087"/>
                <a:gd name="T90" fmla="*/ 1126 w 1411"/>
                <a:gd name="T91" fmla="*/ 1918 h 2087"/>
                <a:gd name="T92" fmla="*/ 1194 w 1411"/>
                <a:gd name="T93" fmla="*/ 1981 h 2087"/>
                <a:gd name="T94" fmla="*/ 1268 w 1411"/>
                <a:gd name="T95" fmla="*/ 2033 h 2087"/>
                <a:gd name="T96" fmla="*/ 1350 w 1411"/>
                <a:gd name="T97" fmla="*/ 2071 h 2087"/>
                <a:gd name="T98" fmla="*/ 1411 w 1411"/>
                <a:gd name="T99" fmla="*/ 2087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1" h="2087">
                  <a:moveTo>
                    <a:pt x="1411" y="2087"/>
                  </a:moveTo>
                  <a:lnTo>
                    <a:pt x="1411" y="2087"/>
                  </a:lnTo>
                  <a:lnTo>
                    <a:pt x="1389" y="2074"/>
                  </a:lnTo>
                  <a:lnTo>
                    <a:pt x="1365" y="2061"/>
                  </a:lnTo>
                  <a:lnTo>
                    <a:pt x="1343" y="2044"/>
                  </a:lnTo>
                  <a:lnTo>
                    <a:pt x="1322" y="2028"/>
                  </a:lnTo>
                  <a:lnTo>
                    <a:pt x="1302" y="2010"/>
                  </a:lnTo>
                  <a:lnTo>
                    <a:pt x="1281" y="1993"/>
                  </a:lnTo>
                  <a:lnTo>
                    <a:pt x="1262" y="1972"/>
                  </a:lnTo>
                  <a:lnTo>
                    <a:pt x="1244" y="1951"/>
                  </a:lnTo>
                  <a:lnTo>
                    <a:pt x="1244" y="1951"/>
                  </a:lnTo>
                  <a:lnTo>
                    <a:pt x="1204" y="1897"/>
                  </a:lnTo>
                  <a:lnTo>
                    <a:pt x="1163" y="1839"/>
                  </a:lnTo>
                  <a:lnTo>
                    <a:pt x="1122" y="1776"/>
                  </a:lnTo>
                  <a:lnTo>
                    <a:pt x="1080" y="1708"/>
                  </a:lnTo>
                  <a:lnTo>
                    <a:pt x="1037" y="1636"/>
                  </a:lnTo>
                  <a:lnTo>
                    <a:pt x="995" y="1562"/>
                  </a:lnTo>
                  <a:lnTo>
                    <a:pt x="908" y="1404"/>
                  </a:lnTo>
                  <a:lnTo>
                    <a:pt x="908" y="1404"/>
                  </a:lnTo>
                  <a:lnTo>
                    <a:pt x="863" y="1320"/>
                  </a:lnTo>
                  <a:lnTo>
                    <a:pt x="816" y="1228"/>
                  </a:lnTo>
                  <a:lnTo>
                    <a:pt x="764" y="1131"/>
                  </a:lnTo>
                  <a:lnTo>
                    <a:pt x="707" y="1026"/>
                  </a:lnTo>
                  <a:lnTo>
                    <a:pt x="674" y="970"/>
                  </a:lnTo>
                  <a:lnTo>
                    <a:pt x="640" y="914"/>
                  </a:lnTo>
                  <a:lnTo>
                    <a:pt x="604" y="855"/>
                  </a:lnTo>
                  <a:lnTo>
                    <a:pt x="565" y="794"/>
                  </a:lnTo>
                  <a:lnTo>
                    <a:pt x="522" y="732"/>
                  </a:lnTo>
                  <a:lnTo>
                    <a:pt x="478" y="669"/>
                  </a:lnTo>
                  <a:lnTo>
                    <a:pt x="429" y="604"/>
                  </a:lnTo>
                  <a:lnTo>
                    <a:pt x="376" y="536"/>
                  </a:lnTo>
                  <a:lnTo>
                    <a:pt x="376" y="536"/>
                  </a:lnTo>
                  <a:lnTo>
                    <a:pt x="354" y="507"/>
                  </a:lnTo>
                  <a:lnTo>
                    <a:pt x="332" y="478"/>
                  </a:lnTo>
                  <a:lnTo>
                    <a:pt x="314" y="450"/>
                  </a:lnTo>
                  <a:lnTo>
                    <a:pt x="297" y="424"/>
                  </a:lnTo>
                  <a:lnTo>
                    <a:pt x="282" y="397"/>
                  </a:lnTo>
                  <a:lnTo>
                    <a:pt x="270" y="374"/>
                  </a:lnTo>
                  <a:lnTo>
                    <a:pt x="260" y="350"/>
                  </a:lnTo>
                  <a:lnTo>
                    <a:pt x="251" y="326"/>
                  </a:lnTo>
                  <a:lnTo>
                    <a:pt x="245" y="306"/>
                  </a:lnTo>
                  <a:lnTo>
                    <a:pt x="240" y="285"/>
                  </a:lnTo>
                  <a:lnTo>
                    <a:pt x="239" y="264"/>
                  </a:lnTo>
                  <a:lnTo>
                    <a:pt x="239" y="245"/>
                  </a:lnTo>
                  <a:lnTo>
                    <a:pt x="242" y="228"/>
                  </a:lnTo>
                  <a:lnTo>
                    <a:pt x="246" y="211"/>
                  </a:lnTo>
                  <a:lnTo>
                    <a:pt x="252" y="195"/>
                  </a:lnTo>
                  <a:lnTo>
                    <a:pt x="261" y="179"/>
                  </a:lnTo>
                  <a:lnTo>
                    <a:pt x="261" y="179"/>
                  </a:lnTo>
                  <a:lnTo>
                    <a:pt x="270" y="169"/>
                  </a:lnTo>
                  <a:lnTo>
                    <a:pt x="280" y="158"/>
                  </a:lnTo>
                  <a:lnTo>
                    <a:pt x="291" y="148"/>
                  </a:lnTo>
                  <a:lnTo>
                    <a:pt x="302" y="139"/>
                  </a:lnTo>
                  <a:lnTo>
                    <a:pt x="316" y="129"/>
                  </a:lnTo>
                  <a:lnTo>
                    <a:pt x="330" y="121"/>
                  </a:lnTo>
                  <a:lnTo>
                    <a:pt x="361" y="105"/>
                  </a:lnTo>
                  <a:lnTo>
                    <a:pt x="395" y="92"/>
                  </a:lnTo>
                  <a:lnTo>
                    <a:pt x="432" y="80"/>
                  </a:lnTo>
                  <a:lnTo>
                    <a:pt x="472" y="68"/>
                  </a:lnTo>
                  <a:lnTo>
                    <a:pt x="512" y="59"/>
                  </a:lnTo>
                  <a:lnTo>
                    <a:pt x="553" y="52"/>
                  </a:lnTo>
                  <a:lnTo>
                    <a:pt x="595" y="45"/>
                  </a:lnTo>
                  <a:lnTo>
                    <a:pt x="635" y="39"/>
                  </a:lnTo>
                  <a:lnTo>
                    <a:pt x="674" y="34"/>
                  </a:lnTo>
                  <a:lnTo>
                    <a:pt x="748" y="28"/>
                  </a:lnTo>
                  <a:lnTo>
                    <a:pt x="810" y="25"/>
                  </a:lnTo>
                  <a:lnTo>
                    <a:pt x="810" y="25"/>
                  </a:lnTo>
                  <a:lnTo>
                    <a:pt x="782" y="19"/>
                  </a:lnTo>
                  <a:lnTo>
                    <a:pt x="754" y="14"/>
                  </a:lnTo>
                  <a:lnTo>
                    <a:pt x="723" y="9"/>
                  </a:lnTo>
                  <a:lnTo>
                    <a:pt x="692" y="6"/>
                  </a:lnTo>
                  <a:lnTo>
                    <a:pt x="661" y="3"/>
                  </a:lnTo>
                  <a:lnTo>
                    <a:pt x="629" y="2"/>
                  </a:lnTo>
                  <a:lnTo>
                    <a:pt x="596" y="0"/>
                  </a:lnTo>
                  <a:lnTo>
                    <a:pt x="564" y="0"/>
                  </a:lnTo>
                  <a:lnTo>
                    <a:pt x="530" y="2"/>
                  </a:lnTo>
                  <a:lnTo>
                    <a:pt x="497" y="3"/>
                  </a:lnTo>
                  <a:lnTo>
                    <a:pt x="463" y="6"/>
                  </a:lnTo>
                  <a:lnTo>
                    <a:pt x="431" y="9"/>
                  </a:lnTo>
                  <a:lnTo>
                    <a:pt x="398" y="14"/>
                  </a:lnTo>
                  <a:lnTo>
                    <a:pt x="366" y="19"/>
                  </a:lnTo>
                  <a:lnTo>
                    <a:pt x="333" y="25"/>
                  </a:lnTo>
                  <a:lnTo>
                    <a:pt x="302" y="33"/>
                  </a:lnTo>
                  <a:lnTo>
                    <a:pt x="273" y="42"/>
                  </a:lnTo>
                  <a:lnTo>
                    <a:pt x="243" y="52"/>
                  </a:lnTo>
                  <a:lnTo>
                    <a:pt x="215" y="62"/>
                  </a:lnTo>
                  <a:lnTo>
                    <a:pt x="187" y="74"/>
                  </a:lnTo>
                  <a:lnTo>
                    <a:pt x="162" y="86"/>
                  </a:lnTo>
                  <a:lnTo>
                    <a:pt x="137" y="101"/>
                  </a:lnTo>
                  <a:lnTo>
                    <a:pt x="115" y="115"/>
                  </a:lnTo>
                  <a:lnTo>
                    <a:pt x="94" y="132"/>
                  </a:lnTo>
                  <a:lnTo>
                    <a:pt x="74" y="148"/>
                  </a:lnTo>
                  <a:lnTo>
                    <a:pt x="57" y="167"/>
                  </a:lnTo>
                  <a:lnTo>
                    <a:pt x="41" y="186"/>
                  </a:lnTo>
                  <a:lnTo>
                    <a:pt x="28" y="207"/>
                  </a:lnTo>
                  <a:lnTo>
                    <a:pt x="18" y="228"/>
                  </a:lnTo>
                  <a:lnTo>
                    <a:pt x="9" y="251"/>
                  </a:lnTo>
                  <a:lnTo>
                    <a:pt x="3" y="275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0" y="318"/>
                  </a:lnTo>
                  <a:lnTo>
                    <a:pt x="1" y="335"/>
                  </a:lnTo>
                  <a:lnTo>
                    <a:pt x="6" y="353"/>
                  </a:lnTo>
                  <a:lnTo>
                    <a:pt x="12" y="369"/>
                  </a:lnTo>
                  <a:lnTo>
                    <a:pt x="21" y="387"/>
                  </a:lnTo>
                  <a:lnTo>
                    <a:pt x="29" y="403"/>
                  </a:lnTo>
                  <a:lnTo>
                    <a:pt x="41" y="421"/>
                  </a:lnTo>
                  <a:lnTo>
                    <a:pt x="56" y="439"/>
                  </a:lnTo>
                  <a:lnTo>
                    <a:pt x="71" y="456"/>
                  </a:lnTo>
                  <a:lnTo>
                    <a:pt x="87" y="476"/>
                  </a:lnTo>
                  <a:lnTo>
                    <a:pt x="125" y="515"/>
                  </a:lnTo>
                  <a:lnTo>
                    <a:pt x="220" y="608"/>
                  </a:lnTo>
                  <a:lnTo>
                    <a:pt x="274" y="663"/>
                  </a:lnTo>
                  <a:lnTo>
                    <a:pt x="333" y="723"/>
                  </a:lnTo>
                  <a:lnTo>
                    <a:pt x="395" y="793"/>
                  </a:lnTo>
                  <a:lnTo>
                    <a:pt x="429" y="831"/>
                  </a:lnTo>
                  <a:lnTo>
                    <a:pt x="462" y="871"/>
                  </a:lnTo>
                  <a:lnTo>
                    <a:pt x="496" y="914"/>
                  </a:lnTo>
                  <a:lnTo>
                    <a:pt x="531" y="958"/>
                  </a:lnTo>
                  <a:lnTo>
                    <a:pt x="567" y="1007"/>
                  </a:lnTo>
                  <a:lnTo>
                    <a:pt x="602" y="1057"/>
                  </a:lnTo>
                  <a:lnTo>
                    <a:pt x="637" y="1110"/>
                  </a:lnTo>
                  <a:lnTo>
                    <a:pt x="674" y="1168"/>
                  </a:lnTo>
                  <a:lnTo>
                    <a:pt x="711" y="1227"/>
                  </a:lnTo>
                  <a:lnTo>
                    <a:pt x="748" y="1290"/>
                  </a:lnTo>
                  <a:lnTo>
                    <a:pt x="748" y="1290"/>
                  </a:lnTo>
                  <a:lnTo>
                    <a:pt x="785" y="1354"/>
                  </a:lnTo>
                  <a:lnTo>
                    <a:pt x="819" y="1419"/>
                  </a:lnTo>
                  <a:lnTo>
                    <a:pt x="887" y="1549"/>
                  </a:lnTo>
                  <a:lnTo>
                    <a:pt x="921" y="1612"/>
                  </a:lnTo>
                  <a:lnTo>
                    <a:pt x="956" y="1674"/>
                  </a:lnTo>
                  <a:lnTo>
                    <a:pt x="990" y="1733"/>
                  </a:lnTo>
                  <a:lnTo>
                    <a:pt x="1027" y="1791"/>
                  </a:lnTo>
                  <a:lnTo>
                    <a:pt x="1046" y="1819"/>
                  </a:lnTo>
                  <a:lnTo>
                    <a:pt x="1065" y="1844"/>
                  </a:lnTo>
                  <a:lnTo>
                    <a:pt x="1085" y="1870"/>
                  </a:lnTo>
                  <a:lnTo>
                    <a:pt x="1105" y="1895"/>
                  </a:lnTo>
                  <a:lnTo>
                    <a:pt x="1126" y="1918"/>
                  </a:lnTo>
                  <a:lnTo>
                    <a:pt x="1148" y="1941"/>
                  </a:lnTo>
                  <a:lnTo>
                    <a:pt x="1170" y="1962"/>
                  </a:lnTo>
                  <a:lnTo>
                    <a:pt x="1194" y="1981"/>
                  </a:lnTo>
                  <a:lnTo>
                    <a:pt x="1217" y="2000"/>
                  </a:lnTo>
                  <a:lnTo>
                    <a:pt x="1241" y="2018"/>
                  </a:lnTo>
                  <a:lnTo>
                    <a:pt x="1268" y="2033"/>
                  </a:lnTo>
                  <a:lnTo>
                    <a:pt x="1294" y="2047"/>
                  </a:lnTo>
                  <a:lnTo>
                    <a:pt x="1322" y="2059"/>
                  </a:lnTo>
                  <a:lnTo>
                    <a:pt x="1350" y="2071"/>
                  </a:lnTo>
                  <a:lnTo>
                    <a:pt x="1380" y="2080"/>
                  </a:lnTo>
                  <a:lnTo>
                    <a:pt x="1411" y="2087"/>
                  </a:lnTo>
                  <a:lnTo>
                    <a:pt x="1411" y="2087"/>
                  </a:lnTo>
                  <a:close/>
                </a:path>
              </a:pathLst>
            </a:custGeom>
            <a:solidFill>
              <a:srgbClr val="0D65AC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>
                <a:solidFill>
                  <a:schemeClr val="lt1"/>
                </a:solidFill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6971819" y="3680712"/>
              <a:ext cx="346281" cy="480247"/>
            </a:xfrm>
            <a:custGeom>
              <a:avLst/>
              <a:gdLst>
                <a:gd name="T0" fmla="*/ 1476 w 1492"/>
                <a:gd name="T1" fmla="*/ 2006 h 2073"/>
                <a:gd name="T2" fmla="*/ 1424 w 1492"/>
                <a:gd name="T3" fmla="*/ 2021 h 2073"/>
                <a:gd name="T4" fmla="*/ 1367 w 1492"/>
                <a:gd name="T5" fmla="*/ 2027 h 2073"/>
                <a:gd name="T6" fmla="*/ 1300 w 1492"/>
                <a:gd name="T7" fmla="*/ 2022 h 2073"/>
                <a:gd name="T8" fmla="*/ 1226 w 1492"/>
                <a:gd name="T9" fmla="*/ 2003 h 2073"/>
                <a:gd name="T10" fmla="*/ 1145 w 1492"/>
                <a:gd name="T11" fmla="*/ 1968 h 2073"/>
                <a:gd name="T12" fmla="*/ 1105 w 1492"/>
                <a:gd name="T13" fmla="*/ 1944 h 2073"/>
                <a:gd name="T14" fmla="*/ 1049 w 1492"/>
                <a:gd name="T15" fmla="*/ 1901 h 2073"/>
                <a:gd name="T16" fmla="*/ 962 w 1492"/>
                <a:gd name="T17" fmla="*/ 1814 h 2073"/>
                <a:gd name="T18" fmla="*/ 866 w 1492"/>
                <a:gd name="T19" fmla="*/ 1684 h 2073"/>
                <a:gd name="T20" fmla="*/ 773 w 1492"/>
                <a:gd name="T21" fmla="*/ 1531 h 2073"/>
                <a:gd name="T22" fmla="*/ 614 w 1492"/>
                <a:gd name="T23" fmla="*/ 1227 h 2073"/>
                <a:gd name="T24" fmla="*/ 484 w 1492"/>
                <a:gd name="T25" fmla="*/ 991 h 2073"/>
                <a:gd name="T26" fmla="*/ 294 w 1492"/>
                <a:gd name="T27" fmla="*/ 682 h 2073"/>
                <a:gd name="T28" fmla="*/ 143 w 1492"/>
                <a:gd name="T29" fmla="*/ 474 h 2073"/>
                <a:gd name="T30" fmla="*/ 108 w 1492"/>
                <a:gd name="T31" fmla="*/ 428 h 2073"/>
                <a:gd name="T32" fmla="*/ 71 w 1492"/>
                <a:gd name="T33" fmla="*/ 362 h 2073"/>
                <a:gd name="T34" fmla="*/ 52 w 1492"/>
                <a:gd name="T35" fmla="*/ 303 h 2073"/>
                <a:gd name="T36" fmla="*/ 47 w 1492"/>
                <a:gd name="T37" fmla="*/ 248 h 2073"/>
                <a:gd name="T38" fmla="*/ 59 w 1492"/>
                <a:gd name="T39" fmla="*/ 201 h 2073"/>
                <a:gd name="T40" fmla="*/ 72 w 1492"/>
                <a:gd name="T41" fmla="*/ 172 h 2073"/>
                <a:gd name="T42" fmla="*/ 102 w 1492"/>
                <a:gd name="T43" fmla="*/ 136 h 2073"/>
                <a:gd name="T44" fmla="*/ 142 w 1492"/>
                <a:gd name="T45" fmla="*/ 107 h 2073"/>
                <a:gd name="T46" fmla="*/ 210 w 1492"/>
                <a:gd name="T47" fmla="*/ 76 h 2073"/>
                <a:gd name="T48" fmla="*/ 329 w 1492"/>
                <a:gd name="T49" fmla="*/ 45 h 2073"/>
                <a:gd name="T50" fmla="*/ 459 w 1492"/>
                <a:gd name="T51" fmla="*/ 28 h 2073"/>
                <a:gd name="T52" fmla="*/ 583 w 1492"/>
                <a:gd name="T53" fmla="*/ 24 h 2073"/>
                <a:gd name="T54" fmla="*/ 615 w 1492"/>
                <a:gd name="T55" fmla="*/ 12 h 2073"/>
                <a:gd name="T56" fmla="*/ 509 w 1492"/>
                <a:gd name="T57" fmla="*/ 3 h 2073"/>
                <a:gd name="T58" fmla="*/ 356 w 1492"/>
                <a:gd name="T59" fmla="*/ 20 h 2073"/>
                <a:gd name="T60" fmla="*/ 233 w 1492"/>
                <a:gd name="T61" fmla="*/ 43 h 2073"/>
                <a:gd name="T62" fmla="*/ 122 w 1492"/>
                <a:gd name="T63" fmla="*/ 80 h 2073"/>
                <a:gd name="T64" fmla="*/ 63 w 1492"/>
                <a:gd name="T65" fmla="*/ 114 h 2073"/>
                <a:gd name="T66" fmla="*/ 31 w 1492"/>
                <a:gd name="T67" fmla="*/ 144 h 2073"/>
                <a:gd name="T68" fmla="*/ 13 w 1492"/>
                <a:gd name="T69" fmla="*/ 170 h 2073"/>
                <a:gd name="T70" fmla="*/ 0 w 1492"/>
                <a:gd name="T71" fmla="*/ 220 h 2073"/>
                <a:gd name="T72" fmla="*/ 6 w 1492"/>
                <a:gd name="T73" fmla="*/ 281 h 2073"/>
                <a:gd name="T74" fmla="*/ 31 w 1492"/>
                <a:gd name="T75" fmla="*/ 349 h 2073"/>
                <a:gd name="T76" fmla="*/ 75 w 1492"/>
                <a:gd name="T77" fmla="*/ 425 h 2073"/>
                <a:gd name="T78" fmla="*/ 137 w 1492"/>
                <a:gd name="T79" fmla="*/ 511 h 2073"/>
                <a:gd name="T80" fmla="*/ 239 w 1492"/>
                <a:gd name="T81" fmla="*/ 644 h 2073"/>
                <a:gd name="T82" fmla="*/ 365 w 1492"/>
                <a:gd name="T83" fmla="*/ 830 h 2073"/>
                <a:gd name="T84" fmla="*/ 468 w 1492"/>
                <a:gd name="T85" fmla="*/ 1001 h 2073"/>
                <a:gd name="T86" fmla="*/ 624 w 1492"/>
                <a:gd name="T87" fmla="*/ 1295 h 2073"/>
                <a:gd name="T88" fmla="*/ 756 w 1492"/>
                <a:gd name="T89" fmla="*/ 1537 h 2073"/>
                <a:gd name="T90" fmla="*/ 883 w 1492"/>
                <a:gd name="T91" fmla="*/ 1751 h 2073"/>
                <a:gd name="T92" fmla="*/ 1005 w 1492"/>
                <a:gd name="T93" fmla="*/ 1926 h 2073"/>
                <a:gd name="T94" fmla="*/ 1042 w 1492"/>
                <a:gd name="T95" fmla="*/ 1968 h 2073"/>
                <a:gd name="T96" fmla="*/ 1104 w 1492"/>
                <a:gd name="T97" fmla="*/ 2019 h 2073"/>
                <a:gd name="T98" fmla="*/ 1172 w 1492"/>
                <a:gd name="T99" fmla="*/ 2062 h 2073"/>
                <a:gd name="T100" fmla="*/ 1216 w 1492"/>
                <a:gd name="T101" fmla="*/ 2068 h 2073"/>
                <a:gd name="T102" fmla="*/ 1265 w 1492"/>
                <a:gd name="T103" fmla="*/ 2073 h 2073"/>
                <a:gd name="T104" fmla="*/ 1373 w 1492"/>
                <a:gd name="T105" fmla="*/ 2064 h 2073"/>
                <a:gd name="T106" fmla="*/ 1452 w 1492"/>
                <a:gd name="T107" fmla="*/ 2033 h 2073"/>
                <a:gd name="T108" fmla="*/ 1492 w 1492"/>
                <a:gd name="T109" fmla="*/ 200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2" h="2073">
                  <a:moveTo>
                    <a:pt x="1492" y="2000"/>
                  </a:moveTo>
                  <a:lnTo>
                    <a:pt x="1492" y="2000"/>
                  </a:lnTo>
                  <a:lnTo>
                    <a:pt x="1476" y="2006"/>
                  </a:lnTo>
                  <a:lnTo>
                    <a:pt x="1460" y="2012"/>
                  </a:lnTo>
                  <a:lnTo>
                    <a:pt x="1443" y="2016"/>
                  </a:lnTo>
                  <a:lnTo>
                    <a:pt x="1424" y="2021"/>
                  </a:lnTo>
                  <a:lnTo>
                    <a:pt x="1406" y="2024"/>
                  </a:lnTo>
                  <a:lnTo>
                    <a:pt x="1386" y="2025"/>
                  </a:lnTo>
                  <a:lnTo>
                    <a:pt x="1367" y="2027"/>
                  </a:lnTo>
                  <a:lnTo>
                    <a:pt x="1344" y="2027"/>
                  </a:lnTo>
                  <a:lnTo>
                    <a:pt x="1322" y="2025"/>
                  </a:lnTo>
                  <a:lnTo>
                    <a:pt x="1300" y="2022"/>
                  </a:lnTo>
                  <a:lnTo>
                    <a:pt x="1277" y="2018"/>
                  </a:lnTo>
                  <a:lnTo>
                    <a:pt x="1251" y="2011"/>
                  </a:lnTo>
                  <a:lnTo>
                    <a:pt x="1226" y="2003"/>
                  </a:lnTo>
                  <a:lnTo>
                    <a:pt x="1200" y="1993"/>
                  </a:lnTo>
                  <a:lnTo>
                    <a:pt x="1173" y="1981"/>
                  </a:lnTo>
                  <a:lnTo>
                    <a:pt x="1145" y="1968"/>
                  </a:lnTo>
                  <a:lnTo>
                    <a:pt x="1145" y="1968"/>
                  </a:lnTo>
                  <a:lnTo>
                    <a:pt x="1126" y="1956"/>
                  </a:lnTo>
                  <a:lnTo>
                    <a:pt x="1105" y="1944"/>
                  </a:lnTo>
                  <a:lnTo>
                    <a:pt x="1086" y="1931"/>
                  </a:lnTo>
                  <a:lnTo>
                    <a:pt x="1067" y="1916"/>
                  </a:lnTo>
                  <a:lnTo>
                    <a:pt x="1049" y="1901"/>
                  </a:lnTo>
                  <a:lnTo>
                    <a:pt x="1030" y="1885"/>
                  </a:lnTo>
                  <a:lnTo>
                    <a:pt x="996" y="1851"/>
                  </a:lnTo>
                  <a:lnTo>
                    <a:pt x="962" y="1814"/>
                  </a:lnTo>
                  <a:lnTo>
                    <a:pt x="930" y="1774"/>
                  </a:lnTo>
                  <a:lnTo>
                    <a:pt x="897" y="1730"/>
                  </a:lnTo>
                  <a:lnTo>
                    <a:pt x="866" y="1684"/>
                  </a:lnTo>
                  <a:lnTo>
                    <a:pt x="835" y="1636"/>
                  </a:lnTo>
                  <a:lnTo>
                    <a:pt x="804" y="1584"/>
                  </a:lnTo>
                  <a:lnTo>
                    <a:pt x="773" y="1531"/>
                  </a:lnTo>
                  <a:lnTo>
                    <a:pt x="744" y="1473"/>
                  </a:lnTo>
                  <a:lnTo>
                    <a:pt x="680" y="1355"/>
                  </a:lnTo>
                  <a:lnTo>
                    <a:pt x="614" y="1227"/>
                  </a:lnTo>
                  <a:lnTo>
                    <a:pt x="614" y="1227"/>
                  </a:lnTo>
                  <a:lnTo>
                    <a:pt x="549" y="1107"/>
                  </a:lnTo>
                  <a:lnTo>
                    <a:pt x="484" y="991"/>
                  </a:lnTo>
                  <a:lnTo>
                    <a:pt x="418" y="880"/>
                  </a:lnTo>
                  <a:lnTo>
                    <a:pt x="354" y="777"/>
                  </a:lnTo>
                  <a:lnTo>
                    <a:pt x="294" y="682"/>
                  </a:lnTo>
                  <a:lnTo>
                    <a:pt x="238" y="600"/>
                  </a:lnTo>
                  <a:lnTo>
                    <a:pt x="186" y="530"/>
                  </a:lnTo>
                  <a:lnTo>
                    <a:pt x="143" y="474"/>
                  </a:lnTo>
                  <a:lnTo>
                    <a:pt x="143" y="474"/>
                  </a:lnTo>
                  <a:lnTo>
                    <a:pt x="124" y="451"/>
                  </a:lnTo>
                  <a:lnTo>
                    <a:pt x="108" y="428"/>
                  </a:lnTo>
                  <a:lnTo>
                    <a:pt x="93" y="405"/>
                  </a:lnTo>
                  <a:lnTo>
                    <a:pt x="81" y="384"/>
                  </a:lnTo>
                  <a:lnTo>
                    <a:pt x="71" y="362"/>
                  </a:lnTo>
                  <a:lnTo>
                    <a:pt x="62" y="341"/>
                  </a:lnTo>
                  <a:lnTo>
                    <a:pt x="56" y="322"/>
                  </a:lnTo>
                  <a:lnTo>
                    <a:pt x="52" y="303"/>
                  </a:lnTo>
                  <a:lnTo>
                    <a:pt x="49" y="284"/>
                  </a:lnTo>
                  <a:lnTo>
                    <a:pt x="47" y="266"/>
                  </a:lnTo>
                  <a:lnTo>
                    <a:pt x="47" y="248"/>
                  </a:lnTo>
                  <a:lnTo>
                    <a:pt x="50" y="232"/>
                  </a:lnTo>
                  <a:lnTo>
                    <a:pt x="53" y="216"/>
                  </a:lnTo>
                  <a:lnTo>
                    <a:pt x="59" y="201"/>
                  </a:lnTo>
                  <a:lnTo>
                    <a:pt x="65" y="186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81" y="160"/>
                  </a:lnTo>
                  <a:lnTo>
                    <a:pt x="90" y="148"/>
                  </a:lnTo>
                  <a:lnTo>
                    <a:pt x="102" y="136"/>
                  </a:lnTo>
                  <a:lnTo>
                    <a:pt x="114" y="126"/>
                  </a:lnTo>
                  <a:lnTo>
                    <a:pt x="128" y="116"/>
                  </a:lnTo>
                  <a:lnTo>
                    <a:pt x="142" y="107"/>
                  </a:lnTo>
                  <a:lnTo>
                    <a:pt x="158" y="98"/>
                  </a:lnTo>
                  <a:lnTo>
                    <a:pt x="174" y="89"/>
                  </a:lnTo>
                  <a:lnTo>
                    <a:pt x="210" y="76"/>
                  </a:lnTo>
                  <a:lnTo>
                    <a:pt x="248" y="62"/>
                  </a:lnTo>
                  <a:lnTo>
                    <a:pt x="288" y="52"/>
                  </a:lnTo>
                  <a:lnTo>
                    <a:pt x="329" y="45"/>
                  </a:lnTo>
                  <a:lnTo>
                    <a:pt x="372" y="37"/>
                  </a:lnTo>
                  <a:lnTo>
                    <a:pt x="416" y="33"/>
                  </a:lnTo>
                  <a:lnTo>
                    <a:pt x="459" y="28"/>
                  </a:lnTo>
                  <a:lnTo>
                    <a:pt x="502" y="27"/>
                  </a:lnTo>
                  <a:lnTo>
                    <a:pt x="543" y="25"/>
                  </a:lnTo>
                  <a:lnTo>
                    <a:pt x="583" y="24"/>
                  </a:lnTo>
                  <a:lnTo>
                    <a:pt x="655" y="25"/>
                  </a:lnTo>
                  <a:lnTo>
                    <a:pt x="655" y="25"/>
                  </a:lnTo>
                  <a:lnTo>
                    <a:pt x="615" y="12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09" y="3"/>
                  </a:lnTo>
                  <a:lnTo>
                    <a:pt x="435" y="9"/>
                  </a:lnTo>
                  <a:lnTo>
                    <a:pt x="396" y="14"/>
                  </a:lnTo>
                  <a:lnTo>
                    <a:pt x="356" y="20"/>
                  </a:lnTo>
                  <a:lnTo>
                    <a:pt x="314" y="27"/>
                  </a:lnTo>
                  <a:lnTo>
                    <a:pt x="273" y="34"/>
                  </a:lnTo>
                  <a:lnTo>
                    <a:pt x="233" y="43"/>
                  </a:lnTo>
                  <a:lnTo>
                    <a:pt x="193" y="55"/>
                  </a:lnTo>
                  <a:lnTo>
                    <a:pt x="156" y="67"/>
                  </a:lnTo>
                  <a:lnTo>
                    <a:pt x="122" y="80"/>
                  </a:lnTo>
                  <a:lnTo>
                    <a:pt x="91" y="96"/>
                  </a:lnTo>
                  <a:lnTo>
                    <a:pt x="77" y="104"/>
                  </a:lnTo>
                  <a:lnTo>
                    <a:pt x="63" y="114"/>
                  </a:lnTo>
                  <a:lnTo>
                    <a:pt x="52" y="123"/>
                  </a:lnTo>
                  <a:lnTo>
                    <a:pt x="41" y="133"/>
                  </a:lnTo>
                  <a:lnTo>
                    <a:pt x="31" y="144"/>
                  </a:lnTo>
                  <a:lnTo>
                    <a:pt x="22" y="154"/>
                  </a:lnTo>
                  <a:lnTo>
                    <a:pt x="22" y="154"/>
                  </a:lnTo>
                  <a:lnTo>
                    <a:pt x="13" y="170"/>
                  </a:lnTo>
                  <a:lnTo>
                    <a:pt x="7" y="186"/>
                  </a:lnTo>
                  <a:lnTo>
                    <a:pt x="3" y="203"/>
                  </a:lnTo>
                  <a:lnTo>
                    <a:pt x="0" y="220"/>
                  </a:lnTo>
                  <a:lnTo>
                    <a:pt x="0" y="239"/>
                  </a:lnTo>
                  <a:lnTo>
                    <a:pt x="1" y="260"/>
                  </a:lnTo>
                  <a:lnTo>
                    <a:pt x="6" y="281"/>
                  </a:lnTo>
                  <a:lnTo>
                    <a:pt x="12" y="301"/>
                  </a:lnTo>
                  <a:lnTo>
                    <a:pt x="21" y="325"/>
                  </a:lnTo>
                  <a:lnTo>
                    <a:pt x="31" y="349"/>
                  </a:lnTo>
                  <a:lnTo>
                    <a:pt x="43" y="372"/>
                  </a:lnTo>
                  <a:lnTo>
                    <a:pt x="58" y="399"/>
                  </a:lnTo>
                  <a:lnTo>
                    <a:pt x="75" y="425"/>
                  </a:lnTo>
                  <a:lnTo>
                    <a:pt x="93" y="453"/>
                  </a:lnTo>
                  <a:lnTo>
                    <a:pt x="115" y="482"/>
                  </a:lnTo>
                  <a:lnTo>
                    <a:pt x="137" y="511"/>
                  </a:lnTo>
                  <a:lnTo>
                    <a:pt x="137" y="511"/>
                  </a:lnTo>
                  <a:lnTo>
                    <a:pt x="190" y="579"/>
                  </a:lnTo>
                  <a:lnTo>
                    <a:pt x="239" y="644"/>
                  </a:lnTo>
                  <a:lnTo>
                    <a:pt x="283" y="707"/>
                  </a:lnTo>
                  <a:lnTo>
                    <a:pt x="326" y="769"/>
                  </a:lnTo>
                  <a:lnTo>
                    <a:pt x="365" y="830"/>
                  </a:lnTo>
                  <a:lnTo>
                    <a:pt x="401" y="889"/>
                  </a:lnTo>
                  <a:lnTo>
                    <a:pt x="435" y="945"/>
                  </a:lnTo>
                  <a:lnTo>
                    <a:pt x="468" y="1001"/>
                  </a:lnTo>
                  <a:lnTo>
                    <a:pt x="525" y="1106"/>
                  </a:lnTo>
                  <a:lnTo>
                    <a:pt x="577" y="1203"/>
                  </a:lnTo>
                  <a:lnTo>
                    <a:pt x="624" y="1295"/>
                  </a:lnTo>
                  <a:lnTo>
                    <a:pt x="669" y="1379"/>
                  </a:lnTo>
                  <a:lnTo>
                    <a:pt x="669" y="1379"/>
                  </a:lnTo>
                  <a:lnTo>
                    <a:pt x="756" y="1537"/>
                  </a:lnTo>
                  <a:lnTo>
                    <a:pt x="798" y="1611"/>
                  </a:lnTo>
                  <a:lnTo>
                    <a:pt x="841" y="1683"/>
                  </a:lnTo>
                  <a:lnTo>
                    <a:pt x="883" y="1751"/>
                  </a:lnTo>
                  <a:lnTo>
                    <a:pt x="924" y="1814"/>
                  </a:lnTo>
                  <a:lnTo>
                    <a:pt x="965" y="1872"/>
                  </a:lnTo>
                  <a:lnTo>
                    <a:pt x="1005" y="1926"/>
                  </a:lnTo>
                  <a:lnTo>
                    <a:pt x="1005" y="1926"/>
                  </a:lnTo>
                  <a:lnTo>
                    <a:pt x="1023" y="1947"/>
                  </a:lnTo>
                  <a:lnTo>
                    <a:pt x="1042" y="1968"/>
                  </a:lnTo>
                  <a:lnTo>
                    <a:pt x="1063" y="1985"/>
                  </a:lnTo>
                  <a:lnTo>
                    <a:pt x="1083" y="2003"/>
                  </a:lnTo>
                  <a:lnTo>
                    <a:pt x="1104" y="2019"/>
                  </a:lnTo>
                  <a:lnTo>
                    <a:pt x="1126" y="2034"/>
                  </a:lnTo>
                  <a:lnTo>
                    <a:pt x="1148" y="2049"/>
                  </a:lnTo>
                  <a:lnTo>
                    <a:pt x="1172" y="2062"/>
                  </a:lnTo>
                  <a:lnTo>
                    <a:pt x="1172" y="2062"/>
                  </a:lnTo>
                  <a:lnTo>
                    <a:pt x="1194" y="2065"/>
                  </a:lnTo>
                  <a:lnTo>
                    <a:pt x="1216" y="2068"/>
                  </a:lnTo>
                  <a:lnTo>
                    <a:pt x="1240" y="2071"/>
                  </a:lnTo>
                  <a:lnTo>
                    <a:pt x="1265" y="2073"/>
                  </a:lnTo>
                  <a:lnTo>
                    <a:pt x="1265" y="2073"/>
                  </a:lnTo>
                  <a:lnTo>
                    <a:pt x="1305" y="2071"/>
                  </a:lnTo>
                  <a:lnTo>
                    <a:pt x="1340" y="2068"/>
                  </a:lnTo>
                  <a:lnTo>
                    <a:pt x="1373" y="2064"/>
                  </a:lnTo>
                  <a:lnTo>
                    <a:pt x="1402" y="2055"/>
                  </a:lnTo>
                  <a:lnTo>
                    <a:pt x="1429" y="2045"/>
                  </a:lnTo>
                  <a:lnTo>
                    <a:pt x="1452" y="2033"/>
                  </a:lnTo>
                  <a:lnTo>
                    <a:pt x="1473" y="2016"/>
                  </a:lnTo>
                  <a:lnTo>
                    <a:pt x="1492" y="2000"/>
                  </a:lnTo>
                  <a:lnTo>
                    <a:pt x="1492" y="2000"/>
                  </a:lnTo>
                  <a:close/>
                </a:path>
              </a:pathLst>
            </a:custGeom>
            <a:solidFill>
              <a:srgbClr val="0D65AC"/>
            </a:solidFill>
            <a:ln>
              <a:noFill/>
            </a:ln>
            <a:effectLst>
              <a:innerShdw dist="38100" dir="54000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 b="1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204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dirty="0"/>
              <a:t>REQUIREMENTS OF ELEGIBILITY TO </a:t>
            </a:r>
            <a:br>
              <a:rPr lang="en-US" altLang="en-US" sz="2800" dirty="0"/>
            </a:br>
            <a:r>
              <a:rPr lang="en-US" altLang="en-US" sz="2800" dirty="0"/>
              <a:t>FOREIGN </a:t>
            </a:r>
            <a:r>
              <a:rPr lang="en-US" altLang="en-US" sz="2800" dirty="0" smtClean="0"/>
              <a:t>DIRECT INVESTMENT</a:t>
            </a:r>
            <a:endParaRPr lang="en-US" alt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736718"/>
              </p:ext>
            </p:extLst>
          </p:nvPr>
        </p:nvGraphicFramePr>
        <p:xfrm>
          <a:off x="455613" y="1638300"/>
          <a:ext cx="10972800" cy="448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655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pt-PT" altLang="pt-PT" sz="2800" dirty="0"/>
              <a:t>TAXATION SYSTEM</a:t>
            </a:r>
            <a:endParaRPr lang="en-US" altLang="pt-PT" sz="2800" dirty="0"/>
          </a:p>
        </p:txBody>
      </p:sp>
      <p:sp>
        <p:nvSpPr>
          <p:cNvPr id="31747" name="Subtitle 2"/>
          <p:cNvSpPr>
            <a:spLocks noGrp="1"/>
          </p:cNvSpPr>
          <p:nvPr>
            <p:ph idx="1"/>
          </p:nvPr>
        </p:nvSpPr>
        <p:spPr>
          <a:xfrm>
            <a:off x="454855" y="1760560"/>
            <a:ext cx="10972800" cy="4879391"/>
          </a:xfrm>
        </p:spPr>
        <p:txBody>
          <a:bodyPr/>
          <a:lstStyle/>
          <a:p>
            <a:pPr marL="169863" lvl="3" eaLnBrk="1" hangingPunct="1">
              <a:lnSpc>
                <a:spcPct val="70000"/>
              </a:lnSpc>
              <a:buNone/>
            </a:pPr>
            <a:r>
              <a:rPr lang="en-US" altLang="pt-PT" sz="1800" b="1" dirty="0">
                <a:solidFill>
                  <a:srgbClr val="0070C0"/>
                </a:solidFill>
                <a:latin typeface="+mj-lt"/>
              </a:rPr>
              <a:t>	</a:t>
            </a:r>
            <a:r>
              <a:rPr lang="en-US" altLang="pt-PT" sz="1800" b="1" dirty="0">
                <a:latin typeface="+mj-lt"/>
              </a:rPr>
              <a:t>	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425752616"/>
              </p:ext>
            </p:extLst>
          </p:nvPr>
        </p:nvGraphicFramePr>
        <p:xfrm>
          <a:off x="934493" y="2047164"/>
          <a:ext cx="10323015" cy="481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2874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TAX INCENTIVES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4855" y="1737360"/>
            <a:ext cx="10972800" cy="489712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altLang="en-US" b="1" dirty="0" smtClean="0">
                <a:solidFill>
                  <a:srgbClr val="00B0F0"/>
                </a:solidFill>
              </a:rPr>
              <a:t>GENERAL BENEFITS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altLang="en-US" sz="1800" dirty="0" smtClean="0"/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In Respect of Import of Goods:</a:t>
            </a:r>
            <a:endParaRPr lang="en-US" b="1" dirty="0">
              <a:solidFill>
                <a:srgbClr val="00B0F0"/>
              </a:solidFill>
              <a:latin typeface="+mj-lt"/>
              <a:ea typeface="ＭＳ Ｐゴシック" pitchFamily="34" charset="-128"/>
            </a:endParaRP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Exemption from customs duties and VAT on the import of capital equipment, spare and accessory parts.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GB" sz="2400" b="1" dirty="0" smtClean="0">
              <a:solidFill>
                <a:srgbClr val="00B0F0"/>
              </a:solidFill>
              <a:latin typeface="+mj-lt"/>
              <a:ea typeface="ＭＳ Ｐゴシック" pitchFamily="34" charset="-128"/>
            </a:endParaRP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GB" sz="3200" b="1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In </a:t>
            </a:r>
            <a:r>
              <a:rPr lang="en-GB" sz="3200" b="1" dirty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R</a:t>
            </a:r>
            <a:r>
              <a:rPr lang="en-GB" sz="3200" b="1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espect of Income Tax:</a:t>
            </a:r>
            <a:endParaRPr lang="en-GB" sz="2400" b="1" dirty="0" smtClean="0">
              <a:solidFill>
                <a:srgbClr val="00B0F0"/>
              </a:solidFill>
              <a:latin typeface="+mj-lt"/>
              <a:ea typeface="ＭＳ Ｐゴシック" pitchFamily="34" charset="-128"/>
            </a:endParaRP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Investment Tax Credit;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Accelerated Depreciation;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Tax Exemptions (IFZ; SEZ; Science and Technology Parks).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Tax Deductions (Professional Training; Use of new Technology);</a:t>
            </a:r>
          </a:p>
          <a:p>
            <a:pPr lvl="2" algn="just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GB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Deferral of tax payment. </a:t>
            </a:r>
            <a:endParaRPr lang="en-US" dirty="0">
              <a:solidFill>
                <a:srgbClr val="00B0F0"/>
              </a:solidFill>
              <a:latin typeface="+mj-lt"/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2400" b="1" dirty="0" smtClean="0">
              <a:solidFill>
                <a:srgbClr val="00B0F0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6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TAX INCENTIVES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75175" y="1371600"/>
            <a:ext cx="10972800" cy="5384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altLang="en-US" sz="3000" b="1" dirty="0" smtClean="0">
                <a:solidFill>
                  <a:srgbClr val="00B0F0"/>
                </a:solidFill>
              </a:rPr>
              <a:t>SPECIFIC BENEFITS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altLang="en-US" sz="3000" dirty="0" smtClean="0"/>
          </a:p>
          <a:p>
            <a:pPr lvl="0"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>
                <a:solidFill>
                  <a:srgbClr val="00B0F0"/>
                </a:solidFill>
              </a:rPr>
              <a:t>CREATION OF BASIC </a:t>
            </a:r>
            <a:r>
              <a:rPr lang="en-ZA" altLang="pt-PT" sz="2800" b="1" dirty="0" smtClean="0">
                <a:solidFill>
                  <a:srgbClr val="00B0F0"/>
                </a:solidFill>
              </a:rPr>
              <a:t>INFRASTRUCTURES;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>
                <a:solidFill>
                  <a:srgbClr val="00B0F0"/>
                </a:solidFill>
              </a:rPr>
              <a:t>TRADE AND INDUSTRY IN RURAL </a:t>
            </a:r>
            <a:r>
              <a:rPr lang="en-ZA" altLang="pt-PT" sz="2800" b="1" dirty="0" smtClean="0">
                <a:solidFill>
                  <a:srgbClr val="00B0F0"/>
                </a:solidFill>
              </a:rPr>
              <a:t>AREAS;</a:t>
            </a:r>
          </a:p>
          <a:p>
            <a:pPr lvl="0"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>
                <a:solidFill>
                  <a:srgbClr val="00B0F0"/>
                </a:solidFill>
              </a:rPr>
              <a:t>MANUFACTURING &amp; ASSEMBLY </a:t>
            </a:r>
            <a:r>
              <a:rPr lang="en-ZA" altLang="pt-PT" sz="2800" b="1" dirty="0" smtClean="0">
                <a:solidFill>
                  <a:srgbClr val="00B0F0"/>
                </a:solidFill>
              </a:rPr>
              <a:t>INDUSTRY;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>
                <a:solidFill>
                  <a:srgbClr val="00B0F0"/>
                </a:solidFill>
              </a:rPr>
              <a:t>AGRICULTURE AND </a:t>
            </a:r>
            <a:r>
              <a:rPr lang="en-ZA" altLang="pt-PT" sz="2800" b="1" dirty="0" smtClean="0">
                <a:solidFill>
                  <a:srgbClr val="00B0F0"/>
                </a:solidFill>
              </a:rPr>
              <a:t>FISHERIES;</a:t>
            </a:r>
            <a:endParaRPr lang="en-ZA" altLang="pt-PT" sz="2800" b="1" dirty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>
                <a:solidFill>
                  <a:srgbClr val="00B0F0"/>
                </a:solidFill>
              </a:rPr>
              <a:t>HOTELS  AND TOURISM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>
                <a:solidFill>
                  <a:srgbClr val="00B0F0"/>
                </a:solidFill>
              </a:rPr>
              <a:t>SCIENCE AND TECHNOLOGY PARKS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>
                <a:solidFill>
                  <a:srgbClr val="00B0F0"/>
                </a:solidFill>
              </a:rPr>
              <a:t>LARGE SCALE PROJECTS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>
                <a:solidFill>
                  <a:srgbClr val="00B0F0"/>
                </a:solidFill>
              </a:rPr>
              <a:t>RAPID DEVELOPMENT </a:t>
            </a:r>
            <a:r>
              <a:rPr lang="en-ZA" altLang="pt-PT" sz="2800" b="1" dirty="0" smtClean="0">
                <a:solidFill>
                  <a:srgbClr val="00B0F0"/>
                </a:solidFill>
              </a:rPr>
              <a:t>ZONES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 smtClean="0">
                <a:solidFill>
                  <a:srgbClr val="00B0F0"/>
                </a:solidFill>
              </a:rPr>
              <a:t>INDUSTRIAL </a:t>
            </a:r>
            <a:r>
              <a:rPr lang="en-ZA" altLang="pt-PT" sz="2800" b="1" dirty="0">
                <a:solidFill>
                  <a:srgbClr val="00B0F0"/>
                </a:solidFill>
              </a:rPr>
              <a:t>FREE </a:t>
            </a:r>
            <a:r>
              <a:rPr lang="en-ZA" altLang="pt-PT" sz="2800" b="1" dirty="0" smtClean="0">
                <a:solidFill>
                  <a:srgbClr val="00B0F0"/>
                </a:solidFill>
              </a:rPr>
              <a:t>ZONES</a:t>
            </a:r>
          </a:p>
          <a:p>
            <a:pPr lvl="0"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n-ZA" altLang="pt-PT" sz="2800" b="1" dirty="0">
                <a:solidFill>
                  <a:srgbClr val="00B0F0"/>
                </a:solidFill>
              </a:rPr>
              <a:t>SPECIAL ECONOMIC ZONES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ZA" altLang="pt-PT" sz="3000" b="1" dirty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ZA" altLang="pt-PT" sz="3000" b="1" dirty="0">
              <a:solidFill>
                <a:srgbClr val="00B0F0"/>
              </a:solidFill>
            </a:endParaRPr>
          </a:p>
          <a:p>
            <a:pPr lvl="0"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pt-PT" sz="3000" dirty="0">
              <a:solidFill>
                <a:srgbClr val="00B0F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n-US" sz="3000" b="1" dirty="0" smtClean="0">
              <a:solidFill>
                <a:srgbClr val="00B0F0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81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_effect" descr="C:\Users\marc.h\Desktop\Schatten-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052187" y="4270998"/>
            <a:ext cx="4035425" cy="608184"/>
          </a:xfrm>
          <a:prstGeom prst="rect">
            <a:avLst/>
          </a:prstGeom>
          <a:noFill/>
        </p:spPr>
      </p:pic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0"/>
            <a:ext cx="109728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altLang="pt-PT" sz="2800" dirty="0"/>
              <a:t>BILATERAL TREATIES &amp; AGREEMENTS</a:t>
            </a:r>
            <a:endParaRPr lang="de-DE" altLang="en-US" sz="2800" noProof="1"/>
          </a:p>
        </p:txBody>
      </p:sp>
      <p:pic>
        <p:nvPicPr>
          <p:cNvPr id="3" name="Freihand 2"/>
          <p:cNvPicPr/>
          <p:nvPr/>
        </p:nvPicPr>
        <p:blipFill>
          <a:blip r:embed="rId4"/>
          <a:stretch>
            <a:fillRect/>
          </a:stretch>
        </p:blipFill>
        <p:spPr bwMode="gray">
          <a:xfrm>
            <a:off x="1524000" y="0"/>
            <a:ext cx="19080" cy="0"/>
          </a:xfrm>
          <a:prstGeom prst="rect">
            <a:avLst/>
          </a:prstGeom>
        </p:spPr>
      </p:pic>
      <p:sp>
        <p:nvSpPr>
          <p:cNvPr id="14" name="Inhaltsplatzhalter 5"/>
          <p:cNvSpPr txBox="1">
            <a:spLocks/>
          </p:cNvSpPr>
          <p:nvPr/>
        </p:nvSpPr>
        <p:spPr bwMode="gray">
          <a:xfrm>
            <a:off x="335280" y="1794638"/>
            <a:ext cx="2377440" cy="4362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South </a:t>
            </a: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Africa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Germany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Algeria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Belgium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China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Cuba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Denmark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Egypt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USA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USA </a:t>
            </a: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(</a:t>
            </a: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OPIC)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Finland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France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Indonesia</a:t>
            </a:r>
            <a:endParaRPr lang="en-US" sz="1600" b="1" noProof="1">
              <a:solidFill>
                <a:srgbClr val="00B0F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332849" y="1892091"/>
            <a:ext cx="3474721" cy="3938825"/>
            <a:chOff x="3178537" y="1920698"/>
            <a:chExt cx="2667093" cy="270640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3178537" y="1920698"/>
              <a:ext cx="2667093" cy="2667092"/>
              <a:chOff x="3178537" y="1920698"/>
              <a:chExt cx="2667093" cy="266709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</p:grpSpPr>
          <p:sp>
            <p:nvSpPr>
              <p:cNvPr id="20" name="Freeform 5"/>
              <p:cNvSpPr>
                <a:spLocks/>
              </p:cNvSpPr>
              <p:nvPr/>
            </p:nvSpPr>
            <p:spPr bwMode="gray">
              <a:xfrm>
                <a:off x="3178537" y="1920698"/>
                <a:ext cx="2228711" cy="2667092"/>
              </a:xfrm>
              <a:custGeom>
                <a:avLst/>
                <a:gdLst/>
                <a:ahLst/>
                <a:cxnLst>
                  <a:cxn ang="0">
                    <a:pos x="502" y="620"/>
                  </a:cxn>
                  <a:cxn ang="0">
                    <a:pos x="86" y="179"/>
                  </a:cxn>
                  <a:cxn ang="0">
                    <a:pos x="121" y="0"/>
                  </a:cxn>
                  <a:cxn ang="0">
                    <a:pos x="68" y="0"/>
                  </a:cxn>
                  <a:cxn ang="0">
                    <a:pos x="0" y="68"/>
                  </a:cxn>
                  <a:cxn ang="0">
                    <a:pos x="0" y="1049"/>
                  </a:cxn>
                  <a:cxn ang="0">
                    <a:pos x="68" y="1117"/>
                  </a:cxn>
                  <a:cxn ang="0">
                    <a:pos x="796" y="1117"/>
                  </a:cxn>
                  <a:cxn ang="0">
                    <a:pos x="833" y="966"/>
                  </a:cxn>
                  <a:cxn ang="0">
                    <a:pos x="502" y="620"/>
                  </a:cxn>
                </a:cxnLst>
                <a:rect l="0" t="0" r="r" b="b"/>
                <a:pathLst>
                  <a:path w="833" h="1117">
                    <a:moveTo>
                      <a:pt x="502" y="620"/>
                    </a:moveTo>
                    <a:cubicBezTo>
                      <a:pt x="205" y="526"/>
                      <a:pt x="86" y="326"/>
                      <a:pt x="86" y="179"/>
                    </a:cubicBezTo>
                    <a:cubicBezTo>
                      <a:pt x="86" y="97"/>
                      <a:pt x="98" y="43"/>
                      <a:pt x="12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0" y="0"/>
                      <a:pt x="0" y="30"/>
                      <a:pt x="0" y="68"/>
                    </a:cubicBezTo>
                    <a:cubicBezTo>
                      <a:pt x="0" y="1049"/>
                      <a:pt x="0" y="1049"/>
                      <a:pt x="0" y="1049"/>
                    </a:cubicBezTo>
                    <a:cubicBezTo>
                      <a:pt x="0" y="1087"/>
                      <a:pt x="30" y="1117"/>
                      <a:pt x="68" y="1117"/>
                    </a:cubicBezTo>
                    <a:cubicBezTo>
                      <a:pt x="796" y="1117"/>
                      <a:pt x="796" y="1117"/>
                      <a:pt x="796" y="1117"/>
                    </a:cubicBezTo>
                    <a:cubicBezTo>
                      <a:pt x="823" y="1065"/>
                      <a:pt x="833" y="1011"/>
                      <a:pt x="833" y="966"/>
                    </a:cubicBezTo>
                    <a:cubicBezTo>
                      <a:pt x="833" y="899"/>
                      <a:pt x="799" y="714"/>
                      <a:pt x="502" y="6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" name="Freeform 7"/>
              <p:cNvSpPr>
                <a:spLocks/>
              </p:cNvSpPr>
              <p:nvPr/>
            </p:nvSpPr>
            <p:spPr bwMode="gray">
              <a:xfrm>
                <a:off x="3696840" y="1920698"/>
                <a:ext cx="2148790" cy="2667092"/>
              </a:xfrm>
              <a:custGeom>
                <a:avLst/>
                <a:gdLst/>
                <a:ahLst/>
                <a:cxnLst>
                  <a:cxn ang="0">
                    <a:pos x="765" y="0"/>
                  </a:cxn>
                  <a:cxn ang="0">
                    <a:pos x="27" y="0"/>
                  </a:cxn>
                  <a:cxn ang="0">
                    <a:pos x="0" y="131"/>
                  </a:cxn>
                  <a:cxn ang="0">
                    <a:pos x="331" y="476"/>
                  </a:cxn>
                  <a:cxn ang="0">
                    <a:pos x="747" y="917"/>
                  </a:cxn>
                  <a:cxn ang="0">
                    <a:pos x="700" y="1117"/>
                  </a:cxn>
                  <a:cxn ang="0">
                    <a:pos x="765" y="1117"/>
                  </a:cxn>
                  <a:cxn ang="0">
                    <a:pos x="833" y="1049"/>
                  </a:cxn>
                  <a:cxn ang="0">
                    <a:pos x="833" y="68"/>
                  </a:cxn>
                  <a:cxn ang="0">
                    <a:pos x="765" y="0"/>
                  </a:cxn>
                </a:cxnLst>
                <a:rect l="0" t="0" r="r" b="b"/>
                <a:pathLst>
                  <a:path w="833" h="1117">
                    <a:moveTo>
                      <a:pt x="765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7" y="45"/>
                      <a:pt x="0" y="91"/>
                      <a:pt x="0" y="131"/>
                    </a:cubicBezTo>
                    <a:cubicBezTo>
                      <a:pt x="0" y="197"/>
                      <a:pt x="34" y="383"/>
                      <a:pt x="331" y="476"/>
                    </a:cubicBezTo>
                    <a:cubicBezTo>
                      <a:pt x="628" y="570"/>
                      <a:pt x="747" y="770"/>
                      <a:pt x="747" y="917"/>
                    </a:cubicBezTo>
                    <a:cubicBezTo>
                      <a:pt x="747" y="1013"/>
                      <a:pt x="731" y="1070"/>
                      <a:pt x="700" y="1117"/>
                    </a:cubicBezTo>
                    <a:cubicBezTo>
                      <a:pt x="765" y="1117"/>
                      <a:pt x="765" y="1117"/>
                      <a:pt x="765" y="1117"/>
                    </a:cubicBezTo>
                    <a:cubicBezTo>
                      <a:pt x="803" y="1117"/>
                      <a:pt x="833" y="1087"/>
                      <a:pt x="833" y="1049"/>
                    </a:cubicBezTo>
                    <a:cubicBezTo>
                      <a:pt x="833" y="68"/>
                      <a:pt x="833" y="68"/>
                      <a:pt x="833" y="68"/>
                    </a:cubicBezTo>
                    <a:cubicBezTo>
                      <a:pt x="833" y="30"/>
                      <a:pt x="803" y="0"/>
                      <a:pt x="76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D7D7D7"/>
                  </a:gs>
                  <a:gs pos="100000">
                    <a:srgbClr val="AFAFAF"/>
                  </a:gs>
                </a:gsLst>
                <a:path path="circle">
                  <a:fillToRect l="50000" t="50000" r="50000" b="50000"/>
                </a:path>
                <a:tileRect/>
              </a:gradFill>
              <a:ln w="14288" cap="flat">
                <a:noFill/>
                <a:prstDash val="solid"/>
                <a:miter lim="800000"/>
                <a:headEnd/>
                <a:tailEnd/>
              </a:ln>
              <a:scene3d>
                <a:camera prst="perspectiveFront" fov="3900000"/>
                <a:lightRig rig="balanced" dir="t"/>
              </a:scene3d>
              <a:sp3d extrusionH="1143000" prstMaterial="plastic">
                <a:bevelT w="25400" h="317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4" name="Rechteck 3"/>
            <p:cNvSpPr/>
            <p:nvPr/>
          </p:nvSpPr>
          <p:spPr bwMode="gray">
            <a:xfrm>
              <a:off x="3180706" y="3270443"/>
              <a:ext cx="1889640" cy="1356657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lnSpc>
                  <a:spcPct val="80000"/>
                </a:lnSpc>
                <a:buNone/>
                <a:tabLst>
                  <a:tab pos="701675" algn="l"/>
                  <a:tab pos="5646738" algn="l"/>
                </a:tabLst>
              </a:pPr>
              <a:r>
                <a:rPr lang="en-US" altLang="pt-PT" b="1" dirty="0">
                  <a:solidFill>
                    <a:schemeClr val="accent2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Investment Promotion and Reciprocal Protection Agreements</a:t>
              </a:r>
            </a:p>
          </p:txBody>
        </p:sp>
        <p:sp>
          <p:nvSpPr>
            <p:cNvPr id="16" name="Rechteck 15"/>
            <p:cNvSpPr/>
            <p:nvPr/>
          </p:nvSpPr>
          <p:spPr bwMode="gray">
            <a:xfrm>
              <a:off x="3856679" y="2020629"/>
              <a:ext cx="1988948" cy="980621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>
                <a:lnSpc>
                  <a:spcPct val="80000"/>
                </a:lnSpc>
                <a:buNone/>
                <a:tabLst>
                  <a:tab pos="701675" algn="l"/>
                  <a:tab pos="5646738" algn="l"/>
                </a:tabLst>
              </a:pPr>
              <a:r>
                <a:rPr lang="en-US" altLang="pt-PT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Agreements to prevent Double Taxation and Fiscal </a:t>
              </a:r>
              <a:r>
                <a:rPr lang="en-US" altLang="pt-PT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Evasion</a:t>
              </a:r>
              <a:endParaRPr lang="en-US" altLang="pt-PT" b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" name="Inhaltsplatzhalter 5"/>
          <p:cNvSpPr txBox="1">
            <a:spLocks/>
          </p:cNvSpPr>
          <p:nvPr/>
        </p:nvSpPr>
        <p:spPr bwMode="gray">
          <a:xfrm>
            <a:off x="2397154" y="1794638"/>
            <a:ext cx="2377440" cy="4437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Italy</a:t>
            </a:r>
            <a:endParaRPr lang="en-US" altLang="pt-PT" sz="16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Mauritius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Netherlands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Portugal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Sweden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United Kingdom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Vietnam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India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Switzerland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Zimbabwe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Spain 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600" b="1" dirty="0">
                <a:solidFill>
                  <a:srgbClr val="00B0F0"/>
                </a:solidFill>
                <a:latin typeface="Arial" panose="020B0604020202020204" pitchFamily="34" charset="0"/>
              </a:rPr>
              <a:t>Japan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sz="1600" b="1" noProof="1" smtClean="0">
                <a:solidFill>
                  <a:srgbClr val="00B0F0"/>
                </a:solidFill>
                <a:latin typeface="Arial" panose="020B0604020202020204" pitchFamily="34" charset="0"/>
              </a:rPr>
              <a:t>Brasil</a:t>
            </a:r>
          </a:p>
          <a:p>
            <a:pPr marL="180000" indent="-180000"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sz="1600" b="1" noProof="1" smtClean="0">
                <a:solidFill>
                  <a:srgbClr val="FF0000"/>
                </a:solidFill>
                <a:latin typeface="Arial" panose="020B0604020202020204" pitchFamily="34" charset="0"/>
              </a:rPr>
              <a:t>Turkey (Negotiation)</a:t>
            </a:r>
            <a:endParaRPr lang="en-US" sz="1600" b="1" noProof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gray">
          <a:xfrm>
            <a:off x="8529359" y="1802679"/>
            <a:ext cx="2377440" cy="4730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80000" indent="-180000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500" b="1" dirty="0">
                <a:solidFill>
                  <a:srgbClr val="00B0F0"/>
                </a:solidFill>
                <a:latin typeface="Arial" panose="020B0604020202020204" pitchFamily="34" charset="0"/>
              </a:rPr>
              <a:t>Botswana</a:t>
            </a:r>
          </a:p>
          <a:p>
            <a:pPr marL="180000" indent="-180000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500" b="1" dirty="0">
                <a:solidFill>
                  <a:srgbClr val="00B0F0"/>
                </a:solidFill>
                <a:latin typeface="Arial" panose="020B0604020202020204" pitchFamily="34" charset="0"/>
              </a:rPr>
              <a:t>India</a:t>
            </a:r>
          </a:p>
          <a:p>
            <a:pPr marL="180000" indent="-180000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500" b="1" dirty="0">
                <a:solidFill>
                  <a:srgbClr val="00B0F0"/>
                </a:solidFill>
                <a:latin typeface="Arial" panose="020B0604020202020204" pitchFamily="34" charset="0"/>
              </a:rPr>
              <a:t>Italy</a:t>
            </a:r>
          </a:p>
          <a:p>
            <a:pPr marL="180000" indent="-180000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500" b="1" dirty="0">
                <a:solidFill>
                  <a:srgbClr val="00B0F0"/>
                </a:solidFill>
                <a:latin typeface="Arial" panose="020B0604020202020204" pitchFamily="34" charset="0"/>
              </a:rPr>
              <a:t>Macau</a:t>
            </a:r>
          </a:p>
          <a:p>
            <a:pPr marL="180000" indent="-180000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500" b="1" dirty="0">
                <a:solidFill>
                  <a:srgbClr val="00B0F0"/>
                </a:solidFill>
                <a:latin typeface="Arial" panose="020B0604020202020204" pitchFamily="34" charset="0"/>
              </a:rPr>
              <a:t>Mauritius</a:t>
            </a:r>
          </a:p>
          <a:p>
            <a:pPr marL="180000" indent="-180000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500" b="1" dirty="0">
                <a:solidFill>
                  <a:srgbClr val="00B0F0"/>
                </a:solidFill>
                <a:latin typeface="Arial" panose="020B0604020202020204" pitchFamily="34" charset="0"/>
              </a:rPr>
              <a:t>Portugal</a:t>
            </a:r>
          </a:p>
          <a:p>
            <a:pPr marL="180000" indent="-180000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500" b="1" dirty="0">
                <a:solidFill>
                  <a:srgbClr val="00B0F0"/>
                </a:solidFill>
                <a:latin typeface="Arial" panose="020B0604020202020204" pitchFamily="34" charset="0"/>
              </a:rPr>
              <a:t>South Africa</a:t>
            </a:r>
          </a:p>
          <a:p>
            <a:pPr marL="180000" indent="-180000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500" b="1" dirty="0">
                <a:solidFill>
                  <a:srgbClr val="00B0F0"/>
                </a:solidFill>
                <a:latin typeface="Arial" panose="020B0604020202020204" pitchFamily="34" charset="0"/>
              </a:rPr>
              <a:t>United Arab Emirates</a:t>
            </a:r>
          </a:p>
          <a:p>
            <a:pPr marL="180000" indent="-180000">
              <a:lnSpc>
                <a:spcPct val="200000"/>
              </a:lnSpc>
              <a:spcAft>
                <a:spcPts val="800"/>
              </a:spcAft>
              <a:buFont typeface="Wingdings" pitchFamily="2" charset="2"/>
              <a:buChar char="§"/>
              <a:defRPr/>
            </a:pPr>
            <a:r>
              <a:rPr lang="en-US" altLang="pt-PT" sz="1500" b="1" dirty="0">
                <a:solidFill>
                  <a:srgbClr val="00B0F0"/>
                </a:solidFill>
                <a:latin typeface="Arial" panose="020B0604020202020204" pitchFamily="34" charset="0"/>
              </a:rPr>
              <a:t>Vietnam</a:t>
            </a:r>
          </a:p>
          <a:p>
            <a:pPr>
              <a:lnSpc>
                <a:spcPct val="200000"/>
              </a:lnSpc>
              <a:spcAft>
                <a:spcPts val="800"/>
              </a:spcAft>
              <a:defRPr/>
            </a:pPr>
            <a:endParaRPr lang="en-US" sz="1600" noProof="1"/>
          </a:p>
        </p:txBody>
      </p:sp>
    </p:spTree>
    <p:extLst>
      <p:ext uri="{BB962C8B-B14F-4D97-AF65-F5344CB8AC3E}">
        <p14:creationId xmlns:p14="http://schemas.microsoft.com/office/powerpoint/2010/main" xmlns="" val="392627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altLang="en-US" sz="5400" dirty="0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B0F0">
                    <a:alpha val="99000"/>
                  </a:srgbClr>
                </a:solidFill>
              </a:rPr>
              <a:t>How may CPI assist </a:t>
            </a:r>
            <a:endParaRPr lang="en-GB" altLang="en-US" sz="5400" dirty="0">
              <a:ln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  <a:solidFill>
                <a:srgbClr val="00B0F0">
                  <a:alpha val="99000"/>
                </a:srgbClr>
              </a:solidFill>
            </a:endParaRPr>
          </a:p>
        </p:txBody>
      </p:sp>
      <p:grpSp>
        <p:nvGrpSpPr>
          <p:cNvPr id="3" name="Group 32"/>
          <p:cNvGrpSpPr/>
          <p:nvPr/>
        </p:nvGrpSpPr>
        <p:grpSpPr>
          <a:xfrm>
            <a:off x="1245851" y="3885679"/>
            <a:ext cx="518790" cy="518788"/>
            <a:chOff x="349648" y="4228449"/>
            <a:chExt cx="518790" cy="518788"/>
          </a:xfrm>
        </p:grpSpPr>
        <p:sp>
          <p:nvSpPr>
            <p:cNvPr id="4" name="Oval 33"/>
            <p:cNvSpPr/>
            <p:nvPr>
              <p:custDataLst>
                <p:tags r:id="rId1"/>
              </p:custDataLst>
            </p:nvPr>
          </p:nvSpPr>
          <p:spPr>
            <a:xfrm>
              <a:off x="349648" y="4228449"/>
              <a:ext cx="518790" cy="518788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Oval 34"/>
            <p:cNvSpPr/>
            <p:nvPr>
              <p:custDataLst>
                <p:tags r:id="rId2"/>
              </p:custDataLst>
            </p:nvPr>
          </p:nvSpPr>
          <p:spPr>
            <a:xfrm>
              <a:off x="391262" y="4270062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07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p:oleObj spid="_x0000_s2210" name="think-cell Slide" r:id="rId7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sz="2800" dirty="0"/>
              <a:t>HOW MAY CPI ASSIST YOU?</a:t>
            </a:r>
            <a:endParaRPr lang="en-GB" altLang="en-US" sz="2800" dirty="0"/>
          </a:p>
        </p:txBody>
      </p:sp>
      <p:grpSp>
        <p:nvGrpSpPr>
          <p:cNvPr id="157" name="Group 156"/>
          <p:cNvGrpSpPr/>
          <p:nvPr/>
        </p:nvGrpSpPr>
        <p:grpSpPr>
          <a:xfrm>
            <a:off x="4204365" y="4806908"/>
            <a:ext cx="3783289" cy="500871"/>
            <a:chOff x="2680364" y="4806907"/>
            <a:chExt cx="3783289" cy="500871"/>
          </a:xfrm>
        </p:grpSpPr>
        <p:sp>
          <p:nvSpPr>
            <p:cNvPr id="101" name="Ellipse 98"/>
            <p:cNvSpPr/>
            <p:nvPr>
              <p:custDataLst>
                <p:tags r:id="rId4"/>
              </p:custDataLst>
            </p:nvPr>
          </p:nvSpPr>
          <p:spPr bwMode="auto">
            <a:xfrm>
              <a:off x="2680364" y="4806907"/>
              <a:ext cx="3783289" cy="500871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1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70" name="Ellipse 98"/>
            <p:cNvSpPr/>
            <p:nvPr>
              <p:custDataLst>
                <p:tags r:id="rId5"/>
              </p:custDataLst>
            </p:nvPr>
          </p:nvSpPr>
          <p:spPr bwMode="auto">
            <a:xfrm>
              <a:off x="3718923" y="4934319"/>
              <a:ext cx="1706170" cy="261686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4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133475" y="5766411"/>
            <a:ext cx="9925050" cy="957410"/>
          </a:xfrm>
          <a:prstGeom prst="rect">
            <a:avLst/>
          </a:prstGeom>
          <a:gradFill rotWithShape="1">
            <a:gsLst>
              <a:gs pos="0">
                <a:srgbClr val="4272AC"/>
              </a:gs>
              <a:gs pos="100000">
                <a:srgbClr val="335885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scene3d>
            <a:camera prst="orthographicFront"/>
            <a:lightRig rig="threePt" dir="t"/>
          </a:scene3d>
          <a:sp3d extrusionH="190500"/>
        </p:spPr>
        <p:txBody>
          <a:bodyPr anchor="ctr"/>
          <a:lstStyle/>
          <a:p>
            <a:pPr algn="just">
              <a:lnSpc>
                <a:spcPct val="150000"/>
              </a:lnSpc>
              <a:defRPr/>
            </a:pPr>
            <a:r>
              <a:rPr lang="en-GB" altLang="ja-JP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OFFERS </a:t>
            </a:r>
            <a:r>
              <a:rPr lang="en-GB" altLang="ja-JP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PACKAGE OF SERVICES TO ASSIST NATIONAL AND FOREIGN INVESTORS FACILITATING ACCESS TO INCENTIVES OFFERED BY THE GOVERNMENT AND THE ESTABLISHMENT OF THEIR BUSINESSES.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05251" y="1143000"/>
            <a:ext cx="4838700" cy="4591050"/>
            <a:chOff x="4373163" y="1702845"/>
            <a:chExt cx="3373553" cy="3373549"/>
          </a:xfrm>
        </p:grpSpPr>
        <p:sp>
          <p:nvSpPr>
            <p:cNvPr id="92" name="Oval 91"/>
            <p:cNvSpPr/>
            <p:nvPr/>
          </p:nvSpPr>
          <p:spPr bwMode="auto">
            <a:xfrm>
              <a:off x="4373163" y="1702845"/>
              <a:ext cx="3373553" cy="3373549"/>
            </a:xfrm>
            <a:prstGeom prst="ellipse">
              <a:avLst/>
            </a:prstGeom>
            <a:gradFill flip="none" rotWithShape="1">
              <a:gsLst>
                <a:gs pos="89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88900" dist="12700" dir="5400000" algn="ctr" rotWithShape="0">
                <a:prstClr val="black">
                  <a:alpha val="18000"/>
                </a:prstClr>
              </a:outerShdw>
            </a:effectLst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  <a:latin typeface="Arial" pitchFamily="34" charset="0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4551377" y="1881058"/>
              <a:ext cx="3017122" cy="3017120"/>
              <a:chOff x="3027377" y="1881058"/>
              <a:chExt cx="3017122" cy="3017120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3027377" y="1881058"/>
                <a:ext cx="3017122" cy="3017120"/>
                <a:chOff x="3027377" y="1881058"/>
                <a:chExt cx="3017122" cy="3017120"/>
              </a:xfrm>
            </p:grpSpPr>
            <p:sp>
              <p:nvSpPr>
                <p:cNvPr id="94" name="Block Arc 93"/>
                <p:cNvSpPr/>
                <p:nvPr/>
              </p:nvSpPr>
              <p:spPr bwMode="auto">
                <a:xfrm rot="344975">
                  <a:off x="3027377" y="1881058"/>
                  <a:ext cx="3017122" cy="3017120"/>
                </a:xfrm>
                <a:prstGeom prst="blockArc">
                  <a:avLst>
                    <a:gd name="adj1" fmla="val 10626698"/>
                    <a:gd name="adj2" fmla="val 13816282"/>
                    <a:gd name="adj3" fmla="val 22808"/>
                  </a:avLst>
                </a:prstGeom>
                <a:solidFill>
                  <a:schemeClr val="bg1">
                    <a:lumMod val="75000"/>
                  </a:schemeClr>
                </a:solidFill>
                <a:ln w="4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95" name="Block Arc 94"/>
                <p:cNvSpPr/>
                <p:nvPr/>
              </p:nvSpPr>
              <p:spPr bwMode="auto">
                <a:xfrm rot="4223074">
                  <a:off x="3027378" y="1881057"/>
                  <a:ext cx="3017120" cy="3017122"/>
                </a:xfrm>
                <a:prstGeom prst="blockArc">
                  <a:avLst>
                    <a:gd name="adj1" fmla="val 10090316"/>
                    <a:gd name="adj2" fmla="val 13914095"/>
                    <a:gd name="adj3" fmla="val 22628"/>
                  </a:avLst>
                </a:prstGeom>
                <a:solidFill>
                  <a:schemeClr val="accent1">
                    <a:lumMod val="50000"/>
                  </a:schemeClr>
                </a:solidFill>
                <a:ln w="4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96" name="Block Arc 95"/>
                <p:cNvSpPr/>
                <p:nvPr/>
              </p:nvSpPr>
              <p:spPr bwMode="auto">
                <a:xfrm rot="7352719">
                  <a:off x="3027378" y="1881057"/>
                  <a:ext cx="3017120" cy="3017122"/>
                </a:xfrm>
                <a:prstGeom prst="blockArc">
                  <a:avLst>
                    <a:gd name="adj1" fmla="val 10926395"/>
                    <a:gd name="adj2" fmla="val 14032909"/>
                    <a:gd name="adj3" fmla="val 22227"/>
                  </a:avLst>
                </a:prstGeom>
                <a:solidFill>
                  <a:schemeClr val="accent1">
                    <a:lumMod val="75000"/>
                  </a:schemeClr>
                </a:solidFill>
                <a:ln w="4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97" name="Block Arc 96"/>
                <p:cNvSpPr/>
                <p:nvPr/>
              </p:nvSpPr>
              <p:spPr bwMode="auto">
                <a:xfrm rot="10860000">
                  <a:off x="3027377" y="1881058"/>
                  <a:ext cx="3017122" cy="3017120"/>
                </a:xfrm>
                <a:prstGeom prst="blockArc">
                  <a:avLst>
                    <a:gd name="adj1" fmla="val 10700476"/>
                    <a:gd name="adj2" fmla="val 14095246"/>
                    <a:gd name="adj3" fmla="val 22237"/>
                  </a:avLst>
                </a:prstGeom>
                <a:solidFill>
                  <a:schemeClr val="accent1"/>
                </a:solidFill>
                <a:ln w="4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98" name="Block Arc 97"/>
                <p:cNvSpPr/>
                <p:nvPr/>
              </p:nvSpPr>
              <p:spPr bwMode="auto">
                <a:xfrm rot="14776966">
                  <a:off x="3027378" y="1881057"/>
                  <a:ext cx="3017120" cy="3017122"/>
                </a:xfrm>
                <a:prstGeom prst="blockArc">
                  <a:avLst>
                    <a:gd name="adj1" fmla="val 10308368"/>
                    <a:gd name="adj2" fmla="val 14130460"/>
                    <a:gd name="adj3" fmla="val 22387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4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99" name="Block Arc 98"/>
                <p:cNvSpPr/>
                <p:nvPr/>
              </p:nvSpPr>
              <p:spPr bwMode="auto">
                <a:xfrm rot="18158137">
                  <a:off x="3027378" y="1881057"/>
                  <a:ext cx="3017120" cy="3017122"/>
                </a:xfrm>
                <a:prstGeom prst="blockArc">
                  <a:avLst>
                    <a:gd name="adj1" fmla="val 10918982"/>
                    <a:gd name="adj2" fmla="val 14258712"/>
                    <a:gd name="adj3" fmla="val 2257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4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  <a:ea typeface="MS PGothic" pitchFamily="34" charset="-128"/>
                  </a:endParaRPr>
                </a:p>
              </p:txBody>
            </p:sp>
          </p:grpSp>
          <p:sp>
            <p:nvSpPr>
              <p:cNvPr id="73" name="Måne 76"/>
              <p:cNvSpPr/>
              <p:nvPr>
                <p:custDataLst>
                  <p:tags r:id="rId2"/>
                </p:custDataLst>
              </p:nvPr>
            </p:nvSpPr>
            <p:spPr bwMode="auto">
              <a:xfrm rot="5400000" flipV="1">
                <a:off x="3838559" y="1090246"/>
                <a:ext cx="1381412" cy="2973395"/>
              </a:xfrm>
              <a:prstGeom prst="moon">
                <a:avLst>
                  <a:gd name="adj" fmla="val 9357"/>
                </a:avLst>
              </a:prstGeom>
              <a:gradFill flip="none" rotWithShape="1">
                <a:gsLst>
                  <a:gs pos="24000">
                    <a:schemeClr val="tx1">
                      <a:alpha val="11000"/>
                    </a:scheme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74" name="Måne 76"/>
              <p:cNvSpPr/>
              <p:nvPr>
                <p:custDataLst>
                  <p:tags r:id="rId3"/>
                </p:custDataLst>
              </p:nvPr>
            </p:nvSpPr>
            <p:spPr bwMode="auto">
              <a:xfrm rot="16200000">
                <a:off x="3871783" y="2823498"/>
                <a:ext cx="1303625" cy="2824974"/>
              </a:xfrm>
              <a:prstGeom prst="moon">
                <a:avLst>
                  <a:gd name="adj" fmla="val 11079"/>
                </a:avLst>
              </a:prstGeom>
              <a:gradFill flip="none" rotWithShape="1">
                <a:gsLst>
                  <a:gs pos="24000">
                    <a:schemeClr val="tx1">
                      <a:alpha val="11000"/>
                    </a:scheme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da-DK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</p:grpSp>
        <p:sp>
          <p:nvSpPr>
            <p:cNvPr id="90" name="Ellipse 37"/>
            <p:cNvSpPr/>
            <p:nvPr/>
          </p:nvSpPr>
          <p:spPr bwMode="auto">
            <a:xfrm>
              <a:off x="5129194" y="2457124"/>
              <a:ext cx="1861486" cy="1864990"/>
            </a:xfrm>
            <a:prstGeom prst="ellipse">
              <a:avLst/>
            </a:prstGeom>
            <a:gradFill flip="none" rotWithShape="1">
              <a:gsLst>
                <a:gs pos="38000">
                  <a:schemeClr val="bg1"/>
                </a:gs>
                <a:gs pos="89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>
                <a:solidFill>
                  <a:schemeClr val="tx1"/>
                </a:solidFill>
              </a:endParaRPr>
            </a:p>
          </p:txBody>
        </p:sp>
        <p:sp>
          <p:nvSpPr>
            <p:cNvPr id="91" name="Ellipse 39"/>
            <p:cNvSpPr/>
            <p:nvPr/>
          </p:nvSpPr>
          <p:spPr bwMode="auto">
            <a:xfrm>
              <a:off x="5370732" y="2528988"/>
              <a:ext cx="1365440" cy="1011372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alpha val="0"/>
                  </a:schemeClr>
                </a:gs>
                <a:gs pos="100000">
                  <a:schemeClr val="bg1">
                    <a:alpha val="26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152400" algn="ctr" rotWithShape="0">
                <a:schemeClr val="bg1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8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7887212">
              <a:off x="4663133" y="2746617"/>
              <a:ext cx="1198806" cy="471295"/>
            </a:xfrm>
            <a:prstGeom prst="rect">
              <a:avLst/>
            </a:prstGeom>
          </p:spPr>
          <p:txBody>
            <a:bodyPr spcFirstLastPara="1" wrap="none" numCol="1">
              <a:prstTxWarp prst="textArchUp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Investment Process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 and Aftercare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52315" y="2287070"/>
              <a:ext cx="1434227" cy="668353"/>
            </a:xfrm>
            <a:prstGeom prst="rect">
              <a:avLst/>
            </a:prstGeom>
          </p:spPr>
          <p:txBody>
            <a:bodyPr spcFirstLastPara="1" wrap="none" numCol="1">
              <a:prstTxWarp prst="textArchUp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Company Registration, 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Visa, etc</a:t>
              </a:r>
              <a:r>
                <a:rPr lang="en-US" sz="1200" b="1" dirty="0" smtClean="0">
                  <a:latin typeface="+mj-lt"/>
                </a:rPr>
                <a:t>.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3654417">
              <a:off x="5847924" y="2682462"/>
              <a:ext cx="1785027" cy="676080"/>
            </a:xfrm>
            <a:prstGeom prst="rect">
              <a:avLst/>
            </a:prstGeom>
          </p:spPr>
          <p:txBody>
            <a:bodyPr spcFirstLastPara="1" wrap="none" numCol="1">
              <a:prstTxWarp prst="textArchUp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Information on 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Economy, Industry 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&amp; Legislation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7967953">
              <a:off x="6300204" y="3567202"/>
              <a:ext cx="1133347" cy="471295"/>
            </a:xfrm>
            <a:prstGeom prst="rect">
              <a:avLst/>
            </a:prstGeom>
          </p:spPr>
          <p:txBody>
            <a:bodyPr spcFirstLastPara="1" wrap="square" numCol="1" anchor="ctr">
              <a:prstTxWarp prst="textArchDown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Potential Projects,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Sites, Business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Partners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 rot="3797815">
              <a:off x="4607536" y="3669120"/>
              <a:ext cx="1205207" cy="372882"/>
            </a:xfrm>
            <a:prstGeom prst="rect">
              <a:avLst/>
            </a:prstGeom>
          </p:spPr>
          <p:txBody>
            <a:bodyPr spcFirstLastPara="1" wrap="square" numCol="1">
              <a:prstTxWarp prst="textArchDown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latin typeface="+mj-lt"/>
                </a:rPr>
                <a:t>Concession of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Fiscal/Custom</a:t>
              </a:r>
            </a:p>
            <a:p>
              <a:pPr algn="ctr"/>
              <a:r>
                <a:rPr lang="en-US" sz="1200" b="1" dirty="0" smtClean="0">
                  <a:latin typeface="+mj-lt"/>
                </a:rPr>
                <a:t>Incentives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323218" y="3905443"/>
              <a:ext cx="1530590" cy="614546"/>
            </a:xfrm>
            <a:prstGeom prst="rect">
              <a:avLst/>
            </a:prstGeom>
          </p:spPr>
          <p:txBody>
            <a:bodyPr spcFirstLastPara="1" wrap="square" numCol="1">
              <a:prstTxWarp prst="textArchDown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Meetings with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Government Officials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166960" y="2936194"/>
            <a:ext cx="247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B0F0"/>
                </a:solidFill>
              </a:rPr>
              <a:t>Facilitation </a:t>
            </a:r>
            <a:r>
              <a:rPr lang="en-US" altLang="ja-JP" b="1" dirty="0">
                <a:solidFill>
                  <a:srgbClr val="00B0F0"/>
                </a:solidFill>
              </a:rPr>
              <a:t>of </a:t>
            </a:r>
            <a:r>
              <a:rPr lang="en-US" altLang="ja-JP" b="1" dirty="0" smtClean="0">
                <a:solidFill>
                  <a:srgbClr val="00B0F0"/>
                </a:solidFill>
              </a:rPr>
              <a:t>Domestic </a:t>
            </a:r>
            <a:r>
              <a:rPr lang="en-US" altLang="ja-JP" b="1" dirty="0">
                <a:solidFill>
                  <a:srgbClr val="00B0F0"/>
                </a:solidFill>
              </a:rPr>
              <a:t>&amp; Foreign Investment</a:t>
            </a:r>
          </a:p>
        </p:txBody>
      </p:sp>
    </p:spTree>
    <p:extLst>
      <p:ext uri="{BB962C8B-B14F-4D97-AF65-F5344CB8AC3E}">
        <p14:creationId xmlns:p14="http://schemas.microsoft.com/office/powerpoint/2010/main" xmlns="" val="266273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80393" y="1483360"/>
            <a:ext cx="9452327" cy="1691658"/>
          </a:xfrm>
        </p:spPr>
        <p:txBody>
          <a:bodyPr/>
          <a:lstStyle/>
          <a:p>
            <a:r>
              <a:rPr lang="en-GB" altLang="en-US" sz="4400" dirty="0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FF0000"/>
                </a:solidFill>
              </a:rPr>
              <a:t>THANK YOU!</a:t>
            </a:r>
            <a:endParaRPr lang="en-GB" altLang="en-US" sz="4400" dirty="0">
              <a:ln>
                <a:gradFill flip="none" rotWithShape="1"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  <a:solidFill>
                <a:srgbClr val="FF0000"/>
              </a:solidFill>
            </a:endParaRPr>
          </a:p>
        </p:txBody>
      </p:sp>
      <p:pic>
        <p:nvPicPr>
          <p:cNvPr id="3" name="Picture 16" descr="Description: C:\Users\INDUSTRIA\Desktop\Fotos Cimento\CIF\CIF-MOZ 05.10.12\Visita as industrias 1 4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103898"/>
            <a:ext cx="3942079" cy="37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2080" y="3175018"/>
            <a:ext cx="4185920" cy="3754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235" descr="Description: Description: C:\Users\mbila\Pictures\2014-06-29\picture of intaka\picture of intaka project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103898"/>
            <a:ext cx="4064000" cy="3754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6517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altLang="en-US" sz="5400" dirty="0" smtClean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B0F0">
                    <a:alpha val="99000"/>
                  </a:srgbClr>
                </a:solidFill>
              </a:rPr>
              <a:t>Investment </a:t>
            </a:r>
            <a:r>
              <a:rPr lang="en-GB" altLang="en-US" sz="5400" dirty="0">
                <a:ln>
                  <a:gradFill flip="none" rotWithShape="1">
                    <a:gsLst>
                      <a:gs pos="0">
                        <a:schemeClr val="accent3">
                          <a:lumMod val="40000"/>
                          <a:lumOff val="60000"/>
                        </a:schemeClr>
                      </a:gs>
                      <a:gs pos="46000">
                        <a:schemeClr val="accent3">
                          <a:lumMod val="95000"/>
                          <a:lumOff val="5000"/>
                        </a:schemeClr>
                      </a:gs>
                      <a:gs pos="100000">
                        <a:schemeClr val="accent3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solidFill>
                  <a:srgbClr val="00B0F0">
                    <a:alpha val="99000"/>
                  </a:srgbClr>
                </a:solidFill>
              </a:rPr>
              <a:t>Flows</a:t>
            </a:r>
          </a:p>
        </p:txBody>
      </p:sp>
      <p:grpSp>
        <p:nvGrpSpPr>
          <p:cNvPr id="3" name="Group 8"/>
          <p:cNvGrpSpPr/>
          <p:nvPr/>
        </p:nvGrpSpPr>
        <p:grpSpPr>
          <a:xfrm>
            <a:off x="817541" y="3859139"/>
            <a:ext cx="518790" cy="518788"/>
            <a:chOff x="349648" y="2870068"/>
            <a:chExt cx="518790" cy="518788"/>
          </a:xfrm>
        </p:grpSpPr>
        <p:sp>
          <p:nvSpPr>
            <p:cNvPr id="4" name="Oval 60"/>
            <p:cNvSpPr/>
            <p:nvPr>
              <p:custDataLst>
                <p:tags r:id="rId1"/>
              </p:custDataLst>
            </p:nvPr>
          </p:nvSpPr>
          <p:spPr>
            <a:xfrm>
              <a:off x="349648" y="2870068"/>
              <a:ext cx="518790" cy="518788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Oval 61"/>
            <p:cNvSpPr/>
            <p:nvPr>
              <p:custDataLst>
                <p:tags r:id="rId2"/>
              </p:custDataLst>
            </p:nvPr>
          </p:nvSpPr>
          <p:spPr>
            <a:xfrm>
              <a:off x="391262" y="2911681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094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226316" y="212109"/>
            <a:ext cx="758031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rgbClr val="200BA1"/>
              </a:buClr>
              <a:defRPr/>
            </a:pPr>
            <a:r>
              <a:rPr lang="en-ZA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APPROVED INVESTMENT </a:t>
            </a:r>
          </a:p>
          <a:p>
            <a:pPr algn="ctr">
              <a:lnSpc>
                <a:spcPct val="80000"/>
              </a:lnSpc>
              <a:buClr>
                <a:srgbClr val="200BA1"/>
              </a:buClr>
              <a:defRPr/>
            </a:pPr>
            <a:r>
              <a:rPr lang="en-ZA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ZA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2010-2015)</a:t>
            </a:r>
            <a:endParaRPr lang="pt-PT" alt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71721" y="5781441"/>
            <a:ext cx="944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 </a:t>
            </a:r>
            <a:r>
              <a:rPr lang="pt-BR" sz="1000" b="1" dirty="0" smtClean="0"/>
              <a:t>Source: </a:t>
            </a:r>
            <a:r>
              <a:rPr lang="pt-BR" sz="1000" b="1" dirty="0"/>
              <a:t>CPI</a:t>
            </a:r>
            <a:endParaRPr lang="pt-PT" sz="1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415492"/>
              </p:ext>
            </p:extLst>
          </p:nvPr>
        </p:nvGraphicFramePr>
        <p:xfrm>
          <a:off x="291548" y="1444487"/>
          <a:ext cx="10006677" cy="486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752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APPROVED INVESTMENT BY SECTOR</a:t>
            </a:r>
            <a:br>
              <a:rPr lang="pt-PT" dirty="0" smtClean="0"/>
            </a:br>
            <a:r>
              <a:rPr lang="pt-PT" dirty="0" smtClean="0"/>
              <a:t>(2010-2015)</a:t>
            </a:r>
            <a:endParaRPr lang="pt-PT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9797656"/>
              </p:ext>
            </p:extLst>
          </p:nvPr>
        </p:nvGraphicFramePr>
        <p:xfrm>
          <a:off x="675860" y="1325217"/>
          <a:ext cx="10018644" cy="5062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269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1"/>
          <p:cNvSpPr>
            <a:spLocks noChangeArrowheads="1"/>
          </p:cNvSpPr>
          <p:nvPr/>
        </p:nvSpPr>
        <p:spPr bwMode="auto">
          <a:xfrm>
            <a:off x="2386013" y="212726"/>
            <a:ext cx="7199312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TOP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INVESTORS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201</a:t>
            </a:r>
            <a:r>
              <a:rPr lang="pt-P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4431" y="5255986"/>
            <a:ext cx="944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b="1" dirty="0"/>
              <a:t> </a:t>
            </a:r>
            <a:r>
              <a:rPr lang="pt-BR" sz="1000" b="1" dirty="0" smtClean="0"/>
              <a:t>Source: </a:t>
            </a:r>
            <a:r>
              <a:rPr lang="pt-BR" sz="1000" b="1" dirty="0"/>
              <a:t>CPI</a:t>
            </a:r>
            <a:endParaRPr lang="pt-PT" sz="1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8874235"/>
              </p:ext>
            </p:extLst>
          </p:nvPr>
        </p:nvGraphicFramePr>
        <p:xfrm>
          <a:off x="450573" y="1324303"/>
          <a:ext cx="11546986" cy="495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7938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PT" altLang="ja-JP" sz="3200" dirty="0" err="1"/>
              <a:t>PRIORITY</a:t>
            </a:r>
            <a:r>
              <a:rPr lang="pt-PT" altLang="ja-JP" sz="3200" dirty="0"/>
              <a:t> </a:t>
            </a:r>
            <a:r>
              <a:rPr lang="pt-PT" altLang="ja-JP" sz="3200" dirty="0" err="1" smtClean="0"/>
              <a:t>SECTORS</a:t>
            </a:r>
            <a:endParaRPr lang="en-US" altLang="pt-PT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xmlns="" val="489698132"/>
              </p:ext>
            </p:extLst>
          </p:nvPr>
        </p:nvGraphicFramePr>
        <p:xfrm>
          <a:off x="1499736" y="1992573"/>
          <a:ext cx="9395655" cy="4200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00974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68"/>
          <p:cNvGraphicFramePr>
            <a:graphicFrameLocks noChangeAspect="1"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p:oleObj spid="_x0000_s60418" name="think-cell Slide" r:id="rId15" imgW="360" imgH="360" progId="">
              <p:embed/>
            </p:oleObj>
          </a:graphicData>
        </a:graphic>
      </p:graphicFrame>
      <p:sp>
        <p:nvSpPr>
          <p:cNvPr id="40" name="Rectangle 39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21166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1091142" y="192089"/>
            <a:ext cx="9757833" cy="762000"/>
          </a:xfrm>
        </p:spPr>
        <p:txBody>
          <a:bodyPr/>
          <a:lstStyle/>
          <a:p>
            <a:pPr eaLnBrk="1" hangingPunct="1">
              <a:tabLst>
                <a:tab pos="5464175" algn="l"/>
              </a:tabLst>
              <a:defRPr/>
            </a:pPr>
            <a:r>
              <a:rPr lang="en-US" altLang="en-US" sz="3200" dirty="0"/>
              <a:t>OVERVIEW – EXCELLENT CONDITIONS FOR AGRICULTURE</a:t>
            </a: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gray">
          <a:xfrm>
            <a:off x="323851" y="2451100"/>
            <a:ext cx="11262783" cy="42989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marL="228600" lvl="1" indent="-152400" eaLnBrk="0" fontAlgn="auto" hangingPunct="0">
              <a:spcBef>
                <a:spcPts val="300"/>
              </a:spcBef>
              <a:spcAft>
                <a:spcPts val="100"/>
              </a:spcAft>
              <a:buSzPct val="65000"/>
              <a:defRPr/>
            </a:pPr>
            <a:endParaRPr lang="en-US" sz="1200" kern="0" dirty="0">
              <a:latin typeface="+mn-lt"/>
              <a:ea typeface="ＭＳ Ｐゴシック" pitchFamily="34" charset="-128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870451" y="3765550"/>
            <a:ext cx="2167467" cy="1670050"/>
            <a:chOff x="3937751" y="2687264"/>
            <a:chExt cx="1282060" cy="1317142"/>
          </a:xfrm>
        </p:grpSpPr>
        <p:sp>
          <p:nvSpPr>
            <p:cNvPr id="60454" name="Rectangle 3"/>
            <p:cNvSpPr>
              <a:spLocks noChangeArrowheads="1"/>
            </p:cNvSpPr>
            <p:nvPr/>
          </p:nvSpPr>
          <p:spPr bwMode="auto">
            <a:xfrm>
              <a:off x="4020912" y="2801746"/>
              <a:ext cx="1098072" cy="1098071"/>
            </a:xfrm>
            <a:prstGeom prst="rect">
              <a:avLst/>
            </a:prstGeom>
            <a:solidFill>
              <a:srgbClr val="E1D5A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 dirty="0">
                  <a:solidFill>
                    <a:srgbClr val="00B050"/>
                  </a:solidFill>
                  <a:latin typeface="Arial Narrow" pitchFamily="34" charset="0"/>
                </a:rPr>
                <a:t>High Agricultural Potential</a:t>
              </a:r>
            </a:p>
          </p:txBody>
        </p:sp>
        <p:sp>
          <p:nvSpPr>
            <p:cNvPr id="60455" name="AutoShape 4"/>
            <p:cNvSpPr>
              <a:spLocks noChangeArrowheads="1"/>
            </p:cNvSpPr>
            <p:nvPr/>
          </p:nvSpPr>
          <p:spPr bwMode="auto">
            <a:xfrm>
              <a:off x="4180451" y="3854035"/>
              <a:ext cx="778993" cy="150371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t-PT" altLang="en-US" dirty="0">
                <a:latin typeface="Arial Narrow" pitchFamily="34" charset="0"/>
              </a:endParaRPr>
            </a:p>
          </p:txBody>
        </p:sp>
        <p:sp>
          <p:nvSpPr>
            <p:cNvPr id="60456" name="AutoShape 5"/>
            <p:cNvSpPr>
              <a:spLocks noChangeArrowheads="1"/>
            </p:cNvSpPr>
            <p:nvPr/>
          </p:nvSpPr>
          <p:spPr bwMode="auto">
            <a:xfrm flipV="1">
              <a:off x="4180451" y="2687264"/>
              <a:ext cx="778993" cy="150371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t-PT" altLang="en-US" dirty="0">
                <a:latin typeface="Arial Narrow" pitchFamily="34" charset="0"/>
              </a:endParaRPr>
            </a:p>
          </p:txBody>
        </p:sp>
        <p:sp>
          <p:nvSpPr>
            <p:cNvPr id="60457" name="AutoShape 6"/>
            <p:cNvSpPr>
              <a:spLocks noChangeArrowheads="1"/>
            </p:cNvSpPr>
            <p:nvPr/>
          </p:nvSpPr>
          <p:spPr bwMode="auto">
            <a:xfrm rot="5400000">
              <a:off x="3584929" y="3281463"/>
              <a:ext cx="844279" cy="13863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t-PT" altLang="en-US" dirty="0">
                <a:latin typeface="Arial Narrow" pitchFamily="34" charset="0"/>
              </a:endParaRPr>
            </a:p>
          </p:txBody>
        </p:sp>
        <p:sp>
          <p:nvSpPr>
            <p:cNvPr id="60458" name="AutoShape 7"/>
            <p:cNvSpPr>
              <a:spLocks noChangeArrowheads="1"/>
            </p:cNvSpPr>
            <p:nvPr/>
          </p:nvSpPr>
          <p:spPr bwMode="auto">
            <a:xfrm rot="5400000" flipV="1">
              <a:off x="4728345" y="3281462"/>
              <a:ext cx="844294" cy="13863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pt-PT" altLang="en-US" dirty="0">
                <a:latin typeface="Arial Narrow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65034" y="3478214"/>
            <a:ext cx="418041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>
                <a:solidFill>
                  <a:srgbClr val="00B0F0"/>
                </a:solidFill>
                <a:latin typeface="+mn-lt"/>
                <a:ea typeface="ＭＳ Ｐゴシック" pitchFamily="34" charset="-128"/>
              </a:rPr>
              <a:t>Extensive waterways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5034" y="5448301"/>
            <a:ext cx="418041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>
                <a:solidFill>
                  <a:srgbClr val="00B0F0"/>
                </a:solidFill>
                <a:latin typeface="+mn-lt"/>
                <a:ea typeface="ＭＳ Ｐゴシック" pitchFamily="34" charset="-128"/>
              </a:rPr>
              <a:t>Year-round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>
                <a:solidFill>
                  <a:srgbClr val="00B0F0"/>
                </a:solidFill>
                <a:latin typeface="+mn-lt"/>
                <a:ea typeface="ＭＳ Ｐゴシック" pitchFamily="34" charset="-128"/>
              </a:rPr>
              <a:t>production potential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3101" y="4276726"/>
            <a:ext cx="207856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>
                <a:solidFill>
                  <a:srgbClr val="00B0F0"/>
                </a:solidFill>
                <a:latin typeface="+mn-lt"/>
                <a:ea typeface="ＭＳ Ｐゴシック" pitchFamily="34" charset="-128"/>
              </a:rPr>
              <a:t>10 distinct agro-climatic zones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5000" y="4276726"/>
            <a:ext cx="1670051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cap="all" dirty="0">
                <a:solidFill>
                  <a:srgbClr val="00B0F0"/>
                </a:solidFill>
                <a:latin typeface="+mn-lt"/>
                <a:ea typeface="ＭＳ Ｐゴシック" pitchFamily="34" charset="-128"/>
              </a:rPr>
              <a:t>Vast Unutilized arable land</a:t>
            </a:r>
          </a:p>
        </p:txBody>
      </p:sp>
      <p:cxnSp>
        <p:nvCxnSpPr>
          <p:cNvPr id="47" name="Straight Connector 46"/>
          <p:cNvCxnSpPr/>
          <p:nvPr>
            <p:custDataLst>
              <p:tags r:id="rId3"/>
            </p:custDataLst>
          </p:nvPr>
        </p:nvCxnSpPr>
        <p:spPr bwMode="auto">
          <a:xfrm>
            <a:off x="2146300" y="3908425"/>
            <a:ext cx="4318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4"/>
            </p:custDataLst>
          </p:nvPr>
        </p:nvCxnSpPr>
        <p:spPr bwMode="auto">
          <a:xfrm>
            <a:off x="1295400" y="3594100"/>
            <a:ext cx="4318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428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0139301"/>
              </p:ext>
            </p:extLst>
          </p:nvPr>
        </p:nvGraphicFramePr>
        <p:xfrm>
          <a:off x="508000" y="3470275"/>
          <a:ext cx="2844800" cy="2343150"/>
        </p:xfrm>
        <a:graphic>
          <a:graphicData uri="http://schemas.openxmlformats.org/presentationml/2006/ole">
            <p:oleObj spid="_x0000_s60419" name="Chart" r:id="rId16" imgW="2133600" imgH="2343150" progId="MSGraph.Chart.8">
              <p:embed followColorScheme="full"/>
            </p:oleObj>
          </a:graphicData>
        </a:graphic>
      </p:graphicFrame>
      <p:sp>
        <p:nvSpPr>
          <p:cNvPr id="60429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336801" y="5857876"/>
            <a:ext cx="90381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25000"/>
              <a:buFont typeface="Arial" pitchFamily="34" charset="0"/>
              <a:buNone/>
            </a:pPr>
            <a:fld id="{8ADC8C6C-EDC7-48DD-B84A-9AC578A9DDD0}" type="datetime'''''''Un''''ut''''''''''''i''''''''''l''''''''iz''''''e''''d'">
              <a:rPr lang="en-US" altLang="en-US" sz="1200" b="1">
                <a:solidFill>
                  <a:srgbClr val="00B0F0"/>
                </a:solidFill>
                <a:latin typeface="Arial Narrow" pitchFamily="34" charset="0"/>
              </a:rPr>
              <a:pPr algn="ctr" eaLnBrk="1" hangingPunct="1">
                <a:buSzPct val="25000"/>
                <a:buFont typeface="Arial" pitchFamily="34" charset="0"/>
                <a:buNone/>
              </a:pPr>
              <a:t>Unutilized</a:t>
            </a:fld>
            <a:endParaRPr lang="en-US" altLang="en-US" sz="1200" b="1" dirty="0">
              <a:solidFill>
                <a:srgbClr val="00B0F0"/>
              </a:solidFill>
              <a:latin typeface="Arial Narrow" pitchFamily="34" charset="0"/>
              <a:sym typeface="Arial" pitchFamily="34" charset="0"/>
            </a:endParaRPr>
          </a:p>
        </p:txBody>
      </p:sp>
      <p:sp>
        <p:nvSpPr>
          <p:cNvPr id="60430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556934" y="3700463"/>
            <a:ext cx="46143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25000"/>
              <a:buFont typeface="Arial" pitchFamily="34" charset="0"/>
              <a:buNone/>
            </a:pPr>
            <a:fld id="{FFB647E5-CC78-4FF4-9CCE-63B1EEF7578B}" type="datetime'''''''''''''''''''''''''''''''''''30''''''''''''''''''''.6'">
              <a:rPr lang="en-US" altLang="en-US" sz="1200" b="1">
                <a:latin typeface="Arial Narrow" pitchFamily="34" charset="0"/>
              </a:rPr>
              <a:pPr algn="ctr" eaLnBrk="1" hangingPunct="1">
                <a:buSzPct val="25000"/>
                <a:buFont typeface="Arial" pitchFamily="34" charset="0"/>
                <a:buNone/>
              </a:pPr>
              <a:t>30.6</a:t>
            </a:fld>
            <a:endParaRPr lang="en-US" altLang="en-US" sz="1200" b="1" dirty="0">
              <a:latin typeface="Arial Narrow" pitchFamily="34" charset="0"/>
              <a:sym typeface="Arial" pitchFamily="34" charset="0"/>
            </a:endParaRPr>
          </a:p>
        </p:txBody>
      </p:sp>
      <p:sp>
        <p:nvSpPr>
          <p:cNvPr id="6043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523067" y="4737100"/>
            <a:ext cx="531284" cy="152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25000"/>
              <a:buFont typeface="Arial" pitchFamily="34" charset="0"/>
              <a:buNone/>
            </a:pPr>
            <a:fld id="{B7DD9530-4795-4BDB-BF25-D39EF44517C1}" type="datetime'''''''8''5''''.''''0''''''''''''''''''%'''''''''''''''''''''">
              <a:rPr lang="en-US" altLang="en-US" sz="1000" b="1">
                <a:solidFill>
                  <a:schemeClr val="bg1"/>
                </a:solidFill>
                <a:latin typeface="Arial Narrow" pitchFamily="34" charset="0"/>
              </a:rPr>
              <a:pPr algn="ctr" eaLnBrk="1" hangingPunct="1">
                <a:buSzPct val="25000"/>
                <a:buFont typeface="Arial" pitchFamily="34" charset="0"/>
                <a:buNone/>
              </a:pPr>
              <a:t>85.0%</a:t>
            </a:fld>
            <a:endParaRPr lang="en-US" altLang="en-US" sz="1000" b="1" dirty="0">
              <a:solidFill>
                <a:schemeClr val="bg1"/>
              </a:solidFill>
              <a:latin typeface="Arial Narrow" pitchFamily="34" charset="0"/>
              <a:sym typeface="Arial" pitchFamily="34" charset="0"/>
            </a:endParaRPr>
          </a:p>
        </p:txBody>
      </p:sp>
      <p:sp>
        <p:nvSpPr>
          <p:cNvPr id="60432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598085" y="5857876"/>
            <a:ext cx="679449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25000"/>
              <a:buFont typeface="Arial" pitchFamily="34" charset="0"/>
              <a:buNone/>
            </a:pPr>
            <a:fld id="{ED42DC2C-2DEE-4BBF-BADB-E6554CC4C23A}" type="datetime'''U''''''''t''''''i''''''''''''''''''''''''l''i''''ze''''d'''">
              <a:rPr lang="en-US" altLang="en-US" sz="1200" b="1">
                <a:solidFill>
                  <a:srgbClr val="00B0F0"/>
                </a:solidFill>
                <a:latin typeface="Arial Narrow" pitchFamily="34" charset="0"/>
              </a:rPr>
              <a:pPr algn="ctr" eaLnBrk="1" hangingPunct="1">
                <a:buSzPct val="25000"/>
                <a:buFont typeface="Arial" pitchFamily="34" charset="0"/>
                <a:buNone/>
              </a:pPr>
              <a:t>Utilized</a:t>
            </a:fld>
            <a:endParaRPr lang="en-US" altLang="en-US" sz="1200" b="1" dirty="0">
              <a:solidFill>
                <a:srgbClr val="00B0F0"/>
              </a:solidFill>
              <a:latin typeface="Arial Narrow" pitchFamily="34" charset="0"/>
              <a:sym typeface="Arial" pitchFamily="34" charset="0"/>
            </a:endParaRPr>
          </a:p>
        </p:txBody>
      </p:sp>
      <p:sp>
        <p:nvSpPr>
          <p:cNvPr id="60433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763185" y="3386138"/>
            <a:ext cx="349249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25000"/>
              <a:buFont typeface="Arial" pitchFamily="34" charset="0"/>
              <a:buNone/>
            </a:pPr>
            <a:fld id="{66401A1F-701E-44F7-8994-8FE8334014EF}" type="datetime'''''''''''5''''''''''.''''''''''''''4'''''''''''''''''''''">
              <a:rPr lang="en-US" altLang="en-US" sz="1200" b="1">
                <a:latin typeface="Arial Narrow" pitchFamily="34" charset="0"/>
              </a:rPr>
              <a:pPr algn="ctr" eaLnBrk="1" hangingPunct="1">
                <a:buSzPct val="25000"/>
                <a:buFont typeface="Arial" pitchFamily="34" charset="0"/>
                <a:buNone/>
              </a:pPr>
              <a:t>5.4</a:t>
            </a:fld>
            <a:endParaRPr lang="en-US" altLang="en-US" sz="1200" b="1" dirty="0">
              <a:latin typeface="Arial Narrow" pitchFamily="34" charset="0"/>
              <a:sym typeface="Arial" pitchFamily="34" charset="0"/>
            </a:endParaRPr>
          </a:p>
        </p:txBody>
      </p:sp>
      <p:sp>
        <p:nvSpPr>
          <p:cNvPr id="60434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672167" y="3675063"/>
            <a:ext cx="531284" cy="152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25000"/>
              <a:buFont typeface="Arial" pitchFamily="34" charset="0"/>
              <a:buNone/>
            </a:pPr>
            <a:fld id="{F83D9645-A30D-4045-8E10-289ABAE1971B}" type="datetime'''''''1''''''''''''5''''.''''''0''''''''''''''''''%'''''''''''">
              <a:rPr lang="en-US" altLang="en-US" sz="1000" b="1">
                <a:solidFill>
                  <a:srgbClr val="FF0000"/>
                </a:solidFill>
                <a:latin typeface="Arial Narrow" pitchFamily="34" charset="0"/>
              </a:rPr>
              <a:pPr algn="ctr" eaLnBrk="1" hangingPunct="1">
                <a:buSzPct val="25000"/>
                <a:buFont typeface="Arial" pitchFamily="34" charset="0"/>
                <a:buNone/>
              </a:pPr>
              <a:t>15.0%</a:t>
            </a:fld>
            <a:endParaRPr lang="en-US" altLang="en-US" sz="1000" b="1" dirty="0">
              <a:solidFill>
                <a:srgbClr val="FF0000"/>
              </a:solidFill>
              <a:latin typeface="Arial Narrow" pitchFamily="34" charset="0"/>
              <a:sym typeface="Arial" pitchFamily="34" charset="0"/>
            </a:endParaRPr>
          </a:p>
        </p:txBody>
      </p:sp>
      <p:sp>
        <p:nvSpPr>
          <p:cNvPr id="6043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85284" y="5857876"/>
            <a:ext cx="6011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25000"/>
              <a:buFont typeface="Arial" pitchFamily="34" charset="0"/>
              <a:buNone/>
            </a:pPr>
            <a:fld id="{7E4551E0-A008-433F-BE1E-8A00F59F129D}" type="datetime'''''''''''''''''''''''A''ra''bl''e ''''''''''''La''nd'''''">
              <a:rPr lang="en-US" altLang="en-US" sz="1200" b="1">
                <a:solidFill>
                  <a:srgbClr val="00B0F0"/>
                </a:solidFill>
                <a:latin typeface="Arial Narrow" pitchFamily="34" charset="0"/>
              </a:rPr>
              <a:pPr algn="ctr" eaLnBrk="1" hangingPunct="1">
                <a:buSzPct val="25000"/>
                <a:buFont typeface="Arial" pitchFamily="34" charset="0"/>
                <a:buNone/>
              </a:pPr>
              <a:t>Arable Land</a:t>
            </a:fld>
            <a:endParaRPr lang="en-US" altLang="en-US" sz="1200" b="1" dirty="0">
              <a:solidFill>
                <a:srgbClr val="00B0F0"/>
              </a:solidFill>
              <a:latin typeface="Arial Narrow" pitchFamily="34" charset="0"/>
              <a:sym typeface="Arial" pitchFamily="34" charset="0"/>
            </a:endParaRPr>
          </a:p>
        </p:txBody>
      </p:sp>
      <p:sp>
        <p:nvSpPr>
          <p:cNvPr id="60436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55134" y="3386138"/>
            <a:ext cx="46143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0" rIns="25400" bIns="0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buSzPct val="25000"/>
              <a:buFont typeface="Arial" pitchFamily="34" charset="0"/>
              <a:buNone/>
            </a:pPr>
            <a:fld id="{21310BE3-AB9C-482C-AA44-28C6315FCEE5}" type="datetime'''''3''''''''''''6''''.''''''''''''0'''''''''''''''''''">
              <a:rPr lang="en-US" altLang="en-US" sz="1200" b="1">
                <a:latin typeface="Arial Narrow" pitchFamily="34" charset="0"/>
              </a:rPr>
              <a:pPr algn="ctr" eaLnBrk="1" hangingPunct="1">
                <a:buSzPct val="25000"/>
                <a:buFont typeface="Arial" pitchFamily="34" charset="0"/>
                <a:buNone/>
              </a:pPr>
              <a:t>36.0</a:t>
            </a:fld>
            <a:endParaRPr lang="en-US" altLang="en-US" sz="1200" b="1" dirty="0">
              <a:latin typeface="Arial Narrow" pitchFamily="34" charset="0"/>
              <a:sym typeface="Arial" pitchFamily="34" charset="0"/>
            </a:endParaRPr>
          </a:p>
        </p:txBody>
      </p:sp>
      <p:sp>
        <p:nvSpPr>
          <p:cNvPr id="60437" name="TextBox 23"/>
          <p:cNvSpPr txBox="1">
            <a:spLocks noChangeArrowheads="1"/>
          </p:cNvSpPr>
          <p:nvPr/>
        </p:nvSpPr>
        <p:spPr bwMode="auto">
          <a:xfrm>
            <a:off x="8453967" y="2722564"/>
            <a:ext cx="31326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B0F0"/>
                </a:solidFill>
                <a:cs typeface="Arial" pitchFamily="34" charset="0"/>
              </a:rPr>
              <a:t>Land Suitability</a:t>
            </a:r>
          </a:p>
        </p:txBody>
      </p:sp>
      <p:sp>
        <p:nvSpPr>
          <p:cNvPr id="60438" name="TextBox 24"/>
          <p:cNvSpPr txBox="1">
            <a:spLocks noChangeArrowheads="1"/>
          </p:cNvSpPr>
          <p:nvPr/>
        </p:nvSpPr>
        <p:spPr bwMode="auto">
          <a:xfrm rot="16200000">
            <a:off x="-82549" y="4457700"/>
            <a:ext cx="1244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cs typeface="Arial" pitchFamily="34" charset="0"/>
              </a:rPr>
              <a:t> </a:t>
            </a:r>
            <a:r>
              <a:rPr lang="en-US" altLang="en-US" sz="1200" dirty="0">
                <a:solidFill>
                  <a:srgbClr val="00B0F0"/>
                </a:solidFill>
                <a:cs typeface="Arial" pitchFamily="34" charset="0"/>
              </a:rPr>
              <a:t>Million Hectares</a:t>
            </a:r>
          </a:p>
        </p:txBody>
      </p:sp>
      <p:pic>
        <p:nvPicPr>
          <p:cNvPr id="60439" name="Picture 4" descr="Moz_Agricultura_Potencia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0367" y="3087688"/>
            <a:ext cx="219286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0" name="Rectangle 26"/>
          <p:cNvSpPr>
            <a:spLocks noChangeArrowheads="1"/>
          </p:cNvSpPr>
          <p:nvPr/>
        </p:nvSpPr>
        <p:spPr bwMode="auto">
          <a:xfrm>
            <a:off x="8671984" y="5759450"/>
            <a:ext cx="406400" cy="2286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pt-PT" altLang="en-US" sz="1200" dirty="0">
              <a:latin typeface="Arial Narrow" pitchFamily="34" charset="0"/>
            </a:endParaRPr>
          </a:p>
        </p:txBody>
      </p:sp>
      <p:sp>
        <p:nvSpPr>
          <p:cNvPr id="60441" name="TextBox 27"/>
          <p:cNvSpPr txBox="1">
            <a:spLocks noChangeArrowheads="1"/>
          </p:cNvSpPr>
          <p:nvPr/>
        </p:nvSpPr>
        <p:spPr bwMode="auto">
          <a:xfrm>
            <a:off x="9116484" y="5708651"/>
            <a:ext cx="24701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00B050"/>
                </a:solidFill>
                <a:cs typeface="Arial" pitchFamily="34" charset="0"/>
              </a:rPr>
              <a:t>Suitable for rainfall agriculture </a:t>
            </a:r>
          </a:p>
        </p:txBody>
      </p:sp>
      <p:sp>
        <p:nvSpPr>
          <p:cNvPr id="60442" name="Rectangle 28"/>
          <p:cNvSpPr>
            <a:spLocks noChangeArrowheads="1"/>
          </p:cNvSpPr>
          <p:nvPr/>
        </p:nvSpPr>
        <p:spPr bwMode="auto">
          <a:xfrm>
            <a:off x="8671984" y="6162675"/>
            <a:ext cx="406400" cy="228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pt-PT" altLang="en-US" sz="1200" dirty="0">
              <a:latin typeface="Arial Narrow" pitchFamily="34" charset="0"/>
            </a:endParaRPr>
          </a:p>
        </p:txBody>
      </p:sp>
      <p:sp>
        <p:nvSpPr>
          <p:cNvPr id="60443" name="TextBox 29"/>
          <p:cNvSpPr txBox="1">
            <a:spLocks noChangeArrowheads="1"/>
          </p:cNvSpPr>
          <p:nvPr/>
        </p:nvSpPr>
        <p:spPr bwMode="auto">
          <a:xfrm>
            <a:off x="9116484" y="6111876"/>
            <a:ext cx="247014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92D050"/>
                </a:solidFill>
                <a:cs typeface="Arial" pitchFamily="34" charset="0"/>
              </a:rPr>
              <a:t>Moderately suitable for rainfall agriculture </a:t>
            </a:r>
          </a:p>
        </p:txBody>
      </p:sp>
      <p:sp>
        <p:nvSpPr>
          <p:cNvPr id="60444" name="TextBox 30"/>
          <p:cNvSpPr txBox="1">
            <a:spLocks noChangeArrowheads="1"/>
          </p:cNvSpPr>
          <p:nvPr/>
        </p:nvSpPr>
        <p:spPr bwMode="auto">
          <a:xfrm>
            <a:off x="469900" y="3081339"/>
            <a:ext cx="313266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B0F0"/>
                </a:solidFill>
                <a:cs typeface="Arial" pitchFamily="34" charset="0"/>
              </a:rPr>
              <a:t>Utilization of Arable Land</a:t>
            </a:r>
          </a:p>
        </p:txBody>
      </p:sp>
      <p:sp>
        <p:nvSpPr>
          <p:cNvPr id="60445" name="TextBox 31"/>
          <p:cNvSpPr txBox="1">
            <a:spLocks noChangeArrowheads="1"/>
          </p:cNvSpPr>
          <p:nvPr/>
        </p:nvSpPr>
        <p:spPr bwMode="auto">
          <a:xfrm>
            <a:off x="3884084" y="2528889"/>
            <a:ext cx="4138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266700" indent="-1778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buSzPct val="65000"/>
              <a:buFont typeface="Wingdings" pitchFamily="2" charset="2"/>
              <a:buChar char="l"/>
            </a:pPr>
            <a:r>
              <a:rPr lang="en-US" altLang="en-US" sz="1400" b="1" dirty="0">
                <a:solidFill>
                  <a:srgbClr val="00B0F0"/>
                </a:solidFill>
                <a:cs typeface="Arial" pitchFamily="34" charset="0"/>
              </a:rPr>
              <a:t>Major rivers</a:t>
            </a:r>
            <a:r>
              <a:rPr lang="en-US" altLang="en-US" sz="1400" dirty="0">
                <a:solidFill>
                  <a:srgbClr val="00B0F0"/>
                </a:solidFill>
                <a:cs typeface="Arial" pitchFamily="34" charset="0"/>
              </a:rPr>
              <a:t> :Zambezi, Limpopo, </a:t>
            </a:r>
            <a:r>
              <a:rPr lang="en-US" altLang="en-US" sz="1400" dirty="0" err="1">
                <a:solidFill>
                  <a:srgbClr val="00B0F0"/>
                </a:solidFill>
                <a:cs typeface="Arial" pitchFamily="34" charset="0"/>
              </a:rPr>
              <a:t>Sabie</a:t>
            </a:r>
            <a:r>
              <a:rPr lang="en-US" altLang="en-US" sz="1400" dirty="0">
                <a:solidFill>
                  <a:srgbClr val="00B0F0"/>
                </a:solidFill>
                <a:cs typeface="Arial" pitchFamily="34" charset="0"/>
              </a:rPr>
              <a:t>, and others offer </a:t>
            </a:r>
            <a:r>
              <a:rPr lang="en-US" altLang="en-US" sz="1400" b="1" dirty="0">
                <a:solidFill>
                  <a:srgbClr val="00B0F0"/>
                </a:solidFill>
                <a:cs typeface="Arial" pitchFamily="34" charset="0"/>
              </a:rPr>
              <a:t>tremendous irrigation potential</a:t>
            </a:r>
          </a:p>
        </p:txBody>
      </p:sp>
      <p:sp>
        <p:nvSpPr>
          <p:cNvPr id="60446" name="TextBox 32"/>
          <p:cNvSpPr txBox="1">
            <a:spLocks noChangeArrowheads="1"/>
          </p:cNvSpPr>
          <p:nvPr/>
        </p:nvSpPr>
        <p:spPr bwMode="auto">
          <a:xfrm>
            <a:off x="4106333" y="5861050"/>
            <a:ext cx="370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266700" indent="-1778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eaLnBrk="1" hangingPunct="1">
              <a:buSzPct val="65000"/>
              <a:buFont typeface="Wingdings" pitchFamily="2" charset="2"/>
              <a:buChar char="l"/>
            </a:pPr>
            <a:r>
              <a:rPr lang="en-US" altLang="en-US" sz="1400" b="1" dirty="0">
                <a:solidFill>
                  <a:srgbClr val="00B0F0"/>
                </a:solidFill>
                <a:cs typeface="Arial" pitchFamily="34" charset="0"/>
              </a:rPr>
              <a:t>Tropical climates offer potential for year-round, high yield crop production</a:t>
            </a:r>
            <a:endParaRPr lang="en-US" altLang="en-US" sz="1400" dirty="0">
              <a:solidFill>
                <a:srgbClr val="00B0F0"/>
              </a:solidFill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2855384" y="2451100"/>
            <a:ext cx="2133600" cy="143986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879167" y="2451100"/>
            <a:ext cx="2114551" cy="145415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971800" y="5302251"/>
            <a:ext cx="2034117" cy="1439863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87633" y="5302251"/>
            <a:ext cx="1989667" cy="14446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0136717" y="4413250"/>
            <a:ext cx="1219200" cy="1277938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0452" name="TextBox 38"/>
          <p:cNvSpPr txBox="1">
            <a:spLocks noChangeArrowheads="1"/>
          </p:cNvSpPr>
          <p:nvPr/>
        </p:nvSpPr>
        <p:spPr bwMode="auto">
          <a:xfrm>
            <a:off x="374651" y="1867893"/>
            <a:ext cx="11292416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500" b="1" i="1" dirty="0">
                <a:solidFill>
                  <a:srgbClr val="FF0000"/>
                </a:solidFill>
                <a:cs typeface="Arial" pitchFamily="34" charset="0"/>
              </a:rPr>
              <a:t>Mozambique has ideal growing conditions – plentiful water supply combined with diverse micro-climates to support a broad range of agricultural commodities</a:t>
            </a:r>
          </a:p>
        </p:txBody>
      </p:sp>
      <p:sp>
        <p:nvSpPr>
          <p:cNvPr id="60453" name="TextBox 41"/>
          <p:cNvSpPr txBox="1">
            <a:spLocks noChangeArrowheads="1"/>
          </p:cNvSpPr>
          <p:nvPr/>
        </p:nvSpPr>
        <p:spPr bwMode="auto">
          <a:xfrm>
            <a:off x="0" y="6350000"/>
            <a:ext cx="116162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chemeClr val="accent1"/>
                </a:solidFill>
                <a:cs typeface="Arial" pitchFamily="34" charset="0"/>
              </a:rPr>
              <a:t>Source: Ministry of Agriculture; World Bank</a:t>
            </a:r>
          </a:p>
        </p:txBody>
      </p:sp>
    </p:spTree>
    <p:extLst>
      <p:ext uri="{BB962C8B-B14F-4D97-AF65-F5344CB8AC3E}">
        <p14:creationId xmlns:p14="http://schemas.microsoft.com/office/powerpoint/2010/main" xmlns="" val="1788548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12"/>
          <p:cNvGraphicFramePr>
            <a:graphicFrameLocks noChangeAspect="1"/>
          </p:cNvGraphicFramePr>
          <p:nvPr/>
        </p:nvGraphicFramePr>
        <p:xfrm>
          <a:off x="1525588" y="1588"/>
          <a:ext cx="1587" cy="1587"/>
        </p:xfrm>
        <a:graphic>
          <a:graphicData uri="http://schemas.openxmlformats.org/presentationml/2006/ole">
            <p:oleObj spid="_x0000_s61442" name="think-cell Slide" r:id="rId4" imgW="360" imgH="360" progId="">
              <p:embed/>
            </p:oleObj>
          </a:graphicData>
        </a:graphic>
      </p:graphicFrame>
      <p:sp>
        <p:nvSpPr>
          <p:cNvPr id="46083" name="TextBox 8"/>
          <p:cNvSpPr txBox="1">
            <a:spLocks noChangeArrowheads="1"/>
          </p:cNvSpPr>
          <p:nvPr/>
        </p:nvSpPr>
        <p:spPr bwMode="auto">
          <a:xfrm>
            <a:off x="4559300" y="3265488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en-US" sz="1600" b="1">
                <a:solidFill>
                  <a:schemeClr val="bg1"/>
                </a:solidFill>
                <a:latin typeface="Tw Cen MT (Body)"/>
              </a:rPr>
              <a:t>Arroz</a:t>
            </a:r>
          </a:p>
        </p:txBody>
      </p:sp>
      <p:sp>
        <p:nvSpPr>
          <p:cNvPr id="46084" name="TextBox 9"/>
          <p:cNvSpPr txBox="1">
            <a:spLocks noChangeArrowheads="1"/>
          </p:cNvSpPr>
          <p:nvPr/>
        </p:nvSpPr>
        <p:spPr bwMode="auto">
          <a:xfrm>
            <a:off x="5913438" y="3265488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en-US" sz="1600" b="1">
                <a:solidFill>
                  <a:schemeClr val="bg1"/>
                </a:solidFill>
                <a:latin typeface="Tw Cen MT (Body)"/>
              </a:rPr>
              <a:t>Soja</a:t>
            </a:r>
          </a:p>
        </p:txBody>
      </p:sp>
      <p:sp>
        <p:nvSpPr>
          <p:cNvPr id="46085" name="TextBox 10"/>
          <p:cNvSpPr txBox="1">
            <a:spLocks noChangeArrowheads="1"/>
          </p:cNvSpPr>
          <p:nvPr/>
        </p:nvSpPr>
        <p:spPr bwMode="auto">
          <a:xfrm>
            <a:off x="8570913" y="3252788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en-US" sz="1600" b="1">
                <a:solidFill>
                  <a:schemeClr val="bg1"/>
                </a:solidFill>
                <a:latin typeface="Tw Cen MT (Body)"/>
              </a:rPr>
              <a:t>Banana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 rot="-5400000">
            <a:off x="9567863" y="2774484"/>
            <a:ext cx="1357312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pt-BR" altLang="en-US" sz="1400" b="1" dirty="0">
                <a:solidFill>
                  <a:schemeClr val="bg1"/>
                </a:solidFill>
                <a:latin typeface="Tw Cen MT" panose="020B0602020104020603" pitchFamily="34" charset="0"/>
              </a:rPr>
              <a:t>6 </a:t>
            </a:r>
            <a:r>
              <a:rPr lang="pt-BR" altLang="en-US" sz="1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prIority value chains</a:t>
            </a:r>
            <a:endParaRPr lang="pt-BR" altLang="en-US" sz="1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107577" y="214313"/>
            <a:ext cx="1138159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 eaLnBrk="1" hangingPunct="1">
              <a:tabLst>
                <a:tab pos="5464175" algn="l"/>
              </a:tabLst>
              <a:defRPr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CHAINS WITH GREATEST OPPORTUNITIES IN AGRICULTURE</a:t>
            </a:r>
            <a:endParaRPr lang="pt-BR" altLang="pt-P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8" name="TextBox 33"/>
          <p:cNvSpPr txBox="1">
            <a:spLocks noChangeArrowheads="1"/>
          </p:cNvSpPr>
          <p:nvPr/>
        </p:nvSpPr>
        <p:spPr bwMode="auto">
          <a:xfrm>
            <a:off x="4991100" y="4840288"/>
            <a:ext cx="1331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Sugar</a:t>
            </a:r>
            <a:endParaRPr lang="en-US" altLang="en-US" sz="1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46089" name="TextBox 8"/>
          <p:cNvSpPr txBox="1">
            <a:spLocks noChangeArrowheads="1"/>
          </p:cNvSpPr>
          <p:nvPr/>
        </p:nvSpPr>
        <p:spPr bwMode="auto">
          <a:xfrm>
            <a:off x="3581400" y="3141663"/>
            <a:ext cx="12811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1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Rice</a:t>
            </a:r>
            <a:endParaRPr lang="en-US" altLang="en-US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6090" name="TextBox 30"/>
          <p:cNvSpPr txBox="1">
            <a:spLocks noChangeArrowheads="1"/>
          </p:cNvSpPr>
          <p:nvPr/>
        </p:nvSpPr>
        <p:spPr bwMode="auto">
          <a:xfrm>
            <a:off x="2116138" y="3141663"/>
            <a:ext cx="14160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14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Maize</a:t>
            </a:r>
            <a:endParaRPr lang="en-US" altLang="en-US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43" name="Content Placeholder 3"/>
          <p:cNvPicPr preferRelativeResize="0">
            <a:picLocks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4986303" y="3850955"/>
            <a:ext cx="1331913" cy="9034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63500"/>
          </a:effectLst>
        </p:spPr>
      </p:pic>
      <p:sp>
        <p:nvSpPr>
          <p:cNvPr id="46092" name="TextBox 75"/>
          <p:cNvSpPr txBox="1">
            <a:spLocks noChangeArrowheads="1"/>
          </p:cNvSpPr>
          <p:nvPr/>
        </p:nvSpPr>
        <p:spPr bwMode="auto">
          <a:xfrm>
            <a:off x="6096000" y="3141663"/>
            <a:ext cx="14430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1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Cassava</a:t>
            </a:r>
            <a:endParaRPr lang="en-US" altLang="en-US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6093" name="TextBox 73"/>
          <p:cNvSpPr txBox="1">
            <a:spLocks noChangeArrowheads="1"/>
          </p:cNvSpPr>
          <p:nvPr/>
        </p:nvSpPr>
        <p:spPr bwMode="auto">
          <a:xfrm>
            <a:off x="7391400" y="3141663"/>
            <a:ext cx="16335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14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Poultry</a:t>
            </a:r>
            <a:endParaRPr lang="en-US" altLang="en-US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47" name="Picture 46" descr="http://www.africapresse.com/wp-content/uploads/2011/09/aviculture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7543800" y="2362201"/>
            <a:ext cx="1295400" cy="762000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sp>
        <p:nvSpPr>
          <p:cNvPr id="46095" name="TextBox 26"/>
          <p:cNvSpPr txBox="1">
            <a:spLocks noChangeArrowheads="1"/>
          </p:cNvSpPr>
          <p:nvPr/>
        </p:nvSpPr>
        <p:spPr bwMode="auto">
          <a:xfrm>
            <a:off x="8832850" y="3136999"/>
            <a:ext cx="1136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Red Meat</a:t>
            </a:r>
            <a:endParaRPr lang="en-US" altLang="en-US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49" name="Picture 10" descr="https://lh6.ggpht.com/V6Shz3WyXqL31W3_vraBBkQLC7dcCVfZNh3klt8V4cSkg28GI3fawcJCvhwohE99pO_ApQ=s143"/>
          <p:cNvPicPr preferRelativeResize="0">
            <a:picLocks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8915401" y="2362200"/>
            <a:ext cx="1034887" cy="762000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sp>
        <p:nvSpPr>
          <p:cNvPr id="46097" name="TextBox 17"/>
          <p:cNvSpPr txBox="1">
            <a:spLocks noChangeArrowheads="1"/>
          </p:cNvSpPr>
          <p:nvPr/>
        </p:nvSpPr>
        <p:spPr bwMode="auto">
          <a:xfrm>
            <a:off x="2019300" y="4824413"/>
            <a:ext cx="1514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1400" b="1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Vegetables</a:t>
            </a:r>
            <a:endParaRPr lang="en-GB" altLang="en-US" sz="1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95472" y="3865240"/>
            <a:ext cx="1431136" cy="908518"/>
          </a:xfrm>
          <a:prstGeom prst="rect">
            <a:avLst/>
          </a:prstGeom>
          <a:blipFill>
            <a:blip r:embed="rId8" cstate="email">
              <a:extLst/>
            </a:blip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latin typeface="Tw Cen MT (Body)"/>
            </a:endParaRPr>
          </a:p>
        </p:txBody>
      </p:sp>
      <p:sp>
        <p:nvSpPr>
          <p:cNvPr id="52" name="Round Diagonal Corner Rectangle 51"/>
          <p:cNvSpPr/>
          <p:nvPr/>
        </p:nvSpPr>
        <p:spPr>
          <a:xfrm>
            <a:off x="3667108" y="3865240"/>
            <a:ext cx="1265782" cy="903552"/>
          </a:xfrm>
          <a:prstGeom prst="round2DiagRect">
            <a:avLst>
              <a:gd name="adj1" fmla="val 0"/>
              <a:gd name="adj2" fmla="val 0"/>
            </a:avLst>
          </a:prstGeom>
          <a:blipFill>
            <a:blip r:embed="rId9" cstate="email"/>
            <a:stretch>
              <a:fillRect/>
            </a:stretch>
          </a:blipFill>
          <a:ln w="9525">
            <a:solidFill>
              <a:srgbClr val="05777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w Cen MT (Body)"/>
            </a:endParaRPr>
          </a:p>
        </p:txBody>
      </p:sp>
      <p:sp>
        <p:nvSpPr>
          <p:cNvPr id="46104" name="TextBox 28"/>
          <p:cNvSpPr txBox="1">
            <a:spLocks noChangeArrowheads="1"/>
          </p:cNvSpPr>
          <p:nvPr/>
        </p:nvSpPr>
        <p:spPr bwMode="auto">
          <a:xfrm>
            <a:off x="6438900" y="4840288"/>
            <a:ext cx="131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Sesame</a:t>
            </a:r>
            <a:endParaRPr lang="en-US" altLang="en-US" sz="1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pic>
        <p:nvPicPr>
          <p:cNvPr id="46105" name="Picture 2" descr="http://www.bolsademulher.com/sites/www.bolsademulher.com/files/gergelim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865563"/>
            <a:ext cx="1209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6" name="TextBox 22"/>
          <p:cNvSpPr txBox="1">
            <a:spLocks noChangeArrowheads="1"/>
          </p:cNvSpPr>
          <p:nvPr/>
        </p:nvSpPr>
        <p:spPr bwMode="auto">
          <a:xfrm>
            <a:off x="2141538" y="6083399"/>
            <a:ext cx="13843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Cashew nut</a:t>
            </a:r>
            <a:endParaRPr lang="en-US" altLang="en-US" sz="1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pic>
        <p:nvPicPr>
          <p:cNvPr id="56" name="Picture 40" descr="http://healthclap.com/wp-content/uploads/2012/10/health-benefits-of-cashew-nuts.jpg"/>
          <p:cNvPicPr>
            <a:picLocks noChangeAspect="1" noChangeArrowheads="1"/>
          </p:cNvPicPr>
          <p:nvPr/>
        </p:nvPicPr>
        <p:blipFill>
          <a:blip r:embed="rId11" cstate="email">
            <a:extLst/>
          </a:blip>
          <a:srcRect/>
          <a:stretch>
            <a:fillRect/>
          </a:stretch>
        </p:blipFill>
        <p:spPr bwMode="auto">
          <a:xfrm>
            <a:off x="2166910" y="5229201"/>
            <a:ext cx="1341966" cy="868943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sp>
        <p:nvSpPr>
          <p:cNvPr id="46108" name="TextBox 9"/>
          <p:cNvSpPr txBox="1">
            <a:spLocks noChangeArrowheads="1"/>
          </p:cNvSpPr>
          <p:nvPr/>
        </p:nvSpPr>
        <p:spPr bwMode="auto">
          <a:xfrm>
            <a:off x="7962900" y="4840288"/>
            <a:ext cx="1300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Soya</a:t>
            </a:r>
            <a:endParaRPr lang="en-US" altLang="en-US" sz="1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pic>
        <p:nvPicPr>
          <p:cNvPr id="58" name="Picture 17" descr="http://images.wisegeek.com/soybeans.jpg"/>
          <p:cNvPicPr>
            <a:picLocks noChangeAspect="1" noChangeArrowheads="1"/>
          </p:cNvPicPr>
          <p:nvPr/>
        </p:nvPicPr>
        <p:blipFill>
          <a:blip r:embed="rId12" cstate="email">
            <a:extLst/>
          </a:blip>
          <a:srcRect/>
          <a:stretch>
            <a:fillRect/>
          </a:stretch>
        </p:blipFill>
        <p:spPr bwMode="auto">
          <a:xfrm>
            <a:off x="7810472" y="3789041"/>
            <a:ext cx="1281246" cy="955895"/>
          </a:xfrm>
          <a:prstGeom prst="rect">
            <a:avLst/>
          </a:prstGeom>
          <a:ln>
            <a:noFill/>
          </a:ln>
          <a:effectLst>
            <a:softEdge rad="63500"/>
          </a:effectLst>
          <a:extLst/>
        </p:spPr>
      </p:pic>
      <p:sp>
        <p:nvSpPr>
          <p:cNvPr id="46110" name="TextBox 36"/>
          <p:cNvSpPr txBox="1">
            <a:spLocks noChangeArrowheads="1"/>
          </p:cNvSpPr>
          <p:nvPr/>
        </p:nvSpPr>
        <p:spPr bwMode="auto">
          <a:xfrm>
            <a:off x="3926931" y="6083399"/>
            <a:ext cx="115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Cotton</a:t>
            </a:r>
            <a:endParaRPr lang="en-US" altLang="en-US" sz="1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88803" y="5229200"/>
            <a:ext cx="1324203" cy="868218"/>
          </a:xfrm>
          <a:prstGeom prst="rect">
            <a:avLst/>
          </a:prstGeom>
          <a:blipFill>
            <a:blip r:embed="rId13" cstate="email">
              <a:extLst/>
            </a:blip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  <a:latin typeface="Tw Cen MT (Body)"/>
            </a:endParaRPr>
          </a:p>
        </p:txBody>
      </p:sp>
      <p:pic>
        <p:nvPicPr>
          <p:cNvPr id="46114" name="Picture 60" descr="http://www.saudavelalimentacao.com/images/FeijaoVerd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79663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5" name="TextBox 8"/>
          <p:cNvSpPr txBox="1">
            <a:spLocks noChangeArrowheads="1"/>
          </p:cNvSpPr>
          <p:nvPr/>
        </p:nvSpPr>
        <p:spPr bwMode="auto">
          <a:xfrm>
            <a:off x="4932890" y="3141663"/>
            <a:ext cx="11318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Beans</a:t>
            </a:r>
            <a:endParaRPr lang="en-US" altLang="en-US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46116" name="Picture 4" descr="https://agrosanvasco.files.wordpress.com/2012/07/arroz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7" name="TextBox 17"/>
          <p:cNvSpPr txBox="1">
            <a:spLocks noChangeArrowheads="1"/>
          </p:cNvSpPr>
          <p:nvPr/>
        </p:nvSpPr>
        <p:spPr bwMode="auto">
          <a:xfrm>
            <a:off x="3695700" y="4840288"/>
            <a:ext cx="1514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PT" altLang="en-US" sz="1400" b="1">
                <a:solidFill>
                  <a:srgbClr val="00B0F0"/>
                </a:solidFill>
                <a:latin typeface="Tw Cen MT" panose="020B0602020104020603" pitchFamily="34" charset="0"/>
              </a:rPr>
              <a:t>Banana</a:t>
            </a:r>
            <a:endParaRPr lang="en-US" altLang="en-US" sz="1400" b="1" dirty="0">
              <a:solidFill>
                <a:srgbClr val="00B0F0"/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289175" y="2357438"/>
            <a:ext cx="1214438" cy="785812"/>
          </a:xfrm>
          <a:prstGeom prst="rect">
            <a:avLst/>
          </a:prstGeom>
          <a:blipFill>
            <a:blip r:embed="rId1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Tw Cen MT (Body)"/>
            </a:endParaRPr>
          </a:p>
        </p:txBody>
      </p:sp>
      <p:sp>
        <p:nvSpPr>
          <p:cNvPr id="46119" name="TextBox 7"/>
          <p:cNvSpPr txBox="1">
            <a:spLocks noChangeArrowheads="1"/>
          </p:cNvSpPr>
          <p:nvPr/>
        </p:nvSpPr>
        <p:spPr bwMode="auto">
          <a:xfrm rot="-5400000">
            <a:off x="-15081" y="4139406"/>
            <a:ext cx="3887788" cy="3079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pt-BR" altLang="en-US" sz="1400" b="1" dirty="0">
                <a:latin typeface="Tw Cen MT" panose="020B0602020104020603" pitchFamily="34" charset="0"/>
              </a:rPr>
              <a:t>13 </a:t>
            </a:r>
            <a:r>
              <a:rPr lang="pt-BR" altLang="pt-PT" sz="1400" b="1" dirty="0" smtClean="0">
                <a:latin typeface="Tw Cen MT" panose="020B0602020104020603" pitchFamily="34" charset="0"/>
              </a:rPr>
              <a:t>STRATEGIC VALUE CHAINS</a:t>
            </a:r>
            <a:endParaRPr lang="pt-BR" altLang="en-US" sz="1400" b="1" dirty="0">
              <a:latin typeface="Tw Cen MT" panose="020B0602020104020603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166938" y="3500438"/>
            <a:ext cx="7745412" cy="214312"/>
          </a:xfrm>
          <a:prstGeom prst="rect">
            <a:avLst/>
          </a:prstGeom>
          <a:solidFill>
            <a:srgbClr val="FFC0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af-ZA" sz="1400" b="1" kern="0" dirty="0">
              <a:latin typeface="Tw Cen MT (Body)"/>
              <a:ea typeface="ＭＳ Ｐゴシック" pitchFamily="1" charset="-128"/>
            </a:endParaRPr>
          </a:p>
        </p:txBody>
      </p:sp>
      <p:pic>
        <p:nvPicPr>
          <p:cNvPr id="74" name="Picture 4" descr="http://www.whybiotech.com/blog/wp-content/uploads/2010/06/cassava430x30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38876" y="2357430"/>
            <a:ext cx="1149350" cy="838200"/>
          </a:xfrm>
          <a:prstGeom prst="rect">
            <a:avLst/>
          </a:prstGeom>
          <a:blipFill>
            <a:blip r:embed="rId18" cstate="email"/>
            <a:stretch>
              <a:fillRect/>
            </a:stretch>
          </a:blipFill>
          <a:ln>
            <a:noFill/>
          </a:ln>
          <a:effectLst>
            <a:softEdge rad="31750"/>
          </a:effectLst>
        </p:spPr>
      </p:pic>
      <p:sp>
        <p:nvSpPr>
          <p:cNvPr id="46122" name="Retângulo 3"/>
          <p:cNvSpPr>
            <a:spLocks noChangeArrowheads="1"/>
          </p:cNvSpPr>
          <p:nvPr/>
        </p:nvSpPr>
        <p:spPr bwMode="auto">
          <a:xfrm>
            <a:off x="1909763" y="1312863"/>
            <a:ext cx="8426450" cy="69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en-US" altLang="pt-PT" b="1" dirty="0" smtClean="0">
                <a:solidFill>
                  <a:srgbClr val="00B0F0"/>
                </a:solidFill>
              </a:rPr>
              <a:t>13 </a:t>
            </a:r>
            <a:r>
              <a:rPr lang="en-US" altLang="pt-PT" b="1" dirty="0">
                <a:solidFill>
                  <a:srgbClr val="00B0F0"/>
                </a:solidFill>
              </a:rPr>
              <a:t>strategic value chains </a:t>
            </a:r>
            <a:r>
              <a:rPr lang="en-US" altLang="pt-PT" b="1" dirty="0" smtClean="0">
                <a:solidFill>
                  <a:srgbClr val="00B0F0"/>
                </a:solidFill>
              </a:rPr>
              <a:t>identified</a:t>
            </a:r>
            <a:r>
              <a:rPr lang="pt-BR" altLang="pt-PT" b="1" dirty="0">
                <a:solidFill>
                  <a:srgbClr val="00B0F0"/>
                </a:solidFill>
              </a:rPr>
              <a:t>;</a:t>
            </a:r>
            <a:endParaRPr lang="pt-BR" altLang="pt-PT" b="1" dirty="0" smtClean="0">
              <a:solidFill>
                <a:srgbClr val="00B0F0"/>
              </a:solidFill>
            </a:endParaRPr>
          </a:p>
          <a:p>
            <a:pPr marL="285750" indent="-285750">
              <a:spcBef>
                <a:spcPts val="400"/>
              </a:spcBef>
              <a:buFontTx/>
              <a:buChar char="-"/>
            </a:pPr>
            <a:r>
              <a:rPr lang="en-US" altLang="pt-PT" b="1" dirty="0" smtClean="0">
                <a:solidFill>
                  <a:srgbClr val="00B0F0"/>
                </a:solidFill>
              </a:rPr>
              <a:t>6 </a:t>
            </a:r>
            <a:r>
              <a:rPr lang="en-US" altLang="pt-PT" b="1" dirty="0">
                <a:solidFill>
                  <a:srgbClr val="00B0F0"/>
                </a:solidFill>
              </a:rPr>
              <a:t>have been prioritized. </a:t>
            </a:r>
            <a:endParaRPr lang="pt-BR" altLang="pt-PT" b="1" dirty="0">
              <a:solidFill>
                <a:srgbClr val="00B0F0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50374" y="6411668"/>
            <a:ext cx="3370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PT" sz="1200" dirty="0">
                <a:solidFill>
                  <a:srgbClr val="486784"/>
                </a:solidFill>
              </a:rPr>
              <a:t>Source:  </a:t>
            </a:r>
            <a:r>
              <a:rPr lang="pt-PT" sz="1200" dirty="0" smtClean="0">
                <a:solidFill>
                  <a:srgbClr val="486784"/>
                </a:solidFill>
              </a:rPr>
              <a:t>CEPAGRI</a:t>
            </a:r>
            <a:endParaRPr lang="en-US" sz="1200" dirty="0">
              <a:solidFill>
                <a:srgbClr val="4867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3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XYlzu8d0mia_cAiMj2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kpJ5YBZ0eZMoX.8BSr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QcoRwOa0q2uOCIExX25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bCfjvm502F100Yxr9Q9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JFguFY2Ei8LtWKlzVYZ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NQqkbkVUSLp1m91P8x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rpZJ3qf0yKVrNVgdyKf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zjEJkrnEapknCMSzC4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eh3YDV7kikRTjdB9tq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t8cxOPnkWmybjNfo15F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4Zj5_NH0SxnUXEFt1um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8Yfr5nfUi1zcMvXYJWH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4rmtb1EQ0y.IURfEm0gP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8gFJgi00m3Lquvhedg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3o4xQiiAUSbTGzNEUEtQ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LOCPV1M0yDVVtpiKAY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UL.U2G4U2NkrEvaTAr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1TfWJEGUy.d_MDfokI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tdK9m4XEaF4ylMw6yte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Wg9gv_7UKzPTcSoouG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mtdvEO8UmipHPRd.0R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XK8R6BNEy2QPwBmfnqa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sY7EfRTF0.TIci5EJTA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uOr8vmQUOQxMIOdYjLvQ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949</Words>
  <Application>Microsoft Office PowerPoint</Application>
  <PresentationFormat>Custom</PresentationFormat>
  <Paragraphs>319</Paragraphs>
  <Slides>27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Diseño predeterminado</vt:lpstr>
      <vt:lpstr>Custom Design</vt:lpstr>
      <vt:lpstr>think-cell Slide</vt:lpstr>
      <vt:lpstr>Chart</vt:lpstr>
      <vt:lpstr>Bitmap Image</vt:lpstr>
      <vt:lpstr>TURKEY - AFRICA FORUM  Mozambique Business Climate and Investment Opportunities</vt:lpstr>
      <vt:lpstr>WHY MOZAMBIQUE ?</vt:lpstr>
      <vt:lpstr>Investment Flows</vt:lpstr>
      <vt:lpstr>Slide 4</vt:lpstr>
      <vt:lpstr>APPROVED INVESTMENT BY SECTOR (2010-2015)</vt:lpstr>
      <vt:lpstr>Slide 6</vt:lpstr>
      <vt:lpstr>PRIORITY SECTORS</vt:lpstr>
      <vt:lpstr>OVERVIEW – EXCELLENT CONDITIONS FOR AGRICULTURE</vt:lpstr>
      <vt:lpstr>Slide 9</vt:lpstr>
      <vt:lpstr>POWER GENERATION</vt:lpstr>
      <vt:lpstr>ENERGY RESOURCE POTENTIAL</vt:lpstr>
      <vt:lpstr>Mining, Oil &amp; Gas  Projects</vt:lpstr>
      <vt:lpstr>MAIN EXISTING MINERAL RESOURCES</vt:lpstr>
      <vt:lpstr>  MOZAMBIQUE GAS DISCOVERIES</vt:lpstr>
      <vt:lpstr>DOWNSTREAM INDUSTRIES  </vt:lpstr>
      <vt:lpstr>MAJOR OPPORTUNITIES IN LOGISTICS</vt:lpstr>
      <vt:lpstr>INFRASTRUCTURE</vt:lpstr>
      <vt:lpstr>INFRASTRUCTURE PROJECTS</vt:lpstr>
      <vt:lpstr>Legal Framework</vt:lpstr>
      <vt:lpstr>REQUIREMENTS OF ELEGIBILITY TO  FOREIGN DIRECT INVESTMENT</vt:lpstr>
      <vt:lpstr>TAXATION SYSTEM</vt:lpstr>
      <vt:lpstr>TAX INCENTIVES</vt:lpstr>
      <vt:lpstr>TAX INCENTIVES</vt:lpstr>
      <vt:lpstr>BILATERAL TREATIES &amp; AGREEMENTS</vt:lpstr>
      <vt:lpstr>How may CPI assist </vt:lpstr>
      <vt:lpstr>HOW MAY CPI ASSIST YOU?</vt:lpstr>
      <vt:lpstr>THANK YOU!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Investment  Opportunities In Mozambique</dc:title>
  <dc:creator>user</dc:creator>
  <cp:lastModifiedBy>luis sitoe</cp:lastModifiedBy>
  <cp:revision>215</cp:revision>
  <cp:lastPrinted>2016-02-29T07:15:24Z</cp:lastPrinted>
  <dcterms:created xsi:type="dcterms:W3CDTF">2015-02-23T12:23:18Z</dcterms:created>
  <dcterms:modified xsi:type="dcterms:W3CDTF">2016-05-11T07:32:35Z</dcterms:modified>
</cp:coreProperties>
</file>