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6" r:id="rId2"/>
    <p:sldId id="275" r:id="rId3"/>
    <p:sldId id="276" r:id="rId4"/>
    <p:sldId id="284" r:id="rId5"/>
    <p:sldId id="299" r:id="rId6"/>
    <p:sldId id="302" r:id="rId7"/>
    <p:sldId id="303" r:id="rId8"/>
    <p:sldId id="285" r:id="rId9"/>
    <p:sldId id="305" r:id="rId10"/>
    <p:sldId id="307" r:id="rId11"/>
    <p:sldId id="306" r:id="rId12"/>
    <p:sldId id="310" r:id="rId13"/>
    <p:sldId id="311" r:id="rId14"/>
    <p:sldId id="312" r:id="rId15"/>
    <p:sldId id="313" r:id="rId16"/>
    <p:sldId id="288" r:id="rId17"/>
    <p:sldId id="315" r:id="rId18"/>
    <p:sldId id="314" r:id="rId19"/>
    <p:sldId id="286" r:id="rId20"/>
    <p:sldId id="298" r:id="rId21"/>
    <p:sldId id="287" r:id="rId22"/>
    <p:sldId id="289" r:id="rId23"/>
    <p:sldId id="290" r:id="rId24"/>
    <p:sldId id="309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3094097-12C8-46B7-BE26-F4C4E50B0171}">
          <p14:sldIdLst>
            <p14:sldId id="266"/>
            <p14:sldId id="275"/>
            <p14:sldId id="276"/>
            <p14:sldId id="284"/>
            <p14:sldId id="299"/>
            <p14:sldId id="302"/>
            <p14:sldId id="303"/>
            <p14:sldId id="285"/>
            <p14:sldId id="305"/>
            <p14:sldId id="307"/>
            <p14:sldId id="306"/>
            <p14:sldId id="310"/>
            <p14:sldId id="311"/>
            <p14:sldId id="312"/>
            <p14:sldId id="313"/>
            <p14:sldId id="288"/>
            <p14:sldId id="315"/>
            <p14:sldId id="314"/>
            <p14:sldId id="286"/>
            <p14:sldId id="298"/>
            <p14:sldId id="287"/>
            <p14:sldId id="289"/>
            <p14:sldId id="290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574"/>
    <a:srgbClr val="172934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09" autoAdjust="0"/>
  </p:normalViewPr>
  <p:slideViewPr>
    <p:cSldViewPr snapToObjects="1">
      <p:cViewPr varScale="1">
        <p:scale>
          <a:sx n="66" d="100"/>
          <a:sy n="66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6B4D6-489B-47F8-8A75-256D87CF349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E58AE-81A4-46E5-874B-B8343E9F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8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17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15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 experience is defined as the exercise, for at least two years in the five years preceding the application for a selection certificate, of duties related to the planning, management and control of financial resources and of human or material resources under your authority; the experience does not include experience acquired in the context of an apprenticeship, training or specialization process attested to by a diploma.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Business/Management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experience may be in: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Industrial or commercial business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 profession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or </a:t>
            </a:r>
            <a:r>
              <a:rPr lang="en-CA" sz="1200" b="0" i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government agency</a:t>
            </a:r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28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85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11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Permanent</a:t>
            </a:r>
            <a:r>
              <a:rPr lang="en-CA" baseline="0" dirty="0" smtClean="0"/>
              <a:t> Residents who make Quebec their </a:t>
            </a:r>
            <a:r>
              <a:rPr lang="en-CA" i="1" baseline="0" dirty="0" smtClean="0"/>
              <a:t>primary</a:t>
            </a:r>
            <a:r>
              <a:rPr lang="en-CA" i="0" baseline="0" dirty="0" smtClean="0"/>
              <a:t> residence within 3 months of obtaining their status qualify as “Quebec Residents” for tuition purposes</a:t>
            </a:r>
          </a:p>
          <a:p>
            <a:r>
              <a:rPr lang="en-CA" i="0" baseline="0" dirty="0" smtClean="0"/>
              <a:t>Permanent Residents outside Quebec qualify for “Canadian” tuition rates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E58AE-81A4-46E5-874B-B8343E9FA7F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ctrTitle"/>
          </p:nvPr>
        </p:nvSpPr>
        <p:spPr>
          <a:xfrm>
            <a:off x="685800" y="383119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FF1B-8878-4B70-BD4B-A5955875B5F7}" type="datetime4">
              <a:rPr lang="en-US" smtClean="0"/>
              <a:t>November 9, 2015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map_fla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8" name="gandsLogo_rev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90" y="2096855"/>
            <a:ext cx="4356483" cy="153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192228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8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3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5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8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1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0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2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5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9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4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B7E8E-59FF-4A79-8FCE-89ED328703E9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44D7-DFA3-4A0D-A170-B2CEB01F3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8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9" r:id="rId9"/>
    <p:sldLayoutId id="2147483656" r:id="rId10"/>
    <p:sldLayoutId id="2147483657" r:id="rId11"/>
    <p:sldLayoutId id="214748365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hidden="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3" name="map_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4" cy="28999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35796" y="407708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200" dirty="0" smtClean="0">
                <a:solidFill>
                  <a:schemeClr val="bg1"/>
                </a:solidFill>
                <a:latin typeface="Perpetua" pitchFamily="18" charset="0"/>
                <a:cs typeface="Andalus" pitchFamily="18" charset="-78"/>
              </a:rPr>
              <a:t>Business Passport: Canada</a:t>
            </a:r>
            <a:endParaRPr lang="en-US" sz="2400" spc="200" dirty="0">
              <a:solidFill>
                <a:schemeClr val="bg1"/>
              </a:solidFill>
              <a:latin typeface="Perpetua" pitchFamily="18" charset="0"/>
              <a:cs typeface="Andalus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35796" y="442782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200" dirty="0" smtClean="0">
                <a:solidFill>
                  <a:schemeClr val="bg1">
                    <a:lumMod val="65000"/>
                  </a:schemeClr>
                </a:solidFill>
                <a:latin typeface="Perpetua" pitchFamily="18" charset="0"/>
                <a:cs typeface="Andalus" pitchFamily="18" charset="-78"/>
              </a:rPr>
              <a:t>An Introduction for Investors</a:t>
            </a:r>
            <a:endParaRPr lang="en-US" spc="200" dirty="0">
              <a:solidFill>
                <a:schemeClr val="bg1">
                  <a:lumMod val="65000"/>
                </a:schemeClr>
              </a:solidFill>
              <a:latin typeface="Perpetua" pitchFamily="18" charset="0"/>
              <a:cs typeface="Andalus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5796" y="4905167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200" dirty="0" smtClean="0">
                <a:solidFill>
                  <a:schemeClr val="accent3"/>
                </a:solidFill>
                <a:latin typeface="Perpetua" pitchFamily="18" charset="0"/>
                <a:cs typeface="Andalus" pitchFamily="18" charset="-78"/>
              </a:rPr>
              <a:t>Presented by </a:t>
            </a:r>
          </a:p>
          <a:p>
            <a:r>
              <a:rPr lang="en-US" spc="200" dirty="0" smtClean="0">
                <a:solidFill>
                  <a:schemeClr val="accent3"/>
                </a:solidFill>
                <a:latin typeface="Perpetua" pitchFamily="18" charset="0"/>
                <a:cs typeface="Andalus" pitchFamily="18" charset="-78"/>
              </a:rPr>
              <a:t>Stephen Green | stepheng@gands.com </a:t>
            </a:r>
          </a:p>
          <a:p>
            <a:r>
              <a:rPr lang="en-US" spc="200" dirty="0" smtClean="0">
                <a:solidFill>
                  <a:schemeClr val="accent3"/>
                </a:solidFill>
                <a:latin typeface="Perpetua" pitchFamily="18" charset="0"/>
                <a:cs typeface="Andalus" pitchFamily="18" charset="-78"/>
              </a:rPr>
              <a:t>Eren Sari | erens@gands.com</a:t>
            </a:r>
          </a:p>
        </p:txBody>
      </p:sp>
      <p:sp>
        <p:nvSpPr>
          <p:cNvPr id="9" name="Date Placeholder 8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B0F7-A623-4C6D-A6EB-5C054CAE2DD9}" type="datetime4">
              <a:rPr lang="en-US" smtClean="0"/>
              <a:t>November 9, 2015</a:t>
            </a:fld>
            <a:endParaRPr lang="en-US"/>
          </a:p>
        </p:txBody>
      </p:sp>
      <p:pic>
        <p:nvPicPr>
          <p:cNvPr id="11" name="gandsLogo_rev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60848"/>
            <a:ext cx="4824536" cy="169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Minimum investment of $500,000 in a new or existing business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Minimum net worth of $800,000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Create at least two full-time permanent positions for Canadians or Permanent Residents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Meet language and other requirements prior to being nominated</a:t>
            </a: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The Entrepreneur Stream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7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Minimum investment of $5,000,000 in a new or existing Ontario business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Nominate key staff currently employed at Corporation who are essential to the Ontario business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Create five full-time permanent positions for Canadians or Permanent Residents for each key staff nomination</a:t>
            </a: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The Corporate Stream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" name="gandsLogo_rev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74097"/>
            <a:ext cx="1764196" cy="620108"/>
          </a:xfrm>
          <a:prstGeom prst="rect">
            <a:avLst/>
          </a:prstGeom>
        </p:spPr>
      </p:pic>
      <p:pic>
        <p:nvPicPr>
          <p:cNvPr id="3" name="map_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cxnSp>
        <p:nvCxnSpPr>
          <p:cNvPr id="8" name="Straight Connector 7" hidden="1"/>
          <p:cNvCxnSpPr/>
          <p:nvPr/>
        </p:nvCxnSpPr>
        <p:spPr>
          <a:xfrm>
            <a:off x="623796" y="3573016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69" y="2708920"/>
            <a:ext cx="788487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The Quebec Immigrant Investor Program</a:t>
            </a:r>
            <a:endParaRPr lang="en-US" sz="2400" b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516" y="5636153"/>
            <a:ext cx="877240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prstClr val="black">
                  <a:lumMod val="50000"/>
                  <a:lumOff val="50000"/>
                </a:prst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47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Open to Investors intending to settle in Quebec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Offers Permanent Residency in exchange for an Investment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Investment may be passive in nature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Program limited to 1,750 applications: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No more than 1,200 from China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Program Cap </a:t>
            </a:r>
            <a:r>
              <a:rPr lang="en-US" sz="2100" i="1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does not apply</a:t>
            </a: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 if you demonstrate Advanced Intermediate knowledge of French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Application must be made by January 29, 2016</a:t>
            </a:r>
            <a:endParaRPr lang="en-US" sz="2100" spc="10" dirty="0">
              <a:solidFill>
                <a:srgbClr val="EEECE1">
                  <a:lumMod val="25000"/>
                </a:srgb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rgbClr val="EEECE1">
                    <a:lumMod val="10000"/>
                  </a:srgb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rgbClr val="EEECE1">
                  <a:lumMod val="10000"/>
                </a:srgb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Program Overview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44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Intention to settle in Quebec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Net worth of  CAD $1,600,000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Interest-Free Investment of CAD $800,000 through authorized Financial Intermediary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Investment may be financed through a Canadian Financial Institution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Business/Management experience – the investor must submit documentation proving ownership </a:t>
            </a:r>
            <a:r>
              <a:rPr lang="en-US" b="1" u="sng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or</a:t>
            </a: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 management of a “qualified business” for at least 2 of the last 5 years</a:t>
            </a:r>
          </a:p>
          <a:p>
            <a:pPr>
              <a:spcAft>
                <a:spcPts val="600"/>
              </a:spcAft>
            </a:pPr>
            <a:endParaRPr lang="en-US" sz="2100" spc="10" dirty="0">
              <a:solidFill>
                <a:srgbClr val="EEECE1">
                  <a:lumMod val="25000"/>
                </a:srgb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rgbClr val="EEECE1">
                    <a:lumMod val="10000"/>
                  </a:srgb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rgbClr val="EEECE1">
                  <a:lumMod val="10000"/>
                </a:srgb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Program Requirements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Primary Applicant (The Investor)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Spouse (includes same-sex partners)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Children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Under the age of 19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Age 19 and over if</a:t>
            </a:r>
            <a:r>
              <a:rPr lang="en-US" spc="10" dirty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 </a:t>
            </a:r>
            <a:r>
              <a:rPr lang="en-US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financially dependent due to mental or physical condition prior to turning 19</a:t>
            </a:r>
            <a:endParaRPr lang="en-US" sz="2100" spc="10" dirty="0">
              <a:solidFill>
                <a:srgbClr val="EEECE1">
                  <a:lumMod val="25000"/>
                </a:srgb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rgbClr val="EEECE1">
                    <a:lumMod val="10000"/>
                  </a:srgb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rgbClr val="EEECE1">
                  <a:lumMod val="10000"/>
                </a:srgb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Who Can Apply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07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andsLogo_rev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74097"/>
            <a:ext cx="1764196" cy="620108"/>
          </a:xfrm>
          <a:prstGeom prst="rect">
            <a:avLst/>
          </a:prstGeom>
        </p:spPr>
      </p:pic>
      <p:pic>
        <p:nvPicPr>
          <p:cNvPr id="3" name="map_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cxnSp>
        <p:nvCxnSpPr>
          <p:cNvPr id="8" name="Straight Connector 7" hidden="1"/>
          <p:cNvCxnSpPr/>
          <p:nvPr/>
        </p:nvCxnSpPr>
        <p:spPr>
          <a:xfrm>
            <a:off x="623796" y="3573016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69" y="2708920"/>
            <a:ext cx="788487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Other Provincial Programs</a:t>
            </a:r>
            <a:endParaRPr lang="en-US" sz="2400" b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516" y="5636153"/>
            <a:ext cx="877240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schemeClr val="tx1">
                  <a:lumMod val="50000"/>
                  <a:lumOff val="50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25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Provinces work with Federal Government to create application programs tailored to investors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Most programs require active investment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Investment requirements vary – from $150,000 and up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spc="10" dirty="0" smtClean="0">
                <a:solidFill>
                  <a:srgbClr val="EEECE1">
                    <a:lumMod val="25000"/>
                  </a:srgbClr>
                </a:solidFill>
                <a:latin typeface="Perpetua" pitchFamily="18" charset="0"/>
              </a:rPr>
              <a:t>Programs permit entrepreneurs to open new businesses or acquire existing business </a:t>
            </a:r>
          </a:p>
          <a:p>
            <a:pPr>
              <a:spcAft>
                <a:spcPts val="600"/>
              </a:spcAft>
            </a:pPr>
            <a:endParaRPr lang="en-US" sz="2100" spc="10" dirty="0" smtClean="0">
              <a:solidFill>
                <a:srgbClr val="EEECE1">
                  <a:lumMod val="25000"/>
                </a:srgb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rgbClr val="EEECE1">
                    <a:lumMod val="10000"/>
                  </a:srgb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rgbClr val="EEECE1">
                  <a:lumMod val="10000"/>
                </a:srgb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Provincial Programs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10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andsLogo_rev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74097"/>
            <a:ext cx="1764196" cy="620108"/>
          </a:xfrm>
          <a:prstGeom prst="rect">
            <a:avLst/>
          </a:prstGeom>
        </p:spPr>
      </p:pic>
      <p:pic>
        <p:nvPicPr>
          <p:cNvPr id="3" name="map_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cxnSp>
        <p:nvCxnSpPr>
          <p:cNvPr id="8" name="Straight Connector 7" hidden="1"/>
          <p:cNvCxnSpPr/>
          <p:nvPr/>
        </p:nvCxnSpPr>
        <p:spPr>
          <a:xfrm>
            <a:off x="623796" y="3573016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69" y="2708920"/>
            <a:ext cx="788487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Why Canada?</a:t>
            </a:r>
            <a:endParaRPr lang="en-US" sz="2400" b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516" y="5636153"/>
            <a:ext cx="877240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schemeClr val="tx1">
                  <a:lumMod val="50000"/>
                  <a:lumOff val="50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47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Overview of International Programs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95058"/>
              </p:ext>
            </p:extLst>
          </p:nvPr>
        </p:nvGraphicFramePr>
        <p:xfrm>
          <a:off x="695783" y="2044920"/>
          <a:ext cx="7740876" cy="3602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5219"/>
                <a:gridCol w="1935219"/>
                <a:gridCol w="1935219"/>
                <a:gridCol w="1935219"/>
              </a:tblGrid>
              <a:tr h="2319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</a:rPr>
                        <a:t> </a:t>
                      </a:r>
                      <a:endParaRPr lang="en-C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Canada (Quebec)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Portugal Golden Visa 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Antigua &amp; Barbuda CIP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Net Worth Required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CAD$1,600,000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None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None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933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Investment Conditions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CA" sz="1000">
                          <a:effectLst/>
                        </a:rPr>
                        <a:t>$800,000 passive guaranteed investment </a:t>
                      </a:r>
                      <a:r>
                        <a:rPr lang="en-CA" sz="1000" u="sng">
                          <a:effectLst/>
                        </a:rPr>
                        <a:t>or</a:t>
                      </a:r>
                      <a:endParaRPr lang="en-CA" sz="10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CA" sz="1000">
                          <a:effectLst/>
                        </a:rPr>
                        <a:t>Financing option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18440" algn="l"/>
                        </a:tabLst>
                      </a:pPr>
                      <a:r>
                        <a:rPr lang="en-CA" sz="1000">
                          <a:effectLst/>
                        </a:rPr>
                        <a:t>Real-Estate investment of €500,000 </a:t>
                      </a:r>
                      <a:r>
                        <a:rPr lang="en-CA" sz="1000" u="sng">
                          <a:effectLst/>
                        </a:rPr>
                        <a:t>or</a:t>
                      </a:r>
                      <a:endParaRPr lang="en-CA" sz="10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18440" algn="l"/>
                        </a:tabLst>
                      </a:pPr>
                      <a:r>
                        <a:rPr lang="en-CA" sz="1000">
                          <a:effectLst/>
                        </a:rPr>
                        <a:t>Passive Investment of €1M </a:t>
                      </a:r>
                      <a:r>
                        <a:rPr lang="en-CA" sz="1000" u="sng">
                          <a:effectLst/>
                        </a:rPr>
                        <a:t>or</a:t>
                      </a:r>
                      <a:endParaRPr lang="en-CA" sz="10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18440" algn="l"/>
                        </a:tabLst>
                      </a:pPr>
                      <a:r>
                        <a:rPr lang="en-CA" sz="1000">
                          <a:effectLst/>
                        </a:rPr>
                        <a:t>Creation of 10 jobs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CA" sz="1000" dirty="0">
                          <a:effectLst/>
                        </a:rPr>
                        <a:t>US$200,000 to approved charity or development fund </a:t>
                      </a:r>
                      <a:r>
                        <a:rPr lang="en-CA" sz="1000" u="sng" dirty="0">
                          <a:effectLst/>
                        </a:rPr>
                        <a:t>or</a:t>
                      </a:r>
                      <a:endParaRPr lang="en-CA" sz="10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CA" sz="1000" dirty="0">
                          <a:effectLst/>
                        </a:rPr>
                        <a:t>US$400,000 Real-estate </a:t>
                      </a:r>
                      <a:r>
                        <a:rPr lang="en-CA" sz="1000" u="sng" dirty="0">
                          <a:effectLst/>
                        </a:rPr>
                        <a:t>or</a:t>
                      </a:r>
                      <a:endParaRPr lang="en-CA" sz="10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CA" sz="1000" dirty="0">
                          <a:effectLst/>
                        </a:rPr>
                        <a:t>US$1,500,000 to establish a business</a:t>
                      </a:r>
                      <a:endParaRPr lang="en-C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18754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effectLst/>
                        </a:rPr>
                        <a:t>Main Advantages</a:t>
                      </a:r>
                      <a:endParaRPr lang="en-C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Permanent Residency with passport in as little as 2 years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Visa free access to EU, United States and Schengen zone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Healthcare and Education</a:t>
                      </a:r>
                      <a:endParaRPr lang="en-C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>
                          <a:effectLst/>
                        </a:rPr>
                        <a:t>Marginal minimum stay requirement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>
                          <a:effectLst/>
                        </a:rPr>
                        <a:t>Residency Permit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>
                          <a:effectLst/>
                        </a:rPr>
                        <a:t>Visa free access to Schengen zone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>
                          <a:effectLst/>
                        </a:rPr>
                        <a:t>Non-Habitual Tax Resident Regime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>
                          <a:effectLst/>
                        </a:rPr>
                        <a:t>Leads to EU Citizenship &amp; Passport in 6 years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No Personal Income Tax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Minimal Residency Requirement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Obtain passport within 3-6 months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CA" sz="1000" dirty="0">
                          <a:effectLst/>
                        </a:rPr>
                        <a:t>Visa Free access to Canada, United States and EU, Schengen zone</a:t>
                      </a:r>
                      <a:endParaRPr lang="en-C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7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 hidden="1"/>
          <p:cNvCxnSpPr/>
          <p:nvPr/>
        </p:nvCxnSpPr>
        <p:spPr>
          <a:xfrm>
            <a:off x="575570" y="2024844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map_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79626" y="2312880"/>
            <a:ext cx="727279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Overview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Temporary Entry for Business Professionals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Ontario </a:t>
            </a: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Immigrant Nominee </a:t>
            </a: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Programs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100" spc="10" dirty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Quebec Immigrant Investor </a:t>
            </a: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Program</a:t>
            </a:r>
            <a:endParaRPr lang="en-US" sz="2100" spc="10" dirty="0" smtClean="0">
              <a:solidFill>
                <a:schemeClr val="bg1">
                  <a:lumMod val="75000"/>
                </a:schemeClr>
              </a:solidFill>
              <a:latin typeface="Perpetua" pitchFamily="18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Why Canada?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100" spc="10" dirty="0" smtClean="0">
                <a:solidFill>
                  <a:schemeClr val="bg1">
                    <a:lumMod val="75000"/>
                  </a:schemeClr>
                </a:solidFill>
                <a:latin typeface="Perpetua" pitchFamily="18" charset="0"/>
              </a:rPr>
              <a:t>Questions</a:t>
            </a:r>
            <a:endParaRPr lang="en-US" sz="2100" spc="10" dirty="0">
              <a:solidFill>
                <a:schemeClr val="bg1">
                  <a:lumMod val="75000"/>
                </a:schemeClr>
              </a:solidFill>
              <a:latin typeface="Perpetu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andsLogo_rev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622"/>
            <a:ext cx="1764196" cy="6201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5673794"/>
            <a:ext cx="8644831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schemeClr val="bg1">
                    <a:lumMod val="50000"/>
                  </a:scheme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schemeClr val="bg1">
                  <a:lumMod val="50000"/>
                </a:schemeClr>
              </a:solidFill>
              <a:latin typeface="Perpet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noFill/>
                </a:ln>
                <a:solidFill>
                  <a:srgbClr val="A6A574"/>
                </a:solidFill>
                <a:latin typeface="Perpetua" pitchFamily="18" charset="0"/>
              </a:rPr>
              <a:t>Agenda</a:t>
            </a:r>
            <a:endParaRPr lang="en-US" sz="2400" b="1" spc="200" dirty="0">
              <a:ln w="3175">
                <a:noFill/>
              </a:ln>
              <a:solidFill>
                <a:srgbClr val="A6A574"/>
              </a:solidFill>
              <a:latin typeface="Perpetua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65566" y="2004981"/>
            <a:ext cx="7812869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99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Stable and democratic society with a history of multi-</a:t>
            </a:r>
            <a:r>
              <a:rPr lang="en-US" sz="2000" spc="10" dirty="0" err="1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culturalism</a:t>
            </a:r>
            <a:endParaRPr lang="en-US" sz="2000" spc="10" dirty="0" smtClean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One in every five residents was born </a:t>
            </a:r>
            <a:r>
              <a:rPr lang="en-US" sz="2000" i="1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outside</a:t>
            </a: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of Canada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Secondary education (High School) is free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Canadian Universities are affordable and rank competitively with their counterparts internationally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The children of permanent residents qualify for the same tuition rates and Canadian Citizens</a:t>
            </a: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Reasons to Choose Canada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58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World University Rankings*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2859" y="5671510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*QS World University Rankings 2012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61" y="2168860"/>
            <a:ext cx="3129059" cy="871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59" y="3040082"/>
            <a:ext cx="3129059" cy="2514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604" y="3040081"/>
            <a:ext cx="3122027" cy="2514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956" y="2183160"/>
            <a:ext cx="3129059" cy="871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 rot="10800000">
            <a:off x="7380312" y="3753036"/>
            <a:ext cx="792088" cy="18878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ight Arrow 21"/>
          <p:cNvSpPr/>
          <p:nvPr/>
        </p:nvSpPr>
        <p:spPr>
          <a:xfrm rot="10800000">
            <a:off x="7380311" y="3564255"/>
            <a:ext cx="792088" cy="18878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5115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endParaRPr lang="en-US" sz="2100" spc="10" dirty="0" smtClean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Cost of University*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200714"/>
              </p:ext>
            </p:extLst>
          </p:nvPr>
        </p:nvGraphicFramePr>
        <p:xfrm>
          <a:off x="683568" y="2312879"/>
          <a:ext cx="7632847" cy="298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336"/>
                <a:gridCol w="1469107"/>
                <a:gridCol w="1571468"/>
                <a:gridCol w="1571468"/>
                <a:gridCol w="1571468"/>
              </a:tblGrid>
              <a:tr h="42690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McGill University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University of Toronto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Cornell University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Harvard University</a:t>
                      </a:r>
                      <a:endParaRPr lang="en-CA" dirty="0"/>
                    </a:p>
                  </a:txBody>
                  <a:tcPr/>
                </a:tc>
              </a:tr>
              <a:tr h="426904">
                <a:tc>
                  <a:txBody>
                    <a:bodyPr/>
                    <a:lstStyle/>
                    <a:p>
                      <a:r>
                        <a:rPr lang="en-CA" i="1" dirty="0" smtClean="0"/>
                        <a:t>Quebec Residents</a:t>
                      </a:r>
                      <a:endParaRPr lang="en-CA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$3,963.61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</a:tr>
              <a:tr h="426904">
                <a:tc>
                  <a:txBody>
                    <a:bodyPr/>
                    <a:lstStyle/>
                    <a:p>
                      <a:r>
                        <a:rPr lang="en-CA" i="1" dirty="0" smtClean="0"/>
                        <a:t>Canadian Residents</a:t>
                      </a:r>
                      <a:endParaRPr lang="en-CA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$8,322,31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$7,239.50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</a:tr>
              <a:tr h="426904">
                <a:tc>
                  <a:txBody>
                    <a:bodyPr/>
                    <a:lstStyle/>
                    <a:p>
                      <a:r>
                        <a:rPr lang="en-CA" i="1" dirty="0" smtClean="0"/>
                        <a:t>International Students</a:t>
                      </a:r>
                      <a:endParaRPr lang="en-CA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$17,859.31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$34,133.50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$47,050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$42,292</a:t>
                      </a:r>
                      <a:endParaRPr lang="en-CA" dirty="0"/>
                    </a:p>
                  </a:txBody>
                  <a:tcPr/>
                </a:tc>
              </a:tr>
              <a:tr h="426904">
                <a:tc>
                  <a:txBody>
                    <a:bodyPr/>
                    <a:lstStyle/>
                    <a:p>
                      <a:r>
                        <a:rPr lang="en-CA" i="1" dirty="0" smtClean="0"/>
                        <a:t>US</a:t>
                      </a:r>
                      <a:r>
                        <a:rPr lang="en-CA" i="1" baseline="0" dirty="0" smtClean="0"/>
                        <a:t> Students</a:t>
                      </a:r>
                      <a:endParaRPr lang="en-CA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N/A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$30,910**</a:t>
                      </a:r>
                      <a:endParaRPr lang="en-CA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$42,292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5566" y="5423779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* total tuition cost for full-time studies (Bachelor of Arts)</a:t>
            </a:r>
          </a:p>
          <a:p>
            <a:r>
              <a:rPr lang="en-CA" sz="1200" dirty="0" smtClean="0">
                <a:sym typeface="Symbol"/>
              </a:rPr>
              <a:t>**For Residents of New York State (some programs only)</a:t>
            </a:r>
            <a:endParaRPr lang="en-CA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1366499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The Economist </a:t>
            </a:r>
            <a:r>
              <a:rPr lang="en-US" sz="2400" b="1" spc="200" dirty="0" err="1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Liveability</a:t>
            </a:r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 Survey (2015)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 rot="10800000">
            <a:off x="5292080" y="3320988"/>
            <a:ext cx="1008112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ight Arrow 15"/>
          <p:cNvSpPr/>
          <p:nvPr/>
        </p:nvSpPr>
        <p:spPr>
          <a:xfrm rot="10800000">
            <a:off x="5292080" y="3612059"/>
            <a:ext cx="1008112" cy="21602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6420898" y="3249790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>
                <a:solidFill>
                  <a:srgbClr val="172934"/>
                </a:solidFill>
                <a:latin typeface="Perpetua"/>
              </a:rPr>
              <a:t>Canadian cities consistently place in the top 10 for most liveable cities in the world</a:t>
            </a:r>
            <a:endParaRPr lang="en-CA" sz="1600" dirty="0">
              <a:solidFill>
                <a:srgbClr val="172934"/>
              </a:solidFill>
              <a:latin typeface="Perpetu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66" y="2091919"/>
            <a:ext cx="439102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512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 hidden="1"/>
          <p:cNvCxnSpPr/>
          <p:nvPr/>
        </p:nvCxnSpPr>
        <p:spPr>
          <a:xfrm>
            <a:off x="575570" y="2024844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map_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gandsLogo_rev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622"/>
            <a:ext cx="1764196" cy="6201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47801" y="3762747"/>
            <a:ext cx="59586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CA" sz="2000" dirty="0" smtClean="0">
              <a:solidFill>
                <a:srgbClr val="B80000"/>
              </a:solidFill>
              <a:latin typeface="Perpetua"/>
            </a:endParaRPr>
          </a:p>
          <a:p>
            <a:pPr algn="ctr"/>
            <a:r>
              <a:rPr lang="en-CA" dirty="0" smtClean="0">
                <a:solidFill>
                  <a:prstClr val="black"/>
                </a:solidFill>
              </a:rPr>
              <a:t/>
            </a:r>
            <a:br>
              <a:rPr lang="en-CA" dirty="0" smtClean="0">
                <a:solidFill>
                  <a:prstClr val="black"/>
                </a:solidFill>
              </a:rPr>
            </a:br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009" y="944724"/>
            <a:ext cx="4500487" cy="169277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A6A574"/>
                </a:solidFill>
                <a:latin typeface="Perpetua" pitchFamily="18" charset="0"/>
              </a:rPr>
              <a:t>Green and Spiegel LLP</a:t>
            </a:r>
          </a:p>
          <a:p>
            <a:r>
              <a:rPr lang="en-US" sz="1600" b="1" dirty="0" smtClean="0">
                <a:solidFill>
                  <a:srgbClr val="A6A574"/>
                </a:solidFill>
                <a:latin typeface="Perpetua" pitchFamily="18" charset="0"/>
              </a:rPr>
              <a:t>390 Bay Street, Suite 2800</a:t>
            </a:r>
          </a:p>
          <a:p>
            <a:r>
              <a:rPr lang="en-US" sz="1600" b="1" dirty="0" smtClean="0">
                <a:solidFill>
                  <a:srgbClr val="A6A574"/>
                </a:solidFill>
                <a:latin typeface="Perpetua" pitchFamily="18" charset="0"/>
              </a:rPr>
              <a:t>Toronto, ON M5H 2Y2</a:t>
            </a:r>
          </a:p>
          <a:p>
            <a:r>
              <a:rPr lang="en-US" sz="1600" b="1" dirty="0" smtClean="0">
                <a:solidFill>
                  <a:srgbClr val="A6A574"/>
                </a:solidFill>
                <a:latin typeface="Perpetua" pitchFamily="18" charset="0"/>
              </a:rPr>
              <a:t>Canada</a:t>
            </a:r>
          </a:p>
          <a:p>
            <a:r>
              <a:rPr lang="en-US" sz="1600" b="1" dirty="0" smtClean="0">
                <a:solidFill>
                  <a:srgbClr val="A6A574"/>
                </a:solidFill>
                <a:latin typeface="Perpetua" pitchFamily="18" charset="0"/>
              </a:rPr>
              <a:t>+416.862.7880</a:t>
            </a:r>
          </a:p>
          <a:p>
            <a:endParaRPr lang="en-US" sz="2400" b="1" i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6824" y="2816932"/>
            <a:ext cx="4500487" cy="14465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endParaRPr lang="en-US" sz="1200" b="1" dirty="0">
              <a:solidFill>
                <a:srgbClr val="A6A574"/>
              </a:solidFill>
              <a:latin typeface="Perpetua" pitchFamily="18" charset="0"/>
            </a:endParaRPr>
          </a:p>
          <a:p>
            <a:endParaRPr lang="en-US" sz="1200" b="1" dirty="0" smtClean="0">
              <a:solidFill>
                <a:srgbClr val="A6A574"/>
              </a:solidFill>
              <a:latin typeface="Perpetua" pitchFamily="18" charset="0"/>
            </a:endParaRPr>
          </a:p>
          <a:p>
            <a:r>
              <a:rPr lang="en-US" sz="2800" b="1" dirty="0" smtClean="0">
                <a:solidFill>
                  <a:srgbClr val="A6A574"/>
                </a:solidFill>
                <a:latin typeface="Perpetua" pitchFamily="18" charset="0"/>
              </a:rPr>
              <a:t>www.gands.com</a:t>
            </a:r>
          </a:p>
          <a:p>
            <a:endParaRPr lang="en-US" sz="1200" b="1" spc="400" dirty="0" smtClean="0">
              <a:solidFill>
                <a:srgbClr val="A6A574"/>
              </a:solidFill>
              <a:latin typeface="Perpetua" pitchFamily="18" charset="0"/>
            </a:endParaRPr>
          </a:p>
          <a:p>
            <a:endParaRPr lang="en-US" sz="2400" b="1" i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68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andsLogo_rev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74097"/>
            <a:ext cx="1764196" cy="620108"/>
          </a:xfrm>
          <a:prstGeom prst="rect">
            <a:avLst/>
          </a:prstGeom>
        </p:spPr>
      </p:pic>
      <p:pic>
        <p:nvPicPr>
          <p:cNvPr id="3" name="map_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cxnSp>
        <p:nvCxnSpPr>
          <p:cNvPr id="8" name="Straight Connector 7" hidden="1"/>
          <p:cNvCxnSpPr/>
          <p:nvPr/>
        </p:nvCxnSpPr>
        <p:spPr>
          <a:xfrm>
            <a:off x="623796" y="3573016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69" y="2708920"/>
            <a:ext cx="788487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Overview</a:t>
            </a:r>
            <a:endParaRPr lang="en-US" sz="2400" b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516" y="5636153"/>
            <a:ext cx="877240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schemeClr val="tx1">
                  <a:lumMod val="50000"/>
                  <a:lumOff val="50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0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Canada actively seeks to recruit highly skilled investors and entrepreneurs from around the world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The Federal government and provinces work together to create programs to facilitate entry of business professionals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Both temporary permits and permanent resident streams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Temporary Entry as business visitors permits foreign nationals to set up meetings and pursue international business opportunities prior to making investor applications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Election of Liberal Majority government promises to reduce wait times and stream line application processes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 spc="10" dirty="0" smtClean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  <a:p>
            <a:pPr>
              <a:spcAft>
                <a:spcPts val="600"/>
              </a:spcAft>
            </a:pPr>
            <a:endParaRPr lang="en-US" sz="2100" spc="10" dirty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Overview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3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andsLogo_rev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74097"/>
            <a:ext cx="1764196" cy="620108"/>
          </a:xfrm>
          <a:prstGeom prst="rect">
            <a:avLst/>
          </a:prstGeom>
        </p:spPr>
      </p:pic>
      <p:pic>
        <p:nvPicPr>
          <p:cNvPr id="3" name="map_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cxnSp>
        <p:nvCxnSpPr>
          <p:cNvPr id="8" name="Straight Connector 7" hidden="1"/>
          <p:cNvCxnSpPr/>
          <p:nvPr/>
        </p:nvCxnSpPr>
        <p:spPr>
          <a:xfrm>
            <a:off x="623796" y="3573016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69" y="2708920"/>
            <a:ext cx="7884877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Temporary Entry for </a:t>
            </a:r>
          </a:p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Business Professionals</a:t>
            </a:r>
            <a:endParaRPr lang="en-US" sz="2400" b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516" y="5636153"/>
            <a:ext cx="877240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schemeClr val="tx1">
                  <a:lumMod val="50000"/>
                  <a:lumOff val="50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32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3172" y="2062683"/>
            <a:ext cx="73448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Broad category facilitates entry of foreign nationals into Canada for the purposes of engaging in international business or trade. </a:t>
            </a:r>
          </a:p>
          <a:p>
            <a:pPr>
              <a:spcAft>
                <a:spcPts val="600"/>
              </a:spcAft>
            </a:pPr>
            <a:endParaRPr lang="en-US" sz="600" spc="10" dirty="0" smtClean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spc="10" dirty="0" smtClean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What makes a person a “Business Visitor”?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95445" y="2902256"/>
            <a:ext cx="734481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There must be </a:t>
            </a:r>
            <a:r>
              <a:rPr lang="en-US" sz="2000" b="1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no</a:t>
            </a: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</a:t>
            </a:r>
            <a:r>
              <a:rPr lang="en-US" sz="2000" b="1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intent</a:t>
            </a: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to enter Canadian </a:t>
            </a:r>
            <a:r>
              <a:rPr lang="en-US" sz="2000" spc="10" dirty="0" err="1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labour</a:t>
            </a: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market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Business activity must be </a:t>
            </a:r>
            <a:r>
              <a:rPr lang="en-US" sz="2000" b="1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international</a:t>
            </a: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in scope, a presumption of underlying </a:t>
            </a:r>
            <a:r>
              <a:rPr lang="en-US" sz="2000" b="1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cross-border</a:t>
            </a: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business activity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Primary source of remuneration must be outside Canada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Principal place of employer must be outside Canada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Accrual of profits of the foreign employer must be outside Canada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endParaRPr lang="en-US" sz="2100" spc="10" dirty="0" smtClean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6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3172" y="2062683"/>
            <a:ext cx="734481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Buy goods and services for a foreign business or government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Attend meetings, conferences, conventions or trade fairs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Provide after-sales service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Train employees at a Canadian subsidiary of a foreign parent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Be trained by a Canadian parent for employment at a foreign subsidiary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Attend Board of Directors meetings</a:t>
            </a: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Business Visitors </a:t>
            </a:r>
            <a:r>
              <a:rPr lang="en-US" sz="2400" b="1" i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may: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3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5161" y="4293096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Business Visitors </a:t>
            </a:r>
            <a:r>
              <a:rPr lang="en-US" sz="2400" b="1" i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may not</a:t>
            </a:r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: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7533" y="4701246"/>
            <a:ext cx="745294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Engage in employment that will provide services or create competition within, or remove opportunities from, the Canadian </a:t>
            </a:r>
            <a:r>
              <a:rPr lang="en-US" sz="1700" spc="10" dirty="0" err="1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labour</a:t>
            </a: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 market.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Receive any form of remuneration from the Canadian company</a:t>
            </a:r>
            <a:endParaRPr lang="en-US" sz="1700" spc="10" dirty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1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andsLogo_rev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74097"/>
            <a:ext cx="1764196" cy="620108"/>
          </a:xfrm>
          <a:prstGeom prst="rect">
            <a:avLst/>
          </a:prstGeom>
        </p:spPr>
      </p:pic>
      <p:pic>
        <p:nvPicPr>
          <p:cNvPr id="3" name="map_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6" cy="2899985"/>
          </a:xfrm>
          <a:prstGeom prst="rect">
            <a:avLst/>
          </a:prstGeom>
        </p:spPr>
      </p:pic>
      <p:cxnSp>
        <p:nvCxnSpPr>
          <p:cNvPr id="8" name="Straight Connector 7" hidden="1"/>
          <p:cNvCxnSpPr/>
          <p:nvPr/>
        </p:nvCxnSpPr>
        <p:spPr>
          <a:xfrm>
            <a:off x="623796" y="3573016"/>
            <a:ext cx="7884877" cy="0"/>
          </a:xfrm>
          <a:prstGeom prst="line">
            <a:avLst/>
          </a:prstGeom>
          <a:ln w="12700">
            <a:gradFill>
              <a:gsLst>
                <a:gs pos="0">
                  <a:schemeClr val="accent3"/>
                </a:gs>
                <a:gs pos="100000">
                  <a:schemeClr val="tx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69" y="2708920"/>
            <a:ext cx="788487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pc="400" dirty="0" smtClean="0">
                <a:solidFill>
                  <a:srgbClr val="A6A574"/>
                </a:solidFill>
                <a:latin typeface="Perpetua" pitchFamily="18" charset="0"/>
              </a:rPr>
              <a:t>Ontario Immigrant Nominee Program</a:t>
            </a:r>
            <a:endParaRPr lang="en-US" sz="2400" b="1" spc="400" dirty="0">
              <a:solidFill>
                <a:srgbClr val="A6A574"/>
              </a:solidFill>
              <a:latin typeface="Perpet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516" y="5636153"/>
            <a:ext cx="877240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spc="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erpetua" pitchFamily="18" charset="0"/>
              </a:rPr>
              <a:t>www.gands.com</a:t>
            </a:r>
            <a:endParaRPr lang="en-US" sz="1200" b="1" spc="200" dirty="0">
              <a:solidFill>
                <a:schemeClr val="tx1">
                  <a:lumMod val="50000"/>
                  <a:lumOff val="50000"/>
                </a:schemeClr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19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p_flag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8621"/>
            <a:ext cx="5532550" cy="3123586"/>
          </a:xfrm>
          <a:prstGeom prst="rect">
            <a:avLst/>
          </a:prstGeom>
        </p:spPr>
      </p:pic>
      <p:pic>
        <p:nvPicPr>
          <p:cNvPr id="18" name="map_flag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924" y="8623"/>
            <a:ext cx="5136505" cy="28999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9626" y="2312877"/>
            <a:ext cx="734481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Two new Ontario investor streams for individual investors and businesses seeking to bring their business to Ontario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Program permits Ontario to nominate individuals for Permanent Residence in Canada per program objectives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spc="10" dirty="0" smtClean="0">
                <a:solidFill>
                  <a:schemeClr val="bg2">
                    <a:lumMod val="25000"/>
                  </a:schemeClr>
                </a:solidFill>
                <a:latin typeface="Perpetua" pitchFamily="18" charset="0"/>
              </a:rPr>
              <a:t>Both programs expected to launch in Fall 2015</a:t>
            </a:r>
            <a:endParaRPr lang="en-US" sz="2400" spc="10" dirty="0">
              <a:solidFill>
                <a:schemeClr val="bg2">
                  <a:lumMod val="25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9" name="Straight Connector 8" hidden="1"/>
          <p:cNvCxnSpPr/>
          <p:nvPr/>
        </p:nvCxnSpPr>
        <p:spPr>
          <a:xfrm>
            <a:off x="1655676" y="6581093"/>
            <a:ext cx="4932548" cy="0"/>
          </a:xfrm>
          <a:prstGeom prst="line">
            <a:avLst/>
          </a:prstGeom>
          <a:ln w="3175">
            <a:solidFill>
              <a:schemeClr val="bg1">
                <a:lumMod val="5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5985287"/>
            <a:ext cx="9132442" cy="8727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andsLogo_rev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244" y="6083061"/>
            <a:ext cx="1764196" cy="6201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" y="5686131"/>
            <a:ext cx="8640453" cy="263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spc="200" dirty="0" smtClean="0">
                <a:solidFill>
                  <a:schemeClr val="bg2">
                    <a:lumMod val="10000"/>
                  </a:schemeClr>
                </a:solidFill>
                <a:latin typeface="Perpetua" pitchFamily="18" charset="0"/>
              </a:rPr>
              <a:t>www.gands.com</a:t>
            </a:r>
            <a:endParaRPr lang="en-US" sz="1200" spc="200" dirty="0">
              <a:solidFill>
                <a:schemeClr val="bg2">
                  <a:lumMod val="1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65566" y="2004981"/>
            <a:ext cx="7812869" cy="1090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1547500"/>
            <a:ext cx="7776864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sz="2400" b="1" spc="200" dirty="0" smtClean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Perpetua" pitchFamily="18" charset="0"/>
              </a:rPr>
              <a:t>Overview</a:t>
            </a:r>
            <a:endParaRPr lang="en-US" sz="2400" b="1" spc="20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Perpetua" pitchFamily="18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851920" y="12654"/>
            <a:ext cx="5171170" cy="2901600"/>
          </a:xfrm>
          <a:prstGeom prst="rect">
            <a:avLst/>
          </a:prstGeom>
          <a:blipFill dpi="0" rotWithShape="1">
            <a:blip r:embed="rId4">
              <a:alphaModFix amt="4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39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2b452c0b3f627a577e33f25a3153b3c5c5d9ed"/>
</p:tagLst>
</file>

<file path=ppt/theme/theme1.xml><?xml version="1.0" encoding="utf-8"?>
<a:theme xmlns:a="http://schemas.openxmlformats.org/drawingml/2006/main" name="Office Theme">
  <a:themeElements>
    <a:clrScheme name="GreenAndSpiegel">
      <a:dk1>
        <a:sysClr val="windowText" lastClr="000000"/>
      </a:dk1>
      <a:lt1>
        <a:sysClr val="window" lastClr="FFFFFF"/>
      </a:lt1>
      <a:dk2>
        <a:srgbClr val="122631"/>
      </a:dk2>
      <a:lt2>
        <a:srgbClr val="EEECE1"/>
      </a:lt2>
      <a:accent1>
        <a:srgbClr val="4F81BD"/>
      </a:accent1>
      <a:accent2>
        <a:srgbClr val="C0504D"/>
      </a:accent2>
      <a:accent3>
        <a:srgbClr val="A6A57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6620</TotalTime>
  <Words>1092</Words>
  <Application>Microsoft Office PowerPoint</Application>
  <PresentationFormat>On-screen Show (4:3)</PresentationFormat>
  <Paragraphs>200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Andalus</vt:lpstr>
      <vt:lpstr>Arial</vt:lpstr>
      <vt:lpstr>Calibri</vt:lpstr>
      <vt:lpstr>Perpetua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</dc:creator>
  <cp:lastModifiedBy>Dougal Martin</cp:lastModifiedBy>
  <cp:revision>97</cp:revision>
  <dcterms:created xsi:type="dcterms:W3CDTF">2013-11-21T03:27:18Z</dcterms:created>
  <dcterms:modified xsi:type="dcterms:W3CDTF">2015-11-09T16:48:26Z</dcterms:modified>
  <cp:contentStatus/>
</cp:coreProperties>
</file>