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66" r:id="rId2"/>
    <p:sldId id="275" r:id="rId3"/>
    <p:sldId id="276" r:id="rId4"/>
    <p:sldId id="284" r:id="rId5"/>
    <p:sldId id="299" r:id="rId6"/>
    <p:sldId id="302" r:id="rId7"/>
    <p:sldId id="303" r:id="rId8"/>
    <p:sldId id="285" r:id="rId9"/>
    <p:sldId id="305" r:id="rId10"/>
    <p:sldId id="307" r:id="rId11"/>
    <p:sldId id="306" r:id="rId12"/>
    <p:sldId id="310" r:id="rId13"/>
    <p:sldId id="311" r:id="rId14"/>
    <p:sldId id="312" r:id="rId15"/>
    <p:sldId id="313" r:id="rId16"/>
    <p:sldId id="288" r:id="rId17"/>
    <p:sldId id="315" r:id="rId18"/>
    <p:sldId id="314" r:id="rId19"/>
    <p:sldId id="286" r:id="rId20"/>
    <p:sldId id="298" r:id="rId21"/>
    <p:sldId id="287" r:id="rId22"/>
    <p:sldId id="289" r:id="rId23"/>
    <p:sldId id="290" r:id="rId24"/>
    <p:sldId id="309" r:id="rId25"/>
  </p:sldIdLst>
  <p:sldSz cx="9144000" cy="6858000" type="screen4x3"/>
  <p:notesSz cx="6858000" cy="9144000"/>
  <p:custDataLst>
    <p:tags r:id="rId2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3094097-12C8-46B7-BE26-F4C4E50B0171}">
          <p14:sldIdLst>
            <p14:sldId id="266"/>
            <p14:sldId id="275"/>
            <p14:sldId id="276"/>
            <p14:sldId id="284"/>
            <p14:sldId id="299"/>
            <p14:sldId id="302"/>
            <p14:sldId id="303"/>
            <p14:sldId id="285"/>
            <p14:sldId id="305"/>
            <p14:sldId id="307"/>
            <p14:sldId id="306"/>
            <p14:sldId id="310"/>
            <p14:sldId id="311"/>
            <p14:sldId id="312"/>
            <p14:sldId id="313"/>
            <p14:sldId id="288"/>
            <p14:sldId id="315"/>
            <p14:sldId id="314"/>
            <p14:sldId id="286"/>
            <p14:sldId id="298"/>
            <p14:sldId id="287"/>
            <p14:sldId id="289"/>
            <p14:sldId id="290"/>
            <p14:sldId id="30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A574"/>
    <a:srgbClr val="172934"/>
    <a:srgbClr val="B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209" autoAdjust="0"/>
  </p:normalViewPr>
  <p:slideViewPr>
    <p:cSldViewPr snapToObjects="1">
      <p:cViewPr varScale="1">
        <p:scale>
          <a:sx n="66" d="100"/>
          <a:sy n="66" d="100"/>
        </p:scale>
        <p:origin x="128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F6B4D6-489B-47F8-8A75-256D87CF349C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7E58AE-81A4-46E5-874B-B8343E9FA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72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7E58AE-81A4-46E5-874B-B8343E9FA7F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1872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7E58AE-81A4-46E5-874B-B8343E9FA7F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7171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7E58AE-81A4-46E5-874B-B8343E9FA7F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7158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Management experience is defined as the exercise, for at least two years in the five years preceding the application for a selection certificate, of duties related to the planning, management and control of financial resources and of human or material resources under your authority; the experience does not include experience acquired in the context of an apprenticeship, training or specialization process attested to by a diploma.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Business/Management</a:t>
            </a:r>
            <a:r>
              <a:rPr lang="en-CA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experience may be in: 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CA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Industrial or commercial business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CA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Legal profession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CA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International or </a:t>
            </a:r>
            <a:r>
              <a:rPr lang="en-CA" sz="1200" b="0" i="0" kern="1200" baseline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government agency</a:t>
            </a:r>
            <a:endParaRPr lang="en-CA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7E58AE-81A4-46E5-874B-B8343E9FA7FB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3280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7E58AE-81A4-46E5-874B-B8343E9FA7FB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0859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7E58AE-81A4-46E5-874B-B8343E9FA7FB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2112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Permanent</a:t>
            </a:r>
            <a:r>
              <a:rPr lang="en-CA" baseline="0" dirty="0" smtClean="0"/>
              <a:t> Residents who make Quebec their </a:t>
            </a:r>
            <a:r>
              <a:rPr lang="en-CA" i="1" baseline="0" dirty="0" smtClean="0"/>
              <a:t>primary</a:t>
            </a:r>
            <a:r>
              <a:rPr lang="en-CA" i="0" baseline="0" dirty="0" smtClean="0"/>
              <a:t> residence within 3 months of obtaining their status qualify as “Quebec Residents” for tuition purposes</a:t>
            </a:r>
          </a:p>
          <a:p>
            <a:r>
              <a:rPr lang="en-CA" i="0" baseline="0" dirty="0" smtClean="0"/>
              <a:t>Permanent Residents outside Quebec qualify for “Canadian” tuition rates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7E58AE-81A4-46E5-874B-B8343E9FA7F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88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ctrTitle"/>
          </p:nvPr>
        </p:nvSpPr>
        <p:spPr>
          <a:xfrm>
            <a:off x="685800" y="3831192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 hidden="1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5FF1B-8878-4B70-BD4B-A5955875B5F7}" type="datetime4">
              <a:rPr lang="en-US" smtClean="0"/>
              <a:t>November 9, 2015</a:t>
            </a:fld>
            <a:endParaRPr lang="en-US"/>
          </a:p>
        </p:txBody>
      </p:sp>
      <p:sp>
        <p:nvSpPr>
          <p:cNvPr id="5" name="Footer Placeholder 4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744D7-DFA3-4A0D-A170-B2CEB01F32E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map_fla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9892" y="8621"/>
            <a:ext cx="5532550" cy="3123586"/>
          </a:xfrm>
          <a:prstGeom prst="rect">
            <a:avLst/>
          </a:prstGeom>
        </p:spPr>
      </p:pic>
      <p:pic>
        <p:nvPicPr>
          <p:cNvPr id="8" name="gandsLogo_rev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90" y="2096855"/>
            <a:ext cx="4356483" cy="1531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5192228"/>
      </p:ext>
    </p:extLst>
  </p:cSld>
  <p:clrMapOvr>
    <a:masterClrMapping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8" y="273052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8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B7E8E-59FF-4A79-8FCE-89ED328703E9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744D7-DFA3-4A0D-A170-B2CEB01F3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939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B7E8E-59FF-4A79-8FCE-89ED328703E9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744D7-DFA3-4A0D-A170-B2CEB01F3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2536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B7E8E-59FF-4A79-8FCE-89ED328703E9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744D7-DFA3-4A0D-A170-B2CEB01F3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388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B7E8E-59FF-4A79-8FCE-89ED328703E9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744D7-DFA3-4A0D-A170-B2CEB01F3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610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B7E8E-59FF-4A79-8FCE-89ED328703E9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744D7-DFA3-4A0D-A170-B2CEB01F3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261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B7E8E-59FF-4A79-8FCE-89ED328703E9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744D7-DFA3-4A0D-A170-B2CEB01F3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009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B7E8E-59FF-4A79-8FCE-89ED328703E9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744D7-DFA3-4A0D-A170-B2CEB01F3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113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6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6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B7E8E-59FF-4A79-8FCE-89ED328703E9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744D7-DFA3-4A0D-A170-B2CEB01F3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720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B7E8E-59FF-4A79-8FCE-89ED328703E9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744D7-DFA3-4A0D-A170-B2CEB01F3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157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B7E8E-59FF-4A79-8FCE-89ED328703E9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744D7-DFA3-4A0D-A170-B2CEB01F3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996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B7E8E-59FF-4A79-8FCE-89ED328703E9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744D7-DFA3-4A0D-A170-B2CEB01F3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440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B7E8E-59FF-4A79-8FCE-89ED328703E9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744D7-DFA3-4A0D-A170-B2CEB01F3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782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9" r:id="rId9"/>
    <p:sldLayoutId id="2147483656" r:id="rId10"/>
    <p:sldLayoutId id="2147483657" r:id="rId11"/>
    <p:sldLayoutId id="2147483658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0.png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 hidden="1"/>
          <p:cNvSpPr/>
          <p:nvPr/>
        </p:nvSpPr>
        <p:spPr>
          <a:xfrm>
            <a:off x="0" y="5985287"/>
            <a:ext cx="9132442" cy="87271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map_flag" hidden="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9892" y="8621"/>
            <a:ext cx="5532550" cy="3123586"/>
          </a:xfrm>
          <a:prstGeom prst="rect">
            <a:avLst/>
          </a:prstGeom>
        </p:spPr>
      </p:pic>
      <p:pic>
        <p:nvPicPr>
          <p:cNvPr id="13" name="map_fla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7924" y="8623"/>
            <a:ext cx="5136504" cy="289998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735796" y="4077080"/>
            <a:ext cx="6768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pc="200" dirty="0" smtClean="0">
                <a:solidFill>
                  <a:schemeClr val="bg1"/>
                </a:solidFill>
                <a:latin typeface="Perpetua" pitchFamily="18" charset="0"/>
                <a:cs typeface="Andalus" pitchFamily="18" charset="-78"/>
              </a:rPr>
              <a:t>Business Passport: Canada</a:t>
            </a:r>
            <a:endParaRPr lang="en-US" sz="2400" spc="200" dirty="0">
              <a:solidFill>
                <a:schemeClr val="bg1"/>
              </a:solidFill>
              <a:latin typeface="Perpetua" pitchFamily="18" charset="0"/>
              <a:cs typeface="Andalus" pitchFamily="18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35796" y="4427820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pc="200" dirty="0" smtClean="0">
                <a:solidFill>
                  <a:schemeClr val="bg1">
                    <a:lumMod val="65000"/>
                  </a:schemeClr>
                </a:solidFill>
                <a:latin typeface="Perpetua" pitchFamily="18" charset="0"/>
                <a:cs typeface="Andalus" pitchFamily="18" charset="-78"/>
              </a:rPr>
              <a:t>An Introduction for Investors</a:t>
            </a:r>
            <a:endParaRPr lang="en-US" spc="200" dirty="0">
              <a:solidFill>
                <a:schemeClr val="bg1">
                  <a:lumMod val="65000"/>
                </a:schemeClr>
              </a:solidFill>
              <a:latin typeface="Perpetua" pitchFamily="18" charset="0"/>
              <a:cs typeface="Andalus" pitchFamily="18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35796" y="4905167"/>
            <a:ext cx="56886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pc="200" dirty="0" smtClean="0">
                <a:solidFill>
                  <a:schemeClr val="accent3"/>
                </a:solidFill>
                <a:latin typeface="Perpetua" pitchFamily="18" charset="0"/>
                <a:cs typeface="Andalus" pitchFamily="18" charset="-78"/>
              </a:rPr>
              <a:t>Presented by </a:t>
            </a:r>
          </a:p>
          <a:p>
            <a:r>
              <a:rPr lang="en-US" spc="200" dirty="0" smtClean="0">
                <a:solidFill>
                  <a:schemeClr val="accent3"/>
                </a:solidFill>
                <a:latin typeface="Perpetua" pitchFamily="18" charset="0"/>
                <a:cs typeface="Andalus" pitchFamily="18" charset="-78"/>
              </a:rPr>
              <a:t>Stephen Green | stepheng@gands.com </a:t>
            </a:r>
          </a:p>
          <a:p>
            <a:r>
              <a:rPr lang="en-US" spc="200" dirty="0" smtClean="0">
                <a:solidFill>
                  <a:schemeClr val="accent3"/>
                </a:solidFill>
                <a:latin typeface="Perpetua" pitchFamily="18" charset="0"/>
                <a:cs typeface="Andalus" pitchFamily="18" charset="-78"/>
              </a:rPr>
              <a:t>Eren Sari | erens@gands.com</a:t>
            </a:r>
          </a:p>
        </p:txBody>
      </p:sp>
      <p:sp>
        <p:nvSpPr>
          <p:cNvPr id="9" name="Date Placeholder 8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5B0F7-A623-4C6D-A6EB-5C054CAE2DD9}" type="datetime4">
              <a:rPr lang="en-US" smtClean="0"/>
              <a:t>November 9, 2015</a:t>
            </a:fld>
            <a:endParaRPr lang="en-US"/>
          </a:p>
        </p:txBody>
      </p:sp>
      <p:pic>
        <p:nvPicPr>
          <p:cNvPr id="11" name="gandsLogo_rev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060848"/>
            <a:ext cx="4824536" cy="1695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43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map_flag" hidden="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9892" y="8621"/>
            <a:ext cx="5532550" cy="3123586"/>
          </a:xfrm>
          <a:prstGeom prst="rect">
            <a:avLst/>
          </a:prstGeom>
        </p:spPr>
      </p:pic>
      <p:pic>
        <p:nvPicPr>
          <p:cNvPr id="18" name="map_flag" hidden="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7924" y="8623"/>
            <a:ext cx="5136505" cy="289998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79626" y="2312877"/>
            <a:ext cx="7344816" cy="290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400" spc="10" dirty="0" smtClean="0">
                <a:solidFill>
                  <a:schemeClr val="bg2">
                    <a:lumMod val="25000"/>
                  </a:schemeClr>
                </a:solidFill>
                <a:latin typeface="Perpetua" pitchFamily="18" charset="0"/>
              </a:rPr>
              <a:t>Minimum investment of $500,000 in a new or existing business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400" spc="10" dirty="0" smtClean="0">
                <a:solidFill>
                  <a:schemeClr val="bg2">
                    <a:lumMod val="25000"/>
                  </a:schemeClr>
                </a:solidFill>
                <a:latin typeface="Perpetua" pitchFamily="18" charset="0"/>
              </a:rPr>
              <a:t>Minimum net worth of $800,000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400" spc="10" dirty="0" smtClean="0">
                <a:solidFill>
                  <a:schemeClr val="bg2">
                    <a:lumMod val="25000"/>
                  </a:schemeClr>
                </a:solidFill>
                <a:latin typeface="Perpetua" pitchFamily="18" charset="0"/>
              </a:rPr>
              <a:t>Create at least two full-time permanent positions for Canadians or Permanent Residents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400" spc="10" dirty="0" smtClean="0">
                <a:solidFill>
                  <a:schemeClr val="bg2">
                    <a:lumMod val="25000"/>
                  </a:schemeClr>
                </a:solidFill>
                <a:latin typeface="Perpetua" pitchFamily="18" charset="0"/>
              </a:rPr>
              <a:t>Meet language and other requirements prior to being nominated</a:t>
            </a:r>
          </a:p>
        </p:txBody>
      </p:sp>
      <p:cxnSp>
        <p:nvCxnSpPr>
          <p:cNvPr id="9" name="Straight Connector 8" hidden="1"/>
          <p:cNvCxnSpPr/>
          <p:nvPr/>
        </p:nvCxnSpPr>
        <p:spPr>
          <a:xfrm>
            <a:off x="1655676" y="6581093"/>
            <a:ext cx="4932548" cy="0"/>
          </a:xfrm>
          <a:prstGeom prst="line">
            <a:avLst/>
          </a:prstGeom>
          <a:ln w="3175">
            <a:solidFill>
              <a:schemeClr val="bg1">
                <a:lumMod val="50000"/>
                <a:alpha val="68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0" y="5985287"/>
            <a:ext cx="9132442" cy="87271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gandsLogo_rev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8244" y="6083061"/>
            <a:ext cx="1764196" cy="620108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-1" y="5686131"/>
            <a:ext cx="8640453" cy="263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1200" spc="200" dirty="0" smtClean="0">
                <a:solidFill>
                  <a:schemeClr val="bg2">
                    <a:lumMod val="10000"/>
                  </a:schemeClr>
                </a:solidFill>
                <a:latin typeface="Perpetua" pitchFamily="18" charset="0"/>
              </a:rPr>
              <a:t>www.gands.com</a:t>
            </a:r>
            <a:endParaRPr lang="en-US" sz="1200" spc="200" dirty="0">
              <a:solidFill>
                <a:schemeClr val="bg2">
                  <a:lumMod val="10000"/>
                </a:schemeClr>
              </a:solidFill>
              <a:latin typeface="Perpetua" pitchFamily="18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665566" y="2004981"/>
            <a:ext cx="7812869" cy="10907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83568" y="1547500"/>
            <a:ext cx="7776864" cy="369332"/>
          </a:xfrm>
          <a:prstGeom prst="rect">
            <a:avLst/>
          </a:prstGeom>
          <a:noFill/>
          <a:effectLst/>
        </p:spPr>
        <p:txBody>
          <a:bodyPr wrap="square" lIns="0" tIns="0" rIns="0" bIns="0" rtlCol="0">
            <a:spAutoFit/>
          </a:bodyPr>
          <a:lstStyle/>
          <a:p>
            <a:r>
              <a:rPr lang="en-US" sz="2400" b="1" spc="200" dirty="0" smtClean="0">
                <a:ln w="3175">
                  <a:solidFill>
                    <a:srgbClr val="C00000"/>
                  </a:solidFill>
                </a:ln>
                <a:solidFill>
                  <a:srgbClr val="C00000"/>
                </a:solidFill>
                <a:latin typeface="Perpetua" pitchFamily="18" charset="0"/>
              </a:rPr>
              <a:t>The Entrepreneur Stream</a:t>
            </a:r>
            <a:endParaRPr lang="en-US" sz="2400" b="1" spc="200" dirty="0">
              <a:ln w="3175">
                <a:solidFill>
                  <a:srgbClr val="C00000"/>
                </a:solidFill>
              </a:ln>
              <a:solidFill>
                <a:srgbClr val="C00000"/>
              </a:solidFill>
              <a:latin typeface="Perpetua" pitchFamily="18" charset="0"/>
            </a:endParaRPr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3851920" y="12654"/>
            <a:ext cx="5171170" cy="2901600"/>
          </a:xfrm>
          <a:prstGeom prst="rect">
            <a:avLst/>
          </a:prstGeom>
          <a:blipFill dpi="0" rotWithShape="1">
            <a:blip r:embed="rId4">
              <a:alphaModFix amt="44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6728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map_flag" hidden="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9892" y="8621"/>
            <a:ext cx="5532550" cy="3123586"/>
          </a:xfrm>
          <a:prstGeom prst="rect">
            <a:avLst/>
          </a:prstGeom>
        </p:spPr>
      </p:pic>
      <p:pic>
        <p:nvPicPr>
          <p:cNvPr id="18" name="map_flag" hidden="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7924" y="8623"/>
            <a:ext cx="5136505" cy="289998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79626" y="2312877"/>
            <a:ext cx="7344816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400" spc="10" dirty="0" smtClean="0">
                <a:solidFill>
                  <a:schemeClr val="bg2">
                    <a:lumMod val="25000"/>
                  </a:schemeClr>
                </a:solidFill>
                <a:latin typeface="Perpetua" pitchFamily="18" charset="0"/>
              </a:rPr>
              <a:t>Minimum investment of $5,000,000 in a new or existing Ontario business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400" spc="10" dirty="0" smtClean="0">
                <a:solidFill>
                  <a:schemeClr val="bg2">
                    <a:lumMod val="25000"/>
                  </a:schemeClr>
                </a:solidFill>
                <a:latin typeface="Perpetua" pitchFamily="18" charset="0"/>
              </a:rPr>
              <a:t>Nominate key staff currently employed at Corporation who are essential to the Ontario business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400" spc="10" dirty="0" smtClean="0">
                <a:solidFill>
                  <a:schemeClr val="bg2">
                    <a:lumMod val="25000"/>
                  </a:schemeClr>
                </a:solidFill>
                <a:latin typeface="Perpetua" pitchFamily="18" charset="0"/>
              </a:rPr>
              <a:t>Create five full-time permanent positions for Canadians or Permanent Residents for each key staff nomination</a:t>
            </a:r>
          </a:p>
        </p:txBody>
      </p:sp>
      <p:cxnSp>
        <p:nvCxnSpPr>
          <p:cNvPr id="9" name="Straight Connector 8" hidden="1"/>
          <p:cNvCxnSpPr/>
          <p:nvPr/>
        </p:nvCxnSpPr>
        <p:spPr>
          <a:xfrm>
            <a:off x="1655676" y="6581093"/>
            <a:ext cx="4932548" cy="0"/>
          </a:xfrm>
          <a:prstGeom prst="line">
            <a:avLst/>
          </a:prstGeom>
          <a:ln w="3175">
            <a:solidFill>
              <a:schemeClr val="bg1">
                <a:lumMod val="50000"/>
                <a:alpha val="68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0" y="5985287"/>
            <a:ext cx="9132442" cy="87271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gandsLogo_rev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8244" y="6083061"/>
            <a:ext cx="1764196" cy="620108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-1" y="5686131"/>
            <a:ext cx="8640453" cy="263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1200" spc="200" dirty="0" smtClean="0">
                <a:solidFill>
                  <a:schemeClr val="bg2">
                    <a:lumMod val="10000"/>
                  </a:schemeClr>
                </a:solidFill>
                <a:latin typeface="Perpetua" pitchFamily="18" charset="0"/>
              </a:rPr>
              <a:t>www.gands.com</a:t>
            </a:r>
            <a:endParaRPr lang="en-US" sz="1200" spc="200" dirty="0">
              <a:solidFill>
                <a:schemeClr val="bg2">
                  <a:lumMod val="10000"/>
                </a:schemeClr>
              </a:solidFill>
              <a:latin typeface="Perpetua" pitchFamily="18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665566" y="2004981"/>
            <a:ext cx="7812869" cy="10907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83568" y="1547500"/>
            <a:ext cx="7776864" cy="369332"/>
          </a:xfrm>
          <a:prstGeom prst="rect">
            <a:avLst/>
          </a:prstGeom>
          <a:noFill/>
          <a:effectLst/>
        </p:spPr>
        <p:txBody>
          <a:bodyPr wrap="square" lIns="0" tIns="0" rIns="0" bIns="0" rtlCol="0">
            <a:spAutoFit/>
          </a:bodyPr>
          <a:lstStyle/>
          <a:p>
            <a:r>
              <a:rPr lang="en-US" sz="2400" b="1" spc="200" dirty="0" smtClean="0">
                <a:ln w="3175">
                  <a:solidFill>
                    <a:srgbClr val="C00000"/>
                  </a:solidFill>
                </a:ln>
                <a:solidFill>
                  <a:srgbClr val="C00000"/>
                </a:solidFill>
                <a:latin typeface="Perpetua" pitchFamily="18" charset="0"/>
              </a:rPr>
              <a:t>The Corporate Stream</a:t>
            </a:r>
            <a:endParaRPr lang="en-US" sz="2400" b="1" spc="200" dirty="0">
              <a:ln w="3175">
                <a:solidFill>
                  <a:srgbClr val="C00000"/>
                </a:solidFill>
              </a:ln>
              <a:solidFill>
                <a:srgbClr val="C00000"/>
              </a:solidFill>
              <a:latin typeface="Perpetua" pitchFamily="18" charset="0"/>
            </a:endParaRPr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3851920" y="12654"/>
            <a:ext cx="5171170" cy="2901600"/>
          </a:xfrm>
          <a:prstGeom prst="rect">
            <a:avLst/>
          </a:prstGeom>
          <a:blipFill dpi="0" rotWithShape="1">
            <a:blip r:embed="rId4">
              <a:alphaModFix amt="44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88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5985287"/>
            <a:ext cx="9132442" cy="87271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2" name="gandsLogo_rev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8244" y="6074097"/>
            <a:ext cx="1764196" cy="620108"/>
          </a:xfrm>
          <a:prstGeom prst="rect">
            <a:avLst/>
          </a:prstGeom>
        </p:spPr>
      </p:pic>
      <p:pic>
        <p:nvPicPr>
          <p:cNvPr id="3" name="map_fla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7924" y="8623"/>
            <a:ext cx="5136506" cy="2899985"/>
          </a:xfrm>
          <a:prstGeom prst="rect">
            <a:avLst/>
          </a:prstGeom>
        </p:spPr>
      </p:pic>
      <p:cxnSp>
        <p:nvCxnSpPr>
          <p:cNvPr id="8" name="Straight Connector 7" hidden="1"/>
          <p:cNvCxnSpPr/>
          <p:nvPr/>
        </p:nvCxnSpPr>
        <p:spPr>
          <a:xfrm>
            <a:off x="623796" y="3573016"/>
            <a:ext cx="7884877" cy="0"/>
          </a:xfrm>
          <a:prstGeom prst="line">
            <a:avLst/>
          </a:prstGeom>
          <a:ln w="12700">
            <a:gradFill>
              <a:gsLst>
                <a:gs pos="0">
                  <a:schemeClr val="accent3"/>
                </a:gs>
                <a:gs pos="100000">
                  <a:schemeClr val="tx2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75569" y="2708920"/>
            <a:ext cx="7884877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400" b="1" spc="400" dirty="0" smtClean="0">
                <a:solidFill>
                  <a:srgbClr val="A6A574"/>
                </a:solidFill>
                <a:latin typeface="Perpetua" pitchFamily="18" charset="0"/>
              </a:rPr>
              <a:t>The Quebec Immigrant Investor Program</a:t>
            </a:r>
            <a:endParaRPr lang="en-US" sz="2400" b="1" spc="400" dirty="0">
              <a:solidFill>
                <a:srgbClr val="A6A574"/>
              </a:solidFill>
              <a:latin typeface="Perpetu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72516" y="5636153"/>
            <a:ext cx="8772401" cy="25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1200" b="1" spc="2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Perpetua" pitchFamily="18" charset="0"/>
              </a:rPr>
              <a:t>www.gands.com</a:t>
            </a:r>
            <a:endParaRPr lang="en-US" sz="1200" b="1" spc="200" dirty="0">
              <a:solidFill>
                <a:prstClr val="black">
                  <a:lumMod val="50000"/>
                  <a:lumOff val="50000"/>
                </a:prstClr>
              </a:solidFill>
              <a:latin typeface="Perpet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4762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map_flag" hidden="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9892" y="8621"/>
            <a:ext cx="5532550" cy="3123586"/>
          </a:xfrm>
          <a:prstGeom prst="rect">
            <a:avLst/>
          </a:prstGeom>
        </p:spPr>
      </p:pic>
      <p:pic>
        <p:nvPicPr>
          <p:cNvPr id="18" name="map_flag" hidden="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7924" y="8623"/>
            <a:ext cx="5136505" cy="289998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79626" y="2312877"/>
            <a:ext cx="734481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100" spc="10" dirty="0" smtClean="0">
                <a:solidFill>
                  <a:srgbClr val="EEECE1">
                    <a:lumMod val="25000"/>
                  </a:srgbClr>
                </a:solidFill>
                <a:latin typeface="Perpetua" pitchFamily="18" charset="0"/>
              </a:rPr>
              <a:t>Open to Investors intending to settle in Quebec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100" spc="10" dirty="0" smtClean="0">
                <a:solidFill>
                  <a:srgbClr val="EEECE1">
                    <a:lumMod val="25000"/>
                  </a:srgbClr>
                </a:solidFill>
                <a:latin typeface="Perpetua" pitchFamily="18" charset="0"/>
              </a:rPr>
              <a:t>Offers Permanent Residency in exchange for an Investment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100" spc="10" dirty="0" smtClean="0">
                <a:solidFill>
                  <a:srgbClr val="EEECE1">
                    <a:lumMod val="25000"/>
                  </a:srgbClr>
                </a:solidFill>
                <a:latin typeface="Perpetua" pitchFamily="18" charset="0"/>
              </a:rPr>
              <a:t>Investment may be passive in nature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100" spc="10" dirty="0" smtClean="0">
                <a:solidFill>
                  <a:srgbClr val="EEECE1">
                    <a:lumMod val="25000"/>
                  </a:srgbClr>
                </a:solidFill>
                <a:latin typeface="Perpetua" pitchFamily="18" charset="0"/>
              </a:rPr>
              <a:t>Program limited to 1,750 applications: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100" spc="10" dirty="0" smtClean="0">
                <a:solidFill>
                  <a:srgbClr val="EEECE1">
                    <a:lumMod val="25000"/>
                  </a:srgbClr>
                </a:solidFill>
                <a:latin typeface="Perpetua" pitchFamily="18" charset="0"/>
              </a:rPr>
              <a:t>No more than 1,200 from China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100" spc="10" dirty="0" smtClean="0">
                <a:solidFill>
                  <a:srgbClr val="EEECE1">
                    <a:lumMod val="25000"/>
                  </a:srgbClr>
                </a:solidFill>
                <a:latin typeface="Perpetua" pitchFamily="18" charset="0"/>
              </a:rPr>
              <a:t>Program Cap </a:t>
            </a:r>
            <a:r>
              <a:rPr lang="en-US" sz="2100" i="1" spc="10" dirty="0" smtClean="0">
                <a:solidFill>
                  <a:srgbClr val="EEECE1">
                    <a:lumMod val="25000"/>
                  </a:srgbClr>
                </a:solidFill>
                <a:latin typeface="Perpetua" pitchFamily="18" charset="0"/>
              </a:rPr>
              <a:t>does not apply</a:t>
            </a:r>
            <a:r>
              <a:rPr lang="en-US" sz="2100" spc="10" dirty="0" smtClean="0">
                <a:solidFill>
                  <a:srgbClr val="EEECE1">
                    <a:lumMod val="25000"/>
                  </a:srgbClr>
                </a:solidFill>
                <a:latin typeface="Perpetua" pitchFamily="18" charset="0"/>
              </a:rPr>
              <a:t> if you demonstrate Advanced Intermediate knowledge of French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100" spc="10" dirty="0" smtClean="0">
                <a:solidFill>
                  <a:srgbClr val="EEECE1">
                    <a:lumMod val="25000"/>
                  </a:srgbClr>
                </a:solidFill>
                <a:latin typeface="Perpetua" pitchFamily="18" charset="0"/>
              </a:rPr>
              <a:t>Application must be made by January 29, 2016</a:t>
            </a:r>
            <a:endParaRPr lang="en-US" sz="2100" spc="10" dirty="0">
              <a:solidFill>
                <a:srgbClr val="EEECE1">
                  <a:lumMod val="25000"/>
                </a:srgbClr>
              </a:solidFill>
              <a:latin typeface="Perpetua" pitchFamily="18" charset="0"/>
            </a:endParaRPr>
          </a:p>
        </p:txBody>
      </p:sp>
      <p:cxnSp>
        <p:nvCxnSpPr>
          <p:cNvPr id="9" name="Straight Connector 8" hidden="1"/>
          <p:cNvCxnSpPr/>
          <p:nvPr/>
        </p:nvCxnSpPr>
        <p:spPr>
          <a:xfrm>
            <a:off x="1655676" y="6581093"/>
            <a:ext cx="4932548" cy="0"/>
          </a:xfrm>
          <a:prstGeom prst="line">
            <a:avLst/>
          </a:prstGeom>
          <a:ln w="3175">
            <a:solidFill>
              <a:schemeClr val="bg1">
                <a:lumMod val="50000"/>
                <a:alpha val="68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0" y="5985287"/>
            <a:ext cx="9132442" cy="87271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3" name="gandsLogo_rev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8244" y="6083061"/>
            <a:ext cx="1764196" cy="620108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-1" y="5686131"/>
            <a:ext cx="8640453" cy="263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1200" spc="200" dirty="0" smtClean="0">
                <a:solidFill>
                  <a:srgbClr val="EEECE1">
                    <a:lumMod val="10000"/>
                  </a:srgbClr>
                </a:solidFill>
                <a:latin typeface="Perpetua" pitchFamily="18" charset="0"/>
              </a:rPr>
              <a:t>www.gands.com</a:t>
            </a:r>
            <a:endParaRPr lang="en-US" sz="1200" spc="200" dirty="0">
              <a:solidFill>
                <a:srgbClr val="EEECE1">
                  <a:lumMod val="10000"/>
                </a:srgbClr>
              </a:solidFill>
              <a:latin typeface="Perpetua" pitchFamily="18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665566" y="2004981"/>
            <a:ext cx="7812869" cy="10907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83568" y="1547500"/>
            <a:ext cx="7776864" cy="369332"/>
          </a:xfrm>
          <a:prstGeom prst="rect">
            <a:avLst/>
          </a:prstGeom>
          <a:noFill/>
          <a:effectLst/>
        </p:spPr>
        <p:txBody>
          <a:bodyPr wrap="square" lIns="0" tIns="0" rIns="0" bIns="0" rtlCol="0">
            <a:spAutoFit/>
          </a:bodyPr>
          <a:lstStyle/>
          <a:p>
            <a:r>
              <a:rPr lang="en-US" sz="2400" b="1" spc="200" dirty="0" smtClean="0">
                <a:ln w="3175">
                  <a:solidFill>
                    <a:srgbClr val="C00000"/>
                  </a:solidFill>
                </a:ln>
                <a:solidFill>
                  <a:srgbClr val="C00000"/>
                </a:solidFill>
                <a:latin typeface="Perpetua" pitchFamily="18" charset="0"/>
              </a:rPr>
              <a:t>Program Overview</a:t>
            </a:r>
            <a:endParaRPr lang="en-US" sz="2400" b="1" spc="200" dirty="0">
              <a:ln w="3175">
                <a:solidFill>
                  <a:srgbClr val="C00000"/>
                </a:solidFill>
              </a:ln>
              <a:solidFill>
                <a:srgbClr val="C00000"/>
              </a:solidFill>
              <a:latin typeface="Perpetua" pitchFamily="18" charset="0"/>
            </a:endParaRPr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3851920" y="12654"/>
            <a:ext cx="5171170" cy="2901600"/>
          </a:xfrm>
          <a:prstGeom prst="rect">
            <a:avLst/>
          </a:prstGeom>
          <a:blipFill dpi="0" rotWithShape="1">
            <a:blip r:embed="rId3">
              <a:alphaModFix amt="44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8442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map_flag" hidden="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9892" y="8621"/>
            <a:ext cx="5532550" cy="3123586"/>
          </a:xfrm>
          <a:prstGeom prst="rect">
            <a:avLst/>
          </a:prstGeom>
        </p:spPr>
      </p:pic>
      <p:pic>
        <p:nvPicPr>
          <p:cNvPr id="18" name="map_flag" hidden="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7924" y="8623"/>
            <a:ext cx="5136505" cy="289998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79626" y="2312877"/>
            <a:ext cx="7344816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pc="10" dirty="0" smtClean="0">
                <a:solidFill>
                  <a:srgbClr val="EEECE1">
                    <a:lumMod val="25000"/>
                  </a:srgbClr>
                </a:solidFill>
                <a:latin typeface="Perpetua" pitchFamily="18" charset="0"/>
              </a:rPr>
              <a:t>Intention to settle in Quebec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pc="10" dirty="0" smtClean="0">
                <a:solidFill>
                  <a:srgbClr val="EEECE1">
                    <a:lumMod val="25000"/>
                  </a:srgbClr>
                </a:solidFill>
                <a:latin typeface="Perpetua" pitchFamily="18" charset="0"/>
              </a:rPr>
              <a:t>Net worth of  CAD $1,600,000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pc="10" dirty="0" smtClean="0">
                <a:solidFill>
                  <a:srgbClr val="EEECE1">
                    <a:lumMod val="25000"/>
                  </a:srgbClr>
                </a:solidFill>
                <a:latin typeface="Perpetua" pitchFamily="18" charset="0"/>
              </a:rPr>
              <a:t>Interest-Free Investment of CAD $800,000 through authorized Financial Intermediary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pc="10" dirty="0" smtClean="0">
                <a:solidFill>
                  <a:srgbClr val="EEECE1">
                    <a:lumMod val="25000"/>
                  </a:srgbClr>
                </a:solidFill>
                <a:latin typeface="Perpetua" pitchFamily="18" charset="0"/>
              </a:rPr>
              <a:t>Investment may be financed through a Canadian Financial Institution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pc="10" dirty="0" smtClean="0">
                <a:solidFill>
                  <a:srgbClr val="EEECE1">
                    <a:lumMod val="25000"/>
                  </a:srgbClr>
                </a:solidFill>
                <a:latin typeface="Perpetua" pitchFamily="18" charset="0"/>
              </a:rPr>
              <a:t>Business/Management experience – the investor must submit documentation proving ownership </a:t>
            </a:r>
            <a:r>
              <a:rPr lang="en-US" b="1" u="sng" spc="10" dirty="0" smtClean="0">
                <a:solidFill>
                  <a:srgbClr val="EEECE1">
                    <a:lumMod val="25000"/>
                  </a:srgbClr>
                </a:solidFill>
                <a:latin typeface="Perpetua" pitchFamily="18" charset="0"/>
              </a:rPr>
              <a:t>or</a:t>
            </a:r>
            <a:r>
              <a:rPr lang="en-US" spc="10" dirty="0" smtClean="0">
                <a:solidFill>
                  <a:srgbClr val="EEECE1">
                    <a:lumMod val="25000"/>
                  </a:srgbClr>
                </a:solidFill>
                <a:latin typeface="Perpetua" pitchFamily="18" charset="0"/>
              </a:rPr>
              <a:t> management of a “qualified business” for at least 2 of the last 5 years</a:t>
            </a:r>
          </a:p>
          <a:p>
            <a:pPr>
              <a:spcAft>
                <a:spcPts val="600"/>
              </a:spcAft>
            </a:pPr>
            <a:endParaRPr lang="en-US" sz="2100" spc="10" dirty="0">
              <a:solidFill>
                <a:srgbClr val="EEECE1">
                  <a:lumMod val="25000"/>
                </a:srgbClr>
              </a:solidFill>
              <a:latin typeface="Perpetua" pitchFamily="18" charset="0"/>
            </a:endParaRPr>
          </a:p>
        </p:txBody>
      </p:sp>
      <p:cxnSp>
        <p:nvCxnSpPr>
          <p:cNvPr id="9" name="Straight Connector 8" hidden="1"/>
          <p:cNvCxnSpPr/>
          <p:nvPr/>
        </p:nvCxnSpPr>
        <p:spPr>
          <a:xfrm>
            <a:off x="1655676" y="6581093"/>
            <a:ext cx="4932548" cy="0"/>
          </a:xfrm>
          <a:prstGeom prst="line">
            <a:avLst/>
          </a:prstGeom>
          <a:ln w="3175">
            <a:solidFill>
              <a:schemeClr val="bg1">
                <a:lumMod val="50000"/>
                <a:alpha val="68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0" y="5985287"/>
            <a:ext cx="9132442" cy="87271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3" name="gandsLogo_rev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8244" y="6083061"/>
            <a:ext cx="1764196" cy="620108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-1" y="5686131"/>
            <a:ext cx="8640453" cy="263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1200" spc="200" dirty="0" smtClean="0">
                <a:solidFill>
                  <a:srgbClr val="EEECE1">
                    <a:lumMod val="10000"/>
                  </a:srgbClr>
                </a:solidFill>
                <a:latin typeface="Perpetua" pitchFamily="18" charset="0"/>
              </a:rPr>
              <a:t>www.gands.com</a:t>
            </a:r>
            <a:endParaRPr lang="en-US" sz="1200" spc="200" dirty="0">
              <a:solidFill>
                <a:srgbClr val="EEECE1">
                  <a:lumMod val="10000"/>
                </a:srgbClr>
              </a:solidFill>
              <a:latin typeface="Perpetua" pitchFamily="18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665566" y="2004981"/>
            <a:ext cx="7812869" cy="10907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83568" y="1547500"/>
            <a:ext cx="7776864" cy="369332"/>
          </a:xfrm>
          <a:prstGeom prst="rect">
            <a:avLst/>
          </a:prstGeom>
          <a:noFill/>
          <a:effectLst/>
        </p:spPr>
        <p:txBody>
          <a:bodyPr wrap="square" lIns="0" tIns="0" rIns="0" bIns="0" rtlCol="0">
            <a:spAutoFit/>
          </a:bodyPr>
          <a:lstStyle/>
          <a:p>
            <a:r>
              <a:rPr lang="en-US" sz="2400" b="1" spc="200" dirty="0" smtClean="0">
                <a:ln w="3175">
                  <a:solidFill>
                    <a:srgbClr val="C00000"/>
                  </a:solidFill>
                </a:ln>
                <a:solidFill>
                  <a:srgbClr val="C00000"/>
                </a:solidFill>
                <a:latin typeface="Perpetua" pitchFamily="18" charset="0"/>
              </a:rPr>
              <a:t>Program Requirements</a:t>
            </a:r>
            <a:endParaRPr lang="en-US" sz="2400" b="1" spc="200" dirty="0">
              <a:ln w="3175">
                <a:solidFill>
                  <a:srgbClr val="C00000"/>
                </a:solidFill>
              </a:ln>
              <a:solidFill>
                <a:srgbClr val="C00000"/>
              </a:solidFill>
              <a:latin typeface="Perpetua" pitchFamily="18" charset="0"/>
            </a:endParaRPr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3851920" y="12654"/>
            <a:ext cx="5171170" cy="2901600"/>
          </a:xfrm>
          <a:prstGeom prst="rect">
            <a:avLst/>
          </a:prstGeom>
          <a:blipFill dpi="0" rotWithShape="1">
            <a:blip r:embed="rId4">
              <a:alphaModFix amt="44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719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map_flag" hidden="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9892" y="8621"/>
            <a:ext cx="5532550" cy="3123586"/>
          </a:xfrm>
          <a:prstGeom prst="rect">
            <a:avLst/>
          </a:prstGeom>
        </p:spPr>
      </p:pic>
      <p:pic>
        <p:nvPicPr>
          <p:cNvPr id="18" name="map_flag" hidden="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7924" y="8623"/>
            <a:ext cx="5136505" cy="289998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79626" y="2312877"/>
            <a:ext cx="734481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pc="10" dirty="0" smtClean="0">
                <a:solidFill>
                  <a:srgbClr val="EEECE1">
                    <a:lumMod val="25000"/>
                  </a:srgbClr>
                </a:solidFill>
                <a:latin typeface="Perpetua" pitchFamily="18" charset="0"/>
              </a:rPr>
              <a:t>Primary Applicant (The Investor)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pc="10" dirty="0" smtClean="0">
                <a:solidFill>
                  <a:srgbClr val="EEECE1">
                    <a:lumMod val="25000"/>
                  </a:srgbClr>
                </a:solidFill>
                <a:latin typeface="Perpetua" pitchFamily="18" charset="0"/>
              </a:rPr>
              <a:t>Spouse (includes same-sex partners)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pc="10" dirty="0" smtClean="0">
                <a:solidFill>
                  <a:srgbClr val="EEECE1">
                    <a:lumMod val="25000"/>
                  </a:srgbClr>
                </a:solidFill>
                <a:latin typeface="Perpetua" pitchFamily="18" charset="0"/>
              </a:rPr>
              <a:t>Children 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pc="10" dirty="0" smtClean="0">
                <a:solidFill>
                  <a:srgbClr val="EEECE1">
                    <a:lumMod val="25000"/>
                  </a:srgbClr>
                </a:solidFill>
                <a:latin typeface="Perpetua" pitchFamily="18" charset="0"/>
              </a:rPr>
              <a:t>Under the age of 19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pc="10" dirty="0" smtClean="0">
                <a:solidFill>
                  <a:srgbClr val="EEECE1">
                    <a:lumMod val="25000"/>
                  </a:srgbClr>
                </a:solidFill>
                <a:latin typeface="Perpetua" pitchFamily="18" charset="0"/>
              </a:rPr>
              <a:t>Age 19 and over if</a:t>
            </a:r>
            <a:r>
              <a:rPr lang="en-US" spc="10" dirty="0">
                <a:solidFill>
                  <a:srgbClr val="EEECE1">
                    <a:lumMod val="25000"/>
                  </a:srgbClr>
                </a:solidFill>
                <a:latin typeface="Perpetua" pitchFamily="18" charset="0"/>
              </a:rPr>
              <a:t> </a:t>
            </a:r>
            <a:r>
              <a:rPr lang="en-US" spc="10" dirty="0" smtClean="0">
                <a:solidFill>
                  <a:srgbClr val="EEECE1">
                    <a:lumMod val="25000"/>
                  </a:srgbClr>
                </a:solidFill>
                <a:latin typeface="Perpetua" pitchFamily="18" charset="0"/>
              </a:rPr>
              <a:t>financially dependent due to mental or physical condition prior to turning 19</a:t>
            </a:r>
            <a:endParaRPr lang="en-US" sz="2100" spc="10" dirty="0">
              <a:solidFill>
                <a:srgbClr val="EEECE1">
                  <a:lumMod val="25000"/>
                </a:srgbClr>
              </a:solidFill>
              <a:latin typeface="Perpetua" pitchFamily="18" charset="0"/>
            </a:endParaRPr>
          </a:p>
        </p:txBody>
      </p:sp>
      <p:cxnSp>
        <p:nvCxnSpPr>
          <p:cNvPr id="9" name="Straight Connector 8" hidden="1"/>
          <p:cNvCxnSpPr/>
          <p:nvPr/>
        </p:nvCxnSpPr>
        <p:spPr>
          <a:xfrm>
            <a:off x="1655676" y="6581093"/>
            <a:ext cx="4932548" cy="0"/>
          </a:xfrm>
          <a:prstGeom prst="line">
            <a:avLst/>
          </a:prstGeom>
          <a:ln w="3175">
            <a:solidFill>
              <a:schemeClr val="bg1">
                <a:lumMod val="50000"/>
                <a:alpha val="68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0" y="5985287"/>
            <a:ext cx="9132442" cy="87271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3" name="gandsLogo_rev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8244" y="6083061"/>
            <a:ext cx="1764196" cy="620108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-1" y="5686131"/>
            <a:ext cx="8640453" cy="263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1200" spc="200" dirty="0" smtClean="0">
                <a:solidFill>
                  <a:srgbClr val="EEECE1">
                    <a:lumMod val="10000"/>
                  </a:srgbClr>
                </a:solidFill>
                <a:latin typeface="Perpetua" pitchFamily="18" charset="0"/>
              </a:rPr>
              <a:t>www.gands.com</a:t>
            </a:r>
            <a:endParaRPr lang="en-US" sz="1200" spc="200" dirty="0">
              <a:solidFill>
                <a:srgbClr val="EEECE1">
                  <a:lumMod val="10000"/>
                </a:srgbClr>
              </a:solidFill>
              <a:latin typeface="Perpetua" pitchFamily="18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665566" y="2004981"/>
            <a:ext cx="7812869" cy="10907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83568" y="1547500"/>
            <a:ext cx="7776864" cy="369332"/>
          </a:xfrm>
          <a:prstGeom prst="rect">
            <a:avLst/>
          </a:prstGeom>
          <a:noFill/>
          <a:effectLst/>
        </p:spPr>
        <p:txBody>
          <a:bodyPr wrap="square" lIns="0" tIns="0" rIns="0" bIns="0" rtlCol="0">
            <a:spAutoFit/>
          </a:bodyPr>
          <a:lstStyle/>
          <a:p>
            <a:r>
              <a:rPr lang="en-US" sz="2400" b="1" spc="200" dirty="0" smtClean="0">
                <a:ln w="3175">
                  <a:solidFill>
                    <a:srgbClr val="C00000"/>
                  </a:solidFill>
                </a:ln>
                <a:solidFill>
                  <a:srgbClr val="C00000"/>
                </a:solidFill>
                <a:latin typeface="Perpetua" pitchFamily="18" charset="0"/>
              </a:rPr>
              <a:t>Who Can Apply</a:t>
            </a:r>
            <a:endParaRPr lang="en-US" sz="2400" b="1" spc="200" dirty="0">
              <a:ln w="3175">
                <a:solidFill>
                  <a:srgbClr val="C00000"/>
                </a:solidFill>
              </a:ln>
              <a:solidFill>
                <a:srgbClr val="C00000"/>
              </a:solidFill>
              <a:latin typeface="Perpetua" pitchFamily="18" charset="0"/>
            </a:endParaRPr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3851920" y="12654"/>
            <a:ext cx="5171170" cy="2901600"/>
          </a:xfrm>
          <a:prstGeom prst="rect">
            <a:avLst/>
          </a:prstGeom>
          <a:blipFill dpi="0" rotWithShape="1">
            <a:blip r:embed="rId4">
              <a:alphaModFix amt="44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4075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5985287"/>
            <a:ext cx="9132442" cy="87271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gandsLogo_rev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8244" y="6074097"/>
            <a:ext cx="1764196" cy="620108"/>
          </a:xfrm>
          <a:prstGeom prst="rect">
            <a:avLst/>
          </a:prstGeom>
        </p:spPr>
      </p:pic>
      <p:pic>
        <p:nvPicPr>
          <p:cNvPr id="3" name="map_fla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7924" y="8623"/>
            <a:ext cx="5136506" cy="2899985"/>
          </a:xfrm>
          <a:prstGeom prst="rect">
            <a:avLst/>
          </a:prstGeom>
        </p:spPr>
      </p:pic>
      <p:cxnSp>
        <p:nvCxnSpPr>
          <p:cNvPr id="8" name="Straight Connector 7" hidden="1"/>
          <p:cNvCxnSpPr/>
          <p:nvPr/>
        </p:nvCxnSpPr>
        <p:spPr>
          <a:xfrm>
            <a:off x="623796" y="3573016"/>
            <a:ext cx="7884877" cy="0"/>
          </a:xfrm>
          <a:prstGeom prst="line">
            <a:avLst/>
          </a:prstGeom>
          <a:ln w="12700">
            <a:gradFill>
              <a:gsLst>
                <a:gs pos="0">
                  <a:schemeClr val="accent3"/>
                </a:gs>
                <a:gs pos="100000">
                  <a:schemeClr val="tx2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75569" y="2708920"/>
            <a:ext cx="7884877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400" b="1" spc="400" dirty="0" smtClean="0">
                <a:solidFill>
                  <a:srgbClr val="A6A574"/>
                </a:solidFill>
                <a:latin typeface="Perpetua" pitchFamily="18" charset="0"/>
              </a:rPr>
              <a:t>Other Provincial Programs</a:t>
            </a:r>
            <a:endParaRPr lang="en-US" sz="2400" b="1" spc="400" dirty="0">
              <a:solidFill>
                <a:srgbClr val="A6A574"/>
              </a:solidFill>
              <a:latin typeface="Perpetu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72516" y="5636153"/>
            <a:ext cx="8772401" cy="25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1200" b="1" spc="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Perpetua" pitchFamily="18" charset="0"/>
              </a:rPr>
              <a:t>www.gands.com</a:t>
            </a:r>
            <a:endParaRPr lang="en-US" sz="1200" b="1" spc="200" dirty="0">
              <a:solidFill>
                <a:schemeClr val="tx1">
                  <a:lumMod val="50000"/>
                  <a:lumOff val="50000"/>
                </a:schemeClr>
              </a:solidFill>
              <a:latin typeface="Perpet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12259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map_flag" hidden="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9892" y="8621"/>
            <a:ext cx="5532550" cy="3123586"/>
          </a:xfrm>
          <a:prstGeom prst="rect">
            <a:avLst/>
          </a:prstGeom>
        </p:spPr>
      </p:pic>
      <p:pic>
        <p:nvPicPr>
          <p:cNvPr id="18" name="map_flag" hidden="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7924" y="8623"/>
            <a:ext cx="5136505" cy="289998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79626" y="2312877"/>
            <a:ext cx="7344816" cy="2569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000" spc="10" dirty="0" smtClean="0">
                <a:solidFill>
                  <a:srgbClr val="EEECE1">
                    <a:lumMod val="25000"/>
                  </a:srgbClr>
                </a:solidFill>
                <a:latin typeface="Perpetua" pitchFamily="18" charset="0"/>
              </a:rPr>
              <a:t>Provinces work with Federal Government to create application programs tailored to investors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000" spc="10" dirty="0" smtClean="0">
                <a:solidFill>
                  <a:srgbClr val="EEECE1">
                    <a:lumMod val="25000"/>
                  </a:srgbClr>
                </a:solidFill>
                <a:latin typeface="Perpetua" pitchFamily="18" charset="0"/>
              </a:rPr>
              <a:t>Most programs require active investment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000" spc="10" dirty="0" smtClean="0">
                <a:solidFill>
                  <a:srgbClr val="EEECE1">
                    <a:lumMod val="25000"/>
                  </a:srgbClr>
                </a:solidFill>
                <a:latin typeface="Perpetua" pitchFamily="18" charset="0"/>
              </a:rPr>
              <a:t>Investment requirements vary – from $150,000 and up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000" spc="10" dirty="0" smtClean="0">
                <a:solidFill>
                  <a:srgbClr val="EEECE1">
                    <a:lumMod val="25000"/>
                  </a:srgbClr>
                </a:solidFill>
                <a:latin typeface="Perpetua" pitchFamily="18" charset="0"/>
              </a:rPr>
              <a:t>Programs permit entrepreneurs to open new businesses or acquire existing business </a:t>
            </a:r>
          </a:p>
          <a:p>
            <a:pPr>
              <a:spcAft>
                <a:spcPts val="600"/>
              </a:spcAft>
            </a:pPr>
            <a:endParaRPr lang="en-US" sz="2100" spc="10" dirty="0" smtClean="0">
              <a:solidFill>
                <a:srgbClr val="EEECE1">
                  <a:lumMod val="25000"/>
                </a:srgbClr>
              </a:solidFill>
              <a:latin typeface="Perpetua" pitchFamily="18" charset="0"/>
            </a:endParaRPr>
          </a:p>
        </p:txBody>
      </p:sp>
      <p:cxnSp>
        <p:nvCxnSpPr>
          <p:cNvPr id="9" name="Straight Connector 8" hidden="1"/>
          <p:cNvCxnSpPr/>
          <p:nvPr/>
        </p:nvCxnSpPr>
        <p:spPr>
          <a:xfrm>
            <a:off x="1655676" y="6581093"/>
            <a:ext cx="4932548" cy="0"/>
          </a:xfrm>
          <a:prstGeom prst="line">
            <a:avLst/>
          </a:prstGeom>
          <a:ln w="3175">
            <a:solidFill>
              <a:schemeClr val="bg1">
                <a:lumMod val="50000"/>
                <a:alpha val="68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0" y="5985287"/>
            <a:ext cx="9132442" cy="87271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3" name="gandsLogo_rev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8244" y="6083061"/>
            <a:ext cx="1764196" cy="620108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-1" y="5686131"/>
            <a:ext cx="8640453" cy="263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1200" spc="200" dirty="0" smtClean="0">
                <a:solidFill>
                  <a:srgbClr val="EEECE1">
                    <a:lumMod val="10000"/>
                  </a:srgbClr>
                </a:solidFill>
                <a:latin typeface="Perpetua" pitchFamily="18" charset="0"/>
              </a:rPr>
              <a:t>www.gands.com</a:t>
            </a:r>
            <a:endParaRPr lang="en-US" sz="1200" spc="200" dirty="0">
              <a:solidFill>
                <a:srgbClr val="EEECE1">
                  <a:lumMod val="10000"/>
                </a:srgbClr>
              </a:solidFill>
              <a:latin typeface="Perpetua" pitchFamily="18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665566" y="2004981"/>
            <a:ext cx="7812869" cy="10907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83568" y="1547500"/>
            <a:ext cx="7776864" cy="369332"/>
          </a:xfrm>
          <a:prstGeom prst="rect">
            <a:avLst/>
          </a:prstGeom>
          <a:noFill/>
          <a:effectLst/>
        </p:spPr>
        <p:txBody>
          <a:bodyPr wrap="square" lIns="0" tIns="0" rIns="0" bIns="0" rtlCol="0">
            <a:spAutoFit/>
          </a:bodyPr>
          <a:lstStyle/>
          <a:p>
            <a:r>
              <a:rPr lang="en-US" sz="2400" b="1" spc="200" dirty="0" smtClean="0">
                <a:ln w="3175">
                  <a:solidFill>
                    <a:srgbClr val="C00000"/>
                  </a:solidFill>
                </a:ln>
                <a:solidFill>
                  <a:srgbClr val="C00000"/>
                </a:solidFill>
                <a:latin typeface="Perpetua" pitchFamily="18" charset="0"/>
              </a:rPr>
              <a:t>Provincial Programs</a:t>
            </a:r>
            <a:endParaRPr lang="en-US" sz="2400" b="1" spc="200" dirty="0">
              <a:ln w="3175">
                <a:solidFill>
                  <a:srgbClr val="C00000"/>
                </a:solidFill>
              </a:ln>
              <a:solidFill>
                <a:srgbClr val="C00000"/>
              </a:solidFill>
              <a:latin typeface="Perpetua" pitchFamily="18" charset="0"/>
            </a:endParaRPr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3851920" y="12654"/>
            <a:ext cx="5171170" cy="2901600"/>
          </a:xfrm>
          <a:prstGeom prst="rect">
            <a:avLst/>
          </a:prstGeom>
          <a:blipFill dpi="0" rotWithShape="1">
            <a:blip r:embed="rId4">
              <a:alphaModFix amt="44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9103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5985287"/>
            <a:ext cx="9132442" cy="87271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gandsLogo_rev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8244" y="6074097"/>
            <a:ext cx="1764196" cy="620108"/>
          </a:xfrm>
          <a:prstGeom prst="rect">
            <a:avLst/>
          </a:prstGeom>
        </p:spPr>
      </p:pic>
      <p:pic>
        <p:nvPicPr>
          <p:cNvPr id="3" name="map_fla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7924" y="8623"/>
            <a:ext cx="5136506" cy="2899985"/>
          </a:xfrm>
          <a:prstGeom prst="rect">
            <a:avLst/>
          </a:prstGeom>
        </p:spPr>
      </p:pic>
      <p:cxnSp>
        <p:nvCxnSpPr>
          <p:cNvPr id="8" name="Straight Connector 7" hidden="1"/>
          <p:cNvCxnSpPr/>
          <p:nvPr/>
        </p:nvCxnSpPr>
        <p:spPr>
          <a:xfrm>
            <a:off x="623796" y="3573016"/>
            <a:ext cx="7884877" cy="0"/>
          </a:xfrm>
          <a:prstGeom prst="line">
            <a:avLst/>
          </a:prstGeom>
          <a:ln w="12700">
            <a:gradFill>
              <a:gsLst>
                <a:gs pos="0">
                  <a:schemeClr val="accent3"/>
                </a:gs>
                <a:gs pos="100000">
                  <a:schemeClr val="tx2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75569" y="2708920"/>
            <a:ext cx="7884877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400" b="1" spc="400" dirty="0" smtClean="0">
                <a:solidFill>
                  <a:srgbClr val="A6A574"/>
                </a:solidFill>
                <a:latin typeface="Perpetua" pitchFamily="18" charset="0"/>
              </a:rPr>
              <a:t>Why Canada?</a:t>
            </a:r>
            <a:endParaRPr lang="en-US" sz="2400" b="1" spc="400" dirty="0">
              <a:solidFill>
                <a:srgbClr val="A6A574"/>
              </a:solidFill>
              <a:latin typeface="Perpetu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72516" y="5636153"/>
            <a:ext cx="8772401" cy="25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1200" b="1" spc="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Perpetua" pitchFamily="18" charset="0"/>
              </a:rPr>
              <a:t>www.gands.com</a:t>
            </a:r>
            <a:endParaRPr lang="en-US" sz="1200" b="1" spc="200" dirty="0">
              <a:solidFill>
                <a:schemeClr val="tx1">
                  <a:lumMod val="50000"/>
                  <a:lumOff val="50000"/>
                </a:schemeClr>
              </a:solidFill>
              <a:latin typeface="Perpet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473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map_flag" hidden="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9892" y="8621"/>
            <a:ext cx="5532550" cy="3123586"/>
          </a:xfrm>
          <a:prstGeom prst="rect">
            <a:avLst/>
          </a:prstGeom>
        </p:spPr>
      </p:pic>
      <p:pic>
        <p:nvPicPr>
          <p:cNvPr id="18" name="map_flag" hidden="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7924" y="8623"/>
            <a:ext cx="5136505" cy="2899985"/>
          </a:xfrm>
          <a:prstGeom prst="rect">
            <a:avLst/>
          </a:prstGeom>
        </p:spPr>
      </p:pic>
      <p:cxnSp>
        <p:nvCxnSpPr>
          <p:cNvPr id="9" name="Straight Connector 8" hidden="1"/>
          <p:cNvCxnSpPr/>
          <p:nvPr/>
        </p:nvCxnSpPr>
        <p:spPr>
          <a:xfrm>
            <a:off x="1655676" y="6581093"/>
            <a:ext cx="4932548" cy="0"/>
          </a:xfrm>
          <a:prstGeom prst="line">
            <a:avLst/>
          </a:prstGeom>
          <a:ln w="3175">
            <a:solidFill>
              <a:schemeClr val="bg1">
                <a:lumMod val="50000"/>
                <a:alpha val="68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0" y="5985287"/>
            <a:ext cx="9132442" cy="87271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gandsLogo_rev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8244" y="6083061"/>
            <a:ext cx="1764196" cy="620108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-1" y="5686131"/>
            <a:ext cx="8640453" cy="263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1200" spc="200" dirty="0" smtClean="0">
                <a:solidFill>
                  <a:schemeClr val="bg2">
                    <a:lumMod val="10000"/>
                  </a:schemeClr>
                </a:solidFill>
                <a:latin typeface="Perpetua" pitchFamily="18" charset="0"/>
              </a:rPr>
              <a:t>www.gands.com</a:t>
            </a:r>
            <a:endParaRPr lang="en-US" sz="1200" spc="200" dirty="0">
              <a:solidFill>
                <a:schemeClr val="bg2">
                  <a:lumMod val="10000"/>
                </a:schemeClr>
              </a:solidFill>
              <a:latin typeface="Perpetua" pitchFamily="18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665566" y="2004981"/>
            <a:ext cx="7812869" cy="10907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83568" y="1547500"/>
            <a:ext cx="7776864" cy="369332"/>
          </a:xfrm>
          <a:prstGeom prst="rect">
            <a:avLst/>
          </a:prstGeom>
          <a:noFill/>
          <a:effectLst/>
        </p:spPr>
        <p:txBody>
          <a:bodyPr wrap="square" lIns="0" tIns="0" rIns="0" bIns="0" rtlCol="0">
            <a:spAutoFit/>
          </a:bodyPr>
          <a:lstStyle/>
          <a:p>
            <a:r>
              <a:rPr lang="en-US" sz="2400" b="1" spc="200" dirty="0" smtClean="0">
                <a:ln w="3175">
                  <a:solidFill>
                    <a:srgbClr val="C00000"/>
                  </a:solidFill>
                </a:ln>
                <a:solidFill>
                  <a:srgbClr val="C00000"/>
                </a:solidFill>
                <a:latin typeface="Perpetua" pitchFamily="18" charset="0"/>
              </a:rPr>
              <a:t>Overview of International Programs</a:t>
            </a:r>
            <a:endParaRPr lang="en-US" sz="2400" b="1" spc="200" dirty="0">
              <a:ln w="3175">
                <a:solidFill>
                  <a:srgbClr val="C00000"/>
                </a:solidFill>
              </a:ln>
              <a:solidFill>
                <a:srgbClr val="C00000"/>
              </a:solidFill>
              <a:latin typeface="Perpetua" pitchFamily="18" charset="0"/>
            </a:endParaRPr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3851920" y="12654"/>
            <a:ext cx="5171170" cy="2901600"/>
          </a:xfrm>
          <a:prstGeom prst="rect">
            <a:avLst/>
          </a:prstGeom>
          <a:blipFill dpi="0" rotWithShape="1">
            <a:blip r:embed="rId3">
              <a:alphaModFix amt="44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9695058"/>
              </p:ext>
            </p:extLst>
          </p:nvPr>
        </p:nvGraphicFramePr>
        <p:xfrm>
          <a:off x="695783" y="2044920"/>
          <a:ext cx="7740876" cy="36026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35219"/>
                <a:gridCol w="1935219"/>
                <a:gridCol w="1935219"/>
                <a:gridCol w="1935219"/>
              </a:tblGrid>
              <a:tr h="23195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 dirty="0">
                          <a:effectLst/>
                        </a:rPr>
                        <a:t> </a:t>
                      </a:r>
                      <a:endParaRPr lang="en-CA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>
                          <a:effectLst/>
                        </a:rPr>
                        <a:t>Canada (Quebec)</a:t>
                      </a:r>
                      <a:endParaRPr lang="en-C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>
                          <a:effectLst/>
                        </a:rPr>
                        <a:t>Portugal Golden Visa </a:t>
                      </a:r>
                      <a:endParaRPr lang="en-C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>
                          <a:effectLst/>
                        </a:rPr>
                        <a:t>Antigua &amp; Barbuda CIP</a:t>
                      </a:r>
                      <a:endParaRPr lang="en-C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</a:tr>
              <a:tr h="2160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>
                          <a:effectLst/>
                        </a:rPr>
                        <a:t>Net Worth Required</a:t>
                      </a:r>
                      <a:endParaRPr lang="en-C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>
                          <a:effectLst/>
                        </a:rPr>
                        <a:t>CAD$1,600,000</a:t>
                      </a:r>
                      <a:endParaRPr lang="en-C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>
                          <a:effectLst/>
                        </a:rPr>
                        <a:t>None</a:t>
                      </a:r>
                      <a:endParaRPr lang="en-C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>
                          <a:effectLst/>
                        </a:rPr>
                        <a:t>None</a:t>
                      </a:r>
                      <a:endParaRPr lang="en-C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</a:tr>
              <a:tr h="9331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>
                          <a:effectLst/>
                        </a:rPr>
                        <a:t>Investment Conditions</a:t>
                      </a:r>
                      <a:endParaRPr lang="en-C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CA" sz="1000">
                          <a:effectLst/>
                        </a:rPr>
                        <a:t>$800,000 passive guaranteed investment </a:t>
                      </a:r>
                      <a:r>
                        <a:rPr lang="en-CA" sz="1000" u="sng">
                          <a:effectLst/>
                        </a:rPr>
                        <a:t>or</a:t>
                      </a:r>
                      <a:endParaRPr lang="en-CA" sz="100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CA" sz="1000">
                          <a:effectLst/>
                        </a:rPr>
                        <a:t>Financing option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>
                          <a:effectLst/>
                        </a:rPr>
                        <a:t> </a:t>
                      </a:r>
                      <a:endParaRPr lang="en-C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arenR"/>
                        <a:tabLst>
                          <a:tab pos="218440" algn="l"/>
                        </a:tabLst>
                      </a:pPr>
                      <a:r>
                        <a:rPr lang="en-CA" sz="1000">
                          <a:effectLst/>
                        </a:rPr>
                        <a:t>Real-Estate investment of €500,000 </a:t>
                      </a:r>
                      <a:r>
                        <a:rPr lang="en-CA" sz="1000" u="sng">
                          <a:effectLst/>
                        </a:rPr>
                        <a:t>or</a:t>
                      </a:r>
                      <a:endParaRPr lang="en-CA" sz="100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arenR"/>
                        <a:tabLst>
                          <a:tab pos="218440" algn="l"/>
                        </a:tabLst>
                      </a:pPr>
                      <a:r>
                        <a:rPr lang="en-CA" sz="1000">
                          <a:effectLst/>
                        </a:rPr>
                        <a:t>Passive Investment of €1M </a:t>
                      </a:r>
                      <a:r>
                        <a:rPr lang="en-CA" sz="1000" u="sng">
                          <a:effectLst/>
                        </a:rPr>
                        <a:t>or</a:t>
                      </a:r>
                      <a:endParaRPr lang="en-CA" sz="100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arenR"/>
                        <a:tabLst>
                          <a:tab pos="218440" algn="l"/>
                        </a:tabLst>
                      </a:pPr>
                      <a:r>
                        <a:rPr lang="en-CA" sz="1000">
                          <a:effectLst/>
                        </a:rPr>
                        <a:t>Creation of 10 jobs</a:t>
                      </a:r>
                      <a:endParaRPr lang="en-C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CA" sz="1000" dirty="0">
                          <a:effectLst/>
                        </a:rPr>
                        <a:t>US$200,000 to approved charity or development fund </a:t>
                      </a:r>
                      <a:r>
                        <a:rPr lang="en-CA" sz="1000" u="sng" dirty="0">
                          <a:effectLst/>
                        </a:rPr>
                        <a:t>or</a:t>
                      </a:r>
                      <a:endParaRPr lang="en-CA" sz="100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CA" sz="1000" dirty="0">
                          <a:effectLst/>
                        </a:rPr>
                        <a:t>US$400,000 Real-estate </a:t>
                      </a:r>
                      <a:r>
                        <a:rPr lang="en-CA" sz="1000" u="sng" dirty="0">
                          <a:effectLst/>
                        </a:rPr>
                        <a:t>or</a:t>
                      </a:r>
                      <a:endParaRPr lang="en-CA" sz="100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CA" sz="1000" dirty="0">
                          <a:effectLst/>
                        </a:rPr>
                        <a:t>US$1,500,000 to establish a business</a:t>
                      </a:r>
                      <a:endParaRPr lang="en-CA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</a:tr>
              <a:tr h="18754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 dirty="0">
                          <a:effectLst/>
                        </a:rPr>
                        <a:t>Main Advantages</a:t>
                      </a:r>
                      <a:endParaRPr lang="en-CA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CA" sz="1000" dirty="0">
                          <a:effectLst/>
                        </a:rPr>
                        <a:t>Permanent Residency with passport in as little as 2 years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CA" sz="1000" dirty="0">
                          <a:effectLst/>
                        </a:rPr>
                        <a:t>Visa free access to EU, United States and Schengen zone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CA" sz="1000" dirty="0">
                          <a:effectLst/>
                        </a:rPr>
                        <a:t>Healthcare and Education</a:t>
                      </a:r>
                      <a:endParaRPr lang="en-CA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CA" sz="1000">
                          <a:effectLst/>
                        </a:rPr>
                        <a:t>Marginal minimum stay requirement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CA" sz="1000">
                          <a:effectLst/>
                        </a:rPr>
                        <a:t>Residency Permit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CA" sz="1000">
                          <a:effectLst/>
                        </a:rPr>
                        <a:t>Visa free access to Schengen zone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CA" sz="1000">
                          <a:effectLst/>
                        </a:rPr>
                        <a:t>Non-Habitual Tax Resident Regime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CA" sz="1000">
                          <a:effectLst/>
                        </a:rPr>
                        <a:t>Leads to EU Citizenship &amp; Passport in 6 years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>
                          <a:effectLst/>
                        </a:rPr>
                        <a:t> </a:t>
                      </a:r>
                      <a:endParaRPr lang="en-C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CA" sz="1000" dirty="0">
                          <a:effectLst/>
                        </a:rPr>
                        <a:t>No Personal Income Tax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CA" sz="1000" dirty="0">
                          <a:effectLst/>
                        </a:rPr>
                        <a:t>Minimal Residency Requirement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CA" sz="1000" dirty="0">
                          <a:effectLst/>
                        </a:rPr>
                        <a:t>Obtain passport within 3-6 months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CA" sz="1000" dirty="0">
                          <a:effectLst/>
                        </a:rPr>
                        <a:t>Visa Free access to Canada, United States and EU, Schengen zone</a:t>
                      </a:r>
                      <a:endParaRPr lang="en-CA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5178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 hidden="1"/>
          <p:cNvCxnSpPr/>
          <p:nvPr/>
        </p:nvCxnSpPr>
        <p:spPr>
          <a:xfrm>
            <a:off x="575570" y="2024844"/>
            <a:ext cx="7884877" cy="0"/>
          </a:xfrm>
          <a:prstGeom prst="line">
            <a:avLst/>
          </a:prstGeom>
          <a:ln w="12700">
            <a:gradFill>
              <a:gsLst>
                <a:gs pos="0">
                  <a:schemeClr val="accent3"/>
                </a:gs>
                <a:gs pos="100000">
                  <a:schemeClr val="tx2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map_fla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7924" y="8623"/>
            <a:ext cx="5136506" cy="289998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79626" y="2312880"/>
            <a:ext cx="7272794" cy="2416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100" spc="10" dirty="0" smtClean="0">
                <a:solidFill>
                  <a:schemeClr val="bg1">
                    <a:lumMod val="75000"/>
                  </a:schemeClr>
                </a:solidFill>
                <a:latin typeface="Perpetua" pitchFamily="18" charset="0"/>
              </a:rPr>
              <a:t>Overview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100" spc="10" dirty="0" smtClean="0">
                <a:solidFill>
                  <a:schemeClr val="bg1">
                    <a:lumMod val="75000"/>
                  </a:schemeClr>
                </a:solidFill>
                <a:latin typeface="Perpetua" pitchFamily="18" charset="0"/>
              </a:rPr>
              <a:t>Temporary Entry for Business Professionals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100" spc="10" dirty="0" smtClean="0">
                <a:solidFill>
                  <a:schemeClr val="bg1">
                    <a:lumMod val="75000"/>
                  </a:schemeClr>
                </a:solidFill>
                <a:latin typeface="Perpetua" pitchFamily="18" charset="0"/>
              </a:rPr>
              <a:t>Ontario </a:t>
            </a:r>
            <a:r>
              <a:rPr lang="en-US" sz="2100" spc="10" dirty="0" smtClean="0">
                <a:solidFill>
                  <a:schemeClr val="bg1">
                    <a:lumMod val="75000"/>
                  </a:schemeClr>
                </a:solidFill>
                <a:latin typeface="Perpetua" pitchFamily="18" charset="0"/>
              </a:rPr>
              <a:t>Immigrant Nominee </a:t>
            </a:r>
            <a:r>
              <a:rPr lang="en-US" sz="2100" spc="10" dirty="0" smtClean="0">
                <a:solidFill>
                  <a:schemeClr val="bg1">
                    <a:lumMod val="75000"/>
                  </a:schemeClr>
                </a:solidFill>
                <a:latin typeface="Perpetua" pitchFamily="18" charset="0"/>
              </a:rPr>
              <a:t>Programs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100" spc="10" dirty="0">
                <a:solidFill>
                  <a:schemeClr val="bg1">
                    <a:lumMod val="75000"/>
                  </a:schemeClr>
                </a:solidFill>
                <a:latin typeface="Perpetua" pitchFamily="18" charset="0"/>
              </a:rPr>
              <a:t>Quebec Immigrant Investor </a:t>
            </a:r>
            <a:r>
              <a:rPr lang="en-US" sz="2100" spc="10" dirty="0" smtClean="0">
                <a:solidFill>
                  <a:schemeClr val="bg1">
                    <a:lumMod val="75000"/>
                  </a:schemeClr>
                </a:solidFill>
                <a:latin typeface="Perpetua" pitchFamily="18" charset="0"/>
              </a:rPr>
              <a:t>Program</a:t>
            </a:r>
            <a:endParaRPr lang="en-US" sz="2100" spc="10" dirty="0" smtClean="0">
              <a:solidFill>
                <a:schemeClr val="bg1">
                  <a:lumMod val="75000"/>
                </a:schemeClr>
              </a:solidFill>
              <a:latin typeface="Perpetua" pitchFamily="18" charset="0"/>
            </a:endParaRP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100" spc="10" dirty="0" smtClean="0">
                <a:solidFill>
                  <a:schemeClr val="bg1">
                    <a:lumMod val="75000"/>
                  </a:schemeClr>
                </a:solidFill>
                <a:latin typeface="Perpetua" pitchFamily="18" charset="0"/>
              </a:rPr>
              <a:t>Why Canada?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100" spc="10" dirty="0" smtClean="0">
                <a:solidFill>
                  <a:schemeClr val="bg1">
                    <a:lumMod val="75000"/>
                  </a:schemeClr>
                </a:solidFill>
                <a:latin typeface="Perpetua" pitchFamily="18" charset="0"/>
              </a:rPr>
              <a:t>Questions</a:t>
            </a:r>
            <a:endParaRPr lang="en-US" sz="2100" spc="10" dirty="0">
              <a:solidFill>
                <a:schemeClr val="bg1">
                  <a:lumMod val="75000"/>
                </a:schemeClr>
              </a:solidFill>
              <a:latin typeface="Perpetua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5985287"/>
            <a:ext cx="9132442" cy="87271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gandsLogo_rev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8244" y="6083622"/>
            <a:ext cx="1764196" cy="62010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0" y="5673794"/>
            <a:ext cx="8644831" cy="263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1200" b="1" spc="200" dirty="0" smtClean="0">
                <a:solidFill>
                  <a:schemeClr val="bg1">
                    <a:lumMod val="50000"/>
                  </a:schemeClr>
                </a:solidFill>
                <a:latin typeface="Perpetua" pitchFamily="18" charset="0"/>
              </a:rPr>
              <a:t>www.gands.com</a:t>
            </a:r>
            <a:endParaRPr lang="en-US" sz="1200" b="1" spc="200" dirty="0">
              <a:solidFill>
                <a:schemeClr val="bg1">
                  <a:lumMod val="50000"/>
                </a:schemeClr>
              </a:solidFill>
              <a:latin typeface="Perpetua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3568" y="1547500"/>
            <a:ext cx="7776864" cy="369332"/>
          </a:xfrm>
          <a:prstGeom prst="rect">
            <a:avLst/>
          </a:prstGeom>
          <a:noFill/>
          <a:effectLst/>
        </p:spPr>
        <p:txBody>
          <a:bodyPr wrap="square" lIns="0" tIns="0" rIns="0" bIns="0" rtlCol="0">
            <a:spAutoFit/>
          </a:bodyPr>
          <a:lstStyle/>
          <a:p>
            <a:r>
              <a:rPr lang="en-US" sz="2400" b="1" spc="200" dirty="0" smtClean="0">
                <a:ln w="3175">
                  <a:noFill/>
                </a:ln>
                <a:solidFill>
                  <a:srgbClr val="A6A574"/>
                </a:solidFill>
                <a:latin typeface="Perpetua" pitchFamily="18" charset="0"/>
              </a:rPr>
              <a:t>Agenda</a:t>
            </a:r>
            <a:endParaRPr lang="en-US" sz="2400" b="1" spc="200" dirty="0">
              <a:ln w="3175">
                <a:noFill/>
              </a:ln>
              <a:solidFill>
                <a:srgbClr val="A6A574"/>
              </a:solidFill>
              <a:latin typeface="Perpetua" pitchFamily="18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665566" y="2004981"/>
            <a:ext cx="7812869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4992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map_flag" hidden="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9892" y="8621"/>
            <a:ext cx="5532550" cy="3123586"/>
          </a:xfrm>
          <a:prstGeom prst="rect">
            <a:avLst/>
          </a:prstGeom>
        </p:spPr>
      </p:pic>
      <p:pic>
        <p:nvPicPr>
          <p:cNvPr id="18" name="map_flag" hidden="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7924" y="8623"/>
            <a:ext cx="5136505" cy="289998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79626" y="2312877"/>
            <a:ext cx="734481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spc="10" dirty="0" smtClean="0">
                <a:solidFill>
                  <a:schemeClr val="bg2">
                    <a:lumMod val="25000"/>
                  </a:schemeClr>
                </a:solidFill>
                <a:latin typeface="Perpetua" pitchFamily="18" charset="0"/>
              </a:rPr>
              <a:t>Stable and democratic society with a history of multi-</a:t>
            </a:r>
            <a:r>
              <a:rPr lang="en-US" sz="2000" spc="10" dirty="0" err="1" smtClean="0">
                <a:solidFill>
                  <a:schemeClr val="bg2">
                    <a:lumMod val="25000"/>
                  </a:schemeClr>
                </a:solidFill>
                <a:latin typeface="Perpetua" pitchFamily="18" charset="0"/>
              </a:rPr>
              <a:t>culturalism</a:t>
            </a:r>
            <a:endParaRPr lang="en-US" sz="2000" spc="10" dirty="0" smtClean="0">
              <a:solidFill>
                <a:schemeClr val="bg2">
                  <a:lumMod val="25000"/>
                </a:schemeClr>
              </a:solidFill>
              <a:latin typeface="Perpetua" pitchFamily="18" charset="0"/>
            </a:endParaRP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spc="10" dirty="0" smtClean="0">
                <a:solidFill>
                  <a:schemeClr val="bg2">
                    <a:lumMod val="25000"/>
                  </a:schemeClr>
                </a:solidFill>
                <a:latin typeface="Perpetua" pitchFamily="18" charset="0"/>
              </a:rPr>
              <a:t>One in every five residents was born </a:t>
            </a:r>
            <a:r>
              <a:rPr lang="en-US" sz="2000" i="1" spc="10" dirty="0" smtClean="0">
                <a:solidFill>
                  <a:schemeClr val="bg2">
                    <a:lumMod val="25000"/>
                  </a:schemeClr>
                </a:solidFill>
                <a:latin typeface="Perpetua" pitchFamily="18" charset="0"/>
              </a:rPr>
              <a:t>outside</a:t>
            </a:r>
            <a:r>
              <a:rPr lang="en-US" sz="2000" spc="10" dirty="0" smtClean="0">
                <a:solidFill>
                  <a:schemeClr val="bg2">
                    <a:lumMod val="25000"/>
                  </a:schemeClr>
                </a:solidFill>
                <a:latin typeface="Perpetua" pitchFamily="18" charset="0"/>
              </a:rPr>
              <a:t> of Canada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spc="10" dirty="0" smtClean="0">
                <a:solidFill>
                  <a:schemeClr val="bg2">
                    <a:lumMod val="25000"/>
                  </a:schemeClr>
                </a:solidFill>
                <a:latin typeface="Perpetua" pitchFamily="18" charset="0"/>
              </a:rPr>
              <a:t>Secondary education (High School) is free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spc="10" dirty="0" smtClean="0">
                <a:solidFill>
                  <a:schemeClr val="bg2">
                    <a:lumMod val="25000"/>
                  </a:schemeClr>
                </a:solidFill>
                <a:latin typeface="Perpetua" pitchFamily="18" charset="0"/>
              </a:rPr>
              <a:t>Canadian Universities are affordable and rank competitively with their counterparts internationally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spc="10" dirty="0" smtClean="0">
                <a:solidFill>
                  <a:schemeClr val="bg2">
                    <a:lumMod val="25000"/>
                  </a:schemeClr>
                </a:solidFill>
                <a:latin typeface="Perpetua" pitchFamily="18" charset="0"/>
              </a:rPr>
              <a:t>The children of permanent residents qualify for the same tuition rates and Canadian Citizens</a:t>
            </a:r>
          </a:p>
        </p:txBody>
      </p:sp>
      <p:cxnSp>
        <p:nvCxnSpPr>
          <p:cNvPr id="9" name="Straight Connector 8" hidden="1"/>
          <p:cNvCxnSpPr/>
          <p:nvPr/>
        </p:nvCxnSpPr>
        <p:spPr>
          <a:xfrm>
            <a:off x="1655676" y="6581093"/>
            <a:ext cx="4932548" cy="0"/>
          </a:xfrm>
          <a:prstGeom prst="line">
            <a:avLst/>
          </a:prstGeom>
          <a:ln w="3175">
            <a:solidFill>
              <a:schemeClr val="bg1">
                <a:lumMod val="50000"/>
                <a:alpha val="68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0" y="5985287"/>
            <a:ext cx="9132442" cy="87271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gandsLogo_rev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8244" y="6083061"/>
            <a:ext cx="1764196" cy="620108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-1" y="5686131"/>
            <a:ext cx="8640453" cy="263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1200" spc="200" dirty="0" smtClean="0">
                <a:solidFill>
                  <a:schemeClr val="bg2">
                    <a:lumMod val="10000"/>
                  </a:schemeClr>
                </a:solidFill>
                <a:latin typeface="Perpetua" pitchFamily="18" charset="0"/>
              </a:rPr>
              <a:t>www.gands.com</a:t>
            </a:r>
            <a:endParaRPr lang="en-US" sz="1200" spc="200" dirty="0">
              <a:solidFill>
                <a:schemeClr val="bg2">
                  <a:lumMod val="10000"/>
                </a:schemeClr>
              </a:solidFill>
              <a:latin typeface="Perpetua" pitchFamily="18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665566" y="2004981"/>
            <a:ext cx="7812869" cy="10907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83568" y="1547500"/>
            <a:ext cx="7776864" cy="369332"/>
          </a:xfrm>
          <a:prstGeom prst="rect">
            <a:avLst/>
          </a:prstGeom>
          <a:noFill/>
          <a:effectLst/>
        </p:spPr>
        <p:txBody>
          <a:bodyPr wrap="square" lIns="0" tIns="0" rIns="0" bIns="0" rtlCol="0">
            <a:spAutoFit/>
          </a:bodyPr>
          <a:lstStyle/>
          <a:p>
            <a:r>
              <a:rPr lang="en-US" sz="2400" b="1" spc="200" dirty="0" smtClean="0">
                <a:ln w="3175">
                  <a:solidFill>
                    <a:srgbClr val="C00000"/>
                  </a:solidFill>
                </a:ln>
                <a:solidFill>
                  <a:srgbClr val="C00000"/>
                </a:solidFill>
                <a:latin typeface="Perpetua" pitchFamily="18" charset="0"/>
              </a:rPr>
              <a:t>Reasons to Choose Canada</a:t>
            </a:r>
            <a:endParaRPr lang="en-US" sz="2400" b="1" spc="200" dirty="0">
              <a:ln w="3175">
                <a:solidFill>
                  <a:srgbClr val="C00000"/>
                </a:solidFill>
              </a:ln>
              <a:solidFill>
                <a:srgbClr val="C00000"/>
              </a:solidFill>
              <a:latin typeface="Perpetua" pitchFamily="18" charset="0"/>
            </a:endParaRPr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3851920" y="12654"/>
            <a:ext cx="5171170" cy="2901600"/>
          </a:xfrm>
          <a:prstGeom prst="rect">
            <a:avLst/>
          </a:prstGeom>
          <a:blipFill dpi="0" rotWithShape="1">
            <a:blip r:embed="rId3">
              <a:alphaModFix amt="44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4589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map_flag" hidden="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9892" y="8621"/>
            <a:ext cx="5532550" cy="3123586"/>
          </a:xfrm>
          <a:prstGeom prst="rect">
            <a:avLst/>
          </a:prstGeom>
        </p:spPr>
      </p:pic>
      <p:pic>
        <p:nvPicPr>
          <p:cNvPr id="18" name="map_flag" hidden="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7924" y="8623"/>
            <a:ext cx="5136505" cy="2899985"/>
          </a:xfrm>
          <a:prstGeom prst="rect">
            <a:avLst/>
          </a:prstGeom>
        </p:spPr>
      </p:pic>
      <p:cxnSp>
        <p:nvCxnSpPr>
          <p:cNvPr id="9" name="Straight Connector 8" hidden="1"/>
          <p:cNvCxnSpPr/>
          <p:nvPr/>
        </p:nvCxnSpPr>
        <p:spPr>
          <a:xfrm>
            <a:off x="1655676" y="6581093"/>
            <a:ext cx="4932548" cy="0"/>
          </a:xfrm>
          <a:prstGeom prst="line">
            <a:avLst/>
          </a:prstGeom>
          <a:ln w="3175">
            <a:solidFill>
              <a:schemeClr val="bg1">
                <a:lumMod val="50000"/>
                <a:alpha val="68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0" y="5985287"/>
            <a:ext cx="9132442" cy="87271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gandsLogo_rev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8244" y="6083061"/>
            <a:ext cx="1764196" cy="620108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-1" y="5686131"/>
            <a:ext cx="8640453" cy="263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1200" spc="200" dirty="0" smtClean="0">
                <a:solidFill>
                  <a:schemeClr val="bg2">
                    <a:lumMod val="10000"/>
                  </a:schemeClr>
                </a:solidFill>
                <a:latin typeface="Perpetua" pitchFamily="18" charset="0"/>
              </a:rPr>
              <a:t>www.gands.com</a:t>
            </a:r>
            <a:endParaRPr lang="en-US" sz="1200" spc="200" dirty="0">
              <a:solidFill>
                <a:schemeClr val="bg2">
                  <a:lumMod val="10000"/>
                </a:schemeClr>
              </a:solidFill>
              <a:latin typeface="Perpetua" pitchFamily="18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665566" y="2004981"/>
            <a:ext cx="7812869" cy="10907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83568" y="1547500"/>
            <a:ext cx="7776864" cy="369332"/>
          </a:xfrm>
          <a:prstGeom prst="rect">
            <a:avLst/>
          </a:prstGeom>
          <a:noFill/>
          <a:effectLst/>
        </p:spPr>
        <p:txBody>
          <a:bodyPr wrap="square" lIns="0" tIns="0" rIns="0" bIns="0" rtlCol="0">
            <a:spAutoFit/>
          </a:bodyPr>
          <a:lstStyle/>
          <a:p>
            <a:r>
              <a:rPr lang="en-US" sz="2400" b="1" spc="200" dirty="0" smtClean="0">
                <a:ln w="3175">
                  <a:solidFill>
                    <a:srgbClr val="C00000"/>
                  </a:solidFill>
                </a:ln>
                <a:solidFill>
                  <a:srgbClr val="C00000"/>
                </a:solidFill>
                <a:latin typeface="Perpetua" pitchFamily="18" charset="0"/>
              </a:rPr>
              <a:t>World University Rankings*</a:t>
            </a:r>
            <a:endParaRPr lang="en-US" sz="2400" b="1" spc="200" dirty="0">
              <a:ln w="3175">
                <a:solidFill>
                  <a:srgbClr val="C00000"/>
                </a:solidFill>
              </a:ln>
              <a:solidFill>
                <a:srgbClr val="C00000"/>
              </a:solidFill>
              <a:latin typeface="Perpetua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22859" y="5671510"/>
            <a:ext cx="8640453" cy="263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200" spc="200" dirty="0" smtClean="0">
                <a:solidFill>
                  <a:schemeClr val="bg2">
                    <a:lumMod val="10000"/>
                  </a:schemeClr>
                </a:solidFill>
                <a:latin typeface="Perpetua" pitchFamily="18" charset="0"/>
              </a:rPr>
              <a:t>*QS World University Rankings 2012</a:t>
            </a:r>
            <a:endParaRPr lang="en-US" sz="1200" spc="200" dirty="0">
              <a:solidFill>
                <a:schemeClr val="bg2">
                  <a:lumMod val="10000"/>
                </a:schemeClr>
              </a:solidFill>
              <a:latin typeface="Perpetua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861" y="2168860"/>
            <a:ext cx="3129059" cy="871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859" y="3040082"/>
            <a:ext cx="3129059" cy="2514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4604" y="3040081"/>
            <a:ext cx="3122027" cy="2514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5956" y="2183160"/>
            <a:ext cx="3129059" cy="871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ight Arrow 3"/>
          <p:cNvSpPr/>
          <p:nvPr/>
        </p:nvSpPr>
        <p:spPr>
          <a:xfrm rot="10800000">
            <a:off x="7380312" y="3753036"/>
            <a:ext cx="792088" cy="188781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" name="Right Arrow 21"/>
          <p:cNvSpPr/>
          <p:nvPr/>
        </p:nvSpPr>
        <p:spPr>
          <a:xfrm rot="10800000">
            <a:off x="7380311" y="3564255"/>
            <a:ext cx="792088" cy="188781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051157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map_flag" hidden="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9892" y="8621"/>
            <a:ext cx="5532550" cy="3123586"/>
          </a:xfrm>
          <a:prstGeom prst="rect">
            <a:avLst/>
          </a:prstGeom>
        </p:spPr>
      </p:pic>
      <p:pic>
        <p:nvPicPr>
          <p:cNvPr id="18" name="map_flag" hidden="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7924" y="8623"/>
            <a:ext cx="5136505" cy="289998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79626" y="2312877"/>
            <a:ext cx="734481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endParaRPr lang="en-US" sz="2100" spc="10" dirty="0" smtClean="0">
              <a:solidFill>
                <a:schemeClr val="bg2">
                  <a:lumMod val="25000"/>
                </a:schemeClr>
              </a:solidFill>
              <a:latin typeface="Perpetua" pitchFamily="18" charset="0"/>
            </a:endParaRPr>
          </a:p>
        </p:txBody>
      </p:sp>
      <p:cxnSp>
        <p:nvCxnSpPr>
          <p:cNvPr id="9" name="Straight Connector 8" hidden="1"/>
          <p:cNvCxnSpPr/>
          <p:nvPr/>
        </p:nvCxnSpPr>
        <p:spPr>
          <a:xfrm>
            <a:off x="1655676" y="6581093"/>
            <a:ext cx="4932548" cy="0"/>
          </a:xfrm>
          <a:prstGeom prst="line">
            <a:avLst/>
          </a:prstGeom>
          <a:ln w="3175">
            <a:solidFill>
              <a:schemeClr val="bg1">
                <a:lumMod val="50000"/>
                <a:alpha val="68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0" y="5985287"/>
            <a:ext cx="9132442" cy="87271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gandsLogo_rev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8244" y="6083061"/>
            <a:ext cx="1764196" cy="620108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-1" y="5686131"/>
            <a:ext cx="8640453" cy="263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1200" spc="200" dirty="0" smtClean="0">
                <a:solidFill>
                  <a:schemeClr val="bg2">
                    <a:lumMod val="10000"/>
                  </a:schemeClr>
                </a:solidFill>
                <a:latin typeface="Perpetua" pitchFamily="18" charset="0"/>
              </a:rPr>
              <a:t>www.gands.com</a:t>
            </a:r>
            <a:endParaRPr lang="en-US" sz="1200" spc="200" dirty="0">
              <a:solidFill>
                <a:schemeClr val="bg2">
                  <a:lumMod val="10000"/>
                </a:schemeClr>
              </a:solidFill>
              <a:latin typeface="Perpetua" pitchFamily="18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665566" y="2004981"/>
            <a:ext cx="7812869" cy="10907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83568" y="1547500"/>
            <a:ext cx="7776864" cy="369332"/>
          </a:xfrm>
          <a:prstGeom prst="rect">
            <a:avLst/>
          </a:prstGeom>
          <a:noFill/>
          <a:effectLst/>
        </p:spPr>
        <p:txBody>
          <a:bodyPr wrap="square" lIns="0" tIns="0" rIns="0" bIns="0" rtlCol="0">
            <a:spAutoFit/>
          </a:bodyPr>
          <a:lstStyle/>
          <a:p>
            <a:r>
              <a:rPr lang="en-US" sz="2400" b="1" spc="200" dirty="0" smtClean="0">
                <a:ln w="3175">
                  <a:solidFill>
                    <a:srgbClr val="C00000"/>
                  </a:solidFill>
                </a:ln>
                <a:solidFill>
                  <a:srgbClr val="C00000"/>
                </a:solidFill>
                <a:latin typeface="Perpetua" pitchFamily="18" charset="0"/>
              </a:rPr>
              <a:t>Cost of University*</a:t>
            </a:r>
            <a:endParaRPr lang="en-US" sz="2400" b="1" spc="200" dirty="0">
              <a:ln w="3175">
                <a:solidFill>
                  <a:srgbClr val="C00000"/>
                </a:solidFill>
              </a:ln>
              <a:solidFill>
                <a:srgbClr val="C00000"/>
              </a:solidFill>
              <a:latin typeface="Perpetua" pitchFamily="18" charset="0"/>
            </a:endParaRPr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3851920" y="12654"/>
            <a:ext cx="5171170" cy="2901600"/>
          </a:xfrm>
          <a:prstGeom prst="rect">
            <a:avLst/>
          </a:prstGeom>
          <a:blipFill dpi="0" rotWithShape="1">
            <a:blip r:embed="rId4">
              <a:alphaModFix amt="44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6200714"/>
              </p:ext>
            </p:extLst>
          </p:nvPr>
        </p:nvGraphicFramePr>
        <p:xfrm>
          <a:off x="683568" y="2312879"/>
          <a:ext cx="7632847" cy="2987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9336"/>
                <a:gridCol w="1469107"/>
                <a:gridCol w="1571468"/>
                <a:gridCol w="1571468"/>
                <a:gridCol w="1571468"/>
              </a:tblGrid>
              <a:tr h="426904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McGill University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University of Toronto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Cornell University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Harvard University</a:t>
                      </a:r>
                      <a:endParaRPr lang="en-CA" dirty="0"/>
                    </a:p>
                  </a:txBody>
                  <a:tcPr/>
                </a:tc>
              </a:tr>
              <a:tr h="426904">
                <a:tc>
                  <a:txBody>
                    <a:bodyPr/>
                    <a:lstStyle/>
                    <a:p>
                      <a:r>
                        <a:rPr lang="en-CA" i="1" dirty="0" smtClean="0"/>
                        <a:t>Quebec Residents</a:t>
                      </a:r>
                      <a:endParaRPr lang="en-CA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$3,963.61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N/A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N/A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N/A</a:t>
                      </a:r>
                      <a:endParaRPr lang="en-CA" dirty="0"/>
                    </a:p>
                  </a:txBody>
                  <a:tcPr/>
                </a:tc>
              </a:tr>
              <a:tr h="426904">
                <a:tc>
                  <a:txBody>
                    <a:bodyPr/>
                    <a:lstStyle/>
                    <a:p>
                      <a:r>
                        <a:rPr lang="en-CA" i="1" dirty="0" smtClean="0"/>
                        <a:t>Canadian Residents</a:t>
                      </a:r>
                      <a:endParaRPr lang="en-CA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$8,322,31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$7,239.50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N/A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N/A</a:t>
                      </a:r>
                      <a:endParaRPr lang="en-CA" dirty="0"/>
                    </a:p>
                  </a:txBody>
                  <a:tcPr/>
                </a:tc>
              </a:tr>
              <a:tr h="426904">
                <a:tc>
                  <a:txBody>
                    <a:bodyPr/>
                    <a:lstStyle/>
                    <a:p>
                      <a:r>
                        <a:rPr lang="en-CA" i="1" dirty="0" smtClean="0"/>
                        <a:t>International Students</a:t>
                      </a:r>
                      <a:endParaRPr lang="en-CA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$17,859.31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$34,133.50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$47,050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$42,292</a:t>
                      </a:r>
                      <a:endParaRPr lang="en-CA" dirty="0"/>
                    </a:p>
                  </a:txBody>
                  <a:tcPr/>
                </a:tc>
              </a:tr>
              <a:tr h="426904">
                <a:tc>
                  <a:txBody>
                    <a:bodyPr/>
                    <a:lstStyle/>
                    <a:p>
                      <a:r>
                        <a:rPr lang="en-CA" i="1" dirty="0" smtClean="0"/>
                        <a:t>US</a:t>
                      </a:r>
                      <a:r>
                        <a:rPr lang="en-CA" i="1" baseline="0" dirty="0" smtClean="0"/>
                        <a:t> Students</a:t>
                      </a:r>
                      <a:endParaRPr lang="en-CA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N/A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N/A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$30,910**</a:t>
                      </a:r>
                      <a:endParaRPr lang="en-CA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$42,292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65566" y="5423779"/>
            <a:ext cx="5472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smtClean="0"/>
              <a:t>* total tuition cost for full-time studies (Bachelor of Arts)</a:t>
            </a:r>
          </a:p>
          <a:p>
            <a:r>
              <a:rPr lang="en-CA" sz="1200" dirty="0" smtClean="0">
                <a:sym typeface="Symbol"/>
              </a:rPr>
              <a:t>**For Residents of New York State (some programs only)</a:t>
            </a:r>
            <a:endParaRPr lang="en-CA" sz="1200" baseline="30000" dirty="0"/>
          </a:p>
        </p:txBody>
      </p:sp>
    </p:spTree>
    <p:extLst>
      <p:ext uri="{BB962C8B-B14F-4D97-AF65-F5344CB8AC3E}">
        <p14:creationId xmlns:p14="http://schemas.microsoft.com/office/powerpoint/2010/main" val="13664992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map_flag" hidden="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9892" y="8621"/>
            <a:ext cx="5532550" cy="3123586"/>
          </a:xfrm>
          <a:prstGeom prst="rect">
            <a:avLst/>
          </a:prstGeom>
        </p:spPr>
      </p:pic>
      <p:pic>
        <p:nvPicPr>
          <p:cNvPr id="18" name="map_flag" hidden="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7924" y="8623"/>
            <a:ext cx="5136505" cy="2899985"/>
          </a:xfrm>
          <a:prstGeom prst="rect">
            <a:avLst/>
          </a:prstGeom>
        </p:spPr>
      </p:pic>
      <p:cxnSp>
        <p:nvCxnSpPr>
          <p:cNvPr id="9" name="Straight Connector 8" hidden="1"/>
          <p:cNvCxnSpPr/>
          <p:nvPr/>
        </p:nvCxnSpPr>
        <p:spPr>
          <a:xfrm>
            <a:off x="1655676" y="6581093"/>
            <a:ext cx="4932548" cy="0"/>
          </a:xfrm>
          <a:prstGeom prst="line">
            <a:avLst/>
          </a:prstGeom>
          <a:ln w="3175">
            <a:solidFill>
              <a:schemeClr val="bg1">
                <a:lumMod val="50000"/>
                <a:alpha val="68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0" y="5985287"/>
            <a:ext cx="9132442" cy="87271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gandsLogo_rev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8244" y="6083061"/>
            <a:ext cx="1764196" cy="620108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-1" y="5686131"/>
            <a:ext cx="8640453" cy="263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1200" spc="200" dirty="0" smtClean="0">
                <a:solidFill>
                  <a:schemeClr val="bg2">
                    <a:lumMod val="10000"/>
                  </a:schemeClr>
                </a:solidFill>
                <a:latin typeface="Perpetua" pitchFamily="18" charset="0"/>
              </a:rPr>
              <a:t>www.gands.com</a:t>
            </a:r>
            <a:endParaRPr lang="en-US" sz="1200" spc="200" dirty="0">
              <a:solidFill>
                <a:schemeClr val="bg2">
                  <a:lumMod val="10000"/>
                </a:schemeClr>
              </a:solidFill>
              <a:latin typeface="Perpetua" pitchFamily="18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665566" y="2004981"/>
            <a:ext cx="7812869" cy="10907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83568" y="1547500"/>
            <a:ext cx="7776864" cy="369332"/>
          </a:xfrm>
          <a:prstGeom prst="rect">
            <a:avLst/>
          </a:prstGeom>
          <a:noFill/>
          <a:effectLst/>
        </p:spPr>
        <p:txBody>
          <a:bodyPr wrap="square" lIns="0" tIns="0" rIns="0" bIns="0" rtlCol="0">
            <a:spAutoFit/>
          </a:bodyPr>
          <a:lstStyle/>
          <a:p>
            <a:r>
              <a:rPr lang="en-US" sz="2400" b="1" spc="200" dirty="0" smtClean="0">
                <a:ln w="3175">
                  <a:solidFill>
                    <a:srgbClr val="C00000"/>
                  </a:solidFill>
                </a:ln>
                <a:solidFill>
                  <a:srgbClr val="C00000"/>
                </a:solidFill>
                <a:latin typeface="Perpetua" pitchFamily="18" charset="0"/>
              </a:rPr>
              <a:t>The Economist </a:t>
            </a:r>
            <a:r>
              <a:rPr lang="en-US" sz="2400" b="1" spc="200" dirty="0" err="1" smtClean="0">
                <a:ln w="3175">
                  <a:solidFill>
                    <a:srgbClr val="C00000"/>
                  </a:solidFill>
                </a:ln>
                <a:solidFill>
                  <a:srgbClr val="C00000"/>
                </a:solidFill>
                <a:latin typeface="Perpetua" pitchFamily="18" charset="0"/>
              </a:rPr>
              <a:t>Liveability</a:t>
            </a:r>
            <a:r>
              <a:rPr lang="en-US" sz="2400" b="1" spc="200" dirty="0" smtClean="0">
                <a:ln w="3175">
                  <a:solidFill>
                    <a:srgbClr val="C00000"/>
                  </a:solidFill>
                </a:ln>
                <a:solidFill>
                  <a:srgbClr val="C00000"/>
                </a:solidFill>
                <a:latin typeface="Perpetua" pitchFamily="18" charset="0"/>
              </a:rPr>
              <a:t> Survey (2015)</a:t>
            </a:r>
            <a:endParaRPr lang="en-US" sz="2400" b="1" spc="200" dirty="0">
              <a:ln w="3175">
                <a:solidFill>
                  <a:srgbClr val="C00000"/>
                </a:solidFill>
              </a:ln>
              <a:solidFill>
                <a:srgbClr val="C00000"/>
              </a:solidFill>
              <a:latin typeface="Perpetua" pitchFamily="18" charset="0"/>
            </a:endParaRPr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3851920" y="12654"/>
            <a:ext cx="5171170" cy="2901600"/>
          </a:xfrm>
          <a:prstGeom prst="rect">
            <a:avLst/>
          </a:prstGeom>
          <a:blipFill dpi="0" rotWithShape="1">
            <a:blip r:embed="rId3">
              <a:alphaModFix amt="44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" name="Right Arrow 1"/>
          <p:cNvSpPr/>
          <p:nvPr/>
        </p:nvSpPr>
        <p:spPr>
          <a:xfrm rot="10800000">
            <a:off x="5292080" y="3320988"/>
            <a:ext cx="1008112" cy="216024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Right Arrow 15"/>
          <p:cNvSpPr/>
          <p:nvPr/>
        </p:nvSpPr>
        <p:spPr>
          <a:xfrm rot="10800000">
            <a:off x="5292080" y="3612059"/>
            <a:ext cx="1008112" cy="216024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TextBox 3"/>
          <p:cNvSpPr txBox="1"/>
          <p:nvPr/>
        </p:nvSpPr>
        <p:spPr>
          <a:xfrm>
            <a:off x="6420898" y="3249790"/>
            <a:ext cx="24482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 smtClean="0">
                <a:solidFill>
                  <a:srgbClr val="172934"/>
                </a:solidFill>
                <a:latin typeface="Perpetua"/>
              </a:rPr>
              <a:t>Canadian cities consistently place in the top 10 for most liveable cities in the world</a:t>
            </a:r>
            <a:endParaRPr lang="en-CA" sz="1600" dirty="0">
              <a:solidFill>
                <a:srgbClr val="172934"/>
              </a:solidFill>
              <a:latin typeface="Perpetua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566" y="2091919"/>
            <a:ext cx="4391025" cy="375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05122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 hidden="1"/>
          <p:cNvCxnSpPr/>
          <p:nvPr/>
        </p:nvCxnSpPr>
        <p:spPr>
          <a:xfrm>
            <a:off x="575570" y="2024844"/>
            <a:ext cx="7884877" cy="0"/>
          </a:xfrm>
          <a:prstGeom prst="line">
            <a:avLst/>
          </a:prstGeom>
          <a:ln w="12700">
            <a:gradFill>
              <a:gsLst>
                <a:gs pos="0">
                  <a:schemeClr val="accent3"/>
                </a:gs>
                <a:gs pos="100000">
                  <a:schemeClr val="tx2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map_fla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7924" y="8623"/>
            <a:ext cx="5136506" cy="289998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5985287"/>
            <a:ext cx="9132442" cy="87271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0" name="gandsLogo_rev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8244" y="6083622"/>
            <a:ext cx="1764196" cy="62010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647801" y="3762747"/>
            <a:ext cx="59586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CA" sz="2000" dirty="0" smtClean="0">
              <a:solidFill>
                <a:srgbClr val="B80000"/>
              </a:solidFill>
              <a:latin typeface="Perpetua"/>
            </a:endParaRPr>
          </a:p>
          <a:p>
            <a:pPr algn="ctr"/>
            <a:r>
              <a:rPr lang="en-CA" dirty="0" smtClean="0">
                <a:solidFill>
                  <a:prstClr val="black"/>
                </a:solidFill>
              </a:rPr>
              <a:t/>
            </a:r>
            <a:br>
              <a:rPr lang="en-CA" dirty="0" smtClean="0">
                <a:solidFill>
                  <a:prstClr val="black"/>
                </a:solidFill>
              </a:rPr>
            </a:br>
            <a:endParaRPr lang="en-CA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8009" y="944724"/>
            <a:ext cx="4500487" cy="169277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A6A574"/>
                </a:solidFill>
                <a:latin typeface="Perpetua" pitchFamily="18" charset="0"/>
              </a:rPr>
              <a:t>Green and Spiegel LLP</a:t>
            </a:r>
          </a:p>
          <a:p>
            <a:r>
              <a:rPr lang="en-US" sz="1600" b="1" dirty="0" smtClean="0">
                <a:solidFill>
                  <a:srgbClr val="A6A574"/>
                </a:solidFill>
                <a:latin typeface="Perpetua" pitchFamily="18" charset="0"/>
              </a:rPr>
              <a:t>390 Bay Street, Suite 2800</a:t>
            </a:r>
          </a:p>
          <a:p>
            <a:r>
              <a:rPr lang="en-US" sz="1600" b="1" dirty="0" smtClean="0">
                <a:solidFill>
                  <a:srgbClr val="A6A574"/>
                </a:solidFill>
                <a:latin typeface="Perpetua" pitchFamily="18" charset="0"/>
              </a:rPr>
              <a:t>Toronto, ON M5H 2Y2</a:t>
            </a:r>
          </a:p>
          <a:p>
            <a:r>
              <a:rPr lang="en-US" sz="1600" b="1" dirty="0" smtClean="0">
                <a:solidFill>
                  <a:srgbClr val="A6A574"/>
                </a:solidFill>
                <a:latin typeface="Perpetua" pitchFamily="18" charset="0"/>
              </a:rPr>
              <a:t>Canada</a:t>
            </a:r>
          </a:p>
          <a:p>
            <a:r>
              <a:rPr lang="en-US" sz="1600" b="1" dirty="0" smtClean="0">
                <a:solidFill>
                  <a:srgbClr val="A6A574"/>
                </a:solidFill>
                <a:latin typeface="Perpetua" pitchFamily="18" charset="0"/>
              </a:rPr>
              <a:t>+416.862.7880</a:t>
            </a:r>
          </a:p>
          <a:p>
            <a:endParaRPr lang="en-US" sz="2400" b="1" i="1" spc="400" dirty="0">
              <a:solidFill>
                <a:srgbClr val="A6A574"/>
              </a:solidFill>
              <a:latin typeface="Perpetua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6824" y="2816932"/>
            <a:ext cx="4500487" cy="144655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endParaRPr lang="en-US" sz="1200" b="1" dirty="0">
              <a:solidFill>
                <a:srgbClr val="A6A574"/>
              </a:solidFill>
              <a:latin typeface="Perpetua" pitchFamily="18" charset="0"/>
            </a:endParaRPr>
          </a:p>
          <a:p>
            <a:endParaRPr lang="en-US" sz="1200" b="1" dirty="0" smtClean="0">
              <a:solidFill>
                <a:srgbClr val="A6A574"/>
              </a:solidFill>
              <a:latin typeface="Perpetua" pitchFamily="18" charset="0"/>
            </a:endParaRPr>
          </a:p>
          <a:p>
            <a:r>
              <a:rPr lang="en-US" sz="2800" b="1" dirty="0" smtClean="0">
                <a:solidFill>
                  <a:srgbClr val="A6A574"/>
                </a:solidFill>
                <a:latin typeface="Perpetua" pitchFamily="18" charset="0"/>
              </a:rPr>
              <a:t>www.gands.com</a:t>
            </a:r>
          </a:p>
          <a:p>
            <a:endParaRPr lang="en-US" sz="1200" b="1" spc="400" dirty="0" smtClean="0">
              <a:solidFill>
                <a:srgbClr val="A6A574"/>
              </a:solidFill>
              <a:latin typeface="Perpetua" pitchFamily="18" charset="0"/>
            </a:endParaRPr>
          </a:p>
          <a:p>
            <a:endParaRPr lang="en-US" sz="2400" b="1" i="1" spc="400" dirty="0">
              <a:solidFill>
                <a:srgbClr val="A6A574"/>
              </a:solidFill>
              <a:latin typeface="Perpet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680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5985287"/>
            <a:ext cx="9132442" cy="87271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gandsLogo_rev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8244" y="6074097"/>
            <a:ext cx="1764196" cy="620108"/>
          </a:xfrm>
          <a:prstGeom prst="rect">
            <a:avLst/>
          </a:prstGeom>
        </p:spPr>
      </p:pic>
      <p:pic>
        <p:nvPicPr>
          <p:cNvPr id="3" name="map_fla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7924" y="8623"/>
            <a:ext cx="5136506" cy="2899985"/>
          </a:xfrm>
          <a:prstGeom prst="rect">
            <a:avLst/>
          </a:prstGeom>
        </p:spPr>
      </p:pic>
      <p:cxnSp>
        <p:nvCxnSpPr>
          <p:cNvPr id="8" name="Straight Connector 7" hidden="1"/>
          <p:cNvCxnSpPr/>
          <p:nvPr/>
        </p:nvCxnSpPr>
        <p:spPr>
          <a:xfrm>
            <a:off x="623796" y="3573016"/>
            <a:ext cx="7884877" cy="0"/>
          </a:xfrm>
          <a:prstGeom prst="line">
            <a:avLst/>
          </a:prstGeom>
          <a:ln w="12700">
            <a:gradFill>
              <a:gsLst>
                <a:gs pos="0">
                  <a:schemeClr val="accent3"/>
                </a:gs>
                <a:gs pos="100000">
                  <a:schemeClr val="tx2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75569" y="2708920"/>
            <a:ext cx="7884877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400" b="1" spc="400" dirty="0" smtClean="0">
                <a:solidFill>
                  <a:srgbClr val="A6A574"/>
                </a:solidFill>
                <a:latin typeface="Perpetua" pitchFamily="18" charset="0"/>
              </a:rPr>
              <a:t>Overview</a:t>
            </a:r>
            <a:endParaRPr lang="en-US" sz="2400" b="1" spc="400" dirty="0">
              <a:solidFill>
                <a:srgbClr val="A6A574"/>
              </a:solidFill>
              <a:latin typeface="Perpetu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72516" y="5636153"/>
            <a:ext cx="8772401" cy="25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1200" b="1" spc="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Perpetua" pitchFamily="18" charset="0"/>
              </a:rPr>
              <a:t>www.gands.com</a:t>
            </a:r>
            <a:endParaRPr lang="en-US" sz="1200" b="1" spc="200" dirty="0">
              <a:solidFill>
                <a:schemeClr val="tx1">
                  <a:lumMod val="50000"/>
                  <a:lumOff val="50000"/>
                </a:schemeClr>
              </a:solidFill>
              <a:latin typeface="Perpet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603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map_flag" hidden="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9892" y="8621"/>
            <a:ext cx="5532550" cy="3123586"/>
          </a:xfrm>
          <a:prstGeom prst="rect">
            <a:avLst/>
          </a:prstGeom>
        </p:spPr>
      </p:pic>
      <p:pic>
        <p:nvPicPr>
          <p:cNvPr id="18" name="map_flag" hidden="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7924" y="8623"/>
            <a:ext cx="5136505" cy="289998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79626" y="2312877"/>
            <a:ext cx="7344816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spc="10" dirty="0" smtClean="0">
                <a:solidFill>
                  <a:schemeClr val="bg2">
                    <a:lumMod val="25000"/>
                  </a:schemeClr>
                </a:solidFill>
                <a:latin typeface="Perpetua" pitchFamily="18" charset="0"/>
              </a:rPr>
              <a:t>Canada actively seeks to recruit highly skilled investors and entrepreneurs from around the world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spc="10" dirty="0" smtClean="0">
                <a:solidFill>
                  <a:schemeClr val="bg2">
                    <a:lumMod val="25000"/>
                  </a:schemeClr>
                </a:solidFill>
                <a:latin typeface="Perpetua" pitchFamily="18" charset="0"/>
              </a:rPr>
              <a:t>The Federal government and provinces work together to create programs to facilitate entry of business professionals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spc="10" dirty="0" smtClean="0">
                <a:solidFill>
                  <a:schemeClr val="bg2">
                    <a:lumMod val="25000"/>
                  </a:schemeClr>
                </a:solidFill>
                <a:latin typeface="Perpetua" pitchFamily="18" charset="0"/>
              </a:rPr>
              <a:t>Both temporary permits and permanent resident streams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spc="10" dirty="0" smtClean="0">
                <a:solidFill>
                  <a:schemeClr val="bg2">
                    <a:lumMod val="25000"/>
                  </a:schemeClr>
                </a:solidFill>
                <a:latin typeface="Perpetua" pitchFamily="18" charset="0"/>
              </a:rPr>
              <a:t>Temporary Entry as business visitors permits foreign nationals to set up meetings and pursue international business opportunities prior to making investor applications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spc="10" dirty="0" smtClean="0">
                <a:solidFill>
                  <a:schemeClr val="bg2">
                    <a:lumMod val="25000"/>
                  </a:schemeClr>
                </a:solidFill>
                <a:latin typeface="Perpetua" pitchFamily="18" charset="0"/>
              </a:rPr>
              <a:t>Election of Liberal Majority government promises to reduce wait times and stream line application processes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100" spc="10" dirty="0" smtClean="0">
              <a:solidFill>
                <a:schemeClr val="bg2">
                  <a:lumMod val="25000"/>
                </a:schemeClr>
              </a:solidFill>
              <a:latin typeface="Perpetua" pitchFamily="18" charset="0"/>
            </a:endParaRPr>
          </a:p>
          <a:p>
            <a:pPr>
              <a:spcAft>
                <a:spcPts val="600"/>
              </a:spcAft>
            </a:pPr>
            <a:endParaRPr lang="en-US" sz="2100" spc="10" dirty="0">
              <a:solidFill>
                <a:schemeClr val="bg2">
                  <a:lumMod val="25000"/>
                </a:schemeClr>
              </a:solidFill>
              <a:latin typeface="Perpetua" pitchFamily="18" charset="0"/>
            </a:endParaRPr>
          </a:p>
        </p:txBody>
      </p:sp>
      <p:cxnSp>
        <p:nvCxnSpPr>
          <p:cNvPr id="9" name="Straight Connector 8" hidden="1"/>
          <p:cNvCxnSpPr/>
          <p:nvPr/>
        </p:nvCxnSpPr>
        <p:spPr>
          <a:xfrm>
            <a:off x="1655676" y="6581093"/>
            <a:ext cx="4932548" cy="0"/>
          </a:xfrm>
          <a:prstGeom prst="line">
            <a:avLst/>
          </a:prstGeom>
          <a:ln w="3175">
            <a:solidFill>
              <a:schemeClr val="bg1">
                <a:lumMod val="50000"/>
                <a:alpha val="68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0" y="5985287"/>
            <a:ext cx="9132442" cy="87271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gandsLogo_rev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8244" y="6083061"/>
            <a:ext cx="1764196" cy="620108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-1" y="5686131"/>
            <a:ext cx="8640453" cy="263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1200" spc="200" dirty="0" smtClean="0">
                <a:solidFill>
                  <a:schemeClr val="bg2">
                    <a:lumMod val="10000"/>
                  </a:schemeClr>
                </a:solidFill>
                <a:latin typeface="Perpetua" pitchFamily="18" charset="0"/>
              </a:rPr>
              <a:t>www.gands.com</a:t>
            </a:r>
            <a:endParaRPr lang="en-US" sz="1200" spc="200" dirty="0">
              <a:solidFill>
                <a:schemeClr val="bg2">
                  <a:lumMod val="10000"/>
                </a:schemeClr>
              </a:solidFill>
              <a:latin typeface="Perpetua" pitchFamily="18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665566" y="2004981"/>
            <a:ext cx="7812869" cy="10907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83568" y="1547500"/>
            <a:ext cx="7776864" cy="369332"/>
          </a:xfrm>
          <a:prstGeom prst="rect">
            <a:avLst/>
          </a:prstGeom>
          <a:noFill/>
          <a:effectLst/>
        </p:spPr>
        <p:txBody>
          <a:bodyPr wrap="square" lIns="0" tIns="0" rIns="0" bIns="0" rtlCol="0">
            <a:spAutoFit/>
          </a:bodyPr>
          <a:lstStyle/>
          <a:p>
            <a:r>
              <a:rPr lang="en-US" sz="2400" b="1" spc="200" dirty="0" smtClean="0">
                <a:ln w="3175">
                  <a:solidFill>
                    <a:srgbClr val="C00000"/>
                  </a:solidFill>
                </a:ln>
                <a:solidFill>
                  <a:srgbClr val="C00000"/>
                </a:solidFill>
                <a:latin typeface="Perpetua" pitchFamily="18" charset="0"/>
              </a:rPr>
              <a:t>Overview</a:t>
            </a:r>
            <a:endParaRPr lang="en-US" sz="2400" b="1" spc="200" dirty="0">
              <a:ln w="3175">
                <a:solidFill>
                  <a:srgbClr val="C00000"/>
                </a:solidFill>
              </a:ln>
              <a:solidFill>
                <a:srgbClr val="C00000"/>
              </a:solidFill>
              <a:latin typeface="Perpetua" pitchFamily="18" charset="0"/>
            </a:endParaRPr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3851920" y="12654"/>
            <a:ext cx="5171170" cy="2901600"/>
          </a:xfrm>
          <a:prstGeom prst="rect">
            <a:avLst/>
          </a:prstGeom>
          <a:blipFill dpi="0" rotWithShape="1">
            <a:blip r:embed="rId3">
              <a:alphaModFix amt="44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732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5985287"/>
            <a:ext cx="9132442" cy="87271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gandsLogo_rev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8244" y="6074097"/>
            <a:ext cx="1764196" cy="620108"/>
          </a:xfrm>
          <a:prstGeom prst="rect">
            <a:avLst/>
          </a:prstGeom>
        </p:spPr>
      </p:pic>
      <p:pic>
        <p:nvPicPr>
          <p:cNvPr id="3" name="map_fla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7924" y="8623"/>
            <a:ext cx="5136506" cy="2899985"/>
          </a:xfrm>
          <a:prstGeom prst="rect">
            <a:avLst/>
          </a:prstGeom>
        </p:spPr>
      </p:pic>
      <p:cxnSp>
        <p:nvCxnSpPr>
          <p:cNvPr id="8" name="Straight Connector 7" hidden="1"/>
          <p:cNvCxnSpPr/>
          <p:nvPr/>
        </p:nvCxnSpPr>
        <p:spPr>
          <a:xfrm>
            <a:off x="623796" y="3573016"/>
            <a:ext cx="7884877" cy="0"/>
          </a:xfrm>
          <a:prstGeom prst="line">
            <a:avLst/>
          </a:prstGeom>
          <a:ln w="12700">
            <a:gradFill>
              <a:gsLst>
                <a:gs pos="0">
                  <a:schemeClr val="accent3"/>
                </a:gs>
                <a:gs pos="100000">
                  <a:schemeClr val="tx2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75569" y="2708920"/>
            <a:ext cx="7884877" cy="83099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400" b="1" spc="400" dirty="0" smtClean="0">
                <a:solidFill>
                  <a:srgbClr val="A6A574"/>
                </a:solidFill>
                <a:latin typeface="Perpetua" pitchFamily="18" charset="0"/>
              </a:rPr>
              <a:t>Temporary Entry for </a:t>
            </a:r>
          </a:p>
          <a:p>
            <a:r>
              <a:rPr lang="en-US" sz="2400" b="1" spc="400" dirty="0" smtClean="0">
                <a:solidFill>
                  <a:srgbClr val="A6A574"/>
                </a:solidFill>
                <a:latin typeface="Perpetua" pitchFamily="18" charset="0"/>
              </a:rPr>
              <a:t>Business Professionals</a:t>
            </a:r>
            <a:endParaRPr lang="en-US" sz="2400" b="1" spc="400" dirty="0">
              <a:solidFill>
                <a:srgbClr val="A6A574"/>
              </a:solidFill>
              <a:latin typeface="Perpetu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72516" y="5636153"/>
            <a:ext cx="8772401" cy="25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1200" b="1" spc="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Perpetua" pitchFamily="18" charset="0"/>
              </a:rPr>
              <a:t>www.gands.com</a:t>
            </a:r>
            <a:endParaRPr lang="en-US" sz="1200" b="1" spc="200" dirty="0">
              <a:solidFill>
                <a:schemeClr val="tx1">
                  <a:lumMod val="50000"/>
                  <a:lumOff val="50000"/>
                </a:schemeClr>
              </a:solidFill>
              <a:latin typeface="Perpet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325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map_flag" hidden="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9892" y="8621"/>
            <a:ext cx="5532550" cy="3123586"/>
          </a:xfrm>
          <a:prstGeom prst="rect">
            <a:avLst/>
          </a:prstGeom>
        </p:spPr>
      </p:pic>
      <p:pic>
        <p:nvPicPr>
          <p:cNvPr id="18" name="map_flag" hidden="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7924" y="8623"/>
            <a:ext cx="5136505" cy="289998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73172" y="2062683"/>
            <a:ext cx="734481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spc="10" dirty="0" smtClean="0">
                <a:solidFill>
                  <a:schemeClr val="bg2">
                    <a:lumMod val="25000"/>
                  </a:schemeClr>
                </a:solidFill>
                <a:latin typeface="Perpetua" pitchFamily="18" charset="0"/>
              </a:rPr>
              <a:t>Broad category facilitates entry of foreign nationals into Canada for the purposes of engaging in international business or trade. </a:t>
            </a:r>
          </a:p>
          <a:p>
            <a:pPr>
              <a:spcAft>
                <a:spcPts val="600"/>
              </a:spcAft>
            </a:pPr>
            <a:endParaRPr lang="en-US" sz="600" spc="10" dirty="0" smtClean="0">
              <a:solidFill>
                <a:schemeClr val="bg2">
                  <a:lumMod val="25000"/>
                </a:schemeClr>
              </a:solidFill>
              <a:latin typeface="Perpetua" pitchFamily="18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spc="10" dirty="0" smtClean="0">
              <a:solidFill>
                <a:schemeClr val="bg2">
                  <a:lumMod val="25000"/>
                </a:schemeClr>
              </a:solidFill>
              <a:latin typeface="Perpetua" pitchFamily="18" charset="0"/>
            </a:endParaRPr>
          </a:p>
        </p:txBody>
      </p:sp>
      <p:cxnSp>
        <p:nvCxnSpPr>
          <p:cNvPr id="9" name="Straight Connector 8" hidden="1"/>
          <p:cNvCxnSpPr/>
          <p:nvPr/>
        </p:nvCxnSpPr>
        <p:spPr>
          <a:xfrm>
            <a:off x="1655676" y="6581093"/>
            <a:ext cx="4932548" cy="0"/>
          </a:xfrm>
          <a:prstGeom prst="line">
            <a:avLst/>
          </a:prstGeom>
          <a:ln w="3175">
            <a:solidFill>
              <a:schemeClr val="bg1">
                <a:lumMod val="50000"/>
                <a:alpha val="68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0" y="5985287"/>
            <a:ext cx="9132442" cy="87271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gandsLogo_rev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8244" y="6083061"/>
            <a:ext cx="1764196" cy="620108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-1" y="5686131"/>
            <a:ext cx="8640453" cy="263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1200" spc="200" dirty="0" smtClean="0">
                <a:solidFill>
                  <a:schemeClr val="bg2">
                    <a:lumMod val="10000"/>
                  </a:schemeClr>
                </a:solidFill>
                <a:latin typeface="Perpetua" pitchFamily="18" charset="0"/>
              </a:rPr>
              <a:t>www.gands.com</a:t>
            </a:r>
            <a:endParaRPr lang="en-US" sz="1200" spc="200" dirty="0">
              <a:solidFill>
                <a:schemeClr val="bg2">
                  <a:lumMod val="10000"/>
                </a:schemeClr>
              </a:solidFill>
              <a:latin typeface="Perpetua" pitchFamily="18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665566" y="2004981"/>
            <a:ext cx="7812869" cy="10907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83568" y="1547500"/>
            <a:ext cx="7776864" cy="369332"/>
          </a:xfrm>
          <a:prstGeom prst="rect">
            <a:avLst/>
          </a:prstGeom>
          <a:noFill/>
          <a:effectLst/>
        </p:spPr>
        <p:txBody>
          <a:bodyPr wrap="square" lIns="0" tIns="0" rIns="0" bIns="0" rtlCol="0">
            <a:spAutoFit/>
          </a:bodyPr>
          <a:lstStyle/>
          <a:p>
            <a:r>
              <a:rPr lang="en-US" sz="2400" b="1" spc="200" dirty="0" smtClean="0">
                <a:ln w="3175">
                  <a:solidFill>
                    <a:srgbClr val="C00000"/>
                  </a:solidFill>
                </a:ln>
                <a:solidFill>
                  <a:srgbClr val="C00000"/>
                </a:solidFill>
                <a:latin typeface="Perpetua" pitchFamily="18" charset="0"/>
              </a:rPr>
              <a:t>What makes a person a “Business Visitor”?</a:t>
            </a:r>
            <a:endParaRPr lang="en-US" sz="2400" b="1" spc="200" dirty="0">
              <a:ln w="3175">
                <a:solidFill>
                  <a:srgbClr val="C00000"/>
                </a:solidFill>
              </a:ln>
              <a:solidFill>
                <a:srgbClr val="C00000"/>
              </a:solidFill>
              <a:latin typeface="Perpetua" pitchFamily="18" charset="0"/>
            </a:endParaRPr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3851920" y="12654"/>
            <a:ext cx="5171170" cy="2901600"/>
          </a:xfrm>
          <a:prstGeom prst="rect">
            <a:avLst/>
          </a:prstGeom>
          <a:blipFill dpi="0" rotWithShape="1">
            <a:blip r:embed="rId3">
              <a:alphaModFix amt="44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695445" y="2902256"/>
            <a:ext cx="7344816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spc="10" dirty="0" smtClean="0">
                <a:solidFill>
                  <a:schemeClr val="bg2">
                    <a:lumMod val="25000"/>
                  </a:schemeClr>
                </a:solidFill>
                <a:latin typeface="Perpetua" pitchFamily="18" charset="0"/>
              </a:rPr>
              <a:t>There must be </a:t>
            </a:r>
            <a:r>
              <a:rPr lang="en-US" sz="2000" b="1" spc="10" dirty="0" smtClean="0">
                <a:solidFill>
                  <a:schemeClr val="bg2">
                    <a:lumMod val="25000"/>
                  </a:schemeClr>
                </a:solidFill>
                <a:latin typeface="Perpetua" pitchFamily="18" charset="0"/>
              </a:rPr>
              <a:t>no</a:t>
            </a:r>
            <a:r>
              <a:rPr lang="en-US" sz="2000" spc="10" dirty="0" smtClean="0">
                <a:solidFill>
                  <a:schemeClr val="bg2">
                    <a:lumMod val="25000"/>
                  </a:schemeClr>
                </a:solidFill>
                <a:latin typeface="Perpetua" pitchFamily="18" charset="0"/>
              </a:rPr>
              <a:t> </a:t>
            </a:r>
            <a:r>
              <a:rPr lang="en-US" sz="2000" b="1" spc="10" dirty="0" smtClean="0">
                <a:solidFill>
                  <a:schemeClr val="bg2">
                    <a:lumMod val="25000"/>
                  </a:schemeClr>
                </a:solidFill>
                <a:latin typeface="Perpetua" pitchFamily="18" charset="0"/>
              </a:rPr>
              <a:t>intent</a:t>
            </a:r>
            <a:r>
              <a:rPr lang="en-US" sz="2000" spc="10" dirty="0" smtClean="0">
                <a:solidFill>
                  <a:schemeClr val="bg2">
                    <a:lumMod val="25000"/>
                  </a:schemeClr>
                </a:solidFill>
                <a:latin typeface="Perpetua" pitchFamily="18" charset="0"/>
              </a:rPr>
              <a:t> to enter Canadian </a:t>
            </a:r>
            <a:r>
              <a:rPr lang="en-US" sz="2000" spc="10" dirty="0" err="1" smtClean="0">
                <a:solidFill>
                  <a:schemeClr val="bg2">
                    <a:lumMod val="25000"/>
                  </a:schemeClr>
                </a:solidFill>
                <a:latin typeface="Perpetua" pitchFamily="18" charset="0"/>
              </a:rPr>
              <a:t>labour</a:t>
            </a:r>
            <a:r>
              <a:rPr lang="en-US" sz="2000" spc="10" dirty="0" smtClean="0">
                <a:solidFill>
                  <a:schemeClr val="bg2">
                    <a:lumMod val="25000"/>
                  </a:schemeClr>
                </a:solidFill>
                <a:latin typeface="Perpetua" pitchFamily="18" charset="0"/>
              </a:rPr>
              <a:t> market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spc="10" dirty="0" smtClean="0">
                <a:solidFill>
                  <a:schemeClr val="bg2">
                    <a:lumMod val="25000"/>
                  </a:schemeClr>
                </a:solidFill>
                <a:latin typeface="Perpetua" pitchFamily="18" charset="0"/>
              </a:rPr>
              <a:t>Business activity must be </a:t>
            </a:r>
            <a:r>
              <a:rPr lang="en-US" sz="2000" b="1" spc="10" dirty="0" smtClean="0">
                <a:solidFill>
                  <a:schemeClr val="bg2">
                    <a:lumMod val="25000"/>
                  </a:schemeClr>
                </a:solidFill>
                <a:latin typeface="Perpetua" pitchFamily="18" charset="0"/>
              </a:rPr>
              <a:t>international</a:t>
            </a:r>
            <a:r>
              <a:rPr lang="en-US" sz="2000" spc="10" dirty="0" smtClean="0">
                <a:solidFill>
                  <a:schemeClr val="bg2">
                    <a:lumMod val="25000"/>
                  </a:schemeClr>
                </a:solidFill>
                <a:latin typeface="Perpetua" pitchFamily="18" charset="0"/>
              </a:rPr>
              <a:t> in scope, a presumption of underlying </a:t>
            </a:r>
            <a:r>
              <a:rPr lang="en-US" sz="2000" b="1" spc="10" dirty="0" smtClean="0">
                <a:solidFill>
                  <a:schemeClr val="bg2">
                    <a:lumMod val="25000"/>
                  </a:schemeClr>
                </a:solidFill>
                <a:latin typeface="Perpetua" pitchFamily="18" charset="0"/>
              </a:rPr>
              <a:t>cross-border</a:t>
            </a:r>
            <a:r>
              <a:rPr lang="en-US" sz="2000" spc="10" dirty="0" smtClean="0">
                <a:solidFill>
                  <a:schemeClr val="bg2">
                    <a:lumMod val="25000"/>
                  </a:schemeClr>
                </a:solidFill>
                <a:latin typeface="Perpetua" pitchFamily="18" charset="0"/>
              </a:rPr>
              <a:t> business activity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spc="10" dirty="0" smtClean="0">
                <a:solidFill>
                  <a:schemeClr val="bg2">
                    <a:lumMod val="25000"/>
                  </a:schemeClr>
                </a:solidFill>
                <a:latin typeface="Perpetua" pitchFamily="18" charset="0"/>
              </a:rPr>
              <a:t>Primary source of remuneration must be outside Canada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spc="10" dirty="0" smtClean="0">
                <a:solidFill>
                  <a:schemeClr val="bg2">
                    <a:lumMod val="25000"/>
                  </a:schemeClr>
                </a:solidFill>
                <a:latin typeface="Perpetua" pitchFamily="18" charset="0"/>
              </a:rPr>
              <a:t>Principal place of employer must be outside Canada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spc="10" dirty="0" smtClean="0">
                <a:solidFill>
                  <a:schemeClr val="bg2">
                    <a:lumMod val="25000"/>
                  </a:schemeClr>
                </a:solidFill>
                <a:latin typeface="Perpetua" pitchFamily="18" charset="0"/>
              </a:rPr>
              <a:t>Accrual of profits of the foreign employer must be outside Canada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endParaRPr lang="en-US" sz="2100" spc="10" dirty="0" smtClean="0">
              <a:solidFill>
                <a:schemeClr val="bg2">
                  <a:lumMod val="25000"/>
                </a:schemeClr>
              </a:solidFill>
              <a:latin typeface="Perpet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176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map_flag" hidden="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9892" y="8621"/>
            <a:ext cx="5532550" cy="3123586"/>
          </a:xfrm>
          <a:prstGeom prst="rect">
            <a:avLst/>
          </a:prstGeom>
        </p:spPr>
      </p:pic>
      <p:pic>
        <p:nvPicPr>
          <p:cNvPr id="18" name="map_flag" hidden="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7924" y="8623"/>
            <a:ext cx="5136505" cy="289998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73172" y="2062683"/>
            <a:ext cx="7344816" cy="204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700" spc="10" dirty="0" smtClean="0">
                <a:solidFill>
                  <a:schemeClr val="bg2">
                    <a:lumMod val="25000"/>
                  </a:schemeClr>
                </a:solidFill>
                <a:latin typeface="Perpetua" pitchFamily="18" charset="0"/>
              </a:rPr>
              <a:t>Buy goods and services for a foreign business or government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700" spc="10" dirty="0" smtClean="0">
                <a:solidFill>
                  <a:schemeClr val="bg2">
                    <a:lumMod val="25000"/>
                  </a:schemeClr>
                </a:solidFill>
                <a:latin typeface="Perpetua" pitchFamily="18" charset="0"/>
              </a:rPr>
              <a:t>Attend meetings, conferences, conventions or trade fairs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700" spc="10" dirty="0" smtClean="0">
                <a:solidFill>
                  <a:schemeClr val="bg2">
                    <a:lumMod val="25000"/>
                  </a:schemeClr>
                </a:solidFill>
                <a:latin typeface="Perpetua" pitchFamily="18" charset="0"/>
              </a:rPr>
              <a:t>Provide after-sales service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700" spc="10" dirty="0" smtClean="0">
                <a:solidFill>
                  <a:schemeClr val="bg2">
                    <a:lumMod val="25000"/>
                  </a:schemeClr>
                </a:solidFill>
                <a:latin typeface="Perpetua" pitchFamily="18" charset="0"/>
              </a:rPr>
              <a:t>Train employees at a Canadian subsidiary of a foreign parent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700" spc="10" dirty="0" smtClean="0">
                <a:solidFill>
                  <a:schemeClr val="bg2">
                    <a:lumMod val="25000"/>
                  </a:schemeClr>
                </a:solidFill>
                <a:latin typeface="Perpetua" pitchFamily="18" charset="0"/>
              </a:rPr>
              <a:t>Be trained by a Canadian parent for employment at a foreign subsidiary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700" spc="10" dirty="0" smtClean="0">
                <a:solidFill>
                  <a:schemeClr val="bg2">
                    <a:lumMod val="25000"/>
                  </a:schemeClr>
                </a:solidFill>
                <a:latin typeface="Perpetua" pitchFamily="18" charset="0"/>
              </a:rPr>
              <a:t>Attend Board of Directors meetings</a:t>
            </a:r>
          </a:p>
        </p:txBody>
      </p:sp>
      <p:cxnSp>
        <p:nvCxnSpPr>
          <p:cNvPr id="9" name="Straight Connector 8" hidden="1"/>
          <p:cNvCxnSpPr/>
          <p:nvPr/>
        </p:nvCxnSpPr>
        <p:spPr>
          <a:xfrm>
            <a:off x="1655676" y="6581093"/>
            <a:ext cx="4932548" cy="0"/>
          </a:xfrm>
          <a:prstGeom prst="line">
            <a:avLst/>
          </a:prstGeom>
          <a:ln w="3175">
            <a:solidFill>
              <a:schemeClr val="bg1">
                <a:lumMod val="50000"/>
                <a:alpha val="68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0" y="5985287"/>
            <a:ext cx="9132442" cy="87271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gandsLogo_rev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8244" y="6083061"/>
            <a:ext cx="1764196" cy="620108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-1" y="5686131"/>
            <a:ext cx="8640453" cy="263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1200" spc="200" dirty="0" smtClean="0">
                <a:solidFill>
                  <a:schemeClr val="bg2">
                    <a:lumMod val="10000"/>
                  </a:schemeClr>
                </a:solidFill>
                <a:latin typeface="Perpetua" pitchFamily="18" charset="0"/>
              </a:rPr>
              <a:t>www.gands.com</a:t>
            </a:r>
            <a:endParaRPr lang="en-US" sz="1200" spc="200" dirty="0">
              <a:solidFill>
                <a:schemeClr val="bg2">
                  <a:lumMod val="10000"/>
                </a:schemeClr>
              </a:solidFill>
              <a:latin typeface="Perpetua" pitchFamily="18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665566" y="2004981"/>
            <a:ext cx="7812869" cy="10907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83568" y="1547500"/>
            <a:ext cx="7776864" cy="369332"/>
          </a:xfrm>
          <a:prstGeom prst="rect">
            <a:avLst/>
          </a:prstGeom>
          <a:noFill/>
          <a:effectLst/>
        </p:spPr>
        <p:txBody>
          <a:bodyPr wrap="square" lIns="0" tIns="0" rIns="0" bIns="0" rtlCol="0">
            <a:spAutoFit/>
          </a:bodyPr>
          <a:lstStyle/>
          <a:p>
            <a:r>
              <a:rPr lang="en-US" sz="2400" b="1" spc="200" dirty="0" smtClean="0">
                <a:ln w="3175">
                  <a:solidFill>
                    <a:srgbClr val="C00000"/>
                  </a:solidFill>
                </a:ln>
                <a:solidFill>
                  <a:srgbClr val="C00000"/>
                </a:solidFill>
                <a:latin typeface="Perpetua" pitchFamily="18" charset="0"/>
              </a:rPr>
              <a:t>Business Visitors </a:t>
            </a:r>
            <a:r>
              <a:rPr lang="en-US" sz="2400" b="1" i="1" spc="200" dirty="0" smtClean="0">
                <a:ln w="3175">
                  <a:solidFill>
                    <a:srgbClr val="C00000"/>
                  </a:solidFill>
                </a:ln>
                <a:solidFill>
                  <a:srgbClr val="C00000"/>
                </a:solidFill>
                <a:latin typeface="Perpetua" pitchFamily="18" charset="0"/>
              </a:rPr>
              <a:t>may:</a:t>
            </a:r>
            <a:endParaRPr lang="en-US" sz="2400" b="1" spc="200" dirty="0">
              <a:ln w="3175">
                <a:solidFill>
                  <a:srgbClr val="C00000"/>
                </a:solidFill>
              </a:ln>
              <a:solidFill>
                <a:srgbClr val="C00000"/>
              </a:solidFill>
              <a:latin typeface="Perpetua" pitchFamily="18" charset="0"/>
            </a:endParaRPr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3851920" y="12654"/>
            <a:ext cx="5171170" cy="2901600"/>
          </a:xfrm>
          <a:prstGeom prst="rect">
            <a:avLst/>
          </a:prstGeom>
          <a:blipFill dpi="0" rotWithShape="1">
            <a:blip r:embed="rId3">
              <a:alphaModFix amt="44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715161" y="4293096"/>
            <a:ext cx="7776864" cy="369332"/>
          </a:xfrm>
          <a:prstGeom prst="rect">
            <a:avLst/>
          </a:prstGeom>
          <a:noFill/>
          <a:effectLst/>
        </p:spPr>
        <p:txBody>
          <a:bodyPr wrap="square" lIns="0" tIns="0" rIns="0" bIns="0" rtlCol="0">
            <a:spAutoFit/>
          </a:bodyPr>
          <a:lstStyle/>
          <a:p>
            <a:r>
              <a:rPr lang="en-US" sz="2400" b="1" spc="200" dirty="0" smtClean="0">
                <a:ln w="3175">
                  <a:solidFill>
                    <a:srgbClr val="C00000"/>
                  </a:solidFill>
                </a:ln>
                <a:solidFill>
                  <a:srgbClr val="C00000"/>
                </a:solidFill>
                <a:latin typeface="Perpetua" pitchFamily="18" charset="0"/>
              </a:rPr>
              <a:t>Business Visitors </a:t>
            </a:r>
            <a:r>
              <a:rPr lang="en-US" sz="2400" b="1" i="1" spc="200" dirty="0" smtClean="0">
                <a:ln w="3175">
                  <a:solidFill>
                    <a:srgbClr val="C00000"/>
                  </a:solidFill>
                </a:ln>
                <a:solidFill>
                  <a:srgbClr val="C00000"/>
                </a:solidFill>
                <a:latin typeface="Perpetua" pitchFamily="18" charset="0"/>
              </a:rPr>
              <a:t>may not</a:t>
            </a:r>
            <a:r>
              <a:rPr lang="en-US" sz="2400" b="1" spc="200" dirty="0" smtClean="0">
                <a:ln w="3175">
                  <a:solidFill>
                    <a:srgbClr val="C00000"/>
                  </a:solidFill>
                </a:ln>
                <a:solidFill>
                  <a:srgbClr val="C00000"/>
                </a:solidFill>
                <a:latin typeface="Perpetua" pitchFamily="18" charset="0"/>
              </a:rPr>
              <a:t>:</a:t>
            </a:r>
            <a:endParaRPr lang="en-US" sz="2400" b="1" spc="200" dirty="0">
              <a:ln w="3175">
                <a:solidFill>
                  <a:srgbClr val="C00000"/>
                </a:solidFill>
              </a:ln>
              <a:solidFill>
                <a:srgbClr val="C00000"/>
              </a:solidFill>
              <a:latin typeface="Perpetua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77533" y="4701246"/>
            <a:ext cx="7452946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700" spc="10" dirty="0" smtClean="0">
                <a:solidFill>
                  <a:schemeClr val="bg2">
                    <a:lumMod val="25000"/>
                  </a:schemeClr>
                </a:solidFill>
                <a:latin typeface="Perpetua" pitchFamily="18" charset="0"/>
              </a:rPr>
              <a:t>Engage in employment that will provide services or create competition within, or remove opportunities from, the Canadian </a:t>
            </a:r>
            <a:r>
              <a:rPr lang="en-US" sz="1700" spc="10" dirty="0" err="1" smtClean="0">
                <a:solidFill>
                  <a:schemeClr val="bg2">
                    <a:lumMod val="25000"/>
                  </a:schemeClr>
                </a:solidFill>
                <a:latin typeface="Perpetua" pitchFamily="18" charset="0"/>
              </a:rPr>
              <a:t>labour</a:t>
            </a:r>
            <a:r>
              <a:rPr lang="en-US" sz="1700" spc="10" dirty="0" smtClean="0">
                <a:solidFill>
                  <a:schemeClr val="bg2">
                    <a:lumMod val="25000"/>
                  </a:schemeClr>
                </a:solidFill>
                <a:latin typeface="Perpetua" pitchFamily="18" charset="0"/>
              </a:rPr>
              <a:t> market.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700" spc="10" dirty="0" smtClean="0">
                <a:solidFill>
                  <a:schemeClr val="bg2">
                    <a:lumMod val="25000"/>
                  </a:schemeClr>
                </a:solidFill>
                <a:latin typeface="Perpetua" pitchFamily="18" charset="0"/>
              </a:rPr>
              <a:t>Receive any form of remuneration from the Canadian company</a:t>
            </a:r>
            <a:endParaRPr lang="en-US" sz="1700" spc="10" dirty="0">
              <a:solidFill>
                <a:schemeClr val="bg2">
                  <a:lumMod val="25000"/>
                </a:schemeClr>
              </a:solidFill>
              <a:latin typeface="Perpet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719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5985287"/>
            <a:ext cx="9132442" cy="87271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gandsLogo_rev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8244" y="6074097"/>
            <a:ext cx="1764196" cy="620108"/>
          </a:xfrm>
          <a:prstGeom prst="rect">
            <a:avLst/>
          </a:prstGeom>
        </p:spPr>
      </p:pic>
      <p:pic>
        <p:nvPicPr>
          <p:cNvPr id="3" name="map_fla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7924" y="8623"/>
            <a:ext cx="5136506" cy="2899985"/>
          </a:xfrm>
          <a:prstGeom prst="rect">
            <a:avLst/>
          </a:prstGeom>
        </p:spPr>
      </p:pic>
      <p:cxnSp>
        <p:nvCxnSpPr>
          <p:cNvPr id="8" name="Straight Connector 7" hidden="1"/>
          <p:cNvCxnSpPr/>
          <p:nvPr/>
        </p:nvCxnSpPr>
        <p:spPr>
          <a:xfrm>
            <a:off x="623796" y="3573016"/>
            <a:ext cx="7884877" cy="0"/>
          </a:xfrm>
          <a:prstGeom prst="line">
            <a:avLst/>
          </a:prstGeom>
          <a:ln w="12700">
            <a:gradFill>
              <a:gsLst>
                <a:gs pos="0">
                  <a:schemeClr val="accent3"/>
                </a:gs>
                <a:gs pos="100000">
                  <a:schemeClr val="tx2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75569" y="2708920"/>
            <a:ext cx="7884877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400" b="1" spc="400" dirty="0" smtClean="0">
                <a:solidFill>
                  <a:srgbClr val="A6A574"/>
                </a:solidFill>
                <a:latin typeface="Perpetua" pitchFamily="18" charset="0"/>
              </a:rPr>
              <a:t>Ontario Immigrant Nominee Program</a:t>
            </a:r>
            <a:endParaRPr lang="en-US" sz="2400" b="1" spc="400" dirty="0">
              <a:solidFill>
                <a:srgbClr val="A6A574"/>
              </a:solidFill>
              <a:latin typeface="Perpetu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72516" y="5636153"/>
            <a:ext cx="8772401" cy="25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1200" b="1" spc="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Perpetua" pitchFamily="18" charset="0"/>
              </a:rPr>
              <a:t>www.gands.com</a:t>
            </a:r>
            <a:endParaRPr lang="en-US" sz="1200" b="1" spc="200" dirty="0">
              <a:solidFill>
                <a:schemeClr val="tx1">
                  <a:lumMod val="50000"/>
                  <a:lumOff val="50000"/>
                </a:schemeClr>
              </a:solidFill>
              <a:latin typeface="Perpet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21919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map_flag" hidden="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9892" y="8621"/>
            <a:ext cx="5532550" cy="3123586"/>
          </a:xfrm>
          <a:prstGeom prst="rect">
            <a:avLst/>
          </a:prstGeom>
        </p:spPr>
      </p:pic>
      <p:pic>
        <p:nvPicPr>
          <p:cNvPr id="18" name="map_flag" hidden="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7924" y="8623"/>
            <a:ext cx="5136505" cy="289998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79626" y="2312877"/>
            <a:ext cx="7344816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400" spc="10" dirty="0" smtClean="0">
                <a:solidFill>
                  <a:schemeClr val="bg2">
                    <a:lumMod val="25000"/>
                  </a:schemeClr>
                </a:solidFill>
                <a:latin typeface="Perpetua" pitchFamily="18" charset="0"/>
              </a:rPr>
              <a:t>Two new Ontario investor streams for individual investors and businesses seeking to bring their business to Ontario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400" spc="10" dirty="0" smtClean="0">
                <a:solidFill>
                  <a:schemeClr val="bg2">
                    <a:lumMod val="25000"/>
                  </a:schemeClr>
                </a:solidFill>
                <a:latin typeface="Perpetua" pitchFamily="18" charset="0"/>
              </a:rPr>
              <a:t>Program permits Ontario to nominate individuals for Permanent Residence in Canada per program objectives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400" spc="10" dirty="0" smtClean="0">
                <a:solidFill>
                  <a:schemeClr val="bg2">
                    <a:lumMod val="25000"/>
                  </a:schemeClr>
                </a:solidFill>
                <a:latin typeface="Perpetua" pitchFamily="18" charset="0"/>
              </a:rPr>
              <a:t>Both programs expected to launch in Fall 2015</a:t>
            </a:r>
            <a:endParaRPr lang="en-US" sz="2400" spc="10" dirty="0">
              <a:solidFill>
                <a:schemeClr val="bg2">
                  <a:lumMod val="25000"/>
                </a:schemeClr>
              </a:solidFill>
              <a:latin typeface="Perpetua" pitchFamily="18" charset="0"/>
            </a:endParaRPr>
          </a:p>
        </p:txBody>
      </p:sp>
      <p:cxnSp>
        <p:nvCxnSpPr>
          <p:cNvPr id="9" name="Straight Connector 8" hidden="1"/>
          <p:cNvCxnSpPr/>
          <p:nvPr/>
        </p:nvCxnSpPr>
        <p:spPr>
          <a:xfrm>
            <a:off x="1655676" y="6581093"/>
            <a:ext cx="4932548" cy="0"/>
          </a:xfrm>
          <a:prstGeom prst="line">
            <a:avLst/>
          </a:prstGeom>
          <a:ln w="3175">
            <a:solidFill>
              <a:schemeClr val="bg1">
                <a:lumMod val="50000"/>
                <a:alpha val="68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0" y="5985287"/>
            <a:ext cx="9132442" cy="87271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gandsLogo_rev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8244" y="6083061"/>
            <a:ext cx="1764196" cy="620108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-1" y="5686131"/>
            <a:ext cx="8640453" cy="263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1200" spc="200" dirty="0" smtClean="0">
                <a:solidFill>
                  <a:schemeClr val="bg2">
                    <a:lumMod val="10000"/>
                  </a:schemeClr>
                </a:solidFill>
                <a:latin typeface="Perpetua" pitchFamily="18" charset="0"/>
              </a:rPr>
              <a:t>www.gands.com</a:t>
            </a:r>
            <a:endParaRPr lang="en-US" sz="1200" spc="200" dirty="0">
              <a:solidFill>
                <a:schemeClr val="bg2">
                  <a:lumMod val="10000"/>
                </a:schemeClr>
              </a:solidFill>
              <a:latin typeface="Perpetua" pitchFamily="18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665566" y="2004981"/>
            <a:ext cx="7812869" cy="10907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83568" y="1547500"/>
            <a:ext cx="7776864" cy="369332"/>
          </a:xfrm>
          <a:prstGeom prst="rect">
            <a:avLst/>
          </a:prstGeom>
          <a:noFill/>
          <a:effectLst/>
        </p:spPr>
        <p:txBody>
          <a:bodyPr wrap="square" lIns="0" tIns="0" rIns="0" bIns="0" rtlCol="0">
            <a:spAutoFit/>
          </a:bodyPr>
          <a:lstStyle/>
          <a:p>
            <a:r>
              <a:rPr lang="en-US" sz="2400" b="1" spc="200" dirty="0" smtClean="0">
                <a:ln w="3175">
                  <a:solidFill>
                    <a:srgbClr val="C00000"/>
                  </a:solidFill>
                </a:ln>
                <a:solidFill>
                  <a:srgbClr val="C00000"/>
                </a:solidFill>
                <a:latin typeface="Perpetua" pitchFamily="18" charset="0"/>
              </a:rPr>
              <a:t>Overview</a:t>
            </a:r>
            <a:endParaRPr lang="en-US" sz="2400" b="1" spc="200" dirty="0">
              <a:ln w="3175">
                <a:solidFill>
                  <a:srgbClr val="C00000"/>
                </a:solidFill>
              </a:ln>
              <a:solidFill>
                <a:srgbClr val="C00000"/>
              </a:solidFill>
              <a:latin typeface="Perpetua" pitchFamily="18" charset="0"/>
            </a:endParaRPr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3851920" y="12654"/>
            <a:ext cx="5171170" cy="2901600"/>
          </a:xfrm>
          <a:prstGeom prst="rect">
            <a:avLst/>
          </a:prstGeom>
          <a:blipFill dpi="0" rotWithShape="1">
            <a:blip r:embed="rId4">
              <a:alphaModFix amt="44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63998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b2b452c0b3f627a577e33f25a3153b3c5c5d9ed"/>
</p:tagLst>
</file>

<file path=ppt/theme/theme1.xml><?xml version="1.0" encoding="utf-8"?>
<a:theme xmlns:a="http://schemas.openxmlformats.org/drawingml/2006/main" name="Office Theme">
  <a:themeElements>
    <a:clrScheme name="GreenAndSpiegel">
      <a:dk1>
        <a:sysClr val="windowText" lastClr="000000"/>
      </a:dk1>
      <a:lt1>
        <a:sysClr val="window" lastClr="FFFFFF"/>
      </a:lt1>
      <a:dk2>
        <a:srgbClr val="122631"/>
      </a:dk2>
      <a:lt2>
        <a:srgbClr val="EEECE1"/>
      </a:lt2>
      <a:accent1>
        <a:srgbClr val="4F81BD"/>
      </a:accent1>
      <a:accent2>
        <a:srgbClr val="C0504D"/>
      </a:accent2>
      <a:accent3>
        <a:srgbClr val="A6A574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>
            <a:lumMod val="75000"/>
            <a:lumOff val="25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6620</TotalTime>
  <Words>1092</Words>
  <Application>Microsoft Office PowerPoint</Application>
  <PresentationFormat>On-screen Show (4:3)</PresentationFormat>
  <Paragraphs>200</Paragraphs>
  <Slides>24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Andalus</vt:lpstr>
      <vt:lpstr>Arial</vt:lpstr>
      <vt:lpstr>Calibri</vt:lpstr>
      <vt:lpstr>Perpetua</vt:lpstr>
      <vt:lpstr>Symbol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</dc:creator>
  <cp:lastModifiedBy>Dougal Martin</cp:lastModifiedBy>
  <cp:revision>97</cp:revision>
  <dcterms:created xsi:type="dcterms:W3CDTF">2013-11-21T03:27:18Z</dcterms:created>
  <dcterms:modified xsi:type="dcterms:W3CDTF">2015-11-09T16:48:26Z</dcterms:modified>
  <cp:contentStatus/>
</cp:coreProperties>
</file>