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77" r:id="rId4"/>
    <p:sldId id="276" r:id="rId5"/>
    <p:sldId id="278" r:id="rId6"/>
    <p:sldId id="269" r:id="rId7"/>
    <p:sldId id="270" r:id="rId8"/>
    <p:sldId id="267" r:id="rId9"/>
    <p:sldId id="257" r:id="rId10"/>
    <p:sldId id="261" r:id="rId11"/>
    <p:sldId id="272" r:id="rId1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  <a:srgbClr val="C90062"/>
    <a:srgbClr val="622567"/>
    <a:srgbClr val="0099CC"/>
    <a:srgbClr val="58A618"/>
    <a:srgbClr val="EC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35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92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449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AS +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78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229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016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45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57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762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976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615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006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1035-1B3B-461A-B3E7-2E7B64F4C26D}" type="datetimeFigureOut">
              <a:rPr lang="es-CR" smtClean="0"/>
              <a:t>15/06/2015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AA2D-51E3-4790-93D1-98508A66F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13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encialcostarica.com/specialties/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anchez@procomer.com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" y="2367"/>
            <a:ext cx="9126240" cy="11352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591"/>
            <a:ext cx="9144000" cy="7594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150331" y="5278683"/>
            <a:ext cx="434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/>
                </a:solidFill>
                <a:latin typeface="Century Gothic" pitchFamily="34" charset="0"/>
              </a:rPr>
              <a:t>SEPT. 21-24, 2015</a:t>
            </a:r>
          </a:p>
          <a:p>
            <a:pPr algn="ctr"/>
            <a:r>
              <a:rPr lang="es-CR" sz="2800" b="1" dirty="0" smtClean="0">
                <a:solidFill>
                  <a:schemeClr val="accent5"/>
                </a:solidFill>
                <a:latin typeface="Century Gothic" pitchFamily="34" charset="0"/>
              </a:rPr>
              <a:t>San José, CR</a:t>
            </a:r>
          </a:p>
        </p:txBody>
      </p:sp>
      <p:pic>
        <p:nvPicPr>
          <p:cNvPr id="1026" name="Picture 2" descr="C:\Users\esanchez\Desktop\Dropbox\OPC Munich\PROMOCION COMERCIAL\AGENDAS COMERCIALES - FERIAS\MCC XVII 2015\Salon BT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8719"/>
            <a:ext cx="6149381" cy="41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591"/>
            <a:ext cx="9144000" cy="75940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404664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A TASTE OF COSTA RICA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pic>
        <p:nvPicPr>
          <p:cNvPr id="3074" name="Picture 2" descr="C:\Users\esanchez\Desktop\Food Special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4283968" y="3356992"/>
            <a:ext cx="477254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hlinkClick r:id="rId5"/>
              </a:rPr>
              <a:t>http://esencialcostarica.com/specialties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hlinkClick r:id="rId5"/>
              </a:rPr>
              <a:t>/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36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" y="6125975"/>
            <a:ext cx="9144000" cy="759409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24"/>
          <a:stretch/>
        </p:blipFill>
        <p:spPr>
          <a:xfrm>
            <a:off x="0" y="1135240"/>
            <a:ext cx="9144000" cy="5750143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6588224" y="5949280"/>
            <a:ext cx="2895600" cy="884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1600" dirty="0" smtClean="0"/>
              <a:t>Edgar Sánchez Wilke</a:t>
            </a:r>
          </a:p>
          <a:p>
            <a:pPr marL="0" indent="0">
              <a:buNone/>
            </a:pPr>
            <a:r>
              <a:rPr lang="es-CR" sz="1600" dirty="0" smtClean="0">
                <a:hlinkClick r:id="rId5"/>
              </a:rPr>
              <a:t>esanchez@procomer.com</a:t>
            </a:r>
            <a:r>
              <a:rPr lang="es-CR" sz="1600" dirty="0" smtClean="0"/>
              <a:t> 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23783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campos\AppData\Local\Microsoft\Windows\Temporary Internet Files\Content.Outlook\DB77W9AT\Mapa-Aviones-Ing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924085" cy="51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591"/>
            <a:ext cx="9144000" cy="75940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404664"/>
            <a:ext cx="299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WHERE WE ARE….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3290208"/>
            <a:ext cx="4414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Middle</a:t>
            </a: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 of </a:t>
            </a: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the</a:t>
            </a: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 </a:t>
            </a: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Americas</a:t>
            </a:r>
            <a:endParaRPr lang="es-CR" sz="4000" b="1" dirty="0" smtClean="0">
              <a:solidFill>
                <a:srgbClr val="622567"/>
              </a:solidFill>
              <a:latin typeface="Angelin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No </a:t>
            </a: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army</a:t>
            </a: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 </a:t>
            </a: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since</a:t>
            </a: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 1948</a:t>
            </a:r>
            <a:endParaRPr lang="es-CR" sz="4000" b="1" dirty="0" smtClean="0">
              <a:solidFill>
                <a:srgbClr val="622567"/>
              </a:solidFill>
              <a:latin typeface="Angelin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Environmentally</a:t>
            </a:r>
            <a:r>
              <a:rPr lang="es-CR" sz="4000" b="1" dirty="0" smtClean="0">
                <a:solidFill>
                  <a:srgbClr val="622567"/>
                </a:solidFill>
                <a:latin typeface="Angelina" pitchFamily="2" charset="0"/>
              </a:rPr>
              <a:t> </a:t>
            </a:r>
            <a:r>
              <a:rPr lang="es-CR" sz="4000" b="1" dirty="0" err="1" smtClean="0">
                <a:solidFill>
                  <a:srgbClr val="622567"/>
                </a:solidFill>
                <a:latin typeface="Angelina" pitchFamily="2" charset="0"/>
              </a:rPr>
              <a:t>friendly</a:t>
            </a:r>
            <a:endParaRPr lang="es-CR" sz="4000" b="1" dirty="0">
              <a:solidFill>
                <a:srgbClr val="622567"/>
              </a:solidFill>
              <a:latin typeface="Angel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Fotos\Fotos GAM\Piedra redon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3428" r="1362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3425180"/>
            <a:ext cx="6156176" cy="576064"/>
          </a:xfrm>
          <a:prstGeom prst="rect">
            <a:avLst/>
          </a:prstGeom>
          <a:solidFill>
            <a:srgbClr val="56AA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90% of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072"/>
            <a:ext cx="9144001" cy="68690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-7030" y="1412776"/>
            <a:ext cx="2778830" cy="576064"/>
          </a:xfrm>
          <a:prstGeom prst="rect">
            <a:avLst/>
          </a:prstGeom>
          <a:solidFill>
            <a:srgbClr val="CC02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s-C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4088" y="5517232"/>
            <a:ext cx="3816423" cy="576064"/>
          </a:xfrm>
          <a:prstGeom prst="rect">
            <a:avLst/>
          </a:prstGeom>
          <a:solidFill>
            <a:srgbClr val="CC02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Pura Vida!</a:t>
            </a: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029" y="2708920"/>
            <a:ext cx="3498909" cy="576064"/>
          </a:xfrm>
          <a:prstGeom prst="rect">
            <a:avLst/>
          </a:prstGeom>
          <a:solidFill>
            <a:srgbClr val="CC02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029" y="2060848"/>
            <a:ext cx="4146981" cy="576064"/>
          </a:xfrm>
          <a:prstGeom prst="rect">
            <a:avLst/>
          </a:prstGeom>
          <a:solidFill>
            <a:srgbClr val="CC02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es-C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5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s\Fotos GAM\Baile Típ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096" r="4744" b="-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05064"/>
            <a:ext cx="7027302" cy="576064"/>
          </a:xfrm>
          <a:prstGeom prst="rect">
            <a:avLst/>
          </a:prstGeom>
          <a:solidFill>
            <a:srgbClr val="00875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4.457 </a:t>
            </a:r>
            <a:r>
              <a:rPr lang="es-C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5" y="4797152"/>
            <a:ext cx="5479637" cy="576064"/>
          </a:xfrm>
          <a:prstGeom prst="rect">
            <a:avLst/>
          </a:prstGeom>
          <a:solidFill>
            <a:srgbClr val="00875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155 </a:t>
            </a:r>
            <a:r>
              <a:rPr lang="es-C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2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591"/>
            <a:ext cx="9144000" cy="75940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404664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BACKGROUND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484994"/>
            <a:ext cx="792088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Since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1999, the BTM is Costa Rica´s most important fair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2014: 200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international buyers (2 Turkish)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2014: 60%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new visitors/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40%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return visitors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s-ES" sz="2400" b="1" dirty="0">
              <a:solidFill>
                <a:srgbClr val="CC9900"/>
              </a:solidFill>
              <a:latin typeface="Calibri" pitchFamily="34" charset="0"/>
            </a:endParaRPr>
          </a:p>
          <a:p>
            <a:endParaRPr lang="es-CR" sz="2400" dirty="0">
              <a:solidFill>
                <a:schemeClr val="tx1">
                  <a:lumMod val="75000"/>
                  <a:lumOff val="25000"/>
                </a:schemeClr>
              </a:solidFill>
              <a:latin typeface="St Ryde Regular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" y="4704250"/>
            <a:ext cx="9125672" cy="11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Logo BT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1412776"/>
            <a:ext cx="1440160" cy="6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" y="6103346"/>
            <a:ext cx="9144000" cy="7594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BY THE NUMBERS…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974" y="2039305"/>
            <a:ext cx="3332286" cy="44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779912" y="2420888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Buyers from over 35 countries meet B2B with over 150 local producers.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 3 day event that produces: US$8 million in closed business YTD.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Picture 3" descr="Logo BT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4942251"/>
            <a:ext cx="24479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591"/>
            <a:ext cx="9144000" cy="7594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WHICH PRODUCTS?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" y="4653136"/>
            <a:ext cx="9144000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59246" y="1830303"/>
            <a:ext cx="750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IQF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Fruit + Tubers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Juices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(NFC + Non NFC)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Sauces + Marmalades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Coffee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Sugar Free (cookies, jams, sweets, etc.)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Snacks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So much more...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52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" y="6125975"/>
            <a:ext cx="9144000" cy="75940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404664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dirty="0" smtClean="0">
                <a:solidFill>
                  <a:schemeClr val="bg1"/>
                </a:solidFill>
                <a:latin typeface="Gotham Light" pitchFamily="2" charset="0"/>
              </a:rPr>
              <a:t>OUR OFFER TO YOU…</a:t>
            </a:r>
            <a:endParaRPr lang="es-CR" sz="3600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7158" y="1484784"/>
            <a:ext cx="750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As is customary, the lodging and lunch during the event is covered by PROCOMER.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Visitors from Turkey get free hotel from SEPT 19-25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All activities to be held at Wyndham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Herradura Hotel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&amp;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Conference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Center.</a:t>
            </a:r>
          </a:p>
          <a:p>
            <a:pPr marL="342900" indent="-342900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Potential to visit manufacturing operations </a:t>
            </a:r>
            <a:endParaRPr lang="es-ES" sz="2400" dirty="0">
              <a:latin typeface="Century Gothic" pitchFamily="34" charset="0"/>
            </a:endParaRPr>
          </a:p>
        </p:txBody>
      </p:sp>
      <p:pic>
        <p:nvPicPr>
          <p:cNvPr id="2050" name="Picture 2" descr="C:\Users\esanchez\Desktop\wyndh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09" y="4235186"/>
            <a:ext cx="3291003" cy="18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164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Promotora del Comercio Exterior (PROCOMER)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Castresana</dc:creator>
  <cp:lastModifiedBy>esanchez</cp:lastModifiedBy>
  <cp:revision>37</cp:revision>
  <dcterms:created xsi:type="dcterms:W3CDTF">2014-06-25T23:07:25Z</dcterms:created>
  <dcterms:modified xsi:type="dcterms:W3CDTF">2015-06-15T16:24:35Z</dcterms:modified>
</cp:coreProperties>
</file>