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16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7" r:id="rId60"/>
    <p:sldId id="314" r:id="rId61"/>
    <p:sldId id="31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 snapToObjects="1">
      <p:cViewPr varScale="1">
        <p:scale>
          <a:sx n="111" d="100"/>
          <a:sy n="111" d="100"/>
        </p:scale>
        <p:origin x="-13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Relationship Id="rId2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Relationship Id="rId2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Cardamomo\Estadisticas%20mundiales%20y%20g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sanchez\Documents\India\graficas%20present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Hoja7!$A$2:$A$7</c:f>
              <c:strCache>
                <c:ptCount val="6"/>
                <c:pt idx="0">
                  <c:v>Panamá </c:v>
                </c:pt>
                <c:pt idx="1">
                  <c:v>Nicaragua</c:v>
                </c:pt>
                <c:pt idx="2">
                  <c:v>Guatemala</c:v>
                </c:pt>
                <c:pt idx="3">
                  <c:v>Costa Rica</c:v>
                </c:pt>
                <c:pt idx="4">
                  <c:v>Honduras</c:v>
                </c:pt>
                <c:pt idx="5">
                  <c:v>El Salvador</c:v>
                </c:pt>
              </c:strCache>
            </c:strRef>
          </c:cat>
          <c:val>
            <c:numRef>
              <c:f>Hoja7!$B$2:$B$7</c:f>
              <c:numCache>
                <c:formatCode>0%</c:formatCode>
                <c:ptCount val="6"/>
                <c:pt idx="0">
                  <c:v>0.06</c:v>
                </c:pt>
                <c:pt idx="1">
                  <c:v>0.05</c:v>
                </c:pt>
                <c:pt idx="2">
                  <c:v>0.04</c:v>
                </c:pt>
                <c:pt idx="3" formatCode="0.00%">
                  <c:v>0.034</c:v>
                </c:pt>
                <c:pt idx="4">
                  <c:v>0.03</c:v>
                </c:pt>
                <c:pt idx="5" formatCode="0.00%">
                  <c:v>0.022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5649848"/>
        <c:axId val="2055666792"/>
      </c:barChart>
      <c:catAx>
        <c:axId val="20556498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055666792"/>
        <c:crosses val="autoZero"/>
        <c:auto val="1"/>
        <c:lblAlgn val="ctr"/>
        <c:lblOffset val="100"/>
        <c:noMultiLvlLbl val="0"/>
      </c:catAx>
      <c:valAx>
        <c:axId val="2055666792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extTo"/>
        <c:crossAx val="2055649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9028871391076"/>
          <c:y val="0.0312944523470839"/>
          <c:w val="0.643679461942257"/>
          <c:h val="0.937411095305832"/>
        </c:manualLayout>
      </c:layout>
      <c:barChart>
        <c:barDir val="bar"/>
        <c:grouping val="clustered"/>
        <c:varyColors val="0"/>
        <c:ser>
          <c:idx val="0"/>
          <c:order val="0"/>
          <c:spPr>
            <a:effectLst>
              <a:outerShdw blurRad="50800" dist="50800" dir="5400000" algn="ctr" rotWithShape="0">
                <a:schemeClr val="accent1">
                  <a:lumMod val="50000"/>
                </a:scheme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Hoja12!$B$5:$B$15</c:f>
              <c:strCache>
                <c:ptCount val="11"/>
                <c:pt idx="0">
                  <c:v>Mineral fuels, oils</c:v>
                </c:pt>
                <c:pt idx="1">
                  <c:v>Machinery, nuclear reactors</c:v>
                </c:pt>
                <c:pt idx="2">
                  <c:v>Electrical, electronic equipment</c:v>
                </c:pt>
                <c:pt idx="3">
                  <c:v>Vehicles</c:v>
                </c:pt>
                <c:pt idx="4">
                  <c:v>Plastics</c:v>
                </c:pt>
                <c:pt idx="5">
                  <c:v>Paper</c:v>
                </c:pt>
                <c:pt idx="6">
                  <c:v>Pharmaceutical products</c:v>
                </c:pt>
                <c:pt idx="7">
                  <c:v>Iron and steel</c:v>
                </c:pt>
                <c:pt idx="8">
                  <c:v>Cereals</c:v>
                </c:pt>
                <c:pt idx="9">
                  <c:v>Essential oils, perfumes, cosmetics</c:v>
                </c:pt>
                <c:pt idx="10">
                  <c:v>Others</c:v>
                </c:pt>
              </c:strCache>
            </c:strRef>
          </c:cat>
          <c:val>
            <c:numRef>
              <c:f>Hoja12!$D$5:$D$15</c:f>
              <c:numCache>
                <c:formatCode>0%</c:formatCode>
                <c:ptCount val="11"/>
                <c:pt idx="0">
                  <c:v>0.2</c:v>
                </c:pt>
                <c:pt idx="1">
                  <c:v>0.09</c:v>
                </c:pt>
                <c:pt idx="2">
                  <c:v>0.08</c:v>
                </c:pt>
                <c:pt idx="3">
                  <c:v>0.06</c:v>
                </c:pt>
                <c:pt idx="4">
                  <c:v>0.06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0.02</c:v>
                </c:pt>
                <c:pt idx="9">
                  <c:v>0.02</c:v>
                </c:pt>
                <c:pt idx="10">
                  <c:v>0.38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80171784"/>
        <c:axId val="-2080162936"/>
      </c:barChart>
      <c:catAx>
        <c:axId val="-20801717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pPr>
            <a:endParaRPr lang="en-US"/>
          </a:p>
        </c:txPr>
        <c:crossAx val="-2080162936"/>
        <c:crosses val="autoZero"/>
        <c:auto val="1"/>
        <c:lblAlgn val="ctr"/>
        <c:lblOffset val="100"/>
        <c:noMultiLvlLbl val="0"/>
      </c:catAx>
      <c:valAx>
        <c:axId val="-20801629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2080171784"/>
        <c:crosses val="autoZero"/>
        <c:crossBetween val="between"/>
      </c:valAx>
      <c:spPr>
        <a:effectLst>
          <a:outerShdw blurRad="50800" dist="50800" dir="5400000" algn="ctr" rotWithShape="0">
            <a:srgbClr val="FFC000"/>
          </a:outerShdw>
        </a:effectLst>
      </c:spPr>
    </c:plotArea>
    <c:plotVisOnly val="1"/>
    <c:dispBlanksAs val="gap"/>
    <c:showDLblsOverMax val="0"/>
  </c:chart>
  <c:spPr>
    <a:gradFill>
      <a:gsLst>
        <a:gs pos="100000">
          <a:schemeClr val="accent1">
            <a:tint val="66000"/>
            <a:satMod val="160000"/>
          </a:schemeClr>
        </a:gs>
        <a:gs pos="0">
          <a:schemeClr val="tx1"/>
        </a:gs>
      </a:gsLst>
      <a:path path="circle">
        <a:fillToRect l="50000" t="50000" r="50000" b="50000"/>
      </a:path>
    </a:gradFill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082363864333"/>
          <c:y val="0.18334466565659"/>
          <c:w val="0.462148451759328"/>
          <c:h val="0.63331066868682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0403871792023108"/>
                  <c:y val="0.002422063204186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346812060564699"/>
                  <c:y val="-0.0015757411978297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Tobacco; tobacco refuse
25%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0390004285238148"/>
                  <c:y val="0.1299380224774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796259740981161"/>
                  <c:y val="0.026994219291737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rebuchet MS" panose="020B0603020202020204" pitchFamily="34" charset="0"/>
                      </a:rPr>
                      <a:t>Plants, live, </a:t>
                    </a:r>
                    <a:r>
                      <a:rPr lang="en-US" sz="1200" dirty="0" smtClean="0">
                        <a:latin typeface="Trebuchet MS" panose="020B0603020202020204" pitchFamily="34" charset="0"/>
                      </a:rPr>
                      <a:t>cuttings </a:t>
                    </a:r>
                    <a:r>
                      <a:rPr lang="en-US" sz="1200" dirty="0">
                        <a:latin typeface="Trebuchet MS" panose="020B0603020202020204" pitchFamily="34" charset="0"/>
                      </a:rPr>
                      <a:t>&amp; </a:t>
                    </a:r>
                    <a:r>
                      <a:rPr lang="en-US" sz="1200" dirty="0" smtClean="0">
                        <a:latin typeface="Trebuchet MS" panose="020B0603020202020204" pitchFamily="34" charset="0"/>
                      </a:rPr>
                      <a:t>slips</a:t>
                    </a:r>
                    <a:r>
                      <a:rPr lang="en-US" sz="1200" dirty="0">
                        <a:latin typeface="Trebuchet MS" panose="020B0603020202020204" pitchFamily="34" charset="0"/>
                      </a:rPr>
                      <a:t>
4%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301704572507817"/>
                  <c:y val="-0.06854718890869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1994024473471"/>
                  <c:y val="-0.04480286787072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'Turquia 2'!$B$13:$B$18</c:f>
              <c:strCache>
                <c:ptCount val="6"/>
                <c:pt idx="0">
                  <c:v>Seeds, fruit and spores, for sowing</c:v>
                </c:pt>
                <c:pt idx="1">
                  <c:v>Tobacco unmanufactured; tobacco refuse</c:v>
                </c:pt>
                <c:pt idx="2">
                  <c:v>Bananas and plantains, fresh or dried</c:v>
                </c:pt>
                <c:pt idx="3">
                  <c:v>Plants, live,¿cuttings &amp; slips; mushroom spawn</c:v>
                </c:pt>
                <c:pt idx="4">
                  <c:v>Coffee</c:v>
                </c:pt>
                <c:pt idx="5">
                  <c:v>Others</c:v>
                </c:pt>
              </c:strCache>
            </c:strRef>
          </c:cat>
          <c:val>
            <c:numRef>
              <c:f>'Turquia 2'!$C$13:$C$18</c:f>
              <c:numCache>
                <c:formatCode>General</c:formatCode>
                <c:ptCount val="6"/>
                <c:pt idx="0">
                  <c:v>4692.0</c:v>
                </c:pt>
                <c:pt idx="1">
                  <c:v>2709.0</c:v>
                </c:pt>
                <c:pt idx="2">
                  <c:v>1391.0</c:v>
                </c:pt>
                <c:pt idx="3">
                  <c:v>434.0</c:v>
                </c:pt>
                <c:pt idx="4">
                  <c:v>410.0</c:v>
                </c:pt>
                <c:pt idx="5">
                  <c:v>1149.0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25121910653722"/>
          <c:y val="0.246709202389687"/>
          <c:w val="0.566479456940334"/>
          <c:h val="0.692545330678126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0330534760825357"/>
                  <c:y val="0.005853422073157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928636401046614"/>
                  <c:y val="-0.1868030080704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1289526657453"/>
                  <c:y val="-0.01194345456451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Paper</a:t>
                    </a:r>
                    <a:r>
                      <a:rPr lang="en-US" dirty="0" smtClean="0"/>
                      <a:t>, household</a:t>
                    </a:r>
                    <a:r>
                      <a:rPr lang="en-US" dirty="0"/>
                      <a:t>/</a:t>
                    </a:r>
                    <a:r>
                      <a:rPr lang="en-US" dirty="0" smtClean="0"/>
                      <a:t>sanitary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rolls </a:t>
                    </a:r>
                    <a:r>
                      <a:rPr lang="en-US" dirty="0"/>
                      <a:t>
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99151383540176"/>
                  <c:y val="0.1251430667644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772962411739087"/>
                  <c:y val="0.08997301121475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486536131874421"/>
                  <c:y val="-0.4450475964415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Hoja11!$B$14:$B$19</c:f>
              <c:strCache>
                <c:ptCount val="6"/>
                <c:pt idx="0">
                  <c:v>Angles, shapes and sections of iron or non-alloy steel</c:v>
                </c:pt>
                <c:pt idx="1">
                  <c:v>Chocolate and other food preparations containing cocoa</c:v>
                </c:pt>
                <c:pt idx="2">
                  <c:v>Paper,household/sanitary,rolls </c:v>
                </c:pt>
                <c:pt idx="3">
                  <c:v>Multiple-walled insulating units of glass</c:v>
                </c:pt>
                <c:pt idx="4">
                  <c:v>Tractors</c:v>
                </c:pt>
                <c:pt idx="5">
                  <c:v>Others</c:v>
                </c:pt>
              </c:strCache>
            </c:strRef>
          </c:cat>
          <c:val>
            <c:numRef>
              <c:f>Hoja11!$C$14:$C$19</c:f>
              <c:numCache>
                <c:formatCode>General</c:formatCode>
                <c:ptCount val="6"/>
                <c:pt idx="0">
                  <c:v>3966.0</c:v>
                </c:pt>
                <c:pt idx="1">
                  <c:v>867.0</c:v>
                </c:pt>
                <c:pt idx="2">
                  <c:v>815.0</c:v>
                </c:pt>
                <c:pt idx="3">
                  <c:v>802.0</c:v>
                </c:pt>
                <c:pt idx="4">
                  <c:v>789.0</c:v>
                </c:pt>
                <c:pt idx="5">
                  <c:v>13483.0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90972222222222"/>
          <c:y val="0.22475106685633"/>
          <c:w val="0.961805555555556"/>
          <c:h val="0.675400365139279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Hoja9!$D$30:$J$30</c:f>
              <c:strCach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2015*</c:v>
                </c:pt>
              </c:strCache>
            </c:strRef>
          </c:cat>
          <c:val>
            <c:numRef>
              <c:f>Hoja9!$D$31:$J$31</c:f>
              <c:numCache>
                <c:formatCode>General</c:formatCode>
                <c:ptCount val="7"/>
                <c:pt idx="0">
                  <c:v>354.0</c:v>
                </c:pt>
                <c:pt idx="1">
                  <c:v>673.0</c:v>
                </c:pt>
                <c:pt idx="2">
                  <c:v>561.0</c:v>
                </c:pt>
                <c:pt idx="3">
                  <c:v>701.0</c:v>
                </c:pt>
                <c:pt idx="4">
                  <c:v>728.0</c:v>
                </c:pt>
                <c:pt idx="5">
                  <c:v>526.0</c:v>
                </c:pt>
                <c:pt idx="6">
                  <c:v>566.0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97749928"/>
        <c:axId val="-2097741128"/>
      </c:barChart>
      <c:catAx>
        <c:axId val="-2097749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pPr>
            <a:endParaRPr lang="en-US"/>
          </a:p>
        </c:txPr>
        <c:crossAx val="-2097741128"/>
        <c:crosses val="autoZero"/>
        <c:auto val="1"/>
        <c:lblAlgn val="ctr"/>
        <c:lblOffset val="100"/>
        <c:noMultiLvlLbl val="0"/>
      </c:catAx>
      <c:valAx>
        <c:axId val="-2097741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97749928"/>
        <c:crosses val="autoZero"/>
        <c:crossBetween val="between"/>
      </c:valAx>
      <c:spPr>
        <a:noFill/>
        <a:ln w="25400">
          <a:noFill/>
        </a:ln>
        <a:effectLst>
          <a:outerShdw blurRad="50800" dist="50800" dir="5400000" algn="ctr" rotWithShape="0">
            <a:srgbClr val="FFC000"/>
          </a:outerShdw>
        </a:effectLst>
      </c:spPr>
    </c:plotArea>
    <c:plotVisOnly val="1"/>
    <c:dispBlanksAs val="gap"/>
    <c:showDLblsOverMax val="0"/>
  </c:chart>
  <c:spPr>
    <a:gradFill>
      <a:gsLst>
        <a:gs pos="100000">
          <a:schemeClr val="accent1">
            <a:tint val="66000"/>
            <a:satMod val="160000"/>
          </a:schemeClr>
        </a:gs>
        <a:gs pos="0">
          <a:schemeClr val="tx1"/>
        </a:gs>
      </a:gsLst>
      <a:path path="circle">
        <a:fillToRect l="50000" t="50000" r="50000" b="50000"/>
      </a:path>
    </a:gra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81944444444444"/>
          <c:y val="0.250355618776671"/>
          <c:w val="0.923611111111111"/>
          <c:h val="0.64018951400634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.00694444444444444"/>
                  <c:y val="-0.0312944523470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520833333333333"/>
                  <c:y val="-0.028449502133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694444444444444"/>
                  <c:y val="-0.028449502133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347222222222222"/>
                  <c:y val="-0.0256045519203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0868055555555556"/>
                  <c:y val="-0.03982930298719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08333333333333"/>
                  <c:y val="-0.042674253200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104166666666667"/>
                  <c:y val="-0.0312944523470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Hoja1!$C$2:$I$2</c:f>
              <c:numCache>
                <c:formatCode>General</c:formatCode>
                <c:ptCount val="7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</c:numCache>
            </c:numRef>
          </c:cat>
          <c:val>
            <c:numRef>
              <c:f>Hoja1!$C$3:$I$3</c:f>
              <c:numCache>
                <c:formatCode>General</c:formatCode>
                <c:ptCount val="7"/>
                <c:pt idx="0" formatCode="#,##0.0">
                  <c:v>753.9</c:v>
                </c:pt>
                <c:pt idx="1">
                  <c:v>600.0</c:v>
                </c:pt>
                <c:pt idx="2" formatCode="#,##0.0">
                  <c:v>805.8</c:v>
                </c:pt>
                <c:pt idx="3" formatCode="#,##0.0">
                  <c:v>1026.1</c:v>
                </c:pt>
                <c:pt idx="4" formatCode="#,##0.0">
                  <c:v>1244.5</c:v>
                </c:pt>
                <c:pt idx="5" formatCode="#,##0.0">
                  <c:v>1307.1</c:v>
                </c:pt>
                <c:pt idx="6" formatCode="#,##0.0">
                  <c:v>1411.2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01026424"/>
        <c:axId val="-2101023368"/>
        <c:axId val="0"/>
      </c:bar3DChart>
      <c:catAx>
        <c:axId val="-2101026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1023368"/>
        <c:crosses val="autoZero"/>
        <c:auto val="1"/>
        <c:lblAlgn val="ctr"/>
        <c:lblOffset val="100"/>
        <c:noMultiLvlLbl val="0"/>
      </c:catAx>
      <c:valAx>
        <c:axId val="-210102336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-2101026424"/>
        <c:crosses val="autoZero"/>
        <c:crossBetween val="between"/>
      </c:valAx>
      <c:spPr>
        <a:effectLst>
          <a:outerShdw blurRad="50800" dist="50800" dir="5400000" algn="ctr" rotWithShape="0">
            <a:srgbClr val="FFC000"/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100000">
          <a:schemeClr val="accent1">
            <a:tint val="66000"/>
            <a:satMod val="160000"/>
          </a:schemeClr>
        </a:gs>
        <a:gs pos="417">
          <a:schemeClr val="tx1"/>
        </a:gs>
        <a:gs pos="5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  <a:tileRect/>
    </a:gradFill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905102896215"/>
          <c:y val="0.170726611184616"/>
          <c:w val="0.428994181021734"/>
          <c:h val="0.750739816788034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0286028477939309"/>
                  <c:y val="-0.01887258646185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SAUDI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ARABIA 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
30%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889362838600186"/>
                  <c:y val="-0.08368214452187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UNITED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ARAB EMIRATES 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
28%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1"/>
                        </a:solidFill>
                      </a:rPr>
                      <a:t>EGYPT</a:t>
                    </a:r>
                    <a:r>
                      <a:rPr lang="en-US">
                        <a:solidFill>
                          <a:schemeClr val="tx1"/>
                        </a:solidFill>
                      </a:rPr>
                      <a:t>
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532828416069943"/>
                  <c:y val="0.0005634529522648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Other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
15%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1"/>
                    </a:solidFill>
                    <a:latin typeface="Trebuchet MS" panose="020B0603020202020204" pitchFamily="34" charset="0"/>
                    <a:ea typeface="BatangChe" panose="02030609000101010101" pitchFamily="49" charset="-127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Hoja1!$B$6:$B$16</c:f>
              <c:strCache>
                <c:ptCount val="11"/>
                <c:pt idx="0">
                  <c:v>ARABIA SAUDITA</c:v>
                </c:pt>
                <c:pt idx="1">
                  <c:v>EMIRATOS ARABES UNIDOS</c:v>
                </c:pt>
                <c:pt idx="2">
                  <c:v>BANGLADESH</c:v>
                </c:pt>
                <c:pt idx="3">
                  <c:v>JORDANIA</c:v>
                </c:pt>
                <c:pt idx="4">
                  <c:v>PAKISTAN</c:v>
                </c:pt>
                <c:pt idx="5">
                  <c:v>EGIPTO</c:v>
                </c:pt>
                <c:pt idx="6">
                  <c:v>INDIA</c:v>
                </c:pt>
                <c:pt idx="7">
                  <c:v>SIRIA</c:v>
                </c:pt>
                <c:pt idx="8">
                  <c:v>SINGAPUR</c:v>
                </c:pt>
                <c:pt idx="9">
                  <c:v>KUWAIT</c:v>
                </c:pt>
                <c:pt idx="10">
                  <c:v>LOS DEMÁS PAÍSES</c:v>
                </c:pt>
              </c:strCache>
            </c:strRef>
          </c:cat>
          <c:val>
            <c:numRef>
              <c:f>Hoja1!$C$6:$C$16</c:f>
              <c:numCache>
                <c:formatCode>#,##0</c:formatCode>
                <c:ptCount val="11"/>
                <c:pt idx="0">
                  <c:v>7.2866086E7</c:v>
                </c:pt>
                <c:pt idx="1">
                  <c:v>6.5952615E7</c:v>
                </c:pt>
                <c:pt idx="2">
                  <c:v>1.1198145E7</c:v>
                </c:pt>
                <c:pt idx="3">
                  <c:v>1.072956E7</c:v>
                </c:pt>
                <c:pt idx="4">
                  <c:v>8.994251E6</c:v>
                </c:pt>
                <c:pt idx="5">
                  <c:v>8.076216E6</c:v>
                </c:pt>
                <c:pt idx="6">
                  <c:v>7.779921E6</c:v>
                </c:pt>
                <c:pt idx="7">
                  <c:v>7.586471E6</c:v>
                </c:pt>
                <c:pt idx="8">
                  <c:v>6.609579E6</c:v>
                </c:pt>
                <c:pt idx="9">
                  <c:v>4.987415E6</c:v>
                </c:pt>
                <c:pt idx="10">
                  <c:v>3.5044321E7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gradFill flip="none" rotWithShape="1"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path path="circle">
        <a:fillToRect l="50000" t="50000" r="50000" b="50000"/>
      </a:path>
      <a:tileRect/>
    </a:gra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80106233407016"/>
          <c:y val="0.628252184189574"/>
          <c:w val="0.914856203716828"/>
          <c:h val="0.277348140161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Millions of US$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1" smtClean="0">
                        <a:solidFill>
                          <a:schemeClr val="tx1"/>
                        </a:solidFill>
                        <a:latin typeface="Trebuchet MS" panose="020B0603020202020204" pitchFamily="34" charset="0"/>
                      </a:rPr>
                      <a:t>1,511,945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1" smtClean="0">
                        <a:solidFill>
                          <a:schemeClr val="tx1"/>
                        </a:solidFill>
                        <a:latin typeface="Trebuchet MS" panose="020B0603020202020204" pitchFamily="34" charset="0"/>
                      </a:rPr>
                      <a:t>1,526,911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2013.0</c:v>
                </c:pt>
                <c:pt idx="1">
                  <c:v>2014.0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1.511945E6</c:v>
                </c:pt>
                <c:pt idx="1">
                  <c:v>1.526911E6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00855656"/>
        <c:axId val="-2100852440"/>
      </c:barChart>
      <c:catAx>
        <c:axId val="-2100855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pPr>
            <a:endParaRPr lang="en-US"/>
          </a:p>
        </c:txPr>
        <c:crossAx val="-2100852440"/>
        <c:crosses val="autoZero"/>
        <c:auto val="1"/>
        <c:lblAlgn val="ctr"/>
        <c:lblOffset val="100"/>
        <c:noMultiLvlLbl val="0"/>
      </c:catAx>
      <c:valAx>
        <c:axId val="-2100852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008556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66146938839154"/>
          <c:y val="0.782965465747988"/>
          <c:w val="0.25766913569056"/>
          <c:h val="0.102681197567232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gradFill>
      <a:gsLst>
        <a:gs pos="100000">
          <a:schemeClr val="accent1">
            <a:tint val="66000"/>
            <a:satMod val="160000"/>
          </a:schemeClr>
        </a:gs>
        <a:gs pos="417">
          <a:schemeClr val="tx1"/>
        </a:gs>
        <a:gs pos="5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</a:gradFill>
    <a:ln>
      <a:noFill/>
    </a:ln>
    <a:effectLst>
      <a:outerShdw blurRad="50800" dist="50800" dir="5400000" algn="ctr" rotWithShape="0">
        <a:srgbClr val="FFC000"/>
      </a:out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95745844269"/>
          <c:y val="0.0988203537146762"/>
          <c:w val="0.482230287620297"/>
          <c:h val="0.790226587963844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0956368246937883"/>
                  <c:y val="0.1291049607419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370106080489939"/>
                  <c:y val="-0.03547832125536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59959541532422"/>
                  <c:y val="0.030854965390318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latin typeface="Trebuchet MS" panose="020B0603020202020204" pitchFamily="34" charset="0"/>
                      </a:rPr>
                      <a:t>Manufacturing
59%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Exportaciones!$G$12:$G$14</c:f>
              <c:strCache>
                <c:ptCount val="3"/>
                <c:pt idx="0">
                  <c:v>Agricultural Industries</c:v>
                </c:pt>
                <c:pt idx="1">
                  <c:v>Extractive Industries</c:v>
                </c:pt>
                <c:pt idx="2">
                  <c:v>Manufacturing</c:v>
                </c:pt>
              </c:strCache>
            </c:strRef>
          </c:cat>
          <c:val>
            <c:numRef>
              <c:f>Exportaciones!$H$12:$H$14</c:f>
              <c:numCache>
                <c:formatCode>#,##0</c:formatCode>
                <c:ptCount val="3"/>
                <c:pt idx="0">
                  <c:v>2.538709308E9</c:v>
                </c:pt>
                <c:pt idx="1">
                  <c:v>1.861288413E9</c:v>
                </c:pt>
                <c:pt idx="2">
                  <c:v>6.433888245E9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289940681394"/>
          <c:y val="0.146089671848578"/>
          <c:w val="0.341267822165422"/>
          <c:h val="0.561058874465947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0136533362146198"/>
                  <c:y val="0.02245022633214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6945127952756"/>
                  <c:y val="0.01635846372688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269157306106467"/>
                  <c:y val="-0.0029396387638567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6141398702722"/>
                  <c:y val="-0.0278849060148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949018197068156"/>
                  <c:y val="-0.05086101966294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22328252809162"/>
                  <c:y val="0.0096791190478135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327761373578303"/>
                  <c:y val="0.09609480180553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198410843175853"/>
                  <c:y val="-0.07963530874430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139342054899388"/>
                  <c:y val="-0.1082460993940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.0799656946826758"/>
                  <c:y val="-0.08828123012220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Hoja3!$B$11:$B$21</c:f>
              <c:strCache>
                <c:ptCount val="11"/>
                <c:pt idx="0">
                  <c:v>Sugars and sugar confectionery</c:v>
                </c:pt>
                <c:pt idx="1">
                  <c:v>Edible fruit, nuts, peel of citrus fruit, melons</c:v>
                </c:pt>
                <c:pt idx="2">
                  <c:v>Articles of apparel, accessories, knit or crochet</c:v>
                </c:pt>
                <c:pt idx="3">
                  <c:v>Coffee, tea, mate and spices</c:v>
                </c:pt>
                <c:pt idx="4">
                  <c:v>Ores, slag and ash</c:v>
                </c:pt>
                <c:pt idx="5">
                  <c:v>Mineral fuels, oils, distillation products</c:v>
                </c:pt>
                <c:pt idx="6">
                  <c:v>Animal,vegetable fats and oils, cleavage products</c:v>
                </c:pt>
                <c:pt idx="7">
                  <c:v>Beverages, spirits and vinegar</c:v>
                </c:pt>
                <c:pt idx="8">
                  <c:v>Plastics and articles thereof</c:v>
                </c:pt>
                <c:pt idx="9">
                  <c:v>Pharmaceutical products</c:v>
                </c:pt>
                <c:pt idx="10">
                  <c:v>Others</c:v>
                </c:pt>
              </c:strCache>
            </c:strRef>
          </c:cat>
          <c:val>
            <c:numRef>
              <c:f>Hoja3!$C$11:$C$21</c:f>
              <c:numCache>
                <c:formatCode>General</c:formatCode>
                <c:ptCount val="11"/>
                <c:pt idx="0">
                  <c:v>1.051412E6</c:v>
                </c:pt>
                <c:pt idx="1">
                  <c:v>1.019009E6</c:v>
                </c:pt>
                <c:pt idx="2">
                  <c:v>1.017813E6</c:v>
                </c:pt>
                <c:pt idx="3">
                  <c:v>913567.0</c:v>
                </c:pt>
                <c:pt idx="4">
                  <c:v>846346.0</c:v>
                </c:pt>
                <c:pt idx="5">
                  <c:v>712536.0</c:v>
                </c:pt>
                <c:pt idx="6">
                  <c:v>382335.0</c:v>
                </c:pt>
                <c:pt idx="7">
                  <c:v>333958.0</c:v>
                </c:pt>
                <c:pt idx="8">
                  <c:v>298413.0</c:v>
                </c:pt>
                <c:pt idx="9">
                  <c:v>263442.0</c:v>
                </c:pt>
                <c:pt idx="10">
                  <c:v>4.05186E6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effectLst>
              <a:outerShdw blurRad="50800" dist="50800" dir="5400000" algn="ctr" rotWithShape="0">
                <a:schemeClr val="accent1">
                  <a:lumMod val="50000"/>
                </a:scheme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Hoja12!$E$16:$E$26</c:f>
              <c:strCache>
                <c:ptCount val="11"/>
                <c:pt idx="0">
                  <c:v>Sugars and confectionery</c:v>
                </c:pt>
                <c:pt idx="1">
                  <c:v>Edible fruit, nuts, peel of citrus fruit</c:v>
                </c:pt>
                <c:pt idx="2">
                  <c:v>Articles of apparel, accessories</c:v>
                </c:pt>
                <c:pt idx="3">
                  <c:v>Coffee, tea, mate and spices</c:v>
                </c:pt>
                <c:pt idx="4">
                  <c:v>Ores, slag and ash</c:v>
                </c:pt>
                <c:pt idx="5">
                  <c:v>Mineral fuels, oils</c:v>
                </c:pt>
                <c:pt idx="6">
                  <c:v>Animal,vegetable fats and oils</c:v>
                </c:pt>
                <c:pt idx="7">
                  <c:v>Beverages, spirits and vinegar</c:v>
                </c:pt>
                <c:pt idx="8">
                  <c:v>Plastics </c:v>
                </c:pt>
                <c:pt idx="9">
                  <c:v>Pharmaceutical products</c:v>
                </c:pt>
                <c:pt idx="10">
                  <c:v>Others</c:v>
                </c:pt>
              </c:strCache>
            </c:strRef>
          </c:cat>
          <c:val>
            <c:numRef>
              <c:f>Hoja12!$G$16:$G$26</c:f>
              <c:numCache>
                <c:formatCode>0%</c:formatCode>
                <c:ptCount val="11"/>
                <c:pt idx="0">
                  <c:v>0.1</c:v>
                </c:pt>
                <c:pt idx="1">
                  <c:v>0.09</c:v>
                </c:pt>
                <c:pt idx="2">
                  <c:v>0.09</c:v>
                </c:pt>
                <c:pt idx="3">
                  <c:v>0.08</c:v>
                </c:pt>
                <c:pt idx="4">
                  <c:v>0.08</c:v>
                </c:pt>
                <c:pt idx="5">
                  <c:v>0.07</c:v>
                </c:pt>
                <c:pt idx="6">
                  <c:v>0.04</c:v>
                </c:pt>
                <c:pt idx="7">
                  <c:v>0.03</c:v>
                </c:pt>
                <c:pt idx="8">
                  <c:v>0.03</c:v>
                </c:pt>
                <c:pt idx="9">
                  <c:v>0.02</c:v>
                </c:pt>
                <c:pt idx="10">
                  <c:v>0.37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99945096"/>
        <c:axId val="-2099936520"/>
      </c:barChart>
      <c:catAx>
        <c:axId val="-20999450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2099936520"/>
        <c:crosses val="autoZero"/>
        <c:auto val="1"/>
        <c:lblAlgn val="ctr"/>
        <c:lblOffset val="100"/>
        <c:noMultiLvlLbl val="0"/>
      </c:catAx>
      <c:valAx>
        <c:axId val="-20999365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2099945096"/>
        <c:crosses val="autoZero"/>
        <c:crossBetween val="between"/>
      </c:valAx>
      <c:spPr>
        <a:effectLst>
          <a:outerShdw blurRad="50800" dist="50800" dir="5400000" algn="ctr" rotWithShape="0">
            <a:srgbClr val="FFC000"/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100000">
          <a:schemeClr val="accent1">
            <a:tint val="66000"/>
            <a:satMod val="160000"/>
          </a:schemeClr>
        </a:gs>
        <a:gs pos="0">
          <a:schemeClr val="tx1"/>
        </a:gs>
      </a:gsLst>
      <a:path path="circle">
        <a:fillToRect l="50000" t="50000" r="50000" b="50000"/>
      </a:path>
      <a:tileRect/>
    </a:gradFill>
  </c:spPr>
  <c:txPr>
    <a:bodyPr/>
    <a:lstStyle/>
    <a:p>
      <a:pPr>
        <a:defRPr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074201662292"/>
          <c:y val="0.179142930746743"/>
          <c:w val="0.443684930008749"/>
          <c:h val="0.727062644907651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223857037401575"/>
                  <c:y val="0.01493598862019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95044564741907"/>
                  <c:y val="0.4285836852185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688156167979"/>
                  <c:y val="-0.0766823848299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Hoja6!$I$18:$I$20</c:f>
              <c:strCache>
                <c:ptCount val="3"/>
                <c:pt idx="0">
                  <c:v>Agricultural Industries</c:v>
                </c:pt>
                <c:pt idx="1">
                  <c:v>Extractive Industries</c:v>
                </c:pt>
                <c:pt idx="2">
                  <c:v>Manufacturing</c:v>
                </c:pt>
              </c:strCache>
            </c:strRef>
          </c:cat>
          <c:val>
            <c:numRef>
              <c:f>Hoja6!$J$18:$J$20</c:f>
              <c:numCache>
                <c:formatCode>#,##0</c:formatCode>
                <c:ptCount val="3"/>
                <c:pt idx="0">
                  <c:v>7.1156364E8</c:v>
                </c:pt>
                <c:pt idx="1">
                  <c:v>4.348633875E9</c:v>
                </c:pt>
                <c:pt idx="2">
                  <c:v>1.3215784271E10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solidFill>
        <a:schemeClr val="bg1"/>
      </a:solidFill>
    </a:ln>
  </c:spPr>
  <c:txPr>
    <a:bodyPr/>
    <a:lstStyle/>
    <a:p>
      <a:pPr>
        <a:defRPr sz="18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87833552056"/>
          <c:y val="0.0485137935282983"/>
          <c:w val="0.39496541447944"/>
          <c:h val="0.647226397553791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0896176727909011"/>
                  <c:y val="0.05361305361305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06261619641295"/>
                  <c:y val="-0.0347753721396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Machinery, </a:t>
                    </a:r>
                    <a:r>
                      <a:rPr lang="en-US" dirty="0"/>
                      <a:t>boilers
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103619860017"/>
                  <c:y val="-0.02498448718092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315805446194226"/>
                  <c:y val="0.08195808738701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10636893044619"/>
                  <c:y val="0.1702843830154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0700869422572178"/>
                  <c:y val="-0.007837053796440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932444772528434"/>
                  <c:y val="-0.1356933726100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0221630987532808"/>
                  <c:y val="-0.098999339165107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0.0485998468941382"/>
                  <c:y val="-0.02055760512453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Hoja8!$C$6:$C$16</c:f>
              <c:strCache>
                <c:ptCount val="11"/>
                <c:pt idx="0">
                  <c:v>Mineral fuels, oils, distillation products</c:v>
                </c:pt>
                <c:pt idx="1">
                  <c:v>Machinery, nuclear reactors, boilers</c:v>
                </c:pt>
                <c:pt idx="2">
                  <c:v>Electrical, electronic equipment</c:v>
                </c:pt>
                <c:pt idx="3">
                  <c:v>Vehicles other than railway, tramway</c:v>
                </c:pt>
                <c:pt idx="4">
                  <c:v>Plastics and articles thereof</c:v>
                </c:pt>
                <c:pt idx="5">
                  <c:v>Paper, articles of pulp, paper and board</c:v>
                </c:pt>
                <c:pt idx="6">
                  <c:v>Pharmaceutical products</c:v>
                </c:pt>
                <c:pt idx="7">
                  <c:v>Iron and steel</c:v>
                </c:pt>
                <c:pt idx="8">
                  <c:v>Cereals</c:v>
                </c:pt>
                <c:pt idx="9">
                  <c:v>Essential oils, perfumes, cosmetics, toileteries</c:v>
                </c:pt>
                <c:pt idx="10">
                  <c:v>Others</c:v>
                </c:pt>
              </c:strCache>
            </c:strRef>
          </c:cat>
          <c:val>
            <c:numRef>
              <c:f>Hoja8!$D$6:$D$16</c:f>
              <c:numCache>
                <c:formatCode>General</c:formatCode>
                <c:ptCount val="11"/>
                <c:pt idx="0">
                  <c:v>3.563248E6</c:v>
                </c:pt>
                <c:pt idx="1">
                  <c:v>1.571319E6</c:v>
                </c:pt>
                <c:pt idx="2">
                  <c:v>1.533895E6</c:v>
                </c:pt>
                <c:pt idx="3">
                  <c:v>1.095316E6</c:v>
                </c:pt>
                <c:pt idx="4">
                  <c:v>1.063365E6</c:v>
                </c:pt>
                <c:pt idx="5">
                  <c:v>588070.0</c:v>
                </c:pt>
                <c:pt idx="6">
                  <c:v>584846.0</c:v>
                </c:pt>
                <c:pt idx="7">
                  <c:v>560555.0</c:v>
                </c:pt>
                <c:pt idx="8">
                  <c:v>421385.0</c:v>
                </c:pt>
                <c:pt idx="9">
                  <c:v>340941.0</c:v>
                </c:pt>
                <c:pt idx="10">
                  <c:v>6.940304E6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1CF15-8AAC-4698-BE58-DD1866F36C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GT"/>
        </a:p>
      </dgm:t>
    </dgm:pt>
    <dgm:pt modelId="{990FDE64-F228-4D98-A258-A7D2EFEC1EC7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GT" b="1" dirty="0" smtClean="0">
              <a:solidFill>
                <a:schemeClr val="tx1"/>
              </a:solidFill>
              <a:latin typeface="Trebuchet MS" panose="020B0603020202020204" pitchFamily="34" charset="0"/>
            </a:rPr>
            <a:t>EXPORTED DOZENS (</a:t>
          </a:r>
          <a:r>
            <a:rPr lang="es-GT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garments</a:t>
          </a:r>
          <a:r>
            <a:rPr lang="es-GT" b="1" dirty="0" smtClean="0">
              <a:solidFill>
                <a:schemeClr val="tx1"/>
              </a:solidFill>
              <a:latin typeface="Trebuchet MS" panose="020B0603020202020204" pitchFamily="34" charset="0"/>
            </a:rPr>
            <a:t>): 41,965 </a:t>
          </a:r>
          <a:r>
            <a:rPr lang="es-GT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million</a:t>
          </a:r>
          <a:endParaRPr lang="es-GT" dirty="0">
            <a:solidFill>
              <a:schemeClr val="tx1"/>
            </a:solidFill>
          </a:endParaRPr>
        </a:p>
      </dgm:t>
    </dgm:pt>
    <dgm:pt modelId="{573EBF95-0A8F-498B-807F-BE952B559F4C}" type="parTrans" cxnId="{72EC5623-392B-419E-9543-49EFFEBC8504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D0AE4E28-4657-4D9C-A448-F9665B396FAF}" type="sibTrans" cxnId="{72EC5623-392B-419E-9543-49EFFEBC8504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8C0F302A-8476-4545-BE01-9DB6EDC6599D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GT" sz="1800" b="1" dirty="0" smtClean="0">
              <a:solidFill>
                <a:schemeClr val="tx1"/>
              </a:solidFill>
              <a:latin typeface="Trebuchet MS" panose="020B0603020202020204" pitchFamily="34" charset="0"/>
            </a:rPr>
            <a:t>More </a:t>
          </a:r>
          <a:r>
            <a:rPr lang="es-GT" sz="1800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than</a:t>
          </a:r>
          <a:r>
            <a:rPr lang="es-GT" sz="1800" b="1" dirty="0" smtClean="0">
              <a:solidFill>
                <a:schemeClr val="tx1"/>
              </a:solidFill>
              <a:latin typeface="Trebuchet MS" panose="020B0603020202020204" pitchFamily="34" charset="0"/>
            </a:rPr>
            <a:t> 90,000 </a:t>
          </a:r>
          <a:r>
            <a:rPr lang="es-GT" sz="1800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workers</a:t>
          </a:r>
          <a:r>
            <a:rPr lang="es-GT" sz="1800" b="1" dirty="0" smtClean="0">
              <a:solidFill>
                <a:schemeClr val="tx1"/>
              </a:solidFill>
              <a:latin typeface="Trebuchet MS" panose="020B0603020202020204" pitchFamily="34" charset="0"/>
            </a:rPr>
            <a:t>     </a:t>
          </a:r>
          <a:r>
            <a:rPr lang="es-GT" sz="1400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Youth</a:t>
          </a:r>
          <a:r>
            <a:rPr lang="es-GT" sz="1400" b="1" dirty="0" smtClean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es-GT" sz="1400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expertise</a:t>
          </a:r>
          <a:r>
            <a:rPr lang="es-GT" sz="1400" b="1" dirty="0" smtClean="0">
              <a:solidFill>
                <a:schemeClr val="tx1"/>
              </a:solidFill>
              <a:latin typeface="Trebuchet MS" panose="020B0603020202020204" pitchFamily="34" charset="0"/>
            </a:rPr>
            <a:t> and </a:t>
          </a:r>
          <a:r>
            <a:rPr lang="es-GT" sz="1400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productivity</a:t>
          </a:r>
          <a:endParaRPr lang="es-GT" sz="14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C9C4D9E-479E-437D-AAE8-681A7BE7B737}" type="parTrans" cxnId="{636FB44D-5E84-4186-BFFA-34F251D74268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E0518720-F890-4EE1-8456-E77C6A60C7E4}" type="sibTrans" cxnId="{636FB44D-5E84-4186-BFFA-34F251D74268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1B23A0A8-7DDC-49AA-BA83-D7B6AEBC368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GT" b="1" dirty="0" smtClean="0">
              <a:solidFill>
                <a:schemeClr val="tx1"/>
              </a:solidFill>
              <a:latin typeface="Trebuchet MS" panose="020B0603020202020204" pitchFamily="34" charset="0"/>
            </a:rPr>
            <a:t>EXPORTED POUNDS (</a:t>
          </a:r>
          <a:r>
            <a:rPr lang="es-GT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textile</a:t>
          </a:r>
          <a:r>
            <a:rPr lang="es-GT" b="1" dirty="0" smtClean="0">
              <a:solidFill>
                <a:schemeClr val="tx1"/>
              </a:solidFill>
              <a:latin typeface="Trebuchet MS" panose="020B0603020202020204" pitchFamily="34" charset="0"/>
            </a:rPr>
            <a:t>): 50,645 </a:t>
          </a:r>
          <a:r>
            <a:rPr lang="es-GT" b="1" dirty="0" err="1" smtClean="0">
              <a:solidFill>
                <a:schemeClr val="tx1"/>
              </a:solidFill>
              <a:latin typeface="Trebuchet MS" panose="020B0603020202020204" pitchFamily="34" charset="0"/>
            </a:rPr>
            <a:t>million</a:t>
          </a:r>
          <a:endParaRPr lang="es-GT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5433B97F-3D60-42D2-83D6-CD630DACAE36}" type="parTrans" cxnId="{FFBC4DD1-2DEF-42C9-A2AB-88C263EA9B5D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079468B3-0FFE-41C0-86E5-81E6212D1722}" type="sibTrans" cxnId="{FFBC4DD1-2DEF-42C9-A2AB-88C263EA9B5D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A2177846-E3FA-4478-A21A-7C3B2A11E4CD}" type="pres">
      <dgm:prSet presAssocID="{C6B1CF15-8AAC-4698-BE58-DD1866F36CD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GT"/>
        </a:p>
      </dgm:t>
    </dgm:pt>
    <dgm:pt modelId="{13F6D7C4-C291-4EA0-BEC1-8F06AF581684}" type="pres">
      <dgm:prSet presAssocID="{C6B1CF15-8AAC-4698-BE58-DD1866F36CD1}" presName="Name1" presStyleCnt="0"/>
      <dgm:spPr/>
    </dgm:pt>
    <dgm:pt modelId="{C8DB02EB-F780-4376-9735-360BE3BB5E0A}" type="pres">
      <dgm:prSet presAssocID="{C6B1CF15-8AAC-4698-BE58-DD1866F36CD1}" presName="cycle" presStyleCnt="0"/>
      <dgm:spPr/>
    </dgm:pt>
    <dgm:pt modelId="{8E1564CC-9C55-4FDB-AD51-6CAA540981F1}" type="pres">
      <dgm:prSet presAssocID="{C6B1CF15-8AAC-4698-BE58-DD1866F36CD1}" presName="srcNode" presStyleLbl="node1" presStyleIdx="0" presStyleCnt="3"/>
      <dgm:spPr/>
    </dgm:pt>
    <dgm:pt modelId="{9571090C-33BD-4DB8-8167-FCCEA469831E}" type="pres">
      <dgm:prSet presAssocID="{C6B1CF15-8AAC-4698-BE58-DD1866F36CD1}" presName="conn" presStyleLbl="parChTrans1D2" presStyleIdx="0" presStyleCnt="1"/>
      <dgm:spPr/>
      <dgm:t>
        <a:bodyPr/>
        <a:lstStyle/>
        <a:p>
          <a:endParaRPr lang="es-GT"/>
        </a:p>
      </dgm:t>
    </dgm:pt>
    <dgm:pt modelId="{AFA718A8-3BBD-4BE8-AB8F-AC2294F9F4D7}" type="pres">
      <dgm:prSet presAssocID="{C6B1CF15-8AAC-4698-BE58-DD1866F36CD1}" presName="extraNode" presStyleLbl="node1" presStyleIdx="0" presStyleCnt="3"/>
      <dgm:spPr/>
    </dgm:pt>
    <dgm:pt modelId="{1FDD01CA-B7E0-4AB0-8CBF-9551BFB87C2B}" type="pres">
      <dgm:prSet presAssocID="{C6B1CF15-8AAC-4698-BE58-DD1866F36CD1}" presName="dstNode" presStyleLbl="node1" presStyleIdx="0" presStyleCnt="3"/>
      <dgm:spPr/>
    </dgm:pt>
    <dgm:pt modelId="{132C3DBD-9B8B-483D-9444-8E17A3ECA29C}" type="pres">
      <dgm:prSet presAssocID="{990FDE64-F228-4D98-A258-A7D2EFEC1EC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2424F89F-F91B-4478-967E-9F1EE573DEF7}" type="pres">
      <dgm:prSet presAssocID="{990FDE64-F228-4D98-A258-A7D2EFEC1EC7}" presName="accent_1" presStyleCnt="0"/>
      <dgm:spPr/>
    </dgm:pt>
    <dgm:pt modelId="{803F87A0-0934-4B9B-AEAF-D85F17413C61}" type="pres">
      <dgm:prSet presAssocID="{990FDE64-F228-4D98-A258-A7D2EFEC1EC7}" presName="accentRepeatNode" presStyleLbl="solidFgAcc1" presStyleIdx="0" presStyleCnt="3"/>
      <dgm:spPr/>
    </dgm:pt>
    <dgm:pt modelId="{464C1498-063A-4610-918F-3D5F0F2BF957}" type="pres">
      <dgm:prSet presAssocID="{1B23A0A8-7DDC-49AA-BA83-D7B6AEBC368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5970B26B-C880-4325-9CCB-D4E2EF40C6D9}" type="pres">
      <dgm:prSet presAssocID="{1B23A0A8-7DDC-49AA-BA83-D7B6AEBC3685}" presName="accent_2" presStyleCnt="0"/>
      <dgm:spPr/>
    </dgm:pt>
    <dgm:pt modelId="{C4523E90-EF7D-4B3B-B822-9055419BAF80}" type="pres">
      <dgm:prSet presAssocID="{1B23A0A8-7DDC-49AA-BA83-D7B6AEBC3685}" presName="accentRepeatNode" presStyleLbl="solidFgAcc1" presStyleIdx="1" presStyleCnt="3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E8640062-E6B4-420C-AF3E-945127004C1C}" type="pres">
      <dgm:prSet presAssocID="{8C0F302A-8476-4545-BE01-9DB6EDC6599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E136D97F-1270-410A-BDB6-E07C03C0D063}" type="pres">
      <dgm:prSet presAssocID="{8C0F302A-8476-4545-BE01-9DB6EDC6599D}" presName="accent_3" presStyleCnt="0"/>
      <dgm:spPr/>
    </dgm:pt>
    <dgm:pt modelId="{56366993-B144-47B1-A1F1-CA537176148E}" type="pres">
      <dgm:prSet presAssocID="{8C0F302A-8476-4545-BE01-9DB6EDC6599D}" presName="accentRepeatNode" presStyleLbl="solidFgAcc1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2"/>
          </a:solidFill>
        </a:ln>
      </dgm:spPr>
    </dgm:pt>
  </dgm:ptLst>
  <dgm:cxnLst>
    <dgm:cxn modelId="{A2564EFE-84F5-45C6-81E9-D8E3B6BDD570}" type="presOf" srcId="{D0AE4E28-4657-4D9C-A448-F9665B396FAF}" destId="{9571090C-33BD-4DB8-8167-FCCEA469831E}" srcOrd="0" destOrd="0" presId="urn:microsoft.com/office/officeart/2008/layout/VerticalCurvedList"/>
    <dgm:cxn modelId="{A5E9BD02-A612-47E1-B793-8ADBEA9898AE}" type="presOf" srcId="{1B23A0A8-7DDC-49AA-BA83-D7B6AEBC3685}" destId="{464C1498-063A-4610-918F-3D5F0F2BF957}" srcOrd="0" destOrd="0" presId="urn:microsoft.com/office/officeart/2008/layout/VerticalCurvedList"/>
    <dgm:cxn modelId="{71CA928D-4893-4934-91CD-E570F55D72C4}" type="presOf" srcId="{C6B1CF15-8AAC-4698-BE58-DD1866F36CD1}" destId="{A2177846-E3FA-4478-A21A-7C3B2A11E4CD}" srcOrd="0" destOrd="0" presId="urn:microsoft.com/office/officeart/2008/layout/VerticalCurvedList"/>
    <dgm:cxn modelId="{636FB44D-5E84-4186-BFFA-34F251D74268}" srcId="{C6B1CF15-8AAC-4698-BE58-DD1866F36CD1}" destId="{8C0F302A-8476-4545-BE01-9DB6EDC6599D}" srcOrd="2" destOrd="0" parTransId="{AC9C4D9E-479E-437D-AAE8-681A7BE7B737}" sibTransId="{E0518720-F890-4EE1-8456-E77C6A60C7E4}"/>
    <dgm:cxn modelId="{FFBC4DD1-2DEF-42C9-A2AB-88C263EA9B5D}" srcId="{C6B1CF15-8AAC-4698-BE58-DD1866F36CD1}" destId="{1B23A0A8-7DDC-49AA-BA83-D7B6AEBC3685}" srcOrd="1" destOrd="0" parTransId="{5433B97F-3D60-42D2-83D6-CD630DACAE36}" sibTransId="{079468B3-0FFE-41C0-86E5-81E6212D1722}"/>
    <dgm:cxn modelId="{72EC5623-392B-419E-9543-49EFFEBC8504}" srcId="{C6B1CF15-8AAC-4698-BE58-DD1866F36CD1}" destId="{990FDE64-F228-4D98-A258-A7D2EFEC1EC7}" srcOrd="0" destOrd="0" parTransId="{573EBF95-0A8F-498B-807F-BE952B559F4C}" sibTransId="{D0AE4E28-4657-4D9C-A448-F9665B396FAF}"/>
    <dgm:cxn modelId="{1AA363AC-0A7D-46ED-887D-5A139DAB5A0F}" type="presOf" srcId="{8C0F302A-8476-4545-BE01-9DB6EDC6599D}" destId="{E8640062-E6B4-420C-AF3E-945127004C1C}" srcOrd="0" destOrd="0" presId="urn:microsoft.com/office/officeart/2008/layout/VerticalCurvedList"/>
    <dgm:cxn modelId="{F33828F9-1D42-4660-BEBB-D30C8C77C338}" type="presOf" srcId="{990FDE64-F228-4D98-A258-A7D2EFEC1EC7}" destId="{132C3DBD-9B8B-483D-9444-8E17A3ECA29C}" srcOrd="0" destOrd="0" presId="urn:microsoft.com/office/officeart/2008/layout/VerticalCurvedList"/>
    <dgm:cxn modelId="{20188173-13B5-4C28-B58C-01556B8228EE}" type="presParOf" srcId="{A2177846-E3FA-4478-A21A-7C3B2A11E4CD}" destId="{13F6D7C4-C291-4EA0-BEC1-8F06AF581684}" srcOrd="0" destOrd="0" presId="urn:microsoft.com/office/officeart/2008/layout/VerticalCurvedList"/>
    <dgm:cxn modelId="{43847C3B-3F0B-4D87-AC93-3DE1522F7594}" type="presParOf" srcId="{13F6D7C4-C291-4EA0-BEC1-8F06AF581684}" destId="{C8DB02EB-F780-4376-9735-360BE3BB5E0A}" srcOrd="0" destOrd="0" presId="urn:microsoft.com/office/officeart/2008/layout/VerticalCurvedList"/>
    <dgm:cxn modelId="{160E9F45-658D-4458-8A31-B4A96E253E24}" type="presParOf" srcId="{C8DB02EB-F780-4376-9735-360BE3BB5E0A}" destId="{8E1564CC-9C55-4FDB-AD51-6CAA540981F1}" srcOrd="0" destOrd="0" presId="urn:microsoft.com/office/officeart/2008/layout/VerticalCurvedList"/>
    <dgm:cxn modelId="{31F40ED4-1173-4E48-809D-51588E3DB09A}" type="presParOf" srcId="{C8DB02EB-F780-4376-9735-360BE3BB5E0A}" destId="{9571090C-33BD-4DB8-8167-FCCEA469831E}" srcOrd="1" destOrd="0" presId="urn:microsoft.com/office/officeart/2008/layout/VerticalCurvedList"/>
    <dgm:cxn modelId="{505FFD2F-1065-46A6-8C97-40EC763063AC}" type="presParOf" srcId="{C8DB02EB-F780-4376-9735-360BE3BB5E0A}" destId="{AFA718A8-3BBD-4BE8-AB8F-AC2294F9F4D7}" srcOrd="2" destOrd="0" presId="urn:microsoft.com/office/officeart/2008/layout/VerticalCurvedList"/>
    <dgm:cxn modelId="{512197DD-C37B-4E12-8ECF-2733A7469E7D}" type="presParOf" srcId="{C8DB02EB-F780-4376-9735-360BE3BB5E0A}" destId="{1FDD01CA-B7E0-4AB0-8CBF-9551BFB87C2B}" srcOrd="3" destOrd="0" presId="urn:microsoft.com/office/officeart/2008/layout/VerticalCurvedList"/>
    <dgm:cxn modelId="{736406D3-7511-4BCD-83E3-6D19A59D71FE}" type="presParOf" srcId="{13F6D7C4-C291-4EA0-BEC1-8F06AF581684}" destId="{132C3DBD-9B8B-483D-9444-8E17A3ECA29C}" srcOrd="1" destOrd="0" presId="urn:microsoft.com/office/officeart/2008/layout/VerticalCurvedList"/>
    <dgm:cxn modelId="{6BDD8AAE-7B53-426C-B490-CA90152D792E}" type="presParOf" srcId="{13F6D7C4-C291-4EA0-BEC1-8F06AF581684}" destId="{2424F89F-F91B-4478-967E-9F1EE573DEF7}" srcOrd="2" destOrd="0" presId="urn:microsoft.com/office/officeart/2008/layout/VerticalCurvedList"/>
    <dgm:cxn modelId="{119016BE-6457-4C34-9912-8F2791401D72}" type="presParOf" srcId="{2424F89F-F91B-4478-967E-9F1EE573DEF7}" destId="{803F87A0-0934-4B9B-AEAF-D85F17413C61}" srcOrd="0" destOrd="0" presId="urn:microsoft.com/office/officeart/2008/layout/VerticalCurvedList"/>
    <dgm:cxn modelId="{C5C6C3A4-F8C2-4DD9-A2A6-60578E649EC2}" type="presParOf" srcId="{13F6D7C4-C291-4EA0-BEC1-8F06AF581684}" destId="{464C1498-063A-4610-918F-3D5F0F2BF957}" srcOrd="3" destOrd="0" presId="urn:microsoft.com/office/officeart/2008/layout/VerticalCurvedList"/>
    <dgm:cxn modelId="{6E515165-A464-4BE5-9D49-1DCA717BF786}" type="presParOf" srcId="{13F6D7C4-C291-4EA0-BEC1-8F06AF581684}" destId="{5970B26B-C880-4325-9CCB-D4E2EF40C6D9}" srcOrd="4" destOrd="0" presId="urn:microsoft.com/office/officeart/2008/layout/VerticalCurvedList"/>
    <dgm:cxn modelId="{763CE688-4822-4050-AFED-75CDD38356F5}" type="presParOf" srcId="{5970B26B-C880-4325-9CCB-D4E2EF40C6D9}" destId="{C4523E90-EF7D-4B3B-B822-9055419BAF80}" srcOrd="0" destOrd="0" presId="urn:microsoft.com/office/officeart/2008/layout/VerticalCurvedList"/>
    <dgm:cxn modelId="{350BA673-C386-4F45-A921-CD5262B75BF1}" type="presParOf" srcId="{13F6D7C4-C291-4EA0-BEC1-8F06AF581684}" destId="{E8640062-E6B4-420C-AF3E-945127004C1C}" srcOrd="5" destOrd="0" presId="urn:microsoft.com/office/officeart/2008/layout/VerticalCurvedList"/>
    <dgm:cxn modelId="{DDF30049-E5BE-4DA3-8028-720F99CFD7E5}" type="presParOf" srcId="{13F6D7C4-C291-4EA0-BEC1-8F06AF581684}" destId="{E136D97F-1270-410A-BDB6-E07C03C0D063}" srcOrd="6" destOrd="0" presId="urn:microsoft.com/office/officeart/2008/layout/VerticalCurvedList"/>
    <dgm:cxn modelId="{95574D2E-16BA-4CC8-9B3C-56D4E86E0DFE}" type="presParOf" srcId="{E136D97F-1270-410A-BDB6-E07C03C0D063}" destId="{56366993-B144-47B1-A1F1-CA53717614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024017-C244-4266-AFE1-B27F3A21C23E}" type="doc">
      <dgm:prSet loTypeId="urn:microsoft.com/office/officeart/2005/8/layout/radial4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GT"/>
        </a:p>
      </dgm:t>
    </dgm:pt>
    <dgm:pt modelId="{1D71CA07-3AE4-464F-A58C-7718B9266665}">
      <dgm:prSet phldrT="[Texto]"/>
      <dgm:spPr/>
      <dgm:t>
        <a:bodyPr/>
        <a:lstStyle/>
        <a:p>
          <a:r>
            <a:rPr lang="es-GT" b="1" dirty="0" err="1" smtClean="0">
              <a:solidFill>
                <a:schemeClr val="tx1"/>
              </a:solidFill>
            </a:rPr>
            <a:t>These</a:t>
          </a:r>
          <a:r>
            <a:rPr lang="es-GT" b="1" dirty="0" smtClean="0">
              <a:solidFill>
                <a:schemeClr val="tx1"/>
              </a:solidFill>
            </a:rPr>
            <a:t> </a:t>
          </a:r>
          <a:r>
            <a:rPr lang="es-GT" b="1" dirty="0" err="1" smtClean="0">
              <a:solidFill>
                <a:schemeClr val="tx1"/>
              </a:solidFill>
            </a:rPr>
            <a:t>products</a:t>
          </a:r>
          <a:r>
            <a:rPr lang="es-GT" b="1" dirty="0" smtClean="0">
              <a:solidFill>
                <a:schemeClr val="tx1"/>
              </a:solidFill>
            </a:rPr>
            <a:t> </a:t>
          </a:r>
          <a:r>
            <a:rPr lang="es-GT" b="1" dirty="0" err="1" smtClean="0">
              <a:solidFill>
                <a:schemeClr val="tx1"/>
              </a:solidFill>
            </a:rPr>
            <a:t>account</a:t>
          </a:r>
          <a:r>
            <a:rPr lang="es-GT" b="1" dirty="0" smtClean="0">
              <a:solidFill>
                <a:schemeClr val="tx1"/>
              </a:solidFill>
            </a:rPr>
            <a:t> </a:t>
          </a:r>
          <a:r>
            <a:rPr lang="es-GT" b="1" dirty="0" err="1" smtClean="0">
              <a:solidFill>
                <a:schemeClr val="tx1"/>
              </a:solidFill>
            </a:rPr>
            <a:t>for</a:t>
          </a:r>
          <a:r>
            <a:rPr lang="es-GT" b="1" dirty="0" smtClean="0">
              <a:solidFill>
                <a:schemeClr val="tx1"/>
              </a:solidFill>
            </a:rPr>
            <a:t> 70% of total </a:t>
          </a:r>
          <a:r>
            <a:rPr lang="es-GT" b="1" dirty="0" err="1" smtClean="0">
              <a:solidFill>
                <a:schemeClr val="tx1"/>
              </a:solidFill>
            </a:rPr>
            <a:t>exports</a:t>
          </a:r>
          <a:r>
            <a:rPr lang="es-GT" b="1" dirty="0" smtClean="0">
              <a:solidFill>
                <a:schemeClr val="tx1"/>
              </a:solidFill>
            </a:rPr>
            <a:t> </a:t>
          </a:r>
          <a:endParaRPr lang="es-GT" b="1" dirty="0">
            <a:solidFill>
              <a:schemeClr val="tx1"/>
            </a:solidFill>
          </a:endParaRPr>
        </a:p>
      </dgm:t>
    </dgm:pt>
    <dgm:pt modelId="{B1592BEC-6D0D-40BD-94A1-C16F77CB93FE}" type="parTrans" cxnId="{02DED53F-833E-4407-905E-27E6EC649481}">
      <dgm:prSet/>
      <dgm:spPr/>
      <dgm:t>
        <a:bodyPr/>
        <a:lstStyle/>
        <a:p>
          <a:endParaRPr lang="es-GT"/>
        </a:p>
      </dgm:t>
    </dgm:pt>
    <dgm:pt modelId="{72C9787B-AAD1-40DA-867D-1A2C3967C709}" type="sibTrans" cxnId="{02DED53F-833E-4407-905E-27E6EC649481}">
      <dgm:prSet/>
      <dgm:spPr/>
      <dgm:t>
        <a:bodyPr/>
        <a:lstStyle/>
        <a:p>
          <a:endParaRPr lang="es-GT"/>
        </a:p>
      </dgm:t>
    </dgm:pt>
    <dgm:pt modelId="{294B1FCD-4441-415B-ABBE-1A80FA788DDC}">
      <dgm:prSet phldrT="[Texto]" custT="1"/>
      <dgm:spPr/>
      <dgm:t>
        <a:bodyPr/>
        <a:lstStyle/>
        <a:p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Knit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tops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cotton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endParaRPr lang="es-GT" sz="1800" dirty="0">
            <a:solidFill>
              <a:schemeClr val="tx1"/>
            </a:solidFill>
          </a:endParaRPr>
        </a:p>
      </dgm:t>
    </dgm:pt>
    <dgm:pt modelId="{6E7A9781-5EE3-40A8-9AA5-1621D7E842A2}" type="parTrans" cxnId="{D7F9598F-35C0-4B6D-9A83-BFB953AFD31C}">
      <dgm:prSet/>
      <dgm:spPr/>
      <dgm:t>
        <a:bodyPr/>
        <a:lstStyle/>
        <a:p>
          <a:endParaRPr lang="es-GT"/>
        </a:p>
      </dgm:t>
    </dgm:pt>
    <dgm:pt modelId="{BF2DE030-1C36-47F2-85B3-448BFC7DFE45}" type="sibTrans" cxnId="{D7F9598F-35C0-4B6D-9A83-BFB953AFD31C}">
      <dgm:prSet/>
      <dgm:spPr/>
      <dgm:t>
        <a:bodyPr/>
        <a:lstStyle/>
        <a:p>
          <a:endParaRPr lang="es-GT"/>
        </a:p>
      </dgm:t>
    </dgm:pt>
    <dgm:pt modelId="{232D8368-8857-436E-BA06-E80DF04D8182}">
      <dgm:prSet custT="1"/>
      <dgm:spPr/>
      <dgm:t>
        <a:bodyPr/>
        <a:lstStyle/>
        <a:p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Trousers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cotton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r>
            <a:rPr lang="es-GT" sz="21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	</a:t>
          </a:r>
          <a:endParaRPr lang="es-GT" sz="2100" dirty="0">
            <a:solidFill>
              <a:schemeClr val="tx1"/>
            </a:solidFill>
          </a:endParaRPr>
        </a:p>
      </dgm:t>
    </dgm:pt>
    <dgm:pt modelId="{1DE42511-D402-4F21-8519-911FF0AB84D4}" type="parTrans" cxnId="{E7392977-0C0E-4AEA-960F-7584C42DF438}">
      <dgm:prSet/>
      <dgm:spPr/>
      <dgm:t>
        <a:bodyPr/>
        <a:lstStyle/>
        <a:p>
          <a:endParaRPr lang="es-GT"/>
        </a:p>
      </dgm:t>
    </dgm:pt>
    <dgm:pt modelId="{BC6E1570-33DB-4E32-BF6C-6FD7B8278C2E}" type="sibTrans" cxnId="{E7392977-0C0E-4AEA-960F-7584C42DF438}">
      <dgm:prSet/>
      <dgm:spPr/>
      <dgm:t>
        <a:bodyPr/>
        <a:lstStyle/>
        <a:p>
          <a:endParaRPr lang="es-GT"/>
        </a:p>
      </dgm:t>
    </dgm:pt>
    <dgm:pt modelId="{6A1D2B79-A5D1-4D10-BFB5-4453AF378F7E}">
      <dgm:prSet custT="1"/>
      <dgm:spPr/>
      <dgm:t>
        <a:bodyPr/>
        <a:lstStyle/>
        <a:p>
          <a:r>
            <a:rPr lang="es-GT" sz="2000" b="0" noProof="0" dirty="0" err="1" smtClean="0">
              <a:solidFill>
                <a:schemeClr val="tx1"/>
              </a:solidFill>
              <a:latin typeface="Franklin Gothic Book" pitchFamily="34" charset="0"/>
            </a:rPr>
            <a:t>Syntethic</a:t>
          </a:r>
          <a:r>
            <a:rPr lang="es-GT" sz="2000" b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2000" b="0" noProof="0" dirty="0" err="1" smtClean="0">
              <a:solidFill>
                <a:schemeClr val="tx1"/>
              </a:solidFill>
              <a:latin typeface="Franklin Gothic Book" pitchFamily="34" charset="0"/>
            </a:rPr>
            <a:t>Trousers</a:t>
          </a:r>
          <a:endParaRPr lang="es-GT" sz="2000" dirty="0">
            <a:solidFill>
              <a:schemeClr val="tx1"/>
            </a:solidFill>
          </a:endParaRPr>
        </a:p>
      </dgm:t>
    </dgm:pt>
    <dgm:pt modelId="{141B3368-3F6E-4BA1-9A31-45699805B866}" type="parTrans" cxnId="{C6BFB1E6-4129-4C4C-AB3C-6D1FDA11A258}">
      <dgm:prSet/>
      <dgm:spPr/>
      <dgm:t>
        <a:bodyPr/>
        <a:lstStyle/>
        <a:p>
          <a:endParaRPr lang="es-GT"/>
        </a:p>
      </dgm:t>
    </dgm:pt>
    <dgm:pt modelId="{73CB93DE-AE29-4DB7-8BD5-EAFB8F6CE533}" type="sibTrans" cxnId="{C6BFB1E6-4129-4C4C-AB3C-6D1FDA11A258}">
      <dgm:prSet/>
      <dgm:spPr/>
      <dgm:t>
        <a:bodyPr/>
        <a:lstStyle/>
        <a:p>
          <a:endParaRPr lang="es-GT"/>
        </a:p>
      </dgm:t>
    </dgm:pt>
    <dgm:pt modelId="{80EC2B1F-1026-44E1-955E-FB6E6DBF9640}">
      <dgm:prSet custT="1"/>
      <dgm:spPr/>
      <dgm:t>
        <a:bodyPr/>
        <a:lstStyle/>
        <a:p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Knit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tops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synthetics</a:t>
          </a:r>
          <a:r>
            <a:rPr lang="es-GT" sz="1800" b="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endParaRPr lang="es-GT" sz="1800" dirty="0">
            <a:solidFill>
              <a:schemeClr val="tx1"/>
            </a:solidFill>
          </a:endParaRPr>
        </a:p>
      </dgm:t>
    </dgm:pt>
    <dgm:pt modelId="{5BEC4EA0-7585-4B3F-ADA6-DADAC39748CD}" type="parTrans" cxnId="{212C7182-409C-4175-B600-C271C7AF701B}">
      <dgm:prSet/>
      <dgm:spPr/>
      <dgm:t>
        <a:bodyPr/>
        <a:lstStyle/>
        <a:p>
          <a:endParaRPr lang="es-GT"/>
        </a:p>
      </dgm:t>
    </dgm:pt>
    <dgm:pt modelId="{55BC7547-1F9F-4689-934F-9380B63EEA7D}" type="sibTrans" cxnId="{212C7182-409C-4175-B600-C271C7AF701B}">
      <dgm:prSet/>
      <dgm:spPr/>
      <dgm:t>
        <a:bodyPr/>
        <a:lstStyle/>
        <a:p>
          <a:endParaRPr lang="es-GT"/>
        </a:p>
      </dgm:t>
    </dgm:pt>
    <dgm:pt modelId="{CE47CF5F-73BD-49E8-812A-42ED6E7778B3}">
      <dgm:prSet custT="1"/>
      <dgm:spPr/>
      <dgm:t>
        <a:bodyPr/>
        <a:lstStyle/>
        <a:p>
          <a:r>
            <a:rPr lang="es-GT" sz="2000" dirty="0" err="1" smtClean="0">
              <a:solidFill>
                <a:schemeClr val="tx1"/>
              </a:solidFill>
              <a:latin typeface="Franklin Gothic Book" pitchFamily="34" charset="0"/>
            </a:rPr>
            <a:t>Baby</a:t>
          </a:r>
          <a:r>
            <a:rPr lang="es-GT" sz="200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2000" dirty="0" err="1" smtClean="0">
              <a:solidFill>
                <a:schemeClr val="tx1"/>
              </a:solidFill>
              <a:latin typeface="Franklin Gothic Book" pitchFamily="34" charset="0"/>
            </a:rPr>
            <a:t>Wear</a:t>
          </a:r>
          <a:endParaRPr lang="es-GT" sz="2000" dirty="0">
            <a:solidFill>
              <a:schemeClr val="tx1"/>
            </a:solidFill>
            <a:latin typeface="Franklin Gothic Book" pitchFamily="34" charset="0"/>
          </a:endParaRPr>
        </a:p>
      </dgm:t>
    </dgm:pt>
    <dgm:pt modelId="{964C0450-0700-4E83-9589-84F485958104}" type="parTrans" cxnId="{EE7BE465-1E6E-48B2-8FB3-1F98C608F282}">
      <dgm:prSet/>
      <dgm:spPr/>
      <dgm:t>
        <a:bodyPr/>
        <a:lstStyle/>
        <a:p>
          <a:endParaRPr lang="es-GT"/>
        </a:p>
      </dgm:t>
    </dgm:pt>
    <dgm:pt modelId="{A47996B1-F6D3-47E2-96F9-738A53A1A468}" type="sibTrans" cxnId="{EE7BE465-1E6E-48B2-8FB3-1F98C608F282}">
      <dgm:prSet/>
      <dgm:spPr/>
      <dgm:t>
        <a:bodyPr/>
        <a:lstStyle/>
        <a:p>
          <a:endParaRPr lang="es-GT"/>
        </a:p>
      </dgm:t>
    </dgm:pt>
    <dgm:pt modelId="{4FAC21CF-1E1D-4401-B21F-42BC48FA073E}" type="pres">
      <dgm:prSet presAssocID="{71024017-C244-4266-AFE1-B27F3A21C2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E1266C4A-8317-462C-B00E-F424FD5187E4}" type="pres">
      <dgm:prSet presAssocID="{1D71CA07-3AE4-464F-A58C-7718B9266665}" presName="centerShape" presStyleLbl="node0" presStyleIdx="0" presStyleCnt="1" custScaleX="144928" custScaleY="124341"/>
      <dgm:spPr/>
      <dgm:t>
        <a:bodyPr/>
        <a:lstStyle/>
        <a:p>
          <a:endParaRPr lang="es-GT"/>
        </a:p>
      </dgm:t>
    </dgm:pt>
    <dgm:pt modelId="{7BD658CA-D02D-4AC2-9D45-4FFC878A8CFD}" type="pres">
      <dgm:prSet presAssocID="{6E7A9781-5EE3-40A8-9AA5-1621D7E842A2}" presName="parTrans" presStyleLbl="bgSibTrans2D1" presStyleIdx="0" presStyleCnt="5"/>
      <dgm:spPr/>
      <dgm:t>
        <a:bodyPr/>
        <a:lstStyle/>
        <a:p>
          <a:endParaRPr lang="es-GT"/>
        </a:p>
      </dgm:t>
    </dgm:pt>
    <dgm:pt modelId="{80940FC0-C3EC-47A1-AEFA-DAAA1A3C9BFC}" type="pres">
      <dgm:prSet presAssocID="{294B1FCD-4441-415B-ABBE-1A80FA788D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81BC4087-DDEC-4547-8ADD-DDA5A75502E4}" type="pres">
      <dgm:prSet presAssocID="{5BEC4EA0-7585-4B3F-ADA6-DADAC39748CD}" presName="parTrans" presStyleLbl="bgSibTrans2D1" presStyleIdx="1" presStyleCnt="5"/>
      <dgm:spPr/>
      <dgm:t>
        <a:bodyPr/>
        <a:lstStyle/>
        <a:p>
          <a:endParaRPr lang="es-GT"/>
        </a:p>
      </dgm:t>
    </dgm:pt>
    <dgm:pt modelId="{5818CFBD-BD77-42EB-A813-1ED7C7E32131}" type="pres">
      <dgm:prSet presAssocID="{80EC2B1F-1026-44E1-955E-FB6E6DBF964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C2C11321-4B8C-4385-8AA9-E3BE9B697021}" type="pres">
      <dgm:prSet presAssocID="{141B3368-3F6E-4BA1-9A31-45699805B866}" presName="parTrans" presStyleLbl="bgSibTrans2D1" presStyleIdx="2" presStyleCnt="5"/>
      <dgm:spPr/>
      <dgm:t>
        <a:bodyPr/>
        <a:lstStyle/>
        <a:p>
          <a:endParaRPr lang="es-GT"/>
        </a:p>
      </dgm:t>
    </dgm:pt>
    <dgm:pt modelId="{F0F29011-6FA4-4E0F-B5C2-F3F0C4FCE527}" type="pres">
      <dgm:prSet presAssocID="{6A1D2B79-A5D1-4D10-BFB5-4453AF378F7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DDB097FF-3C4F-45B3-A73F-415EDC526BC6}" type="pres">
      <dgm:prSet presAssocID="{964C0450-0700-4E83-9589-84F485958104}" presName="parTrans" presStyleLbl="bgSibTrans2D1" presStyleIdx="3" presStyleCnt="5"/>
      <dgm:spPr/>
      <dgm:t>
        <a:bodyPr/>
        <a:lstStyle/>
        <a:p>
          <a:endParaRPr lang="es-GT"/>
        </a:p>
      </dgm:t>
    </dgm:pt>
    <dgm:pt modelId="{6F04AC01-0CD3-4BFF-8DE9-3E7A6597813F}" type="pres">
      <dgm:prSet presAssocID="{CE47CF5F-73BD-49E8-812A-42ED6E7778B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7138462B-8EE3-411F-B908-66674E5DE456}" type="pres">
      <dgm:prSet presAssocID="{1DE42511-D402-4F21-8519-911FF0AB84D4}" presName="parTrans" presStyleLbl="bgSibTrans2D1" presStyleIdx="4" presStyleCnt="5"/>
      <dgm:spPr/>
      <dgm:t>
        <a:bodyPr/>
        <a:lstStyle/>
        <a:p>
          <a:endParaRPr lang="es-GT"/>
        </a:p>
      </dgm:t>
    </dgm:pt>
    <dgm:pt modelId="{C36DBC52-9D15-4F30-B926-1F509280D35F}" type="pres">
      <dgm:prSet presAssocID="{232D8368-8857-436E-BA06-E80DF04D818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E7392977-0C0E-4AEA-960F-7584C42DF438}" srcId="{1D71CA07-3AE4-464F-A58C-7718B9266665}" destId="{232D8368-8857-436E-BA06-E80DF04D8182}" srcOrd="4" destOrd="0" parTransId="{1DE42511-D402-4F21-8519-911FF0AB84D4}" sibTransId="{BC6E1570-33DB-4E32-BF6C-6FD7B8278C2E}"/>
    <dgm:cxn modelId="{5A7AF290-1608-48BA-AEB0-2B82D0F7B3A7}" type="presOf" srcId="{1D71CA07-3AE4-464F-A58C-7718B9266665}" destId="{E1266C4A-8317-462C-B00E-F424FD5187E4}" srcOrd="0" destOrd="0" presId="urn:microsoft.com/office/officeart/2005/8/layout/radial4"/>
    <dgm:cxn modelId="{A750066A-FAB3-4848-B39A-E96719E6C913}" type="presOf" srcId="{CE47CF5F-73BD-49E8-812A-42ED6E7778B3}" destId="{6F04AC01-0CD3-4BFF-8DE9-3E7A6597813F}" srcOrd="0" destOrd="0" presId="urn:microsoft.com/office/officeart/2005/8/layout/radial4"/>
    <dgm:cxn modelId="{BE704826-143C-4679-8B89-9531ECDAFA30}" type="presOf" srcId="{71024017-C244-4266-AFE1-B27F3A21C23E}" destId="{4FAC21CF-1E1D-4401-B21F-42BC48FA073E}" srcOrd="0" destOrd="0" presId="urn:microsoft.com/office/officeart/2005/8/layout/radial4"/>
    <dgm:cxn modelId="{B831B67A-F820-4506-8967-8DFF8005A01A}" type="presOf" srcId="{6E7A9781-5EE3-40A8-9AA5-1621D7E842A2}" destId="{7BD658CA-D02D-4AC2-9D45-4FFC878A8CFD}" srcOrd="0" destOrd="0" presId="urn:microsoft.com/office/officeart/2005/8/layout/radial4"/>
    <dgm:cxn modelId="{3228031E-0E1D-4271-AB79-15D81817ADA1}" type="presOf" srcId="{964C0450-0700-4E83-9589-84F485958104}" destId="{DDB097FF-3C4F-45B3-A73F-415EDC526BC6}" srcOrd="0" destOrd="0" presId="urn:microsoft.com/office/officeart/2005/8/layout/radial4"/>
    <dgm:cxn modelId="{EE7BE465-1E6E-48B2-8FB3-1F98C608F282}" srcId="{1D71CA07-3AE4-464F-A58C-7718B9266665}" destId="{CE47CF5F-73BD-49E8-812A-42ED6E7778B3}" srcOrd="3" destOrd="0" parTransId="{964C0450-0700-4E83-9589-84F485958104}" sibTransId="{A47996B1-F6D3-47E2-96F9-738A53A1A468}"/>
    <dgm:cxn modelId="{35153C58-7B9A-4BC3-A318-3D0AA3723093}" type="presOf" srcId="{232D8368-8857-436E-BA06-E80DF04D8182}" destId="{C36DBC52-9D15-4F30-B926-1F509280D35F}" srcOrd="0" destOrd="0" presId="urn:microsoft.com/office/officeart/2005/8/layout/radial4"/>
    <dgm:cxn modelId="{212C7182-409C-4175-B600-C271C7AF701B}" srcId="{1D71CA07-3AE4-464F-A58C-7718B9266665}" destId="{80EC2B1F-1026-44E1-955E-FB6E6DBF9640}" srcOrd="1" destOrd="0" parTransId="{5BEC4EA0-7585-4B3F-ADA6-DADAC39748CD}" sibTransId="{55BC7547-1F9F-4689-934F-9380B63EEA7D}"/>
    <dgm:cxn modelId="{1159F856-E0A8-409B-A9FD-BA2DBCE78FD0}" type="presOf" srcId="{6A1D2B79-A5D1-4D10-BFB5-4453AF378F7E}" destId="{F0F29011-6FA4-4E0F-B5C2-F3F0C4FCE527}" srcOrd="0" destOrd="0" presId="urn:microsoft.com/office/officeart/2005/8/layout/radial4"/>
    <dgm:cxn modelId="{C6BFB1E6-4129-4C4C-AB3C-6D1FDA11A258}" srcId="{1D71CA07-3AE4-464F-A58C-7718B9266665}" destId="{6A1D2B79-A5D1-4D10-BFB5-4453AF378F7E}" srcOrd="2" destOrd="0" parTransId="{141B3368-3F6E-4BA1-9A31-45699805B866}" sibTransId="{73CB93DE-AE29-4DB7-8BD5-EAFB8F6CE533}"/>
    <dgm:cxn modelId="{1EF34F18-ECEE-468F-8E69-079859CC2AE3}" type="presOf" srcId="{1DE42511-D402-4F21-8519-911FF0AB84D4}" destId="{7138462B-8EE3-411F-B908-66674E5DE456}" srcOrd="0" destOrd="0" presId="urn:microsoft.com/office/officeart/2005/8/layout/radial4"/>
    <dgm:cxn modelId="{02DED53F-833E-4407-905E-27E6EC649481}" srcId="{71024017-C244-4266-AFE1-B27F3A21C23E}" destId="{1D71CA07-3AE4-464F-A58C-7718B9266665}" srcOrd="0" destOrd="0" parTransId="{B1592BEC-6D0D-40BD-94A1-C16F77CB93FE}" sibTransId="{72C9787B-AAD1-40DA-867D-1A2C3967C709}"/>
    <dgm:cxn modelId="{094DB1D4-6DA6-41EB-B969-450D3B54C8D0}" type="presOf" srcId="{5BEC4EA0-7585-4B3F-ADA6-DADAC39748CD}" destId="{81BC4087-DDEC-4547-8ADD-DDA5A75502E4}" srcOrd="0" destOrd="0" presId="urn:microsoft.com/office/officeart/2005/8/layout/radial4"/>
    <dgm:cxn modelId="{D7F9598F-35C0-4B6D-9A83-BFB953AFD31C}" srcId="{1D71CA07-3AE4-464F-A58C-7718B9266665}" destId="{294B1FCD-4441-415B-ABBE-1A80FA788DDC}" srcOrd="0" destOrd="0" parTransId="{6E7A9781-5EE3-40A8-9AA5-1621D7E842A2}" sibTransId="{BF2DE030-1C36-47F2-85B3-448BFC7DFE45}"/>
    <dgm:cxn modelId="{8AAE11D5-87DD-44FC-9D77-D371EBB85E92}" type="presOf" srcId="{141B3368-3F6E-4BA1-9A31-45699805B866}" destId="{C2C11321-4B8C-4385-8AA9-E3BE9B697021}" srcOrd="0" destOrd="0" presId="urn:microsoft.com/office/officeart/2005/8/layout/radial4"/>
    <dgm:cxn modelId="{02E1FF2F-1A95-413D-8C2A-4DA21995E237}" type="presOf" srcId="{80EC2B1F-1026-44E1-955E-FB6E6DBF9640}" destId="{5818CFBD-BD77-42EB-A813-1ED7C7E32131}" srcOrd="0" destOrd="0" presId="urn:microsoft.com/office/officeart/2005/8/layout/radial4"/>
    <dgm:cxn modelId="{449FB498-7FDB-4DFE-A8E0-D119D78CF7CC}" type="presOf" srcId="{294B1FCD-4441-415B-ABBE-1A80FA788DDC}" destId="{80940FC0-C3EC-47A1-AEFA-DAAA1A3C9BFC}" srcOrd="0" destOrd="0" presId="urn:microsoft.com/office/officeart/2005/8/layout/radial4"/>
    <dgm:cxn modelId="{FD536CBA-6917-4614-B778-8A4A09E6DD7E}" type="presParOf" srcId="{4FAC21CF-1E1D-4401-B21F-42BC48FA073E}" destId="{E1266C4A-8317-462C-B00E-F424FD5187E4}" srcOrd="0" destOrd="0" presId="urn:microsoft.com/office/officeart/2005/8/layout/radial4"/>
    <dgm:cxn modelId="{C1BA6C0B-6C8C-4030-ADD4-040C9326E440}" type="presParOf" srcId="{4FAC21CF-1E1D-4401-B21F-42BC48FA073E}" destId="{7BD658CA-D02D-4AC2-9D45-4FFC878A8CFD}" srcOrd="1" destOrd="0" presId="urn:microsoft.com/office/officeart/2005/8/layout/radial4"/>
    <dgm:cxn modelId="{62F0EAAF-3893-433E-A009-4EBC170CDEEB}" type="presParOf" srcId="{4FAC21CF-1E1D-4401-B21F-42BC48FA073E}" destId="{80940FC0-C3EC-47A1-AEFA-DAAA1A3C9BFC}" srcOrd="2" destOrd="0" presId="urn:microsoft.com/office/officeart/2005/8/layout/radial4"/>
    <dgm:cxn modelId="{EE3F5DF1-4537-4368-99E1-8036362976ED}" type="presParOf" srcId="{4FAC21CF-1E1D-4401-B21F-42BC48FA073E}" destId="{81BC4087-DDEC-4547-8ADD-DDA5A75502E4}" srcOrd="3" destOrd="0" presId="urn:microsoft.com/office/officeart/2005/8/layout/radial4"/>
    <dgm:cxn modelId="{12F25FC3-F5A5-45E1-B867-801C8E7A7F31}" type="presParOf" srcId="{4FAC21CF-1E1D-4401-B21F-42BC48FA073E}" destId="{5818CFBD-BD77-42EB-A813-1ED7C7E32131}" srcOrd="4" destOrd="0" presId="urn:microsoft.com/office/officeart/2005/8/layout/radial4"/>
    <dgm:cxn modelId="{44852FBA-A583-48B9-B413-A9D44849212A}" type="presParOf" srcId="{4FAC21CF-1E1D-4401-B21F-42BC48FA073E}" destId="{C2C11321-4B8C-4385-8AA9-E3BE9B697021}" srcOrd="5" destOrd="0" presId="urn:microsoft.com/office/officeart/2005/8/layout/radial4"/>
    <dgm:cxn modelId="{7C0C121F-B688-4625-8C58-36DEA3FBF8BA}" type="presParOf" srcId="{4FAC21CF-1E1D-4401-B21F-42BC48FA073E}" destId="{F0F29011-6FA4-4E0F-B5C2-F3F0C4FCE527}" srcOrd="6" destOrd="0" presId="urn:microsoft.com/office/officeart/2005/8/layout/radial4"/>
    <dgm:cxn modelId="{F3C5ED9F-8298-4DD8-B454-48A33D004D4B}" type="presParOf" srcId="{4FAC21CF-1E1D-4401-B21F-42BC48FA073E}" destId="{DDB097FF-3C4F-45B3-A73F-415EDC526BC6}" srcOrd="7" destOrd="0" presId="urn:microsoft.com/office/officeart/2005/8/layout/radial4"/>
    <dgm:cxn modelId="{AFDD8BD1-35E5-418F-972D-E9C9BE632564}" type="presParOf" srcId="{4FAC21CF-1E1D-4401-B21F-42BC48FA073E}" destId="{6F04AC01-0CD3-4BFF-8DE9-3E7A6597813F}" srcOrd="8" destOrd="0" presId="urn:microsoft.com/office/officeart/2005/8/layout/radial4"/>
    <dgm:cxn modelId="{6D5EB72C-13BA-48B6-B966-093E6B0F7EF1}" type="presParOf" srcId="{4FAC21CF-1E1D-4401-B21F-42BC48FA073E}" destId="{7138462B-8EE3-411F-B908-66674E5DE456}" srcOrd="9" destOrd="0" presId="urn:microsoft.com/office/officeart/2005/8/layout/radial4"/>
    <dgm:cxn modelId="{E1C99E4E-9DD3-495B-93CE-C66725591AF7}" type="presParOf" srcId="{4FAC21CF-1E1D-4401-B21F-42BC48FA073E}" destId="{C36DBC52-9D15-4F30-B926-1F509280D35F}" srcOrd="10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96914F-ED13-467C-B98C-3A37FE5885E9}" type="doc">
      <dgm:prSet loTypeId="urn:microsoft.com/office/officeart/2005/8/layout/vList6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GT"/>
        </a:p>
      </dgm:t>
    </dgm:pt>
    <dgm:pt modelId="{5DB68486-9AA9-4FF0-807F-F8EC5F8BAD27}">
      <dgm:prSet phldrT="[Texto]" custT="1"/>
      <dgm:spPr/>
      <dgm:t>
        <a:bodyPr/>
        <a:lstStyle/>
        <a:p>
          <a:r>
            <a:rPr lang="es-GT" sz="4400" b="1" dirty="0" smtClean="0">
              <a:latin typeface="+mj-lt"/>
            </a:rPr>
            <a:t>USA</a:t>
          </a:r>
          <a:endParaRPr lang="es-GT" sz="4000" b="1" dirty="0">
            <a:latin typeface="+mj-lt"/>
          </a:endParaRPr>
        </a:p>
      </dgm:t>
    </dgm:pt>
    <dgm:pt modelId="{142FA355-D277-48BC-8F23-0555AC1546F2}" type="parTrans" cxnId="{D73AEF0E-6E81-4A19-ABC4-7471D27762E3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1A5CB83C-D8AA-4474-9505-7D73BFB1D7D4}" type="sibTrans" cxnId="{D73AEF0E-6E81-4A19-ABC4-7471D27762E3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395A3B7D-A36D-477B-BC1B-7E08F7D2F8CB}">
      <dgm:prSet phldrT="[Texto]" custT="1"/>
      <dgm:spPr/>
      <dgm:t>
        <a:bodyPr/>
        <a:lstStyle/>
        <a:p>
          <a:r>
            <a:rPr lang="es-GT" sz="4000" dirty="0" smtClean="0">
              <a:latin typeface="+mj-lt"/>
            </a:rPr>
            <a:t>79%</a:t>
          </a:r>
          <a:endParaRPr lang="es-GT" sz="4000" dirty="0">
            <a:latin typeface="+mj-lt"/>
          </a:endParaRPr>
        </a:p>
      </dgm:t>
    </dgm:pt>
    <dgm:pt modelId="{46526BDE-C401-4A40-95FF-2EA559B135A6}" type="parTrans" cxnId="{84C5EBD0-6F7B-481C-97C7-4621D7E3C6B8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8B705E65-81F1-45A3-800D-585A8E1CD46A}" type="sibTrans" cxnId="{84C5EBD0-6F7B-481C-97C7-4621D7E3C6B8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DE17FBFF-A616-4735-B265-14D2D6181F6E}">
      <dgm:prSet phldrT="[Texto]" custT="1"/>
      <dgm:spPr/>
      <dgm:t>
        <a:bodyPr/>
        <a:lstStyle/>
        <a:p>
          <a:r>
            <a:rPr lang="es-GT" sz="3200" b="1" dirty="0" smtClean="0">
              <a:latin typeface="+mj-lt"/>
            </a:rPr>
            <a:t>Central </a:t>
          </a:r>
          <a:r>
            <a:rPr lang="es-GT" sz="3200" b="1" dirty="0" err="1" smtClean="0">
              <a:latin typeface="+mj-lt"/>
            </a:rPr>
            <a:t>America</a:t>
          </a:r>
          <a:endParaRPr lang="es-GT" sz="3200" b="1" dirty="0">
            <a:latin typeface="+mj-lt"/>
          </a:endParaRPr>
        </a:p>
      </dgm:t>
    </dgm:pt>
    <dgm:pt modelId="{E1B1CEC8-F501-421E-B5A2-FD879C9BDB3D}" type="parTrans" cxnId="{D1225894-FC6B-4FC0-805D-8132CCD42E91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B0608369-E7C6-4E85-A51C-DF4C242D1454}" type="sibTrans" cxnId="{D1225894-FC6B-4FC0-805D-8132CCD42E91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AD89C85F-5B52-4800-AF9C-B09573F1ACCA}">
      <dgm:prSet phldrT="[Texto]" custT="1"/>
      <dgm:spPr/>
      <dgm:t>
        <a:bodyPr/>
        <a:lstStyle/>
        <a:p>
          <a:r>
            <a:rPr lang="es-GT" sz="4000" dirty="0" smtClean="0">
              <a:latin typeface="+mj-lt"/>
            </a:rPr>
            <a:t>14%</a:t>
          </a:r>
          <a:endParaRPr lang="es-GT" sz="4000" dirty="0">
            <a:latin typeface="+mj-lt"/>
          </a:endParaRPr>
        </a:p>
      </dgm:t>
    </dgm:pt>
    <dgm:pt modelId="{585ACFE1-7FBD-408C-9C61-CF20DDCFFE64}" type="parTrans" cxnId="{95B13524-7D91-4019-BAB6-7949883D9C0C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2323E45C-1EF4-49F1-8F40-CB10C8BA5017}" type="sibTrans" cxnId="{95B13524-7D91-4019-BAB6-7949883D9C0C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92307DB2-7049-4A47-9C97-B0F73B467AF5}">
      <dgm:prSet phldrT="[Texto]" custT="1"/>
      <dgm:spPr/>
      <dgm:t>
        <a:bodyPr/>
        <a:lstStyle/>
        <a:p>
          <a:r>
            <a:rPr lang="es-GT" sz="3200" b="1" dirty="0" err="1" smtClean="0">
              <a:latin typeface="+mj-lt"/>
            </a:rPr>
            <a:t>Mexico</a:t>
          </a:r>
          <a:endParaRPr lang="es-GT" sz="3200" b="1" dirty="0">
            <a:latin typeface="+mj-lt"/>
          </a:endParaRPr>
        </a:p>
      </dgm:t>
    </dgm:pt>
    <dgm:pt modelId="{B49BE488-98CC-4164-8B30-80011F34F98B}" type="parTrans" cxnId="{5578F02D-8C2E-4D06-B3B1-E53464C10F3F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B5731414-E5F3-462D-ACD7-E667753BB6F6}" type="sibTrans" cxnId="{5578F02D-8C2E-4D06-B3B1-E53464C10F3F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B3039835-E847-4EC7-93CA-002C0ECA3566}">
      <dgm:prSet phldrT="[Texto]" custT="1"/>
      <dgm:spPr/>
      <dgm:t>
        <a:bodyPr/>
        <a:lstStyle/>
        <a:p>
          <a:r>
            <a:rPr lang="es-GT" sz="3200" b="1" dirty="0" err="1" smtClean="0">
              <a:latin typeface="+mj-lt"/>
            </a:rPr>
            <a:t>Other</a:t>
          </a:r>
          <a:r>
            <a:rPr lang="es-GT" sz="3200" b="1" dirty="0" smtClean="0">
              <a:latin typeface="+mj-lt"/>
            </a:rPr>
            <a:t> </a:t>
          </a:r>
          <a:r>
            <a:rPr lang="es-GT" sz="3200" b="1" dirty="0" err="1" smtClean="0">
              <a:latin typeface="+mj-lt"/>
            </a:rPr>
            <a:t>countries</a:t>
          </a:r>
          <a:endParaRPr lang="es-GT" sz="3200" b="1" dirty="0">
            <a:latin typeface="+mj-lt"/>
          </a:endParaRPr>
        </a:p>
      </dgm:t>
    </dgm:pt>
    <dgm:pt modelId="{305014A1-DEA6-49CF-993F-0ADA57B589C4}" type="parTrans" cxnId="{04AE050B-A633-484A-B6CA-F64996779C66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209D8453-9BAB-4C00-A976-E7FA6B51B67B}" type="sibTrans" cxnId="{04AE050B-A633-484A-B6CA-F64996779C66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6E2FDA1C-B23B-4ED4-9993-3C93C543B2EF}">
      <dgm:prSet custT="1"/>
      <dgm:spPr/>
      <dgm:t>
        <a:bodyPr/>
        <a:lstStyle/>
        <a:p>
          <a:r>
            <a:rPr lang="es-GT" sz="4000" dirty="0" smtClean="0">
              <a:latin typeface="+mj-lt"/>
            </a:rPr>
            <a:t>3%</a:t>
          </a:r>
          <a:endParaRPr lang="es-GT" sz="4000" dirty="0">
            <a:latin typeface="+mj-lt"/>
          </a:endParaRPr>
        </a:p>
      </dgm:t>
    </dgm:pt>
    <dgm:pt modelId="{BC5D0D04-1CF3-496E-8A6E-6EB83740FDB8}" type="parTrans" cxnId="{0CFBE02F-F2B6-4BE2-8C75-3764F8625A7A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0AEEA626-968E-4680-A694-E6019FC7E1FC}" type="sibTrans" cxnId="{0CFBE02F-F2B6-4BE2-8C75-3764F8625A7A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9F1DDBA2-6C0C-4A2B-9D21-6EAFA9566D8C}">
      <dgm:prSet custT="1"/>
      <dgm:spPr/>
      <dgm:t>
        <a:bodyPr/>
        <a:lstStyle/>
        <a:p>
          <a:r>
            <a:rPr lang="es-GT" sz="4000" dirty="0" smtClean="0">
              <a:latin typeface="+mj-lt"/>
            </a:rPr>
            <a:t>3%</a:t>
          </a:r>
          <a:endParaRPr lang="es-GT" sz="4000" dirty="0">
            <a:latin typeface="+mj-lt"/>
          </a:endParaRPr>
        </a:p>
      </dgm:t>
    </dgm:pt>
    <dgm:pt modelId="{8955CCAA-2528-4FBD-A7C2-68FEAC20A5F8}" type="parTrans" cxnId="{EA912BC8-D735-4229-914E-8F45D7097708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C7800EC9-FD73-400C-9873-D11BBB059E97}" type="sibTrans" cxnId="{EA912BC8-D735-4229-914E-8F45D7097708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B466EBB1-9983-47AC-B604-2A97DA4E1FF9}">
      <dgm:prSet custT="1"/>
      <dgm:spPr/>
      <dgm:t>
        <a:bodyPr/>
        <a:lstStyle/>
        <a:p>
          <a:r>
            <a:rPr lang="es-GT" sz="3200" b="1" dirty="0" err="1" smtClean="0">
              <a:latin typeface="+mj-lt"/>
            </a:rPr>
            <a:t>Canada</a:t>
          </a:r>
          <a:endParaRPr lang="es-GT" sz="3200" b="1" dirty="0">
            <a:latin typeface="+mj-lt"/>
          </a:endParaRPr>
        </a:p>
      </dgm:t>
    </dgm:pt>
    <dgm:pt modelId="{C27222D6-BA4A-4A32-A780-2E6CB0760EAC}" type="parTrans" cxnId="{A32D2633-97D0-414E-8D73-C56514983587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F70AE668-2E7B-4DD9-8A59-4F85A8776C5F}" type="sibTrans" cxnId="{A32D2633-97D0-414E-8D73-C56514983587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28D0A337-3F69-4960-BE6E-76E3AD69F349}">
      <dgm:prSet custT="1"/>
      <dgm:spPr/>
      <dgm:t>
        <a:bodyPr/>
        <a:lstStyle/>
        <a:p>
          <a:r>
            <a:rPr lang="es-GT" sz="4000" dirty="0" smtClean="0">
              <a:latin typeface="+mj-lt"/>
            </a:rPr>
            <a:t>1%</a:t>
          </a:r>
          <a:endParaRPr lang="es-GT" sz="4000" dirty="0">
            <a:latin typeface="+mj-lt"/>
          </a:endParaRPr>
        </a:p>
      </dgm:t>
    </dgm:pt>
    <dgm:pt modelId="{3877089E-3B77-4B65-8396-BF6B73E26B23}" type="parTrans" cxnId="{FF5FA51D-8E37-45B4-BC01-1415CFE298EE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BF9B0EE0-6DEC-4F5C-8C4E-18F0FBCC9D11}" type="sibTrans" cxnId="{FF5FA51D-8E37-45B4-BC01-1415CFE298EE}">
      <dgm:prSet/>
      <dgm:spPr/>
      <dgm:t>
        <a:bodyPr/>
        <a:lstStyle/>
        <a:p>
          <a:endParaRPr lang="es-GT" sz="2400">
            <a:latin typeface="+mj-lt"/>
          </a:endParaRPr>
        </a:p>
      </dgm:t>
    </dgm:pt>
    <dgm:pt modelId="{5D9E43F4-8F89-43C3-A286-0C57624F0C31}" type="pres">
      <dgm:prSet presAssocID="{D196914F-ED13-467C-B98C-3A37FE5885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GT"/>
        </a:p>
      </dgm:t>
    </dgm:pt>
    <dgm:pt modelId="{381B0A19-8FAA-4444-AF4F-5EC62DA1AAC7}" type="pres">
      <dgm:prSet presAssocID="{5DB68486-9AA9-4FF0-807F-F8EC5F8BAD27}" presName="linNode" presStyleCnt="0"/>
      <dgm:spPr/>
      <dgm:t>
        <a:bodyPr/>
        <a:lstStyle/>
        <a:p>
          <a:endParaRPr lang="es-GT"/>
        </a:p>
      </dgm:t>
    </dgm:pt>
    <dgm:pt modelId="{FF3C082C-9F98-470B-86F5-576D594C92B1}" type="pres">
      <dgm:prSet presAssocID="{5DB68486-9AA9-4FF0-807F-F8EC5F8BAD27}" presName="parentShp" presStyleLbl="node1" presStyleIdx="0" presStyleCnt="5" custScaleX="231731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3191AF2A-AF78-4855-A3B4-9A4F0306969A}" type="pres">
      <dgm:prSet presAssocID="{5DB68486-9AA9-4FF0-807F-F8EC5F8BAD27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4FF47456-95EA-44A6-AE7A-85693539C450}" type="pres">
      <dgm:prSet presAssocID="{1A5CB83C-D8AA-4474-9505-7D73BFB1D7D4}" presName="spacing" presStyleCnt="0"/>
      <dgm:spPr/>
      <dgm:t>
        <a:bodyPr/>
        <a:lstStyle/>
        <a:p>
          <a:endParaRPr lang="es-GT"/>
        </a:p>
      </dgm:t>
    </dgm:pt>
    <dgm:pt modelId="{18C8543A-4F3A-4BEC-9250-5F1AA7115593}" type="pres">
      <dgm:prSet presAssocID="{DE17FBFF-A616-4735-B265-14D2D6181F6E}" presName="linNode" presStyleCnt="0"/>
      <dgm:spPr/>
      <dgm:t>
        <a:bodyPr/>
        <a:lstStyle/>
        <a:p>
          <a:endParaRPr lang="es-GT"/>
        </a:p>
      </dgm:t>
    </dgm:pt>
    <dgm:pt modelId="{281A1741-0492-494C-8E08-38EAC95B0B48}" type="pres">
      <dgm:prSet presAssocID="{DE17FBFF-A616-4735-B265-14D2D6181F6E}" presName="parentShp" presStyleLbl="node1" presStyleIdx="1" presStyleCnt="5" custScaleX="231731" custScaleY="90909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6F595B19-C22D-48AE-B505-B6124C977D6C}" type="pres">
      <dgm:prSet presAssocID="{DE17FBFF-A616-4735-B265-14D2D6181F6E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A08B1B33-A6C7-4334-9216-64EF38EF9CCA}" type="pres">
      <dgm:prSet presAssocID="{B0608369-E7C6-4E85-A51C-DF4C242D1454}" presName="spacing" presStyleCnt="0"/>
      <dgm:spPr/>
      <dgm:t>
        <a:bodyPr/>
        <a:lstStyle/>
        <a:p>
          <a:endParaRPr lang="es-GT"/>
        </a:p>
      </dgm:t>
    </dgm:pt>
    <dgm:pt modelId="{34996149-90D4-49A5-BA8F-68991A9344D5}" type="pres">
      <dgm:prSet presAssocID="{92307DB2-7049-4A47-9C97-B0F73B467AF5}" presName="linNode" presStyleCnt="0"/>
      <dgm:spPr/>
      <dgm:t>
        <a:bodyPr/>
        <a:lstStyle/>
        <a:p>
          <a:endParaRPr lang="es-GT"/>
        </a:p>
      </dgm:t>
    </dgm:pt>
    <dgm:pt modelId="{189F3458-A859-4D08-B3B6-C3C53A054E36}" type="pres">
      <dgm:prSet presAssocID="{92307DB2-7049-4A47-9C97-B0F73B467AF5}" presName="parentShp" presStyleLbl="node1" presStyleIdx="2" presStyleCnt="5" custScaleX="231731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C833D946-5ADC-4C00-9D33-9EE8FC2A7CE3}" type="pres">
      <dgm:prSet presAssocID="{92307DB2-7049-4A47-9C97-B0F73B467AF5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643C9B5D-FD9E-4CB1-A751-4D3CC436ED0B}" type="pres">
      <dgm:prSet presAssocID="{B5731414-E5F3-462D-ACD7-E667753BB6F6}" presName="spacing" presStyleCnt="0"/>
      <dgm:spPr/>
      <dgm:t>
        <a:bodyPr/>
        <a:lstStyle/>
        <a:p>
          <a:endParaRPr lang="es-GT"/>
        </a:p>
      </dgm:t>
    </dgm:pt>
    <dgm:pt modelId="{DF1555D3-C08B-40D9-A6E8-93F85D3E4440}" type="pres">
      <dgm:prSet presAssocID="{B3039835-E847-4EC7-93CA-002C0ECA3566}" presName="linNode" presStyleCnt="0"/>
      <dgm:spPr/>
      <dgm:t>
        <a:bodyPr/>
        <a:lstStyle/>
        <a:p>
          <a:endParaRPr lang="es-GT"/>
        </a:p>
      </dgm:t>
    </dgm:pt>
    <dgm:pt modelId="{F18C9DD9-0163-4C3A-86E1-6C94A621CF5C}" type="pres">
      <dgm:prSet presAssocID="{B3039835-E847-4EC7-93CA-002C0ECA3566}" presName="parentShp" presStyleLbl="node1" presStyleIdx="3" presStyleCnt="5" custScaleX="231731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71F04E90-1D53-4AD9-83D6-670BBF187238}" type="pres">
      <dgm:prSet presAssocID="{B3039835-E847-4EC7-93CA-002C0ECA3566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189B272D-97ED-45F3-A9A2-6662CDDDA631}" type="pres">
      <dgm:prSet presAssocID="{209D8453-9BAB-4C00-A976-E7FA6B51B67B}" presName="spacing" presStyleCnt="0"/>
      <dgm:spPr/>
      <dgm:t>
        <a:bodyPr/>
        <a:lstStyle/>
        <a:p>
          <a:endParaRPr lang="es-GT"/>
        </a:p>
      </dgm:t>
    </dgm:pt>
    <dgm:pt modelId="{7B5573A7-5472-47E2-A3E0-B56D70F986DF}" type="pres">
      <dgm:prSet presAssocID="{B466EBB1-9983-47AC-B604-2A97DA4E1FF9}" presName="linNode" presStyleCnt="0"/>
      <dgm:spPr/>
      <dgm:t>
        <a:bodyPr/>
        <a:lstStyle/>
        <a:p>
          <a:endParaRPr lang="es-GT"/>
        </a:p>
      </dgm:t>
    </dgm:pt>
    <dgm:pt modelId="{A972F628-4579-4099-9152-21D128FC2410}" type="pres">
      <dgm:prSet presAssocID="{B466EBB1-9983-47AC-B604-2A97DA4E1FF9}" presName="parentShp" presStyleLbl="node1" presStyleIdx="4" presStyleCnt="5" custScaleX="231731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E6DCD0EB-5544-4F1E-8F64-1474835AD3E8}" type="pres">
      <dgm:prSet presAssocID="{B466EBB1-9983-47AC-B604-2A97DA4E1FF9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12FA6624-2D6D-4CAD-B1D5-7FADBE3304CD}" type="presOf" srcId="{5DB68486-9AA9-4FF0-807F-F8EC5F8BAD27}" destId="{FF3C082C-9F98-470B-86F5-576D594C92B1}" srcOrd="0" destOrd="0" presId="urn:microsoft.com/office/officeart/2005/8/layout/vList6"/>
    <dgm:cxn modelId="{931690D9-4194-411B-9CEF-49A3C8FED0E5}" type="presOf" srcId="{B3039835-E847-4EC7-93CA-002C0ECA3566}" destId="{F18C9DD9-0163-4C3A-86E1-6C94A621CF5C}" srcOrd="0" destOrd="0" presId="urn:microsoft.com/office/officeart/2005/8/layout/vList6"/>
    <dgm:cxn modelId="{95B13524-7D91-4019-BAB6-7949883D9C0C}" srcId="{DE17FBFF-A616-4735-B265-14D2D6181F6E}" destId="{AD89C85F-5B52-4800-AF9C-B09573F1ACCA}" srcOrd="0" destOrd="0" parTransId="{585ACFE1-7FBD-408C-9C61-CF20DDCFFE64}" sibTransId="{2323E45C-1EF4-49F1-8F40-CB10C8BA5017}"/>
    <dgm:cxn modelId="{D9250A9C-B630-42C6-8041-4C15589A5528}" type="presOf" srcId="{6E2FDA1C-B23B-4ED4-9993-3C93C543B2EF}" destId="{C833D946-5ADC-4C00-9D33-9EE8FC2A7CE3}" srcOrd="0" destOrd="0" presId="urn:microsoft.com/office/officeart/2005/8/layout/vList6"/>
    <dgm:cxn modelId="{5578F02D-8C2E-4D06-B3B1-E53464C10F3F}" srcId="{D196914F-ED13-467C-B98C-3A37FE5885E9}" destId="{92307DB2-7049-4A47-9C97-B0F73B467AF5}" srcOrd="2" destOrd="0" parTransId="{B49BE488-98CC-4164-8B30-80011F34F98B}" sibTransId="{B5731414-E5F3-462D-ACD7-E667753BB6F6}"/>
    <dgm:cxn modelId="{A32D2633-97D0-414E-8D73-C56514983587}" srcId="{D196914F-ED13-467C-B98C-3A37FE5885E9}" destId="{B466EBB1-9983-47AC-B604-2A97DA4E1FF9}" srcOrd="4" destOrd="0" parTransId="{C27222D6-BA4A-4A32-A780-2E6CB0760EAC}" sibTransId="{F70AE668-2E7B-4DD9-8A59-4F85A8776C5F}"/>
    <dgm:cxn modelId="{09410E71-1F12-4D98-A10C-3F9C471770DF}" type="presOf" srcId="{395A3B7D-A36D-477B-BC1B-7E08F7D2F8CB}" destId="{3191AF2A-AF78-4855-A3B4-9A4F0306969A}" srcOrd="0" destOrd="0" presId="urn:microsoft.com/office/officeart/2005/8/layout/vList6"/>
    <dgm:cxn modelId="{FF5FA51D-8E37-45B4-BC01-1415CFE298EE}" srcId="{B466EBB1-9983-47AC-B604-2A97DA4E1FF9}" destId="{28D0A337-3F69-4960-BE6E-76E3AD69F349}" srcOrd="0" destOrd="0" parTransId="{3877089E-3B77-4B65-8396-BF6B73E26B23}" sibTransId="{BF9B0EE0-6DEC-4F5C-8C4E-18F0FBCC9D11}"/>
    <dgm:cxn modelId="{1BD0E622-A6C1-45E7-8F8E-839ADAEDB6DE}" type="presOf" srcId="{AD89C85F-5B52-4800-AF9C-B09573F1ACCA}" destId="{6F595B19-C22D-48AE-B505-B6124C977D6C}" srcOrd="0" destOrd="0" presId="urn:microsoft.com/office/officeart/2005/8/layout/vList6"/>
    <dgm:cxn modelId="{04AE050B-A633-484A-B6CA-F64996779C66}" srcId="{D196914F-ED13-467C-B98C-3A37FE5885E9}" destId="{B3039835-E847-4EC7-93CA-002C0ECA3566}" srcOrd="3" destOrd="0" parTransId="{305014A1-DEA6-49CF-993F-0ADA57B589C4}" sibTransId="{209D8453-9BAB-4C00-A976-E7FA6B51B67B}"/>
    <dgm:cxn modelId="{D73AEF0E-6E81-4A19-ABC4-7471D27762E3}" srcId="{D196914F-ED13-467C-B98C-3A37FE5885E9}" destId="{5DB68486-9AA9-4FF0-807F-F8EC5F8BAD27}" srcOrd="0" destOrd="0" parTransId="{142FA355-D277-48BC-8F23-0555AC1546F2}" sibTransId="{1A5CB83C-D8AA-4474-9505-7D73BFB1D7D4}"/>
    <dgm:cxn modelId="{EA912BC8-D735-4229-914E-8F45D7097708}" srcId="{B3039835-E847-4EC7-93CA-002C0ECA3566}" destId="{9F1DDBA2-6C0C-4A2B-9D21-6EAFA9566D8C}" srcOrd="0" destOrd="0" parTransId="{8955CCAA-2528-4FBD-A7C2-68FEAC20A5F8}" sibTransId="{C7800EC9-FD73-400C-9873-D11BBB059E97}"/>
    <dgm:cxn modelId="{D1225894-FC6B-4FC0-805D-8132CCD42E91}" srcId="{D196914F-ED13-467C-B98C-3A37FE5885E9}" destId="{DE17FBFF-A616-4735-B265-14D2D6181F6E}" srcOrd="1" destOrd="0" parTransId="{E1B1CEC8-F501-421E-B5A2-FD879C9BDB3D}" sibTransId="{B0608369-E7C6-4E85-A51C-DF4C242D1454}"/>
    <dgm:cxn modelId="{84C5EBD0-6F7B-481C-97C7-4621D7E3C6B8}" srcId="{5DB68486-9AA9-4FF0-807F-F8EC5F8BAD27}" destId="{395A3B7D-A36D-477B-BC1B-7E08F7D2F8CB}" srcOrd="0" destOrd="0" parTransId="{46526BDE-C401-4A40-95FF-2EA559B135A6}" sibTransId="{8B705E65-81F1-45A3-800D-585A8E1CD46A}"/>
    <dgm:cxn modelId="{CE98F001-7E3E-4CEE-848F-4D37F8355BE1}" type="presOf" srcId="{DE17FBFF-A616-4735-B265-14D2D6181F6E}" destId="{281A1741-0492-494C-8E08-38EAC95B0B48}" srcOrd="0" destOrd="0" presId="urn:microsoft.com/office/officeart/2005/8/layout/vList6"/>
    <dgm:cxn modelId="{20B2C73A-72E4-4B8F-B3AA-B860A799BF27}" type="presOf" srcId="{D196914F-ED13-467C-B98C-3A37FE5885E9}" destId="{5D9E43F4-8F89-43C3-A286-0C57624F0C31}" srcOrd="0" destOrd="0" presId="urn:microsoft.com/office/officeart/2005/8/layout/vList6"/>
    <dgm:cxn modelId="{DEA564E8-D7EE-48DB-8CEC-3852DA3EEAB9}" type="presOf" srcId="{B466EBB1-9983-47AC-B604-2A97DA4E1FF9}" destId="{A972F628-4579-4099-9152-21D128FC2410}" srcOrd="0" destOrd="0" presId="urn:microsoft.com/office/officeart/2005/8/layout/vList6"/>
    <dgm:cxn modelId="{0CFBE02F-F2B6-4BE2-8C75-3764F8625A7A}" srcId="{92307DB2-7049-4A47-9C97-B0F73B467AF5}" destId="{6E2FDA1C-B23B-4ED4-9993-3C93C543B2EF}" srcOrd="0" destOrd="0" parTransId="{BC5D0D04-1CF3-496E-8A6E-6EB83740FDB8}" sibTransId="{0AEEA626-968E-4680-A694-E6019FC7E1FC}"/>
    <dgm:cxn modelId="{0D6C1D43-6217-48F6-9878-A9E2CA2CB2FE}" type="presOf" srcId="{92307DB2-7049-4A47-9C97-B0F73B467AF5}" destId="{189F3458-A859-4D08-B3B6-C3C53A054E36}" srcOrd="0" destOrd="0" presId="urn:microsoft.com/office/officeart/2005/8/layout/vList6"/>
    <dgm:cxn modelId="{5F826965-0C68-45ED-AE11-9D7D165243C2}" type="presOf" srcId="{9F1DDBA2-6C0C-4A2B-9D21-6EAFA9566D8C}" destId="{71F04E90-1D53-4AD9-83D6-670BBF187238}" srcOrd="0" destOrd="0" presId="urn:microsoft.com/office/officeart/2005/8/layout/vList6"/>
    <dgm:cxn modelId="{E40ED6AB-C370-4539-AA97-4B68824FD1B1}" type="presOf" srcId="{28D0A337-3F69-4960-BE6E-76E3AD69F349}" destId="{E6DCD0EB-5544-4F1E-8F64-1474835AD3E8}" srcOrd="0" destOrd="0" presId="urn:microsoft.com/office/officeart/2005/8/layout/vList6"/>
    <dgm:cxn modelId="{CC23AC8C-0500-413E-95AB-113EE93470AA}" type="presParOf" srcId="{5D9E43F4-8F89-43C3-A286-0C57624F0C31}" destId="{381B0A19-8FAA-4444-AF4F-5EC62DA1AAC7}" srcOrd="0" destOrd="0" presId="urn:microsoft.com/office/officeart/2005/8/layout/vList6"/>
    <dgm:cxn modelId="{520D2618-C5F7-4F30-B0F2-04551488EF97}" type="presParOf" srcId="{381B0A19-8FAA-4444-AF4F-5EC62DA1AAC7}" destId="{FF3C082C-9F98-470B-86F5-576D594C92B1}" srcOrd="0" destOrd="0" presId="urn:microsoft.com/office/officeart/2005/8/layout/vList6"/>
    <dgm:cxn modelId="{80A76348-1A9E-4CD0-8AAB-8494A43E8B73}" type="presParOf" srcId="{381B0A19-8FAA-4444-AF4F-5EC62DA1AAC7}" destId="{3191AF2A-AF78-4855-A3B4-9A4F0306969A}" srcOrd="1" destOrd="0" presId="urn:microsoft.com/office/officeart/2005/8/layout/vList6"/>
    <dgm:cxn modelId="{37BC09B1-6B6E-4E04-93BA-0C018BE6B660}" type="presParOf" srcId="{5D9E43F4-8F89-43C3-A286-0C57624F0C31}" destId="{4FF47456-95EA-44A6-AE7A-85693539C450}" srcOrd="1" destOrd="0" presId="urn:microsoft.com/office/officeart/2005/8/layout/vList6"/>
    <dgm:cxn modelId="{9CE16303-80D0-4DA1-89E3-37AB07300822}" type="presParOf" srcId="{5D9E43F4-8F89-43C3-A286-0C57624F0C31}" destId="{18C8543A-4F3A-4BEC-9250-5F1AA7115593}" srcOrd="2" destOrd="0" presId="urn:microsoft.com/office/officeart/2005/8/layout/vList6"/>
    <dgm:cxn modelId="{87B9BF74-B101-4BA3-B0F9-D57E368A9672}" type="presParOf" srcId="{18C8543A-4F3A-4BEC-9250-5F1AA7115593}" destId="{281A1741-0492-494C-8E08-38EAC95B0B48}" srcOrd="0" destOrd="0" presId="urn:microsoft.com/office/officeart/2005/8/layout/vList6"/>
    <dgm:cxn modelId="{2A8C9428-D9AC-466D-9367-7D0DC40E0CEA}" type="presParOf" srcId="{18C8543A-4F3A-4BEC-9250-5F1AA7115593}" destId="{6F595B19-C22D-48AE-B505-B6124C977D6C}" srcOrd="1" destOrd="0" presId="urn:microsoft.com/office/officeart/2005/8/layout/vList6"/>
    <dgm:cxn modelId="{B2660E1F-D79A-484D-88D2-8A6FB54F6234}" type="presParOf" srcId="{5D9E43F4-8F89-43C3-A286-0C57624F0C31}" destId="{A08B1B33-A6C7-4334-9216-64EF38EF9CCA}" srcOrd="3" destOrd="0" presId="urn:microsoft.com/office/officeart/2005/8/layout/vList6"/>
    <dgm:cxn modelId="{62BCB0FC-E691-46D3-903C-806E2042F48E}" type="presParOf" srcId="{5D9E43F4-8F89-43C3-A286-0C57624F0C31}" destId="{34996149-90D4-49A5-BA8F-68991A9344D5}" srcOrd="4" destOrd="0" presId="urn:microsoft.com/office/officeart/2005/8/layout/vList6"/>
    <dgm:cxn modelId="{483A6F99-85B5-4CB9-96F6-B3B3A04A77AA}" type="presParOf" srcId="{34996149-90D4-49A5-BA8F-68991A9344D5}" destId="{189F3458-A859-4D08-B3B6-C3C53A054E36}" srcOrd="0" destOrd="0" presId="urn:microsoft.com/office/officeart/2005/8/layout/vList6"/>
    <dgm:cxn modelId="{B7DF033C-6848-4AC7-8B1F-AAE7A263CD2C}" type="presParOf" srcId="{34996149-90D4-49A5-BA8F-68991A9344D5}" destId="{C833D946-5ADC-4C00-9D33-9EE8FC2A7CE3}" srcOrd="1" destOrd="0" presId="urn:microsoft.com/office/officeart/2005/8/layout/vList6"/>
    <dgm:cxn modelId="{E0B827B4-E2CC-4499-8C2B-957DF61A2E3D}" type="presParOf" srcId="{5D9E43F4-8F89-43C3-A286-0C57624F0C31}" destId="{643C9B5D-FD9E-4CB1-A751-4D3CC436ED0B}" srcOrd="5" destOrd="0" presId="urn:microsoft.com/office/officeart/2005/8/layout/vList6"/>
    <dgm:cxn modelId="{C94C4917-DCD2-4801-834C-784601B0B942}" type="presParOf" srcId="{5D9E43F4-8F89-43C3-A286-0C57624F0C31}" destId="{DF1555D3-C08B-40D9-A6E8-93F85D3E4440}" srcOrd="6" destOrd="0" presId="urn:microsoft.com/office/officeart/2005/8/layout/vList6"/>
    <dgm:cxn modelId="{01629710-322E-4FD9-8BEF-E7CD5688D804}" type="presParOf" srcId="{DF1555D3-C08B-40D9-A6E8-93F85D3E4440}" destId="{F18C9DD9-0163-4C3A-86E1-6C94A621CF5C}" srcOrd="0" destOrd="0" presId="urn:microsoft.com/office/officeart/2005/8/layout/vList6"/>
    <dgm:cxn modelId="{58EAA2CF-A0B2-4F5A-BA9A-BD17AC0DBB62}" type="presParOf" srcId="{DF1555D3-C08B-40D9-A6E8-93F85D3E4440}" destId="{71F04E90-1D53-4AD9-83D6-670BBF187238}" srcOrd="1" destOrd="0" presId="urn:microsoft.com/office/officeart/2005/8/layout/vList6"/>
    <dgm:cxn modelId="{8A37709D-E98F-4A99-8E42-46E80521423D}" type="presParOf" srcId="{5D9E43F4-8F89-43C3-A286-0C57624F0C31}" destId="{189B272D-97ED-45F3-A9A2-6662CDDDA631}" srcOrd="7" destOrd="0" presId="urn:microsoft.com/office/officeart/2005/8/layout/vList6"/>
    <dgm:cxn modelId="{58FF96DF-87BD-4240-A815-1840460246CB}" type="presParOf" srcId="{5D9E43F4-8F89-43C3-A286-0C57624F0C31}" destId="{7B5573A7-5472-47E2-A3E0-B56D70F986DF}" srcOrd="8" destOrd="0" presId="urn:microsoft.com/office/officeart/2005/8/layout/vList6"/>
    <dgm:cxn modelId="{0F7B266F-DC3A-487E-91E6-935274A41A0C}" type="presParOf" srcId="{7B5573A7-5472-47E2-A3E0-B56D70F986DF}" destId="{A972F628-4579-4099-9152-21D128FC2410}" srcOrd="0" destOrd="0" presId="urn:microsoft.com/office/officeart/2005/8/layout/vList6"/>
    <dgm:cxn modelId="{B124F8B9-D608-4F44-9153-C60FB3734139}" type="presParOf" srcId="{7B5573A7-5472-47E2-A3E0-B56D70F986DF}" destId="{E6DCD0EB-5544-4F1E-8F64-1474835AD3E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1090C-33BD-4DB8-8167-FCCEA469831E}">
      <dsp:nvSpPr>
        <dsp:cNvPr id="0" name=""/>
        <dsp:cNvSpPr/>
      </dsp:nvSpPr>
      <dsp:spPr>
        <a:xfrm>
          <a:off x="-3255141" y="-500815"/>
          <a:ext cx="3881950" cy="3881950"/>
        </a:xfrm>
        <a:prstGeom prst="blockArc">
          <a:avLst>
            <a:gd name="adj1" fmla="val 18900000"/>
            <a:gd name="adj2" fmla="val 2700000"/>
            <a:gd name="adj3" fmla="val 556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C3DBD-9B8B-483D-9444-8E17A3ECA29C}">
      <dsp:nvSpPr>
        <dsp:cNvPr id="0" name=""/>
        <dsp:cNvSpPr/>
      </dsp:nvSpPr>
      <dsp:spPr>
        <a:xfrm>
          <a:off x="403045" y="288032"/>
          <a:ext cx="3689291" cy="576064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5725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7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EXPORTED DOZENS (</a:t>
          </a:r>
          <a:r>
            <a:rPr lang="es-GT" sz="17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garments</a:t>
          </a:r>
          <a:r>
            <a:rPr lang="es-GT" sz="17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): 41,965 </a:t>
          </a:r>
          <a:r>
            <a:rPr lang="es-GT" sz="17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million</a:t>
          </a:r>
          <a:endParaRPr lang="es-GT" sz="1700" kern="1200" dirty="0">
            <a:solidFill>
              <a:schemeClr val="tx1"/>
            </a:solidFill>
          </a:endParaRPr>
        </a:p>
      </dsp:txBody>
      <dsp:txXfrm>
        <a:off x="403045" y="288032"/>
        <a:ext cx="3689291" cy="576064"/>
      </dsp:txXfrm>
    </dsp:sp>
    <dsp:sp modelId="{803F87A0-0934-4B9B-AEAF-D85F17413C61}">
      <dsp:nvSpPr>
        <dsp:cNvPr id="0" name=""/>
        <dsp:cNvSpPr/>
      </dsp:nvSpPr>
      <dsp:spPr>
        <a:xfrm>
          <a:off x="43005" y="216024"/>
          <a:ext cx="720080" cy="720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C1498-063A-4610-918F-3D5F0F2BF957}">
      <dsp:nvSpPr>
        <dsp:cNvPr id="0" name=""/>
        <dsp:cNvSpPr/>
      </dsp:nvSpPr>
      <dsp:spPr>
        <a:xfrm>
          <a:off x="612444" y="1152128"/>
          <a:ext cx="3479891" cy="576064"/>
        </a:xfrm>
        <a:prstGeom prst="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5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7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EXPORTED POUNDS (</a:t>
          </a:r>
          <a:r>
            <a:rPr lang="es-GT" sz="17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textile</a:t>
          </a:r>
          <a:r>
            <a:rPr lang="es-GT" sz="17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): 50,645 </a:t>
          </a:r>
          <a:r>
            <a:rPr lang="es-GT" sz="17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million</a:t>
          </a:r>
          <a:endParaRPr lang="es-GT" sz="17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612444" y="1152128"/>
        <a:ext cx="3479891" cy="576064"/>
      </dsp:txXfrm>
    </dsp:sp>
    <dsp:sp modelId="{C4523E90-EF7D-4B3B-B822-9055419BAF80}">
      <dsp:nvSpPr>
        <dsp:cNvPr id="0" name=""/>
        <dsp:cNvSpPr/>
      </dsp:nvSpPr>
      <dsp:spPr>
        <a:xfrm>
          <a:off x="252404" y="1080120"/>
          <a:ext cx="720080" cy="72008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E8640062-E6B4-420C-AF3E-945127004C1C}">
      <dsp:nvSpPr>
        <dsp:cNvPr id="0" name=""/>
        <dsp:cNvSpPr/>
      </dsp:nvSpPr>
      <dsp:spPr>
        <a:xfrm>
          <a:off x="403045" y="2016224"/>
          <a:ext cx="3689291" cy="576064"/>
        </a:xfrm>
        <a:prstGeom prst="rect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5725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More </a:t>
          </a:r>
          <a:r>
            <a:rPr lang="es-GT" sz="18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than</a:t>
          </a:r>
          <a:r>
            <a:rPr lang="es-GT" sz="18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 90,000 </a:t>
          </a:r>
          <a:r>
            <a:rPr lang="es-GT" sz="18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workers</a:t>
          </a:r>
          <a:r>
            <a:rPr lang="es-GT" sz="18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     </a:t>
          </a:r>
          <a:r>
            <a:rPr lang="es-GT" sz="14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Youth</a:t>
          </a:r>
          <a:r>
            <a:rPr lang="es-GT" sz="14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, </a:t>
          </a:r>
          <a:r>
            <a:rPr lang="es-GT" sz="14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expertise</a:t>
          </a:r>
          <a:r>
            <a:rPr lang="es-GT" sz="14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 and </a:t>
          </a:r>
          <a:r>
            <a:rPr lang="es-GT" sz="1400" b="1" kern="1200" dirty="0" err="1" smtClean="0">
              <a:solidFill>
                <a:schemeClr val="tx1"/>
              </a:solidFill>
              <a:latin typeface="Trebuchet MS" panose="020B0603020202020204" pitchFamily="34" charset="0"/>
            </a:rPr>
            <a:t>productivity</a:t>
          </a:r>
          <a:endParaRPr lang="es-GT" sz="14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03045" y="2016224"/>
        <a:ext cx="3689291" cy="576064"/>
      </dsp:txXfrm>
    </dsp:sp>
    <dsp:sp modelId="{56366993-B144-47B1-A1F1-CA537176148E}">
      <dsp:nvSpPr>
        <dsp:cNvPr id="0" name=""/>
        <dsp:cNvSpPr/>
      </dsp:nvSpPr>
      <dsp:spPr>
        <a:xfrm>
          <a:off x="43005" y="1944216"/>
          <a:ext cx="720080" cy="72008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66C4A-8317-462C-B00E-F424FD5187E4}">
      <dsp:nvSpPr>
        <dsp:cNvPr id="0" name=""/>
        <dsp:cNvSpPr/>
      </dsp:nvSpPr>
      <dsp:spPr>
        <a:xfrm>
          <a:off x="2054400" y="1965476"/>
          <a:ext cx="2443926" cy="20967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100" b="1" kern="1200" dirty="0" err="1" smtClean="0">
              <a:solidFill>
                <a:schemeClr val="tx1"/>
              </a:solidFill>
            </a:rPr>
            <a:t>These</a:t>
          </a:r>
          <a:r>
            <a:rPr lang="es-GT" sz="2100" b="1" kern="1200" dirty="0" smtClean="0">
              <a:solidFill>
                <a:schemeClr val="tx1"/>
              </a:solidFill>
            </a:rPr>
            <a:t> </a:t>
          </a:r>
          <a:r>
            <a:rPr lang="es-GT" sz="2100" b="1" kern="1200" dirty="0" err="1" smtClean="0">
              <a:solidFill>
                <a:schemeClr val="tx1"/>
              </a:solidFill>
            </a:rPr>
            <a:t>products</a:t>
          </a:r>
          <a:r>
            <a:rPr lang="es-GT" sz="2100" b="1" kern="1200" dirty="0" smtClean="0">
              <a:solidFill>
                <a:schemeClr val="tx1"/>
              </a:solidFill>
            </a:rPr>
            <a:t> </a:t>
          </a:r>
          <a:r>
            <a:rPr lang="es-GT" sz="2100" b="1" kern="1200" dirty="0" err="1" smtClean="0">
              <a:solidFill>
                <a:schemeClr val="tx1"/>
              </a:solidFill>
            </a:rPr>
            <a:t>account</a:t>
          </a:r>
          <a:r>
            <a:rPr lang="es-GT" sz="2100" b="1" kern="1200" dirty="0" smtClean="0">
              <a:solidFill>
                <a:schemeClr val="tx1"/>
              </a:solidFill>
            </a:rPr>
            <a:t> </a:t>
          </a:r>
          <a:r>
            <a:rPr lang="es-GT" sz="2100" b="1" kern="1200" dirty="0" err="1" smtClean="0">
              <a:solidFill>
                <a:schemeClr val="tx1"/>
              </a:solidFill>
            </a:rPr>
            <a:t>for</a:t>
          </a:r>
          <a:r>
            <a:rPr lang="es-GT" sz="2100" b="1" kern="1200" dirty="0" smtClean="0">
              <a:solidFill>
                <a:schemeClr val="tx1"/>
              </a:solidFill>
            </a:rPr>
            <a:t> 70% of total </a:t>
          </a:r>
          <a:r>
            <a:rPr lang="es-GT" sz="2100" b="1" kern="1200" dirty="0" err="1" smtClean="0">
              <a:solidFill>
                <a:schemeClr val="tx1"/>
              </a:solidFill>
            </a:rPr>
            <a:t>exports</a:t>
          </a:r>
          <a:r>
            <a:rPr lang="es-GT" sz="2100" b="1" kern="1200" dirty="0" smtClean="0">
              <a:solidFill>
                <a:schemeClr val="tx1"/>
              </a:solidFill>
            </a:rPr>
            <a:t> </a:t>
          </a:r>
          <a:endParaRPr lang="es-GT" sz="2100" b="1" kern="1200" dirty="0">
            <a:solidFill>
              <a:schemeClr val="tx1"/>
            </a:solidFill>
          </a:endParaRPr>
        </a:p>
      </dsp:txBody>
      <dsp:txXfrm>
        <a:off x="2412305" y="2272540"/>
        <a:ext cx="1728116" cy="1482638"/>
      </dsp:txXfrm>
    </dsp:sp>
    <dsp:sp modelId="{7BD658CA-D02D-4AC2-9D45-4FFC878A8CFD}">
      <dsp:nvSpPr>
        <dsp:cNvPr id="0" name=""/>
        <dsp:cNvSpPr/>
      </dsp:nvSpPr>
      <dsp:spPr>
        <a:xfrm rot="10800000">
          <a:off x="801495" y="2773561"/>
          <a:ext cx="1183995" cy="480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40FC0-C3EC-47A1-AEFA-DAAA1A3C9BFC}">
      <dsp:nvSpPr>
        <dsp:cNvPr id="0" name=""/>
        <dsp:cNvSpPr/>
      </dsp:nvSpPr>
      <dsp:spPr>
        <a:xfrm>
          <a:off x="501" y="2373064"/>
          <a:ext cx="1601988" cy="1281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Knit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tops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cotton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endParaRPr lang="es-GT" sz="1800" kern="1200" dirty="0">
            <a:solidFill>
              <a:schemeClr val="tx1"/>
            </a:solidFill>
          </a:endParaRPr>
        </a:p>
      </dsp:txBody>
      <dsp:txXfrm>
        <a:off x="38037" y="2410600"/>
        <a:ext cx="1526916" cy="1206518"/>
      </dsp:txXfrm>
    </dsp:sp>
    <dsp:sp modelId="{81BC4087-DDEC-4547-8ADD-DDA5A75502E4}">
      <dsp:nvSpPr>
        <dsp:cNvPr id="0" name=""/>
        <dsp:cNvSpPr/>
      </dsp:nvSpPr>
      <dsp:spPr>
        <a:xfrm rot="13500000">
          <a:off x="1339592" y="1474482"/>
          <a:ext cx="1275385" cy="480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18CFBD-BD77-42EB-A813-1ED7C7E32131}">
      <dsp:nvSpPr>
        <dsp:cNvPr id="0" name=""/>
        <dsp:cNvSpPr/>
      </dsp:nvSpPr>
      <dsp:spPr>
        <a:xfrm>
          <a:off x="725373" y="623068"/>
          <a:ext cx="1601988" cy="1281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Knit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tops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synthetics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endParaRPr lang="es-GT" sz="1800" kern="1200" dirty="0">
            <a:solidFill>
              <a:schemeClr val="tx1"/>
            </a:solidFill>
          </a:endParaRPr>
        </a:p>
      </dsp:txBody>
      <dsp:txXfrm>
        <a:off x="762909" y="660604"/>
        <a:ext cx="1526916" cy="1206518"/>
      </dsp:txXfrm>
    </dsp:sp>
    <dsp:sp modelId="{C2C11321-4B8C-4385-8AA9-E3BE9B697021}">
      <dsp:nvSpPr>
        <dsp:cNvPr id="0" name=""/>
        <dsp:cNvSpPr/>
      </dsp:nvSpPr>
      <dsp:spPr>
        <a:xfrm rot="16200000">
          <a:off x="2602349" y="972707"/>
          <a:ext cx="1348028" cy="480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F29011-6FA4-4E0F-B5C2-F3F0C4FCE527}">
      <dsp:nvSpPr>
        <dsp:cNvPr id="0" name=""/>
        <dsp:cNvSpPr/>
      </dsp:nvSpPr>
      <dsp:spPr>
        <a:xfrm>
          <a:off x="2475369" y="-101803"/>
          <a:ext cx="1601988" cy="1281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0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Syntethic</a:t>
          </a:r>
          <a:r>
            <a:rPr lang="es-GT" sz="20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20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Trousers</a:t>
          </a:r>
          <a:endParaRPr lang="es-GT" sz="2000" kern="1200" dirty="0">
            <a:solidFill>
              <a:schemeClr val="tx1"/>
            </a:solidFill>
          </a:endParaRPr>
        </a:p>
      </dsp:txBody>
      <dsp:txXfrm>
        <a:off x="2512905" y="-64267"/>
        <a:ext cx="1526916" cy="1206518"/>
      </dsp:txXfrm>
    </dsp:sp>
    <dsp:sp modelId="{DDB097FF-3C4F-45B3-A73F-415EDC526BC6}">
      <dsp:nvSpPr>
        <dsp:cNvPr id="0" name=""/>
        <dsp:cNvSpPr/>
      </dsp:nvSpPr>
      <dsp:spPr>
        <a:xfrm rot="18900000">
          <a:off x="3937750" y="1474482"/>
          <a:ext cx="1275385" cy="480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04AC01-0CD3-4BFF-8DE9-3E7A6597813F}">
      <dsp:nvSpPr>
        <dsp:cNvPr id="0" name=""/>
        <dsp:cNvSpPr/>
      </dsp:nvSpPr>
      <dsp:spPr>
        <a:xfrm>
          <a:off x="4225365" y="623068"/>
          <a:ext cx="1601988" cy="1281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000" kern="1200" dirty="0" err="1" smtClean="0">
              <a:solidFill>
                <a:schemeClr val="tx1"/>
              </a:solidFill>
              <a:latin typeface="Franklin Gothic Book" pitchFamily="34" charset="0"/>
            </a:rPr>
            <a:t>Baby</a:t>
          </a:r>
          <a:r>
            <a:rPr lang="es-GT" sz="2000" kern="120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2000" kern="1200" dirty="0" err="1" smtClean="0">
              <a:solidFill>
                <a:schemeClr val="tx1"/>
              </a:solidFill>
              <a:latin typeface="Franklin Gothic Book" pitchFamily="34" charset="0"/>
            </a:rPr>
            <a:t>Wear</a:t>
          </a:r>
          <a:endParaRPr lang="es-GT" sz="2000" kern="1200" dirty="0">
            <a:solidFill>
              <a:schemeClr val="tx1"/>
            </a:solidFill>
            <a:latin typeface="Franklin Gothic Book" pitchFamily="34" charset="0"/>
          </a:endParaRPr>
        </a:p>
      </dsp:txBody>
      <dsp:txXfrm>
        <a:off x="4262901" y="660604"/>
        <a:ext cx="1526916" cy="1206518"/>
      </dsp:txXfrm>
    </dsp:sp>
    <dsp:sp modelId="{7138462B-8EE3-411F-B908-66674E5DE456}">
      <dsp:nvSpPr>
        <dsp:cNvPr id="0" name=""/>
        <dsp:cNvSpPr/>
      </dsp:nvSpPr>
      <dsp:spPr>
        <a:xfrm>
          <a:off x="4567236" y="2773561"/>
          <a:ext cx="1183995" cy="480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6DBC52-9D15-4F30-B926-1F509280D35F}">
      <dsp:nvSpPr>
        <dsp:cNvPr id="0" name=""/>
        <dsp:cNvSpPr/>
      </dsp:nvSpPr>
      <dsp:spPr>
        <a:xfrm>
          <a:off x="4950237" y="2373064"/>
          <a:ext cx="1601988" cy="1281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Trousers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for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noProof="0" dirty="0" err="1" smtClean="0">
              <a:solidFill>
                <a:schemeClr val="tx1"/>
              </a:solidFill>
              <a:latin typeface="Franklin Gothic Book" pitchFamily="34" charset="0"/>
            </a:rPr>
            <a:t>men</a:t>
          </a:r>
          <a:r>
            <a:rPr lang="es-GT" sz="1800" b="0" kern="1200" noProof="0" dirty="0" smtClean="0">
              <a:solidFill>
                <a:schemeClr val="tx1"/>
              </a:solidFill>
              <a:latin typeface="Franklin Gothic Book" pitchFamily="34" charset="0"/>
            </a:rPr>
            <a:t>,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women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and 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children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 (</a:t>
          </a:r>
          <a:r>
            <a:rPr lang="es-GT" sz="1800" b="0" kern="1200" baseline="0" noProof="0" dirty="0" err="1" smtClean="0">
              <a:solidFill>
                <a:schemeClr val="tx1"/>
              </a:solidFill>
              <a:latin typeface="Franklin Gothic Book" pitchFamily="34" charset="0"/>
            </a:rPr>
            <a:t>cotton</a:t>
          </a:r>
          <a:r>
            <a:rPr lang="es-GT" sz="18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)</a:t>
          </a:r>
          <a:r>
            <a:rPr lang="es-GT" sz="2100" b="0" kern="1200" baseline="0" noProof="0" dirty="0" smtClean="0">
              <a:solidFill>
                <a:schemeClr val="tx1"/>
              </a:solidFill>
              <a:latin typeface="Franklin Gothic Book" pitchFamily="34" charset="0"/>
            </a:rPr>
            <a:t>	</a:t>
          </a:r>
          <a:endParaRPr lang="es-GT" sz="2100" kern="1200" dirty="0">
            <a:solidFill>
              <a:schemeClr val="tx1"/>
            </a:solidFill>
          </a:endParaRPr>
        </a:p>
      </dsp:txBody>
      <dsp:txXfrm>
        <a:off x="4987773" y="2410600"/>
        <a:ext cx="1526916" cy="1206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1AF2A-AF78-4855-A3B4-9A4F0306969A}">
      <dsp:nvSpPr>
        <dsp:cNvPr id="0" name=""/>
        <dsp:cNvSpPr/>
      </dsp:nvSpPr>
      <dsp:spPr>
        <a:xfrm>
          <a:off x="4108312" y="1402"/>
          <a:ext cx="2657263" cy="7595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GT" sz="4000" kern="1200" dirty="0" smtClean="0">
              <a:latin typeface="+mj-lt"/>
            </a:rPr>
            <a:t>79%</a:t>
          </a:r>
          <a:endParaRPr lang="es-GT" sz="4000" kern="1200" dirty="0">
            <a:latin typeface="+mj-lt"/>
          </a:endParaRPr>
        </a:p>
      </dsp:txBody>
      <dsp:txXfrm>
        <a:off x="4108312" y="96348"/>
        <a:ext cx="2372427" cy="569673"/>
      </dsp:txXfrm>
    </dsp:sp>
    <dsp:sp modelId="{FF3C082C-9F98-470B-86F5-576D594C92B1}">
      <dsp:nvSpPr>
        <dsp:cNvPr id="0" name=""/>
        <dsp:cNvSpPr/>
      </dsp:nvSpPr>
      <dsp:spPr>
        <a:xfrm>
          <a:off x="3175" y="1402"/>
          <a:ext cx="4105136" cy="75956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4400" b="1" kern="1200" dirty="0" smtClean="0">
              <a:latin typeface="+mj-lt"/>
            </a:rPr>
            <a:t>USA</a:t>
          </a:r>
          <a:endParaRPr lang="es-GT" sz="4000" b="1" kern="1200" dirty="0">
            <a:latin typeface="+mj-lt"/>
          </a:endParaRPr>
        </a:p>
      </dsp:txBody>
      <dsp:txXfrm>
        <a:off x="40254" y="38481"/>
        <a:ext cx="4030978" cy="685406"/>
      </dsp:txXfrm>
    </dsp:sp>
    <dsp:sp modelId="{6F595B19-C22D-48AE-B505-B6124C977D6C}">
      <dsp:nvSpPr>
        <dsp:cNvPr id="0" name=""/>
        <dsp:cNvSpPr/>
      </dsp:nvSpPr>
      <dsp:spPr>
        <a:xfrm>
          <a:off x="4108312" y="836924"/>
          <a:ext cx="2657263" cy="7595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986426"/>
            <a:satOff val="5539"/>
            <a:lumOff val="352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986426"/>
              <a:satOff val="5539"/>
              <a:lumOff val="3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GT" sz="4000" kern="1200" dirty="0" smtClean="0">
              <a:latin typeface="+mj-lt"/>
            </a:rPr>
            <a:t>14%</a:t>
          </a:r>
          <a:endParaRPr lang="es-GT" sz="4000" kern="1200" dirty="0">
            <a:latin typeface="+mj-lt"/>
          </a:endParaRPr>
        </a:p>
      </dsp:txBody>
      <dsp:txXfrm>
        <a:off x="4108312" y="931870"/>
        <a:ext cx="2372427" cy="569673"/>
      </dsp:txXfrm>
    </dsp:sp>
    <dsp:sp modelId="{281A1741-0492-494C-8E08-38EAC95B0B48}">
      <dsp:nvSpPr>
        <dsp:cNvPr id="0" name=""/>
        <dsp:cNvSpPr/>
      </dsp:nvSpPr>
      <dsp:spPr>
        <a:xfrm>
          <a:off x="3175" y="871450"/>
          <a:ext cx="4105136" cy="690512"/>
        </a:xfrm>
        <a:prstGeom prst="roundRect">
          <a:avLst/>
        </a:prstGeom>
        <a:gradFill rotWithShape="0">
          <a:gsLst>
            <a:gs pos="0">
              <a:schemeClr val="accent4">
                <a:hueOff val="-1116193"/>
                <a:satOff val="6725"/>
                <a:lumOff val="53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116193"/>
                <a:satOff val="6725"/>
                <a:lumOff val="53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200" b="1" kern="1200" dirty="0" smtClean="0">
              <a:latin typeface="+mj-lt"/>
            </a:rPr>
            <a:t>Central </a:t>
          </a:r>
          <a:r>
            <a:rPr lang="es-GT" sz="3200" b="1" kern="1200" dirty="0" err="1" smtClean="0">
              <a:latin typeface="+mj-lt"/>
            </a:rPr>
            <a:t>America</a:t>
          </a:r>
          <a:endParaRPr lang="es-GT" sz="3200" b="1" kern="1200" dirty="0">
            <a:latin typeface="+mj-lt"/>
          </a:endParaRPr>
        </a:p>
      </dsp:txBody>
      <dsp:txXfrm>
        <a:off x="36883" y="905158"/>
        <a:ext cx="4037720" cy="623096"/>
      </dsp:txXfrm>
    </dsp:sp>
    <dsp:sp modelId="{C833D946-5ADC-4C00-9D33-9EE8FC2A7CE3}">
      <dsp:nvSpPr>
        <dsp:cNvPr id="0" name=""/>
        <dsp:cNvSpPr/>
      </dsp:nvSpPr>
      <dsp:spPr>
        <a:xfrm>
          <a:off x="4108312" y="1672445"/>
          <a:ext cx="2657263" cy="7595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GT" sz="4000" kern="1200" dirty="0" smtClean="0">
              <a:latin typeface="+mj-lt"/>
            </a:rPr>
            <a:t>3%</a:t>
          </a:r>
          <a:endParaRPr lang="es-GT" sz="4000" kern="1200" dirty="0">
            <a:latin typeface="+mj-lt"/>
          </a:endParaRPr>
        </a:p>
      </dsp:txBody>
      <dsp:txXfrm>
        <a:off x="4108312" y="1767391"/>
        <a:ext cx="2372427" cy="569673"/>
      </dsp:txXfrm>
    </dsp:sp>
    <dsp:sp modelId="{189F3458-A859-4D08-B3B6-C3C53A054E36}">
      <dsp:nvSpPr>
        <dsp:cNvPr id="0" name=""/>
        <dsp:cNvSpPr/>
      </dsp:nvSpPr>
      <dsp:spPr>
        <a:xfrm>
          <a:off x="3175" y="1672445"/>
          <a:ext cx="4105136" cy="759564"/>
        </a:xfrm>
        <a:prstGeom prst="roundRect">
          <a:avLst/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200" b="1" kern="1200" dirty="0" err="1" smtClean="0">
              <a:latin typeface="+mj-lt"/>
            </a:rPr>
            <a:t>Mexico</a:t>
          </a:r>
          <a:endParaRPr lang="es-GT" sz="3200" b="1" kern="1200" dirty="0">
            <a:latin typeface="+mj-lt"/>
          </a:endParaRPr>
        </a:p>
      </dsp:txBody>
      <dsp:txXfrm>
        <a:off x="40254" y="1709524"/>
        <a:ext cx="4030978" cy="685406"/>
      </dsp:txXfrm>
    </dsp:sp>
    <dsp:sp modelId="{71F04E90-1D53-4AD9-83D6-670BBF187238}">
      <dsp:nvSpPr>
        <dsp:cNvPr id="0" name=""/>
        <dsp:cNvSpPr/>
      </dsp:nvSpPr>
      <dsp:spPr>
        <a:xfrm>
          <a:off x="4108312" y="2507966"/>
          <a:ext cx="2657263" cy="7595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2959279"/>
            <a:satOff val="16618"/>
            <a:lumOff val="105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959279"/>
              <a:satOff val="16618"/>
              <a:lumOff val="10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GT" sz="4000" kern="1200" dirty="0" smtClean="0">
              <a:latin typeface="+mj-lt"/>
            </a:rPr>
            <a:t>3%</a:t>
          </a:r>
          <a:endParaRPr lang="es-GT" sz="4000" kern="1200" dirty="0">
            <a:latin typeface="+mj-lt"/>
          </a:endParaRPr>
        </a:p>
      </dsp:txBody>
      <dsp:txXfrm>
        <a:off x="4108312" y="2602912"/>
        <a:ext cx="2372427" cy="569673"/>
      </dsp:txXfrm>
    </dsp:sp>
    <dsp:sp modelId="{F18C9DD9-0163-4C3A-86E1-6C94A621CF5C}">
      <dsp:nvSpPr>
        <dsp:cNvPr id="0" name=""/>
        <dsp:cNvSpPr/>
      </dsp:nvSpPr>
      <dsp:spPr>
        <a:xfrm>
          <a:off x="3175" y="2507966"/>
          <a:ext cx="4105136" cy="759564"/>
        </a:xfrm>
        <a:prstGeom prst="roundRect">
          <a:avLst/>
        </a:prstGeom>
        <a:gradFill rotWithShape="0">
          <a:gsLst>
            <a:gs pos="0">
              <a:schemeClr val="accent4">
                <a:hueOff val="-3348579"/>
                <a:satOff val="20174"/>
                <a:lumOff val="161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3348579"/>
                <a:satOff val="20174"/>
                <a:lumOff val="161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200" b="1" kern="1200" dirty="0" err="1" smtClean="0">
              <a:latin typeface="+mj-lt"/>
            </a:rPr>
            <a:t>Other</a:t>
          </a:r>
          <a:r>
            <a:rPr lang="es-GT" sz="3200" b="1" kern="1200" dirty="0" smtClean="0">
              <a:latin typeface="+mj-lt"/>
            </a:rPr>
            <a:t> </a:t>
          </a:r>
          <a:r>
            <a:rPr lang="es-GT" sz="3200" b="1" kern="1200" dirty="0" err="1" smtClean="0">
              <a:latin typeface="+mj-lt"/>
            </a:rPr>
            <a:t>countries</a:t>
          </a:r>
          <a:endParaRPr lang="es-GT" sz="3200" b="1" kern="1200" dirty="0">
            <a:latin typeface="+mj-lt"/>
          </a:endParaRPr>
        </a:p>
      </dsp:txBody>
      <dsp:txXfrm>
        <a:off x="40254" y="2545045"/>
        <a:ext cx="4030978" cy="685406"/>
      </dsp:txXfrm>
    </dsp:sp>
    <dsp:sp modelId="{E6DCD0EB-5544-4F1E-8F64-1474835AD3E8}">
      <dsp:nvSpPr>
        <dsp:cNvPr id="0" name=""/>
        <dsp:cNvSpPr/>
      </dsp:nvSpPr>
      <dsp:spPr>
        <a:xfrm>
          <a:off x="4108312" y="3343488"/>
          <a:ext cx="2657263" cy="7595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GT" sz="4000" kern="1200" dirty="0" smtClean="0">
              <a:latin typeface="+mj-lt"/>
            </a:rPr>
            <a:t>1%</a:t>
          </a:r>
          <a:endParaRPr lang="es-GT" sz="4000" kern="1200" dirty="0">
            <a:latin typeface="+mj-lt"/>
          </a:endParaRPr>
        </a:p>
      </dsp:txBody>
      <dsp:txXfrm>
        <a:off x="4108312" y="3438434"/>
        <a:ext cx="2372427" cy="569673"/>
      </dsp:txXfrm>
    </dsp:sp>
    <dsp:sp modelId="{A972F628-4579-4099-9152-21D128FC2410}">
      <dsp:nvSpPr>
        <dsp:cNvPr id="0" name=""/>
        <dsp:cNvSpPr/>
      </dsp:nvSpPr>
      <dsp:spPr>
        <a:xfrm>
          <a:off x="3175" y="3343488"/>
          <a:ext cx="4105136" cy="759564"/>
        </a:xfrm>
        <a:prstGeom prst="roundRect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200" b="1" kern="1200" dirty="0" err="1" smtClean="0">
              <a:latin typeface="+mj-lt"/>
            </a:rPr>
            <a:t>Canada</a:t>
          </a:r>
          <a:endParaRPr lang="es-GT" sz="3200" b="1" kern="1200" dirty="0">
            <a:latin typeface="+mj-lt"/>
          </a:endParaRPr>
        </a:p>
      </dsp:txBody>
      <dsp:txXfrm>
        <a:off x="40254" y="3380567"/>
        <a:ext cx="4030978" cy="685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0.14876</cdr:x>
      <cdr:y>0.81975</cdr:y>
    </cdr:from>
    <cdr:to>
      <cdr:x>0.28735</cdr:x>
      <cdr:y>0.87589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088216" y="3659415"/>
          <a:ext cx="1013834" cy="250622"/>
        </a:xfrm>
        <a:prstGeom xmlns:a="http://schemas.openxmlformats.org/drawingml/2006/main" prst="rect">
          <a:avLst/>
        </a:prstGeom>
        <a:solidFill xmlns:a="http://schemas.openxmlformats.org/drawingml/2006/main">
          <a:srgbClr val="657794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0.53647</cdr:x>
      <cdr:y>0.80219</cdr:y>
    </cdr:from>
    <cdr:to>
      <cdr:x>0.58731</cdr:x>
      <cdr:y>0.87488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 flipV="1">
          <a:off x="2704122" y="2950668"/>
          <a:ext cx="256245" cy="267358"/>
        </a:xfrm>
        <a:prstGeom xmlns:a="http://schemas.openxmlformats.org/drawingml/2006/main" prst="line">
          <a:avLst/>
        </a:prstGeom>
        <a:ln xmlns:a="http://schemas.openxmlformats.org/drawingml/2006/main" w="6350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E9167-2851-4B05-BA15-5394018A1055}" type="datetimeFigureOut">
              <a:rPr lang="es-GT" smtClean="0"/>
              <a:t>12/18/15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39957-9503-4453-8233-0C8AAF7803F8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1551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smtClean="0"/>
              <a:t>PPP: </a:t>
            </a:r>
            <a:r>
              <a:rPr lang="es-G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purchasing power parity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3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295316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Tomato, cucumber,</a:t>
            </a:r>
            <a:r>
              <a:rPr lang="en-US" baseline="0" dirty="0" smtClean="0"/>
              <a:t> flowers</a:t>
            </a:r>
            <a:r>
              <a:rPr lang="en-US" dirty="0" smtClean="0"/>
              <a:t> seeds</a:t>
            </a:r>
          </a:p>
          <a:p>
            <a:r>
              <a:rPr lang="en-US" dirty="0" err="1" smtClean="0"/>
              <a:t>verage</a:t>
            </a:r>
            <a:r>
              <a:rPr lang="en-US" dirty="0" smtClean="0"/>
              <a:t> growth in the last 3 years </a:t>
            </a:r>
            <a:r>
              <a:rPr lang="es-GT" baseline="0" dirty="0" smtClean="0"/>
              <a:t>14.6%</a:t>
            </a:r>
          </a:p>
          <a:p>
            <a:r>
              <a:rPr lang="en-US" baseline="0" dirty="0" smtClean="0"/>
              <a:t>89.3% of total exports in the top 10 products</a:t>
            </a:r>
            <a:endParaRPr lang="es-GT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41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56736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Decrease in the last 3 years </a:t>
            </a:r>
            <a:r>
              <a:rPr lang="es-GT" baseline="0" dirty="0" smtClean="0"/>
              <a:t>-9%</a:t>
            </a:r>
          </a:p>
          <a:p>
            <a:r>
              <a:rPr lang="en-US" baseline="0" dirty="0" smtClean="0"/>
              <a:t>35% of total exports in the top 5 products</a:t>
            </a:r>
            <a:endParaRPr lang="es-GT" baseline="0" dirty="0" smtClean="0"/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42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59834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err="1" smtClean="0"/>
              <a:t>Average</a:t>
            </a:r>
            <a:r>
              <a:rPr lang="es-GT" dirty="0" smtClean="0"/>
              <a:t> </a:t>
            </a:r>
            <a:r>
              <a:rPr lang="es-GT" dirty="0" err="1" smtClean="0"/>
              <a:t>Growth</a:t>
            </a:r>
            <a:r>
              <a:rPr lang="es-GT" baseline="0" dirty="0" smtClean="0"/>
              <a:t> in </a:t>
            </a:r>
            <a:r>
              <a:rPr lang="es-GT" baseline="0" dirty="0" err="1" smtClean="0"/>
              <a:t>the</a:t>
            </a:r>
            <a:r>
              <a:rPr lang="es-GT" baseline="0" dirty="0" smtClean="0"/>
              <a:t> </a:t>
            </a:r>
            <a:r>
              <a:rPr lang="es-GT" baseline="0" dirty="0" err="1" smtClean="0"/>
              <a:t>last</a:t>
            </a:r>
            <a:r>
              <a:rPr lang="es-GT" baseline="0" dirty="0" smtClean="0"/>
              <a:t> 5 </a:t>
            </a:r>
            <a:r>
              <a:rPr lang="es-GT" baseline="0" dirty="0" err="1" smtClean="0"/>
              <a:t>years</a:t>
            </a:r>
            <a:r>
              <a:rPr lang="es-GT" baseline="0" dirty="0" smtClean="0"/>
              <a:t> 2009-2014: 8.2%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47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6781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err="1" smtClean="0"/>
              <a:t>Iberian</a:t>
            </a:r>
            <a:r>
              <a:rPr lang="es-ES" sz="1200" dirty="0" smtClean="0"/>
              <a:t>-American Capital of Culture in 2015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51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1153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Surrounded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3 </a:t>
            </a:r>
            <a:r>
              <a:rPr lang="es-ES" dirty="0" err="1" smtClean="0"/>
              <a:t>volcanoes</a:t>
            </a:r>
            <a:r>
              <a:rPr lang="es-ES" dirty="0" smtClean="0"/>
              <a:t> and </a:t>
            </a:r>
            <a:r>
              <a:rPr lang="es-ES" dirty="0" err="1" smtClean="0"/>
              <a:t>mountains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are </a:t>
            </a:r>
            <a:r>
              <a:rPr lang="es-ES" dirty="0" err="1" smtClean="0"/>
              <a:t>perfect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mountain</a:t>
            </a:r>
            <a:r>
              <a:rPr lang="es-ES" dirty="0" smtClean="0"/>
              <a:t> </a:t>
            </a:r>
            <a:r>
              <a:rPr lang="es-ES" dirty="0" err="1" smtClean="0"/>
              <a:t>climbing</a:t>
            </a:r>
            <a:r>
              <a:rPr lang="es-ES" dirty="0" smtClean="0"/>
              <a:t>, </a:t>
            </a:r>
            <a:r>
              <a:rPr lang="es-ES" dirty="0" err="1" smtClean="0"/>
              <a:t>biking</a:t>
            </a:r>
            <a:r>
              <a:rPr lang="es-ES" dirty="0" smtClean="0"/>
              <a:t> and </a:t>
            </a:r>
            <a:r>
              <a:rPr lang="es-ES" dirty="0" err="1" smtClean="0"/>
              <a:t>bird</a:t>
            </a:r>
            <a:r>
              <a:rPr lang="es-ES" dirty="0" smtClean="0"/>
              <a:t> </a:t>
            </a:r>
            <a:r>
              <a:rPr lang="es-ES" dirty="0" err="1" smtClean="0"/>
              <a:t>watching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52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279978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Lake </a:t>
            </a:r>
            <a:r>
              <a:rPr lang="es-ES" sz="1200" dirty="0" err="1" smtClean="0"/>
              <a:t>Atitlan</a:t>
            </a:r>
            <a:r>
              <a:rPr lang="es-ES" sz="1200" dirty="0" smtClean="0"/>
              <a:t>, </a:t>
            </a:r>
            <a:r>
              <a:rPr lang="es-ES" sz="1200" dirty="0" err="1" smtClean="0"/>
              <a:t>ranked</a:t>
            </a:r>
            <a:r>
              <a:rPr lang="es-ES" sz="1200" dirty="0" smtClean="0"/>
              <a:t> as </a:t>
            </a:r>
            <a:r>
              <a:rPr lang="es-ES" sz="1200" dirty="0" err="1" smtClean="0"/>
              <a:t>one</a:t>
            </a:r>
            <a:r>
              <a:rPr lang="es-ES" sz="1200" dirty="0" smtClean="0"/>
              <a:t> of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most</a:t>
            </a:r>
            <a:r>
              <a:rPr lang="es-ES" sz="1200" dirty="0" smtClean="0"/>
              <a:t> </a:t>
            </a:r>
            <a:r>
              <a:rPr lang="es-ES" sz="1200" dirty="0" err="1" smtClean="0"/>
              <a:t>beautiful</a:t>
            </a:r>
            <a:r>
              <a:rPr lang="es-ES" sz="1200" dirty="0" smtClean="0"/>
              <a:t> </a:t>
            </a:r>
            <a:r>
              <a:rPr lang="es-ES" sz="1200" dirty="0" err="1" smtClean="0"/>
              <a:t>lakes</a:t>
            </a:r>
            <a:r>
              <a:rPr lang="es-ES" sz="1200" dirty="0" smtClean="0"/>
              <a:t> in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world</a:t>
            </a:r>
            <a:r>
              <a:rPr lang="es-ES" sz="1200" dirty="0" smtClean="0"/>
              <a:t>,</a:t>
            </a:r>
            <a:r>
              <a:rPr lang="es-ES" sz="1200" baseline="0" dirty="0" smtClean="0"/>
              <a:t> </a:t>
            </a:r>
            <a:r>
              <a:rPr lang="es-ES" sz="1200" dirty="0" err="1" smtClean="0"/>
              <a:t>which</a:t>
            </a:r>
            <a:r>
              <a:rPr lang="es-ES" sz="1200" dirty="0" smtClean="0"/>
              <a:t> </a:t>
            </a:r>
            <a:r>
              <a:rPr lang="es-ES" sz="1200" dirty="0" err="1" smtClean="0"/>
              <a:t>is</a:t>
            </a:r>
            <a:r>
              <a:rPr lang="es-ES" sz="1200" dirty="0" smtClean="0"/>
              <a:t> </a:t>
            </a:r>
            <a:r>
              <a:rPr lang="es-ES" sz="1200" dirty="0" err="1" smtClean="0"/>
              <a:t>surrounded</a:t>
            </a:r>
            <a:r>
              <a:rPr lang="es-ES" sz="1200" dirty="0" smtClean="0"/>
              <a:t> </a:t>
            </a:r>
            <a:r>
              <a:rPr lang="es-ES" sz="1200" dirty="0" err="1" smtClean="0"/>
              <a:t>by</a:t>
            </a:r>
            <a:r>
              <a:rPr lang="es-ES" sz="1200" dirty="0" smtClean="0"/>
              <a:t> </a:t>
            </a:r>
            <a:r>
              <a:rPr lang="es-ES" sz="1200" dirty="0" err="1" smtClean="0"/>
              <a:t>indigenous</a:t>
            </a:r>
            <a:r>
              <a:rPr lang="es-ES" sz="1200" dirty="0" smtClean="0"/>
              <a:t> </a:t>
            </a:r>
            <a:r>
              <a:rPr lang="es-ES" sz="1200" dirty="0" err="1" smtClean="0"/>
              <a:t>villages</a:t>
            </a:r>
            <a:r>
              <a:rPr lang="es-ES" sz="1200" dirty="0" smtClean="0"/>
              <a:t> and </a:t>
            </a:r>
            <a:r>
              <a:rPr lang="es-ES" sz="1200" dirty="0" err="1" smtClean="0"/>
              <a:t>three</a:t>
            </a:r>
            <a:r>
              <a:rPr lang="es-ES" sz="1200" dirty="0" smtClean="0"/>
              <a:t> </a:t>
            </a:r>
            <a:r>
              <a:rPr lang="es-ES" sz="1200" dirty="0" err="1" smtClean="0"/>
              <a:t>impressive</a:t>
            </a:r>
            <a:r>
              <a:rPr lang="es-ES" sz="1200" dirty="0" smtClean="0"/>
              <a:t> </a:t>
            </a:r>
            <a:r>
              <a:rPr lang="es-ES" sz="1200" dirty="0" err="1" smtClean="0"/>
              <a:t>giants</a:t>
            </a:r>
            <a:r>
              <a:rPr lang="es-ES" sz="1200" dirty="0" smtClean="0"/>
              <a:t>  </a:t>
            </a:r>
            <a:r>
              <a:rPr lang="es-ES" sz="1200" dirty="0" err="1" smtClean="0"/>
              <a:t>volcanoes</a:t>
            </a:r>
            <a:r>
              <a:rPr lang="es-ES" sz="1200" dirty="0" smtClean="0"/>
              <a:t>: (</a:t>
            </a:r>
            <a:r>
              <a:rPr lang="es-ES" sz="1200" dirty="0" err="1" smtClean="0"/>
              <a:t>Atitlan</a:t>
            </a:r>
            <a:r>
              <a:rPr lang="es-ES" sz="1200" dirty="0" smtClean="0"/>
              <a:t> - </a:t>
            </a:r>
            <a:r>
              <a:rPr lang="es-ES" sz="1200" dirty="0" err="1" smtClean="0"/>
              <a:t>Toliman</a:t>
            </a:r>
            <a:r>
              <a:rPr lang="es-ES" sz="1200" dirty="0" smtClean="0"/>
              <a:t> - San Pedro) </a:t>
            </a:r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53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26760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/>
              <a:t>Guatemala </a:t>
            </a:r>
            <a:r>
              <a:rPr lang="es-ES" sz="1200" dirty="0" err="1" smtClean="0"/>
              <a:t>is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country </a:t>
            </a:r>
            <a:r>
              <a:rPr lang="es-ES" sz="1200" dirty="0" err="1" smtClean="0"/>
              <a:t>with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largest</a:t>
            </a:r>
            <a:r>
              <a:rPr lang="es-ES" sz="1200" dirty="0" smtClean="0"/>
              <a:t> </a:t>
            </a:r>
            <a:r>
              <a:rPr lang="es-ES" sz="1200" dirty="0" err="1" smtClean="0"/>
              <a:t>number</a:t>
            </a:r>
            <a:r>
              <a:rPr lang="es-ES" sz="1200" dirty="0" smtClean="0"/>
              <a:t> of </a:t>
            </a:r>
            <a:r>
              <a:rPr lang="es-ES" sz="1200" dirty="0" err="1" smtClean="0"/>
              <a:t>Archaeological</a:t>
            </a:r>
            <a:r>
              <a:rPr lang="es-ES" sz="1200" dirty="0" smtClean="0"/>
              <a:t> </a:t>
            </a:r>
            <a:r>
              <a:rPr lang="es-ES" sz="1200" dirty="0" err="1" smtClean="0"/>
              <a:t>sites</a:t>
            </a:r>
            <a:r>
              <a:rPr lang="es-ES" sz="1200" dirty="0" smtClean="0"/>
              <a:t> </a:t>
            </a:r>
            <a:r>
              <a:rPr lang="es-ES" sz="1200" dirty="0" err="1" smtClean="0"/>
              <a:t>throughout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region</a:t>
            </a:r>
            <a:r>
              <a:rPr lang="es-ES" sz="1200" dirty="0" smtClean="0"/>
              <a:t>, more </a:t>
            </a:r>
            <a:r>
              <a:rPr lang="es-ES" sz="1200" dirty="0" err="1" smtClean="0"/>
              <a:t>than</a:t>
            </a:r>
            <a:r>
              <a:rPr lang="es-ES" sz="1200" dirty="0" smtClean="0"/>
              <a:t> 3,000 </a:t>
            </a:r>
            <a:r>
              <a:rPr lang="es-ES" sz="1200" dirty="0" err="1" smtClean="0"/>
              <a:t>nationwide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54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743516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720 species of birds</a:t>
            </a:r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56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82356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err="1" smtClean="0"/>
              <a:t>The</a:t>
            </a:r>
            <a:r>
              <a:rPr lang="es-GT" dirty="0" smtClean="0"/>
              <a:t> </a:t>
            </a:r>
            <a:r>
              <a:rPr lang="es-GT" dirty="0" err="1" smtClean="0"/>
              <a:t>Guatemalan</a:t>
            </a:r>
            <a:r>
              <a:rPr lang="es-GT" dirty="0" smtClean="0"/>
              <a:t> </a:t>
            </a:r>
            <a:r>
              <a:rPr lang="es-GT" dirty="0" err="1" smtClean="0"/>
              <a:t>Pacific</a:t>
            </a:r>
            <a:r>
              <a:rPr lang="es-GT" dirty="0" smtClean="0"/>
              <a:t> </a:t>
            </a:r>
            <a:r>
              <a:rPr lang="es-GT" dirty="0" err="1" smtClean="0"/>
              <a:t>is</a:t>
            </a:r>
            <a:r>
              <a:rPr lang="es-GT" dirty="0" smtClean="0"/>
              <a:t> </a:t>
            </a:r>
            <a:r>
              <a:rPr lang="es-GT" dirty="0" err="1" smtClean="0"/>
              <a:t>characterized</a:t>
            </a:r>
            <a:r>
              <a:rPr lang="es-GT" dirty="0" smtClean="0"/>
              <a:t> </a:t>
            </a:r>
            <a:r>
              <a:rPr lang="es-GT" dirty="0" err="1" smtClean="0"/>
              <a:t>by</a:t>
            </a:r>
            <a:r>
              <a:rPr lang="es-GT" dirty="0" smtClean="0"/>
              <a:t> </a:t>
            </a:r>
            <a:r>
              <a:rPr lang="es-GT" dirty="0" err="1" smtClean="0"/>
              <a:t>extensive</a:t>
            </a:r>
            <a:r>
              <a:rPr lang="es-GT" dirty="0" smtClean="0"/>
              <a:t> </a:t>
            </a:r>
            <a:r>
              <a:rPr lang="es-GT" dirty="0" err="1" smtClean="0"/>
              <a:t>black</a:t>
            </a:r>
            <a:r>
              <a:rPr lang="es-GT" dirty="0" smtClean="0"/>
              <a:t> </a:t>
            </a:r>
            <a:r>
              <a:rPr lang="es-GT" dirty="0" err="1" smtClean="0"/>
              <a:t>volcanic</a:t>
            </a:r>
            <a:r>
              <a:rPr lang="es-GT" dirty="0" smtClean="0"/>
              <a:t> </a:t>
            </a:r>
            <a:r>
              <a:rPr lang="es-GT" dirty="0" err="1" smtClean="0"/>
              <a:t>sand</a:t>
            </a:r>
            <a:r>
              <a:rPr lang="es-GT" dirty="0" smtClean="0"/>
              <a:t>. </a:t>
            </a:r>
          </a:p>
          <a:p>
            <a:endParaRPr lang="es-GT" dirty="0" smtClean="0"/>
          </a:p>
          <a:p>
            <a:r>
              <a:rPr lang="es-GT" dirty="0" err="1" smtClean="0"/>
              <a:t>Here</a:t>
            </a:r>
            <a:r>
              <a:rPr lang="es-GT" dirty="0" smtClean="0"/>
              <a:t> </a:t>
            </a:r>
            <a:r>
              <a:rPr lang="es-GT" dirty="0" err="1" smtClean="0"/>
              <a:t>visitors</a:t>
            </a:r>
            <a:r>
              <a:rPr lang="es-GT" dirty="0" smtClean="0"/>
              <a:t> can </a:t>
            </a:r>
            <a:r>
              <a:rPr lang="es-GT" dirty="0" err="1" smtClean="0"/>
              <a:t>participate</a:t>
            </a:r>
            <a:r>
              <a:rPr lang="es-GT" dirty="0" smtClean="0"/>
              <a:t> in </a:t>
            </a:r>
            <a:r>
              <a:rPr lang="es-GT" dirty="0" err="1" smtClean="0"/>
              <a:t>conservation</a:t>
            </a:r>
            <a:r>
              <a:rPr lang="es-GT" dirty="0" smtClean="0"/>
              <a:t> of marine </a:t>
            </a:r>
            <a:r>
              <a:rPr lang="es-GT" dirty="0" err="1" smtClean="0"/>
              <a:t>turtles</a:t>
            </a:r>
            <a:r>
              <a:rPr lang="es-GT" dirty="0" smtClean="0"/>
              <a:t> and </a:t>
            </a:r>
            <a:r>
              <a:rPr lang="es-GT" dirty="0" err="1" smtClean="0"/>
              <a:t>conduct</a:t>
            </a:r>
            <a:r>
              <a:rPr lang="es-GT" dirty="0" smtClean="0"/>
              <a:t> tours to observe flora and fauna,</a:t>
            </a:r>
            <a:r>
              <a:rPr lang="es-GT" baseline="0" dirty="0" smtClean="0"/>
              <a:t> </a:t>
            </a:r>
            <a:r>
              <a:rPr lang="es-GT" dirty="0" err="1" smtClean="0"/>
              <a:t>especially</a:t>
            </a:r>
            <a:r>
              <a:rPr lang="es-GT" dirty="0" smtClean="0"/>
              <a:t> </a:t>
            </a:r>
            <a:r>
              <a:rPr lang="es-GT" dirty="0" err="1" smtClean="0"/>
              <a:t>migratory</a:t>
            </a:r>
            <a:r>
              <a:rPr lang="es-GT" dirty="0" smtClean="0"/>
              <a:t> </a:t>
            </a:r>
            <a:r>
              <a:rPr lang="es-GT" dirty="0" err="1" smtClean="0"/>
              <a:t>waterfowl</a:t>
            </a:r>
            <a:r>
              <a:rPr lang="es-GT" dirty="0" smtClean="0"/>
              <a:t>, in </a:t>
            </a:r>
            <a:r>
              <a:rPr lang="es-GT" dirty="0" err="1" smtClean="0"/>
              <a:t>the</a:t>
            </a:r>
            <a:r>
              <a:rPr lang="es-GT" dirty="0" smtClean="0"/>
              <a:t> </a:t>
            </a:r>
            <a:r>
              <a:rPr lang="es-GT" dirty="0" err="1" smtClean="0"/>
              <a:t>mangroves</a:t>
            </a:r>
            <a:r>
              <a:rPr lang="es-GT" dirty="0" smtClean="0"/>
              <a:t>.</a:t>
            </a:r>
            <a:endParaRPr lang="es-ES" dirty="0" smtClean="0"/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57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24582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rebuchet MS" panose="020B0603020202020204" pitchFamily="34" charset="0"/>
              </a:rPr>
              <a:t>The arrival of cruise ships to the country increased from 48 cruises in the 2011-2012 season to 72 cruises for the season and 74 in 2013-2014</a:t>
            </a:r>
            <a:endParaRPr lang="es-GT" dirty="0" smtClean="0">
              <a:latin typeface="Trebuchet MS" panose="020B0603020202020204" pitchFamily="34" charset="0"/>
            </a:endParaRPr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58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33272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smtClean="0"/>
              <a:t>Comparación anual, 5% entre el 2012 y</a:t>
            </a:r>
            <a:r>
              <a:rPr lang="es-GT" baseline="0" dirty="0" smtClean="0"/>
              <a:t> 2013</a:t>
            </a:r>
          </a:p>
          <a:p>
            <a:r>
              <a:rPr lang="es-GT" baseline="0" dirty="0" smtClean="0"/>
              <a:t>8% de crecimiento entre el 2013 y 2014</a:t>
            </a:r>
            <a:endParaRPr lang="es-GT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11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9227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Thank you for your attention,….</a:t>
            </a:r>
          </a:p>
        </p:txBody>
      </p:sp>
    </p:spTree>
    <p:extLst>
      <p:ext uri="{BB962C8B-B14F-4D97-AF65-F5344CB8AC3E}">
        <p14:creationId xmlns:p14="http://schemas.microsoft.com/office/powerpoint/2010/main" val="345038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Thank you for your attention,….</a:t>
            </a:r>
          </a:p>
        </p:txBody>
      </p:sp>
    </p:spTree>
    <p:extLst>
      <p:ext uri="{BB962C8B-B14F-4D97-AF65-F5344CB8AC3E}">
        <p14:creationId xmlns:p14="http://schemas.microsoft.com/office/powerpoint/2010/main" val="345038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smtClean="0"/>
              <a:t>67% del total de</a:t>
            </a:r>
            <a:r>
              <a:rPr lang="es-GT" baseline="0" dirty="0" smtClean="0"/>
              <a:t> las exportaciones mundiales 2014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16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39841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err="1" smtClean="0"/>
              <a:t>Growth</a:t>
            </a:r>
            <a:r>
              <a:rPr lang="es-GT" dirty="0" smtClean="0"/>
              <a:t> 0.99%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19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6915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Tholons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leading full-service Strategic Advisory firm for Global Outsourcing and Investments.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23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2248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95FA3-A412-450B-864F-86F29ECBDFC8}" type="slidenum">
              <a:rPr lang="es-GT" smtClean="0"/>
              <a:pPr/>
              <a:t>24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4073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100 Outsourcing Destinations Ranking 79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world's leading information technology research and advisory company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Everest Group is a consulting and research firm focused on strategic IT, business services, and sourcing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26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55510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32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381251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D783-083B-46E6-8B05-B5897ACFE9BA}" type="slidenum">
              <a:rPr lang="es-GT" smtClean="0"/>
              <a:t>34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08398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9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1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8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4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4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BF27-FB4B-F84C-B0F2-48787CFABB85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8ADB4-2405-9E4B-9AAD-A78E9CBB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4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microsoft.com/office/2007/relationships/hdphoto" Target="../media/hdphoto2.wdp"/><Relationship Id="rId13" Type="http://schemas.openxmlformats.org/officeDocument/2006/relationships/image" Target="../media/image41.png"/><Relationship Id="rId14" Type="http://schemas.openxmlformats.org/officeDocument/2006/relationships/image" Target="../media/image59.png"/><Relationship Id="rId15" Type="http://schemas.microsoft.com/office/2007/relationships/hdphoto" Target="../media/hdphoto3.wdp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Relationship Id="rId3" Type="http://schemas.openxmlformats.org/officeDocument/2006/relationships/image" Target="../media/image52.png"/><Relationship Id="rId4" Type="http://schemas.openxmlformats.org/officeDocument/2006/relationships/image" Target="../media/image38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42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chart" Target="../charts/chart11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image" Target="../media/image63.png"/><Relationship Id="rId5" Type="http://schemas.openxmlformats.org/officeDocument/2006/relationships/chart" Target="../charts/chart13.xm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22569"/>
            <a:ext cx="6400800" cy="1752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Ministry of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Foreign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Affairs 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Viceministry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for Promotion of Trade, Investment and Tourism</a:t>
            </a:r>
            <a:endParaRPr lang="es-GT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Título"/>
          <p:cNvSpPr txBox="1">
            <a:spLocks noGrp="1"/>
          </p:cNvSpPr>
          <p:nvPr>
            <p:ph type="ctrTitle"/>
          </p:nvPr>
        </p:nvSpPr>
        <p:spPr>
          <a:xfrm>
            <a:off x="685800" y="1728699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GT" sz="5400" b="1" spc="150" dirty="0" smtClean="0">
                <a:ln w="11430"/>
                <a:solidFill>
                  <a:schemeClr val="bg1"/>
                </a:solidFill>
                <a:latin typeface="Trebuchet MS" panose="020B0603020202020204" pitchFamily="34" charset="0"/>
              </a:rPr>
              <a:t>Guatemala</a:t>
            </a:r>
            <a:endParaRPr lang="es-GT" sz="5400" b="1" spc="150" dirty="0">
              <a:ln w="11430"/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9" y="263797"/>
            <a:ext cx="2949668" cy="11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6619" y="5801053"/>
            <a:ext cx="499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Ambassador Rodrigo Vielmann</a:t>
            </a:r>
          </a:p>
          <a:p>
            <a:pPr algn="r"/>
            <a:r>
              <a:rPr lang="en-US" dirty="0" err="1" smtClean="0">
                <a:solidFill>
                  <a:schemeClr val="bg1"/>
                </a:solidFill>
              </a:rPr>
              <a:t>Viceminister</a:t>
            </a:r>
            <a:r>
              <a:rPr lang="en-US" dirty="0" smtClean="0">
                <a:solidFill>
                  <a:schemeClr val="bg1"/>
                </a:solidFill>
              </a:rPr>
              <a:t> Foreign Affair Guatemala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DEIK, Istanbul, December </a:t>
            </a:r>
            <a:r>
              <a:rPr lang="en-US" dirty="0" smtClean="0">
                <a:solidFill>
                  <a:srgbClr val="FFFFFF"/>
                </a:solidFill>
              </a:rPr>
              <a:t>18, 2015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Unknown-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5"/>
          <a:stretch/>
        </p:blipFill>
        <p:spPr>
          <a:xfrm>
            <a:off x="447029" y="5782736"/>
            <a:ext cx="2528400" cy="8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Foreign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Direct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Investment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8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1600" y="717966"/>
            <a:ext cx="9129486" cy="1143000"/>
          </a:xfrm>
        </p:spPr>
        <p:txBody>
          <a:bodyPr>
            <a:normAutofit fontScale="90000"/>
          </a:bodyPr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Growth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in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Foreign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Direct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Investment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AutoShape 2" descr="filesystem:chrome-extension://fdpohaocaechififmbbbbbknoalclacl/temporary/screencapture-redpixelside-net-banner-view-php-144183132264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6" name="AutoShape 6" descr="filesystem:chrome-extension://fdpohaocaechififmbbbbbknoalclacl/temporary/screencapture-redpixelside-net-banner-view-php-144183132264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0" name="9 Flecha derecha"/>
          <p:cNvSpPr/>
          <p:nvPr/>
        </p:nvSpPr>
        <p:spPr>
          <a:xfrm rot="19789438">
            <a:off x="5837936" y="2595183"/>
            <a:ext cx="504056" cy="36004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aphicFrame>
        <p:nvGraphicFramePr>
          <p:cNvPr id="19" name="3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836732"/>
              </p:ext>
            </p:extLst>
          </p:nvPr>
        </p:nvGraphicFramePr>
        <p:xfrm>
          <a:off x="914400" y="1628800"/>
          <a:ext cx="73152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14 Flecha derecha"/>
          <p:cNvSpPr/>
          <p:nvPr/>
        </p:nvSpPr>
        <p:spPr>
          <a:xfrm rot="19789438">
            <a:off x="6963936" y="2217675"/>
            <a:ext cx="504056" cy="36004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1" name="20 Flecha derecha"/>
          <p:cNvSpPr/>
          <p:nvPr/>
        </p:nvSpPr>
        <p:spPr>
          <a:xfrm rot="19789438">
            <a:off x="6146299" y="2384470"/>
            <a:ext cx="504056" cy="36004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2" name="21 CuadroTexto"/>
          <p:cNvSpPr txBox="1"/>
          <p:nvPr/>
        </p:nvSpPr>
        <p:spPr>
          <a:xfrm>
            <a:off x="899592" y="6309320"/>
            <a:ext cx="365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Invest in Guatemala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963380" y="2209956"/>
            <a:ext cx="43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+5%</a:t>
            </a:r>
            <a:endParaRPr lang="es-GT" sz="1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907600" y="1989493"/>
            <a:ext cx="43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+8%</a:t>
            </a:r>
            <a:endParaRPr lang="es-GT" sz="1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43608" y="174466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 err="1" smtClean="0">
                <a:latin typeface="Trebuchet MS" panose="020B0603020202020204" pitchFamily="34" charset="0"/>
              </a:rPr>
              <a:t>Millions</a:t>
            </a:r>
            <a:r>
              <a:rPr lang="es-GT" b="1" dirty="0" smtClean="0">
                <a:latin typeface="Trebuchet MS" panose="020B0603020202020204" pitchFamily="34" charset="0"/>
              </a:rPr>
              <a:t> of US$</a:t>
            </a:r>
            <a:endParaRPr lang="es-GT" b="1" dirty="0">
              <a:latin typeface="Trebuchet MS" panose="020B0603020202020204" pitchFamily="34" charset="0"/>
            </a:endParaRPr>
          </a:p>
        </p:txBody>
      </p:sp>
      <p:pic>
        <p:nvPicPr>
          <p:cNvPr id="16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6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Sectors of Oportunity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0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90727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Forestry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4294967295"/>
          </p:nvPr>
        </p:nvSpPr>
        <p:spPr>
          <a:xfrm>
            <a:off x="5247785" y="1844824"/>
            <a:ext cx="3566160" cy="36004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Forest surface allows the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production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of wood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of the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highest quality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Of the entire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forestry surface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, 82% is hardwood forests,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10% coniferous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and 8% are mixed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forests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 Guatemala the average growth of trees is 18-25 years, elsewhere it is 80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years</a:t>
            </a:r>
          </a:p>
        </p:txBody>
      </p:sp>
      <p:sp>
        <p:nvSpPr>
          <p:cNvPr id="7" name="AutoShape 4" descr="filesystem:chrome-extension://fdpohaocaechififmbbbbbknoalclacl/temporary/screencapture-www-investinguatemala-org-en-areas-de-inversion-forestry-14404533735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dirty="0"/>
          </a:p>
        </p:txBody>
      </p:sp>
      <p:sp>
        <p:nvSpPr>
          <p:cNvPr id="8" name="AutoShape 6" descr="filesystem:chrome-extension://fdpohaocaechififmbbbbbknoalclacl/temporary/screencapture-www-investinguatemala-org-en-areas-de-inversion-forestry-14404533735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dirty="0"/>
          </a:p>
        </p:txBody>
      </p:sp>
      <p:pic>
        <p:nvPicPr>
          <p:cNvPr id="7175" name="Picture 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5201"/>
          <a:stretch/>
        </p:blipFill>
        <p:spPr bwMode="auto">
          <a:xfrm>
            <a:off x="914400" y="1844824"/>
            <a:ext cx="375482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12775" y="5555444"/>
            <a:ext cx="77756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sz="1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sector´s </a:t>
            </a:r>
            <a:r>
              <a:rPr lang="en-US" sz="1900" dirty="0">
                <a:solidFill>
                  <a:schemeClr val="bg1"/>
                </a:solidFill>
                <a:latin typeface="Trebuchet MS" panose="020B0603020202020204" pitchFamily="34" charset="0"/>
              </a:rPr>
              <a:t>growth during the last years demonstrates its dynamism; it produces mainly rubber, latex, wooden articles, furniture, paper, cardboard, pencils, and wooden boards</a:t>
            </a:r>
            <a:endParaRPr lang="es-GT" sz="1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713123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Light Manufacturing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5580112" y="1959273"/>
            <a:ext cx="3240360" cy="29098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Guatemalan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went from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producing around US$3 billion (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2001) to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more than US$10 billion (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2013) accounting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for a growth rate of over 120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%</a:t>
            </a:r>
          </a:p>
          <a:p>
            <a:pPr algn="just"/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20688" r="16999" b="11854"/>
          <a:stretch/>
        </p:blipFill>
        <p:spPr bwMode="auto">
          <a:xfrm>
            <a:off x="358152" y="1700808"/>
            <a:ext cx="51499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528" y="483199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The evolution of the industry is mainly based on the efforts to transform it by producing goods with high added value and intensive use of technology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The main export products are: plastics, paper and cardboard, chemicals, machinery and electromechanical devices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4437112"/>
            <a:ext cx="432048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9 Rectángulo"/>
          <p:cNvSpPr/>
          <p:nvPr/>
        </p:nvSpPr>
        <p:spPr>
          <a:xfrm>
            <a:off x="4932040" y="4437112"/>
            <a:ext cx="432048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61840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Food Industry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323528" y="1726942"/>
            <a:ext cx="4104456" cy="43924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mmense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natural richness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of Guatemala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in terms of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microclimates, fertile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lands and work force at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competitive costs</a:t>
            </a:r>
          </a:p>
          <a:p>
            <a:pPr marL="45720" indent="0" algn="just">
              <a:buNone/>
            </a:pP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stands out in the production of several agro-industrial products, such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as:</a:t>
            </a:r>
          </a:p>
          <a:p>
            <a:pPr lvl="1" algn="just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Tropical fruits</a:t>
            </a:r>
          </a:p>
          <a:p>
            <a:pPr lvl="1" algn="just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Vegetables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legumes</a:t>
            </a:r>
          </a:p>
          <a:p>
            <a:pPr lvl="1" algn="just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Cattle</a:t>
            </a:r>
          </a:p>
          <a:p>
            <a:pPr lvl="1" algn="just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Cardamom and 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spices</a:t>
            </a:r>
            <a:endParaRPr lang="en-US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00353"/>
            <a:ext cx="3384376" cy="310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571291" y="479715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es-GT" dirty="0">
              <a:latin typeface="Trebuchet MS" panose="020B0603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932040" y="4797152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Confectionery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Beverages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Sweet and savory snacks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Production of biofuels</a:t>
            </a: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5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35367"/>
            <a:ext cx="7315200" cy="1154097"/>
          </a:xfrm>
        </p:spPr>
        <p:txBody>
          <a:bodyPr/>
          <a:lstStyle/>
          <a:p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Cardamom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2863"/>
              </p:ext>
            </p:extLst>
          </p:nvPr>
        </p:nvGraphicFramePr>
        <p:xfrm>
          <a:off x="467544" y="1628801"/>
          <a:ext cx="4752528" cy="185045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03172"/>
                <a:gridCol w="1804757"/>
                <a:gridCol w="1744599"/>
              </a:tblGrid>
              <a:tr h="30457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 err="1" smtClean="0">
                          <a:effectLst/>
                          <a:latin typeface="Trebuchet MS" panose="020B0603020202020204" pitchFamily="34" charset="0"/>
                        </a:rPr>
                        <a:t>Production</a:t>
                      </a:r>
                      <a:endParaRPr lang="es-GT" sz="1400" b="1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GT" sz="1400" b="1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400" b="1" dirty="0" smtClean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4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 err="1" smtClean="0">
                          <a:effectLst/>
                          <a:latin typeface="Trebuchet MS" panose="020B0603020202020204" pitchFamily="34" charset="0"/>
                        </a:rPr>
                        <a:t>Year</a:t>
                      </a:r>
                      <a:endParaRPr lang="es-GT" sz="1400" b="1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 err="1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Harvested</a:t>
                      </a:r>
                      <a:r>
                        <a:rPr lang="es-GT" sz="14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s-GT" sz="1400" b="1" dirty="0" err="1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area</a:t>
                      </a:r>
                      <a:r>
                        <a:rPr lang="es-GT" sz="14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(</a:t>
                      </a:r>
                      <a:r>
                        <a:rPr lang="es-GT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hectares</a:t>
                      </a:r>
                      <a:r>
                        <a:rPr lang="es-GT" sz="14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es-GT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400" b="1" dirty="0" err="1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Production</a:t>
                      </a:r>
                      <a:r>
                        <a:rPr lang="es-GT" sz="14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s-GT" sz="14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lang="es-GT" sz="1400" b="1" dirty="0" err="1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Tons</a:t>
                      </a:r>
                      <a:r>
                        <a:rPr lang="es-GT" sz="14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</a:tr>
              <a:tr h="155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>
                          <a:effectLst/>
                          <a:latin typeface="Trebuchet MS" panose="020B0603020202020204" pitchFamily="34" charset="0"/>
                        </a:rPr>
                        <a:t>2010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62,187.76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0" dirty="0" smtClean="0">
                          <a:effectLst/>
                          <a:latin typeface="Trebuchet MS" panose="020B0603020202020204" pitchFamily="34" charset="0"/>
                        </a:rPr>
                        <a:t>22,590.3</a:t>
                      </a:r>
                      <a:endParaRPr lang="es-GT" sz="1400" b="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55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>
                          <a:effectLst/>
                          <a:latin typeface="Trebuchet MS" panose="020B0603020202020204" pitchFamily="34" charset="0"/>
                        </a:rPr>
                        <a:t>2011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63,794.86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0" dirty="0" smtClean="0">
                          <a:effectLst/>
                          <a:latin typeface="Trebuchet MS" panose="020B0603020202020204" pitchFamily="34" charset="0"/>
                        </a:rPr>
                        <a:t>26,054.3</a:t>
                      </a:r>
                      <a:endParaRPr lang="es-GT" sz="1400" b="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7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65,122.46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0" dirty="0" smtClean="0">
                          <a:effectLst/>
                          <a:latin typeface="Trebuchet MS" panose="020B0603020202020204" pitchFamily="34" charset="0"/>
                        </a:rPr>
                        <a:t>35,194.2</a:t>
                      </a:r>
                      <a:endParaRPr lang="es-GT" sz="1400" b="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55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69,035.40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0" dirty="0" smtClean="0">
                          <a:effectLst/>
                          <a:latin typeface="Trebuchet MS" panose="020B0603020202020204" pitchFamily="34" charset="0"/>
                        </a:rPr>
                        <a:t>37,797.9</a:t>
                      </a:r>
                      <a:endParaRPr lang="es-GT" sz="1400" b="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55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1" dirty="0"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72,389.34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GT" sz="1400" b="0" dirty="0" smtClean="0">
                          <a:effectLst/>
                          <a:latin typeface="Trebuchet MS" panose="020B0603020202020204" pitchFamily="34" charset="0"/>
                        </a:rPr>
                        <a:t>40,129.3</a:t>
                      </a:r>
                      <a:endParaRPr lang="es-GT" sz="1400" b="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10 Rectángulo redondeado"/>
          <p:cNvSpPr/>
          <p:nvPr/>
        </p:nvSpPr>
        <p:spPr>
          <a:xfrm>
            <a:off x="5652120" y="1628801"/>
            <a:ext cx="3240360" cy="30243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857979096"/>
              </p:ext>
            </p:extLst>
          </p:nvPr>
        </p:nvGraphicFramePr>
        <p:xfrm>
          <a:off x="323528" y="3793430"/>
          <a:ext cx="4924703" cy="282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5652120" y="1723293"/>
            <a:ext cx="3240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err="1" smtClean="0">
                <a:latin typeface="Trebuchet MS" panose="020B0603020202020204" pitchFamily="34" charset="0"/>
              </a:rPr>
              <a:t>Leading</a:t>
            </a:r>
            <a:r>
              <a:rPr lang="es-GT" sz="2800" b="1" dirty="0" smtClean="0">
                <a:latin typeface="Trebuchet MS" panose="020B0603020202020204" pitchFamily="34" charset="0"/>
              </a:rPr>
              <a:t> </a:t>
            </a:r>
            <a:r>
              <a:rPr lang="es-GT" sz="2800" b="1" dirty="0" err="1" smtClean="0">
                <a:latin typeface="Trebuchet MS" panose="020B0603020202020204" pitchFamily="34" charset="0"/>
              </a:rPr>
              <a:t>producer</a:t>
            </a:r>
            <a:r>
              <a:rPr lang="es-GT" sz="2800" b="1" dirty="0" smtClean="0">
                <a:latin typeface="Trebuchet MS" panose="020B0603020202020204" pitchFamily="34" charset="0"/>
              </a:rPr>
              <a:t> and </a:t>
            </a:r>
            <a:r>
              <a:rPr lang="es-GT" sz="2800" b="1" dirty="0" err="1" smtClean="0">
                <a:latin typeface="Trebuchet MS" panose="020B0603020202020204" pitchFamily="34" charset="0"/>
              </a:rPr>
              <a:t>exporter</a:t>
            </a:r>
            <a:r>
              <a:rPr lang="es-GT" sz="2800" b="1" dirty="0" smtClean="0">
                <a:latin typeface="Trebuchet MS" panose="020B0603020202020204" pitchFamily="34" charset="0"/>
              </a:rPr>
              <a:t> of </a:t>
            </a:r>
            <a:r>
              <a:rPr lang="es-GT" sz="2800" b="1" dirty="0" err="1" smtClean="0">
                <a:latin typeface="Trebuchet MS" panose="020B0603020202020204" pitchFamily="34" charset="0"/>
              </a:rPr>
              <a:t>cardamom</a:t>
            </a:r>
            <a:r>
              <a:rPr lang="es-GT" sz="2800" b="1" dirty="0" smtClean="0">
                <a:latin typeface="Trebuchet MS" panose="020B0603020202020204" pitchFamily="34" charset="0"/>
              </a:rPr>
              <a:t> in </a:t>
            </a:r>
            <a:r>
              <a:rPr lang="es-GT" sz="2800" b="1" dirty="0" err="1" smtClean="0">
                <a:latin typeface="Trebuchet MS" panose="020B0603020202020204" pitchFamily="34" charset="0"/>
              </a:rPr>
              <a:t>the</a:t>
            </a:r>
            <a:r>
              <a:rPr lang="es-GT" sz="2800" b="1" dirty="0" smtClean="0">
                <a:latin typeface="Trebuchet MS" panose="020B0603020202020204" pitchFamily="34" charset="0"/>
              </a:rPr>
              <a:t> </a:t>
            </a:r>
            <a:r>
              <a:rPr lang="es-GT" sz="2800" b="1" dirty="0" err="1" smtClean="0">
                <a:latin typeface="Trebuchet MS" panose="020B0603020202020204" pitchFamily="34" charset="0"/>
              </a:rPr>
              <a:t>world</a:t>
            </a:r>
            <a:endParaRPr lang="es-GT" sz="2800" b="1" dirty="0" smtClean="0">
              <a:latin typeface="Trebuchet MS" panose="020B0603020202020204" pitchFamily="34" charset="0"/>
            </a:endParaRPr>
          </a:p>
          <a:p>
            <a:pPr algn="ctr"/>
            <a:r>
              <a:rPr lang="es-GT" sz="4800" b="1" dirty="0" smtClean="0">
                <a:latin typeface="Trebuchet MS" panose="020B0603020202020204" pitchFamily="34" charset="0"/>
              </a:rPr>
              <a:t>67%</a:t>
            </a:r>
            <a:endParaRPr lang="es-GT" sz="4800" b="1" dirty="0">
              <a:latin typeface="Trebuchet MS" panose="020B0603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80079" y="4830251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 err="1" smtClean="0">
                <a:latin typeface="Trebuchet MS" panose="020B0603020202020204" pitchFamily="34" charset="0"/>
              </a:rPr>
              <a:t>Exports</a:t>
            </a:r>
            <a:r>
              <a:rPr lang="es-GT" sz="2400" b="1" dirty="0" smtClean="0"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es-GT" sz="2400" b="1" dirty="0" smtClean="0">
                <a:latin typeface="Trebuchet MS" panose="020B0603020202020204" pitchFamily="34" charset="0"/>
              </a:rPr>
              <a:t>2014</a:t>
            </a:r>
            <a:endParaRPr lang="es-GT" sz="2400" b="1" dirty="0">
              <a:latin typeface="Trebuchet MS" panose="020B0603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150113" y="482088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Source</a:t>
            </a:r>
            <a:r>
              <a:rPr lang="es-GT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Bank of Guatemala</a:t>
            </a:r>
            <a:endParaRPr lang="es-GT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8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01340"/>
            <a:ext cx="7315200" cy="115409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Garments and Textiles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552" y="1806164"/>
            <a:ext cx="3941008" cy="4780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industry growth around 70% during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last decade</a:t>
            </a:r>
          </a:p>
          <a:p>
            <a:pPr algn="just"/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Sector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includes 156 apparel manufactures, 42 textile mills, more than 200 services and trimming companies and 14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agents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Integration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of the sector by being a one stop shop that includes all of the parts of the value chain (from textile mills to full package companies)</a:t>
            </a:r>
          </a:p>
          <a:p>
            <a:pPr algn="just"/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58104"/>
            <a:ext cx="3456384" cy="302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60032" y="4872920"/>
            <a:ext cx="3528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Brands: Adidas</a:t>
            </a:r>
            <a:r>
              <a:rPr lang="es-GT" sz="1400" dirty="0">
                <a:solidFill>
                  <a:schemeClr val="bg1"/>
                </a:solidFill>
                <a:latin typeface="Trebuchet MS" panose="020B0603020202020204" pitchFamily="34" charset="0"/>
              </a:rPr>
              <a:t>, Nike, Polo Ralph Lauren, American Eagle Outfitters, Dona Karan New York, Guess, Tommy Hilfiger, Old Navy, Gap, Abercrombie &amp; Fitch, and Hollister</a:t>
            </a:r>
          </a:p>
        </p:txBody>
      </p:sp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23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27277"/>
            <a:ext cx="7315200" cy="115409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Garments and Textiles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914400" y="2060848"/>
            <a:ext cx="3566160" cy="4275944"/>
          </a:xfrm>
          <a:prstGeom prst="rect">
            <a:avLst/>
          </a:prstGeom>
        </p:spPr>
        <p:txBody>
          <a:bodyPr/>
          <a:lstStyle/>
          <a:p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5868144" y="1988841"/>
            <a:ext cx="3115482" cy="392394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The apparel and textile industry in Guatemala has evolved over the years to meet customer needs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in response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time </a:t>
            </a: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quality</a:t>
            </a: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supply chain integration and technology</a:t>
            </a: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8844" b="7054"/>
          <a:stretch/>
        </p:blipFill>
        <p:spPr bwMode="auto">
          <a:xfrm>
            <a:off x="448407" y="1988841"/>
            <a:ext cx="5328745" cy="4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73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971600" y="95623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Exports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garments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and textiles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681770"/>
              </p:ext>
            </p:extLst>
          </p:nvPr>
        </p:nvGraphicFramePr>
        <p:xfrm>
          <a:off x="443345" y="1240310"/>
          <a:ext cx="82089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Rectángulo redondeado"/>
          <p:cNvSpPr/>
          <p:nvPr/>
        </p:nvSpPr>
        <p:spPr>
          <a:xfrm>
            <a:off x="5828743" y="1700808"/>
            <a:ext cx="1872208" cy="12241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4000" b="1" dirty="0" smtClean="0">
                <a:latin typeface="Trebuchet MS" panose="020B0603020202020204" pitchFamily="34" charset="0"/>
              </a:rPr>
              <a:t>13.8%</a:t>
            </a:r>
            <a:r>
              <a:rPr lang="es-GT" sz="3600" dirty="0" smtClean="0"/>
              <a:t> </a:t>
            </a:r>
            <a:r>
              <a:rPr lang="es-GT" sz="2000" dirty="0" smtClean="0">
                <a:latin typeface="Trebuchet MS" panose="020B0603020202020204" pitchFamily="34" charset="0"/>
              </a:rPr>
              <a:t>of </a:t>
            </a:r>
            <a:r>
              <a:rPr lang="es-GT" sz="2000" dirty="0" err="1" smtClean="0">
                <a:latin typeface="Trebuchet MS" panose="020B0603020202020204" pitchFamily="34" charset="0"/>
              </a:rPr>
              <a:t>exports</a:t>
            </a:r>
            <a:endParaRPr lang="es-GT" sz="2400" dirty="0" smtClean="0">
              <a:latin typeface="Trebuchet MS" panose="020B0603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828743" y="2924944"/>
            <a:ext cx="2199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T" sz="1400" b="1" dirty="0" err="1">
                <a:latin typeface="Trebuchet MS" panose="020B0603020202020204" pitchFamily="34" charset="0"/>
              </a:rPr>
              <a:t>Leading</a:t>
            </a:r>
            <a:r>
              <a:rPr lang="es-GT" sz="1400" b="1" dirty="0">
                <a:latin typeface="Trebuchet MS" panose="020B0603020202020204" pitchFamily="34" charset="0"/>
              </a:rPr>
              <a:t> </a:t>
            </a:r>
            <a:r>
              <a:rPr lang="es-GT" sz="1400" b="1" dirty="0" err="1">
                <a:latin typeface="Trebuchet MS" panose="020B0603020202020204" pitchFamily="34" charset="0"/>
              </a:rPr>
              <a:t>national</a:t>
            </a:r>
            <a:r>
              <a:rPr lang="es-GT" sz="1400" b="1" dirty="0">
                <a:latin typeface="Trebuchet MS" panose="020B0603020202020204" pitchFamily="34" charset="0"/>
              </a:rPr>
              <a:t> sector </a:t>
            </a:r>
            <a:endParaRPr lang="es-GT" sz="1400" b="1" dirty="0" smtClean="0">
              <a:latin typeface="Trebuchet MS" panose="020B0603020202020204" pitchFamily="34" charset="0"/>
            </a:endParaRPr>
          </a:p>
          <a:p>
            <a:pPr algn="ctr"/>
            <a:r>
              <a:rPr lang="es-GT" sz="1400" b="1" dirty="0" smtClean="0">
                <a:latin typeface="Trebuchet MS" panose="020B0603020202020204" pitchFamily="34" charset="0"/>
              </a:rPr>
              <a:t>of </a:t>
            </a:r>
            <a:r>
              <a:rPr lang="es-GT" sz="1400" b="1" dirty="0" err="1">
                <a:latin typeface="Trebuchet MS" panose="020B0603020202020204" pitchFamily="34" charset="0"/>
              </a:rPr>
              <a:t>exports</a:t>
            </a:r>
            <a:endParaRPr lang="es-GT" sz="1400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511411909"/>
              </p:ext>
            </p:extLst>
          </p:nvPr>
        </p:nvGraphicFramePr>
        <p:xfrm>
          <a:off x="712917" y="1622060"/>
          <a:ext cx="412882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Picture 6" descr="http://www.clker.com/cliparts/s/I/Q/p/d/U/black-person-symbol-hi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08158"/>
            <a:ext cx="238886" cy="61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icture-organic-clothing.com/wp-content/themes/Picture-v2/gfx/environment/env-a-impact-icon-a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0" y="1844824"/>
            <a:ext cx="710126" cy="7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cdn3.iconfinder.com/data/icons/industry-soft/512/material_textile_clothing_fabric_cloth_cotton_silk_roll-512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48" y="2787668"/>
            <a:ext cx="569324" cy="5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543" y="685706"/>
            <a:ext cx="8176821" cy="15911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GUATEMALA has a privileged geographical location, in the 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center 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of the Americas</a:t>
            </a:r>
            <a:endParaRPr lang="es-GT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43608" y="2276872"/>
            <a:ext cx="7200800" cy="38903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8" name="image5.pn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29208" y="2276872"/>
            <a:ext cx="7315200" cy="4035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4211309" y="3687306"/>
            <a:ext cx="902424" cy="6684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328475" y="3687306"/>
            <a:ext cx="1882834" cy="60155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211309" y="3353109"/>
            <a:ext cx="813295" cy="33419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529014" y="3353109"/>
            <a:ext cx="1682295" cy="60155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328475" y="3954664"/>
            <a:ext cx="200539" cy="33419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311578" y="3542488"/>
            <a:ext cx="713026" cy="21165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83642" y="3542488"/>
            <a:ext cx="2127936" cy="74637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83642" y="4288861"/>
            <a:ext cx="14483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61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255559494"/>
              </p:ext>
            </p:extLst>
          </p:nvPr>
        </p:nvGraphicFramePr>
        <p:xfrm>
          <a:off x="1403648" y="2118149"/>
          <a:ext cx="655272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46839"/>
            <a:ext cx="7315200" cy="1154097"/>
          </a:xfrm>
        </p:spPr>
        <p:txBody>
          <a:bodyPr>
            <a:noAutofit/>
          </a:bodyPr>
          <a:lstStyle/>
          <a:p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Top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Products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from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the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Apparel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&amp;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Textile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Industry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exported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from</a:t>
            </a:r>
            <a:r>
              <a:rPr lang="es-GT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</a:t>
            </a:r>
            <a:endParaRPr lang="es-GT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2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9062502"/>
              </p:ext>
            </p:extLst>
          </p:nvPr>
        </p:nvGraphicFramePr>
        <p:xfrm>
          <a:off x="1115616" y="1988840"/>
          <a:ext cx="67687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914400" y="69368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Main</a:t>
            </a:r>
            <a:r>
              <a:rPr lang="es-GT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Exports</a:t>
            </a:r>
            <a:r>
              <a:rPr lang="es-GT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Markets</a:t>
            </a:r>
            <a:r>
              <a:rPr lang="es-GT" b="1" dirty="0">
                <a:solidFill>
                  <a:schemeClr val="bg1"/>
                </a:solidFill>
                <a:latin typeface="Trebuchet MS" panose="020B0603020202020204" pitchFamily="34" charset="0"/>
              </a:rPr>
              <a:t> in </a:t>
            </a:r>
            <a:r>
              <a:rPr lang="es-GT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2014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3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545" y="754929"/>
            <a:ext cx="8229600" cy="1143000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Contact Centers &amp; BPM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827584" y="2060848"/>
            <a:ext cx="3873624" cy="427594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Guatemala has the largest, youngest economically active labor force in Central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America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English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proficiency is high among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young generations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Culture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oriented to customer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service</a:t>
            </a:r>
          </a:p>
          <a:p>
            <a:pPr marL="45720" indent="0" algn="just">
              <a:buNone/>
            </a:pP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Private sector, Government and Academia work in synergies in order to support the growth and sustainability of the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industry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4" descr="C:\Users\bsanchez\Documents\India\Imagenes\screencapture-onedrive-live-com-1441832145872.pn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 t="15887" r="54080" b="23322"/>
          <a:stretch/>
        </p:blipFill>
        <p:spPr bwMode="auto">
          <a:xfrm>
            <a:off x="5148064" y="2060848"/>
            <a:ext cx="3235593" cy="371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5539" y="313636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chemeClr val="bg1"/>
                </a:solidFill>
                <a:latin typeface="Trebuchet MS" panose="020B0603020202020204" pitchFamily="34" charset="0"/>
              </a:rPr>
              <a:t>Guatemala BPM Industry </a:t>
            </a:r>
            <a:r>
              <a:rPr lang="en-IN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Insights</a:t>
            </a:r>
            <a:endParaRPr lang="es-E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6558" y="1533772"/>
            <a:ext cx="4172826" cy="7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en-US" sz="1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Total BPO</a:t>
            </a:r>
            <a:r>
              <a:rPr kumimoji="0" lang="en-US" altLang="en-US" sz="1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 Revenues </a:t>
            </a:r>
            <a:r>
              <a:rPr lang="en-US" altLang="en-US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kumimoji="0" lang="en-US" altLang="en-US" sz="1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2009-2014) </a:t>
            </a:r>
            <a:r>
              <a:rPr lang="en-US" altLang="en-US" sz="1400" b="1" kern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USD </a:t>
            </a:r>
            <a:r>
              <a:rPr lang="en-US" altLang="en-US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MM</a:t>
            </a:r>
          </a:p>
          <a:p>
            <a:pPr marL="0" marR="0" lvl="0" indent="0" algn="ctr" defTabSz="91440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Tholons Insights Survey Estimates, Excludes Software &amp; IT Services  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667157" y="2318327"/>
            <a:ext cx="3433789" cy="2687317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</a:schemeClr>
              </a:gs>
              <a:gs pos="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821558" y="2512293"/>
            <a:ext cx="3159320" cy="252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/>
          <p:cNvSpPr/>
          <p:nvPr/>
        </p:nvSpPr>
        <p:spPr>
          <a:xfrm>
            <a:off x="226557" y="5170437"/>
            <a:ext cx="8294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The Tholons Insights survey estimates </a:t>
            </a:r>
            <a:r>
              <a:rPr lang="en-US" sz="14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the </a:t>
            </a: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growth of the sector at ~3 times since </a:t>
            </a:r>
            <a:r>
              <a:rPr lang="en-US" sz="14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2009</a:t>
            </a:r>
            <a:endParaRPr lang="en-US" sz="1400" dirty="0">
              <a:solidFill>
                <a:schemeClr val="bg1"/>
              </a:solidFill>
              <a:latin typeface="Trebuchet MS" panose="020B0603020202020204" pitchFamily="34" charset="0"/>
              <a:ea typeface="Segoe UI Symbol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Projected growth rate of exports is estimated at about 15% for 2014 showcasing the growth potential of the </a:t>
            </a:r>
            <a:r>
              <a:rPr lang="en-US" sz="14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sector</a:t>
            </a:r>
            <a:endParaRPr lang="en-US" sz="1400" dirty="0">
              <a:solidFill>
                <a:schemeClr val="bg1"/>
              </a:solidFill>
              <a:latin typeface="Trebuchet MS" panose="020B0603020202020204" pitchFamily="34" charset="0"/>
              <a:ea typeface="Segoe UI Symbol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Healthy mix of verticals covered by the sector 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371776" y="1529440"/>
            <a:ext cx="4147864" cy="7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Estimated Split by Verticals, %</a:t>
            </a:r>
            <a:endParaRPr kumimoji="0" lang="en-US" altLang="en-US" sz="14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Tholons Insights Survey Estimates</a:t>
            </a:r>
            <a:r>
              <a:rPr lang="en-US" altLang="en-US" sz="1100" kern="0" noProof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, Literature Reviews and Interviews</a:t>
            </a:r>
            <a:endParaRPr kumimoji="0" lang="en-US" altLang="en-US" sz="11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30998" y="2281381"/>
            <a:ext cx="3165110" cy="2687318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</a:schemeClr>
              </a:gs>
              <a:gs pos="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79" y="2484299"/>
            <a:ext cx="2829148" cy="243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5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5033758" y="2730543"/>
            <a:ext cx="3148093" cy="2755236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</a:schemeClr>
              </a:gs>
              <a:gs pos="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51953"/>
            <a:ext cx="8879075" cy="1157455"/>
          </a:xfrm>
        </p:spPr>
        <p:txBody>
          <a:bodyPr>
            <a:noAutofit/>
          </a:bodyPr>
          <a:lstStyle/>
          <a:p>
            <a:r>
              <a:rPr lang="en-IN" dirty="0">
                <a:solidFill>
                  <a:schemeClr val="bg1"/>
                </a:solidFill>
                <a:latin typeface="Trebuchet MS" panose="020B0603020202020204" pitchFamily="34" charset="0"/>
              </a:rPr>
              <a:t>Guatemala BPM Industry </a:t>
            </a:r>
            <a:r>
              <a:rPr lang="en-IN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Insights</a:t>
            </a:r>
            <a:endParaRPr lang="en-IN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38115" y="1857751"/>
            <a:ext cx="4161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Revenue Estimates by Service lines in the BPO sector</a:t>
            </a:r>
            <a:r>
              <a:rPr kumimoji="0" lang="en-US" altLang="en-US" sz="1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altLang="en-US" sz="12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% revenue contribution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732392" y="1871835"/>
            <a:ext cx="4016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Geographic Coverage of BPO players</a:t>
            </a:r>
            <a:r>
              <a:rPr kumimoji="0" lang="en-US" alt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 in Guatemala</a:t>
            </a:r>
            <a:endParaRPr kumimoji="0" lang="en-US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24108"/>
          <a:stretch/>
        </p:blipFill>
        <p:spPr bwMode="auto">
          <a:xfrm>
            <a:off x="5033758" y="2983309"/>
            <a:ext cx="3194273" cy="22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7"/>
          <p:cNvSpPr/>
          <p:nvPr/>
        </p:nvSpPr>
        <p:spPr>
          <a:xfrm>
            <a:off x="238115" y="5714591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Customer Interaction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includes: Customer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Service, Tech. Support, Telemarketing and Media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Assistance,  FAO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is a growth area that companies are exploring on the back of high quality accounting students available in the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  <a:ea typeface="Segoe UI Symbol" panose="020B0502040204020203" pitchFamily="34" charset="0"/>
              </a:rPr>
              <a:t>industry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41048" y="2795980"/>
            <a:ext cx="3009166" cy="2607454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</a:schemeClr>
              </a:gs>
              <a:gs pos="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83" y="2860632"/>
            <a:ext cx="2783927" cy="249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ssoto\Pictures\LogoGob_SD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69123"/>
            <a:ext cx="8229600" cy="1143000"/>
          </a:xfrm>
        </p:spPr>
        <p:txBody>
          <a:bodyPr/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Technological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Infrastructure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 descr="C:\Users\bsanchez\Documents\India\Imagenes\screencapture-onedrive-live-com-1441832171855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t="7263" r="21749" b="20661"/>
          <a:stretch/>
        </p:blipFill>
        <p:spPr bwMode="auto">
          <a:xfrm>
            <a:off x="669100" y="1700808"/>
            <a:ext cx="7863340" cy="443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9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0811"/>
            <a:ext cx="7315200" cy="1154097"/>
          </a:xfrm>
        </p:spPr>
        <p:txBody>
          <a:bodyPr/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Achievements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467544" y="1754908"/>
            <a:ext cx="3710176" cy="458188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Top 10 Reforming Economies in the World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 according to the World Bank.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2014 and 2015.</a:t>
            </a:r>
          </a:p>
          <a:p>
            <a:pPr marL="45720" indent="0" algn="just">
              <a:buNone/>
            </a:pPr>
            <a:endParaRPr lang="en-U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Increase of 13 positions in the </a:t>
            </a:r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Top 100 Outsourcing Destinations Ranking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, by </a:t>
            </a:r>
            <a:r>
              <a:rPr lang="en-US" sz="29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Tholons</a:t>
            </a:r>
            <a:endParaRPr lang="en-US" sz="29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45720" indent="0" algn="just">
              <a:buNone/>
            </a:pPr>
            <a:endParaRPr lang="en-U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Guatemala is among the </a:t>
            </a:r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“Leading Latin American Offshore Services Locations, 2014”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Gartner</a:t>
            </a:r>
          </a:p>
          <a:p>
            <a:pPr marL="45720" indent="0" algn="just">
              <a:buNone/>
            </a:pPr>
            <a:endParaRPr lang="en-U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Guatemala is included among the </a:t>
            </a:r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major contenders in the Transaction-Intensive BPS countries and the Leading Delivery Locations, 2014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. Everest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Group</a:t>
            </a:r>
            <a:endParaRPr lang="en-U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462462" cy="346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1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60954"/>
            <a:ext cx="8229600" cy="1143000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Software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914400" y="1514764"/>
            <a:ext cx="3566160" cy="48220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Web Design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Web site Analysis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Hosting, Antispam. E-mails 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Customer Service 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Telemarketing 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Back office: Data management, data entry 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E-commerce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Banking and insurance solutions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Accounting and Finance Process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Biometric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Security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4681728" y="1514764"/>
            <a:ext cx="3566160" cy="48241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Business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Process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Management BPM</a:t>
            </a: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Customer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Relationship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Management CRM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Enterprise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Resource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Planning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ERP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Human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Resources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Image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Solutions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Mobile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Solutions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School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administration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software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7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60954"/>
            <a:ext cx="8229600" cy="1143000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Software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914400" y="2013508"/>
            <a:ext cx="3566160" cy="4822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Cybergames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Unloading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of Mobile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Contents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Mobile Marketing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Marketing and Digital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Publicity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E-mail Marketing</a:t>
            </a: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Digital </a:t>
            </a:r>
            <a:r>
              <a:rPr lang="es-GT" sz="2000" dirty="0" err="1">
                <a:solidFill>
                  <a:schemeClr val="bg1"/>
                </a:solidFill>
                <a:latin typeface="Trebuchet MS" panose="020B0603020202020204" pitchFamily="34" charset="0"/>
              </a:rPr>
              <a:t>Animation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/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Social Media</a:t>
            </a:r>
          </a:p>
          <a:p>
            <a:pPr marL="0" lvl="0" indent="0">
              <a:buNone/>
            </a:pP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 descr="http://codeclub.im/wp-content/uploads/2014/09/best_free_softwa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509604" cy="43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6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0717" y="176867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Energy and Oil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4637315" y="1471570"/>
            <a:ext cx="4066736" cy="4566071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Several studies elaborated by different institutions have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proven the existence of oil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reserves of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up to 83 million barrels; but there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are indicators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that it might be up to 750 million </a:t>
            </a: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Guatemala is one of the few countries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 Latin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America that allows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private companies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to extract and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sell hydrocarbons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 national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territory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Thanks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to the Law of Incentives for the Development of Renewable Energy Projects around 70% of new electricity projects in Guatemala are related to renewable energy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4"/>
          <a:stretch/>
        </p:blipFill>
        <p:spPr bwMode="auto">
          <a:xfrm>
            <a:off x="611560" y="2204864"/>
            <a:ext cx="3853557" cy="313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9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899592" y="414690"/>
            <a:ext cx="7315200" cy="1154097"/>
          </a:xfrm>
        </p:spPr>
        <p:txBody>
          <a:bodyPr>
            <a:normAutofit/>
          </a:bodyPr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4294967295"/>
          </p:nvPr>
        </p:nvSpPr>
        <p:spPr>
          <a:xfrm>
            <a:off x="467544" y="1727200"/>
            <a:ext cx="3888432" cy="434890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s-GT" altLang="es-G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Capital</a:t>
            </a:r>
            <a:r>
              <a:rPr lang="es-GT" altLang="es-G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es-GT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</a:t>
            </a:r>
          </a:p>
          <a:p>
            <a:pPr marL="45720" indent="0">
              <a:buNone/>
            </a:pPr>
            <a:endParaRPr lang="es-GT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es-G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Area: </a:t>
            </a:r>
            <a:r>
              <a:rPr lang="en-US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108,889 Km</a:t>
            </a:r>
            <a:r>
              <a:rPr lang="en-US" altLang="es-GT" sz="24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</a:t>
            </a:r>
          </a:p>
          <a:p>
            <a:pPr marL="45720" indent="0">
              <a:buNone/>
            </a:pPr>
            <a:endParaRPr lang="es-ES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es-G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Temperature:  </a:t>
            </a:r>
            <a:r>
              <a:rPr lang="en-US" altLang="es-G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15°C – 25°C (59°F – </a:t>
            </a:r>
            <a:r>
              <a:rPr lang="en-US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77°F)</a:t>
            </a:r>
          </a:p>
          <a:p>
            <a:pPr marL="45720" indent="0">
              <a:buNone/>
            </a:pPr>
            <a:endParaRPr lang="en-US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es-G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Population: </a:t>
            </a:r>
            <a:r>
              <a:rPr lang="en-US" altLang="es-G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16 millions of habitants </a:t>
            </a:r>
            <a:endParaRPr lang="en-US" altLang="es-GT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altLang="es-GT" sz="2200" dirty="0">
                <a:solidFill>
                  <a:schemeClr val="bg1"/>
                </a:solidFill>
                <a:latin typeface="Trebuchet MS" panose="020B0603020202020204" pitchFamily="34" charset="0"/>
              </a:rPr>
              <a:t>Youngest population of </a:t>
            </a:r>
            <a:r>
              <a:rPr lang="en-US" altLang="es-GT" sz="2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Central America 70</a:t>
            </a:r>
            <a:r>
              <a:rPr lang="en-US" altLang="es-GT" sz="2200" dirty="0">
                <a:solidFill>
                  <a:schemeClr val="bg1"/>
                </a:solidFill>
                <a:latin typeface="Trebuchet MS" panose="020B0603020202020204" pitchFamily="34" charset="0"/>
              </a:rPr>
              <a:t>% is under 40 years old</a:t>
            </a:r>
          </a:p>
          <a:p>
            <a:pPr marL="45720" indent="0" algn="ctr">
              <a:buNone/>
            </a:pPr>
            <a:endParaRPr lang="en-US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es-G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Language: </a:t>
            </a:r>
            <a:r>
              <a:rPr lang="en-US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Spanish</a:t>
            </a:r>
          </a:p>
          <a:p>
            <a:pPr marL="45720" indent="0">
              <a:buNone/>
            </a:pPr>
            <a:endParaRPr lang="es-ES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es-G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GDP </a:t>
            </a:r>
            <a:r>
              <a:rPr lang="en-US" altLang="es-GT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per capita</a:t>
            </a:r>
            <a:r>
              <a:rPr lang="en-US" altLang="es-G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en-US" altLang="es-G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US$ </a:t>
            </a:r>
            <a:r>
              <a:rPr lang="en-US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3,330 </a:t>
            </a:r>
            <a:r>
              <a:rPr lang="en-US" altLang="es-G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US$5,000 </a:t>
            </a:r>
            <a:r>
              <a:rPr lang="en-US" altLang="es-G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PPP</a:t>
            </a:r>
            <a:endParaRPr lang="es-ES" altLang="es-GT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132" name="Picture 12" descr="http://guatemalaembassyusa.org/wp-content/uploads/2013/05/511_mapa_guatema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 bwMode="auto">
          <a:xfrm>
            <a:off x="4441524" y="1730430"/>
            <a:ext cx="4110420" cy="421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6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48500"/>
            <a:ext cx="7315200" cy="1154097"/>
          </a:xfrm>
        </p:spPr>
        <p:txBody>
          <a:bodyPr>
            <a:normAutofit/>
          </a:bodyPr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Mining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4355976" y="1438023"/>
            <a:ext cx="4248472" cy="180019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Abundance of mineral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deposits</a:t>
            </a:r>
          </a:p>
          <a:p>
            <a:pPr marL="45720" indent="0" algn="just">
              <a:buNone/>
            </a:pPr>
            <a:endParaRPr lang="en-U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country has a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high potential 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to exploit gold, silver, nickel,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iron, limestone</a:t>
            </a:r>
            <a:r>
              <a:rPr lang="en-U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, granite, jade, among </a:t>
            </a:r>
            <a:r>
              <a:rPr lang="en-U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others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69504"/>
            <a:ext cx="3600400" cy="2990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00" y="3222212"/>
            <a:ext cx="2578516" cy="28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7544" y="4873401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</a:rPr>
              <a:t>Guatemala is the first Central American country and the second in Latin America to be certified by the Extractive Industries Transparency Iniciative (EITI) for its transparency and accountability</a:t>
            </a:r>
            <a:endParaRPr lang="es-GT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6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Foreign Trade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2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World-Map-Countries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14723"/>
          <a:stretch/>
        </p:blipFill>
        <p:spPr>
          <a:xfrm>
            <a:off x="1312931" y="1412776"/>
            <a:ext cx="738577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592" y="258679"/>
            <a:ext cx="7315200" cy="1154097"/>
          </a:xfrm>
        </p:spPr>
        <p:txBody>
          <a:bodyPr/>
          <a:lstStyle/>
          <a:p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Agreements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978212" y="6021288"/>
            <a:ext cx="2505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Source: Invest in Guatemala</a:t>
            </a:r>
            <a:endParaRPr lang="es-GT" sz="1400" b="1" dirty="0">
              <a:solidFill>
                <a:schemeClr val="tx2">
                  <a:lumMod val="20000"/>
                  <a:lumOff val="8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5616" y="3842632"/>
            <a:ext cx="2265685" cy="306467"/>
          </a:xfrm>
          <a:prstGeom prst="roundRect">
            <a:avLst/>
          </a:prstGeom>
          <a:solidFill>
            <a:srgbClr val="A1D91F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Trade Agreements in </a:t>
            </a:r>
            <a:r>
              <a:rPr lang="es-GT" sz="1200" b="1" dirty="0">
                <a:solidFill>
                  <a:srgbClr val="000000"/>
                </a:solidFill>
                <a:latin typeface="Trebuchet MS" panose="020B0603020202020204" pitchFamily="34" charset="0"/>
              </a:rPr>
              <a:t>f</a:t>
            </a:r>
            <a:r>
              <a:rPr lang="es-GT" sz="12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orce</a:t>
            </a:r>
            <a:endParaRPr lang="es-GT" sz="12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80682" y="4374163"/>
            <a:ext cx="2290619" cy="4767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Trade Agreements signed </a:t>
            </a:r>
            <a:r>
              <a:rPr lang="en-US" sz="1100" b="1" dirty="0">
                <a:solidFill>
                  <a:schemeClr val="tx1"/>
                </a:solidFill>
                <a:latin typeface="Trebuchet MS" panose="020B0603020202020204" pitchFamily="34" charset="0"/>
              </a:rPr>
              <a:t>b</a:t>
            </a:r>
            <a:r>
              <a:rPr lang="en-US" sz="11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ut not in force</a:t>
            </a:r>
            <a:endParaRPr lang="es-GT" sz="11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05616" y="5009327"/>
            <a:ext cx="2265685" cy="510778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Trade Agreements under negotiation</a:t>
            </a:r>
            <a:endParaRPr lang="es-GT" sz="1200" b="1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05617" y="5729406"/>
            <a:ext cx="2265684" cy="306467"/>
          </a:xfrm>
          <a:prstGeom prst="roundRect">
            <a:avLst/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sz="1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Investment</a:t>
            </a:r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sz="1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Agreements</a:t>
            </a:r>
            <a:endParaRPr lang="es-GT" sz="1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05617" y="6218877"/>
            <a:ext cx="2278151" cy="306467"/>
          </a:xfrm>
          <a:prstGeom prst="roundRect">
            <a:avLst/>
          </a:prstGeom>
          <a:solidFill>
            <a:srgbClr val="FF33CC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Proposed Trade Agreements </a:t>
            </a:r>
            <a:endParaRPr lang="es-GT" sz="12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8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597898"/>
            <a:ext cx="8229600" cy="1143000"/>
          </a:xfrm>
        </p:spPr>
        <p:txBody>
          <a:bodyPr>
            <a:normAutofit/>
          </a:bodyPr>
          <a:lstStyle/>
          <a:p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Exports by sector 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2014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7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238856"/>
              </p:ext>
            </p:extLst>
          </p:nvPr>
        </p:nvGraphicFramePr>
        <p:xfrm>
          <a:off x="827584" y="1772816"/>
          <a:ext cx="73152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94458" y="5738103"/>
            <a:ext cx="2528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Source: Bank of Guatemala</a:t>
            </a:r>
            <a:endParaRPr lang="es-GT" sz="1400" b="1" dirty="0">
              <a:solidFill>
                <a:schemeClr val="tx2">
                  <a:lumMod val="20000"/>
                  <a:lumOff val="8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9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342324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Main products exported 2014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49" y="6299447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TradeMap – Bank of Guatemala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6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703793"/>
              </p:ext>
            </p:extLst>
          </p:nvPr>
        </p:nvGraphicFramePr>
        <p:xfrm>
          <a:off x="611560" y="1340768"/>
          <a:ext cx="8050088" cy="489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3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3124" y="469497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Main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products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exported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2014</a:t>
            </a:r>
          </a:p>
        </p:txBody>
      </p:sp>
      <p:graphicFrame>
        <p:nvGraphicFramePr>
          <p:cNvPr id="4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496013"/>
              </p:ext>
            </p:extLst>
          </p:nvPr>
        </p:nvGraphicFramePr>
        <p:xfrm>
          <a:off x="827584" y="1486544"/>
          <a:ext cx="7315200" cy="475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cdn0.iconfinder.com/data/icons/food-volume-1-3/256/75-512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2" y="5555620"/>
            <a:ext cx="360040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xcdn.icons8.com/wp-content/uploads/2015/01/spoon_of_sug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65" y="5522001"/>
            <a:ext cx="427279" cy="42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31bananas.co.uk/media/2d3f2f/images/f_base/icon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96" y="5203076"/>
            <a:ext cx="314156" cy="31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egaicons.net/static/img/icons_sizes/8/178/512/clothes-coat-icon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9" y="4797152"/>
            <a:ext cx="324037" cy="32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dn4.iconfinder.com/data/icons/alico-fashion-1/512/alifashion013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35" y="4710807"/>
            <a:ext cx="492269" cy="49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freeflaticons.net/wp-content/uploads/2014/11/coffee-copy-14153312138k4g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30" y="4365104"/>
            <a:ext cx="318144" cy="31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endlessicons.com/wp-content/uploads/2012/09/cup-of-coffee-icon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29681" r="30375" b="32250"/>
          <a:stretch/>
        </p:blipFill>
        <p:spPr bwMode="auto">
          <a:xfrm>
            <a:off x="4901090" y="4365104"/>
            <a:ext cx="318982" cy="30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femcomachine.com/wp-content/uploads/2014/04/FEMCO-Icons-03.png"/>
          <p:cNvPicPr>
            <a:picLocks noChangeAspect="1" noChangeArrowheads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44" y="3501008"/>
            <a:ext cx="361788" cy="36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dataparcsolutions.com/images/INDUSTRYS-mining-and-minerals.png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24" y="3862796"/>
            <a:ext cx="438528" cy="48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cdn3.iconfinder.com/data/icons/oil-and-petrol/154/food-oil-mineral-eat-plant-1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40" y="3160719"/>
            <a:ext cx="412297" cy="41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96" y="2293498"/>
            <a:ext cx="417259" cy="41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8" descr="http://www.namiex.com/images/pills-blue-icon.png"/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29" y="1908843"/>
            <a:ext cx="296021" cy="29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ggbeverage.com/pics/icons/soft-drinks.png"/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54" y="2771602"/>
            <a:ext cx="326742" cy="32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0" y="645045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Source: TradeMap – Bank of Guatemala</a:t>
            </a:r>
            <a:endParaRPr lang="es-GT" sz="1400" b="1" dirty="0">
              <a:solidFill>
                <a:schemeClr val="tx2">
                  <a:lumMod val="20000"/>
                  <a:lumOff val="8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Picture 2" descr="C:\Users\ssoto\Pictures\LogoGob_SD-1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4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23070" y="212245"/>
            <a:ext cx="7315200" cy="938073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Export platform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3688" y="1484785"/>
            <a:ext cx="6984776" cy="410445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US$100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million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annually on Software and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Visual Effects </a:t>
            </a:r>
            <a:endParaRPr lang="en-US" sz="1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Exporter of Snow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Peas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US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World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exporter of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cardamom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World exporter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of cuttings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poinsettia </a:t>
            </a:r>
            <a:endParaRPr lang="en-US" sz="1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Provider of wooden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keys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 Yamaha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and Gibson guitars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Supplier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of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manufactures of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Central America Region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Coffee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supplier to Starbucks Coffee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and 3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rd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Provider of Japan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nd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Sugar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exporter in Latin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America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8</a:t>
            </a:r>
            <a:r>
              <a:rPr lang="en-US" sz="18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 World exporter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of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bananas</a:t>
            </a:r>
          </a:p>
        </p:txBody>
      </p:sp>
      <p:pic>
        <p:nvPicPr>
          <p:cNvPr id="3081" name="Picture 9" descr="C:\Users\bsanchez\Downloads\cardamom-166833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" y="3522776"/>
            <a:ext cx="1490579" cy="98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bsanchez\Downloads\banana-5734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77" y="5765906"/>
            <a:ext cx="1260247" cy="9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enturyfarms.net/images/snow-pe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15326" r="5487" b="8920"/>
          <a:stretch/>
        </p:blipFill>
        <p:spPr bwMode="auto">
          <a:xfrm>
            <a:off x="66895" y="2564904"/>
            <a:ext cx="14807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bsanchez\Downloads\code-459070_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" y="1484784"/>
            <a:ext cx="1483042" cy="98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bsanchez\Downloads\coffee-beans-399465_12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671" r="10690" b="5958"/>
          <a:stretch/>
        </p:blipFill>
        <p:spPr bwMode="auto">
          <a:xfrm>
            <a:off x="2483768" y="5774506"/>
            <a:ext cx="1326345" cy="9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://azu1.facilisimo.com/ima/i/5/7/da/am_616_4283197_2525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" y="4581128"/>
            <a:ext cx="1475656" cy="110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dedi01.meriadict.nl/vanbeek/store/files/1416320422-dino_bulkwagenvuller_vult_suikertekort_europa_aan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74506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://s3.amazonaws.com/readers/2012/02/15/sunb2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759287"/>
            <a:ext cx="2367516" cy="9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32240" y="5589240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</a:t>
            </a:r>
            <a:r>
              <a:rPr lang="es-GT" sz="1400" dirty="0">
                <a:solidFill>
                  <a:schemeClr val="bg1"/>
                </a:solidFill>
                <a:latin typeface="Trebuchet MS" panose="020B0603020202020204" pitchFamily="34" charset="0"/>
              </a:rPr>
              <a:t>: Ministry of Economy</a:t>
            </a:r>
          </a:p>
        </p:txBody>
      </p:sp>
      <p:pic>
        <p:nvPicPr>
          <p:cNvPr id="15" name="Picture 2" descr="C:\Users\ssoto\Pictures\LogoGob_SD-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9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44758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Imports by sector 2014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374841"/>
              </p:ext>
            </p:extLst>
          </p:nvPr>
        </p:nvGraphicFramePr>
        <p:xfrm>
          <a:off x="725715" y="1773238"/>
          <a:ext cx="7982857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92363" y="6054079"/>
            <a:ext cx="256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Bank of Guatemala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5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08346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Main 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products imported 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2014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1149" y="645333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TradeMap – Bank of Guatemala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943270"/>
              </p:ext>
            </p:extLst>
          </p:nvPr>
        </p:nvGraphicFramePr>
        <p:xfrm>
          <a:off x="246743" y="1494971"/>
          <a:ext cx="8636000" cy="495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920798"/>
              </p:ext>
            </p:extLst>
          </p:nvPr>
        </p:nvGraphicFramePr>
        <p:xfrm>
          <a:off x="917169" y="1623418"/>
          <a:ext cx="73152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364" y="483905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Main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products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imported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2014</a:t>
            </a:r>
          </a:p>
        </p:txBody>
      </p:sp>
      <p:pic>
        <p:nvPicPr>
          <p:cNvPr id="1028" name="Picture 4" descr="http://findicons.com/files/icons/1580/devine_icons_part_2/128/my_comput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8"/>
          <a:stretch/>
        </p:blipFill>
        <p:spPr bwMode="auto">
          <a:xfrm>
            <a:off x="4528215" y="5208608"/>
            <a:ext cx="432048" cy="32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emcomachine.com/wp-content/uploads/2014/04/FEMCO-Icons-03.png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04" y="5533455"/>
            <a:ext cx="433796" cy="43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fcovalorllorens.com/wp-content/uploads/2015/04/Icono-M%C3%B3v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07" y="5030756"/>
            <a:ext cx="243515" cy="25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jrelocation.com/images/servicio_de_transf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01686"/>
            <a:ext cx="459991" cy="45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izaza.com/cache/big_thumb/iconset/580004/580022/PNG/512/business_and_finance_icons/paper_documents_business_icon_finance_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62" y="3702194"/>
            <a:ext cx="306498" cy="30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amiex.com/images/pills-blue-icon.p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31" y="3293216"/>
            <a:ext cx="296021" cy="29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superiorsteelfab.com/_images/icon-fabric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48" y="2965137"/>
            <a:ext cx="475251" cy="33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ndlessicons.com/wp-content/uploads/2013/03/creme-icon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4552" r="13069" b="23109"/>
          <a:stretch/>
        </p:blipFill>
        <p:spPr bwMode="auto">
          <a:xfrm>
            <a:off x="3770202" y="2132856"/>
            <a:ext cx="513989" cy="44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eauty-healthcare.org/material/06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0" b="93600" l="10000" r="90000">
                        <a14:foregroundMark x1="46600" y1="38200" x2="46600" y2="38200"/>
                        <a14:foregroundMark x1="45800" y1="18200" x2="45800" y2="1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35" y="2144093"/>
            <a:ext cx="437034" cy="43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1149" y="6441217"/>
            <a:ext cx="401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TradeMap – Bank of Guatemala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08088"/>
            <a:ext cx="417259" cy="41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cdn.flaticon.com/png/256/2757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13" b="100000" l="21094" r="89844">
                        <a14:foregroundMark x1="39453" y1="85547" x2="39453" y2="85547"/>
                        <a14:foregroundMark x1="60547" y1="59766" x2="60547" y2="59766"/>
                        <a14:foregroundMark x1="60156" y1="69531" x2="60156" y2="69531"/>
                        <a14:foregroundMark x1="67188" y1="65625" x2="67188" y2="65625"/>
                        <a14:foregroundMark x1="71094" y1="54297" x2="71094" y2="54297"/>
                        <a14:foregroundMark x1="61719" y1="48047" x2="61719" y2="48047"/>
                        <a14:foregroundMark x1="66406" y1="44141" x2="66406" y2="44141"/>
                        <a14:foregroundMark x1="75000" y1="39063" x2="75000" y2="39063"/>
                        <a14:foregroundMark x1="75000" y1="47656" x2="75000" y2="47656"/>
                        <a14:backgroundMark x1="22656" y1="32813" x2="22656" y2="32813"/>
                        <a14:backgroundMark x1="34766" y1="24219" x2="34766" y2="24219"/>
                        <a14:backgroundMark x1="29688" y1="9375" x2="29688" y2="9375"/>
                        <a14:backgroundMark x1="17969" y1="42969" x2="17969" y2="42969"/>
                        <a14:backgroundMark x1="28125" y1="42969" x2="28125" y2="42969"/>
                        <a14:backgroundMark x1="52344" y1="39063" x2="52344" y2="39063"/>
                        <a14:backgroundMark x1="50000" y1="26172" x2="50000" y2="26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9620" r="8578"/>
          <a:stretch/>
        </p:blipFill>
        <p:spPr bwMode="auto">
          <a:xfrm>
            <a:off x="3711536" y="2509119"/>
            <a:ext cx="356408" cy="36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ssoto\Pictures\LogoGob_SD-1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971656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Stable Macroeconomic climate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2347165"/>
            <a:ext cx="7315200" cy="3960439"/>
          </a:xfrm>
        </p:spPr>
        <p:txBody>
          <a:bodyPr>
            <a:normAutofit/>
          </a:bodyPr>
          <a:lstStyle/>
          <a:p>
            <a:r>
              <a:rPr lang="es-GT" altLang="es-GT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 the last 20 years we had:</a:t>
            </a:r>
            <a:endParaRPr lang="es-ES" altLang="es-GT" sz="3200" dirty="0">
              <a:solidFill>
                <a:schemeClr val="bg1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s-ES" altLang="es-GT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Stability </a:t>
            </a:r>
            <a:r>
              <a:rPr lang="es-ES" altLang="es-GT" sz="280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GDP </a:t>
            </a:r>
            <a:r>
              <a:rPr lang="es-ES" altLang="es-GT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growth: </a:t>
            </a:r>
            <a:r>
              <a:rPr lang="es-ES" altLang="es-G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4.1%</a:t>
            </a:r>
          </a:p>
          <a:p>
            <a:pPr lvl="1"/>
            <a:r>
              <a:rPr lang="es-ES" altLang="es-GT" sz="280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Moderate inflation </a:t>
            </a:r>
            <a:r>
              <a:rPr lang="es-ES" altLang="es-GT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movements: </a:t>
            </a:r>
            <a:r>
              <a:rPr lang="es-ES" altLang="es-G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2.9%</a:t>
            </a:r>
          </a:p>
          <a:p>
            <a:pPr lvl="1"/>
            <a:r>
              <a:rPr lang="es-ES" altLang="es-GT" sz="280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Moderate fiscal </a:t>
            </a:r>
            <a:r>
              <a:rPr lang="es-ES" altLang="es-GT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deficit: </a:t>
            </a:r>
            <a:r>
              <a:rPr lang="es-ES" altLang="es-G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close to 2</a:t>
            </a:r>
            <a:r>
              <a:rPr lang="es-ES" altLang="es-G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%</a:t>
            </a:r>
          </a:p>
          <a:p>
            <a:pPr lvl="1"/>
            <a:r>
              <a:rPr lang="es-ES" altLang="es-GT" sz="280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Very moderate </a:t>
            </a:r>
            <a:r>
              <a:rPr lang="es-ES" altLang="es-GT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debt: </a:t>
            </a:r>
            <a:r>
              <a:rPr lang="es-ES" altLang="es-G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24% of GDP</a:t>
            </a:r>
          </a:p>
          <a:p>
            <a:pPr lvl="1"/>
            <a:r>
              <a:rPr lang="es-GT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International reserves</a:t>
            </a:r>
            <a:r>
              <a:rPr lang="es-GT" sz="2800" dirty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es-G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US$7.5 billion</a:t>
            </a:r>
            <a:endParaRPr lang="es-G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lvl="1"/>
            <a:endParaRPr lang="es-GT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4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Guatemala-Turkey</a:t>
            </a:r>
            <a:b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current trade figures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urkeyflagimag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39" y="4010566"/>
            <a:ext cx="2311898" cy="2092268"/>
          </a:xfrm>
          <a:prstGeom prst="rect">
            <a:avLst/>
          </a:prstGeom>
        </p:spPr>
      </p:pic>
      <p:pic>
        <p:nvPicPr>
          <p:cNvPr id="3" name="Picture 2" descr="DSCN036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6" r="6401"/>
          <a:stretch/>
        </p:blipFill>
        <p:spPr>
          <a:xfrm>
            <a:off x="1840426" y="4010566"/>
            <a:ext cx="2451376" cy="19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7678" y="608393"/>
            <a:ext cx="8324483" cy="1154097"/>
          </a:xfrm>
        </p:spPr>
        <p:txBody>
          <a:bodyPr>
            <a:normAutofit fontScale="90000"/>
          </a:bodyPr>
          <a:lstStyle/>
          <a:p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Turkey's imports from Guatemala</a:t>
            </a:r>
          </a:p>
        </p:txBody>
      </p:sp>
      <p:pic>
        <p:nvPicPr>
          <p:cNvPr id="3076" name="Picture 4" descr="http://linstor.com/images/analytica%20crecimien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59" y="2238880"/>
            <a:ext cx="1152128" cy="9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596336" y="2489204"/>
            <a:ext cx="141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14.6%</a:t>
            </a:r>
            <a:endParaRPr lang="es-GT" sz="3200" b="1" dirty="0">
              <a:solidFill>
                <a:schemeClr val="tx2">
                  <a:lumMod val="20000"/>
                  <a:lumOff val="8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948265" y="320119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 years</a:t>
            </a:r>
            <a:endParaRPr lang="es-GT" sz="1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783273" y="3912731"/>
            <a:ext cx="1832629" cy="12433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2" name="11 CuadroTexto"/>
          <p:cNvSpPr txBox="1"/>
          <p:nvPr/>
        </p:nvSpPr>
        <p:spPr>
          <a:xfrm>
            <a:off x="7075452" y="4764915"/>
            <a:ext cx="140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5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products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23528" y="6098284"/>
            <a:ext cx="199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Trebuchet MS" panose="020B0603020202020204" pitchFamily="34" charset="0"/>
              </a:rPr>
              <a:t>Unit : US Dollar </a:t>
            </a:r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thousand</a:t>
            </a:r>
          </a:p>
          <a:p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TradeMap</a:t>
            </a:r>
            <a:endParaRPr lang="es-GT" sz="1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088921"/>
              </p:ext>
            </p:extLst>
          </p:nvPr>
        </p:nvGraphicFramePr>
        <p:xfrm>
          <a:off x="755576" y="1697116"/>
          <a:ext cx="5423489" cy="792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9838"/>
                <a:gridCol w="1879838"/>
                <a:gridCol w="1663813"/>
              </a:tblGrid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2012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2013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2014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604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7,132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10,898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10,785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8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761525"/>
              </p:ext>
            </p:extLst>
          </p:nvPr>
        </p:nvGraphicFramePr>
        <p:xfrm>
          <a:off x="827584" y="2674981"/>
          <a:ext cx="5040560" cy="367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6783273" y="4017258"/>
            <a:ext cx="183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89.3%</a:t>
            </a:r>
            <a:endParaRPr lang="es-GT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2" descr="C:\Users\ssoto\Pictures\LogoGob_SD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3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animBg="1"/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6415155" y="3291081"/>
            <a:ext cx="1832629" cy="12433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2584" y="47076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Turkey's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exports to Guatemala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54172" y="3247817"/>
            <a:ext cx="140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35%</a:t>
            </a:r>
            <a:endParaRPr lang="es-GT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636923"/>
              </p:ext>
            </p:extLst>
          </p:nvPr>
        </p:nvGraphicFramePr>
        <p:xfrm>
          <a:off x="7049528" y="4008781"/>
          <a:ext cx="2000171" cy="183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630368" y="4017258"/>
            <a:ext cx="140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5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products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27584" y="6237312"/>
            <a:ext cx="199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Trebuchet MS" panose="020B0603020202020204" pitchFamily="34" charset="0"/>
              </a:rPr>
              <a:t>Unit : US Dollar </a:t>
            </a:r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thousand</a:t>
            </a:r>
          </a:p>
          <a:p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TradeMap</a:t>
            </a:r>
            <a:endParaRPr lang="es-GT" sz="1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102" name="Picture 6" descr="https://www.qdqmedia.com/img/slider/slide_3_flech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87"/>
          <a:stretch/>
        </p:blipFill>
        <p:spPr bwMode="auto">
          <a:xfrm rot="7222605">
            <a:off x="6689503" y="1548840"/>
            <a:ext cx="798775" cy="9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092280" y="1746319"/>
            <a:ext cx="141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-9%</a:t>
            </a:r>
            <a:endParaRPr lang="es-GT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452320" y="242088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 years</a:t>
            </a:r>
            <a:endParaRPr lang="es-GT" sz="1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396863"/>
              </p:ext>
            </p:extLst>
          </p:nvPr>
        </p:nvGraphicFramePr>
        <p:xfrm>
          <a:off x="395536" y="1421019"/>
          <a:ext cx="5423489" cy="792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9838"/>
                <a:gridCol w="1879838"/>
                <a:gridCol w="1663813"/>
              </a:tblGrid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2012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2013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u="none" strike="noStrike" dirty="0">
                          <a:effectLst/>
                        </a:rPr>
                        <a:t>2014</a:t>
                      </a:r>
                      <a:endParaRPr lang="es-GT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27,623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97" marR="8297" marT="829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19,748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97" marR="8297" marT="829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600" b="1" u="none" strike="noStrike" dirty="0">
                          <a:effectLst/>
                          <a:latin typeface="Trebuchet MS" panose="020B0603020202020204" pitchFamily="34" charset="0"/>
                        </a:rPr>
                        <a:t>20,722</a:t>
                      </a:r>
                      <a:endParaRPr lang="es-GT" sz="1600" b="1" i="0" u="none" strike="noStrike" dirty="0">
                        <a:solidFill>
                          <a:srgbClr val="002B5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97" marR="8297" marT="8297" marB="0" anchor="ctr"/>
                </a:tc>
              </a:tr>
            </a:tbl>
          </a:graphicData>
        </a:graphic>
      </p:graphicFrame>
      <p:graphicFrame>
        <p:nvGraphicFramePr>
          <p:cNvPr id="16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801449"/>
              </p:ext>
            </p:extLst>
          </p:nvPr>
        </p:nvGraphicFramePr>
        <p:xfrm>
          <a:off x="1043608" y="2413446"/>
          <a:ext cx="4665712" cy="38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2" descr="C:\Users\ssoto\Pictures\LogoGob_SD-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5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Tourism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683568" y="692696"/>
            <a:ext cx="7632848" cy="525658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3.pn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9592" y="1052736"/>
            <a:ext cx="7117950" cy="4464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655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4800" y="474703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Tourism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AutoShape 2" descr="filesystem:chrome-extension://fdpohaocaechififmbbbbbknoalclacl/temporary/screencapture-www-investinguatemala-org-en-areas-de-inversion-tourism-14398437863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076056" y="1484784"/>
            <a:ext cx="3585592" cy="460851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Guatemala has over 9,500 species of flora and fauna immersed in 14 eco-regions and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habitats</a:t>
            </a:r>
          </a:p>
          <a:p>
            <a:pPr marL="45720" indent="0" algn="just">
              <a:buNone/>
            </a:pP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Is a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country with all the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features to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achieve first-world tourism. It has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places with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unique views, hotel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infrastructure, roads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, space to practice extreme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sports and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the most privileged weather of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region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7227" r="5096"/>
          <a:stretch/>
        </p:blipFill>
        <p:spPr bwMode="auto">
          <a:xfrm>
            <a:off x="834800" y="1628800"/>
            <a:ext cx="3809208" cy="357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51523" y="5373216"/>
            <a:ext cx="393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January to July 2015 </a:t>
            </a:r>
            <a:r>
              <a:rPr lang="es-GT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GT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1.25 million of tourists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GT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$</a:t>
            </a:r>
            <a:r>
              <a:rPr 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912.1 millons</a:t>
            </a:r>
          </a:p>
        </p:txBody>
      </p:sp>
      <p:pic>
        <p:nvPicPr>
          <p:cNvPr id="9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0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417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Turkish: International 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departures by region of 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destination</a:t>
            </a:r>
            <a:endParaRPr lang="es-GT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73788"/>
              </p:ext>
            </p:extLst>
          </p:nvPr>
        </p:nvGraphicFramePr>
        <p:xfrm>
          <a:off x="269522" y="1984771"/>
          <a:ext cx="8604955" cy="396043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00099"/>
                <a:gridCol w="792088"/>
                <a:gridCol w="720080"/>
                <a:gridCol w="792088"/>
                <a:gridCol w="720080"/>
                <a:gridCol w="792088"/>
                <a:gridCol w="792088"/>
                <a:gridCol w="792088"/>
                <a:gridCol w="720080"/>
                <a:gridCol w="792088"/>
                <a:gridCol w="792088"/>
              </a:tblGrid>
              <a:tr h="310015">
                <a:tc>
                  <a:txBody>
                    <a:bodyPr/>
                    <a:lstStyle/>
                    <a:p>
                      <a:pPr algn="l" fontAlgn="b"/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2010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2011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2015*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2016*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2017*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2018*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2019*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310015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err="1">
                          <a:effectLst/>
                          <a:latin typeface="Trebuchet MS" panose="020B0603020202020204" pitchFamily="34" charset="0"/>
                        </a:rPr>
                        <a:t>Africa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173.9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108.5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122.1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154.2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169.5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177.4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184.4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192.7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199.5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207.3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60840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>
                          <a:effectLst/>
                          <a:latin typeface="Trebuchet MS" panose="020B0603020202020204" pitchFamily="34" charset="0"/>
                        </a:rPr>
                        <a:t>Pacific Asia</a:t>
                      </a:r>
                      <a:endParaRPr lang="es-GT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472.3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549.8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676.3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524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572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620.2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672.8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731.1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788.4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848.6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310015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err="1">
                          <a:effectLst/>
                          <a:latin typeface="Trebuchet MS" panose="020B0603020202020204" pitchFamily="34" charset="0"/>
                        </a:rPr>
                        <a:t>Europe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3,821.50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3,318.50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3,508.90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4,280.90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4,808.80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5,342.30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5,928.80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6,546.90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7,222.40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7,959.80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60840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 err="1">
                          <a:effectLst/>
                          <a:latin typeface="Trebuchet MS" panose="020B0603020202020204" pitchFamily="34" charset="0"/>
                        </a:rPr>
                        <a:t>Middle</a:t>
                      </a:r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 East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2,154.40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2,520.30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1,794.00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2,923.90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3,299.70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3,731.70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4,253.80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4,839.50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5,520.60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6,306.90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60840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North </a:t>
                      </a:r>
                      <a:r>
                        <a:rPr lang="es-GT" sz="1400" u="none" strike="noStrike" dirty="0" err="1">
                          <a:effectLst/>
                          <a:latin typeface="Trebuchet MS" panose="020B0603020202020204" pitchFamily="34" charset="0"/>
                        </a:rPr>
                        <a:t>America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260.6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251.6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171.3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126.6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138.9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142.9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147.1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151.2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155.1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159.6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  <a:tr h="1205182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u="none" strike="noStrike" dirty="0">
                          <a:effectLst/>
                          <a:latin typeface="Trebuchet MS" panose="020B0603020202020204" pitchFamily="34" charset="0"/>
                        </a:rPr>
                        <a:t>South and Central </a:t>
                      </a:r>
                      <a:r>
                        <a:rPr lang="es-GT" sz="1400" u="none" strike="noStrike" dirty="0" err="1">
                          <a:effectLst/>
                          <a:latin typeface="Trebuchet MS" panose="020B0603020202020204" pitchFamily="34" charset="0"/>
                        </a:rPr>
                        <a:t>America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4.9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>
                          <a:effectLst/>
                          <a:latin typeface="Trebuchet MS" panose="020B0603020202020204" pitchFamily="34" charset="0"/>
                        </a:rPr>
                        <a:t>2.3</a:t>
                      </a:r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1.5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2.1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2.2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2.3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200" u="none" strike="noStrike" dirty="0">
                          <a:effectLst/>
                          <a:latin typeface="Trebuchet MS" panose="020B0603020202020204" pitchFamily="34" charset="0"/>
                        </a:rPr>
                        <a:t>2.3</a:t>
                      </a:r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313" marR="8313" marT="8313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572000" y="588714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rebuchet MS" panose="020B0603020202020204" pitchFamily="34" charset="0"/>
              </a:rPr>
              <a:t>Source: Ministry Of Culture And </a:t>
            </a:r>
            <a:r>
              <a:rPr lang="en-US" sz="1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Tourism,TTIC</a:t>
            </a:r>
            <a:r>
              <a:rPr lang="en-US" sz="1200" dirty="0">
                <a:solidFill>
                  <a:schemeClr val="bg1"/>
                </a:solidFill>
                <a:latin typeface="Trebuchet MS" panose="020B0603020202020204" pitchFamily="34" charset="0"/>
              </a:rPr>
              <a:t> analysis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522" y="595480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Values</a:t>
            </a:r>
            <a:r>
              <a:rPr lang="es-GT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in Miles</a:t>
            </a:r>
          </a:p>
          <a:p>
            <a:r>
              <a:rPr lang="es-GT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*</a:t>
            </a:r>
            <a:r>
              <a:rPr lang="es-GT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Estimations</a:t>
            </a:r>
            <a:endParaRPr lang="es-GT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>
          <a:xfrm rot="19542955">
            <a:off x="4306704" y="4957254"/>
            <a:ext cx="530592" cy="22279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9729714">
            <a:off x="4193808" y="3015354"/>
            <a:ext cx="530592" cy="22279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76444"/>
            <a:ext cx="7315200" cy="1154097"/>
          </a:xfrm>
        </p:spPr>
        <p:txBody>
          <a:bodyPr/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Visitors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from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Turkey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1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129032"/>
              </p:ext>
            </p:extLst>
          </p:nvPr>
        </p:nvGraphicFramePr>
        <p:xfrm>
          <a:off x="899592" y="1484784"/>
          <a:ext cx="7315200" cy="460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6156176" y="1630541"/>
            <a:ext cx="176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8.2%</a:t>
            </a:r>
            <a:endParaRPr lang="es-G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8 Flecha derecha"/>
          <p:cNvSpPr/>
          <p:nvPr/>
        </p:nvSpPr>
        <p:spPr>
          <a:xfrm rot="19789438">
            <a:off x="6606604" y="2377676"/>
            <a:ext cx="922734" cy="57000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9 CuadroTexto"/>
          <p:cNvSpPr txBox="1"/>
          <p:nvPr/>
        </p:nvSpPr>
        <p:spPr>
          <a:xfrm>
            <a:off x="2830069" y="6334779"/>
            <a:ext cx="4550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Source</a:t>
            </a:r>
            <a:r>
              <a:rPr lang="es-GT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: INGUAT </a:t>
            </a:r>
            <a:r>
              <a:rPr lang="es-GT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Guatemalan</a:t>
            </a:r>
            <a:r>
              <a:rPr lang="es-GT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GT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Institute</a:t>
            </a:r>
            <a:r>
              <a:rPr lang="es-GT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 of </a:t>
            </a:r>
            <a:r>
              <a:rPr lang="es-GT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Tourism</a:t>
            </a:r>
            <a:endParaRPr lang="es-GT" sz="1400" b="1" dirty="0">
              <a:solidFill>
                <a:schemeClr val="tx2">
                  <a:lumMod val="20000"/>
                  <a:lumOff val="8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9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545" y="20332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 is a Visa Free territory for </a:t>
            </a:r>
            <a:r>
              <a:rPr lang="en-US" sz="3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turkish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nationals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1" y="1484784"/>
            <a:ext cx="8894213" cy="40324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1680" y="3501008"/>
            <a:ext cx="720080" cy="4320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54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7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Tourism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in Guatemala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7416" r="17095" b="7839"/>
          <a:stretch/>
        </p:blipFill>
        <p:spPr bwMode="auto">
          <a:xfrm>
            <a:off x="683568" y="1341214"/>
            <a:ext cx="617170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56139" y="5391776"/>
            <a:ext cx="720080" cy="338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6 Rectángulo"/>
          <p:cNvSpPr/>
          <p:nvPr/>
        </p:nvSpPr>
        <p:spPr>
          <a:xfrm>
            <a:off x="6212408" y="5292824"/>
            <a:ext cx="432048" cy="4375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7 Rectángulo"/>
          <p:cNvSpPr/>
          <p:nvPr/>
        </p:nvSpPr>
        <p:spPr>
          <a:xfrm>
            <a:off x="6170566" y="5886689"/>
            <a:ext cx="307377" cy="218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8 Rectángulo"/>
          <p:cNvSpPr/>
          <p:nvPr/>
        </p:nvSpPr>
        <p:spPr>
          <a:xfrm>
            <a:off x="979984" y="1988840"/>
            <a:ext cx="927720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3 Rectángulo redondeado"/>
          <p:cNvSpPr/>
          <p:nvPr/>
        </p:nvSpPr>
        <p:spPr>
          <a:xfrm>
            <a:off x="7020272" y="2012617"/>
            <a:ext cx="1944216" cy="186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9 CuadroTexto"/>
          <p:cNvSpPr txBox="1"/>
          <p:nvPr/>
        </p:nvSpPr>
        <p:spPr>
          <a:xfrm>
            <a:off x="7164288" y="2276872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7%</a:t>
            </a:r>
            <a:r>
              <a:rPr lang="es-G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Growth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22462"/>
            <a:ext cx="8229600" cy="1143000"/>
          </a:xfrm>
        </p:spPr>
        <p:txBody>
          <a:bodyPr>
            <a:noAutofit/>
          </a:bodyPr>
          <a:lstStyle/>
          <a:p>
            <a:r>
              <a:rPr lang="es-GT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Central America 2015 </a:t>
            </a:r>
            <a:r>
              <a:rPr lang="es-GT" sz="3200" dirty="0">
                <a:solidFill>
                  <a:schemeClr val="bg1"/>
                </a:solidFill>
                <a:latin typeface="Trebuchet MS" panose="020B0603020202020204" pitchFamily="34" charset="0"/>
              </a:rPr>
              <a:t>GDP </a:t>
            </a:r>
            <a:r>
              <a:rPr lang="es-GT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Growth Estimate</a:t>
            </a:r>
            <a:endParaRPr lang="es-GT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6217567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Source: CEPAL</a:t>
            </a:r>
            <a:endParaRPr lang="es-GT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1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573569"/>
              </p:ext>
            </p:extLst>
          </p:nvPr>
        </p:nvGraphicFramePr>
        <p:xfrm>
          <a:off x="914400" y="1773238"/>
          <a:ext cx="73152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3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3096344" cy="4464495"/>
          </a:xfrm>
        </p:spPr>
        <p:txBody>
          <a:bodyPr>
            <a:normAutofit/>
          </a:bodyPr>
          <a:lstStyle/>
          <a:p>
            <a:pPr marL="344283" lvl="0" indent="-306977" defTabSz="859536">
              <a:spcBef>
                <a:spcPts val="0"/>
              </a:spcBef>
              <a:defRPr sz="1800"/>
            </a:pP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Multilingual country, with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25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languages: 22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Mayan origin languages,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 one </a:t>
            </a:r>
            <a:r>
              <a:rPr lang="en-US" dirty="0" err="1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Xinca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and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one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Garifuna</a:t>
            </a:r>
          </a:p>
          <a:p>
            <a:pPr marL="37306" lvl="0" indent="0" defTabSz="859536">
              <a:spcBef>
                <a:spcPts val="0"/>
              </a:spcBef>
              <a:buNone/>
              <a:defRPr sz="1800"/>
            </a:pPr>
            <a:endParaRPr lang="en-US" dirty="0">
              <a:solidFill>
                <a:schemeClr val="bg1"/>
              </a:solidFill>
              <a:latin typeface="Trebuchet MS" panose="020B0603020202020204" pitchFamily="34" charset="0"/>
              <a:ea typeface="Trebuchet MS Bold"/>
              <a:cs typeface="Trebuchet MS Bold"/>
              <a:sym typeface="Trebuchet MS Bold"/>
            </a:endParaRPr>
          </a:p>
          <a:p>
            <a:pPr marL="359632" lvl="0" indent="-322325" defTabSz="859536">
              <a:spcBef>
                <a:spcPts val="300"/>
              </a:spcBef>
              <a:defRPr sz="1800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Our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weather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is amazing, 72 degrees all year-round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: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“The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land of eternal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spring”</a:t>
            </a:r>
          </a:p>
          <a:p>
            <a:pPr marL="359632" lvl="0" indent="-322325" defTabSz="859536">
              <a:spcBef>
                <a:spcPts val="300"/>
              </a:spcBef>
              <a:defRPr sz="1800"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rebuchet MS Bold"/>
              <a:cs typeface="Trebuchet MS Bold"/>
              <a:sym typeface="Trebuchet MS Bold"/>
            </a:endParaRPr>
          </a:p>
          <a:p>
            <a:pPr marL="359632" indent="-322325" defTabSz="859536">
              <a:spcBef>
                <a:spcPts val="300"/>
              </a:spcBef>
              <a:defRPr sz="1800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World Heritage Sites</a:t>
            </a:r>
          </a:p>
          <a:p>
            <a:pPr marL="359632" lvl="0" indent="-322325" defTabSz="859536">
              <a:spcBef>
                <a:spcPts val="300"/>
              </a:spcBef>
              <a:defRPr sz="1800"/>
            </a:pPr>
            <a:endParaRPr lang="en-US" dirty="0">
              <a:solidFill>
                <a:schemeClr val="bg1"/>
              </a:solidFill>
              <a:latin typeface="Trebuchet MS" panose="020B0603020202020204" pitchFamily="34" charset="0"/>
              <a:ea typeface="Trebuchet MS Bold"/>
              <a:cs typeface="Trebuchet MS Bold"/>
              <a:sym typeface="Trebuchet MS Bold"/>
            </a:endParaRP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7294" r="16882" b="8123"/>
          <a:stretch/>
        </p:blipFill>
        <p:spPr bwMode="auto">
          <a:xfrm>
            <a:off x="3563888" y="1505136"/>
            <a:ext cx="5040560" cy="36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02589" y="5367746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Guatemala was included as one of the 19 mega-diverse countries of the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 Bold"/>
                <a:cs typeface="Trebuchet MS Bold"/>
                <a:sym typeface="Trebuchet MS Bold"/>
              </a:rPr>
              <a:t>world</a:t>
            </a:r>
            <a:endParaRPr lang="en-US" sz="1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42,000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square miles different attractions</a:t>
            </a:r>
          </a:p>
          <a:p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748080" y="1618836"/>
            <a:ext cx="751912" cy="455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6 Rectángulo"/>
          <p:cNvSpPr/>
          <p:nvPr/>
        </p:nvSpPr>
        <p:spPr>
          <a:xfrm>
            <a:off x="3689491" y="4581128"/>
            <a:ext cx="601530" cy="400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7 Rectángulo"/>
          <p:cNvSpPr/>
          <p:nvPr/>
        </p:nvSpPr>
        <p:spPr>
          <a:xfrm>
            <a:off x="7959158" y="4631108"/>
            <a:ext cx="501274" cy="3100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0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7606" r="16982" b="7694"/>
          <a:stretch/>
        </p:blipFill>
        <p:spPr bwMode="auto">
          <a:xfrm>
            <a:off x="933335" y="0"/>
            <a:ext cx="6980502" cy="556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26399" r="25290" b="49780"/>
          <a:stretch/>
        </p:blipFill>
        <p:spPr bwMode="auto">
          <a:xfrm>
            <a:off x="4560916" y="5597144"/>
            <a:ext cx="3967248" cy="110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50014" r="25290" b="25959"/>
          <a:stretch/>
        </p:blipFill>
        <p:spPr bwMode="auto">
          <a:xfrm>
            <a:off x="593668" y="5575029"/>
            <a:ext cx="3967248" cy="110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62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827584" y="458112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7984" r="17410" b="7111"/>
          <a:stretch/>
        </p:blipFill>
        <p:spPr bwMode="auto">
          <a:xfrm>
            <a:off x="827584" y="73891"/>
            <a:ext cx="7297210" cy="596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12609" r="35346" b="72853"/>
          <a:stretch/>
        </p:blipFill>
        <p:spPr bwMode="auto">
          <a:xfrm>
            <a:off x="2918813" y="1105949"/>
            <a:ext cx="3168352" cy="81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139952" y="788771"/>
            <a:ext cx="504056" cy="2639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6" name="5 Recortar rectángulo de esquina diagonal"/>
          <p:cNvSpPr/>
          <p:nvPr/>
        </p:nvSpPr>
        <p:spPr>
          <a:xfrm>
            <a:off x="3629175" y="5516026"/>
            <a:ext cx="3024336" cy="1137426"/>
          </a:xfrm>
          <a:prstGeom prst="snip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5" name="4 CuadroTexto"/>
          <p:cNvSpPr txBox="1"/>
          <p:nvPr/>
        </p:nvSpPr>
        <p:spPr>
          <a:xfrm>
            <a:off x="3845199" y="5611073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Just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during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Holy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Week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: more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than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1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million</a:t>
            </a:r>
            <a:r>
              <a:rPr lang="es-G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visitors</a:t>
            </a:r>
            <a:endParaRPr lang="es-GT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9 Recortar rectángulo de esquina diagonal"/>
          <p:cNvSpPr/>
          <p:nvPr/>
        </p:nvSpPr>
        <p:spPr>
          <a:xfrm>
            <a:off x="557061" y="5516026"/>
            <a:ext cx="3024336" cy="1137426"/>
          </a:xfrm>
          <a:prstGeom prst="snip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1" name="10 CuadroTexto"/>
          <p:cNvSpPr txBox="1"/>
          <p:nvPr/>
        </p:nvSpPr>
        <p:spPr>
          <a:xfrm>
            <a:off x="840158" y="551723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Best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kept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colonial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city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in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Latin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America</a:t>
            </a:r>
            <a:endParaRPr lang="es-GT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Picture 2" descr="C:\Users\ssoto\Pictures\LogoGob_SD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3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t="7548" r="16859" b="6249"/>
          <a:stretch/>
        </p:blipFill>
        <p:spPr bwMode="auto">
          <a:xfrm>
            <a:off x="683568" y="1"/>
            <a:ext cx="7430006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ortar rectángulo de esquina diagonal"/>
          <p:cNvSpPr/>
          <p:nvPr/>
        </p:nvSpPr>
        <p:spPr>
          <a:xfrm>
            <a:off x="2493818" y="5720574"/>
            <a:ext cx="3888509" cy="1137426"/>
          </a:xfrm>
          <a:prstGeom prst="snip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50,000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tourist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during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peak</a:t>
            </a:r>
            <a:r>
              <a:rPr lang="es-G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G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season</a:t>
            </a:r>
            <a:endParaRPr lang="es-GT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8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7378" r="16839" b="7245"/>
          <a:stretch/>
        </p:blipFill>
        <p:spPr bwMode="auto">
          <a:xfrm>
            <a:off x="755576" y="1"/>
            <a:ext cx="7488832" cy="607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115616" y="5229200"/>
            <a:ext cx="792088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912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t="7783" r="16992" b="6250"/>
          <a:stretch/>
        </p:blipFill>
        <p:spPr bwMode="auto">
          <a:xfrm>
            <a:off x="683568" y="0"/>
            <a:ext cx="7488832" cy="611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41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6876" r="17115" b="6449"/>
          <a:stretch/>
        </p:blipFill>
        <p:spPr bwMode="auto">
          <a:xfrm>
            <a:off x="755576" y="0"/>
            <a:ext cx="7488832" cy="606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043608" y="5229200"/>
            <a:ext cx="792088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952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9198" r="16975" b="6249"/>
          <a:stretch/>
        </p:blipFill>
        <p:spPr bwMode="auto">
          <a:xfrm>
            <a:off x="539552" y="0"/>
            <a:ext cx="7754070" cy="608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8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604" r="16967" b="6250"/>
          <a:stretch/>
        </p:blipFill>
        <p:spPr bwMode="auto">
          <a:xfrm>
            <a:off x="539552" y="0"/>
            <a:ext cx="7754070" cy="613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ortar rectángulo de esquina diagonal"/>
          <p:cNvSpPr/>
          <p:nvPr/>
        </p:nvSpPr>
        <p:spPr>
          <a:xfrm>
            <a:off x="3734818" y="5749626"/>
            <a:ext cx="3600400" cy="847726"/>
          </a:xfrm>
          <a:prstGeom prst="snip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This is one of the major Ports of arrival of cruise ships in the country</a:t>
            </a:r>
            <a:endParaRPr lang="es-GT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9 Recortar rectángulo de esquina diagonal"/>
          <p:cNvSpPr/>
          <p:nvPr/>
        </p:nvSpPr>
        <p:spPr>
          <a:xfrm>
            <a:off x="251520" y="5749626"/>
            <a:ext cx="3339282" cy="847726"/>
          </a:xfrm>
          <a:prstGeom prst="snip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Acces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by land, air and sea broad</a:t>
            </a:r>
          </a:p>
          <a:p>
            <a:pPr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opportunities for touristic projects</a:t>
            </a:r>
            <a:endParaRPr lang="es-GT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8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7481"/>
          <a:stretch/>
        </p:blipFill>
        <p:spPr>
          <a:xfrm>
            <a:off x="-17259" y="0"/>
            <a:ext cx="9286504" cy="6858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Contact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Information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801092"/>
            <a:ext cx="8229600" cy="4325072"/>
          </a:xfrm>
        </p:spPr>
        <p:txBody>
          <a:bodyPr>
            <a:normAutofit fontScale="70000" lnSpcReduction="20000"/>
          </a:bodyPr>
          <a:lstStyle/>
          <a:p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Department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of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Tourism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/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Ministry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of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Foreign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Affairs</a:t>
            </a:r>
            <a:endParaRPr lang="es-G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cbarrientos@minex.gob.gt</a:t>
            </a: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+(502) 2410-0000 ext. 4010</a:t>
            </a:r>
          </a:p>
          <a:p>
            <a:pPr marL="320040" lvl="1" indent="0">
              <a:buNone/>
            </a:pPr>
            <a:endParaRPr lang="es-G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Guatemalan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Chamber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of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Tourism</a:t>
            </a:r>
            <a:endParaRPr lang="es-G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info@camtur.org</a:t>
            </a: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+(502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) 2472-7356, 2472-7362, 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24727363</a:t>
            </a: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http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://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www.camtur.org</a:t>
            </a:r>
          </a:p>
          <a:p>
            <a:pPr lvl="1"/>
            <a:endParaRPr lang="es-G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COMITURS</a:t>
            </a: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ana.echeverria@agexport.org.gt</a:t>
            </a:r>
          </a:p>
          <a:p>
            <a:pPr lvl="1"/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 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(502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) 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2422-3502</a:t>
            </a:r>
          </a:p>
          <a:p>
            <a:pPr lvl="1"/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http://comiturs.com/</a:t>
            </a:r>
            <a:endParaRPr lang="es-G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54" y="6095257"/>
            <a:ext cx="2511646" cy="9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236"/>
    </mc:Choice>
    <mc:Fallback xmlns="">
      <p:transition advTm="412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6489" y="546710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Ports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251520" y="1700806"/>
            <a:ext cx="3600400" cy="482453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Guatemala has access to both oceans, Atlantic and Pacific, where 77.1% of the total burden of foreign trade is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handled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 the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Atlantic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are: Puerto Santo Tomas de Castilla and Puerto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Barrios -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297 km from Guatemala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City</a:t>
            </a:r>
          </a:p>
          <a:p>
            <a:pPr marL="45720" indent="0" algn="just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 the Pacific Ocean, Puerto Quetzal is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located -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98 km from Guatemala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City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203278" y="5077633"/>
            <a:ext cx="46171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GT" sz="2000" dirty="0">
                <a:solidFill>
                  <a:schemeClr val="bg1"/>
                </a:solidFill>
                <a:latin typeface="Trebuchet MS" panose="020B0603020202020204" pitchFamily="34" charset="0"/>
              </a:rPr>
              <a:t>Santo Tomas y Puerto Quetzal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are certified BASC (Business Alliance Security Commerce)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91" y="1700807"/>
            <a:ext cx="4789165" cy="284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0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pantalla 2014-09-18 a la(s) 20.4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5" y="173886"/>
            <a:ext cx="7321857" cy="53418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6036" y="88744"/>
            <a:ext cx="3676980" cy="1008112"/>
          </a:xfrm>
          <a:prstGeom prst="snip2DiagRect">
            <a:avLst/>
          </a:prstGeom>
          <a:solidFill>
            <a:srgbClr val="00B05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45" tIns="32145" rIns="32145" bIns="32145" numCol="1" spcCol="26788" rtlCol="0" anchor="t">
            <a:spAutoFit/>
          </a:bodyPr>
          <a:lstStyle/>
          <a:p>
            <a:pPr defTabSz="642915" latinLnBrk="1" hangingPunct="0"/>
            <a:endParaRPr lang="en-US" sz="4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4223359" y="173886"/>
            <a:ext cx="3073367" cy="1557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s-ES_tradnl" sz="28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What</a:t>
            </a:r>
            <a:r>
              <a:rPr lang="es-ES_tradnl" sz="2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 are </a:t>
            </a:r>
            <a:r>
              <a:rPr lang="es-ES_tradnl" sz="28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you</a:t>
            </a:r>
            <a:r>
              <a:rPr lang="es-ES_tradnl" sz="2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 </a:t>
            </a:r>
            <a:r>
              <a:rPr lang="es-ES_tradnl" sz="28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waiting</a:t>
            </a:r>
            <a:r>
              <a:rPr lang="es-ES_tradnl" sz="2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 </a:t>
            </a:r>
            <a:r>
              <a:rPr lang="es-ES_tradnl" sz="28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for</a:t>
            </a:r>
            <a:r>
              <a:rPr lang="es-ES_tradnl" sz="2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?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sz="41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15.png"/>
          <p:cNvPicPr/>
          <p:nvPr/>
        </p:nvPicPr>
        <p:blipFill>
          <a:blip r:embed="rId4">
            <a:extLst/>
          </a:blip>
          <a:srcRect r="16046" b="23158"/>
          <a:stretch>
            <a:fillRect/>
          </a:stretch>
        </p:blipFill>
        <p:spPr>
          <a:xfrm>
            <a:off x="3120553" y="4488777"/>
            <a:ext cx="4572463" cy="1254213"/>
          </a:xfrm>
          <a:prstGeom prst="rect">
            <a:avLst/>
          </a:prstGeom>
          <a:ln w="12700">
            <a:miter lim="400000"/>
          </a:ln>
          <a:effectLst>
            <a:outerShdw blurRad="50800" dist="63499" dir="4559992" rotWithShape="0">
              <a:srgbClr val="000000">
                <a:alpha val="79999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-1" y="5742989"/>
            <a:ext cx="6881091" cy="944137"/>
          </a:xfrm>
          <a:prstGeom prst="rect">
            <a:avLst/>
          </a:prstGeom>
          <a:solidFill>
            <a:srgbClr val="00B050"/>
          </a:solidFill>
          <a:ln w="25400" cap="flat">
            <a:solidFill>
              <a:srgbClr val="00B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45" tIns="32145" rIns="32145" bIns="32145" numCol="1" spcCol="26788" rtlCol="0" anchor="t">
            <a:spAutoFit/>
          </a:bodyPr>
          <a:lstStyle/>
          <a:p>
            <a:pPr defTabSz="642915" latinLnBrk="1" hangingPunct="0"/>
            <a:endParaRPr lang="en-US" sz="4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805" y="5746354"/>
            <a:ext cx="5119950" cy="695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2145" tIns="32145" rIns="32145" bIns="32145" numCol="1" spcCol="26788" rtlCol="0" anchor="t">
            <a:spAutoFit/>
          </a:bodyPr>
          <a:lstStyle/>
          <a:p>
            <a:pPr defTabSz="642915" latinLnBrk="1" hangingPunct="0"/>
            <a:r>
              <a:rPr lang="en-US" sz="4100" dirty="0" err="1" smtClean="0">
                <a:latin typeface="Calibri"/>
                <a:ea typeface="Calibri"/>
                <a:cs typeface="Calibri"/>
                <a:sym typeface="Calibri"/>
              </a:rPr>
              <a:t>ww.</a:t>
            </a:r>
            <a:r>
              <a:rPr lang="en-US" sz="4100" dirty="0" err="1" smtClean="0">
                <a:latin typeface="Calibri"/>
                <a:ea typeface="Calibri"/>
                <a:cs typeface="Calibri"/>
                <a:sym typeface="Calibri"/>
              </a:rPr>
              <a:t>visitguatemala.com</a:t>
            </a:r>
            <a:endParaRPr lang="en-US" sz="4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8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236"/>
    </mc:Choice>
    <mc:Fallback xmlns="">
      <p:transition advTm="412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899592" y="2419540"/>
            <a:ext cx="7315200" cy="866833"/>
          </a:xfrm>
        </p:spPr>
        <p:txBody>
          <a:bodyPr>
            <a:noAutofit/>
          </a:bodyPr>
          <a:lstStyle/>
          <a:p>
            <a:pPr algn="ctr"/>
            <a:r>
              <a:rPr lang="es-GT" sz="5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Thank you</a:t>
            </a:r>
            <a:endParaRPr lang="es-GT" sz="5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AutoShape 2" descr="filesystem:chrome-extension://fdpohaocaechififmbbbbbknoalclacl/temporary/screencapture-www-indialacconclave-com-14412087094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dirty="0"/>
          </a:p>
        </p:txBody>
      </p:sp>
      <p:sp>
        <p:nvSpPr>
          <p:cNvPr id="3" name="AutoShape 4" descr="filesystem:chrome-extension://fdpohaocaechififmbbbbbknoalclacl/temporary/screencapture-www-indialacconclave-com-144120870949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dirty="0"/>
          </a:p>
        </p:txBody>
      </p:sp>
      <p:pic>
        <p:nvPicPr>
          <p:cNvPr id="6" name="Picture 2" descr="C:\Users\ssoto\Pictures\LogoGob_S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2978" y="4004520"/>
            <a:ext cx="391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Ambassador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Rodrigo Vielmann</a:t>
            </a:r>
          </a:p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Viceminister</a:t>
            </a:r>
            <a:r>
              <a:rPr lang="en-US" dirty="0" smtClean="0">
                <a:solidFill>
                  <a:srgbClr val="FFFFFF"/>
                </a:solidFill>
              </a:rPr>
              <a:t> of Foreign Affairs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Guatemala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vielmann@minex.gob.gt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vielmann@gmail.com</a:t>
            </a:r>
          </a:p>
          <a:p>
            <a:pPr algn="ctr"/>
            <a:endParaRPr lang="en-US" dirty="0"/>
          </a:p>
        </p:txBody>
      </p:sp>
      <p:pic>
        <p:nvPicPr>
          <p:cNvPr id="7" name="Picture 6" descr="Unknown-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5"/>
          <a:stretch/>
        </p:blipFill>
        <p:spPr>
          <a:xfrm>
            <a:off x="3250006" y="416476"/>
            <a:ext cx="2528400" cy="8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9745" y="481479"/>
            <a:ext cx="7315200" cy="1154097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Airports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323528" y="1874982"/>
            <a:ext cx="3566160" cy="397992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international airports and 17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local</a:t>
            </a:r>
          </a:p>
          <a:p>
            <a:pPr marL="45720" indent="0">
              <a:buNone/>
            </a:pPr>
            <a:endParaRPr lang="en-US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La Aurora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Airport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Category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A1 by the FAA (Federal Aviation Administration) of the United States of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America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Ability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to receive 4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million of passengers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per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year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More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than 200 flights weekly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100" name="Picture 4" descr="http://www.guate360.com/assets/img/estilos/mapa-departamentos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74982"/>
            <a:ext cx="4884901" cy="395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716791" y="2517885"/>
            <a:ext cx="1816101" cy="1199049"/>
            <a:chOff x="3196" y="845"/>
            <a:chExt cx="1144" cy="872"/>
          </a:xfrm>
          <a:solidFill>
            <a:schemeClr val="accent2"/>
          </a:solidFill>
        </p:grpSpPr>
        <p:pic>
          <p:nvPicPr>
            <p:cNvPr id="10" name="Picture 37" descr="Señal Aeropuerto Int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845"/>
              <a:ext cx="221" cy="227"/>
            </a:xfrm>
            <a:prstGeom prst="rect">
              <a:avLst/>
            </a:prstGeom>
            <a:grpFill/>
            <a:ln w="28575">
              <a:solidFill>
                <a:srgbClr val="CC0000"/>
              </a:solidFill>
              <a:miter lim="800000"/>
              <a:headEnd/>
              <a:tailEnd/>
            </a:ln>
            <a:extLst/>
          </p:spPr>
        </p:pic>
        <p:sp>
          <p:nvSpPr>
            <p:cNvPr id="11" name="AutoShape 38"/>
            <p:cNvSpPr>
              <a:spLocks noChangeArrowheads="1"/>
            </p:cNvSpPr>
            <p:nvPr/>
          </p:nvSpPr>
          <p:spPr bwMode="auto">
            <a:xfrm>
              <a:off x="3196" y="1305"/>
              <a:ext cx="1144" cy="412"/>
            </a:xfrm>
            <a:prstGeom prst="wedgeRectCallout">
              <a:avLst>
                <a:gd name="adj1" fmla="val -30042"/>
                <a:gd name="adj2" fmla="val -120588"/>
              </a:avLst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GT" altLang="es-GT" sz="1200" b="1" dirty="0">
                  <a:latin typeface="Trebuchet MS" panose="020B0603020202020204" pitchFamily="34" charset="0"/>
                </a:rPr>
                <a:t>Mundo Maya International Airport</a:t>
              </a:r>
            </a:p>
          </p:txBody>
        </p:sp>
      </p:grpSp>
      <p:pic>
        <p:nvPicPr>
          <p:cNvPr id="15" name="Picture 37" descr="Señal Aeropuerto Int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68" y="4653136"/>
            <a:ext cx="350838" cy="312138"/>
          </a:xfrm>
          <a:prstGeom prst="rect">
            <a:avLst/>
          </a:prstGeom>
          <a:solidFill>
            <a:schemeClr val="accent2"/>
          </a:solidFill>
          <a:ln w="28575">
            <a:solidFill>
              <a:srgbClr val="CC0000"/>
            </a:solidFill>
            <a:miter lim="800000"/>
            <a:headEnd/>
            <a:tailEnd/>
          </a:ln>
          <a:extLst/>
        </p:spPr>
      </p:pic>
      <p:sp>
        <p:nvSpPr>
          <p:cNvPr id="14" name="AutoShape 26"/>
          <p:cNvSpPr>
            <a:spLocks noChangeArrowheads="1"/>
          </p:cNvSpPr>
          <p:nvPr/>
        </p:nvSpPr>
        <p:spPr bwMode="auto">
          <a:xfrm>
            <a:off x="6445326" y="4042727"/>
            <a:ext cx="1785937" cy="470290"/>
          </a:xfrm>
          <a:prstGeom prst="wedgeRectCallout">
            <a:avLst>
              <a:gd name="adj1" fmla="val -39454"/>
              <a:gd name="adj2" fmla="val 94167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GT" altLang="es-GT" sz="1200" b="1" dirty="0" smtClean="0">
                <a:latin typeface="Trebuchet MS" panose="020B0603020202020204" pitchFamily="34" charset="0"/>
              </a:rPr>
              <a:t>La Aurora International Airport</a:t>
            </a:r>
            <a:endParaRPr lang="es-GT" altLang="es-GT" sz="1200" b="1" dirty="0">
              <a:latin typeface="Trebuchet MS" panose="020B0603020202020204" pitchFamily="34" charset="0"/>
            </a:endParaRPr>
          </a:p>
        </p:txBody>
      </p:sp>
      <p:pic>
        <p:nvPicPr>
          <p:cNvPr id="16" name="Picture 2" descr="C:\Users\ssoto\Pictures\LogoGob_SD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97794"/>
            <a:ext cx="7315200" cy="115409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Roads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4716016" y="1514854"/>
            <a:ext cx="3994728" cy="4650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main sections of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Guatemalan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Road Network are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defined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as follows: </a:t>
            </a:r>
            <a:endParaRPr lang="en-US" sz="1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 algn="just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Central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American 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Routes: 1,335 miles</a:t>
            </a:r>
          </a:p>
          <a:p>
            <a:pPr lvl="1" algn="just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National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Routes: 1,488 miles + 215 miles of the 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Northern Transversal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Strip (FTN, for its acronym in Spanish). The FTN joins the Mexican border with Izabal and the Atlantic Shore. </a:t>
            </a:r>
            <a:endParaRPr lang="en-US" sz="20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Departmental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Routes: 1,732 miles</a:t>
            </a:r>
            <a:endParaRPr lang="es-GT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4855"/>
            <a:ext cx="3746971" cy="483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7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399" y="567316"/>
            <a:ext cx="8069943" cy="1154097"/>
          </a:xfrm>
        </p:spPr>
        <p:txBody>
          <a:bodyPr>
            <a:normAutofit/>
          </a:bodyPr>
          <a:lstStyle/>
          <a:p>
            <a:r>
              <a:rPr lang="es-GT" dirty="0" err="1">
                <a:solidFill>
                  <a:schemeClr val="bg1"/>
                </a:solidFill>
                <a:latin typeface="Trebuchet MS" panose="020B0603020202020204" pitchFamily="34" charset="0"/>
              </a:rPr>
              <a:t>Turkish</a:t>
            </a:r>
            <a:r>
              <a:rPr lang="es-GT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G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Embassy</a:t>
            </a:r>
            <a:r>
              <a:rPr lang="es-G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in Guatemala</a:t>
            </a:r>
            <a:endParaRPr lang="es-GT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914400" y="5201728"/>
            <a:ext cx="7041976" cy="13236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Mr. Ambassador </a:t>
            </a:r>
            <a:r>
              <a:rPr lang="en-US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Vehbi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Esgel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Etensel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is the Ambassador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of Turkey in Guatemala.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On August 31</a:t>
            </a:r>
            <a:r>
              <a:rPr lang="en-US" sz="1600" baseline="30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.,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after his arrival, Mr. Ambassador met with Guatemalan Foreign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Affairs Minister </a:t>
            </a:r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Carlos Raul Morales, to whom he presented his copies of credentials</a:t>
            </a:r>
            <a:endParaRPr lang="en-US" sz="1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098" name="Picture 2" descr="http://www.minex.gob.gt/NWSNOTICIAS/Data/MNWS/20150831174322330DSC_647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30680"/>
            <a:ext cx="4720114" cy="34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soto\Pictures\LogoGob_SD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2" y="6312844"/>
            <a:ext cx="1763775" cy="6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5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2531</Words>
  <Application>Microsoft Macintosh PowerPoint</Application>
  <PresentationFormat>On-screen Show (4:3)</PresentationFormat>
  <Paragraphs>498</Paragraphs>
  <Slides>61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Guatemala</vt:lpstr>
      <vt:lpstr>GUATEMALA has a privileged geographical location, in the center of the Americas</vt:lpstr>
      <vt:lpstr>Guatemala</vt:lpstr>
      <vt:lpstr>Stable Macroeconomic climate</vt:lpstr>
      <vt:lpstr>Central America 2015 GDP Growth Estimate</vt:lpstr>
      <vt:lpstr>Ports</vt:lpstr>
      <vt:lpstr>Airports</vt:lpstr>
      <vt:lpstr>Roads</vt:lpstr>
      <vt:lpstr>Turkish Embassy in Guatemala</vt:lpstr>
      <vt:lpstr>Foreign Direct Investment</vt:lpstr>
      <vt:lpstr>Growth in Foreign Direct Investment</vt:lpstr>
      <vt:lpstr>Sectors of Oportunity</vt:lpstr>
      <vt:lpstr>Forestry</vt:lpstr>
      <vt:lpstr>Light Manufacturing</vt:lpstr>
      <vt:lpstr>Food Industry</vt:lpstr>
      <vt:lpstr>Cardamom</vt:lpstr>
      <vt:lpstr>Garments and Textiles</vt:lpstr>
      <vt:lpstr>Garments and Textiles</vt:lpstr>
      <vt:lpstr>Exports garments and textiles</vt:lpstr>
      <vt:lpstr>Top Products from the Apparel &amp; Textile Industry exported from Guatemala</vt:lpstr>
      <vt:lpstr>Main Exports Markets in 2014</vt:lpstr>
      <vt:lpstr>Contact Centers &amp; BPM</vt:lpstr>
      <vt:lpstr>Guatemala BPM Industry Insights</vt:lpstr>
      <vt:lpstr>Guatemala BPM Industry Insights</vt:lpstr>
      <vt:lpstr>Technological Infrastructure</vt:lpstr>
      <vt:lpstr>Achievements</vt:lpstr>
      <vt:lpstr>Software</vt:lpstr>
      <vt:lpstr>Software</vt:lpstr>
      <vt:lpstr>Energy and Oil</vt:lpstr>
      <vt:lpstr>Mining</vt:lpstr>
      <vt:lpstr>Foreign Trade</vt:lpstr>
      <vt:lpstr>Agreements</vt:lpstr>
      <vt:lpstr>Exports by sector 2014</vt:lpstr>
      <vt:lpstr>Main products exported 2014</vt:lpstr>
      <vt:lpstr>Main products exported 2014</vt:lpstr>
      <vt:lpstr>Export platform</vt:lpstr>
      <vt:lpstr>Imports by sector 2014</vt:lpstr>
      <vt:lpstr>Main products imported 2014</vt:lpstr>
      <vt:lpstr>Main products imported 2014</vt:lpstr>
      <vt:lpstr>Guatemala-Turkey current trade figures</vt:lpstr>
      <vt:lpstr>Turkey's imports from Guatemala</vt:lpstr>
      <vt:lpstr>Turkey's exports to Guatemala</vt:lpstr>
      <vt:lpstr>Tourism</vt:lpstr>
      <vt:lpstr>PowerPoint Presentation</vt:lpstr>
      <vt:lpstr>Tourism</vt:lpstr>
      <vt:lpstr>Turkish: International departures by region of destination</vt:lpstr>
      <vt:lpstr>Visitors from Turkey</vt:lpstr>
      <vt:lpstr>Guatemala is a Visa Free territory for turkish nationals</vt:lpstr>
      <vt:lpstr>Tourism in Guatemala</vt:lpstr>
      <vt:lpstr>Guatemala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  <vt:lpstr>PowerPoint Presentation</vt:lpstr>
      <vt:lpstr>Thank you</vt:lpstr>
    </vt:vector>
  </TitlesOfParts>
  <Company>recinoso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Jose Recinos Orellana</dc:creator>
  <cp:lastModifiedBy>Owner</cp:lastModifiedBy>
  <cp:revision>23</cp:revision>
  <dcterms:created xsi:type="dcterms:W3CDTF">2015-10-16T23:07:04Z</dcterms:created>
  <dcterms:modified xsi:type="dcterms:W3CDTF">2015-12-18T07:50:46Z</dcterms:modified>
</cp:coreProperties>
</file>