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6" r:id="rId2"/>
    <p:sldId id="339" r:id="rId3"/>
    <p:sldId id="368" r:id="rId4"/>
    <p:sldId id="371" r:id="rId5"/>
    <p:sldId id="372" r:id="rId6"/>
    <p:sldId id="376" r:id="rId7"/>
    <p:sldId id="373" r:id="rId8"/>
    <p:sldId id="374" r:id="rId9"/>
    <p:sldId id="307" r:id="rId10"/>
    <p:sldId id="310" r:id="rId11"/>
    <p:sldId id="309" r:id="rId12"/>
    <p:sldId id="308" r:id="rId13"/>
    <p:sldId id="329" r:id="rId14"/>
    <p:sldId id="321" r:id="rId15"/>
    <p:sldId id="343" r:id="rId16"/>
    <p:sldId id="341" r:id="rId17"/>
    <p:sldId id="370" r:id="rId18"/>
  </p:sldIdLst>
  <p:sldSz cx="10688638" cy="7562850"/>
  <p:notesSz cx="9928225" cy="6797675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708E31"/>
    <a:srgbClr val="8DB43E"/>
    <a:srgbClr val="CCFFCC"/>
    <a:srgbClr val="00FF00"/>
    <a:srgbClr val="C2F373"/>
    <a:srgbClr val="CCFF66"/>
    <a:srgbClr val="1C901C"/>
    <a:srgbClr val="009900"/>
    <a:srgbClr val="2B7934"/>
    <a:srgbClr val="EDF6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2989" autoAdjust="0"/>
  </p:normalViewPr>
  <p:slideViewPr>
    <p:cSldViewPr snapToGrid="0" snapToObjects="1">
      <p:cViewPr varScale="1">
        <p:scale>
          <a:sx n="98" d="100"/>
          <a:sy n="98" d="100"/>
        </p:scale>
        <p:origin x="-1500" y="-96"/>
      </p:cViewPr>
      <p:guideLst>
        <p:guide orient="horz" pos="2382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pcmg.si\skupno_s\prezentacije\Invest%20conference\Tur&#269;ija\grafi%20za%20predstaviotve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jaErjavec\AppData\Local\Microsoft\Windows\Temporary%20Internet%20Files\Content.Outlook\MKKCS6LN\FDI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jaErjavec\AppData\Local\Microsoft\Windows\Temporary%20Internet%20Files\Content.Outlook\MKKCS6LN\FDI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l-SI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'uvoz izvoz'!$A$3018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prstClr val="white">
                <a:lumMod val="65000"/>
              </a:prstClr>
            </a:solidFill>
            <a:ln w="6350">
              <a:solidFill>
                <a:prstClr val="black"/>
              </a:solidFill>
            </a:ln>
          </c:spPr>
          <c:dLbls>
            <c:txPr>
              <a:bodyPr/>
              <a:lstStyle/>
              <a:p>
                <a:pPr>
                  <a:defRPr sz="1100"/>
                </a:pPr>
                <a:endParaRPr lang="sl-SI"/>
              </a:p>
            </c:txPr>
            <c:showVal val="1"/>
          </c:dLbls>
          <c:cat>
            <c:strRef>
              <c:f>'uvoz izvoz'!$B$3017:$H$3017</c:f>
              <c:strCach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 (I.-X.)</c:v>
                </c:pt>
              </c:strCache>
            </c:strRef>
          </c:cat>
          <c:val>
            <c:numRef>
              <c:f>'uvoz izvoz'!$B$3018:$H$3018</c:f>
              <c:numCache>
                <c:formatCode>#,##0</c:formatCode>
                <c:ptCount val="7"/>
                <c:pt idx="0">
                  <c:v>179.9</c:v>
                </c:pt>
                <c:pt idx="1">
                  <c:v>167.6</c:v>
                </c:pt>
                <c:pt idx="2">
                  <c:v>148.5</c:v>
                </c:pt>
                <c:pt idx="3">
                  <c:v>177.1</c:v>
                </c:pt>
                <c:pt idx="4">
                  <c:v>216</c:v>
                </c:pt>
                <c:pt idx="5">
                  <c:v>197</c:v>
                </c:pt>
                <c:pt idx="6">
                  <c:v>219.9</c:v>
                </c:pt>
              </c:numCache>
            </c:numRef>
          </c:val>
        </c:ser>
        <c:ser>
          <c:idx val="1"/>
          <c:order val="1"/>
          <c:tx>
            <c:strRef>
              <c:f>'uvoz izvoz'!$A$3019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rgbClr val="78A22F"/>
            </a:solidFill>
            <a:ln>
              <a:solidFill>
                <a:schemeClr val="tx1"/>
              </a:solidFill>
            </a:ln>
          </c:spPr>
          <c:dLbls>
            <c:txPr>
              <a:bodyPr/>
              <a:lstStyle/>
              <a:p>
                <a:pPr>
                  <a:defRPr sz="1100"/>
                </a:pPr>
                <a:endParaRPr lang="sl-SI"/>
              </a:p>
            </c:txPr>
            <c:showVal val="1"/>
          </c:dLbls>
          <c:cat>
            <c:strRef>
              <c:f>'uvoz izvoz'!$B$3017:$H$3017</c:f>
              <c:strCach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 (I.-X.)</c:v>
                </c:pt>
              </c:strCache>
            </c:strRef>
          </c:cat>
          <c:val>
            <c:numRef>
              <c:f>'uvoz izvoz'!$B$3019:$H$3019</c:f>
              <c:numCache>
                <c:formatCode>#,##0</c:formatCode>
                <c:ptCount val="7"/>
                <c:pt idx="0">
                  <c:v>148.4</c:v>
                </c:pt>
                <c:pt idx="1">
                  <c:v>145.6</c:v>
                </c:pt>
                <c:pt idx="2">
                  <c:v>152.9</c:v>
                </c:pt>
                <c:pt idx="3">
                  <c:v>202.9</c:v>
                </c:pt>
                <c:pt idx="4">
                  <c:v>234.6</c:v>
                </c:pt>
                <c:pt idx="5">
                  <c:v>210.1</c:v>
                </c:pt>
                <c:pt idx="6">
                  <c:v>181.1</c:v>
                </c:pt>
              </c:numCache>
            </c:numRef>
          </c:val>
        </c:ser>
        <c:shape val="cylinder"/>
        <c:axId val="82125568"/>
        <c:axId val="82251776"/>
        <c:axId val="0"/>
      </c:bar3DChart>
      <c:catAx>
        <c:axId val="8212556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aseline="0"/>
            </a:pPr>
            <a:endParaRPr lang="sl-SI"/>
          </a:p>
        </c:txPr>
        <c:crossAx val="82251776"/>
        <c:crosses val="autoZero"/>
        <c:auto val="1"/>
        <c:lblAlgn val="ctr"/>
        <c:lblOffset val="100"/>
      </c:catAx>
      <c:valAx>
        <c:axId val="8225177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200" baseline="0"/>
            </a:pPr>
            <a:endParaRPr lang="sl-SI"/>
          </a:p>
        </c:txPr>
        <c:crossAx val="82125568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 baseline="0"/>
            </a:pPr>
            <a:endParaRPr lang="sl-SI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sl-SI"/>
          </a:p>
        </c:txPr>
      </c:legendEntry>
      <c:layout>
        <c:manualLayout>
          <c:xMode val="edge"/>
          <c:yMode val="edge"/>
          <c:x val="0.39079506717111234"/>
          <c:y val="2.653399668325044E-2"/>
          <c:w val="0.20405351080778428"/>
          <c:h val="7.9876992987816878E-2"/>
        </c:manualLayout>
      </c:layout>
      <c:txPr>
        <a:bodyPr/>
        <a:lstStyle/>
        <a:p>
          <a:pPr>
            <a:defRPr sz="1100" baseline="0"/>
          </a:pPr>
          <a:endParaRPr lang="sl-SI"/>
        </a:p>
      </c:txPr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hart>
    <c:view3D>
      <c:rAngAx val="1"/>
    </c:view3D>
    <c:plotArea>
      <c:layout/>
      <c:bar3DChart>
        <c:barDir val="col"/>
        <c:grouping val="clustered"/>
        <c:ser>
          <c:idx val="1"/>
          <c:order val="0"/>
          <c:spPr>
            <a:solidFill>
              <a:schemeClr val="bg1">
                <a:lumMod val="65000"/>
              </a:schemeClr>
            </a:solidFill>
          </c:spPr>
          <c:dPt>
            <c:idx val="9"/>
            <c:spPr>
              <a:solidFill>
                <a:srgbClr val="78A22F"/>
              </a:solidFill>
            </c:spPr>
          </c:dPt>
          <c:dLbls>
            <c:dLbl>
              <c:idx val="0"/>
              <c:layout>
                <c:manualLayout>
                  <c:x val="6.6733325926749366E-3"/>
                  <c:y val="0.14064672520310667"/>
                </c:manualLayout>
              </c:layout>
              <c:showVal val="1"/>
            </c:dLbl>
            <c:dLbl>
              <c:idx val="1"/>
              <c:layout>
                <c:manualLayout>
                  <c:x val="3.1744950713238915E-3"/>
                  <c:y val="0.12446505731272825"/>
                </c:manualLayout>
              </c:layout>
              <c:showVal val="1"/>
            </c:dLbl>
            <c:dLbl>
              <c:idx val="2"/>
              <c:layout>
                <c:manualLayout>
                  <c:x val="1.6479650409213862E-3"/>
                  <c:y val="0.12703437489548083"/>
                </c:manualLayout>
              </c:layout>
              <c:showVal val="1"/>
            </c:dLbl>
            <c:dLbl>
              <c:idx val="3"/>
              <c:layout>
                <c:manualLayout>
                  <c:x val="6.8022071621672009E-3"/>
                  <c:y val="0.14173962485924671"/>
                </c:manualLayout>
              </c:layout>
              <c:showVal val="1"/>
            </c:dLbl>
            <c:dLbl>
              <c:idx val="4"/>
              <c:layout>
                <c:manualLayout>
                  <c:x val="6.6088547239043748E-3"/>
                  <c:y val="0.13107979186807481"/>
                </c:manualLayout>
              </c:layout>
              <c:showVal val="1"/>
            </c:dLbl>
            <c:dLbl>
              <c:idx val="5"/>
              <c:layout>
                <c:manualLayout>
                  <c:x val="5.5904961565339034E-3"/>
                  <c:y val="0.1233140655105973"/>
                </c:manualLayout>
              </c:layout>
              <c:showVal val="1"/>
            </c:dLbl>
            <c:dLbl>
              <c:idx val="6"/>
              <c:layout>
                <c:manualLayout>
                  <c:x val="7.5847736857244928E-4"/>
                  <c:y val="0.14026320693263444"/>
                </c:manualLayout>
              </c:layout>
              <c:showVal val="1"/>
            </c:dLbl>
            <c:dLbl>
              <c:idx val="7"/>
              <c:layout>
                <c:manualLayout>
                  <c:x val="5.969656339554404E-3"/>
                  <c:y val="0.13435753522618488"/>
                </c:manualLayout>
              </c:layout>
              <c:showVal val="1"/>
            </c:dLbl>
            <c:dLbl>
              <c:idx val="8"/>
              <c:layout>
                <c:manualLayout>
                  <c:x val="6.9881201956674263E-3"/>
                  <c:y val="9.5054592164420068E-2"/>
                </c:manualLayout>
              </c:layout>
              <c:showVal val="1"/>
            </c:dLbl>
            <c:dLbl>
              <c:idx val="9"/>
              <c:layout>
                <c:manualLayout>
                  <c:x val="8.385744234800983E-3"/>
                  <c:y val="9.2485549132948E-2"/>
                </c:manualLayout>
              </c:layout>
              <c:showVal val="1"/>
            </c:dLbl>
            <c:numFmt formatCode="#,##0" sourceLinked="0"/>
            <c:txPr>
              <a:bodyPr rot="-5400000" vert="horz"/>
              <a:lstStyle/>
              <a:p>
                <a:pPr>
                  <a:defRPr b="1"/>
                </a:pPr>
                <a:endParaRPr lang="sl-SI"/>
              </a:p>
            </c:txPr>
            <c:showVal val="1"/>
          </c:dLbls>
          <c:cat>
            <c:numRef>
              <c:f>'FDI stock'!$A$2:$A$11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'FDI stock'!$B$2:$B$11</c:f>
              <c:numCache>
                <c:formatCode>0</c:formatCode>
                <c:ptCount val="10"/>
                <c:pt idx="0">
                  <c:v>5046.8</c:v>
                </c:pt>
                <c:pt idx="1">
                  <c:v>5579.6</c:v>
                </c:pt>
                <c:pt idx="2">
                  <c:v>6133.6</c:v>
                </c:pt>
                <c:pt idx="3">
                  <c:v>6822.3</c:v>
                </c:pt>
                <c:pt idx="4">
                  <c:v>9765.1</c:v>
                </c:pt>
                <c:pt idx="5">
                  <c:v>11236.3</c:v>
                </c:pt>
                <c:pt idx="6">
                  <c:v>10537.8</c:v>
                </c:pt>
                <c:pt idx="7">
                  <c:v>10826.7</c:v>
                </c:pt>
                <c:pt idx="8">
                  <c:v>11715.2</c:v>
                </c:pt>
                <c:pt idx="9">
                  <c:v>11724.3</c:v>
                </c:pt>
              </c:numCache>
            </c:numRef>
          </c:val>
        </c:ser>
        <c:shape val="cylinder"/>
        <c:axId val="76451200"/>
        <c:axId val="76461568"/>
        <c:axId val="0"/>
      </c:bar3DChart>
      <c:catAx>
        <c:axId val="764512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sl-SI"/>
                  <a:t>Year</a:t>
                </a:r>
              </a:p>
            </c:rich>
          </c:tx>
          <c:layout/>
        </c:title>
        <c:numFmt formatCode="General" sourceLinked="1"/>
        <c:tickLblPos val="nextTo"/>
        <c:crossAx val="76461568"/>
        <c:crosses val="autoZero"/>
        <c:auto val="1"/>
        <c:lblAlgn val="ctr"/>
        <c:lblOffset val="100"/>
      </c:catAx>
      <c:valAx>
        <c:axId val="764615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l-SI"/>
                  <a:t>EUR million</a:t>
                </a:r>
              </a:p>
            </c:rich>
          </c:tx>
          <c:layout/>
        </c:title>
        <c:numFmt formatCode="#,##0" sourceLinked="0"/>
        <c:tickLblPos val="nextTo"/>
        <c:crossAx val="76451200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latin typeface="Calibri" pitchFamily="34" charset="0"/>
        </a:defRPr>
      </a:pPr>
      <a:endParaRPr lang="sl-SI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l-SI"/>
  <c:chart>
    <c:view3D>
      <c:rotY val="40"/>
      <c:perspective val="0"/>
    </c:view3D>
    <c:plotArea>
      <c:layout>
        <c:manualLayout>
          <c:layoutTarget val="inner"/>
          <c:xMode val="edge"/>
          <c:yMode val="edge"/>
          <c:x val="0.1446714022345208"/>
          <c:y val="0.17709061177093699"/>
          <c:w val="0.83812121584379928"/>
          <c:h val="0.79176842002861314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CC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FFCC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FF99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8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C0C0C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99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3366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00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6.3093733712829114E-2"/>
                  <c:y val="-9.337233353433072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chemeClr val="bg1"/>
                        </a:solidFill>
                        <a:latin typeface="Calibri" pitchFamily="34" charset="0"/>
                        <a:ea typeface="Verdana"/>
                        <a:cs typeface="Verdana"/>
                      </a:defRPr>
                    </a:pPr>
                    <a:r>
                      <a:rPr lang="sl-SI" sz="1000" b="0" i="0" u="none" strike="noStrike" baseline="0">
                        <a:solidFill>
                          <a:schemeClr val="bg1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Austria</a:t>
                    </a:r>
                  </a:p>
                  <a:p>
                    <a:pPr>
                      <a:defRPr sz="1000" b="0" i="0" u="none" strike="noStrike" baseline="0">
                        <a:solidFill>
                          <a:schemeClr val="bg1"/>
                        </a:solidFill>
                        <a:latin typeface="Calibri" pitchFamily="34" charset="0"/>
                        <a:ea typeface="Verdana"/>
                        <a:cs typeface="Verdana"/>
                      </a:defRPr>
                    </a:pPr>
                    <a:r>
                      <a:rPr lang="sl-SI" sz="1000" b="1" i="0" u="none" strike="noStrike" baseline="0">
                        <a:solidFill>
                          <a:schemeClr val="bg1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48%</a:t>
                    </a:r>
                    <a:endParaRPr lang="sl-SI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</c:dLbl>
            <c:dLbl>
              <c:idx val="1"/>
              <c:layout>
                <c:manualLayout>
                  <c:x val="3.8863204549321045E-2"/>
                  <c:y val="5.9754926716374598E-2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Switzerland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8%</a:t>
                    </a:r>
                    <a:endParaRPr lang="sl-SI"/>
                  </a:p>
                </c:rich>
              </c:tx>
              <c:dLblPos val="bestFit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Italy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6%</a:t>
                    </a:r>
                    <a:endParaRPr lang="sl-SI"/>
                  </a:p>
                </c:rich>
              </c:tx>
            </c:dLbl>
            <c:dLbl>
              <c:idx val="3"/>
              <c:layout>
                <c:manualLayout>
                  <c:x val="-6.1802361326681121E-3"/>
                  <c:y val="2.6803683520440373E-2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France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6%</a:t>
                    </a:r>
                    <a:endParaRPr lang="sl-SI"/>
                  </a:p>
                </c:rich>
              </c:tx>
              <c:dLblPos val="bestFit"/>
            </c:dLbl>
            <c:dLbl>
              <c:idx val="4"/>
              <c:layout>
                <c:manualLayout>
                  <c:x val="3.9443144560989789E-3"/>
                  <c:y val="-3.3815405959702456E-2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Germany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6%</a:t>
                    </a:r>
                    <a:endParaRPr lang="sl-SI"/>
                  </a:p>
                </c:rich>
              </c:tx>
              <c:dLblPos val="bestFit"/>
            </c:dLbl>
            <c:dLbl>
              <c:idx val="5"/>
              <c:layout>
                <c:manualLayout>
                  <c:x val="-3.9763903465016969E-3"/>
                  <c:y val="-0.11188526125832898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Netherlands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5%</a:t>
                    </a:r>
                    <a:endParaRPr lang="sl-SI"/>
                  </a:p>
                </c:rich>
              </c:tx>
              <c:dLblPos val="bestFit"/>
            </c:dLbl>
            <c:dLbl>
              <c:idx val="6"/>
              <c:layout>
                <c:manualLayout>
                  <c:x val="-1.4238240232525916E-2"/>
                  <c:y val="-0.14743137250847768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Croatia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5%</a:t>
                    </a:r>
                    <a:endParaRPr lang="sl-SI"/>
                  </a:p>
                </c:rich>
              </c:tx>
              <c:dLblPos val="bestFit"/>
            </c:dLbl>
            <c:dLbl>
              <c:idx val="7"/>
              <c:layout>
                <c:manualLayout>
                  <c:x val="4.5825881039472383E-2"/>
                  <c:y val="-0.15482342236765809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United Kingdom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3%</a:t>
                    </a:r>
                    <a:endParaRPr lang="sl-SI"/>
                  </a:p>
                </c:rich>
              </c:tx>
              <c:dLblPos val="bestFit"/>
            </c:dLbl>
            <c:dLbl>
              <c:idx val="8"/>
              <c:layout>
                <c:manualLayout>
                  <c:x val="4.0193642828973516E-2"/>
                  <c:y val="-8.7892912422701683E-2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Belgium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3%</a:t>
                    </a:r>
                    <a:endParaRPr lang="sl-SI"/>
                  </a:p>
                </c:rich>
              </c:tx>
              <c:dLblPos val="bestFit"/>
            </c:dLbl>
            <c:dLbl>
              <c:idx val="9"/>
              <c:layout>
                <c:manualLayout>
                  <c:x val="5.5262853172765157E-2"/>
                  <c:y val="-0.10704980842911878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Luxembourg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2%</a:t>
                    </a:r>
                    <a:endParaRPr lang="sl-SI"/>
                  </a:p>
                </c:rich>
              </c:tx>
              <c:dLblPos val="bestFit"/>
            </c:dLbl>
            <c:dLbl>
              <c:idx val="10"/>
              <c:layout>
                <c:manualLayout>
                  <c:x val="1.4133214965776325E-2"/>
                  <c:y val="-4.0700214197363332E-2"/>
                </c:manualLayout>
              </c:layout>
              <c:tx>
                <c:rich>
                  <a:bodyPr/>
                  <a:lstStyle/>
                  <a:p>
                    <a:r>
                      <a:rPr lang="sl-SI" sz="1000" b="0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Other</a:t>
                    </a:r>
                  </a:p>
                  <a:p>
                    <a:r>
                      <a:rPr lang="sl-SI" sz="1000" b="1" i="0" u="none" strike="noStrike" baseline="0">
                        <a:solidFill>
                          <a:srgbClr val="000000"/>
                        </a:solidFill>
                        <a:latin typeface="Calibri" pitchFamily="34" charset="0"/>
                        <a:ea typeface="Verdana"/>
                        <a:cs typeface="Verdana"/>
                      </a:rPr>
                      <a:t>9%</a:t>
                    </a:r>
                    <a:endParaRPr lang="sl-SI"/>
                  </a:p>
                </c:rich>
              </c:tx>
              <c:dLblPos val="bestFit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 pitchFamily="34" charset="0"/>
                    <a:ea typeface="Verdana"/>
                    <a:cs typeface="Verdana"/>
                  </a:defRPr>
                </a:pPr>
                <a:endParaRPr lang="sl-SI"/>
              </a:p>
            </c:txPr>
            <c:showVal val="1"/>
            <c:showCatName val="1"/>
          </c:dLbls>
          <c:cat>
            <c:strRef>
              <c:f>ang!$A$18:$A$28</c:f>
              <c:strCache>
                <c:ptCount val="11"/>
                <c:pt idx="0">
                  <c:v>Austria </c:v>
                </c:pt>
                <c:pt idx="1">
                  <c:v>Switzerland </c:v>
                </c:pt>
                <c:pt idx="2">
                  <c:v>Italy </c:v>
                </c:pt>
                <c:pt idx="3">
                  <c:v>Germany </c:v>
                </c:pt>
                <c:pt idx="4">
                  <c:v>France </c:v>
                </c:pt>
                <c:pt idx="5">
                  <c:v>Netherlands </c:v>
                </c:pt>
                <c:pt idx="6">
                  <c:v>Croatia </c:v>
                </c:pt>
                <c:pt idx="7">
                  <c:v>United Kingdom</c:v>
                </c:pt>
                <c:pt idx="8">
                  <c:v>Belgium </c:v>
                </c:pt>
                <c:pt idx="9">
                  <c:v>Luxembourg </c:v>
                </c:pt>
                <c:pt idx="10">
                  <c:v>Other</c:v>
                </c:pt>
              </c:strCache>
            </c:strRef>
          </c:cat>
          <c:val>
            <c:numRef>
              <c:f>ang!$B$18:$B$28</c:f>
              <c:numCache>
                <c:formatCode>0%</c:formatCode>
                <c:ptCount val="11"/>
                <c:pt idx="0">
                  <c:v>0.47804986225190432</c:v>
                </c:pt>
                <c:pt idx="1">
                  <c:v>8.6555274088858228E-2</c:v>
                </c:pt>
                <c:pt idx="2">
                  <c:v>6.973550659740882E-2</c:v>
                </c:pt>
                <c:pt idx="3">
                  <c:v>6.5590269781564792E-2</c:v>
                </c:pt>
                <c:pt idx="4">
                  <c:v>5.3026619926136442E-2</c:v>
                </c:pt>
                <c:pt idx="5">
                  <c:v>4.3516457272502411E-2</c:v>
                </c:pt>
                <c:pt idx="6">
                  <c:v>4.3849099733033109E-2</c:v>
                </c:pt>
                <c:pt idx="7">
                  <c:v>3.1123393294269198E-2</c:v>
                </c:pt>
                <c:pt idx="8">
                  <c:v>2.6892863539827578E-2</c:v>
                </c:pt>
                <c:pt idx="9">
                  <c:v>1.6427419973900362E-2</c:v>
                </c:pt>
                <c:pt idx="10">
                  <c:v>8.5233233540594949E-2</c:v>
                </c:pt>
              </c:numCache>
            </c:numRef>
          </c:val>
        </c:ser>
        <c:dLbls>
          <c:showVal val="1"/>
          <c:showCatName val="1"/>
        </c:dLbls>
      </c:pie3DChart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sl-SI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0.2438</cdr:x>
      <cdr:y>0.33933</cdr:y>
    </cdr:from>
    <cdr:to>
      <cdr:x>0.31665</cdr:x>
      <cdr:y>0.40813</cdr:y>
    </cdr:to>
    <cdr:sp macro="" textlink="">
      <cdr:nvSpPr>
        <cdr:cNvPr id="2" name="PoljeZBesedilom 1"/>
        <cdr:cNvSpPr txBox="1"/>
      </cdr:nvSpPr>
      <cdr:spPr>
        <a:xfrm xmlns:a="http://schemas.openxmlformats.org/drawingml/2006/main">
          <a:off x="1725360" y="1535246"/>
          <a:ext cx="515566" cy="311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314</a:t>
          </a:r>
          <a:endParaRPr lang="sl-SI" sz="1400" dirty="0" smtClean="0"/>
        </a:p>
      </cdr:txBody>
    </cdr:sp>
  </cdr:relSizeAnchor>
  <cdr:relSizeAnchor xmlns:cdr="http://schemas.openxmlformats.org/drawingml/2006/chartDrawing">
    <cdr:from>
      <cdr:x>0.36063</cdr:x>
      <cdr:y>0.34363</cdr:y>
    </cdr:from>
    <cdr:to>
      <cdr:x>0.43486</cdr:x>
      <cdr:y>0.39523</cdr:y>
    </cdr:to>
    <cdr:sp macro="" textlink="">
      <cdr:nvSpPr>
        <cdr:cNvPr id="3" name="PoljeZBesedilom 2"/>
        <cdr:cNvSpPr txBox="1"/>
      </cdr:nvSpPr>
      <cdr:spPr>
        <a:xfrm xmlns:a="http://schemas.openxmlformats.org/drawingml/2006/main">
          <a:off x="2552211" y="1554702"/>
          <a:ext cx="525294" cy="233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302</a:t>
          </a:r>
          <a:endParaRPr lang="sl-SI" sz="1400" dirty="0" smtClean="0"/>
        </a:p>
      </cdr:txBody>
    </cdr:sp>
  </cdr:relSizeAnchor>
  <cdr:relSizeAnchor xmlns:cdr="http://schemas.openxmlformats.org/drawingml/2006/chartDrawing">
    <cdr:from>
      <cdr:x>0.48571</cdr:x>
      <cdr:y>0.25763</cdr:y>
    </cdr:from>
    <cdr:to>
      <cdr:x>0.59842</cdr:x>
      <cdr:y>0.32858</cdr:y>
    </cdr:to>
    <cdr:sp macro="" textlink="">
      <cdr:nvSpPr>
        <cdr:cNvPr id="4" name="PoljeZBesedilom 3"/>
        <cdr:cNvSpPr txBox="1"/>
      </cdr:nvSpPr>
      <cdr:spPr>
        <a:xfrm xmlns:a="http://schemas.openxmlformats.org/drawingml/2006/main">
          <a:off x="3437427" y="1165595"/>
          <a:ext cx="797669" cy="321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380</a:t>
          </a:r>
          <a:endParaRPr lang="sl-SI" sz="1400" dirty="0" smtClean="0"/>
        </a:p>
      </cdr:txBody>
    </cdr:sp>
  </cdr:relSizeAnchor>
  <cdr:relSizeAnchor xmlns:cdr="http://schemas.openxmlformats.org/drawingml/2006/chartDrawing">
    <cdr:from>
      <cdr:x>0.60805</cdr:x>
      <cdr:y>0.14152</cdr:y>
    </cdr:from>
    <cdr:to>
      <cdr:x>0.66578</cdr:x>
      <cdr:y>0.18667</cdr:y>
    </cdr:to>
    <cdr:sp macro="" textlink="">
      <cdr:nvSpPr>
        <cdr:cNvPr id="5" name="PoljeZBesedilom 4"/>
        <cdr:cNvSpPr txBox="1"/>
      </cdr:nvSpPr>
      <cdr:spPr>
        <a:xfrm xmlns:a="http://schemas.openxmlformats.org/drawingml/2006/main">
          <a:off x="4303189" y="640302"/>
          <a:ext cx="408562" cy="204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endParaRPr lang="sl-SI" sz="2200" dirty="0" smtClean="0"/>
        </a:p>
      </cdr:txBody>
    </cdr:sp>
  </cdr:relSizeAnchor>
  <cdr:relSizeAnchor xmlns:cdr="http://schemas.openxmlformats.org/drawingml/2006/chartDrawing">
    <cdr:from>
      <cdr:x>0.6053</cdr:x>
      <cdr:y>0.13077</cdr:y>
    </cdr:from>
    <cdr:to>
      <cdr:x>0.69327</cdr:x>
      <cdr:y>0.20172</cdr:y>
    </cdr:to>
    <cdr:sp macro="" textlink="">
      <cdr:nvSpPr>
        <cdr:cNvPr id="6" name="PoljeZBesedilom 5"/>
        <cdr:cNvSpPr txBox="1"/>
      </cdr:nvSpPr>
      <cdr:spPr>
        <a:xfrm xmlns:a="http://schemas.openxmlformats.org/drawingml/2006/main">
          <a:off x="4283734" y="591664"/>
          <a:ext cx="622570" cy="321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451</a:t>
          </a:r>
          <a:endParaRPr lang="sl-SI" sz="1400" dirty="0" smtClean="0"/>
        </a:p>
      </cdr:txBody>
    </cdr:sp>
  </cdr:relSizeAnchor>
  <cdr:relSizeAnchor xmlns:cdr="http://schemas.openxmlformats.org/drawingml/2006/chartDrawing">
    <cdr:from>
      <cdr:x>0.72626</cdr:x>
      <cdr:y>0.20172</cdr:y>
    </cdr:from>
    <cdr:to>
      <cdr:x>0.80048</cdr:x>
      <cdr:y>0.26623</cdr:y>
    </cdr:to>
    <cdr:sp macro="" textlink="">
      <cdr:nvSpPr>
        <cdr:cNvPr id="7" name="PoljeZBesedilom 6"/>
        <cdr:cNvSpPr txBox="1"/>
      </cdr:nvSpPr>
      <cdr:spPr>
        <a:xfrm xmlns:a="http://schemas.openxmlformats.org/drawingml/2006/main">
          <a:off x="5139769" y="912677"/>
          <a:ext cx="525293" cy="2918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407</a:t>
          </a:r>
          <a:endParaRPr lang="sl-SI" sz="1400" dirty="0" smtClean="0"/>
        </a:p>
      </cdr:txBody>
    </cdr:sp>
  </cdr:relSizeAnchor>
  <cdr:relSizeAnchor xmlns:cdr="http://schemas.openxmlformats.org/drawingml/2006/chartDrawing">
    <cdr:from>
      <cdr:x>0.84859</cdr:x>
      <cdr:y>0.20817</cdr:y>
    </cdr:from>
    <cdr:to>
      <cdr:x>0.95443</cdr:x>
      <cdr:y>0.26408</cdr:y>
    </cdr:to>
    <cdr:sp macro="" textlink="">
      <cdr:nvSpPr>
        <cdr:cNvPr id="8" name="PoljeZBesedilom 7"/>
        <cdr:cNvSpPr txBox="1"/>
      </cdr:nvSpPr>
      <cdr:spPr>
        <a:xfrm xmlns:a="http://schemas.openxmlformats.org/drawingml/2006/main">
          <a:off x="6005530" y="941860"/>
          <a:ext cx="749030" cy="252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104287" tIns="52144" rIns="104287" bIns="52144" rtlCol="0">
          <a:normAutofit/>
        </a:bodyPr>
        <a:lstStyle xmlns:a="http://schemas.openxmlformats.org/drawingml/2006/main"/>
        <a:p xmlns:a="http://schemas.openxmlformats.org/drawingml/2006/main">
          <a:r>
            <a:rPr lang="sl-SI" sz="1400" dirty="0" smtClean="0"/>
            <a:t>401*</a:t>
          </a:r>
          <a:endParaRPr lang="sl-SI" sz="1400" dirty="0" smtClean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61E5FB24-D6C3-4137-A368-E1E9D053E6F5}" type="datetimeFigureOut">
              <a:rPr lang="sl-SI" smtClean="0"/>
              <a:pPr/>
              <a:t>13.1.2014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C462FDB6-B73D-4E4F-A8EB-28A1CE722CA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F1123CDE-604F-424C-8582-F0E62B5E56FF}" type="datetimeFigureOut">
              <a:rPr lang="sl-SI" smtClean="0"/>
              <a:pPr/>
              <a:t>13.1.2014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163888" y="509588"/>
            <a:ext cx="36004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1" rIns="93122" bIns="46561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992824" y="3228896"/>
            <a:ext cx="7942579" cy="3058954"/>
          </a:xfrm>
          <a:prstGeom prst="rect">
            <a:avLst/>
          </a:prstGeom>
        </p:spPr>
        <p:txBody>
          <a:bodyPr vert="horz" lIns="93122" tIns="46561" rIns="93122" bIns="46561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3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03519866-4BF8-49F7-94D1-9B6A7FEB39A0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5622597" y="6456325"/>
            <a:ext cx="4303313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 anchor="b"/>
          <a:lstStyle/>
          <a:p>
            <a:pPr algn="r"/>
            <a:fld id="{3A705141-A3D5-48D0-BCA5-81DF74FFC97D}" type="slidenum">
              <a:rPr lang="sl-SI" sz="1200">
                <a:latin typeface="Arial" pitchFamily="34" charset="0"/>
              </a:rPr>
              <a:pPr algn="r"/>
              <a:t>1</a:t>
            </a:fld>
            <a:endParaRPr lang="sl-SI" sz="1200" dirty="0">
              <a:latin typeface="Arial" pitchFamily="34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3888" y="511175"/>
            <a:ext cx="3598862" cy="25479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0" rIns="91430"/>
          <a:lstStyle/>
          <a:p>
            <a:endParaRPr lang="sl-SI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19866-4BF8-49F7-94D1-9B6A7FEB39A0}" type="slidenum">
              <a:rPr lang="sl-SI" smtClean="0"/>
              <a:pPr/>
              <a:t>3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19866-4BF8-49F7-94D1-9B6A7FEB39A0}" type="slidenum">
              <a:rPr lang="sl-SI" smtClean="0"/>
              <a:pPr/>
              <a:t>15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88638" cy="75628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 b="0" baseline="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2600"/>
            <a:ext cx="10688638" cy="800100"/>
          </a:xfrm>
          <a:solidFill>
            <a:schemeClr val="bg1">
              <a:alpha val="81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sl-SI" dirty="0" smtClean="0"/>
              <a:t>NASLOV PREZENTACIJE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2380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 graf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" y="3088230"/>
            <a:ext cx="4597400" cy="3693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 smtClean="0"/>
              <a:t>Slika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156200" y="3088230"/>
            <a:ext cx="5168900" cy="3693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 err="1" smtClean="0"/>
              <a:t>Besedilo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5790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81000" y="24024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708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" y="2821530"/>
            <a:ext cx="4597400" cy="3693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err="1" smtClean="0"/>
              <a:t>Slika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156200" y="2821530"/>
            <a:ext cx="5168900" cy="3693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 err="1" smtClean="0"/>
              <a:t>Besedilo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0075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1000" y="18309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476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 in podnaslov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5790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1000" y="24024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2483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 in pod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0075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1000" y="18309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7944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981D2-4AA2-46A2-A6E5-92E309CA6F6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dnja stran_k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l-SI" dirty="0" smtClean="0"/>
              <a:t>HVALA ZA VAŠO POZORNOST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46082"/>
            <a:ext cx="10688638" cy="1616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747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stran_sektor_turi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2870200"/>
            <a:ext cx="10688638" cy="127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l-SI" dirty="0" smtClean="0"/>
              <a:t>HVALA ZA VAŠO POZORNOST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5948001"/>
            <a:ext cx="10675938" cy="161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381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_stran_neposredne investi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870200"/>
            <a:ext cx="10688638" cy="127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l-SI" dirty="0" smtClean="0"/>
              <a:t>HVALA ZA VAŠO POZORNOST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46080"/>
            <a:ext cx="10688639" cy="1616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904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_stran_tehnološki_razvo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2870200"/>
            <a:ext cx="10688638" cy="127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l-SI" dirty="0" smtClean="0"/>
              <a:t>HVALA ZA VAŠO POZORNOST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965130"/>
            <a:ext cx="10688639" cy="1616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593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086100"/>
            <a:ext cx="9944100" cy="3708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 err="1" smtClean="0"/>
              <a:t>Besedilo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5790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381000" y="24024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817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14600"/>
            <a:ext cx="9944100" cy="3708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 err="1" smtClean="0"/>
              <a:t>Besedilo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0075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1000" y="1830931"/>
            <a:ext cx="9944100" cy="685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099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 + buleti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92400"/>
            <a:ext cx="9944100" cy="40633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dirty="0" smtClean="0"/>
              <a:t>Click to edit Master text styles</a:t>
            </a:r>
          </a:p>
          <a:p>
            <a:pPr lvl="1"/>
            <a:r>
              <a:rPr lang="sl-SI" dirty="0" smtClean="0"/>
              <a:t>Second level</a:t>
            </a:r>
          </a:p>
          <a:p>
            <a:pPr lvl="2"/>
            <a:r>
              <a:rPr lang="sl-SI" dirty="0" smtClean="0"/>
              <a:t>Third level</a:t>
            </a:r>
          </a:p>
          <a:p>
            <a:pPr lvl="3"/>
            <a:r>
              <a:rPr lang="sl-SI" dirty="0" smtClean="0"/>
              <a:t>Fourth level</a:t>
            </a:r>
          </a:p>
          <a:p>
            <a:pPr lvl="4"/>
            <a:r>
              <a:rPr lang="sl-SI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579062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374990"/>
            <a:ext cx="1815420" cy="90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264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icna stran+bule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7009642"/>
            <a:ext cx="2647448" cy="402652"/>
          </a:xfrm>
        </p:spPr>
        <p:txBody>
          <a:bodyPr/>
          <a:lstStyle/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0190" y="7009642"/>
            <a:ext cx="2664910" cy="402652"/>
          </a:xfrm>
        </p:spPr>
        <p:txBody>
          <a:bodyPr/>
          <a:lstStyle/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2287065"/>
            <a:ext cx="9944100" cy="40633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dirty="0" smtClean="0"/>
              <a:t>Click to edit Master text styles</a:t>
            </a:r>
          </a:p>
          <a:p>
            <a:pPr lvl="1"/>
            <a:r>
              <a:rPr lang="sl-SI" dirty="0" smtClean="0"/>
              <a:t>Second level</a:t>
            </a:r>
          </a:p>
          <a:p>
            <a:pPr lvl="2"/>
            <a:r>
              <a:rPr lang="sl-SI" dirty="0" smtClean="0"/>
              <a:t>Third level</a:t>
            </a:r>
          </a:p>
          <a:p>
            <a:pPr lvl="3"/>
            <a:r>
              <a:rPr lang="sl-SI" dirty="0" smtClean="0"/>
              <a:t>Fourth level</a:t>
            </a:r>
          </a:p>
          <a:p>
            <a:pPr lvl="4"/>
            <a:r>
              <a:rPr lang="sl-SI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173727"/>
            <a:ext cx="9944100" cy="810669"/>
          </a:xfrm>
        </p:spPr>
        <p:txBody>
          <a:bodyPr>
            <a:normAutofit/>
          </a:bodyPr>
          <a:lstStyle>
            <a:lvl1pPr algn="l">
              <a:defRPr sz="5000">
                <a:solidFill>
                  <a:srgbClr val="262626"/>
                </a:solidFill>
              </a:defRPr>
            </a:lvl1pPr>
          </a:lstStyle>
          <a:p>
            <a:r>
              <a:rPr lang="sl-SI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76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870200"/>
            <a:ext cx="10688638" cy="12700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sl-SI" dirty="0" smtClean="0"/>
              <a:t>NASLOV PREZENTACIJE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89B7A-57E3-0D4D-B99E-388CA80C483E}" type="datetimeFigureOut">
              <a:rPr lang="en-US" smtClean="0"/>
              <a:pPr/>
              <a:t>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FF9F5-B915-B041-BF56-50F7A7D47C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626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66" r:id="rId3"/>
    <p:sldLayoutId id="2147483667" r:id="rId4"/>
    <p:sldLayoutId id="2147483668" r:id="rId5"/>
    <p:sldLayoutId id="2147483649" r:id="rId6"/>
    <p:sldLayoutId id="2147483662" r:id="rId7"/>
    <p:sldLayoutId id="2147483650" r:id="rId8"/>
    <p:sldLayoutId id="2147483663" r:id="rId9"/>
    <p:sldLayoutId id="2147483651" r:id="rId10"/>
    <p:sldLayoutId id="2147483664" r:id="rId11"/>
    <p:sldLayoutId id="2147483654" r:id="rId12"/>
    <p:sldLayoutId id="2147483665" r:id="rId13"/>
    <p:sldLayoutId id="2147483669" r:id="rId14"/>
  </p:sldLayoutIdLst>
  <p:txStyles>
    <p:titleStyle>
      <a:lvl1pPr algn="ctr" defTabSz="521437" rtl="0" eaLnBrk="1" latinLnBrk="0" hangingPunct="1">
        <a:spcBef>
          <a:spcPct val="0"/>
        </a:spcBef>
        <a:buNone/>
        <a:defRPr sz="5000" b="1" i="0" kern="1200">
          <a:solidFill>
            <a:schemeClr val="tx1">
              <a:lumMod val="85000"/>
              <a:lumOff val="15000"/>
            </a:schemeClr>
          </a:solidFill>
          <a:latin typeface="Myriad Pro Cond"/>
          <a:ea typeface="+mj-ea"/>
          <a:cs typeface="Myriad Pro Cond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b="1" i="0" kern="1200">
          <a:solidFill>
            <a:schemeClr val="tx1">
              <a:lumMod val="85000"/>
              <a:lumOff val="15000"/>
            </a:schemeClr>
          </a:solidFill>
          <a:latin typeface="Myriad Pro Cond"/>
          <a:ea typeface="+mn-ea"/>
          <a:cs typeface="Myriad Pro Cond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b="0" i="0" kern="1200">
          <a:solidFill>
            <a:schemeClr val="tx1"/>
          </a:solidFill>
          <a:latin typeface="Myriad Pro Cond"/>
          <a:ea typeface="+mn-ea"/>
          <a:cs typeface="Myriad Pro Cond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b="0" i="0" kern="1200">
          <a:solidFill>
            <a:schemeClr val="tx1"/>
          </a:solidFill>
          <a:latin typeface="Myriad Pro Cond"/>
          <a:ea typeface="+mn-ea"/>
          <a:cs typeface="Myriad Pro Cond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b="0" i="0" kern="1200">
          <a:solidFill>
            <a:schemeClr val="tx1"/>
          </a:solidFill>
          <a:latin typeface="Myriad Pro Cond"/>
          <a:ea typeface="+mn-ea"/>
          <a:cs typeface="Myriad Pro Cond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b="0" i="0" kern="1200">
          <a:solidFill>
            <a:schemeClr val="tx1"/>
          </a:solidFill>
          <a:latin typeface="Myriad Pro Cond"/>
          <a:ea typeface="+mn-ea"/>
          <a:cs typeface="Myriad Pro Cond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elovni_list_programa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gif"/><Relationship Id="rId4" Type="http://schemas.openxmlformats.org/officeDocument/2006/relationships/hyperlink" Target="http://www.etol.si/index.php" TargetMode="External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Pravokotnik 18"/>
          <p:cNvSpPr>
            <a:spLocks noChangeArrowheads="1"/>
          </p:cNvSpPr>
          <p:nvPr/>
        </p:nvSpPr>
        <p:spPr bwMode="auto">
          <a:xfrm>
            <a:off x="293196" y="1398778"/>
            <a:ext cx="10395443" cy="4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/>
          <a:p>
            <a:pPr>
              <a:lnSpc>
                <a:spcPts val="2965"/>
              </a:lnSpc>
            </a:pPr>
            <a:endParaRPr lang="sl-SI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413" name="Pravokotnik 5"/>
          <p:cNvSpPr>
            <a:spLocks noChangeArrowheads="1"/>
          </p:cNvSpPr>
          <p:nvPr/>
        </p:nvSpPr>
        <p:spPr bwMode="auto">
          <a:xfrm>
            <a:off x="293196" y="1650873"/>
            <a:ext cx="10102247" cy="338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74" tIns="52138" rIns="104274" bIns="52138">
            <a:spAutoFit/>
          </a:bodyPr>
          <a:lstStyle/>
          <a:p>
            <a:pPr algn="ctr"/>
            <a:endParaRPr lang="sl-SI" sz="3200" dirty="0">
              <a:solidFill>
                <a:srgbClr val="72AF2F"/>
              </a:solidFill>
              <a:latin typeface="Chaparral Pro"/>
            </a:endParaRPr>
          </a:p>
          <a:p>
            <a:pPr algn="ctr"/>
            <a:endParaRPr lang="sl-SI" sz="3200" dirty="0">
              <a:solidFill>
                <a:srgbClr val="72AF2F"/>
              </a:solidFill>
              <a:latin typeface="Chaparral Pro"/>
            </a:endParaRPr>
          </a:p>
          <a:p>
            <a:pPr algn="ctr"/>
            <a:endParaRPr lang="sl-SI" sz="900" dirty="0">
              <a:solidFill>
                <a:srgbClr val="72AF2F"/>
              </a:solidFill>
              <a:latin typeface="Chaparral Pro"/>
            </a:endParaRPr>
          </a:p>
          <a:p>
            <a:pPr algn="ctr"/>
            <a:endParaRPr lang="sl-SI" sz="900" dirty="0">
              <a:solidFill>
                <a:srgbClr val="72AF2F"/>
              </a:solidFill>
              <a:latin typeface="Chaparral Pro"/>
            </a:endParaRPr>
          </a:p>
          <a:p>
            <a:pPr algn="ctr"/>
            <a:endParaRPr lang="en-US" sz="900" dirty="0">
              <a:solidFill>
                <a:srgbClr val="72AF2F"/>
              </a:solidFill>
              <a:latin typeface="Chaparral Pro"/>
            </a:endParaRPr>
          </a:p>
          <a:p>
            <a:pPr algn="ctr" hangingPunct="0"/>
            <a:endParaRPr lang="sl-SI" dirty="0">
              <a:solidFill>
                <a:srgbClr val="72AF2F"/>
              </a:solidFill>
            </a:endParaRPr>
          </a:p>
          <a:p>
            <a:pPr algn="ctr" hangingPunct="0"/>
            <a:endParaRPr lang="sl-SI" sz="2300" dirty="0">
              <a:solidFill>
                <a:srgbClr val="72AF2F"/>
              </a:solidFill>
            </a:endParaRPr>
          </a:p>
          <a:p>
            <a:pPr algn="ctr" hangingPunct="0"/>
            <a:r>
              <a:rPr lang="sl-SI" sz="900" dirty="0">
                <a:solidFill>
                  <a:srgbClr val="72AF2F"/>
                </a:solidFill>
              </a:rPr>
              <a:t> </a:t>
            </a:r>
          </a:p>
          <a:p>
            <a:pPr algn="ctr" hangingPunct="0"/>
            <a:r>
              <a:rPr lang="sl-SI" sz="2300" dirty="0">
                <a:solidFill>
                  <a:srgbClr val="72AF2F"/>
                </a:solidFill>
              </a:rPr>
              <a:t>		              </a:t>
            </a:r>
          </a:p>
          <a:p>
            <a:pPr algn="ctr" hangingPunct="0"/>
            <a:endParaRPr lang="sl-SI" sz="2300" dirty="0">
              <a:solidFill>
                <a:srgbClr val="72AF2F"/>
              </a:solidFill>
            </a:endParaRPr>
          </a:p>
          <a:p>
            <a:pPr algn="ctr" hangingPunct="0"/>
            <a:r>
              <a:rPr lang="sl-SI" sz="2300" dirty="0">
                <a:solidFill>
                  <a:srgbClr val="72AF2F"/>
                </a:solidFill>
              </a:rPr>
              <a:t>			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Pravokotnik 20"/>
          <p:cNvSpPr/>
          <p:nvPr/>
        </p:nvSpPr>
        <p:spPr>
          <a:xfrm rot="16200000">
            <a:off x="9597324" y="3465336"/>
            <a:ext cx="1102478" cy="323791"/>
          </a:xfrm>
          <a:prstGeom prst="rect">
            <a:avLst/>
          </a:prstGeom>
        </p:spPr>
        <p:txBody>
          <a:bodyPr lIns="104274" tIns="52138" rIns="104274" bIns="52138">
            <a:spAutoFit/>
          </a:bodyPr>
          <a:lstStyle/>
          <a:p>
            <a:pPr algn="ctr" hangingPunct="0">
              <a:defRPr/>
            </a:pPr>
            <a:r>
              <a:rPr lang="sl-SI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Ljubljana</a:t>
            </a:r>
          </a:p>
        </p:txBody>
      </p:sp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00971">
              <a:defRPr/>
            </a:pPr>
            <a:r>
              <a:rPr lang="en-GB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Business </a:t>
            </a:r>
            <a:r>
              <a:rPr lang="en-GB" b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environment </a:t>
            </a:r>
            <a:r>
              <a:rPr lang="en-GB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GB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GB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Slovenia</a:t>
            </a:r>
            <a:r>
              <a:rPr lang="sl-SI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sl-SI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sl-SI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Naslov 12"/>
          <p:cNvSpPr txBox="1">
            <a:spLocks/>
          </p:cNvSpPr>
          <p:nvPr/>
        </p:nvSpPr>
        <p:spPr>
          <a:xfrm>
            <a:off x="2769174" y="6589640"/>
            <a:ext cx="10688638" cy="12700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/>
          <a:p>
            <a:pPr marL="200971" marR="0" lvl="0" indent="0" algn="ctr" defTabSz="5214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8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Myriad Pro Cond"/>
                <a:ea typeface="+mj-ea"/>
                <a:cs typeface="Myriad Pro Cond"/>
              </a:rPr>
              <a:t>Boštjan SKALAR</a:t>
            </a:r>
          </a:p>
          <a:p>
            <a:pPr marL="200971" marR="0" lvl="0" indent="0" algn="ctr" defTabSz="5214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 Cond"/>
                <a:ea typeface="+mj-ea"/>
                <a:cs typeface="Myriad Pro Cond"/>
              </a:rPr>
              <a:t>Acting Director</a:t>
            </a:r>
            <a:r>
              <a:rPr kumimoji="0" lang="sl-SI" sz="50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Myriad Pro Cond"/>
                <a:ea typeface="+mj-ea"/>
                <a:cs typeface="Myriad Pro Cond"/>
              </a:rPr>
              <a:t/>
            </a:r>
            <a:br>
              <a:rPr kumimoji="0" lang="sl-SI" sz="50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Myriad Pro Cond"/>
                <a:ea typeface="+mj-ea"/>
                <a:cs typeface="Myriad Pro Cond"/>
              </a:rPr>
            </a:br>
            <a:endParaRPr kumimoji="0" lang="sl-SI" sz="5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Myriad Pro Cond"/>
              <a:ea typeface="+mn-ea"/>
              <a:cs typeface="+mn-cs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293196" y="6589640"/>
            <a:ext cx="5222907" cy="79766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r>
              <a:rPr lang="en-GB" sz="2200" b="1" dirty="0" smtClean="0">
                <a:solidFill>
                  <a:schemeClr val="bg1"/>
                </a:solidFill>
                <a:latin typeface="Myriad Pro Cond"/>
              </a:rPr>
              <a:t>Istanbul, 16 January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437992" y="757882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Quality of workforce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8" name="Pravokotnik 8"/>
          <p:cNvSpPr>
            <a:spLocks noChangeArrowheads="1"/>
          </p:cNvSpPr>
          <p:nvPr/>
        </p:nvSpPr>
        <p:spPr bwMode="auto">
          <a:xfrm>
            <a:off x="293196" y="1398778"/>
            <a:ext cx="9090910" cy="18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lnSpc>
                <a:spcPct val="150000"/>
              </a:lnSpc>
            </a:pPr>
            <a:endParaRPr lang="sl-SI" sz="2300" dirty="0"/>
          </a:p>
          <a:p>
            <a:pPr>
              <a:lnSpc>
                <a:spcPct val="150000"/>
              </a:lnSpc>
            </a:pPr>
            <a:endParaRPr lang="sl-SI" sz="2300" dirty="0"/>
          </a:p>
          <a:p>
            <a:endParaRPr lang="sl-SI" sz="2300" dirty="0"/>
          </a:p>
          <a:p>
            <a:endParaRPr lang="en-US" sz="23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04119" y="1552836"/>
            <a:ext cx="5554009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GB" sz="1900" b="1" u="sng" dirty="0" smtClean="0">
                <a:solidFill>
                  <a:srgbClr val="002060"/>
                </a:solidFill>
                <a:latin typeface="Myriad Pro Cond"/>
              </a:rPr>
              <a:t>Not cheap but cost-effective</a:t>
            </a:r>
          </a:p>
          <a:p>
            <a:pPr eaLnBrk="0" hangingPunct="0">
              <a:defRPr/>
            </a:pPr>
            <a:endParaRPr lang="en-GB" sz="1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661230" y="2193578"/>
          <a:ext cx="7027408" cy="4310124"/>
        </p:xfrm>
        <a:graphic>
          <a:graphicData uri="http://schemas.openxmlformats.org/presentationml/2006/ole">
            <p:oleObj spid="_x0000_s61442" name="Worksheet" r:id="rId3" imgW="7315200" imgH="4191000" progId="Excel.Sheet.8">
              <p:embed/>
            </p:oleObj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6185" y="2362788"/>
            <a:ext cx="3535045" cy="373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/>
          <a:lstStyle/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srgbClr val="002060"/>
                </a:solidFill>
                <a:latin typeface="Myriad Pro Cond"/>
              </a:rPr>
              <a:t>Technologically-minded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 (long industrial tradition)</a:t>
            </a:r>
            <a:r>
              <a:rPr lang="sl-SI" sz="1600" dirty="0">
                <a:solidFill>
                  <a:srgbClr val="002060"/>
                </a:solidFill>
                <a:latin typeface="Myriad Pro Cond"/>
              </a:rPr>
              <a:t>, </a:t>
            </a:r>
            <a:r>
              <a:rPr lang="en-GB" sz="1600" b="1" dirty="0" smtClean="0">
                <a:solidFill>
                  <a:srgbClr val="002060"/>
                </a:solidFill>
                <a:latin typeface="Myriad Pro Cond"/>
              </a:rPr>
              <a:t>innovative spirit,</a:t>
            </a:r>
            <a:endParaRPr lang="en-GB" sz="1600" dirty="0">
              <a:solidFill>
                <a:srgbClr val="002060"/>
              </a:solidFill>
              <a:latin typeface="Myriad Pro Cond"/>
            </a:endParaRPr>
          </a:p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srgbClr val="002060"/>
                </a:solidFill>
                <a:latin typeface="Myriad Pro Cond"/>
              </a:rPr>
              <a:t>Highly educated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: </a:t>
            </a:r>
            <a:endParaRPr lang="sl-SI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</a:pP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	22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% university degree, </a:t>
            </a:r>
            <a:endParaRPr lang="sl-SI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</a:pP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	57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% secondary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school</a:t>
            </a: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,</a:t>
            </a:r>
            <a:endParaRPr lang="en-GB" sz="1600" dirty="0">
              <a:solidFill>
                <a:srgbClr val="002060"/>
              </a:solidFill>
              <a:latin typeface="Myriad Pro Cond"/>
            </a:endParaRPr>
          </a:p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b="1" dirty="0">
                <a:solidFill>
                  <a:srgbClr val="002060"/>
                </a:solidFill>
                <a:latin typeface="Myriad Pro Cond"/>
              </a:rPr>
              <a:t>Excellent </a:t>
            </a:r>
            <a:r>
              <a:rPr lang="sl-SI" sz="1600" b="1" dirty="0">
                <a:solidFill>
                  <a:srgbClr val="002060"/>
                </a:solidFill>
                <a:latin typeface="Myriad Pro Cond"/>
              </a:rPr>
              <a:t>IT &amp; </a:t>
            </a:r>
            <a:r>
              <a:rPr lang="en-GB" sz="1600" b="1" dirty="0">
                <a:solidFill>
                  <a:srgbClr val="002060"/>
                </a:solidFill>
                <a:latin typeface="Myriad Pro Cond"/>
              </a:rPr>
              <a:t>foreign language </a:t>
            </a:r>
            <a:r>
              <a:rPr lang="en-GB" sz="1600" b="1" dirty="0" smtClean="0">
                <a:solidFill>
                  <a:srgbClr val="002060"/>
                </a:solidFill>
                <a:latin typeface="Myriad Pro Cond"/>
              </a:rPr>
              <a:t>skills</a:t>
            </a: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 </a:t>
            </a:r>
          </a:p>
          <a:p>
            <a:pPr marL="391077" indent="-391077">
              <a:lnSpc>
                <a:spcPct val="150000"/>
              </a:lnSpc>
              <a:spcBef>
                <a:spcPct val="20000"/>
              </a:spcBef>
              <a:buClr>
                <a:srgbClr val="78A22F"/>
              </a:buClr>
            </a:pP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	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(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English, German, Italian,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Serbo-Croatian</a:t>
            </a: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,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…)</a:t>
            </a:r>
          </a:p>
          <a:p>
            <a:pPr marL="391077" indent="-391077">
              <a:spcBef>
                <a:spcPct val="20000"/>
              </a:spcBef>
            </a:pPr>
            <a:endParaRPr lang="en-GB" sz="1700" dirty="0"/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6210128" y="757882"/>
            <a:ext cx="3841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Quality Infrastructure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pic>
        <p:nvPicPr>
          <p:cNvPr id="15" name="Slika 14" descr="IMG_2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2932229"/>
            <a:ext cx="2251682" cy="1501121"/>
          </a:xfrm>
          <a:prstGeom prst="rect">
            <a:avLst/>
          </a:prstGeom>
        </p:spPr>
      </p:pic>
      <p:pic>
        <p:nvPicPr>
          <p:cNvPr id="18" name="Slika 17" descr="DSC_0015a.jpg"/>
          <p:cNvPicPr>
            <a:picLocks noChangeAspect="1"/>
          </p:cNvPicPr>
          <p:nvPr/>
        </p:nvPicPr>
        <p:blipFill>
          <a:blip r:embed="rId3"/>
          <a:srcRect t="11854"/>
          <a:stretch>
            <a:fillRect/>
          </a:stretch>
        </p:blipFill>
        <p:spPr>
          <a:xfrm>
            <a:off x="8201026" y="4563353"/>
            <a:ext cx="2251681" cy="1354234"/>
          </a:xfrm>
          <a:prstGeom prst="rect">
            <a:avLst/>
          </a:prstGeom>
        </p:spPr>
      </p:pic>
      <p:pic>
        <p:nvPicPr>
          <p:cNvPr id="20" name="Slika 19" descr="Adria_Airway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025" y="1364551"/>
            <a:ext cx="2251682" cy="1501439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3890789" y="1673157"/>
            <a:ext cx="4638677" cy="4244429"/>
          </a:xfrm>
          <a:prstGeom prst="rect">
            <a:avLst/>
          </a:prstGeom>
        </p:spPr>
        <p:txBody>
          <a:bodyPr vert="horz" wrap="none" lIns="104287" tIns="52144" rIns="104287" bIns="52144" rtlCol="0">
            <a:normAutofit/>
          </a:bodyPr>
          <a:lstStyle/>
          <a:p>
            <a:pPr>
              <a:buClr>
                <a:srgbClr val="92D050"/>
              </a:buClr>
            </a:pPr>
            <a:endParaRPr lang="sl-SI" sz="1600" dirty="0" smtClean="0">
              <a:solidFill>
                <a:srgbClr val="002060"/>
              </a:solidFill>
              <a:latin typeface="Myriad Pro Cond"/>
            </a:endParaRPr>
          </a:p>
          <a:p>
            <a:pPr>
              <a:buClr>
                <a:srgbClr val="92D050"/>
              </a:buClr>
              <a:buFont typeface="Wingdings" pitchFamily="2" charset="2"/>
              <a:buChar char="Ø"/>
            </a:pPr>
            <a:endParaRPr lang="sl-SI" sz="1600" dirty="0" smtClean="0">
              <a:solidFill>
                <a:srgbClr val="002060"/>
              </a:solidFill>
              <a:latin typeface="Myriad Pro Cond"/>
            </a:endParaRPr>
          </a:p>
          <a:p>
            <a:pPr>
              <a:buClr>
                <a:srgbClr val="92D050"/>
              </a:buClr>
              <a:buFont typeface="Wingdings" pitchFamily="2" charset="2"/>
              <a:buChar char="Ø"/>
            </a:pP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International airports handle </a:t>
            </a:r>
          </a:p>
          <a:p>
            <a:pPr lvl="1">
              <a:buClr>
                <a:srgbClr val="92D050"/>
              </a:buClr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passenger &amp; cargo transport</a:t>
            </a:r>
          </a:p>
          <a:p>
            <a:pPr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>
              <a:buClr>
                <a:srgbClr val="92D050"/>
              </a:buClr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 defTabSz="0">
              <a:buClr>
                <a:srgbClr val="92D050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Port of </a:t>
            </a:r>
            <a:r>
              <a:rPr lang="en-GB" sz="1600" noProof="1" smtClean="0">
                <a:solidFill>
                  <a:srgbClr val="002060"/>
                </a:solidFill>
                <a:latin typeface="Myriad Pro Cond"/>
              </a:rPr>
              <a:t>Koper -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The shortest way from </a:t>
            </a:r>
          </a:p>
          <a:p>
            <a:pPr marL="912514" lvl="1" indent="-391077" defTabSz="0">
              <a:buClr>
                <a:srgbClr val="92D050"/>
              </a:buClr>
            </a:pP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Black </a:t>
            </a:r>
            <a:r>
              <a:rPr lang="sl-SI" sz="1600" dirty="0" err="1" smtClean="0">
                <a:solidFill>
                  <a:srgbClr val="002060"/>
                </a:solidFill>
                <a:latin typeface="Myriad Pro Cond"/>
              </a:rPr>
              <a:t>Sea</a:t>
            </a:r>
            <a:r>
              <a:rPr lang="sl-SI" sz="16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to Central Europe</a:t>
            </a:r>
          </a:p>
          <a:p>
            <a:pPr marL="391077" indent="-391077" defTabSz="0"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 defTabSz="0"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 defTabSz="0"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 defTabSz="0">
              <a:buClr>
                <a:srgbClr val="92D050"/>
              </a:buClr>
              <a:buFont typeface="Wingdings" pitchFamily="2" charset="2"/>
              <a:buChar char="Ø"/>
            </a:pPr>
            <a:endParaRPr lang="en-GB" sz="1600" dirty="0" smtClean="0">
              <a:solidFill>
                <a:srgbClr val="002060"/>
              </a:solidFill>
              <a:latin typeface="Myriad Pro Cond"/>
            </a:endParaRPr>
          </a:p>
          <a:p>
            <a:pPr marL="391077" lvl="0" indent="-391077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A number of logistics parks constructed </a:t>
            </a:r>
          </a:p>
          <a:p>
            <a:pPr marL="912514" lvl="1" indent="-391077">
              <a:spcBef>
                <a:spcPct val="20000"/>
              </a:spcBef>
              <a:buClr>
                <a:srgbClr val="92D050"/>
              </a:buClr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close to highways</a:t>
            </a:r>
          </a:p>
          <a:p>
            <a:pPr marL="391077" lvl="0" indent="-391077">
              <a:spcBef>
                <a:spcPct val="20000"/>
              </a:spcBef>
            </a:pPr>
            <a:endParaRPr lang="en-GB" sz="1400" dirty="0" smtClean="0">
              <a:solidFill>
                <a:srgbClr val="002060"/>
              </a:solidFill>
              <a:latin typeface="Myriad Pro Cond"/>
            </a:endParaRPr>
          </a:p>
          <a:p>
            <a:pPr marL="391077" indent="-391077" defTabSz="0"/>
            <a:endParaRPr lang="en-GB" sz="1400" dirty="0" smtClean="0">
              <a:solidFill>
                <a:srgbClr val="002060"/>
              </a:solidFill>
              <a:latin typeface="Myriad Pro Cond"/>
            </a:endParaRPr>
          </a:p>
          <a:p>
            <a:endParaRPr lang="en-GB" sz="1400" dirty="0" smtClean="0">
              <a:solidFill>
                <a:srgbClr val="002060"/>
              </a:solidFill>
              <a:latin typeface="Myriad Pro Cond"/>
            </a:endParaRPr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628778" y="1962150"/>
          <a:ext cx="2933571" cy="2599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561"/>
                <a:gridCol w="695460"/>
                <a:gridCol w="971550"/>
              </a:tblGrid>
              <a:tr h="368256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bg1"/>
                          </a:solidFill>
                          <a:latin typeface="Myriad Pro Cond"/>
                        </a:rPr>
                        <a:t>Country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rgbClr val="8DB4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bg1"/>
                          </a:solidFill>
                          <a:latin typeface="Myriad Pro Cond"/>
                        </a:rPr>
                        <a:t>Value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rgbClr val="8DB43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chemeClr val="bg1"/>
                          </a:solidFill>
                          <a:latin typeface="Myriad Pro Cond"/>
                        </a:rPr>
                        <a:t>Rank/14</a:t>
                      </a:r>
                      <a:r>
                        <a:rPr lang="sl-SI" sz="1400" noProof="0" dirty="0" smtClean="0">
                          <a:solidFill>
                            <a:schemeClr val="bg1"/>
                          </a:solidFill>
                          <a:latin typeface="Myriad Pro Cond"/>
                        </a:rPr>
                        <a:t>8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rgbClr val="8DB43E"/>
                    </a:solidFill>
                  </a:tcPr>
                </a:tc>
              </a:tr>
              <a:tr h="331682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Switzerland</a:t>
                      </a:r>
                      <a:endParaRPr lang="en-GB" sz="1400" noProof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6.6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1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523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Germany</a:t>
                      </a:r>
                      <a:endParaRPr lang="en-GB" sz="1400" noProof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6.2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10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523">
                <a:tc>
                  <a:txBody>
                    <a:bodyPr/>
                    <a:lstStyle/>
                    <a:p>
                      <a:pPr marL="0" marR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USA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5.7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19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523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Slovenia</a:t>
                      </a:r>
                      <a:endParaRPr lang="en-GB" sz="1400" noProof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5.2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31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2135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Czech</a:t>
                      </a:r>
                      <a:r>
                        <a:rPr lang="en-GB" sz="1400" baseline="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 Rep.</a:t>
                      </a:r>
                      <a:endParaRPr lang="en-GB" sz="1400" noProof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5.1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37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4523">
                <a:tc>
                  <a:txBody>
                    <a:bodyPr/>
                    <a:lstStyle/>
                    <a:p>
                      <a:r>
                        <a:rPr lang="en-GB" sz="1400" noProof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Italy</a:t>
                      </a:r>
                      <a:endParaRPr lang="en-GB" sz="1400" noProof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4.8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53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8256">
                <a:tc>
                  <a:txBody>
                    <a:bodyPr/>
                    <a:lstStyle/>
                    <a:p>
                      <a:r>
                        <a:rPr lang="en-GB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Poland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4.0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noProof="0" dirty="0" smtClean="0">
                          <a:solidFill>
                            <a:srgbClr val="002060"/>
                          </a:solidFill>
                          <a:latin typeface="Myriad Pro Cond"/>
                        </a:rPr>
                        <a:t>84</a:t>
                      </a:r>
                      <a:endParaRPr lang="en-GB" sz="1400" noProof="0" dirty="0">
                        <a:solidFill>
                          <a:srgbClr val="002060"/>
                        </a:solidFill>
                        <a:latin typeface="Myriad Pro Cond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PoljeZBesedilom 24"/>
          <p:cNvSpPr txBox="1"/>
          <p:nvPr/>
        </p:nvSpPr>
        <p:spPr>
          <a:xfrm>
            <a:off x="466786" y="1524000"/>
            <a:ext cx="3733671" cy="438150"/>
          </a:xfrm>
          <a:prstGeom prst="rect">
            <a:avLst/>
          </a:prstGeom>
        </p:spPr>
        <p:txBody>
          <a:bodyPr vert="horz" wrap="square" lIns="104287" tIns="52144" rIns="104287" bIns="52144" rtlCol="0">
            <a:no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  <a:latin typeface="Myriad Pro Cond"/>
              </a:rPr>
              <a:t>Quality of overall infrastructure</a:t>
            </a:r>
          </a:p>
        </p:txBody>
      </p:sp>
      <p:sp>
        <p:nvSpPr>
          <p:cNvPr id="28" name="PoljeZBesedilom 27"/>
          <p:cNvSpPr txBox="1"/>
          <p:nvPr/>
        </p:nvSpPr>
        <p:spPr>
          <a:xfrm>
            <a:off x="4410075" y="3638550"/>
            <a:ext cx="3324225" cy="438150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 lnSpcReduction="10000"/>
          </a:bodyPr>
          <a:lstStyle/>
          <a:p>
            <a:endParaRPr lang="sl-SI" sz="2200" dirty="0" smtClean="0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28778" y="4951379"/>
            <a:ext cx="3077460" cy="400110"/>
          </a:xfrm>
          <a:prstGeom prst="rect">
            <a:avLst/>
          </a:prstGeom>
          <a:noFill/>
          <a:ln w="9525" algn="ctr">
            <a:solidFill>
              <a:srgbClr val="78A22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1000" b="0" i="1" dirty="0" smtClean="0">
                <a:solidFill>
                  <a:schemeClr val="tx1"/>
                </a:solidFill>
              </a:rPr>
              <a:t>Source: WEF – The Global Competitiveness</a:t>
            </a:r>
            <a:endParaRPr lang="sl-SI" sz="1000" b="0" i="1" dirty="0" smtClean="0">
              <a:solidFill>
                <a:schemeClr val="tx1"/>
              </a:solidFill>
            </a:endParaRPr>
          </a:p>
          <a:p>
            <a:r>
              <a:rPr lang="en-GB" sz="1000" b="0" i="1" dirty="0" smtClean="0">
                <a:solidFill>
                  <a:schemeClr val="tx1"/>
                </a:solidFill>
              </a:rPr>
              <a:t>Report 201</a:t>
            </a:r>
            <a:r>
              <a:rPr lang="sl-SI" sz="1000" b="0" i="1" dirty="0" smtClean="0">
                <a:solidFill>
                  <a:schemeClr val="tx1"/>
                </a:solidFill>
              </a:rPr>
              <a:t>3</a:t>
            </a:r>
            <a:r>
              <a:rPr lang="en-GB" sz="1000" b="0" i="1" dirty="0" smtClean="0">
                <a:solidFill>
                  <a:schemeClr val="tx1"/>
                </a:solidFill>
              </a:rPr>
              <a:t>-201</a:t>
            </a:r>
            <a:r>
              <a:rPr lang="sl-SI" sz="1000" b="0" i="1" dirty="0" smtClean="0">
                <a:solidFill>
                  <a:schemeClr val="tx1"/>
                </a:solidFill>
              </a:rPr>
              <a:t>4</a:t>
            </a:r>
            <a:endParaRPr lang="en-GB" sz="1000" b="0" i="1" dirty="0" smtClean="0">
              <a:solidFill>
                <a:schemeClr val="tx1"/>
              </a:solidFill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4724912" y="757882"/>
            <a:ext cx="5739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0971" algn="ctr"/>
            <a:r>
              <a:rPr lang="en-GB" sz="2800" b="1" dirty="0" smtClean="0">
                <a:solidFill>
                  <a:srgbClr val="002060"/>
                </a:solidFill>
                <a:latin typeface="Myriad Pro Cond"/>
              </a:rPr>
              <a:t>Quality link to regional markets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pic>
        <p:nvPicPr>
          <p:cNvPr id="4" name="Picture 25" descr="evropa_4_ps.jpg"/>
          <p:cNvPicPr>
            <a:picLocks noChangeAspect="1"/>
          </p:cNvPicPr>
          <p:nvPr/>
        </p:nvPicPr>
        <p:blipFill>
          <a:blip r:embed="rId2" cstate="print"/>
          <a:srcRect t="3223" b="7333"/>
          <a:stretch>
            <a:fillRect/>
          </a:stretch>
        </p:blipFill>
        <p:spPr bwMode="auto">
          <a:xfrm>
            <a:off x="26906" y="1465158"/>
            <a:ext cx="10634824" cy="608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024106" y="6097436"/>
            <a:ext cx="210675" cy="4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endParaRPr lang="en-GB" sz="2300" dirty="0">
              <a:solidFill>
                <a:srgbClr val="FAFF1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 Box 53"/>
          <p:cNvSpPr txBox="1">
            <a:spLocks noChangeArrowheads="1"/>
          </p:cNvSpPr>
          <p:nvPr/>
        </p:nvSpPr>
        <p:spPr bwMode="auto">
          <a:xfrm>
            <a:off x="8350498" y="2484327"/>
            <a:ext cx="840592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Moscow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 flipH="1" flipV="1">
            <a:off x="8768024" y="3435800"/>
            <a:ext cx="53814" cy="85044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 flipH="1" flipV="1">
            <a:off x="4364526" y="4071290"/>
            <a:ext cx="53815" cy="85042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 flipH="1" flipV="1">
            <a:off x="4418343" y="3612618"/>
            <a:ext cx="53814" cy="85042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 flipH="1" flipV="1">
            <a:off x="5481639" y="3959232"/>
            <a:ext cx="53815" cy="85042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Oval 39"/>
          <p:cNvSpPr>
            <a:spLocks noChangeArrowheads="1"/>
          </p:cNvSpPr>
          <p:nvPr/>
        </p:nvSpPr>
        <p:spPr bwMode="auto">
          <a:xfrm flipH="1" flipV="1">
            <a:off x="8684517" y="2483441"/>
            <a:ext cx="53815" cy="85044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0" name="Group 42"/>
          <p:cNvGrpSpPr>
            <a:grpSpLocks/>
          </p:cNvGrpSpPr>
          <p:nvPr/>
        </p:nvGrpSpPr>
        <p:grpSpPr bwMode="auto">
          <a:xfrm>
            <a:off x="-38970" y="3918243"/>
            <a:ext cx="9694002" cy="4023476"/>
            <a:chOff x="0" y="3477658"/>
            <a:chExt cx="8293100" cy="3380342"/>
          </a:xfrm>
        </p:grpSpPr>
        <p:sp>
          <p:nvSpPr>
            <p:cNvPr id="21" name="Freeform 92"/>
            <p:cNvSpPr/>
            <p:nvPr/>
          </p:nvSpPr>
          <p:spPr>
            <a:xfrm>
              <a:off x="0" y="3477658"/>
              <a:ext cx="5138737" cy="2402281"/>
            </a:xfrm>
            <a:custGeom>
              <a:avLst/>
              <a:gdLst>
                <a:gd name="connsiteX0" fmla="*/ 0 w 5138208"/>
                <a:gd name="connsiteY0" fmla="*/ 2331508 h 2331508"/>
                <a:gd name="connsiteX1" fmla="*/ 615950 w 5138208"/>
                <a:gd name="connsiteY1" fmla="*/ 1829858 h 2331508"/>
                <a:gd name="connsiteX2" fmla="*/ 1333500 w 5138208"/>
                <a:gd name="connsiteY2" fmla="*/ 1810808 h 2331508"/>
                <a:gd name="connsiteX3" fmla="*/ 2603500 w 5138208"/>
                <a:gd name="connsiteY3" fmla="*/ 1417108 h 2331508"/>
                <a:gd name="connsiteX4" fmla="*/ 3657600 w 5138208"/>
                <a:gd name="connsiteY4" fmla="*/ 1429808 h 2331508"/>
                <a:gd name="connsiteX5" fmla="*/ 4076700 w 5138208"/>
                <a:gd name="connsiteY5" fmla="*/ 1848908 h 2331508"/>
                <a:gd name="connsiteX6" fmla="*/ 4527550 w 5138208"/>
                <a:gd name="connsiteY6" fmla="*/ 1906058 h 2331508"/>
                <a:gd name="connsiteX7" fmla="*/ 4794250 w 5138208"/>
                <a:gd name="connsiteY7" fmla="*/ 1671108 h 2331508"/>
                <a:gd name="connsiteX8" fmla="*/ 5029200 w 5138208"/>
                <a:gd name="connsiteY8" fmla="*/ 1302808 h 2331508"/>
                <a:gd name="connsiteX9" fmla="*/ 5111750 w 5138208"/>
                <a:gd name="connsiteY9" fmla="*/ 940858 h 2331508"/>
                <a:gd name="connsiteX10" fmla="*/ 4870450 w 5138208"/>
                <a:gd name="connsiteY10" fmla="*/ 629708 h 2331508"/>
                <a:gd name="connsiteX11" fmla="*/ 4610100 w 5138208"/>
                <a:gd name="connsiteY11" fmla="*/ 451908 h 2331508"/>
                <a:gd name="connsiteX12" fmla="*/ 4337050 w 5138208"/>
                <a:gd name="connsiteY12" fmla="*/ 286808 h 2331508"/>
                <a:gd name="connsiteX13" fmla="*/ 4184650 w 5138208"/>
                <a:gd name="connsiteY13" fmla="*/ 121708 h 2331508"/>
                <a:gd name="connsiteX14" fmla="*/ 4210050 w 5138208"/>
                <a:gd name="connsiteY14" fmla="*/ 20108 h 2331508"/>
                <a:gd name="connsiteX15" fmla="*/ 4229100 w 5138208"/>
                <a:gd name="connsiteY15" fmla="*/ 1058 h 2331508"/>
                <a:gd name="connsiteX0" fmla="*/ 0 w 5138208"/>
                <a:gd name="connsiteY0" fmla="*/ 2331508 h 2331508"/>
                <a:gd name="connsiteX1" fmla="*/ 615950 w 5138208"/>
                <a:gd name="connsiteY1" fmla="*/ 1829858 h 2331508"/>
                <a:gd name="connsiteX2" fmla="*/ 1333500 w 5138208"/>
                <a:gd name="connsiteY2" fmla="*/ 1810808 h 2331508"/>
                <a:gd name="connsiteX3" fmla="*/ 2603500 w 5138208"/>
                <a:gd name="connsiteY3" fmla="*/ 1417108 h 2331508"/>
                <a:gd name="connsiteX4" fmla="*/ 3657600 w 5138208"/>
                <a:gd name="connsiteY4" fmla="*/ 1429808 h 2331508"/>
                <a:gd name="connsiteX5" fmla="*/ 4076700 w 5138208"/>
                <a:gd name="connsiteY5" fmla="*/ 1848908 h 2331508"/>
                <a:gd name="connsiteX6" fmla="*/ 4527550 w 5138208"/>
                <a:gd name="connsiteY6" fmla="*/ 1906058 h 2331508"/>
                <a:gd name="connsiteX7" fmla="*/ 4794250 w 5138208"/>
                <a:gd name="connsiteY7" fmla="*/ 1671108 h 2331508"/>
                <a:gd name="connsiteX8" fmla="*/ 5029200 w 5138208"/>
                <a:gd name="connsiteY8" fmla="*/ 1302808 h 2331508"/>
                <a:gd name="connsiteX9" fmla="*/ 5111750 w 5138208"/>
                <a:gd name="connsiteY9" fmla="*/ 940858 h 2331508"/>
                <a:gd name="connsiteX10" fmla="*/ 4870450 w 5138208"/>
                <a:gd name="connsiteY10" fmla="*/ 629708 h 2331508"/>
                <a:gd name="connsiteX11" fmla="*/ 4610100 w 5138208"/>
                <a:gd name="connsiteY11" fmla="*/ 451908 h 2331508"/>
                <a:gd name="connsiteX12" fmla="*/ 4337050 w 5138208"/>
                <a:gd name="connsiteY12" fmla="*/ 286808 h 2331508"/>
                <a:gd name="connsiteX13" fmla="*/ 4184650 w 5138208"/>
                <a:gd name="connsiteY13" fmla="*/ 121708 h 2331508"/>
                <a:gd name="connsiteX14" fmla="*/ 4138580 w 5138208"/>
                <a:gd name="connsiteY14" fmla="*/ 20108 h 2331508"/>
                <a:gd name="connsiteX15" fmla="*/ 4229100 w 5138208"/>
                <a:gd name="connsiteY15" fmla="*/ 1058 h 2331508"/>
                <a:gd name="connsiteX0" fmla="*/ 0 w 5138208"/>
                <a:gd name="connsiteY0" fmla="*/ 2402441 h 2402441"/>
                <a:gd name="connsiteX1" fmla="*/ 615950 w 5138208"/>
                <a:gd name="connsiteY1" fmla="*/ 1900791 h 2402441"/>
                <a:gd name="connsiteX2" fmla="*/ 1333500 w 5138208"/>
                <a:gd name="connsiteY2" fmla="*/ 1881741 h 2402441"/>
                <a:gd name="connsiteX3" fmla="*/ 2603500 w 5138208"/>
                <a:gd name="connsiteY3" fmla="*/ 1488041 h 2402441"/>
                <a:gd name="connsiteX4" fmla="*/ 3657600 w 5138208"/>
                <a:gd name="connsiteY4" fmla="*/ 1500741 h 2402441"/>
                <a:gd name="connsiteX5" fmla="*/ 4076700 w 5138208"/>
                <a:gd name="connsiteY5" fmla="*/ 1919841 h 2402441"/>
                <a:gd name="connsiteX6" fmla="*/ 4527550 w 5138208"/>
                <a:gd name="connsiteY6" fmla="*/ 1976991 h 2402441"/>
                <a:gd name="connsiteX7" fmla="*/ 4794250 w 5138208"/>
                <a:gd name="connsiteY7" fmla="*/ 1742041 h 2402441"/>
                <a:gd name="connsiteX8" fmla="*/ 5029200 w 5138208"/>
                <a:gd name="connsiteY8" fmla="*/ 1373741 h 2402441"/>
                <a:gd name="connsiteX9" fmla="*/ 5111750 w 5138208"/>
                <a:gd name="connsiteY9" fmla="*/ 1011791 h 2402441"/>
                <a:gd name="connsiteX10" fmla="*/ 4870450 w 5138208"/>
                <a:gd name="connsiteY10" fmla="*/ 700641 h 2402441"/>
                <a:gd name="connsiteX11" fmla="*/ 4610100 w 5138208"/>
                <a:gd name="connsiteY11" fmla="*/ 522841 h 2402441"/>
                <a:gd name="connsiteX12" fmla="*/ 4337050 w 5138208"/>
                <a:gd name="connsiteY12" fmla="*/ 357741 h 2402441"/>
                <a:gd name="connsiteX13" fmla="*/ 4184650 w 5138208"/>
                <a:gd name="connsiteY13" fmla="*/ 192641 h 2402441"/>
                <a:gd name="connsiteX14" fmla="*/ 4138580 w 5138208"/>
                <a:gd name="connsiteY14" fmla="*/ 91041 h 2402441"/>
                <a:gd name="connsiteX15" fmla="*/ 4300506 w 5138208"/>
                <a:gd name="connsiteY15" fmla="*/ 529 h 2402441"/>
                <a:gd name="connsiteX0" fmla="*/ 0 w 5138208"/>
                <a:gd name="connsiteY0" fmla="*/ 2402441 h 2402441"/>
                <a:gd name="connsiteX1" fmla="*/ 615886 w 5138208"/>
                <a:gd name="connsiteY1" fmla="*/ 1758296 h 2402441"/>
                <a:gd name="connsiteX2" fmla="*/ 1333500 w 5138208"/>
                <a:gd name="connsiteY2" fmla="*/ 1881741 h 2402441"/>
                <a:gd name="connsiteX3" fmla="*/ 2603500 w 5138208"/>
                <a:gd name="connsiteY3" fmla="*/ 1488041 h 2402441"/>
                <a:gd name="connsiteX4" fmla="*/ 3657600 w 5138208"/>
                <a:gd name="connsiteY4" fmla="*/ 1500741 h 2402441"/>
                <a:gd name="connsiteX5" fmla="*/ 4076700 w 5138208"/>
                <a:gd name="connsiteY5" fmla="*/ 1919841 h 2402441"/>
                <a:gd name="connsiteX6" fmla="*/ 4527550 w 5138208"/>
                <a:gd name="connsiteY6" fmla="*/ 1976991 h 2402441"/>
                <a:gd name="connsiteX7" fmla="*/ 4794250 w 5138208"/>
                <a:gd name="connsiteY7" fmla="*/ 1742041 h 2402441"/>
                <a:gd name="connsiteX8" fmla="*/ 5029200 w 5138208"/>
                <a:gd name="connsiteY8" fmla="*/ 1373741 h 2402441"/>
                <a:gd name="connsiteX9" fmla="*/ 5111750 w 5138208"/>
                <a:gd name="connsiteY9" fmla="*/ 1011791 h 2402441"/>
                <a:gd name="connsiteX10" fmla="*/ 4870450 w 5138208"/>
                <a:gd name="connsiteY10" fmla="*/ 700641 h 2402441"/>
                <a:gd name="connsiteX11" fmla="*/ 4610100 w 5138208"/>
                <a:gd name="connsiteY11" fmla="*/ 522841 h 2402441"/>
                <a:gd name="connsiteX12" fmla="*/ 4337050 w 5138208"/>
                <a:gd name="connsiteY12" fmla="*/ 357741 h 2402441"/>
                <a:gd name="connsiteX13" fmla="*/ 4184650 w 5138208"/>
                <a:gd name="connsiteY13" fmla="*/ 192641 h 2402441"/>
                <a:gd name="connsiteX14" fmla="*/ 4138580 w 5138208"/>
                <a:gd name="connsiteY14" fmla="*/ 91041 h 2402441"/>
                <a:gd name="connsiteX15" fmla="*/ 4300506 w 5138208"/>
                <a:gd name="connsiteY15" fmla="*/ 529 h 240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8208" h="2402441">
                  <a:moveTo>
                    <a:pt x="0" y="2402441"/>
                  </a:moveTo>
                  <a:cubicBezTo>
                    <a:pt x="196850" y="2195007"/>
                    <a:pt x="393636" y="1845079"/>
                    <a:pt x="615886" y="1758296"/>
                  </a:cubicBezTo>
                  <a:cubicBezTo>
                    <a:pt x="838136" y="1671513"/>
                    <a:pt x="1002231" y="1926783"/>
                    <a:pt x="1333500" y="1881741"/>
                  </a:cubicBezTo>
                  <a:cubicBezTo>
                    <a:pt x="1664769" y="1836699"/>
                    <a:pt x="2216150" y="1551541"/>
                    <a:pt x="2603500" y="1488041"/>
                  </a:cubicBezTo>
                  <a:cubicBezTo>
                    <a:pt x="2990850" y="1424541"/>
                    <a:pt x="3412067" y="1428774"/>
                    <a:pt x="3657600" y="1500741"/>
                  </a:cubicBezTo>
                  <a:cubicBezTo>
                    <a:pt x="3903133" y="1572708"/>
                    <a:pt x="3931708" y="1840466"/>
                    <a:pt x="4076700" y="1919841"/>
                  </a:cubicBezTo>
                  <a:cubicBezTo>
                    <a:pt x="4221692" y="1999216"/>
                    <a:pt x="4407958" y="2006624"/>
                    <a:pt x="4527550" y="1976991"/>
                  </a:cubicBezTo>
                  <a:cubicBezTo>
                    <a:pt x="4647142" y="1947358"/>
                    <a:pt x="4710642" y="1842583"/>
                    <a:pt x="4794250" y="1742041"/>
                  </a:cubicBezTo>
                  <a:cubicBezTo>
                    <a:pt x="4877858" y="1641499"/>
                    <a:pt x="4976283" y="1495449"/>
                    <a:pt x="5029200" y="1373741"/>
                  </a:cubicBezTo>
                  <a:cubicBezTo>
                    <a:pt x="5082117" y="1252033"/>
                    <a:pt x="5138208" y="1123974"/>
                    <a:pt x="5111750" y="1011791"/>
                  </a:cubicBezTo>
                  <a:cubicBezTo>
                    <a:pt x="5085292" y="899608"/>
                    <a:pt x="4954058" y="782133"/>
                    <a:pt x="4870450" y="700641"/>
                  </a:cubicBezTo>
                  <a:cubicBezTo>
                    <a:pt x="4786842" y="619149"/>
                    <a:pt x="4699000" y="579991"/>
                    <a:pt x="4610100" y="522841"/>
                  </a:cubicBezTo>
                  <a:cubicBezTo>
                    <a:pt x="4521200" y="465691"/>
                    <a:pt x="4407958" y="412774"/>
                    <a:pt x="4337050" y="357741"/>
                  </a:cubicBezTo>
                  <a:cubicBezTo>
                    <a:pt x="4266142" y="302708"/>
                    <a:pt x="4217728" y="237091"/>
                    <a:pt x="4184650" y="192641"/>
                  </a:cubicBezTo>
                  <a:cubicBezTo>
                    <a:pt x="4151572" y="148191"/>
                    <a:pt x="4119271" y="123060"/>
                    <a:pt x="4138580" y="91041"/>
                  </a:cubicBezTo>
                  <a:cubicBezTo>
                    <a:pt x="4157889" y="59022"/>
                    <a:pt x="4294685" y="0"/>
                    <a:pt x="4300506" y="52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l-SI" dirty="0">
                <a:cs typeface="Arial" charset="0"/>
              </a:endParaRPr>
            </a:p>
          </p:txBody>
        </p:sp>
        <p:sp>
          <p:nvSpPr>
            <p:cNvPr id="22" name="Freeform 96"/>
            <p:cNvSpPr/>
            <p:nvPr/>
          </p:nvSpPr>
          <p:spPr>
            <a:xfrm>
              <a:off x="5070475" y="4571625"/>
              <a:ext cx="3222625" cy="2286375"/>
            </a:xfrm>
            <a:custGeom>
              <a:avLst/>
              <a:gdLst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2987675 w 3222625"/>
                <a:gd name="connsiteY4" fmla="*/ 2006600 h 2286000"/>
                <a:gd name="connsiteX5" fmla="*/ 2987675 w 3222625"/>
                <a:gd name="connsiteY5" fmla="*/ 1936750 h 2286000"/>
                <a:gd name="connsiteX6" fmla="*/ 2924175 w 3222625"/>
                <a:gd name="connsiteY6" fmla="*/ 1847850 h 2286000"/>
                <a:gd name="connsiteX7" fmla="*/ 2854325 w 3222625"/>
                <a:gd name="connsiteY7" fmla="*/ 1771650 h 2286000"/>
                <a:gd name="connsiteX8" fmla="*/ 2314575 w 3222625"/>
                <a:gd name="connsiteY8" fmla="*/ 1219200 h 2286000"/>
                <a:gd name="connsiteX9" fmla="*/ 377825 w 3222625"/>
                <a:gd name="connsiteY9" fmla="*/ 1117600 h 2286000"/>
                <a:gd name="connsiteX10" fmla="*/ 47625 w 3222625"/>
                <a:gd name="connsiteY10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2987675 w 3222625"/>
                <a:gd name="connsiteY4" fmla="*/ 2006600 h 2286000"/>
                <a:gd name="connsiteX5" fmla="*/ 2987675 w 3222625"/>
                <a:gd name="connsiteY5" fmla="*/ 1936750 h 2286000"/>
                <a:gd name="connsiteX6" fmla="*/ 2924175 w 3222625"/>
                <a:gd name="connsiteY6" fmla="*/ 1847850 h 2286000"/>
                <a:gd name="connsiteX7" fmla="*/ 2854325 w 3222625"/>
                <a:gd name="connsiteY7" fmla="*/ 1628750 h 2286000"/>
                <a:gd name="connsiteX8" fmla="*/ 2314575 w 3222625"/>
                <a:gd name="connsiteY8" fmla="*/ 1219200 h 2286000"/>
                <a:gd name="connsiteX9" fmla="*/ 377825 w 3222625"/>
                <a:gd name="connsiteY9" fmla="*/ 1117600 h 2286000"/>
                <a:gd name="connsiteX10" fmla="*/ 47625 w 3222625"/>
                <a:gd name="connsiteY10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2987675 w 3222625"/>
                <a:gd name="connsiteY4" fmla="*/ 1936750 h 2286000"/>
                <a:gd name="connsiteX5" fmla="*/ 2924175 w 3222625"/>
                <a:gd name="connsiteY5" fmla="*/ 1847850 h 2286000"/>
                <a:gd name="connsiteX6" fmla="*/ 2854325 w 3222625"/>
                <a:gd name="connsiteY6" fmla="*/ 1628750 h 2286000"/>
                <a:gd name="connsiteX7" fmla="*/ 2314575 w 3222625"/>
                <a:gd name="connsiteY7" fmla="*/ 1219200 h 2286000"/>
                <a:gd name="connsiteX8" fmla="*/ 377825 w 3222625"/>
                <a:gd name="connsiteY8" fmla="*/ 1117600 h 2286000"/>
                <a:gd name="connsiteX9" fmla="*/ 47625 w 3222625"/>
                <a:gd name="connsiteY9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2924175 w 3222625"/>
                <a:gd name="connsiteY4" fmla="*/ 1847850 h 2286000"/>
                <a:gd name="connsiteX5" fmla="*/ 2854325 w 3222625"/>
                <a:gd name="connsiteY5" fmla="*/ 1628750 h 2286000"/>
                <a:gd name="connsiteX6" fmla="*/ 2314575 w 3222625"/>
                <a:gd name="connsiteY6" fmla="*/ 1219200 h 2286000"/>
                <a:gd name="connsiteX7" fmla="*/ 377825 w 3222625"/>
                <a:gd name="connsiteY7" fmla="*/ 1117600 h 2286000"/>
                <a:gd name="connsiteX8" fmla="*/ 47625 w 3222625"/>
                <a:gd name="connsiteY8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3162012 w 3222625"/>
                <a:gd name="connsiteY4" fmla="*/ 2062065 h 2286000"/>
                <a:gd name="connsiteX5" fmla="*/ 2924175 w 3222625"/>
                <a:gd name="connsiteY5" fmla="*/ 1847850 h 2286000"/>
                <a:gd name="connsiteX6" fmla="*/ 2854325 w 3222625"/>
                <a:gd name="connsiteY6" fmla="*/ 1628750 h 2286000"/>
                <a:gd name="connsiteX7" fmla="*/ 2314575 w 3222625"/>
                <a:gd name="connsiteY7" fmla="*/ 1219200 h 2286000"/>
                <a:gd name="connsiteX8" fmla="*/ 377825 w 3222625"/>
                <a:gd name="connsiteY8" fmla="*/ 1117600 h 2286000"/>
                <a:gd name="connsiteX9" fmla="*/ 47625 w 3222625"/>
                <a:gd name="connsiteY9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3162012 w 3222625"/>
                <a:gd name="connsiteY4" fmla="*/ 2062065 h 2286000"/>
                <a:gd name="connsiteX5" fmla="*/ 2924175 w 3222625"/>
                <a:gd name="connsiteY5" fmla="*/ 1847850 h 2286000"/>
                <a:gd name="connsiteX6" fmla="*/ 2925862 w 3222625"/>
                <a:gd name="connsiteY6" fmla="*/ 1847461 h 2286000"/>
                <a:gd name="connsiteX7" fmla="*/ 2854325 w 3222625"/>
                <a:gd name="connsiteY7" fmla="*/ 1628750 h 2286000"/>
                <a:gd name="connsiteX8" fmla="*/ 2314575 w 3222625"/>
                <a:gd name="connsiteY8" fmla="*/ 1219200 h 2286000"/>
                <a:gd name="connsiteX9" fmla="*/ 377825 w 3222625"/>
                <a:gd name="connsiteY9" fmla="*/ 1117600 h 2286000"/>
                <a:gd name="connsiteX10" fmla="*/ 47625 w 3222625"/>
                <a:gd name="connsiteY10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3162012 w 3222625"/>
                <a:gd name="connsiteY4" fmla="*/ 2062065 h 2286000"/>
                <a:gd name="connsiteX5" fmla="*/ 2924175 w 3222625"/>
                <a:gd name="connsiteY5" fmla="*/ 1847850 h 2286000"/>
                <a:gd name="connsiteX6" fmla="*/ 2854325 w 3222625"/>
                <a:gd name="connsiteY6" fmla="*/ 1628750 h 2286000"/>
                <a:gd name="connsiteX7" fmla="*/ 2314575 w 3222625"/>
                <a:gd name="connsiteY7" fmla="*/ 1219200 h 2286000"/>
                <a:gd name="connsiteX8" fmla="*/ 377825 w 3222625"/>
                <a:gd name="connsiteY8" fmla="*/ 1117600 h 2286000"/>
                <a:gd name="connsiteX9" fmla="*/ 47625 w 3222625"/>
                <a:gd name="connsiteY9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82925 w 3222625"/>
                <a:gd name="connsiteY2" fmla="*/ 2133600 h 2286000"/>
                <a:gd name="connsiteX3" fmla="*/ 3032125 w 3222625"/>
                <a:gd name="connsiteY3" fmla="*/ 2057400 h 2286000"/>
                <a:gd name="connsiteX4" fmla="*/ 3162012 w 3222625"/>
                <a:gd name="connsiteY4" fmla="*/ 2062065 h 2286000"/>
                <a:gd name="connsiteX5" fmla="*/ 2924175 w 3222625"/>
                <a:gd name="connsiteY5" fmla="*/ 1847850 h 2286000"/>
                <a:gd name="connsiteX6" fmla="*/ 2925862 w 3222625"/>
                <a:gd name="connsiteY6" fmla="*/ 1838131 h 2286000"/>
                <a:gd name="connsiteX7" fmla="*/ 2854325 w 3222625"/>
                <a:gd name="connsiteY7" fmla="*/ 1628750 h 2286000"/>
                <a:gd name="connsiteX8" fmla="*/ 2314575 w 3222625"/>
                <a:gd name="connsiteY8" fmla="*/ 1219200 h 2286000"/>
                <a:gd name="connsiteX9" fmla="*/ 377825 w 3222625"/>
                <a:gd name="connsiteY9" fmla="*/ 1117600 h 2286000"/>
                <a:gd name="connsiteX10" fmla="*/ 47625 w 3222625"/>
                <a:gd name="connsiteY10" fmla="*/ 0 h 2286000"/>
                <a:gd name="connsiteX0" fmla="*/ 3222625 w 3222625"/>
                <a:gd name="connsiteY0" fmla="*/ 2286000 h 2286000"/>
                <a:gd name="connsiteX1" fmla="*/ 3140075 w 3222625"/>
                <a:gd name="connsiteY1" fmla="*/ 2216150 h 2286000"/>
                <a:gd name="connsiteX2" fmla="*/ 3032125 w 3222625"/>
                <a:gd name="connsiteY2" fmla="*/ 2057400 h 2286000"/>
                <a:gd name="connsiteX3" fmla="*/ 3162012 w 3222625"/>
                <a:gd name="connsiteY3" fmla="*/ 2062065 h 2286000"/>
                <a:gd name="connsiteX4" fmla="*/ 2924175 w 3222625"/>
                <a:gd name="connsiteY4" fmla="*/ 1847850 h 2286000"/>
                <a:gd name="connsiteX5" fmla="*/ 2925862 w 3222625"/>
                <a:gd name="connsiteY5" fmla="*/ 1838131 h 2286000"/>
                <a:gd name="connsiteX6" fmla="*/ 2854325 w 3222625"/>
                <a:gd name="connsiteY6" fmla="*/ 1628750 h 2286000"/>
                <a:gd name="connsiteX7" fmla="*/ 2314575 w 3222625"/>
                <a:gd name="connsiteY7" fmla="*/ 1219200 h 2286000"/>
                <a:gd name="connsiteX8" fmla="*/ 377825 w 3222625"/>
                <a:gd name="connsiteY8" fmla="*/ 1117600 h 2286000"/>
                <a:gd name="connsiteX9" fmla="*/ 47625 w 3222625"/>
                <a:gd name="connsiteY9" fmla="*/ 0 h 2286000"/>
                <a:gd name="connsiteX0" fmla="*/ 3222625 w 3222625"/>
                <a:gd name="connsiteY0" fmla="*/ 2286000 h 2286000"/>
                <a:gd name="connsiteX1" fmla="*/ 3032125 w 3222625"/>
                <a:gd name="connsiteY1" fmla="*/ 2057400 h 2286000"/>
                <a:gd name="connsiteX2" fmla="*/ 3162012 w 3222625"/>
                <a:gd name="connsiteY2" fmla="*/ 2062065 h 2286000"/>
                <a:gd name="connsiteX3" fmla="*/ 2924175 w 3222625"/>
                <a:gd name="connsiteY3" fmla="*/ 1847850 h 2286000"/>
                <a:gd name="connsiteX4" fmla="*/ 2925862 w 3222625"/>
                <a:gd name="connsiteY4" fmla="*/ 1838131 h 2286000"/>
                <a:gd name="connsiteX5" fmla="*/ 2854325 w 3222625"/>
                <a:gd name="connsiteY5" fmla="*/ 1628750 h 2286000"/>
                <a:gd name="connsiteX6" fmla="*/ 2314575 w 3222625"/>
                <a:gd name="connsiteY6" fmla="*/ 1219200 h 2286000"/>
                <a:gd name="connsiteX7" fmla="*/ 377825 w 3222625"/>
                <a:gd name="connsiteY7" fmla="*/ 1117600 h 2286000"/>
                <a:gd name="connsiteX8" fmla="*/ 47625 w 3222625"/>
                <a:gd name="connsiteY8" fmla="*/ 0 h 2286000"/>
                <a:gd name="connsiteX0" fmla="*/ 3222625 w 3222625"/>
                <a:gd name="connsiteY0" fmla="*/ 2286000 h 2286000"/>
                <a:gd name="connsiteX1" fmla="*/ 3162012 w 3222625"/>
                <a:gd name="connsiteY1" fmla="*/ 2062065 h 2286000"/>
                <a:gd name="connsiteX2" fmla="*/ 2924175 w 3222625"/>
                <a:gd name="connsiteY2" fmla="*/ 1847850 h 2286000"/>
                <a:gd name="connsiteX3" fmla="*/ 2925862 w 3222625"/>
                <a:gd name="connsiteY3" fmla="*/ 1838131 h 2286000"/>
                <a:gd name="connsiteX4" fmla="*/ 2854325 w 3222625"/>
                <a:gd name="connsiteY4" fmla="*/ 1628750 h 2286000"/>
                <a:gd name="connsiteX5" fmla="*/ 2314575 w 3222625"/>
                <a:gd name="connsiteY5" fmla="*/ 1219200 h 2286000"/>
                <a:gd name="connsiteX6" fmla="*/ 377825 w 3222625"/>
                <a:gd name="connsiteY6" fmla="*/ 1117600 h 2286000"/>
                <a:gd name="connsiteX7" fmla="*/ 47625 w 3222625"/>
                <a:gd name="connsiteY7" fmla="*/ 0 h 2286000"/>
                <a:gd name="connsiteX0" fmla="*/ 3222625 w 3222625"/>
                <a:gd name="connsiteY0" fmla="*/ 2286000 h 2286000"/>
                <a:gd name="connsiteX1" fmla="*/ 3162012 w 3222625"/>
                <a:gd name="connsiteY1" fmla="*/ 2062065 h 2286000"/>
                <a:gd name="connsiteX2" fmla="*/ 2924175 w 3222625"/>
                <a:gd name="connsiteY2" fmla="*/ 1847850 h 2286000"/>
                <a:gd name="connsiteX3" fmla="*/ 2925862 w 3222625"/>
                <a:gd name="connsiteY3" fmla="*/ 1838131 h 2286000"/>
                <a:gd name="connsiteX4" fmla="*/ 2854325 w 3222625"/>
                <a:gd name="connsiteY4" fmla="*/ 1628750 h 2286000"/>
                <a:gd name="connsiteX5" fmla="*/ 2314575 w 3222625"/>
                <a:gd name="connsiteY5" fmla="*/ 1219200 h 2286000"/>
                <a:gd name="connsiteX6" fmla="*/ 377825 w 3222625"/>
                <a:gd name="connsiteY6" fmla="*/ 1117600 h 2286000"/>
                <a:gd name="connsiteX7" fmla="*/ 47625 w 3222625"/>
                <a:gd name="connsiteY7" fmla="*/ 0 h 2286000"/>
                <a:gd name="connsiteX0" fmla="*/ 3222625 w 3222625"/>
                <a:gd name="connsiteY0" fmla="*/ 2286000 h 2286000"/>
                <a:gd name="connsiteX1" fmla="*/ 3162012 w 3222625"/>
                <a:gd name="connsiteY1" fmla="*/ 2062065 h 2286000"/>
                <a:gd name="connsiteX2" fmla="*/ 3149796 w 3222625"/>
                <a:gd name="connsiteY2" fmla="*/ 2062065 h 2286000"/>
                <a:gd name="connsiteX3" fmla="*/ 2924175 w 3222625"/>
                <a:gd name="connsiteY3" fmla="*/ 1847850 h 2286000"/>
                <a:gd name="connsiteX4" fmla="*/ 2925862 w 3222625"/>
                <a:gd name="connsiteY4" fmla="*/ 1838131 h 2286000"/>
                <a:gd name="connsiteX5" fmla="*/ 2854325 w 3222625"/>
                <a:gd name="connsiteY5" fmla="*/ 1628750 h 2286000"/>
                <a:gd name="connsiteX6" fmla="*/ 2314575 w 3222625"/>
                <a:gd name="connsiteY6" fmla="*/ 1219200 h 2286000"/>
                <a:gd name="connsiteX7" fmla="*/ 377825 w 3222625"/>
                <a:gd name="connsiteY7" fmla="*/ 1117600 h 2286000"/>
                <a:gd name="connsiteX8" fmla="*/ 47625 w 3222625"/>
                <a:gd name="connsiteY8" fmla="*/ 0 h 2286000"/>
                <a:gd name="connsiteX0" fmla="*/ 3222625 w 3222625"/>
                <a:gd name="connsiteY0" fmla="*/ 2286000 h 2286000"/>
                <a:gd name="connsiteX1" fmla="*/ 3162012 w 3222625"/>
                <a:gd name="connsiteY1" fmla="*/ 2062065 h 2286000"/>
                <a:gd name="connsiteX2" fmla="*/ 3149796 w 3222625"/>
                <a:gd name="connsiteY2" fmla="*/ 2062065 h 2286000"/>
                <a:gd name="connsiteX3" fmla="*/ 2924175 w 3222625"/>
                <a:gd name="connsiteY3" fmla="*/ 1847850 h 2286000"/>
                <a:gd name="connsiteX4" fmla="*/ 2854325 w 3222625"/>
                <a:gd name="connsiteY4" fmla="*/ 1628750 h 2286000"/>
                <a:gd name="connsiteX5" fmla="*/ 2314575 w 3222625"/>
                <a:gd name="connsiteY5" fmla="*/ 1219200 h 2286000"/>
                <a:gd name="connsiteX6" fmla="*/ 377825 w 3222625"/>
                <a:gd name="connsiteY6" fmla="*/ 1117600 h 2286000"/>
                <a:gd name="connsiteX7" fmla="*/ 47625 w 3222625"/>
                <a:gd name="connsiteY7" fmla="*/ 0 h 2286000"/>
                <a:gd name="connsiteX0" fmla="*/ 3222625 w 3222625"/>
                <a:gd name="connsiteY0" fmla="*/ 2286000 h 2286000"/>
                <a:gd name="connsiteX1" fmla="*/ 3162012 w 3222625"/>
                <a:gd name="connsiteY1" fmla="*/ 2062065 h 2286000"/>
                <a:gd name="connsiteX2" fmla="*/ 2924175 w 3222625"/>
                <a:gd name="connsiteY2" fmla="*/ 1847850 h 2286000"/>
                <a:gd name="connsiteX3" fmla="*/ 2854325 w 3222625"/>
                <a:gd name="connsiteY3" fmla="*/ 1628750 h 2286000"/>
                <a:gd name="connsiteX4" fmla="*/ 2314575 w 3222625"/>
                <a:gd name="connsiteY4" fmla="*/ 1219200 h 2286000"/>
                <a:gd name="connsiteX5" fmla="*/ 377825 w 3222625"/>
                <a:gd name="connsiteY5" fmla="*/ 1117600 h 2286000"/>
                <a:gd name="connsiteX6" fmla="*/ 47625 w 3222625"/>
                <a:gd name="connsiteY6" fmla="*/ 0 h 2286000"/>
                <a:gd name="connsiteX0" fmla="*/ 3222625 w 3222625"/>
                <a:gd name="connsiteY0" fmla="*/ 2286000 h 2286000"/>
                <a:gd name="connsiteX1" fmla="*/ 3090542 w 3222625"/>
                <a:gd name="connsiteY1" fmla="*/ 2062065 h 2286000"/>
                <a:gd name="connsiteX2" fmla="*/ 2924175 w 3222625"/>
                <a:gd name="connsiteY2" fmla="*/ 1847850 h 2286000"/>
                <a:gd name="connsiteX3" fmla="*/ 2854325 w 3222625"/>
                <a:gd name="connsiteY3" fmla="*/ 1628750 h 2286000"/>
                <a:gd name="connsiteX4" fmla="*/ 2314575 w 3222625"/>
                <a:gd name="connsiteY4" fmla="*/ 1219200 h 2286000"/>
                <a:gd name="connsiteX5" fmla="*/ 377825 w 3222625"/>
                <a:gd name="connsiteY5" fmla="*/ 1117600 h 2286000"/>
                <a:gd name="connsiteX6" fmla="*/ 47625 w 3222625"/>
                <a:gd name="connsiteY6" fmla="*/ 0 h 2286000"/>
                <a:gd name="connsiteX0" fmla="*/ 3222625 w 3222625"/>
                <a:gd name="connsiteY0" fmla="*/ 2286000 h 2286000"/>
                <a:gd name="connsiteX1" fmla="*/ 3090542 w 3222625"/>
                <a:gd name="connsiteY1" fmla="*/ 2062065 h 2286000"/>
                <a:gd name="connsiteX2" fmla="*/ 2995581 w 3222625"/>
                <a:gd name="connsiteY2" fmla="*/ 1847850 h 2286000"/>
                <a:gd name="connsiteX3" fmla="*/ 2854325 w 3222625"/>
                <a:gd name="connsiteY3" fmla="*/ 1628750 h 2286000"/>
                <a:gd name="connsiteX4" fmla="*/ 2314575 w 3222625"/>
                <a:gd name="connsiteY4" fmla="*/ 1219200 h 2286000"/>
                <a:gd name="connsiteX5" fmla="*/ 377825 w 3222625"/>
                <a:gd name="connsiteY5" fmla="*/ 1117600 h 2286000"/>
                <a:gd name="connsiteX6" fmla="*/ 47625 w 3222625"/>
                <a:gd name="connsiteY6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2625" h="2286000">
                  <a:moveTo>
                    <a:pt x="3222625" y="2286000"/>
                  </a:moveTo>
                  <a:cubicBezTo>
                    <a:pt x="3209997" y="2239347"/>
                    <a:pt x="3128383" y="2135090"/>
                    <a:pt x="3090542" y="2062065"/>
                  </a:cubicBezTo>
                  <a:cubicBezTo>
                    <a:pt x="3052701" y="1989040"/>
                    <a:pt x="3034950" y="1920069"/>
                    <a:pt x="2995581" y="1847850"/>
                  </a:cubicBezTo>
                  <a:cubicBezTo>
                    <a:pt x="2956212" y="1775631"/>
                    <a:pt x="2967826" y="1733525"/>
                    <a:pt x="2854325" y="1628750"/>
                  </a:cubicBezTo>
                  <a:cubicBezTo>
                    <a:pt x="2740824" y="1523975"/>
                    <a:pt x="2727325" y="1304392"/>
                    <a:pt x="2314575" y="1219200"/>
                  </a:cubicBezTo>
                  <a:cubicBezTo>
                    <a:pt x="1901825" y="1134008"/>
                    <a:pt x="755650" y="1320800"/>
                    <a:pt x="377825" y="1117600"/>
                  </a:cubicBezTo>
                  <a:cubicBezTo>
                    <a:pt x="0" y="914400"/>
                    <a:pt x="23812" y="457200"/>
                    <a:pt x="47625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sl-SI" dirty="0">
                <a:cs typeface="Arial" charset="0"/>
              </a:endParaRPr>
            </a:p>
          </p:txBody>
        </p:sp>
      </p:grpSp>
      <p:sp>
        <p:nvSpPr>
          <p:cNvPr id="23" name="Freeform 67"/>
          <p:cNvSpPr>
            <a:spLocks/>
          </p:cNvSpPr>
          <p:nvPr/>
        </p:nvSpPr>
        <p:spPr bwMode="auto">
          <a:xfrm>
            <a:off x="2443912" y="3371759"/>
            <a:ext cx="6294420" cy="1498646"/>
          </a:xfrm>
          <a:custGeom>
            <a:avLst/>
            <a:gdLst>
              <a:gd name="T0" fmla="*/ 0 w 5384800"/>
              <a:gd name="T1" fmla="*/ 1258357 h 1259417"/>
              <a:gd name="T2" fmla="*/ 762000 w 5384800"/>
              <a:gd name="T3" fmla="*/ 674649 h 1259417"/>
              <a:gd name="T4" fmla="*/ 2387600 w 5384800"/>
              <a:gd name="T5" fmla="*/ 458931 h 1259417"/>
              <a:gd name="T6" fmla="*/ 3619500 w 5384800"/>
              <a:gd name="T7" fmla="*/ 65561 h 1259417"/>
              <a:gd name="T8" fmla="*/ 5384800 w 5384800"/>
              <a:gd name="T9" fmla="*/ 65561 h 1259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84800"/>
              <a:gd name="T16" fmla="*/ 0 h 1259417"/>
              <a:gd name="T17" fmla="*/ 5384800 w 5384800"/>
              <a:gd name="T18" fmla="*/ 1259417 h 12594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84800" h="1259417">
                <a:moveTo>
                  <a:pt x="0" y="1259417"/>
                </a:moveTo>
                <a:cubicBezTo>
                  <a:pt x="182033" y="1033992"/>
                  <a:pt x="364067" y="808567"/>
                  <a:pt x="762000" y="675217"/>
                </a:cubicBezTo>
                <a:cubicBezTo>
                  <a:pt x="1159933" y="541867"/>
                  <a:pt x="1911350" y="560917"/>
                  <a:pt x="2387600" y="459317"/>
                </a:cubicBezTo>
                <a:cubicBezTo>
                  <a:pt x="2863850" y="357717"/>
                  <a:pt x="3119967" y="131234"/>
                  <a:pt x="3619500" y="65617"/>
                </a:cubicBezTo>
                <a:cubicBezTo>
                  <a:pt x="4119033" y="0"/>
                  <a:pt x="4751916" y="32808"/>
                  <a:pt x="5384800" y="65617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lIns="104287" tIns="52144" rIns="104287" bIns="52144" anchor="ctr"/>
          <a:lstStyle/>
          <a:p>
            <a:endParaRPr lang="sl-SI"/>
          </a:p>
        </p:txBody>
      </p:sp>
      <p:grpSp>
        <p:nvGrpSpPr>
          <p:cNvPr id="24" name="Group 83"/>
          <p:cNvGrpSpPr>
            <a:grpSpLocks/>
          </p:cNvGrpSpPr>
          <p:nvPr/>
        </p:nvGrpSpPr>
        <p:grpSpPr bwMode="auto">
          <a:xfrm>
            <a:off x="3841228" y="3025099"/>
            <a:ext cx="3681642" cy="2589086"/>
            <a:chOff x="3390900" y="2781300"/>
            <a:chExt cx="3149600" cy="2174522"/>
          </a:xfrm>
        </p:grpSpPr>
        <p:sp>
          <p:nvSpPr>
            <p:cNvPr id="25" name="Freeform 69"/>
            <p:cNvSpPr>
              <a:spLocks/>
            </p:cNvSpPr>
            <p:nvPr/>
          </p:nvSpPr>
          <p:spPr bwMode="auto">
            <a:xfrm>
              <a:off x="3390900" y="2781300"/>
              <a:ext cx="3149600" cy="1320586"/>
            </a:xfrm>
            <a:custGeom>
              <a:avLst/>
              <a:gdLst>
                <a:gd name="T0" fmla="*/ 0 w 3149600"/>
                <a:gd name="T1" fmla="*/ 0 h 1320800"/>
                <a:gd name="T2" fmla="*/ 622300 w 3149600"/>
                <a:gd name="T3" fmla="*/ 203134 h 1320800"/>
                <a:gd name="T4" fmla="*/ 914400 w 3149600"/>
                <a:gd name="T5" fmla="*/ 685578 h 1320800"/>
                <a:gd name="T6" fmla="*/ 1854200 w 3149600"/>
                <a:gd name="T7" fmla="*/ 837928 h 1320800"/>
                <a:gd name="T8" fmla="*/ 2171700 w 3149600"/>
                <a:gd name="T9" fmla="*/ 1155326 h 1320800"/>
                <a:gd name="T10" fmla="*/ 3149600 w 3149600"/>
                <a:gd name="T11" fmla="*/ 1320372 h 1320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9600"/>
                <a:gd name="T19" fmla="*/ 0 h 1320800"/>
                <a:gd name="T20" fmla="*/ 3149600 w 3149600"/>
                <a:gd name="T21" fmla="*/ 1320800 h 13208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9600" h="1320800">
                  <a:moveTo>
                    <a:pt x="0" y="0"/>
                  </a:moveTo>
                  <a:cubicBezTo>
                    <a:pt x="234950" y="44450"/>
                    <a:pt x="469900" y="88900"/>
                    <a:pt x="622300" y="203200"/>
                  </a:cubicBezTo>
                  <a:cubicBezTo>
                    <a:pt x="774700" y="317500"/>
                    <a:pt x="709083" y="579967"/>
                    <a:pt x="914400" y="685800"/>
                  </a:cubicBezTo>
                  <a:cubicBezTo>
                    <a:pt x="1119717" y="791633"/>
                    <a:pt x="1644650" y="759883"/>
                    <a:pt x="1854200" y="838200"/>
                  </a:cubicBezTo>
                  <a:cubicBezTo>
                    <a:pt x="2063750" y="916517"/>
                    <a:pt x="1955800" y="1075267"/>
                    <a:pt x="2171700" y="1155700"/>
                  </a:cubicBezTo>
                  <a:cubicBezTo>
                    <a:pt x="2387600" y="1236133"/>
                    <a:pt x="2768600" y="1278466"/>
                    <a:pt x="3149600" y="1320800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stealth" w="med" len="med"/>
            </a:ln>
          </p:spPr>
          <p:txBody>
            <a:bodyPr anchor="ctr"/>
            <a:lstStyle/>
            <a:p>
              <a:endParaRPr lang="sl-SI"/>
            </a:p>
          </p:txBody>
        </p:sp>
        <p:sp>
          <p:nvSpPr>
            <p:cNvPr id="26" name="Freeform 70"/>
            <p:cNvSpPr>
              <a:spLocks/>
            </p:cNvSpPr>
            <p:nvPr/>
          </p:nvSpPr>
          <p:spPr bwMode="auto">
            <a:xfrm>
              <a:off x="5394325" y="3871735"/>
              <a:ext cx="476250" cy="1084087"/>
            </a:xfrm>
            <a:custGeom>
              <a:avLst/>
              <a:gdLst>
                <a:gd name="T0" fmla="*/ 58384 w 476015"/>
                <a:gd name="T1" fmla="*/ 0 h 1083733"/>
                <a:gd name="T2" fmla="*/ 69683 w 476015"/>
                <a:gd name="T3" fmla="*/ 474443 h 1083733"/>
                <a:gd name="T4" fmla="*/ 476485 w 476015"/>
                <a:gd name="T5" fmla="*/ 1084441 h 1083733"/>
                <a:gd name="T6" fmla="*/ 0 60000 65536"/>
                <a:gd name="T7" fmla="*/ 0 60000 65536"/>
                <a:gd name="T8" fmla="*/ 0 60000 65536"/>
                <a:gd name="T9" fmla="*/ 0 w 476015"/>
                <a:gd name="T10" fmla="*/ 0 h 1083733"/>
                <a:gd name="T11" fmla="*/ 476015 w 476015"/>
                <a:gd name="T12" fmla="*/ 1083733 h 10837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6015" h="1083733">
                  <a:moveTo>
                    <a:pt x="58326" y="0"/>
                  </a:moveTo>
                  <a:cubicBezTo>
                    <a:pt x="29163" y="146755"/>
                    <a:pt x="0" y="293511"/>
                    <a:pt x="69615" y="474133"/>
                  </a:cubicBezTo>
                  <a:cubicBezTo>
                    <a:pt x="139230" y="654755"/>
                    <a:pt x="307622" y="869244"/>
                    <a:pt x="476015" y="1083733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/>
              <a:tailEnd type="stealth" w="med" len="med"/>
            </a:ln>
          </p:spPr>
          <p:txBody>
            <a:bodyPr anchor="ctr"/>
            <a:lstStyle/>
            <a:p>
              <a:endParaRPr lang="sl-SI"/>
            </a:p>
          </p:txBody>
        </p:sp>
      </p:grpSp>
      <p:sp>
        <p:nvSpPr>
          <p:cNvPr id="29" name="Rectangle 73"/>
          <p:cNvSpPr>
            <a:spLocks noChangeArrowheads="1"/>
          </p:cNvSpPr>
          <p:nvPr/>
        </p:nvSpPr>
        <p:spPr bwMode="auto">
          <a:xfrm>
            <a:off x="7181427" y="3093616"/>
            <a:ext cx="1503090" cy="2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 defTabSz="709733">
              <a:lnSpc>
                <a:spcPct val="90000"/>
              </a:lnSpc>
              <a:spcAft>
                <a:spcPct val="35000"/>
              </a:spcAft>
            </a:pPr>
            <a:r>
              <a:rPr lang="en-GB" sz="1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Corridor V.</a:t>
            </a:r>
            <a:endParaRPr lang="en-GB" sz="1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5427825" y="3837588"/>
            <a:ext cx="758646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sl-SI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Zagreb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4923083" y="3133902"/>
            <a:ext cx="758966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Prague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 flipH="1" flipV="1">
            <a:off x="5454732" y="3599498"/>
            <a:ext cx="45719" cy="45719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 flipH="1" flipV="1">
            <a:off x="5374011" y="3167948"/>
            <a:ext cx="53814" cy="85044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 flipH="1">
            <a:off x="5000726" y="3841467"/>
            <a:ext cx="182659" cy="160286"/>
          </a:xfrm>
          <a:prstGeom prst="ellipse">
            <a:avLst/>
          </a:prstGeom>
          <a:solidFill>
            <a:srgbClr val="78A22F"/>
          </a:solidFill>
          <a:ln w="25400" algn="ctr">
            <a:noFill/>
            <a:round/>
            <a:headEnd/>
            <a:tailEnd/>
          </a:ln>
        </p:spPr>
        <p:txBody>
          <a:bodyPr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Oval 37"/>
          <p:cNvSpPr>
            <a:spLocks noChangeArrowheads="1"/>
          </p:cNvSpPr>
          <p:nvPr/>
        </p:nvSpPr>
        <p:spPr bwMode="auto">
          <a:xfrm>
            <a:off x="5918390" y="3787481"/>
            <a:ext cx="45719" cy="45719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Oval 38"/>
          <p:cNvSpPr>
            <a:spLocks noChangeArrowheads="1"/>
          </p:cNvSpPr>
          <p:nvPr/>
        </p:nvSpPr>
        <p:spPr bwMode="auto">
          <a:xfrm flipH="1">
            <a:off x="5344315" y="3122231"/>
            <a:ext cx="45719" cy="45719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 flipH="1">
            <a:off x="4634221" y="3376910"/>
            <a:ext cx="77882" cy="58890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TextBox 59"/>
          <p:cNvSpPr txBox="1">
            <a:spLocks noChangeArrowheads="1"/>
          </p:cNvSpPr>
          <p:nvPr/>
        </p:nvSpPr>
        <p:spPr bwMode="auto">
          <a:xfrm>
            <a:off x="4578439" y="3933368"/>
            <a:ext cx="1209892" cy="35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600" b="1" dirty="0" smtClean="0">
                <a:solidFill>
                  <a:srgbClr val="78A22F"/>
                </a:solidFill>
                <a:latin typeface="Tahoma" pitchFamily="34" charset="0"/>
                <a:cs typeface="Tahoma" pitchFamily="34" charset="0"/>
              </a:rPr>
              <a:t>Slovenia</a:t>
            </a:r>
            <a:endParaRPr lang="en-GB" sz="1600" b="1" dirty="0">
              <a:solidFill>
                <a:srgbClr val="78A22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8543488" y="3520717"/>
            <a:ext cx="542433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Kiev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2" name="Oval 27"/>
          <p:cNvSpPr>
            <a:spLocks noChangeArrowheads="1"/>
          </p:cNvSpPr>
          <p:nvPr/>
        </p:nvSpPr>
        <p:spPr bwMode="auto">
          <a:xfrm flipH="1">
            <a:off x="6132653" y="4071288"/>
            <a:ext cx="53815" cy="45719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3" name="Oval 5"/>
          <p:cNvSpPr>
            <a:spLocks noChangeArrowheads="1"/>
          </p:cNvSpPr>
          <p:nvPr/>
        </p:nvSpPr>
        <p:spPr bwMode="auto">
          <a:xfrm>
            <a:off x="3141486" y="2444643"/>
            <a:ext cx="4083798" cy="3199261"/>
          </a:xfrm>
          <a:prstGeom prst="ellipse">
            <a:avLst/>
          </a:prstGeom>
          <a:noFill/>
          <a:ln w="44450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wrap="none" lIns="104287" tIns="52144" rIns="104287" bIns="52144" anchor="ctr"/>
          <a:lstStyle/>
          <a:p>
            <a:pPr algn="ctr"/>
            <a:endParaRPr lang="sl-SI"/>
          </a:p>
        </p:txBody>
      </p:sp>
      <p:sp>
        <p:nvSpPr>
          <p:cNvPr id="44" name="Oval 6"/>
          <p:cNvSpPr>
            <a:spLocks noChangeArrowheads="1"/>
          </p:cNvSpPr>
          <p:nvPr/>
        </p:nvSpPr>
        <p:spPr bwMode="auto">
          <a:xfrm>
            <a:off x="4273697" y="3025099"/>
            <a:ext cx="1912774" cy="1786287"/>
          </a:xfrm>
          <a:prstGeom prst="ellipse">
            <a:avLst/>
          </a:prstGeom>
          <a:noFill/>
          <a:ln w="53975" algn="ctr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wrap="none" lIns="104287" tIns="52144" rIns="104287" bIns="52144" anchor="ctr"/>
          <a:lstStyle/>
          <a:p>
            <a:pPr algn="ctr"/>
            <a:endParaRPr lang="sl-SI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008240" y="4075677"/>
            <a:ext cx="625981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Milan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974837" y="3599498"/>
            <a:ext cx="699527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Z</a:t>
            </a:r>
            <a:r>
              <a:rPr lang="sl-SI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u</a:t>
            </a:r>
            <a:r>
              <a:rPr lang="en-GB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rich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418343" y="3435800"/>
            <a:ext cx="765042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Munich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5535454" y="3376910"/>
            <a:ext cx="974224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n-GB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Vienna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57143" y="3612618"/>
            <a:ext cx="944081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de-CH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Budapest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998692" y="4158338"/>
            <a:ext cx="902532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de-CH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Belgrad</a:t>
            </a:r>
            <a:r>
              <a:rPr lang="sl-SI" sz="1400" dirty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e</a:t>
            </a:r>
            <a:endParaRPr lang="de-CH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PoljeZBesedilom 44"/>
          <p:cNvSpPr txBox="1"/>
          <p:nvPr/>
        </p:nvSpPr>
        <p:spPr>
          <a:xfrm>
            <a:off x="5552083" y="2228850"/>
            <a:ext cx="1161139" cy="339635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 fontScale="85000" lnSpcReduction="20000"/>
          </a:bodyPr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Myriad Pro Cond"/>
              </a:rPr>
              <a:t>1000 km</a:t>
            </a:r>
          </a:p>
        </p:txBody>
      </p:sp>
      <p:sp>
        <p:nvSpPr>
          <p:cNvPr id="46" name="PoljeZBesedilom 45"/>
          <p:cNvSpPr txBox="1"/>
          <p:nvPr/>
        </p:nvSpPr>
        <p:spPr>
          <a:xfrm>
            <a:off x="5682049" y="2920286"/>
            <a:ext cx="1031173" cy="346660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 fontScale="85000" lnSpcReduction="20000"/>
          </a:bodyPr>
          <a:lstStyle/>
          <a:p>
            <a:r>
              <a:rPr lang="sl-SI" sz="2200" dirty="0" smtClean="0">
                <a:solidFill>
                  <a:schemeClr val="accent6">
                    <a:lumMod val="75000"/>
                  </a:schemeClr>
                </a:solidFill>
                <a:latin typeface="Myriad Pro Cond"/>
              </a:rPr>
              <a:t>500 km</a:t>
            </a:r>
          </a:p>
        </p:txBody>
      </p:sp>
      <p:sp>
        <p:nvSpPr>
          <p:cNvPr id="47" name="Oval 38"/>
          <p:cNvSpPr>
            <a:spLocks noChangeArrowheads="1"/>
          </p:cNvSpPr>
          <p:nvPr/>
        </p:nvSpPr>
        <p:spPr bwMode="auto">
          <a:xfrm flipH="1" flipV="1">
            <a:off x="5496718" y="3320350"/>
            <a:ext cx="53815" cy="85042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Rectangle 72"/>
          <p:cNvSpPr>
            <a:spLocks noChangeArrowheads="1"/>
          </p:cNvSpPr>
          <p:nvPr/>
        </p:nvSpPr>
        <p:spPr bwMode="auto">
          <a:xfrm rot="603839">
            <a:off x="6444730" y="4692483"/>
            <a:ext cx="1503090" cy="29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 defTabSz="709733">
              <a:lnSpc>
                <a:spcPct val="90000"/>
              </a:lnSpc>
              <a:spcAft>
                <a:spcPct val="35000"/>
              </a:spcAft>
            </a:pPr>
            <a:r>
              <a:rPr lang="en-GB" sz="1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Corridor X</a:t>
            </a:r>
            <a:r>
              <a:rPr lang="sl-SI" sz="1400" dirty="0" smtClean="0">
                <a:solidFill>
                  <a:srgbClr val="B2B2B2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n-GB" sz="1400" dirty="0">
              <a:solidFill>
                <a:srgbClr val="B2B2B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PoljeZBesedilom 48"/>
          <p:cNvSpPr txBox="1"/>
          <p:nvPr/>
        </p:nvSpPr>
        <p:spPr>
          <a:xfrm>
            <a:off x="2511380" y="4963170"/>
            <a:ext cx="1022395" cy="380355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r>
              <a:rPr lang="sl-SI" sz="1400" dirty="0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Barcelona</a:t>
            </a:r>
          </a:p>
        </p:txBody>
      </p: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Pravokotnik 49"/>
          <p:cNvSpPr/>
          <p:nvPr/>
        </p:nvSpPr>
        <p:spPr>
          <a:xfrm>
            <a:off x="2956660" y="3697660"/>
            <a:ext cx="6997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err="1" smtClean="0">
                <a:solidFill>
                  <a:srgbClr val="DDDDDD"/>
                </a:solidFill>
                <a:latin typeface="Tahoma" pitchFamily="34" charset="0"/>
                <a:cs typeface="Tahoma" pitchFamily="34" charset="0"/>
              </a:rPr>
              <a:t>Paris</a:t>
            </a:r>
            <a:endParaRPr lang="en-GB" sz="1400" dirty="0">
              <a:solidFill>
                <a:srgbClr val="DDDDDD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4" name="Oval 38"/>
          <p:cNvSpPr>
            <a:spLocks noChangeArrowheads="1"/>
          </p:cNvSpPr>
          <p:nvPr/>
        </p:nvSpPr>
        <p:spPr bwMode="auto">
          <a:xfrm flipH="1" flipV="1">
            <a:off x="3261682" y="3645212"/>
            <a:ext cx="45719" cy="52447"/>
          </a:xfrm>
          <a:prstGeom prst="ellipse">
            <a:avLst/>
          </a:prstGeom>
          <a:solidFill>
            <a:schemeClr val="bg1"/>
          </a:solidFill>
          <a:ln w="25400" algn="ctr">
            <a:noFill/>
            <a:round/>
            <a:headEnd/>
            <a:tailEnd/>
          </a:ln>
        </p:spPr>
        <p:txBody>
          <a:bodyPr rot="10800000" lIns="104287" tIns="52144" rIns="104287" bIns="52144" anchor="ctr"/>
          <a:lstStyle/>
          <a:p>
            <a:pPr algn="ctr"/>
            <a:endParaRPr lang="sl-SI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7172398" y="757882"/>
            <a:ext cx="2759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Quality of </a:t>
            </a:r>
            <a:r>
              <a:rPr lang="sl-SI" sz="2800" b="1" dirty="0" err="1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Life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pic>
        <p:nvPicPr>
          <p:cNvPr id="17" name="Picture 4" descr="C:\Documents and Settings\LucijaJager\Desktop\London Invest PPT\SloGorice005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11" y="1719618"/>
            <a:ext cx="5183187" cy="4802187"/>
          </a:xfrm>
          <a:prstGeom prst="rect">
            <a:avLst/>
          </a:prstGeom>
          <a:noFill/>
          <a:ln w="25400">
            <a:solidFill>
              <a:srgbClr val="78A22F"/>
            </a:solidFill>
            <a:miter lim="800000"/>
            <a:headEnd/>
            <a:tailEnd/>
          </a:ln>
        </p:spPr>
      </p:pic>
      <p:pic>
        <p:nvPicPr>
          <p:cNvPr id="19" name="Picture 2" descr="H:\2011\RAZNO\PPT Indija_junij 2011\Otocec__Lenarcic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55750"/>
            <a:ext cx="4826000" cy="4321175"/>
          </a:xfrm>
          <a:prstGeom prst="rect">
            <a:avLst/>
          </a:prstGeom>
          <a:noFill/>
          <a:ln w="25400">
            <a:solidFill>
              <a:srgbClr val="78A22F"/>
            </a:solidFill>
            <a:miter lim="800000"/>
            <a:headEnd/>
            <a:tailEnd/>
          </a:ln>
        </p:spPr>
      </p:pic>
      <p:pic>
        <p:nvPicPr>
          <p:cNvPr id="20" name="Picture 12" descr="http://www.pictureslovenia.com/media/img/pic/800/169/2491405037778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765300"/>
            <a:ext cx="5184775" cy="3824288"/>
          </a:xfrm>
          <a:prstGeom prst="rect">
            <a:avLst/>
          </a:prstGeom>
          <a:noFill/>
          <a:ln w="25400">
            <a:solidFill>
              <a:srgbClr val="78A22F"/>
            </a:solidFill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628775"/>
            <a:ext cx="5219700" cy="4032250"/>
          </a:xfrm>
          <a:prstGeom prst="rect">
            <a:avLst/>
          </a:prstGeom>
          <a:noFill/>
          <a:ln w="25400">
            <a:solidFill>
              <a:srgbClr val="78A22F"/>
            </a:solidFill>
            <a:miter lim="800000"/>
            <a:headEnd/>
            <a:tailEnd/>
          </a:ln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595256" y="1719618"/>
            <a:ext cx="3455988" cy="3982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88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Myriad Pro Cond"/>
              </a:rPr>
              <a:t> High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standard of living            (International Living 2012 Index – 15th place out of 51 countries)</a:t>
            </a:r>
          </a:p>
          <a:p>
            <a:pPr marL="1588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endParaRPr lang="en-GB" sz="1000" dirty="0" smtClean="0">
              <a:solidFill>
                <a:srgbClr val="002060"/>
              </a:solidFill>
              <a:latin typeface="Myriad Pro Cond"/>
            </a:endParaRPr>
          </a:p>
          <a:p>
            <a:pPr marL="1588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Myriad Pro Cond"/>
              </a:rPr>
              <a:t> Cultural and geographical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diversity</a:t>
            </a:r>
          </a:p>
          <a:p>
            <a:pPr marL="1588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endParaRPr lang="en-GB" sz="1000" dirty="0">
              <a:solidFill>
                <a:srgbClr val="002060"/>
              </a:solidFill>
              <a:latin typeface="Myriad Pro Cond"/>
            </a:endParaRPr>
          </a:p>
          <a:p>
            <a:pPr marL="1588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Myriad Pro Cond"/>
              </a:rPr>
              <a:t> At the intersection of Roman, German and Slavic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culture</a:t>
            </a:r>
          </a:p>
          <a:p>
            <a:pPr marL="1588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endParaRPr lang="en-GB" sz="1000" dirty="0" smtClean="0">
              <a:solidFill>
                <a:srgbClr val="002060"/>
              </a:solidFill>
              <a:latin typeface="Myriad Pro Cond"/>
            </a:endParaRPr>
          </a:p>
          <a:p>
            <a:pPr marL="915988" lvl="2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  Mixture </a:t>
            </a:r>
            <a:r>
              <a:rPr lang="en-GB" sz="1600" dirty="0">
                <a:solidFill>
                  <a:srgbClr val="002060"/>
                </a:solidFill>
                <a:latin typeface="Myriad Pro Cond"/>
              </a:rPr>
              <a:t>of Alpine, continental and Mediterranean </a:t>
            </a: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climates</a:t>
            </a:r>
          </a:p>
          <a:p>
            <a:pPr marL="1588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endParaRPr lang="en-GB" sz="1000" dirty="0" smtClean="0">
              <a:solidFill>
                <a:srgbClr val="002060"/>
              </a:solidFill>
              <a:latin typeface="Myriad Pro Cond"/>
            </a:endParaRPr>
          </a:p>
          <a:p>
            <a:pPr marL="1588" algn="r">
              <a:spcAft>
                <a:spcPct val="20000"/>
              </a:spcAft>
              <a:buClr>
                <a:srgbClr val="78A22F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2060"/>
                </a:solidFill>
                <a:latin typeface="Myriad Pro Cond"/>
              </a:rPr>
              <a:t> Over a third of the territory is protected</a:t>
            </a:r>
            <a:endParaRPr lang="en-GB" sz="1600" dirty="0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jeZBesedilom 17"/>
          <p:cNvSpPr txBox="1"/>
          <p:nvPr/>
        </p:nvSpPr>
        <p:spPr>
          <a:xfrm>
            <a:off x="6215974" y="6145445"/>
            <a:ext cx="3589507" cy="858252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23" name="PoljeZBesedilom 22"/>
          <p:cNvSpPr txBox="1"/>
          <p:nvPr/>
        </p:nvSpPr>
        <p:spPr>
          <a:xfrm>
            <a:off x="6508765" y="5702247"/>
            <a:ext cx="3501956" cy="1061819"/>
          </a:xfrm>
          <a:prstGeom prst="rect">
            <a:avLst/>
          </a:prstGeom>
          <a:solidFill>
            <a:srgbClr val="EDF6F9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txBody>
          <a:bodyPr wrap="square" lIns="91428" tIns="45715" rIns="91428" bIns="4571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Tourists </a:t>
            </a:r>
            <a:r>
              <a:rPr lang="en-GB" sz="1400" b="1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from Turkey</a:t>
            </a:r>
            <a:r>
              <a:rPr lang="sl-SI" sz="1400" b="1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400" b="1" dirty="0" smtClean="0">
              <a:solidFill>
                <a:srgbClr val="708E31"/>
              </a:solidFill>
              <a:latin typeface="Myriad Pro Cond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In 2012: 13,763 visitors</a:t>
            </a: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 with 27,535 overnight stays (1.8 % more than in 2011)</a:t>
            </a:r>
            <a:endParaRPr lang="en-GB" sz="1400" dirty="0" smtClean="0">
              <a:solidFill>
                <a:srgbClr val="002060"/>
              </a:solidFill>
              <a:latin typeface="Myriad Pro Cond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8568747" y="757882"/>
            <a:ext cx="1357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T</a:t>
            </a:r>
            <a:r>
              <a:rPr lang="sl-SI" sz="2800" b="1" dirty="0" err="1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axes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graphicFrame>
        <p:nvGraphicFramePr>
          <p:cNvPr id="17" name="Group 178"/>
          <p:cNvGraphicFramePr>
            <a:graphicFrameLocks noGrp="1"/>
          </p:cNvGraphicFramePr>
          <p:nvPr/>
        </p:nvGraphicFramePr>
        <p:xfrm>
          <a:off x="1011676" y="1898371"/>
          <a:ext cx="9051631" cy="3669965"/>
        </p:xfrm>
        <a:graphic>
          <a:graphicData uri="http://schemas.openxmlformats.org/drawingml/2006/table">
            <a:tbl>
              <a:tblPr/>
              <a:tblGrid>
                <a:gridCol w="3229584"/>
                <a:gridCol w="5822047"/>
              </a:tblGrid>
              <a:tr h="594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Corporate income tax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17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%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yriad Pro Cond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Tax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 relief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yriad Pro Cond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sl-SI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up to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100%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 of the amount invested in R&amp;D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sl-SI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up to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40%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 of the amount invested in equipment and </a:t>
                      </a:r>
                      <a:endParaRPr kumimoji="0" lang="sl-SI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yriad Pro Cond"/>
                        <a:ea typeface="+mn-ea"/>
                        <a:cs typeface="+mn-cs"/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kumimoji="0" lang="sl-SI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  <a:ea typeface="+mn-ea"/>
                          <a:cs typeface="+mn-cs"/>
                        </a:rPr>
                        <a:t>intangible long-term assets 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yriad Pro Cond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Capital gains tax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0 – 20%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(depending on a holding period) </a:t>
                      </a: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VAT (Value added tax)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2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2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%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- standard rate; 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9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.5%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- reduced rate </a:t>
                      </a: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Social security contributions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16.1%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paid by employer;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22.1%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paid by employee </a:t>
                      </a: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yriad Pro Cond"/>
                        </a:rPr>
                        <a:t>Personal income taxes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A2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progressive tax rates: 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16%, 27%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,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41%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and</a:t>
                      </a:r>
                      <a:r>
                        <a:rPr kumimoji="0" lang="sl-SI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</a:t>
                      </a:r>
                      <a:r>
                        <a:rPr kumimoji="0" lang="sl-SI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50%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Myriad Pro Cond"/>
                      </a:endParaRPr>
                    </a:p>
                  </a:txBody>
                  <a:tcPr marL="90000" marR="90000" marT="46800" marB="46800" anchor="ctr" horzOverflow="overflow">
                    <a:lnL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4862225" y="757882"/>
            <a:ext cx="5218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rgbClr val="002060"/>
                </a:solidFill>
                <a:latin typeface="Myriad Pro Cond"/>
              </a:rPr>
              <a:t>Financial incentives support</a:t>
            </a:r>
            <a:endParaRPr lang="sl-SI" sz="2800" dirty="0" smtClean="0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11187" y="1537398"/>
            <a:ext cx="86232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/>
            <a:endParaRPr lang="sl-SI" sz="2000" b="1" dirty="0" smtClean="0">
              <a:solidFill>
                <a:srgbClr val="002060"/>
              </a:solidFill>
              <a:latin typeface="Myriad Pro Cond"/>
              <a:ea typeface="Verdana" pitchFamily="34" charset="0"/>
              <a:cs typeface="Verdana" pitchFamily="34" charset="0"/>
            </a:endParaRPr>
          </a:p>
          <a:p>
            <a:pPr marL="0" lvl="1"/>
            <a:endParaRPr lang="sl-SI" sz="2000" b="1" dirty="0" smtClean="0">
              <a:solidFill>
                <a:srgbClr val="002060"/>
              </a:solidFill>
              <a:latin typeface="Myriad Pro Cond"/>
              <a:ea typeface="Verdana" pitchFamily="34" charset="0"/>
              <a:cs typeface="Verdana" pitchFamily="34" charset="0"/>
            </a:endParaRPr>
          </a:p>
          <a:p>
            <a:pPr marL="0" lvl="1"/>
            <a:r>
              <a:rPr lang="en-GB" sz="20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Foreign direct investment (FDI) grant scheme for 2013  - closed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Group 29"/>
          <p:cNvGraphicFramePr>
            <a:graphicFrameLocks noGrp="1"/>
          </p:cNvGraphicFramePr>
          <p:nvPr/>
        </p:nvGraphicFramePr>
        <p:xfrm>
          <a:off x="1305397" y="2979738"/>
          <a:ext cx="7939087" cy="1673543"/>
        </p:xfrm>
        <a:graphic>
          <a:graphicData uri="http://schemas.openxmlformats.org/drawingml/2006/table">
            <a:tbl>
              <a:tblPr/>
              <a:tblGrid>
                <a:gridCol w="3114675"/>
                <a:gridCol w="2428875"/>
                <a:gridCol w="2395537"/>
              </a:tblGrid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ACTIVITY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VALUE OF INVESTMENT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3E"/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NUMBER OF NEW  JOBS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43E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12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Manufacturing projects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-317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€ 1 million  </a:t>
                      </a:r>
                      <a:endParaRPr kumimoji="0" lang="sl-SI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Strategic services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€ </a:t>
                      </a:r>
                      <a:r>
                        <a:rPr kumimoji="0" lang="sl-SI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0.5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 million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R &amp; 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€ </a:t>
                      </a: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0.5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 million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Pravokotnik 23"/>
          <p:cNvSpPr/>
          <p:nvPr/>
        </p:nvSpPr>
        <p:spPr>
          <a:xfrm>
            <a:off x="441107" y="5010540"/>
            <a:ext cx="88033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>
              <a:spcBef>
                <a:spcPct val="50000"/>
              </a:spcBef>
            </a:pPr>
            <a:r>
              <a:rPr lang="en-GB" sz="1800" b="1" u="sng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Results 2013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: </a:t>
            </a:r>
          </a:p>
          <a:p>
            <a:pPr marL="176213">
              <a:spcBef>
                <a:spcPct val="50000"/>
              </a:spcBef>
              <a:buFontTx/>
              <a:buChar char="-"/>
            </a:pP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7 signed contracts (5 manufacturing projects, 2 R &amp; D)</a:t>
            </a:r>
          </a:p>
          <a:p>
            <a:pPr marL="176213">
              <a:spcBef>
                <a:spcPct val="50000"/>
              </a:spcBef>
              <a:buFontTx/>
              <a:buChar char="-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value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: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€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7</a:t>
            </a:r>
            <a:r>
              <a:rPr lang="sl-SI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,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357</a:t>
            </a:r>
            <a:r>
              <a:rPr lang="sl-SI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,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020</a:t>
            </a:r>
            <a:r>
              <a:rPr lang="sl-SI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€</a:t>
            </a:r>
          </a:p>
          <a:p>
            <a:pPr marL="176213">
              <a:spcBef>
                <a:spcPct val="50000"/>
              </a:spcBef>
              <a:buFontTx/>
              <a:buChar char="-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value of all investments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: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€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34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,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541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,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412</a:t>
            </a:r>
          </a:p>
          <a:p>
            <a:pPr marL="176213">
              <a:spcBef>
                <a:spcPct val="50000"/>
              </a:spcBef>
              <a:buFontTx/>
              <a:buChar char="-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400 new jobs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created </a:t>
            </a:r>
          </a:p>
        </p:txBody>
      </p:sp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4599001" y="757882"/>
            <a:ext cx="5438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Services for foreign investors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pic>
        <p:nvPicPr>
          <p:cNvPr id="24" name="fancybox-img" descr="A wall of NTF yarn bobbins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9214" y="4531807"/>
            <a:ext cx="2518834" cy="14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1" name="Picture 3" descr="http://www.boxmark.com/0cache/bilder369_160x90_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9708" y="6069206"/>
            <a:ext cx="2508292" cy="14534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Slika 25" descr="http://www.saubermacher.si/web/at/media/images/presse/imagefotos/LKH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69804" y="2944172"/>
            <a:ext cx="2518835" cy="153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ravokotnik 14"/>
          <p:cNvSpPr/>
          <p:nvPr/>
        </p:nvSpPr>
        <p:spPr>
          <a:xfrm>
            <a:off x="599123" y="1810051"/>
            <a:ext cx="728028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2000" b="1" dirty="0" err="1" smtClean="0">
                <a:solidFill>
                  <a:srgbClr val="002060"/>
                </a:solidFill>
                <a:latin typeface="Myriad Pro Cond"/>
              </a:rPr>
              <a:t>InvestSlovenia</a:t>
            </a: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 Team </a:t>
            </a: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offers</a:t>
            </a: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: </a:t>
            </a:r>
          </a:p>
          <a:p>
            <a:endParaRPr lang="sl-SI" sz="2000" dirty="0" smtClean="0">
              <a:solidFill>
                <a:srgbClr val="002060"/>
              </a:solidFill>
              <a:latin typeface="Myriad Pro Cond"/>
            </a:endParaRP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sl-SI" sz="2000" b="1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Information</a:t>
            </a: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on industries, legislation, taxes and incentive</a:t>
            </a:r>
            <a:r>
              <a:rPr lang="sl-SI" sz="2000" dirty="0" smtClean="0">
                <a:solidFill>
                  <a:srgbClr val="002060"/>
                </a:solidFill>
                <a:latin typeface="Myriad Pro Cond"/>
              </a:rPr>
              <a:t>s</a:t>
            </a: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, 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Information on industrial sites and local suppliers, 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Links with industry and local authorities,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Organisation of </a:t>
            </a: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fact-finding missions</a:t>
            </a: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, business and 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</a:pP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   investment conferences and trade shows, 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2060"/>
                </a:solidFill>
                <a:latin typeface="Myriad Pro Cond"/>
              </a:rPr>
              <a:t> web portal: </a:t>
            </a:r>
            <a:r>
              <a:rPr lang="en-GB" sz="2000" b="1" dirty="0" smtClean="0">
                <a:solidFill>
                  <a:srgbClr val="2B7934"/>
                </a:solidFill>
                <a:latin typeface="Myriad Pro Cond"/>
              </a:rPr>
              <a:t>www.InvestSlovenia.si</a:t>
            </a:r>
          </a:p>
          <a:p>
            <a:pPr lvl="0">
              <a:lnSpc>
                <a:spcPct val="15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 Financial incentives support</a:t>
            </a:r>
          </a:p>
        </p:txBody>
      </p:sp>
      <p:pic>
        <p:nvPicPr>
          <p:cNvPr id="17" name="Picture 8" descr="Laboratorij elektroni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9805" y="1428226"/>
            <a:ext cx="2508292" cy="146800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oljeZBesedilom 10"/>
          <p:cNvSpPr txBox="1"/>
          <p:nvPr/>
        </p:nvSpPr>
        <p:spPr>
          <a:xfrm>
            <a:off x="1799617" y="6008918"/>
            <a:ext cx="4795736" cy="74207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r>
              <a:rPr lang="sl-SI" sz="2200" dirty="0" smtClean="0">
                <a:solidFill>
                  <a:srgbClr val="002060"/>
                </a:solidFill>
              </a:rPr>
              <a:t>e-</a:t>
            </a:r>
            <a:r>
              <a:rPr lang="sl-SI" sz="2200" dirty="0" err="1" smtClean="0">
                <a:solidFill>
                  <a:srgbClr val="002060"/>
                </a:solidFill>
              </a:rPr>
              <a:t>mail</a:t>
            </a:r>
            <a:r>
              <a:rPr lang="sl-SI" sz="2200" dirty="0" smtClean="0">
                <a:solidFill>
                  <a:srgbClr val="002060"/>
                </a:solidFill>
              </a:rPr>
              <a:t>: </a:t>
            </a:r>
            <a:r>
              <a:rPr lang="sl-SI" sz="2200" u="sng" dirty="0" err="1" smtClean="0">
                <a:solidFill>
                  <a:srgbClr val="002060"/>
                </a:solidFill>
              </a:rPr>
              <a:t>invest@spiritslovenia.si</a:t>
            </a:r>
            <a:endParaRPr lang="sl-SI" sz="2200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9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7028942" y="757882"/>
            <a:ext cx="3022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Main messages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599123" y="1810051"/>
            <a:ext cx="7328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Commitment for privatisation, interest from private companies for cooperation with foreign investors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 smtClean="0">
              <a:solidFill>
                <a:srgbClr val="002060"/>
              </a:solidFill>
              <a:latin typeface="Myriad Pro Cond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Slovenia as a hub for CEE and SEE countries - access to knowledge and quality workforce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 smtClean="0">
              <a:solidFill>
                <a:srgbClr val="002060"/>
              </a:solidFill>
              <a:latin typeface="Myriad Pro Cond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002060"/>
                </a:solidFill>
                <a:latin typeface="Myriad Pro Cond"/>
              </a:rPr>
              <a:t>Follow up - individually or by sector (inward delegation)</a:t>
            </a:r>
          </a:p>
          <a:p>
            <a:endParaRPr lang="en-GB" sz="2000" b="1" dirty="0" smtClean="0">
              <a:solidFill>
                <a:srgbClr val="002060"/>
              </a:solidFill>
              <a:latin typeface="Myriad Pro Cond"/>
            </a:endParaRPr>
          </a:p>
          <a:p>
            <a:endParaRPr lang="en-GB" sz="2000" b="1" dirty="0" smtClean="0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17" name="Slika 16" descr="Adria_Airw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1364551"/>
            <a:ext cx="2251682" cy="1501439"/>
          </a:xfrm>
          <a:prstGeom prst="rect">
            <a:avLst/>
          </a:prstGeom>
        </p:spPr>
      </p:pic>
      <p:pic>
        <p:nvPicPr>
          <p:cNvPr id="24" name="Slika 23" descr="EKWB_water_bl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5" y="5260632"/>
            <a:ext cx="2251682" cy="1688762"/>
          </a:xfrm>
          <a:prstGeom prst="rect">
            <a:avLst/>
          </a:prstGeom>
        </p:spPr>
      </p:pic>
      <p:pic>
        <p:nvPicPr>
          <p:cNvPr id="28" name="Slika 27" descr="tromostovj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537" y="3178268"/>
            <a:ext cx="2234170" cy="16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9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katjaturk\Desktop\turiz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17" y="5442538"/>
            <a:ext cx="2945421" cy="2120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81837" y="1780911"/>
            <a:ext cx="6873073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SPIRIT Slovenia</a:t>
            </a: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acts as One Stop Shop</a:t>
            </a: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, </a:t>
            </a:r>
            <a:endParaRPr lang="en-GB" sz="2400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  <a:p>
            <a:pPr algn="ctr">
              <a:lnSpc>
                <a:spcPct val="150000"/>
              </a:lnSpc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offering comprehensive business support </a:t>
            </a:r>
          </a:p>
          <a:p>
            <a:pPr algn="ctr">
              <a:lnSpc>
                <a:spcPct val="150000"/>
              </a:lnSpc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in one place to Slovenian and foreign companies </a:t>
            </a:r>
          </a:p>
          <a:p>
            <a:pPr algn="ctr">
              <a:lnSpc>
                <a:spcPct val="150000"/>
              </a:lnSpc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during their activities</a:t>
            </a: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3493628" y="757882"/>
            <a:ext cx="6752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About SPIRIT Slovenia, public agency </a:t>
            </a:r>
            <a:endParaRPr lang="en-GB" sz="2800" b="1" dirty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381837" y="3897554"/>
            <a:ext cx="6671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200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  <a:p>
            <a:r>
              <a:rPr lang="en-GB" sz="22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The basic areas of activities:</a:t>
            </a:r>
          </a:p>
          <a:p>
            <a:endParaRPr lang="en-GB" sz="2400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  <a:p>
            <a:pPr>
              <a:lnSpc>
                <a:spcPct val="150000"/>
              </a:lnSpc>
              <a:buClr>
                <a:srgbClr val="6BA42C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</a:t>
            </a: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	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promotion of development of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entrepreneurship, </a:t>
            </a:r>
            <a:r>
              <a:rPr lang="sl-SI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technology, innovation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,</a:t>
            </a:r>
          </a:p>
          <a:p>
            <a:pPr>
              <a:lnSpc>
                <a:spcPct val="150000"/>
              </a:lnSpc>
              <a:buClr>
                <a:srgbClr val="6BA42C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</a:t>
            </a:r>
            <a:r>
              <a:rPr lang="sl-SI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	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promotion of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internationalization and foreign </a:t>
            </a:r>
            <a:r>
              <a:rPr lang="sl-SI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	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direct investment</a:t>
            </a:r>
            <a:r>
              <a:rPr lang="sl-SI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,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and</a:t>
            </a:r>
            <a:endParaRPr lang="sl-SI" sz="2000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  <a:p>
            <a:pPr>
              <a:lnSpc>
                <a:spcPct val="150000"/>
              </a:lnSpc>
              <a:buClr>
                <a:srgbClr val="6BA42C"/>
              </a:buClr>
              <a:buFont typeface="Wingdings" pitchFamily="2" charset="2"/>
              <a:buChar char="Ø"/>
            </a:pPr>
            <a:r>
              <a:rPr lang="sl-SI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	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promotion of Slovenia as a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tourist destination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.</a:t>
            </a:r>
          </a:p>
        </p:txBody>
      </p:sp>
      <p:pic>
        <p:nvPicPr>
          <p:cNvPr id="11" name="Picture 11" descr="C:\Users\katjaturk\Desktop\jap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14" y="3258689"/>
            <a:ext cx="3062524" cy="23387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l_fi" descr="http://www.racunalniske-novice.com/images/1/H_MAX_1024x768/broadb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6114" y="1518264"/>
            <a:ext cx="3062524" cy="193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8748964" y="757882"/>
            <a:ext cx="1302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sl-SI" sz="2800" b="1" dirty="0" err="1" smtClean="0">
                <a:solidFill>
                  <a:srgbClr val="002060"/>
                </a:solidFill>
                <a:latin typeface="Myriad Pro Cond"/>
              </a:rPr>
              <a:t>Index</a:t>
            </a:r>
            <a:endParaRPr lang="sl-SI" sz="2800" dirty="0" smtClean="0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28520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760293" y="1559036"/>
            <a:ext cx="8155648" cy="49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Slovenia</a:t>
            </a:r>
            <a:r>
              <a:rPr lang="sl-SI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-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the right mix of Qualities (4Qs)</a:t>
            </a:r>
          </a:p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Export driven economy</a:t>
            </a:r>
          </a:p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FDI in Slovenia</a:t>
            </a:r>
          </a:p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Taxes</a:t>
            </a:r>
          </a:p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 Financial Incentives Support</a:t>
            </a:r>
          </a:p>
          <a:p>
            <a:pPr>
              <a:lnSpc>
                <a:spcPct val="200000"/>
              </a:lnSpc>
              <a:buClr>
                <a:srgbClr val="708E31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Services for foreign investors</a:t>
            </a:r>
          </a:p>
          <a:p>
            <a:pPr algn="ctr">
              <a:lnSpc>
                <a:spcPct val="150000"/>
              </a:lnSpc>
            </a:pPr>
            <a:endParaRPr lang="en-GB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5693641" y="757882"/>
            <a:ext cx="4357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Export driven economy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73855" y="1848440"/>
            <a:ext cx="3474846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buClr>
                <a:srgbClr val="78A22F"/>
              </a:buClr>
              <a:buFontTx/>
              <a:buChar char="•"/>
            </a:pP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€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26.8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billion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exports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 of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goods and services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in 20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12; </a:t>
            </a:r>
            <a:r>
              <a:rPr lang="sl-SI" sz="1800" dirty="0" err="1" smtClean="0">
                <a:solidFill>
                  <a:srgbClr val="002060"/>
                </a:solidFill>
                <a:latin typeface="Myriad Pro Cond"/>
              </a:rPr>
              <a:t>approx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. 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76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%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of GDP</a:t>
            </a: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355600" indent="-355600">
              <a:lnSpc>
                <a:spcPct val="150000"/>
              </a:lnSpc>
              <a:buClr>
                <a:srgbClr val="78A22F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355600" indent="-355600">
              <a:lnSpc>
                <a:spcPct val="150000"/>
              </a:lnSpc>
              <a:buClr>
                <a:srgbClr val="78A22F"/>
              </a:buClr>
              <a:buFontTx/>
              <a:buChar char="•"/>
            </a:pP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69 %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of exports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of goods                 destined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for </a:t>
            </a: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EU</a:t>
            </a:r>
          </a:p>
          <a:p>
            <a:pPr marL="355600" indent="-355600">
              <a:lnSpc>
                <a:spcPct val="150000"/>
              </a:lnSpc>
              <a:buClr>
                <a:srgbClr val="78A22F"/>
              </a:buClr>
              <a:buFontTx/>
              <a:buChar char="•"/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355600" indent="-355600">
              <a:lnSpc>
                <a:spcPct val="150000"/>
              </a:lnSpc>
              <a:buClr>
                <a:srgbClr val="78A22F"/>
              </a:buClr>
              <a:buFontTx/>
              <a:buChar char="•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Priority markets: </a:t>
            </a: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Turkey</a:t>
            </a:r>
            <a:endParaRPr lang="sl-SI" sz="1800" b="1" dirty="0" smtClean="0">
              <a:solidFill>
                <a:srgbClr val="002060"/>
              </a:solidFill>
              <a:latin typeface="Myriad Pro Cond"/>
            </a:endParaRP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Azerbaijan</a:t>
            </a: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Russian Federation</a:t>
            </a: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Kazahstan</a:t>
            </a: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China</a:t>
            </a: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877037" lvl="1" indent="-355600">
              <a:buClr>
                <a:srgbClr val="78A22F"/>
              </a:buClr>
              <a:buFont typeface="Wingdings" pitchFamily="2" charset="2"/>
              <a:buChar char="ü"/>
            </a:pPr>
            <a:r>
              <a:rPr lang="en-GB" sz="1800" dirty="0" smtClean="0">
                <a:solidFill>
                  <a:srgbClr val="002060"/>
                </a:solidFill>
                <a:latin typeface="Myriad Pro Cond"/>
              </a:rPr>
              <a:t>India</a:t>
            </a:r>
            <a:endParaRPr lang="en-GB" sz="1800" dirty="0" smtClean="0">
              <a:solidFill>
                <a:srgbClr val="002060"/>
              </a:solidFill>
              <a:latin typeface="Myriad Pro Cond"/>
            </a:endParaRPr>
          </a:p>
          <a:p>
            <a:pPr marL="355600" indent="-355600">
              <a:buClr>
                <a:srgbClr val="78A22F"/>
              </a:buClr>
            </a:pPr>
            <a:endParaRPr lang="sl-SI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5600" indent="-355600">
              <a:buClr>
                <a:srgbClr val="78A22F"/>
              </a:buClr>
            </a:pPr>
            <a:endParaRPr lang="sl-SI" sz="1400" b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Slika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5" t="4305" r="29922" b="16759"/>
          <a:stretch>
            <a:fillRect/>
          </a:stretch>
        </p:blipFill>
        <p:spPr bwMode="auto">
          <a:xfrm>
            <a:off x="3928260" y="1719618"/>
            <a:ext cx="6207139" cy="256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445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Slika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68" t="4587" r="25183" b="27356"/>
          <a:stretch>
            <a:fillRect/>
          </a:stretch>
        </p:blipFill>
        <p:spPr bwMode="auto">
          <a:xfrm>
            <a:off x="4249195" y="4774760"/>
            <a:ext cx="5886204" cy="23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445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125621" y="1350286"/>
            <a:ext cx="4258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sl-SI" sz="1800" b="1" dirty="0" smtClean="0">
                <a:solidFill>
                  <a:srgbClr val="002060"/>
                </a:solidFill>
                <a:latin typeface="Myriad Pro Cond"/>
              </a:rPr>
              <a:t>Top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export categories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of 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goods</a:t>
            </a:r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, 2012</a:t>
            </a:r>
            <a:endParaRPr lang="en-GB" sz="18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069204" y="4497761"/>
            <a:ext cx="3384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rgbClr val="002060"/>
                </a:solidFill>
                <a:latin typeface="Myriad Pro Cond"/>
              </a:rPr>
              <a:t>Geographic distribution, 20</a:t>
            </a:r>
            <a:r>
              <a:rPr lang="sl-SI" sz="1800" b="1" dirty="0">
                <a:solidFill>
                  <a:srgbClr val="002060"/>
                </a:solidFill>
                <a:latin typeface="Myriad Pro Cond"/>
              </a:rPr>
              <a:t>12</a:t>
            </a:r>
            <a:endParaRPr lang="en-GB" sz="1800" b="1" dirty="0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fikon 19"/>
          <p:cNvGraphicFramePr/>
          <p:nvPr/>
        </p:nvGraphicFramePr>
        <p:xfrm>
          <a:off x="3692947" y="1986166"/>
          <a:ext cx="7077075" cy="452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Pravokotnik 8"/>
          <p:cNvSpPr/>
          <p:nvPr/>
        </p:nvSpPr>
        <p:spPr>
          <a:xfrm>
            <a:off x="3414171" y="757882"/>
            <a:ext cx="6637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Bilateral relations between countries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PoljeZBesedilom 22"/>
          <p:cNvSpPr txBox="1"/>
          <p:nvPr/>
        </p:nvSpPr>
        <p:spPr>
          <a:xfrm>
            <a:off x="294167" y="2005969"/>
            <a:ext cx="3425404" cy="4939804"/>
          </a:xfrm>
          <a:prstGeom prst="rect">
            <a:avLst/>
          </a:prstGeom>
          <a:solidFill>
            <a:srgbClr val="EDF6F9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txBody>
          <a:bodyPr wrap="square" lIns="91428" tIns="45715" rIns="91428" bIns="4571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Exports</a:t>
            </a:r>
            <a:r>
              <a:rPr lang="en-GB" sz="1400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 to Turkey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Electrical machinery &amp;  equipment 15%,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Paper &amp; cardboard 12%,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Machinery &amp; mechanical appliances 9%,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Paints &amp; colouring matters 9%,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Iron &amp; steel 7%,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Vehicles 7%</a:t>
            </a:r>
            <a:endParaRPr lang="sl-SI" sz="1400" dirty="0" smtClean="0">
              <a:solidFill>
                <a:srgbClr val="002060"/>
              </a:solidFill>
              <a:latin typeface="Myriad Pro Cond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400" dirty="0" smtClean="0">
              <a:solidFill>
                <a:srgbClr val="002060"/>
              </a:solidFill>
              <a:latin typeface="Myriad Pro Cond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Imports</a:t>
            </a:r>
            <a:r>
              <a:rPr lang="en-GB" sz="1400" dirty="0" smtClean="0">
                <a:solidFill>
                  <a:srgbClr val="708E3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 from Turkey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Vehicles 28%,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Pharmaceutical products 11%,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Machinery &amp; mechanical appliances 8%, Electrical machinery &amp; equipment 8%,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Iron &amp; steel 5%,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002060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Plastics &amp; plastic products 5% </a:t>
            </a:r>
            <a:endParaRPr lang="en-GB" sz="1400" dirty="0">
              <a:solidFill>
                <a:srgbClr val="002060"/>
              </a:solidFill>
              <a:latin typeface="Myriad Pro Cond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Picture 4" descr="Slove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67" y="1361679"/>
            <a:ext cx="893458" cy="52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5535" y="1484784"/>
            <a:ext cx="895709" cy="52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oljeZBesedilom 27"/>
          <p:cNvSpPr txBox="1"/>
          <p:nvPr/>
        </p:nvSpPr>
        <p:spPr>
          <a:xfrm>
            <a:off x="1187625" y="1513541"/>
            <a:ext cx="7967910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Bilateral trade Slovenia – Turkey 2007 – 2013 (in € </a:t>
            </a:r>
            <a:r>
              <a:rPr lang="en-GB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million)</a:t>
            </a:r>
            <a:endParaRPr lang="en-GB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934739" y="6699562"/>
            <a:ext cx="4635836" cy="246211"/>
          </a:xfrm>
          <a:prstGeom prst="rect">
            <a:avLst/>
          </a:prstGeom>
          <a:noFill/>
          <a:ln w="9525" algn="ctr">
            <a:solidFill>
              <a:srgbClr val="78A22F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 eaLnBrk="0" hangingPunct="0"/>
            <a:r>
              <a:rPr lang="en-GB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Statistical Office of the </a:t>
            </a:r>
            <a:r>
              <a:rPr lang="en-GB" sz="1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Republic </a:t>
            </a:r>
            <a:r>
              <a:rPr lang="en-GB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GB" sz="1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Slovenia, </a:t>
            </a:r>
            <a:r>
              <a:rPr lang="en-GB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sl-SI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4406630" y="2130357"/>
            <a:ext cx="2743200" cy="515566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9" name="PoljeZBesedilom 18"/>
          <p:cNvSpPr txBox="1"/>
          <p:nvPr/>
        </p:nvSpPr>
        <p:spPr>
          <a:xfrm>
            <a:off x="4533089" y="3472774"/>
            <a:ext cx="583660" cy="330741"/>
          </a:xfrm>
          <a:prstGeom prst="rect">
            <a:avLst/>
          </a:prstGeom>
        </p:spPr>
        <p:txBody>
          <a:bodyPr vert="horz" wrap="square" lIns="104287" tIns="52144" rIns="104287" bIns="52144" rtlCol="0">
            <a:noAutofit/>
          </a:bodyPr>
          <a:lstStyle/>
          <a:p>
            <a:r>
              <a:rPr lang="sl-SI" sz="1400" dirty="0" smtClean="0"/>
              <a:t>328</a:t>
            </a:r>
            <a:endParaRPr lang="sl-SI" sz="1400" dirty="0" smtClean="0"/>
          </a:p>
        </p:txBody>
      </p:sp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7031830" y="757882"/>
            <a:ext cx="2937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sl-SI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FDI in </a:t>
            </a:r>
            <a:r>
              <a:rPr lang="sl-SI" sz="2800" b="1" dirty="0" err="1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Slovenia</a:t>
            </a:r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3" y="1719618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8" y="1719618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525" indent="-9525">
              <a:lnSpc>
                <a:spcPct val="120000"/>
              </a:lnSpc>
              <a:buClr>
                <a:srgbClr val="708E31"/>
              </a:buClr>
            </a:pPr>
            <a:endParaRPr lang="sl-SI" sz="1800" dirty="0" smtClean="0">
              <a:solidFill>
                <a:srgbClr val="002060"/>
              </a:solidFill>
              <a:latin typeface="Myriad Pro Cond"/>
            </a:endParaRPr>
          </a:p>
          <a:p>
            <a:pPr marL="9525" indent="-9525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611188" y="3245618"/>
            <a:ext cx="5458016" cy="3758079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graphicFrame>
        <p:nvGraphicFramePr>
          <p:cNvPr id="15" name="Grafikon 1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52333806"/>
              </p:ext>
            </p:extLst>
          </p:nvPr>
        </p:nvGraphicFramePr>
        <p:xfrm>
          <a:off x="4348264" y="1919672"/>
          <a:ext cx="6079791" cy="381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6436647" y="1581118"/>
            <a:ext cx="316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FDI stock end-year</a:t>
            </a:r>
            <a:endParaRPr lang="en-GB" sz="1600" b="1" dirty="0">
              <a:solidFill>
                <a:srgbClr val="002060"/>
              </a:solidFill>
              <a:latin typeface="Myriad Pro Cond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6" name="Group 3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1663492"/>
              </p:ext>
            </p:extLst>
          </p:nvPr>
        </p:nvGraphicFramePr>
        <p:xfrm>
          <a:off x="473932" y="2125442"/>
          <a:ext cx="4176712" cy="2240352"/>
        </p:xfrm>
        <a:graphic>
          <a:graphicData uri="http://schemas.openxmlformats.org/drawingml/2006/table">
            <a:tbl>
              <a:tblPr/>
              <a:tblGrid>
                <a:gridCol w="3234905"/>
                <a:gridCol w="941807"/>
              </a:tblGrid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Financial services &amp; insurance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44%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Retail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15%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Pharmaceuticals &amp; chemicals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Machinery &amp; electrical equipment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Motor vehicles and rubber products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Telecoms &amp; transport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Wood-processing, pulp &amp; paper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Utilities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8A22F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 Other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Myriad Pro Cond"/>
                        </a:rPr>
                        <a:t>14%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11188" y="1673451"/>
            <a:ext cx="2952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GB" sz="16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Distribution of FDI by industry </a:t>
            </a:r>
            <a:endParaRPr lang="en-GB" sz="1600" b="1" dirty="0">
              <a:solidFill>
                <a:srgbClr val="002060"/>
              </a:solidFill>
              <a:latin typeface="Myriad Pro Cond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333375" y="4427249"/>
            <a:ext cx="43172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2060"/>
                </a:solidFill>
                <a:latin typeface="Myriad Pro Cond"/>
                <a:ea typeface="Verdana" pitchFamily="34" charset="0"/>
                <a:cs typeface="Verdana" pitchFamily="34" charset="0"/>
              </a:rPr>
              <a:t>Main investing countries in Slovenia, 2012 </a:t>
            </a:r>
            <a:endParaRPr lang="en-GB" sz="1600" b="1" dirty="0">
              <a:solidFill>
                <a:srgbClr val="002060"/>
              </a:solidFill>
              <a:latin typeface="Myriad Pro Cond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312696" y="5901660"/>
            <a:ext cx="2247901" cy="246221"/>
          </a:xfrm>
          <a:prstGeom prst="rect">
            <a:avLst/>
          </a:prstGeom>
          <a:noFill/>
          <a:ln w="9525" algn="ctr">
            <a:solidFill>
              <a:srgbClr val="78A22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GB" sz="1000" b="0" i="1" dirty="0">
                <a:solidFill>
                  <a:schemeClr val="tx1"/>
                </a:solidFill>
              </a:rPr>
              <a:t>Source: </a:t>
            </a:r>
            <a:r>
              <a:rPr lang="sl-SI" sz="1000" b="0" i="1" dirty="0" smtClean="0">
                <a:solidFill>
                  <a:schemeClr val="tx1"/>
                </a:solidFill>
              </a:rPr>
              <a:t>Bank </a:t>
            </a:r>
            <a:r>
              <a:rPr lang="en-GB" sz="1000" b="0" i="1" dirty="0" smtClean="0">
                <a:solidFill>
                  <a:schemeClr val="tx1"/>
                </a:solidFill>
              </a:rPr>
              <a:t>of Slovenia, 2013</a:t>
            </a:r>
            <a:endParaRPr lang="en-GB" sz="1000" b="0" i="1" dirty="0">
              <a:solidFill>
                <a:schemeClr val="tx1"/>
              </a:solidFill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4231727"/>
              </p:ext>
            </p:extLst>
          </p:nvPr>
        </p:nvGraphicFramePr>
        <p:xfrm>
          <a:off x="473932" y="4852674"/>
          <a:ext cx="4428332" cy="2590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2983988" y="738506"/>
            <a:ext cx="70672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FDI flows between Slovenia and Turkey</a:t>
            </a:r>
          </a:p>
          <a:p>
            <a:pPr marL="176213" algn="ctr"/>
            <a:endParaRPr lang="en-GB" sz="2800" b="1" dirty="0" smtClean="0">
              <a:solidFill>
                <a:schemeClr val="tx2">
                  <a:lumMod val="75000"/>
                </a:schemeClr>
              </a:solidFill>
              <a:latin typeface="Myriad Pro Cond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16" name="PoljeZBesedilom 15"/>
          <p:cNvSpPr txBox="1"/>
          <p:nvPr/>
        </p:nvSpPr>
        <p:spPr>
          <a:xfrm>
            <a:off x="599123" y="3245618"/>
            <a:ext cx="6432707" cy="3969098"/>
          </a:xfrm>
          <a:prstGeom prst="rect">
            <a:avLst/>
          </a:prstGeom>
        </p:spPr>
        <p:txBody>
          <a:bodyPr vert="horz" wrap="square" lIns="104287" tIns="52144" rIns="104287" bIns="52144" rtlCol="0">
            <a:normAutofit/>
          </a:bodyPr>
          <a:lstStyle/>
          <a:p>
            <a:endParaRPr lang="sl-SI" sz="2200" dirty="0" smtClean="0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://thesmsfexpert.com.au/wp-content/uploads/2013/02/Responsible-Invest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23" y="1692613"/>
            <a:ext cx="7730753" cy="515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1358923" y="2237357"/>
            <a:ext cx="2392972" cy="830987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Inward FDI stock as of end-2012 </a:t>
            </a:r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EUR </a:t>
            </a:r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11</a:t>
            </a:r>
            <a:r>
              <a:rPr lang="sl-SI" altLang="sl-SI" sz="1600" b="1" dirty="0" smtClean="0">
                <a:solidFill>
                  <a:srgbClr val="002060"/>
                </a:solidFill>
                <a:latin typeface="Myriad Pro Cond"/>
              </a:rPr>
              <a:t>.</a:t>
            </a:r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7 billion </a:t>
            </a:r>
            <a:endParaRPr lang="en-GB" altLang="sl-SI" sz="16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2" name="Pravokotnik 21"/>
          <p:cNvSpPr/>
          <p:nvPr/>
        </p:nvSpPr>
        <p:spPr>
          <a:xfrm>
            <a:off x="971600" y="3660394"/>
            <a:ext cx="2298526" cy="1077208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Turkish direct investment in Slovenia (end of 2012):</a:t>
            </a:r>
          </a:p>
          <a:p>
            <a:pPr algn="ctr"/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EUR 5.8 million</a:t>
            </a:r>
            <a:endParaRPr lang="en-GB" altLang="sl-SI" sz="1600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5441087" y="1451531"/>
            <a:ext cx="2818656" cy="830987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FDI share as a percentage </a:t>
            </a:r>
          </a:p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of GDP (2012):</a:t>
            </a:r>
          </a:p>
          <a:p>
            <a:pPr algn="ctr"/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 34.1%  </a:t>
            </a:r>
            <a:endParaRPr lang="en-GB" altLang="sl-SI" sz="16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6969542" y="2652850"/>
            <a:ext cx="2580401" cy="584765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Outward FDI stock as of </a:t>
            </a:r>
          </a:p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end-2012 </a:t>
            </a:r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EUR 5.6 billion </a:t>
            </a:r>
            <a:endParaRPr lang="en-GB" altLang="sl-SI" sz="1600" b="1" dirty="0" smtClean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9" name="Pravokotnik 28"/>
          <p:cNvSpPr/>
          <p:nvPr/>
        </p:nvSpPr>
        <p:spPr>
          <a:xfrm>
            <a:off x="7031830" y="4105072"/>
            <a:ext cx="3128439" cy="830987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GB" altLang="sl-SI" sz="1600" dirty="0" smtClean="0">
                <a:solidFill>
                  <a:srgbClr val="002060"/>
                </a:solidFill>
                <a:latin typeface="Myriad Pro Cond"/>
              </a:rPr>
              <a:t>Slovenian direct investment in Turkey (end of 2012):</a:t>
            </a:r>
          </a:p>
          <a:p>
            <a:pPr algn="ctr"/>
            <a:r>
              <a:rPr lang="en-GB" altLang="sl-SI" sz="1600" b="1" dirty="0" smtClean="0">
                <a:solidFill>
                  <a:srgbClr val="002060"/>
                </a:solidFill>
                <a:latin typeface="Myriad Pro Cond"/>
              </a:rPr>
              <a:t>EUR 6.9 million</a:t>
            </a:r>
            <a:endParaRPr lang="en-GB" altLang="sl-SI" sz="16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87195" y="6760723"/>
            <a:ext cx="2761843" cy="234837"/>
          </a:xfrm>
          <a:prstGeom prst="rect">
            <a:avLst/>
          </a:prstGeom>
          <a:noFill/>
          <a:ln w="9525" algn="ctr">
            <a:solidFill>
              <a:srgbClr val="78A2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80165" tIns="40083" rIns="80165" bIns="40083">
            <a:spAutoFit/>
          </a:bodyPr>
          <a:lstStyle>
            <a:lvl1pPr>
              <a:defRPr sz="24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GB" sz="1000" b="0" i="1" dirty="0">
                <a:solidFill>
                  <a:schemeClr val="tx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Source: </a:t>
            </a:r>
            <a:r>
              <a:rPr lang="sl-SI" sz="1000" b="0" i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Bank </a:t>
            </a:r>
            <a:r>
              <a:rPr lang="en-GB" sz="1000" b="0" i="1" dirty="0">
                <a:solidFill>
                  <a:schemeClr val="tx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of Slovenia</a:t>
            </a:r>
            <a:r>
              <a:rPr lang="sl-SI" sz="1000" b="0" i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sl-SI" sz="1000" b="0" i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Bisnode</a:t>
            </a:r>
            <a:r>
              <a:rPr lang="en-GB" sz="1000" b="0" i="1" dirty="0">
                <a:solidFill>
                  <a:schemeClr val="tx1"/>
                </a:solidFill>
                <a:latin typeface="Myriad Pro Cond"/>
                <a:ea typeface="Verdana" panose="020B0604030504040204" pitchFamily="34" charset="0"/>
                <a:cs typeface="Verdana" panose="020B0604030504040204" pitchFamily="34" charset="0"/>
              </a:rPr>
              <a:t>, 2013</a:t>
            </a:r>
          </a:p>
        </p:txBody>
      </p:sp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99124" y="1719620"/>
            <a:ext cx="9452121" cy="37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9524" indent="-9524">
              <a:lnSpc>
                <a:spcPct val="120000"/>
              </a:lnSpc>
              <a:buClr>
                <a:srgbClr val="EE0000"/>
              </a:buClr>
              <a:buFontTx/>
              <a:buChar char="•"/>
            </a:pPr>
            <a:endParaRPr lang="sl-SI" sz="1400" dirty="0">
              <a:latin typeface="Trebuchet MS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1189" y="1719619"/>
            <a:ext cx="9440056" cy="117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/>
          <a:lstStyle/>
          <a:p>
            <a:pPr marL="9524" indent="-9524">
              <a:lnSpc>
                <a:spcPct val="120000"/>
              </a:lnSpc>
              <a:buClr>
                <a:srgbClr val="708E31"/>
              </a:buClr>
            </a:pPr>
            <a:endParaRPr lang="sl-SI" sz="1800" dirty="0">
              <a:solidFill>
                <a:srgbClr val="002060"/>
              </a:solidFill>
              <a:latin typeface="Myriad Pro Cond"/>
            </a:endParaRPr>
          </a:p>
          <a:p>
            <a:pPr marL="9524" indent="-9524">
              <a:lnSpc>
                <a:spcPct val="120000"/>
              </a:lnSpc>
              <a:buClr>
                <a:srgbClr val="708E31"/>
              </a:buClr>
              <a:buFont typeface="Wingdings" pitchFamily="2" charset="2"/>
              <a:buChar char="Ø"/>
            </a:pPr>
            <a:endParaRPr lang="sl-SI" sz="1600" dirty="0">
              <a:latin typeface="Trebuchet MS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488645" y="6712147"/>
            <a:ext cx="2861843" cy="230822"/>
          </a:xfrm>
          <a:prstGeom prst="rect">
            <a:avLst/>
          </a:prstGeom>
          <a:noFill/>
          <a:ln w="9525" algn="ctr">
            <a:solidFill>
              <a:srgbClr val="78A22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4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0" hangingPunct="0"/>
            <a:r>
              <a:rPr lang="en-GB" sz="900" b="0" i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Source: </a:t>
            </a:r>
            <a:r>
              <a:rPr lang="sl-SI" sz="900" b="0" i="1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Izvozno Okno </a:t>
            </a:r>
            <a:r>
              <a:rPr lang="sl-SI" sz="900" b="0" i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&amp; </a:t>
            </a:r>
            <a:r>
              <a:rPr lang="sl-SI" sz="900" b="0" i="1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Bisnode</a:t>
            </a:r>
            <a:r>
              <a:rPr lang="en-GB" sz="900" b="0" i="1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2013</a:t>
            </a:r>
          </a:p>
        </p:txBody>
      </p:sp>
      <p:sp>
        <p:nvSpPr>
          <p:cNvPr id="21" name="Pravokotnik 20"/>
          <p:cNvSpPr/>
          <p:nvPr/>
        </p:nvSpPr>
        <p:spPr>
          <a:xfrm>
            <a:off x="5878425" y="2113840"/>
            <a:ext cx="3710305" cy="720847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4274" tIns="52138" rIns="104274" bIns="52138">
            <a:spAutoFit/>
          </a:bodyPr>
          <a:lstStyle/>
          <a:p>
            <a:pPr algn="ctr"/>
            <a:r>
              <a:rPr lang="en-GB" altLang="sl-SI" sz="2000" b="1" dirty="0" smtClean="0">
                <a:solidFill>
                  <a:srgbClr val="002060"/>
                </a:solidFill>
                <a:latin typeface="Myriad Pro Cond"/>
              </a:rPr>
              <a:t>Turkish companies on Slovene market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852610" y="2113840"/>
            <a:ext cx="3845587" cy="720847"/>
          </a:xfrm>
          <a:prstGeom prst="rect">
            <a:avLst/>
          </a:prstGeom>
          <a:ln>
            <a:solidFill>
              <a:srgbClr val="6BA4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04274" tIns="52138" rIns="104274" bIns="52138">
            <a:spAutoFit/>
          </a:bodyPr>
          <a:lstStyle/>
          <a:p>
            <a:pPr algn="ctr"/>
            <a:r>
              <a:rPr lang="en-GB" altLang="sl-SI" sz="2000" b="1" dirty="0" smtClean="0">
                <a:solidFill>
                  <a:srgbClr val="002060"/>
                </a:solidFill>
                <a:latin typeface="Myriad Pro Cond"/>
              </a:rPr>
              <a:t>Slovene companies on Turkish market</a:t>
            </a:r>
          </a:p>
        </p:txBody>
      </p:sp>
      <p:sp>
        <p:nvSpPr>
          <p:cNvPr id="4" name="AutoShape 7" descr="http://www.google.si/url?sa=i&amp;source=images&amp;cd=&amp;docid=e-zCgtNu9EWfRM&amp;tbnid=6VcmPo4ab_8vjM:&amp;ved=0CAUQjBwwAA&amp;url=http%3A%2F%2Fwww.freevector.com%2Fsite_media%2Fpreview_images%2FFreeVector-Knauf.jpg&amp;ei=F-qFUpDSLMfk4QS_8YD4Dw&amp;psig=AFQjCNEMjSNtXUPTf7MeKdvtW6xouRRogQ&amp;ust=1384594327771991"/>
          <p:cNvSpPr>
            <a:spLocks noChangeAspect="1" noChangeArrowheads="1"/>
          </p:cNvSpPr>
          <p:nvPr/>
        </p:nvSpPr>
        <p:spPr bwMode="auto">
          <a:xfrm>
            <a:off x="63500" y="-1365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9" descr="http://www.google.si/url?sa=i&amp;source=images&amp;cd=&amp;docid=e-zCgtNu9EWfRM&amp;tbnid=6VcmPo4ab_8vjM:&amp;ved=0CAUQjBwwAA&amp;url=http%3A%2F%2Fwww.freevector.com%2Fsite_media%2Fpreview_images%2FFreeVector-Knauf.jpg&amp;ei=F-qFUpDSLMfk4QS_8YD4Dw&amp;psig=AFQjCNEMjSNtXUPTf7MeKdvtW6xouRRogQ&amp;ust=1384594327771991"/>
          <p:cNvSpPr>
            <a:spLocks noChangeAspect="1" noChangeArrowheads="1"/>
          </p:cNvSpPr>
          <p:nvPr/>
        </p:nvSpPr>
        <p:spPr bwMode="auto">
          <a:xfrm>
            <a:off x="215901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4100" name="Picture 4" descr="http://www.agito.si/SiteCollectionImages/Agito/AboutUs/Customers/our_client_cablex_gro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927" y="3026554"/>
            <a:ext cx="1336080" cy="4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politikis.si/wp-content/uploads/2011/10/goren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5612" y="3582539"/>
            <a:ext cx="2669843" cy="7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to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655" y="5378402"/>
            <a:ext cx="1725770" cy="10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nfdholding.si/graphics/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3578" y="3188640"/>
            <a:ext cx="2494016" cy="7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lesna-tip.si/slike/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255"/>
          <a:stretch/>
        </p:blipFill>
        <p:spPr bwMode="auto">
          <a:xfrm>
            <a:off x="5485683" y="4148953"/>
            <a:ext cx="2393810" cy="12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74227" y="-150557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AutoShape 18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252371" y="17506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20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430515" y="185570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22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608659" y="353633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AutoShape 24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786802" y="521696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AutoShape 26" descr="http://www.google.si/url?sa=i&amp;source=images&amp;cd=&amp;docid=Fi0QlmWHRQwnMM&amp;tbnid=74h-aRHzQ07CXM:&amp;ved=0CAUQjBw&amp;url=http%3A%2F%2Fwww.turkishairlines.com%2Fdownload%2Fkurumsal%2Fnewlogo_2011%2Fjpg%2F01.jpg&amp;ei=0ofCUsPiKaK24ATvyIDgCg&amp;psig=AFQjCNGtyl89S2wA69Yn4rxtX6c-6FeNnw&amp;ust=1388566866721228"/>
          <p:cNvSpPr>
            <a:spLocks noChangeAspect="1" noChangeArrowheads="1"/>
          </p:cNvSpPr>
          <p:nvPr/>
        </p:nvSpPr>
        <p:spPr bwMode="auto">
          <a:xfrm>
            <a:off x="964946" y="689760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1" name="AutoShape 28" descr="http://www.google.si/url?sa=i&amp;source=images&amp;cd=&amp;docid=Fi0QlmWHRQwnMM&amp;tbnid=PHpkF7YFLN_DtM:&amp;ved=0CAUQjBw&amp;url=http%3A%2F%2Fwww.turkishairlines.com%2Fdownload%2Fkurumsal%2Fnewlogo_2011%2Fjpg%2F03.jpg&amp;ei=_YfCUsO8GeqG4AT7voGoCw&amp;psig=AFQjCNFkwYhqPHNmG-148bpzHnlXpLxOvQ&amp;ust=1388566909452944"/>
          <p:cNvSpPr>
            <a:spLocks noChangeAspect="1" noChangeArrowheads="1"/>
          </p:cNvSpPr>
          <p:nvPr/>
        </p:nvSpPr>
        <p:spPr bwMode="auto">
          <a:xfrm>
            <a:off x="1143090" y="857823"/>
            <a:ext cx="356288" cy="33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9" t="2326" r="21538" b="-2326"/>
          <a:stretch/>
        </p:blipFill>
        <p:spPr>
          <a:xfrm>
            <a:off x="8669713" y="4636402"/>
            <a:ext cx="1159960" cy="892416"/>
          </a:xfrm>
          <a:prstGeom prst="rect">
            <a:avLst/>
          </a:prstGeom>
        </p:spPr>
      </p:pic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2333622" y="1281102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26" name="Pravokotnik 25"/>
          <p:cNvSpPr/>
          <p:nvPr/>
        </p:nvSpPr>
        <p:spPr>
          <a:xfrm>
            <a:off x="2981949" y="732285"/>
            <a:ext cx="7069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algn="ctr"/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FDI flows between Slovenia and Turkey</a:t>
            </a: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lika 27" descr="helios-logo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455" y="4338169"/>
            <a:ext cx="2399992" cy="1445995"/>
          </a:xfrm>
          <a:prstGeom prst="rect">
            <a:avLst/>
          </a:prstGeom>
        </p:spPr>
      </p:pic>
      <p:pic>
        <p:nvPicPr>
          <p:cNvPr id="30" name="Slika 29" descr="odelo_logo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7976" y="5528819"/>
            <a:ext cx="2537714" cy="10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6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3412636" y="757882"/>
            <a:ext cx="6716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Myriad Pro Cond"/>
              </a:rPr>
              <a:t>SLOVENIA – The right mix of Qualities</a:t>
            </a: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33622" y="1271054"/>
            <a:ext cx="7717622" cy="0"/>
          </a:xfrm>
          <a:prstGeom prst="line">
            <a:avLst/>
          </a:prstGeom>
          <a:noFill/>
          <a:ln w="28575">
            <a:solidFill>
              <a:srgbClr val="83983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 sz="1800" b="1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869882" y="4270569"/>
            <a:ext cx="2777932" cy="166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/>
          <a:lstStyle/>
          <a:p>
            <a:pPr marL="391077" indent="-391077" algn="ctr">
              <a:spcBef>
                <a:spcPct val="20000"/>
              </a:spcBef>
              <a:buFontTx/>
              <a:buChar char="•"/>
            </a:pPr>
            <a:endParaRPr lang="en-US" sz="18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559531" y="2328428"/>
            <a:ext cx="491713" cy="3610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vert" wrap="square" lIns="104287" tIns="52144" rIns="104287" bIns="52144">
            <a:spAutoFit/>
          </a:bodyPr>
          <a:lstStyle/>
          <a:p>
            <a:pPr marL="200971" algn="ctr">
              <a:lnSpc>
                <a:spcPct val="110000"/>
              </a:lnSpc>
            </a:pPr>
            <a:r>
              <a:rPr lang="en-US" sz="1800" dirty="0" smtClean="0">
                <a:solidFill>
                  <a:srgbClr val="002060"/>
                </a:solidFill>
                <a:latin typeface="Myriad Pro Cond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Myriad Pro Cond"/>
              </a:rPr>
              <a:t>Four </a:t>
            </a:r>
            <a:r>
              <a:rPr lang="en-US" sz="1800" dirty="0" smtClean="0">
                <a:solidFill>
                  <a:srgbClr val="002060"/>
                </a:solidFill>
                <a:latin typeface="Myriad Pro Cond"/>
              </a:rPr>
              <a:t>Qs</a:t>
            </a:r>
            <a:r>
              <a:rPr lang="sl-SI" sz="1800" dirty="0" smtClean="0">
                <a:solidFill>
                  <a:srgbClr val="002060"/>
                </a:solidFill>
                <a:latin typeface="Myriad Pro Cond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Myriad Pro Cond"/>
              </a:rPr>
              <a:t>For You</a:t>
            </a:r>
            <a:r>
              <a:rPr lang="en-US" sz="1800" dirty="0">
                <a:solidFill>
                  <a:srgbClr val="002060"/>
                </a:solidFill>
                <a:latin typeface="Myriad Pro Cond"/>
              </a:rPr>
              <a:t>)</a:t>
            </a:r>
            <a:endParaRPr lang="sl-SI" sz="1800" dirty="0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11" name="Picture 6" descr="trigl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941" y="1501117"/>
            <a:ext cx="8196053" cy="517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42681" y="3152370"/>
            <a:ext cx="2777933" cy="382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marL="200971" algn="ctr"/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Quality workforce</a:t>
            </a:r>
            <a:endParaRPr lang="en-GB" sz="18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177310" y="2884283"/>
            <a:ext cx="3449684" cy="6593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marL="200971" algn="ctr"/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Quality link to regional markets</a:t>
            </a:r>
            <a:endParaRPr lang="en-GB" sz="18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230512" y="2217062"/>
            <a:ext cx="3449684" cy="382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marL="200971" algn="ctr"/>
            <a:r>
              <a:rPr lang="en-GB" sz="1800" b="1" dirty="0" smtClean="0">
                <a:solidFill>
                  <a:srgbClr val="002060"/>
                </a:solidFill>
                <a:latin typeface="Myriad Pro Cond"/>
              </a:rPr>
              <a:t>Quality infrastructure</a:t>
            </a:r>
            <a:endParaRPr lang="en-GB" sz="1800" b="1" dirty="0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80201" y="5138896"/>
            <a:ext cx="3449684" cy="382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marL="200971" algn="ctr">
              <a:defRPr/>
            </a:pPr>
            <a:r>
              <a:rPr lang="en-GB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Pro Cond"/>
              </a:rPr>
              <a:t>Quality of life</a:t>
            </a:r>
            <a:endParaRPr lang="en-GB" sz="1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Pro Cond"/>
            </a:endParaRPr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 flipH="1">
            <a:off x="4577930" y="5623829"/>
            <a:ext cx="1434429" cy="238090"/>
          </a:xfrm>
          <a:custGeom>
            <a:avLst/>
            <a:gdLst>
              <a:gd name="T0" fmla="*/ 0 w 589"/>
              <a:gd name="T1" fmla="*/ 2147483647 h 227"/>
              <a:gd name="T2" fmla="*/ 2147483647 w 589"/>
              <a:gd name="T3" fmla="*/ 2147483647 h 227"/>
              <a:gd name="T4" fmla="*/ 2147483647 w 589"/>
              <a:gd name="T5" fmla="*/ 0 h 227"/>
              <a:gd name="T6" fmla="*/ 0 60000 65536"/>
              <a:gd name="T7" fmla="*/ 0 60000 65536"/>
              <a:gd name="T8" fmla="*/ 0 60000 65536"/>
              <a:gd name="T9" fmla="*/ 0 w 589"/>
              <a:gd name="T10" fmla="*/ 0 h 227"/>
              <a:gd name="T11" fmla="*/ 589 w 589"/>
              <a:gd name="T12" fmla="*/ 227 h 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9" h="227">
                <a:moveTo>
                  <a:pt x="0" y="227"/>
                </a:moveTo>
                <a:lnTo>
                  <a:pt x="589" y="227"/>
                </a:lnTo>
                <a:lnTo>
                  <a:pt x="589" y="0"/>
                </a:lnTo>
              </a:path>
            </a:pathLst>
          </a:custGeom>
          <a:noFill/>
          <a:ln w="38100" cap="flat" cmpd="sng">
            <a:solidFill>
              <a:srgbClr val="78A22F"/>
            </a:solidFill>
            <a:prstDash val="solid"/>
            <a:round/>
            <a:headEnd type="none" w="med" len="med"/>
            <a:tailEnd type="oval" w="med" len="med"/>
          </a:ln>
        </p:spPr>
        <p:txBody>
          <a:bodyPr lIns="104287" tIns="52144" rIns="104287" bIns="52144"/>
          <a:lstStyle/>
          <a:p>
            <a:endParaRPr lang="sl-SI" sz="1800" b="1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8" name="Freeform 22"/>
          <p:cNvSpPr>
            <a:spLocks/>
          </p:cNvSpPr>
          <p:nvPr/>
        </p:nvSpPr>
        <p:spPr bwMode="auto">
          <a:xfrm>
            <a:off x="3997106" y="2773755"/>
            <a:ext cx="168866" cy="954109"/>
          </a:xfrm>
          <a:custGeom>
            <a:avLst/>
            <a:gdLst>
              <a:gd name="T0" fmla="*/ 2147483647 w 453"/>
              <a:gd name="T1" fmla="*/ 2147483647 h 454"/>
              <a:gd name="T2" fmla="*/ 2147483647 w 453"/>
              <a:gd name="T3" fmla="*/ 2147483647 h 454"/>
              <a:gd name="T4" fmla="*/ 0 w 453"/>
              <a:gd name="T5" fmla="*/ 2147483647 h 454"/>
              <a:gd name="T6" fmla="*/ 0 w 453"/>
              <a:gd name="T7" fmla="*/ 0 h 454"/>
              <a:gd name="T8" fmla="*/ 0 60000 65536"/>
              <a:gd name="T9" fmla="*/ 0 60000 65536"/>
              <a:gd name="T10" fmla="*/ 0 60000 65536"/>
              <a:gd name="T11" fmla="*/ 0 60000 65536"/>
              <a:gd name="T12" fmla="*/ 0 w 453"/>
              <a:gd name="T13" fmla="*/ 0 h 454"/>
              <a:gd name="T14" fmla="*/ 453 w 453"/>
              <a:gd name="T15" fmla="*/ 454 h 4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" h="454">
                <a:moveTo>
                  <a:pt x="453" y="454"/>
                </a:moveTo>
                <a:lnTo>
                  <a:pt x="453" y="272"/>
                </a:lnTo>
                <a:lnTo>
                  <a:pt x="0" y="272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78A22F"/>
            </a:solidFill>
            <a:prstDash val="solid"/>
            <a:round/>
            <a:headEnd type="none" w="med" len="med"/>
            <a:tailEnd type="oval" w="med" len="med"/>
          </a:ln>
        </p:spPr>
        <p:txBody>
          <a:bodyPr lIns="104287" tIns="52144" rIns="104287" bIns="52144"/>
          <a:lstStyle/>
          <a:p>
            <a:endParaRPr lang="sl-SI" sz="1800" b="1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 rot="10800000" flipV="1">
            <a:off x="1219174" y="3638581"/>
            <a:ext cx="1645975" cy="476179"/>
          </a:xfrm>
          <a:custGeom>
            <a:avLst/>
            <a:gdLst>
              <a:gd name="T0" fmla="*/ 0 w 726"/>
              <a:gd name="T1" fmla="*/ 2147483647 h 499"/>
              <a:gd name="T2" fmla="*/ 2147483647 w 726"/>
              <a:gd name="T3" fmla="*/ 2147483647 h 499"/>
              <a:gd name="T4" fmla="*/ 2147483647 w 726"/>
              <a:gd name="T5" fmla="*/ 0 h 499"/>
              <a:gd name="T6" fmla="*/ 0 60000 65536"/>
              <a:gd name="T7" fmla="*/ 0 60000 65536"/>
              <a:gd name="T8" fmla="*/ 0 60000 65536"/>
              <a:gd name="T9" fmla="*/ 0 w 726"/>
              <a:gd name="T10" fmla="*/ 0 h 499"/>
              <a:gd name="T11" fmla="*/ 726 w 726"/>
              <a:gd name="T12" fmla="*/ 499 h 4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499">
                <a:moveTo>
                  <a:pt x="0" y="499"/>
                </a:moveTo>
                <a:lnTo>
                  <a:pt x="726" y="499"/>
                </a:lnTo>
                <a:lnTo>
                  <a:pt x="726" y="0"/>
                </a:lnTo>
              </a:path>
            </a:pathLst>
          </a:custGeom>
          <a:noFill/>
          <a:ln w="38100" cap="flat" cmpd="sng">
            <a:solidFill>
              <a:srgbClr val="78A22F"/>
            </a:solidFill>
            <a:prstDash val="solid"/>
            <a:round/>
            <a:headEnd type="none" w="med" len="med"/>
            <a:tailEnd type="oval" w="med" len="med"/>
          </a:ln>
        </p:spPr>
        <p:txBody>
          <a:bodyPr lIns="104287" tIns="52144" rIns="104287" bIns="52144"/>
          <a:lstStyle/>
          <a:p>
            <a:endParaRPr lang="sl-SI" sz="1800" b="1">
              <a:solidFill>
                <a:srgbClr val="002060"/>
              </a:solidFill>
              <a:latin typeface="Myriad Pro Cond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 rot="10800000" flipH="1" flipV="1">
            <a:off x="5260815" y="3640331"/>
            <a:ext cx="1766594" cy="476179"/>
          </a:xfrm>
          <a:custGeom>
            <a:avLst/>
            <a:gdLst>
              <a:gd name="T0" fmla="*/ 0 w 726"/>
              <a:gd name="T1" fmla="*/ 2147483647 h 499"/>
              <a:gd name="T2" fmla="*/ 2147483647 w 726"/>
              <a:gd name="T3" fmla="*/ 2147483647 h 499"/>
              <a:gd name="T4" fmla="*/ 2147483647 w 726"/>
              <a:gd name="T5" fmla="*/ 0 h 499"/>
              <a:gd name="T6" fmla="*/ 0 60000 65536"/>
              <a:gd name="T7" fmla="*/ 0 60000 65536"/>
              <a:gd name="T8" fmla="*/ 0 60000 65536"/>
              <a:gd name="T9" fmla="*/ 0 w 726"/>
              <a:gd name="T10" fmla="*/ 0 h 499"/>
              <a:gd name="T11" fmla="*/ 726 w 726"/>
              <a:gd name="T12" fmla="*/ 499 h 4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6" h="499">
                <a:moveTo>
                  <a:pt x="0" y="499"/>
                </a:moveTo>
                <a:lnTo>
                  <a:pt x="726" y="499"/>
                </a:lnTo>
                <a:lnTo>
                  <a:pt x="726" y="0"/>
                </a:lnTo>
              </a:path>
            </a:pathLst>
          </a:custGeom>
          <a:noFill/>
          <a:ln w="38100" cap="flat" cmpd="sng">
            <a:solidFill>
              <a:srgbClr val="78A22F"/>
            </a:solidFill>
            <a:prstDash val="solid"/>
            <a:round/>
            <a:headEnd type="none" w="med" len="med"/>
            <a:tailEnd type="oval" w="med" len="med"/>
          </a:ln>
        </p:spPr>
        <p:txBody>
          <a:bodyPr lIns="104287" tIns="52144" rIns="104287" bIns="52144"/>
          <a:lstStyle/>
          <a:p>
            <a:endParaRPr lang="sl-SI" sz="1800" b="1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21" name="Picture 26" descr="triglav brez ob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680" y="5157414"/>
            <a:ext cx="2396314" cy="1502066"/>
          </a:xfrm>
          <a:prstGeom prst="rect">
            <a:avLst/>
          </a:prstGeom>
          <a:noFill/>
          <a:ln w="25400">
            <a:solidFill>
              <a:srgbClr val="78A22F"/>
            </a:solidFill>
            <a:miter lim="800000"/>
            <a:headEnd/>
            <a:tailEnd/>
          </a:ln>
        </p:spPr>
      </p:pic>
      <p:sp>
        <p:nvSpPr>
          <p:cNvPr id="26" name="Pravokotnik 25"/>
          <p:cNvSpPr/>
          <p:nvPr/>
        </p:nvSpPr>
        <p:spPr>
          <a:xfrm>
            <a:off x="9036932" y="2699366"/>
            <a:ext cx="13635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971" algn="ctr"/>
            <a:r>
              <a:rPr lang="en-US" sz="2400" b="1" dirty="0" smtClean="0">
                <a:solidFill>
                  <a:srgbClr val="002060"/>
                </a:solidFill>
                <a:latin typeface="Myriad Pro Cond"/>
              </a:rPr>
              <a:t>4</a:t>
            </a:r>
            <a:r>
              <a:rPr lang="en-US" sz="2400" b="1" i="1" dirty="0" smtClean="0">
                <a:solidFill>
                  <a:srgbClr val="002060"/>
                </a:solidFill>
                <a:latin typeface="Myriad Pro Cond"/>
              </a:rPr>
              <a:t>Q</a:t>
            </a:r>
            <a:r>
              <a:rPr lang="en-US" sz="2400" b="1" dirty="0" smtClean="0">
                <a:solidFill>
                  <a:srgbClr val="002060"/>
                </a:solidFill>
                <a:latin typeface="Myriad Pro Cond"/>
              </a:rPr>
              <a:t>s4U</a:t>
            </a:r>
            <a:endParaRPr lang="sl-SI" sz="2400" b="1" dirty="0">
              <a:solidFill>
                <a:srgbClr val="002060"/>
              </a:solidFill>
              <a:latin typeface="Myriad Pro Cond"/>
            </a:endParaRP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743" y="7016756"/>
            <a:ext cx="2420629" cy="53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259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slovn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04287" tIns="52144" rIns="104287" bIns="52144" rtlCol="0">
        <a:normAutofit/>
      </a:bodyPr>
      <a:lstStyle>
        <a:defPPr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6412</TotalTime>
  <Words>983</Words>
  <Application>Microsoft Office PowerPoint</Application>
  <PresentationFormat>Po meri</PresentationFormat>
  <Paragraphs>292</Paragraphs>
  <Slides>17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19" baseType="lpstr">
      <vt:lpstr>Naslovnica</vt:lpstr>
      <vt:lpstr>Worksheet</vt:lpstr>
      <vt:lpstr>Business environment  in Slovenia 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</vt:vector>
  </TitlesOfParts>
  <Company>Terminal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Borut Ivanisevic</dc:creator>
  <cp:lastModifiedBy>Helena Schlamberger</cp:lastModifiedBy>
  <cp:revision>346</cp:revision>
  <dcterms:created xsi:type="dcterms:W3CDTF">2013-01-16T09:45:49Z</dcterms:created>
  <dcterms:modified xsi:type="dcterms:W3CDTF">2014-01-13T13:06:02Z</dcterms:modified>
</cp:coreProperties>
</file>