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3"/>
  </p:notesMasterIdLst>
  <p:sldIdLst>
    <p:sldId id="257" r:id="rId5"/>
    <p:sldId id="260" r:id="rId6"/>
    <p:sldId id="378" r:id="rId7"/>
    <p:sldId id="364" r:id="rId8"/>
    <p:sldId id="387" r:id="rId9"/>
    <p:sldId id="384" r:id="rId10"/>
    <p:sldId id="365" r:id="rId11"/>
    <p:sldId id="388" r:id="rId12"/>
    <p:sldId id="389" r:id="rId13"/>
    <p:sldId id="385" r:id="rId14"/>
    <p:sldId id="370" r:id="rId15"/>
    <p:sldId id="390" r:id="rId16"/>
    <p:sldId id="373" r:id="rId17"/>
    <p:sldId id="391" r:id="rId18"/>
    <p:sldId id="392" r:id="rId19"/>
    <p:sldId id="377" r:id="rId20"/>
    <p:sldId id="394" r:id="rId21"/>
    <p:sldId id="354" r:id="rId22"/>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99CC00"/>
    <a:srgbClr val="99FF33"/>
    <a:srgbClr val="F0F5EF"/>
    <a:srgbClr val="85AD33"/>
    <a:srgbClr val="C2D699"/>
    <a:srgbClr val="006600"/>
    <a:srgbClr val="FF9933"/>
    <a:srgbClr val="A2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80" autoAdjust="0"/>
  </p:normalViewPr>
  <p:slideViewPr>
    <p:cSldViewPr>
      <p:cViewPr varScale="1">
        <p:scale>
          <a:sx n="47" d="100"/>
          <a:sy n="47" d="100"/>
        </p:scale>
        <p:origin x="1286" y="3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22248243559721E-2"/>
          <c:y val="4.9309664694280081E-2"/>
          <c:w val="0.94964871194379397"/>
          <c:h val="0.66469428007889542"/>
        </c:manualLayout>
      </c:layout>
      <c:barChart>
        <c:barDir val="col"/>
        <c:grouping val="clustered"/>
        <c:varyColors val="0"/>
        <c:ser>
          <c:idx val="0"/>
          <c:order val="0"/>
          <c:tx>
            <c:strRef>
              <c:f>Sheet1!$A$2</c:f>
              <c:strCache>
                <c:ptCount val="1"/>
                <c:pt idx="0">
                  <c:v>Bottom 20% of Population</c:v>
                </c:pt>
              </c:strCache>
            </c:strRef>
          </c:tx>
          <c:spPr>
            <a:solidFill>
              <a:srgbClr val="C00000"/>
            </a:solidFill>
            <a:ln w="6061">
              <a:solidFill>
                <a:schemeClr val="tx1"/>
              </a:solidFill>
              <a:prstDash val="solid"/>
            </a:ln>
          </c:spPr>
          <c:invertIfNegative val="0"/>
          <c:cat>
            <c:strRef>
              <c:f>Sheet1!$B$1:$I$1</c:f>
              <c:strCache>
                <c:ptCount val="7"/>
                <c:pt idx="0">
                  <c:v>Antenatal Care </c:v>
                </c:pt>
                <c:pt idx="1">
                  <c:v>Full Immunization</c:v>
                </c:pt>
                <c:pt idx="2">
                  <c:v>Med. Treatment of Ac. Res. Inf.</c:v>
                </c:pt>
                <c:pt idx="3">
                  <c:v>Oral Rehydration</c:v>
                </c:pt>
                <c:pt idx="4">
                  <c:v>Antimalarial Treatment of Fever</c:v>
                </c:pt>
                <c:pt idx="5">
                  <c:v>Attended Delivery</c:v>
                </c:pt>
                <c:pt idx="6">
                  <c:v>Modern Contra. Use (Women)</c:v>
                </c:pt>
              </c:strCache>
            </c:strRef>
          </c:cat>
          <c:val>
            <c:numRef>
              <c:f>Sheet1!$B$2:$I$2</c:f>
              <c:numCache>
                <c:formatCode>General</c:formatCode>
                <c:ptCount val="7"/>
                <c:pt idx="0">
                  <c:v>89.4</c:v>
                </c:pt>
                <c:pt idx="1">
                  <c:v>67.7</c:v>
                </c:pt>
                <c:pt idx="2">
                  <c:v>57.4</c:v>
                </c:pt>
                <c:pt idx="3">
                  <c:v>53.2</c:v>
                </c:pt>
                <c:pt idx="4">
                  <c:v>38.1</c:v>
                </c:pt>
                <c:pt idx="5">
                  <c:v>25.1</c:v>
                </c:pt>
                <c:pt idx="6">
                  <c:v>23.6</c:v>
                </c:pt>
              </c:numCache>
            </c:numRef>
          </c:val>
        </c:ser>
        <c:ser>
          <c:idx val="1"/>
          <c:order val="1"/>
          <c:tx>
            <c:strRef>
              <c:f>Sheet1!$A$3</c:f>
              <c:strCache>
                <c:ptCount val="1"/>
                <c:pt idx="0">
                  <c:v>Top 20% of Population</c:v>
                </c:pt>
              </c:strCache>
            </c:strRef>
          </c:tx>
          <c:spPr>
            <a:solidFill>
              <a:srgbClr val="FFC000"/>
            </a:solidFill>
            <a:ln w="6061">
              <a:solidFill>
                <a:schemeClr val="tx1"/>
              </a:solidFill>
              <a:prstDash val="solid"/>
            </a:ln>
          </c:spPr>
          <c:invertIfNegative val="0"/>
          <c:cat>
            <c:strRef>
              <c:f>Sheet1!$B$1:$I$1</c:f>
              <c:strCache>
                <c:ptCount val="7"/>
                <c:pt idx="0">
                  <c:v>Antenatal Care </c:v>
                </c:pt>
                <c:pt idx="1">
                  <c:v>Full Immunization</c:v>
                </c:pt>
                <c:pt idx="2">
                  <c:v>Med. Treatment of Ac. Res. Inf.</c:v>
                </c:pt>
                <c:pt idx="3">
                  <c:v>Oral Rehydration</c:v>
                </c:pt>
                <c:pt idx="4">
                  <c:v>Antimalarial Treatment of Fever</c:v>
                </c:pt>
                <c:pt idx="5">
                  <c:v>Attended Delivery</c:v>
                </c:pt>
                <c:pt idx="6">
                  <c:v>Modern Contra. Use (Women)</c:v>
                </c:pt>
              </c:strCache>
            </c:strRef>
          </c:cat>
          <c:val>
            <c:numRef>
              <c:f>Sheet1!$B$3:$I$3</c:f>
              <c:numCache>
                <c:formatCode>General</c:formatCode>
                <c:ptCount val="7"/>
                <c:pt idx="0">
                  <c:v>97</c:v>
                </c:pt>
                <c:pt idx="1">
                  <c:v>76.5</c:v>
                </c:pt>
                <c:pt idx="2">
                  <c:v>70.599999999999994</c:v>
                </c:pt>
                <c:pt idx="3">
                  <c:v>61.1</c:v>
                </c:pt>
                <c:pt idx="4">
                  <c:v>41.8</c:v>
                </c:pt>
                <c:pt idx="5">
                  <c:v>70.599999999999994</c:v>
                </c:pt>
                <c:pt idx="6">
                  <c:v>44.5</c:v>
                </c:pt>
              </c:numCache>
            </c:numRef>
          </c:val>
        </c:ser>
        <c:dLbls>
          <c:showLegendKey val="0"/>
          <c:showVal val="0"/>
          <c:showCatName val="0"/>
          <c:showSerName val="0"/>
          <c:showPercent val="0"/>
          <c:showBubbleSize val="0"/>
        </c:dLbls>
        <c:gapWidth val="150"/>
        <c:axId val="275600144"/>
        <c:axId val="275600688"/>
      </c:barChart>
      <c:catAx>
        <c:axId val="275600144"/>
        <c:scaling>
          <c:orientation val="minMax"/>
        </c:scaling>
        <c:delete val="0"/>
        <c:axPos val="b"/>
        <c:numFmt formatCode="General" sourceLinked="1"/>
        <c:majorTickMark val="out"/>
        <c:minorTickMark val="none"/>
        <c:tickLblPos val="nextTo"/>
        <c:spPr>
          <a:ln w="1515">
            <a:solidFill>
              <a:schemeClr val="tx1"/>
            </a:solidFill>
            <a:prstDash val="solid"/>
          </a:ln>
        </c:spPr>
        <c:txPr>
          <a:bodyPr rot="0" vert="horz"/>
          <a:lstStyle/>
          <a:p>
            <a:pPr>
              <a:defRPr sz="525" b="1" i="0" u="none" strike="noStrike" baseline="0">
                <a:solidFill>
                  <a:schemeClr val="tx1"/>
                </a:solidFill>
                <a:latin typeface="Arial"/>
                <a:ea typeface="Arial"/>
                <a:cs typeface="Arial"/>
              </a:defRPr>
            </a:pPr>
            <a:endParaRPr lang="en-US"/>
          </a:p>
        </c:txPr>
        <c:crossAx val="275600688"/>
        <c:crosses val="autoZero"/>
        <c:auto val="1"/>
        <c:lblAlgn val="ctr"/>
        <c:lblOffset val="100"/>
        <c:tickLblSkip val="1"/>
        <c:tickMarkSkip val="1"/>
        <c:noMultiLvlLbl val="0"/>
      </c:catAx>
      <c:valAx>
        <c:axId val="275600688"/>
        <c:scaling>
          <c:orientation val="minMax"/>
          <c:max val="100"/>
        </c:scaling>
        <c:delete val="0"/>
        <c:axPos val="l"/>
        <c:majorGridlines>
          <c:spPr>
            <a:ln w="1515">
              <a:solidFill>
                <a:schemeClr val="tx1"/>
              </a:solidFill>
              <a:prstDash val="solid"/>
            </a:ln>
          </c:spPr>
        </c:majorGridlines>
        <c:numFmt formatCode="General" sourceLinked="1"/>
        <c:majorTickMark val="out"/>
        <c:minorTickMark val="none"/>
        <c:tickLblPos val="nextTo"/>
        <c:spPr>
          <a:ln w="1515">
            <a:solidFill>
              <a:schemeClr val="tx1"/>
            </a:solidFill>
            <a:prstDash val="solid"/>
          </a:ln>
        </c:spPr>
        <c:txPr>
          <a:bodyPr rot="0" vert="horz"/>
          <a:lstStyle/>
          <a:p>
            <a:pPr>
              <a:defRPr sz="573" b="1" i="0" u="none" strike="noStrike" baseline="0">
                <a:solidFill>
                  <a:schemeClr val="tx1"/>
                </a:solidFill>
                <a:latin typeface="Arial"/>
                <a:ea typeface="Arial"/>
                <a:cs typeface="Arial"/>
              </a:defRPr>
            </a:pPr>
            <a:endParaRPr lang="en-US"/>
          </a:p>
        </c:txPr>
        <c:crossAx val="275600144"/>
        <c:crosses val="autoZero"/>
        <c:crossBetween val="between"/>
        <c:majorUnit val="20"/>
      </c:valAx>
      <c:spPr>
        <a:noFill/>
        <a:ln w="6061">
          <a:solidFill>
            <a:schemeClr val="tx1"/>
          </a:solidFill>
          <a:prstDash val="solid"/>
        </a:ln>
      </c:spPr>
    </c:plotArea>
    <c:legend>
      <c:legendPos val="b"/>
      <c:layout>
        <c:manualLayout>
          <c:xMode val="edge"/>
          <c:yMode val="edge"/>
          <c:x val="0.20764793745044166"/>
          <c:y val="0.82700771870971745"/>
          <c:w val="0.63114754098360659"/>
          <c:h val="7.8864402304741454E-2"/>
        </c:manualLayout>
      </c:layout>
      <c:overlay val="0"/>
      <c:spPr>
        <a:noFill/>
        <a:ln w="1515">
          <a:solidFill>
            <a:schemeClr val="tx1"/>
          </a:solidFill>
          <a:prstDash val="solid"/>
        </a:ln>
      </c:spPr>
      <c:txPr>
        <a:bodyPr/>
        <a:lstStyle/>
        <a:p>
          <a:pPr>
            <a:defRPr sz="613"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859"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602040816326633E-2"/>
          <c:y val="1.5726281771781786E-2"/>
          <c:w val="0.91879251700680342"/>
          <c:h val="0.88671020031290859"/>
        </c:manualLayout>
      </c:layout>
      <c:lineChart>
        <c:grouping val="standard"/>
        <c:varyColors val="0"/>
        <c:ser>
          <c:idx val="0"/>
          <c:order val="0"/>
          <c:tx>
            <c:v>Rate of Utilization</c:v>
          </c:tx>
          <c:dLbls>
            <c:dLbl>
              <c:idx val="7"/>
              <c:layout/>
              <c:tx>
                <c:rich>
                  <a:bodyPr/>
                  <a:lstStyle/>
                  <a:p>
                    <a:r>
                      <a:rPr lang="en-US" smtClean="0"/>
                      <a:t>__85</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Sheet1!$C$32:$C$39</c:f>
              <c:numCache>
                <c:formatCode>General</c:formatCode>
                <c:ptCount val="8"/>
                <c:pt idx="0">
                  <c:v>2001</c:v>
                </c:pt>
                <c:pt idx="1">
                  <c:v>2002</c:v>
                </c:pt>
                <c:pt idx="2">
                  <c:v>2003</c:v>
                </c:pt>
                <c:pt idx="3">
                  <c:v>2004</c:v>
                </c:pt>
                <c:pt idx="4">
                  <c:v>2005</c:v>
                </c:pt>
                <c:pt idx="5">
                  <c:v>2006</c:v>
                </c:pt>
                <c:pt idx="6">
                  <c:v>2007</c:v>
                </c:pt>
                <c:pt idx="7">
                  <c:v>2008</c:v>
                </c:pt>
              </c:numCache>
            </c:numRef>
          </c:cat>
          <c:val>
            <c:numRef>
              <c:f>Sheet1!$B$32:$B$39</c:f>
              <c:numCache>
                <c:formatCode>General</c:formatCode>
                <c:ptCount val="8"/>
                <c:pt idx="0">
                  <c:v>24.7</c:v>
                </c:pt>
                <c:pt idx="1">
                  <c:v>28.4</c:v>
                </c:pt>
                <c:pt idx="2">
                  <c:v>30.7</c:v>
                </c:pt>
                <c:pt idx="3">
                  <c:v>39</c:v>
                </c:pt>
                <c:pt idx="4">
                  <c:v>46.8</c:v>
                </c:pt>
                <c:pt idx="5">
                  <c:v>60.7</c:v>
                </c:pt>
                <c:pt idx="6">
                  <c:v>72</c:v>
                </c:pt>
                <c:pt idx="7">
                  <c:v>86</c:v>
                </c:pt>
              </c:numCache>
            </c:numRef>
          </c:val>
          <c:smooth val="0"/>
        </c:ser>
        <c:dLbls>
          <c:showLegendKey val="0"/>
          <c:showVal val="0"/>
          <c:showCatName val="0"/>
          <c:showSerName val="0"/>
          <c:showPercent val="0"/>
          <c:showBubbleSize val="0"/>
        </c:dLbls>
        <c:marker val="1"/>
        <c:smooth val="0"/>
        <c:axId val="186376560"/>
        <c:axId val="186364048"/>
      </c:lineChart>
      <c:catAx>
        <c:axId val="186376560"/>
        <c:scaling>
          <c:orientation val="minMax"/>
        </c:scaling>
        <c:delete val="0"/>
        <c:axPos val="b"/>
        <c:numFmt formatCode="General" sourceLinked="1"/>
        <c:majorTickMark val="out"/>
        <c:minorTickMark val="none"/>
        <c:tickLblPos val="nextTo"/>
        <c:txPr>
          <a:bodyPr/>
          <a:lstStyle/>
          <a:p>
            <a:pPr>
              <a:defRPr lang="en-US"/>
            </a:pPr>
            <a:endParaRPr lang="en-US"/>
          </a:p>
        </c:txPr>
        <c:crossAx val="186364048"/>
        <c:crosses val="autoZero"/>
        <c:auto val="1"/>
        <c:lblAlgn val="ctr"/>
        <c:lblOffset val="100"/>
        <c:noMultiLvlLbl val="0"/>
      </c:catAx>
      <c:valAx>
        <c:axId val="186364048"/>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186376560"/>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D098DCE-EB5B-4A66-8F16-8BE7FDC59F6A}" type="datetimeFigureOut">
              <a:rPr lang="fr-FR" smtClean="0"/>
              <a:t>27/01/2016</a:t>
            </a:fld>
            <a:endParaRPr lang="fr-FR"/>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89627E7-6745-42AC-9C4E-1BF4FEF0F9FE}" type="slidenum">
              <a:rPr lang="fr-FR" smtClean="0"/>
              <a:t>‹#›</a:t>
            </a:fld>
            <a:endParaRPr lang="fr-FR"/>
          </a:p>
        </p:txBody>
      </p:sp>
    </p:spTree>
    <p:extLst>
      <p:ext uri="{BB962C8B-B14F-4D97-AF65-F5344CB8AC3E}">
        <p14:creationId xmlns:p14="http://schemas.microsoft.com/office/powerpoint/2010/main" val="60538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600" dirty="0" smtClean="0"/>
              <a:t>Introduction</a:t>
            </a:r>
            <a:r>
              <a:rPr lang="fr-FR" sz="1600" baseline="0" dirty="0" smtClean="0"/>
              <a:t> of OSHD</a:t>
            </a:r>
            <a:endParaRPr lang="fr-FR" sz="1600" dirty="0" smtClean="0"/>
          </a:p>
          <a:p>
            <a:endParaRPr lang="fr-FR" sz="1600" dirty="0" smtClean="0"/>
          </a:p>
          <a:p>
            <a:r>
              <a:rPr lang="fr-FR" sz="1600" dirty="0" smtClean="0"/>
              <a:t>These kids</a:t>
            </a:r>
            <a:r>
              <a:rPr lang="fr-FR" sz="1600" baseline="0" dirty="0" smtClean="0"/>
              <a:t> are here to </a:t>
            </a:r>
            <a:r>
              <a:rPr lang="fr-FR" sz="1600" baseline="0" dirty="0" err="1" smtClean="0"/>
              <a:t>remind</a:t>
            </a:r>
            <a:r>
              <a:rPr lang="fr-FR" sz="1600" baseline="0" dirty="0" smtClean="0"/>
              <a:t> us of the demographic </a:t>
            </a:r>
            <a:r>
              <a:rPr lang="fr-FR" sz="1600" baseline="0" dirty="0" err="1" smtClean="0"/>
              <a:t>dividend</a:t>
            </a:r>
            <a:r>
              <a:rPr lang="fr-FR" sz="1600" baseline="0" dirty="0" smtClean="0"/>
              <a:t> story: </a:t>
            </a:r>
            <a:r>
              <a:rPr lang="fr-FR" sz="1600" baseline="0" dirty="0" err="1" smtClean="0"/>
              <a:t>lower</a:t>
            </a:r>
            <a:r>
              <a:rPr lang="fr-FR" sz="1600" baseline="0" dirty="0" smtClean="0"/>
              <a:t> number of inactives by active </a:t>
            </a:r>
            <a:r>
              <a:rPr lang="fr-FR" sz="1600" baseline="0" dirty="0" err="1" smtClean="0"/>
              <a:t>person-A</a:t>
            </a:r>
            <a:r>
              <a:rPr lang="fr-FR" sz="1600" baseline="0" dirty="0" smtClean="0"/>
              <a:t> </a:t>
            </a:r>
            <a:r>
              <a:rPr lang="fr-FR" sz="1600" baseline="0" dirty="0" err="1" smtClean="0"/>
              <a:t>window</a:t>
            </a:r>
            <a:r>
              <a:rPr lang="fr-FR" sz="1600" baseline="0" dirty="0" smtClean="0"/>
              <a:t> of opportunity </a:t>
            </a:r>
            <a:r>
              <a:rPr lang="fr-FR" sz="1600" baseline="0" dirty="0" err="1" smtClean="0"/>
              <a:t>limited</a:t>
            </a:r>
            <a:r>
              <a:rPr lang="fr-FR" sz="1600" baseline="0" dirty="0" smtClean="0"/>
              <a:t> in time.</a:t>
            </a:r>
          </a:p>
          <a:p>
            <a:endParaRPr lang="fr-FR" sz="1600" baseline="0" dirty="0" smtClean="0"/>
          </a:p>
          <a:p>
            <a:r>
              <a:rPr lang="fr-FR" sz="1600" baseline="0" dirty="0" smtClean="0"/>
              <a:t>By 2050 Africa </a:t>
            </a:r>
            <a:r>
              <a:rPr lang="fr-FR" sz="1600" baseline="0" dirty="0" err="1" smtClean="0"/>
              <a:t>will</a:t>
            </a:r>
            <a:r>
              <a:rPr lang="fr-FR" sz="1600" baseline="0" dirty="0" smtClean="0"/>
              <a:t> have 2.3 billion </a:t>
            </a:r>
            <a:r>
              <a:rPr lang="fr-FR" sz="1600" baseline="0" dirty="0" err="1" smtClean="0"/>
              <a:t>inhabitants</a:t>
            </a:r>
            <a:r>
              <a:rPr lang="fr-FR" sz="1600" baseline="0" dirty="0" smtClean="0"/>
              <a:t> and the </a:t>
            </a:r>
            <a:r>
              <a:rPr lang="fr-FR" sz="1600" baseline="0" dirty="0" err="1" smtClean="0"/>
              <a:t>largest</a:t>
            </a:r>
            <a:r>
              <a:rPr lang="fr-FR" sz="1600" baseline="0" dirty="0" smtClean="0"/>
              <a:t> </a:t>
            </a:r>
            <a:r>
              <a:rPr lang="fr-FR" sz="1600" baseline="0" dirty="0" err="1" smtClean="0"/>
              <a:t>workforce</a:t>
            </a:r>
            <a:r>
              <a:rPr lang="fr-FR" sz="1600" baseline="0" dirty="0" smtClean="0"/>
              <a:t> on </a:t>
            </a:r>
            <a:r>
              <a:rPr lang="fr-FR" sz="1600" baseline="0" dirty="0" err="1" smtClean="0"/>
              <a:t>earth</a:t>
            </a:r>
            <a:r>
              <a:rPr lang="fr-FR" sz="1600" baseline="0" dirty="0" smtClean="0"/>
              <a:t> (close to 1.5 billion)</a:t>
            </a:r>
            <a:r>
              <a:rPr lang="en-US" sz="1600" baseline="0" dirty="0" smtClean="0"/>
              <a:t>: this can be wonderland, but this can also be a disaster if the youth is not educated in a manner that make them fit for evolving in modern society, have the necessary skills to be employed (or , create their own job), and be healthy and thus, productive.</a:t>
            </a:r>
          </a:p>
          <a:p>
            <a:endParaRPr lang="fr-FR" sz="1600" baseline="0" dirty="0" smtClean="0"/>
          </a:p>
          <a:p>
            <a:r>
              <a:rPr lang="fr-FR" sz="1600" baseline="0" dirty="0" smtClean="0"/>
              <a:t>As you all know, to cash </a:t>
            </a:r>
            <a:r>
              <a:rPr lang="fr-FR" sz="1600" baseline="0" dirty="0" err="1" smtClean="0"/>
              <a:t>dividends</a:t>
            </a:r>
            <a:r>
              <a:rPr lang="fr-FR" sz="1600" baseline="0" dirty="0" smtClean="0"/>
              <a:t>, one has to </a:t>
            </a:r>
            <a:r>
              <a:rPr lang="fr-FR" sz="1600" baseline="0" dirty="0" err="1" smtClean="0"/>
              <a:t>invest</a:t>
            </a:r>
            <a:r>
              <a:rPr lang="fr-FR" sz="1600" baseline="0" dirty="0" smtClean="0"/>
              <a:t> in first place. It is the </a:t>
            </a:r>
            <a:r>
              <a:rPr lang="fr-FR" sz="1600" baseline="0" dirty="0" err="1" smtClean="0"/>
              <a:t>same</a:t>
            </a:r>
            <a:r>
              <a:rPr lang="fr-FR" sz="1600" baseline="0" dirty="0" smtClean="0"/>
              <a:t> for the demographic </a:t>
            </a:r>
            <a:r>
              <a:rPr lang="fr-FR" sz="1600" baseline="0" dirty="0" err="1" smtClean="0"/>
              <a:t>dividend</a:t>
            </a:r>
            <a:r>
              <a:rPr lang="fr-FR" sz="1600" baseline="0" dirty="0" smtClean="0"/>
              <a:t>.</a:t>
            </a:r>
          </a:p>
        </p:txBody>
      </p:sp>
      <p:sp>
        <p:nvSpPr>
          <p:cNvPr id="4" name="Slide Number Placeholder 3"/>
          <p:cNvSpPr>
            <a:spLocks noGrp="1"/>
          </p:cNvSpPr>
          <p:nvPr>
            <p:ph type="sldNum" sz="quarter" idx="10"/>
          </p:nvPr>
        </p:nvSpPr>
        <p:spPr/>
        <p:txBody>
          <a:bodyPr/>
          <a:lstStyle/>
          <a:p>
            <a:fld id="{D89627E7-6745-42AC-9C4E-1BF4FEF0F9FE}" type="slidenum">
              <a:rPr lang="fr-FR" smtClean="0"/>
              <a:t>1</a:t>
            </a:fld>
            <a:endParaRPr lang="fr-FR"/>
          </a:p>
        </p:txBody>
      </p:sp>
    </p:spTree>
    <p:extLst>
      <p:ext uri="{BB962C8B-B14F-4D97-AF65-F5344CB8AC3E}">
        <p14:creationId xmlns:p14="http://schemas.microsoft.com/office/powerpoint/2010/main" val="3026371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89627E7-6745-42AC-9C4E-1BF4FEF0F9FE}" type="slidenum">
              <a:rPr lang="fr-FR" smtClean="0"/>
              <a:t>10</a:t>
            </a:fld>
            <a:endParaRPr lang="fr-FR"/>
          </a:p>
        </p:txBody>
      </p:sp>
    </p:spTree>
    <p:extLst>
      <p:ext uri="{BB962C8B-B14F-4D97-AF65-F5344CB8AC3E}">
        <p14:creationId xmlns:p14="http://schemas.microsoft.com/office/powerpoint/2010/main" val="2006943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fld id="{D89627E7-6745-42AC-9C4E-1BF4FEF0F9FE}" type="slidenum">
              <a:rPr lang="fr-FR" smtClean="0"/>
              <a:t>11</a:t>
            </a:fld>
            <a:endParaRPr lang="fr-FR"/>
          </a:p>
        </p:txBody>
      </p:sp>
    </p:spTree>
    <p:extLst>
      <p:ext uri="{BB962C8B-B14F-4D97-AF65-F5344CB8AC3E}">
        <p14:creationId xmlns:p14="http://schemas.microsoft.com/office/powerpoint/2010/main" val="2329095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89627E7-6745-42AC-9C4E-1BF4FEF0F9FE}" type="slidenum">
              <a:rPr lang="fr-FR" smtClean="0"/>
              <a:t>12</a:t>
            </a:fld>
            <a:endParaRPr lang="fr-FR"/>
          </a:p>
        </p:txBody>
      </p:sp>
    </p:spTree>
    <p:extLst>
      <p:ext uri="{BB962C8B-B14F-4D97-AF65-F5344CB8AC3E}">
        <p14:creationId xmlns:p14="http://schemas.microsoft.com/office/powerpoint/2010/main" val="2006943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627E7-6745-42AC-9C4E-1BF4FEF0F9FE}" type="slidenum">
              <a:rPr lang="fr-FR" smtClean="0"/>
              <a:t>13</a:t>
            </a:fld>
            <a:endParaRPr lang="fr-FR"/>
          </a:p>
        </p:txBody>
      </p:sp>
    </p:spTree>
    <p:extLst>
      <p:ext uri="{BB962C8B-B14F-4D97-AF65-F5344CB8AC3E}">
        <p14:creationId xmlns:p14="http://schemas.microsoft.com/office/powerpoint/2010/main" val="2211107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smtClean="0"/>
              <a:t>EAC: </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Nephrology and Urology in Kenya, </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Oncology in Uganda, </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Biomedical Engineering and eHealth in Rwanda. </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Cardiovascular in Tanzania</a:t>
            </a:r>
          </a:p>
          <a:p>
            <a:pPr marL="0" indent="0">
              <a:buFont typeface="Arial" panose="020B0604020202020204" pitchFamily="34" charset="0"/>
              <a:buNone/>
            </a:pPr>
            <a:r>
              <a:rPr lang="fr-FR" sz="1200" i="0" u="sng" kern="1200" dirty="0" smtClean="0">
                <a:solidFill>
                  <a:schemeClr val="tx1"/>
                </a:solidFill>
                <a:effectLst/>
                <a:latin typeface="+mn-lt"/>
                <a:ea typeface="+mn-ea"/>
                <a:cs typeface="+mn-cs"/>
              </a:rPr>
              <a:t>Works USD 25m – Goods USD 18m – Services USD 17m</a:t>
            </a:r>
          </a:p>
          <a:p>
            <a:pPr marL="0" indent="0">
              <a:buFont typeface="Arial" panose="020B0604020202020204" pitchFamily="34" charset="0"/>
              <a:buNone/>
            </a:pPr>
            <a:endParaRPr lang="fr-FR" sz="1200" i="0" kern="1200" dirty="0" smtClean="0">
              <a:solidFill>
                <a:schemeClr val="tx1"/>
              </a:solidFill>
              <a:effectLst/>
              <a:latin typeface="+mn-lt"/>
              <a:ea typeface="+mn-ea"/>
              <a:cs typeface="+mn-cs"/>
            </a:endParaRPr>
          </a:p>
          <a:p>
            <a:pPr marL="0" indent="0">
              <a:buFont typeface="Arial" panose="020B0604020202020204" pitchFamily="34" charset="0"/>
              <a:buNone/>
            </a:pPr>
            <a:r>
              <a:rPr lang="fr-FR" sz="1200" b="1" i="0" kern="1200" dirty="0" smtClean="0">
                <a:solidFill>
                  <a:schemeClr val="tx1"/>
                </a:solidFill>
                <a:effectLst/>
                <a:latin typeface="+mn-lt"/>
                <a:ea typeface="+mn-ea"/>
                <a:cs typeface="+mn-cs"/>
              </a:rPr>
              <a:t>Sudan:</a:t>
            </a:r>
            <a:endParaRPr lang="en-US" sz="1200" b="1" i="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Sudan Building Capacity for Inclusive Service Delivery Project was approved by </a:t>
            </a:r>
            <a:r>
              <a:rPr lang="en-GB"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Board on 25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March 2015. The project is </a:t>
            </a:r>
            <a:r>
              <a:rPr lang="en-GB" sz="1200" kern="1200" dirty="0" smtClean="0">
                <a:solidFill>
                  <a:schemeClr val="tx1"/>
                </a:solidFill>
                <a:effectLst/>
                <a:latin typeface="+mn-lt"/>
                <a:ea typeface="+mn-ea"/>
                <a:cs typeface="+mn-cs"/>
              </a:rPr>
              <a:t>financed by an </a:t>
            </a:r>
            <a:r>
              <a:rPr lang="en-GB" sz="1200" u="sng" kern="1200" dirty="0" smtClean="0">
                <a:solidFill>
                  <a:schemeClr val="tx1"/>
                </a:solidFill>
                <a:effectLst/>
                <a:latin typeface="+mn-lt"/>
                <a:ea typeface="+mn-ea"/>
                <a:cs typeface="+mn-cs"/>
              </a:rPr>
              <a:t>ADF grant of USD 39m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Institutional, human resources and community capacity building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smtClean="0">
                <a:solidFill>
                  <a:schemeClr val="tx1"/>
                </a:solidFill>
                <a:effectLst/>
                <a:latin typeface="+mn-lt"/>
                <a:ea typeface="+mn-ea"/>
                <a:cs typeface="+mn-cs"/>
              </a:rPr>
              <a:t>Activities:</a:t>
            </a:r>
            <a:endParaRPr lang="en-US" sz="120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n-US" sz="1200" b="0" dirty="0" smtClean="0"/>
              <a:t>Development of 10 teaching health facilities – grooming of existing locality level health facilities  </a:t>
            </a:r>
          </a:p>
          <a:p>
            <a:pPr marL="171450" indent="-171450" algn="just">
              <a:buFont typeface="Arial" panose="020B0604020202020204" pitchFamily="34" charset="0"/>
              <a:buChar char="•"/>
            </a:pPr>
            <a:r>
              <a:rPr lang="en-US" sz="1200" b="0" dirty="0" smtClean="0"/>
              <a:t>ICT solution – Data bases (Population health, population skill profile, training data, health workforce, health insurance and service delivery), training tools and e-health </a:t>
            </a:r>
          </a:p>
          <a:p>
            <a:pPr marL="171450" indent="-171450" algn="just">
              <a:buFont typeface="Arial" panose="020B0604020202020204" pitchFamily="34" charset="0"/>
              <a:buChar char="•"/>
            </a:pPr>
            <a:r>
              <a:rPr lang="en-US" sz="1200" b="0" dirty="0" smtClean="0"/>
              <a:t>Leadership training</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9627E7-6745-42AC-9C4E-1BF4FEF0F9FE}" type="slidenum">
              <a:rPr lang="fr-FR" smtClean="0"/>
              <a:t>14</a:t>
            </a:fld>
            <a:endParaRPr lang="fr-FR"/>
          </a:p>
        </p:txBody>
      </p:sp>
    </p:spTree>
    <p:extLst>
      <p:ext uri="{BB962C8B-B14F-4D97-AF65-F5344CB8AC3E}">
        <p14:creationId xmlns:p14="http://schemas.microsoft.com/office/powerpoint/2010/main" val="3897391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smtClean="0"/>
              <a:t>Zambia:</a:t>
            </a:r>
            <a:r>
              <a:rPr lang="fr-FR" dirty="0" smtClean="0"/>
              <a:t> </a:t>
            </a:r>
            <a:r>
              <a:rPr lang="en-GB" sz="1200" kern="1200" dirty="0" smtClean="0">
                <a:solidFill>
                  <a:schemeClr val="tx1"/>
                </a:solidFill>
                <a:effectLst/>
                <a:latin typeface="+mn-lt"/>
                <a:ea typeface="+mn-ea"/>
                <a:cs typeface="+mn-cs"/>
              </a:rPr>
              <a:t>Harnessing mobile technology to provide sustainable, scalable, and cost-effective solutions to reduce the exposure of vulnerable groups to key non-communicable disease (NCD) risk factors – smoking, alcohol consumption, lack of physical activity, and a poor diet. </a:t>
            </a:r>
            <a:endParaRPr lang="fr-FR" dirty="0" smtClean="0"/>
          </a:p>
          <a:p>
            <a:endParaRPr lang="fr-FR" dirty="0" smtClean="0"/>
          </a:p>
          <a:p>
            <a:r>
              <a:rPr lang="en-US" sz="1200" b="1" u="none" kern="1200" dirty="0" smtClean="0">
                <a:solidFill>
                  <a:schemeClr val="tx1"/>
                </a:solidFill>
                <a:effectLst/>
                <a:latin typeface="+mn-lt"/>
                <a:ea typeface="+mn-ea"/>
                <a:cs typeface="+mn-cs"/>
              </a:rPr>
              <a:t>PPPs:</a:t>
            </a:r>
            <a:r>
              <a:rPr lang="en-US" sz="1200" u="none" kern="1200" dirty="0" smtClean="0">
                <a:solidFill>
                  <a:schemeClr val="tx1"/>
                </a:solidFill>
                <a:effectLst/>
                <a:latin typeface="+mn-lt"/>
                <a:ea typeface="+mn-ea"/>
                <a:cs typeface="+mn-cs"/>
              </a:rPr>
              <a:t> The DEVELOPPING COORDINATED PUBLIC-PRIVATE PARTNERSHIPS AND SYSTEMS FOR FINANCING HEALTH IN AFRICA</a:t>
            </a:r>
            <a:r>
              <a:rPr lang="en-GB" sz="1200" u="none" kern="1200" dirty="0" smtClean="0">
                <a:solidFill>
                  <a:schemeClr val="tx1"/>
                </a:solidFill>
                <a:effectLst/>
                <a:latin typeface="+mn-lt"/>
                <a:ea typeface="+mn-ea"/>
                <a:cs typeface="+mn-cs"/>
              </a:rPr>
              <a:t> PROJECT </a:t>
            </a:r>
            <a:r>
              <a:rPr lang="en-GB" sz="1200" kern="1200" dirty="0" smtClean="0">
                <a:solidFill>
                  <a:schemeClr val="tx1"/>
                </a:solidFill>
                <a:effectLst/>
                <a:latin typeface="+mn-lt"/>
                <a:ea typeface="+mn-ea"/>
                <a:cs typeface="+mn-cs"/>
              </a:rPr>
              <a:t>is funded under the Indian Trust Fund assist selected RMCs (Burkina Faso, Malawi, Zimbabwe and South Africa) to strengthen their Health care financing systems.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Share expertise and successful pilots</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Support ministries to identify opportunities for attracting and mainstreaming private investment and household financing by using sovereign resources catalytically through development of focused evidence-based solutions and debates on prioritized health financing systems challenges facing the countries. </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The two service providers of the project activities are: The University of Witwatersrand (Graduate School of Public and Development Management) and the Health Systems Research India Initiative (HSRII) in India in close collaboration with the Institute of Public Health of  India. </a:t>
            </a:r>
            <a:endParaRPr lang="en-US" sz="1200" b="0" kern="1200" dirty="0" smtClean="0">
              <a:solidFill>
                <a:schemeClr val="tx1"/>
              </a:solidFill>
              <a:effectLst/>
              <a:latin typeface="+mn-lt"/>
              <a:ea typeface="+mn-ea"/>
              <a:cs typeface="+mn-cs"/>
            </a:endParaRPr>
          </a:p>
          <a:p>
            <a:endParaRPr lang="fr-FR" dirty="0" smtClean="0"/>
          </a:p>
          <a:p>
            <a:r>
              <a:rPr lang="fr-FR" b="1" dirty="0" smtClean="0"/>
              <a:t>Tunisia</a:t>
            </a:r>
            <a:r>
              <a:rPr lang="fr-FR" b="1" baseline="0" dirty="0" smtClean="0"/>
              <a:t> Export: </a:t>
            </a:r>
            <a:r>
              <a:rPr lang="fr-FR" b="0" baseline="0" dirty="0" smtClean="0"/>
              <a:t>Support the promotion of </a:t>
            </a:r>
            <a:r>
              <a:rPr lang="fr-FR" b="0" baseline="0" dirty="0" err="1" smtClean="0"/>
              <a:t>investments</a:t>
            </a:r>
            <a:r>
              <a:rPr lang="fr-FR" b="0" baseline="0" dirty="0" smtClean="0"/>
              <a:t> in </a:t>
            </a:r>
            <a:r>
              <a:rPr lang="fr-FR" b="0" baseline="0" dirty="0" err="1" smtClean="0"/>
              <a:t>Tunisian</a:t>
            </a:r>
            <a:r>
              <a:rPr lang="fr-FR" b="0" baseline="0" dirty="0" smtClean="0"/>
              <a:t> health sector and the export of health services. Will be </a:t>
            </a:r>
            <a:r>
              <a:rPr lang="fr-FR" b="0" baseline="0" dirty="0" err="1" smtClean="0"/>
              <a:t>signed</a:t>
            </a:r>
            <a:r>
              <a:rPr lang="fr-FR" b="0" baseline="0" dirty="0" smtClean="0"/>
              <a:t> </a:t>
            </a:r>
            <a:r>
              <a:rPr lang="fr-FR" b="0" baseline="0" dirty="0" err="1" smtClean="0"/>
              <a:t>soon</a:t>
            </a:r>
            <a:r>
              <a:rPr lang="fr-FR" b="0" baseline="0" dirty="0" smtClean="0"/>
              <a:t> </a:t>
            </a:r>
            <a:r>
              <a:rPr lang="fr-FR" b="0" baseline="0" dirty="0" err="1" smtClean="0"/>
              <a:t>then</a:t>
            </a:r>
            <a:r>
              <a:rPr lang="fr-FR" b="0" baseline="0" dirty="0" smtClean="0"/>
              <a:t> publication of General Procurement notice: </a:t>
            </a:r>
            <a:r>
              <a:rPr lang="fr-FR" b="0" baseline="0" dirty="0" err="1" smtClean="0"/>
              <a:t>watch</a:t>
            </a:r>
            <a:r>
              <a:rPr lang="fr-FR" b="0" baseline="0" dirty="0" smtClean="0"/>
              <a:t> our </a:t>
            </a:r>
            <a:r>
              <a:rPr lang="fr-FR" b="0" baseline="0" dirty="0" err="1" smtClean="0"/>
              <a:t>Website</a:t>
            </a:r>
            <a:r>
              <a:rPr lang="fr-FR" b="0" baseline="0" dirty="0" smtClean="0"/>
              <a:t>!</a:t>
            </a:r>
          </a:p>
          <a:p>
            <a:endParaRPr lang="fr-FR" b="0" baseline="0" dirty="0" smtClean="0"/>
          </a:p>
          <a:p>
            <a:r>
              <a:rPr lang="fr-FR" b="1" dirty="0" smtClean="0"/>
              <a:t>VfM TF:</a:t>
            </a:r>
          </a:p>
          <a:p>
            <a:r>
              <a:rPr lang="fr-FR" b="1" dirty="0" smtClean="0"/>
              <a:t>USD 6 million from NORAD and GAVI</a:t>
            </a:r>
            <a:r>
              <a:rPr lang="fr-FR" b="1" baseline="0" dirty="0" smtClean="0"/>
              <a:t> </a:t>
            </a:r>
          </a:p>
          <a:p>
            <a:pPr lvl="0"/>
            <a:r>
              <a:rPr lang="en-US" sz="1200" u="sng" kern="1200" dirty="0" smtClean="0">
                <a:solidFill>
                  <a:schemeClr val="tx1"/>
                </a:solidFill>
                <a:effectLst/>
                <a:latin typeface="+mn-lt"/>
                <a:ea typeface="+mn-ea"/>
                <a:cs typeface="+mn-cs"/>
              </a:rPr>
              <a:t>Done</a:t>
            </a:r>
            <a:r>
              <a:rPr lang="en-US" sz="1200" u="sng" kern="1200" baseline="0" dirty="0" smtClean="0">
                <a:solidFill>
                  <a:schemeClr val="tx1"/>
                </a:solidFill>
                <a:effectLst/>
                <a:latin typeface="+mn-lt"/>
                <a:ea typeface="+mn-ea"/>
                <a:cs typeface="+mn-cs"/>
              </a:rPr>
              <a:t> so far</a:t>
            </a:r>
            <a:r>
              <a:rPr lang="en-US" sz="1200"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Development of curriculum and capacity building materials for senior officials, parliamentarians, CSOs and technocrats from various sector ministries of RMCs.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Capacity building events that include two rounds of senior officials and CSOs of EAC and SADC Member countries; and parliamentarians of ECOWAS and SADC countries.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Technical contribution to two rounds of Ministerial Leadership Forum for Ministers of Finance with Harvard School of Public Health and a follow up round table.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Support to Tanzania to conduct fiscal space study that helped the country to develop a robust and evidence based strategy for Universal Health Coverage.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study to establish the linkages between health (domestic) financing and flow of foreign direct investment to make the case for increased domestic and sustained  investment for health.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of various communication means to reach out to key stakeholders to increase awareness on the importance of focusing on improving value for money</a:t>
            </a:r>
            <a:endParaRPr lang="fr-FR" b="1" dirty="0" smtClean="0"/>
          </a:p>
          <a:p>
            <a:r>
              <a:rPr lang="fr-FR" b="0" u="sng" dirty="0" err="1" smtClean="0"/>
              <a:t>Want</a:t>
            </a:r>
            <a:r>
              <a:rPr lang="fr-FR" b="0" u="sng" dirty="0" smtClean="0"/>
              <a:t> to do more and </a:t>
            </a:r>
            <a:r>
              <a:rPr lang="fr-FR" b="0" u="sng" dirty="0" err="1" smtClean="0"/>
              <a:t>mobolise</a:t>
            </a:r>
            <a:r>
              <a:rPr lang="fr-FR" b="0" u="sng" dirty="0" smtClean="0"/>
              <a:t> </a:t>
            </a:r>
            <a:r>
              <a:rPr lang="fr-FR" b="0" u="sng" dirty="0" err="1" smtClean="0"/>
              <a:t>additional</a:t>
            </a:r>
            <a:r>
              <a:rPr lang="fr-FR" b="0" u="sng" dirty="0" smtClean="0"/>
              <a:t> resources:</a:t>
            </a:r>
          </a:p>
          <a:p>
            <a:pPr marL="171450" indent="-171450">
              <a:buFont typeface="Arial" panose="020B0604020202020204" pitchFamily="34" charset="0"/>
              <a:buChar char="•"/>
            </a:pPr>
            <a:r>
              <a:rPr lang="fr-FR" b="0" u="none" dirty="0" err="1" smtClean="0"/>
              <a:t>Scale</a:t>
            </a:r>
            <a:r>
              <a:rPr lang="fr-FR" b="0" u="none" dirty="0" smtClean="0"/>
              <a:t> up</a:t>
            </a:r>
          </a:p>
          <a:p>
            <a:pPr marL="171450" indent="-171450">
              <a:buFont typeface="Arial" panose="020B0604020202020204" pitchFamily="34" charset="0"/>
              <a:buChar char="•"/>
            </a:pPr>
            <a:r>
              <a:rPr lang="fr-FR" b="0" u="none" dirty="0" err="1" smtClean="0"/>
              <a:t>Institutionalise</a:t>
            </a:r>
            <a:r>
              <a:rPr lang="fr-FR" b="0" u="none" dirty="0" smtClean="0"/>
              <a:t> (</a:t>
            </a:r>
            <a:r>
              <a:rPr lang="fr-FR" b="0" u="none" dirty="0" err="1" smtClean="0"/>
              <a:t>develop</a:t>
            </a:r>
            <a:r>
              <a:rPr lang="fr-FR" b="0" u="none" dirty="0" smtClean="0"/>
              <a:t> long</a:t>
            </a:r>
            <a:r>
              <a:rPr lang="fr-FR" b="0" u="none" baseline="0" dirty="0" smtClean="0"/>
              <a:t> lasting </a:t>
            </a:r>
            <a:r>
              <a:rPr lang="fr-FR" b="0" u="none" baseline="0" dirty="0" err="1" smtClean="0"/>
              <a:t>partnership</a:t>
            </a:r>
            <a:r>
              <a:rPr lang="fr-FR" b="0" u="none" baseline="0" dirty="0" smtClean="0"/>
              <a:t> with </a:t>
            </a:r>
            <a:r>
              <a:rPr lang="fr-FR" b="0" u="none" baseline="0" dirty="0" err="1" smtClean="0"/>
              <a:t>universitities</a:t>
            </a:r>
            <a:r>
              <a:rPr lang="fr-FR" b="0" u="none" baseline="0" dirty="0" smtClean="0"/>
              <a:t>/training institutions)</a:t>
            </a:r>
          </a:p>
          <a:p>
            <a:pPr marL="171450" indent="-171450">
              <a:buFont typeface="Arial" panose="020B0604020202020204" pitchFamily="34" charset="0"/>
              <a:buChar char="•"/>
            </a:pPr>
            <a:r>
              <a:rPr lang="fr-FR" b="0" u="none" baseline="0" dirty="0" err="1" smtClean="0"/>
              <a:t>Deepen</a:t>
            </a:r>
            <a:r>
              <a:rPr lang="fr-FR" b="0" u="none" baseline="0" dirty="0" smtClean="0"/>
              <a:t>: </a:t>
            </a:r>
            <a:r>
              <a:rPr lang="fr-FR" b="0" u="none" baseline="0" dirty="0" err="1" smtClean="0"/>
              <a:t>increasingly</a:t>
            </a:r>
            <a:r>
              <a:rPr lang="fr-FR" b="0" u="none" baseline="0" dirty="0" smtClean="0"/>
              <a:t> </a:t>
            </a:r>
            <a:r>
              <a:rPr lang="fr-FR" b="0" u="none" baseline="0" dirty="0" err="1" smtClean="0"/>
              <a:t>offer</a:t>
            </a:r>
            <a:r>
              <a:rPr lang="fr-FR" b="0" u="none" baseline="0" dirty="0" smtClean="0"/>
              <a:t> </a:t>
            </a:r>
            <a:r>
              <a:rPr lang="fr-FR" b="0" u="none" baseline="0" dirty="0" err="1" smtClean="0"/>
              <a:t>tailored</a:t>
            </a:r>
            <a:r>
              <a:rPr lang="fr-FR" b="0" u="none" baseline="0" dirty="0" smtClean="0"/>
              <a:t> TA to countries</a:t>
            </a:r>
            <a:endParaRPr lang="en-US" b="0" u="none" dirty="0"/>
          </a:p>
        </p:txBody>
      </p:sp>
      <p:sp>
        <p:nvSpPr>
          <p:cNvPr id="4" name="Slide Number Placeholder 3"/>
          <p:cNvSpPr>
            <a:spLocks noGrp="1"/>
          </p:cNvSpPr>
          <p:nvPr>
            <p:ph type="sldNum" sz="quarter" idx="10"/>
          </p:nvPr>
        </p:nvSpPr>
        <p:spPr/>
        <p:txBody>
          <a:bodyPr/>
          <a:lstStyle/>
          <a:p>
            <a:fld id="{D89627E7-6745-42AC-9C4E-1BF4FEF0F9FE}" type="slidenum">
              <a:rPr lang="fr-FR" smtClean="0"/>
              <a:t>15</a:t>
            </a:fld>
            <a:endParaRPr lang="fr-FR"/>
          </a:p>
        </p:txBody>
      </p:sp>
    </p:spTree>
    <p:extLst>
      <p:ext uri="{BB962C8B-B14F-4D97-AF65-F5344CB8AC3E}">
        <p14:creationId xmlns:p14="http://schemas.microsoft.com/office/powerpoint/2010/main" val="1707294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fr-FR" b="1" dirty="0" smtClean="0"/>
              <a:t>ACDC: AU initiative</a:t>
            </a:r>
          </a:p>
          <a:p>
            <a:pPr marL="171450" indent="-171450">
              <a:buFont typeface="Arial" panose="020B0604020202020204" pitchFamily="34" charset="0"/>
              <a:buChar char="•"/>
            </a:pPr>
            <a:r>
              <a:rPr lang="fr-FR" b="0" dirty="0" smtClean="0"/>
              <a:t>Networking </a:t>
            </a:r>
            <a:r>
              <a:rPr lang="fr-FR" b="0" dirty="0" err="1" smtClean="0"/>
              <a:t>existing</a:t>
            </a:r>
            <a:r>
              <a:rPr lang="fr-FR" b="0" dirty="0" smtClean="0"/>
              <a:t> institutions</a:t>
            </a:r>
            <a:r>
              <a:rPr lang="fr-FR" b="0" baseline="0" dirty="0" smtClean="0"/>
              <a:t> to </a:t>
            </a:r>
            <a:r>
              <a:rPr lang="fr-FR" b="0" baseline="0" dirty="0" err="1" smtClean="0"/>
              <a:t>strengthen</a:t>
            </a:r>
            <a:r>
              <a:rPr lang="fr-FR" b="0" baseline="0" dirty="0" smtClean="0"/>
              <a:t> </a:t>
            </a:r>
            <a:r>
              <a:rPr lang="fr-FR" b="0" baseline="0" dirty="0" err="1" smtClean="0"/>
              <a:t>disaese</a:t>
            </a:r>
            <a:r>
              <a:rPr lang="fr-FR" b="0" baseline="0" dirty="0" smtClean="0"/>
              <a:t> surveillance and </a:t>
            </a:r>
            <a:r>
              <a:rPr lang="fr-FR" b="0" baseline="0" dirty="0" err="1" smtClean="0"/>
              <a:t>make</a:t>
            </a:r>
            <a:r>
              <a:rPr lang="fr-FR" b="0" baseline="0" dirty="0" smtClean="0"/>
              <a:t> a new Ebola impossible</a:t>
            </a:r>
          </a:p>
          <a:p>
            <a:pPr marL="171450" indent="-171450">
              <a:buFont typeface="Arial" panose="020B0604020202020204" pitchFamily="34" charset="0"/>
              <a:buChar char="•"/>
            </a:pPr>
            <a:r>
              <a:rPr lang="fr-FR" b="0" baseline="0" dirty="0" smtClean="0"/>
              <a:t>Bank looks for </a:t>
            </a:r>
            <a:r>
              <a:rPr lang="fr-FR" b="0" baseline="0" dirty="0" err="1" smtClean="0"/>
              <a:t>co-financing</a:t>
            </a:r>
            <a:r>
              <a:rPr lang="fr-FR" b="0" baseline="0" dirty="0" smtClean="0"/>
              <a:t> to </a:t>
            </a:r>
            <a:r>
              <a:rPr lang="fr-FR" b="0" baseline="0" dirty="0" err="1" smtClean="0"/>
              <a:t>develop</a:t>
            </a:r>
            <a:r>
              <a:rPr lang="fr-FR" b="0" baseline="0" dirty="0" smtClean="0"/>
              <a:t> West Africa component of ACDC </a:t>
            </a:r>
          </a:p>
          <a:p>
            <a:pPr marL="0" indent="0">
              <a:buFont typeface="Arial" panose="020B0604020202020204" pitchFamily="34" charset="0"/>
              <a:buNone/>
            </a:pPr>
            <a:endParaRPr lang="fr-FR" b="0" baseline="0" dirty="0" smtClean="0"/>
          </a:p>
          <a:p>
            <a:pPr marL="0" indent="0">
              <a:buFont typeface="Arial" panose="020B0604020202020204" pitchFamily="34" charset="0"/>
              <a:buNone/>
            </a:pPr>
            <a:endParaRPr lang="fr-FR" b="0" dirty="0"/>
          </a:p>
        </p:txBody>
      </p:sp>
      <p:sp>
        <p:nvSpPr>
          <p:cNvPr id="4" name="Espace réservé du numéro de diapositive 3"/>
          <p:cNvSpPr>
            <a:spLocks noGrp="1"/>
          </p:cNvSpPr>
          <p:nvPr>
            <p:ph type="sldNum" sz="quarter" idx="10"/>
          </p:nvPr>
        </p:nvSpPr>
        <p:spPr/>
        <p:txBody>
          <a:bodyPr/>
          <a:lstStyle/>
          <a:p>
            <a:fld id="{D89627E7-6745-42AC-9C4E-1BF4FEF0F9FE}" type="slidenum">
              <a:rPr lang="fr-FR" smtClean="0"/>
              <a:t>16</a:t>
            </a:fld>
            <a:endParaRPr lang="fr-FR"/>
          </a:p>
        </p:txBody>
      </p:sp>
    </p:spTree>
    <p:extLst>
      <p:ext uri="{BB962C8B-B14F-4D97-AF65-F5344CB8AC3E}">
        <p14:creationId xmlns:p14="http://schemas.microsoft.com/office/powerpoint/2010/main" val="1613185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b="1" dirty="0" smtClean="0"/>
              <a:t>Nutrition TF:</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High level advocacy </a:t>
            </a:r>
            <a:r>
              <a:rPr lang="en-US" sz="1200" kern="1200" dirty="0" smtClean="0">
                <a:solidFill>
                  <a:schemeClr val="tx1"/>
                </a:solidFill>
                <a:effectLst/>
                <a:latin typeface="+mn-lt"/>
                <a:ea typeface="+mn-ea"/>
                <a:cs typeface="+mn-cs"/>
              </a:rPr>
              <a:t>and institutional support for a multi-sector approach .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Support to </a:t>
            </a:r>
            <a:r>
              <a:rPr lang="en-US" sz="1200" b="1" kern="1200" dirty="0" smtClean="0">
                <a:solidFill>
                  <a:schemeClr val="tx1"/>
                </a:solidFill>
                <a:effectLst/>
                <a:latin typeface="+mn-lt"/>
                <a:ea typeface="+mn-ea"/>
                <a:cs typeface="+mn-cs"/>
              </a:rPr>
              <a:t>nutrition specific interventions </a:t>
            </a:r>
            <a:r>
              <a:rPr lang="en-US" sz="1200" kern="1200" dirty="0" smtClean="0">
                <a:solidFill>
                  <a:schemeClr val="tx1"/>
                </a:solidFill>
                <a:effectLst/>
                <a:latin typeface="+mn-lt"/>
                <a:ea typeface="+mn-ea"/>
                <a:cs typeface="+mn-cs"/>
              </a:rPr>
              <a:t>especially promotion of breastfeeding best practices,  complementary feeding, micronutrient supplementation, home fortification, disease management and treatment of acute malnutrition, support to community nutrition projects, awareness through education and </a:t>
            </a:r>
            <a:r>
              <a:rPr lang="en-US" sz="1200" kern="1200" dirty="0" err="1" smtClean="0">
                <a:solidFill>
                  <a:schemeClr val="tx1"/>
                </a:solidFill>
                <a:effectLst/>
                <a:latin typeface="+mn-lt"/>
                <a:ea typeface="+mn-ea"/>
                <a:cs typeface="+mn-cs"/>
              </a:rPr>
              <a:t>sensitisation</a:t>
            </a:r>
            <a:r>
              <a:rPr lang="en-US" sz="1200" kern="1200" dirty="0" smtClean="0">
                <a:solidFill>
                  <a:schemeClr val="tx1"/>
                </a:solidFill>
                <a:effectLst/>
                <a:latin typeface="+mn-lt"/>
                <a:ea typeface="+mn-ea"/>
                <a:cs typeface="+mn-cs"/>
              </a:rPr>
              <a:t> for behavioral change.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Support to </a:t>
            </a:r>
            <a:r>
              <a:rPr lang="en-US" sz="1200" b="1" kern="1200" dirty="0" smtClean="0">
                <a:solidFill>
                  <a:schemeClr val="tx1"/>
                </a:solidFill>
                <a:effectLst/>
                <a:latin typeface="+mn-lt"/>
                <a:ea typeface="+mn-ea"/>
                <a:cs typeface="+mn-cs"/>
              </a:rPr>
              <a:t>harmonization of norms and standards </a:t>
            </a:r>
            <a:r>
              <a:rPr lang="en-US" sz="1200" kern="1200" dirty="0" smtClean="0">
                <a:solidFill>
                  <a:schemeClr val="tx1"/>
                </a:solidFill>
                <a:effectLst/>
                <a:latin typeface="+mn-lt"/>
                <a:ea typeface="+mn-ea"/>
                <a:cs typeface="+mn-cs"/>
              </a:rPr>
              <a:t>of food fortification at regional and sub-regional levels.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Support to the </a:t>
            </a:r>
            <a:r>
              <a:rPr lang="en-US" sz="1200" b="1" kern="1200" dirty="0" smtClean="0">
                <a:solidFill>
                  <a:schemeClr val="tx1"/>
                </a:solidFill>
                <a:effectLst/>
                <a:latin typeface="+mn-lt"/>
                <a:ea typeface="+mn-ea"/>
                <a:cs typeface="+mn-cs"/>
              </a:rPr>
              <a:t>inclusion of nutrition sensitive interventions in the agriculture sector, education </a:t>
            </a:r>
            <a:r>
              <a:rPr lang="en-US" sz="1200" kern="1200" dirty="0" smtClean="0">
                <a:solidFill>
                  <a:schemeClr val="tx1"/>
                </a:solidFill>
                <a:effectLst/>
                <a:latin typeface="+mn-lt"/>
                <a:ea typeface="+mn-ea"/>
                <a:cs typeface="+mn-cs"/>
              </a:rPr>
              <a:t>(school feeding programme, center of excellence in nutrition), social protection, etc.</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Support agro-food processing for nutrition purpose </a:t>
            </a:r>
            <a:r>
              <a:rPr lang="en-US" sz="1200" kern="1200" dirty="0" smtClean="0">
                <a:solidFill>
                  <a:schemeClr val="tx1"/>
                </a:solidFill>
                <a:effectLst/>
                <a:latin typeface="+mn-lt"/>
                <a:ea typeface="+mn-ea"/>
                <a:cs typeface="+mn-cs"/>
              </a:rPr>
              <a:t>(industry for complementary, supplementary and therapeutic feeding) including reforms towards an enabling private sector environment  and financial inclusion (medium and small scale enterprise for food processing). </a:t>
            </a:r>
          </a:p>
          <a:p>
            <a:pPr marL="171450" indent="-171450">
              <a:buFont typeface="Arial" panose="020B0604020202020204" pitchFamily="34" charset="0"/>
              <a:buChar cha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89627E7-6745-42AC-9C4E-1BF4FEF0F9FE}" type="slidenum">
              <a:rPr lang="fr-FR" smtClean="0"/>
              <a:t>17</a:t>
            </a:fld>
            <a:endParaRPr lang="fr-FR"/>
          </a:p>
        </p:txBody>
      </p:sp>
    </p:spTree>
    <p:extLst>
      <p:ext uri="{BB962C8B-B14F-4D97-AF65-F5344CB8AC3E}">
        <p14:creationId xmlns:p14="http://schemas.microsoft.com/office/powerpoint/2010/main" val="1613185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9627E7-6745-42AC-9C4E-1BF4FEF0F9FE}" type="slidenum">
              <a:rPr lang="fr-FR" smtClean="0"/>
              <a:t>18</a:t>
            </a:fld>
            <a:endParaRPr lang="fr-FR"/>
          </a:p>
        </p:txBody>
      </p:sp>
    </p:spTree>
    <p:extLst>
      <p:ext uri="{BB962C8B-B14F-4D97-AF65-F5344CB8AC3E}">
        <p14:creationId xmlns:p14="http://schemas.microsoft.com/office/powerpoint/2010/main" val="71774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89627E7-6745-42AC-9C4E-1BF4FEF0F9FE}" type="slidenum">
              <a:rPr lang="fr-FR" smtClean="0"/>
              <a:t>2</a:t>
            </a:fld>
            <a:endParaRPr lang="fr-FR"/>
          </a:p>
        </p:txBody>
      </p:sp>
    </p:spTree>
    <p:extLst>
      <p:ext uri="{BB962C8B-B14F-4D97-AF65-F5344CB8AC3E}">
        <p14:creationId xmlns:p14="http://schemas.microsoft.com/office/powerpoint/2010/main" val="200694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662" indent="0">
              <a:spcBef>
                <a:spcPts val="600"/>
              </a:spcBef>
              <a:spcAft>
                <a:spcPts val="600"/>
              </a:spcAft>
              <a:buClr>
                <a:srgbClr val="669900"/>
              </a:buClr>
              <a:buFont typeface="Arial" panose="020B0604020202020204" pitchFamily="34" charset="0"/>
              <a:buNone/>
            </a:pPr>
            <a:r>
              <a:rPr lang="fr-FR" sz="1600" dirty="0" smtClean="0">
                <a:solidFill>
                  <a:srgbClr val="474233"/>
                </a:solidFill>
              </a:rPr>
              <a:t>NOT GLOOMY, but a lot of </a:t>
            </a:r>
            <a:r>
              <a:rPr lang="fr-FR" sz="1600" dirty="0" err="1" smtClean="0">
                <a:solidFill>
                  <a:srgbClr val="474233"/>
                </a:solidFill>
              </a:rPr>
              <a:t>work</a:t>
            </a:r>
            <a:r>
              <a:rPr lang="fr-FR" sz="1600" dirty="0" smtClean="0">
                <a:solidFill>
                  <a:srgbClr val="474233"/>
                </a:solidFill>
              </a:rPr>
              <a:t> </a:t>
            </a:r>
            <a:r>
              <a:rPr lang="fr-FR" sz="1600" dirty="0" err="1" smtClean="0">
                <a:solidFill>
                  <a:srgbClr val="474233"/>
                </a:solidFill>
              </a:rPr>
              <a:t>ahead</a:t>
            </a:r>
            <a:r>
              <a:rPr lang="fr-FR" sz="1600" dirty="0" smtClean="0">
                <a:solidFill>
                  <a:srgbClr val="474233"/>
                </a:solidFill>
              </a:rPr>
              <a:t>!</a:t>
            </a:r>
          </a:p>
          <a:p>
            <a:pPr marL="93662" indent="0">
              <a:spcBef>
                <a:spcPts val="600"/>
              </a:spcBef>
              <a:spcAft>
                <a:spcPts val="600"/>
              </a:spcAft>
              <a:buClr>
                <a:srgbClr val="669900"/>
              </a:buClr>
              <a:buFont typeface="Arial" panose="020B0604020202020204" pitchFamily="34" charset="0"/>
              <a:buNone/>
            </a:pPr>
            <a:endParaRPr lang="en-US" sz="1600" dirty="0" smtClean="0">
              <a:solidFill>
                <a:srgbClr val="474233"/>
              </a:solidFill>
            </a:endParaRPr>
          </a:p>
          <a:p>
            <a:pPr marL="285750" lvl="0" indent="-285750">
              <a:buFont typeface="Arial" panose="020B0604020202020204" pitchFamily="34" charset="0"/>
              <a:buChar char="•"/>
            </a:pPr>
            <a:r>
              <a:rPr lang="en-US" sz="1600" b="0" kern="1200" dirty="0" smtClean="0">
                <a:solidFill>
                  <a:schemeClr val="tx1"/>
                </a:solidFill>
                <a:effectLst/>
                <a:latin typeface="+mn-lt"/>
                <a:ea typeface="+mn-ea"/>
                <a:cs typeface="+mn-cs"/>
              </a:rPr>
              <a:t>Spectacular progress towards the MDGs</a:t>
            </a:r>
            <a:r>
              <a:rPr lang="en-US" sz="1600" b="0" kern="1200" baseline="0" dirty="0" smtClean="0">
                <a:solidFill>
                  <a:schemeClr val="tx1"/>
                </a:solidFill>
                <a:effectLst/>
                <a:latin typeface="+mn-lt"/>
                <a:ea typeface="+mn-ea"/>
                <a:cs typeface="+mn-cs"/>
              </a:rPr>
              <a:t> but </a:t>
            </a:r>
            <a:r>
              <a:rPr lang="en-US" sz="1600" b="0" kern="1200" dirty="0" smtClean="0">
                <a:solidFill>
                  <a:schemeClr val="tx1"/>
                </a:solidFill>
                <a:effectLst/>
                <a:latin typeface="+mn-lt"/>
                <a:ea typeface="+mn-ea"/>
                <a:cs typeface="+mn-cs"/>
              </a:rPr>
              <a:t>Africa lags behind </a:t>
            </a:r>
          </a:p>
          <a:p>
            <a:pPr marL="285750" lvl="0" indent="-285750">
              <a:buFont typeface="Arial" panose="020B0604020202020204" pitchFamily="34" charset="0"/>
              <a:buChar char="•"/>
            </a:pPr>
            <a:r>
              <a:rPr lang="en-US" sz="1600" kern="1200" dirty="0" smtClean="0">
                <a:solidFill>
                  <a:schemeClr val="tx1"/>
                </a:solidFill>
                <a:effectLst/>
                <a:latin typeface="+mn-lt"/>
                <a:ea typeface="+mn-ea"/>
                <a:cs typeface="+mn-cs"/>
              </a:rPr>
              <a:t>Encouraging progress has been made in drop in child mortality, AIDS incidence and malaria. But Africa the poorest continent with the highest fertility rates, poorest access to essential medicines </a:t>
            </a:r>
          </a:p>
          <a:p>
            <a:pPr marL="93662" indent="0">
              <a:spcBef>
                <a:spcPts val="600"/>
              </a:spcBef>
              <a:spcAft>
                <a:spcPts val="600"/>
              </a:spcAft>
              <a:buClr>
                <a:srgbClr val="669900"/>
              </a:buClr>
              <a:buFont typeface="Arial" panose="020B0604020202020204" pitchFamily="34" charset="0"/>
              <a:buNone/>
            </a:pPr>
            <a:endParaRPr lang="en-US" sz="1600" kern="1200" dirty="0" smtClean="0">
              <a:solidFill>
                <a:schemeClr val="tx1"/>
              </a:solidFill>
              <a:effectLst/>
              <a:latin typeface="+mn-lt"/>
              <a:ea typeface="+mn-ea"/>
              <a:cs typeface="+mn-cs"/>
            </a:endParaRPr>
          </a:p>
          <a:p>
            <a:pPr marL="93662" indent="0">
              <a:spcBef>
                <a:spcPts val="600"/>
              </a:spcBef>
              <a:spcAft>
                <a:spcPts val="600"/>
              </a:spcAft>
              <a:buClr>
                <a:srgbClr val="669900"/>
              </a:buClr>
              <a:buFont typeface="Arial" panose="020B0604020202020204" pitchFamily="34" charset="0"/>
              <a:buNone/>
            </a:pPr>
            <a:endParaRPr lang="en-US" sz="1600" dirty="0" smtClean="0">
              <a:solidFill>
                <a:srgbClr val="474233"/>
              </a:solidFill>
            </a:endParaRPr>
          </a:p>
          <a:p>
            <a:pPr marL="93662" indent="0">
              <a:spcBef>
                <a:spcPts val="600"/>
              </a:spcBef>
              <a:spcAft>
                <a:spcPts val="600"/>
              </a:spcAft>
              <a:buClr>
                <a:srgbClr val="669900"/>
              </a:buClr>
              <a:buFont typeface="Arial" panose="020B0604020202020204" pitchFamily="34" charset="0"/>
              <a:buNone/>
            </a:pPr>
            <a:endParaRPr lang="fr-FR" sz="1600" dirty="0" smtClean="0">
              <a:solidFill>
                <a:srgbClr val="474233"/>
              </a:solidFill>
            </a:endParaRPr>
          </a:p>
          <a:p>
            <a:pPr marL="93662" indent="0">
              <a:spcBef>
                <a:spcPts val="600"/>
              </a:spcBef>
              <a:spcAft>
                <a:spcPts val="600"/>
              </a:spcAft>
              <a:buClr>
                <a:srgbClr val="669900"/>
              </a:buClr>
              <a:buFont typeface="Arial" panose="020B0604020202020204" pitchFamily="34" charset="0"/>
              <a:buNone/>
            </a:pPr>
            <a:r>
              <a:rPr lang="fr-FR" sz="1600" b="1" dirty="0" smtClean="0">
                <a:solidFill>
                  <a:srgbClr val="474233"/>
                </a:solidFill>
              </a:rPr>
              <a:t>AND……: </a:t>
            </a:r>
            <a:r>
              <a:rPr lang="fr-FR" sz="1600" b="1" dirty="0" err="1" smtClean="0">
                <a:solidFill>
                  <a:srgbClr val="474233"/>
                </a:solidFill>
              </a:rPr>
              <a:t>Some</a:t>
            </a:r>
            <a:r>
              <a:rPr lang="fr-FR" sz="1600" b="1" dirty="0" smtClean="0">
                <a:solidFill>
                  <a:srgbClr val="474233"/>
                </a:solidFill>
              </a:rPr>
              <a:t> countries do </a:t>
            </a:r>
            <a:r>
              <a:rPr lang="fr-FR" sz="1600" b="1" dirty="0" err="1" smtClean="0">
                <a:solidFill>
                  <a:srgbClr val="474233"/>
                </a:solidFill>
              </a:rPr>
              <a:t>considerably</a:t>
            </a:r>
            <a:r>
              <a:rPr lang="fr-FR" sz="1600" b="1" dirty="0" smtClean="0">
                <a:solidFill>
                  <a:srgbClr val="474233"/>
                </a:solidFill>
              </a:rPr>
              <a:t> better than the others at </a:t>
            </a:r>
            <a:r>
              <a:rPr lang="fr-FR" sz="1600" b="1" dirty="0" err="1" smtClean="0">
                <a:solidFill>
                  <a:srgbClr val="474233"/>
                </a:solidFill>
              </a:rPr>
              <a:t>same</a:t>
            </a:r>
            <a:r>
              <a:rPr lang="fr-FR" sz="1600" b="1" dirty="0" smtClean="0">
                <a:solidFill>
                  <a:srgbClr val="474233"/>
                </a:solidFill>
              </a:rPr>
              <a:t> </a:t>
            </a:r>
            <a:r>
              <a:rPr lang="fr-FR" sz="1600" b="1" dirty="0" err="1" smtClean="0">
                <a:solidFill>
                  <a:srgbClr val="474233"/>
                </a:solidFill>
              </a:rPr>
              <a:t>levels</a:t>
            </a:r>
            <a:r>
              <a:rPr lang="fr-FR" sz="1600" b="1" dirty="0" smtClean="0">
                <a:solidFill>
                  <a:srgbClr val="474233"/>
                </a:solidFill>
              </a:rPr>
              <a:t> of </a:t>
            </a:r>
            <a:r>
              <a:rPr lang="fr-FR" sz="1600" b="1" dirty="0" err="1" smtClean="0">
                <a:solidFill>
                  <a:srgbClr val="474233"/>
                </a:solidFill>
              </a:rPr>
              <a:t>expenditure</a:t>
            </a:r>
            <a:r>
              <a:rPr lang="fr-FR" sz="1600" b="1" dirty="0" smtClean="0">
                <a:solidFill>
                  <a:srgbClr val="474233"/>
                </a:solidFill>
              </a:rPr>
              <a:t>. </a:t>
            </a:r>
            <a:r>
              <a:rPr lang="fr-FR" sz="1600" b="1" dirty="0" err="1" smtClean="0">
                <a:solidFill>
                  <a:srgbClr val="474233"/>
                </a:solidFill>
              </a:rPr>
              <a:t>What</a:t>
            </a:r>
            <a:r>
              <a:rPr lang="fr-FR" sz="1600" b="1" dirty="0" smtClean="0">
                <a:solidFill>
                  <a:srgbClr val="474233"/>
                </a:solidFill>
              </a:rPr>
              <a:t> are the challenges</a:t>
            </a:r>
            <a:r>
              <a:rPr lang="fr-FR" sz="1600" b="1" baseline="0" dirty="0" smtClean="0">
                <a:solidFill>
                  <a:srgbClr val="474233"/>
                </a:solidFill>
              </a:rPr>
              <a:t> </a:t>
            </a:r>
            <a:r>
              <a:rPr lang="fr-FR" sz="1600" b="1" baseline="0" dirty="0" err="1" smtClean="0">
                <a:solidFill>
                  <a:srgbClr val="474233"/>
                </a:solidFill>
              </a:rPr>
              <a:t>then</a:t>
            </a:r>
            <a:r>
              <a:rPr lang="fr-FR" sz="1600" b="1" baseline="0" dirty="0" smtClean="0">
                <a:solidFill>
                  <a:srgbClr val="474233"/>
                </a:solidFill>
              </a:rPr>
              <a:t>?</a:t>
            </a:r>
          </a:p>
          <a:p>
            <a:pPr marL="93662" indent="0">
              <a:spcBef>
                <a:spcPts val="600"/>
              </a:spcBef>
              <a:spcAft>
                <a:spcPts val="600"/>
              </a:spcAft>
              <a:buClr>
                <a:srgbClr val="669900"/>
              </a:buClr>
              <a:buFont typeface="Arial" panose="020B0604020202020204" pitchFamily="34" charset="0"/>
              <a:buNone/>
            </a:pPr>
            <a:endParaRPr lang="en-US" sz="1600" dirty="0" smtClean="0">
              <a:solidFill>
                <a:srgbClr val="474233"/>
              </a:solidFill>
            </a:endParaRPr>
          </a:p>
          <a:p>
            <a:endParaRPr lang="en-US" sz="1600" dirty="0"/>
          </a:p>
        </p:txBody>
      </p:sp>
      <p:sp>
        <p:nvSpPr>
          <p:cNvPr id="4" name="Slide Number Placeholder 3"/>
          <p:cNvSpPr>
            <a:spLocks noGrp="1"/>
          </p:cNvSpPr>
          <p:nvPr>
            <p:ph type="sldNum" sz="quarter" idx="10"/>
          </p:nvPr>
        </p:nvSpPr>
        <p:spPr/>
        <p:txBody>
          <a:bodyPr/>
          <a:lstStyle/>
          <a:p>
            <a:fld id="{D89627E7-6745-42AC-9C4E-1BF4FEF0F9FE}" type="slidenum">
              <a:rPr lang="fr-FR" smtClean="0"/>
              <a:t>3</a:t>
            </a:fld>
            <a:endParaRPr lang="fr-FR"/>
          </a:p>
        </p:txBody>
      </p:sp>
    </p:spTree>
    <p:extLst>
      <p:ext uri="{BB962C8B-B14F-4D97-AF65-F5344CB8AC3E}">
        <p14:creationId xmlns:p14="http://schemas.microsoft.com/office/powerpoint/2010/main" val="178660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smtClean="0"/>
              <a:t>-</a:t>
            </a:r>
            <a:r>
              <a:rPr lang="fr-FR" sz="1600" dirty="0" err="1" smtClean="0"/>
              <a:t>Still</a:t>
            </a:r>
            <a:r>
              <a:rPr lang="fr-FR" sz="1600" dirty="0" smtClean="0"/>
              <a:t> low health budgets, </a:t>
            </a:r>
            <a:r>
              <a:rPr lang="fr-FR" sz="1600" dirty="0" err="1" smtClean="0"/>
              <a:t>coupled</a:t>
            </a:r>
            <a:r>
              <a:rPr lang="fr-FR" sz="1600" dirty="0" smtClean="0"/>
              <a:t> with </a:t>
            </a:r>
            <a:r>
              <a:rPr lang="fr-FR" sz="1600" dirty="0" err="1" smtClean="0"/>
              <a:t>weak</a:t>
            </a:r>
            <a:r>
              <a:rPr lang="fr-FR" sz="1600" dirty="0" smtClean="0"/>
              <a:t> prioritisation of high impact interventions </a:t>
            </a:r>
            <a:r>
              <a:rPr lang="fr-FR" sz="1600" dirty="0" err="1" smtClean="0"/>
              <a:t>leading</a:t>
            </a:r>
            <a:r>
              <a:rPr lang="fr-FR" sz="1600" dirty="0" smtClean="0"/>
              <a:t> to low coverage</a:t>
            </a:r>
          </a:p>
          <a:p>
            <a:endParaRPr lang="fr-FR" sz="1600" dirty="0" smtClean="0"/>
          </a:p>
          <a:p>
            <a:r>
              <a:rPr lang="fr-FR" sz="1600" dirty="0" smtClean="0"/>
              <a:t>-</a:t>
            </a:r>
            <a:r>
              <a:rPr lang="fr-FR" sz="1600" dirty="0" err="1" smtClean="0"/>
              <a:t>Prevailing</a:t>
            </a:r>
            <a:r>
              <a:rPr lang="fr-FR" sz="1600" dirty="0" smtClean="0"/>
              <a:t> out-of-</a:t>
            </a:r>
            <a:r>
              <a:rPr lang="fr-FR" sz="1600" dirty="0" err="1" smtClean="0"/>
              <a:t>pocket</a:t>
            </a:r>
            <a:r>
              <a:rPr lang="fr-FR" sz="1600" dirty="0" smtClean="0"/>
              <a:t> health </a:t>
            </a:r>
            <a:r>
              <a:rPr lang="fr-FR" sz="1600" dirty="0" err="1" smtClean="0"/>
              <a:t>expenditure</a:t>
            </a:r>
            <a:r>
              <a:rPr lang="fr-FR" sz="1600" dirty="0" smtClean="0"/>
              <a:t> (</a:t>
            </a:r>
            <a:r>
              <a:rPr lang="fr-FR" sz="1600" dirty="0" err="1" smtClean="0"/>
              <a:t>shocks</a:t>
            </a:r>
            <a:r>
              <a:rPr lang="fr-FR" sz="1600" dirty="0" smtClean="0"/>
              <a:t>, </a:t>
            </a:r>
            <a:r>
              <a:rPr lang="fr-FR" sz="1600" dirty="0" err="1" smtClean="0"/>
              <a:t>consumption</a:t>
            </a:r>
            <a:r>
              <a:rPr lang="fr-FR" sz="1600" dirty="0" smtClean="0"/>
              <a:t> of unregulated services)</a:t>
            </a:r>
          </a:p>
          <a:p>
            <a:endParaRPr lang="fr-FR" sz="1600" dirty="0" smtClean="0"/>
          </a:p>
          <a:p>
            <a:r>
              <a:rPr lang="fr-FR" sz="1600" dirty="0" smtClean="0"/>
              <a:t>-</a:t>
            </a:r>
            <a:r>
              <a:rPr lang="fr-FR" sz="1600" dirty="0" err="1" smtClean="0"/>
              <a:t>Substantial</a:t>
            </a:r>
            <a:r>
              <a:rPr lang="fr-FR" sz="1600" dirty="0" smtClean="0"/>
              <a:t> </a:t>
            </a:r>
            <a:r>
              <a:rPr lang="fr-FR" sz="1600" dirty="0" err="1" smtClean="0"/>
              <a:t>inequality</a:t>
            </a:r>
            <a:endParaRPr lang="fr-FR" sz="1600" dirty="0" smtClean="0"/>
          </a:p>
          <a:p>
            <a:endParaRPr lang="fr-FR" sz="1600" dirty="0" smtClean="0"/>
          </a:p>
          <a:p>
            <a:r>
              <a:rPr lang="fr-FR" sz="1600" dirty="0" smtClean="0"/>
              <a:t>-HR</a:t>
            </a:r>
            <a:r>
              <a:rPr lang="fr-FR" sz="1600" baseline="0" dirty="0" smtClean="0"/>
              <a:t> </a:t>
            </a:r>
            <a:r>
              <a:rPr lang="fr-FR" sz="1600" baseline="0" dirty="0" err="1" smtClean="0"/>
              <a:t>crisis</a:t>
            </a:r>
            <a:r>
              <a:rPr lang="fr-FR" sz="1600" baseline="0" dirty="0" smtClean="0"/>
              <a:t> (a central cause of the Ebola </a:t>
            </a:r>
            <a:r>
              <a:rPr lang="fr-FR" sz="1600" baseline="0" dirty="0" err="1" smtClean="0"/>
              <a:t>catastrophy</a:t>
            </a:r>
            <a:r>
              <a:rPr lang="fr-FR" sz="1600" baseline="0" dirty="0" smtClean="0"/>
              <a:t>): WHO </a:t>
            </a:r>
            <a:r>
              <a:rPr lang="fr-FR" sz="1600" baseline="0" dirty="0" err="1" smtClean="0"/>
              <a:t>norm</a:t>
            </a:r>
            <a:r>
              <a:rPr lang="fr-FR" sz="1600" baseline="0" dirty="0" smtClean="0"/>
              <a:t> is 23 health staff (</a:t>
            </a:r>
            <a:r>
              <a:rPr lang="fr-FR" sz="1600" baseline="0" dirty="0" err="1" smtClean="0"/>
              <a:t>physicians+nurses+midwives</a:t>
            </a:r>
            <a:r>
              <a:rPr lang="fr-FR" sz="1600" baseline="0" dirty="0" smtClean="0"/>
              <a:t>) per 10,000 </a:t>
            </a:r>
            <a:r>
              <a:rPr lang="fr-FR" sz="1600" baseline="0" dirty="0" err="1" smtClean="0"/>
              <a:t>inhabitants</a:t>
            </a:r>
            <a:r>
              <a:rPr lang="fr-FR" sz="1600" baseline="0" dirty="0" smtClean="0"/>
              <a:t>. </a:t>
            </a:r>
            <a:endParaRPr lang="fr-FR" sz="160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89627E7-6745-42AC-9C4E-1BF4FEF0F9FE}" type="slidenum">
              <a:rPr lang="fr-FR" smtClean="0"/>
              <a:t>4</a:t>
            </a:fld>
            <a:endParaRPr lang="fr-FR"/>
          </a:p>
        </p:txBody>
      </p:sp>
    </p:spTree>
    <p:extLst>
      <p:ext uri="{BB962C8B-B14F-4D97-AF65-F5344CB8AC3E}">
        <p14:creationId xmlns:p14="http://schemas.microsoft.com/office/powerpoint/2010/main" val="1047976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err="1" smtClean="0"/>
              <a:t>Success</a:t>
            </a:r>
            <a:r>
              <a:rPr lang="fr-FR" sz="1600" dirty="0" smtClean="0"/>
              <a:t> stories do </a:t>
            </a:r>
            <a:r>
              <a:rPr lang="fr-FR" sz="1600" dirty="0" err="1" smtClean="0"/>
              <a:t>exist</a:t>
            </a:r>
            <a:r>
              <a:rPr lang="fr-FR" sz="1600" baseline="0" dirty="0" smtClean="0"/>
              <a:t> in Africa.</a:t>
            </a:r>
          </a:p>
          <a:p>
            <a:endParaRPr lang="fr-FR" sz="1600" baseline="0" dirty="0" smtClean="0"/>
          </a:p>
          <a:p>
            <a:r>
              <a:rPr lang="fr-FR" sz="1600" baseline="0" dirty="0" smtClean="0"/>
              <a:t>For a long time the best African </a:t>
            </a:r>
            <a:r>
              <a:rPr lang="fr-FR" sz="1600" baseline="0" dirty="0" err="1" smtClean="0"/>
              <a:t>success</a:t>
            </a:r>
            <a:r>
              <a:rPr lang="fr-FR" sz="1600" baseline="0" dirty="0" smtClean="0"/>
              <a:t> </a:t>
            </a:r>
            <a:r>
              <a:rPr lang="fr-FR" sz="1600" baseline="0" dirty="0" err="1" smtClean="0"/>
              <a:t>what</a:t>
            </a:r>
            <a:r>
              <a:rPr lang="fr-FR" sz="1600" baseline="0" dirty="0" smtClean="0"/>
              <a:t> that of Rwanda, </a:t>
            </a:r>
            <a:r>
              <a:rPr lang="fr-FR" sz="1600" baseline="0" dirty="0" err="1" smtClean="0"/>
              <a:t>which</a:t>
            </a:r>
            <a:r>
              <a:rPr lang="fr-FR" sz="1600" baseline="0" dirty="0" smtClean="0"/>
              <a:t> </a:t>
            </a:r>
            <a:r>
              <a:rPr lang="fr-FR" sz="1600" baseline="0" dirty="0" err="1" smtClean="0"/>
              <a:t>dramatically</a:t>
            </a:r>
            <a:r>
              <a:rPr lang="fr-FR" sz="1600" baseline="0" dirty="0" smtClean="0"/>
              <a:t> </a:t>
            </a:r>
            <a:r>
              <a:rPr lang="fr-FR" sz="1600" baseline="0" dirty="0" err="1" smtClean="0"/>
              <a:t>improved</a:t>
            </a:r>
            <a:r>
              <a:rPr lang="fr-FR" sz="1600" baseline="0" dirty="0" smtClean="0"/>
              <a:t> the health </a:t>
            </a:r>
            <a:r>
              <a:rPr lang="fr-FR" sz="1600" baseline="0" dirty="0" err="1" smtClean="0"/>
              <a:t>status</a:t>
            </a:r>
            <a:r>
              <a:rPr lang="fr-FR" sz="1600" baseline="0" dirty="0" smtClean="0"/>
              <a:t> of </a:t>
            </a:r>
            <a:r>
              <a:rPr lang="fr-FR" sz="1600" baseline="0" dirty="0" err="1" smtClean="0"/>
              <a:t>its</a:t>
            </a:r>
            <a:r>
              <a:rPr lang="fr-FR" sz="1600" baseline="0" dirty="0" smtClean="0"/>
              <a:t> population in a short </a:t>
            </a:r>
            <a:r>
              <a:rPr lang="fr-FR" sz="1600" baseline="0" dirty="0" err="1" smtClean="0"/>
              <a:t>period</a:t>
            </a:r>
            <a:r>
              <a:rPr lang="fr-FR" sz="1600" baseline="0" dirty="0" smtClean="0"/>
              <a:t> of time. </a:t>
            </a:r>
          </a:p>
          <a:p>
            <a:pPr marL="171450" indent="-171450">
              <a:buFont typeface="Wingdings" panose="05000000000000000000" pitchFamily="2" charset="2"/>
              <a:buChar char="ü"/>
            </a:pPr>
            <a:r>
              <a:rPr lang="fr-FR" sz="1600" baseline="0" dirty="0" smtClean="0"/>
              <a:t>The first graph shows the </a:t>
            </a:r>
            <a:r>
              <a:rPr lang="fr-FR" sz="1600" baseline="0" dirty="0" err="1" smtClean="0"/>
              <a:t>evolution</a:t>
            </a:r>
            <a:r>
              <a:rPr lang="fr-FR" sz="1600" baseline="0" dirty="0" smtClean="0"/>
              <a:t> of </a:t>
            </a:r>
            <a:r>
              <a:rPr lang="fr-FR" sz="1600" baseline="0" dirty="0" err="1" smtClean="0"/>
              <a:t>enrollment</a:t>
            </a:r>
            <a:r>
              <a:rPr lang="fr-FR" sz="1600" baseline="0" dirty="0" smtClean="0"/>
              <a:t> in </a:t>
            </a:r>
            <a:r>
              <a:rPr lang="fr-FR" sz="1600" baseline="0" dirty="0" err="1" smtClean="0"/>
              <a:t>community</a:t>
            </a:r>
            <a:r>
              <a:rPr lang="fr-FR" sz="1600" baseline="0" dirty="0" smtClean="0"/>
              <a:t>-based health </a:t>
            </a:r>
            <a:r>
              <a:rPr lang="fr-FR" sz="1600" baseline="0" dirty="0" err="1" smtClean="0"/>
              <a:t>insurance</a:t>
            </a:r>
            <a:r>
              <a:rPr lang="fr-FR" sz="1600" baseline="0" dirty="0" smtClean="0"/>
              <a:t>.</a:t>
            </a:r>
            <a:endParaRPr lang="fr-FR" sz="1600" dirty="0" smtClean="0"/>
          </a:p>
          <a:p>
            <a:pPr marL="171450" indent="-171450">
              <a:buFont typeface="Wingdings" panose="05000000000000000000" pitchFamily="2" charset="2"/>
              <a:buChar char="ü"/>
            </a:pPr>
            <a:r>
              <a:rPr lang="fr-FR" sz="1600" dirty="0" smtClean="0"/>
              <a:t>The second graph shows the </a:t>
            </a:r>
            <a:r>
              <a:rPr lang="fr-FR" sz="1600" dirty="0" err="1" smtClean="0"/>
              <a:t>evolution</a:t>
            </a:r>
            <a:r>
              <a:rPr lang="fr-FR" sz="1600" dirty="0" smtClean="0"/>
              <a:t> of health services’ utilisation</a:t>
            </a:r>
          </a:p>
          <a:p>
            <a:pPr marL="171450" indent="-171450">
              <a:buFont typeface="Wingdings" panose="05000000000000000000" pitchFamily="2" charset="2"/>
              <a:buChar char="ü"/>
            </a:pPr>
            <a:r>
              <a:rPr lang="fr-FR" sz="1600" dirty="0" smtClean="0"/>
              <a:t>The </a:t>
            </a:r>
            <a:r>
              <a:rPr lang="fr-FR" sz="1600" dirty="0" err="1" smtClean="0"/>
              <a:t>third</a:t>
            </a:r>
            <a:r>
              <a:rPr lang="fr-FR" sz="1600" dirty="0" smtClean="0"/>
              <a:t> graph shows the </a:t>
            </a:r>
            <a:r>
              <a:rPr lang="fr-FR" sz="1600" dirty="0" err="1" smtClean="0"/>
              <a:t>tremendous</a:t>
            </a:r>
            <a:r>
              <a:rPr lang="fr-FR" sz="1600" dirty="0" smtClean="0"/>
              <a:t> </a:t>
            </a:r>
            <a:r>
              <a:rPr lang="fr-FR" sz="1600" dirty="0" err="1" smtClean="0"/>
              <a:t>improvements</a:t>
            </a:r>
            <a:r>
              <a:rPr lang="fr-FR" sz="1600" dirty="0" smtClean="0"/>
              <a:t> made on infant </a:t>
            </a:r>
            <a:r>
              <a:rPr lang="fr-FR" sz="1600" dirty="0" err="1" smtClean="0"/>
              <a:t>mortality</a:t>
            </a:r>
            <a:r>
              <a:rPr lang="fr-FR" sz="1600" dirty="0" smtClean="0"/>
              <a:t> and U-Five</a:t>
            </a:r>
            <a:r>
              <a:rPr lang="fr-FR" sz="1600" baseline="0" dirty="0" smtClean="0"/>
              <a:t> </a:t>
            </a:r>
            <a:r>
              <a:rPr lang="fr-FR" sz="1600" baseline="0" dirty="0" err="1" smtClean="0"/>
              <a:t>mortality</a:t>
            </a:r>
            <a:r>
              <a:rPr lang="fr-FR" sz="1600" baseline="0" dirty="0" smtClean="0"/>
              <a:t>.</a:t>
            </a:r>
            <a:endParaRPr lang="fr-FR" sz="1600" dirty="0" smtClean="0"/>
          </a:p>
          <a:p>
            <a:endParaRPr lang="fr-FR" sz="1600" dirty="0" smtClean="0"/>
          </a:p>
          <a:p>
            <a:r>
              <a:rPr lang="fr-FR" sz="1600" dirty="0" smtClean="0"/>
              <a:t>Ethiopia</a:t>
            </a:r>
            <a:r>
              <a:rPr lang="fr-FR" sz="1600" baseline="0" dirty="0" smtClean="0"/>
              <a:t> </a:t>
            </a:r>
            <a:r>
              <a:rPr lang="fr-FR" sz="1600" baseline="0" dirty="0" err="1" smtClean="0"/>
              <a:t>similar</a:t>
            </a:r>
            <a:r>
              <a:rPr lang="fr-FR" sz="1600" baseline="0" dirty="0" smtClean="0"/>
              <a:t> trends, thanks to </a:t>
            </a:r>
            <a:r>
              <a:rPr lang="fr-FR" sz="1600" baseline="0" dirty="0" err="1" smtClean="0"/>
              <a:t>strong</a:t>
            </a:r>
            <a:r>
              <a:rPr lang="fr-FR" sz="1600" baseline="0" dirty="0" smtClean="0"/>
              <a:t> </a:t>
            </a:r>
            <a:r>
              <a:rPr lang="fr-FR" sz="1600" baseline="0" dirty="0" err="1" smtClean="0"/>
              <a:t>strategies</a:t>
            </a:r>
            <a:r>
              <a:rPr lang="fr-FR" sz="1600" baseline="0" dirty="0" smtClean="0"/>
              <a:t> </a:t>
            </a:r>
            <a:r>
              <a:rPr lang="fr-FR" sz="1600" baseline="0" dirty="0" err="1" smtClean="0"/>
              <a:t>including</a:t>
            </a:r>
            <a:r>
              <a:rPr lang="fr-FR" sz="1600" baseline="0" dirty="0" smtClean="0"/>
              <a:t> for instance the </a:t>
            </a:r>
            <a:r>
              <a:rPr lang="fr-FR" sz="1600" baseline="0" dirty="0" err="1" smtClean="0"/>
              <a:t>recruitment</a:t>
            </a:r>
            <a:r>
              <a:rPr lang="fr-FR" sz="1600" baseline="0" dirty="0" smtClean="0"/>
              <a:t> of 38,000 </a:t>
            </a:r>
            <a:r>
              <a:rPr lang="fr-FR" sz="1600" baseline="0" dirty="0" err="1" smtClean="0"/>
              <a:t>Community</a:t>
            </a:r>
            <a:r>
              <a:rPr lang="fr-FR" sz="1600" baseline="0" dirty="0" smtClean="0"/>
              <a:t> health </a:t>
            </a:r>
            <a:r>
              <a:rPr lang="fr-FR" sz="1600" baseline="0" dirty="0" err="1" smtClean="0"/>
              <a:t>workers</a:t>
            </a:r>
            <a:r>
              <a:rPr lang="fr-FR" sz="1600" baseline="0" dirty="0" smtClean="0"/>
              <a:t>.</a:t>
            </a:r>
          </a:p>
          <a:p>
            <a:endParaRPr lang="fr-FR" sz="1600" baseline="0" dirty="0" smtClean="0"/>
          </a:p>
          <a:p>
            <a:endParaRPr lang="fr-FR" sz="1600" dirty="0"/>
          </a:p>
        </p:txBody>
      </p:sp>
      <p:sp>
        <p:nvSpPr>
          <p:cNvPr id="4" name="Espace réservé du numéro de diapositive 3"/>
          <p:cNvSpPr>
            <a:spLocks noGrp="1"/>
          </p:cNvSpPr>
          <p:nvPr>
            <p:ph type="sldNum" sz="quarter" idx="10"/>
          </p:nvPr>
        </p:nvSpPr>
        <p:spPr/>
        <p:txBody>
          <a:bodyPr/>
          <a:lstStyle/>
          <a:p>
            <a:fld id="{D89627E7-6745-42AC-9C4E-1BF4FEF0F9FE}" type="slidenum">
              <a:rPr lang="fr-FR" smtClean="0"/>
              <a:t>5</a:t>
            </a:fld>
            <a:endParaRPr lang="fr-FR"/>
          </a:p>
        </p:txBody>
      </p:sp>
    </p:spTree>
    <p:extLst>
      <p:ext uri="{BB962C8B-B14F-4D97-AF65-F5344CB8AC3E}">
        <p14:creationId xmlns:p14="http://schemas.microsoft.com/office/powerpoint/2010/main" val="1047976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89627E7-6745-42AC-9C4E-1BF4FEF0F9FE}" type="slidenum">
              <a:rPr lang="fr-FR" smtClean="0"/>
              <a:t>6</a:t>
            </a:fld>
            <a:endParaRPr lang="fr-FR"/>
          </a:p>
        </p:txBody>
      </p:sp>
    </p:spTree>
    <p:extLst>
      <p:ext uri="{BB962C8B-B14F-4D97-AF65-F5344CB8AC3E}">
        <p14:creationId xmlns:p14="http://schemas.microsoft.com/office/powerpoint/2010/main" val="2006943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fr-FR" sz="1600" dirty="0" smtClean="0"/>
              <a:t>Show:</a:t>
            </a:r>
          </a:p>
          <a:p>
            <a:pPr marL="0" indent="0">
              <a:buFont typeface="Arial" panose="020B0604020202020204" pitchFamily="34" charset="0"/>
              <a:buNone/>
            </a:pPr>
            <a:r>
              <a:rPr lang="fr-FR" sz="1600" dirty="0" smtClean="0"/>
              <a:t>- High5s</a:t>
            </a:r>
          </a:p>
          <a:p>
            <a:pPr marL="0" indent="0">
              <a:buFont typeface="Arial" panose="020B0604020202020204" pitchFamily="34" charset="0"/>
              <a:buNone/>
            </a:pPr>
            <a:r>
              <a:rPr lang="fr-FR" sz="1600" dirty="0" smtClean="0"/>
              <a:t>-</a:t>
            </a:r>
            <a:r>
              <a:rPr lang="fr-FR" sz="1600" dirty="0" err="1" smtClean="0"/>
              <a:t>Ten</a:t>
            </a:r>
            <a:r>
              <a:rPr lang="fr-FR" sz="1600" dirty="0" smtClean="0"/>
              <a:t> </a:t>
            </a:r>
            <a:r>
              <a:rPr lang="fr-FR" sz="1600" dirty="0" err="1" smtClean="0"/>
              <a:t>year</a:t>
            </a:r>
            <a:r>
              <a:rPr lang="fr-FR" sz="1600" dirty="0" smtClean="0"/>
              <a:t> Strategy</a:t>
            </a:r>
          </a:p>
          <a:p>
            <a:pPr marL="0" indent="0">
              <a:buFont typeface="Arial" panose="020B0604020202020204" pitchFamily="34" charset="0"/>
              <a:buNone/>
            </a:pPr>
            <a:r>
              <a:rPr lang="fr-FR" sz="1600" dirty="0" smtClean="0"/>
              <a:t>-Domain</a:t>
            </a:r>
            <a:r>
              <a:rPr lang="fr-FR" sz="1600" baseline="0" dirty="0" smtClean="0"/>
              <a:t> of intervention of the human development </a:t>
            </a:r>
            <a:r>
              <a:rPr lang="fr-FR" sz="1600" baseline="0" dirty="0" err="1" smtClean="0"/>
              <a:t>department</a:t>
            </a:r>
            <a:endParaRPr lang="fr-FR" sz="1600" baseline="0" dirty="0" smtClean="0"/>
          </a:p>
          <a:p>
            <a:pPr marL="0" indent="0">
              <a:buFont typeface="Arial" panose="020B0604020202020204" pitchFamily="34" charset="0"/>
              <a:buNone/>
            </a:pPr>
            <a:endParaRPr lang="fr-FR" sz="1600" dirty="0" smtClean="0"/>
          </a:p>
          <a:p>
            <a:r>
              <a:rPr lang="en-US" sz="1600" b="1" kern="1200" dirty="0" smtClean="0">
                <a:solidFill>
                  <a:schemeClr val="tx1"/>
                </a:solidFill>
                <a:effectLst/>
                <a:latin typeface="+mn-lt"/>
                <a:ea typeface="+mn-ea"/>
                <a:cs typeface="+mn-cs"/>
              </a:rPr>
              <a:t>Our vision is that of a health sector as a vector of economic transformation which concretizes its potential as:</a:t>
            </a:r>
          </a:p>
          <a:p>
            <a:endParaRPr lang="en-US" sz="16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1600" b="1" kern="1200" dirty="0" smtClean="0">
                <a:solidFill>
                  <a:schemeClr val="tx1"/>
                </a:solidFill>
                <a:effectLst/>
                <a:latin typeface="+mn-lt"/>
                <a:ea typeface="+mn-ea"/>
                <a:cs typeface="+mn-cs"/>
              </a:rPr>
              <a:t>A productive sector</a:t>
            </a:r>
            <a:r>
              <a:rPr lang="en-US" sz="1600" kern="1200" dirty="0" smtClean="0">
                <a:solidFill>
                  <a:schemeClr val="tx1"/>
                </a:solidFill>
                <a:effectLst/>
                <a:latin typeface="+mn-lt"/>
                <a:ea typeface="+mn-ea"/>
                <a:cs typeface="+mn-cs"/>
              </a:rPr>
              <a:t> that contributes to job creation, gradually creating the 2 million jobs which are currently missing in the sector, developing the pharmaceutical industry and partnering with the private sector in particular to exploit the export potential of the health sector</a:t>
            </a:r>
          </a:p>
          <a:p>
            <a:pPr marL="0" lvl="0" indent="0">
              <a:buFont typeface="Wingdings" panose="05000000000000000000" pitchFamily="2" charset="2"/>
              <a:buNone/>
            </a:pPr>
            <a:endParaRPr lang="en-US" sz="16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1600" b="1" kern="1200" dirty="0" smtClean="0">
                <a:solidFill>
                  <a:schemeClr val="tx1"/>
                </a:solidFill>
                <a:effectLst/>
                <a:latin typeface="+mn-lt"/>
                <a:ea typeface="+mn-ea"/>
                <a:cs typeface="+mn-cs"/>
              </a:rPr>
              <a:t>An innovative sector</a:t>
            </a:r>
            <a:r>
              <a:rPr lang="en-US" sz="1600" kern="1200" dirty="0" smtClean="0">
                <a:solidFill>
                  <a:schemeClr val="tx1"/>
                </a:solidFill>
                <a:effectLst/>
                <a:latin typeface="+mn-lt"/>
                <a:ea typeface="+mn-ea"/>
                <a:cs typeface="+mn-cs"/>
              </a:rPr>
              <a:t> which African countries can bank on, enhancing African research and ICT-related innovation (e-health; m-health; e-learning; ICT-based disease surveillance systems).</a:t>
            </a:r>
          </a:p>
          <a:p>
            <a:pPr marL="0" lvl="0" indent="0">
              <a:buFont typeface="Wingdings" panose="05000000000000000000" pitchFamily="2" charset="2"/>
              <a:buNone/>
            </a:pPr>
            <a:endParaRPr lang="en-US" sz="16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1600" b="1" kern="1200" dirty="0" smtClean="0">
                <a:solidFill>
                  <a:schemeClr val="tx1"/>
                </a:solidFill>
                <a:effectLst/>
                <a:latin typeface="+mn-lt"/>
                <a:ea typeface="+mn-ea"/>
                <a:cs typeface="+mn-cs"/>
              </a:rPr>
              <a:t>A major source of efficiency gains</a:t>
            </a:r>
            <a:r>
              <a:rPr lang="en-US" sz="1600" kern="1200" dirty="0" smtClean="0">
                <a:solidFill>
                  <a:schemeClr val="tx1"/>
                </a:solidFill>
                <a:effectLst/>
                <a:latin typeface="+mn-lt"/>
                <a:ea typeface="+mn-ea"/>
                <a:cs typeface="+mn-cs"/>
              </a:rPr>
              <a:t> and governance progress, at par with education and other social sectors which commonly absorb half of public expenditures and a large part of household expenditures.</a:t>
            </a:r>
          </a:p>
          <a:p>
            <a:pPr marL="0" indent="0">
              <a:buFont typeface="Arial" panose="020B0604020202020204" pitchFamily="34" charset="0"/>
              <a:buNone/>
            </a:pPr>
            <a:endParaRPr lang="fr-FR" sz="1600" dirty="0" smtClean="0"/>
          </a:p>
          <a:p>
            <a:pPr marL="0" indent="0">
              <a:buFont typeface="Arial" panose="020B0604020202020204" pitchFamily="34" charset="0"/>
              <a:buNone/>
            </a:pPr>
            <a:endParaRPr lang="fr-FR" sz="1600" dirty="0" smtClean="0"/>
          </a:p>
          <a:p>
            <a:pPr marL="0" indent="0">
              <a:buFont typeface="Arial" panose="020B0604020202020204" pitchFamily="34" charset="0"/>
              <a:buNone/>
            </a:pPr>
            <a:endParaRPr lang="en-US" sz="1600" dirty="0" smtClean="0"/>
          </a:p>
        </p:txBody>
      </p:sp>
      <p:sp>
        <p:nvSpPr>
          <p:cNvPr id="4" name="Espace réservé du numéro de diapositive 3"/>
          <p:cNvSpPr>
            <a:spLocks noGrp="1"/>
          </p:cNvSpPr>
          <p:nvPr>
            <p:ph type="sldNum" sz="quarter" idx="10"/>
          </p:nvPr>
        </p:nvSpPr>
        <p:spPr/>
        <p:txBody>
          <a:bodyPr/>
          <a:lstStyle/>
          <a:p>
            <a:fld id="{D89627E7-6745-42AC-9C4E-1BF4FEF0F9FE}" type="slidenum">
              <a:rPr lang="fr-FR" smtClean="0"/>
              <a:t>7</a:t>
            </a:fld>
            <a:endParaRPr lang="fr-FR"/>
          </a:p>
        </p:txBody>
      </p:sp>
    </p:spTree>
    <p:extLst>
      <p:ext uri="{BB962C8B-B14F-4D97-AF65-F5344CB8AC3E}">
        <p14:creationId xmlns:p14="http://schemas.microsoft.com/office/powerpoint/2010/main" val="3368237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600" b="0" i="0" kern="1200" dirty="0" smtClean="0">
                <a:solidFill>
                  <a:schemeClr val="tx1"/>
                </a:solidFill>
                <a:effectLst/>
                <a:latin typeface="+mn-lt"/>
                <a:ea typeface="+mn-ea"/>
                <a:cs typeface="+mn-cs"/>
              </a:rPr>
              <a:t>HCS </a:t>
            </a:r>
            <a:r>
              <a:rPr lang="fr-FR" sz="1600" b="0" i="0" kern="1200" dirty="0" err="1" smtClean="0">
                <a:solidFill>
                  <a:schemeClr val="tx1"/>
                </a:solidFill>
                <a:effectLst/>
                <a:latin typeface="+mn-lt"/>
                <a:ea typeface="+mn-ea"/>
                <a:cs typeface="+mn-cs"/>
              </a:rPr>
              <a:t>approved</a:t>
            </a:r>
            <a:r>
              <a:rPr lang="fr-FR" sz="1600" b="0" i="0" kern="1200" dirty="0" smtClean="0">
                <a:solidFill>
                  <a:schemeClr val="tx1"/>
                </a:solidFill>
                <a:effectLst/>
                <a:latin typeface="+mn-lt"/>
                <a:ea typeface="+mn-ea"/>
                <a:cs typeface="+mn-cs"/>
              </a:rPr>
              <a:t> 18 months </a:t>
            </a:r>
            <a:r>
              <a:rPr lang="fr-FR" sz="1600" b="0" i="0" kern="1200" dirty="0" err="1" smtClean="0">
                <a:solidFill>
                  <a:schemeClr val="tx1"/>
                </a:solidFill>
                <a:effectLst/>
                <a:latin typeface="+mn-lt"/>
                <a:ea typeface="+mn-ea"/>
                <a:cs typeface="+mn-cs"/>
              </a:rPr>
              <a:t>ago</a:t>
            </a:r>
            <a:r>
              <a:rPr lang="fr-FR" sz="1600" b="0" i="0" kern="1200" dirty="0" smtClean="0">
                <a:solidFill>
                  <a:schemeClr val="tx1"/>
                </a:solidFill>
                <a:effectLst/>
                <a:latin typeface="+mn-lt"/>
                <a:ea typeface="+mn-ea"/>
                <a:cs typeface="+mn-cs"/>
              </a:rPr>
              <a:t>.</a:t>
            </a:r>
            <a:endParaRPr lang="en-US" sz="1600" b="0" i="0" kern="1200" dirty="0" smtClean="0">
              <a:solidFill>
                <a:schemeClr val="tx1"/>
              </a:solidFill>
              <a:effectLst/>
              <a:latin typeface="+mn-lt"/>
              <a:ea typeface="+mn-ea"/>
              <a:cs typeface="+mn-cs"/>
            </a:endParaRPr>
          </a:p>
          <a:p>
            <a:endParaRPr lang="fr-FR" sz="1600" b="0" i="0" kern="1200" dirty="0" smtClean="0">
              <a:solidFill>
                <a:schemeClr val="tx1"/>
              </a:solidFill>
              <a:effectLst/>
              <a:latin typeface="+mn-lt"/>
              <a:ea typeface="+mn-ea"/>
              <a:cs typeface="+mn-cs"/>
            </a:endParaRPr>
          </a:p>
          <a:p>
            <a:r>
              <a:rPr lang="fr-FR" sz="1600" b="0" i="0" kern="1200" dirty="0" smtClean="0">
                <a:solidFill>
                  <a:schemeClr val="tx1"/>
                </a:solidFill>
                <a:effectLst/>
                <a:latin typeface="+mn-lt"/>
                <a:ea typeface="+mn-ea"/>
                <a:cs typeface="+mn-cs"/>
              </a:rPr>
              <a:t>Say</a:t>
            </a:r>
            <a:r>
              <a:rPr lang="fr-FR" sz="1600" b="0" i="0" kern="1200" baseline="0" dirty="0" smtClean="0">
                <a:solidFill>
                  <a:schemeClr val="tx1"/>
                </a:solidFill>
                <a:effectLst/>
                <a:latin typeface="+mn-lt"/>
                <a:ea typeface="+mn-ea"/>
                <a:cs typeface="+mn-cs"/>
              </a:rPr>
              <a:t> few </a:t>
            </a:r>
            <a:r>
              <a:rPr lang="fr-FR" sz="1600" b="0" i="0" kern="1200" baseline="0" dirty="0" err="1" smtClean="0">
                <a:solidFill>
                  <a:schemeClr val="tx1"/>
                </a:solidFill>
                <a:effectLst/>
                <a:latin typeface="+mn-lt"/>
                <a:ea typeface="+mn-ea"/>
                <a:cs typeface="+mn-cs"/>
              </a:rPr>
              <a:t>words</a:t>
            </a:r>
            <a:r>
              <a:rPr lang="fr-FR" sz="1600" b="0" i="0" kern="1200" baseline="0" dirty="0" smtClean="0">
                <a:solidFill>
                  <a:schemeClr val="tx1"/>
                </a:solidFill>
                <a:effectLst/>
                <a:latin typeface="+mn-lt"/>
                <a:ea typeface="+mn-ea"/>
                <a:cs typeface="+mn-cs"/>
              </a:rPr>
              <a:t> on </a:t>
            </a:r>
            <a:r>
              <a:rPr lang="fr-FR" sz="1600" b="0" i="0" kern="1200" baseline="0" dirty="0" err="1" smtClean="0">
                <a:solidFill>
                  <a:schemeClr val="tx1"/>
                </a:solidFill>
                <a:effectLst/>
                <a:latin typeface="+mn-lt"/>
                <a:ea typeface="+mn-ea"/>
                <a:cs typeface="+mn-cs"/>
              </a:rPr>
              <a:t>each</a:t>
            </a:r>
            <a:r>
              <a:rPr lang="fr-FR" sz="1600" b="0" i="0" kern="1200" baseline="0" dirty="0" smtClean="0">
                <a:solidFill>
                  <a:schemeClr val="tx1"/>
                </a:solidFill>
                <a:effectLst/>
                <a:latin typeface="+mn-lt"/>
                <a:ea typeface="+mn-ea"/>
                <a:cs typeface="+mn-cs"/>
              </a:rPr>
              <a:t> of the topics in </a:t>
            </a:r>
            <a:r>
              <a:rPr lang="fr-FR" sz="1600" b="0" i="0" kern="1200" baseline="0" dirty="0" err="1" smtClean="0">
                <a:solidFill>
                  <a:schemeClr val="tx1"/>
                </a:solidFill>
                <a:effectLst/>
                <a:latin typeface="+mn-lt"/>
                <a:ea typeface="+mn-ea"/>
                <a:cs typeface="+mn-cs"/>
              </a:rPr>
              <a:t>red</a:t>
            </a:r>
            <a:r>
              <a:rPr lang="fr-FR" sz="1600" b="0" i="0" kern="1200" baseline="0" dirty="0" smtClean="0">
                <a:solidFill>
                  <a:schemeClr val="tx1"/>
                </a:solidFill>
                <a:effectLst/>
                <a:latin typeface="+mn-lt"/>
                <a:ea typeface="+mn-ea"/>
                <a:cs typeface="+mn-cs"/>
              </a:rPr>
              <a:t> colour and </a:t>
            </a:r>
            <a:r>
              <a:rPr lang="fr-FR" sz="1600" b="0" i="0" kern="1200" baseline="0" dirty="0" err="1" smtClean="0">
                <a:solidFill>
                  <a:schemeClr val="tx1"/>
                </a:solidFill>
                <a:effectLst/>
                <a:latin typeface="+mn-lt"/>
                <a:ea typeface="+mn-ea"/>
                <a:cs typeface="+mn-cs"/>
              </a:rPr>
              <a:t>announce</a:t>
            </a:r>
            <a:r>
              <a:rPr lang="fr-FR" sz="1600" b="0" i="0" kern="1200" baseline="0" dirty="0" smtClean="0">
                <a:solidFill>
                  <a:schemeClr val="tx1"/>
                </a:solidFill>
                <a:effectLst/>
                <a:latin typeface="+mn-lt"/>
                <a:ea typeface="+mn-ea"/>
                <a:cs typeface="+mn-cs"/>
              </a:rPr>
              <a:t> Part 4 of ppt on portfolio</a:t>
            </a:r>
          </a:p>
          <a:p>
            <a:endParaRPr lang="fr-FR" sz="1600" b="0" i="0" kern="1200" dirty="0" smtClean="0">
              <a:solidFill>
                <a:schemeClr val="tx1"/>
              </a:solidFill>
              <a:effectLst/>
              <a:latin typeface="+mn-lt"/>
              <a:ea typeface="+mn-ea"/>
              <a:cs typeface="+mn-cs"/>
            </a:endParaRPr>
          </a:p>
          <a:p>
            <a:endParaRPr lang="en-US" sz="1600" kern="1200" dirty="0" smtClean="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D89627E7-6745-42AC-9C4E-1BF4FEF0F9FE}" type="slidenum">
              <a:rPr lang="fr-FR" smtClean="0"/>
              <a:t>8</a:t>
            </a:fld>
            <a:endParaRPr lang="fr-FR"/>
          </a:p>
        </p:txBody>
      </p:sp>
    </p:spTree>
    <p:extLst>
      <p:ext uri="{BB962C8B-B14F-4D97-AF65-F5344CB8AC3E}">
        <p14:creationId xmlns:p14="http://schemas.microsoft.com/office/powerpoint/2010/main" val="273036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600" b="1" kern="1200" dirty="0" smtClean="0">
                <a:solidFill>
                  <a:schemeClr val="tx1"/>
                </a:solidFill>
                <a:effectLst/>
                <a:latin typeface="+mn-lt"/>
                <a:ea typeface="+mn-ea"/>
                <a:cs typeface="+mn-cs"/>
              </a:rPr>
              <a:t>Health</a:t>
            </a:r>
            <a:r>
              <a:rPr lang="en-US" sz="1600" b="1" kern="1200" baseline="0" dirty="0" smtClean="0">
                <a:solidFill>
                  <a:schemeClr val="tx1"/>
                </a:solidFill>
                <a:effectLst/>
                <a:latin typeface="+mn-lt"/>
                <a:ea typeface="+mn-ea"/>
                <a:cs typeface="+mn-cs"/>
              </a:rPr>
              <a:t> as a business: </a:t>
            </a:r>
          </a:p>
          <a:p>
            <a:pPr marL="0" indent="0">
              <a:buFont typeface="Arial" panose="020B0604020202020204" pitchFamily="34" charset="0"/>
              <a:buNone/>
            </a:pPr>
            <a:r>
              <a:rPr lang="en-US" sz="1600" dirty="0" smtClean="0"/>
              <a:t>Areas such as the pharmaceutical sector, medical tourism, hospitals, etc. have a large potential to contribute to generate value and offer opportunities for employment, in particular for the youth</a:t>
            </a:r>
          </a:p>
          <a:p>
            <a:pPr marL="171450" indent="-171450">
              <a:buFont typeface="Arial" panose="020B0604020202020204" pitchFamily="34" charset="0"/>
              <a:buChar char="•"/>
            </a:pPr>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D89627E7-6745-42AC-9C4E-1BF4FEF0F9FE}" type="slidenum">
              <a:rPr lang="fr-FR" smtClean="0"/>
              <a:t>9</a:t>
            </a:fld>
            <a:endParaRPr lang="fr-FR"/>
          </a:p>
        </p:txBody>
      </p:sp>
    </p:spTree>
    <p:extLst>
      <p:ext uri="{BB962C8B-B14F-4D97-AF65-F5344CB8AC3E}">
        <p14:creationId xmlns:p14="http://schemas.microsoft.com/office/powerpoint/2010/main" val="1047976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D64C367-898F-4329-9085-3522819B0E66}" type="datetimeFigureOut">
              <a:rPr lang="en-US" smtClean="0">
                <a:solidFill>
                  <a:srgbClr val="2E2B21">
                    <a:lumMod val="90000"/>
                    <a:lumOff val="10000"/>
                  </a:srgbClr>
                </a:solidFill>
              </a:rPr>
              <a:pPr/>
              <a:t>1/27/2016</a:t>
            </a:fld>
            <a:endParaRPr lang="en-US">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E6DC1251-7582-4A9D-9F1F-5E0DA4E87D77}" type="slidenum">
              <a:rPr lang="en-US" smtClean="0">
                <a:solidFill>
                  <a:srgbClr val="2E2B21">
                    <a:lumMod val="90000"/>
                    <a:lumOff val="10000"/>
                  </a:srgbClr>
                </a:solidFill>
              </a:rPr>
              <a:pPr/>
              <a:t>‹#›</a:t>
            </a:fld>
            <a:endParaRPr lang="en-US">
              <a:solidFill>
                <a:srgbClr val="2E2B21">
                  <a:lumMod val="90000"/>
                  <a:lumOff val="10000"/>
                </a:srgbClr>
              </a:solidFill>
            </a:endParaRPr>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464" descr="African Development Bank Logo Nice Rez Transparent copy"/>
          <p:cNvPicPr>
            <a:picLocks noChangeAspect="1" noChangeArrowheads="1"/>
          </p:cNvPicPr>
          <p:nvPr userDrawn="1"/>
        </p:nvPicPr>
        <p:blipFill>
          <a:blip r:embed="rId2"/>
          <a:srcRect/>
          <a:stretch>
            <a:fillRect/>
          </a:stretch>
        </p:blipFill>
        <p:spPr bwMode="gray">
          <a:xfrm>
            <a:off x="-1182" y="6423177"/>
            <a:ext cx="832818" cy="422123"/>
          </a:xfrm>
          <a:prstGeom prst="rect">
            <a:avLst/>
          </a:prstGeom>
          <a:noFill/>
          <a:ln w="9525">
            <a:noFill/>
            <a:miter lim="800000"/>
            <a:headEnd/>
            <a:tailEnd/>
          </a:ln>
        </p:spPr>
      </p:pic>
    </p:spTree>
    <p:extLst>
      <p:ext uri="{BB962C8B-B14F-4D97-AF65-F5344CB8AC3E}">
        <p14:creationId xmlns:p14="http://schemas.microsoft.com/office/powerpoint/2010/main" val="2227355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4C367-898F-4329-9085-3522819B0E66}" type="datetimeFigureOut">
              <a:rPr lang="en-US" smtClean="0">
                <a:solidFill>
                  <a:srgbClr val="2E2B21">
                    <a:lumMod val="90000"/>
                    <a:lumOff val="10000"/>
                  </a:srgbClr>
                </a:solidFill>
              </a:rPr>
              <a:pPr/>
              <a:t>1/27/2016</a:t>
            </a:fld>
            <a:endParaRPr lang="en-US">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E6DC1251-7582-4A9D-9F1F-5E0DA4E87D77}" type="slidenum">
              <a:rPr lang="en-US" smtClean="0">
                <a:solidFill>
                  <a:srgbClr val="2E2B21">
                    <a:lumMod val="90000"/>
                    <a:lumOff val="10000"/>
                  </a:srgbClr>
                </a:solidFill>
              </a:rPr>
              <a:pPr/>
              <a:t>‹#›</a:t>
            </a:fld>
            <a:endParaRPr lang="en-US">
              <a:solidFill>
                <a:srgbClr val="2E2B21">
                  <a:lumMod val="90000"/>
                  <a:lumOff val="10000"/>
                </a:srgbClr>
              </a:solidFill>
            </a:endParaRPr>
          </a:p>
        </p:txBody>
      </p:sp>
    </p:spTree>
    <p:extLst>
      <p:ext uri="{BB962C8B-B14F-4D97-AF65-F5344CB8AC3E}">
        <p14:creationId xmlns:p14="http://schemas.microsoft.com/office/powerpoint/2010/main" val="378332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4C367-898F-4329-9085-3522819B0E66}" type="datetimeFigureOut">
              <a:rPr lang="en-US" smtClean="0">
                <a:solidFill>
                  <a:srgbClr val="2E2B21">
                    <a:lumMod val="90000"/>
                    <a:lumOff val="10000"/>
                  </a:srgbClr>
                </a:solidFill>
              </a:rPr>
              <a:pPr/>
              <a:t>1/27/2016</a:t>
            </a:fld>
            <a:endParaRPr lang="en-US">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E6DC1251-7582-4A9D-9F1F-5E0DA4E87D77}" type="slidenum">
              <a:rPr lang="en-US" smtClean="0">
                <a:solidFill>
                  <a:srgbClr val="2E2B21">
                    <a:lumMod val="90000"/>
                    <a:lumOff val="10000"/>
                  </a:srgbClr>
                </a:solidFill>
              </a:rPr>
              <a:pPr/>
              <a:t>‹#›</a:t>
            </a:fld>
            <a:endParaRPr lang="en-US">
              <a:solidFill>
                <a:srgbClr val="2E2B21">
                  <a:lumMod val="90000"/>
                  <a:lumOff val="10000"/>
                </a:srgbClr>
              </a:solidFill>
            </a:endParaRPr>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131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a:prstGeom prst="rect">
            <a:avLst/>
          </a:prstGeom>
        </p:spPr>
        <p:txBody>
          <a:bodyPr/>
          <a:lstStyle>
            <a:lvl1pPr>
              <a:defRPr>
                <a:latin typeface="Leelawadee" pitchFamily="34" charset="-34"/>
                <a:cs typeface="Leelawadee" pitchFamily="34" charset="-34"/>
              </a:defRPr>
            </a:lvl1p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Leelawadee" pitchFamily="34" charset="-34"/>
                <a:cs typeface="Leelawadee" pitchFamily="34" charset="-3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82"/>
            <a:ext cx="2133600" cy="365125"/>
          </a:xfrm>
          <a:prstGeom prst="rect">
            <a:avLst/>
          </a:prstGeom>
        </p:spPr>
        <p:txBody>
          <a:bodyPr/>
          <a:lstStyle>
            <a:lvl1pPr>
              <a:defRPr>
                <a:latin typeface="Leelawadee" pitchFamily="34" charset="-34"/>
                <a:cs typeface="Leelawadee" pitchFamily="34" charset="-34"/>
              </a:defRPr>
            </a:lvl1pPr>
          </a:lstStyle>
          <a:p>
            <a:fld id="{7A9CB1AC-BBCF-7542-B2CB-437119EB9F0A}" type="datetime1">
              <a:rPr lang="en-GB" smtClean="0">
                <a:solidFill>
                  <a:prstClr val="black"/>
                </a:solidFill>
              </a:rPr>
              <a:pPr/>
              <a:t>27/01/2016</a:t>
            </a:fld>
            <a:endParaRPr lang="en-US" dirty="0">
              <a:solidFill>
                <a:prstClr val="black"/>
              </a:solidFill>
            </a:endParaRPr>
          </a:p>
        </p:txBody>
      </p:sp>
      <p:sp>
        <p:nvSpPr>
          <p:cNvPr id="5" name="Footer Placeholder 4"/>
          <p:cNvSpPr>
            <a:spLocks noGrp="1"/>
          </p:cNvSpPr>
          <p:nvPr>
            <p:ph type="ftr" sz="quarter" idx="11"/>
          </p:nvPr>
        </p:nvSpPr>
        <p:spPr>
          <a:xfrm>
            <a:off x="3124200" y="6356382"/>
            <a:ext cx="2895600" cy="365125"/>
          </a:xfrm>
          <a:prstGeom prst="rect">
            <a:avLst/>
          </a:prstGeom>
        </p:spPr>
        <p:txBody>
          <a:bodyPr/>
          <a:lstStyle>
            <a:lvl1pPr>
              <a:defRPr>
                <a:latin typeface="Leelawadee" pitchFamily="34" charset="-34"/>
                <a:cs typeface="Leelawadee" pitchFamily="34" charset="-34"/>
              </a:defRPr>
            </a:lvl1pPr>
          </a:lstStyle>
          <a:p>
            <a:endParaRPr lang="en-US" dirty="0">
              <a:solidFill>
                <a:prstClr val="black"/>
              </a:solidFill>
            </a:endParaRPr>
          </a:p>
        </p:txBody>
      </p:sp>
      <p:sp>
        <p:nvSpPr>
          <p:cNvPr id="7" name="Slide Number Placeholder 1"/>
          <p:cNvSpPr>
            <a:spLocks noGrp="1"/>
          </p:cNvSpPr>
          <p:nvPr>
            <p:ph type="sldNum" sz="quarter" idx="4"/>
          </p:nvPr>
        </p:nvSpPr>
        <p:spPr>
          <a:xfrm>
            <a:off x="6830888" y="6356382"/>
            <a:ext cx="2133600" cy="365125"/>
          </a:xfrm>
          <a:prstGeom prst="rect">
            <a:avLst/>
          </a:prstGeom>
        </p:spPr>
        <p:txBody>
          <a:bodyPr vert="horz" lIns="91440" tIns="45720" rIns="91440" bIns="45720" rtlCol="0" anchor="ctr"/>
          <a:lstStyle>
            <a:lvl1pPr algn="r">
              <a:defRPr sz="1200" b="0" i="0">
                <a:solidFill>
                  <a:srgbClr val="008000"/>
                </a:solidFill>
                <a:latin typeface="Leelawadee" pitchFamily="34" charset="-34"/>
                <a:cs typeface="Leelawadee" pitchFamily="34" charset="-34"/>
              </a:defRPr>
            </a:lvl1pPr>
          </a:lstStyle>
          <a:p>
            <a:fld id="{517BA79D-2D5D-3E4F-B4E2-DBCD39AF773A}" type="slidenum">
              <a:rPr lang="en-US" smtClean="0"/>
              <a:pPr/>
              <a:t>‹#›</a:t>
            </a:fld>
            <a:endParaRPr lang="en-US" dirty="0"/>
          </a:p>
        </p:txBody>
      </p:sp>
    </p:spTree>
    <p:extLst>
      <p:ext uri="{BB962C8B-B14F-4D97-AF65-F5344CB8AC3E}">
        <p14:creationId xmlns:p14="http://schemas.microsoft.com/office/powerpoint/2010/main" val="4696114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a:prstGeom prst="rect">
            <a:avLst/>
          </a:prstGeom>
        </p:spPr>
        <p:txBody>
          <a:bodyPr/>
          <a:lstStyle>
            <a:lvl1pPr algn="l">
              <a:defRPr sz="2200">
                <a:latin typeface="Leelawadee" pitchFamily="34" charset="-34"/>
                <a:cs typeface="Leelawadee" pitchFamily="34" charset="-34"/>
              </a:defRPr>
            </a:lvl1pPr>
          </a:lstStyle>
          <a:p>
            <a:r>
              <a:rPr lang="en-GB" smtClean="0"/>
              <a:t>Click to edit Master title style</a:t>
            </a:r>
            <a:endParaRPr lang="en-US"/>
          </a:p>
        </p:txBody>
      </p:sp>
      <p:sp>
        <p:nvSpPr>
          <p:cNvPr id="3" name="Content Placeholder 2"/>
          <p:cNvSpPr>
            <a:spLocks noGrp="1"/>
          </p:cNvSpPr>
          <p:nvPr>
            <p:ph idx="1"/>
          </p:nvPr>
        </p:nvSpPr>
        <p:spPr>
          <a:xfrm>
            <a:off x="457200" y="980732"/>
            <a:ext cx="8229600" cy="5145435"/>
          </a:xfrm>
          <a:prstGeom prst="rect">
            <a:avLst/>
          </a:prstGeom>
        </p:spPr>
        <p:txBody>
          <a:bodyPr/>
          <a:lstStyle>
            <a:lvl1pPr>
              <a:defRPr sz="2400">
                <a:latin typeface="Leelawadee" pitchFamily="34" charset="-34"/>
                <a:cs typeface="Leelawadee" pitchFamily="34" charset="-34"/>
              </a:defRPr>
            </a:lvl1pPr>
            <a:lvl2pPr>
              <a:defRPr sz="2000">
                <a:latin typeface="Leelawadee" pitchFamily="34" charset="-34"/>
                <a:cs typeface="Leelawadee" pitchFamily="34" charset="-34"/>
              </a:defRPr>
            </a:lvl2pPr>
            <a:lvl3pPr>
              <a:defRPr sz="1800">
                <a:latin typeface="Leelawadee" pitchFamily="34" charset="-34"/>
                <a:cs typeface="Leelawadee" pitchFamily="34" charset="-34"/>
              </a:defRPr>
            </a:lvl3pPr>
            <a:lvl4pPr>
              <a:defRPr sz="1600">
                <a:latin typeface="Leelawadee" pitchFamily="34" charset="-34"/>
                <a:cs typeface="Leelawadee" pitchFamily="34" charset="-34"/>
              </a:defRPr>
            </a:lvl4pPr>
            <a:lvl5pPr>
              <a:defRPr sz="1600">
                <a:latin typeface="Leelawadee" pitchFamily="34" charset="-34"/>
                <a:cs typeface="Leelawadee" pitchFamily="34" charset="-34"/>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82"/>
            <a:ext cx="2133600" cy="365125"/>
          </a:xfrm>
          <a:prstGeom prst="rect">
            <a:avLst/>
          </a:prstGeom>
        </p:spPr>
        <p:txBody>
          <a:bodyPr/>
          <a:lstStyle>
            <a:lvl1pPr>
              <a:defRPr>
                <a:latin typeface="Leelawadee" pitchFamily="34" charset="-34"/>
                <a:cs typeface="Leelawadee" pitchFamily="34" charset="-34"/>
              </a:defRPr>
            </a:lvl1pPr>
          </a:lstStyle>
          <a:p>
            <a:fld id="{5834E80A-1DCC-734E-A3A4-138F68E246D5}" type="datetime1">
              <a:rPr lang="en-GB" smtClean="0">
                <a:solidFill>
                  <a:prstClr val="black"/>
                </a:solidFill>
              </a:rPr>
              <a:pPr/>
              <a:t>27/01/2016</a:t>
            </a:fld>
            <a:endParaRPr lang="en-US">
              <a:solidFill>
                <a:prstClr val="black"/>
              </a:solidFill>
            </a:endParaRPr>
          </a:p>
        </p:txBody>
      </p:sp>
      <p:sp>
        <p:nvSpPr>
          <p:cNvPr id="5" name="Footer Placeholder 4"/>
          <p:cNvSpPr>
            <a:spLocks noGrp="1"/>
          </p:cNvSpPr>
          <p:nvPr>
            <p:ph type="ftr" sz="quarter" idx="11"/>
          </p:nvPr>
        </p:nvSpPr>
        <p:spPr>
          <a:xfrm>
            <a:off x="3124200" y="6356382"/>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6" name="Slide Number Placeholder 5"/>
          <p:cNvSpPr>
            <a:spLocks noGrp="1"/>
          </p:cNvSpPr>
          <p:nvPr>
            <p:ph type="sldNum" sz="quarter" idx="12"/>
          </p:nvPr>
        </p:nvSpPr>
        <p:spPr>
          <a:xfrm>
            <a:off x="6758880" y="6376275"/>
            <a:ext cx="2133600" cy="365125"/>
          </a:xfrm>
          <a:prstGeom prst="rect">
            <a:avLst/>
          </a:prstGeom>
        </p:spPr>
        <p:txBody>
          <a:bodyPr anchor="b"/>
          <a:lstStyle>
            <a:lvl1pPr>
              <a:defRPr b="1">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35614510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a:prstGeom prst="rect">
            <a:avLst/>
          </a:prstGeom>
        </p:spPr>
        <p:txBody>
          <a:bodyPr anchor="t"/>
          <a:lstStyle>
            <a:lvl1pPr algn="l">
              <a:defRPr sz="4000" b="1" cap="all">
                <a:latin typeface="Leelawadee" pitchFamily="34" charset="-34"/>
                <a:cs typeface="Leelawadee" pitchFamily="34" charset="-34"/>
              </a:defRPr>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Leelawadee" pitchFamily="34" charset="-34"/>
                <a:cs typeface="Leelawadee" pitchFamily="34" charset="-34"/>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82"/>
            <a:ext cx="2133600" cy="365125"/>
          </a:xfrm>
          <a:prstGeom prst="rect">
            <a:avLst/>
          </a:prstGeom>
        </p:spPr>
        <p:txBody>
          <a:bodyPr/>
          <a:lstStyle>
            <a:lvl1pPr>
              <a:defRPr>
                <a:latin typeface="Leelawadee" pitchFamily="34" charset="-34"/>
                <a:cs typeface="Leelawadee" pitchFamily="34" charset="-34"/>
              </a:defRPr>
            </a:lvl1pPr>
          </a:lstStyle>
          <a:p>
            <a:fld id="{D2A68940-7146-0947-9F38-69482701E64B}" type="datetime1">
              <a:rPr lang="en-GB" smtClean="0">
                <a:solidFill>
                  <a:prstClr val="black"/>
                </a:solidFill>
              </a:rPr>
              <a:pPr/>
              <a:t>27/01/2016</a:t>
            </a:fld>
            <a:endParaRPr lang="en-US">
              <a:solidFill>
                <a:prstClr val="black"/>
              </a:solidFill>
            </a:endParaRPr>
          </a:p>
        </p:txBody>
      </p:sp>
      <p:sp>
        <p:nvSpPr>
          <p:cNvPr id="5" name="Footer Placeholder 4"/>
          <p:cNvSpPr>
            <a:spLocks noGrp="1"/>
          </p:cNvSpPr>
          <p:nvPr>
            <p:ph type="ftr" sz="quarter" idx="11"/>
          </p:nvPr>
        </p:nvSpPr>
        <p:spPr>
          <a:xfrm>
            <a:off x="3124200" y="6356382"/>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6" name="Slide Number Placeholder 5"/>
          <p:cNvSpPr>
            <a:spLocks noGrp="1"/>
          </p:cNvSpPr>
          <p:nvPr>
            <p:ph type="sldNum" sz="quarter" idx="12"/>
          </p:nvPr>
        </p:nvSpPr>
        <p:spPr>
          <a:xfrm>
            <a:off x="6553200" y="6356382"/>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605650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Leelawadee" pitchFamily="34" charset="-34"/>
                <a:cs typeface="Leelawadee" pitchFamily="34" charset="-34"/>
              </a:defRPr>
            </a:lvl1pPr>
          </a:lstStyle>
          <a:p>
            <a:r>
              <a:rPr lang="en-GB"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Leelawadee" pitchFamily="34" charset="-34"/>
                <a:cs typeface="Leelawadee" pitchFamily="34" charset="-34"/>
              </a:defRPr>
            </a:lvl1pPr>
            <a:lvl2pPr>
              <a:defRPr sz="2400">
                <a:latin typeface="Leelawadee" pitchFamily="34" charset="-34"/>
                <a:cs typeface="Leelawadee" pitchFamily="34" charset="-34"/>
              </a:defRPr>
            </a:lvl2pPr>
            <a:lvl3pPr>
              <a:defRPr sz="2000">
                <a:latin typeface="Leelawadee" pitchFamily="34" charset="-34"/>
                <a:cs typeface="Leelawadee" pitchFamily="34" charset="-34"/>
              </a:defRPr>
            </a:lvl3pPr>
            <a:lvl4pPr>
              <a:defRPr sz="1800">
                <a:latin typeface="Leelawadee" pitchFamily="34" charset="-34"/>
                <a:cs typeface="Leelawadee" pitchFamily="34" charset="-34"/>
              </a:defRPr>
            </a:lvl4pPr>
            <a:lvl5pPr>
              <a:defRPr sz="1800">
                <a:latin typeface="Leelawadee" pitchFamily="34" charset="-34"/>
                <a:cs typeface="Leelawadee" pitchFamily="34" charset="-34"/>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Leelawadee" pitchFamily="34" charset="-34"/>
                <a:cs typeface="Leelawadee" pitchFamily="34" charset="-34"/>
              </a:defRPr>
            </a:lvl1pPr>
            <a:lvl2pPr>
              <a:defRPr sz="2400">
                <a:latin typeface="Leelawadee" pitchFamily="34" charset="-34"/>
                <a:cs typeface="Leelawadee" pitchFamily="34" charset="-34"/>
              </a:defRPr>
            </a:lvl2pPr>
            <a:lvl3pPr>
              <a:defRPr sz="2000">
                <a:latin typeface="Leelawadee" pitchFamily="34" charset="-34"/>
                <a:cs typeface="Leelawadee" pitchFamily="34" charset="-34"/>
              </a:defRPr>
            </a:lvl3pPr>
            <a:lvl4pPr>
              <a:defRPr sz="1800">
                <a:latin typeface="Leelawadee" pitchFamily="34" charset="-34"/>
                <a:cs typeface="Leelawadee" pitchFamily="34" charset="-34"/>
              </a:defRPr>
            </a:lvl4pPr>
            <a:lvl5pPr>
              <a:defRPr sz="1800">
                <a:latin typeface="Leelawadee" pitchFamily="34" charset="-34"/>
                <a:cs typeface="Leelawadee" pitchFamily="34" charset="-34"/>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82"/>
            <a:ext cx="2133600" cy="365125"/>
          </a:xfrm>
          <a:prstGeom prst="rect">
            <a:avLst/>
          </a:prstGeom>
        </p:spPr>
        <p:txBody>
          <a:bodyPr/>
          <a:lstStyle>
            <a:lvl1pPr>
              <a:defRPr>
                <a:latin typeface="Leelawadee" pitchFamily="34" charset="-34"/>
                <a:cs typeface="Leelawadee" pitchFamily="34" charset="-34"/>
              </a:defRPr>
            </a:lvl1pPr>
          </a:lstStyle>
          <a:p>
            <a:fld id="{873B8CF1-056C-264C-BFD1-97F27E8E22C2}" type="datetime1">
              <a:rPr lang="en-GB" smtClean="0">
                <a:solidFill>
                  <a:prstClr val="black"/>
                </a:solidFill>
              </a:rPr>
              <a:pPr/>
              <a:t>27/01/2016</a:t>
            </a:fld>
            <a:endParaRPr lang="en-US">
              <a:solidFill>
                <a:prstClr val="black"/>
              </a:solidFill>
            </a:endParaRPr>
          </a:p>
        </p:txBody>
      </p:sp>
      <p:sp>
        <p:nvSpPr>
          <p:cNvPr id="6" name="Footer Placeholder 5"/>
          <p:cNvSpPr>
            <a:spLocks noGrp="1"/>
          </p:cNvSpPr>
          <p:nvPr>
            <p:ph type="ftr" sz="quarter" idx="11"/>
          </p:nvPr>
        </p:nvSpPr>
        <p:spPr>
          <a:xfrm>
            <a:off x="3124200" y="6356382"/>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7" name="Slide Number Placeholder 6"/>
          <p:cNvSpPr>
            <a:spLocks noGrp="1"/>
          </p:cNvSpPr>
          <p:nvPr>
            <p:ph type="sldNum" sz="quarter" idx="12"/>
          </p:nvPr>
        </p:nvSpPr>
        <p:spPr>
          <a:xfrm>
            <a:off x="6553200" y="6356382"/>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2827573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41"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4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82"/>
            <a:ext cx="2133600" cy="365125"/>
          </a:xfrm>
          <a:prstGeom prst="rect">
            <a:avLst/>
          </a:prstGeom>
        </p:spPr>
        <p:txBody>
          <a:bodyPr/>
          <a:lstStyle/>
          <a:p>
            <a:fld id="{4F57C34F-C664-3247-9010-F6B5B6E723BB}" type="datetime1">
              <a:rPr lang="en-GB">
                <a:solidFill>
                  <a:prstClr val="black"/>
                </a:solidFill>
              </a:rPr>
              <a:pPr/>
              <a:t>27/01/2016</a:t>
            </a:fld>
            <a:endParaRPr lang="en-US">
              <a:solidFill>
                <a:prstClr val="black"/>
              </a:solidFill>
            </a:endParaRPr>
          </a:p>
        </p:txBody>
      </p:sp>
      <p:sp>
        <p:nvSpPr>
          <p:cNvPr id="8" name="Footer Placeholder 7"/>
          <p:cNvSpPr>
            <a:spLocks noGrp="1"/>
          </p:cNvSpPr>
          <p:nvPr>
            <p:ph type="ftr" sz="quarter" idx="11"/>
          </p:nvPr>
        </p:nvSpPr>
        <p:spPr>
          <a:xfrm>
            <a:off x="3124200" y="6356382"/>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82"/>
            <a:ext cx="2133600" cy="365125"/>
          </a:xfrm>
          <a:prstGeom prst="rect">
            <a:avLst/>
          </a:prstGeom>
        </p:spPr>
        <p:txBody>
          <a:bodyPr/>
          <a:lstStyle/>
          <a:p>
            <a:fld id="{4107D48C-01BA-E749-B733-F6CE7FA9F962}" type="slidenum">
              <a:rPr lang="en-US" smtClean="0"/>
              <a:pPr/>
              <a:t>‹#›</a:t>
            </a:fld>
            <a:endParaRPr lang="en-US"/>
          </a:p>
        </p:txBody>
      </p:sp>
    </p:spTree>
    <p:extLst>
      <p:ext uri="{BB962C8B-B14F-4D97-AF65-F5344CB8AC3E}">
        <p14:creationId xmlns:p14="http://schemas.microsoft.com/office/powerpoint/2010/main" val="2388437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Leelawadee" pitchFamily="34" charset="-34"/>
                <a:cs typeface="Leelawadee" pitchFamily="34" charset="-34"/>
              </a:defRPr>
            </a:lvl1pPr>
          </a:lstStyle>
          <a:p>
            <a:r>
              <a:rPr lang="en-GB" smtClean="0"/>
              <a:t>Click to edit Master title style</a:t>
            </a:r>
            <a:endParaRPr lang="en-US"/>
          </a:p>
        </p:txBody>
      </p:sp>
      <p:sp>
        <p:nvSpPr>
          <p:cNvPr id="3" name="Date Placeholder 2"/>
          <p:cNvSpPr>
            <a:spLocks noGrp="1"/>
          </p:cNvSpPr>
          <p:nvPr>
            <p:ph type="dt" sz="half" idx="10"/>
          </p:nvPr>
        </p:nvSpPr>
        <p:spPr>
          <a:xfrm>
            <a:off x="457200" y="6356382"/>
            <a:ext cx="2133600" cy="365125"/>
          </a:xfrm>
          <a:prstGeom prst="rect">
            <a:avLst/>
          </a:prstGeom>
        </p:spPr>
        <p:txBody>
          <a:bodyPr/>
          <a:lstStyle>
            <a:lvl1pPr>
              <a:defRPr>
                <a:latin typeface="Leelawadee" pitchFamily="34" charset="-34"/>
                <a:cs typeface="Leelawadee" pitchFamily="34" charset="-34"/>
              </a:defRPr>
            </a:lvl1pPr>
          </a:lstStyle>
          <a:p>
            <a:fld id="{B4527E95-FEE2-F443-AE44-018ACD7F2070}" type="datetime1">
              <a:rPr lang="en-GB" smtClean="0">
                <a:solidFill>
                  <a:prstClr val="black"/>
                </a:solidFill>
              </a:rPr>
              <a:pPr/>
              <a:t>27/01/2016</a:t>
            </a:fld>
            <a:endParaRPr lang="en-US">
              <a:solidFill>
                <a:prstClr val="black"/>
              </a:solidFill>
            </a:endParaRPr>
          </a:p>
        </p:txBody>
      </p:sp>
      <p:sp>
        <p:nvSpPr>
          <p:cNvPr id="4" name="Footer Placeholder 3"/>
          <p:cNvSpPr>
            <a:spLocks noGrp="1"/>
          </p:cNvSpPr>
          <p:nvPr>
            <p:ph type="ftr" sz="quarter" idx="11"/>
          </p:nvPr>
        </p:nvSpPr>
        <p:spPr>
          <a:xfrm>
            <a:off x="3124200" y="6356382"/>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5" name="Slide Number Placeholder 4"/>
          <p:cNvSpPr>
            <a:spLocks noGrp="1"/>
          </p:cNvSpPr>
          <p:nvPr>
            <p:ph type="sldNum" sz="quarter" idx="12"/>
          </p:nvPr>
        </p:nvSpPr>
        <p:spPr>
          <a:xfrm>
            <a:off x="6553200" y="6356382"/>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3298769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82"/>
            <a:ext cx="2133600" cy="365125"/>
          </a:xfrm>
          <a:prstGeom prst="rect">
            <a:avLst/>
          </a:prstGeom>
        </p:spPr>
        <p:txBody>
          <a:bodyPr/>
          <a:lstStyle/>
          <a:p>
            <a:fld id="{5D0FDD1D-AD3C-3A4F-8A6B-B63B3B483A9D}" type="datetime1">
              <a:rPr lang="en-GB">
                <a:solidFill>
                  <a:prstClr val="black"/>
                </a:solidFill>
              </a:rPr>
              <a:pPr/>
              <a:t>27/01/2016</a:t>
            </a:fld>
            <a:endParaRPr lang="en-US">
              <a:solidFill>
                <a:prstClr val="black"/>
              </a:solidFill>
            </a:endParaRPr>
          </a:p>
        </p:txBody>
      </p:sp>
      <p:sp>
        <p:nvSpPr>
          <p:cNvPr id="3" name="Footer Placeholder 2"/>
          <p:cNvSpPr>
            <a:spLocks noGrp="1"/>
          </p:cNvSpPr>
          <p:nvPr>
            <p:ph type="ftr" sz="quarter" idx="11"/>
          </p:nvPr>
        </p:nvSpPr>
        <p:spPr>
          <a:xfrm>
            <a:off x="3124200" y="6356382"/>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82"/>
            <a:ext cx="2133600" cy="365125"/>
          </a:xfrm>
          <a:prstGeom prst="rect">
            <a:avLst/>
          </a:prstGeom>
        </p:spPr>
        <p:txBody>
          <a:bodyPr/>
          <a:lstStyle/>
          <a:p>
            <a:fld id="{4107D48C-01BA-E749-B733-F6CE7FA9F962}" type="slidenum">
              <a:rPr lang="en-US" smtClean="0"/>
              <a:pPr/>
              <a:t>‹#›</a:t>
            </a:fld>
            <a:endParaRPr lang="en-US"/>
          </a:p>
        </p:txBody>
      </p:sp>
    </p:spTree>
    <p:extLst>
      <p:ext uri="{BB962C8B-B14F-4D97-AF65-F5344CB8AC3E}">
        <p14:creationId xmlns:p14="http://schemas.microsoft.com/office/powerpoint/2010/main" val="180511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atin typeface="Leelawadee" pitchFamily="34" charset="-34"/>
                <a:cs typeface="Leelawadee" pitchFamily="34" charset="-34"/>
              </a:defRPr>
            </a:lvl1pPr>
          </a:lstStyle>
          <a:p>
            <a:r>
              <a:rPr lang="en-GB"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Leelawadee" pitchFamily="34" charset="-34"/>
                <a:cs typeface="Leelawadee" pitchFamily="34" charset="-34"/>
              </a:defRPr>
            </a:lvl1pPr>
            <a:lvl2pPr>
              <a:defRPr sz="2800">
                <a:latin typeface="Leelawadee" pitchFamily="34" charset="-34"/>
                <a:cs typeface="Leelawadee" pitchFamily="34" charset="-34"/>
              </a:defRPr>
            </a:lvl2pPr>
            <a:lvl3pPr>
              <a:defRPr sz="2400">
                <a:latin typeface="Leelawadee" pitchFamily="34" charset="-34"/>
                <a:cs typeface="Leelawadee" pitchFamily="34" charset="-34"/>
              </a:defRPr>
            </a:lvl3pPr>
            <a:lvl4pPr>
              <a:defRPr sz="2000">
                <a:latin typeface="Leelawadee" pitchFamily="34" charset="-34"/>
                <a:cs typeface="Leelawadee" pitchFamily="34" charset="-34"/>
              </a:defRPr>
            </a:lvl4pPr>
            <a:lvl5pPr>
              <a:defRPr sz="2000">
                <a:latin typeface="Leelawadee" pitchFamily="34" charset="-34"/>
                <a:cs typeface="Leelawadee" pitchFamily="34" charset="-34"/>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atin typeface="Leelawadee" pitchFamily="34" charset="-34"/>
                <a:cs typeface="Leelawadee" pitchFamily="34" charset="-3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82"/>
            <a:ext cx="2133600" cy="365125"/>
          </a:xfrm>
          <a:prstGeom prst="rect">
            <a:avLst/>
          </a:prstGeom>
        </p:spPr>
        <p:txBody>
          <a:bodyPr/>
          <a:lstStyle>
            <a:lvl1pPr>
              <a:defRPr>
                <a:latin typeface="Leelawadee" pitchFamily="34" charset="-34"/>
                <a:cs typeface="Leelawadee" pitchFamily="34" charset="-34"/>
              </a:defRPr>
            </a:lvl1pPr>
          </a:lstStyle>
          <a:p>
            <a:fld id="{73901A15-D237-644E-AF47-070237865809}" type="datetime1">
              <a:rPr lang="en-GB" smtClean="0">
                <a:solidFill>
                  <a:prstClr val="black"/>
                </a:solidFill>
              </a:rPr>
              <a:pPr/>
              <a:t>27/01/2016</a:t>
            </a:fld>
            <a:endParaRPr lang="en-US">
              <a:solidFill>
                <a:prstClr val="black"/>
              </a:solidFill>
            </a:endParaRPr>
          </a:p>
        </p:txBody>
      </p:sp>
      <p:sp>
        <p:nvSpPr>
          <p:cNvPr id="6" name="Footer Placeholder 5"/>
          <p:cNvSpPr>
            <a:spLocks noGrp="1"/>
          </p:cNvSpPr>
          <p:nvPr>
            <p:ph type="ftr" sz="quarter" idx="11"/>
          </p:nvPr>
        </p:nvSpPr>
        <p:spPr>
          <a:xfrm>
            <a:off x="3124200" y="6356382"/>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7" name="Slide Number Placeholder 6"/>
          <p:cNvSpPr>
            <a:spLocks noGrp="1"/>
          </p:cNvSpPr>
          <p:nvPr>
            <p:ph type="sldNum" sz="quarter" idx="12"/>
          </p:nvPr>
        </p:nvSpPr>
        <p:spPr>
          <a:xfrm>
            <a:off x="6553200" y="6356382"/>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260122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4C367-898F-4329-9085-3522819B0E66}" type="datetimeFigureOut">
              <a:rPr lang="en-US" smtClean="0">
                <a:solidFill>
                  <a:srgbClr val="2E2B21">
                    <a:lumMod val="90000"/>
                    <a:lumOff val="10000"/>
                  </a:srgbClr>
                </a:solidFill>
              </a:rPr>
              <a:pPr/>
              <a:t>1/27/2016</a:t>
            </a:fld>
            <a:endParaRPr lang="en-US">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E6DC1251-7582-4A9D-9F1F-5E0DA4E87D77}" type="slidenum">
              <a:rPr lang="en-US" smtClean="0">
                <a:solidFill>
                  <a:srgbClr val="2E2B21">
                    <a:lumMod val="90000"/>
                    <a:lumOff val="10000"/>
                  </a:srgbClr>
                </a:solidFill>
              </a:rPr>
              <a:pPr/>
              <a:t>‹#›</a:t>
            </a:fld>
            <a:endParaRPr lang="en-US">
              <a:solidFill>
                <a:srgbClr val="2E2B21">
                  <a:lumMod val="90000"/>
                  <a:lumOff val="10000"/>
                </a:srgbClr>
              </a:solidFill>
            </a:endParaRPr>
          </a:p>
        </p:txBody>
      </p:sp>
    </p:spTree>
    <p:extLst>
      <p:ext uri="{BB962C8B-B14F-4D97-AF65-F5344CB8AC3E}">
        <p14:creationId xmlns:p14="http://schemas.microsoft.com/office/powerpoint/2010/main" val="2939770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Leelawadee" pitchFamily="34" charset="-34"/>
                <a:cs typeface="Leelawadee" pitchFamily="34" charset="-34"/>
              </a:defRPr>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Leelawadee" pitchFamily="34" charset="-34"/>
                <a:cs typeface="Leelawadee" pitchFamily="34" charset="-34"/>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Leelawadee" pitchFamily="34" charset="-34"/>
                <a:cs typeface="Leelawadee" pitchFamily="34" charset="-3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82"/>
            <a:ext cx="2133600" cy="365125"/>
          </a:xfrm>
          <a:prstGeom prst="rect">
            <a:avLst/>
          </a:prstGeom>
        </p:spPr>
        <p:txBody>
          <a:bodyPr/>
          <a:lstStyle>
            <a:lvl1pPr>
              <a:defRPr>
                <a:latin typeface="Leelawadee" pitchFamily="34" charset="-34"/>
                <a:cs typeface="Leelawadee" pitchFamily="34" charset="-34"/>
              </a:defRPr>
            </a:lvl1pPr>
          </a:lstStyle>
          <a:p>
            <a:fld id="{4FC45EF5-E7C0-C148-BF5E-D24999FEEA52}" type="datetime1">
              <a:rPr lang="en-GB" smtClean="0">
                <a:solidFill>
                  <a:prstClr val="black"/>
                </a:solidFill>
              </a:rPr>
              <a:pPr/>
              <a:t>27/01/2016</a:t>
            </a:fld>
            <a:endParaRPr lang="en-US">
              <a:solidFill>
                <a:prstClr val="black"/>
              </a:solidFill>
            </a:endParaRPr>
          </a:p>
        </p:txBody>
      </p:sp>
      <p:sp>
        <p:nvSpPr>
          <p:cNvPr id="6" name="Footer Placeholder 5"/>
          <p:cNvSpPr>
            <a:spLocks noGrp="1"/>
          </p:cNvSpPr>
          <p:nvPr>
            <p:ph type="ftr" sz="quarter" idx="11"/>
          </p:nvPr>
        </p:nvSpPr>
        <p:spPr>
          <a:xfrm>
            <a:off x="3124200" y="6356382"/>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7" name="Slide Number Placeholder 6"/>
          <p:cNvSpPr>
            <a:spLocks noGrp="1"/>
          </p:cNvSpPr>
          <p:nvPr>
            <p:ph type="sldNum" sz="quarter" idx="12"/>
          </p:nvPr>
        </p:nvSpPr>
        <p:spPr>
          <a:xfrm>
            <a:off x="6553200" y="6356382"/>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917224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Leelawadee" pitchFamily="34" charset="-34"/>
                <a:cs typeface="Leelawadee" pitchFamily="34" charset="-34"/>
              </a:defRPr>
            </a:lvl1p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lvl1pPr>
              <a:defRPr>
                <a:latin typeface="Leelawadee" pitchFamily="34" charset="-34"/>
                <a:cs typeface="Leelawadee" pitchFamily="34" charset="-34"/>
              </a:defRPr>
            </a:lvl1pPr>
            <a:lvl2pPr>
              <a:defRPr>
                <a:latin typeface="Leelawadee" pitchFamily="34" charset="-34"/>
                <a:cs typeface="Leelawadee" pitchFamily="34" charset="-34"/>
              </a:defRPr>
            </a:lvl2pPr>
            <a:lvl3pPr>
              <a:defRPr>
                <a:latin typeface="Leelawadee" pitchFamily="34" charset="-34"/>
                <a:cs typeface="Leelawadee" pitchFamily="34" charset="-34"/>
              </a:defRPr>
            </a:lvl3pPr>
            <a:lvl4pPr>
              <a:defRPr>
                <a:latin typeface="Leelawadee" pitchFamily="34" charset="-34"/>
                <a:cs typeface="Leelawadee" pitchFamily="34" charset="-34"/>
              </a:defRPr>
            </a:lvl4pPr>
            <a:lvl5pPr>
              <a:defRPr>
                <a:latin typeface="Leelawadee" pitchFamily="34" charset="-34"/>
                <a:cs typeface="Leelawadee" pitchFamily="34" charset="-34"/>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82"/>
            <a:ext cx="2133600" cy="365125"/>
          </a:xfrm>
          <a:prstGeom prst="rect">
            <a:avLst/>
          </a:prstGeom>
        </p:spPr>
        <p:txBody>
          <a:bodyPr/>
          <a:lstStyle>
            <a:lvl1pPr>
              <a:defRPr>
                <a:latin typeface="Leelawadee" pitchFamily="34" charset="-34"/>
                <a:cs typeface="Leelawadee" pitchFamily="34" charset="-34"/>
              </a:defRPr>
            </a:lvl1pPr>
          </a:lstStyle>
          <a:p>
            <a:fld id="{44EBB094-E844-6F40-81D2-D33E7008DE07}" type="datetime1">
              <a:rPr lang="en-GB" smtClean="0">
                <a:solidFill>
                  <a:prstClr val="black"/>
                </a:solidFill>
              </a:rPr>
              <a:pPr/>
              <a:t>27/01/2016</a:t>
            </a:fld>
            <a:endParaRPr lang="en-US">
              <a:solidFill>
                <a:prstClr val="black"/>
              </a:solidFill>
            </a:endParaRPr>
          </a:p>
        </p:txBody>
      </p:sp>
      <p:sp>
        <p:nvSpPr>
          <p:cNvPr id="5" name="Footer Placeholder 4"/>
          <p:cNvSpPr>
            <a:spLocks noGrp="1"/>
          </p:cNvSpPr>
          <p:nvPr>
            <p:ph type="ftr" sz="quarter" idx="11"/>
          </p:nvPr>
        </p:nvSpPr>
        <p:spPr>
          <a:xfrm>
            <a:off x="3124200" y="6356382"/>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6" name="Slide Number Placeholder 5"/>
          <p:cNvSpPr>
            <a:spLocks noGrp="1"/>
          </p:cNvSpPr>
          <p:nvPr>
            <p:ph type="sldNum" sz="quarter" idx="12"/>
          </p:nvPr>
        </p:nvSpPr>
        <p:spPr>
          <a:xfrm>
            <a:off x="6553200" y="6356382"/>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2068420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lvl1pPr>
              <a:defRPr>
                <a:latin typeface="Leelawadee" pitchFamily="34" charset="-34"/>
                <a:cs typeface="Leelawadee" pitchFamily="34" charset="-34"/>
              </a:defRPr>
            </a:lvl1p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lvl1pPr>
              <a:defRPr>
                <a:latin typeface="Leelawadee" pitchFamily="34" charset="-34"/>
                <a:cs typeface="Leelawadee" pitchFamily="34" charset="-34"/>
              </a:defRPr>
            </a:lvl1pPr>
            <a:lvl2pPr>
              <a:defRPr>
                <a:latin typeface="Leelawadee" pitchFamily="34" charset="-34"/>
                <a:cs typeface="Leelawadee" pitchFamily="34" charset="-34"/>
              </a:defRPr>
            </a:lvl2pPr>
            <a:lvl3pPr>
              <a:defRPr>
                <a:latin typeface="Leelawadee" pitchFamily="34" charset="-34"/>
                <a:cs typeface="Leelawadee" pitchFamily="34" charset="-34"/>
              </a:defRPr>
            </a:lvl3pPr>
            <a:lvl4pPr>
              <a:defRPr>
                <a:latin typeface="Leelawadee" pitchFamily="34" charset="-34"/>
                <a:cs typeface="Leelawadee" pitchFamily="34" charset="-34"/>
              </a:defRPr>
            </a:lvl4pPr>
            <a:lvl5pPr>
              <a:defRPr>
                <a:latin typeface="Leelawadee" pitchFamily="34" charset="-34"/>
                <a:cs typeface="Leelawadee" pitchFamily="34" charset="-34"/>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82"/>
            <a:ext cx="2133600" cy="365125"/>
          </a:xfrm>
          <a:prstGeom prst="rect">
            <a:avLst/>
          </a:prstGeom>
        </p:spPr>
        <p:txBody>
          <a:bodyPr/>
          <a:lstStyle>
            <a:lvl1pPr>
              <a:defRPr>
                <a:latin typeface="Leelawadee" pitchFamily="34" charset="-34"/>
                <a:cs typeface="Leelawadee" pitchFamily="34" charset="-34"/>
              </a:defRPr>
            </a:lvl1pPr>
          </a:lstStyle>
          <a:p>
            <a:fld id="{A6740DE8-F220-9943-B083-E3162351688A}" type="datetime1">
              <a:rPr lang="en-GB" smtClean="0">
                <a:solidFill>
                  <a:prstClr val="black"/>
                </a:solidFill>
              </a:rPr>
              <a:pPr/>
              <a:t>27/01/2016</a:t>
            </a:fld>
            <a:endParaRPr lang="en-US">
              <a:solidFill>
                <a:prstClr val="black"/>
              </a:solidFill>
            </a:endParaRPr>
          </a:p>
        </p:txBody>
      </p:sp>
      <p:sp>
        <p:nvSpPr>
          <p:cNvPr id="5" name="Footer Placeholder 4"/>
          <p:cNvSpPr>
            <a:spLocks noGrp="1"/>
          </p:cNvSpPr>
          <p:nvPr>
            <p:ph type="ftr" sz="quarter" idx="11"/>
          </p:nvPr>
        </p:nvSpPr>
        <p:spPr>
          <a:xfrm>
            <a:off x="3124200" y="6356382"/>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6" name="Slide Number Placeholder 5"/>
          <p:cNvSpPr>
            <a:spLocks noGrp="1"/>
          </p:cNvSpPr>
          <p:nvPr>
            <p:ph type="sldNum" sz="quarter" idx="12"/>
          </p:nvPr>
        </p:nvSpPr>
        <p:spPr>
          <a:xfrm>
            <a:off x="6553200" y="6356382"/>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2261687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9"/>
            <a:ext cx="7772400" cy="1470025"/>
          </a:xfrm>
          <a:prstGeom prst="rect">
            <a:avLst/>
          </a:prstGeom>
        </p:spPr>
        <p:txBody>
          <a:bodyPr/>
          <a:lstStyle>
            <a:lvl1pPr>
              <a:defRPr>
                <a:latin typeface="Leelawadee" pitchFamily="34" charset="-34"/>
                <a:cs typeface="Leelawadee" pitchFamily="34" charset="-34"/>
              </a:defRPr>
            </a:lvl1p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Leelawadee" pitchFamily="34" charset="-34"/>
                <a:cs typeface="Leelawadee" pitchFamily="34" charset="-3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94"/>
            <a:ext cx="2133600" cy="365125"/>
          </a:xfrm>
          <a:prstGeom prst="rect">
            <a:avLst/>
          </a:prstGeom>
        </p:spPr>
        <p:txBody>
          <a:bodyPr/>
          <a:lstStyle>
            <a:lvl1pPr>
              <a:defRPr>
                <a:latin typeface="Leelawadee" pitchFamily="34" charset="-34"/>
                <a:cs typeface="Leelawadee" pitchFamily="34" charset="-34"/>
              </a:defRPr>
            </a:lvl1pPr>
          </a:lstStyle>
          <a:p>
            <a:fld id="{7A9CB1AC-BBCF-7542-B2CB-437119EB9F0A}" type="datetime1">
              <a:rPr lang="en-GB" smtClean="0">
                <a:solidFill>
                  <a:prstClr val="black"/>
                </a:solidFill>
              </a:rPr>
              <a:pPr/>
              <a:t>27/01/2016</a:t>
            </a:fld>
            <a:endParaRPr lang="en-US" dirty="0">
              <a:solidFill>
                <a:prstClr val="black"/>
              </a:solidFill>
            </a:endParaRPr>
          </a:p>
        </p:txBody>
      </p:sp>
      <p:sp>
        <p:nvSpPr>
          <p:cNvPr id="5" name="Footer Placeholder 4"/>
          <p:cNvSpPr>
            <a:spLocks noGrp="1"/>
          </p:cNvSpPr>
          <p:nvPr>
            <p:ph type="ftr" sz="quarter" idx="11"/>
          </p:nvPr>
        </p:nvSpPr>
        <p:spPr>
          <a:xfrm>
            <a:off x="3124200" y="6356394"/>
            <a:ext cx="2895600" cy="365125"/>
          </a:xfrm>
          <a:prstGeom prst="rect">
            <a:avLst/>
          </a:prstGeom>
        </p:spPr>
        <p:txBody>
          <a:bodyPr/>
          <a:lstStyle>
            <a:lvl1pPr>
              <a:defRPr>
                <a:latin typeface="Leelawadee" pitchFamily="34" charset="-34"/>
                <a:cs typeface="Leelawadee" pitchFamily="34" charset="-34"/>
              </a:defRPr>
            </a:lvl1pPr>
          </a:lstStyle>
          <a:p>
            <a:endParaRPr lang="en-US" dirty="0">
              <a:solidFill>
                <a:prstClr val="black"/>
              </a:solidFill>
            </a:endParaRPr>
          </a:p>
        </p:txBody>
      </p:sp>
      <p:sp>
        <p:nvSpPr>
          <p:cNvPr id="7" name="Slide Number Placeholder 1"/>
          <p:cNvSpPr>
            <a:spLocks noGrp="1"/>
          </p:cNvSpPr>
          <p:nvPr>
            <p:ph type="sldNum" sz="quarter" idx="4"/>
          </p:nvPr>
        </p:nvSpPr>
        <p:spPr>
          <a:xfrm>
            <a:off x="6830888" y="6356394"/>
            <a:ext cx="2133600" cy="365125"/>
          </a:xfrm>
          <a:prstGeom prst="rect">
            <a:avLst/>
          </a:prstGeom>
        </p:spPr>
        <p:txBody>
          <a:bodyPr vert="horz" lIns="91440" tIns="45720" rIns="91440" bIns="45720" rtlCol="0" anchor="ctr"/>
          <a:lstStyle>
            <a:lvl1pPr algn="r">
              <a:defRPr sz="1200" b="0" i="0">
                <a:solidFill>
                  <a:srgbClr val="008000"/>
                </a:solidFill>
                <a:latin typeface="Leelawadee" pitchFamily="34" charset="-34"/>
                <a:cs typeface="Leelawadee" pitchFamily="34" charset="-34"/>
              </a:defRPr>
            </a:lvl1pPr>
          </a:lstStyle>
          <a:p>
            <a:fld id="{517BA79D-2D5D-3E4F-B4E2-DBCD39AF773A}" type="slidenum">
              <a:rPr lang="en-US" smtClean="0"/>
              <a:pPr/>
              <a:t>‹#›</a:t>
            </a:fld>
            <a:endParaRPr lang="en-US" dirty="0"/>
          </a:p>
        </p:txBody>
      </p:sp>
    </p:spTree>
    <p:extLst>
      <p:ext uri="{BB962C8B-B14F-4D97-AF65-F5344CB8AC3E}">
        <p14:creationId xmlns:p14="http://schemas.microsoft.com/office/powerpoint/2010/main" val="34693677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a:prstGeom prst="rect">
            <a:avLst/>
          </a:prstGeom>
        </p:spPr>
        <p:txBody>
          <a:bodyPr/>
          <a:lstStyle>
            <a:lvl1pPr algn="l">
              <a:defRPr sz="2200">
                <a:latin typeface="Leelawadee" pitchFamily="34" charset="-34"/>
                <a:cs typeface="Leelawadee" pitchFamily="34" charset="-34"/>
              </a:defRPr>
            </a:lvl1pPr>
          </a:lstStyle>
          <a:p>
            <a:r>
              <a:rPr lang="en-GB" smtClean="0"/>
              <a:t>Click to edit Master title style</a:t>
            </a:r>
            <a:endParaRPr lang="en-US"/>
          </a:p>
        </p:txBody>
      </p:sp>
      <p:sp>
        <p:nvSpPr>
          <p:cNvPr id="3" name="Content Placeholder 2"/>
          <p:cNvSpPr>
            <a:spLocks noGrp="1"/>
          </p:cNvSpPr>
          <p:nvPr>
            <p:ph idx="1"/>
          </p:nvPr>
        </p:nvSpPr>
        <p:spPr>
          <a:xfrm>
            <a:off x="457200" y="980732"/>
            <a:ext cx="8229600" cy="5145435"/>
          </a:xfrm>
          <a:prstGeom prst="rect">
            <a:avLst/>
          </a:prstGeom>
        </p:spPr>
        <p:txBody>
          <a:bodyPr/>
          <a:lstStyle>
            <a:lvl1pPr>
              <a:defRPr sz="2400">
                <a:latin typeface="Leelawadee" pitchFamily="34" charset="-34"/>
                <a:cs typeface="Leelawadee" pitchFamily="34" charset="-34"/>
              </a:defRPr>
            </a:lvl1pPr>
            <a:lvl2pPr>
              <a:defRPr sz="2000">
                <a:latin typeface="Leelawadee" pitchFamily="34" charset="-34"/>
                <a:cs typeface="Leelawadee" pitchFamily="34" charset="-34"/>
              </a:defRPr>
            </a:lvl2pPr>
            <a:lvl3pPr>
              <a:defRPr sz="1800">
                <a:latin typeface="Leelawadee" pitchFamily="34" charset="-34"/>
                <a:cs typeface="Leelawadee" pitchFamily="34" charset="-34"/>
              </a:defRPr>
            </a:lvl3pPr>
            <a:lvl4pPr>
              <a:defRPr sz="1600">
                <a:latin typeface="Leelawadee" pitchFamily="34" charset="-34"/>
                <a:cs typeface="Leelawadee" pitchFamily="34" charset="-34"/>
              </a:defRPr>
            </a:lvl4pPr>
            <a:lvl5pPr>
              <a:defRPr sz="1600">
                <a:latin typeface="Leelawadee" pitchFamily="34" charset="-34"/>
                <a:cs typeface="Leelawadee" pitchFamily="34" charset="-34"/>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94"/>
            <a:ext cx="2133600" cy="365125"/>
          </a:xfrm>
          <a:prstGeom prst="rect">
            <a:avLst/>
          </a:prstGeom>
        </p:spPr>
        <p:txBody>
          <a:bodyPr/>
          <a:lstStyle>
            <a:lvl1pPr>
              <a:defRPr>
                <a:latin typeface="Leelawadee" pitchFamily="34" charset="-34"/>
                <a:cs typeface="Leelawadee" pitchFamily="34" charset="-34"/>
              </a:defRPr>
            </a:lvl1pPr>
          </a:lstStyle>
          <a:p>
            <a:fld id="{5834E80A-1DCC-734E-A3A4-138F68E246D5}" type="datetime1">
              <a:rPr lang="en-GB" smtClean="0">
                <a:solidFill>
                  <a:prstClr val="black"/>
                </a:solidFill>
              </a:rPr>
              <a:pPr/>
              <a:t>27/01/2016</a:t>
            </a:fld>
            <a:endParaRPr lang="en-US">
              <a:solidFill>
                <a:prstClr val="black"/>
              </a:solidFill>
            </a:endParaRPr>
          </a:p>
        </p:txBody>
      </p:sp>
      <p:sp>
        <p:nvSpPr>
          <p:cNvPr id="5" name="Footer Placeholder 4"/>
          <p:cNvSpPr>
            <a:spLocks noGrp="1"/>
          </p:cNvSpPr>
          <p:nvPr>
            <p:ph type="ftr" sz="quarter" idx="11"/>
          </p:nvPr>
        </p:nvSpPr>
        <p:spPr>
          <a:xfrm>
            <a:off x="3124200" y="6356394"/>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6" name="Slide Number Placeholder 5"/>
          <p:cNvSpPr>
            <a:spLocks noGrp="1"/>
          </p:cNvSpPr>
          <p:nvPr>
            <p:ph type="sldNum" sz="quarter" idx="12"/>
          </p:nvPr>
        </p:nvSpPr>
        <p:spPr>
          <a:xfrm>
            <a:off x="6758880" y="6376287"/>
            <a:ext cx="2133600" cy="365125"/>
          </a:xfrm>
          <a:prstGeom prst="rect">
            <a:avLst/>
          </a:prstGeom>
        </p:spPr>
        <p:txBody>
          <a:bodyPr anchor="b"/>
          <a:lstStyle>
            <a:lvl1pPr>
              <a:defRPr b="1">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34505223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4"/>
            <a:ext cx="7772400" cy="1362075"/>
          </a:xfrm>
          <a:prstGeom prst="rect">
            <a:avLst/>
          </a:prstGeom>
        </p:spPr>
        <p:txBody>
          <a:bodyPr anchor="t"/>
          <a:lstStyle>
            <a:lvl1pPr algn="l">
              <a:defRPr sz="4000" b="1" cap="all">
                <a:latin typeface="Leelawadee" pitchFamily="34" charset="-34"/>
                <a:cs typeface="Leelawadee" pitchFamily="34" charset="-34"/>
              </a:defRPr>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Leelawadee" pitchFamily="34" charset="-34"/>
                <a:cs typeface="Leelawadee" pitchFamily="34" charset="-34"/>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94"/>
            <a:ext cx="2133600" cy="365125"/>
          </a:xfrm>
          <a:prstGeom prst="rect">
            <a:avLst/>
          </a:prstGeom>
        </p:spPr>
        <p:txBody>
          <a:bodyPr/>
          <a:lstStyle>
            <a:lvl1pPr>
              <a:defRPr>
                <a:latin typeface="Leelawadee" pitchFamily="34" charset="-34"/>
                <a:cs typeface="Leelawadee" pitchFamily="34" charset="-34"/>
              </a:defRPr>
            </a:lvl1pPr>
          </a:lstStyle>
          <a:p>
            <a:fld id="{D2A68940-7146-0947-9F38-69482701E64B}" type="datetime1">
              <a:rPr lang="en-GB" smtClean="0">
                <a:solidFill>
                  <a:prstClr val="black"/>
                </a:solidFill>
              </a:rPr>
              <a:pPr/>
              <a:t>27/01/2016</a:t>
            </a:fld>
            <a:endParaRPr lang="en-US">
              <a:solidFill>
                <a:prstClr val="black"/>
              </a:solidFill>
            </a:endParaRPr>
          </a:p>
        </p:txBody>
      </p:sp>
      <p:sp>
        <p:nvSpPr>
          <p:cNvPr id="5" name="Footer Placeholder 4"/>
          <p:cNvSpPr>
            <a:spLocks noGrp="1"/>
          </p:cNvSpPr>
          <p:nvPr>
            <p:ph type="ftr" sz="quarter" idx="11"/>
          </p:nvPr>
        </p:nvSpPr>
        <p:spPr>
          <a:xfrm>
            <a:off x="3124200" y="6356394"/>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6" name="Slide Number Placeholder 5"/>
          <p:cNvSpPr>
            <a:spLocks noGrp="1"/>
          </p:cNvSpPr>
          <p:nvPr>
            <p:ph type="sldNum" sz="quarter" idx="12"/>
          </p:nvPr>
        </p:nvSpPr>
        <p:spPr>
          <a:xfrm>
            <a:off x="6553200" y="6356394"/>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1090379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Leelawadee" pitchFamily="34" charset="-34"/>
                <a:cs typeface="Leelawadee" pitchFamily="34" charset="-34"/>
              </a:defRPr>
            </a:lvl1pPr>
          </a:lstStyle>
          <a:p>
            <a:r>
              <a:rPr lang="en-GB"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Leelawadee" pitchFamily="34" charset="-34"/>
                <a:cs typeface="Leelawadee" pitchFamily="34" charset="-34"/>
              </a:defRPr>
            </a:lvl1pPr>
            <a:lvl2pPr>
              <a:defRPr sz="2400">
                <a:latin typeface="Leelawadee" pitchFamily="34" charset="-34"/>
                <a:cs typeface="Leelawadee" pitchFamily="34" charset="-34"/>
              </a:defRPr>
            </a:lvl2pPr>
            <a:lvl3pPr>
              <a:defRPr sz="2000">
                <a:latin typeface="Leelawadee" pitchFamily="34" charset="-34"/>
                <a:cs typeface="Leelawadee" pitchFamily="34" charset="-34"/>
              </a:defRPr>
            </a:lvl3pPr>
            <a:lvl4pPr>
              <a:defRPr sz="1800">
                <a:latin typeface="Leelawadee" pitchFamily="34" charset="-34"/>
                <a:cs typeface="Leelawadee" pitchFamily="34" charset="-34"/>
              </a:defRPr>
            </a:lvl4pPr>
            <a:lvl5pPr>
              <a:defRPr sz="1800">
                <a:latin typeface="Leelawadee" pitchFamily="34" charset="-34"/>
                <a:cs typeface="Leelawadee" pitchFamily="34" charset="-34"/>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Leelawadee" pitchFamily="34" charset="-34"/>
                <a:cs typeface="Leelawadee" pitchFamily="34" charset="-34"/>
              </a:defRPr>
            </a:lvl1pPr>
            <a:lvl2pPr>
              <a:defRPr sz="2400">
                <a:latin typeface="Leelawadee" pitchFamily="34" charset="-34"/>
                <a:cs typeface="Leelawadee" pitchFamily="34" charset="-34"/>
              </a:defRPr>
            </a:lvl2pPr>
            <a:lvl3pPr>
              <a:defRPr sz="2000">
                <a:latin typeface="Leelawadee" pitchFamily="34" charset="-34"/>
                <a:cs typeface="Leelawadee" pitchFamily="34" charset="-34"/>
              </a:defRPr>
            </a:lvl3pPr>
            <a:lvl4pPr>
              <a:defRPr sz="1800">
                <a:latin typeface="Leelawadee" pitchFamily="34" charset="-34"/>
                <a:cs typeface="Leelawadee" pitchFamily="34" charset="-34"/>
              </a:defRPr>
            </a:lvl4pPr>
            <a:lvl5pPr>
              <a:defRPr sz="1800">
                <a:latin typeface="Leelawadee" pitchFamily="34" charset="-34"/>
                <a:cs typeface="Leelawadee" pitchFamily="34" charset="-34"/>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94"/>
            <a:ext cx="2133600" cy="365125"/>
          </a:xfrm>
          <a:prstGeom prst="rect">
            <a:avLst/>
          </a:prstGeom>
        </p:spPr>
        <p:txBody>
          <a:bodyPr/>
          <a:lstStyle>
            <a:lvl1pPr>
              <a:defRPr>
                <a:latin typeface="Leelawadee" pitchFamily="34" charset="-34"/>
                <a:cs typeface="Leelawadee" pitchFamily="34" charset="-34"/>
              </a:defRPr>
            </a:lvl1pPr>
          </a:lstStyle>
          <a:p>
            <a:fld id="{873B8CF1-056C-264C-BFD1-97F27E8E22C2}" type="datetime1">
              <a:rPr lang="en-GB" smtClean="0">
                <a:solidFill>
                  <a:prstClr val="black"/>
                </a:solidFill>
              </a:rPr>
              <a:pPr/>
              <a:t>27/01/2016</a:t>
            </a:fld>
            <a:endParaRPr lang="en-US">
              <a:solidFill>
                <a:prstClr val="black"/>
              </a:solidFill>
            </a:endParaRPr>
          </a:p>
        </p:txBody>
      </p:sp>
      <p:sp>
        <p:nvSpPr>
          <p:cNvPr id="6" name="Footer Placeholder 5"/>
          <p:cNvSpPr>
            <a:spLocks noGrp="1"/>
          </p:cNvSpPr>
          <p:nvPr>
            <p:ph type="ftr" sz="quarter" idx="11"/>
          </p:nvPr>
        </p:nvSpPr>
        <p:spPr>
          <a:xfrm>
            <a:off x="3124200" y="6356394"/>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7" name="Slide Number Placeholder 6"/>
          <p:cNvSpPr>
            <a:spLocks noGrp="1"/>
          </p:cNvSpPr>
          <p:nvPr>
            <p:ph type="sldNum" sz="quarter" idx="12"/>
          </p:nvPr>
        </p:nvSpPr>
        <p:spPr>
          <a:xfrm>
            <a:off x="6553200" y="6356394"/>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3989990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4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4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94"/>
            <a:ext cx="2133600" cy="365125"/>
          </a:xfrm>
          <a:prstGeom prst="rect">
            <a:avLst/>
          </a:prstGeom>
        </p:spPr>
        <p:txBody>
          <a:bodyPr/>
          <a:lstStyle/>
          <a:p>
            <a:fld id="{4F57C34F-C664-3247-9010-F6B5B6E723BB}" type="datetime1">
              <a:rPr lang="en-GB">
                <a:solidFill>
                  <a:prstClr val="black"/>
                </a:solidFill>
              </a:rPr>
              <a:pPr/>
              <a:t>27/01/2016</a:t>
            </a:fld>
            <a:endParaRPr lang="en-US">
              <a:solidFill>
                <a:prstClr val="black"/>
              </a:solidFill>
            </a:endParaRPr>
          </a:p>
        </p:txBody>
      </p:sp>
      <p:sp>
        <p:nvSpPr>
          <p:cNvPr id="8" name="Footer Placeholder 7"/>
          <p:cNvSpPr>
            <a:spLocks noGrp="1"/>
          </p:cNvSpPr>
          <p:nvPr>
            <p:ph type="ftr" sz="quarter" idx="11"/>
          </p:nvPr>
        </p:nvSpPr>
        <p:spPr>
          <a:xfrm>
            <a:off x="3124200" y="6356394"/>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94"/>
            <a:ext cx="2133600" cy="365125"/>
          </a:xfrm>
          <a:prstGeom prst="rect">
            <a:avLst/>
          </a:prstGeom>
        </p:spPr>
        <p:txBody>
          <a:bodyPr/>
          <a:lstStyle/>
          <a:p>
            <a:fld id="{4107D48C-01BA-E749-B733-F6CE7FA9F962}" type="slidenum">
              <a:rPr lang="en-US" smtClean="0"/>
              <a:pPr/>
              <a:t>‹#›</a:t>
            </a:fld>
            <a:endParaRPr lang="en-US"/>
          </a:p>
        </p:txBody>
      </p:sp>
    </p:spTree>
    <p:extLst>
      <p:ext uri="{BB962C8B-B14F-4D97-AF65-F5344CB8AC3E}">
        <p14:creationId xmlns:p14="http://schemas.microsoft.com/office/powerpoint/2010/main" val="4178005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Leelawadee" pitchFamily="34" charset="-34"/>
                <a:cs typeface="Leelawadee" pitchFamily="34" charset="-34"/>
              </a:defRPr>
            </a:lvl1pPr>
          </a:lstStyle>
          <a:p>
            <a:r>
              <a:rPr lang="en-GB" smtClean="0"/>
              <a:t>Click to edit Master title style</a:t>
            </a:r>
            <a:endParaRPr lang="en-US"/>
          </a:p>
        </p:txBody>
      </p:sp>
      <p:sp>
        <p:nvSpPr>
          <p:cNvPr id="3" name="Date Placeholder 2"/>
          <p:cNvSpPr>
            <a:spLocks noGrp="1"/>
          </p:cNvSpPr>
          <p:nvPr>
            <p:ph type="dt" sz="half" idx="10"/>
          </p:nvPr>
        </p:nvSpPr>
        <p:spPr>
          <a:xfrm>
            <a:off x="457200" y="6356394"/>
            <a:ext cx="2133600" cy="365125"/>
          </a:xfrm>
          <a:prstGeom prst="rect">
            <a:avLst/>
          </a:prstGeom>
        </p:spPr>
        <p:txBody>
          <a:bodyPr/>
          <a:lstStyle>
            <a:lvl1pPr>
              <a:defRPr>
                <a:latin typeface="Leelawadee" pitchFamily="34" charset="-34"/>
                <a:cs typeface="Leelawadee" pitchFamily="34" charset="-34"/>
              </a:defRPr>
            </a:lvl1pPr>
          </a:lstStyle>
          <a:p>
            <a:fld id="{B4527E95-FEE2-F443-AE44-018ACD7F2070}" type="datetime1">
              <a:rPr lang="en-GB" smtClean="0">
                <a:solidFill>
                  <a:prstClr val="black"/>
                </a:solidFill>
              </a:rPr>
              <a:pPr/>
              <a:t>27/01/2016</a:t>
            </a:fld>
            <a:endParaRPr lang="en-US">
              <a:solidFill>
                <a:prstClr val="black"/>
              </a:solidFill>
            </a:endParaRPr>
          </a:p>
        </p:txBody>
      </p:sp>
      <p:sp>
        <p:nvSpPr>
          <p:cNvPr id="4" name="Footer Placeholder 3"/>
          <p:cNvSpPr>
            <a:spLocks noGrp="1"/>
          </p:cNvSpPr>
          <p:nvPr>
            <p:ph type="ftr" sz="quarter" idx="11"/>
          </p:nvPr>
        </p:nvSpPr>
        <p:spPr>
          <a:xfrm>
            <a:off x="3124200" y="6356394"/>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5" name="Slide Number Placeholder 4"/>
          <p:cNvSpPr>
            <a:spLocks noGrp="1"/>
          </p:cNvSpPr>
          <p:nvPr>
            <p:ph type="sldNum" sz="quarter" idx="12"/>
          </p:nvPr>
        </p:nvSpPr>
        <p:spPr>
          <a:xfrm>
            <a:off x="6553200" y="6356394"/>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1986262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94"/>
            <a:ext cx="2133600" cy="365125"/>
          </a:xfrm>
          <a:prstGeom prst="rect">
            <a:avLst/>
          </a:prstGeom>
        </p:spPr>
        <p:txBody>
          <a:bodyPr/>
          <a:lstStyle/>
          <a:p>
            <a:fld id="{5D0FDD1D-AD3C-3A4F-8A6B-B63B3B483A9D}" type="datetime1">
              <a:rPr lang="en-GB">
                <a:solidFill>
                  <a:prstClr val="black"/>
                </a:solidFill>
              </a:rPr>
              <a:pPr/>
              <a:t>27/01/2016</a:t>
            </a:fld>
            <a:endParaRPr lang="en-US">
              <a:solidFill>
                <a:prstClr val="black"/>
              </a:solidFill>
            </a:endParaRPr>
          </a:p>
        </p:txBody>
      </p:sp>
      <p:sp>
        <p:nvSpPr>
          <p:cNvPr id="3" name="Footer Placeholder 2"/>
          <p:cNvSpPr>
            <a:spLocks noGrp="1"/>
          </p:cNvSpPr>
          <p:nvPr>
            <p:ph type="ftr" sz="quarter" idx="11"/>
          </p:nvPr>
        </p:nvSpPr>
        <p:spPr>
          <a:xfrm>
            <a:off x="3124200" y="6356394"/>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94"/>
            <a:ext cx="2133600" cy="365125"/>
          </a:xfrm>
          <a:prstGeom prst="rect">
            <a:avLst/>
          </a:prstGeom>
        </p:spPr>
        <p:txBody>
          <a:bodyPr/>
          <a:lstStyle/>
          <a:p>
            <a:fld id="{4107D48C-01BA-E749-B733-F6CE7FA9F962}" type="slidenum">
              <a:rPr lang="en-US" smtClean="0"/>
              <a:pPr/>
              <a:t>‹#›</a:t>
            </a:fld>
            <a:endParaRPr lang="en-US"/>
          </a:p>
        </p:txBody>
      </p:sp>
    </p:spTree>
    <p:extLst>
      <p:ext uri="{BB962C8B-B14F-4D97-AF65-F5344CB8AC3E}">
        <p14:creationId xmlns:p14="http://schemas.microsoft.com/office/powerpoint/2010/main" val="213483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p:nvSpPr>
        <p:spPr>
          <a:xfrm>
            <a:off x="0" y="-1"/>
            <a:ext cx="9144000" cy="457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899" y="4960137"/>
            <a:ext cx="6821389" cy="1463040"/>
          </a:xfrm>
        </p:spPr>
        <p:txBody>
          <a:bodyPr anchor="ctr">
            <a:normAutofit/>
          </a:bodyPr>
          <a:lstStyle>
            <a:lvl1pPr algn="r">
              <a:defRPr sz="5000" b="0" spc="200" baseline="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D64C367-898F-4329-9085-3522819B0E66}" type="datetimeFigureOut">
              <a:rPr lang="en-US" smtClean="0">
                <a:solidFill>
                  <a:srgbClr val="2E2B21">
                    <a:lumMod val="90000"/>
                    <a:lumOff val="10000"/>
                  </a:srgbClr>
                </a:solidFill>
              </a:rPr>
              <a:pPr/>
              <a:t>1/27/2016</a:t>
            </a:fld>
            <a:endParaRPr lang="en-US">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E6DC1251-7582-4A9D-9F1F-5E0DA4E87D77}" type="slidenum">
              <a:rPr lang="en-US" smtClean="0">
                <a:solidFill>
                  <a:srgbClr val="2E2B21">
                    <a:lumMod val="90000"/>
                    <a:lumOff val="10000"/>
                  </a:srgbClr>
                </a:solidFill>
              </a:rPr>
              <a:pPr/>
              <a:t>‹#›</a:t>
            </a:fld>
            <a:endParaRPr lang="en-US">
              <a:solidFill>
                <a:srgbClr val="2E2B21">
                  <a:lumMod val="90000"/>
                  <a:lumOff val="10000"/>
                </a:srgbClr>
              </a:solidFill>
            </a:endParaRPr>
          </a:p>
        </p:txBody>
      </p:sp>
      <p:cxnSp>
        <p:nvCxnSpPr>
          <p:cNvPr id="8" name="Straight Connector 7"/>
          <p:cNvCxnSpPr/>
          <p:nvPr userDrawn="1"/>
        </p:nvCxnSpPr>
        <p:spPr>
          <a:xfrm flipV="1">
            <a:off x="7452320" y="5264106"/>
            <a:ext cx="0" cy="914400"/>
          </a:xfrm>
          <a:prstGeom prst="line">
            <a:avLst/>
          </a:prstGeom>
          <a:ln w="19050">
            <a:solidFill>
              <a:srgbClr val="669900"/>
            </a:solidFill>
          </a:ln>
        </p:spPr>
        <p:style>
          <a:lnRef idx="1">
            <a:schemeClr val="accent1"/>
          </a:lnRef>
          <a:fillRef idx="0">
            <a:schemeClr val="accent1"/>
          </a:fillRef>
          <a:effectRef idx="0">
            <a:schemeClr val="accent1"/>
          </a:effectRef>
          <a:fontRef idx="minor">
            <a:schemeClr val="tx1"/>
          </a:fontRef>
        </p:style>
      </p:cxnSp>
      <p:pic>
        <p:nvPicPr>
          <p:cNvPr id="13" name="Picture 464" descr="African Development Bank Logo Nice Rez Transparent copy"/>
          <p:cNvPicPr>
            <a:picLocks noChangeAspect="1" noChangeArrowheads="1"/>
          </p:cNvPicPr>
          <p:nvPr userDrawn="1"/>
        </p:nvPicPr>
        <p:blipFill>
          <a:blip r:embed="rId2"/>
          <a:srcRect/>
          <a:stretch>
            <a:fillRect/>
          </a:stretch>
        </p:blipFill>
        <p:spPr bwMode="gray">
          <a:xfrm>
            <a:off x="7539856" y="5264106"/>
            <a:ext cx="1496640" cy="829190"/>
          </a:xfrm>
          <a:prstGeom prst="rect">
            <a:avLst/>
          </a:prstGeom>
          <a:noFill/>
          <a:ln w="9525">
            <a:noFill/>
            <a:miter lim="800000"/>
            <a:headEnd/>
            <a:tailEnd/>
          </a:ln>
        </p:spPr>
      </p:pic>
    </p:spTree>
    <p:extLst>
      <p:ext uri="{BB962C8B-B14F-4D97-AF65-F5344CB8AC3E}">
        <p14:creationId xmlns:p14="http://schemas.microsoft.com/office/powerpoint/2010/main" val="771459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atin typeface="Leelawadee" pitchFamily="34" charset="-34"/>
                <a:cs typeface="Leelawadee" pitchFamily="34" charset="-34"/>
              </a:defRPr>
            </a:lvl1pPr>
          </a:lstStyle>
          <a:p>
            <a:r>
              <a:rPr lang="en-GB"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Leelawadee" pitchFamily="34" charset="-34"/>
                <a:cs typeface="Leelawadee" pitchFamily="34" charset="-34"/>
              </a:defRPr>
            </a:lvl1pPr>
            <a:lvl2pPr>
              <a:defRPr sz="2800">
                <a:latin typeface="Leelawadee" pitchFamily="34" charset="-34"/>
                <a:cs typeface="Leelawadee" pitchFamily="34" charset="-34"/>
              </a:defRPr>
            </a:lvl2pPr>
            <a:lvl3pPr>
              <a:defRPr sz="2400">
                <a:latin typeface="Leelawadee" pitchFamily="34" charset="-34"/>
                <a:cs typeface="Leelawadee" pitchFamily="34" charset="-34"/>
              </a:defRPr>
            </a:lvl3pPr>
            <a:lvl4pPr>
              <a:defRPr sz="2000">
                <a:latin typeface="Leelawadee" pitchFamily="34" charset="-34"/>
                <a:cs typeface="Leelawadee" pitchFamily="34" charset="-34"/>
              </a:defRPr>
            </a:lvl4pPr>
            <a:lvl5pPr>
              <a:defRPr sz="2000">
                <a:latin typeface="Leelawadee" pitchFamily="34" charset="-34"/>
                <a:cs typeface="Leelawadee" pitchFamily="34" charset="-34"/>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atin typeface="Leelawadee" pitchFamily="34" charset="-34"/>
                <a:cs typeface="Leelawadee" pitchFamily="34" charset="-3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94"/>
            <a:ext cx="2133600" cy="365125"/>
          </a:xfrm>
          <a:prstGeom prst="rect">
            <a:avLst/>
          </a:prstGeom>
        </p:spPr>
        <p:txBody>
          <a:bodyPr/>
          <a:lstStyle>
            <a:lvl1pPr>
              <a:defRPr>
                <a:latin typeface="Leelawadee" pitchFamily="34" charset="-34"/>
                <a:cs typeface="Leelawadee" pitchFamily="34" charset="-34"/>
              </a:defRPr>
            </a:lvl1pPr>
          </a:lstStyle>
          <a:p>
            <a:fld id="{73901A15-D237-644E-AF47-070237865809}" type="datetime1">
              <a:rPr lang="en-GB" smtClean="0">
                <a:solidFill>
                  <a:prstClr val="black"/>
                </a:solidFill>
              </a:rPr>
              <a:pPr/>
              <a:t>27/01/2016</a:t>
            </a:fld>
            <a:endParaRPr lang="en-US">
              <a:solidFill>
                <a:prstClr val="black"/>
              </a:solidFill>
            </a:endParaRPr>
          </a:p>
        </p:txBody>
      </p:sp>
      <p:sp>
        <p:nvSpPr>
          <p:cNvPr id="6" name="Footer Placeholder 5"/>
          <p:cNvSpPr>
            <a:spLocks noGrp="1"/>
          </p:cNvSpPr>
          <p:nvPr>
            <p:ph type="ftr" sz="quarter" idx="11"/>
          </p:nvPr>
        </p:nvSpPr>
        <p:spPr>
          <a:xfrm>
            <a:off x="3124200" y="6356394"/>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7" name="Slide Number Placeholder 6"/>
          <p:cNvSpPr>
            <a:spLocks noGrp="1"/>
          </p:cNvSpPr>
          <p:nvPr>
            <p:ph type="sldNum" sz="quarter" idx="12"/>
          </p:nvPr>
        </p:nvSpPr>
        <p:spPr>
          <a:xfrm>
            <a:off x="6553200" y="6356394"/>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3505899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Leelawadee" pitchFamily="34" charset="-34"/>
                <a:cs typeface="Leelawadee" pitchFamily="34" charset="-34"/>
              </a:defRPr>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Leelawadee" pitchFamily="34" charset="-34"/>
                <a:cs typeface="Leelawadee" pitchFamily="34" charset="-34"/>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Leelawadee" pitchFamily="34" charset="-34"/>
                <a:cs typeface="Leelawadee" pitchFamily="34" charset="-3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94"/>
            <a:ext cx="2133600" cy="365125"/>
          </a:xfrm>
          <a:prstGeom prst="rect">
            <a:avLst/>
          </a:prstGeom>
        </p:spPr>
        <p:txBody>
          <a:bodyPr/>
          <a:lstStyle>
            <a:lvl1pPr>
              <a:defRPr>
                <a:latin typeface="Leelawadee" pitchFamily="34" charset="-34"/>
                <a:cs typeface="Leelawadee" pitchFamily="34" charset="-34"/>
              </a:defRPr>
            </a:lvl1pPr>
          </a:lstStyle>
          <a:p>
            <a:fld id="{4FC45EF5-E7C0-C148-BF5E-D24999FEEA52}" type="datetime1">
              <a:rPr lang="en-GB" smtClean="0">
                <a:solidFill>
                  <a:prstClr val="black"/>
                </a:solidFill>
              </a:rPr>
              <a:pPr/>
              <a:t>27/01/2016</a:t>
            </a:fld>
            <a:endParaRPr lang="en-US">
              <a:solidFill>
                <a:prstClr val="black"/>
              </a:solidFill>
            </a:endParaRPr>
          </a:p>
        </p:txBody>
      </p:sp>
      <p:sp>
        <p:nvSpPr>
          <p:cNvPr id="6" name="Footer Placeholder 5"/>
          <p:cNvSpPr>
            <a:spLocks noGrp="1"/>
          </p:cNvSpPr>
          <p:nvPr>
            <p:ph type="ftr" sz="quarter" idx="11"/>
          </p:nvPr>
        </p:nvSpPr>
        <p:spPr>
          <a:xfrm>
            <a:off x="3124200" y="6356394"/>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7" name="Slide Number Placeholder 6"/>
          <p:cNvSpPr>
            <a:spLocks noGrp="1"/>
          </p:cNvSpPr>
          <p:nvPr>
            <p:ph type="sldNum" sz="quarter" idx="12"/>
          </p:nvPr>
        </p:nvSpPr>
        <p:spPr>
          <a:xfrm>
            <a:off x="6553200" y="6356394"/>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21641669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Leelawadee" pitchFamily="34" charset="-34"/>
                <a:cs typeface="Leelawadee" pitchFamily="34" charset="-34"/>
              </a:defRPr>
            </a:lvl1p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lvl1pPr>
              <a:defRPr>
                <a:latin typeface="Leelawadee" pitchFamily="34" charset="-34"/>
                <a:cs typeface="Leelawadee" pitchFamily="34" charset="-34"/>
              </a:defRPr>
            </a:lvl1pPr>
            <a:lvl2pPr>
              <a:defRPr>
                <a:latin typeface="Leelawadee" pitchFamily="34" charset="-34"/>
                <a:cs typeface="Leelawadee" pitchFamily="34" charset="-34"/>
              </a:defRPr>
            </a:lvl2pPr>
            <a:lvl3pPr>
              <a:defRPr>
                <a:latin typeface="Leelawadee" pitchFamily="34" charset="-34"/>
                <a:cs typeface="Leelawadee" pitchFamily="34" charset="-34"/>
              </a:defRPr>
            </a:lvl3pPr>
            <a:lvl4pPr>
              <a:defRPr>
                <a:latin typeface="Leelawadee" pitchFamily="34" charset="-34"/>
                <a:cs typeface="Leelawadee" pitchFamily="34" charset="-34"/>
              </a:defRPr>
            </a:lvl4pPr>
            <a:lvl5pPr>
              <a:defRPr>
                <a:latin typeface="Leelawadee" pitchFamily="34" charset="-34"/>
                <a:cs typeface="Leelawadee" pitchFamily="34" charset="-34"/>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94"/>
            <a:ext cx="2133600" cy="365125"/>
          </a:xfrm>
          <a:prstGeom prst="rect">
            <a:avLst/>
          </a:prstGeom>
        </p:spPr>
        <p:txBody>
          <a:bodyPr/>
          <a:lstStyle>
            <a:lvl1pPr>
              <a:defRPr>
                <a:latin typeface="Leelawadee" pitchFamily="34" charset="-34"/>
                <a:cs typeface="Leelawadee" pitchFamily="34" charset="-34"/>
              </a:defRPr>
            </a:lvl1pPr>
          </a:lstStyle>
          <a:p>
            <a:fld id="{44EBB094-E844-6F40-81D2-D33E7008DE07}" type="datetime1">
              <a:rPr lang="en-GB" smtClean="0">
                <a:solidFill>
                  <a:prstClr val="black"/>
                </a:solidFill>
              </a:rPr>
              <a:pPr/>
              <a:t>27/01/2016</a:t>
            </a:fld>
            <a:endParaRPr lang="en-US">
              <a:solidFill>
                <a:prstClr val="black"/>
              </a:solidFill>
            </a:endParaRPr>
          </a:p>
        </p:txBody>
      </p:sp>
      <p:sp>
        <p:nvSpPr>
          <p:cNvPr id="5" name="Footer Placeholder 4"/>
          <p:cNvSpPr>
            <a:spLocks noGrp="1"/>
          </p:cNvSpPr>
          <p:nvPr>
            <p:ph type="ftr" sz="quarter" idx="11"/>
          </p:nvPr>
        </p:nvSpPr>
        <p:spPr>
          <a:xfrm>
            <a:off x="3124200" y="6356394"/>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6" name="Slide Number Placeholder 5"/>
          <p:cNvSpPr>
            <a:spLocks noGrp="1"/>
          </p:cNvSpPr>
          <p:nvPr>
            <p:ph type="sldNum" sz="quarter" idx="12"/>
          </p:nvPr>
        </p:nvSpPr>
        <p:spPr>
          <a:xfrm>
            <a:off x="6553200" y="6356394"/>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3247672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lvl1pPr>
              <a:defRPr>
                <a:latin typeface="Leelawadee" pitchFamily="34" charset="-34"/>
                <a:cs typeface="Leelawadee" pitchFamily="34" charset="-34"/>
              </a:defRPr>
            </a:lvl1p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lvl1pPr>
              <a:defRPr>
                <a:latin typeface="Leelawadee" pitchFamily="34" charset="-34"/>
                <a:cs typeface="Leelawadee" pitchFamily="34" charset="-34"/>
              </a:defRPr>
            </a:lvl1pPr>
            <a:lvl2pPr>
              <a:defRPr>
                <a:latin typeface="Leelawadee" pitchFamily="34" charset="-34"/>
                <a:cs typeface="Leelawadee" pitchFamily="34" charset="-34"/>
              </a:defRPr>
            </a:lvl2pPr>
            <a:lvl3pPr>
              <a:defRPr>
                <a:latin typeface="Leelawadee" pitchFamily="34" charset="-34"/>
                <a:cs typeface="Leelawadee" pitchFamily="34" charset="-34"/>
              </a:defRPr>
            </a:lvl3pPr>
            <a:lvl4pPr>
              <a:defRPr>
                <a:latin typeface="Leelawadee" pitchFamily="34" charset="-34"/>
                <a:cs typeface="Leelawadee" pitchFamily="34" charset="-34"/>
              </a:defRPr>
            </a:lvl4pPr>
            <a:lvl5pPr>
              <a:defRPr>
                <a:latin typeface="Leelawadee" pitchFamily="34" charset="-34"/>
                <a:cs typeface="Leelawadee" pitchFamily="34" charset="-34"/>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94"/>
            <a:ext cx="2133600" cy="365125"/>
          </a:xfrm>
          <a:prstGeom prst="rect">
            <a:avLst/>
          </a:prstGeom>
        </p:spPr>
        <p:txBody>
          <a:bodyPr/>
          <a:lstStyle>
            <a:lvl1pPr>
              <a:defRPr>
                <a:latin typeface="Leelawadee" pitchFamily="34" charset="-34"/>
                <a:cs typeface="Leelawadee" pitchFamily="34" charset="-34"/>
              </a:defRPr>
            </a:lvl1pPr>
          </a:lstStyle>
          <a:p>
            <a:fld id="{A6740DE8-F220-9943-B083-E3162351688A}" type="datetime1">
              <a:rPr lang="en-GB" smtClean="0">
                <a:solidFill>
                  <a:prstClr val="black"/>
                </a:solidFill>
              </a:rPr>
              <a:pPr/>
              <a:t>27/01/2016</a:t>
            </a:fld>
            <a:endParaRPr lang="en-US">
              <a:solidFill>
                <a:prstClr val="black"/>
              </a:solidFill>
            </a:endParaRPr>
          </a:p>
        </p:txBody>
      </p:sp>
      <p:sp>
        <p:nvSpPr>
          <p:cNvPr id="5" name="Footer Placeholder 4"/>
          <p:cNvSpPr>
            <a:spLocks noGrp="1"/>
          </p:cNvSpPr>
          <p:nvPr>
            <p:ph type="ftr" sz="quarter" idx="11"/>
          </p:nvPr>
        </p:nvSpPr>
        <p:spPr>
          <a:xfrm>
            <a:off x="3124200" y="6356394"/>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6" name="Slide Number Placeholder 5"/>
          <p:cNvSpPr>
            <a:spLocks noGrp="1"/>
          </p:cNvSpPr>
          <p:nvPr>
            <p:ph type="sldNum" sz="quarter" idx="12"/>
          </p:nvPr>
        </p:nvSpPr>
        <p:spPr>
          <a:xfrm>
            <a:off x="6553200" y="6356394"/>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744893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a:prstGeom prst="rect">
            <a:avLst/>
          </a:prstGeom>
        </p:spPr>
        <p:txBody>
          <a:bodyPr/>
          <a:lstStyle>
            <a:lvl1pPr>
              <a:defRPr>
                <a:latin typeface="Leelawadee" pitchFamily="34" charset="-34"/>
                <a:cs typeface="Leelawadee" pitchFamily="34" charset="-34"/>
              </a:defRPr>
            </a:lvl1p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Leelawadee" pitchFamily="34" charset="-34"/>
                <a:cs typeface="Leelawadee" pitchFamily="34" charset="-3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60"/>
            <a:ext cx="2133600" cy="365125"/>
          </a:xfrm>
          <a:prstGeom prst="rect">
            <a:avLst/>
          </a:prstGeom>
        </p:spPr>
        <p:txBody>
          <a:bodyPr/>
          <a:lstStyle>
            <a:lvl1pPr>
              <a:defRPr>
                <a:latin typeface="Leelawadee" pitchFamily="34" charset="-34"/>
                <a:cs typeface="Leelawadee" pitchFamily="34" charset="-34"/>
              </a:defRPr>
            </a:lvl1pPr>
          </a:lstStyle>
          <a:p>
            <a:fld id="{7A9CB1AC-BBCF-7542-B2CB-437119EB9F0A}" type="datetime1">
              <a:rPr lang="en-GB" smtClean="0">
                <a:solidFill>
                  <a:prstClr val="black"/>
                </a:solidFill>
              </a:rPr>
              <a:pPr/>
              <a:t>27/01/2016</a:t>
            </a:fld>
            <a:endParaRPr lang="en-US" dirty="0">
              <a:solidFill>
                <a:prstClr val="black"/>
              </a:solidFill>
            </a:endParaRPr>
          </a:p>
        </p:txBody>
      </p:sp>
      <p:sp>
        <p:nvSpPr>
          <p:cNvPr id="5" name="Footer Placeholder 4"/>
          <p:cNvSpPr>
            <a:spLocks noGrp="1"/>
          </p:cNvSpPr>
          <p:nvPr>
            <p:ph type="ftr" sz="quarter" idx="11"/>
          </p:nvPr>
        </p:nvSpPr>
        <p:spPr>
          <a:xfrm>
            <a:off x="3124200" y="6356360"/>
            <a:ext cx="2895600" cy="365125"/>
          </a:xfrm>
          <a:prstGeom prst="rect">
            <a:avLst/>
          </a:prstGeom>
        </p:spPr>
        <p:txBody>
          <a:bodyPr/>
          <a:lstStyle>
            <a:lvl1pPr>
              <a:defRPr>
                <a:latin typeface="Leelawadee" pitchFamily="34" charset="-34"/>
                <a:cs typeface="Leelawadee" pitchFamily="34" charset="-34"/>
              </a:defRPr>
            </a:lvl1pPr>
          </a:lstStyle>
          <a:p>
            <a:endParaRPr lang="en-US" dirty="0">
              <a:solidFill>
                <a:prstClr val="black"/>
              </a:solidFill>
            </a:endParaRPr>
          </a:p>
        </p:txBody>
      </p:sp>
      <p:sp>
        <p:nvSpPr>
          <p:cNvPr id="7" name="Slide Number Placeholder 1"/>
          <p:cNvSpPr>
            <a:spLocks noGrp="1"/>
          </p:cNvSpPr>
          <p:nvPr>
            <p:ph type="sldNum" sz="quarter" idx="4"/>
          </p:nvPr>
        </p:nvSpPr>
        <p:spPr>
          <a:xfrm>
            <a:off x="6830888" y="6356360"/>
            <a:ext cx="2133600" cy="365125"/>
          </a:xfrm>
          <a:prstGeom prst="rect">
            <a:avLst/>
          </a:prstGeom>
        </p:spPr>
        <p:txBody>
          <a:bodyPr vert="horz" lIns="91440" tIns="45720" rIns="91440" bIns="45720" rtlCol="0" anchor="ctr"/>
          <a:lstStyle>
            <a:lvl1pPr algn="r">
              <a:defRPr sz="1200" b="0" i="0">
                <a:solidFill>
                  <a:srgbClr val="008000"/>
                </a:solidFill>
                <a:latin typeface="Leelawadee" pitchFamily="34" charset="-34"/>
                <a:cs typeface="Leelawadee" pitchFamily="34" charset="-34"/>
              </a:defRPr>
            </a:lvl1pPr>
          </a:lstStyle>
          <a:p>
            <a:fld id="{517BA79D-2D5D-3E4F-B4E2-DBCD39AF773A}" type="slidenum">
              <a:rPr lang="en-US" smtClean="0"/>
              <a:pPr/>
              <a:t>‹#›</a:t>
            </a:fld>
            <a:endParaRPr lang="en-US" dirty="0"/>
          </a:p>
        </p:txBody>
      </p:sp>
    </p:spTree>
    <p:extLst>
      <p:ext uri="{BB962C8B-B14F-4D97-AF65-F5344CB8AC3E}">
        <p14:creationId xmlns:p14="http://schemas.microsoft.com/office/powerpoint/2010/main" val="96469337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a:prstGeom prst="rect">
            <a:avLst/>
          </a:prstGeom>
        </p:spPr>
        <p:txBody>
          <a:bodyPr/>
          <a:lstStyle>
            <a:lvl1pPr algn="l">
              <a:defRPr sz="2200">
                <a:latin typeface="Leelawadee" pitchFamily="34" charset="-34"/>
                <a:cs typeface="Leelawadee" pitchFamily="34" charset="-34"/>
              </a:defRPr>
            </a:lvl1pPr>
          </a:lstStyle>
          <a:p>
            <a:r>
              <a:rPr lang="en-GB" smtClean="0"/>
              <a:t>Click to edit Master title style</a:t>
            </a:r>
            <a:endParaRPr lang="en-US"/>
          </a:p>
        </p:txBody>
      </p:sp>
      <p:sp>
        <p:nvSpPr>
          <p:cNvPr id="3" name="Content Placeholder 2"/>
          <p:cNvSpPr>
            <a:spLocks noGrp="1"/>
          </p:cNvSpPr>
          <p:nvPr>
            <p:ph idx="1"/>
          </p:nvPr>
        </p:nvSpPr>
        <p:spPr>
          <a:xfrm>
            <a:off x="457200" y="980732"/>
            <a:ext cx="8229600" cy="5145435"/>
          </a:xfrm>
          <a:prstGeom prst="rect">
            <a:avLst/>
          </a:prstGeom>
        </p:spPr>
        <p:txBody>
          <a:bodyPr/>
          <a:lstStyle>
            <a:lvl1pPr>
              <a:defRPr sz="2400">
                <a:latin typeface="Leelawadee" pitchFamily="34" charset="-34"/>
                <a:cs typeface="Leelawadee" pitchFamily="34" charset="-34"/>
              </a:defRPr>
            </a:lvl1pPr>
            <a:lvl2pPr>
              <a:defRPr sz="2000">
                <a:latin typeface="Leelawadee" pitchFamily="34" charset="-34"/>
                <a:cs typeface="Leelawadee" pitchFamily="34" charset="-34"/>
              </a:defRPr>
            </a:lvl2pPr>
            <a:lvl3pPr>
              <a:defRPr sz="1800">
                <a:latin typeface="Leelawadee" pitchFamily="34" charset="-34"/>
                <a:cs typeface="Leelawadee" pitchFamily="34" charset="-34"/>
              </a:defRPr>
            </a:lvl3pPr>
            <a:lvl4pPr>
              <a:defRPr sz="1600">
                <a:latin typeface="Leelawadee" pitchFamily="34" charset="-34"/>
                <a:cs typeface="Leelawadee" pitchFamily="34" charset="-34"/>
              </a:defRPr>
            </a:lvl4pPr>
            <a:lvl5pPr>
              <a:defRPr sz="1600">
                <a:latin typeface="Leelawadee" pitchFamily="34" charset="-34"/>
                <a:cs typeface="Leelawadee" pitchFamily="34" charset="-34"/>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60"/>
            <a:ext cx="2133600" cy="365125"/>
          </a:xfrm>
          <a:prstGeom prst="rect">
            <a:avLst/>
          </a:prstGeom>
        </p:spPr>
        <p:txBody>
          <a:bodyPr/>
          <a:lstStyle>
            <a:lvl1pPr>
              <a:defRPr>
                <a:latin typeface="Leelawadee" pitchFamily="34" charset="-34"/>
                <a:cs typeface="Leelawadee" pitchFamily="34" charset="-34"/>
              </a:defRPr>
            </a:lvl1pPr>
          </a:lstStyle>
          <a:p>
            <a:fld id="{5834E80A-1DCC-734E-A3A4-138F68E246D5}" type="datetime1">
              <a:rPr lang="en-GB" smtClean="0">
                <a:solidFill>
                  <a:prstClr val="black"/>
                </a:solidFill>
              </a:rPr>
              <a:pPr/>
              <a:t>27/01/2016</a:t>
            </a:fld>
            <a:endParaRPr lang="en-US">
              <a:solidFill>
                <a:prstClr val="black"/>
              </a:solidFill>
            </a:endParaRPr>
          </a:p>
        </p:txBody>
      </p:sp>
      <p:sp>
        <p:nvSpPr>
          <p:cNvPr id="5" name="Footer Placeholder 4"/>
          <p:cNvSpPr>
            <a:spLocks noGrp="1"/>
          </p:cNvSpPr>
          <p:nvPr>
            <p:ph type="ftr" sz="quarter" idx="11"/>
          </p:nvPr>
        </p:nvSpPr>
        <p:spPr>
          <a:xfrm>
            <a:off x="3124200" y="6356360"/>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6" name="Slide Number Placeholder 5"/>
          <p:cNvSpPr>
            <a:spLocks noGrp="1"/>
          </p:cNvSpPr>
          <p:nvPr>
            <p:ph type="sldNum" sz="quarter" idx="12"/>
          </p:nvPr>
        </p:nvSpPr>
        <p:spPr>
          <a:xfrm>
            <a:off x="6758880" y="6376253"/>
            <a:ext cx="2133600" cy="365125"/>
          </a:xfrm>
          <a:prstGeom prst="rect">
            <a:avLst/>
          </a:prstGeom>
        </p:spPr>
        <p:txBody>
          <a:bodyPr anchor="b"/>
          <a:lstStyle>
            <a:lvl1pPr>
              <a:defRPr b="1">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70137446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a:prstGeom prst="rect">
            <a:avLst/>
          </a:prstGeom>
        </p:spPr>
        <p:txBody>
          <a:bodyPr anchor="t"/>
          <a:lstStyle>
            <a:lvl1pPr algn="l">
              <a:defRPr sz="4000" b="1" cap="all">
                <a:latin typeface="Leelawadee" pitchFamily="34" charset="-34"/>
                <a:cs typeface="Leelawadee" pitchFamily="34" charset="-34"/>
              </a:defRPr>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Leelawadee" pitchFamily="34" charset="-34"/>
                <a:cs typeface="Leelawadee" pitchFamily="34" charset="-34"/>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60"/>
            <a:ext cx="2133600" cy="365125"/>
          </a:xfrm>
          <a:prstGeom prst="rect">
            <a:avLst/>
          </a:prstGeom>
        </p:spPr>
        <p:txBody>
          <a:bodyPr/>
          <a:lstStyle>
            <a:lvl1pPr>
              <a:defRPr>
                <a:latin typeface="Leelawadee" pitchFamily="34" charset="-34"/>
                <a:cs typeface="Leelawadee" pitchFamily="34" charset="-34"/>
              </a:defRPr>
            </a:lvl1pPr>
          </a:lstStyle>
          <a:p>
            <a:fld id="{D2A68940-7146-0947-9F38-69482701E64B}" type="datetime1">
              <a:rPr lang="en-GB" smtClean="0">
                <a:solidFill>
                  <a:prstClr val="black"/>
                </a:solidFill>
              </a:rPr>
              <a:pPr/>
              <a:t>27/01/2016</a:t>
            </a:fld>
            <a:endParaRPr lang="en-US">
              <a:solidFill>
                <a:prstClr val="black"/>
              </a:solidFill>
            </a:endParaRPr>
          </a:p>
        </p:txBody>
      </p:sp>
      <p:sp>
        <p:nvSpPr>
          <p:cNvPr id="5" name="Footer Placeholder 4"/>
          <p:cNvSpPr>
            <a:spLocks noGrp="1"/>
          </p:cNvSpPr>
          <p:nvPr>
            <p:ph type="ftr" sz="quarter" idx="11"/>
          </p:nvPr>
        </p:nvSpPr>
        <p:spPr>
          <a:xfrm>
            <a:off x="3124200" y="6356360"/>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6" name="Slide Number Placeholder 5"/>
          <p:cNvSpPr>
            <a:spLocks noGrp="1"/>
          </p:cNvSpPr>
          <p:nvPr>
            <p:ph type="sldNum" sz="quarter" idx="12"/>
          </p:nvPr>
        </p:nvSpPr>
        <p:spPr>
          <a:xfrm>
            <a:off x="6553200" y="6356360"/>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252840634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Leelawadee" pitchFamily="34" charset="-34"/>
                <a:cs typeface="Leelawadee" pitchFamily="34" charset="-34"/>
              </a:defRPr>
            </a:lvl1pPr>
          </a:lstStyle>
          <a:p>
            <a:r>
              <a:rPr lang="en-GB"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Leelawadee" pitchFamily="34" charset="-34"/>
                <a:cs typeface="Leelawadee" pitchFamily="34" charset="-34"/>
              </a:defRPr>
            </a:lvl1pPr>
            <a:lvl2pPr>
              <a:defRPr sz="2400">
                <a:latin typeface="Leelawadee" pitchFamily="34" charset="-34"/>
                <a:cs typeface="Leelawadee" pitchFamily="34" charset="-34"/>
              </a:defRPr>
            </a:lvl2pPr>
            <a:lvl3pPr>
              <a:defRPr sz="2000">
                <a:latin typeface="Leelawadee" pitchFamily="34" charset="-34"/>
                <a:cs typeface="Leelawadee" pitchFamily="34" charset="-34"/>
              </a:defRPr>
            </a:lvl3pPr>
            <a:lvl4pPr>
              <a:defRPr sz="1800">
                <a:latin typeface="Leelawadee" pitchFamily="34" charset="-34"/>
                <a:cs typeface="Leelawadee" pitchFamily="34" charset="-34"/>
              </a:defRPr>
            </a:lvl4pPr>
            <a:lvl5pPr>
              <a:defRPr sz="1800">
                <a:latin typeface="Leelawadee" pitchFamily="34" charset="-34"/>
                <a:cs typeface="Leelawadee" pitchFamily="34" charset="-34"/>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Leelawadee" pitchFamily="34" charset="-34"/>
                <a:cs typeface="Leelawadee" pitchFamily="34" charset="-34"/>
              </a:defRPr>
            </a:lvl1pPr>
            <a:lvl2pPr>
              <a:defRPr sz="2400">
                <a:latin typeface="Leelawadee" pitchFamily="34" charset="-34"/>
                <a:cs typeface="Leelawadee" pitchFamily="34" charset="-34"/>
              </a:defRPr>
            </a:lvl2pPr>
            <a:lvl3pPr>
              <a:defRPr sz="2000">
                <a:latin typeface="Leelawadee" pitchFamily="34" charset="-34"/>
                <a:cs typeface="Leelawadee" pitchFamily="34" charset="-34"/>
              </a:defRPr>
            </a:lvl3pPr>
            <a:lvl4pPr>
              <a:defRPr sz="1800">
                <a:latin typeface="Leelawadee" pitchFamily="34" charset="-34"/>
                <a:cs typeface="Leelawadee" pitchFamily="34" charset="-34"/>
              </a:defRPr>
            </a:lvl4pPr>
            <a:lvl5pPr>
              <a:defRPr sz="1800">
                <a:latin typeface="Leelawadee" pitchFamily="34" charset="-34"/>
                <a:cs typeface="Leelawadee" pitchFamily="34" charset="-34"/>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60"/>
            <a:ext cx="2133600" cy="365125"/>
          </a:xfrm>
          <a:prstGeom prst="rect">
            <a:avLst/>
          </a:prstGeom>
        </p:spPr>
        <p:txBody>
          <a:bodyPr/>
          <a:lstStyle>
            <a:lvl1pPr>
              <a:defRPr>
                <a:latin typeface="Leelawadee" pitchFamily="34" charset="-34"/>
                <a:cs typeface="Leelawadee" pitchFamily="34" charset="-34"/>
              </a:defRPr>
            </a:lvl1pPr>
          </a:lstStyle>
          <a:p>
            <a:fld id="{873B8CF1-056C-264C-BFD1-97F27E8E22C2}" type="datetime1">
              <a:rPr lang="en-GB" smtClean="0">
                <a:solidFill>
                  <a:prstClr val="black"/>
                </a:solidFill>
              </a:rPr>
              <a:pPr/>
              <a:t>27/01/2016</a:t>
            </a:fld>
            <a:endParaRPr lang="en-US">
              <a:solidFill>
                <a:prstClr val="black"/>
              </a:solidFill>
            </a:endParaRPr>
          </a:p>
        </p:txBody>
      </p:sp>
      <p:sp>
        <p:nvSpPr>
          <p:cNvPr id="6" name="Footer Placeholder 5"/>
          <p:cNvSpPr>
            <a:spLocks noGrp="1"/>
          </p:cNvSpPr>
          <p:nvPr>
            <p:ph type="ftr" sz="quarter" idx="11"/>
          </p:nvPr>
        </p:nvSpPr>
        <p:spPr>
          <a:xfrm>
            <a:off x="3124200" y="6356360"/>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7" name="Slide Number Placeholder 6"/>
          <p:cNvSpPr>
            <a:spLocks noGrp="1"/>
          </p:cNvSpPr>
          <p:nvPr>
            <p:ph type="sldNum" sz="quarter" idx="12"/>
          </p:nvPr>
        </p:nvSpPr>
        <p:spPr>
          <a:xfrm>
            <a:off x="6553200" y="6356360"/>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153147849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30"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0"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60"/>
            <a:ext cx="2133600" cy="365125"/>
          </a:xfrm>
          <a:prstGeom prst="rect">
            <a:avLst/>
          </a:prstGeom>
        </p:spPr>
        <p:txBody>
          <a:bodyPr/>
          <a:lstStyle/>
          <a:p>
            <a:fld id="{4F57C34F-C664-3247-9010-F6B5B6E723BB}" type="datetime1">
              <a:rPr lang="en-GB">
                <a:solidFill>
                  <a:prstClr val="black"/>
                </a:solidFill>
              </a:rPr>
              <a:pPr/>
              <a:t>27/01/2016</a:t>
            </a:fld>
            <a:endParaRPr lang="en-US">
              <a:solidFill>
                <a:prstClr val="black"/>
              </a:solidFill>
            </a:endParaRPr>
          </a:p>
        </p:txBody>
      </p:sp>
      <p:sp>
        <p:nvSpPr>
          <p:cNvPr id="8" name="Footer Placeholder 7"/>
          <p:cNvSpPr>
            <a:spLocks noGrp="1"/>
          </p:cNvSpPr>
          <p:nvPr>
            <p:ph type="ftr" sz="quarter" idx="11"/>
          </p:nvPr>
        </p:nvSpPr>
        <p:spPr>
          <a:xfrm>
            <a:off x="3124200" y="635636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60"/>
            <a:ext cx="2133600" cy="365125"/>
          </a:xfrm>
          <a:prstGeom prst="rect">
            <a:avLst/>
          </a:prstGeom>
        </p:spPr>
        <p:txBody>
          <a:bodyPr/>
          <a:lstStyle/>
          <a:p>
            <a:fld id="{4107D48C-01BA-E749-B733-F6CE7FA9F962}" type="slidenum">
              <a:rPr lang="en-US" smtClean="0"/>
              <a:pPr/>
              <a:t>‹#›</a:t>
            </a:fld>
            <a:endParaRPr lang="en-US"/>
          </a:p>
        </p:txBody>
      </p:sp>
    </p:spTree>
    <p:extLst>
      <p:ext uri="{BB962C8B-B14F-4D97-AF65-F5344CB8AC3E}">
        <p14:creationId xmlns:p14="http://schemas.microsoft.com/office/powerpoint/2010/main" val="1007335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Leelawadee" pitchFamily="34" charset="-34"/>
                <a:cs typeface="Leelawadee" pitchFamily="34" charset="-34"/>
              </a:defRPr>
            </a:lvl1pPr>
          </a:lstStyle>
          <a:p>
            <a:r>
              <a:rPr lang="en-GB" smtClean="0"/>
              <a:t>Click to edit Master title style</a:t>
            </a:r>
            <a:endParaRPr lang="en-US"/>
          </a:p>
        </p:txBody>
      </p:sp>
      <p:sp>
        <p:nvSpPr>
          <p:cNvPr id="3" name="Date Placeholder 2"/>
          <p:cNvSpPr>
            <a:spLocks noGrp="1"/>
          </p:cNvSpPr>
          <p:nvPr>
            <p:ph type="dt" sz="half" idx="10"/>
          </p:nvPr>
        </p:nvSpPr>
        <p:spPr>
          <a:xfrm>
            <a:off x="457200" y="6356360"/>
            <a:ext cx="2133600" cy="365125"/>
          </a:xfrm>
          <a:prstGeom prst="rect">
            <a:avLst/>
          </a:prstGeom>
        </p:spPr>
        <p:txBody>
          <a:bodyPr/>
          <a:lstStyle>
            <a:lvl1pPr>
              <a:defRPr>
                <a:latin typeface="Leelawadee" pitchFamily="34" charset="-34"/>
                <a:cs typeface="Leelawadee" pitchFamily="34" charset="-34"/>
              </a:defRPr>
            </a:lvl1pPr>
          </a:lstStyle>
          <a:p>
            <a:fld id="{B4527E95-FEE2-F443-AE44-018ACD7F2070}" type="datetime1">
              <a:rPr lang="en-GB" smtClean="0">
                <a:solidFill>
                  <a:prstClr val="black"/>
                </a:solidFill>
              </a:rPr>
              <a:pPr/>
              <a:t>27/01/2016</a:t>
            </a:fld>
            <a:endParaRPr lang="en-US">
              <a:solidFill>
                <a:prstClr val="black"/>
              </a:solidFill>
            </a:endParaRPr>
          </a:p>
        </p:txBody>
      </p:sp>
      <p:sp>
        <p:nvSpPr>
          <p:cNvPr id="4" name="Footer Placeholder 3"/>
          <p:cNvSpPr>
            <a:spLocks noGrp="1"/>
          </p:cNvSpPr>
          <p:nvPr>
            <p:ph type="ftr" sz="quarter" idx="11"/>
          </p:nvPr>
        </p:nvSpPr>
        <p:spPr>
          <a:xfrm>
            <a:off x="3124200" y="6356360"/>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5" name="Slide Number Placeholder 4"/>
          <p:cNvSpPr>
            <a:spLocks noGrp="1"/>
          </p:cNvSpPr>
          <p:nvPr>
            <p:ph type="sldNum" sz="quarter" idx="12"/>
          </p:nvPr>
        </p:nvSpPr>
        <p:spPr>
          <a:xfrm>
            <a:off x="6553200" y="6356360"/>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341071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64C367-898F-4329-9085-3522819B0E66}" type="datetimeFigureOut">
              <a:rPr lang="en-US" smtClean="0">
                <a:solidFill>
                  <a:srgbClr val="2E2B21">
                    <a:lumMod val="90000"/>
                    <a:lumOff val="10000"/>
                  </a:srgbClr>
                </a:solidFill>
              </a:rPr>
              <a:pPr/>
              <a:t>1/27/2016</a:t>
            </a:fld>
            <a:endParaRPr lang="en-US">
              <a:solidFill>
                <a:srgbClr val="2E2B21">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fld id="{E6DC1251-7582-4A9D-9F1F-5E0DA4E87D77}" type="slidenum">
              <a:rPr lang="en-US" smtClean="0">
                <a:solidFill>
                  <a:srgbClr val="2E2B21">
                    <a:lumMod val="90000"/>
                    <a:lumOff val="10000"/>
                  </a:srgbClr>
                </a:solidFill>
              </a:rPr>
              <a:pPr/>
              <a:t>‹#›</a:t>
            </a:fld>
            <a:endParaRPr lang="en-US">
              <a:solidFill>
                <a:srgbClr val="2E2B21">
                  <a:lumMod val="90000"/>
                  <a:lumOff val="10000"/>
                </a:srgbClr>
              </a:solidFill>
            </a:endParaRPr>
          </a:p>
        </p:txBody>
      </p:sp>
    </p:spTree>
    <p:extLst>
      <p:ext uri="{BB962C8B-B14F-4D97-AF65-F5344CB8AC3E}">
        <p14:creationId xmlns:p14="http://schemas.microsoft.com/office/powerpoint/2010/main" val="1585825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0"/>
            <a:ext cx="2133600" cy="365125"/>
          </a:xfrm>
          <a:prstGeom prst="rect">
            <a:avLst/>
          </a:prstGeom>
        </p:spPr>
        <p:txBody>
          <a:bodyPr/>
          <a:lstStyle/>
          <a:p>
            <a:fld id="{5D0FDD1D-AD3C-3A4F-8A6B-B63B3B483A9D}" type="datetime1">
              <a:rPr lang="en-GB">
                <a:solidFill>
                  <a:prstClr val="black"/>
                </a:solidFill>
              </a:rPr>
              <a:pPr/>
              <a:t>27/01/2016</a:t>
            </a:fld>
            <a:endParaRPr lang="en-US">
              <a:solidFill>
                <a:prstClr val="black"/>
              </a:solidFill>
            </a:endParaRPr>
          </a:p>
        </p:txBody>
      </p:sp>
      <p:sp>
        <p:nvSpPr>
          <p:cNvPr id="3" name="Footer Placeholder 2"/>
          <p:cNvSpPr>
            <a:spLocks noGrp="1"/>
          </p:cNvSpPr>
          <p:nvPr>
            <p:ph type="ftr" sz="quarter" idx="11"/>
          </p:nvPr>
        </p:nvSpPr>
        <p:spPr>
          <a:xfrm>
            <a:off x="3124200" y="635636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60"/>
            <a:ext cx="2133600" cy="365125"/>
          </a:xfrm>
          <a:prstGeom prst="rect">
            <a:avLst/>
          </a:prstGeom>
        </p:spPr>
        <p:txBody>
          <a:bodyPr/>
          <a:lstStyle/>
          <a:p>
            <a:fld id="{4107D48C-01BA-E749-B733-F6CE7FA9F962}" type="slidenum">
              <a:rPr lang="en-US" smtClean="0"/>
              <a:pPr/>
              <a:t>‹#›</a:t>
            </a:fld>
            <a:endParaRPr lang="en-US"/>
          </a:p>
        </p:txBody>
      </p:sp>
    </p:spTree>
    <p:extLst>
      <p:ext uri="{BB962C8B-B14F-4D97-AF65-F5344CB8AC3E}">
        <p14:creationId xmlns:p14="http://schemas.microsoft.com/office/powerpoint/2010/main" val="2245486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atin typeface="Leelawadee" pitchFamily="34" charset="-34"/>
                <a:cs typeface="Leelawadee" pitchFamily="34" charset="-34"/>
              </a:defRPr>
            </a:lvl1pPr>
          </a:lstStyle>
          <a:p>
            <a:r>
              <a:rPr lang="en-GB"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Leelawadee" pitchFamily="34" charset="-34"/>
                <a:cs typeface="Leelawadee" pitchFamily="34" charset="-34"/>
              </a:defRPr>
            </a:lvl1pPr>
            <a:lvl2pPr>
              <a:defRPr sz="2800">
                <a:latin typeface="Leelawadee" pitchFamily="34" charset="-34"/>
                <a:cs typeface="Leelawadee" pitchFamily="34" charset="-34"/>
              </a:defRPr>
            </a:lvl2pPr>
            <a:lvl3pPr>
              <a:defRPr sz="2400">
                <a:latin typeface="Leelawadee" pitchFamily="34" charset="-34"/>
                <a:cs typeface="Leelawadee" pitchFamily="34" charset="-34"/>
              </a:defRPr>
            </a:lvl3pPr>
            <a:lvl4pPr>
              <a:defRPr sz="2000">
                <a:latin typeface="Leelawadee" pitchFamily="34" charset="-34"/>
                <a:cs typeface="Leelawadee" pitchFamily="34" charset="-34"/>
              </a:defRPr>
            </a:lvl4pPr>
            <a:lvl5pPr>
              <a:defRPr sz="2000">
                <a:latin typeface="Leelawadee" pitchFamily="34" charset="-34"/>
                <a:cs typeface="Leelawadee" pitchFamily="34" charset="-34"/>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atin typeface="Leelawadee" pitchFamily="34" charset="-34"/>
                <a:cs typeface="Leelawadee" pitchFamily="34" charset="-3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60"/>
            <a:ext cx="2133600" cy="365125"/>
          </a:xfrm>
          <a:prstGeom prst="rect">
            <a:avLst/>
          </a:prstGeom>
        </p:spPr>
        <p:txBody>
          <a:bodyPr/>
          <a:lstStyle>
            <a:lvl1pPr>
              <a:defRPr>
                <a:latin typeface="Leelawadee" pitchFamily="34" charset="-34"/>
                <a:cs typeface="Leelawadee" pitchFamily="34" charset="-34"/>
              </a:defRPr>
            </a:lvl1pPr>
          </a:lstStyle>
          <a:p>
            <a:fld id="{73901A15-D237-644E-AF47-070237865809}" type="datetime1">
              <a:rPr lang="en-GB" smtClean="0">
                <a:solidFill>
                  <a:prstClr val="black"/>
                </a:solidFill>
              </a:rPr>
              <a:pPr/>
              <a:t>27/01/2016</a:t>
            </a:fld>
            <a:endParaRPr lang="en-US">
              <a:solidFill>
                <a:prstClr val="black"/>
              </a:solidFill>
            </a:endParaRPr>
          </a:p>
        </p:txBody>
      </p:sp>
      <p:sp>
        <p:nvSpPr>
          <p:cNvPr id="6" name="Footer Placeholder 5"/>
          <p:cNvSpPr>
            <a:spLocks noGrp="1"/>
          </p:cNvSpPr>
          <p:nvPr>
            <p:ph type="ftr" sz="quarter" idx="11"/>
          </p:nvPr>
        </p:nvSpPr>
        <p:spPr>
          <a:xfrm>
            <a:off x="3124200" y="6356360"/>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7" name="Slide Number Placeholder 6"/>
          <p:cNvSpPr>
            <a:spLocks noGrp="1"/>
          </p:cNvSpPr>
          <p:nvPr>
            <p:ph type="sldNum" sz="quarter" idx="12"/>
          </p:nvPr>
        </p:nvSpPr>
        <p:spPr>
          <a:xfrm>
            <a:off x="6553200" y="6356360"/>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12873305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Leelawadee" pitchFamily="34" charset="-34"/>
                <a:cs typeface="Leelawadee" pitchFamily="34" charset="-34"/>
              </a:defRPr>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Leelawadee" pitchFamily="34" charset="-34"/>
                <a:cs typeface="Leelawadee" pitchFamily="34" charset="-34"/>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Leelawadee" pitchFamily="34" charset="-34"/>
                <a:cs typeface="Leelawadee" pitchFamily="34" charset="-3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60"/>
            <a:ext cx="2133600" cy="365125"/>
          </a:xfrm>
          <a:prstGeom prst="rect">
            <a:avLst/>
          </a:prstGeom>
        </p:spPr>
        <p:txBody>
          <a:bodyPr/>
          <a:lstStyle>
            <a:lvl1pPr>
              <a:defRPr>
                <a:latin typeface="Leelawadee" pitchFamily="34" charset="-34"/>
                <a:cs typeface="Leelawadee" pitchFamily="34" charset="-34"/>
              </a:defRPr>
            </a:lvl1pPr>
          </a:lstStyle>
          <a:p>
            <a:fld id="{4FC45EF5-E7C0-C148-BF5E-D24999FEEA52}" type="datetime1">
              <a:rPr lang="en-GB" smtClean="0">
                <a:solidFill>
                  <a:prstClr val="black"/>
                </a:solidFill>
              </a:rPr>
              <a:pPr/>
              <a:t>27/01/2016</a:t>
            </a:fld>
            <a:endParaRPr lang="en-US">
              <a:solidFill>
                <a:prstClr val="black"/>
              </a:solidFill>
            </a:endParaRPr>
          </a:p>
        </p:txBody>
      </p:sp>
      <p:sp>
        <p:nvSpPr>
          <p:cNvPr id="6" name="Footer Placeholder 5"/>
          <p:cNvSpPr>
            <a:spLocks noGrp="1"/>
          </p:cNvSpPr>
          <p:nvPr>
            <p:ph type="ftr" sz="quarter" idx="11"/>
          </p:nvPr>
        </p:nvSpPr>
        <p:spPr>
          <a:xfrm>
            <a:off x="3124200" y="6356360"/>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7" name="Slide Number Placeholder 6"/>
          <p:cNvSpPr>
            <a:spLocks noGrp="1"/>
          </p:cNvSpPr>
          <p:nvPr>
            <p:ph type="sldNum" sz="quarter" idx="12"/>
          </p:nvPr>
        </p:nvSpPr>
        <p:spPr>
          <a:xfrm>
            <a:off x="6553200" y="6356360"/>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6212591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Leelawadee" pitchFamily="34" charset="-34"/>
                <a:cs typeface="Leelawadee" pitchFamily="34" charset="-34"/>
              </a:defRPr>
            </a:lvl1p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lvl1pPr>
              <a:defRPr>
                <a:latin typeface="Leelawadee" pitchFamily="34" charset="-34"/>
                <a:cs typeface="Leelawadee" pitchFamily="34" charset="-34"/>
              </a:defRPr>
            </a:lvl1pPr>
            <a:lvl2pPr>
              <a:defRPr>
                <a:latin typeface="Leelawadee" pitchFamily="34" charset="-34"/>
                <a:cs typeface="Leelawadee" pitchFamily="34" charset="-34"/>
              </a:defRPr>
            </a:lvl2pPr>
            <a:lvl3pPr>
              <a:defRPr>
                <a:latin typeface="Leelawadee" pitchFamily="34" charset="-34"/>
                <a:cs typeface="Leelawadee" pitchFamily="34" charset="-34"/>
              </a:defRPr>
            </a:lvl3pPr>
            <a:lvl4pPr>
              <a:defRPr>
                <a:latin typeface="Leelawadee" pitchFamily="34" charset="-34"/>
                <a:cs typeface="Leelawadee" pitchFamily="34" charset="-34"/>
              </a:defRPr>
            </a:lvl4pPr>
            <a:lvl5pPr>
              <a:defRPr>
                <a:latin typeface="Leelawadee" pitchFamily="34" charset="-34"/>
                <a:cs typeface="Leelawadee" pitchFamily="34" charset="-34"/>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60"/>
            <a:ext cx="2133600" cy="365125"/>
          </a:xfrm>
          <a:prstGeom prst="rect">
            <a:avLst/>
          </a:prstGeom>
        </p:spPr>
        <p:txBody>
          <a:bodyPr/>
          <a:lstStyle>
            <a:lvl1pPr>
              <a:defRPr>
                <a:latin typeface="Leelawadee" pitchFamily="34" charset="-34"/>
                <a:cs typeface="Leelawadee" pitchFamily="34" charset="-34"/>
              </a:defRPr>
            </a:lvl1pPr>
          </a:lstStyle>
          <a:p>
            <a:fld id="{44EBB094-E844-6F40-81D2-D33E7008DE07}" type="datetime1">
              <a:rPr lang="en-GB" smtClean="0">
                <a:solidFill>
                  <a:prstClr val="black"/>
                </a:solidFill>
              </a:rPr>
              <a:pPr/>
              <a:t>27/01/2016</a:t>
            </a:fld>
            <a:endParaRPr lang="en-US">
              <a:solidFill>
                <a:prstClr val="black"/>
              </a:solidFill>
            </a:endParaRPr>
          </a:p>
        </p:txBody>
      </p:sp>
      <p:sp>
        <p:nvSpPr>
          <p:cNvPr id="5" name="Footer Placeholder 4"/>
          <p:cNvSpPr>
            <a:spLocks noGrp="1"/>
          </p:cNvSpPr>
          <p:nvPr>
            <p:ph type="ftr" sz="quarter" idx="11"/>
          </p:nvPr>
        </p:nvSpPr>
        <p:spPr>
          <a:xfrm>
            <a:off x="3124200" y="6356360"/>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6" name="Slide Number Placeholder 5"/>
          <p:cNvSpPr>
            <a:spLocks noGrp="1"/>
          </p:cNvSpPr>
          <p:nvPr>
            <p:ph type="sldNum" sz="quarter" idx="12"/>
          </p:nvPr>
        </p:nvSpPr>
        <p:spPr>
          <a:xfrm>
            <a:off x="6553200" y="6356360"/>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1016551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lvl1pPr>
              <a:defRPr>
                <a:latin typeface="Leelawadee" pitchFamily="34" charset="-34"/>
                <a:cs typeface="Leelawadee" pitchFamily="34" charset="-34"/>
              </a:defRPr>
            </a:lvl1p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lvl1pPr>
              <a:defRPr>
                <a:latin typeface="Leelawadee" pitchFamily="34" charset="-34"/>
                <a:cs typeface="Leelawadee" pitchFamily="34" charset="-34"/>
              </a:defRPr>
            </a:lvl1pPr>
            <a:lvl2pPr>
              <a:defRPr>
                <a:latin typeface="Leelawadee" pitchFamily="34" charset="-34"/>
                <a:cs typeface="Leelawadee" pitchFamily="34" charset="-34"/>
              </a:defRPr>
            </a:lvl2pPr>
            <a:lvl3pPr>
              <a:defRPr>
                <a:latin typeface="Leelawadee" pitchFamily="34" charset="-34"/>
                <a:cs typeface="Leelawadee" pitchFamily="34" charset="-34"/>
              </a:defRPr>
            </a:lvl3pPr>
            <a:lvl4pPr>
              <a:defRPr>
                <a:latin typeface="Leelawadee" pitchFamily="34" charset="-34"/>
                <a:cs typeface="Leelawadee" pitchFamily="34" charset="-34"/>
              </a:defRPr>
            </a:lvl4pPr>
            <a:lvl5pPr>
              <a:defRPr>
                <a:latin typeface="Leelawadee" pitchFamily="34" charset="-34"/>
                <a:cs typeface="Leelawadee" pitchFamily="34" charset="-34"/>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60"/>
            <a:ext cx="2133600" cy="365125"/>
          </a:xfrm>
          <a:prstGeom prst="rect">
            <a:avLst/>
          </a:prstGeom>
        </p:spPr>
        <p:txBody>
          <a:bodyPr/>
          <a:lstStyle>
            <a:lvl1pPr>
              <a:defRPr>
                <a:latin typeface="Leelawadee" pitchFamily="34" charset="-34"/>
                <a:cs typeface="Leelawadee" pitchFamily="34" charset="-34"/>
              </a:defRPr>
            </a:lvl1pPr>
          </a:lstStyle>
          <a:p>
            <a:fld id="{A6740DE8-F220-9943-B083-E3162351688A}" type="datetime1">
              <a:rPr lang="en-GB" smtClean="0">
                <a:solidFill>
                  <a:prstClr val="black"/>
                </a:solidFill>
              </a:rPr>
              <a:pPr/>
              <a:t>27/01/2016</a:t>
            </a:fld>
            <a:endParaRPr lang="en-US">
              <a:solidFill>
                <a:prstClr val="black"/>
              </a:solidFill>
            </a:endParaRPr>
          </a:p>
        </p:txBody>
      </p:sp>
      <p:sp>
        <p:nvSpPr>
          <p:cNvPr id="5" name="Footer Placeholder 4"/>
          <p:cNvSpPr>
            <a:spLocks noGrp="1"/>
          </p:cNvSpPr>
          <p:nvPr>
            <p:ph type="ftr" sz="quarter" idx="11"/>
          </p:nvPr>
        </p:nvSpPr>
        <p:spPr>
          <a:xfrm>
            <a:off x="3124200" y="6356360"/>
            <a:ext cx="2895600" cy="365125"/>
          </a:xfrm>
          <a:prstGeom prst="rect">
            <a:avLst/>
          </a:prstGeom>
        </p:spPr>
        <p:txBody>
          <a:bodyPr/>
          <a:lstStyle>
            <a:lvl1pPr>
              <a:defRPr>
                <a:latin typeface="Leelawadee" pitchFamily="34" charset="-34"/>
                <a:cs typeface="Leelawadee" pitchFamily="34" charset="-34"/>
              </a:defRPr>
            </a:lvl1pPr>
          </a:lstStyle>
          <a:p>
            <a:endParaRPr lang="en-US">
              <a:solidFill>
                <a:prstClr val="black"/>
              </a:solidFill>
            </a:endParaRPr>
          </a:p>
        </p:txBody>
      </p:sp>
      <p:sp>
        <p:nvSpPr>
          <p:cNvPr id="6" name="Slide Number Placeholder 5"/>
          <p:cNvSpPr>
            <a:spLocks noGrp="1"/>
          </p:cNvSpPr>
          <p:nvPr>
            <p:ph type="sldNum" sz="quarter" idx="12"/>
          </p:nvPr>
        </p:nvSpPr>
        <p:spPr>
          <a:xfrm>
            <a:off x="6553200" y="6356360"/>
            <a:ext cx="2133600" cy="365125"/>
          </a:xfrm>
          <a:prstGeom prst="rect">
            <a:avLst/>
          </a:prstGeom>
        </p:spPr>
        <p:txBody>
          <a:bodyPr/>
          <a:lstStyle>
            <a:lvl1pPr>
              <a:defRPr>
                <a:latin typeface="Leelawadee" pitchFamily="34" charset="-34"/>
                <a:cs typeface="Leelawadee" pitchFamily="34" charset="-34"/>
              </a:defRPr>
            </a:lvl1pPr>
          </a:lstStyle>
          <a:p>
            <a:fld id="{4107D48C-01BA-E749-B733-F6CE7FA9F962}" type="slidenum">
              <a:rPr lang="en-US" smtClean="0"/>
              <a:pPr/>
              <a:t>‹#›</a:t>
            </a:fld>
            <a:endParaRPr lang="en-US"/>
          </a:p>
        </p:txBody>
      </p:sp>
    </p:spTree>
    <p:extLst>
      <p:ext uri="{BB962C8B-B14F-4D97-AF65-F5344CB8AC3E}">
        <p14:creationId xmlns:p14="http://schemas.microsoft.com/office/powerpoint/2010/main" val="149786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64C367-898F-4329-9085-3522819B0E66}" type="datetimeFigureOut">
              <a:rPr lang="en-US" smtClean="0">
                <a:solidFill>
                  <a:srgbClr val="2E2B21">
                    <a:lumMod val="90000"/>
                    <a:lumOff val="10000"/>
                  </a:srgbClr>
                </a:solidFill>
              </a:rPr>
              <a:pPr/>
              <a:t>1/27/2016</a:t>
            </a:fld>
            <a:endParaRPr lang="en-US">
              <a:solidFill>
                <a:srgbClr val="2E2B21">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2E2B21">
                  <a:lumMod val="90000"/>
                  <a:lumOff val="10000"/>
                </a:srgbClr>
              </a:solidFill>
            </a:endParaRPr>
          </a:p>
        </p:txBody>
      </p:sp>
      <p:sp>
        <p:nvSpPr>
          <p:cNvPr id="9" name="Slide Number Placeholder 8"/>
          <p:cNvSpPr>
            <a:spLocks noGrp="1"/>
          </p:cNvSpPr>
          <p:nvPr>
            <p:ph type="sldNum" sz="quarter" idx="12"/>
          </p:nvPr>
        </p:nvSpPr>
        <p:spPr/>
        <p:txBody>
          <a:bodyPr/>
          <a:lstStyle/>
          <a:p>
            <a:fld id="{E6DC1251-7582-4A9D-9F1F-5E0DA4E87D77}" type="slidenum">
              <a:rPr lang="en-US" smtClean="0">
                <a:solidFill>
                  <a:srgbClr val="2E2B21">
                    <a:lumMod val="90000"/>
                    <a:lumOff val="10000"/>
                  </a:srgbClr>
                </a:solidFill>
              </a:rPr>
              <a:pPr/>
              <a:t>‹#›</a:t>
            </a:fld>
            <a:endParaRPr lang="en-US">
              <a:solidFill>
                <a:srgbClr val="2E2B21">
                  <a:lumMod val="90000"/>
                  <a:lumOff val="10000"/>
                </a:srgbClr>
              </a:solidFill>
            </a:endParaRPr>
          </a:p>
        </p:txBody>
      </p:sp>
    </p:spTree>
    <p:extLst>
      <p:ext uri="{BB962C8B-B14F-4D97-AF65-F5344CB8AC3E}">
        <p14:creationId xmlns:p14="http://schemas.microsoft.com/office/powerpoint/2010/main" val="367085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64C367-898F-4329-9085-3522819B0E66}" type="datetimeFigureOut">
              <a:rPr lang="en-US" smtClean="0">
                <a:solidFill>
                  <a:srgbClr val="2E2B21">
                    <a:lumMod val="90000"/>
                    <a:lumOff val="10000"/>
                  </a:srgbClr>
                </a:solidFill>
              </a:rPr>
              <a:pPr/>
              <a:t>1/27/2016</a:t>
            </a:fld>
            <a:endParaRPr lang="en-US">
              <a:solidFill>
                <a:srgbClr val="2E2B21">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2E2B21">
                  <a:lumMod val="90000"/>
                  <a:lumOff val="10000"/>
                </a:srgbClr>
              </a:solidFill>
            </a:endParaRPr>
          </a:p>
        </p:txBody>
      </p:sp>
      <p:sp>
        <p:nvSpPr>
          <p:cNvPr id="5" name="Slide Number Placeholder 4"/>
          <p:cNvSpPr>
            <a:spLocks noGrp="1"/>
          </p:cNvSpPr>
          <p:nvPr>
            <p:ph type="sldNum" sz="quarter" idx="12"/>
          </p:nvPr>
        </p:nvSpPr>
        <p:spPr/>
        <p:txBody>
          <a:bodyPr/>
          <a:lstStyle/>
          <a:p>
            <a:fld id="{E6DC1251-7582-4A9D-9F1F-5E0DA4E87D77}" type="slidenum">
              <a:rPr lang="en-US" smtClean="0">
                <a:solidFill>
                  <a:srgbClr val="2E2B21">
                    <a:lumMod val="90000"/>
                    <a:lumOff val="10000"/>
                  </a:srgbClr>
                </a:solidFill>
              </a:rPr>
              <a:pPr/>
              <a:t>‹#›</a:t>
            </a:fld>
            <a:endParaRPr lang="en-US">
              <a:solidFill>
                <a:srgbClr val="2E2B21">
                  <a:lumMod val="90000"/>
                  <a:lumOff val="10000"/>
                </a:srgbClr>
              </a:solidFill>
            </a:endParaRPr>
          </a:p>
        </p:txBody>
      </p:sp>
    </p:spTree>
    <p:extLst>
      <p:ext uri="{BB962C8B-B14F-4D97-AF65-F5344CB8AC3E}">
        <p14:creationId xmlns:p14="http://schemas.microsoft.com/office/powerpoint/2010/main" val="300172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4C367-898F-4329-9085-3522819B0E66}" type="datetimeFigureOut">
              <a:rPr lang="en-US" smtClean="0">
                <a:solidFill>
                  <a:srgbClr val="2E2B21">
                    <a:lumMod val="90000"/>
                    <a:lumOff val="10000"/>
                  </a:srgbClr>
                </a:solidFill>
              </a:rPr>
              <a:pPr/>
              <a:t>1/27/2016</a:t>
            </a:fld>
            <a:endParaRPr lang="en-US">
              <a:solidFill>
                <a:srgbClr val="2E2B21">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2E2B21">
                  <a:lumMod val="90000"/>
                  <a:lumOff val="10000"/>
                </a:srgbClr>
              </a:solidFill>
            </a:endParaRPr>
          </a:p>
        </p:txBody>
      </p:sp>
      <p:sp>
        <p:nvSpPr>
          <p:cNvPr id="4" name="Slide Number Placeholder 3"/>
          <p:cNvSpPr>
            <a:spLocks noGrp="1"/>
          </p:cNvSpPr>
          <p:nvPr>
            <p:ph type="sldNum" sz="quarter" idx="12"/>
          </p:nvPr>
        </p:nvSpPr>
        <p:spPr/>
        <p:txBody>
          <a:bodyPr/>
          <a:lstStyle/>
          <a:p>
            <a:fld id="{E6DC1251-7582-4A9D-9F1F-5E0DA4E87D77}" type="slidenum">
              <a:rPr lang="en-US" smtClean="0">
                <a:solidFill>
                  <a:srgbClr val="2E2B21">
                    <a:lumMod val="90000"/>
                    <a:lumOff val="10000"/>
                  </a:srgbClr>
                </a:solidFill>
              </a:rPr>
              <a:pPr/>
              <a:t>‹#›</a:t>
            </a:fld>
            <a:endParaRPr lang="en-US">
              <a:solidFill>
                <a:srgbClr val="2E2B21">
                  <a:lumMod val="90000"/>
                  <a:lumOff val="10000"/>
                </a:srgbClr>
              </a:solidFill>
            </a:endParaRPr>
          </a:p>
        </p:txBody>
      </p:sp>
      <p:pic>
        <p:nvPicPr>
          <p:cNvPr id="5" name="Picture 464" descr="African Development Bank Logo Nice Rez Transparent copy"/>
          <p:cNvPicPr>
            <a:picLocks noChangeAspect="1" noChangeArrowheads="1"/>
          </p:cNvPicPr>
          <p:nvPr userDrawn="1"/>
        </p:nvPicPr>
        <p:blipFill>
          <a:blip r:embed="rId2"/>
          <a:srcRect/>
          <a:stretch>
            <a:fillRect/>
          </a:stretch>
        </p:blipFill>
        <p:spPr bwMode="gray">
          <a:xfrm>
            <a:off x="83346" y="6177058"/>
            <a:ext cx="845344" cy="604837"/>
          </a:xfrm>
          <a:prstGeom prst="rect">
            <a:avLst/>
          </a:prstGeom>
          <a:noFill/>
          <a:ln w="9525">
            <a:noFill/>
            <a:miter lim="800000"/>
            <a:headEnd/>
            <a:tailEnd/>
          </a:ln>
        </p:spPr>
      </p:pic>
    </p:spTree>
    <p:extLst>
      <p:ext uri="{BB962C8B-B14F-4D97-AF65-F5344CB8AC3E}">
        <p14:creationId xmlns:p14="http://schemas.microsoft.com/office/powerpoint/2010/main" val="497471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4C367-898F-4329-9085-3522819B0E66}" type="datetimeFigureOut">
              <a:rPr lang="en-US" smtClean="0">
                <a:solidFill>
                  <a:srgbClr val="2E2B21">
                    <a:lumMod val="90000"/>
                    <a:lumOff val="10000"/>
                  </a:srgbClr>
                </a:solidFill>
              </a:rPr>
              <a:pPr/>
              <a:t>1/27/2016</a:t>
            </a:fld>
            <a:endParaRPr lang="en-US">
              <a:solidFill>
                <a:srgbClr val="2E2B21">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fld id="{E6DC1251-7582-4A9D-9F1F-5E0DA4E87D77}" type="slidenum">
              <a:rPr lang="en-US" smtClean="0">
                <a:solidFill>
                  <a:srgbClr val="2E2B21">
                    <a:lumMod val="90000"/>
                    <a:lumOff val="10000"/>
                  </a:srgbClr>
                </a:solidFill>
              </a:rPr>
              <a:pPr/>
              <a:t>‹#›</a:t>
            </a:fld>
            <a:endParaRPr lang="en-US">
              <a:solidFill>
                <a:srgbClr val="2E2B21">
                  <a:lumMod val="90000"/>
                  <a:lumOff val="10000"/>
                </a:srgbClr>
              </a:solidFill>
            </a:endParaRPr>
          </a:p>
        </p:txBody>
      </p:sp>
    </p:spTree>
    <p:extLst>
      <p:ext uri="{BB962C8B-B14F-4D97-AF65-F5344CB8AC3E}">
        <p14:creationId xmlns:p14="http://schemas.microsoft.com/office/powerpoint/2010/main" val="361922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4375" y="4960138"/>
            <a:ext cx="58293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648450" y="4702264"/>
            <a:ext cx="24003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4C367-898F-4329-9085-3522819B0E66}" type="datetimeFigureOut">
              <a:rPr lang="en-US" smtClean="0">
                <a:solidFill>
                  <a:srgbClr val="2E2B21">
                    <a:lumMod val="90000"/>
                    <a:lumOff val="10000"/>
                  </a:srgbClr>
                </a:solidFill>
              </a:rPr>
              <a:pPr/>
              <a:t>1/27/2016</a:t>
            </a:fld>
            <a:endParaRPr lang="en-US">
              <a:solidFill>
                <a:srgbClr val="2E2B21">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fld id="{E6DC1251-7582-4A9D-9F1F-5E0DA4E87D77}" type="slidenum">
              <a:rPr lang="en-US" smtClean="0">
                <a:solidFill>
                  <a:srgbClr val="2E2B21">
                    <a:lumMod val="90000"/>
                    <a:lumOff val="10000"/>
                  </a:srgbClr>
                </a:solidFill>
              </a:rPr>
              <a:pPr/>
              <a:t>‹#›</a:t>
            </a:fld>
            <a:endParaRPr lang="en-US">
              <a:solidFill>
                <a:srgbClr val="2E2B21">
                  <a:lumMod val="90000"/>
                  <a:lumOff val="10000"/>
                </a:srgbClr>
              </a:solidFill>
            </a:endParaRPr>
          </a:p>
        </p:txBody>
      </p:sp>
      <p:cxnSp>
        <p:nvCxnSpPr>
          <p:cNvPr id="9" name="Straight Connector 8"/>
          <p:cNvCxnSpPr/>
          <p:nvPr/>
        </p:nvCxnSpPr>
        <p:spPr>
          <a:xfrm flipV="1">
            <a:off x="6604457"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6" name="Picture 464" descr="African Development Bank Logo Nice Rez Transparent copy"/>
          <p:cNvPicPr>
            <a:picLocks noChangeAspect="1" noChangeArrowheads="1"/>
          </p:cNvPicPr>
          <p:nvPr userDrawn="1"/>
        </p:nvPicPr>
        <p:blipFill>
          <a:blip r:embed="rId2"/>
          <a:srcRect/>
          <a:stretch>
            <a:fillRect/>
          </a:stretch>
        </p:blipFill>
        <p:spPr bwMode="gray">
          <a:xfrm>
            <a:off x="-1182" y="6423177"/>
            <a:ext cx="832818" cy="422123"/>
          </a:xfrm>
          <a:prstGeom prst="rect">
            <a:avLst/>
          </a:prstGeom>
          <a:noFill/>
          <a:ln w="9525">
            <a:noFill/>
            <a:miter lim="800000"/>
            <a:headEnd/>
            <a:tailEnd/>
          </a:ln>
        </p:spPr>
      </p:pic>
    </p:spTree>
    <p:extLst>
      <p:ext uri="{BB962C8B-B14F-4D97-AF65-F5344CB8AC3E}">
        <p14:creationId xmlns:p14="http://schemas.microsoft.com/office/powerpoint/2010/main" val="328436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102" y="2286000"/>
            <a:ext cx="729005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D64C367-898F-4329-9085-3522819B0E66}" type="datetimeFigureOut">
              <a:rPr lang="en-US" smtClean="0">
                <a:solidFill>
                  <a:srgbClr val="2E2B21">
                    <a:lumMod val="90000"/>
                    <a:lumOff val="10000"/>
                  </a:srgbClr>
                </a:solidFill>
              </a:rPr>
              <a:pPr/>
              <a:t>1/27/2016</a:t>
            </a:fld>
            <a:endParaRPr lang="en-US">
              <a:solidFill>
                <a:srgbClr val="2E2B21">
                  <a:lumMod val="90000"/>
                  <a:lumOff val="10000"/>
                </a:srgb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solidFill>
                <a:srgbClr val="2E2B21">
                  <a:lumMod val="90000"/>
                  <a:lumOff val="10000"/>
                </a:srgb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E6DC1251-7582-4A9D-9F1F-5E0DA4E87D77}" type="slidenum">
              <a:rPr lang="en-US" smtClean="0">
                <a:solidFill>
                  <a:srgbClr val="2E2B21">
                    <a:lumMod val="90000"/>
                    <a:lumOff val="10000"/>
                  </a:srgbClr>
                </a:solidFill>
              </a:rPr>
              <a:pPr/>
              <a:t>‹#›</a:t>
            </a:fld>
            <a:endParaRPr lang="en-US">
              <a:solidFill>
                <a:srgbClr val="2E2B21">
                  <a:lumMod val="90000"/>
                  <a:lumOff val="10000"/>
                </a:srgbClr>
              </a:solidFill>
            </a:endParaRPr>
          </a:p>
        </p:txBody>
      </p:sp>
      <p:cxnSp>
        <p:nvCxnSpPr>
          <p:cNvPr id="7" name="Straight Connector 6"/>
          <p:cNvCxnSpPr/>
          <p:nvPr/>
        </p:nvCxnSpPr>
        <p:spPr>
          <a:xfrm flipV="1">
            <a:off x="571500" y="13833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224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descr="ADF13-PBA-Adjust_content_v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5" name="Rectangle 2"/>
          <p:cNvSpPr txBox="1">
            <a:spLocks noChangeArrowheads="1"/>
          </p:cNvSpPr>
          <p:nvPr userDrawn="1"/>
        </p:nvSpPr>
        <p:spPr bwMode="auto">
          <a:xfrm>
            <a:off x="1480482" y="6453336"/>
            <a:ext cx="9140195" cy="216024"/>
          </a:xfrm>
          <a:prstGeom prst="rect">
            <a:avLst/>
          </a:prstGeom>
          <a:noFill/>
          <a:ln w="9525">
            <a:noFill/>
            <a:miter lim="800000"/>
            <a:headEnd/>
            <a:tailEnd/>
          </a:ln>
        </p:spPr>
        <p:txBody>
          <a:bodyPr lIns="99551" tIns="49775" rIns="99551" bIns="49775"/>
          <a:lstStyle/>
          <a:p>
            <a:r>
              <a:rPr lang="en-US" sz="800" b="1" dirty="0">
                <a:solidFill>
                  <a:prstClr val="black"/>
                </a:solidFill>
                <a:latin typeface="Leelawadee" pitchFamily="34" charset="-34"/>
                <a:cs typeface="Leelawadee" pitchFamily="34" charset="-34"/>
              </a:rPr>
              <a:t>ADF-13: Reforms and Country Allocations</a:t>
            </a:r>
          </a:p>
        </p:txBody>
      </p:sp>
      <p:sp>
        <p:nvSpPr>
          <p:cNvPr id="7" name="Slide Number Placeholder 1"/>
          <p:cNvSpPr>
            <a:spLocks noGrp="1"/>
          </p:cNvSpPr>
          <p:nvPr>
            <p:ph type="sldNum" sz="quarter" idx="4"/>
          </p:nvPr>
        </p:nvSpPr>
        <p:spPr>
          <a:xfrm>
            <a:off x="6830888" y="6376275"/>
            <a:ext cx="2133600" cy="365125"/>
          </a:xfrm>
          <a:prstGeom prst="rect">
            <a:avLst/>
          </a:prstGeom>
        </p:spPr>
        <p:txBody>
          <a:bodyPr vert="horz" lIns="91440" tIns="45720" rIns="91440" bIns="45720" rtlCol="0" anchor="ctr"/>
          <a:lstStyle>
            <a:lvl1pPr algn="r">
              <a:defRPr sz="1200" b="0" i="0">
                <a:solidFill>
                  <a:srgbClr val="008000"/>
                </a:solidFill>
                <a:latin typeface="Arial"/>
                <a:cs typeface="Arial"/>
              </a:defRPr>
            </a:lvl1pPr>
          </a:lstStyle>
          <a:p>
            <a:fld id="{517BA79D-2D5D-3E4F-B4E2-DBCD39AF773A}" type="slidenum">
              <a:rPr lang="en-US" smtClean="0"/>
              <a:pPr/>
              <a:t>‹#›</a:t>
            </a:fld>
            <a:endParaRPr lang="en-US" dirty="0"/>
          </a:p>
        </p:txBody>
      </p:sp>
    </p:spTree>
    <p:extLst>
      <p:ext uri="{BB962C8B-B14F-4D97-AF65-F5344CB8AC3E}">
        <p14:creationId xmlns:p14="http://schemas.microsoft.com/office/powerpoint/2010/main" val="5300974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descr="ADF13-PBA-Adjust_content_v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5" name="Rectangle 2"/>
          <p:cNvSpPr txBox="1">
            <a:spLocks noChangeArrowheads="1"/>
          </p:cNvSpPr>
          <p:nvPr userDrawn="1"/>
        </p:nvSpPr>
        <p:spPr bwMode="auto">
          <a:xfrm>
            <a:off x="1480482" y="6453336"/>
            <a:ext cx="9140195" cy="216024"/>
          </a:xfrm>
          <a:prstGeom prst="rect">
            <a:avLst/>
          </a:prstGeom>
          <a:noFill/>
          <a:ln w="9525">
            <a:noFill/>
            <a:miter lim="800000"/>
            <a:headEnd/>
            <a:tailEnd/>
          </a:ln>
        </p:spPr>
        <p:txBody>
          <a:bodyPr lIns="99551" tIns="49775" rIns="99551" bIns="49775"/>
          <a:lstStyle/>
          <a:p>
            <a:r>
              <a:rPr lang="en-US" sz="800" b="1" dirty="0">
                <a:solidFill>
                  <a:prstClr val="black"/>
                </a:solidFill>
                <a:latin typeface="Leelawadee" pitchFamily="34" charset="-34"/>
                <a:cs typeface="Leelawadee" pitchFamily="34" charset="-34"/>
              </a:rPr>
              <a:t>ADF-13: Reforms and Country Allocations</a:t>
            </a:r>
          </a:p>
        </p:txBody>
      </p:sp>
      <p:sp>
        <p:nvSpPr>
          <p:cNvPr id="7" name="Slide Number Placeholder 1"/>
          <p:cNvSpPr>
            <a:spLocks noGrp="1"/>
          </p:cNvSpPr>
          <p:nvPr>
            <p:ph type="sldNum" sz="quarter" idx="4"/>
          </p:nvPr>
        </p:nvSpPr>
        <p:spPr>
          <a:xfrm>
            <a:off x="6830888" y="6376287"/>
            <a:ext cx="2133600" cy="365125"/>
          </a:xfrm>
          <a:prstGeom prst="rect">
            <a:avLst/>
          </a:prstGeom>
        </p:spPr>
        <p:txBody>
          <a:bodyPr vert="horz" lIns="91440" tIns="45720" rIns="91440" bIns="45720" rtlCol="0" anchor="ctr"/>
          <a:lstStyle>
            <a:lvl1pPr algn="r">
              <a:defRPr sz="1200" b="0" i="0">
                <a:solidFill>
                  <a:srgbClr val="008000"/>
                </a:solidFill>
                <a:latin typeface="Arial"/>
                <a:cs typeface="Arial"/>
              </a:defRPr>
            </a:lvl1pPr>
          </a:lstStyle>
          <a:p>
            <a:fld id="{517BA79D-2D5D-3E4F-B4E2-DBCD39AF773A}" type="slidenum">
              <a:rPr lang="en-US" smtClean="0"/>
              <a:pPr/>
              <a:t>‹#›</a:t>
            </a:fld>
            <a:endParaRPr lang="en-US" dirty="0"/>
          </a:p>
        </p:txBody>
      </p:sp>
    </p:spTree>
    <p:extLst>
      <p:ext uri="{BB962C8B-B14F-4D97-AF65-F5344CB8AC3E}">
        <p14:creationId xmlns:p14="http://schemas.microsoft.com/office/powerpoint/2010/main" val="25981832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descr="ADF13-PBA-Adjust_content_v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7" name="Slide Number Placeholder 1"/>
          <p:cNvSpPr>
            <a:spLocks noGrp="1"/>
          </p:cNvSpPr>
          <p:nvPr>
            <p:ph type="sldNum" sz="quarter" idx="4"/>
          </p:nvPr>
        </p:nvSpPr>
        <p:spPr>
          <a:xfrm>
            <a:off x="6830888" y="6376253"/>
            <a:ext cx="2133600" cy="365125"/>
          </a:xfrm>
          <a:prstGeom prst="rect">
            <a:avLst/>
          </a:prstGeom>
        </p:spPr>
        <p:txBody>
          <a:bodyPr vert="horz" lIns="91440" tIns="45720" rIns="91440" bIns="45720" rtlCol="0" anchor="ctr"/>
          <a:lstStyle>
            <a:lvl1pPr algn="r">
              <a:defRPr sz="1200" b="0" i="0">
                <a:solidFill>
                  <a:srgbClr val="008000"/>
                </a:solidFill>
                <a:latin typeface="Arial"/>
                <a:cs typeface="Arial"/>
              </a:defRPr>
            </a:lvl1pPr>
          </a:lstStyle>
          <a:p>
            <a:fld id="{517BA79D-2D5D-3E4F-B4E2-DBCD39AF773A}" type="slidenum">
              <a:rPr lang="en-US" smtClean="0"/>
              <a:pPr/>
              <a:t>‹#›</a:t>
            </a:fld>
            <a:endParaRPr lang="en-US" dirty="0"/>
          </a:p>
        </p:txBody>
      </p:sp>
    </p:spTree>
    <p:extLst>
      <p:ext uri="{BB962C8B-B14F-4D97-AF65-F5344CB8AC3E}">
        <p14:creationId xmlns:p14="http://schemas.microsoft.com/office/powerpoint/2010/main" val="39348915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hart" Target="../charts/char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5.xml"/><Relationship Id="rId7" Type="http://schemas.openxmlformats.org/officeDocument/2006/relationships/package" Target="../embeddings/Microsoft_PowerPoint_Slide2.sld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chart" Target="../charts/char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509120"/>
            <a:ext cx="6430993" cy="2016224"/>
          </a:xfrm>
        </p:spPr>
        <p:txBody>
          <a:bodyPr>
            <a:normAutofit/>
          </a:bodyPr>
          <a:lstStyle/>
          <a:p>
            <a:r>
              <a:rPr lang="en-US" sz="3600" b="1" dirty="0" smtClean="0">
                <a:solidFill>
                  <a:schemeClr val="tx1"/>
                </a:solidFill>
              </a:rPr>
              <a:t>THE BANK AND Health IN AFRICA</a:t>
            </a:r>
            <a:br>
              <a:rPr lang="en-US" sz="3600" b="1" dirty="0" smtClean="0">
                <a:solidFill>
                  <a:schemeClr val="tx1"/>
                </a:solidFill>
              </a:rPr>
            </a:br>
            <a:r>
              <a:rPr lang="en-US" sz="2000" dirty="0" smtClean="0">
                <a:solidFill>
                  <a:schemeClr val="tx1"/>
                </a:solidFill>
              </a:rPr>
              <a:t>Human </a:t>
            </a:r>
            <a:r>
              <a:rPr lang="en-US" sz="2000" dirty="0">
                <a:solidFill>
                  <a:schemeClr val="tx1"/>
                </a:solidFill>
              </a:rPr>
              <a:t>Development </a:t>
            </a:r>
            <a:r>
              <a:rPr lang="en-US" sz="2000" dirty="0" smtClean="0">
                <a:solidFill>
                  <a:schemeClr val="tx1"/>
                </a:solidFill>
              </a:rPr>
              <a:t>Department - OSHD</a:t>
            </a:r>
            <a:br>
              <a:rPr lang="en-US" sz="2000" dirty="0" smtClean="0">
                <a:solidFill>
                  <a:schemeClr val="tx1"/>
                </a:solidFill>
              </a:rPr>
            </a:br>
            <a:endParaRPr lang="en-US" sz="2000" b="1" dirty="0">
              <a:solidFill>
                <a:schemeClr val="tx1"/>
              </a:solidFill>
            </a:endParaRPr>
          </a:p>
        </p:txBody>
      </p:sp>
      <p:sp>
        <p:nvSpPr>
          <p:cNvPr id="4" name="Text Placeholder 3"/>
          <p:cNvSpPr>
            <a:spLocks noGrp="1"/>
          </p:cNvSpPr>
          <p:nvPr>
            <p:ph type="body" sz="half" idx="2"/>
          </p:nvPr>
        </p:nvSpPr>
        <p:spPr>
          <a:xfrm>
            <a:off x="6743700" y="4653136"/>
            <a:ext cx="2400300" cy="1584176"/>
          </a:xfrm>
        </p:spPr>
        <p:txBody>
          <a:bodyPr>
            <a:normAutofit/>
          </a:bodyPr>
          <a:lstStyle/>
          <a:p>
            <a:pPr algn="ctr"/>
            <a:r>
              <a:rPr lang="sv-SE" sz="1400" b="1" i="1" dirty="0" smtClean="0"/>
              <a:t>Fabrice Sergent</a:t>
            </a:r>
          </a:p>
          <a:p>
            <a:pPr algn="ctr"/>
            <a:r>
              <a:rPr lang="sv-SE" sz="1400" b="1" i="1" dirty="0" smtClean="0"/>
              <a:t>Istanbul,  28 January 2016</a:t>
            </a:r>
            <a:endParaRPr lang="sv-SE" sz="1400" b="1"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1" y="0"/>
            <a:ext cx="9180729" cy="40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SRG3623\AppData\Local\Microsoft\Windows\Temporary Internet Files\Content.Outlook\TU067NV2\bad logo double bonne de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41" y="5577862"/>
            <a:ext cx="1159012" cy="59284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732240" y="4653136"/>
            <a:ext cx="0" cy="1656184"/>
          </a:xfrm>
          <a:prstGeom prst="line">
            <a:avLst/>
          </a:prstGeom>
          <a:ln w="12700">
            <a:solidFill>
              <a:srgbClr val="99CC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8802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722376" y="116632"/>
            <a:ext cx="8026088" cy="978377"/>
          </a:xfrm>
          <a:prstGeom prst="rect">
            <a:avLst/>
          </a:prstGeom>
        </p:spPr>
        <p:txBody>
          <a:bodyPr vert="horz" lIns="91440" tIns="45720" rIns="91440" bIns="45720" rtlCol="0" anchor="ctr">
            <a:normAutofit/>
          </a:bodyPr>
          <a:lstStyle/>
          <a:p>
            <a:pPr>
              <a:lnSpc>
                <a:spcPct val="80000"/>
              </a:lnSpc>
              <a:spcBef>
                <a:spcPct val="0"/>
              </a:spcBef>
            </a:pPr>
            <a:r>
              <a:rPr lang="fr-FR" sz="4000" b="1" cap="all" spc="100" dirty="0" smtClean="0">
                <a:solidFill>
                  <a:schemeClr val="tx1">
                    <a:lumMod val="75000"/>
                    <a:lumOff val="25000"/>
                  </a:schemeClr>
                </a:solidFill>
                <a:latin typeface="Tw Cen MT Condensed" panose="020B0606020104020203"/>
              </a:rPr>
              <a:t>OUTLINE   </a:t>
            </a:r>
            <a:endParaRPr lang="en-US" sz="4000" b="1" cap="all" spc="100" dirty="0">
              <a:solidFill>
                <a:schemeClr val="tx1">
                  <a:lumMod val="75000"/>
                  <a:lumOff val="25000"/>
                </a:schemeClr>
              </a:solidFill>
              <a:latin typeface="Tw Cen MT Condensed" panose="020B0606020104020203"/>
            </a:endParaRPr>
          </a:p>
        </p:txBody>
      </p:sp>
      <p:sp>
        <p:nvSpPr>
          <p:cNvPr id="186" name="Rectangle 185"/>
          <p:cNvSpPr/>
          <p:nvPr/>
        </p:nvSpPr>
        <p:spPr>
          <a:xfrm>
            <a:off x="426747" y="1700808"/>
            <a:ext cx="8208912" cy="3693319"/>
          </a:xfrm>
          <a:prstGeom prst="rect">
            <a:avLst/>
          </a:prstGeom>
        </p:spPr>
        <p:txBody>
          <a:bodyPr wrap="square">
            <a:spAutoFit/>
          </a:bodyPr>
          <a:lstStyle/>
          <a:p>
            <a:pPr marL="93662">
              <a:buClr>
                <a:srgbClr val="669900"/>
              </a:buClr>
            </a:pPr>
            <a:r>
              <a:rPr lang="en-US" sz="2600" b="1" dirty="0" smtClean="0">
                <a:solidFill>
                  <a:schemeClr val="tx1">
                    <a:lumMod val="75000"/>
                    <a:lumOff val="25000"/>
                  </a:schemeClr>
                </a:solidFill>
              </a:rPr>
              <a:t>Overview </a:t>
            </a:r>
            <a:r>
              <a:rPr lang="en-US" sz="2600" b="1" dirty="0">
                <a:solidFill>
                  <a:schemeClr val="tx1">
                    <a:lumMod val="75000"/>
                    <a:lumOff val="25000"/>
                  </a:schemeClr>
                </a:solidFill>
              </a:rPr>
              <a:t>of the health </a:t>
            </a:r>
            <a:r>
              <a:rPr lang="en-US" sz="2600" b="1" dirty="0" smtClean="0">
                <a:solidFill>
                  <a:schemeClr val="tx1">
                    <a:lumMod val="75000"/>
                    <a:lumOff val="25000"/>
                  </a:schemeClr>
                </a:solidFill>
              </a:rPr>
              <a:t>situation </a:t>
            </a:r>
            <a:r>
              <a:rPr lang="en-US" sz="2600" b="1" dirty="0">
                <a:solidFill>
                  <a:schemeClr val="tx1">
                    <a:lumMod val="75000"/>
                    <a:lumOff val="25000"/>
                  </a:schemeClr>
                </a:solidFill>
              </a:rPr>
              <a:t>in </a:t>
            </a:r>
            <a:r>
              <a:rPr lang="en-US" sz="2600" b="1" dirty="0" smtClean="0">
                <a:solidFill>
                  <a:schemeClr val="tx1">
                    <a:lumMod val="75000"/>
                    <a:lumOff val="25000"/>
                  </a:schemeClr>
                </a:solidFill>
              </a:rPr>
              <a:t>Africa and related challenges</a:t>
            </a:r>
            <a:endParaRPr lang="en-US" sz="2600" b="1" dirty="0">
              <a:solidFill>
                <a:schemeClr val="tx1">
                  <a:lumMod val="75000"/>
                  <a:lumOff val="25000"/>
                </a:schemeClr>
              </a:solidFill>
            </a:endParaRPr>
          </a:p>
          <a:p>
            <a:pPr marL="93662">
              <a:buClr>
                <a:srgbClr val="669900"/>
              </a:buClr>
            </a:pPr>
            <a:endParaRPr lang="en-US" sz="2600" b="1" dirty="0" smtClean="0">
              <a:solidFill>
                <a:schemeClr val="tx1">
                  <a:lumMod val="75000"/>
                  <a:lumOff val="25000"/>
                </a:schemeClr>
              </a:solidFill>
            </a:endParaRPr>
          </a:p>
          <a:p>
            <a:pPr marL="93662">
              <a:buClr>
                <a:srgbClr val="669900"/>
              </a:buClr>
            </a:pPr>
            <a:r>
              <a:rPr lang="en-US" sz="2600" b="1" dirty="0" smtClean="0">
                <a:solidFill>
                  <a:schemeClr val="tx1">
                    <a:lumMod val="75000"/>
                    <a:lumOff val="25000"/>
                  </a:schemeClr>
                </a:solidFill>
              </a:rPr>
              <a:t>The Bank’s strategies: </a:t>
            </a:r>
            <a:r>
              <a:rPr lang="en-US" sz="2600" dirty="0" smtClean="0">
                <a:solidFill>
                  <a:schemeClr val="tx1">
                    <a:lumMod val="75000"/>
                    <a:lumOff val="25000"/>
                  </a:schemeClr>
                </a:solidFill>
              </a:rPr>
              <a:t>High5s - Ten-Year Strategy- </a:t>
            </a:r>
          </a:p>
          <a:p>
            <a:pPr marL="93662">
              <a:buClr>
                <a:srgbClr val="669900"/>
              </a:buClr>
            </a:pPr>
            <a:r>
              <a:rPr lang="en-US" sz="2600" dirty="0" smtClean="0">
                <a:solidFill>
                  <a:schemeClr val="tx1">
                    <a:lumMod val="75000"/>
                    <a:lumOff val="25000"/>
                  </a:schemeClr>
                </a:solidFill>
              </a:rPr>
              <a:t>Human </a:t>
            </a:r>
            <a:r>
              <a:rPr lang="en-US" sz="2600" dirty="0">
                <a:solidFill>
                  <a:schemeClr val="tx1">
                    <a:lumMod val="75000"/>
                    <a:lumOff val="25000"/>
                  </a:schemeClr>
                </a:solidFill>
              </a:rPr>
              <a:t>C</a:t>
            </a:r>
            <a:r>
              <a:rPr lang="en-US" sz="2600" dirty="0" smtClean="0">
                <a:solidFill>
                  <a:schemeClr val="tx1">
                    <a:lumMod val="75000"/>
                    <a:lumOff val="25000"/>
                  </a:schemeClr>
                </a:solidFill>
              </a:rPr>
              <a:t>apital </a:t>
            </a:r>
            <a:r>
              <a:rPr lang="en-US" sz="2600" dirty="0">
                <a:solidFill>
                  <a:schemeClr val="tx1">
                    <a:lumMod val="75000"/>
                    <a:lumOff val="25000"/>
                  </a:schemeClr>
                </a:solidFill>
              </a:rPr>
              <a:t>S</a:t>
            </a:r>
            <a:r>
              <a:rPr lang="en-US" sz="2600" dirty="0" smtClean="0">
                <a:solidFill>
                  <a:schemeClr val="tx1">
                    <a:lumMod val="75000"/>
                    <a:lumOff val="25000"/>
                  </a:schemeClr>
                </a:solidFill>
              </a:rPr>
              <a:t>trategy </a:t>
            </a:r>
          </a:p>
          <a:p>
            <a:pPr marL="93662">
              <a:buClr>
                <a:srgbClr val="669900"/>
              </a:buClr>
            </a:pPr>
            <a:endParaRPr lang="en-US" sz="2600" b="1" dirty="0" smtClean="0">
              <a:solidFill>
                <a:srgbClr val="85AD33"/>
              </a:solidFill>
            </a:endParaRPr>
          </a:p>
          <a:p>
            <a:pPr marL="93662">
              <a:buClr>
                <a:srgbClr val="669900"/>
              </a:buClr>
            </a:pPr>
            <a:r>
              <a:rPr lang="en-US" sz="2600" b="1" dirty="0" smtClean="0">
                <a:solidFill>
                  <a:schemeClr val="bg1"/>
                </a:solidFill>
              </a:rPr>
              <a:t>Financing </a:t>
            </a:r>
            <a:r>
              <a:rPr lang="en-US" sz="2600" b="1" dirty="0">
                <a:solidFill>
                  <a:schemeClr val="bg1"/>
                </a:solidFill>
              </a:rPr>
              <a:t>instruments</a:t>
            </a:r>
          </a:p>
          <a:p>
            <a:pPr marL="93662">
              <a:buClr>
                <a:srgbClr val="669900"/>
              </a:buClr>
            </a:pPr>
            <a:endParaRPr lang="en-US" sz="2600" b="1" dirty="0" smtClean="0">
              <a:solidFill>
                <a:schemeClr val="tx1">
                  <a:lumMod val="75000"/>
                  <a:lumOff val="25000"/>
                </a:schemeClr>
              </a:solidFill>
            </a:endParaRPr>
          </a:p>
          <a:p>
            <a:pPr marL="93662">
              <a:buClr>
                <a:srgbClr val="669900"/>
              </a:buClr>
            </a:pPr>
            <a:r>
              <a:rPr lang="en-US" sz="2600" b="1" dirty="0" smtClean="0">
                <a:solidFill>
                  <a:schemeClr val="tx1">
                    <a:lumMod val="75000"/>
                    <a:lumOff val="25000"/>
                  </a:schemeClr>
                </a:solidFill>
              </a:rPr>
              <a:t>Highlights </a:t>
            </a:r>
            <a:r>
              <a:rPr lang="en-US" sz="2600" b="1" dirty="0">
                <a:solidFill>
                  <a:schemeClr val="tx1">
                    <a:lumMod val="75000"/>
                    <a:lumOff val="25000"/>
                  </a:schemeClr>
                </a:solidFill>
              </a:rPr>
              <a:t>of the </a:t>
            </a:r>
            <a:r>
              <a:rPr lang="en-US" sz="2600" b="1" dirty="0" smtClean="0">
                <a:solidFill>
                  <a:schemeClr val="tx1">
                    <a:lumMod val="75000"/>
                    <a:lumOff val="25000"/>
                  </a:schemeClr>
                </a:solidFill>
              </a:rPr>
              <a:t>Bank’s </a:t>
            </a:r>
            <a:r>
              <a:rPr lang="en-US" sz="2600" b="1" dirty="0">
                <a:solidFill>
                  <a:schemeClr val="tx1">
                    <a:lumMod val="75000"/>
                    <a:lumOff val="25000"/>
                  </a:schemeClr>
                </a:solidFill>
              </a:rPr>
              <a:t>Portfolio and </a:t>
            </a:r>
            <a:r>
              <a:rPr lang="en-US" sz="2600" b="1" dirty="0" smtClean="0">
                <a:solidFill>
                  <a:schemeClr val="tx1">
                    <a:lumMod val="75000"/>
                    <a:lumOff val="25000"/>
                  </a:schemeClr>
                </a:solidFill>
              </a:rPr>
              <a:t>pipeline</a:t>
            </a:r>
            <a:endParaRPr lang="en-US" sz="2600" b="1" dirty="0">
              <a:solidFill>
                <a:schemeClr val="tx1">
                  <a:lumMod val="75000"/>
                  <a:lumOff val="25000"/>
                </a:schemeClr>
              </a:solidFill>
            </a:endParaRPr>
          </a:p>
        </p:txBody>
      </p:sp>
    </p:spTree>
    <p:extLst>
      <p:ext uri="{BB962C8B-B14F-4D97-AF65-F5344CB8AC3E}">
        <p14:creationId xmlns:p14="http://schemas.microsoft.com/office/powerpoint/2010/main" val="2034021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64953" y="216176"/>
            <a:ext cx="8386128" cy="1052583"/>
          </a:xfrm>
          <a:prstGeom prst="rect">
            <a:avLst/>
          </a:prstGeom>
        </p:spPr>
        <p:txBody>
          <a:bodyPr vert="horz" lIns="91440" tIns="45720" rIns="91440" bIns="45720" rtlCol="0" anchor="ctr">
            <a:normAutofit fontScale="92500"/>
          </a:bodyPr>
          <a:lstStyle/>
          <a:p>
            <a:pPr>
              <a:lnSpc>
                <a:spcPct val="80000"/>
              </a:lnSpc>
              <a:spcBef>
                <a:spcPct val="0"/>
              </a:spcBef>
            </a:pPr>
            <a:r>
              <a:rPr lang="en-US" sz="4000" b="1" cap="all" spc="100" dirty="0" smtClean="0">
                <a:solidFill>
                  <a:srgbClr val="2E2B21">
                    <a:lumMod val="90000"/>
                    <a:lumOff val="10000"/>
                  </a:srgbClr>
                </a:solidFill>
                <a:latin typeface="Tw Cen MT Condensed" panose="020B0606020104020203"/>
              </a:rPr>
              <a:t>financing HUMAN DEVELOPMENT PROJECTS</a:t>
            </a:r>
            <a:endParaRPr lang="en-US" sz="2400" cap="all" spc="100" dirty="0">
              <a:solidFill>
                <a:srgbClr val="2E2B21">
                  <a:lumMod val="90000"/>
                  <a:lumOff val="10000"/>
                </a:srgbClr>
              </a:solidFill>
              <a:latin typeface="Tw Cen MT Condensed" panose="020B0606020104020203"/>
            </a:endParaRPr>
          </a:p>
          <a:p>
            <a:pPr>
              <a:lnSpc>
                <a:spcPct val="80000"/>
              </a:lnSpc>
              <a:spcBef>
                <a:spcPct val="0"/>
              </a:spcBef>
            </a:pPr>
            <a:r>
              <a:rPr lang="en-US" sz="2400" cap="all" spc="100" dirty="0" smtClean="0">
                <a:solidFill>
                  <a:srgbClr val="2E2B21">
                    <a:lumMod val="90000"/>
                    <a:lumOff val="10000"/>
                  </a:srgbClr>
                </a:solidFill>
                <a:latin typeface="Tw Cen MT Condensed" panose="020B0606020104020203"/>
              </a:rPr>
              <a:t>(Reminder of this morning’s presentation)</a:t>
            </a:r>
            <a:endParaRPr lang="en-US" sz="2400" b="1" cap="all" spc="100" dirty="0">
              <a:solidFill>
                <a:srgbClr val="2E2B21">
                  <a:lumMod val="90000"/>
                  <a:lumOff val="10000"/>
                </a:srgbClr>
              </a:solidFill>
              <a:latin typeface="Tw Cen MT Condensed" panose="020B0606020104020203"/>
            </a:endParaRPr>
          </a:p>
        </p:txBody>
      </p:sp>
      <p:sp>
        <p:nvSpPr>
          <p:cNvPr id="8" name="Rectangle 7"/>
          <p:cNvSpPr/>
          <p:nvPr/>
        </p:nvSpPr>
        <p:spPr>
          <a:xfrm>
            <a:off x="645770" y="1270128"/>
            <a:ext cx="8174702" cy="2123658"/>
          </a:xfrm>
          <a:prstGeom prst="rect">
            <a:avLst/>
          </a:prstGeom>
          <a:solidFill>
            <a:srgbClr val="99CC00">
              <a:alpha val="47000"/>
            </a:srgbClr>
          </a:solidFill>
        </p:spPr>
        <p:txBody>
          <a:bodyPr wrap="square">
            <a:spAutoFit/>
          </a:bodyPr>
          <a:lstStyle/>
          <a:p>
            <a:pPr marL="342900" indent="-342900">
              <a:buFont typeface="Arial" panose="020B0604020202020204" pitchFamily="34" charset="0"/>
              <a:buChar char="•"/>
            </a:pPr>
            <a:r>
              <a:rPr lang="en-US" sz="2400" b="1" dirty="0" smtClean="0"/>
              <a:t>African Development Fund/African Development Bank</a:t>
            </a:r>
            <a:endParaRPr lang="en-US" sz="2400" b="1" dirty="0"/>
          </a:p>
          <a:p>
            <a:pPr marL="342900" indent="-342900">
              <a:buFont typeface="Arial" panose="020B0604020202020204" pitchFamily="34" charset="0"/>
              <a:buChar char="•"/>
            </a:pPr>
            <a:r>
              <a:rPr lang="en-US" sz="2400" b="1" dirty="0" smtClean="0"/>
              <a:t>Grants and Loans</a:t>
            </a:r>
            <a:endParaRPr lang="en-US" sz="2400" b="1" dirty="0"/>
          </a:p>
          <a:p>
            <a:pPr marL="342900" indent="-342900">
              <a:buFont typeface="Arial" panose="020B0604020202020204" pitchFamily="34" charset="0"/>
              <a:buChar char="•"/>
            </a:pPr>
            <a:r>
              <a:rPr lang="en-US" sz="2400" b="1" dirty="0" smtClean="0"/>
              <a:t>National or regional projects/programmes:</a:t>
            </a:r>
          </a:p>
          <a:p>
            <a:pPr marL="342900" indent="-540000">
              <a:buFont typeface="Wingdings" panose="05000000000000000000" pitchFamily="2" charset="2"/>
              <a:buChar char="Ø"/>
            </a:pPr>
            <a:r>
              <a:rPr lang="en-US" sz="2000" dirty="0" smtClean="0"/>
              <a:t>Investment Projects</a:t>
            </a:r>
          </a:p>
          <a:p>
            <a:pPr marL="342900" indent="-540000">
              <a:buFont typeface="Wingdings" panose="05000000000000000000" pitchFamily="2" charset="2"/>
              <a:buChar char="Ø"/>
            </a:pPr>
            <a:r>
              <a:rPr lang="en-US" sz="2000" dirty="0" smtClean="0"/>
              <a:t>Policy-Based Operations</a:t>
            </a:r>
          </a:p>
          <a:p>
            <a:pPr marL="342900" indent="-540000">
              <a:buFont typeface="Wingdings" panose="05000000000000000000" pitchFamily="2" charset="2"/>
              <a:buChar char="Ø"/>
            </a:pPr>
            <a:r>
              <a:rPr lang="en-US" sz="2000" dirty="0" smtClean="0"/>
              <a:t>Results-Based Financing under consideration</a:t>
            </a:r>
            <a:endParaRPr lang="en-US" sz="2000" dirty="0"/>
          </a:p>
        </p:txBody>
      </p:sp>
      <p:sp>
        <p:nvSpPr>
          <p:cNvPr id="9" name="Rectangle 8"/>
          <p:cNvSpPr/>
          <p:nvPr/>
        </p:nvSpPr>
        <p:spPr>
          <a:xfrm>
            <a:off x="645770" y="3573016"/>
            <a:ext cx="2520280" cy="2808312"/>
          </a:xfrm>
          <a:prstGeom prst="rect">
            <a:avLst/>
          </a:prstGeom>
          <a:solidFill>
            <a:srgbClr val="99CC00">
              <a:alpha val="46000"/>
            </a:srgbClr>
          </a:solidFill>
        </p:spPr>
        <p:txBody>
          <a:bodyPr wrap="square" anchor="ctr" anchorCtr="0">
            <a:noAutofit/>
          </a:bodyPr>
          <a:lstStyle/>
          <a:p>
            <a:pPr marL="12700"/>
            <a:r>
              <a:rPr lang="en-US" sz="2400" b="1" dirty="0" smtClean="0"/>
              <a:t>Special Relief Fund (SRF)</a:t>
            </a:r>
            <a:endParaRPr lang="en-US" sz="2400" b="1" dirty="0"/>
          </a:p>
          <a:p>
            <a:pPr marL="177800" indent="-165100">
              <a:buFont typeface="Arial" panose="020B0604020202020204" pitchFamily="34" charset="0"/>
              <a:buChar char="•"/>
            </a:pPr>
            <a:r>
              <a:rPr lang="en-US" sz="2400" dirty="0" smtClean="0"/>
              <a:t>Grants</a:t>
            </a:r>
            <a:endParaRPr lang="en-US" sz="2400" dirty="0"/>
          </a:p>
          <a:p>
            <a:pPr marL="177800" indent="-165100">
              <a:buFont typeface="Arial" panose="020B0604020202020204" pitchFamily="34" charset="0"/>
              <a:buChar char="•"/>
            </a:pPr>
            <a:r>
              <a:rPr lang="en-US" sz="2400" dirty="0"/>
              <a:t>For </a:t>
            </a:r>
            <a:r>
              <a:rPr lang="en-US" sz="2400" dirty="0" smtClean="0"/>
              <a:t>emergency assistance (Ebola, Cholera, floods etc.)</a:t>
            </a:r>
            <a:endParaRPr lang="en-US" sz="2400" dirty="0"/>
          </a:p>
        </p:txBody>
      </p:sp>
      <p:sp>
        <p:nvSpPr>
          <p:cNvPr id="10" name="Rectangle 9"/>
          <p:cNvSpPr/>
          <p:nvPr/>
        </p:nvSpPr>
        <p:spPr>
          <a:xfrm>
            <a:off x="3497877" y="3573016"/>
            <a:ext cx="2520280" cy="2808312"/>
          </a:xfrm>
          <a:prstGeom prst="rect">
            <a:avLst/>
          </a:prstGeom>
          <a:solidFill>
            <a:srgbClr val="FFCC99">
              <a:alpha val="51000"/>
            </a:srgbClr>
          </a:solidFill>
        </p:spPr>
        <p:txBody>
          <a:bodyPr wrap="square" anchor="ctr" anchorCtr="0">
            <a:noAutofit/>
          </a:bodyPr>
          <a:lstStyle/>
          <a:p>
            <a:pPr marL="12700"/>
            <a:r>
              <a:rPr lang="en-US" sz="2400" b="1" dirty="0"/>
              <a:t>Trust </a:t>
            </a:r>
            <a:r>
              <a:rPr lang="en-US" sz="2400" b="1" dirty="0" smtClean="0"/>
              <a:t>Funds (Grants)</a:t>
            </a:r>
            <a:endParaRPr lang="en-US" sz="2400" b="1" dirty="0"/>
          </a:p>
          <a:p>
            <a:pPr marL="177800" indent="-165100">
              <a:buFont typeface="Arial" panose="020B0604020202020204" pitchFamily="34" charset="0"/>
              <a:buChar char="•"/>
            </a:pPr>
            <a:r>
              <a:rPr lang="en-US" sz="2400" dirty="0" smtClean="0"/>
              <a:t>Grants</a:t>
            </a:r>
            <a:endParaRPr lang="en-US" sz="2400" dirty="0"/>
          </a:p>
          <a:p>
            <a:pPr marL="177800" indent="-165100">
              <a:buFont typeface="Arial" panose="020B0604020202020204" pitchFamily="34" charset="0"/>
              <a:buChar char="•"/>
            </a:pPr>
            <a:r>
              <a:rPr lang="en-US" sz="2400" dirty="0" smtClean="0"/>
              <a:t>Value for Money; Nigeria Trust Fund; Korea Trust Fund; South-South; etc.</a:t>
            </a:r>
            <a:endParaRPr lang="en-US" sz="2400" dirty="0"/>
          </a:p>
        </p:txBody>
      </p:sp>
      <p:sp>
        <p:nvSpPr>
          <p:cNvPr id="11" name="Rectangle 10"/>
          <p:cNvSpPr/>
          <p:nvPr/>
        </p:nvSpPr>
        <p:spPr>
          <a:xfrm>
            <a:off x="6300192" y="3573016"/>
            <a:ext cx="2520280" cy="2808312"/>
          </a:xfrm>
          <a:prstGeom prst="rect">
            <a:avLst/>
          </a:prstGeom>
          <a:solidFill>
            <a:srgbClr val="99CC00">
              <a:alpha val="51000"/>
            </a:srgbClr>
          </a:solidFill>
        </p:spPr>
        <p:txBody>
          <a:bodyPr wrap="square" anchor="ctr" anchorCtr="0">
            <a:noAutofit/>
          </a:bodyPr>
          <a:lstStyle/>
          <a:p>
            <a:pPr marL="12700" algn="ctr"/>
            <a:r>
              <a:rPr lang="fr-FR" sz="2400" b="1" dirty="0" smtClean="0"/>
              <a:t>MIC TAF Grants</a:t>
            </a:r>
            <a:endParaRPr lang="en-US" sz="2400" b="1" dirty="0" smtClean="0"/>
          </a:p>
          <a:p>
            <a:pPr marL="12700" algn="ctr"/>
            <a:r>
              <a:rPr lang="en-US" sz="2400" dirty="0" smtClean="0"/>
              <a:t>Middle Income Countries </a:t>
            </a:r>
            <a:r>
              <a:rPr lang="en-US" sz="2400" dirty="0"/>
              <a:t>T</a:t>
            </a:r>
            <a:r>
              <a:rPr lang="en-US" sz="2400" dirty="0" smtClean="0"/>
              <a:t>echnical </a:t>
            </a:r>
            <a:r>
              <a:rPr lang="en-US" sz="2400" dirty="0"/>
              <a:t>A</a:t>
            </a:r>
            <a:r>
              <a:rPr lang="en-US" sz="2400" dirty="0" smtClean="0"/>
              <a:t>ssistance Fund</a:t>
            </a:r>
            <a:endParaRPr lang="en-US" sz="2400" dirty="0"/>
          </a:p>
        </p:txBody>
      </p:sp>
      <p:cxnSp>
        <p:nvCxnSpPr>
          <p:cNvPr id="12" name="Straight Connector 11"/>
          <p:cNvCxnSpPr/>
          <p:nvPr/>
        </p:nvCxnSpPr>
        <p:spPr>
          <a:xfrm>
            <a:off x="430584" y="1124744"/>
            <a:ext cx="8210824" cy="0"/>
          </a:xfrm>
          <a:prstGeom prst="line">
            <a:avLst/>
          </a:prstGeom>
          <a:ln w="28575">
            <a:solidFill>
              <a:srgbClr val="99CC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1511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722376" y="116632"/>
            <a:ext cx="8026088" cy="978377"/>
          </a:xfrm>
          <a:prstGeom prst="rect">
            <a:avLst/>
          </a:prstGeom>
        </p:spPr>
        <p:txBody>
          <a:bodyPr vert="horz" lIns="91440" tIns="45720" rIns="91440" bIns="45720" rtlCol="0" anchor="ctr">
            <a:normAutofit/>
          </a:bodyPr>
          <a:lstStyle/>
          <a:p>
            <a:pPr>
              <a:lnSpc>
                <a:spcPct val="80000"/>
              </a:lnSpc>
              <a:spcBef>
                <a:spcPct val="0"/>
              </a:spcBef>
            </a:pPr>
            <a:r>
              <a:rPr lang="fr-FR" sz="4000" b="1" cap="all" spc="100" dirty="0" smtClean="0">
                <a:solidFill>
                  <a:schemeClr val="tx1">
                    <a:lumMod val="75000"/>
                    <a:lumOff val="25000"/>
                  </a:schemeClr>
                </a:solidFill>
                <a:latin typeface="Tw Cen MT Condensed" panose="020B0606020104020203"/>
              </a:rPr>
              <a:t>OUTLINE   </a:t>
            </a:r>
            <a:endParaRPr lang="en-US" sz="4000" b="1" cap="all" spc="100" dirty="0">
              <a:solidFill>
                <a:schemeClr val="tx1">
                  <a:lumMod val="75000"/>
                  <a:lumOff val="25000"/>
                </a:schemeClr>
              </a:solidFill>
              <a:latin typeface="Tw Cen MT Condensed" panose="020B0606020104020203"/>
            </a:endParaRPr>
          </a:p>
        </p:txBody>
      </p:sp>
      <p:sp>
        <p:nvSpPr>
          <p:cNvPr id="186" name="Rectangle 185"/>
          <p:cNvSpPr/>
          <p:nvPr/>
        </p:nvSpPr>
        <p:spPr>
          <a:xfrm>
            <a:off x="426747" y="1700808"/>
            <a:ext cx="8208912" cy="3693319"/>
          </a:xfrm>
          <a:prstGeom prst="rect">
            <a:avLst/>
          </a:prstGeom>
        </p:spPr>
        <p:txBody>
          <a:bodyPr wrap="square">
            <a:spAutoFit/>
          </a:bodyPr>
          <a:lstStyle/>
          <a:p>
            <a:pPr marL="93662">
              <a:buClr>
                <a:srgbClr val="669900"/>
              </a:buClr>
            </a:pPr>
            <a:r>
              <a:rPr lang="en-US" sz="2600" b="1" dirty="0" smtClean="0">
                <a:solidFill>
                  <a:schemeClr val="tx1">
                    <a:lumMod val="75000"/>
                    <a:lumOff val="25000"/>
                  </a:schemeClr>
                </a:solidFill>
              </a:rPr>
              <a:t>Overview </a:t>
            </a:r>
            <a:r>
              <a:rPr lang="en-US" sz="2600" b="1" dirty="0">
                <a:solidFill>
                  <a:schemeClr val="tx1">
                    <a:lumMod val="75000"/>
                    <a:lumOff val="25000"/>
                  </a:schemeClr>
                </a:solidFill>
              </a:rPr>
              <a:t>of the health </a:t>
            </a:r>
            <a:r>
              <a:rPr lang="en-US" sz="2600" b="1" dirty="0" smtClean="0">
                <a:solidFill>
                  <a:schemeClr val="tx1">
                    <a:lumMod val="75000"/>
                    <a:lumOff val="25000"/>
                  </a:schemeClr>
                </a:solidFill>
              </a:rPr>
              <a:t>situation </a:t>
            </a:r>
            <a:r>
              <a:rPr lang="en-US" sz="2600" b="1" dirty="0">
                <a:solidFill>
                  <a:schemeClr val="tx1">
                    <a:lumMod val="75000"/>
                    <a:lumOff val="25000"/>
                  </a:schemeClr>
                </a:solidFill>
              </a:rPr>
              <a:t>in </a:t>
            </a:r>
            <a:r>
              <a:rPr lang="en-US" sz="2600" b="1" dirty="0" smtClean="0">
                <a:solidFill>
                  <a:schemeClr val="tx1">
                    <a:lumMod val="75000"/>
                    <a:lumOff val="25000"/>
                  </a:schemeClr>
                </a:solidFill>
              </a:rPr>
              <a:t>Africa and related challenges</a:t>
            </a:r>
            <a:endParaRPr lang="en-US" sz="2600" b="1" dirty="0">
              <a:solidFill>
                <a:schemeClr val="tx1">
                  <a:lumMod val="75000"/>
                  <a:lumOff val="25000"/>
                </a:schemeClr>
              </a:solidFill>
            </a:endParaRPr>
          </a:p>
          <a:p>
            <a:pPr marL="93662">
              <a:buClr>
                <a:srgbClr val="669900"/>
              </a:buClr>
            </a:pPr>
            <a:endParaRPr lang="en-US" sz="2600" b="1" dirty="0" smtClean="0">
              <a:solidFill>
                <a:schemeClr val="tx1">
                  <a:lumMod val="75000"/>
                  <a:lumOff val="25000"/>
                </a:schemeClr>
              </a:solidFill>
            </a:endParaRPr>
          </a:p>
          <a:p>
            <a:pPr marL="93662">
              <a:buClr>
                <a:srgbClr val="669900"/>
              </a:buClr>
            </a:pPr>
            <a:r>
              <a:rPr lang="en-US" sz="2600" b="1" dirty="0" smtClean="0">
                <a:solidFill>
                  <a:schemeClr val="tx1">
                    <a:lumMod val="75000"/>
                    <a:lumOff val="25000"/>
                  </a:schemeClr>
                </a:solidFill>
              </a:rPr>
              <a:t>The Bank’s strategies: </a:t>
            </a:r>
            <a:r>
              <a:rPr lang="en-US" sz="2600" dirty="0" smtClean="0">
                <a:solidFill>
                  <a:schemeClr val="tx1">
                    <a:lumMod val="75000"/>
                    <a:lumOff val="25000"/>
                  </a:schemeClr>
                </a:solidFill>
              </a:rPr>
              <a:t>High5s - Ten-Year Strategy- </a:t>
            </a:r>
          </a:p>
          <a:p>
            <a:pPr marL="93662">
              <a:buClr>
                <a:srgbClr val="669900"/>
              </a:buClr>
            </a:pPr>
            <a:r>
              <a:rPr lang="en-US" sz="2600" dirty="0" smtClean="0">
                <a:solidFill>
                  <a:schemeClr val="tx1">
                    <a:lumMod val="75000"/>
                    <a:lumOff val="25000"/>
                  </a:schemeClr>
                </a:solidFill>
              </a:rPr>
              <a:t>Human </a:t>
            </a:r>
            <a:r>
              <a:rPr lang="en-US" sz="2600" dirty="0">
                <a:solidFill>
                  <a:schemeClr val="tx1">
                    <a:lumMod val="75000"/>
                    <a:lumOff val="25000"/>
                  </a:schemeClr>
                </a:solidFill>
              </a:rPr>
              <a:t>C</a:t>
            </a:r>
            <a:r>
              <a:rPr lang="en-US" sz="2600" dirty="0" smtClean="0">
                <a:solidFill>
                  <a:schemeClr val="tx1">
                    <a:lumMod val="75000"/>
                    <a:lumOff val="25000"/>
                  </a:schemeClr>
                </a:solidFill>
              </a:rPr>
              <a:t>apital </a:t>
            </a:r>
            <a:r>
              <a:rPr lang="en-US" sz="2600" dirty="0">
                <a:solidFill>
                  <a:schemeClr val="tx1">
                    <a:lumMod val="75000"/>
                    <a:lumOff val="25000"/>
                  </a:schemeClr>
                </a:solidFill>
              </a:rPr>
              <a:t>S</a:t>
            </a:r>
            <a:r>
              <a:rPr lang="en-US" sz="2600" dirty="0" smtClean="0">
                <a:solidFill>
                  <a:schemeClr val="tx1">
                    <a:lumMod val="75000"/>
                    <a:lumOff val="25000"/>
                  </a:schemeClr>
                </a:solidFill>
              </a:rPr>
              <a:t>trategy </a:t>
            </a:r>
          </a:p>
          <a:p>
            <a:pPr marL="93662">
              <a:buClr>
                <a:srgbClr val="669900"/>
              </a:buClr>
            </a:pPr>
            <a:endParaRPr lang="en-US" sz="2600" b="1" dirty="0" smtClean="0">
              <a:solidFill>
                <a:schemeClr val="tx1">
                  <a:lumMod val="75000"/>
                  <a:lumOff val="25000"/>
                </a:schemeClr>
              </a:solidFill>
            </a:endParaRPr>
          </a:p>
          <a:p>
            <a:pPr marL="93662">
              <a:buClr>
                <a:srgbClr val="669900"/>
              </a:buClr>
            </a:pPr>
            <a:r>
              <a:rPr lang="en-US" sz="2600" b="1" dirty="0" smtClean="0">
                <a:solidFill>
                  <a:schemeClr val="tx1">
                    <a:lumMod val="75000"/>
                    <a:lumOff val="25000"/>
                  </a:schemeClr>
                </a:solidFill>
              </a:rPr>
              <a:t>Financing </a:t>
            </a:r>
            <a:r>
              <a:rPr lang="en-US" sz="2600" b="1" dirty="0">
                <a:solidFill>
                  <a:schemeClr val="tx1">
                    <a:lumMod val="75000"/>
                    <a:lumOff val="25000"/>
                  </a:schemeClr>
                </a:solidFill>
              </a:rPr>
              <a:t>instruments</a:t>
            </a:r>
          </a:p>
          <a:p>
            <a:pPr marL="93662">
              <a:buClr>
                <a:srgbClr val="669900"/>
              </a:buClr>
            </a:pPr>
            <a:endParaRPr lang="en-US" sz="2600" b="1" dirty="0" smtClean="0">
              <a:solidFill>
                <a:schemeClr val="tx1">
                  <a:lumMod val="75000"/>
                  <a:lumOff val="25000"/>
                </a:schemeClr>
              </a:solidFill>
            </a:endParaRPr>
          </a:p>
          <a:p>
            <a:pPr marL="93662">
              <a:buClr>
                <a:srgbClr val="669900"/>
              </a:buClr>
            </a:pPr>
            <a:r>
              <a:rPr lang="en-US" sz="2600" b="1" dirty="0" smtClean="0">
                <a:solidFill>
                  <a:schemeClr val="bg1"/>
                </a:solidFill>
              </a:rPr>
              <a:t>Highlights </a:t>
            </a:r>
            <a:r>
              <a:rPr lang="en-US" sz="2600" b="1" dirty="0">
                <a:solidFill>
                  <a:schemeClr val="bg1"/>
                </a:solidFill>
              </a:rPr>
              <a:t>of the </a:t>
            </a:r>
            <a:r>
              <a:rPr lang="en-US" sz="2600" b="1" dirty="0" smtClean="0">
                <a:solidFill>
                  <a:schemeClr val="bg1"/>
                </a:solidFill>
              </a:rPr>
              <a:t>Bank’s </a:t>
            </a:r>
            <a:r>
              <a:rPr lang="en-US" sz="2600" b="1" dirty="0">
                <a:solidFill>
                  <a:schemeClr val="bg1"/>
                </a:solidFill>
              </a:rPr>
              <a:t>Portfolio and </a:t>
            </a:r>
            <a:r>
              <a:rPr lang="en-US" sz="2600" b="1" dirty="0" smtClean="0">
                <a:solidFill>
                  <a:schemeClr val="bg1"/>
                </a:solidFill>
              </a:rPr>
              <a:t>pipeline</a:t>
            </a:r>
            <a:endParaRPr lang="en-US" sz="2600" b="1" dirty="0">
              <a:solidFill>
                <a:schemeClr val="bg1"/>
              </a:solidFill>
            </a:endParaRPr>
          </a:p>
        </p:txBody>
      </p:sp>
    </p:spTree>
    <p:extLst>
      <p:ext uri="{BB962C8B-B14F-4D97-AF65-F5344CB8AC3E}">
        <p14:creationId xmlns:p14="http://schemas.microsoft.com/office/powerpoint/2010/main" val="2045044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40558" y="259359"/>
            <a:ext cx="8386128" cy="620536"/>
          </a:xfrm>
          <a:prstGeom prst="rect">
            <a:avLst/>
          </a:prstGeom>
        </p:spPr>
        <p:txBody>
          <a:bodyPr vert="horz" lIns="91440" tIns="45720" rIns="91440" bIns="45720" rtlCol="0" anchor="ctr">
            <a:normAutofit/>
          </a:bodyPr>
          <a:lstStyle/>
          <a:p>
            <a:pPr>
              <a:lnSpc>
                <a:spcPct val="80000"/>
              </a:lnSpc>
              <a:spcBef>
                <a:spcPct val="0"/>
              </a:spcBef>
            </a:pPr>
            <a:r>
              <a:rPr lang="en-US" sz="4000" b="1" cap="all" spc="100" dirty="0">
                <a:solidFill>
                  <a:srgbClr val="2E2B21">
                    <a:lumMod val="90000"/>
                    <a:lumOff val="10000"/>
                  </a:srgbClr>
                </a:solidFill>
                <a:latin typeface="Tw Cen MT Condensed" panose="020B0606020104020203"/>
              </a:rPr>
              <a:t>Highlight of </a:t>
            </a:r>
            <a:r>
              <a:rPr lang="en-US" sz="4000" b="1" cap="all" spc="100" dirty="0" smtClean="0">
                <a:solidFill>
                  <a:srgbClr val="2E2B21">
                    <a:lumMod val="90000"/>
                    <a:lumOff val="10000"/>
                  </a:srgbClr>
                </a:solidFill>
                <a:latin typeface="Tw Cen MT Condensed" panose="020B0606020104020203"/>
              </a:rPr>
              <a:t>BANK portfolio (1/3)</a:t>
            </a:r>
            <a:endParaRPr lang="en-US" sz="4000" b="1" cap="all" spc="100" dirty="0">
              <a:solidFill>
                <a:srgbClr val="2E2B21">
                  <a:lumMod val="90000"/>
                  <a:lumOff val="10000"/>
                </a:srgbClr>
              </a:solidFill>
              <a:latin typeface="Tw Cen MT Condensed" panose="020B0606020104020203"/>
            </a:endParaRPr>
          </a:p>
        </p:txBody>
      </p:sp>
      <p:sp>
        <p:nvSpPr>
          <p:cNvPr id="4" name="Content Placeholder 7"/>
          <p:cNvSpPr>
            <a:spLocks noGrp="1"/>
          </p:cNvSpPr>
          <p:nvPr>
            <p:ph sz="half" idx="4294967295"/>
          </p:nvPr>
        </p:nvSpPr>
        <p:spPr>
          <a:xfrm>
            <a:off x="323528" y="1242628"/>
            <a:ext cx="3816424" cy="5430706"/>
          </a:xfrm>
          <a:prstGeom prst="rect">
            <a:avLst/>
          </a:prstGeom>
          <a:solidFill>
            <a:schemeClr val="accent2">
              <a:lumMod val="20000"/>
              <a:lumOff val="80000"/>
            </a:schemeClr>
          </a:solidFill>
        </p:spPr>
        <p:txBody>
          <a:bodyPr anchor="ctr" anchorCtr="0">
            <a:normAutofit fontScale="70000" lnSpcReduction="20000"/>
          </a:bodyPr>
          <a:lstStyle/>
          <a:p>
            <a:pPr marL="93663" indent="0">
              <a:spcAft>
                <a:spcPts val="0"/>
              </a:spcAft>
              <a:buClr>
                <a:srgbClr val="85AD33"/>
              </a:buClr>
              <a:buNone/>
              <a:defRPr/>
            </a:pPr>
            <a:r>
              <a:rPr lang="en-US" sz="2600" b="1" dirty="0"/>
              <a:t>In response to the Ebola outbreak in West Africa, the Bank approved nine new operations totalling USD 223 million: </a:t>
            </a:r>
            <a:endParaRPr lang="en-US" sz="2600" b="1" dirty="0" smtClean="0"/>
          </a:p>
          <a:p>
            <a:pPr marL="177800" indent="-84138">
              <a:spcAft>
                <a:spcPts val="0"/>
              </a:spcAft>
              <a:buClr>
                <a:srgbClr val="85AD33"/>
              </a:buClr>
              <a:buFont typeface="Arial" panose="020B0604020202020204" pitchFamily="34" charset="0"/>
              <a:buChar char="•"/>
              <a:defRPr/>
            </a:pPr>
            <a:r>
              <a:rPr lang="en-US" sz="2000" dirty="0" smtClean="0"/>
              <a:t>USD </a:t>
            </a:r>
            <a:r>
              <a:rPr lang="en-US" sz="2000" dirty="0"/>
              <a:t>3 million project for Guinea and neighbouring countries (23rd April 2014);</a:t>
            </a:r>
          </a:p>
          <a:p>
            <a:pPr marL="177800" indent="-84138">
              <a:spcAft>
                <a:spcPts val="0"/>
              </a:spcAft>
              <a:buClr>
                <a:srgbClr val="85AD33"/>
              </a:buClr>
              <a:buFont typeface="Arial" panose="020B0604020202020204" pitchFamily="34" charset="0"/>
              <a:buChar char="•"/>
              <a:defRPr/>
            </a:pPr>
            <a:r>
              <a:rPr lang="en-US" sz="2000" dirty="0"/>
              <a:t>USD 56 million project for ECOWAS countries (18th August 2014);</a:t>
            </a:r>
          </a:p>
          <a:p>
            <a:pPr marL="177800" indent="-84138">
              <a:spcAft>
                <a:spcPts val="0"/>
              </a:spcAft>
              <a:buClr>
                <a:srgbClr val="85AD33"/>
              </a:buClr>
              <a:buFont typeface="Arial" panose="020B0604020202020204" pitchFamily="34" charset="0"/>
              <a:buChar char="•"/>
              <a:defRPr/>
            </a:pPr>
            <a:r>
              <a:rPr lang="en-US" sz="2000" dirty="0"/>
              <a:t>USD 1 million emergency operation for Guinea (18th August 2014);</a:t>
            </a:r>
          </a:p>
          <a:p>
            <a:pPr marL="177800" indent="-84138">
              <a:spcAft>
                <a:spcPts val="0"/>
              </a:spcAft>
              <a:buClr>
                <a:srgbClr val="85AD33"/>
              </a:buClr>
              <a:buFont typeface="Arial" panose="020B0604020202020204" pitchFamily="34" charset="0"/>
              <a:buChar char="•"/>
              <a:defRPr/>
            </a:pPr>
            <a:r>
              <a:rPr lang="en-US" sz="2000" dirty="0"/>
              <a:t>USD 1 million emergency operation for Liberia (18th August 2014); </a:t>
            </a:r>
          </a:p>
          <a:p>
            <a:pPr marL="177800" indent="-84138">
              <a:spcAft>
                <a:spcPts val="0"/>
              </a:spcAft>
              <a:buClr>
                <a:srgbClr val="85AD33"/>
              </a:buClr>
              <a:buFont typeface="Arial" panose="020B0604020202020204" pitchFamily="34" charset="0"/>
              <a:buChar char="•"/>
              <a:defRPr/>
            </a:pPr>
            <a:r>
              <a:rPr lang="en-US" sz="2000" dirty="0"/>
              <a:t>USD 1 million emergency operation for Sierra Leone (18th August 2014); </a:t>
            </a:r>
          </a:p>
          <a:p>
            <a:pPr marL="177800" indent="-84138">
              <a:spcAft>
                <a:spcPts val="0"/>
              </a:spcAft>
              <a:buClr>
                <a:srgbClr val="85AD33"/>
              </a:buClr>
              <a:buFont typeface="Arial" panose="020B0604020202020204" pitchFamily="34" charset="0"/>
              <a:buChar char="•"/>
              <a:defRPr/>
            </a:pPr>
            <a:r>
              <a:rPr lang="en-US" sz="2000" dirty="0"/>
              <a:t>USD 1 million emergency operation for Nigeria (18th August 2014);</a:t>
            </a:r>
          </a:p>
          <a:p>
            <a:pPr marL="177800" indent="-84138">
              <a:spcAft>
                <a:spcPts val="0"/>
              </a:spcAft>
              <a:buClr>
                <a:srgbClr val="85AD33"/>
              </a:buClr>
              <a:buFont typeface="Arial" panose="020B0604020202020204" pitchFamily="34" charset="0"/>
              <a:buChar char="•"/>
              <a:defRPr/>
            </a:pPr>
            <a:r>
              <a:rPr lang="en-US" sz="2000" dirty="0"/>
              <a:t>USD 1 million emergency operation for DRC (22nd  September 2014);</a:t>
            </a:r>
          </a:p>
          <a:p>
            <a:pPr marL="177800" indent="-84138">
              <a:spcAft>
                <a:spcPts val="0"/>
              </a:spcAft>
              <a:buClr>
                <a:srgbClr val="85AD33"/>
              </a:buClr>
              <a:buFont typeface="Arial" panose="020B0604020202020204" pitchFamily="34" charset="0"/>
              <a:buChar char="•"/>
              <a:defRPr/>
            </a:pPr>
            <a:r>
              <a:rPr lang="en-US" sz="2000" dirty="0"/>
              <a:t>USD 150 million budget support for Côte d’Ivoire, Guinea, Liberia and Sierra Leone (1st October 2014);  </a:t>
            </a:r>
          </a:p>
          <a:p>
            <a:pPr marL="177800" indent="-84138">
              <a:spcAft>
                <a:spcPts val="0"/>
              </a:spcAft>
              <a:buClr>
                <a:srgbClr val="85AD33"/>
              </a:buClr>
              <a:buFont typeface="Arial" panose="020B0604020202020204" pitchFamily="34" charset="0"/>
              <a:buChar char="•"/>
              <a:defRPr/>
            </a:pPr>
            <a:r>
              <a:rPr lang="en-US" sz="2000" dirty="0"/>
              <a:t>USD 7.7 million Technical Assistance for Guinea, Liberia and Sierra Leone (1st October 2014).</a:t>
            </a:r>
          </a:p>
        </p:txBody>
      </p:sp>
      <p:pic>
        <p:nvPicPr>
          <p:cNvPr id="7" name="Picture 3"/>
          <p:cNvPicPr>
            <a:picLocks noChangeAspect="1"/>
          </p:cNvPicPr>
          <p:nvPr/>
        </p:nvPicPr>
        <p:blipFill>
          <a:blip r:embed="rId3"/>
          <a:stretch>
            <a:fillRect/>
          </a:stretch>
        </p:blipFill>
        <p:spPr>
          <a:xfrm>
            <a:off x="4265966" y="1242628"/>
            <a:ext cx="4268386" cy="2754476"/>
          </a:xfrm>
          <a:prstGeom prst="rect">
            <a:avLst/>
          </a:prstGeom>
        </p:spPr>
      </p:pic>
      <p:sp>
        <p:nvSpPr>
          <p:cNvPr id="3" name="Rectangle 2"/>
          <p:cNvSpPr/>
          <p:nvPr/>
        </p:nvSpPr>
        <p:spPr>
          <a:xfrm>
            <a:off x="564953" y="719408"/>
            <a:ext cx="8255519" cy="523220"/>
          </a:xfrm>
          <a:prstGeom prst="rect">
            <a:avLst/>
          </a:prstGeom>
        </p:spPr>
        <p:txBody>
          <a:bodyPr wrap="square">
            <a:spAutoFit/>
          </a:bodyPr>
          <a:lstStyle/>
          <a:p>
            <a:r>
              <a:rPr lang="en-US" sz="2800" dirty="0"/>
              <a:t>AfDB provided $223 million to fight </a:t>
            </a:r>
            <a:r>
              <a:rPr lang="en-US" sz="2800" dirty="0" smtClean="0">
                <a:solidFill>
                  <a:srgbClr val="FF0000"/>
                </a:solidFill>
              </a:rPr>
              <a:t>Ebola  </a:t>
            </a:r>
            <a:endParaRPr lang="fr-FR" sz="2800" dirty="0">
              <a:solidFill>
                <a:srgbClr val="FF0000"/>
              </a:solidFill>
            </a:endParaRPr>
          </a:p>
        </p:txBody>
      </p:sp>
      <p:cxnSp>
        <p:nvCxnSpPr>
          <p:cNvPr id="6" name="Straight Connector 5"/>
          <p:cNvCxnSpPr/>
          <p:nvPr/>
        </p:nvCxnSpPr>
        <p:spPr>
          <a:xfrm>
            <a:off x="323528" y="719408"/>
            <a:ext cx="8210824" cy="0"/>
          </a:xfrm>
          <a:prstGeom prst="line">
            <a:avLst/>
          </a:prstGeom>
          <a:ln w="28575">
            <a:solidFill>
              <a:srgbClr val="99CC00"/>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4265966" y="4057233"/>
            <a:ext cx="4268386" cy="2616101"/>
          </a:xfrm>
          <a:prstGeom prst="rect">
            <a:avLst/>
          </a:prstGeom>
          <a:noFill/>
          <a:ln w="19050" cmpd="sng">
            <a:solidFill>
              <a:srgbClr val="FF0000"/>
            </a:solidFill>
          </a:ln>
        </p:spPr>
        <p:txBody>
          <a:bodyPr wrap="square" rtlCol="0">
            <a:spAutoFit/>
          </a:bodyPr>
          <a:lstStyle/>
          <a:p>
            <a:r>
              <a:rPr lang="fr-FR" sz="3600" b="1" dirty="0" smtClean="0">
                <a:solidFill>
                  <a:srgbClr val="FF0000"/>
                </a:solidFill>
              </a:rPr>
              <a:t>NEW: </a:t>
            </a:r>
          </a:p>
          <a:p>
            <a:r>
              <a:rPr lang="fr-FR" b="1" dirty="0" smtClean="0">
                <a:solidFill>
                  <a:srgbClr val="002060"/>
                </a:solidFill>
              </a:rPr>
              <a:t>Post-Ebola Recovery Social Investment Fund (PERSIF –USD 33m seed funding incl. 5 from USA) for Guinea, Liberia and Sierra Leone)</a:t>
            </a:r>
          </a:p>
          <a:p>
            <a:r>
              <a:rPr lang="fr-FR" b="1" u="sng" dirty="0" smtClean="0">
                <a:solidFill>
                  <a:srgbClr val="FF0000"/>
                </a:solidFill>
              </a:rPr>
              <a:t>Open for additional funding from bilateral donors and private sector</a:t>
            </a:r>
            <a:r>
              <a:rPr lang="fr-FR" b="1" dirty="0" smtClean="0">
                <a:solidFill>
                  <a:srgbClr val="FF0000"/>
                </a:solidFill>
              </a:rPr>
              <a:t>.</a:t>
            </a:r>
            <a:endParaRPr lang="fr-FR" b="1" dirty="0" smtClean="0">
              <a:solidFill>
                <a:srgbClr val="002060"/>
              </a:solidFill>
            </a:endParaRPr>
          </a:p>
          <a:p>
            <a:endParaRPr lang="en-US" sz="2000" b="1" dirty="0">
              <a:solidFill>
                <a:srgbClr val="FF0000"/>
              </a:solidFill>
            </a:endParaRPr>
          </a:p>
        </p:txBody>
      </p:sp>
    </p:spTree>
    <p:extLst>
      <p:ext uri="{BB962C8B-B14F-4D97-AF65-F5344CB8AC3E}">
        <p14:creationId xmlns:p14="http://schemas.microsoft.com/office/powerpoint/2010/main" val="190852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4953" y="216177"/>
            <a:ext cx="8386128" cy="620536"/>
          </a:xfrm>
          <a:prstGeom prst="rect">
            <a:avLst/>
          </a:prstGeom>
        </p:spPr>
        <p:txBody>
          <a:bodyPr vert="horz" lIns="91440" tIns="45720" rIns="91440" bIns="45720" rtlCol="0" anchor="ctr">
            <a:normAutofit/>
          </a:bodyPr>
          <a:lstStyle/>
          <a:p>
            <a:pPr>
              <a:lnSpc>
                <a:spcPct val="80000"/>
              </a:lnSpc>
              <a:spcBef>
                <a:spcPct val="0"/>
              </a:spcBef>
            </a:pPr>
            <a:r>
              <a:rPr lang="en-US" sz="4000" b="1" cap="all" spc="100" dirty="0" smtClean="0">
                <a:solidFill>
                  <a:srgbClr val="2E2B21">
                    <a:lumMod val="90000"/>
                    <a:lumOff val="10000"/>
                  </a:srgbClr>
                </a:solidFill>
                <a:latin typeface="Tw Cen MT Condensed" panose="020B0606020104020203"/>
              </a:rPr>
              <a:t>HighlightS of BANK portfolio (2/3)</a:t>
            </a:r>
            <a:endParaRPr lang="en-US" sz="4000" b="1" cap="all" spc="100" dirty="0">
              <a:solidFill>
                <a:srgbClr val="2E2B21">
                  <a:lumMod val="90000"/>
                  <a:lumOff val="10000"/>
                </a:srgbClr>
              </a:solidFill>
              <a:latin typeface="Tw Cen MT Condensed" panose="020B0606020104020203"/>
            </a:endParaRPr>
          </a:p>
        </p:txBody>
      </p:sp>
      <p:cxnSp>
        <p:nvCxnSpPr>
          <p:cNvPr id="6" name="Straight Connector 5"/>
          <p:cNvCxnSpPr/>
          <p:nvPr/>
        </p:nvCxnSpPr>
        <p:spPr>
          <a:xfrm>
            <a:off x="323528" y="719408"/>
            <a:ext cx="8210824" cy="0"/>
          </a:xfrm>
          <a:prstGeom prst="line">
            <a:avLst/>
          </a:prstGeom>
          <a:ln w="28575">
            <a:solidFill>
              <a:srgbClr val="99CC00"/>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95804" y="980728"/>
            <a:ext cx="8424936" cy="4985980"/>
          </a:xfrm>
          <a:prstGeom prst="rect">
            <a:avLst/>
          </a:prstGeom>
          <a:noFill/>
        </p:spPr>
        <p:txBody>
          <a:bodyPr wrap="square" rtlCol="0">
            <a:spAutoFit/>
          </a:bodyPr>
          <a:lstStyle/>
          <a:p>
            <a:endParaRPr lang="fr-FR" sz="2400" b="1" dirty="0" smtClean="0"/>
          </a:p>
          <a:p>
            <a:r>
              <a:rPr lang="fr-FR" sz="2800" u="sng" dirty="0" smtClean="0"/>
              <a:t>Newly approved ADF operations</a:t>
            </a:r>
            <a:r>
              <a:rPr lang="fr-FR" sz="2800" dirty="0" smtClean="0"/>
              <a:t>:</a:t>
            </a:r>
          </a:p>
          <a:p>
            <a:pPr marL="457200" indent="-457200">
              <a:buFont typeface="Arial" panose="020B0604020202020204" pitchFamily="34" charset="0"/>
              <a:buChar char="•"/>
            </a:pPr>
            <a:r>
              <a:rPr lang="fr-FR" sz="2800" dirty="0" smtClean="0"/>
              <a:t>EAST Africa Centres of Excellence (ADF). Ongoing in Rwanda, Uganda, Kenya and Tanzania </a:t>
            </a:r>
          </a:p>
          <a:p>
            <a:pPr marL="457200" indent="-457200">
              <a:buFont typeface="Arial" panose="020B0604020202020204" pitchFamily="34" charset="0"/>
              <a:buChar char="•"/>
            </a:pPr>
            <a:r>
              <a:rPr lang="fr-FR" sz="2800" dirty="0"/>
              <a:t>Sudan: Capacity building for service </a:t>
            </a:r>
            <a:r>
              <a:rPr lang="fr-FR" sz="2800" dirty="0" smtClean="0"/>
              <a:t>delivery</a:t>
            </a:r>
          </a:p>
          <a:p>
            <a:endParaRPr lang="fr-FR" sz="2800" dirty="0"/>
          </a:p>
          <a:p>
            <a:r>
              <a:rPr lang="fr-FR" sz="2800" u="sng" dirty="0" smtClean="0"/>
              <a:t>Older ADF operations</a:t>
            </a:r>
            <a:r>
              <a:rPr lang="fr-FR" sz="2800" dirty="0"/>
              <a:t> </a:t>
            </a:r>
            <a:r>
              <a:rPr lang="fr-FR" sz="2800" dirty="0" smtClean="0"/>
              <a:t>(all procurement completed)</a:t>
            </a:r>
          </a:p>
          <a:p>
            <a:pPr marL="457200" indent="-457200">
              <a:buFont typeface="Arial" panose="020B0604020202020204" pitchFamily="34" charset="0"/>
              <a:buChar char="•"/>
            </a:pPr>
            <a:r>
              <a:rPr lang="fr-FR" sz="2800" dirty="0" smtClean="0"/>
              <a:t>Ebola countries – Benin – Equatorial Guinea – Cabo Verde (DHS) – SADC (communicable diseases) – Uganda (Mulago hospital) </a:t>
            </a:r>
            <a:endParaRPr lang="fr-FR" sz="2800" dirty="0"/>
          </a:p>
          <a:p>
            <a:pPr marL="457200" indent="-457200">
              <a:buFont typeface="Arial" panose="020B0604020202020204" pitchFamily="34" charset="0"/>
              <a:buChar char="•"/>
            </a:pPr>
            <a:endParaRPr lang="fr-FR" sz="2400" dirty="0" smtClean="0"/>
          </a:p>
          <a:p>
            <a:endParaRPr lang="en-US" dirty="0"/>
          </a:p>
        </p:txBody>
      </p:sp>
    </p:spTree>
    <p:extLst>
      <p:ext uri="{BB962C8B-B14F-4D97-AF65-F5344CB8AC3E}">
        <p14:creationId xmlns:p14="http://schemas.microsoft.com/office/powerpoint/2010/main" val="2313277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340768"/>
            <a:ext cx="7290053" cy="4680520"/>
          </a:xfrm>
        </p:spPr>
        <p:txBody>
          <a:bodyPr>
            <a:normAutofit fontScale="55000" lnSpcReduction="20000"/>
          </a:bodyPr>
          <a:lstStyle/>
          <a:p>
            <a:pPr marL="0" indent="0">
              <a:buNone/>
            </a:pPr>
            <a:r>
              <a:rPr lang="fr-FR" sz="3800" u="sng" dirty="0" smtClean="0"/>
              <a:t>Ongoing projects funded by Trust Funds</a:t>
            </a:r>
            <a:r>
              <a:rPr lang="fr-FR" sz="3800" dirty="0" smtClean="0"/>
              <a:t>:</a:t>
            </a:r>
          </a:p>
          <a:p>
            <a:pPr marL="457200" indent="-457200">
              <a:buFont typeface="Arial" panose="020B0604020202020204" pitchFamily="34" charset="0"/>
              <a:buChar char="•"/>
            </a:pPr>
            <a:r>
              <a:rPr lang="fr-FR" sz="3800" dirty="0" smtClean="0"/>
              <a:t>Zambia </a:t>
            </a:r>
            <a:r>
              <a:rPr lang="fr-FR" sz="3800" dirty="0"/>
              <a:t>m-Health (collaboration with </a:t>
            </a:r>
            <a:r>
              <a:rPr lang="fr-FR" sz="3800" dirty="0" smtClean="0"/>
              <a:t>WHO/International Telecommunications Union) – USD 385,000</a:t>
            </a:r>
          </a:p>
          <a:p>
            <a:pPr marL="457200" indent="-457200">
              <a:buFont typeface="Arial" panose="020B0604020202020204" pitchFamily="34" charset="0"/>
              <a:buChar char="•"/>
            </a:pPr>
            <a:r>
              <a:rPr lang="fr-FR" sz="3800" dirty="0" smtClean="0"/>
              <a:t>Health PPPs in Burkina Faso, Malawi, Zimbabwe and South-Africa (</a:t>
            </a:r>
            <a:r>
              <a:rPr lang="en-GB" sz="4000" dirty="0" smtClean="0"/>
              <a:t>University </a:t>
            </a:r>
            <a:r>
              <a:rPr lang="en-GB" sz="4000" dirty="0"/>
              <a:t>of Witwatersrand </a:t>
            </a:r>
            <a:r>
              <a:rPr lang="en-GB" sz="4000" dirty="0" smtClean="0"/>
              <a:t>and Health </a:t>
            </a:r>
            <a:r>
              <a:rPr lang="en-GB" sz="4000" dirty="0"/>
              <a:t>Systems Research India </a:t>
            </a:r>
            <a:r>
              <a:rPr lang="en-GB" sz="4000" dirty="0" smtClean="0"/>
              <a:t>Initiative) – USD 925,000</a:t>
            </a:r>
          </a:p>
          <a:p>
            <a:pPr marL="457200" indent="-457200">
              <a:buFont typeface="Arial" panose="020B0604020202020204" pitchFamily="34" charset="0"/>
              <a:buChar char="•"/>
            </a:pPr>
            <a:r>
              <a:rPr lang="fr-FR" sz="3800" dirty="0" smtClean="0"/>
              <a:t>Morocco </a:t>
            </a:r>
            <a:r>
              <a:rPr lang="fr-FR" sz="3800" dirty="0"/>
              <a:t>health financing strategy (OPM</a:t>
            </a:r>
            <a:r>
              <a:rPr lang="fr-FR" sz="3800" dirty="0" smtClean="0"/>
              <a:t>) – USD 345,000</a:t>
            </a:r>
          </a:p>
          <a:p>
            <a:pPr marL="457200" indent="-457200">
              <a:buFont typeface="Arial" panose="020B0604020202020204" pitchFamily="34" charset="0"/>
              <a:buChar char="•"/>
            </a:pPr>
            <a:r>
              <a:rPr lang="fr-FR" sz="3800" dirty="0" smtClean="0"/>
              <a:t>Tunisia </a:t>
            </a:r>
            <a:r>
              <a:rPr lang="fr-FR" sz="3800" dirty="0"/>
              <a:t>Export of Health Services </a:t>
            </a:r>
            <a:r>
              <a:rPr lang="fr-FR" sz="3800" dirty="0" smtClean="0"/>
              <a:t>(to be adversised Q1 2016) – USD 410,000</a:t>
            </a:r>
            <a:endParaRPr lang="fr-FR" sz="3800" dirty="0"/>
          </a:p>
          <a:p>
            <a:pPr marL="457200" indent="-457200">
              <a:buFont typeface="Arial" panose="020B0604020202020204" pitchFamily="34" charset="0"/>
              <a:buChar char="•"/>
            </a:pPr>
            <a:r>
              <a:rPr lang="fr-FR" sz="3800" dirty="0"/>
              <a:t>Tunisia Health Human Resources Study </a:t>
            </a:r>
            <a:r>
              <a:rPr lang="fr-FR" sz="3800" dirty="0" smtClean="0"/>
              <a:t>(Conseil Santé) - </a:t>
            </a:r>
          </a:p>
          <a:p>
            <a:pPr marL="457200" indent="-457200">
              <a:buFont typeface="Arial" panose="020B0604020202020204" pitchFamily="34" charset="0"/>
              <a:buChar char="•"/>
            </a:pPr>
            <a:r>
              <a:rPr lang="fr-FR" sz="3800" dirty="0" smtClean="0"/>
              <a:t>Capacity </a:t>
            </a:r>
            <a:r>
              <a:rPr lang="fr-FR" sz="3800" dirty="0"/>
              <a:t>building in Value for Money including collaboration with Harvard University </a:t>
            </a:r>
            <a:r>
              <a:rPr lang="fr-FR" sz="3800" dirty="0" smtClean="0"/>
              <a:t>– Funding Norway and GAVI – USD 6m </a:t>
            </a:r>
            <a:r>
              <a:rPr lang="fr-FR" sz="3800" dirty="0" smtClean="0">
                <a:solidFill>
                  <a:srgbClr val="FF0000"/>
                </a:solidFill>
              </a:rPr>
              <a:t>Looking for additional donors. </a:t>
            </a:r>
            <a:endParaRPr lang="fr-FR" sz="3800" dirty="0">
              <a:solidFill>
                <a:srgbClr val="FF0000"/>
              </a:solidFill>
            </a:endParaRPr>
          </a:p>
          <a:p>
            <a:endParaRPr lang="en-US" dirty="0"/>
          </a:p>
        </p:txBody>
      </p:sp>
      <p:sp>
        <p:nvSpPr>
          <p:cNvPr id="4" name="Title 3"/>
          <p:cNvSpPr>
            <a:spLocks noGrp="1"/>
          </p:cNvSpPr>
          <p:nvPr>
            <p:ph type="title"/>
          </p:nvPr>
        </p:nvSpPr>
        <p:spPr>
          <a:xfrm>
            <a:off x="755576" y="332656"/>
            <a:ext cx="7692336" cy="755552"/>
          </a:xfrm>
          <a:prstGeom prst="rect">
            <a:avLst/>
          </a:prstGeom>
        </p:spPr>
        <p:txBody>
          <a:bodyPr vert="horz" lIns="91440" tIns="45720" rIns="91440" bIns="45720" rtlCol="0" anchor="ctr">
            <a:normAutofit/>
          </a:bodyPr>
          <a:lstStyle/>
          <a:p>
            <a:pPr>
              <a:lnSpc>
                <a:spcPct val="80000"/>
              </a:lnSpc>
              <a:spcBef>
                <a:spcPct val="0"/>
              </a:spcBef>
            </a:pPr>
            <a:r>
              <a:rPr lang="en-US" sz="4000" b="1" cap="all" spc="100" dirty="0" smtClean="0">
                <a:solidFill>
                  <a:srgbClr val="2E2B21">
                    <a:lumMod val="90000"/>
                    <a:lumOff val="10000"/>
                  </a:srgbClr>
                </a:solidFill>
                <a:latin typeface="Tw Cen MT Condensed" panose="020B0606020104020203"/>
              </a:rPr>
              <a:t>HighlightS </a:t>
            </a:r>
            <a:r>
              <a:rPr lang="en-US" sz="4000" b="1" cap="all" spc="100" dirty="0">
                <a:solidFill>
                  <a:srgbClr val="2E2B21">
                    <a:lumMod val="90000"/>
                    <a:lumOff val="10000"/>
                  </a:srgbClr>
                </a:solidFill>
                <a:latin typeface="Tw Cen MT Condensed" panose="020B0606020104020203"/>
              </a:rPr>
              <a:t>of </a:t>
            </a:r>
            <a:r>
              <a:rPr lang="en-US" sz="4000" b="1" cap="all" spc="100" dirty="0" smtClean="0">
                <a:solidFill>
                  <a:srgbClr val="2E2B21">
                    <a:lumMod val="90000"/>
                    <a:lumOff val="10000"/>
                  </a:srgbClr>
                </a:solidFill>
                <a:latin typeface="Tw Cen MT Condensed" panose="020B0606020104020203"/>
              </a:rPr>
              <a:t>Bank portfolio (3/3)</a:t>
            </a:r>
            <a:endParaRPr lang="en-US" sz="4000" b="1" cap="all" spc="100" dirty="0">
              <a:solidFill>
                <a:srgbClr val="2E2B21">
                  <a:lumMod val="90000"/>
                  <a:lumOff val="10000"/>
                </a:srgbClr>
              </a:solidFill>
              <a:latin typeface="Tw Cen MT Condensed" panose="020B0606020104020203"/>
            </a:endParaRPr>
          </a:p>
        </p:txBody>
      </p:sp>
      <p:cxnSp>
        <p:nvCxnSpPr>
          <p:cNvPr id="5" name="Straight Connector 4"/>
          <p:cNvCxnSpPr/>
          <p:nvPr/>
        </p:nvCxnSpPr>
        <p:spPr>
          <a:xfrm>
            <a:off x="395536" y="1124744"/>
            <a:ext cx="8210824" cy="0"/>
          </a:xfrm>
          <a:prstGeom prst="line">
            <a:avLst/>
          </a:prstGeom>
          <a:ln w="28575">
            <a:solidFill>
              <a:srgbClr val="99CC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39116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64953" y="216177"/>
            <a:ext cx="8386128" cy="720080"/>
          </a:xfrm>
          <a:prstGeom prst="rect">
            <a:avLst/>
          </a:prstGeom>
        </p:spPr>
        <p:txBody>
          <a:bodyPr vert="horz" lIns="91440" tIns="45720" rIns="91440" bIns="45720" rtlCol="0" anchor="ctr">
            <a:normAutofit fontScale="92500"/>
          </a:bodyPr>
          <a:lstStyle/>
          <a:p>
            <a:pPr>
              <a:lnSpc>
                <a:spcPct val="80000"/>
              </a:lnSpc>
              <a:spcBef>
                <a:spcPct val="0"/>
              </a:spcBef>
            </a:pPr>
            <a:r>
              <a:rPr lang="en-US" sz="3600" b="1" cap="all" spc="100" dirty="0">
                <a:solidFill>
                  <a:srgbClr val="2E2B21">
                    <a:lumMod val="90000"/>
                    <a:lumOff val="10000"/>
                  </a:srgbClr>
                </a:solidFill>
                <a:latin typeface="Tw Cen MT Condensed" panose="020B0606020104020203"/>
              </a:rPr>
              <a:t>Highlights of Bank’s </a:t>
            </a:r>
            <a:r>
              <a:rPr lang="en-US" sz="3600" b="1" cap="all" spc="100" dirty="0" err="1" smtClean="0">
                <a:solidFill>
                  <a:srgbClr val="2E2B21">
                    <a:lumMod val="90000"/>
                    <a:lumOff val="10000"/>
                  </a:srgbClr>
                </a:solidFill>
                <a:latin typeface="Tw Cen MT Condensed" panose="020B0606020104020203"/>
              </a:rPr>
              <a:t>pIPELINE</a:t>
            </a:r>
            <a:r>
              <a:rPr lang="en-US" sz="3600" b="1" cap="all" spc="100" dirty="0" smtClean="0">
                <a:solidFill>
                  <a:srgbClr val="2E2B21">
                    <a:lumMod val="90000"/>
                    <a:lumOff val="10000"/>
                  </a:srgbClr>
                </a:solidFill>
                <a:latin typeface="Tw Cen MT Condensed" panose="020B0606020104020203"/>
              </a:rPr>
              <a:t> IN Health (1/2)</a:t>
            </a:r>
            <a:endParaRPr lang="en-US" sz="3600" b="1" cap="all" spc="100" dirty="0">
              <a:solidFill>
                <a:srgbClr val="2E2B21">
                  <a:lumMod val="90000"/>
                  <a:lumOff val="10000"/>
                </a:srgbClr>
              </a:solidFill>
              <a:latin typeface="Tw Cen MT Condensed" panose="020B0606020104020203"/>
            </a:endParaRPr>
          </a:p>
        </p:txBody>
      </p:sp>
      <p:sp>
        <p:nvSpPr>
          <p:cNvPr id="3" name="ZoneTexte 2"/>
          <p:cNvSpPr txBox="1"/>
          <p:nvPr/>
        </p:nvSpPr>
        <p:spPr>
          <a:xfrm>
            <a:off x="568992" y="936257"/>
            <a:ext cx="8164370" cy="5647700"/>
          </a:xfrm>
          <a:prstGeom prst="rect">
            <a:avLst/>
          </a:prstGeom>
          <a:noFill/>
        </p:spPr>
        <p:txBody>
          <a:bodyPr wrap="square" rtlCol="0">
            <a:spAutoFit/>
          </a:bodyPr>
          <a:lstStyle/>
          <a:p>
            <a:pPr>
              <a:spcBef>
                <a:spcPts val="300"/>
              </a:spcBef>
              <a:spcAft>
                <a:spcPts val="300"/>
              </a:spcAft>
              <a:buClr>
                <a:srgbClr val="85AD33"/>
              </a:buClr>
            </a:pPr>
            <a:r>
              <a:rPr lang="fr-FR" sz="2400" u="sng" dirty="0" smtClean="0"/>
              <a:t>Lending</a:t>
            </a:r>
            <a:r>
              <a:rPr lang="fr-FR" sz="2400" dirty="0" smtClean="0"/>
              <a:t>: </a:t>
            </a:r>
            <a:endParaRPr lang="fr-FR" sz="2400" dirty="0">
              <a:solidFill>
                <a:srgbClr val="FF0000"/>
              </a:solidFill>
            </a:endParaRPr>
          </a:p>
          <a:p>
            <a:pPr>
              <a:spcBef>
                <a:spcPts val="300"/>
              </a:spcBef>
              <a:spcAft>
                <a:spcPts val="300"/>
              </a:spcAft>
              <a:buClr>
                <a:srgbClr val="85AD33"/>
              </a:buClr>
            </a:pPr>
            <a:r>
              <a:rPr lang="fr-FR" sz="2400" dirty="0" smtClean="0">
                <a:solidFill>
                  <a:srgbClr val="FF0000"/>
                </a:solidFill>
              </a:rPr>
              <a:t>Private sector can be service provider or partner in PPPs</a:t>
            </a:r>
            <a:endParaRPr lang="en-US" sz="2400" dirty="0" smtClean="0">
              <a:solidFill>
                <a:srgbClr val="FF0000"/>
              </a:solidFill>
            </a:endParaRPr>
          </a:p>
          <a:p>
            <a:pPr marL="249238" indent="-249238">
              <a:spcBef>
                <a:spcPts val="300"/>
              </a:spcBef>
              <a:spcAft>
                <a:spcPts val="300"/>
              </a:spcAft>
              <a:buClr>
                <a:srgbClr val="85AD33"/>
              </a:buClr>
              <a:buFont typeface="Arial" panose="020B0604020202020204" pitchFamily="34" charset="0"/>
              <a:buChar char="•"/>
            </a:pPr>
            <a:r>
              <a:rPr lang="en-US" sz="2400" dirty="0" smtClean="0"/>
              <a:t>ADF - Africa </a:t>
            </a:r>
            <a:r>
              <a:rPr lang="en-US" sz="2400" dirty="0"/>
              <a:t>Center of Disease Control </a:t>
            </a:r>
            <a:r>
              <a:rPr lang="en-US" sz="2400" dirty="0" smtClean="0"/>
              <a:t>ACDC (co-financing being sought) – Est. USD 100m</a:t>
            </a:r>
            <a:endParaRPr lang="en-US" sz="2400" dirty="0"/>
          </a:p>
          <a:p>
            <a:pPr marL="249238" indent="-249238">
              <a:spcBef>
                <a:spcPts val="300"/>
              </a:spcBef>
              <a:spcAft>
                <a:spcPts val="300"/>
              </a:spcAft>
              <a:buClr>
                <a:srgbClr val="85AD33"/>
              </a:buClr>
              <a:buFont typeface="Arial" panose="020B0604020202020204" pitchFamily="34" charset="0"/>
              <a:buChar char="•"/>
            </a:pPr>
            <a:r>
              <a:rPr lang="en-US" sz="2400" dirty="0" smtClean="0"/>
              <a:t>ADF - Second </a:t>
            </a:r>
            <a:r>
              <a:rPr lang="en-US" sz="2400" dirty="0"/>
              <a:t>phase of centers of excellence for skills development </a:t>
            </a:r>
            <a:r>
              <a:rPr lang="en-US" sz="2400" dirty="0" smtClean="0"/>
              <a:t>(</a:t>
            </a:r>
            <a:r>
              <a:rPr lang="en-US" sz="2400" dirty="0"/>
              <a:t>c</a:t>
            </a:r>
            <a:r>
              <a:rPr lang="en-US" sz="2400" dirty="0" smtClean="0"/>
              <a:t>o-financing being sought) – Est. USD 150m</a:t>
            </a:r>
          </a:p>
          <a:p>
            <a:pPr marL="249238" indent="-249238">
              <a:spcBef>
                <a:spcPts val="300"/>
              </a:spcBef>
              <a:spcAft>
                <a:spcPts val="300"/>
              </a:spcAft>
              <a:buClr>
                <a:srgbClr val="85AD33"/>
              </a:buClr>
              <a:buFont typeface="Arial" panose="020B0604020202020204" pitchFamily="34" charset="0"/>
              <a:buChar char="•"/>
            </a:pPr>
            <a:r>
              <a:rPr lang="fr-FR" sz="2400" dirty="0" smtClean="0"/>
              <a:t>ADF – Nutrition interventions in </a:t>
            </a:r>
            <a:r>
              <a:rPr lang="en-US" sz="2400" dirty="0" smtClean="0"/>
              <a:t>countries of the </a:t>
            </a:r>
            <a:r>
              <a:rPr lang="en-US" sz="2400" dirty="0"/>
              <a:t>Horn of Africa and the Sahel </a:t>
            </a:r>
            <a:r>
              <a:rPr lang="en-US" sz="2400" dirty="0" smtClean="0"/>
              <a:t>regions </a:t>
            </a:r>
            <a:r>
              <a:rPr lang="en-US" sz="2400" dirty="0"/>
              <a:t>(co-financing being sought</a:t>
            </a:r>
            <a:r>
              <a:rPr lang="en-US" sz="2400" dirty="0" smtClean="0"/>
              <a:t>)</a:t>
            </a:r>
          </a:p>
          <a:p>
            <a:pPr marL="249238" indent="-249238">
              <a:spcBef>
                <a:spcPts val="300"/>
              </a:spcBef>
              <a:spcAft>
                <a:spcPts val="300"/>
              </a:spcAft>
              <a:buClr>
                <a:srgbClr val="85AD33"/>
              </a:buClr>
              <a:buFont typeface="Arial" panose="020B0604020202020204" pitchFamily="34" charset="0"/>
              <a:buChar char="•"/>
            </a:pPr>
            <a:r>
              <a:rPr lang="fr-FR" sz="2400" dirty="0" smtClean="0"/>
              <a:t>ADF – Djibouti hospital (early stage of preparation)</a:t>
            </a:r>
            <a:endParaRPr lang="en-US" sz="2400" dirty="0" smtClean="0"/>
          </a:p>
          <a:p>
            <a:pPr marL="249238" indent="-249238">
              <a:spcBef>
                <a:spcPts val="300"/>
              </a:spcBef>
              <a:spcAft>
                <a:spcPts val="300"/>
              </a:spcAft>
              <a:buClr>
                <a:srgbClr val="85AD33"/>
              </a:buClr>
              <a:buFont typeface="Arial" panose="020B0604020202020204" pitchFamily="34" charset="0"/>
              <a:buChar char="•"/>
            </a:pPr>
            <a:r>
              <a:rPr lang="fr-FR" sz="2400" dirty="0" smtClean="0"/>
              <a:t>Pharmaceutical Industry in Côte d’Ivoire (+ other countries)</a:t>
            </a:r>
            <a:r>
              <a:rPr lang="fr-FR" sz="2400" dirty="0" smtClean="0">
                <a:solidFill>
                  <a:srgbClr val="FF0000"/>
                </a:solidFill>
              </a:rPr>
              <a:t>***</a:t>
            </a:r>
            <a:endParaRPr lang="en-US" sz="2400" dirty="0" smtClean="0">
              <a:solidFill>
                <a:srgbClr val="FF0000"/>
              </a:solidFill>
            </a:endParaRPr>
          </a:p>
          <a:p>
            <a:pPr>
              <a:spcBef>
                <a:spcPts val="300"/>
              </a:spcBef>
              <a:spcAft>
                <a:spcPts val="300"/>
              </a:spcAft>
              <a:buClr>
                <a:srgbClr val="85AD33"/>
              </a:buClr>
            </a:pPr>
            <a:endParaRPr lang="fr-FR" sz="2400" dirty="0" smtClean="0"/>
          </a:p>
          <a:p>
            <a:pPr>
              <a:spcBef>
                <a:spcPts val="300"/>
              </a:spcBef>
              <a:spcAft>
                <a:spcPts val="300"/>
              </a:spcAft>
              <a:buClr>
                <a:srgbClr val="85AD33"/>
              </a:buClr>
            </a:pPr>
            <a:r>
              <a:rPr lang="fr-FR" sz="2400" dirty="0" smtClean="0"/>
              <a:t>[</a:t>
            </a:r>
            <a:r>
              <a:rPr lang="fr-FR" sz="2400" i="1" dirty="0" smtClean="0"/>
              <a:t>ADB </a:t>
            </a:r>
            <a:r>
              <a:rPr lang="fr-FR" sz="2400" i="1" dirty="0"/>
              <a:t>- Morocco social protection budget </a:t>
            </a:r>
            <a:r>
              <a:rPr lang="fr-FR" sz="2400" i="1" dirty="0" smtClean="0"/>
              <a:t>support</a:t>
            </a:r>
            <a:r>
              <a:rPr lang="fr-FR" sz="2400" dirty="0" smtClean="0"/>
              <a:t>] </a:t>
            </a:r>
            <a:endParaRPr lang="fr-FR" sz="2400" dirty="0"/>
          </a:p>
          <a:p>
            <a:pPr marL="249238" indent="-249238">
              <a:spcBef>
                <a:spcPts val="300"/>
              </a:spcBef>
              <a:spcAft>
                <a:spcPts val="300"/>
              </a:spcAft>
              <a:buClr>
                <a:srgbClr val="85AD33"/>
              </a:buClr>
              <a:buFont typeface="Arial" panose="020B0604020202020204" pitchFamily="34" charset="0"/>
              <a:buChar char="•"/>
            </a:pPr>
            <a:endParaRPr lang="fr-FR" sz="2800" dirty="0" smtClean="0"/>
          </a:p>
        </p:txBody>
      </p:sp>
      <p:cxnSp>
        <p:nvCxnSpPr>
          <p:cNvPr id="6" name="Straight Connector 5"/>
          <p:cNvCxnSpPr/>
          <p:nvPr/>
        </p:nvCxnSpPr>
        <p:spPr>
          <a:xfrm>
            <a:off x="323528" y="836712"/>
            <a:ext cx="8210824" cy="0"/>
          </a:xfrm>
          <a:prstGeom prst="line">
            <a:avLst/>
          </a:prstGeom>
          <a:ln w="28575">
            <a:solidFill>
              <a:srgbClr val="99CC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2775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4953" y="216177"/>
            <a:ext cx="8386128" cy="720080"/>
          </a:xfrm>
          <a:prstGeom prst="rect">
            <a:avLst/>
          </a:prstGeom>
        </p:spPr>
        <p:txBody>
          <a:bodyPr vert="horz" lIns="91440" tIns="45720" rIns="91440" bIns="45720" rtlCol="0" anchor="ctr">
            <a:normAutofit fontScale="92500"/>
          </a:bodyPr>
          <a:lstStyle/>
          <a:p>
            <a:pPr>
              <a:lnSpc>
                <a:spcPct val="80000"/>
              </a:lnSpc>
              <a:spcBef>
                <a:spcPct val="0"/>
              </a:spcBef>
            </a:pPr>
            <a:r>
              <a:rPr lang="en-US" sz="3600" b="1" cap="all" spc="100" dirty="0">
                <a:solidFill>
                  <a:srgbClr val="2E2B21">
                    <a:lumMod val="90000"/>
                    <a:lumOff val="10000"/>
                  </a:srgbClr>
                </a:solidFill>
                <a:latin typeface="Tw Cen MT Condensed" panose="020B0606020104020203"/>
              </a:rPr>
              <a:t>Highlights of Bank’s </a:t>
            </a:r>
            <a:r>
              <a:rPr lang="en-US" sz="3600" b="1" cap="all" spc="100" dirty="0" err="1" smtClean="0">
                <a:solidFill>
                  <a:srgbClr val="2E2B21">
                    <a:lumMod val="90000"/>
                    <a:lumOff val="10000"/>
                  </a:srgbClr>
                </a:solidFill>
                <a:latin typeface="Tw Cen MT Condensed" panose="020B0606020104020203"/>
              </a:rPr>
              <a:t>pIPELINE</a:t>
            </a:r>
            <a:r>
              <a:rPr lang="en-US" sz="3600" b="1" cap="all" spc="100" dirty="0" smtClean="0">
                <a:solidFill>
                  <a:srgbClr val="2E2B21">
                    <a:lumMod val="90000"/>
                    <a:lumOff val="10000"/>
                  </a:srgbClr>
                </a:solidFill>
                <a:latin typeface="Tw Cen MT Condensed" panose="020B0606020104020203"/>
              </a:rPr>
              <a:t> IN Health (2/2)</a:t>
            </a:r>
            <a:endParaRPr lang="en-US" sz="3600" b="1" cap="all" spc="100" dirty="0">
              <a:solidFill>
                <a:srgbClr val="2E2B21">
                  <a:lumMod val="90000"/>
                  <a:lumOff val="10000"/>
                </a:srgbClr>
              </a:solidFill>
              <a:latin typeface="Tw Cen MT Condensed" panose="020B0606020104020203"/>
            </a:endParaRPr>
          </a:p>
        </p:txBody>
      </p:sp>
      <p:cxnSp>
        <p:nvCxnSpPr>
          <p:cNvPr id="6" name="Straight Connector 5"/>
          <p:cNvCxnSpPr/>
          <p:nvPr/>
        </p:nvCxnSpPr>
        <p:spPr>
          <a:xfrm>
            <a:off x="323528" y="936257"/>
            <a:ext cx="8210824" cy="0"/>
          </a:xfrm>
          <a:prstGeom prst="line">
            <a:avLst/>
          </a:prstGeom>
          <a:ln w="28575">
            <a:solidFill>
              <a:srgbClr val="99CC00"/>
            </a:solidFill>
          </a:ln>
        </p:spPr>
        <p:style>
          <a:lnRef idx="1">
            <a:schemeClr val="dk1"/>
          </a:lnRef>
          <a:fillRef idx="0">
            <a:schemeClr val="dk1"/>
          </a:fillRef>
          <a:effectRef idx="0">
            <a:schemeClr val="dk1"/>
          </a:effectRef>
          <a:fontRef idx="minor">
            <a:schemeClr val="tx1"/>
          </a:fontRef>
        </p:style>
      </p:cxnSp>
      <p:sp>
        <p:nvSpPr>
          <p:cNvPr id="2" name="Rectangle 1"/>
          <p:cNvSpPr/>
          <p:nvPr/>
        </p:nvSpPr>
        <p:spPr>
          <a:xfrm>
            <a:off x="564953" y="1196752"/>
            <a:ext cx="7969399" cy="3493264"/>
          </a:xfrm>
          <a:prstGeom prst="rect">
            <a:avLst/>
          </a:prstGeom>
        </p:spPr>
        <p:txBody>
          <a:bodyPr wrap="square">
            <a:spAutoFit/>
          </a:bodyPr>
          <a:lstStyle/>
          <a:p>
            <a:pPr>
              <a:spcBef>
                <a:spcPts val="300"/>
              </a:spcBef>
              <a:spcAft>
                <a:spcPts val="300"/>
              </a:spcAft>
              <a:buClr>
                <a:srgbClr val="85AD33"/>
              </a:buClr>
            </a:pPr>
            <a:r>
              <a:rPr lang="fr-FR" sz="2800" u="sng" dirty="0" smtClean="0"/>
              <a:t>Non-lending</a:t>
            </a:r>
            <a:r>
              <a:rPr lang="fr-FR" sz="2800" dirty="0" smtClean="0"/>
              <a:t>:</a:t>
            </a:r>
          </a:p>
          <a:p>
            <a:pPr marL="249238" indent="-249238">
              <a:spcBef>
                <a:spcPts val="300"/>
              </a:spcBef>
              <a:spcAft>
                <a:spcPts val="300"/>
              </a:spcAft>
              <a:buClr>
                <a:srgbClr val="85AD33"/>
              </a:buClr>
              <a:buFont typeface="Arial" panose="020B0604020202020204" pitchFamily="34" charset="0"/>
              <a:buChar char="•"/>
            </a:pPr>
            <a:r>
              <a:rPr lang="fr-FR" sz="2800" dirty="0" smtClean="0"/>
              <a:t>TF</a:t>
            </a:r>
            <a:r>
              <a:rPr lang="fr-FR" sz="2800" dirty="0"/>
              <a:t>: Egypt study on social </a:t>
            </a:r>
            <a:r>
              <a:rPr lang="fr-FR" sz="2800" dirty="0" smtClean="0"/>
              <a:t>protection (Est. USD 200K)</a:t>
            </a:r>
          </a:p>
          <a:p>
            <a:pPr marL="249238" indent="-249238">
              <a:spcBef>
                <a:spcPts val="300"/>
              </a:spcBef>
              <a:spcAft>
                <a:spcPts val="300"/>
              </a:spcAft>
              <a:buClr>
                <a:srgbClr val="85AD33"/>
              </a:buClr>
              <a:buFont typeface="Arial" panose="020B0604020202020204" pitchFamily="34" charset="0"/>
              <a:buChar char="•"/>
            </a:pPr>
            <a:r>
              <a:rPr lang="fr-FR" sz="2800" dirty="0" smtClean="0"/>
              <a:t>TF: Egypt study </a:t>
            </a:r>
            <a:r>
              <a:rPr lang="fr-FR" sz="2800" dirty="0"/>
              <a:t>on health </a:t>
            </a:r>
            <a:r>
              <a:rPr lang="fr-FR" sz="2800" dirty="0" smtClean="0"/>
              <a:t>insurance (Est. USD 250K)</a:t>
            </a:r>
          </a:p>
          <a:p>
            <a:pPr>
              <a:spcBef>
                <a:spcPts val="300"/>
              </a:spcBef>
              <a:spcAft>
                <a:spcPts val="300"/>
              </a:spcAft>
              <a:buClr>
                <a:srgbClr val="85AD33"/>
              </a:buClr>
            </a:pPr>
            <a:endParaRPr lang="fr-FR" sz="2800" dirty="0"/>
          </a:p>
          <a:p>
            <a:pPr marL="249238" indent="-249238">
              <a:spcBef>
                <a:spcPts val="300"/>
              </a:spcBef>
              <a:spcAft>
                <a:spcPts val="300"/>
              </a:spcAft>
              <a:buClr>
                <a:srgbClr val="85AD33"/>
              </a:buClr>
              <a:buFont typeface="Arial" panose="020B0604020202020204" pitchFamily="34" charset="0"/>
              <a:buChar char="•"/>
            </a:pPr>
            <a:r>
              <a:rPr lang="fr-FR" sz="2800" dirty="0" smtClean="0"/>
              <a:t>Establishment of </a:t>
            </a:r>
            <a:r>
              <a:rPr lang="fr-FR" sz="2800" dirty="0"/>
              <a:t>a Nutrition </a:t>
            </a:r>
            <a:r>
              <a:rPr lang="fr-FR" sz="2800" dirty="0" smtClean="0"/>
              <a:t>TF (gradual USD 10-200 m) </a:t>
            </a:r>
          </a:p>
          <a:p>
            <a:pPr marL="249238" indent="-249238">
              <a:spcBef>
                <a:spcPts val="300"/>
              </a:spcBef>
              <a:spcAft>
                <a:spcPts val="300"/>
              </a:spcAft>
              <a:buClr>
                <a:srgbClr val="85AD33"/>
              </a:buClr>
              <a:buFont typeface="Arial" panose="020B0604020202020204" pitchFamily="34" charset="0"/>
              <a:buChar char="•"/>
            </a:pPr>
            <a:endParaRPr lang="fr-FR" sz="2800" dirty="0"/>
          </a:p>
        </p:txBody>
      </p:sp>
    </p:spTree>
    <p:extLst>
      <p:ext uri="{BB962C8B-B14F-4D97-AF65-F5344CB8AC3E}">
        <p14:creationId xmlns:p14="http://schemas.microsoft.com/office/powerpoint/2010/main" val="2962436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re 5"/>
          <p:cNvSpPr>
            <a:spLocks noGrp="1"/>
          </p:cNvSpPr>
          <p:nvPr>
            <p:ph type="title"/>
          </p:nvPr>
        </p:nvSpPr>
        <p:spPr>
          <a:xfrm>
            <a:off x="683568" y="3645024"/>
            <a:ext cx="5829300" cy="1084169"/>
          </a:xfrm>
        </p:spPr>
        <p:txBody>
          <a:bodyPr>
            <a:normAutofit/>
          </a:bodyPr>
          <a:lstStyle/>
          <a:p>
            <a:r>
              <a:rPr lang="en-US" sz="6600" dirty="0" smtClean="0"/>
              <a:t>Thank you !</a:t>
            </a:r>
            <a:endParaRPr lang="en-US" sz="6600" dirty="0"/>
          </a:p>
        </p:txBody>
      </p:sp>
      <p:sp>
        <p:nvSpPr>
          <p:cNvPr id="12" name="Rectangle 11"/>
          <p:cNvSpPr/>
          <p:nvPr/>
        </p:nvSpPr>
        <p:spPr>
          <a:xfrm>
            <a:off x="3787535" y="6008781"/>
            <a:ext cx="2232021" cy="400110"/>
          </a:xfrm>
          <a:prstGeom prst="rect">
            <a:avLst/>
          </a:prstGeom>
        </p:spPr>
        <p:txBody>
          <a:bodyPr wrap="none">
            <a:spAutoFit/>
          </a:bodyPr>
          <a:lstStyle/>
          <a:p>
            <a:pPr algn="ctr">
              <a:defRPr/>
            </a:pPr>
            <a:r>
              <a:rPr lang="en-US" sz="2000" dirty="0" smtClean="0">
                <a:solidFill>
                  <a:schemeClr val="tx2">
                    <a:lumMod val="75000"/>
                  </a:schemeClr>
                </a:solidFill>
                <a:cs typeface="Arial" pitchFamily="34" charset="0"/>
              </a:rPr>
              <a:t>f.sergent@afdb.org</a:t>
            </a:r>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8561" y="-531440"/>
            <a:ext cx="9317390" cy="3437048"/>
          </a:xfrm>
          <a:prstGeom prst="rect">
            <a:avLst/>
          </a:prstGeom>
          <a:noFill/>
          <a:ln/>
          <a:extLst>
            <a:ext uri="{909E8E84-426E-40DD-AFC4-6F175D3DCCD1}">
              <a14:hiddenFill xmlns:a14="http://schemas.microsoft.com/office/drawing/2010/main">
                <a:gradFill rotWithShape="0">
                  <a:gsLst>
                    <a:gs pos="0">
                      <a:srgbClr val="FFFF99">
                        <a:gamma/>
                        <a:shade val="89804"/>
                        <a:invGamma/>
                      </a:srgbClr>
                    </a:gs>
                    <a:gs pos="50000">
                      <a:srgbClr val="FFFF99"/>
                    </a:gs>
                    <a:gs pos="100000">
                      <a:srgbClr val="FFFF99">
                        <a:gamma/>
                        <a:shade val="89804"/>
                        <a:invGamma/>
                      </a:srgbClr>
                    </a:gs>
                  </a:gsLst>
                  <a:lin ang="5400000" scaled="1"/>
                </a:gra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454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22376" y="116632"/>
            <a:ext cx="8026088" cy="978377"/>
          </a:xfrm>
          <a:prstGeom prst="rect">
            <a:avLst/>
          </a:prstGeom>
        </p:spPr>
        <p:txBody>
          <a:bodyPr vert="horz" lIns="91440" tIns="45720" rIns="91440" bIns="45720" rtlCol="0" anchor="ctr">
            <a:normAutofit/>
          </a:bodyPr>
          <a:lstStyle/>
          <a:p>
            <a:pPr>
              <a:lnSpc>
                <a:spcPct val="80000"/>
              </a:lnSpc>
              <a:spcBef>
                <a:spcPct val="0"/>
              </a:spcBef>
            </a:pPr>
            <a:r>
              <a:rPr lang="en-US" sz="4000" b="1" cap="all" spc="100" dirty="0" smtClean="0">
                <a:latin typeface="Tw Cen MT Condensed" panose="020B0606020104020203"/>
              </a:rPr>
              <a:t>outline</a:t>
            </a:r>
            <a:endParaRPr lang="en-US" sz="4000" b="1" cap="all" spc="100" dirty="0">
              <a:latin typeface="Tw Cen MT Condensed" panose="020B0606020104020203"/>
            </a:endParaRPr>
          </a:p>
        </p:txBody>
      </p:sp>
      <p:sp>
        <p:nvSpPr>
          <p:cNvPr id="186" name="Rectangle 185"/>
          <p:cNvSpPr/>
          <p:nvPr/>
        </p:nvSpPr>
        <p:spPr>
          <a:xfrm>
            <a:off x="426747" y="1700808"/>
            <a:ext cx="8208912" cy="3693319"/>
          </a:xfrm>
          <a:prstGeom prst="rect">
            <a:avLst/>
          </a:prstGeom>
        </p:spPr>
        <p:txBody>
          <a:bodyPr wrap="square">
            <a:spAutoFit/>
          </a:bodyPr>
          <a:lstStyle/>
          <a:p>
            <a:pPr marL="93662">
              <a:buClr>
                <a:srgbClr val="669900"/>
              </a:buClr>
            </a:pPr>
            <a:r>
              <a:rPr lang="en-US" sz="2600" b="1" dirty="0" smtClean="0">
                <a:solidFill>
                  <a:srgbClr val="474233"/>
                </a:solidFill>
              </a:rPr>
              <a:t>Overview </a:t>
            </a:r>
            <a:r>
              <a:rPr lang="en-US" sz="2600" b="1" dirty="0">
                <a:solidFill>
                  <a:srgbClr val="474233"/>
                </a:solidFill>
              </a:rPr>
              <a:t>of the health </a:t>
            </a:r>
            <a:r>
              <a:rPr lang="en-US" sz="2600" b="1" dirty="0" smtClean="0">
                <a:solidFill>
                  <a:srgbClr val="474233"/>
                </a:solidFill>
              </a:rPr>
              <a:t>situation </a:t>
            </a:r>
            <a:r>
              <a:rPr lang="en-US" sz="2600" b="1" dirty="0">
                <a:solidFill>
                  <a:srgbClr val="474233"/>
                </a:solidFill>
              </a:rPr>
              <a:t>in </a:t>
            </a:r>
            <a:r>
              <a:rPr lang="en-US" sz="2600" b="1" dirty="0" smtClean="0">
                <a:solidFill>
                  <a:srgbClr val="474233"/>
                </a:solidFill>
              </a:rPr>
              <a:t>Africa and related challenges</a:t>
            </a:r>
            <a:endParaRPr lang="en-US" sz="2600" b="1" dirty="0">
              <a:solidFill>
                <a:srgbClr val="474233"/>
              </a:solidFill>
            </a:endParaRPr>
          </a:p>
          <a:p>
            <a:pPr marL="93662">
              <a:buClr>
                <a:srgbClr val="669900"/>
              </a:buClr>
            </a:pPr>
            <a:endParaRPr lang="en-US" sz="2600" b="1" dirty="0" smtClean="0">
              <a:solidFill>
                <a:srgbClr val="85AD33"/>
              </a:solidFill>
            </a:endParaRPr>
          </a:p>
          <a:p>
            <a:pPr marL="93662">
              <a:buClr>
                <a:srgbClr val="669900"/>
              </a:buClr>
            </a:pPr>
            <a:r>
              <a:rPr lang="en-US" sz="2600" b="1" dirty="0" smtClean="0">
                <a:solidFill>
                  <a:srgbClr val="474233"/>
                </a:solidFill>
              </a:rPr>
              <a:t>The Bank’s strategies: </a:t>
            </a:r>
            <a:r>
              <a:rPr lang="en-US" sz="2600" dirty="0" smtClean="0">
                <a:solidFill>
                  <a:srgbClr val="474233"/>
                </a:solidFill>
              </a:rPr>
              <a:t>High5s; Ten-Year Strategy;</a:t>
            </a:r>
          </a:p>
          <a:p>
            <a:pPr marL="93662">
              <a:buClr>
                <a:srgbClr val="669900"/>
              </a:buClr>
            </a:pPr>
            <a:r>
              <a:rPr lang="en-US" sz="2600" dirty="0" smtClean="0">
                <a:solidFill>
                  <a:srgbClr val="474233"/>
                </a:solidFill>
              </a:rPr>
              <a:t>Human </a:t>
            </a:r>
            <a:r>
              <a:rPr lang="en-US" sz="2600" dirty="0">
                <a:solidFill>
                  <a:srgbClr val="474233"/>
                </a:solidFill>
              </a:rPr>
              <a:t>capital strategy </a:t>
            </a:r>
            <a:endParaRPr lang="en-US" sz="2600" dirty="0" smtClean="0">
              <a:solidFill>
                <a:srgbClr val="474233"/>
              </a:solidFill>
            </a:endParaRPr>
          </a:p>
          <a:p>
            <a:pPr marL="93662">
              <a:buClr>
                <a:srgbClr val="669900"/>
              </a:buClr>
            </a:pPr>
            <a:endParaRPr lang="en-US" sz="2600" b="1" dirty="0" smtClean="0">
              <a:solidFill>
                <a:srgbClr val="85AD33"/>
              </a:solidFill>
            </a:endParaRPr>
          </a:p>
          <a:p>
            <a:pPr marL="93662">
              <a:buClr>
                <a:srgbClr val="669900"/>
              </a:buClr>
            </a:pPr>
            <a:r>
              <a:rPr lang="en-US" sz="2600" b="1" dirty="0" smtClean="0">
                <a:solidFill>
                  <a:srgbClr val="474233"/>
                </a:solidFill>
              </a:rPr>
              <a:t>Financing </a:t>
            </a:r>
            <a:r>
              <a:rPr lang="en-US" sz="2600" b="1" dirty="0">
                <a:solidFill>
                  <a:srgbClr val="474233"/>
                </a:solidFill>
              </a:rPr>
              <a:t>instruments</a:t>
            </a:r>
          </a:p>
          <a:p>
            <a:pPr marL="93662">
              <a:buClr>
                <a:srgbClr val="669900"/>
              </a:buClr>
            </a:pPr>
            <a:endParaRPr lang="en-US" sz="2600" b="1" dirty="0" smtClean="0">
              <a:solidFill>
                <a:srgbClr val="85AD33"/>
              </a:solidFill>
            </a:endParaRPr>
          </a:p>
          <a:p>
            <a:pPr marL="93662">
              <a:buClr>
                <a:srgbClr val="669900"/>
              </a:buClr>
            </a:pPr>
            <a:r>
              <a:rPr lang="en-US" sz="2600" b="1" dirty="0" smtClean="0">
                <a:solidFill>
                  <a:srgbClr val="474233"/>
                </a:solidFill>
              </a:rPr>
              <a:t>Highlights </a:t>
            </a:r>
            <a:r>
              <a:rPr lang="en-US" sz="2600" b="1" dirty="0">
                <a:solidFill>
                  <a:srgbClr val="474233"/>
                </a:solidFill>
              </a:rPr>
              <a:t>of the </a:t>
            </a:r>
            <a:r>
              <a:rPr lang="en-US" sz="2600" b="1" dirty="0" smtClean="0">
                <a:solidFill>
                  <a:srgbClr val="474233"/>
                </a:solidFill>
              </a:rPr>
              <a:t>Bank’s </a:t>
            </a:r>
            <a:r>
              <a:rPr lang="en-US" sz="2600" b="1" dirty="0">
                <a:solidFill>
                  <a:srgbClr val="474233"/>
                </a:solidFill>
              </a:rPr>
              <a:t>Portfolio and </a:t>
            </a:r>
            <a:r>
              <a:rPr lang="en-US" sz="2600" b="1" dirty="0" smtClean="0">
                <a:solidFill>
                  <a:srgbClr val="474233"/>
                </a:solidFill>
              </a:rPr>
              <a:t>pipeline</a:t>
            </a:r>
            <a:endParaRPr lang="en-US" sz="2600" b="1" dirty="0">
              <a:solidFill>
                <a:srgbClr val="474233"/>
              </a:solidFill>
            </a:endParaRPr>
          </a:p>
        </p:txBody>
      </p:sp>
      <p:cxnSp>
        <p:nvCxnSpPr>
          <p:cNvPr id="3" name="Straight Connector 2"/>
          <p:cNvCxnSpPr/>
          <p:nvPr/>
        </p:nvCxnSpPr>
        <p:spPr>
          <a:xfrm>
            <a:off x="539552" y="1268760"/>
            <a:ext cx="8210824" cy="0"/>
          </a:xfrm>
          <a:prstGeom prst="line">
            <a:avLst/>
          </a:prstGeom>
          <a:ln w="28575">
            <a:solidFill>
              <a:srgbClr val="99CC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5585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720" y="201193"/>
            <a:ext cx="7290054" cy="1499616"/>
          </a:xfrm>
        </p:spPr>
        <p:txBody>
          <a:bodyPr>
            <a:normAutofit/>
          </a:bodyPr>
          <a:lstStyle/>
          <a:p>
            <a:pPr algn="ctr"/>
            <a:r>
              <a:rPr lang="en-US" sz="3600" b="1" dirty="0" smtClean="0"/>
              <a:t>HEALTH IN AFRICA: WHERE ARE WE?</a:t>
            </a:r>
            <a:r>
              <a:rPr lang="en-US" sz="5400" b="1" dirty="0"/>
              <a:t/>
            </a:r>
            <a:br>
              <a:rPr lang="en-US" sz="5400" b="1" dirty="0"/>
            </a:br>
            <a:endParaRPr lang="en-US" dirty="0"/>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3568" y="1340769"/>
            <a:ext cx="3312368" cy="2304255"/>
          </a:xfrm>
          <a:prstGeom prst="rect">
            <a:avLst/>
          </a:prstGeom>
        </p:spPr>
      </p:pic>
      <p:cxnSp>
        <p:nvCxnSpPr>
          <p:cNvPr id="5" name="Straight Connector 4"/>
          <p:cNvCxnSpPr/>
          <p:nvPr/>
        </p:nvCxnSpPr>
        <p:spPr>
          <a:xfrm>
            <a:off x="476259" y="1052736"/>
            <a:ext cx="8210824" cy="0"/>
          </a:xfrm>
          <a:prstGeom prst="line">
            <a:avLst/>
          </a:prstGeom>
          <a:ln w="28575">
            <a:solidFill>
              <a:srgbClr val="99CC00"/>
            </a:solidFill>
          </a:ln>
        </p:spPr>
        <p:style>
          <a:lnRef idx="1">
            <a:schemeClr val="dk1"/>
          </a:lnRef>
          <a:fillRef idx="0">
            <a:schemeClr val="dk1"/>
          </a:fillRef>
          <a:effectRef idx="0">
            <a:schemeClr val="dk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738" y="1185606"/>
            <a:ext cx="3670130" cy="232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64088" y="1700809"/>
            <a:ext cx="1872208" cy="307777"/>
          </a:xfrm>
          <a:prstGeom prst="rect">
            <a:avLst/>
          </a:prstGeom>
          <a:noFill/>
        </p:spPr>
        <p:txBody>
          <a:bodyPr wrap="square" rtlCol="0">
            <a:spAutoFit/>
          </a:bodyPr>
          <a:lstStyle/>
          <a:p>
            <a:r>
              <a:rPr lang="fr-FR" sz="1400" b="1" dirty="0" smtClean="0"/>
              <a:t>U-5 </a:t>
            </a:r>
            <a:r>
              <a:rPr lang="fr-FR" sz="1400" b="1" dirty="0" err="1" smtClean="0"/>
              <a:t>Mortality</a:t>
            </a:r>
            <a:endParaRPr lang="en-US" sz="1400" b="1" dirty="0"/>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3910461"/>
            <a:ext cx="3240360" cy="2844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907704" y="4005064"/>
            <a:ext cx="1872208" cy="307777"/>
          </a:xfrm>
          <a:prstGeom prst="rect">
            <a:avLst/>
          </a:prstGeom>
          <a:noFill/>
        </p:spPr>
        <p:txBody>
          <a:bodyPr wrap="square" rtlCol="0">
            <a:spAutoFit/>
          </a:bodyPr>
          <a:lstStyle/>
          <a:p>
            <a:r>
              <a:rPr lang="fr-FR" sz="1400" b="1" dirty="0" err="1" smtClean="0"/>
              <a:t>Maternal</a:t>
            </a:r>
            <a:r>
              <a:rPr lang="fr-FR" sz="1400" b="1" dirty="0" smtClean="0"/>
              <a:t> </a:t>
            </a:r>
            <a:r>
              <a:rPr lang="fr-FR" sz="1400" b="1" dirty="0" err="1" smtClean="0"/>
              <a:t>Mortality</a:t>
            </a:r>
            <a:endParaRPr lang="en-US" sz="1400" b="1" dirty="0"/>
          </a:p>
        </p:txBody>
      </p:sp>
      <p:sp>
        <p:nvSpPr>
          <p:cNvPr id="8" name="TextBox 7"/>
          <p:cNvSpPr txBox="1"/>
          <p:nvPr/>
        </p:nvSpPr>
        <p:spPr>
          <a:xfrm>
            <a:off x="4355976" y="3510351"/>
            <a:ext cx="5220072" cy="400110"/>
          </a:xfrm>
          <a:prstGeom prst="rect">
            <a:avLst/>
          </a:prstGeom>
          <a:noFill/>
        </p:spPr>
        <p:txBody>
          <a:bodyPr wrap="square" rtlCol="0">
            <a:spAutoFit/>
          </a:bodyPr>
          <a:lstStyle/>
          <a:p>
            <a:r>
              <a:rPr lang="fr-FR" sz="2000" b="1" u="sng" dirty="0" smtClean="0">
                <a:solidFill>
                  <a:srgbClr val="FF0000"/>
                </a:solidFill>
              </a:rPr>
              <a:t>Progress….but must do better…and CAN!</a:t>
            </a:r>
            <a:endParaRPr lang="en-US" sz="2000" b="1" u="sng" dirty="0">
              <a:solidFill>
                <a:srgbClr val="FF0000"/>
              </a:solidFill>
            </a:endParaRPr>
          </a:p>
        </p:txBody>
      </p:sp>
      <p:pic>
        <p:nvPicPr>
          <p:cNvPr id="2052"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0738" y="3870695"/>
            <a:ext cx="3670130" cy="27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5428388" y="4005064"/>
            <a:ext cx="0" cy="2304256"/>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8731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64953" y="216177"/>
            <a:ext cx="8386128" cy="720080"/>
          </a:xfrm>
          <a:prstGeom prst="rect">
            <a:avLst/>
          </a:prstGeom>
        </p:spPr>
        <p:txBody>
          <a:bodyPr vert="horz" lIns="91440" tIns="45720" rIns="91440" bIns="45720" rtlCol="0" anchor="ctr">
            <a:normAutofit/>
          </a:bodyPr>
          <a:lstStyle/>
          <a:p>
            <a:pPr>
              <a:lnSpc>
                <a:spcPct val="80000"/>
              </a:lnSpc>
              <a:spcBef>
                <a:spcPct val="0"/>
              </a:spcBef>
            </a:pPr>
            <a:r>
              <a:rPr lang="fr-FR" sz="4000" b="1" cap="all" spc="100" dirty="0" smtClean="0">
                <a:solidFill>
                  <a:srgbClr val="2E2B21">
                    <a:lumMod val="90000"/>
                    <a:lumOff val="10000"/>
                  </a:srgbClr>
                </a:solidFill>
                <a:latin typeface="Tw Cen MT Condensed" panose="020B0606020104020203"/>
              </a:rPr>
              <a:t>KEY ISSUES </a:t>
            </a:r>
          </a:p>
        </p:txBody>
      </p:sp>
      <p:cxnSp>
        <p:nvCxnSpPr>
          <p:cNvPr id="6" name="Straight Connector 5"/>
          <p:cNvCxnSpPr/>
          <p:nvPr/>
        </p:nvCxnSpPr>
        <p:spPr>
          <a:xfrm>
            <a:off x="430584" y="1124744"/>
            <a:ext cx="8210824" cy="0"/>
          </a:xfrm>
          <a:prstGeom prst="line">
            <a:avLst/>
          </a:prstGeom>
          <a:ln w="28575">
            <a:solidFill>
              <a:srgbClr val="99CC00"/>
            </a:solidFill>
          </a:ln>
        </p:spPr>
        <p:style>
          <a:lnRef idx="1">
            <a:schemeClr val="dk1"/>
          </a:lnRef>
          <a:fillRef idx="0">
            <a:schemeClr val="dk1"/>
          </a:fillRef>
          <a:effectRef idx="0">
            <a:schemeClr val="dk1"/>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51520" y="1340768"/>
            <a:ext cx="4037889" cy="2656870"/>
          </a:xfrm>
          <a:prstGeom prst="rect">
            <a:avLst/>
          </a:prstGeom>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4676055" y="1484784"/>
            <a:ext cx="4168140" cy="2160240"/>
          </a:xfrm>
          <a:prstGeom prst="rect">
            <a:avLst/>
          </a:prstGeom>
          <a:noFill/>
          <a:ln w="0">
            <a:solidFill>
              <a:schemeClr val="bg1"/>
            </a:solidFill>
          </a:ln>
        </p:spPr>
      </p:pic>
      <p:graphicFrame>
        <p:nvGraphicFramePr>
          <p:cNvPr id="4" name="Object 1"/>
          <p:cNvGraphicFramePr>
            <a:graphicFrameLocks noChangeAspect="1"/>
          </p:cNvGraphicFramePr>
          <p:nvPr>
            <p:extLst>
              <p:ext uri="{D42A27DB-BD31-4B8C-83A1-F6EECF244321}">
                <p14:modId xmlns:p14="http://schemas.microsoft.com/office/powerpoint/2010/main" val="75526477"/>
              </p:ext>
            </p:extLst>
          </p:nvPr>
        </p:nvGraphicFramePr>
        <p:xfrm>
          <a:off x="615753" y="4271888"/>
          <a:ext cx="3827182" cy="2249303"/>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2"/>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4676055" y="3997638"/>
            <a:ext cx="4215745" cy="2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75960" y="3777785"/>
            <a:ext cx="2952328"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83299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4953" y="216177"/>
            <a:ext cx="8386128" cy="720080"/>
          </a:xfrm>
          <a:prstGeom prst="rect">
            <a:avLst/>
          </a:prstGeom>
        </p:spPr>
        <p:txBody>
          <a:bodyPr vert="horz" lIns="91440" tIns="45720" rIns="91440" bIns="45720" rtlCol="0" anchor="ctr">
            <a:normAutofit/>
          </a:bodyPr>
          <a:lstStyle/>
          <a:p>
            <a:pPr>
              <a:lnSpc>
                <a:spcPct val="80000"/>
              </a:lnSpc>
              <a:spcBef>
                <a:spcPct val="0"/>
              </a:spcBef>
            </a:pPr>
            <a:r>
              <a:rPr lang="fr-FR" sz="4000" b="1" cap="all" spc="100" dirty="0" smtClean="0">
                <a:solidFill>
                  <a:srgbClr val="2E2B21">
                    <a:lumMod val="90000"/>
                    <a:lumOff val="10000"/>
                  </a:srgbClr>
                </a:solidFill>
                <a:latin typeface="Tw Cen MT Condensed" panose="020B0606020104020203"/>
              </a:rPr>
              <a:t>SUCCESS STORIES</a:t>
            </a:r>
          </a:p>
        </p:txBody>
      </p:sp>
      <p:cxnSp>
        <p:nvCxnSpPr>
          <p:cNvPr id="6" name="Straight Connector 5"/>
          <p:cNvCxnSpPr/>
          <p:nvPr/>
        </p:nvCxnSpPr>
        <p:spPr>
          <a:xfrm>
            <a:off x="430584" y="1124744"/>
            <a:ext cx="8210824" cy="0"/>
          </a:xfrm>
          <a:prstGeom prst="line">
            <a:avLst/>
          </a:prstGeom>
          <a:ln w="28575">
            <a:solidFill>
              <a:srgbClr val="99CC00"/>
            </a:solidFill>
          </a:ln>
        </p:spPr>
        <p:style>
          <a:lnRef idx="1">
            <a:schemeClr val="dk1"/>
          </a:lnRef>
          <a:fillRef idx="0">
            <a:schemeClr val="dk1"/>
          </a:fillRef>
          <a:effectRef idx="0">
            <a:schemeClr val="dk1"/>
          </a:effectRef>
          <a:fontRef idx="minor">
            <a:schemeClr val="tx1"/>
          </a:fontRef>
        </p:style>
      </p:cxnSp>
      <p:pic>
        <p:nvPicPr>
          <p:cNvPr id="10" name="chart"/>
          <p:cNvPicPr>
            <a:picLocks noChangeAspect="1"/>
          </p:cNvPicPr>
          <p:nvPr/>
        </p:nvPicPr>
        <p:blipFill>
          <a:blip r:embed="rId4"/>
          <a:stretch>
            <a:fillRect/>
          </a:stretch>
        </p:blipFill>
        <p:spPr>
          <a:xfrm>
            <a:off x="251520" y="2117619"/>
            <a:ext cx="2656060" cy="2771671"/>
          </a:xfrm>
          <a:prstGeom prst="rect">
            <a:avLst/>
          </a:prstGeom>
        </p:spPr>
      </p:pic>
      <p:sp>
        <p:nvSpPr>
          <p:cNvPr id="12" name="Text Box 10"/>
          <p:cNvSpPr txBox="1">
            <a:spLocks noChangeArrowheads="1"/>
          </p:cNvSpPr>
          <p:nvPr/>
        </p:nvSpPr>
        <p:spPr bwMode="auto">
          <a:xfrm>
            <a:off x="561331" y="1741849"/>
            <a:ext cx="7946396" cy="366767"/>
          </a:xfrm>
          <a:prstGeom prst="rect">
            <a:avLst/>
          </a:prstGeom>
          <a:noFill/>
          <a:ln>
            <a:noFill/>
          </a:ln>
          <a:effectLst/>
          <a:extLst>
            <a:ext uri="{909E8E84-426E-40DD-AFC4-6F175D3DCCD1}">
              <a14:hiddenFill xmlns:a14="http://schemas.microsoft.com/office/drawing/2010/main">
                <a:gradFill rotWithShape="0">
                  <a:gsLst>
                    <a:gs pos="0">
                      <a:srgbClr val="FFFF99">
                        <a:gamma/>
                        <a:shade val="89804"/>
                        <a:invGamma/>
                      </a:srgbClr>
                    </a:gs>
                    <a:gs pos="50000">
                      <a:srgbClr val="FFFF99"/>
                    </a:gs>
                    <a:gs pos="100000">
                      <a:srgbClr val="FFFF99">
                        <a:gamma/>
                        <a:shade val="89804"/>
                        <a:invGamma/>
                      </a:srgbClr>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fr-FR" altLang="en-US" dirty="0"/>
              <a:t>    </a:t>
            </a:r>
            <a:r>
              <a:rPr lang="fr-FR" altLang="en-US" sz="1400" b="1" i="0" dirty="0">
                <a:solidFill>
                  <a:schemeClr val="tx1"/>
                </a:solidFill>
              </a:rPr>
              <a:t>CBHI Coverage                        </a:t>
            </a:r>
            <a:r>
              <a:rPr lang="fr-FR" altLang="en-US" sz="1400" b="1" i="0" dirty="0" smtClean="0">
                <a:solidFill>
                  <a:schemeClr val="tx1"/>
                </a:solidFill>
              </a:rPr>
              <a:t>      Utilisation </a:t>
            </a:r>
            <a:r>
              <a:rPr lang="fr-FR" altLang="en-US" sz="1400" b="1" i="0" dirty="0">
                <a:solidFill>
                  <a:schemeClr val="tx1"/>
                </a:solidFill>
              </a:rPr>
              <a:t>of Health Services</a:t>
            </a:r>
            <a:endParaRPr lang="en-US" altLang="en-US" sz="1400" b="1" i="0" dirty="0">
              <a:solidFill>
                <a:schemeClr val="tx1"/>
              </a:solidFill>
            </a:endParaRPr>
          </a:p>
        </p:txBody>
      </p:sp>
      <p:graphicFrame>
        <p:nvGraphicFramePr>
          <p:cNvPr id="13" name="Content Placeholder 3"/>
          <p:cNvGraphicFramePr>
            <a:graphicFrameLocks/>
          </p:cNvGraphicFramePr>
          <p:nvPr>
            <p:extLst>
              <p:ext uri="{D42A27DB-BD31-4B8C-83A1-F6EECF244321}">
                <p14:modId xmlns:p14="http://schemas.microsoft.com/office/powerpoint/2010/main" val="3615906616"/>
              </p:ext>
            </p:extLst>
          </p:nvPr>
        </p:nvGraphicFramePr>
        <p:xfrm>
          <a:off x="2987824" y="2216262"/>
          <a:ext cx="2753557" cy="25743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970664500"/>
              </p:ext>
            </p:extLst>
          </p:nvPr>
        </p:nvGraphicFramePr>
        <p:xfrm>
          <a:off x="5833231" y="2237422"/>
          <a:ext cx="3117850" cy="2532063"/>
        </p:xfrm>
        <a:graphic>
          <a:graphicData uri="http://schemas.openxmlformats.org/presentationml/2006/ole">
            <mc:AlternateContent xmlns:mc="http://schemas.openxmlformats.org/markup-compatibility/2006">
              <mc:Choice xmlns:v="urn:schemas-microsoft-com:vml" Requires="v">
                <p:oleObj spid="_x0000_s8255" name="Diapositive" r:id="rId7" imgW="4091897" imgH="3069375" progId="PowerPoint.Slide.12">
                  <p:embed/>
                </p:oleObj>
              </mc:Choice>
              <mc:Fallback>
                <p:oleObj name="Diapositive" r:id="rId7" imgW="4091897" imgH="3069375" progId="PowerPoint.Slide.12">
                  <p:embed/>
                  <p:pic>
                    <p:nvPicPr>
                      <p:cNvPr id="0" name="Object 2"/>
                      <p:cNvPicPr>
                        <a:picLocks noChangeAspect="1" noChangeArrowheads="1"/>
                      </p:cNvPicPr>
                      <p:nvPr/>
                    </p:nvPicPr>
                    <p:blipFill>
                      <a:blip r:embed="rId8"/>
                      <a:srcRect/>
                      <a:stretch>
                        <a:fillRect/>
                      </a:stretch>
                    </p:blipFill>
                    <p:spPr bwMode="auto">
                      <a:xfrm>
                        <a:off x="5833231" y="2237422"/>
                        <a:ext cx="3117850" cy="25320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2290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94000"/>
          </a:schemeClr>
        </a:solidFill>
        <a:effectLst/>
      </p:bgPr>
    </p:bg>
    <p:spTree>
      <p:nvGrpSpPr>
        <p:cNvPr id="1" name=""/>
        <p:cNvGrpSpPr/>
        <p:nvPr/>
      </p:nvGrpSpPr>
      <p:grpSpPr>
        <a:xfrm>
          <a:off x="0" y="0"/>
          <a:ext cx="0" cy="0"/>
          <a:chOff x="0" y="0"/>
          <a:chExt cx="0" cy="0"/>
        </a:xfrm>
      </p:grpSpPr>
      <p:sp>
        <p:nvSpPr>
          <p:cNvPr id="8" name="Rectangle 7"/>
          <p:cNvSpPr/>
          <p:nvPr/>
        </p:nvSpPr>
        <p:spPr>
          <a:xfrm>
            <a:off x="722376" y="116632"/>
            <a:ext cx="8026088" cy="978377"/>
          </a:xfrm>
          <a:prstGeom prst="rect">
            <a:avLst/>
          </a:prstGeom>
        </p:spPr>
        <p:txBody>
          <a:bodyPr vert="horz" lIns="91440" tIns="45720" rIns="91440" bIns="45720" rtlCol="0" anchor="ctr">
            <a:normAutofit/>
          </a:bodyPr>
          <a:lstStyle/>
          <a:p>
            <a:pPr>
              <a:lnSpc>
                <a:spcPct val="80000"/>
              </a:lnSpc>
              <a:spcBef>
                <a:spcPct val="0"/>
              </a:spcBef>
            </a:pPr>
            <a:r>
              <a:rPr lang="fr-FR" sz="4000" b="1" cap="all" spc="100" dirty="0" smtClean="0">
                <a:solidFill>
                  <a:schemeClr val="tx1">
                    <a:lumMod val="75000"/>
                    <a:lumOff val="25000"/>
                  </a:schemeClr>
                </a:solidFill>
                <a:latin typeface="Tw Cen MT Condensed" panose="020B0606020104020203"/>
              </a:rPr>
              <a:t>OUTLINE</a:t>
            </a:r>
            <a:endParaRPr lang="en-US" sz="4000" b="1" cap="all" spc="100" dirty="0">
              <a:solidFill>
                <a:schemeClr val="tx1">
                  <a:lumMod val="75000"/>
                  <a:lumOff val="25000"/>
                </a:schemeClr>
              </a:solidFill>
              <a:latin typeface="Tw Cen MT Condensed" panose="020B0606020104020203"/>
            </a:endParaRPr>
          </a:p>
        </p:txBody>
      </p:sp>
      <p:sp>
        <p:nvSpPr>
          <p:cNvPr id="186" name="Rectangle 185"/>
          <p:cNvSpPr/>
          <p:nvPr/>
        </p:nvSpPr>
        <p:spPr>
          <a:xfrm>
            <a:off x="426747" y="1700808"/>
            <a:ext cx="8208912" cy="3693319"/>
          </a:xfrm>
          <a:prstGeom prst="rect">
            <a:avLst/>
          </a:prstGeom>
        </p:spPr>
        <p:txBody>
          <a:bodyPr wrap="square">
            <a:spAutoFit/>
          </a:bodyPr>
          <a:lstStyle/>
          <a:p>
            <a:pPr marL="93662">
              <a:buClr>
                <a:srgbClr val="669900"/>
              </a:buClr>
            </a:pPr>
            <a:r>
              <a:rPr lang="en-US" sz="2600" b="1" dirty="0" smtClean="0">
                <a:solidFill>
                  <a:schemeClr val="tx1">
                    <a:lumMod val="75000"/>
                    <a:lumOff val="25000"/>
                  </a:schemeClr>
                </a:solidFill>
              </a:rPr>
              <a:t>Overview </a:t>
            </a:r>
            <a:r>
              <a:rPr lang="en-US" sz="2600" b="1" dirty="0">
                <a:solidFill>
                  <a:schemeClr val="tx1">
                    <a:lumMod val="75000"/>
                    <a:lumOff val="25000"/>
                  </a:schemeClr>
                </a:solidFill>
              </a:rPr>
              <a:t>of the health </a:t>
            </a:r>
            <a:r>
              <a:rPr lang="en-US" sz="2600" b="1" dirty="0" smtClean="0">
                <a:solidFill>
                  <a:schemeClr val="tx1">
                    <a:lumMod val="75000"/>
                    <a:lumOff val="25000"/>
                  </a:schemeClr>
                </a:solidFill>
              </a:rPr>
              <a:t>situation </a:t>
            </a:r>
            <a:r>
              <a:rPr lang="en-US" sz="2600" b="1" dirty="0">
                <a:solidFill>
                  <a:schemeClr val="tx1">
                    <a:lumMod val="75000"/>
                    <a:lumOff val="25000"/>
                  </a:schemeClr>
                </a:solidFill>
              </a:rPr>
              <a:t>in </a:t>
            </a:r>
            <a:r>
              <a:rPr lang="en-US" sz="2600" b="1" dirty="0" smtClean="0">
                <a:solidFill>
                  <a:schemeClr val="tx1">
                    <a:lumMod val="75000"/>
                    <a:lumOff val="25000"/>
                  </a:schemeClr>
                </a:solidFill>
              </a:rPr>
              <a:t>Africa and related challenges</a:t>
            </a:r>
            <a:endParaRPr lang="en-US" sz="2600" b="1" dirty="0">
              <a:solidFill>
                <a:schemeClr val="tx1">
                  <a:lumMod val="75000"/>
                  <a:lumOff val="25000"/>
                </a:schemeClr>
              </a:solidFill>
            </a:endParaRPr>
          </a:p>
          <a:p>
            <a:pPr marL="93662">
              <a:buClr>
                <a:srgbClr val="669900"/>
              </a:buClr>
            </a:pPr>
            <a:endParaRPr lang="en-US" sz="2600" b="1" dirty="0" smtClean="0">
              <a:solidFill>
                <a:schemeClr val="tx1">
                  <a:lumMod val="75000"/>
                  <a:lumOff val="25000"/>
                </a:schemeClr>
              </a:solidFill>
            </a:endParaRPr>
          </a:p>
          <a:p>
            <a:pPr marL="93662">
              <a:buClr>
                <a:srgbClr val="669900"/>
              </a:buClr>
            </a:pPr>
            <a:r>
              <a:rPr lang="en-US" sz="2600" b="1" dirty="0" smtClean="0">
                <a:solidFill>
                  <a:schemeClr val="bg1"/>
                </a:solidFill>
              </a:rPr>
              <a:t>The Bank’s strategies: </a:t>
            </a:r>
            <a:r>
              <a:rPr lang="en-US" sz="2600" dirty="0" smtClean="0">
                <a:solidFill>
                  <a:schemeClr val="bg1"/>
                </a:solidFill>
              </a:rPr>
              <a:t>High5s - Ten-Year Strategy- </a:t>
            </a:r>
          </a:p>
          <a:p>
            <a:pPr marL="93662">
              <a:buClr>
                <a:srgbClr val="669900"/>
              </a:buClr>
            </a:pPr>
            <a:r>
              <a:rPr lang="en-US" sz="2600" dirty="0" smtClean="0">
                <a:solidFill>
                  <a:schemeClr val="bg1"/>
                </a:solidFill>
              </a:rPr>
              <a:t>Human </a:t>
            </a:r>
            <a:r>
              <a:rPr lang="en-US" sz="2600" dirty="0">
                <a:solidFill>
                  <a:schemeClr val="bg1"/>
                </a:solidFill>
              </a:rPr>
              <a:t>C</a:t>
            </a:r>
            <a:r>
              <a:rPr lang="en-US" sz="2600" dirty="0" smtClean="0">
                <a:solidFill>
                  <a:schemeClr val="bg1"/>
                </a:solidFill>
              </a:rPr>
              <a:t>apital </a:t>
            </a:r>
            <a:r>
              <a:rPr lang="en-US" sz="2600" dirty="0">
                <a:solidFill>
                  <a:schemeClr val="bg1"/>
                </a:solidFill>
              </a:rPr>
              <a:t>S</a:t>
            </a:r>
            <a:r>
              <a:rPr lang="en-US" sz="2600" dirty="0" smtClean="0">
                <a:solidFill>
                  <a:schemeClr val="bg1"/>
                </a:solidFill>
              </a:rPr>
              <a:t>trategy </a:t>
            </a:r>
          </a:p>
          <a:p>
            <a:pPr marL="93662">
              <a:buClr>
                <a:srgbClr val="669900"/>
              </a:buClr>
            </a:pPr>
            <a:endParaRPr lang="en-US" sz="2600" b="1" dirty="0" smtClean="0">
              <a:solidFill>
                <a:srgbClr val="85AD33"/>
              </a:solidFill>
            </a:endParaRPr>
          </a:p>
          <a:p>
            <a:pPr marL="93662">
              <a:buClr>
                <a:srgbClr val="669900"/>
              </a:buClr>
            </a:pPr>
            <a:r>
              <a:rPr lang="en-US" sz="2600" b="1" dirty="0" smtClean="0">
                <a:solidFill>
                  <a:schemeClr val="tx1">
                    <a:lumMod val="75000"/>
                    <a:lumOff val="25000"/>
                  </a:schemeClr>
                </a:solidFill>
              </a:rPr>
              <a:t>Financing </a:t>
            </a:r>
            <a:r>
              <a:rPr lang="en-US" sz="2600" b="1" dirty="0">
                <a:solidFill>
                  <a:schemeClr val="tx1">
                    <a:lumMod val="75000"/>
                    <a:lumOff val="25000"/>
                  </a:schemeClr>
                </a:solidFill>
              </a:rPr>
              <a:t>instruments</a:t>
            </a:r>
          </a:p>
          <a:p>
            <a:pPr marL="93662">
              <a:buClr>
                <a:srgbClr val="669900"/>
              </a:buClr>
            </a:pPr>
            <a:endParaRPr lang="en-US" sz="2600" b="1" dirty="0" smtClean="0">
              <a:solidFill>
                <a:schemeClr val="tx1">
                  <a:lumMod val="75000"/>
                  <a:lumOff val="25000"/>
                </a:schemeClr>
              </a:solidFill>
            </a:endParaRPr>
          </a:p>
          <a:p>
            <a:pPr marL="93662">
              <a:buClr>
                <a:srgbClr val="669900"/>
              </a:buClr>
            </a:pPr>
            <a:r>
              <a:rPr lang="en-US" sz="2600" b="1" dirty="0" smtClean="0">
                <a:solidFill>
                  <a:schemeClr val="tx1">
                    <a:lumMod val="75000"/>
                    <a:lumOff val="25000"/>
                  </a:schemeClr>
                </a:solidFill>
              </a:rPr>
              <a:t>Highlights </a:t>
            </a:r>
            <a:r>
              <a:rPr lang="en-US" sz="2600" b="1" dirty="0">
                <a:solidFill>
                  <a:schemeClr val="tx1">
                    <a:lumMod val="75000"/>
                    <a:lumOff val="25000"/>
                  </a:schemeClr>
                </a:solidFill>
              </a:rPr>
              <a:t>of the </a:t>
            </a:r>
            <a:r>
              <a:rPr lang="en-US" sz="2600" b="1" dirty="0" smtClean="0">
                <a:solidFill>
                  <a:schemeClr val="tx1">
                    <a:lumMod val="75000"/>
                    <a:lumOff val="25000"/>
                  </a:schemeClr>
                </a:solidFill>
              </a:rPr>
              <a:t>Bank’s </a:t>
            </a:r>
            <a:r>
              <a:rPr lang="en-US" sz="2600" b="1" dirty="0">
                <a:solidFill>
                  <a:schemeClr val="tx1">
                    <a:lumMod val="75000"/>
                    <a:lumOff val="25000"/>
                  </a:schemeClr>
                </a:solidFill>
              </a:rPr>
              <a:t>Portfolio and </a:t>
            </a:r>
            <a:r>
              <a:rPr lang="en-US" sz="2600" b="1" dirty="0" smtClean="0">
                <a:solidFill>
                  <a:schemeClr val="tx1">
                    <a:lumMod val="75000"/>
                    <a:lumOff val="25000"/>
                  </a:schemeClr>
                </a:solidFill>
              </a:rPr>
              <a:t>pipeline</a:t>
            </a:r>
            <a:endParaRPr lang="en-US" sz="2600" b="1" dirty="0">
              <a:solidFill>
                <a:schemeClr val="tx1">
                  <a:lumMod val="75000"/>
                  <a:lumOff val="25000"/>
                </a:schemeClr>
              </a:solidFill>
            </a:endParaRPr>
          </a:p>
        </p:txBody>
      </p:sp>
    </p:spTree>
    <p:extLst>
      <p:ext uri="{BB962C8B-B14F-4D97-AF65-F5344CB8AC3E}">
        <p14:creationId xmlns:p14="http://schemas.microsoft.com/office/powerpoint/2010/main" val="764219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64953" y="216177"/>
            <a:ext cx="8386128" cy="720080"/>
          </a:xfrm>
          <a:prstGeom prst="rect">
            <a:avLst/>
          </a:prstGeom>
        </p:spPr>
        <p:txBody>
          <a:bodyPr vert="horz" lIns="91440" tIns="45720" rIns="91440" bIns="45720" rtlCol="0" anchor="ctr">
            <a:normAutofit fontScale="85000" lnSpcReduction="20000"/>
          </a:bodyPr>
          <a:lstStyle/>
          <a:p>
            <a:pPr>
              <a:lnSpc>
                <a:spcPct val="80000"/>
              </a:lnSpc>
              <a:spcBef>
                <a:spcPct val="0"/>
              </a:spcBef>
            </a:pPr>
            <a:r>
              <a:rPr lang="fr-FR" sz="4000" b="1" cap="all" spc="100" dirty="0" smtClean="0">
                <a:solidFill>
                  <a:srgbClr val="2E2B21">
                    <a:lumMod val="90000"/>
                    <a:lumOff val="10000"/>
                  </a:srgbClr>
                </a:solidFill>
                <a:latin typeface="Tw Cen MT Condensed" panose="020B0606020104020203"/>
              </a:rPr>
              <a:t>HUMAN DEVELOPMENT AND HEALTH IN THE BIGGER BANK’S PICTURE</a:t>
            </a:r>
            <a:endParaRPr lang="en-US" sz="4000" b="1" cap="all" spc="100" dirty="0">
              <a:solidFill>
                <a:srgbClr val="2E2B21">
                  <a:lumMod val="90000"/>
                  <a:lumOff val="10000"/>
                </a:srgbClr>
              </a:solidFill>
              <a:latin typeface="Tw Cen MT Condensed" panose="020B0606020104020203"/>
            </a:endParaRPr>
          </a:p>
        </p:txBody>
      </p:sp>
      <p:grpSp>
        <p:nvGrpSpPr>
          <p:cNvPr id="6" name="Group 607"/>
          <p:cNvGrpSpPr/>
          <p:nvPr/>
        </p:nvGrpSpPr>
        <p:grpSpPr>
          <a:xfrm>
            <a:off x="587304" y="1224493"/>
            <a:ext cx="8178142" cy="5298954"/>
            <a:chOff x="0" y="-275910"/>
            <a:chExt cx="8178141" cy="5956044"/>
          </a:xfrm>
        </p:grpSpPr>
        <p:sp>
          <p:nvSpPr>
            <p:cNvPr id="45" name="Shape 567"/>
            <p:cNvSpPr/>
            <p:nvPr/>
          </p:nvSpPr>
          <p:spPr>
            <a:xfrm>
              <a:off x="11119" y="1825364"/>
              <a:ext cx="2655202" cy="349553"/>
            </a:xfrm>
            <a:prstGeom prst="roundRect">
              <a:avLst>
                <a:gd name="adj" fmla="val 16667"/>
              </a:avLst>
            </a:prstGeom>
            <a:solidFill>
              <a:schemeClr val="accent2">
                <a:lumMod val="60000"/>
                <a:lumOff val="40000"/>
              </a:schemeClr>
            </a:solidFill>
            <a:ln w="12700" cap="flat">
              <a:noFill/>
              <a:miter lim="400000"/>
            </a:ln>
            <a:effectLst>
              <a:outerShdw blurRad="38100" dist="23000" dir="5400000" rotWithShape="0">
                <a:srgbClr val="000000">
                  <a:alpha val="35000"/>
                </a:srgbClr>
              </a:outerShdw>
            </a:effectLst>
          </p:spPr>
          <p:txBody>
            <a:bodyPr wrap="square" lIns="0" tIns="0" rIns="0" bIns="0" numCol="1" anchor="ctr">
              <a:noAutofit/>
            </a:bodyPr>
            <a:lstStyle/>
            <a:p>
              <a:pPr lvl="0" algn="ctr" defTabSz="914400">
                <a:defRPr sz="1800">
                  <a:solidFill>
                    <a:srgbClr val="FFFFFF"/>
                  </a:solidFill>
                  <a:uFill>
                    <a:solidFill>
                      <a:srgbClr val="FFFFFF"/>
                    </a:solidFill>
                  </a:uFill>
                </a:defRPr>
              </a:pPr>
              <a:endParaRPr/>
            </a:p>
          </p:txBody>
        </p:sp>
        <p:grpSp>
          <p:nvGrpSpPr>
            <p:cNvPr id="8" name="Group 576"/>
            <p:cNvGrpSpPr/>
            <p:nvPr/>
          </p:nvGrpSpPr>
          <p:grpSpPr>
            <a:xfrm>
              <a:off x="2785117" y="4703799"/>
              <a:ext cx="3485390" cy="976335"/>
              <a:chOff x="0" y="0"/>
              <a:chExt cx="3485389" cy="976334"/>
            </a:xfrm>
          </p:grpSpPr>
          <p:pic>
            <p:nvPicPr>
              <p:cNvPr id="39" name="image9.png"/>
              <p:cNvPicPr/>
              <p:nvPr/>
            </p:nvPicPr>
            <p:blipFill>
              <a:blip r:embed="rId3">
                <a:extLst/>
              </a:blip>
              <a:stretch>
                <a:fillRect/>
              </a:stretch>
            </p:blipFill>
            <p:spPr>
              <a:xfrm>
                <a:off x="2504" y="13560"/>
                <a:ext cx="720657" cy="613436"/>
              </a:xfrm>
              <a:prstGeom prst="rect">
                <a:avLst/>
              </a:prstGeom>
              <a:ln w="12700" cap="flat">
                <a:noFill/>
                <a:miter lim="400000"/>
              </a:ln>
              <a:effectLst/>
            </p:spPr>
          </p:pic>
          <p:pic>
            <p:nvPicPr>
              <p:cNvPr id="40" name="image10.png"/>
              <p:cNvPicPr/>
              <p:nvPr/>
            </p:nvPicPr>
            <p:blipFill>
              <a:blip r:embed="rId4">
                <a:extLst/>
              </a:blip>
              <a:stretch>
                <a:fillRect/>
              </a:stretch>
            </p:blipFill>
            <p:spPr>
              <a:xfrm>
                <a:off x="1057557" y="0"/>
                <a:ext cx="699075" cy="606232"/>
              </a:xfrm>
              <a:prstGeom prst="rect">
                <a:avLst/>
              </a:prstGeom>
              <a:ln w="12700" cap="flat">
                <a:noFill/>
                <a:miter lim="400000"/>
              </a:ln>
              <a:effectLst/>
            </p:spPr>
          </p:pic>
          <p:pic>
            <p:nvPicPr>
              <p:cNvPr id="41" name="image11.png"/>
              <p:cNvPicPr/>
              <p:nvPr/>
            </p:nvPicPr>
            <p:blipFill>
              <a:blip r:embed="rId5">
                <a:extLst/>
              </a:blip>
              <a:stretch>
                <a:fillRect/>
              </a:stretch>
            </p:blipFill>
            <p:spPr>
              <a:xfrm>
                <a:off x="2042698" y="38875"/>
                <a:ext cx="637677" cy="542802"/>
              </a:xfrm>
              <a:prstGeom prst="rect">
                <a:avLst/>
              </a:prstGeom>
              <a:ln w="12700" cap="flat">
                <a:noFill/>
                <a:miter lim="400000"/>
              </a:ln>
              <a:effectLst/>
            </p:spPr>
          </p:pic>
          <p:sp>
            <p:nvSpPr>
              <p:cNvPr id="42" name="Shape 573"/>
              <p:cNvSpPr/>
              <p:nvPr/>
            </p:nvSpPr>
            <p:spPr>
              <a:xfrm>
                <a:off x="0" y="618861"/>
                <a:ext cx="1016304" cy="3574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lvl1pPr defTabSz="914400">
                  <a:defRPr b="1">
                    <a:solidFill>
                      <a:srgbClr val="808080"/>
                    </a:solidFill>
                    <a:uFill>
                      <a:solidFill>
                        <a:srgbClr val="808080"/>
                      </a:solidFill>
                    </a:uFill>
                    <a:latin typeface="Arial"/>
                    <a:ea typeface="Arial"/>
                    <a:cs typeface="Arial"/>
                    <a:sym typeface="Arial"/>
                  </a:defRPr>
                </a:lvl1pPr>
              </a:lstStyle>
              <a:p>
                <a:pPr lvl="0">
                  <a:defRPr sz="1800" b="0">
                    <a:solidFill>
                      <a:srgbClr val="000000"/>
                    </a:solidFill>
                    <a:uFillTx/>
                  </a:defRPr>
                </a:pPr>
                <a:r>
                  <a:rPr sz="1400" b="1" dirty="0">
                    <a:solidFill>
                      <a:srgbClr val="00B0F0"/>
                    </a:solidFill>
                    <a:uFill>
                      <a:solidFill>
                        <a:srgbClr val="808080"/>
                      </a:solidFill>
                    </a:uFill>
                  </a:rPr>
                  <a:t>Education</a:t>
                </a:r>
                <a:r>
                  <a:rPr sz="1400" b="1" dirty="0">
                    <a:solidFill>
                      <a:schemeClr val="tx1"/>
                    </a:solidFill>
                    <a:uFill>
                      <a:solidFill>
                        <a:srgbClr val="808080"/>
                      </a:solidFill>
                    </a:uFill>
                  </a:rPr>
                  <a:t> </a:t>
                </a:r>
              </a:p>
            </p:txBody>
          </p:sp>
          <p:sp>
            <p:nvSpPr>
              <p:cNvPr id="43" name="Shape 574"/>
              <p:cNvSpPr/>
              <p:nvPr/>
            </p:nvSpPr>
            <p:spPr>
              <a:xfrm>
                <a:off x="1177681" y="603521"/>
                <a:ext cx="698909" cy="3574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lvl1pPr defTabSz="914400">
                  <a:defRPr b="1">
                    <a:solidFill>
                      <a:srgbClr val="92D050"/>
                    </a:solidFill>
                    <a:uFill>
                      <a:solidFill>
                        <a:srgbClr val="92D050"/>
                      </a:solidFill>
                    </a:uFill>
                    <a:latin typeface="Arial"/>
                    <a:ea typeface="Arial"/>
                    <a:cs typeface="Arial"/>
                    <a:sym typeface="Arial"/>
                  </a:defRPr>
                </a:lvl1pPr>
              </a:lstStyle>
              <a:p>
                <a:pPr lvl="0">
                  <a:defRPr sz="1800" b="0">
                    <a:solidFill>
                      <a:srgbClr val="000000"/>
                    </a:solidFill>
                    <a:uFillTx/>
                  </a:defRPr>
                </a:pPr>
                <a:r>
                  <a:rPr sz="1400" b="1" dirty="0">
                    <a:solidFill>
                      <a:srgbClr val="00B0F0"/>
                    </a:solidFill>
                    <a:uFill>
                      <a:solidFill>
                        <a:srgbClr val="92D050"/>
                      </a:solidFill>
                    </a:uFill>
                  </a:rPr>
                  <a:t>Health</a:t>
                </a:r>
                <a:r>
                  <a:rPr sz="1400" b="1" dirty="0">
                    <a:solidFill>
                      <a:srgbClr val="00B050"/>
                    </a:solidFill>
                    <a:uFill>
                      <a:solidFill>
                        <a:srgbClr val="92D050"/>
                      </a:solidFill>
                    </a:uFill>
                  </a:rPr>
                  <a:t> </a:t>
                </a:r>
              </a:p>
            </p:txBody>
          </p:sp>
          <p:sp>
            <p:nvSpPr>
              <p:cNvPr id="44" name="Shape 575"/>
              <p:cNvSpPr/>
              <p:nvPr/>
            </p:nvSpPr>
            <p:spPr>
              <a:xfrm>
                <a:off x="1920858" y="606904"/>
                <a:ext cx="1564531" cy="3574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lvl1pPr defTabSz="914400">
                  <a:defRPr b="1">
                    <a:solidFill>
                      <a:srgbClr val="808080"/>
                    </a:solidFill>
                    <a:uFill>
                      <a:solidFill>
                        <a:srgbClr val="808080"/>
                      </a:solidFill>
                    </a:uFill>
                    <a:latin typeface="Arial"/>
                    <a:ea typeface="Arial"/>
                    <a:cs typeface="Arial"/>
                    <a:sym typeface="Arial"/>
                  </a:defRPr>
                </a:lvl1pPr>
              </a:lstStyle>
              <a:p>
                <a:pPr lvl="0">
                  <a:defRPr sz="1800" b="0">
                    <a:solidFill>
                      <a:srgbClr val="000000"/>
                    </a:solidFill>
                    <a:uFillTx/>
                  </a:defRPr>
                </a:pPr>
                <a:r>
                  <a:rPr sz="1400" b="1" dirty="0">
                    <a:solidFill>
                      <a:srgbClr val="00B0F0"/>
                    </a:solidFill>
                    <a:uFill>
                      <a:solidFill>
                        <a:srgbClr val="808080"/>
                      </a:solidFill>
                    </a:uFill>
                  </a:rPr>
                  <a:t>Social Protection</a:t>
                </a:r>
              </a:p>
            </p:txBody>
          </p:sp>
        </p:grpSp>
        <p:pic>
          <p:nvPicPr>
            <p:cNvPr id="9" name="image12.png"/>
            <p:cNvPicPr/>
            <p:nvPr/>
          </p:nvPicPr>
          <p:blipFill>
            <a:blip r:embed="rId6">
              <a:extLst/>
            </a:blip>
            <a:stretch>
              <a:fillRect/>
            </a:stretch>
          </p:blipFill>
          <p:spPr>
            <a:xfrm>
              <a:off x="416129" y="4230557"/>
              <a:ext cx="671280" cy="620041"/>
            </a:xfrm>
            <a:prstGeom prst="rect">
              <a:avLst/>
            </a:prstGeom>
            <a:ln w="12700" cap="flat">
              <a:noFill/>
              <a:miter lim="400000"/>
            </a:ln>
            <a:effectLst/>
          </p:spPr>
        </p:pic>
        <p:pic>
          <p:nvPicPr>
            <p:cNvPr id="10" name="image12.png"/>
            <p:cNvPicPr/>
            <p:nvPr/>
          </p:nvPicPr>
          <p:blipFill>
            <a:blip r:embed="rId6">
              <a:extLst/>
            </a:blip>
            <a:stretch>
              <a:fillRect/>
            </a:stretch>
          </p:blipFill>
          <p:spPr>
            <a:xfrm>
              <a:off x="7064842" y="3787099"/>
              <a:ext cx="671280" cy="620040"/>
            </a:xfrm>
            <a:prstGeom prst="rect">
              <a:avLst/>
            </a:prstGeom>
            <a:ln w="12700" cap="flat">
              <a:noFill/>
              <a:miter lim="400000"/>
            </a:ln>
            <a:effectLst/>
          </p:spPr>
        </p:pic>
        <p:pic>
          <p:nvPicPr>
            <p:cNvPr id="11" name="image12.png"/>
            <p:cNvPicPr/>
            <p:nvPr/>
          </p:nvPicPr>
          <p:blipFill>
            <a:blip r:embed="rId6">
              <a:extLst/>
            </a:blip>
            <a:stretch>
              <a:fillRect/>
            </a:stretch>
          </p:blipFill>
          <p:spPr>
            <a:xfrm>
              <a:off x="6486237" y="2673430"/>
              <a:ext cx="671279" cy="620041"/>
            </a:xfrm>
            <a:prstGeom prst="rect">
              <a:avLst/>
            </a:prstGeom>
            <a:ln w="12700" cap="flat">
              <a:noFill/>
              <a:miter lim="400000"/>
            </a:ln>
            <a:effectLst/>
          </p:spPr>
        </p:pic>
        <p:sp>
          <p:nvSpPr>
            <p:cNvPr id="12" name="Shape 580"/>
            <p:cNvSpPr/>
            <p:nvPr/>
          </p:nvSpPr>
          <p:spPr>
            <a:xfrm>
              <a:off x="141972" y="4928003"/>
              <a:ext cx="1316066" cy="3574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lvl1pPr defTabSz="914400">
                <a:defRPr b="1">
                  <a:solidFill>
                    <a:srgbClr val="808080"/>
                  </a:solidFill>
                  <a:uFill>
                    <a:solidFill>
                      <a:srgbClr val="808080"/>
                    </a:solidFill>
                  </a:uFill>
                  <a:latin typeface="Arial"/>
                  <a:ea typeface="Arial"/>
                  <a:cs typeface="Arial"/>
                  <a:sym typeface="Arial"/>
                </a:defRPr>
              </a:lvl1pPr>
            </a:lstStyle>
            <a:p>
              <a:pPr lvl="0">
                <a:defRPr sz="1800" b="0">
                  <a:solidFill>
                    <a:srgbClr val="000000"/>
                  </a:solidFill>
                  <a:uFillTx/>
                </a:defRPr>
              </a:pPr>
              <a:r>
                <a:rPr sz="1400" b="1" dirty="0">
                  <a:solidFill>
                    <a:srgbClr val="99CC00"/>
                  </a:solidFill>
                  <a:uFill>
                    <a:solidFill>
                      <a:srgbClr val="808080"/>
                    </a:solidFill>
                  </a:uFill>
                </a:rPr>
                <a:t>Infrastructure </a:t>
              </a:r>
            </a:p>
          </p:txBody>
        </p:sp>
        <p:sp>
          <p:nvSpPr>
            <p:cNvPr id="13" name="Shape 581"/>
            <p:cNvSpPr/>
            <p:nvPr/>
          </p:nvSpPr>
          <p:spPr>
            <a:xfrm>
              <a:off x="6313137" y="3240475"/>
              <a:ext cx="1136530" cy="3574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lvl1pPr defTabSz="914400">
                <a:defRPr b="1">
                  <a:solidFill>
                    <a:srgbClr val="808080"/>
                  </a:solidFill>
                  <a:uFill>
                    <a:solidFill>
                      <a:srgbClr val="808080"/>
                    </a:solidFill>
                  </a:uFill>
                  <a:latin typeface="Arial"/>
                  <a:ea typeface="Arial"/>
                  <a:cs typeface="Arial"/>
                  <a:sym typeface="Arial"/>
                </a:defRPr>
              </a:lvl1pPr>
            </a:lstStyle>
            <a:p>
              <a:pPr lvl="0">
                <a:defRPr sz="1800" b="0">
                  <a:solidFill>
                    <a:srgbClr val="000000"/>
                  </a:solidFill>
                  <a:uFillTx/>
                </a:defRPr>
              </a:pPr>
              <a:r>
                <a:rPr sz="1400" b="1" dirty="0">
                  <a:solidFill>
                    <a:srgbClr val="99CC00"/>
                  </a:solidFill>
                  <a:uFill>
                    <a:solidFill>
                      <a:srgbClr val="808080"/>
                    </a:solidFill>
                  </a:uFill>
                </a:rPr>
                <a:t>Governance</a:t>
              </a:r>
            </a:p>
          </p:txBody>
        </p:sp>
        <p:sp>
          <p:nvSpPr>
            <p:cNvPr id="14" name="Shape 582"/>
            <p:cNvSpPr/>
            <p:nvPr/>
          </p:nvSpPr>
          <p:spPr>
            <a:xfrm>
              <a:off x="6820397" y="4407139"/>
              <a:ext cx="1357744" cy="3574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lvl1pPr defTabSz="914400">
                <a:defRPr b="1">
                  <a:solidFill>
                    <a:srgbClr val="808080"/>
                  </a:solidFill>
                  <a:uFill>
                    <a:solidFill>
                      <a:srgbClr val="808080"/>
                    </a:solidFill>
                  </a:uFill>
                  <a:latin typeface="Arial"/>
                  <a:ea typeface="Arial"/>
                  <a:cs typeface="Arial"/>
                  <a:sym typeface="Arial"/>
                </a:defRPr>
              </a:lvl1pPr>
            </a:lstStyle>
            <a:p>
              <a:pPr lvl="0">
                <a:defRPr sz="1800" b="0">
                  <a:solidFill>
                    <a:srgbClr val="000000"/>
                  </a:solidFill>
                  <a:uFillTx/>
                </a:defRPr>
              </a:pPr>
              <a:r>
                <a:rPr sz="1400" b="1" dirty="0">
                  <a:solidFill>
                    <a:srgbClr val="99CC00"/>
                  </a:solidFill>
                  <a:uFill>
                    <a:solidFill>
                      <a:srgbClr val="808080"/>
                    </a:solidFill>
                  </a:uFill>
                </a:rPr>
                <a:t>Private Sector </a:t>
              </a:r>
            </a:p>
          </p:txBody>
        </p:sp>
        <p:pic>
          <p:nvPicPr>
            <p:cNvPr id="15" name="image12.png"/>
            <p:cNvPicPr/>
            <p:nvPr/>
          </p:nvPicPr>
          <p:blipFill>
            <a:blip r:embed="rId6">
              <a:extLst/>
            </a:blip>
            <a:stretch>
              <a:fillRect/>
            </a:stretch>
          </p:blipFill>
          <p:spPr>
            <a:xfrm>
              <a:off x="80490" y="3240475"/>
              <a:ext cx="671279" cy="620041"/>
            </a:xfrm>
            <a:prstGeom prst="rect">
              <a:avLst/>
            </a:prstGeom>
            <a:ln w="12700" cap="flat">
              <a:noFill/>
              <a:miter lim="400000"/>
            </a:ln>
            <a:effectLst/>
          </p:spPr>
        </p:pic>
        <p:sp>
          <p:nvSpPr>
            <p:cNvPr id="16" name="Shape 584"/>
            <p:cNvSpPr/>
            <p:nvPr/>
          </p:nvSpPr>
          <p:spPr>
            <a:xfrm>
              <a:off x="0" y="3675262"/>
              <a:ext cx="1107676" cy="3574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lvl1pPr defTabSz="914400">
                <a:defRPr b="1">
                  <a:solidFill>
                    <a:srgbClr val="808080"/>
                  </a:solidFill>
                  <a:uFill>
                    <a:solidFill>
                      <a:srgbClr val="808080"/>
                    </a:solidFill>
                  </a:uFill>
                  <a:latin typeface="Arial"/>
                  <a:ea typeface="Arial"/>
                  <a:cs typeface="Arial"/>
                  <a:sym typeface="Arial"/>
                </a:defRPr>
              </a:lvl1pPr>
            </a:lstStyle>
            <a:p>
              <a:pPr lvl="0">
                <a:defRPr sz="1800" b="0">
                  <a:solidFill>
                    <a:srgbClr val="000000"/>
                  </a:solidFill>
                  <a:uFillTx/>
                </a:defRPr>
              </a:pPr>
              <a:r>
                <a:rPr sz="1400" b="1" dirty="0">
                  <a:solidFill>
                    <a:srgbClr val="99CC00"/>
                  </a:solidFill>
                  <a:uFill>
                    <a:solidFill>
                      <a:srgbClr val="808080"/>
                    </a:solidFill>
                  </a:uFill>
                </a:rPr>
                <a:t>Agriculture</a:t>
              </a:r>
              <a:r>
                <a:rPr sz="1400" b="1" dirty="0">
                  <a:solidFill>
                    <a:schemeClr val="tx1"/>
                  </a:solidFill>
                  <a:uFill>
                    <a:solidFill>
                      <a:srgbClr val="808080"/>
                    </a:solidFill>
                  </a:uFill>
                </a:rPr>
                <a:t> </a:t>
              </a:r>
            </a:p>
          </p:txBody>
        </p:sp>
        <p:grpSp>
          <p:nvGrpSpPr>
            <p:cNvPr id="17" name="Group 587"/>
            <p:cNvGrpSpPr/>
            <p:nvPr/>
          </p:nvGrpSpPr>
          <p:grpSpPr>
            <a:xfrm>
              <a:off x="2385806" y="2416103"/>
              <a:ext cx="3471362" cy="902327"/>
              <a:chOff x="0" y="109651"/>
              <a:chExt cx="3471361" cy="902326"/>
            </a:xfrm>
          </p:grpSpPr>
          <p:sp>
            <p:nvSpPr>
              <p:cNvPr id="37" name="Shape 585"/>
              <p:cNvSpPr/>
              <p:nvPr/>
            </p:nvSpPr>
            <p:spPr>
              <a:xfrm>
                <a:off x="0" y="109651"/>
                <a:ext cx="3471361" cy="9023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solidFill>
                <a:schemeClr val="accent2">
                  <a:lumMod val="60000"/>
                  <a:lumOff val="40000"/>
                </a:schemeClr>
              </a:solidFill>
              <a:ln w="9525" cap="flat">
                <a:noFill/>
                <a:prstDash val="solid"/>
                <a:round/>
              </a:ln>
              <a:effectLst/>
            </p:spPr>
            <p:txBody>
              <a:bodyPr wrap="square" lIns="0" tIns="0" rIns="0" bIns="0" numCol="1" anchor="ctr">
                <a:noAutofit/>
              </a:bodyPr>
              <a:lstStyle/>
              <a:p>
                <a:pPr lvl="0" algn="ctr" defTabSz="914400">
                  <a:defRPr b="1">
                    <a:uFill>
                      <a:solidFill/>
                    </a:uFill>
                    <a:latin typeface="Arial"/>
                    <a:ea typeface="Arial"/>
                    <a:cs typeface="Arial"/>
                    <a:sym typeface="Arial"/>
                  </a:defRPr>
                </a:pPr>
                <a:endParaRPr/>
              </a:p>
            </p:txBody>
          </p:sp>
          <p:sp>
            <p:nvSpPr>
              <p:cNvPr id="38" name="Shape 586"/>
              <p:cNvSpPr/>
              <p:nvPr/>
            </p:nvSpPr>
            <p:spPr>
              <a:xfrm>
                <a:off x="508369" y="329233"/>
                <a:ext cx="2454622" cy="5304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lvl="0" algn="ctr" defTabSz="914400">
                  <a:defRPr sz="1800"/>
                </a:pPr>
                <a:r>
                  <a:rPr sz="1200" dirty="0" smtClean="0">
                    <a:uFill>
                      <a:solidFill/>
                    </a:uFill>
                    <a:latin typeface="Arial"/>
                    <a:ea typeface="Arial"/>
                    <a:cs typeface="Arial"/>
                    <a:sym typeface="Arial"/>
                  </a:rPr>
                  <a:t>Multisectoral </a:t>
                </a:r>
                <a:r>
                  <a:rPr sz="1200" dirty="0">
                    <a:uFill>
                      <a:solidFill/>
                    </a:uFill>
                    <a:latin typeface="Arial"/>
                    <a:ea typeface="Arial"/>
                    <a:cs typeface="Arial"/>
                    <a:sym typeface="Arial"/>
                  </a:rPr>
                  <a:t>teams </a:t>
                </a:r>
                <a:r>
                  <a:rPr lang="fr-FR" sz="1200" dirty="0" smtClean="0">
                    <a:uFill>
                      <a:solidFill/>
                    </a:uFill>
                    <a:latin typeface="Arial"/>
                    <a:ea typeface="Arial"/>
                    <a:cs typeface="Arial"/>
                    <a:sym typeface="Arial"/>
                  </a:rPr>
                  <a:t>in </a:t>
                </a:r>
                <a:r>
                  <a:rPr sz="1200" dirty="0" smtClean="0">
                    <a:uFill>
                      <a:solidFill/>
                    </a:uFill>
                    <a:latin typeface="Arial"/>
                    <a:ea typeface="Arial"/>
                    <a:cs typeface="Arial"/>
                    <a:sym typeface="Arial"/>
                  </a:rPr>
                  <a:t>education</a:t>
                </a:r>
                <a:r>
                  <a:rPr sz="1200" dirty="0">
                    <a:uFill>
                      <a:solidFill/>
                    </a:uFill>
                    <a:latin typeface="Arial"/>
                    <a:ea typeface="Arial"/>
                    <a:cs typeface="Arial"/>
                    <a:sym typeface="Arial"/>
                  </a:rPr>
                  <a:t>, health &amp;  </a:t>
                </a:r>
                <a:r>
                  <a:rPr lang="fr-FR" sz="1200" dirty="0" smtClean="0">
                    <a:uFill>
                      <a:solidFill/>
                    </a:uFill>
                    <a:latin typeface="Arial"/>
                    <a:ea typeface="Arial"/>
                    <a:cs typeface="Arial"/>
                    <a:sym typeface="Arial"/>
                  </a:rPr>
                  <a:t>social protection </a:t>
                </a:r>
                <a:r>
                  <a:rPr sz="1200" dirty="0" smtClean="0">
                    <a:uFill>
                      <a:solidFill/>
                    </a:uFill>
                    <a:latin typeface="Arial"/>
                    <a:ea typeface="Arial"/>
                    <a:cs typeface="Arial"/>
                    <a:sym typeface="Arial"/>
                  </a:rPr>
                  <a:t>  </a:t>
                </a:r>
                <a:endParaRPr sz="1200" dirty="0">
                  <a:uFill>
                    <a:solidFill/>
                  </a:uFill>
                  <a:latin typeface="Arial"/>
                  <a:ea typeface="Arial"/>
                  <a:cs typeface="Arial"/>
                  <a:sym typeface="Arial"/>
                </a:endParaRPr>
              </a:p>
            </p:txBody>
          </p:sp>
        </p:grpSp>
        <p:sp>
          <p:nvSpPr>
            <p:cNvPr id="19" name="Shape 589"/>
            <p:cNvSpPr/>
            <p:nvPr/>
          </p:nvSpPr>
          <p:spPr>
            <a:xfrm>
              <a:off x="80490" y="-275910"/>
              <a:ext cx="8097651" cy="10839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spAutoFit/>
            </a:bodyPr>
            <a:lstStyle>
              <a:lvl1pPr algn="ctr" defTabSz="914400">
                <a:defRPr sz="1800" b="1">
                  <a:solidFill>
                    <a:srgbClr val="00B0F0"/>
                  </a:solidFill>
                  <a:uFill>
                    <a:solidFill>
                      <a:srgbClr val="00B0F0"/>
                    </a:solidFill>
                  </a:uFill>
                  <a:latin typeface="Arial"/>
                  <a:ea typeface="Arial"/>
                  <a:cs typeface="Arial"/>
                  <a:sym typeface="Arial"/>
                </a:defRPr>
              </a:lvl1pPr>
            </a:lstStyle>
            <a:p>
              <a:pPr lvl="0">
                <a:defRPr b="0">
                  <a:solidFill>
                    <a:srgbClr val="000000"/>
                  </a:solidFill>
                  <a:uFillTx/>
                </a:defRPr>
              </a:pPr>
              <a:endParaRPr lang="fr-FR" sz="2800" dirty="0">
                <a:solidFill>
                  <a:srgbClr val="99CC00"/>
                </a:solidFill>
                <a:uFillTx/>
                <a:latin typeface="Arial" panose="020B0604020202020204" pitchFamily="34" charset="0"/>
                <a:cs typeface="Arial" panose="020B0604020202020204" pitchFamily="34" charset="0"/>
              </a:endParaRPr>
            </a:p>
            <a:p>
              <a:pPr lvl="0">
                <a:defRPr b="0">
                  <a:solidFill>
                    <a:srgbClr val="000000"/>
                  </a:solidFill>
                  <a:uFillTx/>
                </a:defRPr>
              </a:pPr>
              <a:r>
                <a:rPr sz="2800" dirty="0" smtClean="0">
                  <a:solidFill>
                    <a:srgbClr val="99CC00"/>
                  </a:solidFill>
                  <a:uFill>
                    <a:solidFill>
                      <a:srgbClr val="00B0F0"/>
                    </a:solidFill>
                  </a:uFill>
                  <a:latin typeface="Arial" panose="020B0604020202020204" pitchFamily="34" charset="0"/>
                  <a:cs typeface="Arial" panose="020B0604020202020204" pitchFamily="34" charset="0"/>
                </a:rPr>
                <a:t>Inclusive </a:t>
              </a:r>
              <a:r>
                <a:rPr lang="fr-FR" sz="2800" dirty="0" smtClean="0">
                  <a:solidFill>
                    <a:srgbClr val="99CC00"/>
                  </a:solidFill>
                  <a:uFill>
                    <a:solidFill>
                      <a:srgbClr val="00B0F0"/>
                    </a:solidFill>
                  </a:uFill>
                  <a:latin typeface="Arial" panose="020B0604020202020204" pitchFamily="34" charset="0"/>
                  <a:cs typeface="Arial" panose="020B0604020202020204" pitchFamily="34" charset="0"/>
                </a:rPr>
                <a:t>and green g</a:t>
              </a:r>
              <a:r>
                <a:rPr sz="2800" dirty="0" err="1" smtClean="0">
                  <a:solidFill>
                    <a:srgbClr val="99CC00"/>
                  </a:solidFill>
                  <a:uFill>
                    <a:solidFill>
                      <a:srgbClr val="00B0F0"/>
                    </a:solidFill>
                  </a:uFill>
                  <a:latin typeface="Arial" panose="020B0604020202020204" pitchFamily="34" charset="0"/>
                  <a:cs typeface="Arial" panose="020B0604020202020204" pitchFamily="34" charset="0"/>
                </a:rPr>
                <a:t>rowth</a:t>
              </a:r>
              <a:endParaRPr sz="2800" dirty="0">
                <a:solidFill>
                  <a:srgbClr val="99CC00"/>
                </a:solidFill>
                <a:uFill>
                  <a:solidFill>
                    <a:srgbClr val="00B0F0"/>
                  </a:solidFill>
                </a:uFill>
                <a:latin typeface="Arial" panose="020B0604020202020204" pitchFamily="34" charset="0"/>
                <a:cs typeface="Arial" panose="020B0604020202020204" pitchFamily="34" charset="0"/>
              </a:endParaRPr>
            </a:p>
          </p:txBody>
        </p:sp>
        <p:sp>
          <p:nvSpPr>
            <p:cNvPr id="20" name="Shape 590"/>
            <p:cNvSpPr/>
            <p:nvPr/>
          </p:nvSpPr>
          <p:spPr>
            <a:xfrm>
              <a:off x="5981543" y="1813233"/>
              <a:ext cx="1976209" cy="530444"/>
            </a:xfrm>
            <a:prstGeom prst="rect">
              <a:avLst/>
            </a:prstGeom>
            <a:solidFill>
              <a:schemeClr val="accent2">
                <a:lumMod val="60000"/>
                <a:lumOff val="40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spAutoFit/>
            </a:bodyPr>
            <a:lstStyle/>
            <a:p>
              <a:pPr lvl="0" algn="ctr" defTabSz="914400">
                <a:defRPr sz="1800"/>
              </a:pPr>
              <a:r>
                <a:rPr sz="1200">
                  <a:uFill>
                    <a:solidFill>
                      <a:srgbClr val="FFFFFF"/>
                    </a:solidFill>
                  </a:uFill>
                  <a:latin typeface="Arial"/>
                  <a:ea typeface="Arial"/>
                  <a:cs typeface="Arial"/>
                  <a:sym typeface="Arial"/>
                </a:rPr>
                <a:t>Skills for competitiveness &amp; jobs</a:t>
              </a:r>
              <a:r>
                <a:rPr sz="1200">
                  <a:uFill>
                    <a:solidFill>
                      <a:srgbClr val="808080"/>
                    </a:solidFill>
                  </a:uFill>
                  <a:latin typeface="Arial"/>
                  <a:ea typeface="Arial"/>
                  <a:cs typeface="Arial"/>
                  <a:sym typeface="Arial"/>
                </a:rPr>
                <a:t> </a:t>
              </a:r>
            </a:p>
          </p:txBody>
        </p:sp>
        <p:sp>
          <p:nvSpPr>
            <p:cNvPr id="21" name="Shape 591"/>
            <p:cNvSpPr/>
            <p:nvPr/>
          </p:nvSpPr>
          <p:spPr>
            <a:xfrm>
              <a:off x="2985998" y="1795340"/>
              <a:ext cx="2623697" cy="322879"/>
            </a:xfrm>
            <a:prstGeom prst="rect">
              <a:avLst/>
            </a:prstGeom>
            <a:solidFill>
              <a:schemeClr val="accent2">
                <a:lumMod val="60000"/>
                <a:lumOff val="40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spAutoFit/>
            </a:bodyPr>
            <a:lstStyle>
              <a:lvl1pPr algn="ctr" defTabSz="914400">
                <a:defRPr b="1">
                  <a:solidFill>
                    <a:srgbClr val="FFFFFF"/>
                  </a:solidFill>
                  <a:uFill>
                    <a:solidFill>
                      <a:srgbClr val="FFFFFF"/>
                    </a:solidFill>
                  </a:uFill>
                  <a:latin typeface="Arial"/>
                  <a:ea typeface="Arial"/>
                  <a:cs typeface="Arial"/>
                  <a:sym typeface="Arial"/>
                </a:defRPr>
              </a:lvl1pPr>
            </a:lstStyle>
            <a:p>
              <a:pPr lvl="0">
                <a:defRPr sz="1800" b="0">
                  <a:solidFill>
                    <a:srgbClr val="000000"/>
                  </a:solidFill>
                  <a:uFillTx/>
                </a:defRPr>
              </a:pPr>
              <a:r>
                <a:rPr lang="fr-FR" sz="1200" b="0" dirty="0" smtClean="0">
                  <a:solidFill>
                    <a:schemeClr val="tx1"/>
                  </a:solidFill>
                  <a:uFill>
                    <a:solidFill>
                      <a:srgbClr val="FFFFFF"/>
                    </a:solidFill>
                  </a:uFill>
                </a:rPr>
                <a:t>Inclusive service </a:t>
              </a:r>
              <a:r>
                <a:rPr lang="fr-FR" sz="1200" b="0" dirty="0" err="1" smtClean="0">
                  <a:solidFill>
                    <a:schemeClr val="tx1"/>
                  </a:solidFill>
                  <a:uFill>
                    <a:solidFill>
                      <a:srgbClr val="FFFFFF"/>
                    </a:solidFill>
                  </a:uFill>
                </a:rPr>
                <a:t>delivery</a:t>
              </a:r>
              <a:endParaRPr sz="1200" b="0" dirty="0">
                <a:solidFill>
                  <a:schemeClr val="tx1"/>
                </a:solidFill>
                <a:uFill>
                  <a:solidFill>
                    <a:srgbClr val="FFFFFF"/>
                  </a:solidFill>
                </a:uFill>
              </a:endParaRPr>
            </a:p>
          </p:txBody>
        </p:sp>
        <p:sp>
          <p:nvSpPr>
            <p:cNvPr id="22" name="Shape 592"/>
            <p:cNvSpPr/>
            <p:nvPr/>
          </p:nvSpPr>
          <p:spPr>
            <a:xfrm>
              <a:off x="2154969" y="843209"/>
              <a:ext cx="3761414" cy="3920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p>
              <a:pPr lvl="0" algn="ctr" defTabSz="914400">
                <a:defRPr sz="1800"/>
              </a:pPr>
              <a:r>
                <a:rPr lang="fr-FR" sz="1600" b="1" dirty="0" smtClean="0">
                  <a:uFill>
                    <a:solidFill>
                      <a:srgbClr val="92D050"/>
                    </a:solidFill>
                  </a:uFill>
                  <a:latin typeface="Arial"/>
                  <a:ea typeface="Arial"/>
                  <a:cs typeface="Arial"/>
                  <a:sym typeface="Arial"/>
                </a:rPr>
                <a:t>Targeting re</a:t>
              </a:r>
              <a:r>
                <a:rPr sz="1600" b="1" dirty="0" smtClean="0">
                  <a:uFill>
                    <a:solidFill>
                      <a:srgbClr val="92D050"/>
                    </a:solidFill>
                  </a:uFill>
                  <a:latin typeface="Arial"/>
                  <a:ea typeface="Arial"/>
                  <a:cs typeface="Arial"/>
                  <a:sym typeface="Arial"/>
                </a:rPr>
                <a:t>sults</a:t>
              </a:r>
              <a:r>
                <a:rPr sz="1600" dirty="0" smtClean="0">
                  <a:uFill>
                    <a:solidFill>
                      <a:srgbClr val="92D050"/>
                    </a:solidFill>
                  </a:uFill>
                  <a:latin typeface="Arial"/>
                  <a:ea typeface="Arial"/>
                  <a:cs typeface="Arial"/>
                  <a:sym typeface="Arial"/>
                </a:rPr>
                <a:t> </a:t>
              </a:r>
              <a:r>
                <a:rPr lang="fr-FR" sz="1600" dirty="0" smtClean="0">
                  <a:uFill>
                    <a:solidFill>
                      <a:srgbClr val="92D050"/>
                    </a:solidFill>
                  </a:uFill>
                  <a:latin typeface="Arial"/>
                  <a:ea typeface="Arial"/>
                  <a:cs typeface="Arial"/>
                  <a:sym typeface="Arial"/>
                </a:rPr>
                <a:t> (impact evaluations)</a:t>
              </a:r>
              <a:endParaRPr sz="1600" dirty="0">
                <a:uFill>
                  <a:solidFill>
                    <a:srgbClr val="92D050"/>
                  </a:solidFill>
                </a:uFill>
                <a:latin typeface="Arial"/>
                <a:ea typeface="Arial"/>
                <a:cs typeface="Arial"/>
                <a:sym typeface="Arial"/>
              </a:endParaRPr>
            </a:p>
          </p:txBody>
        </p:sp>
        <p:pic>
          <p:nvPicPr>
            <p:cNvPr id="23" name="image13.png"/>
            <p:cNvPicPr/>
            <p:nvPr/>
          </p:nvPicPr>
          <p:blipFill>
            <a:blip r:embed="rId7">
              <a:extLst/>
            </a:blip>
            <a:srcRect l="75926" t="22852" r="4186" b="22852"/>
            <a:stretch>
              <a:fillRect/>
            </a:stretch>
          </p:blipFill>
          <p:spPr>
            <a:xfrm>
              <a:off x="3416686" y="3335893"/>
              <a:ext cx="1427818" cy="1263777"/>
            </a:xfrm>
            <a:prstGeom prst="rect">
              <a:avLst/>
            </a:prstGeom>
            <a:ln w="12700" cap="flat">
              <a:noFill/>
              <a:miter lim="400000"/>
            </a:ln>
            <a:effectLst/>
          </p:spPr>
        </p:pic>
        <p:sp>
          <p:nvSpPr>
            <p:cNvPr id="24" name="Shape 594"/>
            <p:cNvSpPr/>
            <p:nvPr/>
          </p:nvSpPr>
          <p:spPr>
            <a:xfrm>
              <a:off x="1024301" y="3698787"/>
              <a:ext cx="1380175" cy="222234"/>
            </a:xfrm>
            <a:prstGeom prst="line">
              <a:avLst/>
            </a:prstGeom>
            <a:noFill/>
            <a:ln w="28575" cap="flat">
              <a:solidFill>
                <a:srgbClr val="91C100"/>
              </a:solidFill>
              <a:prstDash val="dash"/>
              <a:round/>
              <a:headEnd type="triangle" w="med" len="med"/>
              <a:tailEnd type="triangle" w="med" len="med"/>
            </a:ln>
            <a:effectLst/>
          </p:spPr>
          <p:txBody>
            <a:bodyPr wrap="square" lIns="0" tIns="0" rIns="0" bIns="0" numCol="1" anchor="t">
              <a:noAutofit/>
            </a:bodyPr>
            <a:lstStyle/>
            <a:p>
              <a:pPr lvl="0"/>
              <a:endParaRPr/>
            </a:p>
          </p:txBody>
        </p:sp>
        <p:sp>
          <p:nvSpPr>
            <p:cNvPr id="25" name="Shape 595"/>
            <p:cNvSpPr/>
            <p:nvPr/>
          </p:nvSpPr>
          <p:spPr>
            <a:xfrm flipV="1">
              <a:off x="1393260" y="4506746"/>
              <a:ext cx="1219783" cy="421226"/>
            </a:xfrm>
            <a:prstGeom prst="line">
              <a:avLst/>
            </a:prstGeom>
            <a:noFill/>
            <a:ln w="28575" cap="flat">
              <a:solidFill>
                <a:srgbClr val="91C100"/>
              </a:solidFill>
              <a:prstDash val="dash"/>
              <a:round/>
              <a:headEnd type="triangle" w="med" len="med"/>
              <a:tailEnd type="triangle" w="med" len="med"/>
            </a:ln>
            <a:effectLst/>
          </p:spPr>
          <p:txBody>
            <a:bodyPr wrap="square" lIns="0" tIns="0" rIns="0" bIns="0" numCol="1" anchor="t">
              <a:noAutofit/>
            </a:bodyPr>
            <a:lstStyle/>
            <a:p>
              <a:pPr lvl="0"/>
              <a:endParaRPr/>
            </a:p>
          </p:txBody>
        </p:sp>
        <p:sp>
          <p:nvSpPr>
            <p:cNvPr id="26" name="Shape 596"/>
            <p:cNvSpPr/>
            <p:nvPr/>
          </p:nvSpPr>
          <p:spPr>
            <a:xfrm>
              <a:off x="5017587" y="4057716"/>
              <a:ext cx="1635056" cy="288868"/>
            </a:xfrm>
            <a:prstGeom prst="line">
              <a:avLst/>
            </a:prstGeom>
            <a:noFill/>
            <a:ln w="28575" cap="flat">
              <a:solidFill>
                <a:srgbClr val="91C100"/>
              </a:solidFill>
              <a:prstDash val="dash"/>
              <a:round/>
              <a:headEnd type="triangle" w="med" len="med"/>
              <a:tailEnd type="triangle" w="med" len="med"/>
            </a:ln>
            <a:effectLst/>
          </p:spPr>
          <p:txBody>
            <a:bodyPr wrap="square" lIns="0" tIns="0" rIns="0" bIns="0" numCol="1" anchor="t">
              <a:noAutofit/>
            </a:bodyPr>
            <a:lstStyle/>
            <a:p>
              <a:pPr lvl="0"/>
              <a:endParaRPr/>
            </a:p>
          </p:txBody>
        </p:sp>
        <p:sp>
          <p:nvSpPr>
            <p:cNvPr id="27" name="Shape 597"/>
            <p:cNvSpPr/>
            <p:nvPr/>
          </p:nvSpPr>
          <p:spPr>
            <a:xfrm flipV="1">
              <a:off x="5017587" y="3363355"/>
              <a:ext cx="1295549" cy="434788"/>
            </a:xfrm>
            <a:prstGeom prst="line">
              <a:avLst/>
            </a:prstGeom>
            <a:noFill/>
            <a:ln w="28575" cap="flat">
              <a:solidFill>
                <a:srgbClr val="91C100"/>
              </a:solidFill>
              <a:prstDash val="dash"/>
              <a:round/>
              <a:headEnd type="triangle" w="med" len="med"/>
              <a:tailEnd type="triangle" w="med" len="med"/>
            </a:ln>
            <a:effectLst/>
          </p:spPr>
          <p:txBody>
            <a:bodyPr wrap="square" lIns="0" tIns="0" rIns="0" bIns="0" numCol="1" anchor="t">
              <a:noAutofit/>
            </a:bodyPr>
            <a:lstStyle/>
            <a:p>
              <a:pPr lvl="0"/>
              <a:endParaRPr/>
            </a:p>
          </p:txBody>
        </p:sp>
        <p:sp>
          <p:nvSpPr>
            <p:cNvPr id="28" name="Shape 598"/>
            <p:cNvSpPr/>
            <p:nvPr/>
          </p:nvSpPr>
          <p:spPr>
            <a:xfrm flipV="1">
              <a:off x="3307138" y="4421405"/>
              <a:ext cx="605629" cy="243415"/>
            </a:xfrm>
            <a:prstGeom prst="line">
              <a:avLst/>
            </a:prstGeom>
            <a:noFill/>
            <a:ln w="57150" cap="flat">
              <a:solidFill>
                <a:srgbClr val="808080"/>
              </a:solidFill>
              <a:prstDash val="solid"/>
              <a:round/>
              <a:tailEnd type="triangle" w="med" len="med"/>
            </a:ln>
            <a:effectLst/>
          </p:spPr>
          <p:txBody>
            <a:bodyPr wrap="square" lIns="0" tIns="0" rIns="0" bIns="0" numCol="1" anchor="t">
              <a:noAutofit/>
            </a:bodyPr>
            <a:lstStyle/>
            <a:p>
              <a:pPr lvl="0"/>
              <a:endParaRPr/>
            </a:p>
          </p:txBody>
        </p:sp>
        <p:sp>
          <p:nvSpPr>
            <p:cNvPr id="29" name="Shape 599"/>
            <p:cNvSpPr/>
            <p:nvPr/>
          </p:nvSpPr>
          <p:spPr>
            <a:xfrm flipH="1" flipV="1">
              <a:off x="4537283" y="4421837"/>
              <a:ext cx="526486" cy="242984"/>
            </a:xfrm>
            <a:prstGeom prst="line">
              <a:avLst/>
            </a:prstGeom>
            <a:noFill/>
            <a:ln w="57150" cap="flat">
              <a:solidFill>
                <a:srgbClr val="808080"/>
              </a:solidFill>
              <a:prstDash val="solid"/>
              <a:round/>
              <a:tailEnd type="triangle" w="med" len="med"/>
            </a:ln>
            <a:effectLst/>
          </p:spPr>
          <p:txBody>
            <a:bodyPr wrap="square" lIns="0" tIns="0" rIns="0" bIns="0" numCol="1" anchor="t">
              <a:noAutofit/>
            </a:bodyPr>
            <a:lstStyle/>
            <a:p>
              <a:pPr lvl="0"/>
              <a:endParaRPr/>
            </a:p>
          </p:txBody>
        </p:sp>
        <p:sp>
          <p:nvSpPr>
            <p:cNvPr id="30" name="Shape 600"/>
            <p:cNvSpPr/>
            <p:nvPr/>
          </p:nvSpPr>
          <p:spPr>
            <a:xfrm flipV="1">
              <a:off x="4192211" y="4230557"/>
              <a:ext cx="1" cy="426371"/>
            </a:xfrm>
            <a:prstGeom prst="line">
              <a:avLst/>
            </a:prstGeom>
            <a:noFill/>
            <a:ln w="57150" cap="flat">
              <a:solidFill>
                <a:srgbClr val="808080"/>
              </a:solidFill>
              <a:prstDash val="solid"/>
              <a:round/>
              <a:tailEnd type="triangle" w="med" len="med"/>
            </a:ln>
            <a:effectLst/>
          </p:spPr>
          <p:txBody>
            <a:bodyPr wrap="square" lIns="0" tIns="0" rIns="0" bIns="0" numCol="1" anchor="t">
              <a:noAutofit/>
            </a:bodyPr>
            <a:lstStyle/>
            <a:p>
              <a:pPr lvl="0"/>
              <a:endParaRPr/>
            </a:p>
          </p:txBody>
        </p:sp>
        <p:sp>
          <p:nvSpPr>
            <p:cNvPr id="36" name="Shape 606"/>
            <p:cNvSpPr/>
            <p:nvPr/>
          </p:nvSpPr>
          <p:spPr>
            <a:xfrm>
              <a:off x="946232" y="1292328"/>
              <a:ext cx="6279996" cy="31552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271" y="10800"/>
                  </a:lnTo>
                  <a:lnTo>
                    <a:pt x="271" y="13500"/>
                  </a:lnTo>
                  <a:lnTo>
                    <a:pt x="10664" y="13500"/>
                  </a:lnTo>
                  <a:lnTo>
                    <a:pt x="10664" y="5400"/>
                  </a:lnTo>
                  <a:lnTo>
                    <a:pt x="10529" y="5400"/>
                  </a:lnTo>
                  <a:lnTo>
                    <a:pt x="10800" y="0"/>
                  </a:lnTo>
                  <a:lnTo>
                    <a:pt x="11071" y="5400"/>
                  </a:lnTo>
                  <a:lnTo>
                    <a:pt x="10936" y="5400"/>
                  </a:lnTo>
                  <a:lnTo>
                    <a:pt x="10936" y="13500"/>
                  </a:lnTo>
                  <a:lnTo>
                    <a:pt x="21329" y="13500"/>
                  </a:lnTo>
                  <a:lnTo>
                    <a:pt x="21329" y="10800"/>
                  </a:lnTo>
                  <a:lnTo>
                    <a:pt x="21600" y="16200"/>
                  </a:lnTo>
                  <a:lnTo>
                    <a:pt x="21329" y="21600"/>
                  </a:lnTo>
                  <a:lnTo>
                    <a:pt x="21329" y="18900"/>
                  </a:lnTo>
                  <a:lnTo>
                    <a:pt x="271" y="18900"/>
                  </a:lnTo>
                  <a:lnTo>
                    <a:pt x="271" y="21600"/>
                  </a:lnTo>
                  <a:close/>
                </a:path>
              </a:pathLst>
            </a:custGeom>
            <a:gradFill flip="none" rotWithShape="1">
              <a:gsLst>
                <a:gs pos="0">
                  <a:srgbClr val="BABABA"/>
                </a:gs>
                <a:gs pos="35000">
                  <a:srgbClr val="CFCFCF"/>
                </a:gs>
                <a:gs pos="100000">
                  <a:srgbClr val="EDEDED"/>
                </a:gs>
              </a:gsLst>
              <a:lin ang="16200000" scaled="0"/>
            </a:gradFill>
            <a:ln w="9525" cap="flat">
              <a:solidFill>
                <a:srgbClr val="000000"/>
              </a:solidFill>
              <a:prstDash val="solid"/>
              <a:round/>
            </a:ln>
            <a:effectLst>
              <a:outerShdw blurRad="38100" dist="20000" dir="5400000" rotWithShape="0">
                <a:srgbClr val="000000">
                  <a:alpha val="38000"/>
                </a:srgbClr>
              </a:outerShdw>
            </a:effectLst>
          </p:spPr>
          <p:txBody>
            <a:bodyPr wrap="square" lIns="0" tIns="0" rIns="0" bIns="0" numCol="1" anchor="ctr">
              <a:noAutofit/>
            </a:bodyPr>
            <a:lstStyle/>
            <a:p>
              <a:pPr lvl="0" algn="ctr" defTabSz="914400">
                <a:defRPr sz="1800">
                  <a:uFill>
                    <a:solidFill/>
                  </a:uFill>
                </a:defRPr>
              </a:pPr>
              <a:endParaRPr/>
            </a:p>
          </p:txBody>
        </p:sp>
      </p:grpSp>
      <p:sp>
        <p:nvSpPr>
          <p:cNvPr id="47" name="Shape 568"/>
          <p:cNvSpPr/>
          <p:nvPr/>
        </p:nvSpPr>
        <p:spPr>
          <a:xfrm>
            <a:off x="599173" y="3120633"/>
            <a:ext cx="2621074" cy="287258"/>
          </a:xfrm>
          <a:prstGeom prst="rect">
            <a:avLst/>
          </a:prstGeom>
          <a:solidFill>
            <a:schemeClr val="accent2">
              <a:lumMod val="60000"/>
              <a:lumOff val="40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ctr" defTabSz="914400">
              <a:defRPr b="1">
                <a:solidFill>
                  <a:srgbClr val="FFFFFF"/>
                </a:solidFill>
                <a:uFill>
                  <a:solidFill>
                    <a:srgbClr val="FFFFFF"/>
                  </a:solidFill>
                </a:uFill>
                <a:latin typeface="Arial"/>
                <a:ea typeface="Arial"/>
                <a:cs typeface="Arial"/>
                <a:sym typeface="Arial"/>
              </a:defRPr>
            </a:lvl1pPr>
          </a:lstStyle>
          <a:p>
            <a:pPr lvl="0">
              <a:defRPr sz="1800" b="0">
                <a:solidFill>
                  <a:srgbClr val="000000"/>
                </a:solidFill>
                <a:uFillTx/>
              </a:defRPr>
            </a:pPr>
            <a:r>
              <a:rPr sz="1200" b="0" dirty="0">
                <a:solidFill>
                  <a:schemeClr val="tx1"/>
                </a:solidFill>
                <a:uFill>
                  <a:solidFill>
                    <a:srgbClr val="FFFFFF"/>
                  </a:solidFill>
                </a:uFill>
              </a:rPr>
              <a:t>Inclusive financial and social systems </a:t>
            </a:r>
          </a:p>
        </p:txBody>
      </p:sp>
      <p:cxnSp>
        <p:nvCxnSpPr>
          <p:cNvPr id="46" name="Straight Connector 45"/>
          <p:cNvCxnSpPr/>
          <p:nvPr/>
        </p:nvCxnSpPr>
        <p:spPr>
          <a:xfrm>
            <a:off x="378345" y="936257"/>
            <a:ext cx="8210824" cy="0"/>
          </a:xfrm>
          <a:prstGeom prst="line">
            <a:avLst/>
          </a:prstGeom>
          <a:ln w="28575">
            <a:solidFill>
              <a:srgbClr val="99CC00"/>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3425545" y="6472120"/>
            <a:ext cx="3432266" cy="369332"/>
          </a:xfrm>
          <a:prstGeom prst="rect">
            <a:avLst/>
          </a:prstGeom>
          <a:noFill/>
        </p:spPr>
        <p:txBody>
          <a:bodyPr wrap="square" rtlCol="0">
            <a:spAutoFit/>
          </a:bodyPr>
          <a:lstStyle/>
          <a:p>
            <a:r>
              <a:rPr lang="fr-FR" b="1" dirty="0" smtClean="0">
                <a:solidFill>
                  <a:srgbClr val="99CC00"/>
                </a:solidFill>
              </a:rPr>
              <a:t>    SKILLS AND TECHNOLOGY</a:t>
            </a:r>
            <a:endParaRPr lang="en-US" b="1" dirty="0">
              <a:solidFill>
                <a:srgbClr val="FF0000"/>
              </a:solidFill>
            </a:endParaRPr>
          </a:p>
        </p:txBody>
      </p:sp>
      <p:sp>
        <p:nvSpPr>
          <p:cNvPr id="3" name="TextBox 2"/>
          <p:cNvSpPr txBox="1"/>
          <p:nvPr/>
        </p:nvSpPr>
        <p:spPr>
          <a:xfrm>
            <a:off x="50892" y="1039827"/>
            <a:ext cx="2432876" cy="2339102"/>
          </a:xfrm>
          <a:prstGeom prst="rect">
            <a:avLst/>
          </a:prstGeom>
          <a:noFill/>
        </p:spPr>
        <p:txBody>
          <a:bodyPr wrap="square" rtlCol="0">
            <a:spAutoFit/>
          </a:bodyPr>
          <a:lstStyle/>
          <a:p>
            <a:r>
              <a:rPr lang="fr-FR" sz="1600" b="1" u="sng" dirty="0" smtClean="0">
                <a:solidFill>
                  <a:srgbClr val="002060"/>
                </a:solidFill>
              </a:rPr>
              <a:t>The Bank’s High5s</a:t>
            </a:r>
            <a:r>
              <a:rPr lang="fr-FR" sz="1600" b="1" dirty="0" smtClean="0">
                <a:solidFill>
                  <a:srgbClr val="002060"/>
                </a:solidFill>
              </a:rPr>
              <a:t>:</a:t>
            </a:r>
          </a:p>
          <a:p>
            <a:pPr marL="285750" indent="-285750">
              <a:buFont typeface="Courier New" panose="02070309020205020404" pitchFamily="49" charset="0"/>
              <a:buChar char="o"/>
            </a:pPr>
            <a:r>
              <a:rPr lang="fr-FR" sz="1600" b="1" dirty="0" smtClean="0">
                <a:solidFill>
                  <a:srgbClr val="002060"/>
                </a:solidFill>
              </a:rPr>
              <a:t>Feed Africa</a:t>
            </a:r>
          </a:p>
          <a:p>
            <a:pPr marL="285750" indent="-285750">
              <a:buFont typeface="Courier New" panose="02070309020205020404" pitchFamily="49" charset="0"/>
              <a:buChar char="o"/>
            </a:pPr>
            <a:r>
              <a:rPr lang="fr-FR" sz="1600" b="1" dirty="0" smtClean="0">
                <a:solidFill>
                  <a:srgbClr val="002060"/>
                </a:solidFill>
              </a:rPr>
              <a:t>Light Up and Power Africa</a:t>
            </a:r>
          </a:p>
          <a:p>
            <a:pPr marL="285750" indent="-285750">
              <a:buFont typeface="Courier New" panose="02070309020205020404" pitchFamily="49" charset="0"/>
              <a:buChar char="o"/>
            </a:pPr>
            <a:r>
              <a:rPr lang="fr-FR" sz="1600" b="1" dirty="0" smtClean="0">
                <a:solidFill>
                  <a:srgbClr val="002060"/>
                </a:solidFill>
              </a:rPr>
              <a:t>Industrialise Africa</a:t>
            </a:r>
          </a:p>
          <a:p>
            <a:pPr marL="285750" indent="-285750">
              <a:buFont typeface="Courier New" panose="02070309020205020404" pitchFamily="49" charset="0"/>
              <a:buChar char="o"/>
            </a:pPr>
            <a:r>
              <a:rPr lang="fr-FR" sz="1600" b="1" dirty="0" smtClean="0">
                <a:solidFill>
                  <a:srgbClr val="002060"/>
                </a:solidFill>
              </a:rPr>
              <a:t>Integrate Africa</a:t>
            </a:r>
          </a:p>
          <a:p>
            <a:pPr marL="285750" indent="-285750">
              <a:buFont typeface="Courier New" panose="02070309020205020404" pitchFamily="49" charset="0"/>
              <a:buChar char="o"/>
            </a:pPr>
            <a:r>
              <a:rPr lang="fr-FR" sz="1600" b="1" dirty="0" smtClean="0">
                <a:solidFill>
                  <a:srgbClr val="FF0000"/>
                </a:solidFill>
              </a:rPr>
              <a:t>Improve quality of life of Africans</a:t>
            </a:r>
          </a:p>
          <a:p>
            <a:endParaRPr lang="en-US" b="1" dirty="0">
              <a:solidFill>
                <a:srgbClr val="FF0000"/>
              </a:solidFill>
            </a:endParaRPr>
          </a:p>
        </p:txBody>
      </p:sp>
      <p:cxnSp>
        <p:nvCxnSpPr>
          <p:cNvPr id="7" name="Straight Arrow Connector 6"/>
          <p:cNvCxnSpPr/>
          <p:nvPr/>
        </p:nvCxnSpPr>
        <p:spPr>
          <a:xfrm flipH="1" flipV="1">
            <a:off x="1387309" y="2900432"/>
            <a:ext cx="1813038" cy="11204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109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517252" y="1032373"/>
            <a:ext cx="6079065" cy="2150533"/>
          </a:xfrm>
          <a:prstGeom prst="roundRect">
            <a:avLst/>
          </a:prstGeom>
          <a:solidFill>
            <a:srgbClr val="99CC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smtClean="0">
              <a:solidFill>
                <a:schemeClr val="tx1"/>
              </a:solidFill>
            </a:endParaRPr>
          </a:p>
          <a:p>
            <a:pPr algn="ctr"/>
            <a:r>
              <a:rPr lang="fr-FR" sz="2800" b="1" dirty="0" smtClean="0">
                <a:solidFill>
                  <a:schemeClr val="tx1"/>
                </a:solidFill>
              </a:rPr>
              <a:t>SKILLS AND TECHNOLOGY</a:t>
            </a:r>
            <a:endParaRPr lang="fr-FR" sz="1600" b="1" dirty="0" smtClean="0">
              <a:solidFill>
                <a:schemeClr val="tx1"/>
              </a:solidFill>
            </a:endParaRPr>
          </a:p>
          <a:p>
            <a:r>
              <a:rPr lang="fr-FR" sz="1600" b="1" dirty="0" smtClean="0">
                <a:solidFill>
                  <a:srgbClr val="FF0000"/>
                </a:solidFill>
              </a:rPr>
              <a:t>Human Resources for Health:</a:t>
            </a:r>
          </a:p>
          <a:p>
            <a:pPr marL="285750" indent="-285750">
              <a:buFont typeface="Wingdings" panose="05000000000000000000" pitchFamily="2" charset="2"/>
              <a:buChar char="§"/>
            </a:pPr>
            <a:r>
              <a:rPr lang="fr-FR" sz="1600" dirty="0" smtClean="0">
                <a:solidFill>
                  <a:schemeClr val="tx1"/>
                </a:solidFill>
              </a:rPr>
              <a:t>Centres of Excellence (</a:t>
            </a:r>
            <a:r>
              <a:rPr lang="fr-FR" sz="1600" dirty="0" err="1" smtClean="0">
                <a:solidFill>
                  <a:schemeClr val="tx1"/>
                </a:solidFill>
              </a:rPr>
              <a:t>biomedical</a:t>
            </a:r>
            <a:r>
              <a:rPr lang="fr-FR" sz="1600" dirty="0">
                <a:solidFill>
                  <a:schemeClr val="tx1"/>
                </a:solidFill>
              </a:rPr>
              <a:t> </a:t>
            </a:r>
            <a:r>
              <a:rPr lang="fr-FR" sz="1600" dirty="0" smtClean="0">
                <a:solidFill>
                  <a:schemeClr val="tx1"/>
                </a:solidFill>
              </a:rPr>
              <a:t>sciences); </a:t>
            </a:r>
          </a:p>
          <a:p>
            <a:pPr marL="285750" indent="-285750">
              <a:buFont typeface="Wingdings" panose="05000000000000000000" pitchFamily="2" charset="2"/>
              <a:buChar char="§"/>
            </a:pPr>
            <a:r>
              <a:rPr lang="fr-FR" sz="1600" dirty="0" smtClean="0">
                <a:solidFill>
                  <a:schemeClr val="tx1"/>
                </a:solidFill>
              </a:rPr>
              <a:t>New </a:t>
            </a:r>
            <a:r>
              <a:rPr lang="fr-FR" sz="1600" dirty="0" err="1" smtClean="0">
                <a:solidFill>
                  <a:schemeClr val="tx1"/>
                </a:solidFill>
              </a:rPr>
              <a:t>teaching</a:t>
            </a:r>
            <a:r>
              <a:rPr lang="fr-FR" sz="1600" dirty="0" smtClean="0">
                <a:solidFill>
                  <a:schemeClr val="tx1"/>
                </a:solidFill>
              </a:rPr>
              <a:t>/</a:t>
            </a:r>
            <a:r>
              <a:rPr lang="fr-FR" sz="1600" dirty="0" err="1" smtClean="0">
                <a:solidFill>
                  <a:schemeClr val="tx1"/>
                </a:solidFill>
              </a:rPr>
              <a:t>learning</a:t>
            </a:r>
            <a:r>
              <a:rPr lang="fr-FR" sz="1600" dirty="0" smtClean="0">
                <a:solidFill>
                  <a:schemeClr val="tx1"/>
                </a:solidFill>
              </a:rPr>
              <a:t> </a:t>
            </a:r>
            <a:r>
              <a:rPr lang="fr-FR" sz="1600" dirty="0" err="1" smtClean="0">
                <a:solidFill>
                  <a:schemeClr val="tx1"/>
                </a:solidFill>
              </a:rPr>
              <a:t>methods</a:t>
            </a:r>
            <a:r>
              <a:rPr lang="fr-FR" sz="1600" dirty="0">
                <a:solidFill>
                  <a:schemeClr val="tx1"/>
                </a:solidFill>
              </a:rPr>
              <a:t> </a:t>
            </a:r>
            <a:r>
              <a:rPr lang="fr-FR" sz="1600" dirty="0" smtClean="0">
                <a:solidFill>
                  <a:schemeClr val="tx1"/>
                </a:solidFill>
              </a:rPr>
              <a:t>based on ICT; </a:t>
            </a:r>
          </a:p>
          <a:p>
            <a:pPr marL="285750" indent="-285750">
              <a:buFont typeface="Wingdings" panose="05000000000000000000" pitchFamily="2" charset="2"/>
              <a:buChar char="§"/>
            </a:pPr>
            <a:r>
              <a:rPr lang="fr-FR" sz="1600" dirty="0" smtClean="0">
                <a:solidFill>
                  <a:schemeClr val="tx1"/>
                </a:solidFill>
              </a:rPr>
              <a:t>HRH </a:t>
            </a:r>
            <a:r>
              <a:rPr lang="fr-FR" sz="1600" dirty="0" err="1" smtClean="0">
                <a:solidFill>
                  <a:schemeClr val="tx1"/>
                </a:solidFill>
              </a:rPr>
              <a:t>reforms</a:t>
            </a:r>
            <a:r>
              <a:rPr lang="fr-FR" sz="1600" dirty="0" smtClean="0">
                <a:solidFill>
                  <a:schemeClr val="tx1"/>
                </a:solidFill>
              </a:rPr>
              <a:t> in </a:t>
            </a:r>
            <a:r>
              <a:rPr lang="fr-FR" sz="1600" dirty="0" err="1" smtClean="0">
                <a:solidFill>
                  <a:schemeClr val="tx1"/>
                </a:solidFill>
              </a:rPr>
              <a:t>RMCs</a:t>
            </a:r>
            <a:r>
              <a:rPr lang="fr-FR" sz="1600" dirty="0" smtClean="0">
                <a:solidFill>
                  <a:schemeClr val="tx1"/>
                </a:solidFill>
              </a:rPr>
              <a:t> (Task </a:t>
            </a:r>
            <a:r>
              <a:rPr lang="fr-FR" sz="1600" dirty="0" err="1" smtClean="0">
                <a:solidFill>
                  <a:schemeClr val="tx1"/>
                </a:solidFill>
              </a:rPr>
              <a:t>Shifting</a:t>
            </a:r>
            <a:r>
              <a:rPr lang="fr-FR" sz="1600" dirty="0" smtClean="0">
                <a:solidFill>
                  <a:schemeClr val="tx1"/>
                </a:solidFill>
              </a:rPr>
              <a:t>, Health Extension </a:t>
            </a:r>
            <a:r>
              <a:rPr lang="fr-FR" sz="1600" dirty="0" err="1" smtClean="0">
                <a:solidFill>
                  <a:schemeClr val="tx1"/>
                </a:solidFill>
              </a:rPr>
              <a:t>Workers</a:t>
            </a:r>
            <a:r>
              <a:rPr lang="fr-FR" sz="1600" dirty="0" smtClean="0">
                <a:solidFill>
                  <a:schemeClr val="tx1"/>
                </a:solidFill>
              </a:rPr>
              <a:t>)</a:t>
            </a:r>
          </a:p>
          <a:p>
            <a:pPr marL="285750" indent="-285750">
              <a:buFont typeface="Wingdings" panose="05000000000000000000" pitchFamily="2" charset="2"/>
              <a:buChar char="§"/>
            </a:pPr>
            <a:endParaRPr lang="fr-FR" sz="1600" dirty="0" smtClean="0">
              <a:solidFill>
                <a:schemeClr val="tx1"/>
              </a:solidFill>
            </a:endParaRPr>
          </a:p>
          <a:p>
            <a:endParaRPr lang="en-US" sz="2800" b="1" dirty="0">
              <a:solidFill>
                <a:schemeClr val="tx1"/>
              </a:solidFill>
            </a:endParaRPr>
          </a:p>
        </p:txBody>
      </p:sp>
      <p:sp>
        <p:nvSpPr>
          <p:cNvPr id="6" name="Rounded Rectangle 5"/>
          <p:cNvSpPr/>
          <p:nvPr/>
        </p:nvSpPr>
        <p:spPr>
          <a:xfrm>
            <a:off x="536289" y="4005064"/>
            <a:ext cx="2926677" cy="2736304"/>
          </a:xfrm>
          <a:prstGeom prst="roundRect">
            <a:avLst/>
          </a:prstGeom>
          <a:solidFill>
            <a:srgbClr val="99CC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sz="1600" b="1" dirty="0" smtClean="0">
              <a:solidFill>
                <a:schemeClr val="tx1"/>
              </a:solidFill>
            </a:endParaRPr>
          </a:p>
          <a:p>
            <a:pPr lvl="0" algn="ctr"/>
            <a:endParaRPr lang="fr-FR" sz="1600" b="1" u="sng" dirty="0" smtClean="0">
              <a:solidFill>
                <a:schemeClr val="tx1"/>
              </a:solidFill>
            </a:endParaRPr>
          </a:p>
          <a:p>
            <a:pPr lvl="0" algn="ctr"/>
            <a:endParaRPr lang="fr-FR" sz="1600" b="1" u="sng" dirty="0" smtClean="0">
              <a:solidFill>
                <a:schemeClr val="tx1"/>
              </a:solidFill>
            </a:endParaRPr>
          </a:p>
          <a:p>
            <a:pPr lvl="0" algn="ctr"/>
            <a:endParaRPr lang="fr-FR" sz="1600" b="1" u="sng" dirty="0">
              <a:solidFill>
                <a:schemeClr val="tx1"/>
              </a:solidFill>
            </a:endParaRPr>
          </a:p>
          <a:p>
            <a:pPr lvl="0" algn="ctr"/>
            <a:endParaRPr lang="fr-FR" sz="1600" b="1" u="sng" dirty="0">
              <a:solidFill>
                <a:schemeClr val="tx1"/>
              </a:solidFill>
            </a:endParaRPr>
          </a:p>
          <a:p>
            <a:pPr lvl="0" algn="ctr"/>
            <a:r>
              <a:rPr lang="fr-FR" b="1" u="sng" dirty="0" err="1" smtClean="0">
                <a:solidFill>
                  <a:schemeClr val="tx1"/>
                </a:solidFill>
              </a:rPr>
              <a:t>Enabler</a:t>
            </a:r>
            <a:r>
              <a:rPr lang="fr-FR" b="1" u="sng" dirty="0" smtClean="0">
                <a:solidFill>
                  <a:schemeClr val="tx1"/>
                </a:solidFill>
              </a:rPr>
              <a:t> 1</a:t>
            </a:r>
            <a:r>
              <a:rPr lang="fr-FR" sz="1600" b="1" dirty="0" smtClean="0">
                <a:solidFill>
                  <a:schemeClr val="tx1"/>
                </a:solidFill>
              </a:rPr>
              <a:t>:</a:t>
            </a:r>
          </a:p>
          <a:p>
            <a:pPr lvl="0" algn="ctr"/>
            <a:r>
              <a:rPr lang="en-US" sz="1600" b="1" dirty="0" smtClean="0">
                <a:solidFill>
                  <a:srgbClr val="000000"/>
                </a:solidFill>
                <a:latin typeface="Arial"/>
                <a:cs typeface="Arial"/>
              </a:rPr>
              <a:t>Inclusive </a:t>
            </a:r>
            <a:r>
              <a:rPr lang="en-US" sz="1600" b="1" dirty="0">
                <a:solidFill>
                  <a:srgbClr val="000000"/>
                </a:solidFill>
                <a:latin typeface="Arial"/>
                <a:cs typeface="Arial"/>
              </a:rPr>
              <a:t>Service </a:t>
            </a:r>
            <a:r>
              <a:rPr lang="en-US" sz="1600" b="1" dirty="0" smtClean="0">
                <a:solidFill>
                  <a:srgbClr val="000000"/>
                </a:solidFill>
                <a:latin typeface="Arial"/>
                <a:cs typeface="Arial"/>
              </a:rPr>
              <a:t>Delivery</a:t>
            </a:r>
          </a:p>
          <a:p>
            <a:pPr lvl="0" algn="ctr"/>
            <a:endParaRPr lang="en-US" sz="1600" b="1" dirty="0" smtClean="0">
              <a:solidFill>
                <a:srgbClr val="000000"/>
              </a:solidFill>
              <a:latin typeface="Arial"/>
              <a:cs typeface="Arial"/>
            </a:endParaRPr>
          </a:p>
          <a:p>
            <a:pPr marL="285750" lvl="0" indent="-285750">
              <a:buFont typeface="Wingdings" panose="05000000000000000000" pitchFamily="2" charset="2"/>
              <a:buChar char="§"/>
            </a:pPr>
            <a:r>
              <a:rPr lang="fr-FR" sz="1400" b="1" dirty="0" smtClean="0">
                <a:solidFill>
                  <a:srgbClr val="FF0000"/>
                </a:solidFill>
                <a:cs typeface="Arial"/>
              </a:rPr>
              <a:t>Value for Money </a:t>
            </a:r>
            <a:r>
              <a:rPr lang="fr-FR" sz="1400" dirty="0" smtClean="0">
                <a:solidFill>
                  <a:srgbClr val="000000"/>
                </a:solidFill>
                <a:cs typeface="Arial"/>
              </a:rPr>
              <a:t>(VfM): </a:t>
            </a:r>
            <a:r>
              <a:rPr lang="fr-FR" sz="1400" dirty="0">
                <a:solidFill>
                  <a:srgbClr val="000000"/>
                </a:solidFill>
                <a:cs typeface="Arial"/>
              </a:rPr>
              <a:t>H</a:t>
            </a:r>
            <a:r>
              <a:rPr lang="fr-FR" sz="1400" dirty="0" smtClean="0">
                <a:solidFill>
                  <a:srgbClr val="000000"/>
                </a:solidFill>
                <a:cs typeface="Arial"/>
              </a:rPr>
              <a:t>ealth Systems; Health Financing; Voice and Accountability; Management.</a:t>
            </a:r>
          </a:p>
          <a:p>
            <a:pPr marL="285750" lvl="0" indent="-285750">
              <a:buFont typeface="Wingdings" panose="05000000000000000000" pitchFamily="2" charset="2"/>
              <a:buChar char="§"/>
            </a:pPr>
            <a:r>
              <a:rPr lang="fr-FR" sz="1400" dirty="0" smtClean="0">
                <a:solidFill>
                  <a:srgbClr val="000000"/>
                </a:solidFill>
                <a:cs typeface="Arial"/>
              </a:rPr>
              <a:t>Access to the « last mile ».</a:t>
            </a:r>
          </a:p>
          <a:p>
            <a:pPr marL="285750" indent="-285750">
              <a:buFont typeface="Wingdings" panose="05000000000000000000" pitchFamily="2" charset="2"/>
              <a:buChar char="§"/>
            </a:pPr>
            <a:r>
              <a:rPr lang="fr-FR" sz="1400" b="1" dirty="0">
                <a:solidFill>
                  <a:srgbClr val="FF0000"/>
                </a:solidFill>
              </a:rPr>
              <a:t>E-Health &amp; m-Health</a:t>
            </a:r>
          </a:p>
          <a:p>
            <a:pPr marL="285750" lvl="0" indent="-285750">
              <a:buFont typeface="Wingdings" panose="05000000000000000000" pitchFamily="2" charset="2"/>
              <a:buChar char="§"/>
            </a:pPr>
            <a:endParaRPr lang="fr-FR" sz="1400" dirty="0" smtClean="0">
              <a:solidFill>
                <a:srgbClr val="000000"/>
              </a:solidFill>
              <a:cs typeface="Arial"/>
            </a:endParaRPr>
          </a:p>
          <a:p>
            <a:pPr marL="285750" lvl="0" indent="-285750">
              <a:buFont typeface="Wingdings" panose="05000000000000000000" pitchFamily="2" charset="2"/>
              <a:buChar char="§"/>
            </a:pPr>
            <a:endParaRPr lang="en-US" sz="1400" dirty="0">
              <a:solidFill>
                <a:srgbClr val="000000"/>
              </a:solidFill>
              <a:cs typeface="Arial"/>
            </a:endParaRPr>
          </a:p>
          <a:p>
            <a:pPr algn="ctr"/>
            <a:r>
              <a:rPr lang="fr-FR" dirty="0" smtClean="0">
                <a:solidFill>
                  <a:schemeClr val="tx1"/>
                </a:solidFill>
              </a:rPr>
              <a:t> </a:t>
            </a:r>
          </a:p>
          <a:p>
            <a:pPr algn="ctr"/>
            <a:endParaRPr lang="fr-FR" b="1" dirty="0">
              <a:solidFill>
                <a:schemeClr val="tx1"/>
              </a:solidFill>
            </a:endParaRPr>
          </a:p>
          <a:p>
            <a:pPr algn="ctr"/>
            <a:endParaRPr lang="en-US" b="1" dirty="0">
              <a:solidFill>
                <a:schemeClr val="tx1"/>
              </a:solidFill>
            </a:endParaRPr>
          </a:p>
        </p:txBody>
      </p:sp>
      <p:sp>
        <p:nvSpPr>
          <p:cNvPr id="7" name="Rounded Rectangle 6"/>
          <p:cNvSpPr/>
          <p:nvPr/>
        </p:nvSpPr>
        <p:spPr>
          <a:xfrm>
            <a:off x="3688677" y="4005064"/>
            <a:ext cx="2926677" cy="2736304"/>
          </a:xfrm>
          <a:prstGeom prst="roundRect">
            <a:avLst/>
          </a:prstGeom>
          <a:solidFill>
            <a:srgbClr val="99CC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b="1" u="sng" dirty="0" err="1" smtClean="0">
                <a:solidFill>
                  <a:schemeClr val="tx1"/>
                </a:solidFill>
              </a:rPr>
              <a:t>Enabler</a:t>
            </a:r>
            <a:r>
              <a:rPr lang="fr-FR" b="1" u="sng" dirty="0" smtClean="0">
                <a:solidFill>
                  <a:schemeClr val="tx1"/>
                </a:solidFill>
              </a:rPr>
              <a:t> 2</a:t>
            </a:r>
            <a:r>
              <a:rPr lang="fr-FR" sz="1600" b="1" dirty="0" smtClean="0">
                <a:solidFill>
                  <a:schemeClr val="tx1"/>
                </a:solidFill>
              </a:rPr>
              <a:t>:</a:t>
            </a:r>
          </a:p>
          <a:p>
            <a:pPr lvl="0" algn="ctr"/>
            <a:r>
              <a:rPr lang="en-US" sz="1600" b="1" dirty="0" smtClean="0">
                <a:solidFill>
                  <a:srgbClr val="000000"/>
                </a:solidFill>
                <a:latin typeface="Arial"/>
                <a:cs typeface="Arial"/>
              </a:rPr>
              <a:t>Inclusive Financial and Social Systems</a:t>
            </a:r>
            <a:endParaRPr lang="fr-FR" sz="1600" b="1" dirty="0">
              <a:solidFill>
                <a:srgbClr val="000000"/>
              </a:solidFill>
              <a:latin typeface="Arial"/>
              <a:cs typeface="Arial"/>
            </a:endParaRPr>
          </a:p>
          <a:p>
            <a:pPr lvl="0" algn="ctr"/>
            <a:endParaRPr lang="en-US" sz="1600" b="1" dirty="0" smtClean="0">
              <a:solidFill>
                <a:srgbClr val="000000"/>
              </a:solidFill>
              <a:latin typeface="Arial"/>
              <a:cs typeface="Arial"/>
            </a:endParaRPr>
          </a:p>
          <a:p>
            <a:pPr marL="285750" lvl="0" indent="-285750">
              <a:buFont typeface="Wingdings" panose="05000000000000000000" pitchFamily="2" charset="2"/>
              <a:buChar char="§"/>
            </a:pPr>
            <a:r>
              <a:rPr lang="fr-FR" sz="1400" b="1" dirty="0" smtClean="0">
                <a:solidFill>
                  <a:srgbClr val="FF0000"/>
                </a:solidFill>
                <a:cs typeface="Arial"/>
              </a:rPr>
              <a:t>Health Insurance</a:t>
            </a:r>
            <a:r>
              <a:rPr lang="fr-FR" sz="1400" dirty="0">
                <a:solidFill>
                  <a:srgbClr val="000000"/>
                </a:solidFill>
                <a:cs typeface="Arial"/>
              </a:rPr>
              <a:t> </a:t>
            </a:r>
            <a:endParaRPr lang="fr-FR" sz="1400" dirty="0" smtClean="0">
              <a:solidFill>
                <a:srgbClr val="000000"/>
              </a:solidFill>
              <a:cs typeface="Arial"/>
            </a:endParaRPr>
          </a:p>
          <a:p>
            <a:pPr marL="285750" lvl="0" indent="-285750">
              <a:buFont typeface="Wingdings" panose="05000000000000000000" pitchFamily="2" charset="2"/>
              <a:buChar char="§"/>
            </a:pPr>
            <a:r>
              <a:rPr lang="fr-FR" sz="1400" dirty="0" smtClean="0">
                <a:solidFill>
                  <a:srgbClr val="000000"/>
                </a:solidFill>
                <a:cs typeface="Arial"/>
              </a:rPr>
              <a:t>Health-</a:t>
            </a:r>
            <a:r>
              <a:rPr lang="fr-FR" sz="1400" dirty="0" err="1" smtClean="0">
                <a:solidFill>
                  <a:srgbClr val="000000"/>
                </a:solidFill>
                <a:cs typeface="Arial"/>
              </a:rPr>
              <a:t>related</a:t>
            </a:r>
            <a:r>
              <a:rPr lang="fr-FR" sz="1400" dirty="0" smtClean="0">
                <a:solidFill>
                  <a:srgbClr val="000000"/>
                </a:solidFill>
                <a:cs typeface="Arial"/>
              </a:rPr>
              <a:t> cash </a:t>
            </a:r>
            <a:r>
              <a:rPr lang="fr-FR" sz="1400" dirty="0" err="1" smtClean="0">
                <a:solidFill>
                  <a:srgbClr val="000000"/>
                </a:solidFill>
                <a:cs typeface="Arial"/>
              </a:rPr>
              <a:t>transfers</a:t>
            </a:r>
            <a:endParaRPr lang="fr-FR" sz="1400" dirty="0" smtClean="0">
              <a:solidFill>
                <a:srgbClr val="000000"/>
              </a:solidFill>
              <a:cs typeface="Arial"/>
            </a:endParaRPr>
          </a:p>
          <a:p>
            <a:pPr lvl="0"/>
            <a:endParaRPr lang="en-US" sz="1400" dirty="0" smtClean="0">
              <a:solidFill>
                <a:srgbClr val="000000"/>
              </a:solidFill>
              <a:cs typeface="Arial"/>
            </a:endParaRPr>
          </a:p>
          <a:p>
            <a:pPr lvl="0" algn="ctr"/>
            <a:endParaRPr lang="en-US" sz="1400" dirty="0">
              <a:solidFill>
                <a:srgbClr val="000000"/>
              </a:solidFill>
              <a:latin typeface="Arial"/>
              <a:cs typeface="Arial"/>
            </a:endParaRPr>
          </a:p>
          <a:p>
            <a:pPr algn="ctr"/>
            <a:endParaRPr lang="en-US" b="1" dirty="0">
              <a:solidFill>
                <a:schemeClr val="tx1"/>
              </a:solidFill>
            </a:endParaRPr>
          </a:p>
        </p:txBody>
      </p:sp>
      <p:sp>
        <p:nvSpPr>
          <p:cNvPr id="8" name="Rounded Rectangle 7"/>
          <p:cNvSpPr/>
          <p:nvPr/>
        </p:nvSpPr>
        <p:spPr>
          <a:xfrm>
            <a:off x="6792741" y="1032373"/>
            <a:ext cx="2133600" cy="2150533"/>
          </a:xfrm>
          <a:prstGeom prst="roundRect">
            <a:avLst/>
          </a:prstGeom>
          <a:solidFill>
            <a:srgbClr val="FFCC99">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Other High5/TYS </a:t>
            </a:r>
          </a:p>
          <a:p>
            <a:pPr algn="ctr"/>
            <a:r>
              <a:rPr lang="fr-FR" b="1" dirty="0" err="1" smtClean="0">
                <a:solidFill>
                  <a:schemeClr val="tx1"/>
                </a:solidFill>
              </a:rPr>
              <a:t>Priorities</a:t>
            </a:r>
            <a:r>
              <a:rPr lang="fr-FR" b="1" dirty="0" smtClean="0">
                <a:solidFill>
                  <a:schemeClr val="tx1"/>
                </a:solidFill>
              </a:rPr>
              <a:t> </a:t>
            </a:r>
            <a:endParaRPr lang="en-US" b="1" dirty="0">
              <a:solidFill>
                <a:schemeClr val="tx1"/>
              </a:solidFill>
            </a:endParaRPr>
          </a:p>
        </p:txBody>
      </p:sp>
      <p:sp>
        <p:nvSpPr>
          <p:cNvPr id="9" name="Rounded Rectangle 8"/>
          <p:cNvSpPr/>
          <p:nvPr/>
        </p:nvSpPr>
        <p:spPr>
          <a:xfrm>
            <a:off x="6773334" y="4005063"/>
            <a:ext cx="2252132" cy="2736305"/>
          </a:xfrm>
          <a:prstGeom prst="roundRect">
            <a:avLst/>
          </a:prstGeom>
          <a:solidFill>
            <a:srgbClr val="FFCC99">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b="1" dirty="0" smtClean="0">
                <a:solidFill>
                  <a:srgbClr val="FF0000"/>
                </a:solidFill>
                <a:cs typeface="Arial" panose="020B0604020202020204" pitchFamily="34" charset="0"/>
              </a:rPr>
              <a:t>Nutrition</a:t>
            </a:r>
          </a:p>
          <a:p>
            <a:pPr marL="285750" indent="-285750">
              <a:buFont typeface="Arial" panose="020B0604020202020204" pitchFamily="34" charset="0"/>
              <a:buChar char="•"/>
            </a:pPr>
            <a:r>
              <a:rPr lang="fr-FR" sz="1400" dirty="0" smtClean="0">
                <a:solidFill>
                  <a:schemeClr val="tx1"/>
                </a:solidFill>
                <a:cs typeface="Arial" panose="020B0604020202020204" pitchFamily="34" charset="0"/>
              </a:rPr>
              <a:t>Climate change and HC</a:t>
            </a:r>
          </a:p>
          <a:p>
            <a:pPr marL="285750" indent="-285750">
              <a:buFont typeface="Arial" panose="020B0604020202020204" pitchFamily="34" charset="0"/>
              <a:buChar char="•"/>
            </a:pPr>
            <a:r>
              <a:rPr lang="fr-FR" sz="1400" b="1" dirty="0" smtClean="0">
                <a:solidFill>
                  <a:srgbClr val="FF0000"/>
                </a:solidFill>
                <a:cs typeface="Arial" panose="020B0604020202020204" pitchFamily="34" charset="0"/>
              </a:rPr>
              <a:t>Water and </a:t>
            </a:r>
            <a:r>
              <a:rPr lang="fr-FR" sz="1400" b="1" dirty="0" err="1" smtClean="0">
                <a:solidFill>
                  <a:srgbClr val="FF0000"/>
                </a:solidFill>
                <a:cs typeface="Arial" panose="020B0604020202020204" pitchFamily="34" charset="0"/>
              </a:rPr>
              <a:t>Sanitation</a:t>
            </a:r>
            <a:endParaRPr lang="fr-FR" sz="1400" dirty="0" smtClean="0">
              <a:solidFill>
                <a:schemeClr val="tx1"/>
              </a:solidFill>
              <a:cs typeface="Arial" panose="020B0604020202020204" pitchFamily="34" charset="0"/>
            </a:endParaRPr>
          </a:p>
          <a:p>
            <a:pPr marL="285750" indent="-285750">
              <a:buFont typeface="Arial" panose="020B0604020202020204" pitchFamily="34" charset="0"/>
              <a:buChar char="•"/>
            </a:pPr>
            <a:r>
              <a:rPr lang="fr-FR" sz="1400" b="1" dirty="0" smtClean="0">
                <a:solidFill>
                  <a:srgbClr val="FF0000"/>
                </a:solidFill>
                <a:cs typeface="Arial" panose="020B0604020202020204" pitchFamily="34" charset="0"/>
              </a:rPr>
              <a:t>Private Sector </a:t>
            </a:r>
            <a:r>
              <a:rPr lang="fr-FR" sz="1400" dirty="0" smtClean="0">
                <a:solidFill>
                  <a:schemeClr val="tx1"/>
                </a:solidFill>
                <a:cs typeface="Arial" panose="020B0604020202020204" pitchFamily="34" charset="0"/>
              </a:rPr>
              <a:t>( </a:t>
            </a:r>
            <a:r>
              <a:rPr lang="fr-FR" sz="1400" dirty="0" err="1" smtClean="0">
                <a:solidFill>
                  <a:schemeClr val="tx1"/>
                </a:solidFill>
                <a:cs typeface="Arial" panose="020B0604020202020204" pitchFamily="34" charset="0"/>
              </a:rPr>
              <a:t>pharmaceuticals</a:t>
            </a:r>
            <a:r>
              <a:rPr lang="fr-FR" sz="1400" dirty="0" smtClean="0">
                <a:solidFill>
                  <a:schemeClr val="tx1"/>
                </a:solidFill>
                <a:cs typeface="Arial" panose="020B0604020202020204" pitchFamily="34" charset="0"/>
              </a:rPr>
              <a:t> and other economic </a:t>
            </a:r>
            <a:r>
              <a:rPr lang="fr-FR" sz="1400" dirty="0" err="1" smtClean="0">
                <a:solidFill>
                  <a:schemeClr val="tx1"/>
                </a:solidFill>
                <a:cs typeface="Arial" panose="020B0604020202020204" pitchFamily="34" charset="0"/>
              </a:rPr>
              <a:t>opportunities</a:t>
            </a:r>
            <a:r>
              <a:rPr lang="fr-FR" sz="1400" dirty="0" smtClean="0">
                <a:solidFill>
                  <a:schemeClr val="tx1"/>
                </a:solidFill>
                <a:cs typeface="Arial" panose="020B0604020202020204" pitchFamily="34" charset="0"/>
              </a:rPr>
              <a:t>)</a:t>
            </a:r>
            <a:endParaRPr lang="en-US" sz="1400" dirty="0">
              <a:solidFill>
                <a:schemeClr val="tx1"/>
              </a:solidFill>
              <a:cs typeface="Arial" panose="020B0604020202020204" pitchFamily="34" charset="0"/>
            </a:endParaRPr>
          </a:p>
        </p:txBody>
      </p:sp>
      <p:sp>
        <p:nvSpPr>
          <p:cNvPr id="11" name="Up Arrow 10"/>
          <p:cNvSpPr/>
          <p:nvPr/>
        </p:nvSpPr>
        <p:spPr>
          <a:xfrm flipH="1">
            <a:off x="7596336" y="3138153"/>
            <a:ext cx="614680" cy="73067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flipH="1">
            <a:off x="1713212" y="3124507"/>
            <a:ext cx="614680" cy="74432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flipH="1">
            <a:off x="4870421" y="3140674"/>
            <a:ext cx="614680" cy="73067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405020" y="692696"/>
            <a:ext cx="8210824" cy="0"/>
          </a:xfrm>
          <a:prstGeom prst="line">
            <a:avLst/>
          </a:prstGeom>
          <a:ln w="28575">
            <a:solidFill>
              <a:srgbClr val="99CC00"/>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536289" y="16852"/>
            <a:ext cx="8079555" cy="646331"/>
          </a:xfrm>
          <a:prstGeom prst="rect">
            <a:avLst/>
          </a:prstGeom>
          <a:noFill/>
        </p:spPr>
        <p:txBody>
          <a:bodyPr wrap="square" rtlCol="0">
            <a:spAutoFit/>
          </a:bodyPr>
          <a:lstStyle/>
          <a:p>
            <a:r>
              <a:rPr lang="fr-FR" sz="3600" b="1" dirty="0" smtClean="0"/>
              <a:t>HUMAN CAPITAL STRATEGY 2014-2018</a:t>
            </a:r>
            <a:endParaRPr lang="en-US" sz="3600" b="1" dirty="0"/>
          </a:p>
        </p:txBody>
      </p:sp>
    </p:spTree>
    <p:extLst>
      <p:ext uri="{BB962C8B-B14F-4D97-AF65-F5344CB8AC3E}">
        <p14:creationId xmlns:p14="http://schemas.microsoft.com/office/powerpoint/2010/main" val="213728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4953" y="216177"/>
            <a:ext cx="8386128" cy="720080"/>
          </a:xfrm>
          <a:prstGeom prst="rect">
            <a:avLst/>
          </a:prstGeom>
        </p:spPr>
        <p:txBody>
          <a:bodyPr vert="horz" lIns="91440" tIns="45720" rIns="91440" bIns="45720" rtlCol="0" anchor="ctr">
            <a:normAutofit fontScale="92500"/>
          </a:bodyPr>
          <a:lstStyle/>
          <a:p>
            <a:pPr>
              <a:lnSpc>
                <a:spcPct val="80000"/>
              </a:lnSpc>
              <a:spcBef>
                <a:spcPct val="0"/>
              </a:spcBef>
            </a:pPr>
            <a:r>
              <a:rPr lang="fr-FR" sz="4000" b="1" cap="all" spc="100" dirty="0" smtClean="0">
                <a:solidFill>
                  <a:srgbClr val="2E2B21">
                    <a:lumMod val="90000"/>
                    <a:lumOff val="10000"/>
                  </a:srgbClr>
                </a:solidFill>
                <a:latin typeface="Tw Cen MT Condensed" panose="020B0606020104020203"/>
              </a:rPr>
              <a:t>HEALTH AS A SOURCE OF JOBS AND GROWTH</a:t>
            </a:r>
          </a:p>
        </p:txBody>
      </p:sp>
      <p:cxnSp>
        <p:nvCxnSpPr>
          <p:cNvPr id="6" name="Straight Connector 5"/>
          <p:cNvCxnSpPr/>
          <p:nvPr/>
        </p:nvCxnSpPr>
        <p:spPr>
          <a:xfrm>
            <a:off x="430584" y="1124744"/>
            <a:ext cx="8210824" cy="0"/>
          </a:xfrm>
          <a:prstGeom prst="line">
            <a:avLst/>
          </a:prstGeom>
          <a:ln w="28575">
            <a:solidFill>
              <a:srgbClr val="99CC00"/>
            </a:solidFill>
          </a:ln>
        </p:spPr>
        <p:style>
          <a:lnRef idx="1">
            <a:schemeClr val="dk1"/>
          </a:lnRef>
          <a:fillRef idx="0">
            <a:schemeClr val="dk1"/>
          </a:fillRef>
          <a:effectRef idx="0">
            <a:schemeClr val="dk1"/>
          </a:effectRef>
          <a:fontRef idx="minor">
            <a:schemeClr val="tx1"/>
          </a:fontRef>
        </p:style>
      </p:cxn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84" y="1340768"/>
            <a:ext cx="4026290" cy="5149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9495" y="1280167"/>
            <a:ext cx="4061913" cy="5324535"/>
          </a:xfrm>
          <a:prstGeom prst="rect">
            <a:avLst/>
          </a:prstGeom>
        </p:spPr>
        <p:txBody>
          <a:bodyPr wrap="square">
            <a:spAutoFit/>
          </a:bodyPr>
          <a:lstStyle/>
          <a:p>
            <a:pPr marL="271463" indent="-177800">
              <a:spcAft>
                <a:spcPts val="0"/>
              </a:spcAft>
              <a:buClr>
                <a:srgbClr val="85AD33"/>
              </a:buClr>
              <a:buFont typeface="Arial" panose="020B0604020202020204" pitchFamily="34" charset="0"/>
              <a:buChar char="•"/>
              <a:defRPr/>
            </a:pPr>
            <a:r>
              <a:rPr lang="en-US" sz="2000" b="1" dirty="0" smtClean="0"/>
              <a:t>2 million health jobs missing in Africa</a:t>
            </a:r>
            <a:endParaRPr lang="en-US" sz="2000" b="1" dirty="0"/>
          </a:p>
          <a:p>
            <a:pPr marL="271463" indent="-177800">
              <a:spcAft>
                <a:spcPts val="0"/>
              </a:spcAft>
              <a:buClr>
                <a:srgbClr val="85AD33"/>
              </a:buClr>
              <a:buFont typeface="Arial" panose="020B0604020202020204" pitchFamily="34" charset="0"/>
              <a:buChar char="•"/>
              <a:defRPr/>
            </a:pPr>
            <a:r>
              <a:rPr lang="en-US" sz="2000" b="1" dirty="0" smtClean="0"/>
              <a:t>Over </a:t>
            </a:r>
            <a:r>
              <a:rPr lang="en-US" sz="2000" b="1" dirty="0"/>
              <a:t>the next decade, US$ 30-50 billion in new investments will be needed in healthcare assets to meet the growing </a:t>
            </a:r>
            <a:r>
              <a:rPr lang="en-US" sz="2000" b="1" dirty="0" smtClean="0"/>
              <a:t>demand  </a:t>
            </a:r>
            <a:endParaRPr lang="en-US" sz="2000" b="1" dirty="0"/>
          </a:p>
          <a:p>
            <a:pPr marL="271463" indent="-177800">
              <a:spcAft>
                <a:spcPts val="0"/>
              </a:spcAft>
              <a:buClr>
                <a:srgbClr val="85AD33"/>
              </a:buClr>
              <a:buFont typeface="Arial" panose="020B0604020202020204" pitchFamily="34" charset="0"/>
              <a:buChar char="•"/>
              <a:defRPr/>
            </a:pPr>
            <a:r>
              <a:rPr lang="en-US" sz="2000" b="1" dirty="0"/>
              <a:t>Africa healthcare markets are estimated to reach </a:t>
            </a:r>
            <a:r>
              <a:rPr lang="en-US" sz="2000" b="1" dirty="0" smtClean="0"/>
              <a:t>US</a:t>
            </a:r>
            <a:r>
              <a:rPr lang="en-US" sz="2000" b="1" dirty="0"/>
              <a:t>$ 200 billion (including South Africa and North African countries) by </a:t>
            </a:r>
            <a:r>
              <a:rPr lang="en-US" sz="2000" b="1" dirty="0" smtClean="0"/>
              <a:t>2020.</a:t>
            </a:r>
          </a:p>
          <a:p>
            <a:pPr marL="271463" indent="-177800">
              <a:spcAft>
                <a:spcPts val="0"/>
              </a:spcAft>
              <a:buClr>
                <a:srgbClr val="85AD33"/>
              </a:buClr>
              <a:buFont typeface="Arial" panose="020B0604020202020204" pitchFamily="34" charset="0"/>
              <a:buChar char="•"/>
              <a:defRPr/>
            </a:pPr>
            <a:r>
              <a:rPr lang="en-US" sz="2000" b="1" dirty="0" smtClean="0">
                <a:solidFill>
                  <a:srgbClr val="FF0000"/>
                </a:solidFill>
              </a:rPr>
              <a:t>Pharmaceuticals </a:t>
            </a:r>
            <a:r>
              <a:rPr lang="en-US" sz="2000" b="1" dirty="0">
                <a:solidFill>
                  <a:srgbClr val="FF0000"/>
                </a:solidFill>
              </a:rPr>
              <a:t>sales </a:t>
            </a:r>
            <a:r>
              <a:rPr lang="en-US" sz="2000" b="1" dirty="0" smtClean="0">
                <a:solidFill>
                  <a:srgbClr val="FF0000"/>
                </a:solidFill>
              </a:rPr>
              <a:t>(USD25bn out of global 960 </a:t>
            </a:r>
            <a:r>
              <a:rPr lang="en-US" sz="2000" b="1" dirty="0" err="1" smtClean="0">
                <a:solidFill>
                  <a:srgbClr val="FF0000"/>
                </a:solidFill>
              </a:rPr>
              <a:t>bn</a:t>
            </a:r>
            <a:r>
              <a:rPr lang="en-US" sz="2000" b="1" dirty="0" smtClean="0">
                <a:solidFill>
                  <a:srgbClr val="FF0000"/>
                </a:solidFill>
              </a:rPr>
              <a:t>) are </a:t>
            </a:r>
            <a:r>
              <a:rPr lang="en-US" sz="2000" b="1" dirty="0">
                <a:solidFill>
                  <a:srgbClr val="FF0000"/>
                </a:solidFill>
              </a:rPr>
              <a:t>expected to grow steadily in </a:t>
            </a:r>
            <a:r>
              <a:rPr lang="en-US" sz="2000" b="1" dirty="0" smtClean="0">
                <a:solidFill>
                  <a:srgbClr val="FF0000"/>
                </a:solidFill>
              </a:rPr>
              <a:t>Africa </a:t>
            </a:r>
            <a:r>
              <a:rPr lang="fr-FR" sz="2000" b="1" dirty="0" smtClean="0">
                <a:solidFill>
                  <a:srgbClr val="FF0000"/>
                </a:solidFill>
              </a:rPr>
              <a:t>(</a:t>
            </a:r>
            <a:r>
              <a:rPr lang="fr-FR" sz="2000" b="1" dirty="0">
                <a:solidFill>
                  <a:srgbClr val="FF0000"/>
                </a:solidFill>
              </a:rPr>
              <a:t>demographic trends; rising </a:t>
            </a:r>
            <a:r>
              <a:rPr lang="fr-FR" sz="2000" b="1" dirty="0" err="1">
                <a:solidFill>
                  <a:srgbClr val="FF0000"/>
                </a:solidFill>
              </a:rPr>
              <a:t>medical</a:t>
            </a:r>
            <a:r>
              <a:rPr lang="fr-FR" sz="2000" b="1" dirty="0">
                <a:solidFill>
                  <a:srgbClr val="FF0000"/>
                </a:solidFill>
              </a:rPr>
              <a:t> </a:t>
            </a:r>
            <a:r>
              <a:rPr lang="fr-FR" sz="2000" b="1" dirty="0" err="1" smtClean="0">
                <a:solidFill>
                  <a:srgbClr val="FF0000"/>
                </a:solidFill>
              </a:rPr>
              <a:t>needs</a:t>
            </a:r>
            <a:r>
              <a:rPr lang="fr-FR" sz="2000" b="1" dirty="0" smtClean="0">
                <a:solidFill>
                  <a:srgbClr val="FF0000"/>
                </a:solidFill>
              </a:rPr>
              <a:t>)</a:t>
            </a:r>
            <a:endParaRPr lang="en-US" sz="2000" b="1" dirty="0">
              <a:solidFill>
                <a:srgbClr val="FF0000"/>
              </a:solidFill>
            </a:endParaRPr>
          </a:p>
          <a:p>
            <a:pPr marL="271463" indent="-177800">
              <a:spcAft>
                <a:spcPts val="0"/>
              </a:spcAft>
              <a:buClr>
                <a:srgbClr val="85AD33"/>
              </a:buClr>
              <a:buFont typeface="Arial" panose="020B0604020202020204" pitchFamily="34" charset="0"/>
              <a:buChar char="•"/>
              <a:defRPr/>
            </a:pPr>
            <a:endParaRPr lang="en-US" sz="2000" dirty="0">
              <a:solidFill>
                <a:srgbClr val="FF0000"/>
              </a:solidFill>
            </a:endParaRPr>
          </a:p>
        </p:txBody>
      </p:sp>
    </p:spTree>
    <p:extLst>
      <p:ext uri="{BB962C8B-B14F-4D97-AF65-F5344CB8AC3E}">
        <p14:creationId xmlns:p14="http://schemas.microsoft.com/office/powerpoint/2010/main" val="3775794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usion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Fus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3161</TotalTime>
  <Words>2052</Words>
  <Application>Microsoft Office PowerPoint</Application>
  <PresentationFormat>On-screen Show (4:3)</PresentationFormat>
  <Paragraphs>290</Paragraphs>
  <Slides>18</Slides>
  <Notes>18</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31" baseType="lpstr">
      <vt:lpstr>Arial</vt:lpstr>
      <vt:lpstr>Calibri</vt:lpstr>
      <vt:lpstr>Courier New</vt:lpstr>
      <vt:lpstr>Leelawadee</vt:lpstr>
      <vt:lpstr>Tw Cen MT</vt:lpstr>
      <vt:lpstr>Tw Cen MT Condensed</vt:lpstr>
      <vt:lpstr>Wingdings</vt:lpstr>
      <vt:lpstr>Wingdings 3</vt:lpstr>
      <vt:lpstr>Integral</vt:lpstr>
      <vt:lpstr>7_Custom Design</vt:lpstr>
      <vt:lpstr>6_Custom Design</vt:lpstr>
      <vt:lpstr>8_Custom Design</vt:lpstr>
      <vt:lpstr>Diapositive</vt:lpstr>
      <vt:lpstr>THE BANK AND Health IN AFRICA Human Development Department - OSHD </vt:lpstr>
      <vt:lpstr>PowerPoint Presentation</vt:lpstr>
      <vt:lpstr>HEALTH IN AFRICA: WHERE ARE WE?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HighlightS of Bank portfolio (3/3)</vt:lpstr>
      <vt:lpstr>PowerPoint Presentation</vt:lpstr>
      <vt:lpstr>PowerPoint Presentation</vt:lpstr>
      <vt:lpstr>Thank you !</vt:lpstr>
    </vt:vector>
  </TitlesOfParts>
  <Company>AfDB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development fund (ADF)</dc:title>
  <dc:creator>PITTI RIVERA, OSCAR</dc:creator>
  <cp:lastModifiedBy>ELZINIY, DALYA</cp:lastModifiedBy>
  <cp:revision>304</cp:revision>
  <cp:lastPrinted>2016-01-26T15:57:59Z</cp:lastPrinted>
  <dcterms:created xsi:type="dcterms:W3CDTF">2015-01-28T06:36:12Z</dcterms:created>
  <dcterms:modified xsi:type="dcterms:W3CDTF">2016-01-27T13:54:55Z</dcterms:modified>
</cp:coreProperties>
</file>