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7">
  <p:sldMasterIdLst>
    <p:sldMasterId id="2147483648" r:id="rId1"/>
  </p:sldMasterIdLst>
  <p:notesMasterIdLst>
    <p:notesMasterId r:id="rId41"/>
  </p:notesMasterIdLst>
  <p:handoutMasterIdLst>
    <p:handoutMasterId r:id="rId42"/>
  </p:handoutMasterIdLst>
  <p:sldIdLst>
    <p:sldId id="403" r:id="rId2"/>
    <p:sldId id="395" r:id="rId3"/>
    <p:sldId id="396" r:id="rId4"/>
    <p:sldId id="397" r:id="rId5"/>
    <p:sldId id="398" r:id="rId6"/>
    <p:sldId id="346" r:id="rId7"/>
    <p:sldId id="357" r:id="rId8"/>
    <p:sldId id="351" r:id="rId9"/>
    <p:sldId id="371" r:id="rId10"/>
    <p:sldId id="355" r:id="rId11"/>
    <p:sldId id="362" r:id="rId12"/>
    <p:sldId id="399" r:id="rId13"/>
    <p:sldId id="394" r:id="rId14"/>
    <p:sldId id="348" r:id="rId15"/>
    <p:sldId id="354" r:id="rId16"/>
    <p:sldId id="363" r:id="rId17"/>
    <p:sldId id="404" r:id="rId18"/>
    <p:sldId id="405" r:id="rId19"/>
    <p:sldId id="391" r:id="rId20"/>
    <p:sldId id="392" r:id="rId21"/>
    <p:sldId id="393" r:id="rId22"/>
    <p:sldId id="356" r:id="rId23"/>
    <p:sldId id="359" r:id="rId24"/>
    <p:sldId id="406" r:id="rId25"/>
    <p:sldId id="407" r:id="rId26"/>
    <p:sldId id="401" r:id="rId27"/>
    <p:sldId id="366" r:id="rId28"/>
    <p:sldId id="353" r:id="rId29"/>
    <p:sldId id="376" r:id="rId30"/>
    <p:sldId id="380" r:id="rId31"/>
    <p:sldId id="379" r:id="rId32"/>
    <p:sldId id="383" r:id="rId33"/>
    <p:sldId id="352" r:id="rId34"/>
    <p:sldId id="367" r:id="rId35"/>
    <p:sldId id="384" r:id="rId36"/>
    <p:sldId id="386" r:id="rId37"/>
    <p:sldId id="378" r:id="rId38"/>
    <p:sldId id="373" r:id="rId39"/>
    <p:sldId id="342" r:id="rId40"/>
  </p:sldIdLst>
  <p:sldSz cx="10688638" cy="7562850"/>
  <p:notesSz cx="9928225" cy="6797675"/>
  <p:defaultTex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708E31"/>
    <a:srgbClr val="8DB43E"/>
    <a:srgbClr val="EDF6F9"/>
    <a:srgbClr val="C2F373"/>
    <a:srgbClr val="CCFFCC"/>
    <a:srgbClr val="00FF00"/>
    <a:srgbClr val="CCFF66"/>
    <a:srgbClr val="1C901C"/>
    <a:srgbClr val="009900"/>
    <a:srgbClr val="2B793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2989" autoAdjust="0"/>
  </p:normalViewPr>
  <p:slideViewPr>
    <p:cSldViewPr snapToGrid="0" snapToObjects="1">
      <p:cViewPr varScale="1">
        <p:scale>
          <a:sx n="98" d="100"/>
          <a:sy n="98" d="100"/>
        </p:scale>
        <p:origin x="-1500" y="-96"/>
      </p:cViewPr>
      <p:guideLst>
        <p:guide orient="horz" pos="2382"/>
        <p:guide pos="33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1" y="0"/>
            <a:ext cx="4302231" cy="339884"/>
          </a:xfrm>
          <a:prstGeom prst="rect">
            <a:avLst/>
          </a:prstGeom>
        </p:spPr>
        <p:txBody>
          <a:bodyPr vert="horz" lIns="93122" tIns="46561" rIns="93122" bIns="46561" rtlCol="0"/>
          <a:lstStyle>
            <a:lvl1pPr algn="l">
              <a:defRPr sz="1200"/>
            </a:lvl1pPr>
          </a:lstStyle>
          <a:p>
            <a:endParaRPr lang="sl-SI"/>
          </a:p>
        </p:txBody>
      </p:sp>
      <p:sp>
        <p:nvSpPr>
          <p:cNvPr id="3" name="Ograda datuma 2"/>
          <p:cNvSpPr>
            <a:spLocks noGrp="1"/>
          </p:cNvSpPr>
          <p:nvPr>
            <p:ph type="dt" sz="quarter" idx="1"/>
          </p:nvPr>
        </p:nvSpPr>
        <p:spPr>
          <a:xfrm>
            <a:off x="5623698" y="0"/>
            <a:ext cx="4302231" cy="339884"/>
          </a:xfrm>
          <a:prstGeom prst="rect">
            <a:avLst/>
          </a:prstGeom>
        </p:spPr>
        <p:txBody>
          <a:bodyPr vert="horz" lIns="93122" tIns="46561" rIns="93122" bIns="46561" rtlCol="0"/>
          <a:lstStyle>
            <a:lvl1pPr algn="r">
              <a:defRPr sz="1200"/>
            </a:lvl1pPr>
          </a:lstStyle>
          <a:p>
            <a:fld id="{61E5FB24-D6C3-4137-A368-E1E9D053E6F5}" type="datetimeFigureOut">
              <a:rPr lang="sl-SI" smtClean="0"/>
              <a:pPr/>
              <a:t>13.1.2014</a:t>
            </a:fld>
            <a:endParaRPr lang="sl-SI"/>
          </a:p>
        </p:txBody>
      </p:sp>
      <p:sp>
        <p:nvSpPr>
          <p:cNvPr id="4" name="Ograda noge 3"/>
          <p:cNvSpPr>
            <a:spLocks noGrp="1"/>
          </p:cNvSpPr>
          <p:nvPr>
            <p:ph type="ftr" sz="quarter" idx="2"/>
          </p:nvPr>
        </p:nvSpPr>
        <p:spPr>
          <a:xfrm>
            <a:off x="1" y="6456612"/>
            <a:ext cx="4302231" cy="339884"/>
          </a:xfrm>
          <a:prstGeom prst="rect">
            <a:avLst/>
          </a:prstGeom>
        </p:spPr>
        <p:txBody>
          <a:bodyPr vert="horz" lIns="93122" tIns="46561" rIns="93122" bIns="46561" rtlCol="0" anchor="b"/>
          <a:lstStyle>
            <a:lvl1pPr algn="l">
              <a:defRPr sz="1200"/>
            </a:lvl1pPr>
          </a:lstStyle>
          <a:p>
            <a:endParaRPr lang="sl-SI"/>
          </a:p>
        </p:txBody>
      </p:sp>
      <p:sp>
        <p:nvSpPr>
          <p:cNvPr id="5" name="Ograda številke diapozitiva 4"/>
          <p:cNvSpPr>
            <a:spLocks noGrp="1"/>
          </p:cNvSpPr>
          <p:nvPr>
            <p:ph type="sldNum" sz="quarter" idx="3"/>
          </p:nvPr>
        </p:nvSpPr>
        <p:spPr>
          <a:xfrm>
            <a:off x="5623698" y="6456612"/>
            <a:ext cx="4302231" cy="339884"/>
          </a:xfrm>
          <a:prstGeom prst="rect">
            <a:avLst/>
          </a:prstGeom>
        </p:spPr>
        <p:txBody>
          <a:bodyPr vert="horz" lIns="93122" tIns="46561" rIns="93122" bIns="46561" rtlCol="0" anchor="b"/>
          <a:lstStyle>
            <a:lvl1pPr algn="r">
              <a:defRPr sz="1200"/>
            </a:lvl1pPr>
          </a:lstStyle>
          <a:p>
            <a:fld id="{C462FDB6-B73D-4E4F-A8EB-28A1CE722CA7}" type="slidenum">
              <a:rPr lang="sl-SI" smtClean="0"/>
              <a:pPr/>
              <a:t>‹#›</a:t>
            </a:fld>
            <a:endParaRPr lang="sl-SI"/>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1" y="0"/>
            <a:ext cx="4302231" cy="339884"/>
          </a:xfrm>
          <a:prstGeom prst="rect">
            <a:avLst/>
          </a:prstGeom>
        </p:spPr>
        <p:txBody>
          <a:bodyPr vert="horz" lIns="93122" tIns="46561" rIns="93122" bIns="46561" rtlCol="0"/>
          <a:lstStyle>
            <a:lvl1pPr algn="l">
              <a:defRPr sz="1200"/>
            </a:lvl1pPr>
          </a:lstStyle>
          <a:p>
            <a:endParaRPr lang="sl-SI"/>
          </a:p>
        </p:txBody>
      </p:sp>
      <p:sp>
        <p:nvSpPr>
          <p:cNvPr id="3" name="Ograda datuma 2"/>
          <p:cNvSpPr>
            <a:spLocks noGrp="1"/>
          </p:cNvSpPr>
          <p:nvPr>
            <p:ph type="dt" idx="1"/>
          </p:nvPr>
        </p:nvSpPr>
        <p:spPr>
          <a:xfrm>
            <a:off x="5623698" y="0"/>
            <a:ext cx="4302231" cy="339884"/>
          </a:xfrm>
          <a:prstGeom prst="rect">
            <a:avLst/>
          </a:prstGeom>
        </p:spPr>
        <p:txBody>
          <a:bodyPr vert="horz" lIns="93122" tIns="46561" rIns="93122" bIns="46561" rtlCol="0"/>
          <a:lstStyle>
            <a:lvl1pPr algn="r">
              <a:defRPr sz="1200"/>
            </a:lvl1pPr>
          </a:lstStyle>
          <a:p>
            <a:fld id="{F1123CDE-604F-424C-8582-F0E62B5E56FF}" type="datetimeFigureOut">
              <a:rPr lang="sl-SI" smtClean="0"/>
              <a:pPr/>
              <a:t>13.1.2014</a:t>
            </a:fld>
            <a:endParaRPr lang="sl-SI"/>
          </a:p>
        </p:txBody>
      </p:sp>
      <p:sp>
        <p:nvSpPr>
          <p:cNvPr id="4" name="Ograda stranske slike 3"/>
          <p:cNvSpPr>
            <a:spLocks noGrp="1" noRot="1" noChangeAspect="1"/>
          </p:cNvSpPr>
          <p:nvPr>
            <p:ph type="sldImg" idx="2"/>
          </p:nvPr>
        </p:nvSpPr>
        <p:spPr>
          <a:xfrm>
            <a:off x="3162300" y="509588"/>
            <a:ext cx="3603625" cy="2549525"/>
          </a:xfrm>
          <a:prstGeom prst="rect">
            <a:avLst/>
          </a:prstGeom>
          <a:noFill/>
          <a:ln w="12700">
            <a:solidFill>
              <a:prstClr val="black"/>
            </a:solidFill>
          </a:ln>
        </p:spPr>
        <p:txBody>
          <a:bodyPr vert="horz" lIns="93122" tIns="46561" rIns="93122" bIns="46561" rtlCol="0" anchor="ctr"/>
          <a:lstStyle/>
          <a:p>
            <a:endParaRPr lang="sl-SI"/>
          </a:p>
        </p:txBody>
      </p:sp>
      <p:sp>
        <p:nvSpPr>
          <p:cNvPr id="5" name="Ograda opomb 4"/>
          <p:cNvSpPr>
            <a:spLocks noGrp="1"/>
          </p:cNvSpPr>
          <p:nvPr>
            <p:ph type="body" sz="quarter" idx="3"/>
          </p:nvPr>
        </p:nvSpPr>
        <p:spPr>
          <a:xfrm>
            <a:off x="992823" y="3228896"/>
            <a:ext cx="7942580" cy="3058954"/>
          </a:xfrm>
          <a:prstGeom prst="rect">
            <a:avLst/>
          </a:prstGeom>
        </p:spPr>
        <p:txBody>
          <a:bodyPr vert="horz" lIns="93122" tIns="46561" rIns="93122" bIns="46561" rtlCol="0">
            <a:normAutofit/>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noge 5"/>
          <p:cNvSpPr>
            <a:spLocks noGrp="1"/>
          </p:cNvSpPr>
          <p:nvPr>
            <p:ph type="ftr" sz="quarter" idx="4"/>
          </p:nvPr>
        </p:nvSpPr>
        <p:spPr>
          <a:xfrm>
            <a:off x="1" y="6456612"/>
            <a:ext cx="4302231" cy="339884"/>
          </a:xfrm>
          <a:prstGeom prst="rect">
            <a:avLst/>
          </a:prstGeom>
        </p:spPr>
        <p:txBody>
          <a:bodyPr vert="horz" lIns="93122" tIns="46561" rIns="93122" bIns="46561" rtlCol="0" anchor="b"/>
          <a:lstStyle>
            <a:lvl1pPr algn="l">
              <a:defRPr sz="1200"/>
            </a:lvl1pPr>
          </a:lstStyle>
          <a:p>
            <a:endParaRPr lang="sl-SI"/>
          </a:p>
        </p:txBody>
      </p:sp>
      <p:sp>
        <p:nvSpPr>
          <p:cNvPr id="7" name="Ograda številke diapozitiva 6"/>
          <p:cNvSpPr>
            <a:spLocks noGrp="1"/>
          </p:cNvSpPr>
          <p:nvPr>
            <p:ph type="sldNum" sz="quarter" idx="5"/>
          </p:nvPr>
        </p:nvSpPr>
        <p:spPr>
          <a:xfrm>
            <a:off x="5623698" y="6456612"/>
            <a:ext cx="4302231" cy="339884"/>
          </a:xfrm>
          <a:prstGeom prst="rect">
            <a:avLst/>
          </a:prstGeom>
        </p:spPr>
        <p:txBody>
          <a:bodyPr vert="horz" lIns="93122" tIns="46561" rIns="93122" bIns="46561" rtlCol="0" anchor="b"/>
          <a:lstStyle>
            <a:lvl1pPr algn="r">
              <a:defRPr sz="1200"/>
            </a:lvl1pPr>
          </a:lstStyle>
          <a:p>
            <a:fld id="{03519866-4BF8-49F7-94D1-9B6A7FEB39A0}" type="slidenum">
              <a:rPr lang="sl-SI" smtClean="0"/>
              <a:pPr/>
              <a:t>‹#›</a:t>
            </a:fld>
            <a:endParaRPr lang="sl-SI"/>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txBox="1">
            <a:spLocks noGrp="1" noChangeArrowheads="1"/>
          </p:cNvSpPr>
          <p:nvPr/>
        </p:nvSpPr>
        <p:spPr bwMode="auto">
          <a:xfrm>
            <a:off x="5622599" y="6456326"/>
            <a:ext cx="4303313" cy="340264"/>
          </a:xfrm>
          <a:prstGeom prst="rect">
            <a:avLst/>
          </a:prstGeom>
          <a:noFill/>
          <a:ln w="9525">
            <a:noFill/>
            <a:miter lim="800000"/>
            <a:headEnd/>
            <a:tailEnd/>
          </a:ln>
        </p:spPr>
        <p:txBody>
          <a:bodyPr lIns="93112" tIns="46557" rIns="93112" bIns="46557" anchor="b"/>
          <a:lstStyle/>
          <a:p>
            <a:pPr algn="r"/>
            <a:fld id="{3A705141-A3D5-48D0-BCA5-81DF74FFC97D}" type="slidenum">
              <a:rPr lang="sl-SI" sz="1200">
                <a:latin typeface="Arial" pitchFamily="34" charset="0"/>
              </a:rPr>
              <a:pPr algn="r"/>
              <a:t>1</a:t>
            </a:fld>
            <a:endParaRPr lang="sl-SI" sz="1200" dirty="0">
              <a:latin typeface="Arial" pitchFamily="34" charset="0"/>
            </a:endParaRPr>
          </a:p>
        </p:txBody>
      </p:sp>
      <p:sp>
        <p:nvSpPr>
          <p:cNvPr id="18434" name="Rectangle 2"/>
          <p:cNvSpPr>
            <a:spLocks noGrp="1" noRot="1" noChangeAspect="1" noChangeArrowheads="1" noTextEdit="1"/>
          </p:cNvSpPr>
          <p:nvPr>
            <p:ph type="sldImg"/>
          </p:nvPr>
        </p:nvSpPr>
        <p:spPr>
          <a:xfrm>
            <a:off x="3162300" y="511175"/>
            <a:ext cx="3600450" cy="2547938"/>
          </a:xfrm>
          <a:ln/>
        </p:spPr>
      </p:sp>
      <p:sp>
        <p:nvSpPr>
          <p:cNvPr id="18435" name="Rectangle 3"/>
          <p:cNvSpPr>
            <a:spLocks noGrp="1" noChangeArrowheads="1"/>
          </p:cNvSpPr>
          <p:nvPr>
            <p:ph type="body" idx="1"/>
          </p:nvPr>
        </p:nvSpPr>
        <p:spPr>
          <a:noFill/>
          <a:ln/>
        </p:spPr>
        <p:txBody>
          <a:bodyPr lIns="93112" rIns="93112"/>
          <a:lstStyle/>
          <a:p>
            <a:endParaRPr lang="sl-SI" b="1"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12</a:t>
            </a:fld>
            <a:endParaRPr lang="sl-SI"/>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13</a:t>
            </a:fld>
            <a:endParaRPr lang="sl-SI"/>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14</a:t>
            </a:fld>
            <a:endParaRPr lang="sl-SI"/>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15</a:t>
            </a:fld>
            <a:endParaRPr lang="sl-SI"/>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16</a:t>
            </a:fld>
            <a:endParaRPr lang="sl-SI"/>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17</a:t>
            </a:fld>
            <a:endParaRPr lang="sl-SI"/>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18</a:t>
            </a:fld>
            <a:endParaRPr lang="sl-SI"/>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19</a:t>
            </a:fld>
            <a:endParaRPr lang="sl-SI"/>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20</a:t>
            </a:fld>
            <a:endParaRPr lang="sl-SI"/>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21</a:t>
            </a:fld>
            <a:endParaRPr lang="sl-S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2</a:t>
            </a:fld>
            <a:endParaRPr lang="sl-SI"/>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22</a:t>
            </a:fld>
            <a:endParaRPr lang="sl-SI"/>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23</a:t>
            </a:fld>
            <a:endParaRPr lang="sl-SI"/>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24</a:t>
            </a:fld>
            <a:endParaRPr lang="sl-SI"/>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25</a:t>
            </a:fld>
            <a:endParaRPr lang="sl-SI"/>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26</a:t>
            </a:fld>
            <a:endParaRPr lang="sl-SI"/>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27</a:t>
            </a:fld>
            <a:endParaRPr lang="sl-SI"/>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28</a:t>
            </a:fld>
            <a:endParaRPr lang="sl-SI"/>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29</a:t>
            </a:fld>
            <a:endParaRPr lang="sl-SI"/>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30</a:t>
            </a:fld>
            <a:endParaRPr lang="sl-SI"/>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31</a:t>
            </a:fld>
            <a:endParaRPr lang="sl-S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5</a:t>
            </a:fld>
            <a:endParaRPr lang="sl-SI"/>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32</a:t>
            </a:fld>
            <a:endParaRPr lang="sl-SI"/>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33</a:t>
            </a:fld>
            <a:endParaRPr lang="sl-SI"/>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34</a:t>
            </a:fld>
            <a:endParaRPr lang="sl-SI"/>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35</a:t>
            </a:fld>
            <a:endParaRPr lang="sl-SI"/>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36</a:t>
            </a:fld>
            <a:endParaRPr lang="sl-SI"/>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37</a:t>
            </a:fld>
            <a:endParaRPr lang="sl-SI"/>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38</a:t>
            </a:fld>
            <a:endParaRPr lang="sl-SI"/>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6</a:t>
            </a:fld>
            <a:endParaRPr lang="sl-SI"/>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7</a:t>
            </a:fld>
            <a:endParaRPr lang="sl-SI"/>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8</a:t>
            </a:fld>
            <a:endParaRPr lang="sl-S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9</a:t>
            </a:fld>
            <a:endParaRPr lang="sl-SI"/>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10</a:t>
            </a:fld>
            <a:endParaRPr lang="sl-SI"/>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fld id="{03519866-4BF8-49F7-94D1-9B6A7FEB39A0}" type="slidenum">
              <a:rPr lang="sl-SI" smtClean="0"/>
              <a:pPr/>
              <a:t>11</a:t>
            </a:fld>
            <a:endParaRPr lang="sl-SI"/>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ca">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0688638" cy="7562850"/>
          </a:xfrm>
          <a:prstGeom prst="rect">
            <a:avLst/>
          </a:prstGeom>
        </p:spPr>
        <p:txBody>
          <a:bodyPr vert="horz"/>
          <a:lstStyle>
            <a:lvl1pPr marL="0" indent="0">
              <a:buNone/>
              <a:defRPr sz="1000" b="0" baseline="0"/>
            </a:lvl1pPr>
          </a:lstStyle>
          <a:p>
            <a:endParaRPr lang="en-US" dirty="0"/>
          </a:p>
        </p:txBody>
      </p:sp>
      <p:sp>
        <p:nvSpPr>
          <p:cNvPr id="2" name="Title 1"/>
          <p:cNvSpPr>
            <a:spLocks noGrp="1"/>
          </p:cNvSpPr>
          <p:nvPr>
            <p:ph type="title" hasCustomPrompt="1"/>
          </p:nvPr>
        </p:nvSpPr>
        <p:spPr>
          <a:xfrm>
            <a:off x="0" y="4292600"/>
            <a:ext cx="10688638" cy="800100"/>
          </a:xfrm>
          <a:solidFill>
            <a:schemeClr val="bg1">
              <a:alpha val="81000"/>
            </a:schemeClr>
          </a:solidFill>
        </p:spPr>
        <p:txBody>
          <a:bodyPr/>
          <a:lstStyle>
            <a:lvl1pPr>
              <a:defRPr baseline="0"/>
            </a:lvl1pPr>
          </a:lstStyle>
          <a:p>
            <a:r>
              <a:rPr lang="sl-SI" dirty="0" smtClean="0"/>
              <a:t>NASLOV PREZENTACIJE</a:t>
            </a:r>
            <a:endParaRPr lang="en-US" dirty="0"/>
          </a:p>
        </p:txBody>
      </p:sp>
      <p:pic>
        <p:nvPicPr>
          <p:cNvPr id="12" name="Picture 11"/>
          <p:cNvPicPr>
            <a:picLocks noChangeAspect="1"/>
          </p:cNvPicPr>
          <p:nvPr userDrawn="1"/>
        </p:nvPicPr>
        <p:blipFill>
          <a:blip r:embed="rId2"/>
          <a:stretch>
            <a:fillRect/>
          </a:stretch>
        </p:blipFill>
        <p:spPr>
          <a:xfrm>
            <a:off x="381000" y="374990"/>
            <a:ext cx="1815420" cy="907710"/>
          </a:xfrm>
          <a:prstGeom prst="rect">
            <a:avLst/>
          </a:prstGeom>
        </p:spPr>
      </p:pic>
    </p:spTree>
    <p:extLst>
      <p:ext uri="{BB962C8B-B14F-4D97-AF65-F5344CB8AC3E}">
        <p14:creationId xmlns="" xmlns:p14="http://schemas.microsoft.com/office/powerpoint/2010/main" val="2142380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picna stran graf + logo">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81000" y="7009642"/>
            <a:ext cx="2647448" cy="402652"/>
          </a:xfrm>
        </p:spPr>
        <p:txBody>
          <a:bodyPr/>
          <a:lstStyle/>
          <a:p>
            <a:fld id="{BA089B7A-57E3-0D4D-B99E-388CA80C483E}" type="datetimeFigureOut">
              <a:rPr lang="en-US" smtClean="0"/>
              <a:pPr/>
              <a:t>1/13/2014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a:p>
        </p:txBody>
      </p:sp>
      <p:sp>
        <p:nvSpPr>
          <p:cNvPr id="10" name="Picture Placeholder 9"/>
          <p:cNvSpPr>
            <a:spLocks noGrp="1"/>
          </p:cNvSpPr>
          <p:nvPr>
            <p:ph type="pic" sz="quarter" idx="13" hasCustomPrompt="1"/>
          </p:nvPr>
        </p:nvSpPr>
        <p:spPr>
          <a:xfrm>
            <a:off x="381000" y="3088230"/>
            <a:ext cx="4597400" cy="3693569"/>
          </a:xfrm>
          <a:prstGeom prst="rect">
            <a:avLst/>
          </a:prstGeom>
        </p:spPr>
        <p:txBody>
          <a:bodyPr>
            <a:normAutofit/>
          </a:bodyPr>
          <a:lstStyle>
            <a:lvl1pPr marL="0" indent="0">
              <a:buNone/>
              <a:defRPr sz="1800" b="0"/>
            </a:lvl1pPr>
          </a:lstStyle>
          <a:p>
            <a:r>
              <a:rPr lang="en-US" dirty="0" err="1" smtClean="0"/>
              <a:t>Slika</a:t>
            </a:r>
            <a:endParaRPr lang="en-US" dirty="0"/>
          </a:p>
        </p:txBody>
      </p:sp>
      <p:sp>
        <p:nvSpPr>
          <p:cNvPr id="12" name="Text Placeholder 11"/>
          <p:cNvSpPr>
            <a:spLocks noGrp="1"/>
          </p:cNvSpPr>
          <p:nvPr>
            <p:ph type="body" sz="quarter" idx="14" hasCustomPrompt="1"/>
          </p:nvPr>
        </p:nvSpPr>
        <p:spPr>
          <a:xfrm>
            <a:off x="5156200" y="3088230"/>
            <a:ext cx="5168900" cy="3693570"/>
          </a:xfrm>
          <a:prstGeom prst="rect">
            <a:avLst/>
          </a:prstGeom>
        </p:spPr>
        <p:txBody>
          <a:bodyPr/>
          <a:lstStyle>
            <a:lvl1pPr marL="0" indent="0">
              <a:buNone/>
              <a:defRPr sz="2000" b="0"/>
            </a:lvl1pPr>
          </a:lstStyle>
          <a:p>
            <a:pPr lvl="0"/>
            <a:r>
              <a:rPr lang="en-US" dirty="0" err="1" smtClean="0"/>
              <a:t>Besedilo</a:t>
            </a:r>
            <a:endParaRPr lang="en-US" dirty="0"/>
          </a:p>
        </p:txBody>
      </p:sp>
      <p:sp>
        <p:nvSpPr>
          <p:cNvPr id="16" name="Title 1"/>
          <p:cNvSpPr>
            <a:spLocks noGrp="1"/>
          </p:cNvSpPr>
          <p:nvPr>
            <p:ph type="ctrTitle" hasCustomPrompt="1"/>
          </p:nvPr>
        </p:nvSpPr>
        <p:spPr>
          <a:xfrm>
            <a:off x="381000" y="1579062"/>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sp>
        <p:nvSpPr>
          <p:cNvPr id="17" name="Subtitle 2"/>
          <p:cNvSpPr>
            <a:spLocks noGrp="1"/>
          </p:cNvSpPr>
          <p:nvPr>
            <p:ph type="subTitle" idx="1"/>
          </p:nvPr>
        </p:nvSpPr>
        <p:spPr>
          <a:xfrm>
            <a:off x="381000" y="2402431"/>
            <a:ext cx="9944100" cy="685800"/>
          </a:xfrm>
          <a:prstGeom prst="rect">
            <a:avLst/>
          </a:prstGeom>
        </p:spPr>
        <p:txBody>
          <a:bodyPr/>
          <a:lstStyle>
            <a:lvl1pPr marL="0" indent="0" algn="l">
              <a:buNone/>
              <a:defRPr b="0" i="0">
                <a:solidFill>
                  <a:schemeClr val="tx1">
                    <a:lumMod val="85000"/>
                    <a:lumOff val="15000"/>
                  </a:schemeClr>
                </a:solidFill>
                <a:latin typeface="Myriad Pro Cond"/>
                <a:cs typeface="Myriad Pro Cond"/>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sl-SI" dirty="0" smtClean="0"/>
              <a:t>Click to edit Master subtitle style</a:t>
            </a:r>
            <a:endParaRPr lang="en-US" dirty="0"/>
          </a:p>
        </p:txBody>
      </p:sp>
      <p:pic>
        <p:nvPicPr>
          <p:cNvPr id="18" name="Picture 17"/>
          <p:cNvPicPr>
            <a:picLocks noChangeAspect="1"/>
          </p:cNvPicPr>
          <p:nvPr userDrawn="1"/>
        </p:nvPicPr>
        <p:blipFill>
          <a:blip r:embed="rId2"/>
          <a:stretch>
            <a:fillRect/>
          </a:stretch>
        </p:blipFill>
        <p:spPr>
          <a:xfrm>
            <a:off x="381000" y="374990"/>
            <a:ext cx="1815420" cy="907710"/>
          </a:xfrm>
          <a:prstGeom prst="rect">
            <a:avLst/>
          </a:prstGeom>
        </p:spPr>
      </p:pic>
    </p:spTree>
    <p:extLst>
      <p:ext uri="{BB962C8B-B14F-4D97-AF65-F5344CB8AC3E}">
        <p14:creationId xmlns="" xmlns:p14="http://schemas.microsoft.com/office/powerpoint/2010/main" val="138708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picna stran graf">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1000" y="7009642"/>
            <a:ext cx="2647448" cy="402652"/>
          </a:xfrm>
        </p:spPr>
        <p:txBody>
          <a:bodyPr/>
          <a:lstStyle/>
          <a:p>
            <a:fld id="{BA089B7A-57E3-0D4D-B99E-388CA80C483E}" type="datetimeFigureOut">
              <a:rPr lang="en-US" smtClean="0"/>
              <a:pPr/>
              <a:t>1/13/2014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dirty="0"/>
          </a:p>
        </p:txBody>
      </p:sp>
      <p:sp>
        <p:nvSpPr>
          <p:cNvPr id="6" name="Picture Placeholder 9"/>
          <p:cNvSpPr>
            <a:spLocks noGrp="1"/>
          </p:cNvSpPr>
          <p:nvPr>
            <p:ph type="pic" sz="quarter" idx="13" hasCustomPrompt="1"/>
          </p:nvPr>
        </p:nvSpPr>
        <p:spPr>
          <a:xfrm>
            <a:off x="381000" y="2821530"/>
            <a:ext cx="4597400" cy="3693569"/>
          </a:xfrm>
          <a:prstGeom prst="rect">
            <a:avLst/>
          </a:prstGeom>
        </p:spPr>
        <p:txBody>
          <a:bodyPr>
            <a:normAutofit/>
          </a:bodyPr>
          <a:lstStyle>
            <a:lvl1pPr marL="0" indent="0">
              <a:buNone/>
              <a:defRPr sz="1800" b="0"/>
            </a:lvl1pPr>
          </a:lstStyle>
          <a:p>
            <a:r>
              <a:rPr lang="en-US" dirty="0" err="1" smtClean="0"/>
              <a:t>Slika</a:t>
            </a:r>
            <a:endParaRPr lang="en-US" dirty="0"/>
          </a:p>
        </p:txBody>
      </p:sp>
      <p:sp>
        <p:nvSpPr>
          <p:cNvPr id="7" name="Text Placeholder 11"/>
          <p:cNvSpPr>
            <a:spLocks noGrp="1"/>
          </p:cNvSpPr>
          <p:nvPr>
            <p:ph type="body" sz="quarter" idx="14" hasCustomPrompt="1"/>
          </p:nvPr>
        </p:nvSpPr>
        <p:spPr>
          <a:xfrm>
            <a:off x="5156200" y="2821530"/>
            <a:ext cx="5168900" cy="3693570"/>
          </a:xfrm>
          <a:prstGeom prst="rect">
            <a:avLst/>
          </a:prstGeom>
        </p:spPr>
        <p:txBody>
          <a:bodyPr/>
          <a:lstStyle>
            <a:lvl1pPr marL="0" indent="0">
              <a:buNone/>
              <a:defRPr sz="2000" b="0"/>
            </a:lvl1pPr>
          </a:lstStyle>
          <a:p>
            <a:pPr lvl="0"/>
            <a:r>
              <a:rPr lang="en-US" dirty="0" err="1" smtClean="0"/>
              <a:t>Besedilo</a:t>
            </a:r>
            <a:endParaRPr lang="en-US" dirty="0"/>
          </a:p>
        </p:txBody>
      </p:sp>
      <p:sp>
        <p:nvSpPr>
          <p:cNvPr id="10" name="Title 1"/>
          <p:cNvSpPr>
            <a:spLocks noGrp="1"/>
          </p:cNvSpPr>
          <p:nvPr>
            <p:ph type="ctrTitle" hasCustomPrompt="1"/>
          </p:nvPr>
        </p:nvSpPr>
        <p:spPr>
          <a:xfrm>
            <a:off x="381000" y="1007562"/>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sp>
        <p:nvSpPr>
          <p:cNvPr id="11" name="Subtitle 2"/>
          <p:cNvSpPr>
            <a:spLocks noGrp="1"/>
          </p:cNvSpPr>
          <p:nvPr>
            <p:ph type="subTitle" idx="1"/>
          </p:nvPr>
        </p:nvSpPr>
        <p:spPr>
          <a:xfrm>
            <a:off x="381000" y="1830931"/>
            <a:ext cx="9944100" cy="685800"/>
          </a:xfrm>
          <a:prstGeom prst="rect">
            <a:avLst/>
          </a:prstGeom>
        </p:spPr>
        <p:txBody>
          <a:bodyPr/>
          <a:lstStyle>
            <a:lvl1pPr marL="0" indent="0" algn="l">
              <a:buNone/>
              <a:defRPr b="0" i="0">
                <a:solidFill>
                  <a:schemeClr val="tx1">
                    <a:lumMod val="85000"/>
                    <a:lumOff val="15000"/>
                  </a:schemeClr>
                </a:solidFill>
                <a:latin typeface="Myriad Pro Cond"/>
                <a:cs typeface="Myriad Pro Cond"/>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sl-SI" dirty="0" smtClean="0"/>
              <a:t>Click to edit Master subtitle style</a:t>
            </a:r>
            <a:endParaRPr lang="en-US" dirty="0"/>
          </a:p>
        </p:txBody>
      </p:sp>
    </p:spTree>
    <p:extLst>
      <p:ext uri="{BB962C8B-B14F-4D97-AF65-F5344CB8AC3E}">
        <p14:creationId xmlns="" xmlns:p14="http://schemas.microsoft.com/office/powerpoint/2010/main" val="3513476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amo naslov in podnaslov + logo">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1000" y="7009642"/>
            <a:ext cx="2647448" cy="402652"/>
          </a:xfrm>
        </p:spPr>
        <p:txBody>
          <a:bodyPr/>
          <a:lstStyle/>
          <a:p>
            <a:fld id="{BA089B7A-57E3-0D4D-B99E-388CA80C483E}" type="datetimeFigureOut">
              <a:rPr lang="en-US" smtClean="0"/>
              <a:pPr/>
              <a:t>1/13/2014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dirty="0"/>
          </a:p>
        </p:txBody>
      </p:sp>
      <p:sp>
        <p:nvSpPr>
          <p:cNvPr id="8" name="Title 1"/>
          <p:cNvSpPr>
            <a:spLocks noGrp="1"/>
          </p:cNvSpPr>
          <p:nvPr>
            <p:ph type="ctrTitle" hasCustomPrompt="1"/>
          </p:nvPr>
        </p:nvSpPr>
        <p:spPr>
          <a:xfrm>
            <a:off x="381000" y="1579062"/>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sp>
        <p:nvSpPr>
          <p:cNvPr id="9" name="Subtitle 2"/>
          <p:cNvSpPr>
            <a:spLocks noGrp="1"/>
          </p:cNvSpPr>
          <p:nvPr>
            <p:ph type="subTitle" idx="1"/>
          </p:nvPr>
        </p:nvSpPr>
        <p:spPr>
          <a:xfrm>
            <a:off x="381000" y="2402431"/>
            <a:ext cx="9944100" cy="685800"/>
          </a:xfrm>
          <a:prstGeom prst="rect">
            <a:avLst/>
          </a:prstGeom>
        </p:spPr>
        <p:txBody>
          <a:bodyPr/>
          <a:lstStyle>
            <a:lvl1pPr marL="0" indent="0" algn="l">
              <a:buNone/>
              <a:defRPr b="0" i="0">
                <a:solidFill>
                  <a:schemeClr val="tx1">
                    <a:lumMod val="85000"/>
                    <a:lumOff val="15000"/>
                  </a:schemeClr>
                </a:solidFill>
                <a:latin typeface="Myriad Pro Cond"/>
                <a:cs typeface="Myriad Pro Cond"/>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sl-SI" dirty="0" smtClean="0"/>
              <a:t>Click to edit Master subtitle style</a:t>
            </a:r>
            <a:endParaRPr lang="en-US" dirty="0"/>
          </a:p>
        </p:txBody>
      </p:sp>
      <p:pic>
        <p:nvPicPr>
          <p:cNvPr id="10" name="Picture 9"/>
          <p:cNvPicPr>
            <a:picLocks noChangeAspect="1"/>
          </p:cNvPicPr>
          <p:nvPr userDrawn="1"/>
        </p:nvPicPr>
        <p:blipFill>
          <a:blip r:embed="rId2"/>
          <a:stretch>
            <a:fillRect/>
          </a:stretch>
        </p:blipFill>
        <p:spPr>
          <a:xfrm>
            <a:off x="381000" y="374990"/>
            <a:ext cx="1815420" cy="907710"/>
          </a:xfrm>
          <a:prstGeom prst="rect">
            <a:avLst/>
          </a:prstGeom>
        </p:spPr>
      </p:pic>
    </p:spTree>
    <p:extLst>
      <p:ext uri="{BB962C8B-B14F-4D97-AF65-F5344CB8AC3E}">
        <p14:creationId xmlns="" xmlns:p14="http://schemas.microsoft.com/office/powerpoint/2010/main" val="4232483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o naslov in podnaslov">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1000" y="7009642"/>
            <a:ext cx="2647448" cy="402652"/>
          </a:xfrm>
        </p:spPr>
        <p:txBody>
          <a:bodyPr/>
          <a:lstStyle/>
          <a:p>
            <a:fld id="{BA089B7A-57E3-0D4D-B99E-388CA80C483E}" type="datetimeFigureOut">
              <a:rPr lang="en-US" smtClean="0"/>
              <a:pPr/>
              <a:t>1/13/2014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dirty="0"/>
          </a:p>
        </p:txBody>
      </p:sp>
      <p:sp>
        <p:nvSpPr>
          <p:cNvPr id="8" name="Title 1"/>
          <p:cNvSpPr>
            <a:spLocks noGrp="1"/>
          </p:cNvSpPr>
          <p:nvPr>
            <p:ph type="ctrTitle" hasCustomPrompt="1"/>
          </p:nvPr>
        </p:nvSpPr>
        <p:spPr>
          <a:xfrm>
            <a:off x="381000" y="1007562"/>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sp>
        <p:nvSpPr>
          <p:cNvPr id="9" name="Subtitle 2"/>
          <p:cNvSpPr>
            <a:spLocks noGrp="1"/>
          </p:cNvSpPr>
          <p:nvPr>
            <p:ph type="subTitle" idx="1"/>
          </p:nvPr>
        </p:nvSpPr>
        <p:spPr>
          <a:xfrm>
            <a:off x="381000" y="1830931"/>
            <a:ext cx="9944100" cy="685800"/>
          </a:xfrm>
          <a:prstGeom prst="rect">
            <a:avLst/>
          </a:prstGeom>
        </p:spPr>
        <p:txBody>
          <a:bodyPr/>
          <a:lstStyle>
            <a:lvl1pPr marL="0" indent="0" algn="l">
              <a:buNone/>
              <a:defRPr b="0" i="0">
                <a:solidFill>
                  <a:schemeClr val="tx1">
                    <a:lumMod val="85000"/>
                    <a:lumOff val="15000"/>
                  </a:schemeClr>
                </a:solidFill>
                <a:latin typeface="Myriad Pro Cond"/>
                <a:cs typeface="Myriad Pro Cond"/>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sl-SI" dirty="0" smtClean="0"/>
              <a:t>Click to edit Master subtitle style</a:t>
            </a:r>
            <a:endParaRPr lang="en-US" dirty="0"/>
          </a:p>
        </p:txBody>
      </p:sp>
    </p:spTree>
    <p:extLst>
      <p:ext uri="{BB962C8B-B14F-4D97-AF65-F5344CB8AC3E}">
        <p14:creationId xmlns="" xmlns:p14="http://schemas.microsoft.com/office/powerpoint/2010/main" val="1547944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Rectangle 4"/>
          <p:cNvSpPr>
            <a:spLocks noGrp="1" noChangeArrowheads="1"/>
          </p:cNvSpPr>
          <p:nvPr>
            <p:ph type="dt" sz="half" idx="10"/>
          </p:nvPr>
        </p:nvSpPr>
        <p:spPr>
          <a:ln/>
        </p:spPr>
        <p:txBody>
          <a:bodyPr/>
          <a:lstStyle>
            <a:lvl1pPr>
              <a:defRPr/>
            </a:lvl1pPr>
          </a:lstStyle>
          <a:p>
            <a:pPr>
              <a:defRPr/>
            </a:pPr>
            <a:endParaRPr lang="sl-SI"/>
          </a:p>
        </p:txBody>
      </p:sp>
      <p:sp>
        <p:nvSpPr>
          <p:cNvPr id="4" name="Rectangle 5"/>
          <p:cNvSpPr>
            <a:spLocks noGrp="1" noChangeArrowheads="1"/>
          </p:cNvSpPr>
          <p:nvPr>
            <p:ph type="ftr" sz="quarter" idx="11"/>
          </p:nvPr>
        </p:nvSpPr>
        <p:spPr>
          <a:ln/>
        </p:spPr>
        <p:txBody>
          <a:bodyPr/>
          <a:lstStyle>
            <a:lvl1pPr>
              <a:defRPr/>
            </a:lvl1pPr>
          </a:lstStyle>
          <a:p>
            <a:pPr>
              <a:defRPr/>
            </a:pPr>
            <a:endParaRPr lang="sl-SI"/>
          </a:p>
        </p:txBody>
      </p:sp>
      <p:sp>
        <p:nvSpPr>
          <p:cNvPr id="5" name="Rectangle 6"/>
          <p:cNvSpPr>
            <a:spLocks noGrp="1" noChangeArrowheads="1"/>
          </p:cNvSpPr>
          <p:nvPr>
            <p:ph type="sldNum" sz="quarter" idx="12"/>
          </p:nvPr>
        </p:nvSpPr>
        <p:spPr>
          <a:ln/>
        </p:spPr>
        <p:txBody>
          <a:bodyPr/>
          <a:lstStyle>
            <a:lvl1pPr>
              <a:defRPr/>
            </a:lvl1pPr>
          </a:lstStyle>
          <a:p>
            <a:pPr>
              <a:defRPr/>
            </a:pPr>
            <a:fld id="{B26981D2-4AA2-46A2-A6E5-92E309CA6F6D}" type="slidenum">
              <a:rPr lang="sl-SI"/>
              <a:pPr>
                <a:defRPr/>
              </a:pPr>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Zadnja stran_korp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sl-SI" dirty="0" smtClean="0"/>
              <a:t>HVALA ZA VAŠO POZORNOST</a:t>
            </a:r>
            <a:endParaRPr lang="en-US" dirty="0"/>
          </a:p>
        </p:txBody>
      </p:sp>
      <p:pic>
        <p:nvPicPr>
          <p:cNvPr id="7" name="Picture 6"/>
          <p:cNvPicPr>
            <a:picLocks noChangeAspect="1"/>
          </p:cNvPicPr>
          <p:nvPr userDrawn="1"/>
        </p:nvPicPr>
        <p:blipFill>
          <a:blip r:embed="rId2"/>
          <a:stretch>
            <a:fillRect/>
          </a:stretch>
        </p:blipFill>
        <p:spPr>
          <a:xfrm>
            <a:off x="381000" y="374990"/>
            <a:ext cx="1815420" cy="907710"/>
          </a:xfrm>
          <a:prstGeom prst="rect">
            <a:avLst/>
          </a:prstGeom>
        </p:spPr>
      </p:pic>
      <p:pic>
        <p:nvPicPr>
          <p:cNvPr id="9" name="Picture 8"/>
          <p:cNvPicPr>
            <a:picLocks noChangeAspect="1"/>
          </p:cNvPicPr>
          <p:nvPr userDrawn="1"/>
        </p:nvPicPr>
        <p:blipFill>
          <a:blip r:embed="rId3"/>
          <a:stretch>
            <a:fillRect/>
          </a:stretch>
        </p:blipFill>
        <p:spPr>
          <a:xfrm>
            <a:off x="0" y="5946082"/>
            <a:ext cx="10688638" cy="1616768"/>
          </a:xfrm>
          <a:prstGeom prst="rect">
            <a:avLst/>
          </a:prstGeom>
        </p:spPr>
      </p:pic>
    </p:spTree>
    <p:extLst>
      <p:ext uri="{BB962C8B-B14F-4D97-AF65-F5344CB8AC3E}">
        <p14:creationId xmlns="" xmlns:p14="http://schemas.microsoft.com/office/powerpoint/2010/main" val="1847477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adnja stran_sektor_turizem">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0" y="2870200"/>
            <a:ext cx="10688638" cy="1270000"/>
          </a:xfrm>
        </p:spPr>
        <p:txBody>
          <a:bodyPr/>
          <a:lstStyle>
            <a:lvl1pPr>
              <a:defRPr baseline="0"/>
            </a:lvl1pPr>
          </a:lstStyle>
          <a:p>
            <a:r>
              <a:rPr lang="sl-SI" dirty="0" smtClean="0"/>
              <a:t>HVALA ZA VAŠO POZORNOST</a:t>
            </a:r>
            <a:endParaRPr lang="en-US" dirty="0"/>
          </a:p>
        </p:txBody>
      </p:sp>
      <p:pic>
        <p:nvPicPr>
          <p:cNvPr id="7" name="Picture 6"/>
          <p:cNvPicPr>
            <a:picLocks noChangeAspect="1"/>
          </p:cNvPicPr>
          <p:nvPr userDrawn="1"/>
        </p:nvPicPr>
        <p:blipFill>
          <a:blip r:embed="rId2"/>
          <a:stretch>
            <a:fillRect/>
          </a:stretch>
        </p:blipFill>
        <p:spPr>
          <a:xfrm>
            <a:off x="381000" y="374990"/>
            <a:ext cx="1815420" cy="907710"/>
          </a:xfrm>
          <a:prstGeom prst="rect">
            <a:avLst/>
          </a:prstGeom>
        </p:spPr>
      </p:pic>
      <p:pic>
        <p:nvPicPr>
          <p:cNvPr id="12" name="Picture 11"/>
          <p:cNvPicPr>
            <a:picLocks noChangeAspect="1"/>
          </p:cNvPicPr>
          <p:nvPr userDrawn="1"/>
        </p:nvPicPr>
        <p:blipFill>
          <a:blip r:embed="rId3"/>
          <a:stretch>
            <a:fillRect/>
          </a:stretch>
        </p:blipFill>
        <p:spPr>
          <a:xfrm>
            <a:off x="12700" y="5948001"/>
            <a:ext cx="10675938" cy="1614848"/>
          </a:xfrm>
          <a:prstGeom prst="rect">
            <a:avLst/>
          </a:prstGeom>
        </p:spPr>
      </p:pic>
    </p:spTree>
    <p:extLst>
      <p:ext uri="{BB962C8B-B14F-4D97-AF65-F5344CB8AC3E}">
        <p14:creationId xmlns="" xmlns:p14="http://schemas.microsoft.com/office/powerpoint/2010/main" val="378381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adnja_stran_neposredne investicij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2870200"/>
            <a:ext cx="10688638" cy="1270000"/>
          </a:xfrm>
        </p:spPr>
        <p:txBody>
          <a:bodyPr/>
          <a:lstStyle>
            <a:lvl1pPr>
              <a:defRPr baseline="0"/>
            </a:lvl1pPr>
          </a:lstStyle>
          <a:p>
            <a:r>
              <a:rPr lang="sl-SI" dirty="0" smtClean="0"/>
              <a:t>HVALA ZA VAŠO POZORNOST</a:t>
            </a:r>
            <a:endParaRPr lang="en-US" dirty="0"/>
          </a:p>
        </p:txBody>
      </p:sp>
      <p:pic>
        <p:nvPicPr>
          <p:cNvPr id="8" name="Picture 7"/>
          <p:cNvPicPr>
            <a:picLocks noChangeAspect="1"/>
          </p:cNvPicPr>
          <p:nvPr userDrawn="1"/>
        </p:nvPicPr>
        <p:blipFill>
          <a:blip r:embed="rId2"/>
          <a:stretch>
            <a:fillRect/>
          </a:stretch>
        </p:blipFill>
        <p:spPr>
          <a:xfrm>
            <a:off x="381000" y="374990"/>
            <a:ext cx="1815420" cy="907710"/>
          </a:xfrm>
          <a:prstGeom prst="rect">
            <a:avLst/>
          </a:prstGeom>
        </p:spPr>
      </p:pic>
      <p:pic>
        <p:nvPicPr>
          <p:cNvPr id="13" name="Picture 12"/>
          <p:cNvPicPr>
            <a:picLocks noChangeAspect="1"/>
          </p:cNvPicPr>
          <p:nvPr userDrawn="1"/>
        </p:nvPicPr>
        <p:blipFill>
          <a:blip r:embed="rId3"/>
          <a:stretch>
            <a:fillRect/>
          </a:stretch>
        </p:blipFill>
        <p:spPr>
          <a:xfrm>
            <a:off x="-1" y="5946080"/>
            <a:ext cx="10688639" cy="1616769"/>
          </a:xfrm>
          <a:prstGeom prst="rect">
            <a:avLst/>
          </a:prstGeom>
        </p:spPr>
      </p:pic>
    </p:spTree>
    <p:extLst>
      <p:ext uri="{BB962C8B-B14F-4D97-AF65-F5344CB8AC3E}">
        <p14:creationId xmlns="" xmlns:p14="http://schemas.microsoft.com/office/powerpoint/2010/main" val="2189046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adnja_stran_tehnološki_razvoj">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0" y="2870200"/>
            <a:ext cx="10688638" cy="1270000"/>
          </a:xfrm>
        </p:spPr>
        <p:txBody>
          <a:bodyPr/>
          <a:lstStyle>
            <a:lvl1pPr>
              <a:defRPr baseline="0"/>
            </a:lvl1pPr>
          </a:lstStyle>
          <a:p>
            <a:r>
              <a:rPr lang="sl-SI" dirty="0" smtClean="0"/>
              <a:t>HVALA ZA VAŠO POZORNOST</a:t>
            </a:r>
            <a:endParaRPr lang="en-US" dirty="0"/>
          </a:p>
        </p:txBody>
      </p:sp>
      <p:pic>
        <p:nvPicPr>
          <p:cNvPr id="7" name="Picture 6"/>
          <p:cNvPicPr>
            <a:picLocks noChangeAspect="1"/>
          </p:cNvPicPr>
          <p:nvPr userDrawn="1"/>
        </p:nvPicPr>
        <p:blipFill>
          <a:blip r:embed="rId2"/>
          <a:stretch>
            <a:fillRect/>
          </a:stretch>
        </p:blipFill>
        <p:spPr>
          <a:xfrm>
            <a:off x="381000" y="374990"/>
            <a:ext cx="1815420" cy="907710"/>
          </a:xfrm>
          <a:prstGeom prst="rect">
            <a:avLst/>
          </a:prstGeom>
        </p:spPr>
      </p:pic>
      <p:pic>
        <p:nvPicPr>
          <p:cNvPr id="11" name="Picture 10"/>
          <p:cNvPicPr>
            <a:picLocks noChangeAspect="1"/>
          </p:cNvPicPr>
          <p:nvPr userDrawn="1"/>
        </p:nvPicPr>
        <p:blipFill>
          <a:blip r:embed="rId3"/>
          <a:stretch>
            <a:fillRect/>
          </a:stretch>
        </p:blipFill>
        <p:spPr>
          <a:xfrm>
            <a:off x="-1" y="5965130"/>
            <a:ext cx="10688639" cy="1616769"/>
          </a:xfrm>
          <a:prstGeom prst="rect">
            <a:avLst/>
          </a:prstGeom>
        </p:spPr>
      </p:pic>
    </p:spTree>
    <p:extLst>
      <p:ext uri="{BB962C8B-B14F-4D97-AF65-F5344CB8AC3E}">
        <p14:creationId xmlns="" xmlns:p14="http://schemas.microsoft.com/office/powerpoint/2010/main" val="1325936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picna stran + logo">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81000" y="7009642"/>
            <a:ext cx="2647448" cy="402652"/>
          </a:xfrm>
        </p:spPr>
        <p:txBody>
          <a:bodyPr/>
          <a:lstStyle/>
          <a:p>
            <a:fld id="{BA089B7A-57E3-0D4D-B99E-388CA80C483E}" type="datetimeFigureOut">
              <a:rPr lang="en-US" smtClean="0"/>
              <a:pPr/>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a:p>
        </p:txBody>
      </p:sp>
      <p:sp>
        <p:nvSpPr>
          <p:cNvPr id="12" name="Text Placeholder 11"/>
          <p:cNvSpPr>
            <a:spLocks noGrp="1"/>
          </p:cNvSpPr>
          <p:nvPr>
            <p:ph type="body" sz="quarter" idx="13" hasCustomPrompt="1"/>
          </p:nvPr>
        </p:nvSpPr>
        <p:spPr>
          <a:xfrm>
            <a:off x="381000" y="3086100"/>
            <a:ext cx="9944100" cy="3708400"/>
          </a:xfrm>
          <a:prstGeom prst="rect">
            <a:avLst/>
          </a:prstGeom>
        </p:spPr>
        <p:txBody>
          <a:bodyPr>
            <a:normAutofit/>
          </a:bodyPr>
          <a:lstStyle>
            <a:lvl1pPr marL="0" indent="0">
              <a:buNone/>
              <a:defRPr sz="2000" b="0"/>
            </a:lvl1pPr>
          </a:lstStyle>
          <a:p>
            <a:pPr lvl="0"/>
            <a:r>
              <a:rPr lang="en-US" dirty="0" err="1" smtClean="0"/>
              <a:t>Besedilo</a:t>
            </a:r>
            <a:endParaRPr lang="en-US" dirty="0"/>
          </a:p>
        </p:txBody>
      </p:sp>
      <p:sp>
        <p:nvSpPr>
          <p:cNvPr id="15" name="Title 1"/>
          <p:cNvSpPr>
            <a:spLocks noGrp="1"/>
          </p:cNvSpPr>
          <p:nvPr>
            <p:ph type="ctrTitle" hasCustomPrompt="1"/>
          </p:nvPr>
        </p:nvSpPr>
        <p:spPr>
          <a:xfrm>
            <a:off x="381000" y="1579062"/>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sp>
        <p:nvSpPr>
          <p:cNvPr id="16" name="Subtitle 2"/>
          <p:cNvSpPr>
            <a:spLocks noGrp="1"/>
          </p:cNvSpPr>
          <p:nvPr>
            <p:ph type="subTitle" idx="1"/>
          </p:nvPr>
        </p:nvSpPr>
        <p:spPr>
          <a:xfrm>
            <a:off x="381000" y="2402431"/>
            <a:ext cx="9944100" cy="685800"/>
          </a:xfrm>
          <a:prstGeom prst="rect">
            <a:avLst/>
          </a:prstGeom>
        </p:spPr>
        <p:txBody>
          <a:bodyPr/>
          <a:lstStyle>
            <a:lvl1pPr marL="0" indent="0" algn="l">
              <a:buNone/>
              <a:defRPr b="0" i="0">
                <a:solidFill>
                  <a:schemeClr val="tx1">
                    <a:lumMod val="85000"/>
                    <a:lumOff val="15000"/>
                  </a:schemeClr>
                </a:solidFill>
                <a:latin typeface="Myriad Pro Cond"/>
                <a:cs typeface="Myriad Pro Cond"/>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sl-SI" dirty="0" smtClean="0"/>
              <a:t>Click to edit Master subtitle style</a:t>
            </a:r>
            <a:endParaRPr lang="en-US" dirty="0"/>
          </a:p>
        </p:txBody>
      </p:sp>
      <p:pic>
        <p:nvPicPr>
          <p:cNvPr id="17" name="Picture 16"/>
          <p:cNvPicPr>
            <a:picLocks noChangeAspect="1"/>
          </p:cNvPicPr>
          <p:nvPr userDrawn="1"/>
        </p:nvPicPr>
        <p:blipFill>
          <a:blip r:embed="rId2"/>
          <a:stretch>
            <a:fillRect/>
          </a:stretch>
        </p:blipFill>
        <p:spPr>
          <a:xfrm>
            <a:off x="381000" y="374990"/>
            <a:ext cx="1815420" cy="907710"/>
          </a:xfrm>
          <a:prstGeom prst="rect">
            <a:avLst/>
          </a:prstGeom>
        </p:spPr>
      </p:pic>
    </p:spTree>
    <p:extLst>
      <p:ext uri="{BB962C8B-B14F-4D97-AF65-F5344CB8AC3E}">
        <p14:creationId xmlns="" xmlns:p14="http://schemas.microsoft.com/office/powerpoint/2010/main" val="2508174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picna stran">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1000" y="7009642"/>
            <a:ext cx="2647448" cy="402652"/>
          </a:xfrm>
        </p:spPr>
        <p:txBody>
          <a:bodyPr/>
          <a:lstStyle/>
          <a:p>
            <a:fld id="{BA089B7A-57E3-0D4D-B99E-388CA80C483E}" type="datetimeFigureOut">
              <a:rPr lang="en-US" smtClean="0"/>
              <a:pPr/>
              <a:t>1/13/2014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dirty="0"/>
          </a:p>
        </p:txBody>
      </p:sp>
      <p:sp>
        <p:nvSpPr>
          <p:cNvPr id="9" name="Text Placeholder 11"/>
          <p:cNvSpPr>
            <a:spLocks noGrp="1"/>
          </p:cNvSpPr>
          <p:nvPr>
            <p:ph type="body" sz="quarter" idx="13" hasCustomPrompt="1"/>
          </p:nvPr>
        </p:nvSpPr>
        <p:spPr>
          <a:xfrm>
            <a:off x="381000" y="2514600"/>
            <a:ext cx="9944100" cy="3708400"/>
          </a:xfrm>
          <a:prstGeom prst="rect">
            <a:avLst/>
          </a:prstGeom>
        </p:spPr>
        <p:txBody>
          <a:bodyPr>
            <a:normAutofit/>
          </a:bodyPr>
          <a:lstStyle>
            <a:lvl1pPr marL="0" indent="0">
              <a:buNone/>
              <a:defRPr sz="2000" b="0"/>
            </a:lvl1pPr>
          </a:lstStyle>
          <a:p>
            <a:pPr lvl="0"/>
            <a:r>
              <a:rPr lang="en-US" dirty="0" err="1" smtClean="0"/>
              <a:t>Besedilo</a:t>
            </a:r>
            <a:endParaRPr lang="en-US" dirty="0"/>
          </a:p>
        </p:txBody>
      </p:sp>
      <p:sp>
        <p:nvSpPr>
          <p:cNvPr id="10" name="Title 1"/>
          <p:cNvSpPr>
            <a:spLocks noGrp="1"/>
          </p:cNvSpPr>
          <p:nvPr>
            <p:ph type="ctrTitle" hasCustomPrompt="1"/>
          </p:nvPr>
        </p:nvSpPr>
        <p:spPr>
          <a:xfrm>
            <a:off x="381000" y="1007562"/>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sp>
        <p:nvSpPr>
          <p:cNvPr id="11" name="Subtitle 2"/>
          <p:cNvSpPr>
            <a:spLocks noGrp="1"/>
          </p:cNvSpPr>
          <p:nvPr>
            <p:ph type="subTitle" idx="1"/>
          </p:nvPr>
        </p:nvSpPr>
        <p:spPr>
          <a:xfrm>
            <a:off x="381000" y="1830931"/>
            <a:ext cx="9944100" cy="685800"/>
          </a:xfrm>
          <a:prstGeom prst="rect">
            <a:avLst/>
          </a:prstGeom>
        </p:spPr>
        <p:txBody>
          <a:bodyPr/>
          <a:lstStyle>
            <a:lvl1pPr marL="0" indent="0" algn="l">
              <a:buNone/>
              <a:defRPr b="0" i="0">
                <a:solidFill>
                  <a:schemeClr val="tx1">
                    <a:lumMod val="85000"/>
                    <a:lumOff val="15000"/>
                  </a:schemeClr>
                </a:solidFill>
                <a:latin typeface="Myriad Pro Cond"/>
                <a:cs typeface="Myriad Pro Cond"/>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sl-SI" dirty="0" smtClean="0"/>
              <a:t>Click to edit Master subtitle style</a:t>
            </a:r>
            <a:endParaRPr lang="en-US" dirty="0"/>
          </a:p>
        </p:txBody>
      </p:sp>
    </p:spTree>
    <p:extLst>
      <p:ext uri="{BB962C8B-B14F-4D97-AF65-F5344CB8AC3E}">
        <p14:creationId xmlns="" xmlns:p14="http://schemas.microsoft.com/office/powerpoint/2010/main" val="1800999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picna stran + buleti +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692400"/>
            <a:ext cx="9944100" cy="4063397"/>
          </a:xfrm>
          <a:prstGeom prst="rect">
            <a:avLst/>
          </a:prstGeom>
        </p:spPr>
        <p:txBody>
          <a:bodyPr/>
          <a:lstStyle/>
          <a:p>
            <a:pPr lvl="0"/>
            <a:r>
              <a:rPr lang="sl-SI" dirty="0" smtClean="0"/>
              <a:t>Click to edit Master text styles</a:t>
            </a:r>
          </a:p>
          <a:p>
            <a:pPr lvl="1"/>
            <a:r>
              <a:rPr lang="sl-SI" dirty="0" smtClean="0"/>
              <a:t>Second level</a:t>
            </a:r>
          </a:p>
          <a:p>
            <a:pPr lvl="2"/>
            <a:r>
              <a:rPr lang="sl-SI" dirty="0" smtClean="0"/>
              <a:t>Third level</a:t>
            </a:r>
          </a:p>
          <a:p>
            <a:pPr lvl="3"/>
            <a:r>
              <a:rPr lang="sl-SI" dirty="0" smtClean="0"/>
              <a:t>Fourth level</a:t>
            </a:r>
          </a:p>
          <a:p>
            <a:pPr lvl="4"/>
            <a:r>
              <a:rPr lang="sl-SI" dirty="0" smtClean="0"/>
              <a:t>Fifth level</a:t>
            </a:r>
            <a:endParaRPr lang="en-US" dirty="0"/>
          </a:p>
        </p:txBody>
      </p:sp>
      <p:sp>
        <p:nvSpPr>
          <p:cNvPr id="4" name="Date Placeholder 3"/>
          <p:cNvSpPr>
            <a:spLocks noGrp="1"/>
          </p:cNvSpPr>
          <p:nvPr>
            <p:ph type="dt" sz="half" idx="10"/>
          </p:nvPr>
        </p:nvSpPr>
        <p:spPr>
          <a:xfrm>
            <a:off x="381000" y="7009642"/>
            <a:ext cx="2647448" cy="402652"/>
          </a:xfrm>
        </p:spPr>
        <p:txBody>
          <a:bodyPr/>
          <a:lstStyle/>
          <a:p>
            <a:fld id="{BA089B7A-57E3-0D4D-B99E-388CA80C483E}" type="datetimeFigureOut">
              <a:rPr lang="en-US" smtClean="0"/>
              <a:pPr/>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dirty="0"/>
          </a:p>
        </p:txBody>
      </p:sp>
      <p:sp>
        <p:nvSpPr>
          <p:cNvPr id="10" name="Title 1"/>
          <p:cNvSpPr>
            <a:spLocks noGrp="1"/>
          </p:cNvSpPr>
          <p:nvPr>
            <p:ph type="ctrTitle" hasCustomPrompt="1"/>
          </p:nvPr>
        </p:nvSpPr>
        <p:spPr>
          <a:xfrm>
            <a:off x="381000" y="1579062"/>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pic>
        <p:nvPicPr>
          <p:cNvPr id="12" name="Picture 11"/>
          <p:cNvPicPr>
            <a:picLocks noChangeAspect="1"/>
          </p:cNvPicPr>
          <p:nvPr userDrawn="1"/>
        </p:nvPicPr>
        <p:blipFill>
          <a:blip r:embed="rId2"/>
          <a:stretch>
            <a:fillRect/>
          </a:stretch>
        </p:blipFill>
        <p:spPr>
          <a:xfrm>
            <a:off x="381000" y="374990"/>
            <a:ext cx="1815420" cy="907710"/>
          </a:xfrm>
          <a:prstGeom prst="rect">
            <a:avLst/>
          </a:prstGeom>
        </p:spPr>
      </p:pic>
    </p:spTree>
    <p:extLst>
      <p:ext uri="{BB962C8B-B14F-4D97-AF65-F5344CB8AC3E}">
        <p14:creationId xmlns="" xmlns:p14="http://schemas.microsoft.com/office/powerpoint/2010/main" val="3112641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picna stran+buleti">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1000" y="7009642"/>
            <a:ext cx="2647448" cy="402652"/>
          </a:xfrm>
        </p:spPr>
        <p:txBody>
          <a:bodyPr/>
          <a:lstStyle/>
          <a:p>
            <a:fld id="{BA089B7A-57E3-0D4D-B99E-388CA80C483E}" type="datetimeFigureOut">
              <a:rPr lang="en-US" smtClean="0"/>
              <a:pPr/>
              <a:t>1/13/2014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660190" y="7009642"/>
            <a:ext cx="2664910" cy="402652"/>
          </a:xfrm>
        </p:spPr>
        <p:txBody>
          <a:bodyPr/>
          <a:lstStyle/>
          <a:p>
            <a:fld id="{BF7FF9F5-B915-B041-BF56-50F7A7D47C1C}" type="slidenum">
              <a:rPr lang="en-US" smtClean="0"/>
              <a:pPr/>
              <a:t>‹#›</a:t>
            </a:fld>
            <a:endParaRPr lang="en-US" dirty="0"/>
          </a:p>
        </p:txBody>
      </p:sp>
      <p:sp>
        <p:nvSpPr>
          <p:cNvPr id="6" name="Content Placeholder 2"/>
          <p:cNvSpPr>
            <a:spLocks noGrp="1"/>
          </p:cNvSpPr>
          <p:nvPr>
            <p:ph idx="1"/>
          </p:nvPr>
        </p:nvSpPr>
        <p:spPr>
          <a:xfrm>
            <a:off x="381000" y="2287065"/>
            <a:ext cx="9944100" cy="4063397"/>
          </a:xfrm>
          <a:prstGeom prst="rect">
            <a:avLst/>
          </a:prstGeom>
        </p:spPr>
        <p:txBody>
          <a:bodyPr/>
          <a:lstStyle/>
          <a:p>
            <a:pPr lvl="0"/>
            <a:r>
              <a:rPr lang="sl-SI" dirty="0" smtClean="0"/>
              <a:t>Click to edit Master text styles</a:t>
            </a:r>
          </a:p>
          <a:p>
            <a:pPr lvl="1"/>
            <a:r>
              <a:rPr lang="sl-SI" dirty="0" smtClean="0"/>
              <a:t>Second level</a:t>
            </a:r>
          </a:p>
          <a:p>
            <a:pPr lvl="2"/>
            <a:r>
              <a:rPr lang="sl-SI" dirty="0" smtClean="0"/>
              <a:t>Third level</a:t>
            </a:r>
          </a:p>
          <a:p>
            <a:pPr lvl="3"/>
            <a:r>
              <a:rPr lang="sl-SI" dirty="0" smtClean="0"/>
              <a:t>Fourth level</a:t>
            </a:r>
          </a:p>
          <a:p>
            <a:pPr lvl="4"/>
            <a:r>
              <a:rPr lang="sl-SI" dirty="0" smtClean="0"/>
              <a:t>Fifth level</a:t>
            </a:r>
            <a:endParaRPr lang="en-US" dirty="0"/>
          </a:p>
        </p:txBody>
      </p:sp>
      <p:sp>
        <p:nvSpPr>
          <p:cNvPr id="7" name="Title 1"/>
          <p:cNvSpPr>
            <a:spLocks noGrp="1"/>
          </p:cNvSpPr>
          <p:nvPr>
            <p:ph type="ctrTitle" hasCustomPrompt="1"/>
          </p:nvPr>
        </p:nvSpPr>
        <p:spPr>
          <a:xfrm>
            <a:off x="381000" y="1173727"/>
            <a:ext cx="9944100" cy="810669"/>
          </a:xfrm>
        </p:spPr>
        <p:txBody>
          <a:bodyPr>
            <a:normAutofit/>
          </a:bodyPr>
          <a:lstStyle>
            <a:lvl1pPr algn="l">
              <a:defRPr sz="5000">
                <a:solidFill>
                  <a:srgbClr val="262626"/>
                </a:solidFill>
              </a:defRPr>
            </a:lvl1pPr>
          </a:lstStyle>
          <a:p>
            <a:r>
              <a:rPr lang="sl-SI" dirty="0" smtClean="0"/>
              <a:t>CLICK TO EDIT MASTER TITLE STYLE</a:t>
            </a:r>
            <a:endParaRPr lang="en-US" dirty="0"/>
          </a:p>
        </p:txBody>
      </p:sp>
    </p:spTree>
    <p:extLst>
      <p:ext uri="{BB962C8B-B14F-4D97-AF65-F5344CB8AC3E}">
        <p14:creationId xmlns="" xmlns:p14="http://schemas.microsoft.com/office/powerpoint/2010/main" val="1207684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870200"/>
            <a:ext cx="10688638" cy="1270000"/>
          </a:xfrm>
          <a:prstGeom prst="rect">
            <a:avLst/>
          </a:prstGeom>
        </p:spPr>
        <p:txBody>
          <a:bodyPr vert="horz" lIns="104287" tIns="52144" rIns="104287" bIns="52144" rtlCol="0" anchor="ctr">
            <a:normAutofit/>
          </a:bodyPr>
          <a:lstStyle/>
          <a:p>
            <a:r>
              <a:rPr lang="sl-SI" dirty="0" smtClean="0"/>
              <a:t>NASLOV PREZENTACIJE</a:t>
            </a:r>
            <a:endParaRPr lang="en-US" dirty="0"/>
          </a:p>
        </p:txBody>
      </p:sp>
      <p:sp>
        <p:nvSpPr>
          <p:cNvPr id="4" name="Date Placeholder 3"/>
          <p:cNvSpPr>
            <a:spLocks noGrp="1"/>
          </p:cNvSpPr>
          <p:nvPr>
            <p:ph type="dt" sz="half" idx="2"/>
          </p:nvPr>
        </p:nvSpPr>
        <p:spPr>
          <a:xfrm>
            <a:off x="534432" y="7009642"/>
            <a:ext cx="2494016" cy="402652"/>
          </a:xfrm>
          <a:prstGeom prst="rect">
            <a:avLst/>
          </a:prstGeom>
        </p:spPr>
        <p:txBody>
          <a:bodyPr vert="horz" lIns="104287" tIns="52144" rIns="104287" bIns="52144" rtlCol="0" anchor="ctr"/>
          <a:lstStyle>
            <a:lvl1pPr algn="l">
              <a:defRPr sz="1400">
                <a:solidFill>
                  <a:schemeClr val="tx1">
                    <a:tint val="75000"/>
                  </a:schemeClr>
                </a:solidFill>
              </a:defRPr>
            </a:lvl1pPr>
          </a:lstStyle>
          <a:p>
            <a:fld id="{BA089B7A-57E3-0D4D-B99E-388CA80C483E}" type="datetimeFigureOut">
              <a:rPr lang="en-US" smtClean="0"/>
              <a:pPr/>
              <a:t>1/13/2014</a:t>
            </a:fld>
            <a:endParaRPr lang="en-US" dirty="0"/>
          </a:p>
        </p:txBody>
      </p:sp>
      <p:sp>
        <p:nvSpPr>
          <p:cNvPr id="5" name="Footer Placeholder 4"/>
          <p:cNvSpPr>
            <a:spLocks noGrp="1"/>
          </p:cNvSpPr>
          <p:nvPr>
            <p:ph type="ftr" sz="quarter" idx="3"/>
          </p:nvPr>
        </p:nvSpPr>
        <p:spPr>
          <a:xfrm>
            <a:off x="3651952" y="7009642"/>
            <a:ext cx="3384735" cy="402652"/>
          </a:xfrm>
          <a:prstGeom prst="rect">
            <a:avLst/>
          </a:prstGeom>
        </p:spPr>
        <p:txBody>
          <a:bodyPr vert="horz" lIns="104287" tIns="52144" rIns="104287" bIns="52144" rtlCol="0" anchor="ctr"/>
          <a:lstStyle>
            <a:lvl1pPr algn="ctr">
              <a:defRPr sz="1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660190" y="7009642"/>
            <a:ext cx="2494016" cy="402652"/>
          </a:xfrm>
          <a:prstGeom prst="rect">
            <a:avLst/>
          </a:prstGeom>
        </p:spPr>
        <p:txBody>
          <a:bodyPr vert="horz" lIns="104287" tIns="52144" rIns="104287" bIns="52144" rtlCol="0" anchor="ctr"/>
          <a:lstStyle>
            <a:lvl1pPr algn="r">
              <a:defRPr sz="1400">
                <a:solidFill>
                  <a:schemeClr val="tx1">
                    <a:tint val="75000"/>
                  </a:schemeClr>
                </a:solidFill>
              </a:defRPr>
            </a:lvl1pPr>
          </a:lstStyle>
          <a:p>
            <a:fld id="{BF7FF9F5-B915-B041-BF56-50F7A7D47C1C}" type="slidenum">
              <a:rPr lang="en-US" smtClean="0"/>
              <a:pPr/>
              <a:t>‹#›</a:t>
            </a:fld>
            <a:endParaRPr lang="en-US" dirty="0"/>
          </a:p>
        </p:txBody>
      </p:sp>
    </p:spTree>
    <p:extLst>
      <p:ext uri="{BB962C8B-B14F-4D97-AF65-F5344CB8AC3E}">
        <p14:creationId xmlns="" xmlns:p14="http://schemas.microsoft.com/office/powerpoint/2010/main" val="1826262967"/>
      </p:ext>
    </p:extLst>
  </p:cSld>
  <p:clrMap bg1="lt1" tx1="dk1" bg2="lt2" tx2="dk2" accent1="accent1" accent2="accent2" accent3="accent3" accent4="accent4" accent5="accent5" accent6="accent6" hlink="hlink" folHlink="folHlink"/>
  <p:sldLayoutIdLst>
    <p:sldLayoutId id="2147483652" r:id="rId1"/>
    <p:sldLayoutId id="2147483660" r:id="rId2"/>
    <p:sldLayoutId id="2147483666" r:id="rId3"/>
    <p:sldLayoutId id="2147483667" r:id="rId4"/>
    <p:sldLayoutId id="2147483668" r:id="rId5"/>
    <p:sldLayoutId id="2147483649" r:id="rId6"/>
    <p:sldLayoutId id="2147483662" r:id="rId7"/>
    <p:sldLayoutId id="2147483650" r:id="rId8"/>
    <p:sldLayoutId id="2147483663" r:id="rId9"/>
    <p:sldLayoutId id="2147483651" r:id="rId10"/>
    <p:sldLayoutId id="2147483664" r:id="rId11"/>
    <p:sldLayoutId id="2147483654" r:id="rId12"/>
    <p:sldLayoutId id="2147483665" r:id="rId13"/>
    <p:sldLayoutId id="2147483669" r:id="rId14"/>
  </p:sldLayoutIdLst>
  <p:txStyles>
    <p:titleStyle>
      <a:lvl1pPr algn="ctr" defTabSz="521437" rtl="0" eaLnBrk="1" latinLnBrk="0" hangingPunct="1">
        <a:spcBef>
          <a:spcPct val="0"/>
        </a:spcBef>
        <a:buNone/>
        <a:defRPr sz="5000" b="1" i="0" kern="1200">
          <a:solidFill>
            <a:schemeClr val="tx1">
              <a:lumMod val="85000"/>
              <a:lumOff val="15000"/>
            </a:schemeClr>
          </a:solidFill>
          <a:latin typeface="Myriad Pro Cond"/>
          <a:ea typeface="+mj-ea"/>
          <a:cs typeface="Myriad Pro Cond"/>
        </a:defRPr>
      </a:lvl1pPr>
    </p:titleStyle>
    <p:bodyStyle>
      <a:lvl1pPr marL="391077" indent="-391077" algn="l" defTabSz="521437" rtl="0" eaLnBrk="1" latinLnBrk="0" hangingPunct="1">
        <a:spcBef>
          <a:spcPct val="20000"/>
        </a:spcBef>
        <a:buFont typeface="Arial"/>
        <a:buChar char="•"/>
        <a:defRPr sz="3600" b="1" i="0" kern="1200">
          <a:solidFill>
            <a:schemeClr val="tx1">
              <a:lumMod val="85000"/>
              <a:lumOff val="15000"/>
            </a:schemeClr>
          </a:solidFill>
          <a:latin typeface="Myriad Pro Cond"/>
          <a:ea typeface="+mn-ea"/>
          <a:cs typeface="Myriad Pro Cond"/>
        </a:defRPr>
      </a:lvl1pPr>
      <a:lvl2pPr marL="847334" indent="-325898" algn="l" defTabSz="521437" rtl="0" eaLnBrk="1" latinLnBrk="0" hangingPunct="1">
        <a:spcBef>
          <a:spcPct val="20000"/>
        </a:spcBef>
        <a:buFont typeface="Arial"/>
        <a:buChar char="–"/>
        <a:defRPr sz="3200" b="0" i="0" kern="1200">
          <a:solidFill>
            <a:schemeClr val="tx1"/>
          </a:solidFill>
          <a:latin typeface="Myriad Pro Cond"/>
          <a:ea typeface="+mn-ea"/>
          <a:cs typeface="Myriad Pro Cond"/>
        </a:defRPr>
      </a:lvl2pPr>
      <a:lvl3pPr marL="1303592" indent="-260718" algn="l" defTabSz="521437" rtl="0" eaLnBrk="1" latinLnBrk="0" hangingPunct="1">
        <a:spcBef>
          <a:spcPct val="20000"/>
        </a:spcBef>
        <a:buFont typeface="Arial"/>
        <a:buChar char="•"/>
        <a:defRPr sz="2700" b="0" i="0" kern="1200">
          <a:solidFill>
            <a:schemeClr val="tx1"/>
          </a:solidFill>
          <a:latin typeface="Myriad Pro Cond"/>
          <a:ea typeface="+mn-ea"/>
          <a:cs typeface="Myriad Pro Cond"/>
        </a:defRPr>
      </a:lvl3pPr>
      <a:lvl4pPr marL="1825028" indent="-260718" algn="l" defTabSz="521437" rtl="0" eaLnBrk="1" latinLnBrk="0" hangingPunct="1">
        <a:spcBef>
          <a:spcPct val="20000"/>
        </a:spcBef>
        <a:buFont typeface="Arial"/>
        <a:buChar char="–"/>
        <a:defRPr sz="2300" b="0" i="0" kern="1200">
          <a:solidFill>
            <a:schemeClr val="tx1"/>
          </a:solidFill>
          <a:latin typeface="Myriad Pro Cond"/>
          <a:ea typeface="+mn-ea"/>
          <a:cs typeface="Myriad Pro Cond"/>
        </a:defRPr>
      </a:lvl4pPr>
      <a:lvl5pPr marL="2346465" indent="-260718" algn="l" defTabSz="521437" rtl="0" eaLnBrk="1" latinLnBrk="0" hangingPunct="1">
        <a:spcBef>
          <a:spcPct val="20000"/>
        </a:spcBef>
        <a:buFont typeface="Arial"/>
        <a:buChar char="»"/>
        <a:defRPr sz="2300" b="0" i="0" kern="1200">
          <a:solidFill>
            <a:schemeClr val="tx1"/>
          </a:solidFill>
          <a:latin typeface="Myriad Pro Cond"/>
          <a:ea typeface="+mn-ea"/>
          <a:cs typeface="Myriad Pro Cond"/>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hyperlink" Target="http://www.talum.s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hyperlink" Target="http://www.talum.s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hyperlink" Target="http://www.thermana.si/"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mailto:info@thermana.si" TargetMode="External"/><Relationship Id="rId5" Type="http://schemas.openxmlformats.org/officeDocument/2006/relationships/image" Target="../media/image37.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mailto:silvo.ambroz@trimpeks.s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9.gif"/></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hyperlink" Target="http://www.kosaki.si/en/"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mailto:info@kosaki.si" TargetMode="External"/><Relationship Id="rId3" Type="http://schemas.openxmlformats.org/officeDocument/2006/relationships/image" Target="../media/image7.emf"/><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2.png"/><Relationship Id="rId4" Type="http://schemas.openxmlformats.org/officeDocument/2006/relationships/hyperlink" Target="http://www.kosaki.si/en/" TargetMode="External"/><Relationship Id="rId9" Type="http://schemas.openxmlformats.org/officeDocument/2006/relationships/hyperlink" Target="http://www.kosaki.si/"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mailto:joze.novak@imos.si" TargetMode="Externa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50.jpeg"/><Relationship Id="rId4" Type="http://schemas.openxmlformats.org/officeDocument/2006/relationships/hyperlink" Target="http://www.investslovenia.org/uploads/pics/Litostroj.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hyperlink" Target="mailto:joze.novak@imos.si"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7.emf"/></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www.hidria.com/" TargetMode="External"/><Relationship Id="rId5" Type="http://schemas.openxmlformats.org/officeDocument/2006/relationships/hyperlink" Target="mailto:andrej.lavric@hidria.com" TargetMode="Externa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www.hidria.com/" TargetMode="External"/><Relationship Id="rId5" Type="http://schemas.openxmlformats.org/officeDocument/2006/relationships/hyperlink" Target="mailto:andrej.lavric@hidria.com" TargetMode="Externa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7.emf"/><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3.gif"/><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hyperlink" Target="http://www.svea.si/"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mailto:info@svea.si" TargetMode="External"/><Relationship Id="rId5" Type="http://schemas.openxmlformats.org/officeDocument/2006/relationships/image" Target="../media/image21.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LZ\35_-_PIRAN_-_IMG_0022_orig_Matej Vranič.jpg"/>
          <p:cNvPicPr>
            <a:picLocks noChangeAspect="1" noChangeArrowheads="1"/>
          </p:cNvPicPr>
          <p:nvPr/>
        </p:nvPicPr>
        <p:blipFill>
          <a:blip r:embed="rId3" cstate="print"/>
          <a:srcRect/>
          <a:stretch>
            <a:fillRect/>
          </a:stretch>
        </p:blipFill>
        <p:spPr bwMode="auto">
          <a:xfrm>
            <a:off x="0" y="0"/>
            <a:ext cx="10848127" cy="7562850"/>
          </a:xfrm>
          <a:prstGeom prst="rect">
            <a:avLst/>
          </a:prstGeom>
          <a:noFill/>
        </p:spPr>
      </p:pic>
      <p:sp>
        <p:nvSpPr>
          <p:cNvPr id="17412" name="Pravokotnik 18"/>
          <p:cNvSpPr>
            <a:spLocks noChangeArrowheads="1"/>
          </p:cNvSpPr>
          <p:nvPr/>
        </p:nvSpPr>
        <p:spPr bwMode="auto">
          <a:xfrm>
            <a:off x="293197" y="1398779"/>
            <a:ext cx="10395443" cy="490001"/>
          </a:xfrm>
          <a:prstGeom prst="rect">
            <a:avLst/>
          </a:prstGeom>
          <a:noFill/>
          <a:ln w="9525">
            <a:noFill/>
            <a:miter lim="800000"/>
            <a:headEnd/>
            <a:tailEnd/>
          </a:ln>
        </p:spPr>
        <p:txBody>
          <a:bodyPr lIns="104261" tIns="52131" rIns="104261" bIns="52131">
            <a:spAutoFit/>
          </a:bodyPr>
          <a:lstStyle/>
          <a:p>
            <a:pPr>
              <a:lnSpc>
                <a:spcPts val="2964"/>
              </a:lnSpc>
            </a:pPr>
            <a:endParaRPr lang="sl-SI" sz="1800" dirty="0">
              <a:solidFill>
                <a:schemeClr val="tx2"/>
              </a:solidFill>
              <a:latin typeface="Calibri" pitchFamily="34" charset="0"/>
            </a:endParaRPr>
          </a:p>
        </p:txBody>
      </p:sp>
      <p:sp>
        <p:nvSpPr>
          <p:cNvPr id="17413" name="Pravokotnik 5"/>
          <p:cNvSpPr>
            <a:spLocks noChangeArrowheads="1"/>
          </p:cNvSpPr>
          <p:nvPr/>
        </p:nvSpPr>
        <p:spPr bwMode="auto">
          <a:xfrm>
            <a:off x="293197" y="1650874"/>
            <a:ext cx="10102247" cy="3383101"/>
          </a:xfrm>
          <a:prstGeom prst="rect">
            <a:avLst/>
          </a:prstGeom>
          <a:noFill/>
          <a:ln w="9525">
            <a:noFill/>
            <a:miter lim="800000"/>
            <a:headEnd/>
            <a:tailEnd/>
          </a:ln>
        </p:spPr>
        <p:txBody>
          <a:bodyPr lIns="104261" tIns="52131" rIns="104261" bIns="52131">
            <a:spAutoFit/>
          </a:bodyPr>
          <a:lstStyle/>
          <a:p>
            <a:pPr algn="ctr"/>
            <a:endParaRPr lang="sl-SI" sz="3200" dirty="0">
              <a:solidFill>
                <a:schemeClr val="tx2"/>
              </a:solidFill>
              <a:latin typeface="Chaparral Pro"/>
            </a:endParaRPr>
          </a:p>
          <a:p>
            <a:pPr algn="ctr"/>
            <a:endParaRPr lang="sl-SI" sz="3200" dirty="0">
              <a:solidFill>
                <a:schemeClr val="tx2"/>
              </a:solidFill>
              <a:latin typeface="Chaparral Pro"/>
            </a:endParaRPr>
          </a:p>
          <a:p>
            <a:pPr algn="ctr"/>
            <a:endParaRPr lang="sl-SI" sz="900" dirty="0">
              <a:solidFill>
                <a:schemeClr val="tx2"/>
              </a:solidFill>
              <a:latin typeface="Chaparral Pro"/>
            </a:endParaRPr>
          </a:p>
          <a:p>
            <a:pPr algn="ctr"/>
            <a:endParaRPr lang="sl-SI" sz="900" dirty="0">
              <a:solidFill>
                <a:schemeClr val="tx2"/>
              </a:solidFill>
              <a:latin typeface="Chaparral Pro"/>
            </a:endParaRPr>
          </a:p>
          <a:p>
            <a:pPr algn="ctr"/>
            <a:endParaRPr lang="en-US" sz="900" dirty="0">
              <a:solidFill>
                <a:schemeClr val="tx2"/>
              </a:solidFill>
              <a:latin typeface="Chaparral Pro"/>
            </a:endParaRPr>
          </a:p>
          <a:p>
            <a:pPr algn="ctr" hangingPunct="0"/>
            <a:endParaRPr lang="sl-SI" dirty="0">
              <a:solidFill>
                <a:schemeClr val="tx2"/>
              </a:solidFill>
            </a:endParaRPr>
          </a:p>
          <a:p>
            <a:pPr algn="ctr" hangingPunct="0"/>
            <a:endParaRPr lang="sl-SI" sz="2300" dirty="0">
              <a:solidFill>
                <a:schemeClr val="tx2"/>
              </a:solidFill>
            </a:endParaRPr>
          </a:p>
          <a:p>
            <a:pPr algn="ctr" hangingPunct="0"/>
            <a:r>
              <a:rPr lang="sl-SI" sz="900" dirty="0">
                <a:solidFill>
                  <a:schemeClr val="tx2"/>
                </a:solidFill>
              </a:rPr>
              <a:t> </a:t>
            </a:r>
          </a:p>
          <a:p>
            <a:pPr algn="ctr" hangingPunct="0"/>
            <a:r>
              <a:rPr lang="sl-SI" sz="2300" dirty="0">
                <a:solidFill>
                  <a:schemeClr val="tx2"/>
                </a:solidFill>
              </a:rPr>
              <a:t>		              </a:t>
            </a:r>
          </a:p>
          <a:p>
            <a:pPr algn="ctr" hangingPunct="0"/>
            <a:endParaRPr lang="sl-SI" sz="2300" dirty="0">
              <a:solidFill>
                <a:schemeClr val="tx2"/>
              </a:solidFill>
            </a:endParaRPr>
          </a:p>
          <a:p>
            <a:pPr algn="ctr" hangingPunct="0"/>
            <a:r>
              <a:rPr lang="sl-SI" sz="2300" dirty="0">
                <a:solidFill>
                  <a:schemeClr val="tx2"/>
                </a:solidFill>
              </a:rPr>
              <a:t>			</a:t>
            </a:r>
          </a:p>
        </p:txBody>
      </p:sp>
      <p:sp>
        <p:nvSpPr>
          <p:cNvPr id="13" name="Naslov 12"/>
          <p:cNvSpPr>
            <a:spLocks noGrp="1"/>
          </p:cNvSpPr>
          <p:nvPr>
            <p:ph type="title"/>
          </p:nvPr>
        </p:nvSpPr>
        <p:spPr>
          <a:xfrm>
            <a:off x="-417171" y="149453"/>
            <a:ext cx="7676707" cy="2498651"/>
          </a:xfrm>
        </p:spPr>
        <p:txBody>
          <a:bodyPr>
            <a:noAutofit/>
          </a:bodyPr>
          <a:lstStyle/>
          <a:p>
            <a:pPr marL="200946">
              <a:defRPr/>
            </a:pPr>
            <a:r>
              <a:rPr lang="en-GB" sz="4800" b="0" dirty="0" smtClean="0">
                <a:ln w="18415" cmpd="sng">
                  <a:solidFill>
                    <a:srgbClr val="FFFFFF"/>
                  </a:solidFill>
                  <a:prstDash val="solid"/>
                </a:ln>
                <a:solidFill>
                  <a:schemeClr val="bg1"/>
                </a:solidFill>
              </a:rPr>
              <a:t>Investment Opportunities </a:t>
            </a:r>
            <a:br>
              <a:rPr lang="en-GB" sz="4800" b="0" dirty="0" smtClean="0">
                <a:ln w="18415" cmpd="sng">
                  <a:solidFill>
                    <a:srgbClr val="FFFFFF"/>
                  </a:solidFill>
                  <a:prstDash val="solid"/>
                </a:ln>
                <a:solidFill>
                  <a:schemeClr val="bg1"/>
                </a:solidFill>
              </a:rPr>
            </a:br>
            <a:r>
              <a:rPr lang="en-GB" sz="4800" b="0" dirty="0" smtClean="0">
                <a:ln w="18415" cmpd="sng">
                  <a:solidFill>
                    <a:srgbClr val="FFFFFF"/>
                  </a:solidFill>
                  <a:prstDash val="solid"/>
                </a:ln>
                <a:solidFill>
                  <a:schemeClr val="bg1"/>
                </a:solidFill>
              </a:rPr>
              <a:t>in Slovenia</a:t>
            </a:r>
            <a:r>
              <a:rPr lang="sl-SI" b="0" dirty="0" smtClean="0">
                <a:ln w="18415" cmpd="sng">
                  <a:solidFill>
                    <a:srgbClr val="FFFFFF"/>
                  </a:solidFill>
                  <a:prstDash val="solid"/>
                </a:ln>
                <a:solidFill>
                  <a:schemeClr val="bg1"/>
                </a:solidFill>
              </a:rPr>
              <a:t/>
            </a:r>
            <a:br>
              <a:rPr lang="sl-SI" b="0" dirty="0" smtClean="0">
                <a:ln w="18415" cmpd="sng">
                  <a:solidFill>
                    <a:srgbClr val="FFFFFF"/>
                  </a:solidFill>
                  <a:prstDash val="solid"/>
                </a:ln>
                <a:solidFill>
                  <a:schemeClr val="bg1"/>
                </a:solidFill>
              </a:rPr>
            </a:br>
            <a:endParaRPr lang="sl-SI" b="0" dirty="0">
              <a:ln w="18415" cmpd="sng">
                <a:solidFill>
                  <a:srgbClr val="FFFFFF"/>
                </a:solidFill>
                <a:prstDash val="solid"/>
              </a:ln>
              <a:solidFill>
                <a:schemeClr val="bg1"/>
              </a:solidFill>
              <a:ea typeface="+mn-ea"/>
              <a:cs typeface="+mn-cs"/>
            </a:endParaRPr>
          </a:p>
        </p:txBody>
      </p:sp>
      <p:sp>
        <p:nvSpPr>
          <p:cNvPr id="7" name="Naslov 12"/>
          <p:cNvSpPr txBox="1">
            <a:spLocks/>
          </p:cNvSpPr>
          <p:nvPr/>
        </p:nvSpPr>
        <p:spPr>
          <a:xfrm>
            <a:off x="2769174" y="6589640"/>
            <a:ext cx="10688638" cy="1270000"/>
          </a:xfrm>
          <a:prstGeom prst="rect">
            <a:avLst/>
          </a:prstGeom>
        </p:spPr>
        <p:txBody>
          <a:bodyPr vert="horz" lIns="104274" tIns="52138" rIns="104274" bIns="52138" rtlCol="0" anchor="ctr">
            <a:noAutofit/>
          </a:bodyPr>
          <a:lstStyle/>
          <a:p>
            <a:pPr marL="200946" algn="ctr" defTabSz="521373">
              <a:spcBef>
                <a:spcPct val="0"/>
              </a:spcBef>
              <a:defRPr/>
            </a:pPr>
            <a:r>
              <a:rPr lang="sl-SI" sz="38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yriad Pro Cond"/>
                <a:ea typeface="+mj-ea"/>
                <a:cs typeface="Myriad Pro Cond"/>
              </a:rPr>
              <a:t>Boštjan SKALAR</a:t>
            </a:r>
          </a:p>
          <a:p>
            <a:pPr marL="200946" algn="ctr" defTabSz="521373">
              <a:spcBef>
                <a:spcPct val="0"/>
              </a:spcBef>
              <a:defRPr/>
            </a:pPr>
            <a:r>
              <a:rPr lang="en-GB" sz="24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Myriad Pro Cond"/>
                <a:cs typeface="Myriad Pro Cond"/>
              </a:rPr>
              <a:t>Acting Director</a:t>
            </a:r>
            <a:r>
              <a:rPr lang="sl-SI"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yriad Pro Cond"/>
                <a:ea typeface="+mj-ea"/>
                <a:cs typeface="Myriad Pro Cond"/>
              </a:rPr>
              <a:t/>
            </a:r>
            <a:br>
              <a:rPr lang="sl-SI"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yriad Pro Cond"/>
                <a:ea typeface="+mj-ea"/>
                <a:cs typeface="Myriad Pro Cond"/>
              </a:rPr>
            </a:br>
            <a:endParaRPr lang="sl-SI"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yriad Pro Cond"/>
            </a:endParaRPr>
          </a:p>
        </p:txBody>
      </p:sp>
      <p:sp>
        <p:nvSpPr>
          <p:cNvPr id="8" name="Pravokotnik 7"/>
          <p:cNvSpPr/>
          <p:nvPr/>
        </p:nvSpPr>
        <p:spPr>
          <a:xfrm>
            <a:off x="-417171" y="6949691"/>
            <a:ext cx="5343525" cy="461665"/>
          </a:xfrm>
          <a:prstGeom prst="rect">
            <a:avLst/>
          </a:prstGeom>
        </p:spPr>
        <p:txBody>
          <a:bodyPr lIns="91428" tIns="45715" rIns="91428" bIns="45715">
            <a:spAutoFit/>
          </a:bodyPr>
          <a:lstStyle/>
          <a:p>
            <a:pPr marL="200946" algn="ctr">
              <a:spcBef>
                <a:spcPct val="0"/>
              </a:spcBef>
              <a:defRPr/>
            </a:pPr>
            <a:r>
              <a:rPr lang="en-GB" sz="24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Myriad Pro Cond"/>
                <a:cs typeface="Myriad Pro Cond"/>
              </a:rPr>
              <a:t>Istanbul, 16 January 2014</a:t>
            </a:r>
            <a:endParaRPr lang="en-GB" dirty="0">
              <a:solidFill>
                <a:schemeClr val="bg1"/>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2108321" y="757882"/>
            <a:ext cx="8062721" cy="523220"/>
          </a:xfrm>
          <a:prstGeom prst="rect">
            <a:avLst/>
          </a:prstGeom>
        </p:spPr>
        <p:txBody>
          <a:bodyPr wrap="none">
            <a:spAutoFit/>
          </a:bodyPr>
          <a:lstStyle/>
          <a:p>
            <a:pPr marL="176213" lvl="0" algn="ctr"/>
            <a:r>
              <a:rPr lang="en-GB" sz="2800" b="1" dirty="0" smtClean="0">
                <a:solidFill>
                  <a:srgbClr val="002060"/>
                </a:solidFill>
                <a:latin typeface="Myriad Pro Cond"/>
              </a:rPr>
              <a:t>TALUM d.</a:t>
            </a:r>
            <a:r>
              <a:rPr lang="sl-SI" sz="2800" b="1" dirty="0" smtClean="0">
                <a:solidFill>
                  <a:srgbClr val="002060"/>
                </a:solidFill>
                <a:latin typeface="Myriad Pro Cond"/>
              </a:rPr>
              <a:t> </a:t>
            </a:r>
            <a:r>
              <a:rPr lang="en-GB" sz="2800" b="1" dirty="0" smtClean="0">
                <a:solidFill>
                  <a:srgbClr val="002060"/>
                </a:solidFill>
                <a:latin typeface="Myriad Pro Cond"/>
              </a:rPr>
              <a:t>d.</a:t>
            </a:r>
            <a:r>
              <a:rPr lang="sl-SI" sz="2800" b="1" dirty="0" smtClean="0">
                <a:solidFill>
                  <a:srgbClr val="002060"/>
                </a:solidFill>
                <a:latin typeface="Myriad Pro Cond"/>
              </a:rPr>
              <a:t> </a:t>
            </a:r>
            <a:r>
              <a:rPr lang="en-GB" sz="2800" b="1" dirty="0" smtClean="0">
                <a:solidFill>
                  <a:srgbClr val="002060"/>
                </a:solidFill>
                <a:latin typeface="Myriad Pro Cond"/>
              </a:rPr>
              <a:t>(production of laminated timber)</a:t>
            </a:r>
            <a:endParaRPr lang="sl-SI" sz="2800" b="1" dirty="0" smtClean="0">
              <a:solidFill>
                <a:srgbClr val="002060"/>
              </a:solidFill>
              <a:latin typeface="Myriad Pro Cond"/>
            </a:endParaRPr>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0" name="Slika 9" descr="Talum d.d.">
            <a:hlinkClick r:id="rId4"/>
          </p:cNvPr>
          <p:cNvPicPr/>
          <p:nvPr/>
        </p:nvPicPr>
        <p:blipFill>
          <a:blip r:embed="rId5" cstate="print"/>
          <a:srcRect/>
          <a:stretch>
            <a:fillRect/>
          </a:stretch>
        </p:blipFill>
        <p:spPr bwMode="auto">
          <a:xfrm>
            <a:off x="0" y="6458542"/>
            <a:ext cx="1620499" cy="1090309"/>
          </a:xfrm>
          <a:prstGeom prst="rect">
            <a:avLst/>
          </a:prstGeom>
          <a:noFill/>
          <a:ln w="9525">
            <a:noFill/>
            <a:miter lim="800000"/>
            <a:headEnd/>
            <a:tailEnd/>
          </a:ln>
        </p:spPr>
      </p:pic>
      <p:sp>
        <p:nvSpPr>
          <p:cNvPr id="117761" name="Rectangle 1"/>
          <p:cNvSpPr>
            <a:spLocks noChangeArrowheads="1"/>
          </p:cNvSpPr>
          <p:nvPr/>
        </p:nvSpPr>
        <p:spPr bwMode="auto">
          <a:xfrm>
            <a:off x="256850" y="1706091"/>
            <a:ext cx="10742043" cy="49090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en-GB" sz="2200" b="1" dirty="0" smtClean="0">
                <a:solidFill>
                  <a:srgbClr val="000066"/>
                </a:solidFill>
                <a:latin typeface="Myriad Pro Cond"/>
                <a:ea typeface="Times New Roman" pitchFamily="18" charset="0"/>
                <a:cs typeface="Arial" pitchFamily="34" charset="0"/>
              </a:rPr>
              <a:t>Executive summary </a:t>
            </a:r>
          </a:p>
          <a:p>
            <a:pPr defTabSz="914400" fontAlgn="base">
              <a:lnSpc>
                <a:spcPct val="150000"/>
              </a:lnSpc>
              <a:spcBef>
                <a:spcPct val="0"/>
              </a:spcBef>
              <a:spcAft>
                <a:spcPct val="0"/>
              </a:spcAft>
            </a:pPr>
            <a:endParaRPr lang="en-GB" sz="200" b="1" dirty="0" smtClean="0">
              <a:solidFill>
                <a:srgbClr val="000066"/>
              </a:solidFill>
              <a:latin typeface="Myriad Pro Cond"/>
              <a:ea typeface="Times New Roman" pitchFamily="18"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r>
              <a:rPr lang="en-GB" sz="1800" dirty="0" err="1" smtClean="0" bmk="">
                <a:solidFill>
                  <a:srgbClr val="002060"/>
                </a:solidFill>
                <a:latin typeface="Myriad Pro Cond"/>
                <a:ea typeface="Times New Roman" pitchFamily="18" charset="0"/>
                <a:cs typeface="Arial" pitchFamily="34" charset="0"/>
              </a:rPr>
              <a:t>Talum</a:t>
            </a:r>
            <a:r>
              <a:rPr lang="en-GB" sz="1800" dirty="0" smtClean="0" bmk="">
                <a:solidFill>
                  <a:srgbClr val="002060"/>
                </a:solidFill>
                <a:latin typeface="Myriad Pro Cond"/>
                <a:ea typeface="Times New Roman" pitchFamily="18" charset="0"/>
                <a:cs typeface="Arial" pitchFamily="34" charset="0"/>
              </a:rPr>
              <a:t> d. d. provides location, infrastructure, energy, human resources, technical support, engineering etc.: </a:t>
            </a: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the ROI of the most modern timber centre amounts to less than 7 years </a:t>
            </a: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the total investment is worth </a:t>
            </a:r>
            <a:r>
              <a:rPr lang="en-GB" sz="1800" b="1" dirty="0" smtClean="0" bmk="">
                <a:solidFill>
                  <a:srgbClr val="002060"/>
                </a:solidFill>
                <a:latin typeface="Myriad Pro Cond"/>
                <a:ea typeface="Times New Roman" pitchFamily="18" charset="0"/>
                <a:cs typeface="Arial" pitchFamily="34" charset="0"/>
              </a:rPr>
              <a:t>20 million EUR</a:t>
            </a: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dirty="0" smtClean="0" bmk="">
                <a:solidFill>
                  <a:srgbClr val="002060"/>
                </a:solidFill>
                <a:latin typeface="Myriad Pro Cond"/>
                <a:ea typeface="Times New Roman" pitchFamily="18" charset="0"/>
                <a:cs typeface="Arial" pitchFamily="34" charset="0"/>
              </a:rPr>
              <a:t> </a:t>
            </a:r>
            <a:r>
              <a:rPr lang="en-GB" sz="1800" dirty="0" err="1" smtClean="0" bmk="">
                <a:solidFill>
                  <a:srgbClr val="002060"/>
                </a:solidFill>
                <a:latin typeface="Myriad Pro Cond"/>
                <a:ea typeface="Times New Roman" pitchFamily="18" charset="0"/>
                <a:cs typeface="Arial" pitchFamily="34" charset="0"/>
              </a:rPr>
              <a:t>Talum</a:t>
            </a:r>
            <a:r>
              <a:rPr lang="en-GB" sz="1800" dirty="0" smtClean="0" bmk="">
                <a:solidFill>
                  <a:srgbClr val="002060"/>
                </a:solidFill>
                <a:latin typeface="Myriad Pro Cond"/>
                <a:ea typeface="Times New Roman" pitchFamily="18" charset="0"/>
                <a:cs typeface="Arial" pitchFamily="34" charset="0"/>
              </a:rPr>
              <a:t> </a:t>
            </a:r>
            <a:r>
              <a:rPr lang="en-GB" sz="1800" dirty="0" err="1" smtClean="0" bmk="">
                <a:solidFill>
                  <a:srgbClr val="002060"/>
                </a:solidFill>
                <a:latin typeface="Myriad Pro Cond"/>
                <a:ea typeface="Times New Roman" pitchFamily="18" charset="0"/>
                <a:cs typeface="Arial" pitchFamily="34" charset="0"/>
              </a:rPr>
              <a:t>d.d</a:t>
            </a:r>
            <a:r>
              <a:rPr lang="en-GB" sz="1800" dirty="0" smtClean="0" bmk="">
                <a:solidFill>
                  <a:srgbClr val="002060"/>
                </a:solidFill>
                <a:latin typeface="Myriad Pro Cond"/>
                <a:ea typeface="Times New Roman" pitchFamily="18" charset="0"/>
                <a:cs typeface="Arial" pitchFamily="34" charset="0"/>
              </a:rPr>
              <a:t>. willing to participate with a share of 25%</a:t>
            </a: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Total of </a:t>
            </a:r>
            <a:r>
              <a:rPr lang="en-GB" sz="1800" b="1" dirty="0" smtClean="0" bmk="">
                <a:solidFill>
                  <a:srgbClr val="002060"/>
                </a:solidFill>
                <a:latin typeface="Myriad Pro Cond"/>
                <a:ea typeface="Times New Roman" pitchFamily="18" charset="0"/>
                <a:cs typeface="Arial" pitchFamily="34" charset="0"/>
              </a:rPr>
              <a:t>16 hectares available </a:t>
            </a:r>
            <a:r>
              <a:rPr lang="en-GB" sz="1800" dirty="0" smtClean="0" bmk="">
                <a:solidFill>
                  <a:srgbClr val="002060"/>
                </a:solidFill>
                <a:latin typeface="Myriad Pro Cond"/>
                <a:ea typeface="Times New Roman" pitchFamily="18" charset="0"/>
                <a:cs typeface="Arial" pitchFamily="34" charset="0"/>
              </a:rPr>
              <a:t>for the construction of a »wood centre«</a:t>
            </a: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b="1" dirty="0" smtClean="0" bmk="">
                <a:solidFill>
                  <a:srgbClr val="002060"/>
                </a:solidFill>
                <a:latin typeface="Myriad Pro Cond"/>
                <a:ea typeface="Times New Roman" pitchFamily="18" charset="0"/>
                <a:cs typeface="Arial" pitchFamily="34" charset="0"/>
              </a:rPr>
              <a:t> </a:t>
            </a:r>
            <a:r>
              <a:rPr lang="en-GB" sz="1800" b="1" dirty="0" smtClean="0" bmk="">
                <a:solidFill>
                  <a:srgbClr val="002060"/>
                </a:solidFill>
                <a:latin typeface="Myriad Pro Cond"/>
                <a:ea typeface="Times New Roman" pitchFamily="18" charset="0"/>
                <a:cs typeface="Arial" pitchFamily="34" charset="0"/>
              </a:rPr>
              <a:t>Slovenia supports investments in the »green technology« </a:t>
            </a:r>
            <a:r>
              <a:rPr lang="en-GB" sz="1800" dirty="0" smtClean="0" bmk="">
                <a:solidFill>
                  <a:srgbClr val="002060"/>
                </a:solidFill>
                <a:latin typeface="Myriad Pro Cond"/>
                <a:ea typeface="Times New Roman" pitchFamily="18" charset="0"/>
                <a:cs typeface="Arial" pitchFamily="34" charset="0"/>
              </a:rPr>
              <a:t>with </a:t>
            </a:r>
            <a:r>
              <a:rPr lang="en-GB" sz="1800" b="1" dirty="0" smtClean="0" bmk="">
                <a:solidFill>
                  <a:srgbClr val="002060"/>
                </a:solidFill>
                <a:latin typeface="Myriad Pro Cond"/>
                <a:ea typeface="Times New Roman" pitchFamily="18" charset="0"/>
                <a:cs typeface="Arial" pitchFamily="34" charset="0"/>
              </a:rPr>
              <a:t>grants </a:t>
            </a:r>
            <a:r>
              <a:rPr lang="en-GB" sz="1800" dirty="0" smtClean="0" bmk="">
                <a:solidFill>
                  <a:srgbClr val="002060"/>
                </a:solidFill>
                <a:latin typeface="Myriad Pro Cond"/>
                <a:ea typeface="Times New Roman" pitchFamily="18" charset="0"/>
                <a:cs typeface="Arial" pitchFamily="34" charset="0"/>
              </a:rPr>
              <a:t>as well</a:t>
            </a:r>
            <a:r>
              <a:rPr lang="sl-SI" sz="1800" dirty="0" smtClean="0" bmk="">
                <a:solidFill>
                  <a:srgbClr val="002060"/>
                </a:solidFill>
                <a:latin typeface="Myriad Pro Cond"/>
                <a:ea typeface="Times New Roman" pitchFamily="18" charset="0"/>
                <a:cs typeface="Arial" pitchFamily="34" charset="0"/>
              </a:rPr>
              <a:t> as </a:t>
            </a:r>
            <a:endParaRPr lang="en-GB"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tabLst/>
            </a:pPr>
            <a:r>
              <a:rPr lang="en-GB" sz="1800" dirty="0" smtClean="0" bmk="">
                <a:solidFill>
                  <a:srgbClr val="002060"/>
                </a:solidFill>
                <a:latin typeface="Myriad Pro Cond"/>
                <a:ea typeface="Times New Roman" pitchFamily="18" charset="0"/>
                <a:cs typeface="Arial" pitchFamily="34" charset="0"/>
              </a:rPr>
              <a:t>   combined heat and power generation with a continuous buyout of electricity and a subsidized </a:t>
            </a:r>
          </a:p>
          <a:p>
            <a:pPr marL="0" marR="0" lvl="0" indent="0" algn="l" defTabSz="914400" rtl="0" eaLnBrk="0" fontAlgn="base" latinLnBrk="0" hangingPunct="0">
              <a:lnSpc>
                <a:spcPct val="150000"/>
              </a:lnSpc>
              <a:spcBef>
                <a:spcPct val="0"/>
              </a:spcBef>
              <a:spcAft>
                <a:spcPct val="0"/>
              </a:spcAft>
              <a:buClr>
                <a:srgbClr val="708E31"/>
              </a:buClr>
              <a:buSzTx/>
              <a:tabLst/>
            </a:pPr>
            <a:r>
              <a:rPr lang="en-GB" sz="1800" dirty="0" smtClean="0" bmk="">
                <a:solidFill>
                  <a:srgbClr val="002060"/>
                </a:solidFill>
                <a:latin typeface="Myriad Pro Cond"/>
                <a:ea typeface="Times New Roman" pitchFamily="18" charset="0"/>
                <a:cs typeface="Arial" pitchFamily="34" charset="0"/>
              </a:rPr>
              <a:t>   purchase price</a:t>
            </a: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the production of laminated timber in the EU in the year 2012 amounted to more than 1 million m3.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2108321" y="757882"/>
            <a:ext cx="8062721" cy="523220"/>
          </a:xfrm>
          <a:prstGeom prst="rect">
            <a:avLst/>
          </a:prstGeom>
        </p:spPr>
        <p:txBody>
          <a:bodyPr wrap="none">
            <a:spAutoFit/>
          </a:bodyPr>
          <a:lstStyle/>
          <a:p>
            <a:pPr marL="176213" lvl="0" algn="ctr"/>
            <a:r>
              <a:rPr lang="en-GB" sz="2800" b="1" dirty="0" smtClean="0">
                <a:solidFill>
                  <a:srgbClr val="002060"/>
                </a:solidFill>
                <a:latin typeface="Myriad Pro Cond"/>
              </a:rPr>
              <a:t>TALUM d.</a:t>
            </a:r>
            <a:r>
              <a:rPr lang="sl-SI" sz="2800" b="1" dirty="0" smtClean="0">
                <a:solidFill>
                  <a:srgbClr val="002060"/>
                </a:solidFill>
                <a:latin typeface="Myriad Pro Cond"/>
              </a:rPr>
              <a:t> </a:t>
            </a:r>
            <a:r>
              <a:rPr lang="en-GB" sz="2800" b="1" dirty="0" smtClean="0">
                <a:solidFill>
                  <a:srgbClr val="002060"/>
                </a:solidFill>
                <a:latin typeface="Myriad Pro Cond"/>
              </a:rPr>
              <a:t>d.</a:t>
            </a:r>
            <a:r>
              <a:rPr lang="sl-SI" sz="2800" b="1" dirty="0" smtClean="0">
                <a:solidFill>
                  <a:srgbClr val="002060"/>
                </a:solidFill>
                <a:latin typeface="Myriad Pro Cond"/>
              </a:rPr>
              <a:t> </a:t>
            </a:r>
            <a:r>
              <a:rPr lang="en-GB" sz="2800" b="1" dirty="0" smtClean="0">
                <a:solidFill>
                  <a:srgbClr val="002060"/>
                </a:solidFill>
                <a:latin typeface="Myriad Pro Cond"/>
              </a:rPr>
              <a:t>(production of laminated timber)</a:t>
            </a:r>
            <a:endParaRPr lang="sl-SI" sz="2800" b="1" dirty="0" smtClean="0">
              <a:solidFill>
                <a:srgbClr val="002060"/>
              </a:solidFill>
              <a:latin typeface="Myriad Pro Cond"/>
            </a:endParaRPr>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0" name="Slika 9" descr="Talum d.d.">
            <a:hlinkClick r:id="rId4"/>
          </p:cNvPr>
          <p:cNvPicPr/>
          <p:nvPr/>
        </p:nvPicPr>
        <p:blipFill>
          <a:blip r:embed="rId5" cstate="print"/>
          <a:srcRect/>
          <a:stretch>
            <a:fillRect/>
          </a:stretch>
        </p:blipFill>
        <p:spPr bwMode="auto">
          <a:xfrm>
            <a:off x="0" y="6458542"/>
            <a:ext cx="1620499" cy="1090309"/>
          </a:xfrm>
          <a:prstGeom prst="rect">
            <a:avLst/>
          </a:prstGeom>
          <a:noFill/>
          <a:ln w="9525">
            <a:noFill/>
            <a:miter lim="800000"/>
            <a:headEnd/>
            <a:tailEnd/>
          </a:ln>
        </p:spPr>
      </p:pic>
      <p:sp>
        <p:nvSpPr>
          <p:cNvPr id="133121" name="Rectangle 1"/>
          <p:cNvSpPr>
            <a:spLocks noChangeArrowheads="1"/>
          </p:cNvSpPr>
          <p:nvPr/>
        </p:nvSpPr>
        <p:spPr bwMode="auto">
          <a:xfrm>
            <a:off x="255192" y="1436632"/>
            <a:ext cx="6933547" cy="48474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sl-SI" sz="1800" dirty="0" smtClean="0" bmk="">
              <a:solidFill>
                <a:srgbClr val="002060"/>
              </a:solidFill>
              <a:latin typeface="Myriad Pro Cond"/>
              <a:ea typeface="Times New Roman" pitchFamily="18" charset="0"/>
              <a:cs typeface="Arial" pitchFamily="34" charset="0"/>
            </a:endParaRPr>
          </a:p>
          <a:p>
            <a:pPr defTabSz="914400" fontAlgn="base">
              <a:lnSpc>
                <a:spcPct val="150000"/>
              </a:lnSpc>
              <a:spcBef>
                <a:spcPct val="0"/>
              </a:spcBef>
              <a:spcAft>
                <a:spcPct val="0"/>
              </a:spcAft>
            </a:pPr>
            <a:r>
              <a:rPr lang="en-GB" sz="2000" b="1" dirty="0" smtClean="0">
                <a:solidFill>
                  <a:srgbClr val="002060"/>
                </a:solidFill>
                <a:latin typeface="Myriad Pro Cond"/>
                <a:ea typeface="Times New Roman" pitchFamily="18" charset="0"/>
                <a:cs typeface="Arial" pitchFamily="34" charset="0"/>
              </a:rPr>
              <a:t>Investment opportunity</a:t>
            </a:r>
            <a:endParaRPr lang="sl-SI" sz="2000" b="1"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en-GB" sz="1800" dirty="0" smtClean="0" bmk="">
                <a:solidFill>
                  <a:srgbClr val="002060"/>
                </a:solidFill>
                <a:latin typeface="Myriad Pro Cond"/>
                <a:ea typeface="Times New Roman" pitchFamily="18" charset="0"/>
                <a:cs typeface="Arial" pitchFamily="34" charset="0"/>
              </a:rPr>
              <a:t>processing of sawn timber 60.000 m3 / year</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en-GB" sz="1800" dirty="0" smtClean="0" bmk="">
                <a:solidFill>
                  <a:srgbClr val="002060"/>
                </a:solidFill>
                <a:latin typeface="Myriad Pro Cond"/>
                <a:ea typeface="Times New Roman" pitchFamily="18" charset="0"/>
                <a:cs typeface="Arial" pitchFamily="34" charset="0"/>
              </a:rPr>
              <a:t>production of laminated timber 45.000 m3 / year</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en-GB" sz="1800" dirty="0" smtClean="0" bmk="">
                <a:solidFill>
                  <a:srgbClr val="002060"/>
                </a:solidFill>
                <a:latin typeface="Myriad Pro Cond"/>
                <a:ea typeface="Times New Roman" pitchFamily="18" charset="0"/>
                <a:cs typeface="Arial" pitchFamily="34" charset="0"/>
              </a:rPr>
              <a:t>electricity generation 4.800 </a:t>
            </a:r>
            <a:r>
              <a:rPr lang="en-GB" sz="1800" dirty="0" err="1" smtClean="0" bmk="">
                <a:solidFill>
                  <a:srgbClr val="002060"/>
                </a:solidFill>
                <a:latin typeface="Myriad Pro Cond"/>
                <a:ea typeface="Times New Roman" pitchFamily="18" charset="0"/>
                <a:cs typeface="Arial" pitchFamily="34" charset="0"/>
              </a:rPr>
              <a:t>Mwh</a:t>
            </a:r>
            <a:r>
              <a:rPr lang="en-GB" sz="1800" dirty="0" smtClean="0" bmk="">
                <a:solidFill>
                  <a:srgbClr val="002060"/>
                </a:solidFill>
                <a:latin typeface="Myriad Pro Cond"/>
                <a:ea typeface="Times New Roman" pitchFamily="18" charset="0"/>
                <a:cs typeface="Arial" pitchFamily="34" charset="0"/>
              </a:rPr>
              <a:t>/ year</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en-GB" sz="1800" dirty="0" smtClean="0" bmk="">
                <a:solidFill>
                  <a:srgbClr val="002060"/>
                </a:solidFill>
                <a:latin typeface="Myriad Pro Cond"/>
                <a:ea typeface="Times New Roman" pitchFamily="18" charset="0"/>
                <a:cs typeface="Arial" pitchFamily="34" charset="0"/>
              </a:rPr>
              <a:t>heat generation 15.999 </a:t>
            </a:r>
            <a:r>
              <a:rPr lang="en-GB" sz="1800" dirty="0" err="1" smtClean="0" bmk="">
                <a:solidFill>
                  <a:srgbClr val="002060"/>
                </a:solidFill>
                <a:latin typeface="Myriad Pro Cond"/>
                <a:ea typeface="Times New Roman" pitchFamily="18" charset="0"/>
                <a:cs typeface="Arial" pitchFamily="34" charset="0"/>
              </a:rPr>
              <a:t>Mwh</a:t>
            </a:r>
            <a:r>
              <a:rPr lang="en-GB" sz="1800" dirty="0" smtClean="0" bmk="">
                <a:solidFill>
                  <a:srgbClr val="002060"/>
                </a:solidFill>
                <a:latin typeface="Myriad Pro Cond"/>
                <a:ea typeface="Times New Roman" pitchFamily="18" charset="0"/>
                <a:cs typeface="Arial" pitchFamily="34" charset="0"/>
              </a:rPr>
              <a:t> /year</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en-GB" sz="1800" dirty="0" smtClean="0" bmk="">
                <a:solidFill>
                  <a:srgbClr val="002060"/>
                </a:solidFill>
                <a:latin typeface="Myriad Pro Cond"/>
                <a:ea typeface="Times New Roman" pitchFamily="18" charset="0"/>
                <a:cs typeface="Arial" pitchFamily="34" charset="0"/>
              </a:rPr>
              <a:t>ROI &gt; 15%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The plan is to erect a plant for the production of laminated timber made of softwood,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for the needs of the construction industry; structural timber (KVH), 2-layered laminated timber (Duo),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3- layered laminated timber (Trio) and cross- laminated timber panels (CLT). </a:t>
            </a:r>
            <a:endParaRPr lang="sl-SI" sz="1800" dirty="0" smtClean="0" bmk="">
              <a:solidFill>
                <a:srgbClr val="002060"/>
              </a:solidFill>
              <a:latin typeface="Myriad Pro Cond"/>
              <a:ea typeface="Times New Roman" pitchFamily="18" charset="0"/>
              <a:cs typeface="Arial" pitchFamily="34" charset="0"/>
            </a:endParaRPr>
          </a:p>
        </p:txBody>
      </p:sp>
      <p:sp>
        <p:nvSpPr>
          <p:cNvPr id="13" name="Rectangle 1"/>
          <p:cNvSpPr>
            <a:spLocks noChangeArrowheads="1"/>
          </p:cNvSpPr>
          <p:nvPr/>
        </p:nvSpPr>
        <p:spPr bwMode="auto">
          <a:xfrm>
            <a:off x="7866437" y="4206657"/>
            <a:ext cx="2304605" cy="247760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fr-FR" sz="1600" b="1" dirty="0" smtClean="0">
                <a:solidFill>
                  <a:srgbClr val="708E31"/>
                </a:solidFill>
                <a:latin typeface="Myriad Pro Cond"/>
              </a:rPr>
              <a:t>Contact Point</a:t>
            </a:r>
            <a:endParaRPr lang="sl-SI" sz="1600" b="1" dirty="0" smtClean="0">
              <a:solidFill>
                <a:srgbClr val="708E31"/>
              </a:solidFill>
              <a:latin typeface="Myriad Pro Cond"/>
            </a:endParaRPr>
          </a:p>
          <a:p>
            <a:pPr marL="0" marR="0" lvl="0" indent="0" algn="l" defTabSz="914400" rtl="0" eaLnBrk="0" fontAlgn="base" latinLnBrk="0" hangingPunct="0">
              <a:spcBef>
                <a:spcPct val="0"/>
              </a:spcBef>
              <a:spcAft>
                <a:spcPct val="0"/>
              </a:spcAft>
              <a:buClrTx/>
              <a:buSzTx/>
              <a:buFontTx/>
              <a:buNone/>
              <a:tabLst/>
            </a:pPr>
            <a:r>
              <a:rPr lang="en-GB" sz="1600" b="1" dirty="0" err="1" smtClean="0" bmk="">
                <a:solidFill>
                  <a:srgbClr val="002060"/>
                </a:solidFill>
                <a:latin typeface="Myriad Pro Cond"/>
                <a:ea typeface="Times New Roman" pitchFamily="18" charset="0"/>
                <a:cs typeface="Arial" pitchFamily="34" charset="0"/>
              </a:rPr>
              <a:t>Talum</a:t>
            </a:r>
            <a:r>
              <a:rPr lang="en-GB" sz="1600" b="1" dirty="0" smtClean="0" bmk="">
                <a:solidFill>
                  <a:srgbClr val="002060"/>
                </a:solidFill>
                <a:latin typeface="Myriad Pro Cond"/>
                <a:ea typeface="Times New Roman" pitchFamily="18" charset="0"/>
                <a:cs typeface="Arial" pitchFamily="34" charset="0"/>
              </a:rPr>
              <a:t> d.</a:t>
            </a:r>
            <a:r>
              <a:rPr lang="sl-SI" sz="1600" b="1" dirty="0" smtClean="0" bmk="">
                <a:solidFill>
                  <a:srgbClr val="002060"/>
                </a:solidFill>
                <a:latin typeface="Myriad Pro Cond"/>
                <a:ea typeface="Times New Roman" pitchFamily="18" charset="0"/>
                <a:cs typeface="Arial" pitchFamily="34" charset="0"/>
              </a:rPr>
              <a:t> </a:t>
            </a:r>
            <a:r>
              <a:rPr lang="en-GB" sz="1600" b="1" dirty="0" smtClean="0" bmk="">
                <a:solidFill>
                  <a:srgbClr val="002060"/>
                </a:solidFill>
                <a:latin typeface="Myriad Pro Cond"/>
                <a:ea typeface="Times New Roman" pitchFamily="18" charset="0"/>
                <a:cs typeface="Arial" pitchFamily="34" charset="0"/>
              </a:rPr>
              <a:t>d.  </a:t>
            </a:r>
            <a:r>
              <a:rPr lang="it-IT" sz="1600" b="1" dirty="0" err="1" smtClean="0" bmk="">
                <a:solidFill>
                  <a:srgbClr val="002060"/>
                </a:solidFill>
                <a:latin typeface="Myriad Pro Cond"/>
                <a:ea typeface="Times New Roman" pitchFamily="18" charset="0"/>
                <a:cs typeface="Arial" pitchFamily="34" charset="0"/>
              </a:rPr>
              <a:t>Kidričevo</a:t>
            </a:r>
            <a:endParaRPr lang="sl-SI" sz="1600" b="1"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sl-SI" sz="1600" dirty="0" smtClean="0" bmk="">
                <a:solidFill>
                  <a:srgbClr val="002060"/>
                </a:solidFill>
                <a:latin typeface="Myriad Pro Cond"/>
                <a:ea typeface="Times New Roman" pitchFamily="18" charset="0"/>
                <a:cs typeface="Arial" pitchFamily="34" charset="0"/>
              </a:rPr>
              <a:t>Mr. Milan </a:t>
            </a:r>
            <a:r>
              <a:rPr lang="sl-SI" sz="1600" smtClean="0" bmk="">
                <a:solidFill>
                  <a:srgbClr val="002060"/>
                </a:solidFill>
                <a:latin typeface="Myriad Pro Cond"/>
                <a:ea typeface="Times New Roman" pitchFamily="18" charset="0"/>
                <a:cs typeface="Arial" pitchFamily="34" charset="0"/>
              </a:rPr>
              <a:t>Firbas</a:t>
            </a:r>
            <a:endParaRPr lang="sl-SI" sz="16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it-IT" sz="1600" dirty="0" err="1" smtClean="0" bmk="">
                <a:solidFill>
                  <a:srgbClr val="002060"/>
                </a:solidFill>
                <a:latin typeface="Myriad Pro Cond"/>
                <a:ea typeface="Times New Roman" pitchFamily="18" charset="0"/>
                <a:cs typeface="Arial" pitchFamily="34" charset="0"/>
              </a:rPr>
              <a:t>Tovarniška</a:t>
            </a:r>
            <a:r>
              <a:rPr lang="it-IT" sz="1600" dirty="0" smtClean="0" bmk="">
                <a:solidFill>
                  <a:srgbClr val="002060"/>
                </a:solidFill>
                <a:latin typeface="Myriad Pro Cond"/>
                <a:ea typeface="Times New Roman" pitchFamily="18" charset="0"/>
                <a:cs typeface="Arial" pitchFamily="34" charset="0"/>
              </a:rPr>
              <a:t> cesta 10</a:t>
            </a:r>
            <a:endParaRPr lang="sl-SI" sz="16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it-IT" sz="1600" dirty="0" smtClean="0" bmk="">
                <a:solidFill>
                  <a:srgbClr val="002060"/>
                </a:solidFill>
                <a:latin typeface="Myriad Pro Cond"/>
                <a:ea typeface="Times New Roman" pitchFamily="18" charset="0"/>
                <a:cs typeface="Arial" pitchFamily="34" charset="0"/>
              </a:rPr>
              <a:t>2325 </a:t>
            </a:r>
            <a:r>
              <a:rPr lang="it-IT" sz="1600" dirty="0" err="1" smtClean="0" bmk="">
                <a:solidFill>
                  <a:srgbClr val="002060"/>
                </a:solidFill>
                <a:latin typeface="Myriad Pro Cond"/>
                <a:ea typeface="Times New Roman" pitchFamily="18" charset="0"/>
                <a:cs typeface="Arial" pitchFamily="34" charset="0"/>
              </a:rPr>
              <a:t>Kidričevo</a:t>
            </a:r>
            <a:endParaRPr lang="sl-SI" sz="16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it-IT" sz="1600" dirty="0" smtClean="0" bmk="">
                <a:solidFill>
                  <a:srgbClr val="002060"/>
                </a:solidFill>
                <a:latin typeface="Myriad Pro Cond"/>
                <a:ea typeface="Times New Roman" pitchFamily="18" charset="0"/>
                <a:cs typeface="Arial" pitchFamily="34" charset="0"/>
              </a:rPr>
              <a:t>Tel: +386 2 7995 100 </a:t>
            </a:r>
            <a:endParaRPr lang="sl-SI" sz="16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US" sz="1600" dirty="0" smtClean="0" bmk="">
                <a:solidFill>
                  <a:srgbClr val="002060"/>
                </a:solidFill>
                <a:latin typeface="Myriad Pro Cond"/>
                <a:ea typeface="Times New Roman" pitchFamily="18" charset="0"/>
                <a:cs typeface="Arial" pitchFamily="34" charset="0"/>
              </a:rPr>
              <a:t>http://www.talum.si</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1FA345"/>
                </a:solidFill>
                <a:effectLst/>
                <a:latin typeface="Arial" pitchFamily="34" charset="0"/>
                <a:ea typeface="Times New Roman" pitchFamily="18" charset="0"/>
                <a:cs typeface="Arial" pitchFamily="34" charset="0"/>
              </a:rPr>
              <a:t/>
            </a:r>
            <a:br>
              <a:rPr kumimoji="0" lang="en-US" sz="1800" b="1" i="0" u="none" strike="noStrike" cap="none" normalizeH="0" baseline="0" dirty="0" smtClean="0">
                <a:ln>
                  <a:noFill/>
                </a:ln>
                <a:solidFill>
                  <a:srgbClr val="1FA345"/>
                </a:solidFill>
                <a:effectLst/>
                <a:latin typeface="Arial" pitchFamily="34" charset="0"/>
                <a:ea typeface="Times New Roman" pitchFamily="18" charset="0"/>
                <a:cs typeface="Arial" pitchFamily="34" charset="0"/>
              </a:rPr>
            </a:br>
            <a:endParaRPr kumimoji="0" lang="sl-SI"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4561344" y="765511"/>
            <a:ext cx="5489900" cy="954107"/>
          </a:xfrm>
          <a:prstGeom prst="rect">
            <a:avLst/>
          </a:prstGeom>
        </p:spPr>
        <p:txBody>
          <a:bodyPr wrap="none">
            <a:spAutoFit/>
          </a:bodyPr>
          <a:lstStyle/>
          <a:p>
            <a:pPr marL="176213" algn="r"/>
            <a:r>
              <a:rPr lang="en-GB" sz="2800" b="1" dirty="0" smtClean="0">
                <a:solidFill>
                  <a:srgbClr val="002060"/>
                </a:solidFill>
                <a:latin typeface="Myriad Pro Cond"/>
              </a:rPr>
              <a:t>Tourism</a:t>
            </a:r>
            <a:r>
              <a:rPr lang="en-GB" sz="2800" b="1" dirty="0" smtClean="0">
                <a:solidFill>
                  <a:srgbClr val="78A22F"/>
                </a:solidFill>
                <a:latin typeface="Myriad Pro Cond"/>
              </a:rPr>
              <a:t> </a:t>
            </a:r>
            <a:r>
              <a:rPr lang="en-GB" sz="2800" b="1" dirty="0" smtClean="0">
                <a:solidFill>
                  <a:srgbClr val="002060"/>
                </a:solidFill>
                <a:latin typeface="Myriad Pro Cond"/>
              </a:rPr>
              <a:t>– Hospitality projects</a:t>
            </a:r>
          </a:p>
          <a:p>
            <a:pPr marL="176213" algn="r"/>
            <a:endParaRPr lang="en-GB"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691286"/>
            <a:ext cx="7044695" cy="3725839"/>
          </a:xfrm>
          <a:prstGeom prst="rect">
            <a:avLst/>
          </a:prstGeom>
          <a:noFill/>
          <a:ln w="9525">
            <a:noFill/>
            <a:miter lim="800000"/>
            <a:headEnd/>
            <a:tailEnd/>
          </a:ln>
        </p:spPr>
        <p:txBody>
          <a:bodyPr/>
          <a:lstStyle/>
          <a:p>
            <a:r>
              <a:rPr lang="sl-SI" sz="2000" b="1" dirty="0" err="1" smtClean="0">
                <a:solidFill>
                  <a:srgbClr val="002060"/>
                </a:solidFill>
                <a:latin typeface="Myriad Pro Cond"/>
                <a:ea typeface="Verdana" pitchFamily="34" charset="0"/>
                <a:cs typeface="Verdana" pitchFamily="34" charset="0"/>
              </a:rPr>
              <a:t>Tourism</a:t>
            </a:r>
            <a:r>
              <a:rPr lang="sl-SI" sz="2000" b="1" dirty="0" smtClean="0">
                <a:solidFill>
                  <a:srgbClr val="002060"/>
                </a:solidFill>
                <a:latin typeface="Myriad Pro Cond"/>
                <a:ea typeface="Verdana" pitchFamily="34" charset="0"/>
                <a:cs typeface="Verdana" pitchFamily="34" charset="0"/>
              </a:rPr>
              <a:t> - </a:t>
            </a:r>
            <a:r>
              <a:rPr lang="en-GB" sz="2000" b="1" dirty="0" smtClean="0">
                <a:solidFill>
                  <a:srgbClr val="002060"/>
                </a:solidFill>
                <a:latin typeface="Myriad Pro Cond"/>
                <a:ea typeface="Verdana" pitchFamily="34" charset="0"/>
                <a:cs typeface="Verdana" pitchFamily="34" charset="0"/>
              </a:rPr>
              <a:t>Key figures 2012</a:t>
            </a:r>
          </a:p>
          <a:p>
            <a:pPr>
              <a:buClr>
                <a:srgbClr val="708E31"/>
              </a:buClr>
            </a:pPr>
            <a:endParaRPr lang="en-GB" sz="2000" dirty="0" smtClean="0">
              <a:solidFill>
                <a:srgbClr val="FF0000"/>
              </a:solidFill>
              <a:latin typeface="Myriad Pro Cond"/>
              <a:ea typeface="Verdana" pitchFamily="34" charset="0"/>
              <a:cs typeface="Verdana" pitchFamily="34" charset="0"/>
            </a:endParaRPr>
          </a:p>
          <a:p>
            <a:pPr>
              <a:buClr>
                <a:srgbClr val="708E31"/>
              </a:buClr>
              <a:buFont typeface="Wingdings" pitchFamily="2" charset="2"/>
              <a:buChar char="Ø"/>
            </a:pPr>
            <a:r>
              <a:rPr lang="en-GB" sz="2000" dirty="0" smtClean="0">
                <a:solidFill>
                  <a:srgbClr val="FF0000"/>
                </a:solidFill>
                <a:latin typeface="Myriad Pro Cond"/>
                <a:ea typeface="Verdana" pitchFamily="34" charset="0"/>
                <a:cs typeface="Verdana" pitchFamily="34" charset="0"/>
              </a:rPr>
              <a:t> </a:t>
            </a:r>
            <a:r>
              <a:rPr lang="en-GB" sz="2000" dirty="0" smtClean="0">
                <a:solidFill>
                  <a:srgbClr val="002060"/>
                </a:solidFill>
                <a:latin typeface="Myriad Pro Cond"/>
                <a:ea typeface="Verdana" pitchFamily="34" charset="0"/>
                <a:cs typeface="Verdana" pitchFamily="34" charset="0"/>
              </a:rPr>
              <a:t>Number of employees: </a:t>
            </a:r>
            <a:r>
              <a:rPr lang="sl-SI" sz="2000" dirty="0" smtClean="0">
                <a:solidFill>
                  <a:srgbClr val="002060"/>
                </a:solidFill>
                <a:latin typeface="Myriad Pro Cond"/>
                <a:ea typeface="Verdana" pitchFamily="34" charset="0"/>
                <a:cs typeface="Verdana" pitchFamily="34" charset="0"/>
              </a:rPr>
              <a:t>45</a:t>
            </a:r>
            <a:r>
              <a:rPr lang="en-GB" sz="2000" dirty="0" smtClean="0">
                <a:solidFill>
                  <a:srgbClr val="002060"/>
                </a:solidFill>
                <a:latin typeface="Myriad Pro Cond"/>
                <a:ea typeface="Verdana" pitchFamily="34" charset="0"/>
                <a:cs typeface="Verdana" pitchFamily="34" charset="0"/>
              </a:rPr>
              <a:t>,</a:t>
            </a:r>
            <a:r>
              <a:rPr lang="sl-SI" sz="2000" dirty="0" smtClean="0">
                <a:solidFill>
                  <a:srgbClr val="002060"/>
                </a:solidFill>
                <a:latin typeface="Myriad Pro Cond"/>
                <a:ea typeface="Verdana" pitchFamily="34" charset="0"/>
                <a:cs typeface="Verdana" pitchFamily="34" charset="0"/>
              </a:rPr>
              <a:t>0</a:t>
            </a:r>
            <a:r>
              <a:rPr lang="en-GB" sz="2000" dirty="0" smtClean="0">
                <a:solidFill>
                  <a:srgbClr val="002060"/>
                </a:solidFill>
                <a:latin typeface="Myriad Pro Cond"/>
                <a:ea typeface="Verdana" pitchFamily="34" charset="0"/>
                <a:cs typeface="Verdana" pitchFamily="34" charset="0"/>
              </a:rPr>
              <a:t>00</a:t>
            </a:r>
          </a:p>
          <a:p>
            <a:pPr>
              <a:buClr>
                <a:srgbClr val="708E31"/>
              </a:buClr>
              <a:buFont typeface="Wingdings" pitchFamily="2" charset="2"/>
              <a:buChar char="Ø"/>
            </a:pPr>
            <a:r>
              <a:rPr lang="en-GB" sz="2000" dirty="0" smtClean="0">
                <a:solidFill>
                  <a:srgbClr val="002060"/>
                </a:solidFill>
                <a:latin typeface="Myriad Pro Cond"/>
                <a:ea typeface="Verdana" pitchFamily="34" charset="0"/>
                <a:cs typeface="Verdana" pitchFamily="34" charset="0"/>
              </a:rPr>
              <a:t> Revenues (in €): </a:t>
            </a:r>
            <a:r>
              <a:rPr lang="sl-SI" sz="2000" dirty="0" smtClean="0">
                <a:solidFill>
                  <a:srgbClr val="002060"/>
                </a:solidFill>
                <a:latin typeface="Myriad Pro Cond"/>
                <a:ea typeface="Verdana" pitchFamily="34" charset="0"/>
                <a:cs typeface="Verdana" pitchFamily="34" charset="0"/>
              </a:rPr>
              <a:t>2 </a:t>
            </a:r>
            <a:r>
              <a:rPr lang="sl-SI" sz="2000" dirty="0" err="1" smtClean="0">
                <a:solidFill>
                  <a:srgbClr val="002060"/>
                </a:solidFill>
                <a:latin typeface="Myriad Pro Cond"/>
                <a:ea typeface="Verdana" pitchFamily="34" charset="0"/>
                <a:cs typeface="Verdana" pitchFamily="34" charset="0"/>
              </a:rPr>
              <a:t>bn</a:t>
            </a:r>
            <a:endParaRPr lang="sl-SI" sz="2000" dirty="0" smtClean="0">
              <a:solidFill>
                <a:srgbClr val="002060"/>
              </a:solidFill>
              <a:latin typeface="Myriad Pro Cond"/>
              <a:ea typeface="Verdana" pitchFamily="34" charset="0"/>
              <a:cs typeface="Verdana" pitchFamily="34" charset="0"/>
            </a:endParaRPr>
          </a:p>
          <a:p>
            <a:pPr>
              <a:buClr>
                <a:srgbClr val="708E31"/>
              </a:buClr>
              <a:buFont typeface="Wingdings" pitchFamily="2" charset="2"/>
              <a:buChar char="Ø"/>
            </a:pPr>
            <a:r>
              <a:rPr lang="sl-SI" sz="2000" dirty="0" smtClean="0">
                <a:solidFill>
                  <a:srgbClr val="002060"/>
                </a:solidFill>
                <a:latin typeface="Myriad Pro Cond"/>
                <a:ea typeface="Verdana" pitchFamily="34" charset="0"/>
                <a:cs typeface="Verdana" pitchFamily="34" charset="0"/>
              </a:rPr>
              <a:t>12 % </a:t>
            </a:r>
            <a:r>
              <a:rPr lang="sl-SI" sz="2000" dirty="0" err="1" smtClean="0">
                <a:solidFill>
                  <a:srgbClr val="002060"/>
                </a:solidFill>
                <a:latin typeface="Myriad Pro Cond"/>
                <a:ea typeface="Verdana" pitchFamily="34" charset="0"/>
                <a:cs typeface="Verdana" pitchFamily="34" charset="0"/>
              </a:rPr>
              <a:t>of</a:t>
            </a:r>
            <a:r>
              <a:rPr lang="sl-SI" sz="2000" dirty="0" smtClean="0">
                <a:solidFill>
                  <a:srgbClr val="002060"/>
                </a:solidFill>
                <a:latin typeface="Myriad Pro Cond"/>
                <a:ea typeface="Verdana" pitchFamily="34" charset="0"/>
                <a:cs typeface="Verdana" pitchFamily="34" charset="0"/>
              </a:rPr>
              <a:t> GDP</a:t>
            </a:r>
            <a:endParaRPr lang="en-GB" sz="2000" dirty="0" smtClean="0">
              <a:solidFill>
                <a:srgbClr val="002060"/>
              </a:solidFill>
              <a:latin typeface="Myriad Pro Cond"/>
              <a:ea typeface="Verdana" pitchFamily="34" charset="0"/>
              <a:cs typeface="Verdana" pitchFamily="34" charset="0"/>
            </a:endParaRPr>
          </a:p>
          <a:p>
            <a:pPr>
              <a:buClr>
                <a:srgbClr val="708E31"/>
              </a:buClr>
              <a:buFont typeface="Wingdings" pitchFamily="2" charset="2"/>
              <a:buChar char="Ø"/>
            </a:pPr>
            <a:endParaRPr lang="en-GB" sz="2000" dirty="0" smtClean="0">
              <a:solidFill>
                <a:srgbClr val="FF0000"/>
              </a:solidFill>
              <a:latin typeface="Myriad Pro Cond"/>
              <a:ea typeface="Verdana" pitchFamily="34" charset="0"/>
              <a:cs typeface="Verdana" pitchFamily="34" charset="0"/>
            </a:endParaRPr>
          </a:p>
          <a:p>
            <a:pPr lvl="0">
              <a:buClr>
                <a:srgbClr val="708E31"/>
              </a:buClr>
              <a:buFont typeface="Wingdings" pitchFamily="2" charset="2"/>
              <a:buChar char="ü"/>
            </a:pPr>
            <a:r>
              <a:rPr lang="sl-SI" sz="1800" dirty="0" smtClean="0">
                <a:solidFill>
                  <a:srgbClr val="002060"/>
                </a:solidFill>
                <a:latin typeface="Myriad Pro Cond"/>
                <a:ea typeface="Verdana" pitchFamily="34" charset="0"/>
                <a:cs typeface="Verdana" pitchFamily="34" charset="0"/>
              </a:rPr>
              <a:t> </a:t>
            </a:r>
            <a:r>
              <a:rPr lang="en-GB" sz="1800" dirty="0" smtClean="0">
                <a:solidFill>
                  <a:srgbClr val="002060"/>
                </a:solidFill>
                <a:latin typeface="Myriad Pro Cond"/>
                <a:ea typeface="Verdana" pitchFamily="34" charset="0"/>
                <a:cs typeface="Verdana" pitchFamily="34" charset="0"/>
              </a:rPr>
              <a:t>Variety of offers in a small area (seaside, lake, river and</a:t>
            </a:r>
          </a:p>
          <a:p>
            <a:pPr lvl="0">
              <a:buClr>
                <a:srgbClr val="708E31"/>
              </a:buClr>
            </a:pPr>
            <a:r>
              <a:rPr lang="en-GB" sz="1800" dirty="0" smtClean="0">
                <a:solidFill>
                  <a:srgbClr val="002060"/>
                </a:solidFill>
                <a:latin typeface="Myriad Pro Cond"/>
                <a:ea typeface="Verdana" pitchFamily="34" charset="0"/>
                <a:cs typeface="Verdana" pitchFamily="34" charset="0"/>
              </a:rPr>
              <a:t>    mountain tourism, health tourism, adrenaline and adventure </a:t>
            </a:r>
          </a:p>
          <a:p>
            <a:pPr lvl="0">
              <a:buClr>
                <a:srgbClr val="708E31"/>
              </a:buClr>
            </a:pPr>
            <a:r>
              <a:rPr lang="en-GB" sz="1800" dirty="0" smtClean="0">
                <a:solidFill>
                  <a:srgbClr val="002060"/>
                </a:solidFill>
                <a:latin typeface="Myriad Pro Cond"/>
                <a:ea typeface="Verdana" pitchFamily="34" charset="0"/>
                <a:cs typeface="Verdana" pitchFamily="34" charset="0"/>
              </a:rPr>
              <a:t>    parks, sport tourism etc.) - an ideal destination for tourists looking</a:t>
            </a:r>
          </a:p>
          <a:p>
            <a:pPr lvl="0">
              <a:buClr>
                <a:srgbClr val="708E31"/>
              </a:buClr>
            </a:pPr>
            <a:r>
              <a:rPr lang="en-GB" sz="1800" dirty="0" smtClean="0">
                <a:solidFill>
                  <a:srgbClr val="002060"/>
                </a:solidFill>
                <a:latin typeface="Myriad Pro Cond"/>
                <a:ea typeface="Verdana" pitchFamily="34" charset="0"/>
                <a:cs typeface="Verdana" pitchFamily="34" charset="0"/>
              </a:rPr>
              <a:t>    for a broad range of experiences in a short period of time</a:t>
            </a:r>
          </a:p>
          <a:p>
            <a:pPr lvl="0">
              <a:buClr>
                <a:srgbClr val="708E31"/>
              </a:buClr>
              <a:buFont typeface="Wingdings" pitchFamily="2" charset="2"/>
              <a:buChar char="ü"/>
            </a:pPr>
            <a:r>
              <a:rPr lang="en-GB" sz="1800" dirty="0" smtClean="0">
                <a:solidFill>
                  <a:srgbClr val="002060"/>
                </a:solidFill>
                <a:latin typeface="Myriad Pro Cond"/>
                <a:ea typeface="Verdana" pitchFamily="34" charset="0"/>
                <a:cs typeface="Verdana" pitchFamily="34" charset="0"/>
              </a:rPr>
              <a:t> Infrastructure complementing accommodation development </a:t>
            </a:r>
          </a:p>
          <a:p>
            <a:pPr lvl="0">
              <a:buClr>
                <a:srgbClr val="708E31"/>
              </a:buClr>
              <a:buFont typeface="Wingdings" pitchFamily="2" charset="2"/>
              <a:buChar char="ü"/>
            </a:pPr>
            <a:r>
              <a:rPr lang="en-GB" sz="1800" dirty="0" smtClean="0">
                <a:solidFill>
                  <a:srgbClr val="002060"/>
                </a:solidFill>
                <a:latin typeface="Myriad Pro Cond"/>
                <a:ea typeface="Verdana" pitchFamily="34" charset="0"/>
                <a:cs typeface="Verdana" pitchFamily="34" charset="0"/>
              </a:rPr>
              <a:t> Upgrading built environment </a:t>
            </a:r>
          </a:p>
          <a:p>
            <a:pPr lvl="0">
              <a:buClr>
                <a:srgbClr val="708E31"/>
              </a:buClr>
              <a:buFont typeface="Wingdings" pitchFamily="2" charset="2"/>
              <a:buChar char="ü"/>
            </a:pPr>
            <a:r>
              <a:rPr lang="en-GB" sz="1800" dirty="0" smtClean="0">
                <a:solidFill>
                  <a:srgbClr val="002060"/>
                </a:solidFill>
                <a:latin typeface="Myriad Pro Cond"/>
                <a:ea typeface="Verdana" pitchFamily="34" charset="0"/>
                <a:cs typeface="Verdana" pitchFamily="34" charset="0"/>
              </a:rPr>
              <a:t> New recreational and outdoor attractions </a:t>
            </a:r>
          </a:p>
          <a:p>
            <a:pPr lvl="0">
              <a:buClr>
                <a:srgbClr val="708E31"/>
              </a:buClr>
              <a:buFont typeface="Wingdings" pitchFamily="2" charset="2"/>
              <a:buChar char="ü"/>
            </a:pPr>
            <a:r>
              <a:rPr lang="en-GB" sz="1800" dirty="0" smtClean="0">
                <a:solidFill>
                  <a:srgbClr val="002060"/>
                </a:solidFill>
                <a:latin typeface="Myriad Pro Cond"/>
                <a:ea typeface="Verdana" pitchFamily="34" charset="0"/>
                <a:cs typeface="Verdana" pitchFamily="34" charset="0"/>
              </a:rPr>
              <a:t> New nature based experiences </a:t>
            </a:r>
            <a:endParaRPr lang="en-GB" sz="1800" b="1" dirty="0" smtClean="0">
              <a:solidFill>
                <a:srgbClr val="002060"/>
              </a:solidFill>
              <a:latin typeface="Myriad Pro Cond"/>
              <a:ea typeface="Verdana" pitchFamily="34" charset="0"/>
              <a:cs typeface="Verdana" pitchFamily="34" charset="0"/>
            </a:endParaRPr>
          </a:p>
          <a:p>
            <a:pPr>
              <a:buClr>
                <a:srgbClr val="708E31"/>
              </a:buClr>
              <a:buFont typeface="Wingdings" pitchFamily="2" charset="2"/>
              <a:buChar char="Ø"/>
            </a:pPr>
            <a:endParaRPr lang="en-GB" sz="1800" dirty="0" smtClean="0" bmk="">
              <a:solidFill>
                <a:schemeClr val="tx2"/>
              </a:solidFill>
              <a:latin typeface="Myriad Pro Cond"/>
              <a:ea typeface="Times New Roman" pitchFamily="18" charset="0"/>
              <a:cs typeface="Arial" pitchFamily="34" charset="0"/>
            </a:endParaRPr>
          </a:p>
          <a:p>
            <a:pPr marL="9525" indent="-9525">
              <a:lnSpc>
                <a:spcPct val="120000"/>
              </a:lnSpc>
              <a:buClr>
                <a:srgbClr val="EE0000"/>
              </a:buClr>
            </a:pPr>
            <a:endParaRPr lang="en-GB" sz="1400" dirty="0" smtClean="0">
              <a:solidFill>
                <a:schemeClr val="tx1"/>
              </a:solidFill>
              <a:latin typeface="Trebuchet MS" pitchFamily="34" charset="0"/>
            </a:endParaRPr>
          </a:p>
          <a:p>
            <a:pPr marL="9525" indent="-9525">
              <a:lnSpc>
                <a:spcPct val="120000"/>
              </a:lnSpc>
              <a:buClr>
                <a:srgbClr val="EE0000"/>
              </a:buClr>
            </a:pPr>
            <a:endParaRPr lang="en-GB"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28520"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3614160" y="3693161"/>
            <a:ext cx="862324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5" name="Slika 14" descr="Wellness_center_Amalija_3.jpg"/>
          <p:cNvPicPr>
            <a:picLocks noChangeAspect="1"/>
          </p:cNvPicPr>
          <p:nvPr/>
        </p:nvPicPr>
        <p:blipFill>
          <a:blip r:embed="rId4"/>
          <a:stretch>
            <a:fillRect/>
          </a:stretch>
        </p:blipFill>
        <p:spPr>
          <a:xfrm>
            <a:off x="7673215" y="1618652"/>
            <a:ext cx="2655414" cy="1766573"/>
          </a:xfrm>
          <a:prstGeom prst="rect">
            <a:avLst/>
          </a:prstGeom>
        </p:spPr>
      </p:pic>
      <p:sp>
        <p:nvSpPr>
          <p:cNvPr id="17" name="Rectangle 13"/>
          <p:cNvSpPr>
            <a:spLocks noChangeArrowheads="1"/>
          </p:cNvSpPr>
          <p:nvPr/>
        </p:nvSpPr>
        <p:spPr bwMode="auto">
          <a:xfrm>
            <a:off x="8961792" y="3446940"/>
            <a:ext cx="1366837" cy="246221"/>
          </a:xfrm>
          <a:prstGeom prst="rect">
            <a:avLst/>
          </a:prstGeom>
          <a:noFill/>
          <a:ln w="9525">
            <a:noFill/>
            <a:miter lim="800000"/>
            <a:headEnd/>
            <a:tailEnd/>
          </a:ln>
        </p:spPr>
        <p:txBody>
          <a:bodyPr wrap="square">
            <a:spAutoFit/>
          </a:bodyPr>
          <a:lstStyle/>
          <a:p>
            <a:r>
              <a:rPr lang="sl-SI" sz="1000" b="0" dirty="0" smtClean="0">
                <a:solidFill>
                  <a:schemeClr val="tx1"/>
                </a:solidFill>
              </a:rPr>
              <a:t>Rimske Terme SPA</a:t>
            </a:r>
            <a:endParaRPr lang="sl-SI" sz="1000" b="0" dirty="0">
              <a:solidFill>
                <a:schemeClr val="tx1"/>
              </a:solidFill>
            </a:endParaRPr>
          </a:p>
        </p:txBody>
      </p:sp>
      <p:pic>
        <p:nvPicPr>
          <p:cNvPr id="13" name="Slika 12" descr="Orhidelia_terme.jpg"/>
          <p:cNvPicPr>
            <a:picLocks noChangeAspect="1"/>
          </p:cNvPicPr>
          <p:nvPr/>
        </p:nvPicPr>
        <p:blipFill>
          <a:blip r:embed="rId5"/>
          <a:stretch>
            <a:fillRect/>
          </a:stretch>
        </p:blipFill>
        <p:spPr>
          <a:xfrm>
            <a:off x="7673216" y="3298092"/>
            <a:ext cx="2655413" cy="1770496"/>
          </a:xfrm>
          <a:prstGeom prst="rect">
            <a:avLst/>
          </a:prstGeom>
        </p:spPr>
      </p:pic>
      <p:pic>
        <p:nvPicPr>
          <p:cNvPr id="18" name="Picture 6" descr="T3 krovno 1"/>
          <p:cNvPicPr>
            <a:picLocks noChangeAspect="1" noChangeArrowheads="1"/>
          </p:cNvPicPr>
          <p:nvPr/>
        </p:nvPicPr>
        <p:blipFill>
          <a:blip r:embed="rId6"/>
          <a:srcRect/>
          <a:stretch>
            <a:fillRect/>
          </a:stretch>
        </p:blipFill>
        <p:spPr bwMode="auto">
          <a:xfrm>
            <a:off x="7673215" y="5068588"/>
            <a:ext cx="2655413" cy="1708552"/>
          </a:xfrm>
          <a:prstGeom prst="rect">
            <a:avLst/>
          </a:prstGeom>
          <a:noFill/>
        </p:spPr>
      </p:pic>
    </p:spTree>
    <p:extLst>
      <p:ext uri="{BB962C8B-B14F-4D97-AF65-F5344CB8AC3E}">
        <p14:creationId xmlns:p14="http://schemas.microsoft.com/office/powerpoint/2010/main" xmlns=""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4074222" y="757882"/>
            <a:ext cx="6084679" cy="523220"/>
          </a:xfrm>
          <a:prstGeom prst="rect">
            <a:avLst/>
          </a:prstGeom>
        </p:spPr>
        <p:txBody>
          <a:bodyPr wrap="square">
            <a:spAutoFit/>
          </a:bodyPr>
          <a:lstStyle/>
          <a:p>
            <a:pPr marL="176213" lvl="0" algn="ctr"/>
            <a:r>
              <a:rPr lang="en-GB" sz="2800" b="1" dirty="0" smtClean="0">
                <a:solidFill>
                  <a:srgbClr val="002060"/>
                </a:solidFill>
                <a:latin typeface="Myriad Pro Cond"/>
              </a:rPr>
              <a:t>SAVA </a:t>
            </a:r>
            <a:r>
              <a:rPr lang="sl-SI" sz="2800" b="1" dirty="0" smtClean="0">
                <a:solidFill>
                  <a:srgbClr val="002060"/>
                </a:solidFill>
                <a:latin typeface="Myriad Pro Cond"/>
              </a:rPr>
              <a:t>d</a:t>
            </a:r>
            <a:r>
              <a:rPr lang="en-GB" sz="2800" b="1" dirty="0" smtClean="0">
                <a:solidFill>
                  <a:srgbClr val="002060"/>
                </a:solidFill>
                <a:latin typeface="Myriad Pro Cond"/>
              </a:rPr>
              <a:t>.</a:t>
            </a:r>
            <a:r>
              <a:rPr lang="sl-SI" sz="2800" b="1" dirty="0" smtClean="0">
                <a:solidFill>
                  <a:srgbClr val="002060"/>
                </a:solidFill>
                <a:latin typeface="Myriad Pro Cond"/>
              </a:rPr>
              <a:t> d</a:t>
            </a:r>
            <a:r>
              <a:rPr lang="en-GB" sz="2800" b="1" dirty="0" smtClean="0">
                <a:solidFill>
                  <a:srgbClr val="002060"/>
                </a:solidFill>
                <a:latin typeface="Myriad Pro Cond"/>
              </a:rPr>
              <a:t>. (tourism and banking)</a:t>
            </a:r>
            <a:endParaRPr lang="sl-SI" sz="2800" b="1" dirty="0" smtClean="0">
              <a:solidFill>
                <a:srgbClr val="002060"/>
              </a:solidFill>
              <a:latin typeface="Myriad Pro Cond"/>
            </a:endParaRPr>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13" name="Rectangle 2"/>
          <p:cNvSpPr>
            <a:spLocks noChangeArrowheads="1"/>
          </p:cNvSpPr>
          <p:nvPr/>
        </p:nvSpPr>
        <p:spPr bwMode="auto">
          <a:xfrm>
            <a:off x="369864" y="1719618"/>
            <a:ext cx="5843266" cy="403187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200" b="1" dirty="0" smtClean="0">
                <a:solidFill>
                  <a:srgbClr val="002060"/>
                </a:solidFill>
                <a:latin typeface="Myriad Pro Cond"/>
              </a:rPr>
              <a:t>Executive summary</a:t>
            </a:r>
            <a:endParaRPr lang="sl-SI" sz="2200" b="1" dirty="0" smtClean="0">
              <a:solidFill>
                <a:srgbClr val="002060"/>
              </a:solidFill>
              <a:latin typeface="Myriad Pro Cond"/>
            </a:endParaRPr>
          </a:p>
          <a:p>
            <a:pPr marL="0" marR="0" lvl="0" indent="0" algn="l" defTabSz="914400" rtl="0" eaLnBrk="0" fontAlgn="base" latinLnBrk="0" hangingPunct="0">
              <a:lnSpc>
                <a:spcPct val="150000"/>
              </a:lnSpc>
              <a:spcBef>
                <a:spcPct val="0"/>
              </a:spcBef>
              <a:spcAft>
                <a:spcPct val="0"/>
              </a:spcAft>
              <a:buClr>
                <a:schemeClr val="accent3"/>
              </a:buClr>
              <a:buSzTx/>
              <a:buFont typeface="Wingdings" pitchFamily="2" charset="2"/>
              <a:buChar char="Ø"/>
              <a:tabLst/>
            </a:pPr>
            <a:r>
              <a:rPr kumimoji="0" lang="sl-SI" sz="1800" b="0" i="0" u="none" strike="noStrike" cap="none" normalizeH="0" baseline="0" dirty="0" smtClean="0">
                <a:ln>
                  <a:noFill/>
                </a:ln>
                <a:solidFill>
                  <a:srgbClr val="002060"/>
                </a:solidFill>
                <a:effectLst/>
                <a:latin typeface="Myriad Pro Cond"/>
                <a:ea typeface="Times New Roman" pitchFamily="18" charset="0"/>
                <a:cs typeface="Arial" pitchFamily="34" charset="0"/>
              </a:rPr>
              <a:t> </a:t>
            </a:r>
            <a:r>
              <a:rPr kumimoji="0" lang="en-GB" sz="1800" b="0" i="0" u="none" strike="noStrike" cap="none" normalizeH="0" baseline="0" dirty="0" smtClean="0">
                <a:ln>
                  <a:noFill/>
                </a:ln>
                <a:solidFill>
                  <a:srgbClr val="002060"/>
                </a:solidFill>
                <a:effectLst/>
                <a:latin typeface="Myriad Pro Cond"/>
                <a:ea typeface="Times New Roman" pitchFamily="18" charset="0"/>
                <a:cs typeface="Arial" pitchFamily="34" charset="0"/>
              </a:rPr>
              <a:t>O</a:t>
            </a:r>
            <a:r>
              <a:rPr kumimoji="0" lang="en-GB"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ne of the </a:t>
            </a:r>
            <a:r>
              <a:rPr kumimoji="0" lang="en-GB" sz="1800" b="1" i="0" u="none" strike="noStrike" cap="none" normalizeH="0" baseline="0" dirty="0" smtClean="0" bmk="">
                <a:ln>
                  <a:noFill/>
                </a:ln>
                <a:solidFill>
                  <a:srgbClr val="002060"/>
                </a:solidFill>
                <a:effectLst/>
                <a:latin typeface="Myriad Pro Cond"/>
                <a:ea typeface="Times New Roman" pitchFamily="18" charset="0"/>
                <a:cs typeface="Arial" pitchFamily="34" charset="0"/>
              </a:rPr>
              <a:t>largest financial holdings </a:t>
            </a:r>
            <a:r>
              <a:rPr kumimoji="0" lang="en-GB"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and business </a:t>
            </a:r>
            <a:endParaRPr kumimoji="0" lang="sl-SI" sz="1800" b="0" i="0" u="none" strike="noStrike" cap="none" normalizeH="0" baseline="0" dirty="0" smtClean="0" bmk="">
              <a:ln>
                <a:noFill/>
              </a:ln>
              <a:solidFill>
                <a:srgbClr val="002060"/>
              </a:solidFill>
              <a:effectLst/>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chemeClr val="accent3"/>
              </a:buClr>
              <a:buSzTx/>
              <a:tabLst/>
            </a:pPr>
            <a:r>
              <a:rPr lang="sl-SI" sz="1800" dirty="0" smtClean="0" bmk="">
                <a:solidFill>
                  <a:srgbClr val="002060"/>
                </a:solidFill>
                <a:latin typeface="Myriad Pro Cond"/>
                <a:ea typeface="Times New Roman" pitchFamily="18" charset="0"/>
                <a:cs typeface="Arial" pitchFamily="34" charset="0"/>
              </a:rPr>
              <a:t>   </a:t>
            </a:r>
            <a:r>
              <a:rPr kumimoji="0" lang="en-GB"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groups in Slovenia</a:t>
            </a:r>
            <a:endParaRPr kumimoji="0" lang="sl-SI" sz="1800" b="0" i="0" u="none" strike="noStrike" cap="none" normalizeH="0" baseline="0" dirty="0" smtClean="0" bmk="">
              <a:ln>
                <a:noFill/>
              </a:ln>
              <a:solidFill>
                <a:srgbClr val="002060"/>
              </a:solidFill>
              <a:effectLst/>
              <a:latin typeface="Myriad Pro Cond"/>
              <a:cs typeface="Arial" pitchFamily="34" charset="0"/>
            </a:endParaRPr>
          </a:p>
          <a:p>
            <a:pPr marL="0" marR="0" lvl="0" indent="0" algn="l" defTabSz="914400" rtl="0" eaLnBrk="0" fontAlgn="base" latinLnBrk="0" hangingPunct="0">
              <a:lnSpc>
                <a:spcPct val="150000"/>
              </a:lnSpc>
              <a:spcBef>
                <a:spcPct val="0"/>
              </a:spcBef>
              <a:spcAft>
                <a:spcPct val="0"/>
              </a:spcAft>
              <a:buClr>
                <a:schemeClr val="accent3"/>
              </a:buClr>
              <a:buSzTx/>
              <a:buFont typeface="Wingdings" pitchFamily="2" charset="2"/>
              <a:buChar char="Ø"/>
              <a:tabLst/>
            </a:pPr>
            <a:r>
              <a:rPr kumimoji="0" lang="sl-SI"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 </a:t>
            </a:r>
            <a:r>
              <a:rPr kumimoji="0" lang="en-GB"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Main divisions are </a:t>
            </a:r>
            <a:r>
              <a:rPr kumimoji="0" lang="en-GB" sz="1800" b="1" i="0" u="none" strike="noStrike" cap="none" normalizeH="0" baseline="0" dirty="0" smtClean="0" bmk="">
                <a:ln>
                  <a:noFill/>
                </a:ln>
                <a:solidFill>
                  <a:srgbClr val="002060"/>
                </a:solidFill>
                <a:effectLst/>
                <a:latin typeface="Myriad Pro Cond"/>
                <a:ea typeface="Times New Roman" pitchFamily="18" charset="0"/>
                <a:cs typeface="Arial" pitchFamily="34" charset="0"/>
              </a:rPr>
              <a:t>tourism and banking </a:t>
            </a:r>
            <a:endParaRPr lang="sl-SI" sz="1800" b="1" dirty="0" smtClean="0" bmk="">
              <a:solidFill>
                <a:srgbClr val="002060"/>
              </a:solidFill>
              <a:latin typeface="Myriad Pro Cond"/>
              <a:cs typeface="Arial" pitchFamily="34" charset="0"/>
            </a:endParaRPr>
          </a:p>
          <a:p>
            <a:pPr marL="0" marR="0" lvl="0" indent="0" algn="l" defTabSz="914400" rtl="0" eaLnBrk="0" fontAlgn="base" latinLnBrk="0" hangingPunct="0">
              <a:lnSpc>
                <a:spcPct val="150000"/>
              </a:lnSpc>
              <a:spcBef>
                <a:spcPct val="0"/>
              </a:spcBef>
              <a:spcAft>
                <a:spcPct val="0"/>
              </a:spcAft>
              <a:buClr>
                <a:schemeClr val="accent3"/>
              </a:buClr>
              <a:buSzTx/>
              <a:buFont typeface="Wingdings" pitchFamily="2" charset="2"/>
              <a:buChar char="Ø"/>
              <a:tabLst/>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Sava </a:t>
            </a:r>
            <a:r>
              <a:rPr lang="en-GB" sz="1800" dirty="0" err="1" smtClean="0" bmk="">
                <a:solidFill>
                  <a:srgbClr val="002060"/>
                </a:solidFill>
                <a:latin typeface="Myriad Pro Cond"/>
                <a:ea typeface="Times New Roman" pitchFamily="18" charset="0"/>
                <a:cs typeface="Arial" pitchFamily="34" charset="0"/>
              </a:rPr>
              <a:t>Turizem</a:t>
            </a:r>
            <a:r>
              <a:rPr lang="en-GB" sz="1800" dirty="0" smtClean="0" bmk="">
                <a:solidFill>
                  <a:srgbClr val="002060"/>
                </a:solidFill>
                <a:latin typeface="Myriad Pro Cond"/>
                <a:ea typeface="Times New Roman" pitchFamily="18" charset="0"/>
                <a:cs typeface="Arial" pitchFamily="34" charset="0"/>
              </a:rPr>
              <a:t> d.</a:t>
            </a: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d. (Sava Hotels &amp; Resorts; SHR)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chemeClr val="accent3"/>
              </a:buClr>
              <a:buSzTx/>
              <a:tabLst/>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is the </a:t>
            </a:r>
            <a:r>
              <a:rPr lang="en-GB" sz="1800" b="1" dirty="0" smtClean="0" bmk="">
                <a:solidFill>
                  <a:srgbClr val="002060"/>
                </a:solidFill>
                <a:latin typeface="Myriad Pro Cond"/>
                <a:ea typeface="Times New Roman" pitchFamily="18" charset="0"/>
                <a:cs typeface="Arial" pitchFamily="34" charset="0"/>
              </a:rPr>
              <a:t>leading tourism service provider and hotel </a:t>
            </a:r>
            <a:endParaRPr lang="sl-SI" sz="1800" b="1" dirty="0" smtClean="0" bmk="">
              <a:solidFill>
                <a:srgbClr val="002060"/>
              </a:solidFill>
              <a:latin typeface="Myriad Pro Cond"/>
              <a:ea typeface="Times New Roman" pitchFamily="18" charset="0"/>
              <a:cs typeface="Arial" pitchFamily="34" charset="0"/>
            </a:endParaRPr>
          </a:p>
          <a:p>
            <a:pPr lvl="0" defTabSz="914400" fontAlgn="base">
              <a:spcBef>
                <a:spcPct val="0"/>
              </a:spcBef>
              <a:spcAft>
                <a:spcPct val="0"/>
              </a:spcAft>
            </a:pPr>
            <a:r>
              <a:rPr lang="sl-SI" sz="1800" b="1" dirty="0" smtClean="0" bmk="">
                <a:solidFill>
                  <a:srgbClr val="002060"/>
                </a:solidFill>
                <a:latin typeface="Myriad Pro Cond"/>
                <a:ea typeface="Times New Roman" pitchFamily="18" charset="0"/>
                <a:cs typeface="Arial" pitchFamily="34" charset="0"/>
              </a:rPr>
              <a:t>    </a:t>
            </a:r>
            <a:r>
              <a:rPr lang="en-GB" sz="1800" b="1" dirty="0" smtClean="0" bmk="">
                <a:solidFill>
                  <a:srgbClr val="002060"/>
                </a:solidFill>
                <a:latin typeface="Myriad Pro Cond"/>
                <a:ea typeface="Times New Roman" pitchFamily="18" charset="0"/>
                <a:cs typeface="Arial" pitchFamily="34" charset="0"/>
              </a:rPr>
              <a:t>operator </a:t>
            </a:r>
            <a:r>
              <a:rPr lang="en-GB" sz="1800" dirty="0" smtClean="0" bmk="">
                <a:solidFill>
                  <a:srgbClr val="002060"/>
                </a:solidFill>
                <a:latin typeface="Myriad Pro Cond"/>
                <a:ea typeface="Times New Roman" pitchFamily="18" charset="0"/>
                <a:cs typeface="Arial" pitchFamily="34" charset="0"/>
              </a:rPr>
              <a:t>in Slovenia with a </a:t>
            </a:r>
            <a:r>
              <a:rPr lang="en-GB" sz="1800" b="1" dirty="0" smtClean="0" bmk="">
                <a:solidFill>
                  <a:srgbClr val="002060"/>
                </a:solidFill>
                <a:latin typeface="Myriad Pro Cond"/>
                <a:ea typeface="Times New Roman" pitchFamily="18" charset="0"/>
                <a:cs typeface="Arial" pitchFamily="34" charset="0"/>
              </a:rPr>
              <a:t>market share of 13%.</a:t>
            </a:r>
          </a:p>
          <a:p>
            <a:pPr marL="0" marR="0" lvl="0" indent="0" algn="l" defTabSz="914400" rtl="0" eaLnBrk="0" fontAlgn="base" latinLnBrk="0" hangingPunct="0">
              <a:lnSpc>
                <a:spcPct val="150000"/>
              </a:lnSpc>
              <a:spcBef>
                <a:spcPct val="0"/>
              </a:spcBef>
              <a:spcAft>
                <a:spcPct val="0"/>
              </a:spcAft>
              <a:buClr>
                <a:schemeClr val="accent3"/>
              </a:buClr>
              <a:buSzTx/>
              <a:buFont typeface="Wingdings" pitchFamily="2" charset="2"/>
              <a:buChar char="Ø"/>
              <a:tabLst/>
            </a:pPr>
            <a:r>
              <a:rPr kumimoji="0" lang="sl-SI"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 </a:t>
            </a:r>
            <a:r>
              <a:rPr kumimoji="0" lang="en-GB"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Main strategic goals</a:t>
            </a:r>
            <a:r>
              <a:rPr kumimoji="0" lang="sl-SI"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 </a:t>
            </a:r>
            <a:r>
              <a:rPr kumimoji="0" lang="sl-SI" sz="1800" b="0" i="0" u="none" strike="noStrike" cap="none" normalizeH="0" baseline="0" dirty="0" err="1" smtClean="0" bmk="">
                <a:ln>
                  <a:noFill/>
                </a:ln>
                <a:solidFill>
                  <a:srgbClr val="002060"/>
                </a:solidFill>
                <a:effectLst/>
                <a:latin typeface="Myriad Pro Cond"/>
                <a:ea typeface="Times New Roman" pitchFamily="18" charset="0"/>
                <a:cs typeface="Arial" pitchFamily="34" charset="0"/>
              </a:rPr>
              <a:t>fu</a:t>
            </a:r>
            <a:r>
              <a:rPr kumimoji="0" lang="en-GB" sz="1800" b="0" i="0" u="none" strike="noStrike" cap="none" normalizeH="0" baseline="0" dirty="0" err="1" smtClean="0" bmk="">
                <a:ln>
                  <a:noFill/>
                </a:ln>
                <a:solidFill>
                  <a:srgbClr val="002060"/>
                </a:solidFill>
                <a:effectLst/>
                <a:latin typeface="Myriad Pro Cond"/>
                <a:ea typeface="Times New Roman" pitchFamily="18" charset="0"/>
                <a:cs typeface="Arial" pitchFamily="34" charset="0"/>
              </a:rPr>
              <a:t>rther</a:t>
            </a:r>
            <a:r>
              <a:rPr kumimoji="0" lang="en-GB"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 del</a:t>
            </a:r>
            <a:r>
              <a:rPr lang="sl-SI" sz="1800" dirty="0" smtClean="0" bmk="">
                <a:solidFill>
                  <a:srgbClr val="002060"/>
                </a:solidFill>
                <a:latin typeface="Myriad Pro Cond"/>
                <a:ea typeface="Times New Roman" pitchFamily="18" charset="0"/>
                <a:cs typeface="Arial" pitchFamily="34" charset="0"/>
              </a:rPr>
              <a:t>e</a:t>
            </a:r>
            <a:r>
              <a:rPr kumimoji="0" lang="en-GB" sz="1800" b="0" i="0" u="none" strike="noStrike" cap="none" normalizeH="0" baseline="0" dirty="0" err="1" smtClean="0" bmk="">
                <a:ln>
                  <a:noFill/>
                </a:ln>
                <a:solidFill>
                  <a:srgbClr val="002060"/>
                </a:solidFill>
                <a:effectLst/>
                <a:latin typeface="Myriad Pro Cond"/>
                <a:ea typeface="Times New Roman" pitchFamily="18" charset="0"/>
                <a:cs typeface="Arial" pitchFamily="34" charset="0"/>
              </a:rPr>
              <a:t>veraging</a:t>
            </a:r>
            <a:r>
              <a:rPr kumimoji="0" lang="en-GB"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 of parent </a:t>
            </a:r>
            <a:endParaRPr kumimoji="0" lang="sl-SI" sz="1800" b="0" i="0" u="none" strike="noStrike" cap="none" normalizeH="0" baseline="0" dirty="0" smtClean="0" bmk="">
              <a:ln>
                <a:noFill/>
              </a:ln>
              <a:solidFill>
                <a:srgbClr val="002060"/>
              </a:solidFill>
              <a:effectLst/>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chemeClr val="accent3"/>
              </a:buClr>
              <a:buSzTx/>
              <a:tabLst/>
            </a:pPr>
            <a:r>
              <a:rPr kumimoji="0" lang="sl-SI"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    </a:t>
            </a:r>
            <a:r>
              <a:rPr kumimoji="0" lang="en-GB"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company and consolidation of it’s investments</a:t>
            </a:r>
            <a:r>
              <a:rPr lang="sl-SI" sz="1800" dirty="0" smtClean="0" bmk="">
                <a:solidFill>
                  <a:srgbClr val="002060"/>
                </a:solidFill>
                <a:latin typeface="Myriad Pro Cond"/>
                <a:ea typeface="Times New Roman" pitchFamily="18" charset="0"/>
                <a:cs typeface="Arial" pitchFamily="34" charset="0"/>
              </a:rPr>
              <a:t> </a:t>
            </a:r>
            <a:r>
              <a:rPr kumimoji="0" lang="en-GB"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in </a:t>
            </a:r>
            <a:endParaRPr kumimoji="0" lang="sl-SI" sz="1800" b="0" i="0" u="none" strike="noStrike" cap="none" normalizeH="0" baseline="0" dirty="0" smtClean="0" bmk="">
              <a:ln>
                <a:noFill/>
              </a:ln>
              <a:solidFill>
                <a:srgbClr val="002060"/>
              </a:solidFill>
              <a:effectLst/>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chemeClr val="accent3"/>
              </a:buClr>
              <a:buSzTx/>
              <a:tabLst/>
            </a:pPr>
            <a:r>
              <a:rPr lang="sl-SI" sz="1800" dirty="0" smtClean="0" bmk="">
                <a:solidFill>
                  <a:srgbClr val="002060"/>
                </a:solidFill>
                <a:latin typeface="Myriad Pro Cond"/>
                <a:ea typeface="Times New Roman" pitchFamily="18" charset="0"/>
                <a:cs typeface="Arial" pitchFamily="34" charset="0"/>
              </a:rPr>
              <a:t>    </a:t>
            </a:r>
            <a:r>
              <a:rPr kumimoji="0" lang="en-GB"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tourism and banking</a:t>
            </a:r>
            <a:r>
              <a:rPr kumimoji="0" lang="sl-SI" sz="1800" b="0" i="0" u="none" strike="noStrike" cap="none" normalizeH="0" baseline="0" dirty="0" smtClean="0" bmk="">
                <a:ln>
                  <a:noFill/>
                </a:ln>
                <a:solidFill>
                  <a:srgbClr val="002060"/>
                </a:solidFill>
                <a:effectLst/>
                <a:latin typeface="Myriad Pro Cond"/>
                <a:ea typeface="Times New Roman" pitchFamily="18" charset="0"/>
                <a:cs typeface="Arial" pitchFamily="34" charset="0"/>
              </a:rPr>
              <a:t>.</a:t>
            </a:r>
            <a:r>
              <a:rPr lang="en-GB" sz="1800" dirty="0" smtClean="0">
                <a:solidFill>
                  <a:srgbClr val="002060"/>
                </a:solidFill>
              </a:rPr>
              <a:t> </a:t>
            </a:r>
            <a:endParaRPr kumimoji="0" lang="en-GB" sz="1800" b="0" i="0" u="none" strike="noStrike" cap="none" normalizeH="0" baseline="0" dirty="0" smtClean="0">
              <a:ln>
                <a:noFill/>
              </a:ln>
              <a:solidFill>
                <a:srgbClr val="002060"/>
              </a:solidFill>
              <a:effectLst/>
              <a:latin typeface="Myriad Pro Cond"/>
              <a:cs typeface="Arial" pitchFamily="34" charset="0"/>
            </a:endParaRPr>
          </a:p>
        </p:txBody>
      </p:sp>
      <p:pic>
        <p:nvPicPr>
          <p:cNvPr id="17" name="Picture 6" descr="http://1.bp.blogspot.com/_Jn7dIwo5L6s/TMnLjE7ungI/AAAAAAAAAB0/v0nq_ptULnU/s1600/954_Splosna_plovba.jpg"/>
          <p:cNvPicPr/>
          <p:nvPr/>
        </p:nvPicPr>
        <p:blipFill>
          <a:blip r:embed="rId4" cstate="print"/>
          <a:srcRect/>
          <a:stretch>
            <a:fillRect/>
          </a:stretch>
        </p:blipFill>
        <p:spPr bwMode="auto">
          <a:xfrm>
            <a:off x="0" y="7027030"/>
            <a:ext cx="1726058" cy="533696"/>
          </a:xfrm>
          <a:prstGeom prst="rect">
            <a:avLst/>
          </a:prstGeom>
          <a:noFill/>
          <a:ln w="9525">
            <a:noFill/>
            <a:miter lim="800000"/>
            <a:headEnd/>
            <a:tailEnd/>
          </a:ln>
        </p:spPr>
      </p:pic>
      <p:pic>
        <p:nvPicPr>
          <p:cNvPr id="15" name="Slika 14" descr="final_ang_LP_2012-11_slika"/>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998582" y="1422807"/>
            <a:ext cx="4522322" cy="4466414"/>
          </a:xfrm>
          <a:prstGeom prst="rect">
            <a:avLst/>
          </a:prstGeom>
          <a:noFill/>
          <a:ln>
            <a:noFill/>
          </a:ln>
          <a:extLst/>
        </p:spPr>
      </p:pic>
      <p:pic>
        <p:nvPicPr>
          <p:cNvPr id="18" name="Picture 2" descr="ZR Zdravilisce 26"/>
          <p:cNvPicPr>
            <a:picLocks noChangeAspect="1" noChangeArrowheads="1"/>
          </p:cNvPicPr>
          <p:nvPr/>
        </p:nvPicPr>
        <p:blipFill>
          <a:blip r:embed="rId6"/>
          <a:srcRect/>
          <a:stretch>
            <a:fillRect/>
          </a:stretch>
        </p:blipFill>
        <p:spPr bwMode="auto">
          <a:xfrm rot="21155539">
            <a:off x="2983309" y="5693168"/>
            <a:ext cx="2428254" cy="1512007"/>
          </a:xfrm>
          <a:prstGeom prst="rect">
            <a:avLst/>
          </a:prstGeom>
          <a:noFill/>
        </p:spPr>
      </p:pic>
      <p:pic>
        <p:nvPicPr>
          <p:cNvPr id="20" name="Picture 4" descr="TP O termah Grand Hotel Primus"/>
          <p:cNvPicPr>
            <a:picLocks noChangeAspect="1" noChangeArrowheads="1"/>
          </p:cNvPicPr>
          <p:nvPr/>
        </p:nvPicPr>
        <p:blipFill>
          <a:blip r:embed="rId7"/>
          <a:srcRect/>
          <a:stretch>
            <a:fillRect/>
          </a:stretch>
        </p:blipFill>
        <p:spPr bwMode="auto">
          <a:xfrm rot="754887">
            <a:off x="5746893" y="5853165"/>
            <a:ext cx="2219675" cy="1407828"/>
          </a:xfrm>
          <a:prstGeom prst="rect">
            <a:avLst/>
          </a:prstGeom>
          <a:noFill/>
        </p:spPr>
      </p:pic>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4203344" y="757882"/>
            <a:ext cx="6004529" cy="523220"/>
          </a:xfrm>
          <a:prstGeom prst="rect">
            <a:avLst/>
          </a:prstGeom>
        </p:spPr>
        <p:txBody>
          <a:bodyPr wrap="none">
            <a:spAutoFit/>
          </a:bodyPr>
          <a:lstStyle/>
          <a:p>
            <a:pPr marL="176213" lvl="0" algn="ctr"/>
            <a:r>
              <a:rPr lang="en-GB" sz="2800" b="1" dirty="0" smtClean="0">
                <a:solidFill>
                  <a:srgbClr val="002060"/>
                </a:solidFill>
                <a:latin typeface="Myriad Pro Cond"/>
              </a:rPr>
              <a:t>SAVA </a:t>
            </a:r>
            <a:r>
              <a:rPr lang="sl-SI" sz="2800" b="1" dirty="0" smtClean="0">
                <a:solidFill>
                  <a:srgbClr val="002060"/>
                </a:solidFill>
                <a:latin typeface="Myriad Pro Cond"/>
              </a:rPr>
              <a:t>d</a:t>
            </a:r>
            <a:r>
              <a:rPr lang="en-GB" sz="2800" b="1" dirty="0" smtClean="0">
                <a:solidFill>
                  <a:srgbClr val="002060"/>
                </a:solidFill>
                <a:latin typeface="Myriad Pro Cond"/>
              </a:rPr>
              <a:t>.</a:t>
            </a:r>
            <a:r>
              <a:rPr lang="sl-SI" sz="2800" b="1" dirty="0" smtClean="0">
                <a:solidFill>
                  <a:srgbClr val="002060"/>
                </a:solidFill>
                <a:latin typeface="Myriad Pro Cond"/>
              </a:rPr>
              <a:t> d</a:t>
            </a:r>
            <a:r>
              <a:rPr lang="en-GB" sz="2800" b="1" dirty="0" smtClean="0">
                <a:solidFill>
                  <a:srgbClr val="002060"/>
                </a:solidFill>
                <a:latin typeface="Myriad Pro Cond"/>
              </a:rPr>
              <a:t>. (tourism and banking)</a:t>
            </a:r>
            <a:endParaRPr lang="sl-SI" sz="2800" b="1" dirty="0" smtClean="0">
              <a:solidFill>
                <a:srgbClr val="002060"/>
              </a:solidFill>
              <a:latin typeface="Myriad Pro Cond"/>
            </a:endParaRPr>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87041" name="Rectangle 1"/>
          <p:cNvSpPr>
            <a:spLocks noChangeArrowheads="1"/>
          </p:cNvSpPr>
          <p:nvPr/>
        </p:nvSpPr>
        <p:spPr bwMode="auto">
          <a:xfrm>
            <a:off x="413988" y="1368181"/>
            <a:ext cx="6395374" cy="37548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en-GB" sz="2200" b="1" dirty="0" smtClean="0">
                <a:solidFill>
                  <a:srgbClr val="002060"/>
                </a:solidFill>
                <a:latin typeface="Myriad Pro Cond"/>
              </a:rPr>
              <a:t>Investment opportunity</a:t>
            </a:r>
            <a:endParaRPr lang="sl-SI" sz="2200" b="1" dirty="0" smtClean="0">
              <a:solidFill>
                <a:srgbClr val="002060"/>
              </a:solidFill>
              <a:latin typeface="Myriad Pro Cond"/>
            </a:endParaRPr>
          </a:p>
          <a:p>
            <a:pPr defTabSz="914400" eaLnBrk="0" fontAlgn="base" hangingPunct="0">
              <a:lnSpc>
                <a:spcPct val="150000"/>
              </a:lnSpc>
              <a:spcBef>
                <a:spcPct val="0"/>
              </a:spcBef>
              <a:spcAft>
                <a:spcPct val="0"/>
              </a:spcAft>
              <a:buClr>
                <a:schemeClr val="accent3"/>
              </a:buClr>
              <a:buFont typeface="Wingdings" pitchFamily="2" charset="2"/>
              <a:buChar char="Ø"/>
            </a:pPr>
            <a:r>
              <a:rPr lang="sl-SI" sz="1800" dirty="0" smtClean="0" bmk="">
                <a:solidFill>
                  <a:srgbClr val="002060"/>
                </a:solidFill>
                <a:latin typeface="Myriad Pro Cond"/>
                <a:ea typeface="Times New Roman" pitchFamily="18" charset="0"/>
                <a:cs typeface="Arial" pitchFamily="34" charset="0"/>
              </a:rPr>
              <a:t>S</a:t>
            </a:r>
            <a:r>
              <a:rPr lang="en-GB" sz="1800" dirty="0" err="1" smtClean="0" bmk="">
                <a:solidFill>
                  <a:srgbClr val="002060"/>
                </a:solidFill>
                <a:latin typeface="Myriad Pro Cond"/>
                <a:ea typeface="Times New Roman" pitchFamily="18" charset="0"/>
                <a:cs typeface="Arial" pitchFamily="34" charset="0"/>
              </a:rPr>
              <a:t>eeking</a:t>
            </a:r>
            <a:r>
              <a:rPr lang="en-GB" sz="1800" dirty="0" smtClean="0" bmk="">
                <a:solidFill>
                  <a:srgbClr val="002060"/>
                </a:solidFill>
                <a:latin typeface="Myriad Pro Cond"/>
                <a:ea typeface="Times New Roman" pitchFamily="18" charset="0"/>
                <a:cs typeface="Arial" pitchFamily="34" charset="0"/>
              </a:rPr>
              <a:t> a strategic partner that would support us in pursuing further consolidation of our banking holdings with the goal to recapitalize and exploit developing market opportunities</a:t>
            </a:r>
            <a:r>
              <a:rPr lang="sl-SI" sz="1800" dirty="0" smtClean="0" bmk="">
                <a:solidFill>
                  <a:srgbClr val="002060"/>
                </a:solidFill>
                <a:latin typeface="Myriad Pro Cond"/>
                <a:ea typeface="Times New Roman" pitchFamily="18" charset="0"/>
                <a:cs typeface="Arial" pitchFamily="34" charset="0"/>
              </a:rPr>
              <a:t>.</a:t>
            </a:r>
          </a:p>
          <a:p>
            <a:pPr defTabSz="914400" eaLnBrk="0" fontAlgn="base" hangingPunct="0">
              <a:lnSpc>
                <a:spcPct val="150000"/>
              </a:lnSpc>
              <a:spcBef>
                <a:spcPct val="0"/>
              </a:spcBef>
              <a:spcAft>
                <a:spcPct val="0"/>
              </a:spcAft>
              <a:buClr>
                <a:schemeClr val="accent3"/>
              </a:buClr>
              <a:buFont typeface="Wingdings" pitchFamily="2" charset="2"/>
              <a:buChar char="Ø"/>
            </a:pPr>
            <a:r>
              <a:rPr lang="sl-SI" sz="1800" dirty="0" smtClean="0" bmk="">
                <a:solidFill>
                  <a:srgbClr val="002060"/>
                </a:solidFill>
                <a:latin typeface="Myriad Pro Cond"/>
                <a:ea typeface="Times New Roman" pitchFamily="18" charset="0"/>
                <a:cs typeface="Arial" pitchFamily="34" charset="0"/>
              </a:rPr>
              <a:t>In</a:t>
            </a:r>
            <a:r>
              <a:rPr lang="en-GB" sz="1800" dirty="0" smtClean="0" bmk="">
                <a:solidFill>
                  <a:srgbClr val="002060"/>
                </a:solidFill>
                <a:latin typeface="Myriad Pro Cond"/>
                <a:ea typeface="Times New Roman" pitchFamily="18" charset="0"/>
                <a:cs typeface="Arial" pitchFamily="34" charset="0"/>
              </a:rPr>
              <a:t> tourism sector </a:t>
            </a:r>
            <a:r>
              <a:rPr lang="sl-SI" sz="1800" dirty="0" err="1" smtClean="0" bmk="">
                <a:solidFill>
                  <a:srgbClr val="002060"/>
                </a:solidFill>
                <a:latin typeface="Myriad Pro Cond"/>
                <a:ea typeface="Times New Roman" pitchFamily="18" charset="0"/>
                <a:cs typeface="Arial" pitchFamily="34" charset="0"/>
              </a:rPr>
              <a:t>seeking</a:t>
            </a:r>
            <a:r>
              <a:rPr lang="sl-SI" sz="1800" dirty="0" smtClean="0" bmk="">
                <a:solidFill>
                  <a:srgbClr val="002060"/>
                </a:solidFill>
                <a:latin typeface="Myriad Pro Cond"/>
                <a:ea typeface="Times New Roman" pitchFamily="18" charset="0"/>
                <a:cs typeface="Arial" pitchFamily="34" charset="0"/>
              </a:rPr>
              <a:t> s</a:t>
            </a:r>
            <a:r>
              <a:rPr lang="en-GB" sz="1800" dirty="0" err="1" smtClean="0" bmk="">
                <a:solidFill>
                  <a:srgbClr val="002060"/>
                </a:solidFill>
                <a:latin typeface="Myriad Pro Cond"/>
                <a:ea typeface="Times New Roman" pitchFamily="18" charset="0"/>
                <a:cs typeface="Arial" pitchFamily="34" charset="0"/>
              </a:rPr>
              <a:t>trategic</a:t>
            </a:r>
            <a:r>
              <a:rPr lang="en-GB" sz="1800" dirty="0" smtClean="0" bmk="">
                <a:solidFill>
                  <a:srgbClr val="002060"/>
                </a:solidFill>
                <a:latin typeface="Myriad Pro Cond"/>
                <a:ea typeface="Times New Roman" pitchFamily="18" charset="0"/>
                <a:cs typeface="Arial" pitchFamily="34" charset="0"/>
              </a:rPr>
              <a:t> and/or equity partner to further development and scale-up of specific products domestically and internationally</a:t>
            </a:r>
            <a:endParaRPr lang="sl-SI" sz="1800" dirty="0" smtClean="0" bmk="">
              <a:solidFill>
                <a:srgbClr val="002060"/>
              </a:solidFill>
              <a:latin typeface="Myriad Pro Cond"/>
              <a:ea typeface="Times New Roman" pitchFamily="18" charset="0"/>
              <a:cs typeface="Arial" pitchFamily="34" charset="0"/>
            </a:endParaRPr>
          </a:p>
          <a:p>
            <a:pPr defTabSz="914400" eaLnBrk="0" fontAlgn="base" hangingPunct="0">
              <a:lnSpc>
                <a:spcPct val="150000"/>
              </a:lnSpc>
              <a:spcBef>
                <a:spcPct val="0"/>
              </a:spcBef>
              <a:spcAft>
                <a:spcPct val="0"/>
              </a:spcAft>
              <a:buClr>
                <a:schemeClr val="accent3"/>
              </a:buClr>
            </a:pPr>
            <a:endParaRPr lang="en-GB" sz="1800" dirty="0" smtClean="0" bmk="">
              <a:solidFill>
                <a:schemeClr val="tx2"/>
              </a:solidFill>
              <a:latin typeface="Myriad Pro Cond"/>
              <a:ea typeface="Times New Roman" pitchFamily="18" charset="0"/>
              <a:cs typeface="Arial" pitchFamily="34" charset="0"/>
            </a:endParaRPr>
          </a:p>
        </p:txBody>
      </p:sp>
      <p:pic>
        <p:nvPicPr>
          <p:cNvPr id="13" name="Picture 6" descr="http://1.bp.blogspot.com/_Jn7dIwo5L6s/TMnLjE7ungI/AAAAAAAAAB0/v0nq_ptULnU/s1600/954_Splosna_plovba.jpg"/>
          <p:cNvPicPr/>
          <p:nvPr/>
        </p:nvPicPr>
        <p:blipFill>
          <a:blip r:embed="rId4" cstate="print"/>
          <a:srcRect/>
          <a:stretch>
            <a:fillRect/>
          </a:stretch>
        </p:blipFill>
        <p:spPr bwMode="auto">
          <a:xfrm>
            <a:off x="0" y="7027389"/>
            <a:ext cx="1726058" cy="533696"/>
          </a:xfrm>
          <a:prstGeom prst="rect">
            <a:avLst/>
          </a:prstGeom>
          <a:noFill/>
          <a:ln w="9525">
            <a:noFill/>
            <a:miter lim="800000"/>
            <a:headEnd/>
            <a:tailEnd/>
          </a:ln>
        </p:spPr>
      </p:pic>
      <p:pic>
        <p:nvPicPr>
          <p:cNvPr id="15" name="Picture 2" descr="T3 VodniParki 3"/>
          <p:cNvPicPr>
            <a:picLocks noChangeAspect="1" noChangeArrowheads="1"/>
          </p:cNvPicPr>
          <p:nvPr/>
        </p:nvPicPr>
        <p:blipFill>
          <a:blip r:embed="rId5"/>
          <a:srcRect/>
          <a:stretch>
            <a:fillRect/>
          </a:stretch>
        </p:blipFill>
        <p:spPr bwMode="auto">
          <a:xfrm>
            <a:off x="413988" y="4991975"/>
            <a:ext cx="10024556" cy="1747872"/>
          </a:xfrm>
          <a:prstGeom prst="rect">
            <a:avLst/>
          </a:prstGeom>
          <a:noFill/>
        </p:spPr>
      </p:pic>
      <p:sp>
        <p:nvSpPr>
          <p:cNvPr id="17" name="Pravokotnik 16"/>
          <p:cNvSpPr/>
          <p:nvPr/>
        </p:nvSpPr>
        <p:spPr>
          <a:xfrm>
            <a:off x="7031830" y="1719618"/>
            <a:ext cx="2908267" cy="2308324"/>
          </a:xfrm>
          <a:prstGeom prst="rect">
            <a:avLst/>
          </a:prstGeom>
        </p:spPr>
        <p:txBody>
          <a:bodyPr wrap="square">
            <a:spAutoFit/>
          </a:bodyPr>
          <a:lstStyle/>
          <a:p>
            <a:pPr defTabSz="914400" fontAlgn="base">
              <a:spcBef>
                <a:spcPct val="0"/>
              </a:spcBef>
              <a:spcAft>
                <a:spcPct val="0"/>
              </a:spcAft>
            </a:pPr>
            <a:r>
              <a:rPr lang="fr-FR" sz="1600" b="1" dirty="0" smtClean="0">
                <a:solidFill>
                  <a:srgbClr val="708E31"/>
                </a:solidFill>
                <a:latin typeface="Myriad Pro Cond"/>
              </a:rPr>
              <a:t>Contact Point</a:t>
            </a:r>
            <a:endParaRPr lang="sl-SI" sz="1600" b="1" dirty="0" smtClean="0">
              <a:solidFill>
                <a:srgbClr val="708E31"/>
              </a:solidFill>
              <a:latin typeface="Myriad Pro Cond"/>
            </a:endParaRPr>
          </a:p>
          <a:p>
            <a:pPr marR="0" lvl="0" indent="0" defTabSz="914400" eaLnBrk="0" fontAlgn="base" hangingPunct="0">
              <a:spcBef>
                <a:spcPct val="0"/>
              </a:spcBef>
              <a:spcAft>
                <a:spcPct val="0"/>
              </a:spcAft>
              <a:buClr>
                <a:schemeClr val="accent3"/>
              </a:buClr>
              <a:buSzTx/>
              <a:buFontTx/>
              <a:buNone/>
              <a:tabLst/>
            </a:pPr>
            <a:r>
              <a:rPr lang="en-GB" sz="1600" b="1" dirty="0" smtClean="0" bmk="">
                <a:solidFill>
                  <a:srgbClr val="002060"/>
                </a:solidFill>
                <a:latin typeface="Myriad Pro Cond"/>
                <a:ea typeface="Times New Roman" pitchFamily="18" charset="0"/>
                <a:cs typeface="Arial" pitchFamily="34" charset="0"/>
              </a:rPr>
              <a:t>Sava, d.</a:t>
            </a:r>
            <a:r>
              <a:rPr lang="sl-SI" sz="1600" b="1" dirty="0" smtClean="0" bmk="">
                <a:solidFill>
                  <a:srgbClr val="002060"/>
                </a:solidFill>
                <a:latin typeface="Myriad Pro Cond"/>
                <a:ea typeface="Times New Roman" pitchFamily="18" charset="0"/>
                <a:cs typeface="Arial" pitchFamily="34" charset="0"/>
              </a:rPr>
              <a:t> </a:t>
            </a:r>
            <a:r>
              <a:rPr lang="en-GB" sz="1600" b="1" dirty="0" smtClean="0" bmk="">
                <a:solidFill>
                  <a:srgbClr val="002060"/>
                </a:solidFill>
                <a:latin typeface="Myriad Pro Cond"/>
                <a:ea typeface="Times New Roman" pitchFamily="18" charset="0"/>
                <a:cs typeface="Arial" pitchFamily="34" charset="0"/>
              </a:rPr>
              <a:t>d. </a:t>
            </a:r>
            <a:endParaRPr lang="sl-SI" sz="1600" b="1" dirty="0" smtClean="0" bmk="">
              <a:solidFill>
                <a:srgbClr val="002060"/>
              </a:solidFill>
              <a:latin typeface="Myriad Pro Cond"/>
              <a:ea typeface="Times New Roman" pitchFamily="18" charset="0"/>
              <a:cs typeface="Arial" pitchFamily="34" charset="0"/>
            </a:endParaRPr>
          </a:p>
          <a:p>
            <a:pPr marR="0" lvl="0" indent="0" defTabSz="914400" eaLnBrk="0" fontAlgn="base" hangingPunct="0">
              <a:spcBef>
                <a:spcPct val="0"/>
              </a:spcBef>
              <a:spcAft>
                <a:spcPct val="0"/>
              </a:spcAft>
              <a:buClr>
                <a:schemeClr val="accent3"/>
              </a:buClr>
              <a:buSzTx/>
              <a:buFontTx/>
              <a:buNone/>
              <a:tabLst/>
            </a:pPr>
            <a:r>
              <a:rPr lang="en-GB" sz="1600" dirty="0" smtClean="0" bmk="">
                <a:solidFill>
                  <a:srgbClr val="002060"/>
                </a:solidFill>
                <a:latin typeface="Myriad Pro Cond"/>
                <a:ea typeface="Times New Roman" pitchFamily="18" charset="0"/>
                <a:cs typeface="Arial" pitchFamily="34" charset="0"/>
              </a:rPr>
              <a:t>Mr. Andrej </a:t>
            </a:r>
            <a:r>
              <a:rPr lang="en-GB" sz="1600" dirty="0" err="1" smtClean="0" bmk="">
                <a:solidFill>
                  <a:srgbClr val="002060"/>
                </a:solidFill>
                <a:latin typeface="Myriad Pro Cond"/>
                <a:ea typeface="Times New Roman" pitchFamily="18" charset="0"/>
                <a:cs typeface="Arial" pitchFamily="34" charset="0"/>
              </a:rPr>
              <a:t>Andoljšek</a:t>
            </a:r>
            <a:r>
              <a:rPr lang="en-GB" sz="1600" dirty="0" smtClean="0" bmk="">
                <a:solidFill>
                  <a:srgbClr val="002060"/>
                </a:solidFill>
                <a:latin typeface="Myriad Pro Cond"/>
                <a:ea typeface="Times New Roman" pitchFamily="18" charset="0"/>
                <a:cs typeface="Arial" pitchFamily="34" charset="0"/>
              </a:rPr>
              <a:t>, member of management board</a:t>
            </a:r>
            <a:endParaRPr lang="sl-SI" sz="1600" dirty="0" smtClean="0" bmk="">
              <a:solidFill>
                <a:srgbClr val="002060"/>
              </a:solidFill>
              <a:latin typeface="Myriad Pro Cond"/>
              <a:ea typeface="Times New Roman" pitchFamily="18" charset="0"/>
              <a:cs typeface="Arial" pitchFamily="34" charset="0"/>
            </a:endParaRPr>
          </a:p>
          <a:p>
            <a:pPr marR="0" lvl="0" indent="0" defTabSz="914400" eaLnBrk="0" fontAlgn="base" hangingPunct="0">
              <a:spcBef>
                <a:spcPct val="0"/>
              </a:spcBef>
              <a:spcAft>
                <a:spcPct val="0"/>
              </a:spcAft>
              <a:buClr>
                <a:schemeClr val="accent3"/>
              </a:buClr>
              <a:buSzTx/>
              <a:buFontTx/>
              <a:buNone/>
              <a:tabLst/>
            </a:pPr>
            <a:r>
              <a:rPr lang="it-IT" sz="1600" dirty="0" err="1" smtClean="0" bmk="">
                <a:solidFill>
                  <a:srgbClr val="002060"/>
                </a:solidFill>
                <a:latin typeface="Myriad Pro Cond"/>
                <a:ea typeface="Times New Roman" pitchFamily="18" charset="0"/>
                <a:cs typeface="Arial" pitchFamily="34" charset="0"/>
              </a:rPr>
              <a:t>Dunajska</a:t>
            </a:r>
            <a:r>
              <a:rPr lang="it-IT" sz="1600" dirty="0" smtClean="0" bmk="">
                <a:solidFill>
                  <a:srgbClr val="002060"/>
                </a:solidFill>
                <a:latin typeface="Myriad Pro Cond"/>
                <a:ea typeface="Times New Roman" pitchFamily="18" charset="0"/>
                <a:cs typeface="Arial" pitchFamily="34" charset="0"/>
              </a:rPr>
              <a:t> cesta 152 </a:t>
            </a:r>
            <a:endParaRPr lang="sl-SI" sz="1600" dirty="0" smtClean="0" bmk="">
              <a:solidFill>
                <a:srgbClr val="002060"/>
              </a:solidFill>
              <a:latin typeface="Myriad Pro Cond"/>
              <a:ea typeface="Times New Roman" pitchFamily="18" charset="0"/>
              <a:cs typeface="Arial" pitchFamily="34" charset="0"/>
            </a:endParaRPr>
          </a:p>
          <a:p>
            <a:pPr marR="0" lvl="0" indent="0" defTabSz="914400" eaLnBrk="0" fontAlgn="base" hangingPunct="0">
              <a:spcBef>
                <a:spcPct val="0"/>
              </a:spcBef>
              <a:spcAft>
                <a:spcPct val="0"/>
              </a:spcAft>
              <a:buClr>
                <a:schemeClr val="accent3"/>
              </a:buClr>
              <a:buSzTx/>
              <a:buFontTx/>
              <a:buNone/>
              <a:tabLst/>
            </a:pPr>
            <a:r>
              <a:rPr lang="sl-SI" sz="1600" dirty="0" smtClean="0" bmk="">
                <a:solidFill>
                  <a:srgbClr val="002060"/>
                </a:solidFill>
                <a:latin typeface="Myriad Pro Cond"/>
                <a:ea typeface="Times New Roman" pitchFamily="18" charset="0"/>
                <a:cs typeface="Arial" pitchFamily="34" charset="0"/>
              </a:rPr>
              <a:t>SI-</a:t>
            </a:r>
            <a:r>
              <a:rPr lang="it-IT" sz="1600" dirty="0" smtClean="0" bmk="">
                <a:solidFill>
                  <a:srgbClr val="002060"/>
                </a:solidFill>
                <a:latin typeface="Myriad Pro Cond"/>
                <a:ea typeface="Times New Roman" pitchFamily="18" charset="0"/>
                <a:cs typeface="Arial" pitchFamily="34" charset="0"/>
              </a:rPr>
              <a:t>1000 Ljubljana </a:t>
            </a:r>
            <a:endParaRPr lang="sl-SI" sz="1600" dirty="0" smtClean="0" bmk="">
              <a:solidFill>
                <a:srgbClr val="002060"/>
              </a:solidFill>
              <a:latin typeface="Myriad Pro Cond"/>
              <a:ea typeface="Times New Roman" pitchFamily="18" charset="0"/>
              <a:cs typeface="Arial" pitchFamily="34" charset="0"/>
            </a:endParaRPr>
          </a:p>
          <a:p>
            <a:pPr marR="0" lvl="0" indent="0" defTabSz="914400" eaLnBrk="0" fontAlgn="base" hangingPunct="0">
              <a:spcBef>
                <a:spcPct val="0"/>
              </a:spcBef>
              <a:spcAft>
                <a:spcPct val="0"/>
              </a:spcAft>
              <a:buClr>
                <a:schemeClr val="accent3"/>
              </a:buClr>
              <a:buSzTx/>
              <a:buFontTx/>
              <a:buNone/>
              <a:tabLst/>
            </a:pPr>
            <a:r>
              <a:rPr lang="it-IT" sz="1600" dirty="0" err="1" smtClean="0" bmk="">
                <a:solidFill>
                  <a:srgbClr val="002060"/>
                </a:solidFill>
                <a:latin typeface="Myriad Pro Cond"/>
                <a:ea typeface="Times New Roman" pitchFamily="18" charset="0"/>
                <a:cs typeface="Arial" pitchFamily="34" charset="0"/>
              </a:rPr>
              <a:t>Phone</a:t>
            </a:r>
            <a:r>
              <a:rPr lang="it-IT" sz="1600" dirty="0" smtClean="0" bmk="">
                <a:solidFill>
                  <a:srgbClr val="002060"/>
                </a:solidFill>
                <a:latin typeface="Myriad Pro Cond"/>
                <a:ea typeface="Times New Roman" pitchFamily="18" charset="0"/>
                <a:cs typeface="Arial" pitchFamily="34" charset="0"/>
              </a:rPr>
              <a:t>: +386 (0) 4 206 53 20 </a:t>
            </a:r>
            <a:endParaRPr lang="en-GB" sz="1600" dirty="0" smtClean="0" bmk="">
              <a:solidFill>
                <a:srgbClr val="002060"/>
              </a:solidFill>
              <a:latin typeface="Myriad Pro Cond"/>
              <a:ea typeface="Times New Roman" pitchFamily="18" charset="0"/>
              <a:cs typeface="Arial" pitchFamily="34" charset="0"/>
            </a:endParaRPr>
          </a:p>
          <a:p>
            <a:pPr defTabSz="914400" eaLnBrk="0" fontAlgn="base" hangingPunct="0">
              <a:spcBef>
                <a:spcPct val="0"/>
              </a:spcBef>
              <a:spcAft>
                <a:spcPct val="0"/>
              </a:spcAft>
              <a:buClr>
                <a:schemeClr val="accent3"/>
              </a:buClr>
            </a:pPr>
            <a:r>
              <a:rPr lang="en-GB" sz="1600" dirty="0" smtClean="0" bmk="">
                <a:solidFill>
                  <a:srgbClr val="002060"/>
                </a:solidFill>
                <a:latin typeface="Myriad Pro Cond"/>
                <a:ea typeface="Times New Roman" pitchFamily="18" charset="0"/>
                <a:cs typeface="Arial" pitchFamily="34" charset="0"/>
              </a:rPr>
              <a:t>andrej.andoljsek@sava.si</a:t>
            </a:r>
            <a:endParaRPr lang="sl-SI" sz="1600" dirty="0" smtClean="0" bmk="">
              <a:solidFill>
                <a:srgbClr val="002060"/>
              </a:solidFill>
              <a:latin typeface="Myriad Pro Cond"/>
              <a:ea typeface="Times New Roman" pitchFamily="18" charset="0"/>
              <a:cs typeface="Arial" pitchFamily="34" charset="0"/>
            </a:endParaRPr>
          </a:p>
          <a:p>
            <a:pPr marR="0" lvl="0" indent="0" defTabSz="914400" eaLnBrk="0" fontAlgn="base" hangingPunct="0">
              <a:spcBef>
                <a:spcPct val="0"/>
              </a:spcBef>
              <a:spcAft>
                <a:spcPct val="0"/>
              </a:spcAft>
              <a:buClr>
                <a:schemeClr val="accent3"/>
              </a:buClr>
              <a:buSzTx/>
              <a:buFontTx/>
              <a:buNone/>
              <a:tabLst/>
            </a:pPr>
            <a:r>
              <a:rPr lang="en-GB" sz="1600" dirty="0" smtClean="0" bmk="">
                <a:solidFill>
                  <a:srgbClr val="002060"/>
                </a:solidFill>
                <a:latin typeface="Myriad Pro Cond"/>
                <a:ea typeface="Times New Roman" pitchFamily="18" charset="0"/>
                <a:cs typeface="Arial" pitchFamily="34" charset="0"/>
              </a:rPr>
              <a:t>http://www.sava.si</a:t>
            </a:r>
            <a:r>
              <a:rPr lang="sl-SI" sz="1600" dirty="0" smtClean="0" bmk="">
                <a:solidFill>
                  <a:srgbClr val="002060"/>
                </a:solidFill>
                <a:latin typeface="Myriad Pro Cond"/>
                <a:ea typeface="Times New Roman" pitchFamily="18" charset="0"/>
                <a:cs typeface="Arial" pitchFamily="34" charset="0"/>
              </a:rPr>
              <a:t> </a:t>
            </a:r>
          </a:p>
        </p:txBody>
      </p:sp>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2488019" y="757882"/>
            <a:ext cx="11253721" cy="523220"/>
          </a:xfrm>
          <a:prstGeom prst="rect">
            <a:avLst/>
          </a:prstGeom>
        </p:spPr>
        <p:txBody>
          <a:bodyPr wrap="square">
            <a:spAutoFit/>
          </a:bodyPr>
          <a:lstStyle/>
          <a:p>
            <a:pPr lvl="0"/>
            <a:r>
              <a:rPr lang="en-GB" sz="2800" b="1" dirty="0" err="1" smtClean="0">
                <a:solidFill>
                  <a:srgbClr val="002060"/>
                </a:solidFill>
                <a:latin typeface="Myriad Pro Cond"/>
              </a:rPr>
              <a:t>Thermana</a:t>
            </a:r>
            <a:r>
              <a:rPr lang="en-GB" sz="2800" b="1" dirty="0" smtClean="0">
                <a:solidFill>
                  <a:srgbClr val="002060"/>
                </a:solidFill>
                <a:latin typeface="Myriad Pro Cond"/>
              </a:rPr>
              <a:t> d.</a:t>
            </a:r>
            <a:r>
              <a:rPr lang="sl-SI" sz="2800" b="1" dirty="0" smtClean="0">
                <a:solidFill>
                  <a:srgbClr val="002060"/>
                </a:solidFill>
                <a:latin typeface="Myriad Pro Cond"/>
              </a:rPr>
              <a:t> </a:t>
            </a:r>
            <a:r>
              <a:rPr lang="en-GB" sz="2800" b="1" dirty="0" smtClean="0">
                <a:solidFill>
                  <a:srgbClr val="002060"/>
                </a:solidFill>
                <a:latin typeface="Myriad Pro Cond"/>
              </a:rPr>
              <a:t>d. (</a:t>
            </a:r>
            <a:r>
              <a:rPr lang="en-GB" sz="2800" b="1" dirty="0" err="1" smtClean="0">
                <a:solidFill>
                  <a:srgbClr val="002060"/>
                </a:solidFill>
                <a:latin typeface="Myriad Pro Cond"/>
              </a:rPr>
              <a:t>wellnes</a:t>
            </a:r>
            <a:r>
              <a:rPr lang="sl-SI" sz="2800" b="1" dirty="0" smtClean="0">
                <a:solidFill>
                  <a:srgbClr val="002060"/>
                </a:solidFill>
                <a:latin typeface="Myriad Pro Cond"/>
              </a:rPr>
              <a:t>s</a:t>
            </a:r>
            <a:r>
              <a:rPr lang="en-GB" sz="2800" b="1" dirty="0" smtClean="0">
                <a:solidFill>
                  <a:srgbClr val="002060"/>
                </a:solidFill>
                <a:latin typeface="Myriad Pro Cond"/>
              </a:rPr>
              <a:t> centre and tourism)</a:t>
            </a:r>
            <a:endParaRPr lang="sl-SI" sz="2800" b="1" dirty="0" smtClean="0">
              <a:solidFill>
                <a:srgbClr val="002060"/>
              </a:solidFill>
              <a:latin typeface="Myriad Pro Cond"/>
            </a:endParaRPr>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0" name="Slika 9" descr="THERMANA Lasko podpisan"/>
          <p:cNvPicPr/>
          <p:nvPr/>
        </p:nvPicPr>
        <p:blipFill>
          <a:blip r:embed="rId4" cstate="print"/>
          <a:srcRect/>
          <a:stretch>
            <a:fillRect/>
          </a:stretch>
        </p:blipFill>
        <p:spPr bwMode="auto">
          <a:xfrm>
            <a:off x="0" y="6687878"/>
            <a:ext cx="1435395" cy="862573"/>
          </a:xfrm>
          <a:prstGeom prst="rect">
            <a:avLst/>
          </a:prstGeom>
          <a:noFill/>
          <a:ln w="9525">
            <a:noFill/>
            <a:miter lim="800000"/>
            <a:headEnd/>
            <a:tailEnd/>
          </a:ln>
        </p:spPr>
      </p:pic>
      <p:sp>
        <p:nvSpPr>
          <p:cNvPr id="100353" name="Rectangle 1"/>
          <p:cNvSpPr>
            <a:spLocks noChangeArrowheads="1"/>
          </p:cNvSpPr>
          <p:nvPr/>
        </p:nvSpPr>
        <p:spPr bwMode="auto">
          <a:xfrm>
            <a:off x="375192" y="1536467"/>
            <a:ext cx="10305180" cy="50475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dirty="0" smtClean="0">
                <a:ln>
                  <a:noFill/>
                </a:ln>
                <a:solidFill>
                  <a:srgbClr val="000066"/>
                </a:solidFill>
                <a:effectLst/>
                <a:latin typeface="Arial" pitchFamily="34" charset="0"/>
                <a:ea typeface="Times New Roman" pitchFamily="18" charset="0"/>
                <a:cs typeface="Arial" pitchFamily="34" charset="0"/>
              </a:rPr>
              <a:t>Executive summary</a:t>
            </a:r>
          </a:p>
          <a:p>
            <a:pPr defTabSz="914400" eaLnBrk="0" fontAlgn="base" hangingPunct="0">
              <a:spcBef>
                <a:spcPct val="0"/>
              </a:spcBef>
              <a:spcAft>
                <a:spcPct val="0"/>
              </a:spcAft>
              <a:buClr>
                <a:srgbClr val="708E31"/>
              </a:buClr>
              <a:buFont typeface="Wingdings" pitchFamily="2" charset="2"/>
              <a:buChar char="ü"/>
            </a:pPr>
            <a:r>
              <a:rPr lang="en-GB" sz="1800" dirty="0" smtClean="0" bmk="">
                <a:solidFill>
                  <a:srgbClr val="002060"/>
                </a:solidFill>
                <a:latin typeface="Myriad Pro Cond"/>
                <a:ea typeface="Times New Roman" pitchFamily="18" charset="0"/>
                <a:cs typeface="Arial" pitchFamily="34" charset="0"/>
              </a:rPr>
              <a:t> One of the most important health spas and tourist centres in Slovenia</a:t>
            </a:r>
          </a:p>
          <a:p>
            <a:pPr defTabSz="914400" eaLnBrk="0" fontAlgn="base" hangingPunct="0">
              <a:spcBef>
                <a:spcPct val="0"/>
              </a:spcBef>
              <a:spcAft>
                <a:spcPct val="0"/>
              </a:spcAft>
              <a:buClr>
                <a:srgbClr val="708E31"/>
              </a:buClr>
              <a:buFont typeface="Wingdings" pitchFamily="2" charset="2"/>
              <a:buChar char="ü"/>
            </a:pPr>
            <a:r>
              <a:rPr lang="en-GB" sz="1800" dirty="0" smtClean="0" bmk="">
                <a:solidFill>
                  <a:srgbClr val="002060"/>
                </a:solidFill>
                <a:latin typeface="Myriad Pro Cond"/>
                <a:ea typeface="Times New Roman" pitchFamily="18" charset="0"/>
                <a:cs typeface="Arial" pitchFamily="34" charset="0"/>
              </a:rPr>
              <a:t> Especially intended for people with movement difficulties</a:t>
            </a:r>
          </a:p>
          <a:p>
            <a:pPr marR="0" lvl="0" indent="0" defTabSz="914400" eaLnBrk="0" fontAlgn="base" hangingPunct="0">
              <a:lnSpc>
                <a:spcPct val="100000"/>
              </a:lnSpc>
              <a:spcBef>
                <a:spcPct val="0"/>
              </a:spcBef>
              <a:spcAft>
                <a:spcPct val="0"/>
              </a:spcAft>
              <a:buClr>
                <a:srgbClr val="708E31"/>
              </a:buClr>
              <a:buSzTx/>
              <a:buFont typeface="Wingdings" pitchFamily="2" charset="2"/>
              <a:buChar char="ü"/>
              <a:tabLst/>
            </a:pPr>
            <a:r>
              <a:rPr lang="en-GB" sz="1800" dirty="0" smtClean="0" bmk="">
                <a:solidFill>
                  <a:srgbClr val="002060"/>
                </a:solidFill>
                <a:latin typeface="Myriad Pro Cond"/>
                <a:ea typeface="Times New Roman" pitchFamily="18" charset="0"/>
                <a:cs typeface="Arial" pitchFamily="34" charset="0"/>
              </a:rPr>
              <a:t> The company’s strategy is based on:</a:t>
            </a:r>
          </a:p>
          <a:p>
            <a:pPr lvl="1" defTabSz="914400" eaLnBrk="0" fontAlgn="base" hangingPunct="0">
              <a:spcBef>
                <a:spcPct val="0"/>
              </a:spcBef>
              <a:spcAft>
                <a:spcPct val="0"/>
              </a:spcAft>
              <a:buClr>
                <a:srgbClr val="708E31"/>
              </a:buClr>
            </a:pPr>
            <a:r>
              <a:rPr lang="en-GB" sz="1800" b="1" dirty="0" smtClean="0" bmk="">
                <a:solidFill>
                  <a:srgbClr val="002060"/>
                </a:solidFill>
                <a:latin typeface="Myriad Pro Cond"/>
                <a:ea typeface="Times New Roman" pitchFamily="18" charset="0"/>
                <a:cs typeface="Arial" pitchFamily="34" charset="0"/>
              </a:rPr>
              <a:t>Medical programs</a:t>
            </a:r>
          </a:p>
          <a:p>
            <a:pPr marL="864337" lvl="1" indent="-342900" algn="just">
              <a:lnSpc>
                <a:spcPts val="1800"/>
              </a:lnSpc>
              <a:buClr>
                <a:srgbClr val="708E31"/>
              </a:buClr>
              <a:buFont typeface="Wingdings" pitchFamily="2" charset="2"/>
              <a:buChar char="Ø"/>
            </a:pPr>
            <a:r>
              <a:rPr lang="en-GB" sz="1800" dirty="0" smtClean="0" bmk="">
                <a:solidFill>
                  <a:srgbClr val="002060"/>
                </a:solidFill>
                <a:latin typeface="Myriad Pro Cond"/>
                <a:ea typeface="Times New Roman" pitchFamily="18" charset="0"/>
                <a:cs typeface="Arial" pitchFamily="34" charset="0"/>
              </a:rPr>
              <a:t>Basic health service</a:t>
            </a:r>
          </a:p>
          <a:p>
            <a:pPr marL="864337" lvl="1" indent="-342900" algn="just">
              <a:lnSpc>
                <a:spcPts val="1800"/>
              </a:lnSpc>
              <a:buClr>
                <a:srgbClr val="708E31"/>
              </a:buClr>
              <a:buFont typeface="Wingdings" pitchFamily="2" charset="2"/>
              <a:buChar char="Ø"/>
            </a:pPr>
            <a:r>
              <a:rPr lang="en-GB" sz="1800" dirty="0" smtClean="0" bmk="">
                <a:solidFill>
                  <a:srgbClr val="002060"/>
                </a:solidFill>
                <a:latin typeface="Myriad Pro Cond"/>
                <a:ea typeface="Times New Roman" pitchFamily="18" charset="0"/>
                <a:cs typeface="Arial" pitchFamily="34" charset="0"/>
              </a:rPr>
              <a:t>Diagnostic</a:t>
            </a:r>
          </a:p>
          <a:p>
            <a:pPr marL="864337" lvl="1" indent="-342900" algn="just">
              <a:lnSpc>
                <a:spcPts val="1800"/>
              </a:lnSpc>
              <a:buClr>
                <a:srgbClr val="708E31"/>
              </a:buClr>
              <a:buFont typeface="Wingdings" pitchFamily="2" charset="2"/>
              <a:buChar char="Ø"/>
            </a:pPr>
            <a:r>
              <a:rPr lang="en-GB" sz="1800" dirty="0" smtClean="0" bmk="">
                <a:solidFill>
                  <a:srgbClr val="002060"/>
                </a:solidFill>
                <a:latin typeface="Myriad Pro Cond"/>
                <a:ea typeface="Times New Roman" pitchFamily="18" charset="0"/>
                <a:cs typeface="Arial" pitchFamily="34" charset="0"/>
              </a:rPr>
              <a:t>Prevention</a:t>
            </a:r>
          </a:p>
          <a:p>
            <a:pPr marL="864337" lvl="1" indent="-342900" algn="just">
              <a:lnSpc>
                <a:spcPts val="1800"/>
              </a:lnSpc>
              <a:buClr>
                <a:srgbClr val="708E31"/>
              </a:buClr>
              <a:buFont typeface="Wingdings" pitchFamily="2" charset="2"/>
              <a:buChar char="Ø"/>
            </a:pPr>
            <a:r>
              <a:rPr lang="en-GB" sz="1800" dirty="0" smtClean="0" bmk="">
                <a:solidFill>
                  <a:srgbClr val="002060"/>
                </a:solidFill>
                <a:latin typeface="Myriad Pro Cond"/>
                <a:ea typeface="Times New Roman" pitchFamily="18" charset="0"/>
                <a:cs typeface="Arial" pitchFamily="34" charset="0"/>
              </a:rPr>
              <a:t>Medical rehabilitation</a:t>
            </a:r>
          </a:p>
          <a:p>
            <a:pPr marL="864337" lvl="1" indent="-342900" algn="just">
              <a:lnSpc>
                <a:spcPts val="1800"/>
              </a:lnSpc>
              <a:buClr>
                <a:srgbClr val="708E31"/>
              </a:buClr>
              <a:buFont typeface="Wingdings" pitchFamily="2" charset="2"/>
              <a:buChar char="Ø"/>
            </a:pPr>
            <a:r>
              <a:rPr lang="en-GB" sz="1800" dirty="0" smtClean="0" bmk="">
                <a:solidFill>
                  <a:srgbClr val="002060"/>
                </a:solidFill>
                <a:latin typeface="Myriad Pro Cond"/>
                <a:ea typeface="Times New Roman" pitchFamily="18" charset="0"/>
                <a:cs typeface="Arial" pitchFamily="34" charset="0"/>
              </a:rPr>
              <a:t>Renewed rehabilitation</a:t>
            </a:r>
          </a:p>
          <a:p>
            <a:pPr marL="864337" lvl="1" indent="-342900" algn="just">
              <a:lnSpc>
                <a:spcPts val="1800"/>
              </a:lnSpc>
              <a:buClr>
                <a:srgbClr val="708E31"/>
              </a:buClr>
              <a:buFont typeface="Wingdings" pitchFamily="2" charset="2"/>
              <a:buChar char="Ø"/>
            </a:pPr>
            <a:r>
              <a:rPr lang="en-GB" sz="1800" dirty="0" smtClean="0" bmk="">
                <a:solidFill>
                  <a:srgbClr val="002060"/>
                </a:solidFill>
                <a:latin typeface="Myriad Pro Cond"/>
                <a:ea typeface="Times New Roman" pitchFamily="18" charset="0"/>
                <a:cs typeface="Arial" pitchFamily="34" charset="0"/>
              </a:rPr>
              <a:t>M.I.C.E.</a:t>
            </a:r>
          </a:p>
          <a:p>
            <a:r>
              <a:rPr lang="en-GB" sz="1800" b="1" dirty="0" smtClean="0" bmk="">
                <a:solidFill>
                  <a:srgbClr val="002060"/>
                </a:solidFill>
                <a:latin typeface="Myriad Pro Cond"/>
                <a:ea typeface="Times New Roman" pitchFamily="18" charset="0"/>
                <a:cs typeface="Arial" pitchFamily="34" charset="0"/>
              </a:rPr>
              <a:t>	Wellness programs </a:t>
            </a:r>
          </a:p>
          <a:p>
            <a:pPr lvl="1">
              <a:buClr>
                <a:srgbClr val="708E31"/>
              </a:buClr>
              <a:buFont typeface="Wingdings" pitchFamily="2" charset="2"/>
              <a:buChar char="Ø"/>
            </a:pPr>
            <a:r>
              <a:rPr lang="en-GB" sz="1800" dirty="0" smtClean="0" bmk="">
                <a:solidFill>
                  <a:srgbClr val="002060"/>
                </a:solidFill>
                <a:latin typeface="Myriad Pro Cond"/>
                <a:ea typeface="Times New Roman" pitchFamily="18" charset="0"/>
                <a:cs typeface="Arial" pitchFamily="34" charset="0"/>
              </a:rPr>
              <a:t>   Care for elderly people </a:t>
            </a:r>
          </a:p>
          <a:p>
            <a:pPr lvl="1">
              <a:buClr>
                <a:srgbClr val="708E31"/>
              </a:buClr>
              <a:buFont typeface="Wingdings" pitchFamily="2" charset="2"/>
              <a:buChar char="Ø"/>
            </a:pPr>
            <a:r>
              <a:rPr lang="en-GB" sz="1800" dirty="0" smtClean="0" bmk="">
                <a:solidFill>
                  <a:srgbClr val="002060"/>
                </a:solidFill>
                <a:latin typeface="Myriad Pro Cond"/>
                <a:ea typeface="Times New Roman" pitchFamily="18" charset="0"/>
                <a:cs typeface="Arial" pitchFamily="34" charset="0"/>
              </a:rPr>
              <a:t>   Business and seminar tourism </a:t>
            </a:r>
          </a:p>
          <a:p>
            <a:pPr lvl="1">
              <a:buClr>
                <a:srgbClr val="708E31"/>
              </a:buClr>
              <a:buFont typeface="Wingdings" pitchFamily="2" charset="2"/>
              <a:buChar char="Ø"/>
            </a:pPr>
            <a:r>
              <a:rPr lang="en-GB" sz="1800" dirty="0" smtClean="0" bmk="">
                <a:solidFill>
                  <a:srgbClr val="002060"/>
                </a:solidFill>
                <a:latin typeface="Myriad Pro Cond"/>
                <a:ea typeface="Times New Roman" pitchFamily="18" charset="0"/>
                <a:cs typeface="Arial" pitchFamily="34" charset="0"/>
              </a:rPr>
              <a:t>   Tourist starting-point for exploring </a:t>
            </a:r>
          </a:p>
          <a:p>
            <a:pPr lvl="1">
              <a:buClr>
                <a:srgbClr val="708E31"/>
              </a:buClr>
            </a:pPr>
            <a:r>
              <a:rPr lang="en-GB" sz="1800" dirty="0" smtClean="0" bmk="">
                <a:solidFill>
                  <a:srgbClr val="002060"/>
                </a:solidFill>
                <a:latin typeface="Myriad Pro Cond"/>
                <a:ea typeface="Times New Roman" pitchFamily="18" charset="0"/>
                <a:cs typeface="Arial" pitchFamily="34" charset="0"/>
              </a:rPr>
              <a:t>      Slovenia </a:t>
            </a:r>
          </a:p>
          <a:p>
            <a:pPr marL="342900" lvl="0" indent="-342900" algn="just">
              <a:lnSpc>
                <a:spcPts val="1800"/>
              </a:lnSpc>
              <a:spcAft>
                <a:spcPts val="0"/>
              </a:spcAft>
              <a:buClr>
                <a:srgbClr val="708E31"/>
              </a:buClr>
              <a:buFont typeface="Wingdings" pitchFamily="2" charset="2"/>
              <a:buChar char="Ø"/>
            </a:pPr>
            <a:endParaRPr lang="sl-SI" sz="1800" dirty="0" smtClean="0" bmk="">
              <a:solidFill>
                <a:srgbClr val="002060"/>
              </a:solidFill>
              <a:latin typeface="Myriad Pro Cond"/>
              <a:ea typeface="Times New Roman" pitchFamily="18" charset="0"/>
              <a:cs typeface="Arial" pitchFamily="34" charset="0"/>
            </a:endParaRPr>
          </a:p>
          <a:p>
            <a:pPr marL="342900" lvl="0" indent="-342900" algn="just">
              <a:lnSpc>
                <a:spcPts val="1800"/>
              </a:lnSpc>
              <a:spcAft>
                <a:spcPts val="0"/>
              </a:spcAft>
              <a:buClr>
                <a:srgbClr val="708E31"/>
              </a:buClr>
              <a:buFont typeface="Wingdings" pitchFamily="2" charset="2"/>
              <a:buChar char="Ø"/>
            </a:pPr>
            <a:endParaRPr lang="sl-SI" sz="1800" dirty="0" smtClean="0" bmk="">
              <a:solidFill>
                <a:srgbClr val="002060"/>
              </a:solidFill>
              <a:latin typeface="Myriad Pro Cond"/>
              <a:ea typeface="Times New Roman" pitchFamily="18" charset="0"/>
              <a:cs typeface="Arial" pitchFamily="34" charset="0"/>
            </a:endParaRPr>
          </a:p>
          <a:p>
            <a:pPr marR="0" lvl="0" indent="0" defTabSz="914400" eaLnBrk="0" fontAlgn="base" hangingPunct="0">
              <a:lnSpc>
                <a:spcPct val="100000"/>
              </a:lnSpc>
              <a:spcBef>
                <a:spcPct val="0"/>
              </a:spcBef>
              <a:spcAft>
                <a:spcPct val="0"/>
              </a:spcAft>
              <a:buClr>
                <a:srgbClr val="708E31"/>
              </a:buClr>
              <a:buSzTx/>
              <a:buFont typeface="Wingdings" pitchFamily="2" charset="2"/>
              <a:buChar char="ü"/>
              <a:tabLst/>
            </a:pPr>
            <a:endParaRPr lang="en-GB" sz="1800" dirty="0" smtClean="0" bmk="">
              <a:solidFill>
                <a:srgbClr val="002060"/>
              </a:solidFill>
              <a:latin typeface="Myriad Pro Cond"/>
              <a:ea typeface="Times New Roman" pitchFamily="18" charset="0"/>
              <a:cs typeface="Arial" pitchFamily="34" charset="0"/>
            </a:endParaRPr>
          </a:p>
        </p:txBody>
      </p:sp>
      <p:pic>
        <p:nvPicPr>
          <p:cNvPr id="100356" name="Picture 4" descr="http://www.thermana.si/imagelib/big/default/medicina/terapije/_D3E7274%20zdravnica%20s.jpg"/>
          <p:cNvPicPr>
            <a:picLocks noChangeAspect="1" noChangeArrowheads="1"/>
          </p:cNvPicPr>
          <p:nvPr/>
        </p:nvPicPr>
        <p:blipFill>
          <a:blip r:embed="rId5"/>
          <a:srcRect/>
          <a:stretch>
            <a:fillRect/>
          </a:stretch>
        </p:blipFill>
        <p:spPr bwMode="auto">
          <a:xfrm>
            <a:off x="7830797" y="1417197"/>
            <a:ext cx="2498322" cy="2271202"/>
          </a:xfrm>
          <a:prstGeom prst="rect">
            <a:avLst/>
          </a:prstGeom>
          <a:noFill/>
        </p:spPr>
      </p:pic>
      <p:pic>
        <p:nvPicPr>
          <p:cNvPr id="13" name="Picture 5"/>
          <p:cNvPicPr>
            <a:picLocks noChangeAspect="1" noChangeArrowheads="1"/>
          </p:cNvPicPr>
          <p:nvPr/>
        </p:nvPicPr>
        <p:blipFill>
          <a:blip r:embed="rId6"/>
          <a:srcRect/>
          <a:stretch>
            <a:fillRect/>
          </a:stretch>
        </p:blipFill>
        <p:spPr bwMode="auto">
          <a:xfrm>
            <a:off x="7830797" y="3457451"/>
            <a:ext cx="2498322" cy="1727812"/>
          </a:xfrm>
          <a:prstGeom prst="rect">
            <a:avLst/>
          </a:prstGeom>
          <a:noFill/>
          <a:ln w="9525">
            <a:noFill/>
            <a:miter lim="800000"/>
            <a:headEnd/>
            <a:tailEnd/>
          </a:ln>
        </p:spPr>
      </p:pic>
      <p:pic>
        <p:nvPicPr>
          <p:cNvPr id="17" name="Picture 4"/>
          <p:cNvPicPr>
            <a:picLocks noChangeAspect="1" noChangeArrowheads="1"/>
          </p:cNvPicPr>
          <p:nvPr/>
        </p:nvPicPr>
        <p:blipFill>
          <a:blip r:embed="rId7"/>
          <a:srcRect/>
          <a:stretch>
            <a:fillRect/>
          </a:stretch>
        </p:blipFill>
        <p:spPr bwMode="auto">
          <a:xfrm>
            <a:off x="7830796" y="5140588"/>
            <a:ext cx="2558723" cy="1876168"/>
          </a:xfrm>
          <a:prstGeom prst="rect">
            <a:avLst/>
          </a:prstGeom>
          <a:noFill/>
          <a:ln w="9525">
            <a:noFill/>
            <a:miter lim="800000"/>
            <a:headEnd/>
            <a:tailEnd/>
          </a:ln>
        </p:spPr>
      </p:pic>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2488019" y="757882"/>
            <a:ext cx="11253721" cy="523220"/>
          </a:xfrm>
          <a:prstGeom prst="rect">
            <a:avLst/>
          </a:prstGeom>
        </p:spPr>
        <p:txBody>
          <a:bodyPr wrap="square">
            <a:spAutoFit/>
          </a:bodyPr>
          <a:lstStyle/>
          <a:p>
            <a:pPr lvl="0"/>
            <a:r>
              <a:rPr lang="en-GB" sz="2800" b="1" dirty="0" err="1" smtClean="0">
                <a:solidFill>
                  <a:srgbClr val="002060"/>
                </a:solidFill>
                <a:latin typeface="Myriad Pro Cond"/>
              </a:rPr>
              <a:t>Thermana</a:t>
            </a:r>
            <a:r>
              <a:rPr lang="en-GB" sz="2800" b="1" dirty="0" smtClean="0">
                <a:solidFill>
                  <a:srgbClr val="002060"/>
                </a:solidFill>
                <a:latin typeface="Myriad Pro Cond"/>
              </a:rPr>
              <a:t> d.</a:t>
            </a:r>
            <a:r>
              <a:rPr lang="sl-SI" sz="2800" b="1" dirty="0" smtClean="0">
                <a:solidFill>
                  <a:srgbClr val="002060"/>
                </a:solidFill>
                <a:latin typeface="Myriad Pro Cond"/>
              </a:rPr>
              <a:t> </a:t>
            </a:r>
            <a:r>
              <a:rPr lang="en-GB" sz="2800" b="1" dirty="0" smtClean="0">
                <a:solidFill>
                  <a:srgbClr val="002060"/>
                </a:solidFill>
                <a:latin typeface="Myriad Pro Cond"/>
              </a:rPr>
              <a:t>d. (</a:t>
            </a:r>
            <a:r>
              <a:rPr lang="en-GB" sz="2800" b="1" dirty="0" err="1" smtClean="0">
                <a:solidFill>
                  <a:srgbClr val="002060"/>
                </a:solidFill>
                <a:latin typeface="Myriad Pro Cond"/>
              </a:rPr>
              <a:t>wellnes</a:t>
            </a:r>
            <a:r>
              <a:rPr lang="sl-SI" sz="2800" b="1" dirty="0" smtClean="0">
                <a:solidFill>
                  <a:srgbClr val="002060"/>
                </a:solidFill>
                <a:latin typeface="Myriad Pro Cond"/>
              </a:rPr>
              <a:t>s</a:t>
            </a:r>
            <a:r>
              <a:rPr lang="en-GB" sz="2800" b="1" dirty="0" smtClean="0">
                <a:solidFill>
                  <a:srgbClr val="002060"/>
                </a:solidFill>
                <a:latin typeface="Myriad Pro Cond"/>
              </a:rPr>
              <a:t> centre and tourism)</a:t>
            </a:r>
            <a:endParaRPr lang="sl-SI" sz="2800" b="1" dirty="0" smtClean="0">
              <a:solidFill>
                <a:srgbClr val="002060"/>
              </a:solidFill>
              <a:latin typeface="Myriad Pro Cond"/>
            </a:endParaRPr>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0" name="Slika 9" descr="THERMANA Lasko podpisan"/>
          <p:cNvPicPr/>
          <p:nvPr/>
        </p:nvPicPr>
        <p:blipFill>
          <a:blip r:embed="rId4" cstate="print"/>
          <a:srcRect/>
          <a:stretch>
            <a:fillRect/>
          </a:stretch>
        </p:blipFill>
        <p:spPr bwMode="auto">
          <a:xfrm>
            <a:off x="0" y="6687878"/>
            <a:ext cx="1435395" cy="862573"/>
          </a:xfrm>
          <a:prstGeom prst="rect">
            <a:avLst/>
          </a:prstGeom>
          <a:noFill/>
          <a:ln w="9525">
            <a:noFill/>
            <a:miter lim="800000"/>
            <a:headEnd/>
            <a:tailEnd/>
          </a:ln>
        </p:spPr>
      </p:pic>
      <p:sp>
        <p:nvSpPr>
          <p:cNvPr id="98305" name="Rectangle 1"/>
          <p:cNvSpPr>
            <a:spLocks noChangeArrowheads="1"/>
          </p:cNvSpPr>
          <p:nvPr/>
        </p:nvSpPr>
        <p:spPr bwMode="auto">
          <a:xfrm>
            <a:off x="599122" y="1306450"/>
            <a:ext cx="10089515" cy="2431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dirty="0" smtClean="0">
                <a:ln>
                  <a:noFill/>
                </a:ln>
                <a:solidFill>
                  <a:srgbClr val="000066"/>
                </a:solidFill>
                <a:effectLst/>
                <a:latin typeface="Arial" pitchFamily="34" charset="0"/>
                <a:ea typeface="Times New Roman" pitchFamily="18" charset="0"/>
                <a:cs typeface="Arial" pitchFamily="34" charset="0"/>
              </a:rPr>
              <a:t>Investment opportunity</a:t>
            </a:r>
            <a:endParaRPr kumimoji="0" lang="sl-SI" sz="2200" b="1" i="0" u="none" strike="noStrike" cap="none" normalizeH="0" baseline="0" dirty="0" smtClean="0">
              <a:ln>
                <a:noFill/>
              </a:ln>
              <a:solidFill>
                <a:srgbClr val="000066"/>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sl-SI"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en-GB" sz="1800" b="1" dirty="0" smtClean="0" bmk="">
                <a:solidFill>
                  <a:srgbClr val="002060"/>
                </a:solidFill>
                <a:latin typeface="Myriad Pro Cond"/>
                <a:ea typeface="Times New Roman" pitchFamily="18" charset="0"/>
                <a:cs typeface="Arial" pitchFamily="34" charset="0"/>
              </a:rPr>
              <a:t>Sales of company shares </a:t>
            </a:r>
            <a:r>
              <a:rPr lang="en-GB" sz="1800" dirty="0" smtClean="0" bmk="">
                <a:solidFill>
                  <a:srgbClr val="002060"/>
                </a:solidFill>
                <a:latin typeface="Myriad Pro Cond"/>
                <a:ea typeface="Times New Roman" pitchFamily="18" charset="0"/>
                <a:cs typeface="Arial" pitchFamily="34" charset="0"/>
              </a:rPr>
              <a:t>to strategic or financial investors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en-GB" sz="1800" b="1" dirty="0" smtClean="0" bmk="">
                <a:solidFill>
                  <a:srgbClr val="002060"/>
                </a:solidFill>
                <a:latin typeface="Myriad Pro Cond"/>
                <a:ea typeface="Times New Roman" pitchFamily="18" charset="0"/>
                <a:cs typeface="Arial" pitchFamily="34" charset="0"/>
              </a:rPr>
              <a:t>Increase of company equity </a:t>
            </a:r>
            <a:r>
              <a:rPr lang="en-GB" sz="1800" dirty="0" smtClean="0" bmk="">
                <a:solidFill>
                  <a:srgbClr val="002060"/>
                </a:solidFill>
                <a:latin typeface="Myriad Pro Cond"/>
                <a:ea typeface="Times New Roman" pitchFamily="18" charset="0"/>
                <a:cs typeface="Arial" pitchFamily="34" charset="0"/>
              </a:rPr>
              <a:t>with emission of new shares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tabLst/>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(Financing of Investment Program)</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en-GB" sz="1800" b="1" dirty="0" smtClean="0" bmk="">
                <a:solidFill>
                  <a:srgbClr val="002060"/>
                </a:solidFill>
                <a:latin typeface="Myriad Pro Cond"/>
                <a:ea typeface="Times New Roman" pitchFamily="18" charset="0"/>
                <a:cs typeface="Arial" pitchFamily="34" charset="0"/>
              </a:rPr>
              <a:t>Business collaboration on marketing</a:t>
            </a:r>
          </a:p>
        </p:txBody>
      </p:sp>
      <p:pic>
        <p:nvPicPr>
          <p:cNvPr id="15" name="Picture 2" descr="http://www.thermana.si/imagelib/zoom/default/Fotogalerija/_ES03521f.jpg"/>
          <p:cNvPicPr>
            <a:picLocks noChangeAspect="1" noChangeArrowheads="1"/>
          </p:cNvPicPr>
          <p:nvPr/>
        </p:nvPicPr>
        <p:blipFill>
          <a:blip r:embed="rId5"/>
          <a:srcRect/>
          <a:stretch>
            <a:fillRect/>
          </a:stretch>
        </p:blipFill>
        <p:spPr bwMode="auto">
          <a:xfrm>
            <a:off x="5638262" y="3737885"/>
            <a:ext cx="4787887" cy="3183945"/>
          </a:xfrm>
          <a:prstGeom prst="rect">
            <a:avLst/>
          </a:prstGeom>
          <a:noFill/>
        </p:spPr>
      </p:pic>
      <p:sp>
        <p:nvSpPr>
          <p:cNvPr id="17" name="Pravokotnik 16"/>
          <p:cNvSpPr/>
          <p:nvPr/>
        </p:nvSpPr>
        <p:spPr>
          <a:xfrm>
            <a:off x="874643" y="4025347"/>
            <a:ext cx="3438941" cy="2308324"/>
          </a:xfrm>
          <a:prstGeom prst="rect">
            <a:avLst/>
          </a:prstGeom>
        </p:spPr>
        <p:txBody>
          <a:bodyPr wrap="square">
            <a:spAutoFit/>
          </a:bodyPr>
          <a:lstStyle/>
          <a:p>
            <a:pPr defTabSz="914400" fontAlgn="base">
              <a:spcBef>
                <a:spcPct val="0"/>
              </a:spcBef>
              <a:spcAft>
                <a:spcPct val="0"/>
              </a:spcAft>
            </a:pPr>
            <a:r>
              <a:rPr lang="en-GB" sz="1600" b="1" dirty="0" smtClean="0">
                <a:solidFill>
                  <a:srgbClr val="708E31"/>
                </a:solidFill>
                <a:latin typeface="Myriad Pro Cond"/>
              </a:rPr>
              <a:t>Contact </a:t>
            </a:r>
            <a:r>
              <a:rPr lang="sl-SI" sz="1600" b="1" dirty="0" smtClean="0">
                <a:solidFill>
                  <a:srgbClr val="708E31"/>
                </a:solidFill>
                <a:latin typeface="Myriad Pro Cond"/>
              </a:rPr>
              <a:t>p</a:t>
            </a:r>
            <a:r>
              <a:rPr lang="en-GB" sz="1600" b="1" dirty="0" err="1" smtClean="0">
                <a:solidFill>
                  <a:srgbClr val="708E31"/>
                </a:solidFill>
                <a:latin typeface="Myriad Pro Cond"/>
              </a:rPr>
              <a:t>oint</a:t>
            </a:r>
            <a:r>
              <a:rPr lang="sl-SI" sz="1600" b="1" dirty="0" smtClean="0">
                <a:solidFill>
                  <a:srgbClr val="708E31"/>
                </a:solidFill>
                <a:latin typeface="Myriad Pro Cond"/>
              </a:rPr>
              <a:t>:</a:t>
            </a:r>
          </a:p>
          <a:p>
            <a:pPr lvl="0" defTabSz="914400" eaLnBrk="0" fontAlgn="base" hangingPunct="0">
              <a:spcBef>
                <a:spcPct val="0"/>
              </a:spcBef>
              <a:spcAft>
                <a:spcPct val="0"/>
              </a:spcAft>
            </a:pPr>
            <a:r>
              <a:rPr lang="en-GB" sz="1600" b="1" dirty="0" err="1" smtClean="0" bmk="">
                <a:solidFill>
                  <a:srgbClr val="002060"/>
                </a:solidFill>
                <a:latin typeface="Myriad Pro Cond"/>
                <a:ea typeface="Times New Roman" pitchFamily="18" charset="0"/>
                <a:cs typeface="Arial" pitchFamily="34" charset="0"/>
              </a:rPr>
              <a:t>Thermana</a:t>
            </a:r>
            <a:r>
              <a:rPr lang="en-GB" sz="1600" b="1" dirty="0" smtClean="0" bmk="">
                <a:solidFill>
                  <a:srgbClr val="002060"/>
                </a:solidFill>
                <a:latin typeface="Myriad Pro Cond"/>
                <a:ea typeface="Times New Roman" pitchFamily="18" charset="0"/>
                <a:cs typeface="Arial" pitchFamily="34" charset="0"/>
              </a:rPr>
              <a:t> d.</a:t>
            </a:r>
            <a:r>
              <a:rPr lang="sl-SI" sz="1600" b="1" dirty="0" smtClean="0" bmk="">
                <a:solidFill>
                  <a:srgbClr val="002060"/>
                </a:solidFill>
                <a:latin typeface="Myriad Pro Cond"/>
                <a:ea typeface="Times New Roman" pitchFamily="18" charset="0"/>
                <a:cs typeface="Arial" pitchFamily="34" charset="0"/>
              </a:rPr>
              <a:t> </a:t>
            </a:r>
            <a:r>
              <a:rPr lang="en-GB" sz="1600" b="1" dirty="0" smtClean="0" bmk="">
                <a:solidFill>
                  <a:srgbClr val="002060"/>
                </a:solidFill>
                <a:latin typeface="Myriad Pro Cond"/>
                <a:ea typeface="Times New Roman" pitchFamily="18" charset="0"/>
                <a:cs typeface="Arial" pitchFamily="34" charset="0"/>
              </a:rPr>
              <a:t>d.</a:t>
            </a:r>
            <a:r>
              <a:rPr lang="en-GB" sz="1600" dirty="0" smtClean="0" bmk="">
                <a:solidFill>
                  <a:srgbClr val="002060"/>
                </a:solidFill>
                <a:latin typeface="Myriad Pro Cond"/>
                <a:ea typeface="Times New Roman" pitchFamily="18" charset="0"/>
                <a:cs typeface="Arial" pitchFamily="34" charset="0"/>
              </a:rPr>
              <a:t>	</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GB" sz="1600" dirty="0" smtClean="0" bmk="">
                <a:solidFill>
                  <a:srgbClr val="002060"/>
                </a:solidFill>
                <a:latin typeface="Myriad Pro Cond"/>
                <a:ea typeface="Times New Roman" pitchFamily="18" charset="0"/>
                <a:cs typeface="Arial" pitchFamily="34" charset="0"/>
              </a:rPr>
              <a:t>Mr. Andrej </a:t>
            </a:r>
            <a:r>
              <a:rPr lang="en-GB" sz="1600" dirty="0" err="1" smtClean="0" bmk="">
                <a:solidFill>
                  <a:srgbClr val="002060"/>
                </a:solidFill>
                <a:latin typeface="Myriad Pro Cond"/>
                <a:ea typeface="Times New Roman" pitchFamily="18" charset="0"/>
                <a:cs typeface="Arial" pitchFamily="34" charset="0"/>
              </a:rPr>
              <a:t>Bošnjak</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GB" sz="1600" dirty="0" err="1" smtClean="0" bmk="">
                <a:solidFill>
                  <a:srgbClr val="002060"/>
                </a:solidFill>
                <a:latin typeface="Myriad Pro Cond"/>
                <a:ea typeface="Times New Roman" pitchFamily="18" charset="0"/>
                <a:cs typeface="Arial" pitchFamily="34" charset="0"/>
              </a:rPr>
              <a:t>Zdraviliška</a:t>
            </a:r>
            <a:r>
              <a:rPr lang="en-GB" sz="1600" dirty="0" smtClean="0" bmk="">
                <a:solidFill>
                  <a:srgbClr val="002060"/>
                </a:solidFill>
                <a:latin typeface="Myriad Pro Cond"/>
                <a:ea typeface="Times New Roman" pitchFamily="18" charset="0"/>
                <a:cs typeface="Arial" pitchFamily="34" charset="0"/>
              </a:rPr>
              <a:t> </a:t>
            </a:r>
            <a:r>
              <a:rPr lang="en-GB" sz="1600" dirty="0" err="1" smtClean="0" bmk="">
                <a:solidFill>
                  <a:srgbClr val="002060"/>
                </a:solidFill>
                <a:latin typeface="Myriad Pro Cond"/>
                <a:ea typeface="Times New Roman" pitchFamily="18" charset="0"/>
                <a:cs typeface="Arial" pitchFamily="34" charset="0"/>
              </a:rPr>
              <a:t>cesta</a:t>
            </a:r>
            <a:r>
              <a:rPr lang="en-GB" sz="1600" dirty="0" smtClean="0" bmk="">
                <a:solidFill>
                  <a:srgbClr val="002060"/>
                </a:solidFill>
                <a:latin typeface="Myriad Pro Cond"/>
                <a:ea typeface="Times New Roman" pitchFamily="18" charset="0"/>
                <a:cs typeface="Arial" pitchFamily="34" charset="0"/>
              </a:rPr>
              <a:t> 6 </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sl-SI" sz="1600" dirty="0" smtClean="0" bmk="">
                <a:solidFill>
                  <a:srgbClr val="002060"/>
                </a:solidFill>
                <a:latin typeface="Myriad Pro Cond"/>
                <a:ea typeface="Times New Roman" pitchFamily="18" charset="0"/>
                <a:cs typeface="Arial" pitchFamily="34" charset="0"/>
              </a:rPr>
              <a:t>SI-</a:t>
            </a:r>
            <a:r>
              <a:rPr lang="en-GB" sz="1600" dirty="0" smtClean="0" bmk="">
                <a:solidFill>
                  <a:srgbClr val="002060"/>
                </a:solidFill>
                <a:latin typeface="Myriad Pro Cond"/>
                <a:ea typeface="Times New Roman" pitchFamily="18" charset="0"/>
                <a:cs typeface="Arial" pitchFamily="34" charset="0"/>
              </a:rPr>
              <a:t>3270 </a:t>
            </a:r>
            <a:r>
              <a:rPr lang="en-GB" sz="1600" dirty="0" err="1" smtClean="0" bmk="">
                <a:solidFill>
                  <a:srgbClr val="002060"/>
                </a:solidFill>
                <a:latin typeface="Myriad Pro Cond"/>
                <a:ea typeface="Times New Roman" pitchFamily="18" charset="0"/>
                <a:cs typeface="Arial" pitchFamily="34" charset="0"/>
              </a:rPr>
              <a:t>Laško</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sl-SI" sz="1600" dirty="0" smtClean="0" bmk="">
                <a:solidFill>
                  <a:srgbClr val="002060"/>
                </a:solidFill>
                <a:latin typeface="Myriad Pro Cond"/>
                <a:ea typeface="Times New Roman" pitchFamily="18" charset="0"/>
                <a:cs typeface="Arial" pitchFamily="34" charset="0"/>
              </a:rPr>
              <a:t>Tel:  </a:t>
            </a:r>
            <a:r>
              <a:rPr lang="en-US" sz="1600" dirty="0" smtClean="0" bmk="">
                <a:solidFill>
                  <a:srgbClr val="002060"/>
                </a:solidFill>
                <a:latin typeface="Myriad Pro Cond"/>
                <a:ea typeface="Times New Roman" pitchFamily="18" charset="0"/>
                <a:cs typeface="Arial" pitchFamily="34" charset="0"/>
              </a:rPr>
              <a:t>+386 3  423 2000</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US" sz="1600" dirty="0" smtClean="0" bmk="">
                <a:solidFill>
                  <a:srgbClr val="002060"/>
                </a:solidFill>
                <a:latin typeface="Myriad Pro Cond"/>
                <a:ea typeface="Times New Roman" pitchFamily="18" charset="0"/>
                <a:cs typeface="Arial" pitchFamily="34" charset="0"/>
              </a:rPr>
              <a:t>Fax: +386 3 423 2400	</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US" sz="1600" dirty="0" smtClean="0" bmk="">
                <a:solidFill>
                  <a:srgbClr val="002060"/>
                </a:solidFill>
                <a:latin typeface="Myriad Pro Cond"/>
                <a:ea typeface="Times New Roman" pitchFamily="18" charset="0"/>
                <a:cs typeface="Arial" pitchFamily="34" charset="0"/>
              </a:rPr>
              <a:t>E- mail:	</a:t>
            </a:r>
            <a:r>
              <a:rPr lang="en-US" sz="1600" dirty="0" smtClean="0" bmk="">
                <a:solidFill>
                  <a:srgbClr val="002060"/>
                </a:solidFill>
                <a:latin typeface="Myriad Pro Cond"/>
                <a:ea typeface="Times New Roman" pitchFamily="18" charset="0"/>
                <a:cs typeface="Arial" pitchFamily="34" charset="0"/>
                <a:hlinkClick r:id="rId6"/>
              </a:rPr>
              <a:t>info@thermana.si</a:t>
            </a:r>
            <a:r>
              <a:rPr lang="en-US" sz="1600" dirty="0" smtClean="0" bmk="">
                <a:solidFill>
                  <a:srgbClr val="002060"/>
                </a:solidFill>
                <a:latin typeface="Myriad Pro Cond"/>
                <a:ea typeface="Times New Roman" pitchFamily="18" charset="0"/>
                <a:cs typeface="Arial" pitchFamily="34" charset="0"/>
              </a:rPr>
              <a:t> </a:t>
            </a:r>
          </a:p>
          <a:p>
            <a:pPr lvl="0" defTabSz="914400" eaLnBrk="0" fontAlgn="base" hangingPunct="0">
              <a:spcBef>
                <a:spcPct val="0"/>
              </a:spcBef>
              <a:spcAft>
                <a:spcPct val="0"/>
              </a:spcAft>
            </a:pPr>
            <a:r>
              <a:rPr lang="en-US" sz="1600" dirty="0" smtClean="0" bmk="">
                <a:solidFill>
                  <a:srgbClr val="002060"/>
                </a:solidFill>
                <a:latin typeface="Myriad Pro Cond"/>
                <a:ea typeface="Times New Roman" pitchFamily="18" charset="0"/>
                <a:cs typeface="Arial" pitchFamily="34" charset="0"/>
              </a:rPr>
              <a:t>http://</a:t>
            </a:r>
            <a:r>
              <a:rPr lang="en-US" sz="1600" dirty="0" smtClean="0" bmk="">
                <a:solidFill>
                  <a:srgbClr val="002060"/>
                </a:solidFill>
                <a:latin typeface="Myriad Pro Cond"/>
                <a:ea typeface="Times New Roman" pitchFamily="18" charset="0"/>
                <a:cs typeface="Arial" pitchFamily="34" charset="0"/>
                <a:hlinkClick r:id="rId7"/>
              </a:rPr>
              <a:t>www.thermana.si</a:t>
            </a:r>
            <a:r>
              <a:rPr lang="sl-SI" sz="1600" dirty="0" smtClean="0" bmk="">
                <a:solidFill>
                  <a:srgbClr val="002060"/>
                </a:solidFill>
                <a:latin typeface="Myriad Pro Cond"/>
                <a:ea typeface="Times New Roman" pitchFamily="18" charset="0"/>
                <a:cs typeface="Arial" pitchFamily="34" charset="0"/>
              </a:rPr>
              <a:t> </a:t>
            </a:r>
          </a:p>
        </p:txBody>
      </p:sp>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3731336" y="757882"/>
            <a:ext cx="7435088" cy="523220"/>
          </a:xfrm>
          <a:prstGeom prst="rect">
            <a:avLst/>
          </a:prstGeom>
        </p:spPr>
        <p:txBody>
          <a:bodyPr wrap="square">
            <a:spAutoFit/>
          </a:bodyPr>
          <a:lstStyle/>
          <a:p>
            <a:pPr marL="176213" algn="ctr"/>
            <a:r>
              <a:rPr lang="sl-SI" sz="2800" b="1" dirty="0" smtClean="0">
                <a:solidFill>
                  <a:srgbClr val="002060"/>
                </a:solidFill>
                <a:latin typeface="Myriad Pro Cond"/>
              </a:rPr>
              <a:t>Hotel in Rogaška Slatina</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13" name="Pravokotnik 12"/>
          <p:cNvSpPr/>
          <p:nvPr/>
        </p:nvSpPr>
        <p:spPr>
          <a:xfrm>
            <a:off x="611187" y="1719619"/>
            <a:ext cx="4993201" cy="5509200"/>
          </a:xfrm>
          <a:prstGeom prst="rect">
            <a:avLst/>
          </a:prstGeom>
        </p:spPr>
        <p:txBody>
          <a:bodyPr wrap="square">
            <a:spAutoFit/>
          </a:bodyPr>
          <a:lstStyle/>
          <a:p>
            <a:r>
              <a:rPr lang="en-GB" sz="2200" b="1" dirty="0" smtClean="0">
                <a:solidFill>
                  <a:srgbClr val="002060"/>
                </a:solidFill>
                <a:latin typeface="Myriad Pro Cond"/>
              </a:rPr>
              <a:t>Executive Summary</a:t>
            </a:r>
          </a:p>
          <a:p>
            <a:endParaRPr lang="en-GB" dirty="0" smtClean="0"/>
          </a:p>
          <a:p>
            <a:r>
              <a:rPr lang="en-GB" sz="1800" dirty="0" smtClean="0" bmk="">
                <a:solidFill>
                  <a:srgbClr val="002060"/>
                </a:solidFill>
                <a:latin typeface="Myriad Pro Cond"/>
                <a:ea typeface="Times New Roman" pitchFamily="18" charset="0"/>
                <a:cs typeface="Arial" pitchFamily="34" charset="0"/>
              </a:rPr>
              <a:t>The hotel is located in the centre of </a:t>
            </a:r>
            <a:r>
              <a:rPr lang="en-GB" sz="1800" dirty="0" err="1" smtClean="0" bmk="">
                <a:solidFill>
                  <a:srgbClr val="002060"/>
                </a:solidFill>
                <a:latin typeface="Myriad Pro Cond"/>
                <a:ea typeface="Times New Roman" pitchFamily="18" charset="0"/>
                <a:cs typeface="Arial" pitchFamily="34" charset="0"/>
              </a:rPr>
              <a:t>Rogaška</a:t>
            </a:r>
            <a:r>
              <a:rPr lang="en-GB" sz="1800" dirty="0" smtClean="0" bmk="">
                <a:solidFill>
                  <a:srgbClr val="002060"/>
                </a:solidFill>
                <a:latin typeface="Myriad Pro Cond"/>
                <a:ea typeface="Times New Roman" pitchFamily="18" charset="0"/>
                <a:cs typeface="Arial" pitchFamily="34" charset="0"/>
              </a:rPr>
              <a:t> </a:t>
            </a:r>
            <a:r>
              <a:rPr lang="en-GB" sz="1800" dirty="0" err="1" smtClean="0" bmk="">
                <a:solidFill>
                  <a:srgbClr val="002060"/>
                </a:solidFill>
                <a:latin typeface="Myriad Pro Cond"/>
                <a:ea typeface="Times New Roman" pitchFamily="18" charset="0"/>
                <a:cs typeface="Arial" pitchFamily="34" charset="0"/>
              </a:rPr>
              <a:t>Slatina</a:t>
            </a:r>
            <a:r>
              <a:rPr lang="en-GB" sz="1800" dirty="0" smtClean="0" bmk="">
                <a:solidFill>
                  <a:srgbClr val="002060"/>
                </a:solidFill>
                <a:latin typeface="Myriad Pro Cond"/>
                <a:ea typeface="Times New Roman" pitchFamily="18" charset="0"/>
                <a:cs typeface="Arial" pitchFamily="34" charset="0"/>
              </a:rPr>
              <a:t> with the regional road </a:t>
            </a:r>
            <a:r>
              <a:rPr lang="en-GB" sz="1800" dirty="0" err="1" smtClean="0" bmk="">
                <a:solidFill>
                  <a:srgbClr val="002060"/>
                </a:solidFill>
                <a:latin typeface="Myriad Pro Cond"/>
                <a:ea typeface="Times New Roman" pitchFamily="18" charset="0"/>
                <a:cs typeface="Arial" pitchFamily="34" charset="0"/>
              </a:rPr>
              <a:t>Tekačevo</a:t>
            </a:r>
            <a:r>
              <a:rPr lang="en-GB" sz="1800" dirty="0" smtClean="0" bmk="">
                <a:solidFill>
                  <a:srgbClr val="002060"/>
                </a:solidFill>
                <a:latin typeface="Myriad Pro Cond"/>
                <a:ea typeface="Times New Roman" pitchFamily="18" charset="0"/>
                <a:cs typeface="Arial" pitchFamily="34" charset="0"/>
              </a:rPr>
              <a:t> - </a:t>
            </a:r>
            <a:r>
              <a:rPr lang="en-GB" sz="1800" dirty="0" err="1" smtClean="0" bmk="">
                <a:solidFill>
                  <a:srgbClr val="002060"/>
                </a:solidFill>
                <a:latin typeface="Myriad Pro Cond"/>
                <a:ea typeface="Times New Roman" pitchFamily="18" charset="0"/>
                <a:cs typeface="Arial" pitchFamily="34" charset="0"/>
              </a:rPr>
              <a:t>Rogaška</a:t>
            </a:r>
            <a:r>
              <a:rPr lang="en-GB" sz="1800" dirty="0" smtClean="0" bmk="">
                <a:solidFill>
                  <a:srgbClr val="002060"/>
                </a:solidFill>
                <a:latin typeface="Myriad Pro Cond"/>
                <a:ea typeface="Times New Roman" pitchFamily="18" charset="0"/>
                <a:cs typeface="Arial" pitchFamily="34" charset="0"/>
              </a:rPr>
              <a:t> </a:t>
            </a:r>
            <a:r>
              <a:rPr lang="en-GB" sz="1800" dirty="0" err="1" smtClean="0" bmk="">
                <a:solidFill>
                  <a:srgbClr val="002060"/>
                </a:solidFill>
                <a:latin typeface="Myriad Pro Cond"/>
                <a:ea typeface="Times New Roman" pitchFamily="18" charset="0"/>
                <a:cs typeface="Arial" pitchFamily="34" charset="0"/>
              </a:rPr>
              <a:t>Slatina</a:t>
            </a:r>
            <a:r>
              <a:rPr lang="en-GB" sz="1800" dirty="0" smtClean="0" bmk="">
                <a:solidFill>
                  <a:srgbClr val="002060"/>
                </a:solidFill>
                <a:latin typeface="Myriad Pro Cond"/>
                <a:ea typeface="Times New Roman" pitchFamily="18" charset="0"/>
                <a:cs typeface="Arial" pitchFamily="34" charset="0"/>
              </a:rPr>
              <a:t> nearby. </a:t>
            </a:r>
          </a:p>
          <a:p>
            <a:endParaRPr lang="en-GB" sz="1800" dirty="0" smtClean="0" bmk="">
              <a:solidFill>
                <a:srgbClr val="002060"/>
              </a:solidFill>
              <a:latin typeface="Myriad Pro Cond"/>
              <a:ea typeface="Times New Roman" pitchFamily="18" charset="0"/>
              <a:cs typeface="Arial" pitchFamily="34" charset="0"/>
            </a:endParaRPr>
          </a:p>
          <a:p>
            <a:r>
              <a:rPr lang="en-GB" sz="1800" dirty="0" smtClean="0" bmk="">
                <a:solidFill>
                  <a:srgbClr val="002060"/>
                </a:solidFill>
                <a:latin typeface="Myriad Pro Cond"/>
                <a:ea typeface="Times New Roman" pitchFamily="18" charset="0"/>
                <a:cs typeface="Arial" pitchFamily="34" charset="0"/>
              </a:rPr>
              <a:t>The area mainly consists of buildings for the purposes of tourism and well-kept park grounds. Existing building was built in secession style in 1908. </a:t>
            </a:r>
          </a:p>
          <a:p>
            <a:endParaRPr lang="en-GB" sz="1800" dirty="0" smtClean="0" bmk="">
              <a:solidFill>
                <a:srgbClr val="002060"/>
              </a:solidFill>
              <a:latin typeface="Myriad Pro Cond"/>
              <a:ea typeface="Times New Roman" pitchFamily="18" charset="0"/>
              <a:cs typeface="Arial" pitchFamily="34" charset="0"/>
            </a:endParaRPr>
          </a:p>
          <a:p>
            <a:r>
              <a:rPr lang="en-GB" sz="1800" dirty="0" smtClean="0" bmk="">
                <a:solidFill>
                  <a:srgbClr val="002060"/>
                </a:solidFill>
                <a:latin typeface="Myriad Pro Cond"/>
                <a:ea typeface="Times New Roman" pitchFamily="18" charset="0"/>
                <a:cs typeface="Arial" pitchFamily="34" charset="0"/>
              </a:rPr>
              <a:t>Net surface area of existing building is 1000m2 and comprises basement, ground  floor, first and second floor. </a:t>
            </a:r>
          </a:p>
          <a:p>
            <a:endParaRPr lang="en-GB" sz="1800" dirty="0" smtClean="0" bmk="">
              <a:solidFill>
                <a:srgbClr val="002060"/>
              </a:solidFill>
              <a:latin typeface="Myriad Pro Cond"/>
              <a:ea typeface="Times New Roman" pitchFamily="18" charset="0"/>
              <a:cs typeface="Arial" pitchFamily="34" charset="0"/>
            </a:endParaRPr>
          </a:p>
          <a:p>
            <a:r>
              <a:rPr lang="en-GB" sz="1800" dirty="0" smtClean="0" bmk="">
                <a:solidFill>
                  <a:srgbClr val="002060"/>
                </a:solidFill>
                <a:latin typeface="Myriad Pro Cond"/>
                <a:ea typeface="Times New Roman" pitchFamily="18" charset="0"/>
                <a:cs typeface="Arial" pitchFamily="34" charset="0"/>
              </a:rPr>
              <a:t>Through hotel land runs thermal water the use of which is granted by easement. At the moment the hotel  is not in use. </a:t>
            </a:r>
          </a:p>
          <a:p>
            <a:endParaRPr lang="sl-SI" dirty="0"/>
          </a:p>
        </p:txBody>
      </p:sp>
      <p:pic>
        <p:nvPicPr>
          <p:cNvPr id="16" name="Slika 15" descr="rogaska_slatina_danes1.jpg"/>
          <p:cNvPicPr>
            <a:picLocks noChangeAspect="1"/>
          </p:cNvPicPr>
          <p:nvPr/>
        </p:nvPicPr>
        <p:blipFill>
          <a:blip r:embed="rId4"/>
          <a:stretch>
            <a:fillRect/>
          </a:stretch>
        </p:blipFill>
        <p:spPr>
          <a:xfrm>
            <a:off x="5781794" y="1668877"/>
            <a:ext cx="4298847" cy="3224136"/>
          </a:xfrm>
          <a:prstGeom prst="rect">
            <a:avLst/>
          </a:prstGeom>
        </p:spPr>
      </p:pic>
    </p:spTree>
    <p:extLst>
      <p:ext uri="{BB962C8B-B14F-4D97-AF65-F5344CB8AC3E}">
        <p14:creationId xmlns:p14="http://schemas.microsoft.com/office/powerpoint/2010/main" xmlns=""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3731336" y="757882"/>
            <a:ext cx="7435088" cy="523220"/>
          </a:xfrm>
          <a:prstGeom prst="rect">
            <a:avLst/>
          </a:prstGeom>
        </p:spPr>
        <p:txBody>
          <a:bodyPr wrap="square">
            <a:spAutoFit/>
          </a:bodyPr>
          <a:lstStyle/>
          <a:p>
            <a:pPr marL="176213" algn="ctr"/>
            <a:r>
              <a:rPr lang="sl-SI" sz="2800" b="1" dirty="0" smtClean="0">
                <a:solidFill>
                  <a:srgbClr val="002060"/>
                </a:solidFill>
                <a:latin typeface="Myriad Pro Cond"/>
              </a:rPr>
              <a:t>Hotel in Rogaška Slatina</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13" name="Pravokotnik 12"/>
          <p:cNvSpPr/>
          <p:nvPr/>
        </p:nvSpPr>
        <p:spPr>
          <a:xfrm>
            <a:off x="437745" y="1410512"/>
            <a:ext cx="7513531" cy="5355312"/>
          </a:xfrm>
          <a:prstGeom prst="rect">
            <a:avLst/>
          </a:prstGeom>
        </p:spPr>
        <p:txBody>
          <a:bodyPr wrap="square">
            <a:spAutoFit/>
          </a:bodyPr>
          <a:lstStyle/>
          <a:p>
            <a:endParaRPr lang="sl-SI" dirty="0" smtClean="0"/>
          </a:p>
          <a:p>
            <a:r>
              <a:rPr lang="en-GB" sz="2200" b="1" dirty="0" smtClean="0">
                <a:solidFill>
                  <a:srgbClr val="002060"/>
                </a:solidFill>
                <a:latin typeface="Myriad Pro Cond"/>
              </a:rPr>
              <a:t>Investment opportunity </a:t>
            </a:r>
            <a:endParaRPr lang="sl-SI" sz="2200" b="1" dirty="0" smtClean="0">
              <a:solidFill>
                <a:srgbClr val="002060"/>
              </a:solidFill>
              <a:latin typeface="Myriad Pro Cond"/>
            </a:endParaRPr>
          </a:p>
          <a:p>
            <a:r>
              <a:rPr lang="en-GB" sz="1800" dirty="0" smtClean="0" bmk="">
                <a:solidFill>
                  <a:srgbClr val="002060"/>
                </a:solidFill>
                <a:latin typeface="Myriad Pro Cond"/>
                <a:ea typeface="Times New Roman" pitchFamily="18" charset="0"/>
                <a:cs typeface="Arial" pitchFamily="34" charset="0"/>
              </a:rPr>
              <a:t>Property can be developed into boutique spa &amp; wellness hotel. The existing object has to be renovated and upgraded to luxury five-star hotel with capacity of 20 rooms. Building land adjacent to hotel has the area of some 6.000m2 and is intended  for the construction of a new five-star hotel with capacity of 92 rooms and 3 suites. All project documentation for renovation of the existing object and construction of new hotel has been completed and construction permit issued. </a:t>
            </a:r>
            <a:endParaRPr lang="sl-SI" sz="1800" dirty="0" smtClean="0" bmk="">
              <a:solidFill>
                <a:srgbClr val="002060"/>
              </a:solidFill>
              <a:latin typeface="Myriad Pro Cond"/>
              <a:ea typeface="Times New Roman" pitchFamily="18" charset="0"/>
              <a:cs typeface="Arial" pitchFamily="34" charset="0"/>
            </a:endParaRPr>
          </a:p>
          <a:p>
            <a:r>
              <a:rPr lang="en-GB" sz="1800" dirty="0" smtClean="0"/>
              <a:t> </a:t>
            </a:r>
            <a:endParaRPr lang="sl-SI" sz="1800" dirty="0" smtClean="0"/>
          </a:p>
          <a:p>
            <a:r>
              <a:rPr lang="en-GB" sz="2200" b="1" dirty="0" smtClean="0">
                <a:solidFill>
                  <a:srgbClr val="002060"/>
                </a:solidFill>
                <a:latin typeface="Myriad Pro Cond"/>
              </a:rPr>
              <a:t>Investment required </a:t>
            </a:r>
            <a:endParaRPr lang="sl-SI" sz="2200" b="1" dirty="0" smtClean="0">
              <a:solidFill>
                <a:srgbClr val="002060"/>
              </a:solidFill>
              <a:latin typeface="Myriad Pro Cond"/>
            </a:endParaRPr>
          </a:p>
          <a:p>
            <a:r>
              <a:rPr lang="en-GB" sz="1800" dirty="0" smtClean="0" bmk="">
                <a:solidFill>
                  <a:srgbClr val="002060"/>
                </a:solidFill>
                <a:latin typeface="Myriad Pro Cond"/>
                <a:ea typeface="Times New Roman" pitchFamily="18" charset="0"/>
                <a:cs typeface="Arial" pitchFamily="34" charset="0"/>
              </a:rPr>
              <a:t>The developer is prepared to sell the project for </a:t>
            </a: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4 </a:t>
            </a:r>
            <a:r>
              <a:rPr lang="sl-SI" sz="1800" dirty="0" smtClean="0" bmk="">
                <a:solidFill>
                  <a:srgbClr val="002060"/>
                </a:solidFill>
                <a:latin typeface="Myriad Pro Cond"/>
                <a:ea typeface="Times New Roman" pitchFamily="18" charset="0"/>
                <a:cs typeface="Arial" pitchFamily="34" charset="0"/>
              </a:rPr>
              <a:t>mn</a:t>
            </a:r>
            <a:r>
              <a:rPr lang="en-GB" sz="1800" dirty="0" smtClean="0" bmk="">
                <a:solidFill>
                  <a:srgbClr val="002060"/>
                </a:solidFill>
                <a:latin typeface="Myriad Pro Cond"/>
                <a:ea typeface="Times New Roman" pitchFamily="18" charset="0"/>
                <a:cs typeface="Arial" pitchFamily="34" charset="0"/>
              </a:rPr>
              <a:t>. </a:t>
            </a:r>
            <a:endParaRPr lang="sl-SI" sz="1800" dirty="0" smtClean="0" bmk="">
              <a:solidFill>
                <a:srgbClr val="002060"/>
              </a:solidFill>
              <a:latin typeface="Myriad Pro Cond"/>
              <a:ea typeface="Times New Roman" pitchFamily="18" charset="0"/>
              <a:cs typeface="Arial" pitchFamily="34" charset="0"/>
            </a:endParaRPr>
          </a:p>
          <a:p>
            <a:r>
              <a:rPr lang="en-GB" sz="1800" dirty="0" smtClean="0"/>
              <a:t> </a:t>
            </a:r>
            <a:endParaRPr lang="sl-SI" sz="1800" dirty="0" smtClean="0"/>
          </a:p>
          <a:p>
            <a:r>
              <a:rPr lang="en-GB" sz="2200" b="1" dirty="0" smtClean="0">
                <a:solidFill>
                  <a:srgbClr val="002060"/>
                </a:solidFill>
                <a:latin typeface="Myriad Pro Cond"/>
              </a:rPr>
              <a:t>Advantages  </a:t>
            </a:r>
            <a:endParaRPr lang="sl-SI" sz="2200" b="1" dirty="0" smtClean="0">
              <a:solidFill>
                <a:srgbClr val="002060"/>
              </a:solidFill>
              <a:latin typeface="Myriad Pro Cond"/>
            </a:endParaRPr>
          </a:p>
          <a:p>
            <a:r>
              <a:rPr lang="en-GB" sz="1800" dirty="0" smtClean="0" bmk="">
                <a:solidFill>
                  <a:srgbClr val="002060"/>
                </a:solidFill>
                <a:latin typeface="Myriad Pro Cond"/>
                <a:ea typeface="Times New Roman" pitchFamily="18" charset="0"/>
                <a:cs typeface="Arial" pitchFamily="34" charset="0"/>
              </a:rPr>
              <a:t>Thermal  water exploitation, great location at the international visibility of the health resort </a:t>
            </a:r>
            <a:r>
              <a:rPr lang="en-GB" sz="1800" dirty="0" err="1" smtClean="0" bmk="">
                <a:solidFill>
                  <a:srgbClr val="002060"/>
                </a:solidFill>
                <a:latin typeface="Myriad Pro Cond"/>
                <a:ea typeface="Times New Roman" pitchFamily="18" charset="0"/>
                <a:cs typeface="Arial" pitchFamily="34" charset="0"/>
              </a:rPr>
              <a:t>Rogaška</a:t>
            </a:r>
            <a:r>
              <a:rPr lang="en-GB" sz="1800" dirty="0" smtClean="0" bmk="">
                <a:solidFill>
                  <a:srgbClr val="002060"/>
                </a:solidFill>
                <a:latin typeface="Myriad Pro Cond"/>
                <a:ea typeface="Times New Roman" pitchFamily="18" charset="0"/>
                <a:cs typeface="Arial" pitchFamily="34" charset="0"/>
              </a:rPr>
              <a:t> </a:t>
            </a:r>
            <a:r>
              <a:rPr lang="en-GB" sz="1800" dirty="0" err="1" smtClean="0" bmk="">
                <a:solidFill>
                  <a:srgbClr val="002060"/>
                </a:solidFill>
                <a:latin typeface="Myriad Pro Cond"/>
                <a:ea typeface="Times New Roman" pitchFamily="18" charset="0"/>
                <a:cs typeface="Arial" pitchFamily="34" charset="0"/>
              </a:rPr>
              <a:t>Slatina</a:t>
            </a:r>
            <a:r>
              <a:rPr lang="en-GB" sz="1800" dirty="0" smtClean="0" bmk="">
                <a:solidFill>
                  <a:srgbClr val="002060"/>
                </a:solidFill>
                <a:latin typeface="Myriad Pro Cond"/>
                <a:ea typeface="Times New Roman" pitchFamily="18" charset="0"/>
                <a:cs typeface="Arial" pitchFamily="34" charset="0"/>
              </a:rPr>
              <a:t>, project meets the EU incentive funding requirements for tourism infrastructure. </a:t>
            </a:r>
            <a:endParaRPr lang="sl-SI" sz="1800" dirty="0" smtClean="0" bmk="">
              <a:solidFill>
                <a:srgbClr val="002060"/>
              </a:solidFill>
              <a:latin typeface="Myriad Pro Cond"/>
              <a:ea typeface="Times New Roman" pitchFamily="18" charset="0"/>
              <a:cs typeface="Arial" pitchFamily="34" charset="0"/>
            </a:endParaRPr>
          </a:p>
          <a:p>
            <a:endParaRPr lang="sl-SI" dirty="0"/>
          </a:p>
        </p:txBody>
      </p:sp>
      <p:sp>
        <p:nvSpPr>
          <p:cNvPr id="10" name="Pravokotnik 9"/>
          <p:cNvSpPr/>
          <p:nvPr/>
        </p:nvSpPr>
        <p:spPr>
          <a:xfrm>
            <a:off x="7782128" y="2062264"/>
            <a:ext cx="2840910" cy="2308324"/>
          </a:xfrm>
          <a:prstGeom prst="rect">
            <a:avLst/>
          </a:prstGeom>
        </p:spPr>
        <p:txBody>
          <a:bodyPr wrap="square">
            <a:spAutoFit/>
          </a:bodyPr>
          <a:lstStyle/>
          <a:p>
            <a:pPr defTabSz="914400" fontAlgn="base">
              <a:spcBef>
                <a:spcPct val="0"/>
              </a:spcBef>
              <a:spcAft>
                <a:spcPct val="0"/>
              </a:spcAft>
            </a:pPr>
            <a:r>
              <a:rPr lang="en-GB" sz="1600" b="1" dirty="0" smtClean="0">
                <a:solidFill>
                  <a:srgbClr val="708E31"/>
                </a:solidFill>
                <a:latin typeface="Myriad Pro Cond"/>
              </a:rPr>
              <a:t>Contact </a:t>
            </a:r>
            <a:r>
              <a:rPr lang="sl-SI" sz="1600" b="1" dirty="0" smtClean="0">
                <a:solidFill>
                  <a:srgbClr val="708E31"/>
                </a:solidFill>
                <a:latin typeface="Myriad Pro Cond"/>
              </a:rPr>
              <a:t>p</a:t>
            </a:r>
            <a:r>
              <a:rPr lang="en-GB" sz="1600" b="1" dirty="0" err="1" smtClean="0">
                <a:solidFill>
                  <a:srgbClr val="708E31"/>
                </a:solidFill>
                <a:latin typeface="Myriad Pro Cond"/>
              </a:rPr>
              <a:t>oint</a:t>
            </a:r>
            <a:r>
              <a:rPr lang="sl-SI" sz="1600" b="1" dirty="0" smtClean="0">
                <a:solidFill>
                  <a:srgbClr val="708E31"/>
                </a:solidFill>
                <a:latin typeface="Myriad Pro Cond"/>
              </a:rPr>
              <a:t>:</a:t>
            </a:r>
          </a:p>
          <a:p>
            <a:pPr lvl="0" defTabSz="914400" fontAlgn="base">
              <a:spcBef>
                <a:spcPct val="0"/>
              </a:spcBef>
              <a:spcAft>
                <a:spcPct val="0"/>
              </a:spcAft>
            </a:pPr>
            <a:endParaRPr lang="sl-SI" sz="1600" b="1" dirty="0" smtClean="0">
              <a:solidFill>
                <a:srgbClr val="002060"/>
              </a:solidFill>
              <a:latin typeface="Myriad Pro Cond"/>
            </a:endParaRPr>
          </a:p>
          <a:p>
            <a:pPr lvl="0" defTabSz="914400" eaLnBrk="0" fontAlgn="base" hangingPunct="0">
              <a:spcBef>
                <a:spcPct val="0"/>
              </a:spcBef>
              <a:spcAft>
                <a:spcPct val="0"/>
              </a:spcAft>
            </a:pPr>
            <a:r>
              <a:rPr lang="sl-SI" sz="1600" dirty="0" err="1" smtClean="0">
                <a:solidFill>
                  <a:srgbClr val="002060"/>
                </a:solidFill>
                <a:latin typeface="Myriad Pro Cond"/>
              </a:rPr>
              <a:t>Trimpeks</a:t>
            </a:r>
            <a:r>
              <a:rPr lang="sl-SI" sz="1600" dirty="0" smtClean="0">
                <a:solidFill>
                  <a:srgbClr val="002060"/>
                </a:solidFill>
                <a:latin typeface="Myriad Pro Cond"/>
              </a:rPr>
              <a:t> d.o.o.</a:t>
            </a:r>
          </a:p>
          <a:p>
            <a:pPr lvl="0" defTabSz="914400" eaLnBrk="0" fontAlgn="base" hangingPunct="0">
              <a:spcBef>
                <a:spcPct val="0"/>
              </a:spcBef>
              <a:spcAft>
                <a:spcPct val="0"/>
              </a:spcAft>
            </a:pPr>
            <a:r>
              <a:rPr lang="sl-SI" sz="1600" dirty="0" smtClean="0">
                <a:solidFill>
                  <a:srgbClr val="002060"/>
                </a:solidFill>
                <a:latin typeface="Myriad Pro Cond"/>
              </a:rPr>
              <a:t>Mr. </a:t>
            </a:r>
            <a:r>
              <a:rPr lang="en-US" sz="1600" dirty="0" err="1" smtClean="0">
                <a:solidFill>
                  <a:srgbClr val="002060"/>
                </a:solidFill>
                <a:latin typeface="Myriad Pro Cond"/>
              </a:rPr>
              <a:t>Silvo</a:t>
            </a:r>
            <a:r>
              <a:rPr lang="en-US" sz="1600" dirty="0" smtClean="0">
                <a:solidFill>
                  <a:srgbClr val="002060"/>
                </a:solidFill>
                <a:latin typeface="Myriad Pro Cond"/>
              </a:rPr>
              <a:t> </a:t>
            </a:r>
            <a:r>
              <a:rPr lang="en-US" sz="1600" dirty="0" err="1" smtClean="0">
                <a:solidFill>
                  <a:srgbClr val="002060"/>
                </a:solidFill>
                <a:latin typeface="Myriad Pro Cond"/>
              </a:rPr>
              <a:t>Ambrož</a:t>
            </a:r>
            <a:r>
              <a:rPr lang="en-US" sz="1600" dirty="0" smtClean="0">
                <a:solidFill>
                  <a:srgbClr val="002060"/>
                </a:solidFill>
                <a:latin typeface="Myriad Pro Cond"/>
              </a:rPr>
              <a:t> </a:t>
            </a:r>
            <a:endParaRPr lang="sl-SI" sz="1600" dirty="0" smtClean="0">
              <a:solidFill>
                <a:srgbClr val="002060"/>
              </a:solidFill>
              <a:latin typeface="Myriad Pro Cond"/>
            </a:endParaRPr>
          </a:p>
          <a:p>
            <a:pPr lvl="0" defTabSz="914400" eaLnBrk="0" fontAlgn="base" hangingPunct="0">
              <a:spcBef>
                <a:spcPct val="0"/>
              </a:spcBef>
              <a:spcAft>
                <a:spcPct val="0"/>
              </a:spcAft>
            </a:pPr>
            <a:r>
              <a:rPr lang="en-US" sz="1600" dirty="0" err="1" smtClean="0" bmk="">
                <a:solidFill>
                  <a:srgbClr val="002060"/>
                </a:solidFill>
                <a:latin typeface="Myriad Pro Cond"/>
                <a:ea typeface="Times New Roman" pitchFamily="18" charset="0"/>
                <a:cs typeface="Arial" pitchFamily="34" charset="0"/>
              </a:rPr>
              <a:t>Kosarjeva</a:t>
            </a:r>
            <a:r>
              <a:rPr lang="en-US" sz="1600" dirty="0" smtClean="0" bmk="">
                <a:solidFill>
                  <a:srgbClr val="002060"/>
                </a:solidFill>
                <a:latin typeface="Myriad Pro Cond"/>
                <a:ea typeface="Times New Roman" pitchFamily="18" charset="0"/>
                <a:cs typeface="Arial" pitchFamily="34" charset="0"/>
              </a:rPr>
              <a:t> </a:t>
            </a:r>
            <a:r>
              <a:rPr lang="en-US" sz="1600" dirty="0" err="1" smtClean="0" bmk="">
                <a:solidFill>
                  <a:srgbClr val="002060"/>
                </a:solidFill>
                <a:latin typeface="Myriad Pro Cond"/>
                <a:ea typeface="Times New Roman" pitchFamily="18" charset="0"/>
                <a:cs typeface="Arial" pitchFamily="34" charset="0"/>
              </a:rPr>
              <a:t>ulica</a:t>
            </a:r>
            <a:r>
              <a:rPr lang="en-US" sz="1600" dirty="0" smtClean="0" bmk="">
                <a:solidFill>
                  <a:srgbClr val="002060"/>
                </a:solidFill>
                <a:latin typeface="Myriad Pro Cond"/>
                <a:ea typeface="Times New Roman" pitchFamily="18" charset="0"/>
                <a:cs typeface="Arial" pitchFamily="34" charset="0"/>
              </a:rPr>
              <a:t> 44</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US" sz="1600" dirty="0" smtClean="0" bmk="">
                <a:solidFill>
                  <a:srgbClr val="002060"/>
                </a:solidFill>
                <a:latin typeface="Myriad Pro Cond"/>
                <a:ea typeface="Times New Roman" pitchFamily="18" charset="0"/>
                <a:cs typeface="Arial" pitchFamily="34" charset="0"/>
              </a:rPr>
              <a:t>2000 Maribor</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GB" sz="1600" dirty="0" smtClean="0" bmk="">
                <a:solidFill>
                  <a:srgbClr val="002060"/>
                </a:solidFill>
                <a:latin typeface="Myriad Pro Cond"/>
                <a:ea typeface="Times New Roman" pitchFamily="18" charset="0"/>
                <a:cs typeface="Arial" pitchFamily="34" charset="0"/>
              </a:rPr>
              <a:t>Tel: +386 41 669 364</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sl-SI" sz="1600" dirty="0" smtClean="0" bmk="">
                <a:solidFill>
                  <a:srgbClr val="002060"/>
                </a:solidFill>
                <a:latin typeface="Myriad Pro Cond"/>
                <a:ea typeface="Times New Roman" pitchFamily="18" charset="0"/>
                <a:cs typeface="Arial" pitchFamily="34" charset="0"/>
              </a:rPr>
              <a:t>E-</a:t>
            </a:r>
            <a:r>
              <a:rPr lang="en-GB" sz="1600" dirty="0" smtClean="0" bmk="">
                <a:solidFill>
                  <a:srgbClr val="002060"/>
                </a:solidFill>
                <a:latin typeface="Myriad Pro Cond"/>
                <a:ea typeface="Times New Roman" pitchFamily="18" charset="0"/>
                <a:cs typeface="Arial" pitchFamily="34" charset="0"/>
              </a:rPr>
              <a:t>mail: </a:t>
            </a:r>
            <a:r>
              <a:rPr lang="en-GB" sz="1600" dirty="0" smtClean="0">
                <a:solidFill>
                  <a:srgbClr val="000000"/>
                </a:solidFill>
                <a:latin typeface="Myriad Pro Cond"/>
                <a:ea typeface="Times New Roman" pitchFamily="18" charset="0"/>
                <a:cs typeface="Arial" pitchFamily="34" charset="0"/>
                <a:hlinkClick r:id="rId4"/>
              </a:rPr>
              <a:t>silvo.ambroz@trimpeks.si</a:t>
            </a:r>
            <a:endParaRPr lang="sl-SI" sz="1600" dirty="0"/>
          </a:p>
        </p:txBody>
      </p:sp>
    </p:spTree>
    <p:extLst>
      <p:ext uri="{BB962C8B-B14F-4D97-AF65-F5344CB8AC3E}">
        <p14:creationId xmlns:p14="http://schemas.microsoft.com/office/powerpoint/2010/main" xmlns=""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3245284" y="757882"/>
            <a:ext cx="7435088" cy="523220"/>
          </a:xfrm>
          <a:prstGeom prst="rect">
            <a:avLst/>
          </a:prstGeom>
        </p:spPr>
        <p:txBody>
          <a:bodyPr wrap="square">
            <a:spAutoFit/>
          </a:bodyPr>
          <a:lstStyle/>
          <a:p>
            <a:pPr marL="176213" algn="ctr"/>
            <a:r>
              <a:rPr lang="sl-SI" sz="2800" b="1" dirty="0" smtClean="0">
                <a:solidFill>
                  <a:srgbClr val="002060"/>
                </a:solidFill>
                <a:latin typeface="Myriad Pro Cond"/>
              </a:rPr>
              <a:t>Mivka </a:t>
            </a:r>
            <a:r>
              <a:rPr lang="sl-SI" sz="2800" b="1" dirty="0" err="1" smtClean="0">
                <a:solidFill>
                  <a:srgbClr val="002060"/>
                </a:solidFill>
                <a:latin typeface="Myriad Pro Cond"/>
              </a:rPr>
              <a:t>Resort</a:t>
            </a:r>
            <a:r>
              <a:rPr lang="sl-SI" sz="2800" b="1" dirty="0" smtClean="0">
                <a:solidFill>
                  <a:srgbClr val="002060"/>
                </a:solidFill>
                <a:latin typeface="Myriad Pro Cond"/>
              </a:rPr>
              <a:t> Hotel Bled (</a:t>
            </a:r>
            <a:r>
              <a:rPr lang="sl-SI" sz="2800" b="1" dirty="0" err="1" smtClean="0">
                <a:solidFill>
                  <a:srgbClr val="002060"/>
                </a:solidFill>
                <a:latin typeface="Myriad Pro Cond"/>
              </a:rPr>
              <a:t>greenfield</a:t>
            </a:r>
            <a:r>
              <a:rPr lang="sl-SI" sz="2800" b="1" dirty="0" smtClean="0">
                <a:solidFill>
                  <a:srgbClr val="002060"/>
                </a:solidFill>
                <a:latin typeface="Myriad Pro Cond"/>
              </a:rPr>
              <a:t>)</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13" name="Pravokotnik 12"/>
          <p:cNvSpPr/>
          <p:nvPr/>
        </p:nvSpPr>
        <p:spPr>
          <a:xfrm>
            <a:off x="628520" y="1719618"/>
            <a:ext cx="9090667" cy="692497"/>
          </a:xfrm>
          <a:prstGeom prst="rect">
            <a:avLst/>
          </a:prstGeom>
        </p:spPr>
        <p:txBody>
          <a:bodyPr wrap="square">
            <a:spAutoFit/>
          </a:bodyPr>
          <a:lstStyle/>
          <a:p>
            <a:endParaRPr lang="sl-SI" dirty="0" smtClean="0"/>
          </a:p>
          <a:p>
            <a:r>
              <a:rPr lang="en-GB" sz="1800" dirty="0" smtClean="0"/>
              <a:t> </a:t>
            </a:r>
            <a:endParaRPr lang="sl-SI" sz="1800" dirty="0" smtClean="0"/>
          </a:p>
        </p:txBody>
      </p:sp>
      <p:sp>
        <p:nvSpPr>
          <p:cNvPr id="197633" name="Rectangle 1"/>
          <p:cNvSpPr>
            <a:spLocks noChangeArrowheads="1"/>
          </p:cNvSpPr>
          <p:nvPr/>
        </p:nvSpPr>
        <p:spPr bwMode="auto">
          <a:xfrm>
            <a:off x="257307" y="1538333"/>
            <a:ext cx="17954256" cy="54784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dirty="0" smtClean="0">
                <a:ln>
                  <a:noFill/>
                </a:ln>
                <a:solidFill>
                  <a:srgbClr val="000066"/>
                </a:solidFill>
                <a:effectLst/>
                <a:latin typeface="Myriad Pro Cond"/>
                <a:ea typeface="Times New Roman" pitchFamily="18" charset="0"/>
                <a:cs typeface="Arial" pitchFamily="34" charset="0"/>
              </a:rPr>
              <a:t>Executive summary</a:t>
            </a:r>
            <a:endParaRPr kumimoji="0" lang="sl-SI" sz="2200" b="1" i="0" u="none" strike="noStrike" cap="none" normalizeH="0" baseline="0" dirty="0" smtClean="0">
              <a:ln>
                <a:noFill/>
              </a:ln>
              <a:solidFill>
                <a:srgbClr val="000066"/>
              </a:solidFill>
              <a:effectLst/>
              <a:latin typeface="Myriad Pro Cond"/>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sl-SI" sz="2200" b="0" i="0" u="none" strike="noStrike" cap="none" normalizeH="0" baseline="0" dirty="0" smtClean="0">
              <a:ln>
                <a:noFill/>
              </a:ln>
              <a:solidFill>
                <a:schemeClr val="tx1"/>
              </a:solidFill>
              <a:effectLst/>
              <a:latin typeface="Myriad Pro Cond"/>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Real Estate project "</a:t>
            </a:r>
            <a:r>
              <a:rPr lang="en-GB" sz="1800" dirty="0" err="1" smtClean="0" bmk="">
                <a:solidFill>
                  <a:srgbClr val="002060"/>
                </a:solidFill>
                <a:latin typeface="Myriad Pro Cond"/>
                <a:ea typeface="Times New Roman" pitchFamily="18" charset="0"/>
                <a:cs typeface="Arial" pitchFamily="34" charset="0"/>
              </a:rPr>
              <a:t>Mivka</a:t>
            </a:r>
            <a:r>
              <a:rPr lang="en-GB" sz="1800" dirty="0" smtClean="0" bmk="">
                <a:solidFill>
                  <a:srgbClr val="002060"/>
                </a:solidFill>
                <a:latin typeface="Myriad Pro Cond"/>
                <a:ea typeface="Times New Roman" pitchFamily="18" charset="0"/>
                <a:cs typeface="Arial" pitchFamily="34" charset="0"/>
              </a:rPr>
              <a:t> Resort Hotel"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is situated in a beautiful surroundings on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Lake Bled, which has the only island in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Slovenia.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Lake Bled with its surroundings lakes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and mountains is the top location for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leisure in Slovenia.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On the plot size of 110</a:t>
            </a:r>
            <a:r>
              <a:rPr lang="sl-SI" sz="1800" dirty="0" smtClean="0" bmk="">
                <a:solidFill>
                  <a:srgbClr val="002060"/>
                </a:solidFill>
                <a:latin typeface="Myriad Pro Cond"/>
                <a:ea typeface="Times New Roman" pitchFamily="18" charset="0"/>
                <a:cs typeface="Arial" pitchFamily="34" charset="0"/>
              </a:rPr>
              <a:t>,</a:t>
            </a:r>
            <a:r>
              <a:rPr lang="en-GB" sz="1800" dirty="0" smtClean="0" bmk="">
                <a:solidFill>
                  <a:srgbClr val="002060"/>
                </a:solidFill>
                <a:latin typeface="Myriad Pro Cond"/>
                <a:ea typeface="Times New Roman" pitchFamily="18" charset="0"/>
                <a:cs typeface="Arial" pitchFamily="34" charset="0"/>
              </a:rPr>
              <a:t>000 m</a:t>
            </a:r>
            <a:r>
              <a:rPr lang="en-GB" sz="1800" baseline="30000" dirty="0" smtClean="0" bmk="">
                <a:solidFill>
                  <a:srgbClr val="002060"/>
                </a:solidFill>
                <a:latin typeface="Myriad Pro Cond"/>
                <a:ea typeface="Times New Roman" pitchFamily="18" charset="0"/>
                <a:cs typeface="Arial" pitchFamily="34" charset="0"/>
              </a:rPr>
              <a:t>2</a:t>
            </a:r>
            <a:r>
              <a:rPr lang="en-GB" sz="1800" dirty="0" smtClean="0" bmk="">
                <a:solidFill>
                  <a:srgbClr val="002060"/>
                </a:solidFill>
                <a:latin typeface="Myriad Pro Cond"/>
                <a:ea typeface="Times New Roman" pitchFamily="18" charset="0"/>
                <a:cs typeface="Arial" pitchFamily="34" charset="0"/>
              </a:rPr>
              <a:t>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investors plans to built a hotel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with maximum of 200 beds and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50 apartments.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It's going to be incorporated in a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beautiful pine tree forest, with a big attention to detail and ecology.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Investor already signed a management contract with </a:t>
            </a:r>
            <a:r>
              <a:rPr lang="en-GB" sz="1800" dirty="0" err="1" smtClean="0" bmk="">
                <a:solidFill>
                  <a:srgbClr val="002060"/>
                </a:solidFill>
                <a:latin typeface="Myriad Pro Cond"/>
                <a:ea typeface="Times New Roman" pitchFamily="18" charset="0"/>
                <a:cs typeface="Arial" pitchFamily="34" charset="0"/>
              </a:rPr>
              <a:t>Falkensteiner</a:t>
            </a:r>
            <a:r>
              <a:rPr lang="en-GB" sz="1800" dirty="0" smtClean="0" bmk="">
                <a:solidFill>
                  <a:srgbClr val="002060"/>
                </a:solidFill>
                <a:latin typeface="Myriad Pro Cond"/>
                <a:ea typeface="Times New Roman" pitchFamily="18" charset="0"/>
                <a:cs typeface="Arial" pitchFamily="34" charset="0"/>
              </a:rPr>
              <a:t> Hotels &amp; Resort</a:t>
            </a: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from Austria,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one of the leading hotel brands in SEE. </a:t>
            </a:r>
            <a:endParaRPr lang="sl-SI" sz="1800" dirty="0" smtClean="0" bmk="">
              <a:solidFill>
                <a:srgbClr val="002060"/>
              </a:solidFill>
              <a:latin typeface="Myriad Pro Cond"/>
              <a:ea typeface="Times New Roman" pitchFamily="18" charset="0"/>
              <a:cs typeface="Arial" pitchFamily="34" charset="0"/>
            </a:endParaRPr>
          </a:p>
        </p:txBody>
      </p:sp>
      <p:pic>
        <p:nvPicPr>
          <p:cNvPr id="15" name="Slika 14" descr="Mivka Bled Resort_manjša.gif"/>
          <p:cNvPicPr/>
          <p:nvPr/>
        </p:nvPicPr>
        <p:blipFill>
          <a:blip r:embed="rId4" cstate="print"/>
          <a:stretch>
            <a:fillRect/>
          </a:stretch>
        </p:blipFill>
        <p:spPr>
          <a:xfrm>
            <a:off x="4676217" y="1527894"/>
            <a:ext cx="5760720" cy="3788410"/>
          </a:xfrm>
          <a:prstGeom prst="rect">
            <a:avLst/>
          </a:prstGeom>
        </p:spPr>
      </p:pic>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8748964" y="757882"/>
            <a:ext cx="1302280" cy="523220"/>
          </a:xfrm>
          <a:prstGeom prst="rect">
            <a:avLst/>
          </a:prstGeom>
        </p:spPr>
        <p:txBody>
          <a:bodyPr wrap="none">
            <a:spAutoFit/>
          </a:bodyPr>
          <a:lstStyle/>
          <a:p>
            <a:pPr marL="176213" algn="ctr"/>
            <a:r>
              <a:rPr lang="en-GB" sz="2800" b="1" dirty="0" smtClean="0">
                <a:solidFill>
                  <a:srgbClr val="002060"/>
                </a:solidFill>
                <a:latin typeface="Myriad Pro Cond"/>
              </a:rPr>
              <a:t>Index</a:t>
            </a:r>
            <a:endParaRPr lang="en-GB"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10" name="PoljeZBesedilom 9"/>
          <p:cNvSpPr txBox="1"/>
          <p:nvPr/>
        </p:nvSpPr>
        <p:spPr>
          <a:xfrm>
            <a:off x="1225685" y="2306839"/>
            <a:ext cx="7034058" cy="3753493"/>
          </a:xfrm>
          <a:prstGeom prst="rect">
            <a:avLst/>
          </a:prstGeom>
        </p:spPr>
        <p:txBody>
          <a:bodyPr vert="horz" wrap="square" lIns="104287" tIns="52144" rIns="104287" bIns="52144" rtlCol="0">
            <a:normAutofit/>
          </a:bodyPr>
          <a:lstStyle/>
          <a:p>
            <a:pPr marL="457200" indent="-457200">
              <a:buAutoNum type="arabicPeriod"/>
            </a:pPr>
            <a:r>
              <a:rPr lang="en-GB" sz="2400" b="1" dirty="0" smtClean="0">
                <a:solidFill>
                  <a:srgbClr val="002060"/>
                </a:solidFill>
                <a:latin typeface="Myriad Pro Cond"/>
              </a:rPr>
              <a:t>Business opportunities – GENERAL</a:t>
            </a:r>
            <a:endParaRPr lang="sl-SI" sz="2400" b="1" dirty="0" smtClean="0">
              <a:solidFill>
                <a:srgbClr val="002060"/>
              </a:solidFill>
              <a:latin typeface="Myriad Pro Cond"/>
            </a:endParaRPr>
          </a:p>
          <a:p>
            <a:pPr marL="457200" indent="-457200">
              <a:buAutoNum type="arabicPeriod"/>
            </a:pPr>
            <a:endParaRPr lang="en-GB" sz="2400" b="1" dirty="0" smtClean="0">
              <a:solidFill>
                <a:srgbClr val="002060"/>
              </a:solidFill>
              <a:latin typeface="Myriad Pro Cond"/>
            </a:endParaRPr>
          </a:p>
          <a:p>
            <a:pPr marL="457200" indent="-457200">
              <a:buAutoNum type="arabicPeriod"/>
            </a:pPr>
            <a:r>
              <a:rPr lang="en-GB" sz="2400" b="1" dirty="0" smtClean="0">
                <a:solidFill>
                  <a:srgbClr val="002060"/>
                </a:solidFill>
                <a:latin typeface="Myriad Pro Cond"/>
              </a:rPr>
              <a:t>Wood processing projects</a:t>
            </a:r>
            <a:endParaRPr lang="sl-SI" sz="2400" b="1" dirty="0" smtClean="0">
              <a:solidFill>
                <a:srgbClr val="002060"/>
              </a:solidFill>
              <a:latin typeface="Myriad Pro Cond"/>
            </a:endParaRPr>
          </a:p>
          <a:p>
            <a:pPr marL="457200" indent="-457200">
              <a:buAutoNum type="arabicPeriod"/>
            </a:pPr>
            <a:endParaRPr lang="en-GB" sz="2400" b="1" dirty="0" smtClean="0">
              <a:solidFill>
                <a:srgbClr val="002060"/>
              </a:solidFill>
              <a:latin typeface="Myriad Pro Cond"/>
            </a:endParaRPr>
          </a:p>
          <a:p>
            <a:pPr marL="457200" indent="-457200">
              <a:buFontTx/>
              <a:buAutoNum type="arabicPeriod"/>
            </a:pPr>
            <a:r>
              <a:rPr lang="en-GB" sz="2400" b="1" dirty="0" smtClean="0">
                <a:solidFill>
                  <a:srgbClr val="002060"/>
                </a:solidFill>
                <a:latin typeface="Myriad Pro Cond"/>
              </a:rPr>
              <a:t>Tourism</a:t>
            </a:r>
            <a:r>
              <a:rPr lang="en-GB" sz="2400" b="1" dirty="0" smtClean="0">
                <a:solidFill>
                  <a:srgbClr val="78A22F"/>
                </a:solidFill>
                <a:latin typeface="Myriad Pro Cond"/>
              </a:rPr>
              <a:t> </a:t>
            </a:r>
            <a:r>
              <a:rPr lang="en-GB" sz="2400" b="1" dirty="0" smtClean="0">
                <a:solidFill>
                  <a:srgbClr val="002060"/>
                </a:solidFill>
                <a:latin typeface="Myriad Pro Cond"/>
              </a:rPr>
              <a:t>– Hospitality projects</a:t>
            </a:r>
            <a:endParaRPr lang="sl-SI" sz="2400" b="1" dirty="0" smtClean="0">
              <a:solidFill>
                <a:srgbClr val="002060"/>
              </a:solidFill>
              <a:latin typeface="Myriad Pro Cond"/>
            </a:endParaRPr>
          </a:p>
          <a:p>
            <a:pPr marL="457200" indent="-457200">
              <a:buFontTx/>
              <a:buAutoNum type="arabicPeriod"/>
            </a:pPr>
            <a:endParaRPr lang="en-GB" sz="2400" b="1" dirty="0" smtClean="0">
              <a:solidFill>
                <a:srgbClr val="002060"/>
              </a:solidFill>
              <a:latin typeface="Myriad Pro Cond"/>
            </a:endParaRPr>
          </a:p>
          <a:p>
            <a:pPr marL="457200" indent="-457200">
              <a:buFontTx/>
              <a:buAutoNum type="arabicPeriod"/>
            </a:pPr>
            <a:r>
              <a:rPr lang="en-GB" sz="2400" b="1" dirty="0" smtClean="0">
                <a:solidFill>
                  <a:srgbClr val="002060"/>
                </a:solidFill>
                <a:latin typeface="Myriad Pro Cond"/>
              </a:rPr>
              <a:t>Food-processing projects</a:t>
            </a:r>
            <a:endParaRPr lang="sl-SI" sz="2400" b="1" dirty="0" smtClean="0">
              <a:solidFill>
                <a:srgbClr val="002060"/>
              </a:solidFill>
              <a:latin typeface="Myriad Pro Cond"/>
            </a:endParaRPr>
          </a:p>
          <a:p>
            <a:pPr marL="457200" indent="-457200">
              <a:buFontTx/>
              <a:buAutoNum type="arabicPeriod"/>
            </a:pPr>
            <a:endParaRPr lang="en-GB" sz="2400" dirty="0" smtClean="0"/>
          </a:p>
          <a:p>
            <a:pPr marL="457200" indent="-457200">
              <a:buFontTx/>
              <a:buAutoNum type="arabicPeriod"/>
            </a:pPr>
            <a:r>
              <a:rPr lang="en-GB" sz="2400" b="1" dirty="0" smtClean="0">
                <a:solidFill>
                  <a:srgbClr val="002060"/>
                </a:solidFill>
                <a:latin typeface="Myriad Pro Cond"/>
              </a:rPr>
              <a:t>Commercial property development projects</a:t>
            </a:r>
          </a:p>
          <a:p>
            <a:pPr marL="457200" indent="-457200"/>
            <a:endParaRPr lang="en-GB" sz="2400" b="1" dirty="0" smtClean="0">
              <a:solidFill>
                <a:srgbClr val="002060"/>
              </a:solidFill>
              <a:latin typeface="Myriad Pro Cond"/>
            </a:endParaRPr>
          </a:p>
          <a:p>
            <a:pPr marL="457200" indent="-457200">
              <a:buFontTx/>
              <a:buAutoNum type="arabicPeriod"/>
            </a:pPr>
            <a:endParaRPr lang="en-GB" sz="2400" b="1" dirty="0" smtClean="0">
              <a:solidFill>
                <a:srgbClr val="002060"/>
              </a:solidFill>
              <a:latin typeface="Myriad Pro Cond"/>
            </a:endParaRPr>
          </a:p>
          <a:p>
            <a:pPr marL="457200" indent="-457200">
              <a:buAutoNum type="arabicPeriod"/>
            </a:pPr>
            <a:endParaRPr lang="sl-SI" sz="2200" dirty="0" smtClean="0"/>
          </a:p>
          <a:p>
            <a:pPr marL="457200" indent="-457200">
              <a:buAutoNum type="arabicPeriod"/>
            </a:pPr>
            <a:endParaRPr lang="sl-SI" sz="2200" dirty="0" smtClean="0"/>
          </a:p>
        </p:txBody>
      </p:sp>
    </p:spTree>
    <p:extLst>
      <p:ext uri="{BB962C8B-B14F-4D97-AF65-F5344CB8AC3E}">
        <p14:creationId xmlns:p14="http://schemas.microsoft.com/office/powerpoint/2010/main" xmlns=""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3245284" y="757882"/>
            <a:ext cx="7435088" cy="523220"/>
          </a:xfrm>
          <a:prstGeom prst="rect">
            <a:avLst/>
          </a:prstGeom>
        </p:spPr>
        <p:txBody>
          <a:bodyPr wrap="square">
            <a:spAutoFit/>
          </a:bodyPr>
          <a:lstStyle/>
          <a:p>
            <a:pPr marL="176213" algn="ctr"/>
            <a:r>
              <a:rPr lang="sl-SI" sz="2800" b="1" dirty="0" smtClean="0">
                <a:solidFill>
                  <a:srgbClr val="002060"/>
                </a:solidFill>
                <a:latin typeface="Myriad Pro Cond"/>
              </a:rPr>
              <a:t>Mivka </a:t>
            </a:r>
            <a:r>
              <a:rPr lang="sl-SI" sz="2800" b="1" dirty="0" err="1" smtClean="0">
                <a:solidFill>
                  <a:srgbClr val="002060"/>
                </a:solidFill>
                <a:latin typeface="Myriad Pro Cond"/>
              </a:rPr>
              <a:t>Resort</a:t>
            </a:r>
            <a:r>
              <a:rPr lang="sl-SI" sz="2800" b="1" dirty="0" smtClean="0">
                <a:solidFill>
                  <a:srgbClr val="002060"/>
                </a:solidFill>
                <a:latin typeface="Myriad Pro Cond"/>
              </a:rPr>
              <a:t> Hotel Bled (</a:t>
            </a:r>
            <a:r>
              <a:rPr lang="sl-SI" sz="2800" b="1" dirty="0" err="1" smtClean="0">
                <a:solidFill>
                  <a:srgbClr val="002060"/>
                </a:solidFill>
                <a:latin typeface="Myriad Pro Cond"/>
              </a:rPr>
              <a:t>greenfield</a:t>
            </a:r>
            <a:r>
              <a:rPr lang="sl-SI" sz="2800" b="1" dirty="0" smtClean="0">
                <a:solidFill>
                  <a:srgbClr val="002060"/>
                </a:solidFill>
                <a:latin typeface="Myriad Pro Cond"/>
              </a:rPr>
              <a:t>)</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13" name="Pravokotnik 12"/>
          <p:cNvSpPr/>
          <p:nvPr/>
        </p:nvSpPr>
        <p:spPr>
          <a:xfrm>
            <a:off x="628520" y="1719618"/>
            <a:ext cx="9090667" cy="3785652"/>
          </a:xfrm>
          <a:prstGeom prst="rect">
            <a:avLst/>
          </a:prstGeom>
        </p:spPr>
        <p:txBody>
          <a:bodyPr wrap="square">
            <a:spAutoFit/>
          </a:bodyPr>
          <a:lstStyle/>
          <a:p>
            <a:endParaRPr lang="sl-SI" dirty="0" smtClean="0"/>
          </a:p>
          <a:p>
            <a:pPr>
              <a:lnSpc>
                <a:spcPct val="150000"/>
              </a:lnSpc>
            </a:pPr>
            <a:r>
              <a:rPr lang="en-GB" sz="2200" b="1" dirty="0" smtClean="0">
                <a:solidFill>
                  <a:srgbClr val="002060"/>
                </a:solidFill>
                <a:latin typeface="Myriad Pro Cond"/>
              </a:rPr>
              <a:t>Investment opportunity </a:t>
            </a:r>
            <a:endParaRPr lang="sl-SI" sz="2200" b="1" dirty="0" smtClean="0">
              <a:solidFill>
                <a:srgbClr val="002060"/>
              </a:solidFill>
              <a:latin typeface="Myriad Pro Cond"/>
            </a:endParaRPr>
          </a:p>
          <a:p>
            <a:pPr>
              <a:lnSpc>
                <a:spcPct val="150000"/>
              </a:lnSpc>
            </a:pPr>
            <a:r>
              <a:rPr lang="en-GB" sz="1800" dirty="0" smtClean="0" bmk="">
                <a:solidFill>
                  <a:srgbClr val="002060"/>
                </a:solidFill>
                <a:latin typeface="Myriad Pro Cond"/>
                <a:ea typeface="Times New Roman" pitchFamily="18" charset="0"/>
                <a:cs typeface="Arial" pitchFamily="34" charset="0"/>
              </a:rPr>
              <a:t>Leisure objects are a great opportunity for private or public real estate funds, which seek stable returns (between 5 - 8%).</a:t>
            </a:r>
            <a:endParaRPr lang="sl-SI" sz="1800" dirty="0" smtClean="0" bmk="">
              <a:solidFill>
                <a:srgbClr val="002060"/>
              </a:solidFill>
              <a:latin typeface="Myriad Pro Cond"/>
              <a:ea typeface="Times New Roman" pitchFamily="18" charset="0"/>
              <a:cs typeface="Arial" pitchFamily="34" charset="0"/>
            </a:endParaRPr>
          </a:p>
          <a:p>
            <a:pPr>
              <a:lnSpc>
                <a:spcPct val="150000"/>
              </a:lnSpc>
            </a:pPr>
            <a:r>
              <a:rPr lang="en-GB" sz="1800" dirty="0" smtClean="0"/>
              <a:t> </a:t>
            </a:r>
            <a:endParaRPr lang="sl-SI" sz="1800" dirty="0" smtClean="0"/>
          </a:p>
          <a:p>
            <a:pPr>
              <a:lnSpc>
                <a:spcPct val="150000"/>
              </a:lnSpc>
            </a:pPr>
            <a:r>
              <a:rPr lang="en-GB" sz="2200" b="1" dirty="0" smtClean="0">
                <a:solidFill>
                  <a:srgbClr val="002060"/>
                </a:solidFill>
                <a:latin typeface="Myriad Pro Cond"/>
              </a:rPr>
              <a:t>Investment required </a:t>
            </a:r>
            <a:endParaRPr lang="sl-SI" sz="2200" b="1" dirty="0" smtClean="0">
              <a:solidFill>
                <a:srgbClr val="002060"/>
              </a:solidFill>
              <a:latin typeface="Myriad Pro Cond"/>
            </a:endParaRPr>
          </a:p>
          <a:p>
            <a:pPr>
              <a:lnSpc>
                <a:spcPct val="150000"/>
              </a:lnSpc>
            </a:pPr>
            <a:r>
              <a:rPr lang="en-GB" sz="1800" dirty="0" smtClean="0" bmk="">
                <a:solidFill>
                  <a:srgbClr val="002060"/>
                </a:solidFill>
                <a:latin typeface="Myriad Pro Cond"/>
                <a:ea typeface="Times New Roman" pitchFamily="18" charset="0"/>
                <a:cs typeface="Arial" pitchFamily="34" charset="0"/>
              </a:rPr>
              <a:t>The investment cost, without apartments and with the whole plot size, is </a:t>
            </a: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33 </a:t>
            </a:r>
            <a:r>
              <a:rPr lang="sl-SI" sz="1800" dirty="0" smtClean="0" bmk="">
                <a:solidFill>
                  <a:srgbClr val="002060"/>
                </a:solidFill>
                <a:latin typeface="Myriad Pro Cond"/>
                <a:ea typeface="Times New Roman" pitchFamily="18" charset="0"/>
                <a:cs typeface="Arial" pitchFamily="34" charset="0"/>
              </a:rPr>
              <a:t>mn</a:t>
            </a:r>
            <a:r>
              <a:rPr lang="en-GB" sz="1800" dirty="0" smtClean="0" bmk="">
                <a:solidFill>
                  <a:srgbClr val="002060"/>
                </a:solidFill>
                <a:latin typeface="Myriad Pro Cond"/>
                <a:ea typeface="Times New Roman" pitchFamily="18" charset="0"/>
                <a:cs typeface="Arial" pitchFamily="34" charset="0"/>
              </a:rPr>
              <a:t>.</a:t>
            </a:r>
            <a:endParaRPr lang="sl-SI" sz="1800" dirty="0" smtClean="0" bmk="">
              <a:solidFill>
                <a:srgbClr val="002060"/>
              </a:solidFill>
              <a:latin typeface="Myriad Pro Cond"/>
              <a:ea typeface="Times New Roman" pitchFamily="18" charset="0"/>
              <a:cs typeface="Arial" pitchFamily="34" charset="0"/>
            </a:endParaRPr>
          </a:p>
          <a:p>
            <a:pPr>
              <a:lnSpc>
                <a:spcPct val="150000"/>
              </a:lnSpc>
            </a:pPr>
            <a:r>
              <a:rPr lang="en-GB" sz="1800" dirty="0" smtClean="0"/>
              <a:t> </a:t>
            </a:r>
            <a:endParaRPr lang="sl-SI" sz="1800" dirty="0" smtClean="0"/>
          </a:p>
          <a:p>
            <a:r>
              <a:rPr lang="en-GB" sz="1800" dirty="0" smtClean="0"/>
              <a:t> </a:t>
            </a:r>
            <a:endParaRPr lang="sl-SI" sz="1800" dirty="0" smtClean="0"/>
          </a:p>
        </p:txBody>
      </p:sp>
      <p:sp>
        <p:nvSpPr>
          <p:cNvPr id="10" name="Pravokotnik 9"/>
          <p:cNvSpPr/>
          <p:nvPr/>
        </p:nvSpPr>
        <p:spPr>
          <a:xfrm>
            <a:off x="725679" y="5029200"/>
            <a:ext cx="5343525" cy="1323439"/>
          </a:xfrm>
          <a:prstGeom prst="rect">
            <a:avLst/>
          </a:prstGeom>
        </p:spPr>
        <p:txBody>
          <a:bodyPr>
            <a:spAutoFit/>
          </a:bodyPr>
          <a:lstStyle/>
          <a:p>
            <a:pPr defTabSz="914400" fontAlgn="base">
              <a:spcBef>
                <a:spcPct val="0"/>
              </a:spcBef>
              <a:spcAft>
                <a:spcPct val="0"/>
              </a:spcAft>
            </a:pPr>
            <a:r>
              <a:rPr lang="en-GB" sz="1600" b="1" dirty="0" smtClean="0">
                <a:solidFill>
                  <a:srgbClr val="708E31"/>
                </a:solidFill>
                <a:latin typeface="Myriad Pro Cond"/>
              </a:rPr>
              <a:t>Contact </a:t>
            </a:r>
            <a:r>
              <a:rPr lang="sl-SI" sz="1600" b="1" dirty="0" smtClean="0">
                <a:solidFill>
                  <a:srgbClr val="708E31"/>
                </a:solidFill>
                <a:latin typeface="Myriad Pro Cond"/>
              </a:rPr>
              <a:t>p</a:t>
            </a:r>
            <a:r>
              <a:rPr lang="en-GB" sz="1600" b="1" dirty="0" err="1" smtClean="0">
                <a:solidFill>
                  <a:srgbClr val="708E31"/>
                </a:solidFill>
                <a:latin typeface="Myriad Pro Cond"/>
              </a:rPr>
              <a:t>oint</a:t>
            </a:r>
            <a:r>
              <a:rPr lang="sl-SI" sz="1600" b="1" dirty="0" smtClean="0">
                <a:solidFill>
                  <a:srgbClr val="708E31"/>
                </a:solidFill>
                <a:latin typeface="Myriad Pro Cond"/>
              </a:rPr>
              <a:t>:</a:t>
            </a:r>
          </a:p>
          <a:p>
            <a:pPr lvl="0" defTabSz="914400" eaLnBrk="0" fontAlgn="base" hangingPunct="0">
              <a:spcBef>
                <a:spcPct val="0"/>
              </a:spcBef>
              <a:spcAft>
                <a:spcPct val="0"/>
              </a:spcAft>
            </a:pPr>
            <a:r>
              <a:rPr lang="en-GB" sz="1600" dirty="0" err="1" smtClean="0" bmk="">
                <a:solidFill>
                  <a:srgbClr val="002060"/>
                </a:solidFill>
                <a:latin typeface="Myriad Pro Cond"/>
                <a:ea typeface="Times New Roman" pitchFamily="18" charset="0"/>
                <a:cs typeface="Arial" pitchFamily="34" charset="0"/>
              </a:rPr>
              <a:t>Intering</a:t>
            </a:r>
            <a:r>
              <a:rPr lang="en-GB" sz="1600" dirty="0" smtClean="0" bmk="">
                <a:solidFill>
                  <a:srgbClr val="002060"/>
                </a:solidFill>
                <a:latin typeface="Myriad Pro Cond"/>
                <a:ea typeface="Times New Roman" pitchFamily="18" charset="0"/>
                <a:cs typeface="Arial" pitchFamily="34" charset="0"/>
              </a:rPr>
              <a:t> Holding </a:t>
            </a:r>
            <a:r>
              <a:rPr lang="en-GB" sz="1600" dirty="0" err="1" smtClean="0" bmk="">
                <a:solidFill>
                  <a:srgbClr val="002060"/>
                </a:solidFill>
                <a:latin typeface="Myriad Pro Cond"/>
                <a:ea typeface="Times New Roman" pitchFamily="18" charset="0"/>
                <a:cs typeface="Arial" pitchFamily="34" charset="0"/>
              </a:rPr>
              <a:t>d.o.o</a:t>
            </a:r>
            <a:endParaRPr lang="en-GB"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GB" sz="1600" dirty="0" smtClean="0" bmk="">
                <a:solidFill>
                  <a:srgbClr val="002060"/>
                </a:solidFill>
                <a:latin typeface="Myriad Pro Cond"/>
                <a:ea typeface="Times New Roman" pitchFamily="18" charset="0"/>
                <a:cs typeface="Arial" pitchFamily="34" charset="0"/>
              </a:rPr>
              <a:t>Mr. </a:t>
            </a:r>
            <a:r>
              <a:rPr lang="en-GB" sz="1600" dirty="0" err="1" smtClean="0" bmk="">
                <a:solidFill>
                  <a:srgbClr val="002060"/>
                </a:solidFill>
                <a:latin typeface="Myriad Pro Cond"/>
                <a:ea typeface="Times New Roman" pitchFamily="18" charset="0"/>
                <a:cs typeface="Arial" pitchFamily="34" charset="0"/>
              </a:rPr>
              <a:t>Iztok</a:t>
            </a:r>
            <a:r>
              <a:rPr lang="en-GB" sz="1600" dirty="0" smtClean="0" bmk="">
                <a:solidFill>
                  <a:srgbClr val="002060"/>
                </a:solidFill>
                <a:latin typeface="Myriad Pro Cond"/>
                <a:ea typeface="Times New Roman" pitchFamily="18" charset="0"/>
                <a:cs typeface="Arial" pitchFamily="34" charset="0"/>
              </a:rPr>
              <a:t> </a:t>
            </a:r>
            <a:r>
              <a:rPr lang="en-GB" sz="1600" dirty="0" err="1" smtClean="0" bmk="">
                <a:solidFill>
                  <a:srgbClr val="002060"/>
                </a:solidFill>
                <a:latin typeface="Myriad Pro Cond"/>
                <a:ea typeface="Times New Roman" pitchFamily="18" charset="0"/>
                <a:cs typeface="Arial" pitchFamily="34" charset="0"/>
              </a:rPr>
              <a:t>Polanič</a:t>
            </a:r>
            <a:endParaRPr lang="en-GB"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GB" sz="1600" dirty="0" smtClean="0" bmk="">
                <a:solidFill>
                  <a:srgbClr val="002060"/>
                </a:solidFill>
                <a:latin typeface="Myriad Pro Cond"/>
                <a:ea typeface="Times New Roman" pitchFamily="18" charset="0"/>
                <a:cs typeface="Arial" pitchFamily="34" charset="0"/>
              </a:rPr>
              <a:t>Phone: +386 40 397 326</a:t>
            </a:r>
          </a:p>
          <a:p>
            <a:pPr lvl="0" defTabSz="914400" eaLnBrk="0" fontAlgn="base" hangingPunct="0">
              <a:spcBef>
                <a:spcPct val="0"/>
              </a:spcBef>
              <a:spcAft>
                <a:spcPct val="0"/>
              </a:spcAft>
            </a:pPr>
            <a:r>
              <a:rPr lang="en-GB" sz="1600" dirty="0" smtClean="0" bmk="">
                <a:solidFill>
                  <a:srgbClr val="002060"/>
                </a:solidFill>
                <a:latin typeface="Myriad Pro Cond"/>
                <a:ea typeface="Times New Roman" pitchFamily="18" charset="0"/>
                <a:cs typeface="Arial" pitchFamily="34" charset="0"/>
              </a:rPr>
              <a:t>iztok.polanic@intering.si</a:t>
            </a:r>
          </a:p>
        </p:txBody>
      </p:sp>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4085288" y="757882"/>
            <a:ext cx="7435088" cy="523220"/>
          </a:xfrm>
          <a:prstGeom prst="rect">
            <a:avLst/>
          </a:prstGeom>
        </p:spPr>
        <p:txBody>
          <a:bodyPr wrap="square">
            <a:spAutoFit/>
          </a:bodyPr>
          <a:lstStyle/>
          <a:p>
            <a:pPr marL="176213" algn="ctr"/>
            <a:r>
              <a:rPr lang="en-GB" sz="2800" b="1" dirty="0" smtClean="0">
                <a:solidFill>
                  <a:srgbClr val="002060"/>
                </a:solidFill>
                <a:latin typeface="Myriad Pro Cond"/>
              </a:rPr>
              <a:t>Food-processing projects</a:t>
            </a:r>
            <a:endParaRPr lang="en-GB"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10" name="Pravokotnik 9"/>
          <p:cNvSpPr/>
          <p:nvPr/>
        </p:nvSpPr>
        <p:spPr>
          <a:xfrm>
            <a:off x="408563" y="1719618"/>
            <a:ext cx="6799633" cy="4308872"/>
          </a:xfrm>
          <a:prstGeom prst="rect">
            <a:avLst/>
          </a:prstGeom>
        </p:spPr>
        <p:txBody>
          <a:bodyPr wrap="square">
            <a:spAutoFit/>
          </a:bodyPr>
          <a:lstStyle/>
          <a:p>
            <a:r>
              <a:rPr lang="sl-SI" sz="2400" b="1" dirty="0" smtClean="0">
                <a:solidFill>
                  <a:srgbClr val="002060"/>
                </a:solidFill>
                <a:latin typeface="Myriad Pro Cond"/>
              </a:rPr>
              <a:t>F</a:t>
            </a:r>
            <a:r>
              <a:rPr lang="en-GB" sz="2400" b="1" dirty="0" err="1" smtClean="0">
                <a:solidFill>
                  <a:srgbClr val="002060"/>
                </a:solidFill>
                <a:latin typeface="Myriad Pro Cond"/>
              </a:rPr>
              <a:t>ood</a:t>
            </a:r>
            <a:r>
              <a:rPr lang="en-GB" sz="2400" b="1" dirty="0" smtClean="0">
                <a:solidFill>
                  <a:srgbClr val="002060"/>
                </a:solidFill>
                <a:latin typeface="Myriad Pro Cond"/>
              </a:rPr>
              <a:t>-processing Industry - k</a:t>
            </a:r>
            <a:r>
              <a:rPr lang="en-GB" sz="2400" b="1" dirty="0" smtClean="0">
                <a:solidFill>
                  <a:srgbClr val="002060"/>
                </a:solidFill>
                <a:latin typeface="Myriad Pro Cond"/>
                <a:ea typeface="Verdana" pitchFamily="34" charset="0"/>
                <a:cs typeface="Verdana" pitchFamily="34" charset="0"/>
              </a:rPr>
              <a:t>ey figures 2012</a:t>
            </a:r>
            <a:endParaRPr lang="en-GB" sz="2400" dirty="0" smtClean="0"/>
          </a:p>
          <a:p>
            <a:endParaRPr lang="en-GB" sz="2400" dirty="0" smtClean="0">
              <a:solidFill>
                <a:srgbClr val="002060"/>
              </a:solidFill>
              <a:latin typeface="Myriad Pro Cond"/>
              <a:ea typeface="Verdana" pitchFamily="34" charset="0"/>
              <a:cs typeface="Verdana" pitchFamily="34" charset="0"/>
            </a:endParaRPr>
          </a:p>
          <a:p>
            <a:pPr>
              <a:buClr>
                <a:srgbClr val="708E31"/>
              </a:buClr>
              <a:buFont typeface="Wingdings" pitchFamily="2" charset="2"/>
              <a:buChar char="Ø"/>
            </a:pPr>
            <a:r>
              <a:rPr lang="en-GB" sz="2400" dirty="0" smtClean="0">
                <a:solidFill>
                  <a:srgbClr val="002060"/>
                </a:solidFill>
                <a:latin typeface="Myriad Pro Cond"/>
                <a:ea typeface="Verdana" pitchFamily="34" charset="0"/>
                <a:cs typeface="Verdana" pitchFamily="34" charset="0"/>
              </a:rPr>
              <a:t> Number of companies: </a:t>
            </a:r>
            <a:r>
              <a:rPr lang="sl-SI" sz="2400" dirty="0" smtClean="0">
                <a:solidFill>
                  <a:srgbClr val="002060"/>
                </a:solidFill>
                <a:latin typeface="Myriad Pro Cond"/>
                <a:ea typeface="Verdana" pitchFamily="34" charset="0"/>
                <a:cs typeface="Verdana" pitchFamily="34" charset="0"/>
              </a:rPr>
              <a:t>617</a:t>
            </a:r>
            <a:endParaRPr lang="en-GB" sz="2400" dirty="0" smtClean="0">
              <a:solidFill>
                <a:srgbClr val="002060"/>
              </a:solidFill>
              <a:latin typeface="Myriad Pro Cond"/>
              <a:ea typeface="Verdana" pitchFamily="34" charset="0"/>
              <a:cs typeface="Verdana" pitchFamily="34" charset="0"/>
            </a:endParaRPr>
          </a:p>
          <a:p>
            <a:pPr>
              <a:buClr>
                <a:srgbClr val="708E31"/>
              </a:buClr>
              <a:buFont typeface="Wingdings" pitchFamily="2" charset="2"/>
              <a:buChar char="Ø"/>
            </a:pPr>
            <a:r>
              <a:rPr lang="en-GB" sz="2400" dirty="0" smtClean="0">
                <a:solidFill>
                  <a:srgbClr val="002060"/>
                </a:solidFill>
                <a:latin typeface="Myriad Pro Cond"/>
                <a:ea typeface="Verdana" pitchFamily="34" charset="0"/>
                <a:cs typeface="Verdana" pitchFamily="34" charset="0"/>
              </a:rPr>
              <a:t> Number of employees: </a:t>
            </a:r>
            <a:r>
              <a:rPr lang="sl-SI" sz="2400" dirty="0" smtClean="0">
                <a:solidFill>
                  <a:srgbClr val="002060"/>
                </a:solidFill>
                <a:latin typeface="Myriad Pro Cond"/>
                <a:ea typeface="Verdana" pitchFamily="34" charset="0"/>
                <a:cs typeface="Verdana" pitchFamily="34" charset="0"/>
              </a:rPr>
              <a:t>12,886</a:t>
            </a:r>
            <a:endParaRPr lang="en-GB" sz="2400" dirty="0" smtClean="0">
              <a:solidFill>
                <a:srgbClr val="002060"/>
              </a:solidFill>
              <a:latin typeface="Myriad Pro Cond"/>
              <a:ea typeface="Verdana" pitchFamily="34" charset="0"/>
              <a:cs typeface="Verdana" pitchFamily="34" charset="0"/>
            </a:endParaRPr>
          </a:p>
          <a:p>
            <a:pPr>
              <a:buClr>
                <a:srgbClr val="708E31"/>
              </a:buClr>
              <a:buFont typeface="Wingdings" pitchFamily="2" charset="2"/>
              <a:buChar char="Ø"/>
            </a:pPr>
            <a:r>
              <a:rPr lang="en-GB" sz="2400" dirty="0" smtClean="0">
                <a:solidFill>
                  <a:srgbClr val="002060"/>
                </a:solidFill>
                <a:latin typeface="Myriad Pro Cond"/>
                <a:ea typeface="Verdana" pitchFamily="34" charset="0"/>
                <a:cs typeface="Verdana" pitchFamily="34" charset="0"/>
              </a:rPr>
              <a:t> Revenues (in €): </a:t>
            </a:r>
            <a:r>
              <a:rPr lang="sl-SI" sz="2400" dirty="0" smtClean="0">
                <a:solidFill>
                  <a:srgbClr val="002060"/>
                </a:solidFill>
                <a:latin typeface="Myriad Pro Cond"/>
                <a:ea typeface="Verdana" pitchFamily="34" charset="0"/>
                <a:cs typeface="Verdana" pitchFamily="34" charset="0"/>
              </a:rPr>
              <a:t>2 </a:t>
            </a:r>
            <a:r>
              <a:rPr lang="sl-SI" sz="2400" dirty="0" err="1" smtClean="0">
                <a:solidFill>
                  <a:srgbClr val="002060"/>
                </a:solidFill>
                <a:latin typeface="Myriad Pro Cond"/>
                <a:ea typeface="Verdana" pitchFamily="34" charset="0"/>
                <a:cs typeface="Verdana" pitchFamily="34" charset="0"/>
              </a:rPr>
              <a:t>bn</a:t>
            </a:r>
            <a:endParaRPr lang="en-GB" sz="2400" dirty="0" smtClean="0">
              <a:solidFill>
                <a:srgbClr val="002060"/>
              </a:solidFill>
              <a:latin typeface="Myriad Pro Cond"/>
              <a:ea typeface="Verdana" pitchFamily="34" charset="0"/>
              <a:cs typeface="Verdana" pitchFamily="34" charset="0"/>
            </a:endParaRPr>
          </a:p>
          <a:p>
            <a:pPr>
              <a:buClr>
                <a:srgbClr val="708E31"/>
              </a:buClr>
              <a:buFont typeface="Wingdings" pitchFamily="2" charset="2"/>
              <a:buChar char="Ø"/>
            </a:pPr>
            <a:r>
              <a:rPr lang="en-GB" sz="2400" dirty="0" smtClean="0">
                <a:solidFill>
                  <a:srgbClr val="002060"/>
                </a:solidFill>
                <a:latin typeface="Myriad Pro Cond"/>
                <a:ea typeface="Verdana" pitchFamily="34" charset="0"/>
                <a:cs typeface="Verdana" pitchFamily="34" charset="0"/>
              </a:rPr>
              <a:t> Exports (in €): 4</a:t>
            </a:r>
            <a:r>
              <a:rPr lang="sl-SI" sz="2400" dirty="0" smtClean="0">
                <a:solidFill>
                  <a:srgbClr val="002060"/>
                </a:solidFill>
                <a:latin typeface="Myriad Pro Cond"/>
                <a:ea typeface="Verdana" pitchFamily="34" charset="0"/>
                <a:cs typeface="Verdana" pitchFamily="34" charset="0"/>
              </a:rPr>
              <a:t>49 mn</a:t>
            </a:r>
            <a:endParaRPr lang="en-GB" sz="2400" dirty="0" smtClean="0">
              <a:solidFill>
                <a:srgbClr val="002060"/>
              </a:solidFill>
              <a:latin typeface="Myriad Pro Cond"/>
              <a:ea typeface="Verdana" pitchFamily="34" charset="0"/>
              <a:cs typeface="Verdana" pitchFamily="34" charset="0"/>
            </a:endParaRPr>
          </a:p>
          <a:p>
            <a:pPr>
              <a:buClr>
                <a:srgbClr val="708E31"/>
              </a:buClr>
              <a:buFont typeface="Wingdings" pitchFamily="2" charset="2"/>
              <a:buChar char="Ø"/>
            </a:pPr>
            <a:endParaRPr lang="en-GB" sz="2000" dirty="0" smtClean="0" bmk="">
              <a:solidFill>
                <a:schemeClr val="tx2"/>
              </a:solidFill>
              <a:latin typeface="Myriad Pro Cond"/>
              <a:ea typeface="Times New Roman" pitchFamily="18" charset="0"/>
              <a:cs typeface="Arial" pitchFamily="34" charset="0"/>
            </a:endParaRPr>
          </a:p>
          <a:p>
            <a:pPr>
              <a:buClr>
                <a:srgbClr val="708E31"/>
              </a:buClr>
              <a:buFont typeface="Wingdings" pitchFamily="2" charset="2"/>
              <a:buChar char="Ø"/>
            </a:pPr>
            <a:endParaRPr lang="en-GB" sz="2000" dirty="0" smtClean="0" bmk="">
              <a:solidFill>
                <a:schemeClr val="tx2"/>
              </a:solidFill>
              <a:latin typeface="Myriad Pro Cond"/>
              <a:ea typeface="Times New Roman" pitchFamily="18" charset="0"/>
              <a:cs typeface="Arial" pitchFamily="34" charset="0"/>
            </a:endParaRPr>
          </a:p>
          <a:p>
            <a:pPr marL="287338" indent="-287338">
              <a:lnSpc>
                <a:spcPct val="150000"/>
              </a:lnSpc>
              <a:buClr>
                <a:srgbClr val="78A22F"/>
              </a:buClr>
              <a:buFont typeface="Arial" pitchFamily="34" charset="0"/>
              <a:buChar char="•"/>
            </a:pPr>
            <a:r>
              <a:rPr lang="en-GB" sz="2000" dirty="0" smtClean="0">
                <a:solidFill>
                  <a:srgbClr val="002060"/>
                </a:solidFill>
                <a:latin typeface="Myriad Pro Cond"/>
                <a:ea typeface="Verdana" pitchFamily="34" charset="0"/>
                <a:cs typeface="Verdana" pitchFamily="34" charset="0"/>
              </a:rPr>
              <a:t>Well diversified </a:t>
            </a:r>
          </a:p>
          <a:p>
            <a:pPr marL="287338" indent="-287338">
              <a:lnSpc>
                <a:spcPct val="150000"/>
              </a:lnSpc>
              <a:buClr>
                <a:srgbClr val="78A22F"/>
              </a:buClr>
              <a:buFont typeface="Arial" pitchFamily="34" charset="0"/>
              <a:buChar char="•"/>
            </a:pPr>
            <a:r>
              <a:rPr lang="en-GB" sz="2000" dirty="0" smtClean="0">
                <a:solidFill>
                  <a:srgbClr val="002060"/>
                </a:solidFill>
                <a:latin typeface="Myriad Pro Cond"/>
                <a:ea typeface="Verdana" pitchFamily="34" charset="0"/>
                <a:cs typeface="Verdana" pitchFamily="34" charset="0"/>
              </a:rPr>
              <a:t>Applies the same technological methods as in </a:t>
            </a:r>
            <a:endParaRPr lang="sl-SI" sz="2000" dirty="0" smtClean="0">
              <a:solidFill>
                <a:srgbClr val="002060"/>
              </a:solidFill>
              <a:latin typeface="Myriad Pro Cond"/>
              <a:ea typeface="Verdana" pitchFamily="34" charset="0"/>
              <a:cs typeface="Verdana" pitchFamily="34" charset="0"/>
            </a:endParaRPr>
          </a:p>
          <a:p>
            <a:pPr marL="287338" indent="-287338">
              <a:lnSpc>
                <a:spcPct val="150000"/>
              </a:lnSpc>
              <a:buClr>
                <a:srgbClr val="78A22F"/>
              </a:buClr>
            </a:pPr>
            <a:r>
              <a:rPr lang="en-GB" sz="2000" dirty="0" smtClean="0">
                <a:solidFill>
                  <a:srgbClr val="002060"/>
                </a:solidFill>
                <a:latin typeface="Myriad Pro Cond"/>
                <a:ea typeface="Verdana" pitchFamily="34" charset="0"/>
                <a:cs typeface="Verdana" pitchFamily="34" charset="0"/>
              </a:rPr>
              <a:t>other EU countries</a:t>
            </a:r>
            <a:endParaRPr lang="en-GB" sz="2000" dirty="0">
              <a:solidFill>
                <a:srgbClr val="002060"/>
              </a:solidFill>
              <a:latin typeface="Myriad Pro Cond"/>
              <a:ea typeface="Verdana" pitchFamily="34" charset="0"/>
              <a:cs typeface="Verdana" pitchFamily="34" charset="0"/>
            </a:endParaRPr>
          </a:p>
        </p:txBody>
      </p:sp>
      <p:pic>
        <p:nvPicPr>
          <p:cNvPr id="13" name="Picture 1"/>
          <p:cNvPicPr>
            <a:picLocks noChangeAspect="1" noChangeArrowheads="1"/>
          </p:cNvPicPr>
          <p:nvPr/>
        </p:nvPicPr>
        <p:blipFill>
          <a:blip r:embed="rId4"/>
          <a:srcRect/>
          <a:stretch>
            <a:fillRect/>
          </a:stretch>
        </p:blipFill>
        <p:spPr bwMode="auto">
          <a:xfrm>
            <a:off x="6933712" y="5445457"/>
            <a:ext cx="3565014" cy="1375698"/>
          </a:xfrm>
          <a:prstGeom prst="rect">
            <a:avLst/>
          </a:prstGeom>
          <a:noFill/>
          <a:ln w="9525">
            <a:noFill/>
            <a:miter lim="800000"/>
            <a:headEnd/>
            <a:tailEnd/>
          </a:ln>
        </p:spPr>
      </p:pic>
      <p:pic>
        <p:nvPicPr>
          <p:cNvPr id="15" name="Picture 2"/>
          <p:cNvPicPr>
            <a:picLocks noChangeAspect="1" noChangeArrowheads="1"/>
          </p:cNvPicPr>
          <p:nvPr/>
        </p:nvPicPr>
        <p:blipFill>
          <a:blip r:embed="rId5" cstate="print"/>
          <a:srcRect/>
          <a:stretch>
            <a:fillRect/>
          </a:stretch>
        </p:blipFill>
        <p:spPr bwMode="auto">
          <a:xfrm>
            <a:off x="6933712" y="3241144"/>
            <a:ext cx="3565014" cy="2204313"/>
          </a:xfrm>
          <a:prstGeom prst="rect">
            <a:avLst/>
          </a:prstGeom>
          <a:noFill/>
          <a:ln w="9525">
            <a:noFill/>
            <a:miter lim="800000"/>
            <a:headEnd/>
            <a:tailEnd/>
          </a:ln>
        </p:spPr>
      </p:pic>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2056318" y="757882"/>
            <a:ext cx="8310608" cy="523220"/>
          </a:xfrm>
          <a:prstGeom prst="rect">
            <a:avLst/>
          </a:prstGeom>
        </p:spPr>
        <p:txBody>
          <a:bodyPr wrap="none">
            <a:spAutoFit/>
          </a:bodyPr>
          <a:lstStyle/>
          <a:p>
            <a:pPr marL="176213" lvl="0" algn="ctr"/>
            <a:r>
              <a:rPr lang="sl-SI" sz="2800" b="1" dirty="0" err="1" smtClean="0">
                <a:solidFill>
                  <a:srgbClr val="002060"/>
                </a:solidFill>
                <a:latin typeface="Myriad Pro Cond"/>
              </a:rPr>
              <a:t>K</a:t>
            </a:r>
            <a:r>
              <a:rPr lang="en-GB" sz="2800" b="1" dirty="0" smtClean="0">
                <a:solidFill>
                  <a:srgbClr val="002060"/>
                </a:solidFill>
                <a:latin typeface="Myriad Pro Cond"/>
              </a:rPr>
              <a:t>OŠAKI TMI d.</a:t>
            </a:r>
            <a:r>
              <a:rPr lang="sl-SI" sz="2800" b="1" dirty="0" smtClean="0">
                <a:solidFill>
                  <a:srgbClr val="002060"/>
                </a:solidFill>
                <a:latin typeface="Myriad Pro Cond"/>
              </a:rPr>
              <a:t> </a:t>
            </a:r>
            <a:r>
              <a:rPr lang="en-GB" sz="2800" b="1" dirty="0" smtClean="0">
                <a:solidFill>
                  <a:srgbClr val="002060"/>
                </a:solidFill>
                <a:latin typeface="Myriad Pro Cond"/>
              </a:rPr>
              <a:t>d. (meat- processing company)</a:t>
            </a:r>
            <a:endParaRPr lang="sl-SI" sz="2800" b="1" dirty="0" smtClean="0">
              <a:solidFill>
                <a:srgbClr val="002060"/>
              </a:solidFill>
              <a:latin typeface="Myriad Pro Cond"/>
            </a:endParaRPr>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0" name="Slika 9" descr="Tovarna mesnih izdelkov Košaki - logo">
            <a:hlinkClick r:id="rId4"/>
          </p:cNvPr>
          <p:cNvPicPr/>
          <p:nvPr/>
        </p:nvPicPr>
        <p:blipFill>
          <a:blip r:embed="rId5" cstate="print"/>
          <a:srcRect/>
          <a:stretch>
            <a:fillRect/>
          </a:stretch>
        </p:blipFill>
        <p:spPr bwMode="auto">
          <a:xfrm>
            <a:off x="0" y="6465272"/>
            <a:ext cx="1153986" cy="1076850"/>
          </a:xfrm>
          <a:prstGeom prst="rect">
            <a:avLst/>
          </a:prstGeom>
          <a:noFill/>
          <a:ln w="9525">
            <a:noFill/>
            <a:miter lim="800000"/>
            <a:headEnd/>
            <a:tailEnd/>
          </a:ln>
        </p:spPr>
      </p:pic>
      <p:sp>
        <p:nvSpPr>
          <p:cNvPr id="13" name="Pravokotnik 12"/>
          <p:cNvSpPr/>
          <p:nvPr/>
        </p:nvSpPr>
        <p:spPr>
          <a:xfrm>
            <a:off x="328775" y="1709166"/>
            <a:ext cx="9751866" cy="3677930"/>
          </a:xfrm>
          <a:prstGeom prst="rect">
            <a:avLst/>
          </a:prstGeom>
        </p:spPr>
        <p:txBody>
          <a:bodyPr wrap="square">
            <a:spAutoFit/>
          </a:bodyPr>
          <a:lstStyle/>
          <a:p>
            <a:pPr lvl="0" defTabSz="914400" fontAlgn="base">
              <a:spcBef>
                <a:spcPct val="0"/>
              </a:spcBef>
              <a:spcAft>
                <a:spcPct val="0"/>
              </a:spcAft>
            </a:pPr>
            <a:r>
              <a:rPr lang="en-GB" sz="2200" b="1" dirty="0" smtClean="0">
                <a:solidFill>
                  <a:srgbClr val="000066"/>
                </a:solidFill>
                <a:latin typeface="Myriad Pro Cond"/>
                <a:ea typeface="Times New Roman" pitchFamily="18" charset="0"/>
                <a:cs typeface="Arial" pitchFamily="34" charset="0"/>
              </a:rPr>
              <a:t>Executive summary </a:t>
            </a:r>
            <a:endParaRPr lang="sl-SI" sz="2200" b="1" dirty="0" smtClean="0">
              <a:solidFill>
                <a:srgbClr val="000066"/>
              </a:solidFill>
              <a:latin typeface="Myriad Pro Cond"/>
              <a:ea typeface="Times New Roman" pitchFamily="18" charset="0"/>
              <a:cs typeface="Arial" pitchFamily="34" charset="0"/>
            </a:endParaRPr>
          </a:p>
          <a:p>
            <a:pPr lvl="0" defTabSz="914400" fontAlgn="base">
              <a:spcBef>
                <a:spcPct val="0"/>
              </a:spcBef>
              <a:spcAft>
                <a:spcPct val="0"/>
              </a:spcAft>
              <a:buClr>
                <a:srgbClr val="708E31"/>
              </a:buClr>
              <a:buFont typeface="Wingdings" pitchFamily="2" charset="2"/>
              <a:buChar char="Ø"/>
            </a:pPr>
            <a:endParaRPr lang="sl-SI" sz="2200" b="1" dirty="0" smtClean="0">
              <a:solidFill>
                <a:srgbClr val="000066"/>
              </a:solidFill>
              <a:latin typeface="Myriad Pro Cond"/>
              <a:ea typeface="Times New Roman" pitchFamily="18" charset="0"/>
              <a:cs typeface="Arial" pitchFamily="34" charset="0"/>
            </a:endParaRPr>
          </a:p>
          <a:p>
            <a:pPr lvl="0" defTabSz="914400" eaLnBrk="0" fontAlgn="base" hangingPunct="0">
              <a:lnSpc>
                <a:spcPct val="150000"/>
              </a:lnSpc>
              <a:spcBef>
                <a:spcPct val="0"/>
              </a:spcBef>
              <a:spcAft>
                <a:spcPct val="0"/>
              </a:spcAft>
              <a:buClr>
                <a:srgbClr val="708E31"/>
              </a:buClr>
              <a:buFont typeface="Wingdings" pitchFamily="2" charset="2"/>
              <a:buChar char="Ø"/>
            </a:pPr>
            <a:r>
              <a:rPr lang="sl-SI" sz="1800" dirty="0" smtClean="0" bmk="">
                <a:solidFill>
                  <a:schemeClr val="tx2"/>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The company TMI </a:t>
            </a:r>
            <a:r>
              <a:rPr lang="en-GB" sz="1800" dirty="0" err="1" smtClean="0" bmk="">
                <a:solidFill>
                  <a:srgbClr val="002060"/>
                </a:solidFill>
                <a:latin typeface="Myriad Pro Cond"/>
                <a:ea typeface="Times New Roman" pitchFamily="18" charset="0"/>
                <a:cs typeface="Arial" pitchFamily="34" charset="0"/>
              </a:rPr>
              <a:t>Košaki</a:t>
            </a:r>
            <a:r>
              <a:rPr lang="en-GB" sz="1800" dirty="0" smtClean="0" bmk="">
                <a:solidFill>
                  <a:srgbClr val="002060"/>
                </a:solidFill>
                <a:latin typeface="Myriad Pro Cond"/>
                <a:ea typeface="Times New Roman" pitchFamily="18" charset="0"/>
                <a:cs typeface="Arial" pitchFamily="34" charset="0"/>
              </a:rPr>
              <a:t> has 140 years of tradition of meat and meat product production</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lnSpc>
                <a:spcPct val="150000"/>
              </a:lnSpc>
              <a:spcBef>
                <a:spcPct val="0"/>
              </a:spcBef>
              <a:spcAft>
                <a:spcPct val="0"/>
              </a:spcAft>
              <a:buClr>
                <a:srgbClr val="708E31"/>
              </a:buClr>
              <a:buFont typeface="Wingdings" pitchFamily="2" charset="2"/>
              <a:buChar char="Ø"/>
            </a:pPr>
            <a:r>
              <a:rPr lang="sl-SI" sz="1800" dirty="0" smtClean="0" bmk="">
                <a:solidFill>
                  <a:srgbClr val="002060"/>
                </a:solidFill>
                <a:latin typeface="Myriad Pro Cond"/>
                <a:ea typeface="Times New Roman" pitchFamily="18" charset="0"/>
                <a:cs typeface="Arial" pitchFamily="34" charset="0"/>
              </a:rPr>
              <a:t> T</a:t>
            </a:r>
            <a:r>
              <a:rPr lang="en-GB" sz="1800" dirty="0" err="1" smtClean="0" bmk="">
                <a:solidFill>
                  <a:srgbClr val="002060"/>
                </a:solidFill>
                <a:latin typeface="Myriad Pro Cond"/>
                <a:ea typeface="Times New Roman" pitchFamily="18" charset="0"/>
                <a:cs typeface="Arial" pitchFamily="34" charset="0"/>
              </a:rPr>
              <a:t>wo</a:t>
            </a:r>
            <a:r>
              <a:rPr lang="en-GB" sz="1800" dirty="0" smtClean="0" bmk="">
                <a:solidFill>
                  <a:srgbClr val="002060"/>
                </a:solidFill>
                <a:latin typeface="Myriad Pro Cond"/>
                <a:ea typeface="Times New Roman" pitchFamily="18" charset="0"/>
                <a:cs typeface="Arial" pitchFamily="34" charset="0"/>
              </a:rPr>
              <a:t> locations in Maribor with superb organisation and a technically modern production as</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lnSpc>
                <a:spcPct val="150000"/>
              </a:lnSpc>
              <a:spcBef>
                <a:spcPct val="0"/>
              </a:spcBef>
              <a:spcAft>
                <a:spcPct val="0"/>
              </a:spcAft>
              <a:buClr>
                <a:srgbClr val="708E31"/>
              </a:buClr>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 well as own laboratory. </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lnSpc>
                <a:spcPct val="150000"/>
              </a:lnSpc>
              <a:spcBef>
                <a:spcPct val="0"/>
              </a:spcBef>
              <a:spcAft>
                <a:spcPct val="0"/>
              </a:spcAft>
              <a:buClr>
                <a:srgbClr val="708E31"/>
              </a:buClr>
              <a:buFont typeface="Wingdings" pitchFamily="2" charset="2"/>
              <a:buChar char="Ø"/>
            </a:pPr>
            <a:r>
              <a:rPr lang="sl-SI" sz="1800" dirty="0" smtClean="0" bmk="">
                <a:solidFill>
                  <a:srgbClr val="002060"/>
                </a:solidFill>
                <a:latin typeface="Myriad Pro Cond"/>
                <a:ea typeface="Times New Roman" pitchFamily="18" charset="0"/>
                <a:cs typeface="Arial" pitchFamily="34" charset="0"/>
              </a:rPr>
              <a:t> </a:t>
            </a:r>
            <a:r>
              <a:rPr lang="en-GB" sz="1800" dirty="0" err="1" smtClean="0" bmk="">
                <a:solidFill>
                  <a:srgbClr val="002060"/>
                </a:solidFill>
                <a:latin typeface="Myriad Pro Cond"/>
                <a:ea typeface="Times New Roman" pitchFamily="18" charset="0"/>
                <a:cs typeface="Arial" pitchFamily="34" charset="0"/>
              </a:rPr>
              <a:t>Košaki</a:t>
            </a:r>
            <a:r>
              <a:rPr lang="en-GB" sz="1800" dirty="0" smtClean="0" bmk="">
                <a:solidFill>
                  <a:srgbClr val="002060"/>
                </a:solidFill>
                <a:latin typeface="Myriad Pro Cond"/>
                <a:ea typeface="Times New Roman" pitchFamily="18" charset="0"/>
                <a:cs typeface="Arial" pitchFamily="34" charset="0"/>
              </a:rPr>
              <a:t> TMI have gathered numerous certificates and awards during the years such as: </a:t>
            </a:r>
            <a:r>
              <a:rPr lang="sl-SI" sz="1800" dirty="0" smtClean="0" bmk="">
                <a:solidFill>
                  <a:srgbClr val="002060"/>
                </a:solidFill>
                <a:latin typeface="Myriad Pro Cond"/>
                <a:ea typeface="Times New Roman" pitchFamily="18" charset="0"/>
                <a:cs typeface="Arial" pitchFamily="34" charset="0"/>
              </a:rPr>
              <a:t> </a:t>
            </a:r>
          </a:p>
          <a:p>
            <a:pPr lvl="0" defTabSz="914400" eaLnBrk="0" fontAlgn="base" hangingPunct="0">
              <a:lnSpc>
                <a:spcPct val="150000"/>
              </a:lnSpc>
              <a:spcBef>
                <a:spcPct val="0"/>
              </a:spcBef>
              <a:spcAft>
                <a:spcPct val="0"/>
              </a:spcAft>
              <a:buClr>
                <a:srgbClr val="708E31"/>
              </a:buClr>
            </a:pPr>
            <a:r>
              <a:rPr lang="sl-SI" sz="1800" dirty="0" smtClean="0" bmk="">
                <a:solidFill>
                  <a:srgbClr val="002060"/>
                </a:solidFill>
                <a:latin typeface="Myriad Pro Cond"/>
                <a:ea typeface="Times New Roman" pitchFamily="18" charset="0"/>
                <a:cs typeface="Arial" pitchFamily="34" charset="0"/>
              </a:rPr>
              <a:t>    HALAL, </a:t>
            </a:r>
            <a:r>
              <a:rPr lang="en-GB" sz="1800" dirty="0" smtClean="0" bmk="">
                <a:solidFill>
                  <a:srgbClr val="002060"/>
                </a:solidFill>
                <a:latin typeface="Myriad Pro Cond"/>
                <a:ea typeface="Times New Roman" pitchFamily="18" charset="0"/>
                <a:cs typeface="Arial" pitchFamily="34" charset="0"/>
              </a:rPr>
              <a:t>ISO 9001:2000, EU licence, IFS certificate,</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lnSpc>
                <a:spcPct val="150000"/>
              </a:lnSpc>
              <a:spcBef>
                <a:spcPct val="0"/>
              </a:spcBef>
              <a:spcAft>
                <a:spcPct val="0"/>
              </a:spcAft>
              <a:buClr>
                <a:srgbClr val="708E31"/>
              </a:buClr>
            </a:pPr>
            <a:r>
              <a:rPr lang="en-GB" sz="1800" dirty="0" smtClean="0" bmk="">
                <a:solidFill>
                  <a:srgbClr val="002060"/>
                </a:solidFill>
                <a:latin typeface="Myriad Pro Cond"/>
                <a:ea typeface="Times New Roman" pitchFamily="18" charset="0"/>
                <a:cs typeface="Arial" pitchFamily="34" charset="0"/>
              </a:rPr>
              <a:t> </a:t>
            </a: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HACCP standard, certificate to export to</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lnSpc>
                <a:spcPct val="150000"/>
              </a:lnSpc>
              <a:spcBef>
                <a:spcPct val="0"/>
              </a:spcBef>
              <a:spcAft>
                <a:spcPct val="0"/>
              </a:spcAft>
              <a:buClr>
                <a:srgbClr val="708E31"/>
              </a:buClr>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Russian Federation</a:t>
            </a:r>
            <a:r>
              <a:rPr lang="sl-SI" sz="1800" dirty="0" smtClean="0" bmk="">
                <a:solidFill>
                  <a:srgbClr val="002060"/>
                </a:solidFill>
                <a:latin typeface="Myriad Pro Cond"/>
                <a:ea typeface="Times New Roman" pitchFamily="18" charset="0"/>
                <a:cs typeface="Arial" pitchFamily="34" charset="0"/>
              </a:rPr>
              <a:t> </a:t>
            </a:r>
            <a:r>
              <a:rPr lang="sl-SI" sz="1800" dirty="0" err="1" smtClean="0" bmk="">
                <a:solidFill>
                  <a:srgbClr val="002060"/>
                </a:solidFill>
                <a:latin typeface="Myriad Pro Cond"/>
                <a:ea typeface="Times New Roman" pitchFamily="18" charset="0"/>
                <a:cs typeface="Arial" pitchFamily="34" charset="0"/>
              </a:rPr>
              <a:t>etc</a:t>
            </a:r>
            <a:r>
              <a:rPr lang="sl-SI" sz="1800" dirty="0" smtClean="0" bmk="">
                <a:solidFill>
                  <a:srgbClr val="002060"/>
                </a:solidFill>
                <a:latin typeface="Myriad Pro Cond"/>
                <a:ea typeface="Times New Roman" pitchFamily="18" charset="0"/>
                <a:cs typeface="Arial" pitchFamily="34" charset="0"/>
              </a:rPr>
              <a:t>.</a:t>
            </a:r>
            <a:r>
              <a:rPr lang="en-GB" sz="1800" dirty="0" smtClean="0" bmk="">
                <a:solidFill>
                  <a:srgbClr val="002060"/>
                </a:solidFill>
                <a:latin typeface="Myriad Pro Cond"/>
                <a:ea typeface="Times New Roman" pitchFamily="18" charset="0"/>
                <a:cs typeface="Arial" pitchFamily="34" charset="0"/>
              </a:rPr>
              <a:t>  </a:t>
            </a:r>
          </a:p>
        </p:txBody>
      </p:sp>
      <p:pic>
        <p:nvPicPr>
          <p:cNvPr id="12" name="Picture 8" descr="http://www.kosaki.si/wp-content/uploads/habakuk-prsut1.jpg"/>
          <p:cNvPicPr>
            <a:picLocks noChangeAspect="1" noChangeArrowheads="1"/>
          </p:cNvPicPr>
          <p:nvPr/>
        </p:nvPicPr>
        <p:blipFill>
          <a:blip r:embed="rId6"/>
          <a:srcRect/>
          <a:stretch>
            <a:fillRect/>
          </a:stretch>
        </p:blipFill>
        <p:spPr bwMode="auto">
          <a:xfrm>
            <a:off x="7557376" y="4669353"/>
            <a:ext cx="2649246" cy="2162650"/>
          </a:xfrm>
          <a:prstGeom prst="rect">
            <a:avLst/>
          </a:prstGeom>
          <a:noFill/>
        </p:spPr>
      </p:pic>
      <p:pic>
        <p:nvPicPr>
          <p:cNvPr id="15" name="Picture 6" descr="http://www.kosaki.si/wp-content/uploads/pecena-gozdarska-salama1.jpg"/>
          <p:cNvPicPr>
            <a:picLocks noChangeAspect="1" noChangeArrowheads="1"/>
          </p:cNvPicPr>
          <p:nvPr/>
        </p:nvPicPr>
        <p:blipFill>
          <a:blip r:embed="rId7"/>
          <a:srcRect/>
          <a:stretch>
            <a:fillRect/>
          </a:stretch>
        </p:blipFill>
        <p:spPr bwMode="auto">
          <a:xfrm>
            <a:off x="5095610" y="4669353"/>
            <a:ext cx="2252496" cy="2057074"/>
          </a:xfrm>
          <a:prstGeom prst="rect">
            <a:avLst/>
          </a:prstGeom>
          <a:noFill/>
        </p:spPr>
      </p:pic>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2056318" y="757882"/>
            <a:ext cx="8310608" cy="523220"/>
          </a:xfrm>
          <a:prstGeom prst="rect">
            <a:avLst/>
          </a:prstGeom>
        </p:spPr>
        <p:txBody>
          <a:bodyPr wrap="none">
            <a:spAutoFit/>
          </a:bodyPr>
          <a:lstStyle/>
          <a:p>
            <a:pPr marL="176213" lvl="0" algn="ctr"/>
            <a:r>
              <a:rPr lang="sl-SI" sz="2800" b="1" dirty="0" err="1" smtClean="0">
                <a:solidFill>
                  <a:srgbClr val="002060"/>
                </a:solidFill>
                <a:latin typeface="Myriad Pro Cond"/>
              </a:rPr>
              <a:t>K</a:t>
            </a:r>
            <a:r>
              <a:rPr lang="en-GB" sz="2800" b="1" dirty="0" smtClean="0">
                <a:solidFill>
                  <a:srgbClr val="002060"/>
                </a:solidFill>
                <a:latin typeface="Myriad Pro Cond"/>
              </a:rPr>
              <a:t>OŠAKI TMI d.</a:t>
            </a:r>
            <a:r>
              <a:rPr lang="sl-SI" sz="2800" b="1" dirty="0" smtClean="0">
                <a:solidFill>
                  <a:srgbClr val="002060"/>
                </a:solidFill>
                <a:latin typeface="Myriad Pro Cond"/>
              </a:rPr>
              <a:t> </a:t>
            </a:r>
            <a:r>
              <a:rPr lang="en-GB" sz="2800" b="1" dirty="0" smtClean="0">
                <a:solidFill>
                  <a:srgbClr val="002060"/>
                </a:solidFill>
                <a:latin typeface="Myriad Pro Cond"/>
              </a:rPr>
              <a:t>d. (meat- processing company)</a:t>
            </a:r>
            <a:endParaRPr lang="sl-SI" sz="2800" b="1" dirty="0" smtClean="0">
              <a:solidFill>
                <a:srgbClr val="002060"/>
              </a:solidFill>
              <a:latin typeface="Myriad Pro Cond"/>
            </a:endParaRPr>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0" name="Slika 9" descr="Tovarna mesnih izdelkov Košaki - logo">
            <a:hlinkClick r:id="rId4"/>
          </p:cNvPr>
          <p:cNvPicPr/>
          <p:nvPr/>
        </p:nvPicPr>
        <p:blipFill>
          <a:blip r:embed="rId5" cstate="print"/>
          <a:srcRect/>
          <a:stretch>
            <a:fillRect/>
          </a:stretch>
        </p:blipFill>
        <p:spPr bwMode="auto">
          <a:xfrm>
            <a:off x="0" y="6465272"/>
            <a:ext cx="1153986" cy="1076850"/>
          </a:xfrm>
          <a:prstGeom prst="rect">
            <a:avLst/>
          </a:prstGeom>
          <a:noFill/>
          <a:ln w="9525">
            <a:noFill/>
            <a:miter lim="800000"/>
            <a:headEnd/>
            <a:tailEnd/>
          </a:ln>
        </p:spPr>
      </p:pic>
      <p:sp>
        <p:nvSpPr>
          <p:cNvPr id="13" name="Pravokotnik 12"/>
          <p:cNvSpPr/>
          <p:nvPr/>
        </p:nvSpPr>
        <p:spPr>
          <a:xfrm>
            <a:off x="400692" y="1691286"/>
            <a:ext cx="6459435" cy="1015663"/>
          </a:xfrm>
          <a:prstGeom prst="rect">
            <a:avLst/>
          </a:prstGeom>
        </p:spPr>
        <p:txBody>
          <a:bodyPr wrap="square">
            <a:spAutoFit/>
          </a:bodyPr>
          <a:lstStyle/>
          <a:p>
            <a:pPr lvl="0" defTabSz="914400" fontAlgn="base">
              <a:lnSpc>
                <a:spcPct val="150000"/>
              </a:lnSpc>
              <a:spcBef>
                <a:spcPct val="0"/>
              </a:spcBef>
              <a:spcAft>
                <a:spcPct val="0"/>
              </a:spcAft>
            </a:pPr>
            <a:r>
              <a:rPr lang="en-GB" sz="2000" b="1" dirty="0" smtClean="0">
                <a:solidFill>
                  <a:srgbClr val="000066"/>
                </a:solidFill>
                <a:latin typeface="Myriad Pro Cond"/>
                <a:ea typeface="Times New Roman" pitchFamily="18" charset="0"/>
                <a:cs typeface="Arial" pitchFamily="34" charset="0"/>
              </a:rPr>
              <a:t>Investment opportunity</a:t>
            </a:r>
            <a:endParaRPr lang="sl-SI" sz="2000" b="1" dirty="0" smtClean="0">
              <a:solidFill>
                <a:srgbClr val="000066"/>
              </a:solidFill>
              <a:latin typeface="Myriad Pro Cond"/>
              <a:ea typeface="Times New Roman" pitchFamily="18" charset="0"/>
              <a:cs typeface="Arial" pitchFamily="34" charset="0"/>
            </a:endParaRPr>
          </a:p>
          <a:p>
            <a:pPr lvl="0" defTabSz="914400" fontAlgn="base">
              <a:lnSpc>
                <a:spcPct val="150000"/>
              </a:lnSpc>
              <a:spcBef>
                <a:spcPct val="0"/>
              </a:spcBef>
              <a:spcAft>
                <a:spcPct val="0"/>
              </a:spcAft>
            </a:pPr>
            <a:endParaRPr lang="sl-SI" sz="2000" b="1" dirty="0" smtClean="0">
              <a:solidFill>
                <a:srgbClr val="000066"/>
              </a:solidFill>
              <a:latin typeface="Myriad Pro Cond"/>
              <a:ea typeface="Times New Roman" pitchFamily="18" charset="0"/>
              <a:cs typeface="Arial" pitchFamily="34" charset="0"/>
            </a:endParaRPr>
          </a:p>
        </p:txBody>
      </p:sp>
      <p:sp>
        <p:nvSpPr>
          <p:cNvPr id="15" name="Pravokotnik 14"/>
          <p:cNvSpPr/>
          <p:nvPr/>
        </p:nvSpPr>
        <p:spPr>
          <a:xfrm>
            <a:off x="328773" y="2306840"/>
            <a:ext cx="10038153" cy="1877437"/>
          </a:xfrm>
          <a:prstGeom prst="rect">
            <a:avLst/>
          </a:prstGeom>
        </p:spPr>
        <p:txBody>
          <a:bodyPr wrap="square">
            <a:spAutoFit/>
          </a:bodyPr>
          <a:lstStyle/>
          <a:p>
            <a:pPr lvl="0" defTabSz="914400" fontAlgn="base">
              <a:spcBef>
                <a:spcPct val="0"/>
              </a:spcBef>
              <a:spcAft>
                <a:spcPct val="0"/>
              </a:spcAft>
              <a:buClr>
                <a:srgbClr val="708E31"/>
              </a:buClr>
              <a:buFont typeface="Wingdings" pitchFamily="2" charset="2"/>
              <a:buChar char="Ø"/>
            </a:pPr>
            <a:r>
              <a:rPr lang="sl-SI" sz="1800" dirty="0" smtClean="0" bmk="">
                <a:solidFill>
                  <a:srgbClr val="002060"/>
                </a:solidFill>
                <a:latin typeface="Myriad Pro Cond"/>
                <a:ea typeface="Times New Roman" pitchFamily="18" charset="0"/>
                <a:cs typeface="Arial" pitchFamily="34" charset="0"/>
              </a:rPr>
              <a:t>A</a:t>
            </a:r>
            <a:r>
              <a:rPr lang="en-GB" sz="1800" dirty="0" smtClean="0" bmk="">
                <a:solidFill>
                  <a:srgbClr val="002060"/>
                </a:solidFill>
                <a:latin typeface="Myriad Pro Cond"/>
                <a:ea typeface="Times New Roman" pitchFamily="18" charset="0"/>
                <a:cs typeface="Arial" pitchFamily="34" charset="0"/>
              </a:rPr>
              <a:t> company has obtained a building permit for building a new meat processing plant and </a:t>
            </a:r>
            <a:endParaRPr lang="sl-SI" sz="1800" dirty="0" smtClean="0" bmk="">
              <a:solidFill>
                <a:srgbClr val="002060"/>
              </a:solidFill>
              <a:latin typeface="Myriad Pro Cond"/>
              <a:ea typeface="Times New Roman" pitchFamily="18" charset="0"/>
              <a:cs typeface="Arial" pitchFamily="34" charset="0"/>
            </a:endParaRPr>
          </a:p>
          <a:p>
            <a:pPr lvl="0" defTabSz="914400" fontAlgn="base">
              <a:spcBef>
                <a:spcPct val="0"/>
              </a:spcBef>
              <a:spcAft>
                <a:spcPct val="0"/>
              </a:spcAft>
              <a:buClr>
                <a:srgbClr val="708E31"/>
              </a:buClr>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obtained a positive decision on the 2.4 million EU grant funding.  </a:t>
            </a:r>
            <a:endParaRPr lang="sl-SI" sz="1800" dirty="0" smtClean="0" bmk="">
              <a:solidFill>
                <a:srgbClr val="002060"/>
              </a:solidFill>
              <a:latin typeface="Myriad Pro Cond"/>
              <a:ea typeface="Times New Roman" pitchFamily="18" charset="0"/>
              <a:cs typeface="Arial" pitchFamily="34" charset="0"/>
            </a:endParaRPr>
          </a:p>
          <a:p>
            <a:pPr lvl="0" defTabSz="914400" fontAlgn="base">
              <a:spcBef>
                <a:spcPct val="0"/>
              </a:spcBef>
              <a:spcAft>
                <a:spcPct val="0"/>
              </a:spcAft>
              <a:buClr>
                <a:srgbClr val="708E31"/>
              </a:buClr>
              <a:buFont typeface="Wingdings" pitchFamily="2" charset="2"/>
              <a:buChar char="Ø"/>
            </a:pPr>
            <a:endParaRPr lang="sl-SI" sz="1800" dirty="0" smtClean="0" bmk="">
              <a:solidFill>
                <a:srgbClr val="002060"/>
              </a:solidFill>
              <a:latin typeface="Myriad Pro Cond"/>
              <a:ea typeface="Times New Roman" pitchFamily="18" charset="0"/>
              <a:cs typeface="Arial" pitchFamily="34" charset="0"/>
            </a:endParaRPr>
          </a:p>
          <a:p>
            <a:pPr lvl="0" defTabSz="914400" fontAlgn="base">
              <a:spcBef>
                <a:spcPct val="0"/>
              </a:spcBef>
              <a:spcAft>
                <a:spcPct val="0"/>
              </a:spcAft>
              <a:buClr>
                <a:srgbClr val="708E31"/>
              </a:buClr>
              <a:buFont typeface="Wingdings" pitchFamily="2" charset="2"/>
              <a:buChar char="Ø"/>
            </a:pPr>
            <a:r>
              <a:rPr lang="en-GB" sz="1800" dirty="0" smtClean="0" bmk="">
                <a:solidFill>
                  <a:srgbClr val="002060"/>
                </a:solidFill>
                <a:latin typeface="Myriad Pro Cond"/>
                <a:ea typeface="Times New Roman" pitchFamily="18" charset="0"/>
                <a:cs typeface="Arial" pitchFamily="34" charset="0"/>
              </a:rPr>
              <a:t>Company is looking for </a:t>
            </a:r>
            <a:r>
              <a:rPr lang="en-GB" sz="1800" b="1" dirty="0" smtClean="0" bmk="">
                <a:solidFill>
                  <a:srgbClr val="002060"/>
                </a:solidFill>
                <a:latin typeface="Myriad Pro Cond"/>
                <a:ea typeface="Times New Roman" pitchFamily="18" charset="0"/>
                <a:cs typeface="Arial" pitchFamily="34" charset="0"/>
              </a:rPr>
              <a:t>strategic partners</a:t>
            </a:r>
            <a:r>
              <a:rPr lang="en-GB" sz="1800" dirty="0" smtClean="0" bmk="">
                <a:solidFill>
                  <a:srgbClr val="002060"/>
                </a:solidFill>
                <a:latin typeface="Myriad Pro Cond"/>
                <a:ea typeface="Times New Roman" pitchFamily="18" charset="0"/>
                <a:cs typeface="Arial" pitchFamily="34" charset="0"/>
              </a:rPr>
              <a:t>. </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r>
              <a:rPr lang="en-GB" sz="4400" b="1" dirty="0" smtClean="0">
                <a:solidFill>
                  <a:srgbClr val="000066"/>
                </a:solidFill>
                <a:latin typeface="Arial" pitchFamily="34" charset="0"/>
                <a:ea typeface="Times New Roman" pitchFamily="18" charset="0"/>
                <a:cs typeface="Arial" pitchFamily="34" charset="0"/>
              </a:rPr>
              <a:t> </a:t>
            </a:r>
            <a:endParaRPr lang="sl-SI" sz="800" dirty="0" smtClean="0">
              <a:latin typeface="Arial" pitchFamily="34" charset="0"/>
              <a:cs typeface="Arial" pitchFamily="34" charset="0"/>
            </a:endParaRPr>
          </a:p>
        </p:txBody>
      </p:sp>
      <p:pic>
        <p:nvPicPr>
          <p:cNvPr id="110593" name="Picture 1"/>
          <p:cNvPicPr>
            <a:picLocks noChangeAspect="1" noChangeArrowheads="1"/>
          </p:cNvPicPr>
          <p:nvPr/>
        </p:nvPicPr>
        <p:blipFill>
          <a:blip r:embed="rId6"/>
          <a:srcRect/>
          <a:stretch>
            <a:fillRect/>
          </a:stretch>
        </p:blipFill>
        <p:spPr bwMode="auto">
          <a:xfrm>
            <a:off x="5959560" y="5289227"/>
            <a:ext cx="4600365" cy="1714470"/>
          </a:xfrm>
          <a:prstGeom prst="rect">
            <a:avLst/>
          </a:prstGeom>
          <a:noFill/>
          <a:ln w="9525">
            <a:noFill/>
            <a:miter lim="800000"/>
            <a:headEnd/>
            <a:tailEnd/>
          </a:ln>
        </p:spPr>
      </p:pic>
      <p:pic>
        <p:nvPicPr>
          <p:cNvPr id="110596" name="Picture 4"/>
          <p:cNvPicPr>
            <a:picLocks noChangeAspect="1" noChangeArrowheads="1"/>
          </p:cNvPicPr>
          <p:nvPr/>
        </p:nvPicPr>
        <p:blipFill>
          <a:blip r:embed="rId7"/>
          <a:srcRect/>
          <a:stretch>
            <a:fillRect/>
          </a:stretch>
        </p:blipFill>
        <p:spPr bwMode="auto">
          <a:xfrm>
            <a:off x="628520" y="3802164"/>
            <a:ext cx="5555848" cy="1897276"/>
          </a:xfrm>
          <a:prstGeom prst="rect">
            <a:avLst/>
          </a:prstGeom>
          <a:noFill/>
          <a:ln w="9525">
            <a:noFill/>
            <a:miter lim="800000"/>
            <a:headEnd/>
            <a:tailEnd/>
          </a:ln>
        </p:spPr>
      </p:pic>
      <p:sp>
        <p:nvSpPr>
          <p:cNvPr id="17" name="Pravokotnik 16"/>
          <p:cNvSpPr/>
          <p:nvPr/>
        </p:nvSpPr>
        <p:spPr>
          <a:xfrm>
            <a:off x="7320918" y="2893325"/>
            <a:ext cx="3239007" cy="2062103"/>
          </a:xfrm>
          <a:prstGeom prst="rect">
            <a:avLst/>
          </a:prstGeom>
        </p:spPr>
        <p:txBody>
          <a:bodyPr wrap="square">
            <a:spAutoFit/>
          </a:bodyPr>
          <a:lstStyle/>
          <a:p>
            <a:pPr defTabSz="914400" fontAlgn="base">
              <a:spcBef>
                <a:spcPct val="0"/>
              </a:spcBef>
              <a:spcAft>
                <a:spcPct val="0"/>
              </a:spcAft>
            </a:pPr>
            <a:r>
              <a:rPr lang="en-GB" sz="1600" b="1" dirty="0" smtClean="0">
                <a:solidFill>
                  <a:srgbClr val="708E31"/>
                </a:solidFill>
                <a:latin typeface="Myriad Pro Cond"/>
              </a:rPr>
              <a:t>Contact </a:t>
            </a:r>
            <a:r>
              <a:rPr lang="sl-SI" sz="1600" b="1" dirty="0" smtClean="0">
                <a:solidFill>
                  <a:srgbClr val="708E31"/>
                </a:solidFill>
                <a:latin typeface="Myriad Pro Cond"/>
              </a:rPr>
              <a:t>p</a:t>
            </a:r>
            <a:r>
              <a:rPr lang="en-GB" sz="1600" b="1" dirty="0" err="1" smtClean="0">
                <a:solidFill>
                  <a:srgbClr val="708E31"/>
                </a:solidFill>
                <a:latin typeface="Myriad Pro Cond"/>
              </a:rPr>
              <a:t>oint</a:t>
            </a:r>
            <a:r>
              <a:rPr lang="sl-SI" sz="1600" b="1" dirty="0" smtClean="0">
                <a:solidFill>
                  <a:srgbClr val="708E31"/>
                </a:solidFill>
                <a:latin typeface="Myriad Pro Cond"/>
              </a:rPr>
              <a:t>:</a:t>
            </a:r>
          </a:p>
          <a:p>
            <a:pPr marR="0" lvl="0" indent="0" defTabSz="914400" eaLnBrk="0" fontAlgn="base" hangingPunct="0">
              <a:spcBef>
                <a:spcPct val="0"/>
              </a:spcBef>
              <a:spcAft>
                <a:spcPct val="0"/>
              </a:spcAft>
              <a:buClrTx/>
              <a:buSzTx/>
              <a:buFontTx/>
              <a:buNone/>
              <a:tabLst/>
            </a:pPr>
            <a:r>
              <a:rPr lang="en-GB" sz="1600" b="1" dirty="0" err="1" smtClean="0" bmk="">
                <a:solidFill>
                  <a:srgbClr val="002060"/>
                </a:solidFill>
                <a:latin typeface="Myriad Pro Cond"/>
                <a:ea typeface="Times New Roman" pitchFamily="18" charset="0"/>
                <a:cs typeface="Arial" pitchFamily="34" charset="0"/>
              </a:rPr>
              <a:t>Košaki</a:t>
            </a:r>
            <a:r>
              <a:rPr lang="en-GB" sz="1600" b="1" dirty="0" smtClean="0" bmk="">
                <a:solidFill>
                  <a:srgbClr val="002060"/>
                </a:solidFill>
                <a:latin typeface="Myriad Pro Cond"/>
                <a:ea typeface="Times New Roman" pitchFamily="18" charset="0"/>
                <a:cs typeface="Arial" pitchFamily="34" charset="0"/>
              </a:rPr>
              <a:t> TMI d.</a:t>
            </a:r>
            <a:r>
              <a:rPr lang="sl-SI" sz="1600" b="1" dirty="0" smtClean="0" bmk="">
                <a:solidFill>
                  <a:srgbClr val="002060"/>
                </a:solidFill>
                <a:latin typeface="Myriad Pro Cond"/>
                <a:ea typeface="Times New Roman" pitchFamily="18" charset="0"/>
                <a:cs typeface="Arial" pitchFamily="34" charset="0"/>
              </a:rPr>
              <a:t> </a:t>
            </a:r>
            <a:r>
              <a:rPr lang="en-GB" sz="1600" b="1" dirty="0" smtClean="0" bmk="">
                <a:solidFill>
                  <a:srgbClr val="002060"/>
                </a:solidFill>
                <a:latin typeface="Myriad Pro Cond"/>
                <a:ea typeface="Times New Roman" pitchFamily="18" charset="0"/>
                <a:cs typeface="Arial" pitchFamily="34" charset="0"/>
              </a:rPr>
              <a:t>d.  </a:t>
            </a:r>
            <a:endParaRPr lang="sl-SI" sz="1600" b="1" dirty="0" smtClean="0" bmk="">
              <a:solidFill>
                <a:srgbClr val="002060"/>
              </a:solidFill>
              <a:latin typeface="Myriad Pro Cond"/>
              <a:ea typeface="Times New Roman" pitchFamily="18" charset="0"/>
              <a:cs typeface="Arial" pitchFamily="34" charset="0"/>
            </a:endParaRPr>
          </a:p>
          <a:p>
            <a:pPr marR="0" lvl="0" indent="0" defTabSz="914400" eaLnBrk="0" fontAlgn="base" hangingPunct="0">
              <a:spcBef>
                <a:spcPct val="0"/>
              </a:spcBef>
              <a:spcAft>
                <a:spcPct val="0"/>
              </a:spcAft>
              <a:buClrTx/>
              <a:buSzTx/>
              <a:buFontTx/>
              <a:buNone/>
              <a:tabLst/>
            </a:pPr>
            <a:r>
              <a:rPr lang="sl-SI" sz="1600" dirty="0" err="1" smtClean="0" bmk="">
                <a:solidFill>
                  <a:srgbClr val="002060"/>
                </a:solidFill>
                <a:latin typeface="Myriad Pro Cond"/>
                <a:ea typeface="Times New Roman" pitchFamily="18" charset="0"/>
                <a:cs typeface="Arial" pitchFamily="34" charset="0"/>
              </a:rPr>
              <a:t>Ms</a:t>
            </a:r>
            <a:r>
              <a:rPr lang="sl-SI" sz="1600" dirty="0" smtClean="0" bmk="">
                <a:solidFill>
                  <a:srgbClr val="002060"/>
                </a:solidFill>
                <a:latin typeface="Myriad Pro Cond"/>
                <a:ea typeface="Times New Roman" pitchFamily="18" charset="0"/>
                <a:cs typeface="Arial" pitchFamily="34" charset="0"/>
              </a:rPr>
              <a:t>. Meta Lovše</a:t>
            </a:r>
          </a:p>
          <a:p>
            <a:pPr marR="0" lvl="0" indent="0" defTabSz="914400" eaLnBrk="0" fontAlgn="base" hangingPunct="0">
              <a:spcBef>
                <a:spcPct val="0"/>
              </a:spcBef>
              <a:spcAft>
                <a:spcPct val="0"/>
              </a:spcAft>
              <a:buClrTx/>
              <a:buSzTx/>
              <a:buFontTx/>
              <a:buNone/>
              <a:tabLst/>
            </a:pPr>
            <a:r>
              <a:rPr lang="en-GB" sz="1600" dirty="0" err="1" smtClean="0" bmk="">
                <a:solidFill>
                  <a:srgbClr val="002060"/>
                </a:solidFill>
                <a:latin typeface="Myriad Pro Cond"/>
                <a:ea typeface="Times New Roman" pitchFamily="18" charset="0"/>
                <a:cs typeface="Arial" pitchFamily="34" charset="0"/>
              </a:rPr>
              <a:t>Oreško</a:t>
            </a:r>
            <a:r>
              <a:rPr lang="en-GB" sz="1600" dirty="0" smtClean="0" bmk="">
                <a:solidFill>
                  <a:srgbClr val="002060"/>
                </a:solidFill>
                <a:latin typeface="Myriad Pro Cond"/>
                <a:ea typeface="Times New Roman" pitchFamily="18" charset="0"/>
                <a:cs typeface="Arial" pitchFamily="34" charset="0"/>
              </a:rPr>
              <a:t> </a:t>
            </a:r>
            <a:r>
              <a:rPr lang="en-GB" sz="1600" dirty="0" err="1" smtClean="0" bmk="">
                <a:solidFill>
                  <a:srgbClr val="002060"/>
                </a:solidFill>
                <a:latin typeface="Myriad Pro Cond"/>
                <a:ea typeface="Times New Roman" pitchFamily="18" charset="0"/>
                <a:cs typeface="Arial" pitchFamily="34" charset="0"/>
              </a:rPr>
              <a:t>nabrežje</a:t>
            </a:r>
            <a:r>
              <a:rPr lang="en-GB" sz="1600" dirty="0" smtClean="0" bmk="">
                <a:solidFill>
                  <a:srgbClr val="002060"/>
                </a:solidFill>
                <a:latin typeface="Myriad Pro Cond"/>
                <a:ea typeface="Times New Roman" pitchFamily="18" charset="0"/>
                <a:cs typeface="Arial" pitchFamily="34" charset="0"/>
              </a:rPr>
              <a:t> 1</a:t>
            </a:r>
            <a:endParaRPr lang="sl-SI" sz="1600" dirty="0" smtClean="0" bmk="">
              <a:solidFill>
                <a:srgbClr val="002060"/>
              </a:solidFill>
              <a:latin typeface="Myriad Pro Cond"/>
              <a:ea typeface="Times New Roman" pitchFamily="18" charset="0"/>
              <a:cs typeface="Arial" pitchFamily="34" charset="0"/>
            </a:endParaRPr>
          </a:p>
          <a:p>
            <a:pPr marR="0" lvl="0" indent="0" defTabSz="914400" eaLnBrk="0" fontAlgn="base" hangingPunct="0">
              <a:spcBef>
                <a:spcPct val="0"/>
              </a:spcBef>
              <a:spcAft>
                <a:spcPct val="0"/>
              </a:spcAft>
              <a:buClrTx/>
              <a:buSzTx/>
              <a:buFontTx/>
              <a:buNone/>
              <a:tabLst/>
            </a:pPr>
            <a:r>
              <a:rPr lang="en-GB" sz="1600" dirty="0" smtClean="0" bmk="">
                <a:solidFill>
                  <a:srgbClr val="002060"/>
                </a:solidFill>
                <a:latin typeface="Myriad Pro Cond"/>
                <a:ea typeface="Times New Roman" pitchFamily="18" charset="0"/>
                <a:cs typeface="Arial" pitchFamily="34" charset="0"/>
              </a:rPr>
              <a:t>2000 Maribor </a:t>
            </a:r>
            <a:endParaRPr lang="sl-SI" sz="1600" dirty="0" smtClean="0" bmk="">
              <a:solidFill>
                <a:srgbClr val="002060"/>
              </a:solidFill>
              <a:latin typeface="Myriad Pro Cond"/>
              <a:ea typeface="Times New Roman" pitchFamily="18" charset="0"/>
              <a:cs typeface="Arial" pitchFamily="34" charset="0"/>
            </a:endParaRPr>
          </a:p>
          <a:p>
            <a:pPr marR="0" lvl="0" indent="0" defTabSz="914400" eaLnBrk="0" fontAlgn="base" hangingPunct="0">
              <a:spcBef>
                <a:spcPct val="0"/>
              </a:spcBef>
              <a:spcAft>
                <a:spcPct val="0"/>
              </a:spcAft>
              <a:buClrTx/>
              <a:buSzTx/>
              <a:buFontTx/>
              <a:buNone/>
              <a:tabLst/>
            </a:pPr>
            <a:r>
              <a:rPr lang="en-GB" sz="1600" dirty="0" smtClean="0" bmk="">
                <a:solidFill>
                  <a:srgbClr val="002060"/>
                </a:solidFill>
                <a:latin typeface="Myriad Pro Cond"/>
                <a:ea typeface="Times New Roman" pitchFamily="18" charset="0"/>
                <a:cs typeface="Arial" pitchFamily="34" charset="0"/>
              </a:rPr>
              <a:t>Tel: +386 2 23 52 200</a:t>
            </a:r>
            <a:endParaRPr lang="sl-SI" sz="1600" dirty="0" smtClean="0" bmk="">
              <a:solidFill>
                <a:srgbClr val="002060"/>
              </a:solidFill>
              <a:latin typeface="Myriad Pro Cond"/>
              <a:ea typeface="Times New Roman" pitchFamily="18" charset="0"/>
              <a:cs typeface="Arial" pitchFamily="34" charset="0"/>
            </a:endParaRPr>
          </a:p>
          <a:p>
            <a:pPr marR="0" lvl="0" indent="0" defTabSz="914400" eaLnBrk="0" fontAlgn="base" hangingPunct="0">
              <a:spcBef>
                <a:spcPct val="0"/>
              </a:spcBef>
              <a:spcAft>
                <a:spcPct val="0"/>
              </a:spcAft>
              <a:buClrTx/>
              <a:buSzTx/>
              <a:buFontTx/>
              <a:buNone/>
              <a:tabLst/>
            </a:pPr>
            <a:r>
              <a:rPr lang="en-GB" sz="1600" dirty="0" smtClean="0" bmk="">
                <a:solidFill>
                  <a:srgbClr val="002060"/>
                </a:solidFill>
                <a:latin typeface="Myriad Pro Cond"/>
                <a:ea typeface="Times New Roman" pitchFamily="18" charset="0"/>
                <a:cs typeface="Arial" pitchFamily="34" charset="0"/>
              </a:rPr>
              <a:t>Email: </a:t>
            </a:r>
            <a:r>
              <a:rPr lang="en-GB" sz="1600" dirty="0" smtClean="0" bmk="">
                <a:solidFill>
                  <a:srgbClr val="002060"/>
                </a:solidFill>
                <a:latin typeface="Myriad Pro Cond"/>
                <a:ea typeface="Times New Roman" pitchFamily="18" charset="0"/>
                <a:cs typeface="Arial" pitchFamily="34" charset="0"/>
                <a:hlinkClick r:id="rId8"/>
              </a:rPr>
              <a:t>info@kosaki.si</a:t>
            </a:r>
            <a:endParaRPr lang="sl-SI" sz="1600" dirty="0" smtClean="0" bmk="">
              <a:solidFill>
                <a:srgbClr val="002060"/>
              </a:solidFill>
              <a:latin typeface="Myriad Pro Cond"/>
              <a:ea typeface="Times New Roman" pitchFamily="18" charset="0"/>
              <a:cs typeface="Arial" pitchFamily="34" charset="0"/>
            </a:endParaRPr>
          </a:p>
          <a:p>
            <a:pPr marR="0" lvl="0" indent="0" defTabSz="914400" eaLnBrk="0" fontAlgn="base" hangingPunct="0">
              <a:spcBef>
                <a:spcPct val="0"/>
              </a:spcBef>
              <a:spcAft>
                <a:spcPct val="0"/>
              </a:spcAft>
              <a:buClrTx/>
              <a:buSzTx/>
              <a:buFontTx/>
              <a:buNone/>
              <a:tabLst/>
            </a:pPr>
            <a:r>
              <a:rPr lang="en-GB" sz="1600" dirty="0" smtClean="0" bmk="">
                <a:solidFill>
                  <a:srgbClr val="002060"/>
                </a:solidFill>
                <a:latin typeface="Myriad Pro Cond"/>
                <a:ea typeface="Times New Roman" pitchFamily="18" charset="0"/>
                <a:cs typeface="Arial" pitchFamily="34" charset="0"/>
                <a:hlinkClick r:id="rId9"/>
              </a:rPr>
              <a:t>http://www.kosaki.si</a:t>
            </a:r>
            <a:r>
              <a:rPr lang="en-GB" sz="1600" dirty="0" smtClean="0" bmk="">
                <a:solidFill>
                  <a:srgbClr val="002060"/>
                </a:solidFill>
                <a:latin typeface="Myriad Pro Cond"/>
                <a:ea typeface="Times New Roman" pitchFamily="18" charset="0"/>
                <a:cs typeface="Arial" pitchFamily="34" charset="0"/>
              </a:rPr>
              <a:t> </a:t>
            </a:r>
          </a:p>
        </p:txBody>
      </p:sp>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7653249" y="757882"/>
            <a:ext cx="2379498" cy="523220"/>
          </a:xfrm>
          <a:prstGeom prst="rect">
            <a:avLst/>
          </a:prstGeom>
        </p:spPr>
        <p:txBody>
          <a:bodyPr wrap="none">
            <a:spAutoFit/>
          </a:bodyPr>
          <a:lstStyle/>
          <a:p>
            <a:pPr marL="176213" algn="ctr"/>
            <a:r>
              <a:rPr lang="sl-SI" sz="2800" b="1" dirty="0" smtClean="0">
                <a:solidFill>
                  <a:srgbClr val="002060"/>
                </a:solidFill>
                <a:latin typeface="Myriad Pro Cond"/>
              </a:rPr>
              <a:t>Uskok, d. d.</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599024" y="3592614"/>
            <a:ext cx="9452121" cy="3725839"/>
          </a:xfrm>
          <a:prstGeom prst="rect">
            <a:avLst/>
          </a:prstGeom>
          <a:noFill/>
          <a:ln w="9525">
            <a:noFill/>
            <a:miter lim="800000"/>
            <a:headEnd/>
            <a:tailEnd/>
          </a:ln>
        </p:spPr>
        <p:txBody>
          <a:bodyPr/>
          <a:lstStyle/>
          <a:p>
            <a:pPr marL="9525" indent="-9525">
              <a:lnSpc>
                <a:spcPct val="120000"/>
              </a:lnSpc>
              <a:buClr>
                <a:srgbClr val="EE0000"/>
              </a:buClr>
            </a:pPr>
            <a:endParaRPr lang="sl-SI" sz="1800" dirty="0" smtClean="0">
              <a:latin typeface="Myriad Pro Cond"/>
            </a:endParaRPr>
          </a:p>
          <a:p>
            <a:pPr marL="9525" indent="-9525">
              <a:lnSpc>
                <a:spcPct val="120000"/>
              </a:lnSpc>
              <a:buClr>
                <a:srgbClr val="EE0000"/>
              </a:buClr>
            </a:pPr>
            <a:endParaRPr lang="sl-SI" sz="1800" dirty="0" smtClean="0">
              <a:latin typeface="Myriad Pro Cond"/>
            </a:endParaRPr>
          </a:p>
          <a:p>
            <a:pPr marL="9525" indent="-9525">
              <a:lnSpc>
                <a:spcPct val="120000"/>
              </a:lnSpc>
              <a:buClr>
                <a:srgbClr val="EE0000"/>
              </a:buClr>
            </a:pPr>
            <a:endParaRPr lang="sl-SI" sz="1800" dirty="0" smtClean="0">
              <a:latin typeface="Myriad Pro Cond"/>
            </a:endParaRPr>
          </a:p>
          <a:p>
            <a:pPr marL="9525" indent="-9525">
              <a:lnSpc>
                <a:spcPct val="120000"/>
              </a:lnSpc>
              <a:buClr>
                <a:srgbClr val="EE0000"/>
              </a:buClr>
            </a:pPr>
            <a:endParaRPr lang="sl-SI" sz="1800" dirty="0" smtClean="0">
              <a:latin typeface="Myriad Pro Cond"/>
            </a:endParaRPr>
          </a:p>
          <a:p>
            <a:pPr marL="9525" indent="-9525">
              <a:lnSpc>
                <a:spcPct val="120000"/>
              </a:lnSpc>
              <a:buClr>
                <a:srgbClr val="EE0000"/>
              </a:buClr>
            </a:pPr>
            <a:endParaRPr lang="sl-SI" sz="1800" dirty="0" smtClean="0">
              <a:latin typeface="Myriad Pro Cond"/>
            </a:endParaRPr>
          </a:p>
          <a:p>
            <a:pPr marL="9525" indent="-9525">
              <a:lnSpc>
                <a:spcPct val="120000"/>
              </a:lnSpc>
              <a:buClr>
                <a:srgbClr val="EE0000"/>
              </a:buClr>
            </a:pPr>
            <a:endParaRPr lang="sl-SI" sz="1800" dirty="0" smtClean="0">
              <a:latin typeface="Myriad Pro Cond"/>
            </a:endParaRPr>
          </a:p>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0" name="Slika 9" descr="prenos.jpg"/>
          <p:cNvPicPr/>
          <p:nvPr/>
        </p:nvPicPr>
        <p:blipFill>
          <a:blip r:embed="rId4" cstate="print"/>
          <a:stretch>
            <a:fillRect/>
          </a:stretch>
        </p:blipFill>
        <p:spPr>
          <a:xfrm>
            <a:off x="13768" y="6512197"/>
            <a:ext cx="1900570" cy="1041991"/>
          </a:xfrm>
          <a:prstGeom prst="rect">
            <a:avLst/>
          </a:prstGeom>
        </p:spPr>
      </p:pic>
      <p:sp>
        <p:nvSpPr>
          <p:cNvPr id="13" name="Pravokotnik 12"/>
          <p:cNvSpPr/>
          <p:nvPr/>
        </p:nvSpPr>
        <p:spPr>
          <a:xfrm>
            <a:off x="611188" y="1829846"/>
            <a:ext cx="9632038" cy="5139869"/>
          </a:xfrm>
          <a:prstGeom prst="rect">
            <a:avLst/>
          </a:prstGeom>
        </p:spPr>
        <p:txBody>
          <a:bodyPr wrap="square">
            <a:spAutoFit/>
          </a:bodyPr>
          <a:lstStyle/>
          <a:p>
            <a:pPr lvl="0" defTabSz="914400" fontAlgn="base">
              <a:spcBef>
                <a:spcPct val="0"/>
              </a:spcBef>
              <a:spcAft>
                <a:spcPct val="0"/>
              </a:spcAft>
            </a:pPr>
            <a:r>
              <a:rPr lang="en-GB" sz="2200" b="1" dirty="0" smtClean="0">
                <a:solidFill>
                  <a:srgbClr val="000066"/>
                </a:solidFill>
                <a:latin typeface="Myriad Pro Cond"/>
                <a:ea typeface="Times New Roman" pitchFamily="18" charset="0"/>
                <a:cs typeface="Arial" pitchFamily="34" charset="0"/>
              </a:rPr>
              <a:t>Executive summary</a:t>
            </a:r>
            <a:endParaRPr lang="sl-SI" sz="2200" dirty="0" smtClean="0">
              <a:solidFill>
                <a:prstClr val="black"/>
              </a:solidFill>
              <a:latin typeface="Myriad Pro Cond"/>
              <a:cs typeface="Arial" pitchFamily="34" charset="0"/>
            </a:endParaRPr>
          </a:p>
          <a:p>
            <a:pPr lvl="0" defTabSz="914400" eaLnBrk="0" fontAlgn="base" hangingPunct="0">
              <a:spcBef>
                <a:spcPct val="0"/>
              </a:spcBef>
              <a:spcAft>
                <a:spcPct val="0"/>
              </a:spcAft>
            </a:pPr>
            <a:endParaRPr lang="sl-SI" sz="1800" dirty="0" smtClean="0">
              <a:latin typeface="Myriad Pro Cond"/>
            </a:endParaRPr>
          </a:p>
          <a:p>
            <a:pPr lvl="0" defTabSz="914400" eaLnBrk="0" fontAlgn="base" hangingPunct="0">
              <a:spcBef>
                <a:spcPct val="0"/>
              </a:spcBef>
              <a:spcAft>
                <a:spcPct val="0"/>
              </a:spcAft>
              <a:buClr>
                <a:srgbClr val="708E31"/>
              </a:buClr>
              <a:buFont typeface="Arial" pitchFamily="34" charset="0"/>
              <a:buChar char="•"/>
            </a:pPr>
            <a:r>
              <a:rPr lang="sl-SI" sz="1800" dirty="0" smtClean="0" bmk="">
                <a:solidFill>
                  <a:srgbClr val="002060"/>
                </a:solidFill>
                <a:latin typeface="Myriad Pro Cond"/>
                <a:ea typeface="Times New Roman" pitchFamily="18" charset="0"/>
                <a:cs typeface="Arial" pitchFamily="34" charset="0"/>
              </a:rPr>
              <a:t> </a:t>
            </a:r>
            <a:r>
              <a:rPr lang="en-GB" sz="1800" dirty="0" err="1" smtClean="0" bmk="">
                <a:solidFill>
                  <a:srgbClr val="002060"/>
                </a:solidFill>
                <a:latin typeface="Myriad Pro Cond"/>
                <a:ea typeface="Times New Roman" pitchFamily="18" charset="0"/>
                <a:cs typeface="Arial" pitchFamily="34" charset="0"/>
              </a:rPr>
              <a:t>Uskok</a:t>
            </a:r>
            <a:r>
              <a:rPr lang="en-GB" sz="1800" dirty="0" smtClean="0" bmk="">
                <a:solidFill>
                  <a:srgbClr val="002060"/>
                </a:solidFill>
                <a:latin typeface="Myriad Pro Cond"/>
                <a:ea typeface="Times New Roman" pitchFamily="18" charset="0"/>
                <a:cs typeface="Arial" pitchFamily="34" charset="0"/>
              </a:rPr>
              <a:t> </a:t>
            </a:r>
            <a:r>
              <a:rPr lang="en-GB" sz="1800" dirty="0" err="1" smtClean="0" bmk="">
                <a:solidFill>
                  <a:srgbClr val="002060"/>
                </a:solidFill>
                <a:latin typeface="Myriad Pro Cond"/>
                <a:ea typeface="Times New Roman" pitchFamily="18" charset="0"/>
                <a:cs typeface="Arial" pitchFamily="34" charset="0"/>
              </a:rPr>
              <a:t>d.d</a:t>
            </a:r>
            <a:r>
              <a:rPr lang="en-GB" sz="1800" dirty="0" smtClean="0" bmk="">
                <a:solidFill>
                  <a:srgbClr val="002060"/>
                </a:solidFill>
                <a:latin typeface="Myriad Pro Cond"/>
                <a:ea typeface="Times New Roman" pitchFamily="18" charset="0"/>
                <a:cs typeface="Arial" pitchFamily="34" charset="0"/>
              </a:rPr>
              <a:t>.</a:t>
            </a: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owns production line and brand of </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r>
              <a:rPr lang="sl-SI" sz="1800" b="1" dirty="0" smtClean="0" bmk="">
                <a:solidFill>
                  <a:srgbClr val="002060"/>
                </a:solidFill>
                <a:latin typeface="Myriad Pro Cond"/>
                <a:ea typeface="Times New Roman" pitchFamily="18" charset="0"/>
                <a:cs typeface="Arial" pitchFamily="34" charset="0"/>
              </a:rPr>
              <a:t>  </a:t>
            </a:r>
            <a:r>
              <a:rPr lang="sl-SI" sz="1800" b="1" dirty="0" err="1" smtClean="0" bmk="">
                <a:solidFill>
                  <a:srgbClr val="002060"/>
                </a:solidFill>
                <a:latin typeface="Myriad Pro Cond"/>
                <a:ea typeface="Times New Roman" pitchFamily="18" charset="0"/>
                <a:cs typeface="Arial" pitchFamily="34" charset="0"/>
              </a:rPr>
              <a:t>natural</a:t>
            </a:r>
            <a:r>
              <a:rPr lang="sl-SI" sz="1800" b="1" dirty="0" smtClean="0" bmk="">
                <a:solidFill>
                  <a:srgbClr val="002060"/>
                </a:solidFill>
                <a:latin typeface="Myriad Pro Cond"/>
                <a:ea typeface="Times New Roman" pitchFamily="18" charset="0"/>
                <a:cs typeface="Arial" pitchFamily="34" charset="0"/>
              </a:rPr>
              <a:t> mineral </a:t>
            </a:r>
            <a:r>
              <a:rPr lang="en-GB" sz="1800" b="1" dirty="0" smtClean="0" bmk="">
                <a:solidFill>
                  <a:srgbClr val="002060"/>
                </a:solidFill>
                <a:latin typeface="Myriad Pro Cond"/>
                <a:ea typeface="Times New Roman" pitchFamily="18" charset="0"/>
                <a:cs typeface="Arial" pitchFamily="34" charset="0"/>
              </a:rPr>
              <a:t>water COSTELLA</a:t>
            </a:r>
            <a:endParaRPr lang="sl-SI" sz="1800" b="1"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buFont typeface="Arial" pitchFamily="34" charset="0"/>
              <a:buChar char="•"/>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USKOK d.</a:t>
            </a: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d. is one of the leading water bottling </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plant in Slovenia. Its market share is 20% of </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total sales of water in Slovenia.</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buFont typeface="Arial" pitchFamily="34" charset="0"/>
              <a:buChar char="•"/>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Utilization of the filling line is an average of 18% </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which means, that</a:t>
            </a: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the company has significant </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growth potential. </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r>
              <a:rPr lang="en-GB" sz="1800" dirty="0" smtClean="0" bmk="">
                <a:solidFill>
                  <a:srgbClr val="002060"/>
                </a:solidFill>
                <a:latin typeface="Myriad Pro Cond"/>
                <a:ea typeface="Times New Roman" pitchFamily="18" charset="0"/>
                <a:cs typeface="Arial" pitchFamily="34" charset="0"/>
              </a:rPr>
              <a:t>Interested investors </a:t>
            </a:r>
            <a:r>
              <a:rPr lang="sl-SI" sz="1800" dirty="0" smtClean="0" bmk="">
                <a:solidFill>
                  <a:srgbClr val="002060"/>
                </a:solidFill>
                <a:latin typeface="Myriad Pro Cond"/>
                <a:ea typeface="Times New Roman" pitchFamily="18" charset="0"/>
                <a:cs typeface="Arial" pitchFamily="34" charset="0"/>
              </a:rPr>
              <a:t>are</a:t>
            </a:r>
            <a:r>
              <a:rPr lang="en-GB" sz="1800" dirty="0" smtClean="0" bmk="">
                <a:solidFill>
                  <a:srgbClr val="002060"/>
                </a:solidFill>
                <a:latin typeface="Myriad Pro Cond"/>
                <a:ea typeface="Times New Roman" pitchFamily="18" charset="0"/>
                <a:cs typeface="Arial" pitchFamily="34" charset="0"/>
              </a:rPr>
              <a:t> able to perform a</a:t>
            </a: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due</a:t>
            </a: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diligence</a:t>
            </a: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process of the company USKOK </a:t>
            </a:r>
            <a:r>
              <a:rPr lang="en-GB" sz="1800" dirty="0" err="1" smtClean="0" bmk="">
                <a:solidFill>
                  <a:srgbClr val="002060"/>
                </a:solidFill>
                <a:latin typeface="Myriad Pro Cond"/>
                <a:ea typeface="Times New Roman" pitchFamily="18" charset="0"/>
                <a:cs typeface="Arial" pitchFamily="34" charset="0"/>
              </a:rPr>
              <a:t>d.d</a:t>
            </a:r>
            <a:r>
              <a:rPr lang="en-GB" sz="1800" dirty="0" smtClean="0" bmk="">
                <a:solidFill>
                  <a:srgbClr val="002060"/>
                </a:solidFill>
                <a:latin typeface="Myriad Pro Cond"/>
                <a:ea typeface="Times New Roman" pitchFamily="18" charset="0"/>
                <a:cs typeface="Arial" pitchFamily="34" charset="0"/>
              </a:rPr>
              <a:t>., as long as company interests are not affected. Investors </a:t>
            </a:r>
            <a:r>
              <a:rPr lang="sl-SI" sz="1800" dirty="0" smtClean="0" bmk="">
                <a:solidFill>
                  <a:srgbClr val="002060"/>
                </a:solidFill>
                <a:latin typeface="Myriad Pro Cond"/>
                <a:ea typeface="Times New Roman" pitchFamily="18" charset="0"/>
                <a:cs typeface="Arial" pitchFamily="34" charset="0"/>
              </a:rPr>
              <a:t>are </a:t>
            </a:r>
            <a:r>
              <a:rPr lang="en-GB" sz="1800" dirty="0" smtClean="0" bmk="">
                <a:solidFill>
                  <a:srgbClr val="002060"/>
                </a:solidFill>
                <a:latin typeface="Myriad Pro Cond"/>
                <a:ea typeface="Times New Roman" pitchFamily="18" charset="0"/>
                <a:cs typeface="Arial" pitchFamily="34" charset="0"/>
              </a:rPr>
              <a:t>able to perform the due diligence </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r>
              <a:rPr lang="en-GB" sz="1800" dirty="0" smtClean="0" bmk="">
                <a:solidFill>
                  <a:srgbClr val="002060"/>
                </a:solidFill>
                <a:latin typeface="Myriad Pro Cond"/>
                <a:ea typeface="Times New Roman" pitchFamily="18" charset="0"/>
                <a:cs typeface="Arial" pitchFamily="34" charset="0"/>
              </a:rPr>
              <a:t>process from June 2013.</a:t>
            </a:r>
            <a:endParaRPr lang="sl-SI" sz="1800" dirty="0" smtClean="0" bmk="">
              <a:solidFill>
                <a:srgbClr val="002060"/>
              </a:solidFill>
              <a:latin typeface="Myriad Pro Cond"/>
              <a:ea typeface="Times New Roman" pitchFamily="18" charset="0"/>
              <a:cs typeface="Arial" pitchFamily="34" charset="0"/>
            </a:endParaRPr>
          </a:p>
          <a:p>
            <a:pPr defTabSz="914400" eaLnBrk="0" fontAlgn="base" hangingPunct="0">
              <a:spcBef>
                <a:spcPct val="0"/>
              </a:spcBef>
              <a:spcAft>
                <a:spcPct val="0"/>
              </a:spcAft>
              <a:buClr>
                <a:srgbClr val="708E31"/>
              </a:buClr>
            </a:pP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endParaRPr lang="sl-SI" sz="1800" dirty="0" smtClean="0" bmk="">
              <a:solidFill>
                <a:srgbClr val="002060"/>
              </a:solidFill>
              <a:latin typeface="Myriad Pro Cond"/>
              <a:ea typeface="Times New Roman" pitchFamily="18" charset="0"/>
              <a:cs typeface="Arial" pitchFamily="34" charset="0"/>
            </a:endParaRPr>
          </a:p>
        </p:txBody>
      </p:sp>
      <p:pic>
        <p:nvPicPr>
          <p:cNvPr id="15" name="Picture 2"/>
          <p:cNvPicPr>
            <a:picLocks noChangeAspect="1" noChangeArrowheads="1"/>
          </p:cNvPicPr>
          <p:nvPr/>
        </p:nvPicPr>
        <p:blipFill>
          <a:blip r:embed="rId5" cstate="print"/>
          <a:srcRect/>
          <a:stretch>
            <a:fillRect/>
          </a:stretch>
        </p:blipFill>
        <p:spPr bwMode="auto">
          <a:xfrm>
            <a:off x="6251247" y="1502543"/>
            <a:ext cx="4429125" cy="3486150"/>
          </a:xfrm>
          <a:prstGeom prst="rect">
            <a:avLst/>
          </a:prstGeom>
          <a:noFill/>
          <a:ln w="9525">
            <a:noFill/>
            <a:miter lim="800000"/>
            <a:headEnd/>
            <a:tailEnd/>
          </a:ln>
        </p:spPr>
      </p:pic>
    </p:spTree>
    <p:extLst>
      <p:ext uri="{BB962C8B-B14F-4D97-AF65-F5344CB8AC3E}">
        <p14:creationId xmlns:p14="http://schemas.microsoft.com/office/powerpoint/2010/main" xmlns=""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7653249" y="757882"/>
            <a:ext cx="2379498" cy="523220"/>
          </a:xfrm>
          <a:prstGeom prst="rect">
            <a:avLst/>
          </a:prstGeom>
        </p:spPr>
        <p:txBody>
          <a:bodyPr wrap="none">
            <a:spAutoFit/>
          </a:bodyPr>
          <a:lstStyle/>
          <a:p>
            <a:pPr marL="176213" algn="ctr"/>
            <a:r>
              <a:rPr lang="sl-SI" sz="2800" b="1" dirty="0" smtClean="0">
                <a:solidFill>
                  <a:srgbClr val="002060"/>
                </a:solidFill>
                <a:latin typeface="Myriad Pro Cond"/>
              </a:rPr>
              <a:t>Uskok, d. d.</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392651" y="1822855"/>
            <a:ext cx="9481518" cy="3381444"/>
          </a:xfrm>
          <a:prstGeom prst="rect">
            <a:avLst/>
          </a:prstGeom>
        </p:spPr>
        <p:txBody>
          <a:bodyPr vert="horz" wrap="square" lIns="104287" tIns="52144" rIns="104287" bIns="52144" rtlCol="0">
            <a:normAutofit/>
          </a:bodyPr>
          <a:lstStyle/>
          <a:p>
            <a:pPr lvl="0" defTabSz="914400" fontAlgn="base">
              <a:lnSpc>
                <a:spcPct val="150000"/>
              </a:lnSpc>
              <a:spcBef>
                <a:spcPct val="0"/>
              </a:spcBef>
              <a:spcAft>
                <a:spcPct val="0"/>
              </a:spcAft>
            </a:pPr>
            <a:r>
              <a:rPr lang="en-GB" sz="2200" b="1" dirty="0" smtClean="0">
                <a:solidFill>
                  <a:srgbClr val="000066"/>
                </a:solidFill>
                <a:latin typeface="Myriad Pro Cond"/>
                <a:ea typeface="Times New Roman" pitchFamily="18" charset="0"/>
                <a:cs typeface="Arial" pitchFamily="34" charset="0"/>
              </a:rPr>
              <a:t>Investment opportunity</a:t>
            </a:r>
            <a:endParaRPr lang="sl-SI" sz="2200" dirty="0" smtClean="0">
              <a:latin typeface="Myriad Pro Cond"/>
              <a:cs typeface="Arial" pitchFamily="34" charset="0"/>
            </a:endParaRPr>
          </a:p>
          <a:p>
            <a:pPr defTabSz="914400" fontAlgn="base">
              <a:lnSpc>
                <a:spcPct val="150000"/>
              </a:lnSpc>
              <a:spcBef>
                <a:spcPct val="0"/>
              </a:spcBef>
              <a:spcAft>
                <a:spcPct val="0"/>
              </a:spcAft>
            </a:pPr>
            <a:r>
              <a:rPr lang="en-GB" sz="1800" dirty="0" smtClean="0" bmk="">
                <a:solidFill>
                  <a:srgbClr val="002060"/>
                </a:solidFill>
                <a:latin typeface="Myriad Pro Cond"/>
                <a:ea typeface="Times New Roman" pitchFamily="18" charset="0"/>
                <a:cs typeface="Arial" pitchFamily="34" charset="0"/>
              </a:rPr>
              <a:t>Need for a strategic partner that will able to increased sales, thereby improving the utilization of the filling line, and consequently company profit.</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buClr>
                <a:srgbClr val="708E31"/>
              </a:buClr>
            </a:pPr>
            <a:r>
              <a:rPr lang="en-GB" sz="1800" dirty="0" smtClean="0" bmk="">
                <a:solidFill>
                  <a:srgbClr val="002060"/>
                </a:solidFill>
                <a:latin typeface="Myriad Pro Cond"/>
                <a:ea typeface="Times New Roman" pitchFamily="18" charset="0"/>
                <a:cs typeface="Arial" pitchFamily="34" charset="0"/>
              </a:rPr>
              <a:t>The legal owner of 75.28 % shares of USKOK </a:t>
            </a:r>
            <a:r>
              <a:rPr lang="en-GB" sz="1800" dirty="0" err="1" smtClean="0" bmk="">
                <a:solidFill>
                  <a:srgbClr val="002060"/>
                </a:solidFill>
                <a:latin typeface="Myriad Pro Cond"/>
                <a:ea typeface="Times New Roman" pitchFamily="18" charset="0"/>
                <a:cs typeface="Arial" pitchFamily="34" charset="0"/>
              </a:rPr>
              <a:t>d.d</a:t>
            </a:r>
            <a:r>
              <a:rPr lang="en-GB" sz="1800" dirty="0" smtClean="0" bmk="">
                <a:solidFill>
                  <a:srgbClr val="002060"/>
                </a:solidFill>
                <a:latin typeface="Myriad Pro Cond"/>
                <a:ea typeface="Times New Roman" pitchFamily="18" charset="0"/>
                <a:cs typeface="Arial" pitchFamily="34" charset="0"/>
              </a:rPr>
              <a:t>. is the company </a:t>
            </a:r>
            <a:r>
              <a:rPr lang="en-GB" sz="1800" dirty="0" err="1" smtClean="0" bmk="">
                <a:solidFill>
                  <a:srgbClr val="002060"/>
                </a:solidFill>
                <a:latin typeface="Myriad Pro Cond"/>
                <a:ea typeface="Times New Roman" pitchFamily="18" charset="0"/>
                <a:cs typeface="Arial" pitchFamily="34" charset="0"/>
              </a:rPr>
              <a:t>Gozdarstvo</a:t>
            </a:r>
            <a:r>
              <a:rPr lang="en-GB" sz="1800" dirty="0" smtClean="0" bmk="">
                <a:solidFill>
                  <a:srgbClr val="002060"/>
                </a:solidFill>
                <a:latin typeface="Myriad Pro Cond"/>
                <a:ea typeface="Times New Roman" pitchFamily="18" charset="0"/>
                <a:cs typeface="Arial" pitchFamily="34" charset="0"/>
              </a:rPr>
              <a:t> </a:t>
            </a:r>
            <a:r>
              <a:rPr lang="en-GB" sz="1800" dirty="0" err="1" smtClean="0" bmk="">
                <a:solidFill>
                  <a:srgbClr val="002060"/>
                </a:solidFill>
                <a:latin typeface="Myriad Pro Cond"/>
                <a:ea typeface="Times New Roman" pitchFamily="18" charset="0"/>
                <a:cs typeface="Arial" pitchFamily="34" charset="0"/>
              </a:rPr>
              <a:t>Grča</a:t>
            </a:r>
            <a:r>
              <a:rPr lang="en-GB" sz="1800" dirty="0" smtClean="0" bmk="">
                <a:solidFill>
                  <a:srgbClr val="002060"/>
                </a:solidFill>
                <a:latin typeface="Myriad Pro Cond"/>
                <a:ea typeface="Times New Roman" pitchFamily="18" charset="0"/>
                <a:cs typeface="Arial" pitchFamily="34" charset="0"/>
              </a:rPr>
              <a:t> </a:t>
            </a:r>
            <a:r>
              <a:rPr lang="en-GB" sz="1800" dirty="0" err="1" smtClean="0" bmk="">
                <a:solidFill>
                  <a:srgbClr val="002060"/>
                </a:solidFill>
                <a:latin typeface="Myriad Pro Cond"/>
                <a:ea typeface="Times New Roman" pitchFamily="18" charset="0"/>
                <a:cs typeface="Arial" pitchFamily="34" charset="0"/>
              </a:rPr>
              <a:t>d.d</a:t>
            </a:r>
            <a:r>
              <a:rPr lang="en-GB" sz="1800" dirty="0" smtClean="0" bmk="">
                <a:solidFill>
                  <a:srgbClr val="002060"/>
                </a:solidFill>
                <a:latin typeface="Myriad Pro Cond"/>
                <a:ea typeface="Times New Roman" pitchFamily="18" charset="0"/>
                <a:cs typeface="Arial" pitchFamily="34" charset="0"/>
              </a:rPr>
              <a:t>.</a:t>
            </a:r>
          </a:p>
          <a:p>
            <a:pPr lvl="0" defTabSz="914400" eaLnBrk="0" fontAlgn="base" hangingPunct="0">
              <a:spcBef>
                <a:spcPct val="0"/>
              </a:spcBef>
              <a:spcAft>
                <a:spcPct val="0"/>
              </a:spcAft>
              <a:buClr>
                <a:srgbClr val="708E31"/>
              </a:buClr>
            </a:pPr>
            <a:r>
              <a:rPr lang="en-GB" sz="1800" dirty="0" smtClean="0" bmk="">
                <a:solidFill>
                  <a:srgbClr val="002060"/>
                </a:solidFill>
                <a:latin typeface="Myriad Pro Cond"/>
                <a:ea typeface="Times New Roman" pitchFamily="18" charset="0"/>
                <a:cs typeface="Arial" pitchFamily="34" charset="0"/>
              </a:rPr>
              <a:t>E </a:t>
            </a:r>
            <a:r>
              <a:rPr lang="en-GB" sz="1800" dirty="0" err="1" smtClean="0" bmk="">
                <a:solidFill>
                  <a:srgbClr val="002060"/>
                </a:solidFill>
                <a:latin typeface="Myriad Pro Cond"/>
                <a:ea typeface="Times New Roman" pitchFamily="18" charset="0"/>
                <a:cs typeface="Arial" pitchFamily="34" charset="0"/>
              </a:rPr>
              <a:t>Nalozbe</a:t>
            </a:r>
            <a:r>
              <a:rPr lang="en-GB" sz="1800" dirty="0" smtClean="0" bmk="">
                <a:solidFill>
                  <a:srgbClr val="002060"/>
                </a:solidFill>
                <a:latin typeface="Myriad Pro Cond"/>
                <a:ea typeface="Times New Roman" pitchFamily="18" charset="0"/>
                <a:cs typeface="Arial" pitchFamily="34" charset="0"/>
              </a:rPr>
              <a:t> </a:t>
            </a:r>
            <a:r>
              <a:rPr lang="en-GB" sz="1800" dirty="0" err="1" smtClean="0" bmk="">
                <a:solidFill>
                  <a:srgbClr val="002060"/>
                </a:solidFill>
                <a:latin typeface="Myriad Pro Cond"/>
                <a:ea typeface="Times New Roman" pitchFamily="18" charset="0"/>
                <a:cs typeface="Arial" pitchFamily="34" charset="0"/>
              </a:rPr>
              <a:t>d.o.o</a:t>
            </a:r>
            <a:r>
              <a:rPr lang="en-GB" sz="1800" dirty="0" smtClean="0" bmk="">
                <a:solidFill>
                  <a:srgbClr val="002060"/>
                </a:solidFill>
                <a:latin typeface="Myriad Pro Cond"/>
                <a:ea typeface="Times New Roman" pitchFamily="18" charset="0"/>
                <a:cs typeface="Arial" pitchFamily="34" charset="0"/>
              </a:rPr>
              <a:t>. , a Slovenian financial institution, holds exclusive contract for sale of those shares and is organizing sales process. The company is responsible for all communication with potential bidders for the equity share.</a:t>
            </a:r>
          </a:p>
          <a:p>
            <a:pPr marL="9525" indent="-9525">
              <a:lnSpc>
                <a:spcPct val="120000"/>
              </a:lnSpc>
              <a:buClr>
                <a:srgbClr val="EE0000"/>
              </a:buClr>
            </a:pPr>
            <a:endParaRPr lang="sl-SI" sz="2400" dirty="0" smtClean="0">
              <a:latin typeface="Myriad Pro Cond"/>
            </a:endParaRPr>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0" name="Slika 9" descr="prenos.jpg"/>
          <p:cNvPicPr/>
          <p:nvPr/>
        </p:nvPicPr>
        <p:blipFill>
          <a:blip r:embed="rId4" cstate="print"/>
          <a:stretch>
            <a:fillRect/>
          </a:stretch>
        </p:blipFill>
        <p:spPr>
          <a:xfrm>
            <a:off x="13768" y="6512197"/>
            <a:ext cx="1900570" cy="1041991"/>
          </a:xfrm>
          <a:prstGeom prst="rect">
            <a:avLst/>
          </a:prstGeom>
        </p:spPr>
      </p:pic>
      <p:sp>
        <p:nvSpPr>
          <p:cNvPr id="13" name="PoljeZBesedilom 12"/>
          <p:cNvSpPr txBox="1"/>
          <p:nvPr/>
        </p:nvSpPr>
        <p:spPr>
          <a:xfrm>
            <a:off x="382051" y="5112390"/>
            <a:ext cx="9219149" cy="1399807"/>
          </a:xfrm>
          <a:prstGeom prst="rect">
            <a:avLst/>
          </a:prstGeom>
        </p:spPr>
        <p:txBody>
          <a:bodyPr vert="horz" wrap="square" lIns="104287" tIns="52144" rIns="104287" bIns="52144" rtlCol="0">
            <a:normAutofit lnSpcReduction="10000"/>
          </a:bodyPr>
          <a:lstStyle/>
          <a:p>
            <a:pPr defTabSz="914400" fontAlgn="base">
              <a:spcBef>
                <a:spcPct val="0"/>
              </a:spcBef>
              <a:spcAft>
                <a:spcPct val="0"/>
              </a:spcAft>
            </a:pPr>
            <a:r>
              <a:rPr lang="sl-SI" sz="1800" b="1" dirty="0" err="1" smtClean="0">
                <a:solidFill>
                  <a:srgbClr val="708E31"/>
                </a:solidFill>
                <a:latin typeface="Myriad Pro Cond"/>
              </a:rPr>
              <a:t>Contact</a:t>
            </a:r>
            <a:r>
              <a:rPr lang="sl-SI" sz="1800" b="1" dirty="0" smtClean="0">
                <a:solidFill>
                  <a:srgbClr val="708E31"/>
                </a:solidFill>
                <a:latin typeface="Myriad Pro Cond"/>
              </a:rPr>
              <a:t> </a:t>
            </a:r>
            <a:r>
              <a:rPr lang="sl-SI" sz="1800" b="1" dirty="0" err="1" smtClean="0">
                <a:solidFill>
                  <a:srgbClr val="708E31"/>
                </a:solidFill>
                <a:latin typeface="Myriad Pro Cond"/>
              </a:rPr>
              <a:t>point</a:t>
            </a:r>
            <a:r>
              <a:rPr lang="sl-SI" sz="1800" b="1" dirty="0" smtClean="0">
                <a:solidFill>
                  <a:srgbClr val="708E31"/>
                </a:solidFill>
                <a:latin typeface="Myriad Pro Cond"/>
              </a:rPr>
              <a:t>:</a:t>
            </a:r>
          </a:p>
          <a:p>
            <a:pPr defTabSz="914400" fontAlgn="base">
              <a:spcBef>
                <a:spcPct val="0"/>
              </a:spcBef>
              <a:spcAft>
                <a:spcPct val="0"/>
              </a:spcAft>
            </a:pPr>
            <a:endParaRPr lang="sl-SI" sz="1800" b="1" dirty="0" smtClean="0">
              <a:solidFill>
                <a:srgbClr val="708E31"/>
              </a:solidFill>
              <a:latin typeface="Myriad Pro Cond"/>
            </a:endParaRPr>
          </a:p>
          <a:p>
            <a:r>
              <a:rPr lang="en-GB" sz="1800" dirty="0" err="1" smtClean="0" bmk="">
                <a:solidFill>
                  <a:srgbClr val="002060"/>
                </a:solidFill>
                <a:latin typeface="Myriad Pro Cond"/>
                <a:ea typeface="Times New Roman" pitchFamily="18" charset="0"/>
                <a:cs typeface="Arial" pitchFamily="34" charset="0"/>
              </a:rPr>
              <a:t>Enaložbe</a:t>
            </a:r>
            <a:r>
              <a:rPr lang="en-GB" sz="1800" dirty="0" smtClean="0" bmk="">
                <a:solidFill>
                  <a:srgbClr val="002060"/>
                </a:solidFill>
                <a:latin typeface="Myriad Pro Cond"/>
                <a:ea typeface="Times New Roman" pitchFamily="18" charset="0"/>
                <a:cs typeface="Arial" pitchFamily="34" charset="0"/>
              </a:rPr>
              <a:t> </a:t>
            </a:r>
            <a:r>
              <a:rPr lang="en-GB" sz="1800" dirty="0" err="1" smtClean="0" bmk="">
                <a:solidFill>
                  <a:srgbClr val="002060"/>
                </a:solidFill>
                <a:latin typeface="Myriad Pro Cond"/>
                <a:ea typeface="Times New Roman" pitchFamily="18" charset="0"/>
                <a:cs typeface="Arial" pitchFamily="34" charset="0"/>
              </a:rPr>
              <a:t>d.o.o</a:t>
            </a:r>
            <a:r>
              <a:rPr lang="en-GB" sz="1800" dirty="0" smtClean="0" bmk="">
                <a:solidFill>
                  <a:srgbClr val="002060"/>
                </a:solidFill>
                <a:latin typeface="Myriad Pro Cond"/>
                <a:ea typeface="Times New Roman" pitchFamily="18" charset="0"/>
                <a:cs typeface="Arial" pitchFamily="34" charset="0"/>
              </a:rPr>
              <a:t>.</a:t>
            </a:r>
            <a:endParaRPr lang="sl-SI" sz="1800" dirty="0" smtClean="0" bmk="">
              <a:solidFill>
                <a:srgbClr val="002060"/>
              </a:solidFill>
              <a:latin typeface="Myriad Pro Cond"/>
              <a:ea typeface="Times New Roman" pitchFamily="18" charset="0"/>
              <a:cs typeface="Arial" pitchFamily="34" charset="0"/>
            </a:endParaRPr>
          </a:p>
          <a:p>
            <a:r>
              <a:rPr lang="sl-SI" sz="1800" dirty="0" smtClean="0" bmk="">
                <a:solidFill>
                  <a:srgbClr val="002060"/>
                </a:solidFill>
                <a:latin typeface="Myriad Pro Cond"/>
                <a:ea typeface="Times New Roman" pitchFamily="18" charset="0"/>
                <a:cs typeface="Arial" pitchFamily="34" charset="0"/>
              </a:rPr>
              <a:t>Mr. </a:t>
            </a:r>
            <a:r>
              <a:rPr lang="en-GB" sz="1800" dirty="0" err="1" smtClean="0" bmk="">
                <a:solidFill>
                  <a:srgbClr val="002060"/>
                </a:solidFill>
                <a:latin typeface="Myriad Pro Cond"/>
                <a:ea typeface="Times New Roman" pitchFamily="18" charset="0"/>
                <a:cs typeface="Arial" pitchFamily="34" charset="0"/>
              </a:rPr>
              <a:t>Damjan</a:t>
            </a:r>
            <a:r>
              <a:rPr lang="en-GB" sz="1800" dirty="0" smtClean="0" bmk="">
                <a:solidFill>
                  <a:srgbClr val="002060"/>
                </a:solidFill>
                <a:latin typeface="Myriad Pro Cond"/>
                <a:ea typeface="Times New Roman" pitchFamily="18" charset="0"/>
                <a:cs typeface="Arial" pitchFamily="34" charset="0"/>
              </a:rPr>
              <a:t> Gale, </a:t>
            </a:r>
            <a:endParaRPr lang="sl-SI" sz="1800" dirty="0" smtClean="0" bmk="">
              <a:solidFill>
                <a:srgbClr val="002060"/>
              </a:solidFill>
              <a:latin typeface="Myriad Pro Cond"/>
              <a:ea typeface="Times New Roman" pitchFamily="18" charset="0"/>
              <a:cs typeface="Arial" pitchFamily="34" charset="0"/>
            </a:endParaRPr>
          </a:p>
          <a:p>
            <a:r>
              <a:rPr lang="en-GB" sz="1800" dirty="0" smtClean="0" bmk="">
                <a:solidFill>
                  <a:srgbClr val="002060"/>
                </a:solidFill>
                <a:latin typeface="Myriad Pro Cond"/>
                <a:ea typeface="Times New Roman" pitchFamily="18" charset="0"/>
                <a:cs typeface="Arial" pitchFamily="34" charset="0"/>
              </a:rPr>
              <a:t>email: damjan.gale@enalozbe.si, </a:t>
            </a:r>
            <a:r>
              <a:rPr lang="en-GB" sz="1800" dirty="0" err="1" smtClean="0" bmk="">
                <a:solidFill>
                  <a:srgbClr val="002060"/>
                </a:solidFill>
                <a:latin typeface="Myriad Pro Cond"/>
                <a:ea typeface="Times New Roman" pitchFamily="18" charset="0"/>
                <a:cs typeface="Arial" pitchFamily="34" charset="0"/>
              </a:rPr>
              <a:t>tel</a:t>
            </a:r>
            <a:r>
              <a:rPr lang="en-GB" sz="1800" dirty="0" smtClean="0" bmk="">
                <a:solidFill>
                  <a:srgbClr val="002060"/>
                </a:solidFill>
                <a:latin typeface="Myriad Pro Cond"/>
                <a:ea typeface="Times New Roman" pitchFamily="18" charset="0"/>
                <a:cs typeface="Arial" pitchFamily="34" charset="0"/>
              </a:rPr>
              <a:t>: +386 1 620 97 13, </a:t>
            </a:r>
            <a:r>
              <a:rPr lang="en-GB" sz="1800" dirty="0" err="1" smtClean="0" bmk="">
                <a:solidFill>
                  <a:srgbClr val="002060"/>
                </a:solidFill>
                <a:latin typeface="Myriad Pro Cond"/>
                <a:ea typeface="Times New Roman" pitchFamily="18" charset="0"/>
                <a:cs typeface="Arial" pitchFamily="34" charset="0"/>
              </a:rPr>
              <a:t>mobi</a:t>
            </a:r>
            <a:r>
              <a:rPr lang="sl-SI" sz="1800" dirty="0" smtClean="0" bmk="">
                <a:solidFill>
                  <a:srgbClr val="002060"/>
                </a:solidFill>
                <a:latin typeface="Myriad Pro Cond"/>
                <a:ea typeface="Times New Roman" pitchFamily="18" charset="0"/>
                <a:cs typeface="Arial" pitchFamily="34" charset="0"/>
              </a:rPr>
              <a:t>le</a:t>
            </a:r>
            <a:r>
              <a:rPr lang="en-GB" sz="1800" dirty="0" smtClean="0" bmk="">
                <a:solidFill>
                  <a:srgbClr val="002060"/>
                </a:solidFill>
                <a:latin typeface="Myriad Pro Cond"/>
                <a:ea typeface="Times New Roman" pitchFamily="18" charset="0"/>
                <a:cs typeface="Arial" pitchFamily="34" charset="0"/>
              </a:rPr>
              <a:t>: +386 41 333 865 </a:t>
            </a:r>
            <a:endParaRPr lang="sl-SI" sz="1800" dirty="0" smtClean="0" bmk="">
              <a:solidFill>
                <a:srgbClr val="002060"/>
              </a:solidFill>
              <a:latin typeface="Myriad Pro Cond"/>
              <a:ea typeface="Times New Roman" pitchFamily="18" charset="0"/>
              <a:cs typeface="Arial" pitchFamily="34" charset="0"/>
            </a:endParaRPr>
          </a:p>
          <a:p>
            <a:endParaRPr lang="sl-SI" sz="1800" dirty="0" smtClean="0">
              <a:solidFill>
                <a:srgbClr val="002060"/>
              </a:solidFill>
            </a:endParaRPr>
          </a:p>
        </p:txBody>
      </p:sp>
    </p:spTree>
    <p:extLst>
      <p:ext uri="{BB962C8B-B14F-4D97-AF65-F5344CB8AC3E}">
        <p14:creationId xmlns:p14="http://schemas.microsoft.com/office/powerpoint/2010/main" xmlns=""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2218602" y="757882"/>
            <a:ext cx="7794441" cy="523220"/>
          </a:xfrm>
          <a:prstGeom prst="rect">
            <a:avLst/>
          </a:prstGeom>
        </p:spPr>
        <p:txBody>
          <a:bodyPr wrap="none">
            <a:spAutoFit/>
          </a:bodyPr>
          <a:lstStyle/>
          <a:p>
            <a:pPr marL="176213" algn="r"/>
            <a:r>
              <a:rPr lang="en-GB" sz="2800" b="1" dirty="0" smtClean="0">
                <a:solidFill>
                  <a:srgbClr val="002060"/>
                </a:solidFill>
                <a:latin typeface="Myriad Pro Cond"/>
              </a:rPr>
              <a:t>Commercial property development</a:t>
            </a:r>
            <a:r>
              <a:rPr lang="sl-SI" sz="2800" b="1" dirty="0" smtClean="0">
                <a:solidFill>
                  <a:srgbClr val="002060"/>
                </a:solidFill>
                <a:latin typeface="Myriad Pro Cond"/>
              </a:rPr>
              <a:t> </a:t>
            </a:r>
            <a:r>
              <a:rPr lang="en-GB" sz="2800" b="1" dirty="0" smtClean="0">
                <a:solidFill>
                  <a:srgbClr val="002060"/>
                </a:solidFill>
                <a:latin typeface="Myriad Pro Cond"/>
              </a:rPr>
              <a:t>projects</a:t>
            </a:r>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691286"/>
            <a:ext cx="7044695" cy="3725839"/>
          </a:xfrm>
          <a:prstGeom prst="rect">
            <a:avLst/>
          </a:prstGeom>
          <a:noFill/>
          <a:ln w="9525">
            <a:noFill/>
            <a:miter lim="800000"/>
            <a:headEnd/>
            <a:tailEnd/>
          </a:ln>
        </p:spPr>
        <p:txBody>
          <a:bodyPr/>
          <a:lstStyle/>
          <a:p>
            <a:pPr marL="287338" indent="-287338">
              <a:lnSpc>
                <a:spcPct val="150000"/>
              </a:lnSpc>
              <a:buClr>
                <a:srgbClr val="78A22F"/>
              </a:buClr>
              <a:buFont typeface="Arial" pitchFamily="34" charset="0"/>
              <a:buChar char="•"/>
            </a:pPr>
            <a:endParaRPr lang="en-GB" sz="1800" dirty="0" smtClean="0">
              <a:solidFill>
                <a:srgbClr val="002060"/>
              </a:solidFill>
              <a:latin typeface="Myriad Pro Cond"/>
              <a:ea typeface="Verdana" pitchFamily="34" charset="0"/>
              <a:cs typeface="Verdana" pitchFamily="34" charset="0"/>
            </a:endParaRPr>
          </a:p>
          <a:p>
            <a:pPr>
              <a:buClr>
                <a:srgbClr val="708E31"/>
              </a:buClr>
              <a:buFont typeface="Wingdings" pitchFamily="2" charset="2"/>
              <a:buChar char="Ø"/>
            </a:pPr>
            <a:endParaRPr lang="en-GB" sz="1800" dirty="0" smtClean="0" bmk="">
              <a:solidFill>
                <a:schemeClr val="tx2"/>
              </a:solidFill>
              <a:latin typeface="Myriad Pro Cond"/>
              <a:ea typeface="Times New Roman" pitchFamily="18" charset="0"/>
              <a:cs typeface="Arial" pitchFamily="34" charset="0"/>
            </a:endParaRPr>
          </a:p>
          <a:p>
            <a:pPr marL="9525" indent="-9525">
              <a:lnSpc>
                <a:spcPct val="120000"/>
              </a:lnSpc>
              <a:buClr>
                <a:srgbClr val="EE0000"/>
              </a:buClr>
            </a:pPr>
            <a:endParaRPr lang="en-GB" sz="1400" dirty="0" smtClean="0">
              <a:solidFill>
                <a:schemeClr val="tx1"/>
              </a:solidFill>
              <a:latin typeface="Trebuchet MS" pitchFamily="34" charset="0"/>
            </a:endParaRPr>
          </a:p>
          <a:p>
            <a:pPr marL="9525" indent="-9525">
              <a:lnSpc>
                <a:spcPct val="120000"/>
              </a:lnSpc>
              <a:buClr>
                <a:srgbClr val="EE0000"/>
              </a:buClr>
            </a:pPr>
            <a:endParaRPr lang="en-GB"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10" name="PoljeZBesedilom 9"/>
          <p:cNvSpPr txBox="1"/>
          <p:nvPr/>
        </p:nvSpPr>
        <p:spPr>
          <a:xfrm>
            <a:off x="1439693" y="2306839"/>
            <a:ext cx="8180962" cy="3354659"/>
          </a:xfrm>
          <a:prstGeom prst="rect">
            <a:avLst/>
          </a:prstGeom>
        </p:spPr>
        <p:txBody>
          <a:bodyPr vert="horz" wrap="square" lIns="104287" tIns="52144" rIns="104287" bIns="52144" rtlCol="0">
            <a:normAutofit/>
          </a:bodyPr>
          <a:lstStyle/>
          <a:p>
            <a:pPr marL="457200" indent="-457200">
              <a:buAutoNum type="arabicPeriod"/>
            </a:pPr>
            <a:r>
              <a:rPr lang="en-GB" sz="2400" b="1" dirty="0" err="1" smtClean="0">
                <a:solidFill>
                  <a:srgbClr val="002060"/>
                </a:solidFill>
                <a:latin typeface="Myriad Pro Cond"/>
              </a:rPr>
              <a:t>Imos</a:t>
            </a:r>
            <a:r>
              <a:rPr lang="en-GB" sz="2400" b="1" dirty="0" smtClean="0">
                <a:solidFill>
                  <a:srgbClr val="002060"/>
                </a:solidFill>
                <a:latin typeface="Myriad Pro Cond"/>
              </a:rPr>
              <a:t> (residential, commercial</a:t>
            </a:r>
            <a:r>
              <a:rPr lang="sl-SI" sz="2400" b="1" dirty="0" smtClean="0">
                <a:solidFill>
                  <a:srgbClr val="002060"/>
                </a:solidFill>
                <a:latin typeface="Myriad Pro Cond"/>
              </a:rPr>
              <a:t> &amp;</a:t>
            </a:r>
            <a:r>
              <a:rPr lang="en-GB" sz="2400" b="1" dirty="0" smtClean="0">
                <a:solidFill>
                  <a:srgbClr val="002060"/>
                </a:solidFill>
                <a:latin typeface="Myriad Pro Cond"/>
              </a:rPr>
              <a:t> office projects)</a:t>
            </a:r>
            <a:endParaRPr lang="sl-SI" sz="2400" b="1" dirty="0" smtClean="0">
              <a:solidFill>
                <a:srgbClr val="002060"/>
              </a:solidFill>
              <a:latin typeface="Myriad Pro Cond"/>
            </a:endParaRPr>
          </a:p>
          <a:p>
            <a:pPr marL="457200" indent="-457200">
              <a:buAutoNum type="arabicPeriod"/>
            </a:pPr>
            <a:endParaRPr lang="en-GB" sz="2400" b="1" dirty="0" smtClean="0">
              <a:solidFill>
                <a:srgbClr val="002060"/>
              </a:solidFill>
              <a:latin typeface="Myriad Pro Cond"/>
            </a:endParaRPr>
          </a:p>
          <a:p>
            <a:pPr marL="457200" indent="-457200">
              <a:buAutoNum type="arabicPeriod"/>
            </a:pPr>
            <a:r>
              <a:rPr lang="en-GB" sz="2400" b="1" dirty="0" err="1" smtClean="0">
                <a:solidFill>
                  <a:srgbClr val="002060"/>
                </a:solidFill>
                <a:latin typeface="Myriad Pro Cond"/>
              </a:rPr>
              <a:t>Hidria</a:t>
            </a:r>
            <a:r>
              <a:rPr lang="en-GB" sz="2400" b="1" dirty="0" smtClean="0">
                <a:solidFill>
                  <a:srgbClr val="002060"/>
                </a:solidFill>
                <a:latin typeface="Myriad Pro Cond"/>
              </a:rPr>
              <a:t> Fin (</a:t>
            </a:r>
            <a:r>
              <a:rPr lang="en-GB" sz="2400" b="1" dirty="0" err="1" smtClean="0">
                <a:solidFill>
                  <a:srgbClr val="002060"/>
                </a:solidFill>
                <a:latin typeface="Myriad Pro Cond"/>
              </a:rPr>
              <a:t>Tomos</a:t>
            </a:r>
            <a:r>
              <a:rPr lang="en-GB" sz="2400" b="1" dirty="0" smtClean="0">
                <a:solidFill>
                  <a:srgbClr val="002060"/>
                </a:solidFill>
                <a:latin typeface="Myriad Pro Cond"/>
              </a:rPr>
              <a:t> Sever – logistics </a:t>
            </a:r>
            <a:r>
              <a:rPr lang="sl-SI" sz="2400" b="1" dirty="0" smtClean="0">
                <a:solidFill>
                  <a:srgbClr val="002060"/>
                </a:solidFill>
                <a:latin typeface="Myriad Pro Cond"/>
              </a:rPr>
              <a:t>&amp;</a:t>
            </a:r>
            <a:r>
              <a:rPr lang="en-GB" sz="2400" b="1" dirty="0" smtClean="0">
                <a:solidFill>
                  <a:srgbClr val="002060"/>
                </a:solidFill>
                <a:latin typeface="Myriad Pro Cond"/>
              </a:rPr>
              <a:t> mix use</a:t>
            </a:r>
            <a:r>
              <a:rPr lang="sl-SI" sz="2400" b="1" dirty="0" smtClean="0">
                <a:solidFill>
                  <a:srgbClr val="002060"/>
                </a:solidFill>
                <a:latin typeface="Myriad Pro Cond"/>
              </a:rPr>
              <a:t>)</a:t>
            </a:r>
          </a:p>
          <a:p>
            <a:pPr marL="457200" indent="-457200">
              <a:buAutoNum type="arabicPeriod"/>
            </a:pPr>
            <a:endParaRPr lang="en-GB" sz="2400" b="1" dirty="0" smtClean="0">
              <a:solidFill>
                <a:srgbClr val="002060"/>
              </a:solidFill>
              <a:latin typeface="Myriad Pro Cond"/>
            </a:endParaRPr>
          </a:p>
          <a:p>
            <a:pPr marL="457200" indent="-457200">
              <a:buAutoNum type="arabicPeriod"/>
            </a:pPr>
            <a:r>
              <a:rPr lang="en-GB" sz="2400" b="1" dirty="0" err="1" smtClean="0">
                <a:solidFill>
                  <a:srgbClr val="002060"/>
                </a:solidFill>
                <a:latin typeface="Myriad Pro Cond"/>
              </a:rPr>
              <a:t>Sportina</a:t>
            </a:r>
            <a:r>
              <a:rPr lang="en-GB" sz="2400" b="1" dirty="0" smtClean="0">
                <a:solidFill>
                  <a:srgbClr val="002060"/>
                </a:solidFill>
                <a:latin typeface="Myriad Pro Cond"/>
              </a:rPr>
              <a:t> (Retail)</a:t>
            </a:r>
          </a:p>
        </p:txBody>
      </p:sp>
    </p:spTree>
    <p:extLst>
      <p:ext uri="{BB962C8B-B14F-4D97-AF65-F5344CB8AC3E}">
        <p14:creationId xmlns:p14="http://schemas.microsoft.com/office/powerpoint/2010/main" xmlns=""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6441687" y="757882"/>
            <a:ext cx="3652282" cy="523220"/>
          </a:xfrm>
          <a:prstGeom prst="rect">
            <a:avLst/>
          </a:prstGeom>
        </p:spPr>
        <p:txBody>
          <a:bodyPr wrap="none">
            <a:spAutoFit/>
          </a:bodyPr>
          <a:lstStyle/>
          <a:p>
            <a:pPr marL="176213" algn="ctr"/>
            <a:r>
              <a:rPr lang="sl-SI" sz="2800" b="1" dirty="0" smtClean="0">
                <a:solidFill>
                  <a:srgbClr val="002060"/>
                </a:solidFill>
                <a:latin typeface="Myriad Pro Cond"/>
              </a:rPr>
              <a:t>IMOS Holding, d. d.</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3" name="Slika 12" descr="imos logotip.jpg"/>
          <p:cNvPicPr/>
          <p:nvPr/>
        </p:nvPicPr>
        <p:blipFill>
          <a:blip r:embed="rId4" cstate="print"/>
          <a:stretch>
            <a:fillRect/>
          </a:stretch>
        </p:blipFill>
        <p:spPr>
          <a:xfrm>
            <a:off x="0" y="6900057"/>
            <a:ext cx="2214699" cy="662793"/>
          </a:xfrm>
          <a:prstGeom prst="rect">
            <a:avLst/>
          </a:prstGeom>
        </p:spPr>
      </p:pic>
      <p:sp>
        <p:nvSpPr>
          <p:cNvPr id="139265" name="Rectangle 1"/>
          <p:cNvSpPr>
            <a:spLocks noChangeArrowheads="1"/>
          </p:cNvSpPr>
          <p:nvPr/>
        </p:nvSpPr>
        <p:spPr bwMode="auto">
          <a:xfrm>
            <a:off x="599122" y="1719618"/>
            <a:ext cx="9090567" cy="38164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dirty="0" smtClean="0">
                <a:ln>
                  <a:noFill/>
                </a:ln>
                <a:solidFill>
                  <a:srgbClr val="000066"/>
                </a:solidFill>
                <a:effectLst/>
                <a:latin typeface="Arial" pitchFamily="34" charset="0"/>
                <a:ea typeface="Times New Roman" pitchFamily="18" charset="0"/>
                <a:cs typeface="Arial" pitchFamily="34" charset="0"/>
              </a:rPr>
              <a:t>Executive summary</a:t>
            </a:r>
            <a:endParaRPr kumimoji="0" lang="sl-SI" sz="2200" b="1" i="0" u="none" strike="noStrike" cap="none" normalizeH="0" baseline="0" dirty="0" smtClean="0">
              <a:ln>
                <a:noFill/>
              </a:ln>
              <a:solidFill>
                <a:srgbClr val="000066"/>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sl-SI"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
                <a:srgbClr val="708E31"/>
              </a:buClr>
              <a:buSzTx/>
              <a:buFont typeface="Wingdings" pitchFamily="2" charset="2"/>
              <a:buChar char="Ø"/>
              <a:tabLst/>
            </a:pPr>
            <a:r>
              <a:rPr lang="en-GB" sz="1800" dirty="0" smtClean="0" bmk="">
                <a:solidFill>
                  <a:srgbClr val="002060"/>
                </a:solidFill>
                <a:latin typeface="Myriad Pro Cond"/>
                <a:ea typeface="Times New Roman" pitchFamily="18" charset="0"/>
                <a:cs typeface="Arial" pitchFamily="34" charset="0"/>
              </a:rPr>
              <a:t>IMOS is </a:t>
            </a:r>
            <a:r>
              <a:rPr lang="en-GB" sz="1800" b="1" dirty="0" smtClean="0" bmk="">
                <a:solidFill>
                  <a:srgbClr val="002060"/>
                </a:solidFill>
                <a:latin typeface="Myriad Pro Cond"/>
                <a:ea typeface="Times New Roman" pitchFamily="18" charset="0"/>
                <a:cs typeface="Arial" pitchFamily="34" charset="0"/>
              </a:rPr>
              <a:t>one of the leading Slovenian companies in the field of conducting complex engineering for all types of buildings</a:t>
            </a:r>
            <a:r>
              <a:rPr lang="en-GB" sz="1800" dirty="0" smtClean="0" bmk="">
                <a:solidFill>
                  <a:srgbClr val="002060"/>
                </a:solidFill>
                <a:latin typeface="Myriad Pro Cond"/>
                <a:ea typeface="Times New Roman" pitchFamily="18" charset="0"/>
                <a:cs typeface="Arial" pitchFamily="34" charset="0"/>
              </a:rPr>
              <a:t>.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
                <a:srgbClr val="708E31"/>
              </a:buClr>
              <a:buSzTx/>
              <a:buFont typeface="Wingdings" pitchFamily="2" charset="2"/>
              <a:buChar char="Ø"/>
              <a:tabLst/>
            </a:pP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
                <a:srgbClr val="708E31"/>
              </a:buClr>
              <a:buSzTx/>
              <a:buFont typeface="Wingdings" pitchFamily="2" charset="2"/>
              <a:buChar char="Ø"/>
              <a:tabLst/>
            </a:pPr>
            <a:r>
              <a:rPr lang="en-GB" sz="1800" dirty="0" smtClean="0" bmk="">
                <a:solidFill>
                  <a:srgbClr val="002060"/>
                </a:solidFill>
                <a:latin typeface="Myriad Pro Cond"/>
                <a:ea typeface="Times New Roman" pitchFamily="18" charset="0"/>
                <a:cs typeface="Arial" pitchFamily="34" charset="0"/>
              </a:rPr>
              <a:t>Today, the IMOS Group includes </a:t>
            </a:r>
            <a:r>
              <a:rPr lang="en-GB" sz="1800" b="1" dirty="0" smtClean="0" bmk="">
                <a:solidFill>
                  <a:srgbClr val="002060"/>
                </a:solidFill>
                <a:latin typeface="Myriad Pro Cond"/>
                <a:ea typeface="Times New Roman" pitchFamily="18" charset="0"/>
                <a:cs typeface="Arial" pitchFamily="34" charset="0"/>
              </a:rPr>
              <a:t>nine companies</a:t>
            </a:r>
            <a:r>
              <a:rPr lang="en-GB" sz="1800" dirty="0" smtClean="0" bmk="">
                <a:solidFill>
                  <a:srgbClr val="002060"/>
                </a:solidFill>
                <a:latin typeface="Myriad Pro Cond"/>
                <a:ea typeface="Times New Roman" pitchFamily="18" charset="0"/>
                <a:cs typeface="Arial" pitchFamily="34" charset="0"/>
              </a:rPr>
              <a:t>. The parent company of the IMOS Group is IMOS HOLDING</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The IMOS Group offers four clusters of services to the contractors:</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
                <a:srgbClr val="708E31"/>
              </a:buClr>
              <a:buSzTx/>
              <a:buFont typeface="Wingdings" pitchFamily="2" charset="2"/>
              <a:buChar char="§"/>
              <a:tabLst/>
            </a:pPr>
            <a:r>
              <a:rPr lang="en-GB" sz="1800" dirty="0" smtClean="0" bmk="">
                <a:solidFill>
                  <a:srgbClr val="002060"/>
                </a:solidFill>
                <a:latin typeface="Myriad Pro Cond"/>
                <a:ea typeface="Times New Roman" pitchFamily="18" charset="0"/>
                <a:cs typeface="Arial" pitchFamily="34" charset="0"/>
              </a:rPr>
              <a:t> Project development</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
                <a:srgbClr val="708E31"/>
              </a:buClr>
              <a:buSzTx/>
              <a:buFont typeface="Wingdings" pitchFamily="2" charset="2"/>
              <a:buChar char="§"/>
              <a:tabLst/>
            </a:pPr>
            <a:r>
              <a:rPr lang="en-GB" sz="1800" dirty="0" smtClean="0" bmk="">
                <a:solidFill>
                  <a:srgbClr val="002060"/>
                </a:solidFill>
                <a:latin typeface="Myriad Pro Cond"/>
                <a:ea typeface="Times New Roman" pitchFamily="18" charset="0"/>
                <a:cs typeface="Arial" pitchFamily="34" charset="0"/>
              </a:rPr>
              <a:t> Consulting engineering during the planning stages</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
                <a:srgbClr val="708E31"/>
              </a:buClr>
              <a:buSzTx/>
              <a:buFont typeface="Wingdings" pitchFamily="2" charset="2"/>
              <a:buChar char="§"/>
              <a:tabLst/>
            </a:pPr>
            <a:r>
              <a:rPr lang="en-GB" sz="1800" dirty="0" smtClean="0" bmk="">
                <a:solidFill>
                  <a:srgbClr val="002060"/>
                </a:solidFill>
                <a:latin typeface="Myriad Pro Cond"/>
                <a:ea typeface="Times New Roman" pitchFamily="18" charset="0"/>
                <a:cs typeface="Arial" pitchFamily="34" charset="0"/>
              </a:rPr>
              <a:t> Consulting engineering during the building process</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
                <a:srgbClr val="708E31"/>
              </a:buClr>
              <a:buSzTx/>
              <a:buFont typeface="Wingdings" pitchFamily="2" charset="2"/>
              <a:buChar char="§"/>
              <a:tabLst/>
            </a:pPr>
            <a:r>
              <a:rPr lang="en-GB" sz="1800" dirty="0" smtClean="0" bmk="">
                <a:solidFill>
                  <a:srgbClr val="002060"/>
                </a:solidFill>
                <a:latin typeface="Myriad Pro Cond"/>
                <a:ea typeface="Times New Roman" pitchFamily="18" charset="0"/>
                <a:cs typeface="Arial" pitchFamily="34" charset="0"/>
              </a:rPr>
              <a:t> Building management</a:t>
            </a:r>
          </a:p>
        </p:txBody>
      </p:sp>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6441687" y="757882"/>
            <a:ext cx="3652282" cy="523220"/>
          </a:xfrm>
          <a:prstGeom prst="rect">
            <a:avLst/>
          </a:prstGeom>
        </p:spPr>
        <p:txBody>
          <a:bodyPr wrap="none">
            <a:spAutoFit/>
          </a:bodyPr>
          <a:lstStyle/>
          <a:p>
            <a:pPr marL="176213" algn="ctr"/>
            <a:r>
              <a:rPr lang="sl-SI" sz="2800" b="1" dirty="0" smtClean="0">
                <a:solidFill>
                  <a:srgbClr val="002060"/>
                </a:solidFill>
                <a:latin typeface="Myriad Pro Cond"/>
              </a:rPr>
              <a:t>IMOS Holding, d. d.</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599123" y="4991140"/>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3" name="Slika 12" descr="imos logotip.jpg"/>
          <p:cNvPicPr/>
          <p:nvPr/>
        </p:nvPicPr>
        <p:blipFill>
          <a:blip r:embed="rId4" cstate="print"/>
          <a:stretch>
            <a:fillRect/>
          </a:stretch>
        </p:blipFill>
        <p:spPr>
          <a:xfrm>
            <a:off x="0" y="6900057"/>
            <a:ext cx="2214699" cy="662793"/>
          </a:xfrm>
          <a:prstGeom prst="rect">
            <a:avLst/>
          </a:prstGeom>
        </p:spPr>
      </p:pic>
      <p:sp>
        <p:nvSpPr>
          <p:cNvPr id="94210" name="Rectangle 2"/>
          <p:cNvSpPr>
            <a:spLocks noChangeArrowheads="1"/>
          </p:cNvSpPr>
          <p:nvPr/>
        </p:nvSpPr>
        <p:spPr bwMode="auto">
          <a:xfrm>
            <a:off x="353960" y="1719618"/>
            <a:ext cx="9453717" cy="21544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200" b="1" dirty="0" smtClean="0" bmk="">
                <a:solidFill>
                  <a:srgbClr val="002060"/>
                </a:solidFill>
                <a:latin typeface="Myriad Pro Cond"/>
                <a:ea typeface="Times New Roman" pitchFamily="18" charset="0"/>
                <a:cs typeface="Arial" pitchFamily="34" charset="0"/>
              </a:rPr>
              <a:t>Investment opportunity</a:t>
            </a:r>
            <a:endParaRPr lang="sl-SI" sz="2200" b="1"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The company is looking for foreign investor(s) or strategic partner(s) or portfolio investors (funds).</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sl-SI" sz="1800" dirty="0" smtClean="0" bmk="">
              <a:solidFill>
                <a:srgbClr val="002060"/>
              </a:solidFill>
              <a:latin typeface="Myriad Pro Cond"/>
              <a:ea typeface="Times New Roman" pitchFamily="18" charset="0"/>
              <a:cs typeface="Arial" pitchFamily="34" charset="0"/>
            </a:endParaRPr>
          </a:p>
          <a:p>
            <a:pPr defTabSz="914400" fontAlgn="base">
              <a:spcBef>
                <a:spcPct val="0"/>
              </a:spcBef>
              <a:spcAft>
                <a:spcPct val="0"/>
              </a:spcAft>
            </a:pPr>
            <a:r>
              <a:rPr lang="en-GB" sz="2200" b="1" dirty="0" smtClean="0" bmk="">
                <a:solidFill>
                  <a:srgbClr val="002060"/>
                </a:solidFill>
                <a:latin typeface="Myriad Pro Cond"/>
                <a:ea typeface="Times New Roman" pitchFamily="18" charset="0"/>
                <a:cs typeface="Arial" pitchFamily="34" charset="0"/>
              </a:rPr>
              <a:t>Advantages</a:t>
            </a:r>
            <a:endParaRPr lang="sl-SI" sz="2200" b="1"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bmk="">
                <a:solidFill>
                  <a:srgbClr val="002060"/>
                </a:solidFill>
                <a:latin typeface="Myriad Pro Cond"/>
                <a:ea typeface="Times New Roman" pitchFamily="18" charset="0"/>
                <a:cs typeface="Arial" pitchFamily="34" charset="0"/>
              </a:rPr>
              <a:t>The company has some market extremely attractive real estate projects</a:t>
            </a:r>
            <a:r>
              <a:rPr lang="sl-SI" sz="1800" dirty="0" smtClean="0" bmk="">
                <a:solidFill>
                  <a:srgbClr val="002060"/>
                </a:solidFill>
                <a:latin typeface="Myriad Pro Cond"/>
                <a:ea typeface="Times New Roman" pitchFamily="18" charset="0"/>
                <a:cs typeface="Arial" pitchFamily="34" charset="0"/>
              </a:rPr>
              <a:t>.</a:t>
            </a:r>
            <a:endParaRPr lang="en-GB" sz="1800" dirty="0" smtClean="0" bmk="">
              <a:solidFill>
                <a:srgbClr val="002060"/>
              </a:solidFill>
              <a:latin typeface="Myriad Pro Cond"/>
              <a:ea typeface="Times New Roman" pitchFamily="18" charset="0"/>
              <a:cs typeface="Arial" pitchFamily="34" charset="0"/>
            </a:endParaRPr>
          </a:p>
        </p:txBody>
      </p:sp>
      <p:sp>
        <p:nvSpPr>
          <p:cNvPr id="15" name="Rectangle 1"/>
          <p:cNvSpPr>
            <a:spLocks noChangeArrowheads="1"/>
          </p:cNvSpPr>
          <p:nvPr/>
        </p:nvSpPr>
        <p:spPr bwMode="auto">
          <a:xfrm>
            <a:off x="462929" y="4215426"/>
            <a:ext cx="3741385"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en-GB" sz="1600" b="1" dirty="0" smtClean="0">
                <a:solidFill>
                  <a:srgbClr val="708E31"/>
                </a:solidFill>
                <a:latin typeface="Myriad Pro Cond"/>
              </a:rPr>
              <a:t>Contact </a:t>
            </a:r>
            <a:r>
              <a:rPr lang="sl-SI" sz="1600" b="1" dirty="0" smtClean="0">
                <a:solidFill>
                  <a:srgbClr val="708E31"/>
                </a:solidFill>
                <a:latin typeface="Myriad Pro Cond"/>
              </a:rPr>
              <a:t>p</a:t>
            </a:r>
            <a:r>
              <a:rPr lang="en-GB" sz="1600" b="1" dirty="0" err="1" smtClean="0">
                <a:solidFill>
                  <a:srgbClr val="708E31"/>
                </a:solidFill>
                <a:latin typeface="Myriad Pro Cond"/>
              </a:rPr>
              <a:t>oint</a:t>
            </a:r>
            <a:r>
              <a:rPr lang="sl-SI" sz="1600" b="1" dirty="0" smtClean="0">
                <a:solidFill>
                  <a:srgbClr val="708E31"/>
                </a:solidFill>
                <a:latin typeface="Myriad Pro Cond"/>
              </a:rPr>
              <a:t>:</a:t>
            </a:r>
          </a:p>
          <a:p>
            <a:pPr marL="0" marR="0" lvl="0" indent="0" algn="l" defTabSz="914400" rtl="0" eaLnBrk="0" fontAlgn="base" latinLnBrk="0" hangingPunct="0">
              <a:spcBef>
                <a:spcPct val="0"/>
              </a:spcBef>
              <a:spcAft>
                <a:spcPct val="0"/>
              </a:spcAft>
              <a:buClrTx/>
              <a:buSzTx/>
              <a:buFontTx/>
              <a:buNone/>
              <a:tabLst/>
            </a:pPr>
            <a:r>
              <a:rPr lang="en-GB" sz="1600" dirty="0" smtClean="0">
                <a:solidFill>
                  <a:srgbClr val="000000"/>
                </a:solidFill>
                <a:latin typeface="Arial" pitchFamily="34" charset="0"/>
                <a:ea typeface="Times New Roman" pitchFamily="18" charset="0"/>
                <a:cs typeface="Arial" pitchFamily="34" charset="0"/>
              </a:rPr>
              <a:t>I</a:t>
            </a:r>
            <a:r>
              <a:rPr lang="en-GB" sz="1600" dirty="0" smtClean="0" bmk="">
                <a:solidFill>
                  <a:srgbClr val="002060"/>
                </a:solidFill>
                <a:latin typeface="Myriad Pro Cond"/>
                <a:ea typeface="Times New Roman" pitchFamily="18" charset="0"/>
                <a:cs typeface="Arial" pitchFamily="34" charset="0"/>
              </a:rPr>
              <a:t>MOS Holding </a:t>
            </a:r>
            <a:r>
              <a:rPr lang="en-GB" sz="1600" dirty="0" err="1" smtClean="0" bmk="">
                <a:solidFill>
                  <a:srgbClr val="002060"/>
                </a:solidFill>
                <a:latin typeface="Myriad Pro Cond"/>
                <a:ea typeface="Times New Roman" pitchFamily="18" charset="0"/>
                <a:cs typeface="Arial" pitchFamily="34" charset="0"/>
              </a:rPr>
              <a:t>d.d</a:t>
            </a:r>
            <a:r>
              <a:rPr lang="en-GB" sz="1600" dirty="0" smtClean="0" bmk="">
                <a:solidFill>
                  <a:srgbClr val="002060"/>
                </a:solidFill>
                <a:latin typeface="Myriad Pro Cond"/>
                <a:ea typeface="Times New Roman" pitchFamily="18" charset="0"/>
                <a:cs typeface="Arial" pitchFamily="34" charset="0"/>
              </a:rPr>
              <a:t>.</a:t>
            </a:r>
            <a:endParaRPr lang="sl-SI" sz="16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sl-SI" sz="1600" dirty="0" smtClean="0" bmk="">
                <a:solidFill>
                  <a:srgbClr val="002060"/>
                </a:solidFill>
                <a:latin typeface="Myriad Pro Cond"/>
                <a:ea typeface="Times New Roman" pitchFamily="18" charset="0"/>
                <a:cs typeface="Arial" pitchFamily="34" charset="0"/>
              </a:rPr>
              <a:t>Mr. </a:t>
            </a:r>
            <a:r>
              <a:rPr lang="sl-SI" sz="1600" dirty="0" err="1" smtClean="0" bmk="">
                <a:solidFill>
                  <a:srgbClr val="002060"/>
                </a:solidFill>
                <a:latin typeface="Myriad Pro Cond"/>
                <a:ea typeface="Times New Roman" pitchFamily="18" charset="0"/>
                <a:cs typeface="Arial" pitchFamily="34" charset="0"/>
              </a:rPr>
              <a:t>Joze</a:t>
            </a:r>
            <a:r>
              <a:rPr lang="sl-SI" sz="1600" dirty="0" smtClean="0" bmk="">
                <a:solidFill>
                  <a:srgbClr val="002060"/>
                </a:solidFill>
                <a:latin typeface="Myriad Pro Cond"/>
                <a:ea typeface="Times New Roman" pitchFamily="18" charset="0"/>
                <a:cs typeface="Arial" pitchFamily="34" charset="0"/>
              </a:rPr>
              <a:t> Novak</a:t>
            </a:r>
          </a:p>
          <a:p>
            <a:pPr marL="0" marR="0" lvl="0" indent="0" algn="l" defTabSz="914400" rtl="0" eaLnBrk="0" fontAlgn="base" latinLnBrk="0" hangingPunct="0">
              <a:spcBef>
                <a:spcPct val="0"/>
              </a:spcBef>
              <a:spcAft>
                <a:spcPct val="0"/>
              </a:spcAft>
              <a:buClrTx/>
              <a:buSzTx/>
              <a:buFontTx/>
              <a:buNone/>
              <a:tabLst/>
            </a:pPr>
            <a:r>
              <a:rPr lang="it-IT" sz="1600" dirty="0" err="1" smtClean="0" bmk="">
                <a:solidFill>
                  <a:srgbClr val="002060"/>
                </a:solidFill>
                <a:latin typeface="Myriad Pro Cond"/>
                <a:ea typeface="Times New Roman" pitchFamily="18" charset="0"/>
                <a:cs typeface="Arial" pitchFamily="34" charset="0"/>
              </a:rPr>
              <a:t>Fajfarjeva</a:t>
            </a:r>
            <a:r>
              <a:rPr lang="it-IT" sz="1600" dirty="0" smtClean="0" bmk="">
                <a:solidFill>
                  <a:srgbClr val="002060"/>
                </a:solidFill>
                <a:latin typeface="Myriad Pro Cond"/>
                <a:ea typeface="Times New Roman" pitchFamily="18" charset="0"/>
                <a:cs typeface="Arial" pitchFamily="34" charset="0"/>
              </a:rPr>
              <a:t> </a:t>
            </a:r>
            <a:r>
              <a:rPr lang="it-IT" sz="1600" dirty="0" err="1" smtClean="0" bmk="">
                <a:solidFill>
                  <a:srgbClr val="002060"/>
                </a:solidFill>
                <a:latin typeface="Myriad Pro Cond"/>
                <a:ea typeface="Times New Roman" pitchFamily="18" charset="0"/>
                <a:cs typeface="Arial" pitchFamily="34" charset="0"/>
              </a:rPr>
              <a:t>ulica</a:t>
            </a:r>
            <a:r>
              <a:rPr lang="it-IT" sz="1600" dirty="0" smtClean="0" bmk="">
                <a:solidFill>
                  <a:srgbClr val="002060"/>
                </a:solidFill>
                <a:latin typeface="Myriad Pro Cond"/>
                <a:ea typeface="Times New Roman" pitchFamily="18" charset="0"/>
                <a:cs typeface="Arial" pitchFamily="34" charset="0"/>
              </a:rPr>
              <a:t> 33</a:t>
            </a:r>
            <a:endParaRPr lang="sl-SI" sz="16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it-IT" sz="1600" dirty="0" smtClean="0" bmk="">
                <a:solidFill>
                  <a:srgbClr val="002060"/>
                </a:solidFill>
                <a:latin typeface="Myriad Pro Cond"/>
                <a:ea typeface="Times New Roman" pitchFamily="18" charset="0"/>
                <a:cs typeface="Arial" pitchFamily="34" charset="0"/>
              </a:rPr>
              <a:t>1000 Ljubljana, Slovenia</a:t>
            </a:r>
            <a:endParaRPr lang="sl-SI" sz="16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it-IT" sz="1600" dirty="0" err="1" smtClean="0" bmk="">
                <a:solidFill>
                  <a:srgbClr val="002060"/>
                </a:solidFill>
                <a:latin typeface="Myriad Pro Cond"/>
                <a:ea typeface="Times New Roman" pitchFamily="18" charset="0"/>
                <a:cs typeface="Arial" pitchFamily="34" charset="0"/>
              </a:rPr>
              <a:t>Phone</a:t>
            </a:r>
            <a:r>
              <a:rPr lang="it-IT" sz="1600" dirty="0" smtClean="0" bmk="">
                <a:solidFill>
                  <a:srgbClr val="002060"/>
                </a:solidFill>
                <a:latin typeface="Myriad Pro Cond"/>
                <a:ea typeface="Times New Roman" pitchFamily="18" charset="0"/>
                <a:cs typeface="Arial" pitchFamily="34" charset="0"/>
              </a:rPr>
              <a:t>: +386- 41 754382</a:t>
            </a:r>
            <a:endParaRPr lang="sl-SI" sz="16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GB" sz="1600" dirty="0" smtClean="0" bmk="">
                <a:solidFill>
                  <a:srgbClr val="002060"/>
                </a:solidFill>
                <a:latin typeface="Myriad Pro Cond"/>
                <a:ea typeface="Times New Roman" pitchFamily="18" charset="0"/>
                <a:cs typeface="Arial" pitchFamily="34" charset="0"/>
              </a:rPr>
              <a:t>Email: </a:t>
            </a:r>
            <a:r>
              <a:rPr lang="sl-SI" sz="1600" dirty="0" err="1" smtClean="0" bmk="">
                <a:solidFill>
                  <a:srgbClr val="002060"/>
                </a:solidFill>
                <a:latin typeface="Myriad Pro Cond"/>
                <a:ea typeface="Times New Roman" pitchFamily="18" charset="0"/>
                <a:cs typeface="Arial" pitchFamily="34" charset="0"/>
                <a:hlinkClick r:id="rId5"/>
              </a:rPr>
              <a:t>joze</a:t>
            </a:r>
            <a:r>
              <a:rPr lang="en-GB" sz="1600" dirty="0" smtClean="0" bmk="">
                <a:solidFill>
                  <a:srgbClr val="002060"/>
                </a:solidFill>
                <a:latin typeface="Myriad Pro Cond"/>
                <a:ea typeface="Times New Roman" pitchFamily="18" charset="0"/>
                <a:cs typeface="Arial" pitchFamily="34" charset="0"/>
                <a:hlinkClick r:id="rId5"/>
              </a:rPr>
              <a:t>.</a:t>
            </a:r>
            <a:r>
              <a:rPr lang="sl-SI" sz="1600" dirty="0" err="1" smtClean="0" bmk="">
                <a:solidFill>
                  <a:srgbClr val="002060"/>
                </a:solidFill>
                <a:latin typeface="Myriad Pro Cond"/>
                <a:ea typeface="Times New Roman" pitchFamily="18" charset="0"/>
                <a:cs typeface="Arial" pitchFamily="34" charset="0"/>
                <a:hlinkClick r:id="rId5"/>
              </a:rPr>
              <a:t>novak</a:t>
            </a:r>
            <a:r>
              <a:rPr lang="en-GB" sz="1600" dirty="0" smtClean="0" bmk="">
                <a:solidFill>
                  <a:srgbClr val="002060"/>
                </a:solidFill>
                <a:latin typeface="Myriad Pro Cond"/>
                <a:ea typeface="Times New Roman" pitchFamily="18" charset="0"/>
                <a:cs typeface="Arial" pitchFamily="34" charset="0"/>
                <a:hlinkClick r:id="rId5"/>
              </a:rPr>
              <a:t>@</a:t>
            </a:r>
            <a:r>
              <a:rPr lang="en-GB" sz="1600" dirty="0" err="1" smtClean="0" bmk="">
                <a:solidFill>
                  <a:srgbClr val="002060"/>
                </a:solidFill>
                <a:latin typeface="Myriad Pro Cond"/>
                <a:ea typeface="Times New Roman" pitchFamily="18" charset="0"/>
                <a:cs typeface="Arial" pitchFamily="34" charset="0"/>
                <a:hlinkClick r:id="rId5"/>
              </a:rPr>
              <a:t>imos.si</a:t>
            </a:r>
            <a:endParaRPr lang="sl-SI" sz="16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GB" sz="1600" dirty="0" smtClean="0" bmk="">
                <a:solidFill>
                  <a:srgbClr val="002060"/>
                </a:solidFill>
                <a:latin typeface="Myriad Pro Cond"/>
                <a:ea typeface="Times New Roman" pitchFamily="18" charset="0"/>
                <a:cs typeface="Arial" pitchFamily="34" charset="0"/>
              </a:rPr>
              <a:t>http://www.imos.si</a:t>
            </a:r>
          </a:p>
        </p:txBody>
      </p:sp>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1828819" y="757882"/>
            <a:ext cx="9431647" cy="523220"/>
          </a:xfrm>
          <a:prstGeom prst="rect">
            <a:avLst/>
          </a:prstGeom>
        </p:spPr>
        <p:txBody>
          <a:bodyPr wrap="square">
            <a:spAutoFit/>
          </a:bodyPr>
          <a:lstStyle/>
          <a:p>
            <a:pPr marL="176213" algn="ctr"/>
            <a:r>
              <a:rPr lang="en-GB" sz="2800" b="1" dirty="0" err="1" smtClean="0">
                <a:solidFill>
                  <a:srgbClr val="002060"/>
                </a:solidFill>
                <a:latin typeface="Myriad Pro Cond"/>
              </a:rPr>
              <a:t>Litostroj</a:t>
            </a:r>
            <a:r>
              <a:rPr lang="en-GB" sz="2800" b="1" dirty="0" smtClean="0">
                <a:solidFill>
                  <a:srgbClr val="002060"/>
                </a:solidFill>
                <a:latin typeface="Myriad Pro Cond"/>
              </a:rPr>
              <a:t> Business and technology Park</a:t>
            </a:r>
            <a:endParaRPr lang="en-GB"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15" name="Pravokotnik 14"/>
          <p:cNvSpPr/>
          <p:nvPr/>
        </p:nvSpPr>
        <p:spPr>
          <a:xfrm>
            <a:off x="324465" y="1517277"/>
            <a:ext cx="7690824" cy="769441"/>
          </a:xfrm>
          <a:prstGeom prst="rect">
            <a:avLst/>
          </a:prstGeom>
        </p:spPr>
        <p:txBody>
          <a:bodyPr wrap="square">
            <a:spAutoFit/>
          </a:bodyPr>
          <a:lstStyle/>
          <a:p>
            <a:pPr lvl="0" defTabSz="914400" fontAlgn="base">
              <a:spcBef>
                <a:spcPct val="0"/>
              </a:spcBef>
              <a:spcAft>
                <a:spcPct val="0"/>
              </a:spcAft>
            </a:pPr>
            <a:r>
              <a:rPr lang="en-GB" sz="2200" b="1" dirty="0" smtClean="0">
                <a:solidFill>
                  <a:srgbClr val="000066"/>
                </a:solidFill>
                <a:latin typeface="Myriad Pro Cond"/>
                <a:ea typeface="Times New Roman" pitchFamily="18" charset="0"/>
                <a:cs typeface="Arial" pitchFamily="34" charset="0"/>
              </a:rPr>
              <a:t>Executive summary</a:t>
            </a:r>
            <a:endParaRPr lang="sl-SI" sz="2200" b="1" dirty="0" smtClean="0">
              <a:solidFill>
                <a:srgbClr val="000066"/>
              </a:solidFill>
              <a:latin typeface="Myriad Pro Cond"/>
              <a:ea typeface="Times New Roman" pitchFamily="18" charset="0"/>
              <a:cs typeface="Arial" pitchFamily="34" charset="0"/>
            </a:endParaRPr>
          </a:p>
          <a:p>
            <a:pPr lvl="0" defTabSz="914400" fontAlgn="base">
              <a:spcBef>
                <a:spcPct val="0"/>
              </a:spcBef>
              <a:spcAft>
                <a:spcPct val="0"/>
              </a:spcAft>
            </a:pPr>
            <a:endParaRPr lang="sl-SI" sz="2200" dirty="0" smtClean="0">
              <a:latin typeface="Myriad Pro Cond"/>
              <a:cs typeface="Arial" pitchFamily="34" charset="0"/>
            </a:endParaRPr>
          </a:p>
        </p:txBody>
      </p:sp>
      <p:sp>
        <p:nvSpPr>
          <p:cNvPr id="165889" name="Rectangle 1"/>
          <p:cNvSpPr>
            <a:spLocks noChangeArrowheads="1"/>
          </p:cNvSpPr>
          <p:nvPr/>
        </p:nvSpPr>
        <p:spPr bwMode="auto">
          <a:xfrm>
            <a:off x="311114" y="2042809"/>
            <a:ext cx="10364172"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2060"/>
                </a:solidFill>
                <a:effectLst/>
                <a:latin typeface="Myriad Pro Cond"/>
                <a:ea typeface="Times New Roman" pitchFamily="18" charset="0"/>
                <a:cs typeface="Arial" pitchFamily="34" charset="0"/>
              </a:rPr>
              <a:t>As a sustainable urban redevelopment of a </a:t>
            </a:r>
            <a:endParaRPr kumimoji="0" lang="sl-SI" sz="1800" b="0" i="0" u="none" strike="noStrike" cap="none" normalizeH="0" baseline="0" dirty="0" smtClean="0">
              <a:ln>
                <a:noFill/>
              </a:ln>
              <a:solidFill>
                <a:srgbClr val="002060"/>
              </a:solidFill>
              <a:effectLst/>
              <a:latin typeface="Myriad Pro Cond"/>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err="1" smtClean="0">
                <a:ln>
                  <a:noFill/>
                </a:ln>
                <a:solidFill>
                  <a:srgbClr val="002060"/>
                </a:solidFill>
                <a:effectLst/>
                <a:latin typeface="Myriad Pro Cond"/>
                <a:ea typeface="Times New Roman" pitchFamily="18" charset="0"/>
                <a:cs typeface="Arial" pitchFamily="34" charset="0"/>
              </a:rPr>
              <a:t>brownfield</a:t>
            </a:r>
            <a:r>
              <a:rPr kumimoji="0" lang="en-GB" sz="1800" b="0" i="0" u="none" strike="noStrike" cap="none" normalizeH="0" baseline="0" dirty="0" smtClean="0">
                <a:ln>
                  <a:noFill/>
                </a:ln>
                <a:solidFill>
                  <a:srgbClr val="002060"/>
                </a:solidFill>
                <a:effectLst/>
                <a:latin typeface="Myriad Pro Cond"/>
                <a:ea typeface="Times New Roman" pitchFamily="18" charset="0"/>
                <a:cs typeface="Arial" pitchFamily="34" charset="0"/>
              </a:rPr>
              <a:t> site, the LITOSTROJ Business and </a:t>
            </a:r>
            <a:endParaRPr kumimoji="0" lang="sl-SI" sz="1800" b="0" i="0" u="none" strike="noStrike" cap="none" normalizeH="0" baseline="0" dirty="0" smtClean="0">
              <a:ln>
                <a:noFill/>
              </a:ln>
              <a:solidFill>
                <a:srgbClr val="002060"/>
              </a:solidFill>
              <a:effectLst/>
              <a:latin typeface="Myriad Pro Cond"/>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2060"/>
                </a:solidFill>
                <a:effectLst/>
                <a:latin typeface="Myriad Pro Cond"/>
                <a:ea typeface="Times New Roman" pitchFamily="18" charset="0"/>
                <a:cs typeface="Arial" pitchFamily="34" charset="0"/>
              </a:rPr>
              <a:t>Technology Park is an inspiring example of a </a:t>
            </a:r>
            <a:endParaRPr kumimoji="0" lang="sl-SI" sz="1800" b="0" i="0" u="none" strike="noStrike" cap="none" normalizeH="0" baseline="0" dirty="0" smtClean="0">
              <a:ln>
                <a:noFill/>
              </a:ln>
              <a:solidFill>
                <a:srgbClr val="002060"/>
              </a:solidFill>
              <a:effectLst/>
              <a:latin typeface="Myriad Pro Cond"/>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2060"/>
                </a:solidFill>
                <a:effectLst/>
                <a:latin typeface="Myriad Pro Cond"/>
                <a:ea typeface="Times New Roman" pitchFamily="18" charset="0"/>
                <a:cs typeface="Arial" pitchFamily="34" charset="0"/>
              </a:rPr>
              <a:t>multi-disciplinary approach with excellent results</a:t>
            </a:r>
            <a:endParaRPr kumimoji="0" lang="sl-SI" sz="1800" b="0" i="0" u="none" strike="noStrike" cap="none" normalizeH="0" baseline="0" dirty="0" smtClean="0">
              <a:ln>
                <a:noFill/>
              </a:ln>
              <a:solidFill>
                <a:srgbClr val="002060"/>
              </a:solidFill>
              <a:effectLst/>
              <a:latin typeface="Myriad Pro Cond"/>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sz="1800" b="0" i="0" u="none" strike="noStrike" cap="none" normalizeH="0" baseline="0" dirty="0" smtClean="0">
              <a:ln>
                <a:noFill/>
              </a:ln>
              <a:solidFill>
                <a:srgbClr val="002060"/>
              </a:solidFill>
              <a:effectLst/>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2060"/>
                </a:solidFill>
                <a:effectLst/>
                <a:latin typeface="Myriad Pro Cond"/>
                <a:ea typeface="Times New Roman" pitchFamily="18" charset="0"/>
                <a:cs typeface="Arial" pitchFamily="34" charset="0"/>
              </a:rPr>
              <a:t>The intent and purpose of the </a:t>
            </a:r>
            <a:r>
              <a:rPr kumimoji="0" lang="en-GB" sz="1800" b="0" i="0" u="none" strike="noStrike" cap="none" normalizeH="0" baseline="0" dirty="0" err="1" smtClean="0">
                <a:ln>
                  <a:noFill/>
                </a:ln>
                <a:solidFill>
                  <a:srgbClr val="002060"/>
                </a:solidFill>
                <a:effectLst/>
                <a:latin typeface="Myriad Pro Cond"/>
                <a:ea typeface="Times New Roman" pitchFamily="18" charset="0"/>
                <a:cs typeface="Arial" pitchFamily="34" charset="0"/>
              </a:rPr>
              <a:t>Litostroj</a:t>
            </a:r>
            <a:r>
              <a:rPr kumimoji="0" lang="en-GB" sz="1800" b="0" i="0" u="none" strike="noStrike" cap="none" normalizeH="0" baseline="0" dirty="0" smtClean="0">
                <a:ln>
                  <a:noFill/>
                </a:ln>
                <a:solidFill>
                  <a:srgbClr val="002060"/>
                </a:solidFill>
                <a:effectLst/>
                <a:latin typeface="Myriad Pro Cond"/>
                <a:ea typeface="Times New Roman" pitchFamily="18" charset="0"/>
                <a:cs typeface="Arial" pitchFamily="34" charset="0"/>
              </a:rPr>
              <a:t> Business </a:t>
            </a:r>
            <a:endParaRPr kumimoji="0" lang="sl-SI" sz="1800" b="0" i="0" u="none" strike="noStrike" cap="none" normalizeH="0" baseline="0" dirty="0" smtClean="0">
              <a:ln>
                <a:noFill/>
              </a:ln>
              <a:solidFill>
                <a:srgbClr val="002060"/>
              </a:solidFill>
              <a:effectLst/>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2060"/>
                </a:solidFill>
                <a:effectLst/>
                <a:latin typeface="Myriad Pro Cond"/>
                <a:ea typeface="Times New Roman" pitchFamily="18" charset="0"/>
                <a:cs typeface="Arial" pitchFamily="34" charset="0"/>
              </a:rPr>
              <a:t>and Technology Park is to develop a high quality </a:t>
            </a:r>
            <a:endParaRPr kumimoji="0" lang="sl-SI" sz="1800" b="0" i="0" u="none" strike="noStrike" cap="none" normalizeH="0" baseline="0" dirty="0" smtClean="0">
              <a:ln>
                <a:noFill/>
              </a:ln>
              <a:solidFill>
                <a:srgbClr val="002060"/>
              </a:solidFill>
              <a:effectLst/>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2060"/>
                </a:solidFill>
                <a:effectLst/>
                <a:latin typeface="Myriad Pro Cond"/>
                <a:ea typeface="Times New Roman" pitchFamily="18" charset="0"/>
                <a:cs typeface="Arial" pitchFamily="34" charset="0"/>
              </a:rPr>
              <a:t>state-of-the-art business and technology centre </a:t>
            </a:r>
            <a:endParaRPr kumimoji="0" lang="sl-SI" sz="1800" b="0" i="0" u="none" strike="noStrike" cap="none" normalizeH="0" baseline="0" dirty="0" smtClean="0">
              <a:ln>
                <a:noFill/>
              </a:ln>
              <a:solidFill>
                <a:srgbClr val="002060"/>
              </a:solidFill>
              <a:effectLst/>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2060"/>
                </a:solidFill>
                <a:effectLst/>
                <a:latin typeface="Myriad Pro Cond"/>
                <a:ea typeface="Times New Roman" pitchFamily="18" charset="0"/>
                <a:cs typeface="Arial" pitchFamily="34" charset="0"/>
              </a:rPr>
              <a:t>within a work environment that blends </a:t>
            </a:r>
            <a:endParaRPr kumimoji="0" lang="sl-SI" sz="1800" b="0" i="0" u="none" strike="noStrike" cap="none" normalizeH="0" baseline="0" dirty="0" smtClean="0">
              <a:ln>
                <a:noFill/>
              </a:ln>
              <a:solidFill>
                <a:srgbClr val="002060"/>
              </a:solidFill>
              <a:effectLst/>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2060"/>
                </a:solidFill>
                <a:effectLst/>
                <a:latin typeface="Myriad Pro Cond"/>
                <a:ea typeface="Times New Roman" pitchFamily="18" charset="0"/>
                <a:cs typeface="Arial" pitchFamily="34" charset="0"/>
              </a:rPr>
              <a:t>operational efficiency with a pleasing atmosphere</a:t>
            </a:r>
            <a:r>
              <a:rPr kumimoji="0" lang="sl-SI" sz="1800" b="0" i="0" u="none" strike="noStrike" cap="none" normalizeH="0" baseline="0" dirty="0" smtClean="0">
                <a:ln>
                  <a:noFill/>
                </a:ln>
                <a:solidFill>
                  <a:srgbClr val="002060"/>
                </a:solidFill>
                <a:effectLst/>
                <a:latin typeface="Myriad Pro Cond"/>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sz="1800" b="0" i="0" u="none" strike="noStrike" cap="none" normalizeH="0" baseline="0" dirty="0" smtClean="0">
              <a:ln>
                <a:noFill/>
              </a:ln>
              <a:solidFill>
                <a:srgbClr val="002060"/>
              </a:solidFill>
              <a:effectLst/>
              <a:latin typeface="Myriad Pro Cond"/>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2060"/>
                </a:solidFill>
                <a:effectLst/>
                <a:latin typeface="Myriad Pro Cond"/>
                <a:ea typeface="Times New Roman" pitchFamily="18" charset="0"/>
                <a:cs typeface="Arial" pitchFamily="34" charset="0"/>
              </a:rPr>
              <a:t>The southern part of the project site is divided into 5 lots ranging from 5,800 sq. m to 14,660 sq. m in area. The total gross floor area of all new buildings is some 88,771 sq. m, with a total of 1,985 parking places. </a:t>
            </a:r>
            <a:endParaRPr kumimoji="0" lang="en-GB" sz="1800" b="0" i="0" u="none" strike="noStrike" cap="none" normalizeH="0" baseline="0" dirty="0" smtClean="0">
              <a:ln>
                <a:noFill/>
              </a:ln>
              <a:solidFill>
                <a:srgbClr val="002060"/>
              </a:solidFill>
              <a:effectLst/>
              <a:latin typeface="Myriad Pro Cond"/>
              <a:cs typeface="Arial" pitchFamily="34" charset="0"/>
            </a:endParaRPr>
          </a:p>
        </p:txBody>
      </p:sp>
      <p:pic>
        <p:nvPicPr>
          <p:cNvPr id="13" name="Slika 12" descr="http://www.investslovenia.org/typo3temp/pics/61fbe911ed.jpg">
            <a:hlinkClick r:id="rId4"/>
          </p:cNvPr>
          <p:cNvPicPr/>
          <p:nvPr/>
        </p:nvPicPr>
        <p:blipFill>
          <a:blip r:embed="rId5" cstate="print"/>
          <a:srcRect/>
          <a:stretch>
            <a:fillRect/>
          </a:stretch>
        </p:blipFill>
        <p:spPr bwMode="auto">
          <a:xfrm>
            <a:off x="5729591" y="1548833"/>
            <a:ext cx="4945695" cy="3139900"/>
          </a:xfrm>
          <a:prstGeom prst="rect">
            <a:avLst/>
          </a:prstGeom>
          <a:noFill/>
          <a:ln w="9525">
            <a:noFill/>
            <a:miter lim="800000"/>
            <a:headEnd/>
            <a:tailEnd/>
          </a:ln>
        </p:spPr>
      </p:pic>
      <p:pic>
        <p:nvPicPr>
          <p:cNvPr id="17" name="Slika 16" descr="imos logotip.jpg"/>
          <p:cNvPicPr/>
          <p:nvPr/>
        </p:nvPicPr>
        <p:blipFill>
          <a:blip r:embed="rId6" cstate="print"/>
          <a:stretch>
            <a:fillRect/>
          </a:stretch>
        </p:blipFill>
        <p:spPr>
          <a:xfrm>
            <a:off x="0" y="6900057"/>
            <a:ext cx="2214699" cy="662793"/>
          </a:xfrm>
          <a:prstGeom prst="rect">
            <a:avLst/>
          </a:prstGeom>
        </p:spPr>
      </p:pic>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5632727" y="757882"/>
            <a:ext cx="4418517" cy="523220"/>
          </a:xfrm>
          <a:prstGeom prst="rect">
            <a:avLst/>
          </a:prstGeom>
        </p:spPr>
        <p:txBody>
          <a:bodyPr wrap="none">
            <a:spAutoFit/>
          </a:bodyPr>
          <a:lstStyle/>
          <a:p>
            <a:pPr marL="176213" algn="ctr"/>
            <a:r>
              <a:rPr lang="en-GB" sz="2800" b="1" dirty="0" smtClean="0">
                <a:solidFill>
                  <a:schemeClr val="tx2">
                    <a:lumMod val="75000"/>
                  </a:schemeClr>
                </a:solidFill>
                <a:latin typeface="Myriad Pro Cond"/>
              </a:rPr>
              <a:t>Business Opportunities</a:t>
            </a:r>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599123"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17" name="Content Placeholder 2"/>
          <p:cNvSpPr>
            <a:spLocks/>
          </p:cNvSpPr>
          <p:nvPr/>
        </p:nvSpPr>
        <p:spPr bwMode="auto">
          <a:xfrm>
            <a:off x="241300" y="1434284"/>
            <a:ext cx="7235825" cy="4969690"/>
          </a:xfrm>
          <a:prstGeom prst="rect">
            <a:avLst/>
          </a:prstGeom>
          <a:noFill/>
          <a:ln w="9525">
            <a:noFill/>
            <a:miter lim="800000"/>
            <a:headEnd/>
            <a:tailEnd/>
          </a:ln>
        </p:spPr>
        <p:txBody>
          <a:bodyPr/>
          <a:lstStyle/>
          <a:p>
            <a:pPr marL="287338" indent="-287338">
              <a:lnSpc>
                <a:spcPct val="150000"/>
              </a:lnSpc>
              <a:buClr>
                <a:srgbClr val="78A22F"/>
              </a:buClr>
            </a:pPr>
            <a:r>
              <a:rPr lang="en-GB" sz="1800" b="1" dirty="0" smtClean="0">
                <a:solidFill>
                  <a:srgbClr val="78A22F"/>
                </a:solidFill>
                <a:latin typeface="Myriad Pro Cond"/>
              </a:rPr>
              <a:t>Logistics &amp; Transport</a:t>
            </a:r>
            <a:r>
              <a:rPr lang="en-GB" sz="1800" b="1" dirty="0" smtClean="0">
                <a:solidFill>
                  <a:schemeClr val="tx1"/>
                </a:solidFill>
                <a:latin typeface="Myriad Pro Cond"/>
              </a:rPr>
              <a:t> </a:t>
            </a:r>
          </a:p>
          <a:p>
            <a:pPr marL="287338" indent="-287338">
              <a:lnSpc>
                <a:spcPct val="150000"/>
              </a:lnSpc>
              <a:buClr>
                <a:srgbClr val="78A22F"/>
              </a:buClr>
              <a:buFont typeface="Arial" pitchFamily="34" charset="0"/>
              <a:buChar char="•"/>
            </a:pPr>
            <a:r>
              <a:rPr lang="en-GB" sz="1800" dirty="0" smtClean="0">
                <a:solidFill>
                  <a:srgbClr val="002060"/>
                </a:solidFill>
                <a:latin typeface="Myriad Pro Cond"/>
                <a:ea typeface="Verdana" pitchFamily="34" charset="0"/>
                <a:cs typeface="Verdana" pitchFamily="34" charset="0"/>
              </a:rPr>
              <a:t>Slovenia </a:t>
            </a:r>
            <a:r>
              <a:rPr lang="en-GB" sz="1800" dirty="0">
                <a:solidFill>
                  <a:srgbClr val="002060"/>
                </a:solidFill>
                <a:latin typeface="Myriad Pro Cond"/>
                <a:ea typeface="Verdana" pitchFamily="34" charset="0"/>
                <a:cs typeface="Verdana" pitchFamily="34" charset="0"/>
              </a:rPr>
              <a:t>has all the attributes of a distribution and logistics hub for Central and South-Eastern </a:t>
            </a:r>
            <a:r>
              <a:rPr lang="en-GB" sz="1800" dirty="0" smtClean="0">
                <a:solidFill>
                  <a:srgbClr val="002060"/>
                </a:solidFill>
                <a:latin typeface="Myriad Pro Cond"/>
                <a:ea typeface="Verdana" pitchFamily="34" charset="0"/>
                <a:cs typeface="Verdana" pitchFamily="34" charset="0"/>
              </a:rPr>
              <a:t>Europe</a:t>
            </a:r>
          </a:p>
          <a:p>
            <a:pPr marL="287338" indent="-287338">
              <a:lnSpc>
                <a:spcPct val="150000"/>
              </a:lnSpc>
              <a:buClr>
                <a:srgbClr val="78A22F"/>
              </a:buClr>
              <a:buFont typeface="Arial" pitchFamily="34" charset="0"/>
              <a:buChar char="•"/>
            </a:pPr>
            <a:endParaRPr lang="en-GB" sz="1000" b="0" dirty="0" smtClean="0">
              <a:solidFill>
                <a:schemeClr val="tx1"/>
              </a:solidFill>
            </a:endParaRPr>
          </a:p>
          <a:p>
            <a:pPr marL="287338" indent="-287338">
              <a:lnSpc>
                <a:spcPct val="150000"/>
              </a:lnSpc>
              <a:buClr>
                <a:srgbClr val="78A22F"/>
              </a:buClr>
            </a:pPr>
            <a:r>
              <a:rPr lang="en-GB" sz="1800" b="1" dirty="0" smtClean="0">
                <a:solidFill>
                  <a:srgbClr val="78A22F"/>
                </a:solidFill>
                <a:latin typeface="Myriad Pro Cond"/>
              </a:rPr>
              <a:t>Green technologies &amp; Recycling</a:t>
            </a:r>
          </a:p>
          <a:p>
            <a:pPr marL="287338" indent="-287338">
              <a:lnSpc>
                <a:spcPct val="150000"/>
              </a:lnSpc>
              <a:buClr>
                <a:srgbClr val="78A22F"/>
              </a:buClr>
              <a:buFont typeface="Arial" pitchFamily="34" charset="0"/>
              <a:buChar char="•"/>
            </a:pPr>
            <a:r>
              <a:rPr lang="en-GB" sz="1800" dirty="0" smtClean="0">
                <a:solidFill>
                  <a:srgbClr val="002060"/>
                </a:solidFill>
                <a:latin typeface="Myriad Pro Cond"/>
                <a:ea typeface="Verdana" pitchFamily="34" charset="0"/>
                <a:cs typeface="Verdana" pitchFamily="34" charset="0"/>
              </a:rPr>
              <a:t>A number of </a:t>
            </a:r>
            <a:r>
              <a:rPr lang="en-GB" sz="1800" dirty="0" err="1" smtClean="0">
                <a:solidFill>
                  <a:srgbClr val="002060"/>
                </a:solidFill>
                <a:latin typeface="Myriad Pro Cond"/>
                <a:ea typeface="Verdana" pitchFamily="34" charset="0"/>
                <a:cs typeface="Verdana" pitchFamily="34" charset="0"/>
              </a:rPr>
              <a:t>inovative</a:t>
            </a:r>
            <a:r>
              <a:rPr lang="en-GB" sz="1800" dirty="0" smtClean="0">
                <a:solidFill>
                  <a:srgbClr val="002060"/>
                </a:solidFill>
                <a:latin typeface="Myriad Pro Cond"/>
                <a:ea typeface="Verdana" pitchFamily="34" charset="0"/>
                <a:cs typeface="Verdana" pitchFamily="34" charset="0"/>
              </a:rPr>
              <a:t> companies in different fields</a:t>
            </a:r>
          </a:p>
          <a:p>
            <a:pPr marL="287338" indent="-287338">
              <a:lnSpc>
                <a:spcPct val="150000"/>
              </a:lnSpc>
              <a:buClr>
                <a:srgbClr val="78A22F"/>
              </a:buClr>
              <a:buFont typeface="Arial" pitchFamily="34" charset="0"/>
              <a:buChar char="•"/>
            </a:pPr>
            <a:endParaRPr lang="en-GB" sz="1000" dirty="0" smtClean="0"/>
          </a:p>
          <a:p>
            <a:pPr marL="287338" indent="-287338">
              <a:lnSpc>
                <a:spcPct val="150000"/>
              </a:lnSpc>
              <a:buClr>
                <a:srgbClr val="78A22F"/>
              </a:buClr>
            </a:pPr>
            <a:r>
              <a:rPr lang="en-GB" sz="1800" b="1" dirty="0" smtClean="0">
                <a:solidFill>
                  <a:srgbClr val="78A22F"/>
                </a:solidFill>
                <a:latin typeface="Myriad Pro Cond"/>
              </a:rPr>
              <a:t>Automotive industry</a:t>
            </a:r>
          </a:p>
          <a:p>
            <a:pPr marL="287338" indent="-287338">
              <a:lnSpc>
                <a:spcPct val="150000"/>
              </a:lnSpc>
              <a:buClr>
                <a:srgbClr val="78A22F"/>
              </a:buClr>
              <a:buFont typeface="Arial" pitchFamily="34" charset="0"/>
              <a:buChar char="•"/>
            </a:pPr>
            <a:r>
              <a:rPr lang="en-GB" sz="1800" dirty="0" smtClean="0">
                <a:solidFill>
                  <a:srgbClr val="002060"/>
                </a:solidFill>
                <a:latin typeface="Myriad Pro Cond"/>
                <a:ea typeface="Verdana" pitchFamily="34" charset="0"/>
                <a:cs typeface="Verdana" pitchFamily="34" charset="0"/>
              </a:rPr>
              <a:t>DRIVING force of Slovenian economy</a:t>
            </a:r>
          </a:p>
          <a:p>
            <a:pPr marL="287338" indent="-287338">
              <a:lnSpc>
                <a:spcPct val="150000"/>
              </a:lnSpc>
              <a:buClr>
                <a:srgbClr val="78A22F"/>
              </a:buClr>
              <a:buFont typeface="Arial" pitchFamily="34" charset="0"/>
              <a:buChar char="•"/>
            </a:pPr>
            <a:r>
              <a:rPr lang="en-GB" sz="1800" dirty="0" smtClean="0">
                <a:solidFill>
                  <a:srgbClr val="002060"/>
                </a:solidFill>
                <a:latin typeface="Myriad Pro Cond"/>
                <a:ea typeface="Verdana" pitchFamily="34" charset="0"/>
                <a:cs typeface="Verdana" pitchFamily="34" charset="0"/>
              </a:rPr>
              <a:t>Slovenia’s automotive industry generates 10% of the country’s GDP and 15% of country’s export</a:t>
            </a:r>
          </a:p>
          <a:p>
            <a:pPr marL="287338" indent="-287338">
              <a:lnSpc>
                <a:spcPct val="150000"/>
              </a:lnSpc>
              <a:buClr>
                <a:srgbClr val="78A22F"/>
              </a:buClr>
              <a:buFont typeface="Arial" pitchFamily="34" charset="0"/>
              <a:buChar char="•"/>
            </a:pPr>
            <a:endParaRPr lang="en-GB" sz="1000" dirty="0" smtClean="0">
              <a:solidFill>
                <a:srgbClr val="002060"/>
              </a:solidFill>
              <a:latin typeface="Myriad Pro Cond"/>
              <a:ea typeface="Verdana" pitchFamily="34" charset="0"/>
              <a:cs typeface="Verdana" pitchFamily="34" charset="0"/>
            </a:endParaRPr>
          </a:p>
          <a:p>
            <a:pPr marL="287338" indent="-287338">
              <a:lnSpc>
                <a:spcPct val="150000"/>
              </a:lnSpc>
              <a:buClr>
                <a:srgbClr val="78A22F"/>
              </a:buClr>
              <a:buFont typeface="Arial" pitchFamily="34" charset="0"/>
              <a:buChar char="•"/>
            </a:pPr>
            <a:endParaRPr lang="sl-SI" sz="1800" dirty="0" smtClean="0">
              <a:solidFill>
                <a:srgbClr val="002060"/>
              </a:solidFill>
              <a:latin typeface="Myriad Pro Cond"/>
              <a:ea typeface="Verdana" pitchFamily="34" charset="0"/>
              <a:cs typeface="Verdana" pitchFamily="34" charset="0"/>
            </a:endParaRPr>
          </a:p>
          <a:p>
            <a:pPr marL="287338" indent="-287338">
              <a:lnSpc>
                <a:spcPct val="150000"/>
              </a:lnSpc>
              <a:buClr>
                <a:srgbClr val="78A22F"/>
              </a:buClr>
              <a:buFont typeface="Arial" pitchFamily="34" charset="0"/>
              <a:buChar char="•"/>
            </a:pPr>
            <a:endParaRPr lang="sl-SI" sz="1800" dirty="0">
              <a:solidFill>
                <a:srgbClr val="002060"/>
              </a:solidFill>
              <a:latin typeface="Myriad Pro Cond"/>
              <a:ea typeface="Verdana" pitchFamily="34" charset="0"/>
              <a:cs typeface="Verdana" pitchFamily="34" charset="0"/>
            </a:endParaRPr>
          </a:p>
          <a:p>
            <a:pPr>
              <a:lnSpc>
                <a:spcPts val="1000"/>
              </a:lnSpc>
              <a:spcBef>
                <a:spcPct val="20000"/>
              </a:spcBef>
              <a:buClr>
                <a:srgbClr val="78A22F"/>
              </a:buClr>
            </a:pPr>
            <a:endParaRPr lang="en-GB" sz="1200" b="0" dirty="0" smtClean="0">
              <a:solidFill>
                <a:schemeClr val="tx1"/>
              </a:solidFill>
            </a:endParaRPr>
          </a:p>
          <a:p>
            <a:pPr>
              <a:lnSpc>
                <a:spcPts val="1000"/>
              </a:lnSpc>
              <a:spcBef>
                <a:spcPct val="20000"/>
              </a:spcBef>
              <a:buClr>
                <a:srgbClr val="78A22F"/>
              </a:buClr>
            </a:pPr>
            <a:r>
              <a:rPr lang="sl-SI" sz="1200" dirty="0" smtClean="0">
                <a:solidFill>
                  <a:schemeClr val="tx1"/>
                </a:solidFill>
              </a:rPr>
              <a:t>  </a:t>
            </a:r>
            <a:endParaRPr lang="sl-SI" sz="1200" b="0" dirty="0">
              <a:solidFill>
                <a:schemeClr val="tx1"/>
              </a:solidFill>
            </a:endParaRPr>
          </a:p>
        </p:txBody>
      </p:sp>
      <p:pic>
        <p:nvPicPr>
          <p:cNvPr id="19" name="Picture 9"/>
          <p:cNvPicPr>
            <a:picLocks noChangeAspect="1" noChangeArrowheads="1"/>
          </p:cNvPicPr>
          <p:nvPr/>
        </p:nvPicPr>
        <p:blipFill>
          <a:blip r:embed="rId2" cstate="print"/>
          <a:srcRect t="21620" b="16260"/>
          <a:stretch>
            <a:fillRect/>
          </a:stretch>
        </p:blipFill>
        <p:spPr bwMode="auto">
          <a:xfrm>
            <a:off x="8386763" y="1400175"/>
            <a:ext cx="2125662" cy="1655762"/>
          </a:xfrm>
          <a:prstGeom prst="rect">
            <a:avLst/>
          </a:prstGeom>
          <a:noFill/>
          <a:ln w="9525" algn="ctr">
            <a:noFill/>
            <a:miter lim="800000"/>
            <a:headEnd/>
            <a:tailEnd/>
          </a:ln>
        </p:spPr>
      </p:pic>
      <p:sp>
        <p:nvSpPr>
          <p:cNvPr id="20" name="Rectangle 15"/>
          <p:cNvSpPr>
            <a:spLocks noChangeArrowheads="1"/>
          </p:cNvSpPr>
          <p:nvPr/>
        </p:nvSpPr>
        <p:spPr bwMode="auto">
          <a:xfrm>
            <a:off x="8386763" y="3105150"/>
            <a:ext cx="2085975" cy="396875"/>
          </a:xfrm>
          <a:prstGeom prst="rect">
            <a:avLst/>
          </a:prstGeom>
          <a:noFill/>
          <a:ln w="9525" algn="ctr">
            <a:noFill/>
            <a:miter lim="800000"/>
            <a:headEnd/>
            <a:tailEnd/>
          </a:ln>
        </p:spPr>
        <p:txBody>
          <a:bodyPr anchor="ctr">
            <a:spAutoFit/>
          </a:bodyPr>
          <a:lstStyle/>
          <a:p>
            <a:pPr algn="ctr"/>
            <a:r>
              <a:rPr lang="sl-SI" sz="1000" b="0" dirty="0" err="1">
                <a:solidFill>
                  <a:schemeClr val="tx1"/>
                </a:solidFill>
              </a:rPr>
              <a:t>Port</a:t>
            </a:r>
            <a:r>
              <a:rPr lang="sl-SI" sz="1000" b="0" dirty="0">
                <a:solidFill>
                  <a:schemeClr val="tx1"/>
                </a:solidFill>
              </a:rPr>
              <a:t> </a:t>
            </a:r>
            <a:r>
              <a:rPr lang="sl-SI" sz="1000" b="0" dirty="0" err="1">
                <a:solidFill>
                  <a:schemeClr val="tx1"/>
                </a:solidFill>
              </a:rPr>
              <a:t>of</a:t>
            </a:r>
            <a:r>
              <a:rPr lang="sl-SI" sz="1000" b="0" dirty="0">
                <a:solidFill>
                  <a:schemeClr val="tx1"/>
                </a:solidFill>
              </a:rPr>
              <a:t> Koper / </a:t>
            </a:r>
          </a:p>
          <a:p>
            <a:pPr algn="ctr"/>
            <a:r>
              <a:rPr lang="sl-SI" sz="1000" b="0" dirty="0" err="1">
                <a:solidFill>
                  <a:schemeClr val="tx1"/>
                </a:solidFill>
              </a:rPr>
              <a:t>Port</a:t>
            </a:r>
            <a:r>
              <a:rPr lang="sl-SI" sz="1000" b="0" dirty="0">
                <a:solidFill>
                  <a:schemeClr val="tx1"/>
                </a:solidFill>
              </a:rPr>
              <a:t> </a:t>
            </a:r>
            <a:r>
              <a:rPr lang="sl-SI" sz="1000" b="0" dirty="0" err="1">
                <a:solidFill>
                  <a:schemeClr val="tx1"/>
                </a:solidFill>
              </a:rPr>
              <a:t>and</a:t>
            </a:r>
            <a:r>
              <a:rPr lang="sl-SI" sz="1000" b="0" dirty="0">
                <a:solidFill>
                  <a:schemeClr val="tx1"/>
                </a:solidFill>
              </a:rPr>
              <a:t> </a:t>
            </a:r>
            <a:r>
              <a:rPr lang="sl-SI" sz="1000" b="0" dirty="0" err="1">
                <a:solidFill>
                  <a:schemeClr val="tx1"/>
                </a:solidFill>
              </a:rPr>
              <a:t>logistics</a:t>
            </a:r>
            <a:r>
              <a:rPr lang="sl-SI" sz="1000" b="0" dirty="0">
                <a:solidFill>
                  <a:schemeClr val="tx1"/>
                </a:solidFill>
              </a:rPr>
              <a:t> </a:t>
            </a:r>
            <a:r>
              <a:rPr lang="sl-SI" sz="1000" b="0" dirty="0" err="1">
                <a:solidFill>
                  <a:schemeClr val="tx1"/>
                </a:solidFill>
              </a:rPr>
              <a:t>services</a:t>
            </a:r>
            <a:endParaRPr lang="en-GB" sz="1000" b="0" i="1" dirty="0">
              <a:solidFill>
                <a:schemeClr val="tx1"/>
              </a:solidFill>
            </a:endParaRPr>
          </a:p>
        </p:txBody>
      </p:sp>
      <p:pic>
        <p:nvPicPr>
          <p:cNvPr id="23" name="Picture 8" descr="Renault_Wind"/>
          <p:cNvPicPr>
            <a:picLocks noChangeAspect="1" noChangeArrowheads="1"/>
          </p:cNvPicPr>
          <p:nvPr/>
        </p:nvPicPr>
        <p:blipFill>
          <a:blip r:embed="rId3" cstate="print"/>
          <a:srcRect l="10902" t="19191" r="14549" b="9656"/>
          <a:stretch>
            <a:fillRect/>
          </a:stretch>
        </p:blipFill>
        <p:spPr bwMode="auto">
          <a:xfrm>
            <a:off x="8384506" y="5324475"/>
            <a:ext cx="2016125" cy="1277937"/>
          </a:xfrm>
          <a:prstGeom prst="rect">
            <a:avLst/>
          </a:prstGeom>
          <a:noFill/>
          <a:ln w="9525">
            <a:noFill/>
            <a:miter lim="800000"/>
            <a:headEnd/>
            <a:tailEnd/>
          </a:ln>
        </p:spPr>
      </p:pic>
      <p:sp>
        <p:nvSpPr>
          <p:cNvPr id="24" name="Rectangle 10"/>
          <p:cNvSpPr>
            <a:spLocks noChangeArrowheads="1"/>
          </p:cNvSpPr>
          <p:nvPr/>
        </p:nvSpPr>
        <p:spPr bwMode="auto">
          <a:xfrm>
            <a:off x="7104981" y="6403974"/>
            <a:ext cx="3295650" cy="396875"/>
          </a:xfrm>
          <a:prstGeom prst="rect">
            <a:avLst/>
          </a:prstGeom>
          <a:noFill/>
          <a:ln w="9525" algn="ctr">
            <a:noFill/>
            <a:miter lim="800000"/>
            <a:headEnd/>
            <a:tailEnd/>
          </a:ln>
        </p:spPr>
        <p:txBody>
          <a:bodyPr wrap="none" anchor="ctr">
            <a:spAutoFit/>
          </a:bodyPr>
          <a:lstStyle/>
          <a:p>
            <a:pPr algn="r"/>
            <a:r>
              <a:rPr lang="sl-SI" sz="1000" b="0" dirty="0">
                <a:solidFill>
                  <a:schemeClr val="tx1"/>
                </a:solidFill>
              </a:rPr>
              <a:t>REVOZ /</a:t>
            </a:r>
          </a:p>
          <a:p>
            <a:pPr algn="r"/>
            <a:r>
              <a:rPr lang="sl-SI" sz="1000" b="0" i="1" dirty="0">
                <a:solidFill>
                  <a:schemeClr val="tx1"/>
                </a:solidFill>
              </a:rPr>
              <a:t>Renault </a:t>
            </a:r>
            <a:r>
              <a:rPr lang="sl-SI" sz="1000" b="0" i="1" dirty="0" err="1">
                <a:solidFill>
                  <a:schemeClr val="tx1"/>
                </a:solidFill>
              </a:rPr>
              <a:t>Wind</a:t>
            </a:r>
            <a:r>
              <a:rPr lang="sl-SI" sz="1000" b="0" i="1" dirty="0">
                <a:solidFill>
                  <a:schemeClr val="tx1"/>
                </a:solidFill>
              </a:rPr>
              <a:t>, </a:t>
            </a:r>
            <a:r>
              <a:rPr lang="sl-SI" sz="1000" b="0" i="1" dirty="0" err="1">
                <a:solidFill>
                  <a:schemeClr val="tx1"/>
                </a:solidFill>
              </a:rPr>
              <a:t>assembled</a:t>
            </a:r>
            <a:r>
              <a:rPr lang="sl-SI" sz="1000" b="0" i="1" dirty="0">
                <a:solidFill>
                  <a:schemeClr val="tx1"/>
                </a:solidFill>
              </a:rPr>
              <a:t> </a:t>
            </a:r>
            <a:r>
              <a:rPr lang="sl-SI" sz="1000" b="0" i="1" dirty="0" err="1">
                <a:solidFill>
                  <a:schemeClr val="tx1"/>
                </a:solidFill>
              </a:rPr>
              <a:t>exclusively</a:t>
            </a:r>
            <a:r>
              <a:rPr lang="sl-SI" sz="1000" b="0" i="1" dirty="0">
                <a:solidFill>
                  <a:schemeClr val="tx1"/>
                </a:solidFill>
              </a:rPr>
              <a:t> in </a:t>
            </a:r>
            <a:r>
              <a:rPr lang="sl-SI" sz="1000" b="0" i="1" dirty="0" err="1">
                <a:solidFill>
                  <a:schemeClr val="tx1"/>
                </a:solidFill>
              </a:rPr>
              <a:t>Slovenia</a:t>
            </a:r>
            <a:endParaRPr lang="en-GB" sz="1000" b="0" i="1" dirty="0">
              <a:solidFill>
                <a:schemeClr val="tx1"/>
              </a:solidFill>
            </a:endParaRPr>
          </a:p>
        </p:txBody>
      </p:sp>
      <p:pic>
        <p:nvPicPr>
          <p:cNvPr id="18" name="Picture 11"/>
          <p:cNvPicPr>
            <a:picLocks noChangeAspect="1" noChangeArrowheads="1"/>
          </p:cNvPicPr>
          <p:nvPr/>
        </p:nvPicPr>
        <p:blipFill>
          <a:blip r:embed="rId4" cstate="print"/>
          <a:srcRect/>
          <a:stretch>
            <a:fillRect/>
          </a:stretch>
        </p:blipFill>
        <p:spPr bwMode="auto">
          <a:xfrm>
            <a:off x="8259743" y="7016756"/>
            <a:ext cx="2420629" cy="533696"/>
          </a:xfrm>
          <a:prstGeom prst="rect">
            <a:avLst/>
          </a:prstGeom>
          <a:noFill/>
          <a:ln w="9525">
            <a:noFill/>
            <a:miter lim="800000"/>
            <a:headEnd/>
            <a:tailEnd/>
          </a:ln>
        </p:spPr>
      </p:pic>
      <p:pic>
        <p:nvPicPr>
          <p:cNvPr id="26" name="Picture 7" descr="C:\Users\katjaturk\Desktop\tia.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723369" y="3502025"/>
            <a:ext cx="1789055" cy="13898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1828819" y="757882"/>
            <a:ext cx="9431647" cy="523220"/>
          </a:xfrm>
          <a:prstGeom prst="rect">
            <a:avLst/>
          </a:prstGeom>
        </p:spPr>
        <p:txBody>
          <a:bodyPr wrap="square">
            <a:spAutoFit/>
          </a:bodyPr>
          <a:lstStyle/>
          <a:p>
            <a:pPr marL="176213" algn="ctr"/>
            <a:r>
              <a:rPr lang="sl-SI" sz="2800" b="1" dirty="0" smtClean="0">
                <a:solidFill>
                  <a:srgbClr val="002060"/>
                </a:solidFill>
                <a:latin typeface="Myriad Pro Cond"/>
              </a:rPr>
              <a:t>Litostroj </a:t>
            </a:r>
            <a:r>
              <a:rPr lang="en-GB" sz="2800" b="1" dirty="0" smtClean="0">
                <a:solidFill>
                  <a:srgbClr val="002060"/>
                </a:solidFill>
                <a:latin typeface="Myriad Pro Cond"/>
              </a:rPr>
              <a:t>Business and technology </a:t>
            </a:r>
            <a:r>
              <a:rPr lang="sl-SI" sz="2800" b="1" dirty="0" smtClean="0">
                <a:solidFill>
                  <a:srgbClr val="002060"/>
                </a:solidFill>
                <a:latin typeface="Myriad Pro Cond"/>
              </a:rPr>
              <a:t>Park</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169985" name="Rectangle 1"/>
          <p:cNvSpPr>
            <a:spLocks noChangeArrowheads="1"/>
          </p:cNvSpPr>
          <p:nvPr/>
        </p:nvSpPr>
        <p:spPr bwMode="auto">
          <a:xfrm>
            <a:off x="353960" y="1671745"/>
            <a:ext cx="9726681"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dirty="0" smtClean="0">
                <a:ln>
                  <a:noFill/>
                </a:ln>
                <a:solidFill>
                  <a:srgbClr val="000066"/>
                </a:solidFill>
                <a:effectLst/>
                <a:latin typeface="Myriad Pro Cond"/>
                <a:ea typeface="Times New Roman" pitchFamily="18" charset="0"/>
                <a:cs typeface="Arial" pitchFamily="34" charset="0"/>
              </a:rPr>
              <a:t>Investment opportunity</a:t>
            </a:r>
            <a:endParaRPr kumimoji="0" lang="sl-SI" sz="2200" b="1" i="0" u="none" strike="noStrike" cap="none" normalizeH="0" baseline="0" dirty="0" smtClean="0">
              <a:ln>
                <a:noFill/>
              </a:ln>
              <a:solidFill>
                <a:srgbClr val="000066"/>
              </a:solidFill>
              <a:effectLst/>
              <a:latin typeface="Myriad Pro Cond"/>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200" b="0" i="0" u="none" strike="noStrike" cap="none" normalizeH="0" baseline="0" dirty="0" smtClean="0">
              <a:ln>
                <a:noFill/>
              </a:ln>
              <a:solidFill>
                <a:srgbClr val="000000"/>
              </a:solidFill>
              <a:effectLst/>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a:solidFill>
                  <a:srgbClr val="002060"/>
                </a:solidFill>
                <a:latin typeface="Myriad Pro Cond"/>
                <a:ea typeface="Times New Roman" pitchFamily="18" charset="0"/>
                <a:cs typeface="Arial" pitchFamily="34" charset="0"/>
              </a:rPr>
              <a:t>The company has obtained this area with a view to create a new business and technology park in the capital city with a diverse selection of sites and facilities for businesses planning their next business expansion. </a:t>
            </a:r>
            <a:endParaRPr lang="sl-SI" sz="1800"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sz="1800" dirty="0" smtClean="0">
              <a:solidFill>
                <a:srgbClr val="002060"/>
              </a:solidFill>
              <a:latin typeface="Myriad Pro Cond"/>
              <a:ea typeface="Times New Roman" pitchFamily="18" charset="0"/>
              <a:cs typeface="Arial" pitchFamily="34" charset="0"/>
            </a:endParaRPr>
          </a:p>
        </p:txBody>
      </p:sp>
      <p:sp>
        <p:nvSpPr>
          <p:cNvPr id="169986" name="Rectangle 2"/>
          <p:cNvSpPr>
            <a:spLocks noChangeArrowheads="1"/>
          </p:cNvSpPr>
          <p:nvPr/>
        </p:nvSpPr>
        <p:spPr bwMode="auto">
          <a:xfrm>
            <a:off x="392650" y="3731738"/>
            <a:ext cx="10089515"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GB" sz="1800" dirty="0" smtClean="0">
                <a:solidFill>
                  <a:srgbClr val="002060"/>
                </a:solidFill>
                <a:latin typeface="Myriad Pro Cond"/>
                <a:ea typeface="Times New Roman" pitchFamily="18" charset="0"/>
                <a:cs typeface="Arial" pitchFamily="34" charset="0"/>
              </a:rPr>
              <a:t>The value of the project LITOSTROJ offered to a developer or investor – building plot P1 including the three buildings – is estimated on </a:t>
            </a:r>
            <a:r>
              <a:rPr lang="sl-SI" sz="1800" dirty="0" smtClean="0">
                <a:solidFill>
                  <a:srgbClr val="002060"/>
                </a:solidFill>
                <a:latin typeface="Myriad Pro Cond"/>
                <a:ea typeface="Times New Roman" pitchFamily="18" charset="0"/>
                <a:cs typeface="Arial" pitchFamily="34" charset="0"/>
              </a:rPr>
              <a:t>€ </a:t>
            </a:r>
            <a:r>
              <a:rPr lang="en-GB" sz="1800" dirty="0" smtClean="0">
                <a:solidFill>
                  <a:srgbClr val="002060"/>
                </a:solidFill>
                <a:latin typeface="Myriad Pro Cond"/>
                <a:ea typeface="Times New Roman" pitchFamily="18" charset="0"/>
                <a:cs typeface="Arial" pitchFamily="34" charset="0"/>
              </a:rPr>
              <a:t>58.2 </a:t>
            </a:r>
            <a:r>
              <a:rPr lang="en-GB" sz="1800" dirty="0" err="1" smtClean="0">
                <a:solidFill>
                  <a:srgbClr val="002060"/>
                </a:solidFill>
                <a:latin typeface="Myriad Pro Cond"/>
                <a:ea typeface="Times New Roman" pitchFamily="18" charset="0"/>
                <a:cs typeface="Arial" pitchFamily="34" charset="0"/>
              </a:rPr>
              <a:t>mn</a:t>
            </a:r>
            <a:r>
              <a:rPr lang="en-GB" sz="1800" dirty="0" smtClean="0">
                <a:solidFill>
                  <a:srgbClr val="002060"/>
                </a:solidFill>
                <a:latin typeface="Myriad Pro Cond"/>
                <a:ea typeface="Times New Roman" pitchFamily="18" charset="0"/>
                <a:cs typeface="Arial" pitchFamily="34" charset="0"/>
              </a:rPr>
              <a:t>.</a:t>
            </a:r>
            <a:endParaRPr lang="sl-SI" sz="1800" dirty="0" smtClean="0">
              <a:solidFill>
                <a:srgbClr val="002060"/>
              </a:solidFill>
              <a:latin typeface="Myriad Pro Cond"/>
              <a:ea typeface="Times New Roman" pitchFamily="18" charset="0"/>
              <a:cs typeface="Arial" pitchFamily="34" charset="0"/>
            </a:endParaRPr>
          </a:p>
          <a:p>
            <a:pPr defTabSz="914400" eaLnBrk="0" fontAlgn="base" hangingPunct="0">
              <a:spcBef>
                <a:spcPct val="0"/>
              </a:spcBef>
              <a:spcAft>
                <a:spcPct val="0"/>
              </a:spcAft>
            </a:pPr>
            <a:r>
              <a:rPr lang="en-GB" sz="1800" dirty="0" smtClean="0">
                <a:solidFill>
                  <a:schemeClr val="tx2"/>
                </a:solidFill>
                <a:latin typeface="Myriad Pro Cond"/>
                <a:ea typeface="Times New Roman" pitchFamily="18" charset="0"/>
                <a:cs typeface="Arial" pitchFamily="34" charset="0"/>
              </a:rPr>
              <a:t> </a:t>
            </a:r>
            <a:endParaRPr lang="sl-SI" sz="1800" dirty="0" smtClean="0">
              <a:solidFill>
                <a:schemeClr val="tx2"/>
              </a:solidFill>
              <a:latin typeface="Myriad Pro Cond"/>
              <a:ea typeface="Times New Roman" pitchFamily="18" charset="0"/>
              <a:cs typeface="Arial" pitchFamily="34" charset="0"/>
            </a:endParaRPr>
          </a:p>
        </p:txBody>
      </p:sp>
      <p:sp>
        <p:nvSpPr>
          <p:cNvPr id="15" name="Rectangle 1"/>
          <p:cNvSpPr>
            <a:spLocks noChangeArrowheads="1"/>
          </p:cNvSpPr>
          <p:nvPr/>
        </p:nvSpPr>
        <p:spPr bwMode="auto">
          <a:xfrm>
            <a:off x="462929" y="4655068"/>
            <a:ext cx="3741385"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en-GB" sz="1600" b="1" dirty="0" smtClean="0">
                <a:solidFill>
                  <a:srgbClr val="708E31"/>
                </a:solidFill>
                <a:latin typeface="Myriad Pro Cond"/>
              </a:rPr>
              <a:t>Contact </a:t>
            </a:r>
            <a:r>
              <a:rPr lang="sl-SI" sz="1600" b="1" dirty="0" smtClean="0">
                <a:solidFill>
                  <a:srgbClr val="708E31"/>
                </a:solidFill>
                <a:latin typeface="Myriad Pro Cond"/>
              </a:rPr>
              <a:t>p</a:t>
            </a:r>
            <a:r>
              <a:rPr lang="en-GB" sz="1600" b="1" dirty="0" err="1" smtClean="0">
                <a:solidFill>
                  <a:srgbClr val="708E31"/>
                </a:solidFill>
                <a:latin typeface="Myriad Pro Cond"/>
              </a:rPr>
              <a:t>oint</a:t>
            </a:r>
            <a:r>
              <a:rPr lang="sl-SI" sz="1600" b="1" dirty="0" smtClean="0">
                <a:solidFill>
                  <a:srgbClr val="708E31"/>
                </a:solidFill>
                <a:latin typeface="Myriad Pro Cond"/>
              </a:rPr>
              <a:t>:</a:t>
            </a:r>
          </a:p>
          <a:p>
            <a:pPr lvl="0" defTabSz="914400" eaLnBrk="0" fontAlgn="base" hangingPunct="0">
              <a:spcBef>
                <a:spcPct val="0"/>
              </a:spcBef>
              <a:spcAft>
                <a:spcPct val="0"/>
              </a:spcAft>
            </a:pPr>
            <a:r>
              <a:rPr lang="en-GB" sz="1600" dirty="0" smtClean="0">
                <a:solidFill>
                  <a:srgbClr val="000000"/>
                </a:solidFill>
                <a:latin typeface="Arial" pitchFamily="34" charset="0"/>
                <a:ea typeface="Times New Roman" pitchFamily="18" charset="0"/>
                <a:cs typeface="Arial" pitchFamily="34" charset="0"/>
              </a:rPr>
              <a:t>I</a:t>
            </a:r>
            <a:r>
              <a:rPr lang="en-GB" sz="1600" dirty="0" smtClean="0" bmk="">
                <a:solidFill>
                  <a:srgbClr val="002060"/>
                </a:solidFill>
                <a:latin typeface="Myriad Pro Cond"/>
                <a:ea typeface="Times New Roman" pitchFamily="18" charset="0"/>
                <a:cs typeface="Arial" pitchFamily="34" charset="0"/>
              </a:rPr>
              <a:t>MOS Holding </a:t>
            </a:r>
            <a:r>
              <a:rPr lang="en-GB" sz="1600" dirty="0" err="1" smtClean="0" bmk="">
                <a:solidFill>
                  <a:srgbClr val="002060"/>
                </a:solidFill>
                <a:latin typeface="Myriad Pro Cond"/>
                <a:ea typeface="Times New Roman" pitchFamily="18" charset="0"/>
                <a:cs typeface="Arial" pitchFamily="34" charset="0"/>
              </a:rPr>
              <a:t>d.d</a:t>
            </a:r>
            <a:r>
              <a:rPr lang="en-GB" sz="1600" dirty="0" smtClean="0" bmk="">
                <a:solidFill>
                  <a:srgbClr val="002060"/>
                </a:solidFill>
                <a:latin typeface="Myriad Pro Cond"/>
                <a:ea typeface="Times New Roman" pitchFamily="18" charset="0"/>
                <a:cs typeface="Arial" pitchFamily="34" charset="0"/>
              </a:rPr>
              <a:t>.</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sl-SI" sz="1600" dirty="0" smtClean="0" bmk="">
                <a:solidFill>
                  <a:srgbClr val="002060"/>
                </a:solidFill>
                <a:latin typeface="Myriad Pro Cond"/>
                <a:ea typeface="Times New Roman" pitchFamily="18" charset="0"/>
                <a:cs typeface="Arial" pitchFamily="34" charset="0"/>
              </a:rPr>
              <a:t>Mr. </a:t>
            </a:r>
            <a:r>
              <a:rPr lang="sl-SI" sz="1600" dirty="0" err="1" smtClean="0" bmk="">
                <a:solidFill>
                  <a:srgbClr val="002060"/>
                </a:solidFill>
                <a:latin typeface="Myriad Pro Cond"/>
                <a:ea typeface="Times New Roman" pitchFamily="18" charset="0"/>
                <a:cs typeface="Arial" pitchFamily="34" charset="0"/>
              </a:rPr>
              <a:t>Joze</a:t>
            </a:r>
            <a:r>
              <a:rPr lang="sl-SI" sz="1600" dirty="0" smtClean="0" bmk="">
                <a:solidFill>
                  <a:srgbClr val="002060"/>
                </a:solidFill>
                <a:latin typeface="Myriad Pro Cond"/>
                <a:ea typeface="Times New Roman" pitchFamily="18" charset="0"/>
                <a:cs typeface="Arial" pitchFamily="34" charset="0"/>
              </a:rPr>
              <a:t> Novak</a:t>
            </a:r>
          </a:p>
          <a:p>
            <a:pPr lvl="0" defTabSz="914400" eaLnBrk="0" fontAlgn="base" hangingPunct="0">
              <a:spcBef>
                <a:spcPct val="0"/>
              </a:spcBef>
              <a:spcAft>
                <a:spcPct val="0"/>
              </a:spcAft>
            </a:pPr>
            <a:r>
              <a:rPr lang="it-IT" sz="1600" dirty="0" err="1" smtClean="0" bmk="">
                <a:solidFill>
                  <a:srgbClr val="002060"/>
                </a:solidFill>
                <a:latin typeface="Myriad Pro Cond"/>
                <a:ea typeface="Times New Roman" pitchFamily="18" charset="0"/>
                <a:cs typeface="Arial" pitchFamily="34" charset="0"/>
              </a:rPr>
              <a:t>Fajfarjeva</a:t>
            </a:r>
            <a:r>
              <a:rPr lang="it-IT" sz="1600" dirty="0" smtClean="0" bmk="">
                <a:solidFill>
                  <a:srgbClr val="002060"/>
                </a:solidFill>
                <a:latin typeface="Myriad Pro Cond"/>
                <a:ea typeface="Times New Roman" pitchFamily="18" charset="0"/>
                <a:cs typeface="Arial" pitchFamily="34" charset="0"/>
              </a:rPr>
              <a:t> </a:t>
            </a:r>
            <a:r>
              <a:rPr lang="it-IT" sz="1600" dirty="0" err="1" smtClean="0" bmk="">
                <a:solidFill>
                  <a:srgbClr val="002060"/>
                </a:solidFill>
                <a:latin typeface="Myriad Pro Cond"/>
                <a:ea typeface="Times New Roman" pitchFamily="18" charset="0"/>
                <a:cs typeface="Arial" pitchFamily="34" charset="0"/>
              </a:rPr>
              <a:t>ulica</a:t>
            </a:r>
            <a:r>
              <a:rPr lang="it-IT" sz="1600" dirty="0" smtClean="0" bmk="">
                <a:solidFill>
                  <a:srgbClr val="002060"/>
                </a:solidFill>
                <a:latin typeface="Myriad Pro Cond"/>
                <a:ea typeface="Times New Roman" pitchFamily="18" charset="0"/>
                <a:cs typeface="Arial" pitchFamily="34" charset="0"/>
              </a:rPr>
              <a:t> 33</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it-IT" sz="1600" dirty="0" smtClean="0" bmk="">
                <a:solidFill>
                  <a:srgbClr val="002060"/>
                </a:solidFill>
                <a:latin typeface="Myriad Pro Cond"/>
                <a:ea typeface="Times New Roman" pitchFamily="18" charset="0"/>
                <a:cs typeface="Arial" pitchFamily="34" charset="0"/>
              </a:rPr>
              <a:t>1000 Ljubljana, Slovenia</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it-IT" sz="1600" dirty="0" err="1" smtClean="0" bmk="">
                <a:solidFill>
                  <a:srgbClr val="002060"/>
                </a:solidFill>
                <a:latin typeface="Myriad Pro Cond"/>
                <a:ea typeface="Times New Roman" pitchFamily="18" charset="0"/>
                <a:cs typeface="Arial" pitchFamily="34" charset="0"/>
              </a:rPr>
              <a:t>Phone</a:t>
            </a:r>
            <a:r>
              <a:rPr lang="it-IT" sz="1600" dirty="0" smtClean="0" bmk="">
                <a:solidFill>
                  <a:srgbClr val="002060"/>
                </a:solidFill>
                <a:latin typeface="Myriad Pro Cond"/>
                <a:ea typeface="Times New Roman" pitchFamily="18" charset="0"/>
                <a:cs typeface="Arial" pitchFamily="34" charset="0"/>
              </a:rPr>
              <a:t>: +386- 41 754382</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GB" sz="1600" dirty="0" smtClean="0" bmk="">
                <a:solidFill>
                  <a:srgbClr val="002060"/>
                </a:solidFill>
                <a:latin typeface="Myriad Pro Cond"/>
                <a:ea typeface="Times New Roman" pitchFamily="18" charset="0"/>
                <a:cs typeface="Arial" pitchFamily="34" charset="0"/>
              </a:rPr>
              <a:t>Email: </a:t>
            </a:r>
            <a:r>
              <a:rPr lang="sl-SI" sz="1600" dirty="0" err="1" smtClean="0" bmk="">
                <a:solidFill>
                  <a:srgbClr val="002060"/>
                </a:solidFill>
                <a:latin typeface="Myriad Pro Cond"/>
                <a:ea typeface="Times New Roman" pitchFamily="18" charset="0"/>
                <a:cs typeface="Arial" pitchFamily="34" charset="0"/>
                <a:hlinkClick r:id="rId4"/>
              </a:rPr>
              <a:t>joze</a:t>
            </a:r>
            <a:r>
              <a:rPr lang="en-GB" sz="1600" dirty="0" smtClean="0" bmk="">
                <a:solidFill>
                  <a:srgbClr val="002060"/>
                </a:solidFill>
                <a:latin typeface="Myriad Pro Cond"/>
                <a:ea typeface="Times New Roman" pitchFamily="18" charset="0"/>
                <a:cs typeface="Arial" pitchFamily="34" charset="0"/>
                <a:hlinkClick r:id="rId4"/>
              </a:rPr>
              <a:t>.</a:t>
            </a:r>
            <a:r>
              <a:rPr lang="sl-SI" sz="1600" dirty="0" err="1" smtClean="0" bmk="">
                <a:solidFill>
                  <a:srgbClr val="002060"/>
                </a:solidFill>
                <a:latin typeface="Myriad Pro Cond"/>
                <a:ea typeface="Times New Roman" pitchFamily="18" charset="0"/>
                <a:cs typeface="Arial" pitchFamily="34" charset="0"/>
                <a:hlinkClick r:id="rId4"/>
              </a:rPr>
              <a:t>novak</a:t>
            </a:r>
            <a:r>
              <a:rPr lang="en-GB" sz="1600" dirty="0" smtClean="0" bmk="">
                <a:solidFill>
                  <a:srgbClr val="002060"/>
                </a:solidFill>
                <a:latin typeface="Myriad Pro Cond"/>
                <a:ea typeface="Times New Roman" pitchFamily="18" charset="0"/>
                <a:cs typeface="Arial" pitchFamily="34" charset="0"/>
                <a:hlinkClick r:id="rId4"/>
              </a:rPr>
              <a:t>@</a:t>
            </a:r>
            <a:r>
              <a:rPr lang="en-GB" sz="1600" dirty="0" err="1" smtClean="0" bmk="">
                <a:solidFill>
                  <a:srgbClr val="002060"/>
                </a:solidFill>
                <a:latin typeface="Myriad Pro Cond"/>
                <a:ea typeface="Times New Roman" pitchFamily="18" charset="0"/>
                <a:cs typeface="Arial" pitchFamily="34" charset="0"/>
                <a:hlinkClick r:id="rId4"/>
              </a:rPr>
              <a:t>imos.si</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GB" sz="1600" dirty="0" smtClean="0" bmk="">
                <a:solidFill>
                  <a:srgbClr val="002060"/>
                </a:solidFill>
                <a:latin typeface="Myriad Pro Cond"/>
                <a:ea typeface="Times New Roman" pitchFamily="18" charset="0"/>
                <a:cs typeface="Arial" pitchFamily="34" charset="0"/>
              </a:rPr>
              <a:t>http://www.imos.si</a:t>
            </a:r>
          </a:p>
        </p:txBody>
      </p:sp>
      <p:pic>
        <p:nvPicPr>
          <p:cNvPr id="17" name="Slika 16" descr="imos logotip.jpg"/>
          <p:cNvPicPr/>
          <p:nvPr/>
        </p:nvPicPr>
        <p:blipFill>
          <a:blip r:embed="rId5" cstate="print"/>
          <a:stretch>
            <a:fillRect/>
          </a:stretch>
        </p:blipFill>
        <p:spPr>
          <a:xfrm>
            <a:off x="0" y="6900057"/>
            <a:ext cx="2214699" cy="662793"/>
          </a:xfrm>
          <a:prstGeom prst="rect">
            <a:avLst/>
          </a:prstGeom>
        </p:spPr>
      </p:pic>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lika 12"/>
          <p:cNvPicPr/>
          <p:nvPr/>
        </p:nvPicPr>
        <p:blipFill>
          <a:blip r:embed="rId3" cstate="print"/>
          <a:srcRect/>
          <a:stretch>
            <a:fillRect/>
          </a:stretch>
        </p:blipFill>
        <p:spPr bwMode="auto">
          <a:xfrm>
            <a:off x="5893998" y="3503645"/>
            <a:ext cx="4731489" cy="3257940"/>
          </a:xfrm>
          <a:prstGeom prst="rect">
            <a:avLst/>
          </a:prstGeom>
          <a:noFill/>
          <a:ln w="9525" algn="ctr">
            <a:noFill/>
            <a:miter lim="800000"/>
            <a:headEnd/>
            <a:tailEnd/>
          </a:ln>
          <a:effectLst/>
        </p:spPr>
      </p:pic>
      <p:sp>
        <p:nvSpPr>
          <p:cNvPr id="9" name="Pravokotnik 8"/>
          <p:cNvSpPr/>
          <p:nvPr/>
        </p:nvSpPr>
        <p:spPr>
          <a:xfrm>
            <a:off x="6680976" y="757882"/>
            <a:ext cx="4219983" cy="523220"/>
          </a:xfrm>
          <a:prstGeom prst="rect">
            <a:avLst/>
          </a:prstGeom>
        </p:spPr>
        <p:txBody>
          <a:bodyPr wrap="square">
            <a:spAutoFit/>
          </a:bodyPr>
          <a:lstStyle/>
          <a:p>
            <a:pPr marL="176213" algn="ctr"/>
            <a:r>
              <a:rPr lang="sl-SI" sz="2800" b="1" dirty="0" err="1" smtClean="0">
                <a:solidFill>
                  <a:srgbClr val="002060"/>
                </a:solidFill>
                <a:latin typeface="Myriad Pro Cond"/>
              </a:rPr>
              <a:t>TobacnaCity</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4" cstate="print"/>
          <a:srcRect/>
          <a:stretch>
            <a:fillRect/>
          </a:stretch>
        </p:blipFill>
        <p:spPr bwMode="auto">
          <a:xfrm>
            <a:off x="8259743" y="7016756"/>
            <a:ext cx="2420629" cy="533696"/>
          </a:xfrm>
          <a:prstGeom prst="rect">
            <a:avLst/>
          </a:prstGeom>
          <a:noFill/>
          <a:ln w="9525">
            <a:noFill/>
            <a:miter lim="800000"/>
            <a:headEnd/>
            <a:tailEnd/>
          </a:ln>
        </p:spPr>
      </p:pic>
      <p:sp>
        <p:nvSpPr>
          <p:cNvPr id="172033" name="Rectangle 1"/>
          <p:cNvSpPr>
            <a:spLocks noChangeArrowheads="1"/>
          </p:cNvSpPr>
          <p:nvPr/>
        </p:nvSpPr>
        <p:spPr bwMode="auto">
          <a:xfrm>
            <a:off x="383458" y="4730260"/>
            <a:ext cx="6002594"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indent="0" defTabSz="914400" eaLnBrk="1" fontAlgn="base" hangingPunct="1">
              <a:lnSpc>
                <a:spcPct val="100000"/>
              </a:lnSpc>
              <a:spcBef>
                <a:spcPct val="0"/>
              </a:spcBef>
              <a:spcAft>
                <a:spcPct val="0"/>
              </a:spcAft>
              <a:buClrTx/>
              <a:buSzTx/>
              <a:buFontTx/>
              <a:buNone/>
              <a:tabLst/>
            </a:pPr>
            <a:r>
              <a:rPr lang="en-GB" altLang="zh-CN" sz="1800" dirty="0" smtClean="0">
                <a:solidFill>
                  <a:srgbClr val="002060"/>
                </a:solidFill>
                <a:latin typeface="Myriad Pro Cond"/>
                <a:ea typeface="Times New Roman" pitchFamily="18" charset="0"/>
                <a:cs typeface="Arial" pitchFamily="34" charset="0"/>
              </a:rPr>
              <a:t>Key figures</a:t>
            </a:r>
            <a:endParaRPr lang="sl-SI" altLang="zh-CN" sz="1800" dirty="0" smtClean="0">
              <a:solidFill>
                <a:srgbClr val="002060"/>
              </a:solidFill>
              <a:latin typeface="Myriad Pro Cond"/>
              <a:ea typeface="Times New Roman" pitchFamily="18" charset="0"/>
              <a:cs typeface="Arial" pitchFamily="34" charset="0"/>
            </a:endParaRPr>
          </a:p>
          <a:p>
            <a:pPr marR="0" indent="0" defTabSz="914400" eaLnBrk="0" fontAlgn="base" hangingPunct="0">
              <a:lnSpc>
                <a:spcPct val="100000"/>
              </a:lnSpc>
              <a:spcBef>
                <a:spcPct val="0"/>
              </a:spcBef>
              <a:spcAft>
                <a:spcPct val="0"/>
              </a:spcAft>
              <a:buClr>
                <a:srgbClr val="708E31"/>
              </a:buClr>
              <a:buSzTx/>
              <a:buFont typeface="Wingdings" pitchFamily="2" charset="2"/>
              <a:buChar char="§"/>
              <a:tabLst/>
            </a:pPr>
            <a:r>
              <a:rPr lang="sl-SI" altLang="zh-CN" sz="1800" dirty="0" smtClean="0">
                <a:solidFill>
                  <a:srgbClr val="002060"/>
                </a:solidFill>
                <a:latin typeface="Myriad Pro Cond"/>
                <a:ea typeface="Times New Roman" pitchFamily="18" charset="0"/>
                <a:cs typeface="Arial" pitchFamily="34" charset="0"/>
              </a:rPr>
              <a:t> </a:t>
            </a:r>
            <a:r>
              <a:rPr lang="en-GB" altLang="zh-CN" sz="1800" dirty="0" smtClean="0">
                <a:solidFill>
                  <a:srgbClr val="002060"/>
                </a:solidFill>
                <a:latin typeface="Myriad Pro Cond"/>
                <a:ea typeface="Times New Roman" pitchFamily="18" charset="0"/>
                <a:cs typeface="Arial" pitchFamily="34" charset="0"/>
              </a:rPr>
              <a:t>Total size of the development area: 65,000 sq. m</a:t>
            </a:r>
            <a:endParaRPr lang="sl-SI" altLang="zh-CN" sz="1800" dirty="0" smtClean="0">
              <a:solidFill>
                <a:srgbClr val="002060"/>
              </a:solidFill>
              <a:latin typeface="Myriad Pro Cond"/>
              <a:ea typeface="Times New Roman" pitchFamily="18" charset="0"/>
              <a:cs typeface="Arial" pitchFamily="34" charset="0"/>
            </a:endParaRPr>
          </a:p>
          <a:p>
            <a:pPr marR="0" indent="0" defTabSz="914400" eaLnBrk="0" fontAlgn="base" hangingPunct="0">
              <a:lnSpc>
                <a:spcPct val="100000"/>
              </a:lnSpc>
              <a:spcBef>
                <a:spcPct val="0"/>
              </a:spcBef>
              <a:spcAft>
                <a:spcPct val="0"/>
              </a:spcAft>
              <a:buClr>
                <a:srgbClr val="708E31"/>
              </a:buClr>
              <a:buSzTx/>
              <a:buFont typeface="Wingdings" pitchFamily="2" charset="2"/>
              <a:buChar char="§"/>
              <a:tabLst/>
            </a:pPr>
            <a:r>
              <a:rPr lang="sl-SI" altLang="zh-CN" sz="1800" dirty="0" smtClean="0">
                <a:solidFill>
                  <a:srgbClr val="002060"/>
                </a:solidFill>
                <a:latin typeface="Myriad Pro Cond"/>
                <a:ea typeface="Times New Roman" pitchFamily="18" charset="0"/>
                <a:cs typeface="Arial" pitchFamily="34" charset="0"/>
              </a:rPr>
              <a:t> </a:t>
            </a:r>
            <a:r>
              <a:rPr lang="en-GB" altLang="zh-CN" sz="1800" dirty="0" smtClean="0">
                <a:solidFill>
                  <a:srgbClr val="002060"/>
                </a:solidFill>
                <a:latin typeface="Myriad Pro Cond"/>
                <a:ea typeface="Times New Roman" pitchFamily="18" charset="0"/>
                <a:cs typeface="Arial" pitchFamily="34" charset="0"/>
              </a:rPr>
              <a:t>Total service area of new buildings: 129,000 sq. m</a:t>
            </a:r>
            <a:endParaRPr lang="sl-SI" altLang="zh-CN" sz="1800" dirty="0" smtClean="0">
              <a:solidFill>
                <a:srgbClr val="002060"/>
              </a:solidFill>
              <a:latin typeface="Myriad Pro Cond"/>
              <a:ea typeface="Times New Roman" pitchFamily="18" charset="0"/>
              <a:cs typeface="Arial" pitchFamily="34" charset="0"/>
            </a:endParaRPr>
          </a:p>
          <a:p>
            <a:pPr marR="0" indent="0" defTabSz="914400" eaLnBrk="0" fontAlgn="base" hangingPunct="0">
              <a:lnSpc>
                <a:spcPct val="100000"/>
              </a:lnSpc>
              <a:spcBef>
                <a:spcPct val="0"/>
              </a:spcBef>
              <a:spcAft>
                <a:spcPct val="0"/>
              </a:spcAft>
              <a:buClr>
                <a:srgbClr val="708E31"/>
              </a:buClr>
              <a:buSzTx/>
              <a:buFont typeface="Wingdings" pitchFamily="2" charset="2"/>
              <a:buChar char="§"/>
              <a:tabLst/>
            </a:pPr>
            <a:r>
              <a:rPr lang="sl-SI" altLang="zh-CN" sz="1800" dirty="0" smtClean="0">
                <a:solidFill>
                  <a:srgbClr val="002060"/>
                </a:solidFill>
                <a:latin typeface="Myriad Pro Cond"/>
                <a:ea typeface="Times New Roman" pitchFamily="18" charset="0"/>
                <a:cs typeface="Arial" pitchFamily="34" charset="0"/>
              </a:rPr>
              <a:t> </a:t>
            </a:r>
            <a:r>
              <a:rPr lang="en-GB" altLang="zh-CN" sz="1800" dirty="0" smtClean="0">
                <a:solidFill>
                  <a:srgbClr val="002060"/>
                </a:solidFill>
                <a:latin typeface="Myriad Pro Cond"/>
                <a:ea typeface="Times New Roman" pitchFamily="18" charset="0"/>
                <a:cs typeface="Arial" pitchFamily="34" charset="0"/>
              </a:rPr>
              <a:t>37% share of business premises (48,000 sq. m)</a:t>
            </a:r>
            <a:endParaRPr lang="sl-SI" altLang="zh-CN" sz="1800" dirty="0" smtClean="0">
              <a:solidFill>
                <a:srgbClr val="002060"/>
              </a:solidFill>
              <a:latin typeface="Myriad Pro Cond"/>
              <a:ea typeface="Times New Roman" pitchFamily="18" charset="0"/>
              <a:cs typeface="Arial" pitchFamily="34" charset="0"/>
            </a:endParaRPr>
          </a:p>
          <a:p>
            <a:pPr marR="0" indent="0" defTabSz="914400" eaLnBrk="0" fontAlgn="base" hangingPunct="0">
              <a:lnSpc>
                <a:spcPct val="100000"/>
              </a:lnSpc>
              <a:spcBef>
                <a:spcPct val="0"/>
              </a:spcBef>
              <a:spcAft>
                <a:spcPct val="0"/>
              </a:spcAft>
              <a:buClr>
                <a:srgbClr val="708E31"/>
              </a:buClr>
              <a:buSzTx/>
              <a:buFont typeface="Wingdings" pitchFamily="2" charset="2"/>
              <a:buChar char="§"/>
              <a:tabLst/>
            </a:pPr>
            <a:r>
              <a:rPr lang="sl-SI" altLang="zh-CN" sz="1800" dirty="0" smtClean="0">
                <a:solidFill>
                  <a:srgbClr val="002060"/>
                </a:solidFill>
                <a:latin typeface="Myriad Pro Cond"/>
                <a:ea typeface="Times New Roman" pitchFamily="18" charset="0"/>
                <a:cs typeface="Arial" pitchFamily="34" charset="0"/>
              </a:rPr>
              <a:t> </a:t>
            </a:r>
            <a:r>
              <a:rPr lang="en-GB" altLang="zh-CN" sz="1800" dirty="0" smtClean="0">
                <a:solidFill>
                  <a:srgbClr val="002060"/>
                </a:solidFill>
                <a:latin typeface="Myriad Pro Cond"/>
                <a:ea typeface="Times New Roman" pitchFamily="18" charset="0"/>
                <a:cs typeface="Arial" pitchFamily="34" charset="0"/>
              </a:rPr>
              <a:t>63% share of residential area (81,000 sq. m)</a:t>
            </a:r>
            <a:endParaRPr lang="sl-SI" altLang="zh-CN" sz="1800" dirty="0" smtClean="0">
              <a:solidFill>
                <a:srgbClr val="002060"/>
              </a:solidFill>
              <a:latin typeface="Myriad Pro Cond"/>
              <a:ea typeface="Times New Roman" pitchFamily="18" charset="0"/>
              <a:cs typeface="Arial" pitchFamily="34" charset="0"/>
            </a:endParaRPr>
          </a:p>
          <a:p>
            <a:pPr marR="0" indent="0" defTabSz="914400" eaLnBrk="0" fontAlgn="base" hangingPunct="0">
              <a:lnSpc>
                <a:spcPct val="100000"/>
              </a:lnSpc>
              <a:spcBef>
                <a:spcPct val="0"/>
              </a:spcBef>
              <a:spcAft>
                <a:spcPct val="0"/>
              </a:spcAft>
              <a:buClr>
                <a:srgbClr val="708E31"/>
              </a:buClr>
              <a:buSzTx/>
              <a:buFont typeface="Wingdings" pitchFamily="2" charset="2"/>
              <a:buChar char="§"/>
              <a:tabLst/>
            </a:pPr>
            <a:r>
              <a:rPr lang="sl-SI" altLang="zh-CN" sz="1800" dirty="0" smtClean="0">
                <a:solidFill>
                  <a:srgbClr val="002060"/>
                </a:solidFill>
                <a:latin typeface="Myriad Pro Cond"/>
                <a:ea typeface="Times New Roman" pitchFamily="18" charset="0"/>
                <a:cs typeface="Arial" pitchFamily="34" charset="0"/>
              </a:rPr>
              <a:t> </a:t>
            </a:r>
            <a:r>
              <a:rPr lang="en-GB" altLang="zh-CN" sz="1800" dirty="0" smtClean="0">
                <a:solidFill>
                  <a:srgbClr val="002060"/>
                </a:solidFill>
                <a:latin typeface="Myriad Pro Cond"/>
                <a:ea typeface="Times New Roman" pitchFamily="18" charset="0"/>
                <a:cs typeface="Arial" pitchFamily="34" charset="0"/>
              </a:rPr>
              <a:t>Underground area 137</a:t>
            </a:r>
            <a:r>
              <a:rPr lang="sl-SI" altLang="zh-CN" sz="1800" dirty="0" smtClean="0">
                <a:solidFill>
                  <a:srgbClr val="002060"/>
                </a:solidFill>
                <a:latin typeface="Myriad Pro Cond"/>
                <a:ea typeface="Times New Roman" pitchFamily="18" charset="0"/>
                <a:cs typeface="Arial" pitchFamily="34" charset="0"/>
              </a:rPr>
              <a:t>,</a:t>
            </a:r>
            <a:r>
              <a:rPr lang="en-GB" altLang="zh-CN" sz="1800" dirty="0" smtClean="0">
                <a:solidFill>
                  <a:srgbClr val="002060"/>
                </a:solidFill>
                <a:latin typeface="Myriad Pro Cond"/>
                <a:ea typeface="Times New Roman" pitchFamily="18" charset="0"/>
                <a:cs typeface="Arial" pitchFamily="34" charset="0"/>
              </a:rPr>
              <a:t>600 sq. m (3,500 parking lots)</a:t>
            </a:r>
            <a:endParaRPr lang="sl-SI" altLang="zh-CN" sz="1800" dirty="0" smtClean="0">
              <a:solidFill>
                <a:srgbClr val="002060"/>
              </a:solidFill>
              <a:latin typeface="Myriad Pro Cond"/>
              <a:ea typeface="Times New Roman" pitchFamily="18" charset="0"/>
              <a:cs typeface="Arial" pitchFamily="34" charset="0"/>
            </a:endParaRPr>
          </a:p>
          <a:p>
            <a:pPr marR="0" indent="0" defTabSz="914400" eaLnBrk="0" fontAlgn="base" hangingPunct="0">
              <a:lnSpc>
                <a:spcPct val="100000"/>
              </a:lnSpc>
              <a:spcBef>
                <a:spcPct val="0"/>
              </a:spcBef>
              <a:spcAft>
                <a:spcPct val="0"/>
              </a:spcAft>
              <a:buClr>
                <a:srgbClr val="708E31"/>
              </a:buClr>
              <a:buSzTx/>
              <a:buFont typeface="Wingdings" pitchFamily="2" charset="2"/>
              <a:buChar char="§"/>
              <a:tabLst/>
            </a:pPr>
            <a:r>
              <a:rPr lang="sl-SI" altLang="zh-CN" sz="1800" dirty="0" smtClean="0">
                <a:solidFill>
                  <a:srgbClr val="002060"/>
                </a:solidFill>
                <a:latin typeface="Myriad Pro Cond"/>
                <a:ea typeface="Times New Roman" pitchFamily="18" charset="0"/>
                <a:cs typeface="Arial" pitchFamily="34" charset="0"/>
              </a:rPr>
              <a:t> </a:t>
            </a:r>
            <a:r>
              <a:rPr lang="en-GB" altLang="zh-CN" sz="1800" dirty="0" smtClean="0">
                <a:solidFill>
                  <a:srgbClr val="002060"/>
                </a:solidFill>
                <a:latin typeface="Myriad Pro Cond"/>
                <a:ea typeface="Times New Roman" pitchFamily="18" charset="0"/>
                <a:cs typeface="Arial" pitchFamily="34" charset="0"/>
              </a:rPr>
              <a:t>Old buildings (cultural heritage) – 22,850 sq. m</a:t>
            </a:r>
          </a:p>
        </p:txBody>
      </p:sp>
      <p:sp>
        <p:nvSpPr>
          <p:cNvPr id="172034" name="Rectangle 2"/>
          <p:cNvSpPr>
            <a:spLocks noChangeArrowheads="1"/>
          </p:cNvSpPr>
          <p:nvPr/>
        </p:nvSpPr>
        <p:spPr bwMode="auto">
          <a:xfrm>
            <a:off x="-457178" y="1480789"/>
            <a:ext cx="6843230" cy="2962289"/>
          </a:xfrm>
          <a:prstGeom prst="rect">
            <a:avLst/>
          </a:prstGeom>
          <a:noFill/>
          <a:ln w="9525">
            <a:noFill/>
            <a:miter lim="800000"/>
            <a:headEnd/>
            <a:tailEnd/>
          </a:ln>
          <a:effectLst/>
        </p:spPr>
        <p:txBody>
          <a:bodyPr vert="horz" wrap="square" lIns="899829" tIns="152352" rIns="91440" bIns="3808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lang="en-GB" altLang="zh-CN" sz="1800" dirty="0" smtClean="0">
                <a:solidFill>
                  <a:srgbClr val="002060"/>
                </a:solidFill>
                <a:latin typeface="Myriad Pro Cond"/>
                <a:ea typeface="Times New Roman" pitchFamily="18" charset="0"/>
                <a:cs typeface="Arial" pitchFamily="34" charset="0"/>
              </a:rPr>
              <a:t>Multifunctional Project with Residential, Business and Service programme</a:t>
            </a:r>
          </a:p>
          <a:p>
            <a:pPr marL="0" marR="0" lvl="0" indent="0" algn="l" defTabSz="914400" rtl="0" eaLnBrk="1" fontAlgn="base" latinLnBrk="0" hangingPunct="1">
              <a:lnSpc>
                <a:spcPct val="100000"/>
              </a:lnSpc>
              <a:spcBef>
                <a:spcPct val="0"/>
              </a:spcBef>
              <a:spcAft>
                <a:spcPct val="0"/>
              </a:spcAft>
              <a:buClrTx/>
              <a:buSzTx/>
              <a:buFontTx/>
              <a:buChar char="•"/>
              <a:tabLst/>
            </a:pPr>
            <a:endParaRPr lang="en-GB" altLang="zh-CN" sz="1800" dirty="0" smtClean="0">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GB" sz="1800" dirty="0" smtClean="0">
                <a:solidFill>
                  <a:srgbClr val="002060"/>
                </a:solidFill>
                <a:latin typeface="Myriad Pro Cond"/>
                <a:ea typeface="Times New Roman" pitchFamily="18" charset="0"/>
                <a:cs typeface="Arial" pitchFamily="34" charset="0"/>
              </a:rPr>
              <a:t>The site for </a:t>
            </a:r>
            <a:r>
              <a:rPr lang="en-GB" sz="1800" dirty="0" err="1" smtClean="0">
                <a:solidFill>
                  <a:srgbClr val="002060"/>
                </a:solidFill>
                <a:latin typeface="Myriad Pro Cond"/>
                <a:ea typeface="Times New Roman" pitchFamily="18" charset="0"/>
                <a:cs typeface="Arial" pitchFamily="34" charset="0"/>
              </a:rPr>
              <a:t>Tobačna</a:t>
            </a:r>
            <a:r>
              <a:rPr lang="en-GB" sz="1800" dirty="0" smtClean="0">
                <a:solidFill>
                  <a:srgbClr val="002060"/>
                </a:solidFill>
                <a:latin typeface="Myriad Pro Cond"/>
                <a:ea typeface="Times New Roman" pitchFamily="18" charset="0"/>
                <a:cs typeface="Arial" pitchFamily="34" charset="0"/>
              </a:rPr>
              <a:t> City lies to the west of downtown Ljubljana, Slovenia’s capital. There were manufacturing facilities until 2004 when a decision was taken to redevelop the degraded site and turn it into an upmarket extension of the city centre. IMOS</a:t>
            </a:r>
            <a:r>
              <a:rPr lang="sl-SI" sz="1800" dirty="0" smtClean="0">
                <a:solidFill>
                  <a:srgbClr val="002060"/>
                </a:solidFill>
                <a:latin typeface="Myriad Pro Cond"/>
                <a:ea typeface="Times New Roman" pitchFamily="18" charset="0"/>
                <a:cs typeface="Arial" pitchFamily="34" charset="0"/>
              </a:rPr>
              <a:t> </a:t>
            </a:r>
            <a:r>
              <a:rPr lang="en-GB" sz="1800" dirty="0" smtClean="0">
                <a:solidFill>
                  <a:srgbClr val="002060"/>
                </a:solidFill>
                <a:latin typeface="Myriad Pro Cond"/>
                <a:ea typeface="Times New Roman" pitchFamily="18" charset="0"/>
                <a:cs typeface="Arial" pitchFamily="34" charset="0"/>
              </a:rPr>
              <a:t>has acquired the property to turn a </a:t>
            </a:r>
            <a:r>
              <a:rPr lang="en-GB" sz="1800" dirty="0" err="1" smtClean="0">
                <a:solidFill>
                  <a:srgbClr val="002060"/>
                </a:solidFill>
                <a:latin typeface="Myriad Pro Cond"/>
                <a:ea typeface="Times New Roman" pitchFamily="18" charset="0"/>
                <a:cs typeface="Arial" pitchFamily="34" charset="0"/>
              </a:rPr>
              <a:t>brownfield</a:t>
            </a:r>
            <a:r>
              <a:rPr lang="en-GB" sz="1800" dirty="0" smtClean="0">
                <a:solidFill>
                  <a:srgbClr val="002060"/>
                </a:solidFill>
                <a:latin typeface="Myriad Pro Cond"/>
                <a:ea typeface="Times New Roman" pitchFamily="18" charset="0"/>
                <a:cs typeface="Arial" pitchFamily="34" charset="0"/>
              </a:rPr>
              <a:t> site into a place of distinction. </a:t>
            </a:r>
            <a:endParaRPr lang="en-GB" altLang="zh-CN" sz="1800" dirty="0" smtClean="0">
              <a:solidFill>
                <a:srgbClr val="002060"/>
              </a:solidFill>
              <a:latin typeface="Myriad Pro Cond"/>
              <a:ea typeface="Times New Roman" pitchFamily="18" charset="0"/>
              <a:cs typeface="Arial" pitchFamily="34" charset="0"/>
            </a:endParaRPr>
          </a:p>
        </p:txBody>
      </p:sp>
      <p:pic>
        <p:nvPicPr>
          <p:cNvPr id="15" name="Slika 14" descr="imos logotip.jpg"/>
          <p:cNvPicPr/>
          <p:nvPr/>
        </p:nvPicPr>
        <p:blipFill>
          <a:blip r:embed="rId5" cstate="print"/>
          <a:stretch>
            <a:fillRect/>
          </a:stretch>
        </p:blipFill>
        <p:spPr>
          <a:xfrm>
            <a:off x="0" y="6900057"/>
            <a:ext cx="2214699" cy="662793"/>
          </a:xfrm>
          <a:prstGeom prst="rect">
            <a:avLst/>
          </a:prstGeom>
        </p:spPr>
      </p:pic>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6680976" y="757882"/>
            <a:ext cx="4219983" cy="523220"/>
          </a:xfrm>
          <a:prstGeom prst="rect">
            <a:avLst/>
          </a:prstGeom>
        </p:spPr>
        <p:txBody>
          <a:bodyPr wrap="square">
            <a:spAutoFit/>
          </a:bodyPr>
          <a:lstStyle/>
          <a:p>
            <a:pPr marL="176213" algn="ctr"/>
            <a:r>
              <a:rPr lang="sl-SI" sz="2800" b="1" dirty="0" err="1" smtClean="0">
                <a:solidFill>
                  <a:srgbClr val="002060"/>
                </a:solidFill>
                <a:latin typeface="Myriad Pro Cond"/>
              </a:rPr>
              <a:t>TobacnaCity</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13" name="Pravokotnik 12"/>
          <p:cNvSpPr/>
          <p:nvPr/>
        </p:nvSpPr>
        <p:spPr>
          <a:xfrm>
            <a:off x="368711" y="1691286"/>
            <a:ext cx="10073148" cy="5355312"/>
          </a:xfrm>
          <a:prstGeom prst="rect">
            <a:avLst/>
          </a:prstGeom>
        </p:spPr>
        <p:txBody>
          <a:bodyPr wrap="square">
            <a:spAutoFit/>
          </a:bodyPr>
          <a:lstStyle/>
          <a:p>
            <a:pPr lvl="0" defTabSz="914400" fontAlgn="base">
              <a:spcBef>
                <a:spcPct val="0"/>
              </a:spcBef>
              <a:spcAft>
                <a:spcPct val="0"/>
              </a:spcAft>
            </a:pPr>
            <a:r>
              <a:rPr lang="en-GB" sz="2200" b="1" dirty="0" smtClean="0">
                <a:solidFill>
                  <a:srgbClr val="000066"/>
                </a:solidFill>
                <a:latin typeface="Myriad Pro Cond"/>
                <a:ea typeface="Times New Roman" pitchFamily="18" charset="0"/>
                <a:cs typeface="Arial" pitchFamily="34" charset="0"/>
              </a:rPr>
              <a:t>Investment opportunity</a:t>
            </a:r>
            <a:endParaRPr lang="sl-SI" sz="2200" b="1" dirty="0" smtClean="0">
              <a:solidFill>
                <a:srgbClr val="000066"/>
              </a:solidFill>
              <a:latin typeface="Myriad Pro Cond"/>
              <a:ea typeface="Times New Roman" pitchFamily="18" charset="0"/>
              <a:cs typeface="Arial" pitchFamily="34" charset="0"/>
            </a:endParaRPr>
          </a:p>
          <a:p>
            <a:pPr lvl="0" defTabSz="914400" fontAlgn="base">
              <a:spcBef>
                <a:spcPct val="0"/>
              </a:spcBef>
              <a:spcAft>
                <a:spcPct val="0"/>
              </a:spcAft>
            </a:pPr>
            <a:endParaRPr lang="en-GB" sz="3200" dirty="0" smtClean="0">
              <a:solidFill>
                <a:srgbClr val="000000"/>
              </a:solidFill>
              <a:latin typeface="Myriad Pro Cond"/>
              <a:ea typeface="Times New Roman" pitchFamily="18" charset="0"/>
              <a:cs typeface="Arial" pitchFamily="34" charset="0"/>
            </a:endParaRPr>
          </a:p>
          <a:p>
            <a:pPr lvl="0" defTabSz="914400" fontAlgn="base">
              <a:spcBef>
                <a:spcPct val="0"/>
              </a:spcBef>
              <a:spcAft>
                <a:spcPct val="0"/>
              </a:spcAft>
            </a:pPr>
            <a:r>
              <a:rPr lang="en-GB" sz="1800" dirty="0" err="1" smtClean="0">
                <a:solidFill>
                  <a:srgbClr val="002060"/>
                </a:solidFill>
                <a:latin typeface="Myriad Pro Cond"/>
                <a:ea typeface="Times New Roman" pitchFamily="18" charset="0"/>
                <a:cs typeface="Arial" pitchFamily="34" charset="0"/>
              </a:rPr>
              <a:t>Tobačna</a:t>
            </a:r>
            <a:r>
              <a:rPr lang="en-GB" sz="1800" dirty="0" smtClean="0">
                <a:solidFill>
                  <a:srgbClr val="002060"/>
                </a:solidFill>
                <a:latin typeface="Myriad Pro Cond"/>
                <a:ea typeface="Times New Roman" pitchFamily="18" charset="0"/>
                <a:cs typeface="Arial" pitchFamily="34" charset="0"/>
              </a:rPr>
              <a:t> City, the mixed-use development project of IMOS,</a:t>
            </a:r>
            <a:endParaRPr lang="sl-SI" sz="1800" dirty="0" smtClean="0">
              <a:solidFill>
                <a:srgbClr val="002060"/>
              </a:solidFill>
              <a:latin typeface="Myriad Pro Cond"/>
              <a:ea typeface="Times New Roman" pitchFamily="18" charset="0"/>
              <a:cs typeface="Arial" pitchFamily="34" charset="0"/>
            </a:endParaRPr>
          </a:p>
          <a:p>
            <a:pPr lvl="0" defTabSz="914400" fontAlgn="base">
              <a:spcBef>
                <a:spcPct val="0"/>
              </a:spcBef>
              <a:spcAft>
                <a:spcPct val="0"/>
              </a:spcAft>
            </a:pPr>
            <a:r>
              <a:rPr lang="en-GB" sz="1800" dirty="0" smtClean="0">
                <a:solidFill>
                  <a:srgbClr val="002060"/>
                </a:solidFill>
                <a:latin typeface="Myriad Pro Cond"/>
                <a:ea typeface="Times New Roman" pitchFamily="18" charset="0"/>
                <a:cs typeface="Arial" pitchFamily="34" charset="0"/>
              </a:rPr>
              <a:t>is the largest project of its kind in Slovenia. A unique </a:t>
            </a:r>
            <a:r>
              <a:rPr lang="en-GB" sz="1800" dirty="0" err="1" smtClean="0">
                <a:solidFill>
                  <a:srgbClr val="002060"/>
                </a:solidFill>
                <a:latin typeface="Myriad Pro Cond"/>
                <a:ea typeface="Times New Roman" pitchFamily="18" charset="0"/>
                <a:cs typeface="Arial" pitchFamily="34" charset="0"/>
              </a:rPr>
              <a:t>brownfield</a:t>
            </a:r>
            <a:r>
              <a:rPr lang="en-GB" sz="1800" dirty="0" smtClean="0">
                <a:solidFill>
                  <a:srgbClr val="002060"/>
                </a:solidFill>
                <a:latin typeface="Myriad Pro Cond"/>
                <a:ea typeface="Times New Roman" pitchFamily="18" charset="0"/>
                <a:cs typeface="Arial" pitchFamily="34" charset="0"/>
              </a:rPr>
              <a:t> </a:t>
            </a:r>
            <a:endParaRPr lang="sl-SI" sz="1800" dirty="0" smtClean="0">
              <a:solidFill>
                <a:srgbClr val="002060"/>
              </a:solidFill>
              <a:latin typeface="Myriad Pro Cond"/>
              <a:ea typeface="Times New Roman" pitchFamily="18" charset="0"/>
              <a:cs typeface="Arial" pitchFamily="34" charset="0"/>
            </a:endParaRPr>
          </a:p>
          <a:p>
            <a:pPr lvl="0" defTabSz="914400" fontAlgn="base">
              <a:spcBef>
                <a:spcPct val="0"/>
              </a:spcBef>
              <a:spcAft>
                <a:spcPct val="0"/>
              </a:spcAft>
            </a:pPr>
            <a:r>
              <a:rPr lang="en-GB" sz="1800" dirty="0" smtClean="0">
                <a:solidFill>
                  <a:srgbClr val="002060"/>
                </a:solidFill>
                <a:latin typeface="Myriad Pro Cond"/>
                <a:ea typeface="Times New Roman" pitchFamily="18" charset="0"/>
                <a:cs typeface="Arial" pitchFamily="34" charset="0"/>
              </a:rPr>
              <a:t>location in Slovenia’s capital city with a huge potential to be </a:t>
            </a:r>
            <a:endParaRPr lang="sl-SI" sz="1800" dirty="0" smtClean="0">
              <a:solidFill>
                <a:srgbClr val="002060"/>
              </a:solidFill>
              <a:latin typeface="Myriad Pro Cond"/>
              <a:ea typeface="Times New Roman" pitchFamily="18" charset="0"/>
              <a:cs typeface="Arial" pitchFamily="34" charset="0"/>
            </a:endParaRPr>
          </a:p>
          <a:p>
            <a:pPr lvl="0" defTabSz="914400" fontAlgn="base">
              <a:spcBef>
                <a:spcPct val="0"/>
              </a:spcBef>
              <a:spcAft>
                <a:spcPct val="0"/>
              </a:spcAft>
            </a:pPr>
            <a:r>
              <a:rPr lang="en-GB" sz="1800" dirty="0" smtClean="0">
                <a:solidFill>
                  <a:srgbClr val="002060"/>
                </a:solidFill>
                <a:latin typeface="Myriad Pro Cond"/>
                <a:ea typeface="Times New Roman" pitchFamily="18" charset="0"/>
                <a:cs typeface="Arial" pitchFamily="34" charset="0"/>
              </a:rPr>
              <a:t>converted into a distinct residential, retail and office space. </a:t>
            </a:r>
            <a:endParaRPr lang="sl-SI" sz="1800" dirty="0" smtClean="0">
              <a:solidFill>
                <a:srgbClr val="002060"/>
              </a:solidFill>
              <a:latin typeface="Myriad Pro Cond"/>
              <a:ea typeface="Times New Roman" pitchFamily="18" charset="0"/>
              <a:cs typeface="Arial" pitchFamily="34" charset="0"/>
            </a:endParaRPr>
          </a:p>
          <a:p>
            <a:pPr lvl="0" defTabSz="914400" fontAlgn="base">
              <a:spcBef>
                <a:spcPct val="0"/>
              </a:spcBef>
              <a:spcAft>
                <a:spcPct val="0"/>
              </a:spcAft>
            </a:pPr>
            <a:endParaRPr lang="sl-SI" sz="1800" dirty="0" smtClean="0">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GB" sz="1800" dirty="0" smtClean="0">
                <a:solidFill>
                  <a:srgbClr val="002060"/>
                </a:solidFill>
                <a:latin typeface="Myriad Pro Cond"/>
                <a:ea typeface="Times New Roman" pitchFamily="18" charset="0"/>
                <a:cs typeface="Arial" pitchFamily="34" charset="0"/>
              </a:rPr>
              <a:t>The options for the collaboration with investors: </a:t>
            </a:r>
            <a:endParaRPr lang="sl-SI" sz="1800" dirty="0" smtClean="0">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GB" sz="1800" dirty="0" smtClean="0">
                <a:solidFill>
                  <a:srgbClr val="002060"/>
                </a:solidFill>
                <a:latin typeface="Myriad Pro Cond"/>
                <a:ea typeface="Times New Roman" pitchFamily="18" charset="0"/>
                <a:cs typeface="Arial" pitchFamily="34" charset="0"/>
              </a:rPr>
              <a:t>1st option: purchase of the project phase 1.1 with the buildings E </a:t>
            </a:r>
            <a:endParaRPr lang="sl-SI" sz="1800" dirty="0" smtClean="0">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sl-SI" sz="1800" dirty="0" smtClean="0">
                <a:solidFill>
                  <a:srgbClr val="002060"/>
                </a:solidFill>
                <a:latin typeface="Myriad Pro Cond"/>
                <a:ea typeface="Times New Roman" pitchFamily="18" charset="0"/>
                <a:cs typeface="Arial" pitchFamily="34" charset="0"/>
              </a:rPr>
              <a:t>                  </a:t>
            </a:r>
            <a:r>
              <a:rPr lang="en-GB" sz="1800" dirty="0" smtClean="0">
                <a:solidFill>
                  <a:srgbClr val="002060"/>
                </a:solidFill>
                <a:latin typeface="Myriad Pro Cond"/>
                <a:ea typeface="Times New Roman" pitchFamily="18" charset="0"/>
                <a:cs typeface="Arial" pitchFamily="34" charset="0"/>
              </a:rPr>
              <a:t>and F</a:t>
            </a:r>
            <a:endParaRPr lang="sl-SI" sz="1800" dirty="0" smtClean="0">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GB" sz="1800" dirty="0" smtClean="0">
                <a:solidFill>
                  <a:srgbClr val="002060"/>
                </a:solidFill>
                <a:latin typeface="Myriad Pro Cond"/>
                <a:ea typeface="Times New Roman" pitchFamily="18" charset="0"/>
                <a:cs typeface="Arial" pitchFamily="34" charset="0"/>
              </a:rPr>
              <a:t>2nd option: purchase of the building K+27</a:t>
            </a:r>
            <a:endParaRPr lang="sl-SI" sz="1800" dirty="0" smtClean="0">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GB" sz="1800" dirty="0" smtClean="0">
                <a:solidFill>
                  <a:srgbClr val="002060"/>
                </a:solidFill>
                <a:latin typeface="Myriad Pro Cond"/>
                <a:ea typeface="Times New Roman" pitchFamily="18" charset="0"/>
                <a:cs typeface="Arial" pitchFamily="34" charset="0"/>
              </a:rPr>
              <a:t>3rd option: partnership (joint venture) for any investment option </a:t>
            </a:r>
            <a:endParaRPr lang="sl-SI" sz="1800" dirty="0" smtClean="0">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sl-SI" sz="1800" dirty="0" smtClean="0">
                <a:solidFill>
                  <a:srgbClr val="002060"/>
                </a:solidFill>
                <a:latin typeface="Myriad Pro Cond"/>
                <a:ea typeface="Times New Roman" pitchFamily="18" charset="0"/>
                <a:cs typeface="Arial" pitchFamily="34" charset="0"/>
              </a:rPr>
              <a:t>                  </a:t>
            </a:r>
            <a:r>
              <a:rPr lang="en-GB" sz="1800" dirty="0" smtClean="0">
                <a:solidFill>
                  <a:srgbClr val="002060"/>
                </a:solidFill>
                <a:latin typeface="Myriad Pro Cond"/>
                <a:ea typeface="Times New Roman" pitchFamily="18" charset="0"/>
                <a:cs typeface="Arial" pitchFamily="34" charset="0"/>
              </a:rPr>
              <a:t>under the two options above</a:t>
            </a:r>
            <a:endParaRPr lang="sl-SI" sz="1800" dirty="0" smtClean="0">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endParaRPr lang="sl-SI" sz="1800" dirty="0" smtClean="0">
              <a:solidFill>
                <a:srgbClr val="002060"/>
              </a:solidFill>
              <a:latin typeface="Myriad Pro Cond"/>
              <a:ea typeface="Times New Roman" pitchFamily="18" charset="0"/>
              <a:cs typeface="Arial" pitchFamily="34" charset="0"/>
            </a:endParaRPr>
          </a:p>
          <a:p>
            <a:pPr marR="0" indent="0" defTabSz="914400" eaLnBrk="0" fontAlgn="base" hangingPunct="0">
              <a:spcBef>
                <a:spcPct val="0"/>
              </a:spcBef>
              <a:spcAft>
                <a:spcPct val="0"/>
              </a:spcAft>
              <a:buClrTx/>
              <a:buSzTx/>
              <a:buFontTx/>
              <a:buNone/>
              <a:tabLst/>
            </a:pPr>
            <a:r>
              <a:rPr lang="en-GB" sz="1800" dirty="0" smtClean="0">
                <a:solidFill>
                  <a:srgbClr val="002060"/>
                </a:solidFill>
                <a:latin typeface="Myriad Pro Cond"/>
                <a:ea typeface="Times New Roman" pitchFamily="18" charset="0"/>
                <a:cs typeface="Arial" pitchFamily="34" charset="0"/>
              </a:rPr>
              <a:t>The total value of the TOBACNA City development project is </a:t>
            </a:r>
            <a:endParaRPr lang="sl-SI" sz="1800" dirty="0" smtClean="0">
              <a:solidFill>
                <a:srgbClr val="002060"/>
              </a:solidFill>
              <a:latin typeface="Myriad Pro Cond"/>
              <a:ea typeface="Times New Roman" pitchFamily="18" charset="0"/>
              <a:cs typeface="Arial" pitchFamily="34" charset="0"/>
            </a:endParaRPr>
          </a:p>
          <a:p>
            <a:pPr marR="0" indent="0" defTabSz="914400" eaLnBrk="0" fontAlgn="base" hangingPunct="0">
              <a:spcBef>
                <a:spcPct val="0"/>
              </a:spcBef>
              <a:spcAft>
                <a:spcPct val="0"/>
              </a:spcAft>
              <a:buClrTx/>
              <a:buSzTx/>
              <a:buFontTx/>
              <a:buNone/>
              <a:tabLst/>
            </a:pPr>
            <a:r>
              <a:rPr lang="en-GB" sz="1800" dirty="0" smtClean="0">
                <a:solidFill>
                  <a:srgbClr val="002060"/>
                </a:solidFill>
                <a:latin typeface="Myriad Pro Cond"/>
                <a:ea typeface="Times New Roman" pitchFamily="18" charset="0"/>
                <a:cs typeface="Arial" pitchFamily="34" charset="0"/>
              </a:rPr>
              <a:t>approximately </a:t>
            </a:r>
            <a:r>
              <a:rPr lang="sl-SI" sz="1800" dirty="0" smtClean="0">
                <a:solidFill>
                  <a:srgbClr val="002060"/>
                </a:solidFill>
                <a:latin typeface="Myriad Pro Cond"/>
                <a:ea typeface="Times New Roman" pitchFamily="18" charset="0"/>
                <a:cs typeface="Arial" pitchFamily="34" charset="0"/>
              </a:rPr>
              <a:t>€ </a:t>
            </a:r>
            <a:r>
              <a:rPr lang="en-GB" sz="1800" dirty="0" smtClean="0">
                <a:solidFill>
                  <a:srgbClr val="002060"/>
                </a:solidFill>
                <a:latin typeface="Myriad Pro Cond"/>
                <a:ea typeface="Times New Roman" pitchFamily="18" charset="0"/>
                <a:cs typeface="Arial" pitchFamily="34" charset="0"/>
              </a:rPr>
              <a:t>320 </a:t>
            </a:r>
            <a:r>
              <a:rPr lang="en-GB" sz="1800" dirty="0" err="1" smtClean="0">
                <a:solidFill>
                  <a:srgbClr val="002060"/>
                </a:solidFill>
                <a:latin typeface="Myriad Pro Cond"/>
                <a:ea typeface="Times New Roman" pitchFamily="18" charset="0"/>
                <a:cs typeface="Arial" pitchFamily="34" charset="0"/>
              </a:rPr>
              <a:t>mn</a:t>
            </a:r>
            <a:r>
              <a:rPr lang="en-GB" sz="1800" dirty="0" smtClean="0">
                <a:solidFill>
                  <a:srgbClr val="002060"/>
                </a:solidFill>
                <a:latin typeface="Myriad Pro Cond"/>
                <a:ea typeface="Times New Roman" pitchFamily="18" charset="0"/>
                <a:cs typeface="Arial" pitchFamily="34" charset="0"/>
              </a:rPr>
              <a:t>.</a:t>
            </a:r>
            <a:endParaRPr lang="sl-SI" sz="1800" dirty="0" smtClean="0">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endParaRPr lang="sl-SI" sz="1800" dirty="0" smtClean="0">
              <a:solidFill>
                <a:schemeClr val="tx2"/>
              </a:solidFill>
              <a:latin typeface="Myriad Pro Cond"/>
              <a:ea typeface="Times New Roman" pitchFamily="18" charset="0"/>
              <a:cs typeface="Arial" pitchFamily="34" charset="0"/>
            </a:endParaRPr>
          </a:p>
          <a:p>
            <a:pPr lvl="0" defTabSz="914400" eaLnBrk="0" fontAlgn="base" hangingPunct="0">
              <a:spcBef>
                <a:spcPct val="0"/>
              </a:spcBef>
              <a:spcAft>
                <a:spcPct val="0"/>
              </a:spcAft>
            </a:pPr>
            <a:endParaRPr lang="en-GB" sz="1800" dirty="0" smtClean="0">
              <a:solidFill>
                <a:schemeClr val="tx2"/>
              </a:solidFill>
              <a:latin typeface="Myriad Pro Cond"/>
              <a:ea typeface="Times New Roman" pitchFamily="18" charset="0"/>
              <a:cs typeface="Arial" pitchFamily="34" charset="0"/>
            </a:endParaRPr>
          </a:p>
        </p:txBody>
      </p:sp>
      <p:pic>
        <p:nvPicPr>
          <p:cNvPr id="15" name="Slika 14" descr="rendri _a4_Page_2"/>
          <p:cNvPicPr/>
          <p:nvPr/>
        </p:nvPicPr>
        <p:blipFill>
          <a:blip r:embed="rId4" cstate="print"/>
          <a:srcRect/>
          <a:stretch>
            <a:fillRect/>
          </a:stretch>
        </p:blipFill>
        <p:spPr bwMode="auto">
          <a:xfrm>
            <a:off x="7576728" y="1265898"/>
            <a:ext cx="3111910" cy="5830834"/>
          </a:xfrm>
          <a:prstGeom prst="rect">
            <a:avLst/>
          </a:prstGeom>
          <a:noFill/>
          <a:ln w="9525">
            <a:noFill/>
            <a:miter lim="800000"/>
            <a:headEnd/>
            <a:tailEnd/>
          </a:ln>
        </p:spPr>
      </p:pic>
      <p:pic>
        <p:nvPicPr>
          <p:cNvPr id="17" name="Slika 16" descr="imos logotip.jpg"/>
          <p:cNvPicPr/>
          <p:nvPr/>
        </p:nvPicPr>
        <p:blipFill>
          <a:blip r:embed="rId5" cstate="print"/>
          <a:stretch>
            <a:fillRect/>
          </a:stretch>
        </p:blipFill>
        <p:spPr>
          <a:xfrm>
            <a:off x="0" y="6900057"/>
            <a:ext cx="2214699" cy="662793"/>
          </a:xfrm>
          <a:prstGeom prst="rect">
            <a:avLst/>
          </a:prstGeom>
        </p:spPr>
      </p:pic>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6371084" y="757882"/>
            <a:ext cx="4240583" cy="523220"/>
          </a:xfrm>
          <a:prstGeom prst="rect">
            <a:avLst/>
          </a:prstGeom>
        </p:spPr>
        <p:txBody>
          <a:bodyPr wrap="square">
            <a:spAutoFit/>
          </a:bodyPr>
          <a:lstStyle/>
          <a:p>
            <a:pPr marL="176213" algn="ctr"/>
            <a:r>
              <a:rPr lang="sl-SI" sz="2800" b="1" dirty="0" smtClean="0">
                <a:solidFill>
                  <a:srgbClr val="002060"/>
                </a:solidFill>
                <a:latin typeface="Myriad Pro Cond"/>
              </a:rPr>
              <a:t>HIDRIA FIN, d. d.</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0" name="Slika 9" descr="hidria logotip.jpg"/>
          <p:cNvPicPr/>
          <p:nvPr/>
        </p:nvPicPr>
        <p:blipFill>
          <a:blip r:embed="rId4" cstate="print"/>
          <a:stretch>
            <a:fillRect/>
          </a:stretch>
        </p:blipFill>
        <p:spPr>
          <a:xfrm>
            <a:off x="0" y="6695766"/>
            <a:ext cx="1548581" cy="869433"/>
          </a:xfrm>
          <a:prstGeom prst="rect">
            <a:avLst/>
          </a:prstGeom>
        </p:spPr>
      </p:pic>
      <p:sp>
        <p:nvSpPr>
          <p:cNvPr id="92161" name="Rectangle 1"/>
          <p:cNvSpPr>
            <a:spLocks noChangeArrowheads="1"/>
          </p:cNvSpPr>
          <p:nvPr/>
        </p:nvSpPr>
        <p:spPr bwMode="auto">
          <a:xfrm>
            <a:off x="304375" y="1660591"/>
            <a:ext cx="9997216"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Executive summary</a:t>
            </a:r>
            <a:endParaRPr kumimoji="0" lang="sl-SI" sz="2200" b="0" i="0" u="none" strike="noStrike" cap="none" normalizeH="0" baseline="0" dirty="0" smtClean="0">
              <a:ln>
                <a:noFill/>
              </a:ln>
              <a:solidFill>
                <a:srgbClr val="002060"/>
              </a:solidFill>
              <a:effectLst/>
              <a:latin typeface="Arial" pitchFamily="34" charset="0"/>
              <a:cs typeface="Arial" pitchFamily="34" charset="0"/>
            </a:endParaRPr>
          </a:p>
          <a:p>
            <a:pPr lvl="0" defTabSz="914400" eaLnBrk="0" fontAlgn="base" hangingPunct="0">
              <a:lnSpc>
                <a:spcPct val="150000"/>
              </a:lnSpc>
              <a:spcBef>
                <a:spcPct val="0"/>
              </a:spcBef>
              <a:spcAft>
                <a:spcPct val="0"/>
              </a:spcAft>
              <a:buClr>
                <a:srgbClr val="708E31"/>
              </a:buClr>
              <a:buFont typeface="Wingdings" pitchFamily="2" charset="2"/>
              <a:buChar char="Ø"/>
            </a:pPr>
            <a:r>
              <a:rPr lang="sl-SI" sz="1800" smtClean="0">
                <a:solidFill>
                  <a:srgbClr val="002060"/>
                </a:solidFill>
                <a:latin typeface="Arial" pitchFamily="34" charset="0"/>
                <a:ea typeface="Times New Roman" pitchFamily="18" charset="0"/>
                <a:cs typeface="Arial" pitchFamily="34" charset="0"/>
              </a:rPr>
              <a:t> </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A </a:t>
            </a:r>
            <a:r>
              <a:rPr kumimoji="0" lang="en-GB" sz="18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leading European and global provider </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of integral solutions for</a:t>
            </a:r>
            <a:r>
              <a:rPr kumimoji="0" lang="en-GB" sz="1800" b="0" i="0" u="none" strike="noStrike" cap="none" normalizeH="0" baseline="0" dirty="0" smtClean="0">
                <a:ln>
                  <a:noFill/>
                </a:ln>
                <a:solidFill>
                  <a:srgbClr val="002060"/>
                </a:solidFill>
                <a:effectLst/>
                <a:latin typeface="Calibri"/>
                <a:ea typeface="Times New Roman" pitchFamily="18" charset="0"/>
                <a:cs typeface="Arial" pitchFamily="34" charset="0"/>
              </a:rPr>
              <a:t> </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climate </a:t>
            </a:r>
          </a:p>
          <a:p>
            <a:pPr marL="0" marR="0" lvl="0" indent="0" algn="l" defTabSz="914400" rtl="0" eaLnBrk="0" fontAlgn="base" latinLnBrk="0" hangingPunct="0">
              <a:lnSpc>
                <a:spcPct val="150000"/>
              </a:lnSpc>
              <a:spcBef>
                <a:spcPct val="0"/>
              </a:spcBef>
              <a:spcAft>
                <a:spcPct val="0"/>
              </a:spcAft>
              <a:buClr>
                <a:srgbClr val="708E31"/>
              </a:buClr>
              <a:buSzTx/>
              <a:tabLst/>
            </a:pPr>
            <a:r>
              <a:rPr lang="en-GB" sz="1800" dirty="0" smtClean="0">
                <a:solidFill>
                  <a:srgbClr val="002060"/>
                </a:solidFill>
                <a:latin typeface="Arial" pitchFamily="34" charset="0"/>
                <a:ea typeface="Times New Roman" pitchFamily="18" charset="0"/>
                <a:cs typeface="Arial" pitchFamily="34" charset="0"/>
              </a:rPr>
              <a:t>   t</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echnologies</a:t>
            </a:r>
            <a:r>
              <a:rPr kumimoji="0" lang="en-GB" sz="1800" b="0" i="0" u="none" strike="noStrike" cap="none" normalizeH="0" baseline="0" dirty="0" smtClean="0">
                <a:ln>
                  <a:noFill/>
                </a:ln>
                <a:solidFill>
                  <a:srgbClr val="002060"/>
                </a:solidFill>
                <a:effectLst/>
                <a:latin typeface="Calibri"/>
                <a:ea typeface="Times New Roman" pitchFamily="18" charset="0"/>
                <a:cs typeface="Arial" pitchFamily="34" charset="0"/>
              </a:rPr>
              <a:t> </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and</a:t>
            </a:r>
            <a:r>
              <a:rPr kumimoji="0" lang="en-GB" sz="1800" b="0" i="0" u="none" strike="noStrike" cap="none" normalizeH="0" baseline="0" dirty="0" smtClean="0">
                <a:ln>
                  <a:noFill/>
                </a:ln>
                <a:solidFill>
                  <a:srgbClr val="002060"/>
                </a:solidFill>
                <a:effectLst/>
                <a:latin typeface="Calibri"/>
                <a:ea typeface="Times New Roman" pitchFamily="18" charset="0"/>
                <a:cs typeface="Arial" pitchFamily="34" charset="0"/>
              </a:rPr>
              <a:t> </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automotive technologies. </a:t>
            </a: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a:t>
            </a:r>
            <a:r>
              <a:rPr kumimoji="0" lang="en-GB" sz="1800" b="0" i="0" u="none" strike="noStrike" cap="none" normalizeH="0" baseline="0" dirty="0" err="1" smtClean="0">
                <a:ln>
                  <a:noFill/>
                </a:ln>
                <a:solidFill>
                  <a:srgbClr val="002060"/>
                </a:solidFill>
                <a:effectLst/>
                <a:latin typeface="Arial" pitchFamily="34" charset="0"/>
                <a:ea typeface="Times New Roman" pitchFamily="18" charset="0"/>
                <a:cs typeface="Arial" pitchFamily="34" charset="0"/>
              </a:rPr>
              <a:t>Hidria</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organizational structure is basing on two pillars:</a:t>
            </a:r>
            <a:r>
              <a:rPr kumimoji="0" lang="en-GB" sz="1800" b="1" i="0" u="none" strike="noStrike" cap="none" normalizeH="0" baseline="0" dirty="0" smtClean="0">
                <a:ln>
                  <a:noFill/>
                </a:ln>
                <a:solidFill>
                  <a:srgbClr val="002060"/>
                </a:solidFill>
                <a:effectLst/>
                <a:latin typeface="Calibri"/>
                <a:ea typeface="Times New Roman" pitchFamily="18" charset="0"/>
                <a:cs typeface="Arial" pitchFamily="34" charset="0"/>
              </a:rPr>
              <a:t> </a:t>
            </a:r>
            <a:r>
              <a:rPr kumimoji="0" lang="en-GB" sz="18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industrial</a:t>
            </a:r>
            <a:r>
              <a:rPr kumimoji="0" lang="en-GB" sz="1800" b="1" i="0" u="none" strike="noStrike" cap="none" normalizeH="0" baseline="0" dirty="0" smtClean="0">
                <a:ln>
                  <a:noFill/>
                </a:ln>
                <a:solidFill>
                  <a:srgbClr val="002060"/>
                </a:solidFill>
                <a:effectLst/>
                <a:latin typeface="Calibri"/>
                <a:ea typeface="Times New Roman" pitchFamily="18" charset="0"/>
                <a:cs typeface="Arial" pitchFamily="34" charset="0"/>
              </a:rPr>
              <a:t> </a:t>
            </a:r>
            <a:r>
              <a:rPr kumimoji="0" lang="en-GB" sz="18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and</a:t>
            </a:r>
            <a:r>
              <a:rPr kumimoji="0" lang="en-GB" sz="1800" b="1" i="0" u="none" strike="noStrike" cap="none" normalizeH="0" baseline="0" dirty="0" smtClean="0">
                <a:ln>
                  <a:noFill/>
                </a:ln>
                <a:solidFill>
                  <a:srgbClr val="002060"/>
                </a:solidFill>
                <a:effectLst/>
                <a:latin typeface="Calibri"/>
                <a:ea typeface="Times New Roman" pitchFamily="18" charset="0"/>
                <a:cs typeface="Arial" pitchFamily="34" charset="0"/>
              </a:rPr>
              <a:t> </a:t>
            </a:r>
            <a:r>
              <a:rPr kumimoji="0" lang="en-GB" sz="18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financial.</a:t>
            </a:r>
            <a:endParaRPr kumimoji="0" lang="en-GB" sz="18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kumimoji="0" lang="en-GB" sz="18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Industrial pillar </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is focusing on research, production and sales of innovative technologies in </a:t>
            </a:r>
          </a:p>
          <a:p>
            <a:pPr marL="0" marR="0" lvl="0" indent="0" algn="l" defTabSz="914400" rtl="0" eaLnBrk="0" fontAlgn="base" latinLnBrk="0" hangingPunct="0">
              <a:lnSpc>
                <a:spcPct val="150000"/>
              </a:lnSpc>
              <a:spcBef>
                <a:spcPct val="0"/>
              </a:spcBef>
              <a:spcAft>
                <a:spcPct val="0"/>
              </a:spcAft>
              <a:buClr>
                <a:srgbClr val="708E31"/>
              </a:buClr>
              <a:buSzTx/>
              <a:tabLst/>
            </a:pPr>
            <a:r>
              <a:rPr lang="en-GB" sz="1800" dirty="0" smtClean="0">
                <a:solidFill>
                  <a:srgbClr val="002060"/>
                </a:solidFill>
                <a:latin typeface="Arial" pitchFamily="34" charset="0"/>
                <a:ea typeface="Times New Roman" pitchFamily="18" charset="0"/>
                <a:cs typeface="Arial" pitchFamily="34" charset="0"/>
              </a:rPr>
              <a:t>    </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building climate solutions and</a:t>
            </a:r>
            <a:r>
              <a:rPr kumimoji="0" lang="en-GB" sz="1800" b="0" i="0" u="none" strike="noStrike" cap="none" normalizeH="0" baseline="0" dirty="0" smtClean="0">
                <a:ln>
                  <a:noFill/>
                </a:ln>
                <a:solidFill>
                  <a:srgbClr val="002060"/>
                </a:solidFill>
                <a:effectLst/>
                <a:latin typeface="Calibri"/>
                <a:ea typeface="Times New Roman" pitchFamily="18" charset="0"/>
                <a:cs typeface="Arial" pitchFamily="34" charset="0"/>
              </a:rPr>
              <a:t> </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automotive technologies. </a:t>
            </a: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kumimoji="0" lang="en-GB" sz="18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Financial Pillar </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a:t>
            </a:r>
            <a:r>
              <a:rPr kumimoji="0" lang="en-GB" sz="1800" b="0" i="0" u="none" strike="noStrike" cap="none" normalizeH="0" baseline="0" dirty="0" err="1" smtClean="0">
                <a:ln>
                  <a:noFill/>
                </a:ln>
                <a:solidFill>
                  <a:srgbClr val="002060"/>
                </a:solidFill>
                <a:effectLst/>
                <a:latin typeface="Arial" pitchFamily="34" charset="0"/>
                <a:ea typeface="Times New Roman" pitchFamily="18" charset="0"/>
                <a:cs typeface="Arial" pitchFamily="34" charset="0"/>
              </a:rPr>
              <a:t>Hidria</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FIN) is dealing with investment related to </a:t>
            </a:r>
            <a:r>
              <a:rPr kumimoji="0" lang="en-GB" sz="1800" b="0" i="0" u="none" strike="noStrike" cap="none" normalizeH="0" baseline="0" dirty="0" err="1" smtClean="0">
                <a:ln>
                  <a:noFill/>
                </a:ln>
                <a:solidFill>
                  <a:srgbClr val="002060"/>
                </a:solidFill>
                <a:effectLst/>
                <a:latin typeface="Arial" pitchFamily="34" charset="0"/>
                <a:ea typeface="Times New Roman" pitchFamily="18" charset="0"/>
                <a:cs typeface="Arial" pitchFamily="34" charset="0"/>
              </a:rPr>
              <a:t>Hidria</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business strategy, but</a:t>
            </a:r>
          </a:p>
          <a:p>
            <a:pPr marL="0" marR="0" lvl="0" indent="0" algn="l" defTabSz="914400" rtl="0" eaLnBrk="0" fontAlgn="base" latinLnBrk="0" hangingPunct="0">
              <a:lnSpc>
                <a:spcPct val="150000"/>
              </a:lnSpc>
              <a:spcBef>
                <a:spcPct val="0"/>
              </a:spcBef>
              <a:spcAft>
                <a:spcPct val="0"/>
              </a:spcAft>
              <a:buClr>
                <a:srgbClr val="708E31"/>
              </a:buClr>
              <a:buSzTx/>
              <a:tabLst/>
            </a:pPr>
            <a:r>
              <a:rPr lang="en-GB" sz="1800" dirty="0" smtClean="0">
                <a:solidFill>
                  <a:srgbClr val="002060"/>
                </a:solidFill>
                <a:latin typeface="Arial" pitchFamily="34" charset="0"/>
                <a:ea typeface="Times New Roman" pitchFamily="18" charset="0"/>
                <a:cs typeface="Arial" pitchFamily="34" charset="0"/>
              </a:rPr>
              <a:t>   </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also with other portfolio investments on the market. </a:t>
            </a:r>
            <a:r>
              <a:rPr kumimoji="0" lang="en-GB" sz="1800" b="0" i="0" u="none" strike="noStrike" cap="none" normalizeH="0" baseline="0" dirty="0" err="1" smtClean="0">
                <a:ln>
                  <a:noFill/>
                </a:ln>
                <a:solidFill>
                  <a:srgbClr val="002060"/>
                </a:solidFill>
                <a:effectLst/>
                <a:latin typeface="Arial" pitchFamily="34" charset="0"/>
                <a:ea typeface="Times New Roman" pitchFamily="18" charset="0"/>
                <a:cs typeface="Arial" pitchFamily="34" charset="0"/>
              </a:rPr>
              <a:t>Hidria</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FIN is responsible for real estates,</a:t>
            </a:r>
          </a:p>
          <a:p>
            <a:pPr marL="0" marR="0" lvl="0" indent="0" algn="l" defTabSz="914400" rtl="0" eaLnBrk="0" fontAlgn="base" latinLnBrk="0" hangingPunct="0">
              <a:lnSpc>
                <a:spcPct val="150000"/>
              </a:lnSpc>
              <a:spcBef>
                <a:spcPct val="0"/>
              </a:spcBef>
              <a:spcAft>
                <a:spcPct val="0"/>
              </a:spcAft>
              <a:buClr>
                <a:srgbClr val="708E31"/>
              </a:buClr>
              <a:buSzTx/>
              <a:tabLst/>
            </a:pPr>
            <a:r>
              <a:rPr lang="en-GB" sz="1800" dirty="0" smtClean="0">
                <a:solidFill>
                  <a:srgbClr val="002060"/>
                </a:solidFill>
                <a:latin typeface="Arial" pitchFamily="34" charset="0"/>
                <a:ea typeface="Times New Roman" pitchFamily="18" charset="0"/>
                <a:cs typeface="Arial" pitchFamily="34" charset="0"/>
              </a:rPr>
              <a:t>   </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restructuring of the companies, financial policy, controlling, treasury and risk management on a </a:t>
            </a:r>
          </a:p>
          <a:p>
            <a:pPr marL="0" marR="0" lvl="0" indent="0" algn="l" defTabSz="914400" rtl="0" eaLnBrk="0" fontAlgn="base" latinLnBrk="0" hangingPunct="0">
              <a:lnSpc>
                <a:spcPct val="150000"/>
              </a:lnSpc>
              <a:spcBef>
                <a:spcPct val="0"/>
              </a:spcBef>
              <a:spcAft>
                <a:spcPct val="0"/>
              </a:spcAft>
              <a:buClr>
                <a:srgbClr val="708E31"/>
              </a:buClr>
              <a:buSzTx/>
              <a:tabLst/>
            </a:pPr>
            <a:r>
              <a:rPr lang="en-GB" sz="1800" dirty="0" smtClean="0">
                <a:solidFill>
                  <a:srgbClr val="002060"/>
                </a:solidFill>
                <a:latin typeface="Arial" pitchFamily="34" charset="0"/>
                <a:ea typeface="Times New Roman" pitchFamily="18" charset="0"/>
                <a:cs typeface="Arial" pitchFamily="34" charset="0"/>
              </a:rPr>
              <a:t>   </a:t>
            </a: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corporate level.</a:t>
            </a:r>
            <a:endParaRPr kumimoji="0" lang="en-GB" sz="18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Contribution to the sustainable development of natural and social environments.</a:t>
            </a:r>
            <a:endParaRPr kumimoji="0" lang="en-GB" sz="1800" b="0" i="0" u="none" strike="noStrike" cap="none" normalizeH="0" baseline="0" dirty="0" smtClean="0">
              <a:ln>
                <a:noFill/>
              </a:ln>
              <a:solidFill>
                <a:srgbClr val="002060"/>
              </a:solidFill>
              <a:effectLst/>
              <a:latin typeface="Arial" pitchFamily="34" charset="0"/>
              <a:cs typeface="Arial" pitchFamily="34" charset="0"/>
            </a:endParaRPr>
          </a:p>
        </p:txBody>
      </p:sp>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6371084" y="757882"/>
            <a:ext cx="4240583" cy="523220"/>
          </a:xfrm>
          <a:prstGeom prst="rect">
            <a:avLst/>
          </a:prstGeom>
        </p:spPr>
        <p:txBody>
          <a:bodyPr wrap="square">
            <a:spAutoFit/>
          </a:bodyPr>
          <a:lstStyle/>
          <a:p>
            <a:pPr marL="176213" algn="ctr"/>
            <a:r>
              <a:rPr lang="sl-SI" sz="2800" b="1" dirty="0" smtClean="0">
                <a:solidFill>
                  <a:schemeClr val="accent1">
                    <a:lumMod val="50000"/>
                  </a:schemeClr>
                </a:solidFill>
                <a:latin typeface="Myriad Pro Cond"/>
              </a:rPr>
              <a:t>HIDRIA FIN, d. d.</a:t>
            </a:r>
            <a:endParaRPr lang="sl-SI" sz="2800" dirty="0" smtClean="0">
              <a:solidFill>
                <a:schemeClr val="accent1">
                  <a:lumMod val="50000"/>
                </a:schemeClr>
              </a:solidFill>
            </a:endParaRPr>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solidFill>
                <a:schemeClr val="accent1">
                  <a:lumMod val="50000"/>
                </a:schemeClr>
              </a:solidFill>
            </a:endParaRPr>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accent1">
                  <a:lumMod val="50000"/>
                </a:schemeClr>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chemeClr val="accent1">
                  <a:lumMod val="50000"/>
                </a:schemeClr>
              </a:solidFill>
              <a:latin typeface="Myriad Pro Cond"/>
            </a:endParaRPr>
          </a:p>
          <a:p>
            <a:pPr marL="9525" indent="-9525">
              <a:lnSpc>
                <a:spcPct val="120000"/>
              </a:lnSpc>
              <a:buClr>
                <a:srgbClr val="708E31"/>
              </a:buClr>
              <a:buFont typeface="Wingdings" pitchFamily="2" charset="2"/>
              <a:buChar char="Ø"/>
            </a:pPr>
            <a:endParaRPr lang="sl-SI" sz="1600" dirty="0">
              <a:solidFill>
                <a:schemeClr val="accent1">
                  <a:lumMod val="50000"/>
                </a:schemeClr>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solidFill>
                <a:schemeClr val="accent1">
                  <a:lumMod val="50000"/>
                </a:schemeClr>
              </a:solidFill>
            </a:endParaRPr>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solidFill>
                <a:schemeClr val="accent1">
                  <a:lumMod val="50000"/>
                </a:schemeClr>
              </a:solidFill>
            </a:endParaRPr>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chemeClr val="accent1">
                  <a:lumMod val="50000"/>
                </a:schemeClr>
              </a:solidFill>
              <a:latin typeface="Myriad Pro Cond"/>
              <a:ea typeface="Verdana" pitchFamily="34" charset="0"/>
              <a:cs typeface="Verdana" pitchFamily="34" charset="0"/>
            </a:endParaRPr>
          </a:p>
          <a:p>
            <a:pPr marL="0" lvl="1"/>
            <a:endParaRPr lang="sl-SI" sz="2000" b="1" dirty="0" smtClean="0">
              <a:solidFill>
                <a:schemeClr val="accent1">
                  <a:lumMod val="50000"/>
                </a:schemeClr>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0" name="Slika 9" descr="hidria logotip.jpg"/>
          <p:cNvPicPr/>
          <p:nvPr/>
        </p:nvPicPr>
        <p:blipFill>
          <a:blip r:embed="rId4" cstate="print"/>
          <a:stretch>
            <a:fillRect/>
          </a:stretch>
        </p:blipFill>
        <p:spPr>
          <a:xfrm>
            <a:off x="0" y="6695766"/>
            <a:ext cx="1548581" cy="869433"/>
          </a:xfrm>
          <a:prstGeom prst="rect">
            <a:avLst/>
          </a:prstGeom>
        </p:spPr>
      </p:pic>
      <p:sp>
        <p:nvSpPr>
          <p:cNvPr id="145409" name="Rectangle 1"/>
          <p:cNvSpPr>
            <a:spLocks noChangeArrowheads="1"/>
          </p:cNvSpPr>
          <p:nvPr/>
        </p:nvSpPr>
        <p:spPr bwMode="auto">
          <a:xfrm>
            <a:off x="324464" y="1808511"/>
            <a:ext cx="10364173" cy="24776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Investment opportunity</a:t>
            </a:r>
            <a:endParaRPr kumimoji="0" lang="sl-SI" sz="22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sl-SI" sz="2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The company is looking for foreign investor(s) or strategic partner(s) or portfolio investors (funds).</a:t>
            </a:r>
            <a:endParaRPr kumimoji="0" lang="sl-SI" sz="18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sz="22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2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Advantages</a:t>
            </a:r>
            <a:endParaRPr kumimoji="0" lang="sl-SI" sz="22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sz="2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The company has some market extremely attractive real estate projects.</a:t>
            </a:r>
            <a:endParaRPr kumimoji="0" lang="en-GB" sz="1800" b="0" i="0" u="none" strike="noStrike" cap="none" normalizeH="0" baseline="0" dirty="0" smtClean="0">
              <a:ln>
                <a:noFill/>
              </a:ln>
              <a:solidFill>
                <a:srgbClr val="002060"/>
              </a:solidFill>
              <a:effectLst/>
              <a:latin typeface="Arial" pitchFamily="34" charset="0"/>
              <a:cs typeface="Arial" pitchFamily="34" charset="0"/>
            </a:endParaRPr>
          </a:p>
        </p:txBody>
      </p:sp>
      <p:sp>
        <p:nvSpPr>
          <p:cNvPr id="13" name="Rectangle 1"/>
          <p:cNvSpPr>
            <a:spLocks noChangeArrowheads="1"/>
          </p:cNvSpPr>
          <p:nvPr/>
        </p:nvSpPr>
        <p:spPr bwMode="auto">
          <a:xfrm>
            <a:off x="480793" y="4414405"/>
            <a:ext cx="3705657"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spcBef>
                <a:spcPct val="0"/>
              </a:spcBef>
              <a:spcAft>
                <a:spcPct val="0"/>
              </a:spcAft>
              <a:buClrTx/>
              <a:buSzTx/>
              <a:buFontTx/>
              <a:buNone/>
              <a:tabLst/>
            </a:pPr>
            <a:r>
              <a:rPr lang="en-GB" sz="1600" b="1" dirty="0" smtClean="0">
                <a:solidFill>
                  <a:srgbClr val="708E31"/>
                </a:solidFill>
                <a:latin typeface="Myriad Pro Cond"/>
                <a:ea typeface="Times New Roman" pitchFamily="18" charset="0"/>
                <a:cs typeface="Arial" pitchFamily="34" charset="0"/>
              </a:rPr>
              <a:t>Contact Point</a:t>
            </a:r>
            <a:endParaRPr lang="sl-SI" sz="1600" b="1" dirty="0" smtClean="0">
              <a:solidFill>
                <a:srgbClr val="708E31"/>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GB" sz="1600" dirty="0" err="1" smtClean="0">
                <a:solidFill>
                  <a:srgbClr val="002060"/>
                </a:solidFill>
                <a:latin typeface="Myriad Pro Cond"/>
                <a:ea typeface="Times New Roman" pitchFamily="18" charset="0"/>
                <a:cs typeface="Arial" pitchFamily="34" charset="0"/>
              </a:rPr>
              <a:t>Hidria</a:t>
            </a:r>
            <a:r>
              <a:rPr lang="en-GB" sz="1600" dirty="0" smtClean="0">
                <a:solidFill>
                  <a:srgbClr val="002060"/>
                </a:solidFill>
                <a:latin typeface="Myriad Pro Cond"/>
                <a:ea typeface="Times New Roman" pitchFamily="18" charset="0"/>
                <a:cs typeface="Arial" pitchFamily="34" charset="0"/>
              </a:rPr>
              <a:t> Fin</a:t>
            </a:r>
            <a:endParaRPr lang="sl-SI" sz="1600"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GB" sz="1600" dirty="0" smtClean="0">
                <a:solidFill>
                  <a:srgbClr val="002060"/>
                </a:solidFill>
                <a:latin typeface="Myriad Pro Cond"/>
                <a:ea typeface="Times New Roman" pitchFamily="18" charset="0"/>
                <a:cs typeface="Arial" pitchFamily="34" charset="0"/>
              </a:rPr>
              <a:t>Mr. Andrej </a:t>
            </a:r>
            <a:r>
              <a:rPr lang="en-GB" sz="1600" dirty="0" err="1" smtClean="0">
                <a:solidFill>
                  <a:srgbClr val="002060"/>
                </a:solidFill>
                <a:latin typeface="Myriad Pro Cond"/>
                <a:ea typeface="Times New Roman" pitchFamily="18" charset="0"/>
                <a:cs typeface="Arial" pitchFamily="34" charset="0"/>
              </a:rPr>
              <a:t>Lavrič</a:t>
            </a:r>
            <a:endParaRPr lang="sl-SI" sz="1600"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GB" sz="1600" dirty="0" err="1" smtClean="0">
                <a:solidFill>
                  <a:srgbClr val="002060"/>
                </a:solidFill>
                <a:latin typeface="Myriad Pro Cond"/>
                <a:ea typeface="Times New Roman" pitchFamily="18" charset="0"/>
                <a:cs typeface="Arial" pitchFamily="34" charset="0"/>
              </a:rPr>
              <a:t>Nazorjeva</a:t>
            </a:r>
            <a:r>
              <a:rPr lang="en-GB" sz="1600" dirty="0" smtClean="0">
                <a:solidFill>
                  <a:srgbClr val="002060"/>
                </a:solidFill>
                <a:latin typeface="Myriad Pro Cond"/>
                <a:ea typeface="Times New Roman" pitchFamily="18" charset="0"/>
                <a:cs typeface="Arial" pitchFamily="34" charset="0"/>
              </a:rPr>
              <a:t> 6</a:t>
            </a:r>
            <a:endParaRPr lang="sl-SI" sz="1600"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sl-SI" sz="1600" dirty="0" smtClean="0">
                <a:solidFill>
                  <a:srgbClr val="002060"/>
                </a:solidFill>
                <a:latin typeface="Myriad Pro Cond"/>
                <a:ea typeface="Times New Roman" pitchFamily="18" charset="0"/>
                <a:cs typeface="Arial" pitchFamily="34" charset="0"/>
              </a:rPr>
              <a:t>SI-</a:t>
            </a:r>
            <a:r>
              <a:rPr lang="en-GB" sz="1600" dirty="0" smtClean="0">
                <a:solidFill>
                  <a:srgbClr val="002060"/>
                </a:solidFill>
                <a:latin typeface="Myriad Pro Cond"/>
                <a:ea typeface="Times New Roman" pitchFamily="18" charset="0"/>
                <a:cs typeface="Arial" pitchFamily="34" charset="0"/>
              </a:rPr>
              <a:t>1000 Ljubljana</a:t>
            </a:r>
            <a:endParaRPr lang="sl-SI" sz="1600"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GB" sz="1600" dirty="0" smtClean="0">
                <a:solidFill>
                  <a:srgbClr val="002060"/>
                </a:solidFill>
                <a:latin typeface="Myriad Pro Cond"/>
                <a:ea typeface="Times New Roman" pitchFamily="18" charset="0"/>
                <a:cs typeface="Arial" pitchFamily="34" charset="0"/>
              </a:rPr>
              <a:t>Tel. +386 30 609605</a:t>
            </a:r>
            <a:endParaRPr lang="sl-SI" sz="1600"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GB" sz="1600" dirty="0" smtClean="0">
                <a:solidFill>
                  <a:srgbClr val="002060"/>
                </a:solidFill>
                <a:latin typeface="Myriad Pro Cond"/>
                <a:ea typeface="Times New Roman" pitchFamily="18" charset="0"/>
                <a:cs typeface="Arial" pitchFamily="34" charset="0"/>
              </a:rPr>
              <a:t>Email: </a:t>
            </a:r>
            <a:r>
              <a:rPr lang="en-GB" sz="1600" dirty="0" smtClean="0">
                <a:solidFill>
                  <a:srgbClr val="002060"/>
                </a:solidFill>
                <a:latin typeface="Myriad Pro Cond"/>
                <a:ea typeface="Times New Roman" pitchFamily="18" charset="0"/>
                <a:cs typeface="Arial" pitchFamily="34" charset="0"/>
                <a:hlinkClick r:id="rId5"/>
              </a:rPr>
              <a:t>andrej.lavric@hidria.com</a:t>
            </a:r>
            <a:endParaRPr lang="sl-SI" sz="1600"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GB" sz="1600" dirty="0" smtClean="0">
                <a:solidFill>
                  <a:srgbClr val="002060"/>
                </a:solidFill>
                <a:latin typeface="Myriad Pro Cond"/>
                <a:ea typeface="Times New Roman" pitchFamily="18" charset="0"/>
                <a:cs typeface="Arial" pitchFamily="34" charset="0"/>
                <a:hlinkClick r:id="rId6"/>
              </a:rPr>
              <a:t>http://www.hidria.com</a:t>
            </a:r>
            <a:endParaRPr lang="en-GB" sz="1600" dirty="0" smtClean="0">
              <a:solidFill>
                <a:srgbClr val="002060"/>
              </a:solidFill>
              <a:latin typeface="Myriad Pro Cond"/>
              <a:ea typeface="Times New Roman" pitchFamily="18" charset="0"/>
              <a:cs typeface="Arial" pitchFamily="34" charset="0"/>
            </a:endParaRPr>
          </a:p>
        </p:txBody>
      </p:sp>
      <p:pic>
        <p:nvPicPr>
          <p:cNvPr id="15" name="Picture 3" descr="http://si.hidria.com/Static/upload/image/ZAB_0923(1).jpg"/>
          <p:cNvPicPr>
            <a:picLocks noChangeAspect="1" noChangeArrowheads="1"/>
          </p:cNvPicPr>
          <p:nvPr/>
        </p:nvPicPr>
        <p:blipFill>
          <a:blip r:embed="rId7"/>
          <a:srcRect/>
          <a:stretch>
            <a:fillRect/>
          </a:stretch>
        </p:blipFill>
        <p:spPr bwMode="auto">
          <a:xfrm>
            <a:off x="5389123" y="4289971"/>
            <a:ext cx="4993252" cy="2713725"/>
          </a:xfrm>
          <a:prstGeom prst="rect">
            <a:avLst/>
          </a:prstGeom>
          <a:noFill/>
        </p:spPr>
      </p:pic>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6680976" y="757882"/>
            <a:ext cx="4219983" cy="523220"/>
          </a:xfrm>
          <a:prstGeom prst="rect">
            <a:avLst/>
          </a:prstGeom>
        </p:spPr>
        <p:txBody>
          <a:bodyPr wrap="square">
            <a:spAutoFit/>
          </a:bodyPr>
          <a:lstStyle/>
          <a:p>
            <a:pPr marL="176213" algn="ctr"/>
            <a:r>
              <a:rPr lang="sl-SI" sz="2800" b="1" dirty="0" smtClean="0">
                <a:solidFill>
                  <a:srgbClr val="002060"/>
                </a:solidFill>
                <a:latin typeface="Myriad Pro Cond"/>
              </a:rPr>
              <a:t>Tomos Sever</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3" name="Slika 12" descr="H:\ANJA-Moje mape\1 BAZE PODATKOV\DOKUMENTI\ExpoReal\ExpoReal 2013\projekti 2013\Projekt KOPER\Slikovno gradivo 300 DPI\Pogled_SV.jpg"/>
          <p:cNvPicPr/>
          <p:nvPr/>
        </p:nvPicPr>
        <p:blipFill rotWithShape="1">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l="7614" r="9299"/>
          <a:stretch/>
        </p:blipFill>
        <p:spPr bwMode="auto">
          <a:xfrm>
            <a:off x="5814041" y="4117561"/>
            <a:ext cx="4467497" cy="2655792"/>
          </a:xfrm>
          <a:prstGeom prst="rect">
            <a:avLst/>
          </a:prstGeom>
          <a:noFill/>
          <a:ln>
            <a:noFill/>
          </a:ln>
          <a:extLst>
            <a:ext uri="{53640926-AAD7-44D8-BBD7-CCE9431645EC}">
              <a14:shadowObscured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ext>
          </a:extLst>
        </p:spPr>
      </p:pic>
      <p:sp>
        <p:nvSpPr>
          <p:cNvPr id="183297" name="Rectangle 1"/>
          <p:cNvSpPr>
            <a:spLocks noChangeArrowheads="1"/>
          </p:cNvSpPr>
          <p:nvPr/>
        </p:nvSpPr>
        <p:spPr bwMode="auto">
          <a:xfrm>
            <a:off x="324455" y="1420960"/>
            <a:ext cx="8303979" cy="4431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200" b="1" i="0" u="none" strike="noStrike" cap="none" normalizeH="0" baseline="0" dirty="0" smtClean="0">
              <a:ln>
                <a:noFill/>
              </a:ln>
              <a:solidFill>
                <a:srgbClr val="000066"/>
              </a:solidFill>
              <a:effectLst/>
              <a:latin typeface="Myriad Pro Cond"/>
              <a:ea typeface="Times New Roman" pitchFamily="18" charset="0"/>
              <a:cs typeface="Arial" pitchFamily="34" charset="0"/>
            </a:endParaRPr>
          </a:p>
          <a:p>
            <a:pPr lvl="0" defTabSz="914400" fontAlgn="base">
              <a:spcBef>
                <a:spcPct val="0"/>
              </a:spcBef>
              <a:spcAft>
                <a:spcPct val="0"/>
              </a:spcAft>
            </a:pPr>
            <a:r>
              <a:rPr lang="en-GB" sz="2200" b="1" dirty="0" smtClean="0">
                <a:solidFill>
                  <a:srgbClr val="002060"/>
                </a:solidFill>
                <a:latin typeface="Arial" pitchFamily="34" charset="0"/>
                <a:ea typeface="Times New Roman" pitchFamily="18" charset="0"/>
                <a:cs typeface="Arial" pitchFamily="34" charset="0"/>
              </a:rPr>
              <a:t>Centre for Logistics, transport, trade and education</a:t>
            </a:r>
          </a:p>
          <a:p>
            <a:pPr lvl="0" defTabSz="914400" fontAlgn="base">
              <a:spcBef>
                <a:spcPct val="0"/>
              </a:spcBef>
              <a:spcAft>
                <a:spcPct val="0"/>
              </a:spcAft>
            </a:pPr>
            <a:endParaRPr kumimoji="0" lang="en-GB" sz="2200" b="1" i="0" u="none" strike="noStrike" cap="none" normalizeH="0" baseline="0" dirty="0" smtClean="0">
              <a:ln>
                <a:noFill/>
              </a:ln>
              <a:solidFill>
                <a:srgbClr val="002060"/>
              </a:solidFill>
              <a:effectLst/>
              <a:latin typeface="Myriad Pro Cond"/>
              <a:ea typeface="Times New Roman" pitchFamily="18" charset="0"/>
              <a:cs typeface="Arial" pitchFamily="34" charset="0"/>
            </a:endParaRPr>
          </a:p>
          <a:p>
            <a:pPr lvl="0" defTabSz="914400" fontAlgn="base">
              <a:spcBef>
                <a:spcPct val="0"/>
              </a:spcBef>
              <a:spcAft>
                <a:spcPct val="0"/>
              </a:spcAft>
            </a:pPr>
            <a:r>
              <a:rPr lang="en-GB" sz="1800" dirty="0" smtClean="0">
                <a:solidFill>
                  <a:srgbClr val="002060"/>
                </a:solidFill>
                <a:latin typeface="Myriad Pro Cond"/>
                <a:ea typeface="Times New Roman" pitchFamily="18" charset="0"/>
                <a:cs typeface="Arial" pitchFamily="34" charset="0"/>
              </a:rPr>
              <a:t>The real estate is located in </a:t>
            </a:r>
            <a:r>
              <a:rPr lang="en-GB" sz="1800" dirty="0" err="1" smtClean="0">
                <a:solidFill>
                  <a:srgbClr val="002060"/>
                </a:solidFill>
                <a:latin typeface="Myriad Pro Cond"/>
                <a:ea typeface="Times New Roman" pitchFamily="18" charset="0"/>
                <a:cs typeface="Arial" pitchFamily="34" charset="0"/>
              </a:rPr>
              <a:t>Koper</a:t>
            </a:r>
            <a:r>
              <a:rPr lang="en-GB" sz="1800" dirty="0" smtClean="0">
                <a:solidFill>
                  <a:srgbClr val="002060"/>
                </a:solidFill>
                <a:latin typeface="Myriad Pro Cond"/>
                <a:ea typeface="Times New Roman" pitchFamily="18" charset="0"/>
                <a:cs typeface="Arial" pitchFamily="34" charset="0"/>
              </a:rPr>
              <a:t> on the road that connects </a:t>
            </a:r>
            <a:r>
              <a:rPr lang="en-GB" sz="1800" dirty="0" err="1" smtClean="0">
                <a:solidFill>
                  <a:srgbClr val="002060"/>
                </a:solidFill>
                <a:latin typeface="Myriad Pro Cond"/>
                <a:ea typeface="Times New Roman" pitchFamily="18" charset="0"/>
                <a:cs typeface="Arial" pitchFamily="34" charset="0"/>
              </a:rPr>
              <a:t>Koper</a:t>
            </a:r>
            <a:r>
              <a:rPr lang="en-GB" sz="1800" dirty="0" smtClean="0">
                <a:solidFill>
                  <a:srgbClr val="002060"/>
                </a:solidFill>
                <a:latin typeface="Myriad Pro Cond"/>
                <a:ea typeface="Times New Roman" pitchFamily="18" charset="0"/>
                <a:cs typeface="Arial" pitchFamily="34" charset="0"/>
              </a:rPr>
              <a:t> with the main border crossing with Croatia and near the port of </a:t>
            </a:r>
            <a:r>
              <a:rPr lang="en-GB" sz="1800" dirty="0" err="1" smtClean="0">
                <a:solidFill>
                  <a:srgbClr val="002060"/>
                </a:solidFill>
                <a:latin typeface="Myriad Pro Cond"/>
                <a:ea typeface="Times New Roman" pitchFamily="18" charset="0"/>
                <a:cs typeface="Arial" pitchFamily="34" charset="0"/>
              </a:rPr>
              <a:t>Koper</a:t>
            </a:r>
            <a:r>
              <a:rPr lang="en-GB" sz="1800" dirty="0" smtClean="0">
                <a:solidFill>
                  <a:srgbClr val="002060"/>
                </a:solidFill>
                <a:latin typeface="Myriad Pro Cond"/>
                <a:ea typeface="Times New Roman" pitchFamily="18" charset="0"/>
                <a:cs typeface="Arial" pitchFamily="34" charset="0"/>
              </a:rPr>
              <a:t>. The main usage of the property as set by local municipality is a land use for industrial buildings and warehouses. In the course of a procedure is a plan to extend the land-use and activities to all central activities such as shopping centre, services and other business activities. Plan will be formally accept in December 2013. The property is served by all major utilities. </a:t>
            </a:r>
          </a:p>
          <a:p>
            <a:pPr marL="0" marR="0" lvl="0" indent="0" algn="l" defTabSz="914400" rtl="0" eaLnBrk="0" fontAlgn="base" latinLnBrk="0" hangingPunct="0">
              <a:lnSpc>
                <a:spcPct val="100000"/>
              </a:lnSpc>
              <a:spcBef>
                <a:spcPct val="0"/>
              </a:spcBef>
              <a:spcAft>
                <a:spcPct val="0"/>
              </a:spcAft>
              <a:buClrTx/>
              <a:buSzTx/>
              <a:buFontTx/>
              <a:buNone/>
              <a:tabLst/>
            </a:pPr>
            <a:endParaRPr lang="en-GB" sz="1800" dirty="0" smtClean="0">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GB" sz="1800" dirty="0" smtClean="0">
                <a:solidFill>
                  <a:srgbClr val="002060"/>
                </a:solidFill>
                <a:latin typeface="Myriad Pro Cond"/>
                <a:ea typeface="Times New Roman" pitchFamily="18" charset="0"/>
                <a:cs typeface="Arial" pitchFamily="34" charset="0"/>
              </a:rPr>
              <a:t>The total area is 56</a:t>
            </a:r>
            <a:r>
              <a:rPr lang="sl-SI" sz="1800" dirty="0" smtClean="0">
                <a:solidFill>
                  <a:srgbClr val="002060"/>
                </a:solidFill>
                <a:latin typeface="Myriad Pro Cond"/>
                <a:ea typeface="Times New Roman" pitchFamily="18" charset="0"/>
                <a:cs typeface="Arial" pitchFamily="34" charset="0"/>
              </a:rPr>
              <a:t>,</a:t>
            </a:r>
            <a:r>
              <a:rPr lang="en-GB" sz="1800" dirty="0" smtClean="0">
                <a:solidFill>
                  <a:srgbClr val="002060"/>
                </a:solidFill>
                <a:latin typeface="Myriad Pro Cond"/>
                <a:ea typeface="Times New Roman" pitchFamily="18" charset="0"/>
                <a:cs typeface="Arial" pitchFamily="34" charset="0"/>
              </a:rPr>
              <a:t>155 </a:t>
            </a:r>
            <a:r>
              <a:rPr lang="en-GB" sz="1800" dirty="0" err="1" smtClean="0">
                <a:solidFill>
                  <a:srgbClr val="002060"/>
                </a:solidFill>
                <a:latin typeface="Myriad Pro Cond"/>
                <a:ea typeface="Times New Roman" pitchFamily="18" charset="0"/>
                <a:cs typeface="Arial" pitchFamily="34" charset="0"/>
              </a:rPr>
              <a:t>sq.m</a:t>
            </a:r>
            <a:r>
              <a:rPr lang="en-GB" sz="1800" dirty="0" smtClean="0">
                <a:solidFill>
                  <a:srgbClr val="002060"/>
                </a:solidFill>
                <a:latin typeface="Myriad Pro Cond"/>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a:solidFill>
                  <a:srgbClr val="002060"/>
                </a:solidFill>
                <a:latin typeface="Myriad Pro Cond"/>
                <a:ea typeface="Times New Roman" pitchFamily="18" charset="0"/>
                <a:cs typeface="Arial" pitchFamily="34" charset="0"/>
              </a:rPr>
              <a:t>Sell of smaller units possible.</a:t>
            </a:r>
          </a:p>
          <a:p>
            <a:pPr marL="0" marR="0" lvl="0" indent="0" algn="l" defTabSz="914400" rtl="0" eaLnBrk="0" fontAlgn="base" latinLnBrk="0" hangingPunct="0">
              <a:lnSpc>
                <a:spcPct val="100000"/>
              </a:lnSpc>
              <a:spcBef>
                <a:spcPct val="0"/>
              </a:spcBef>
              <a:spcAft>
                <a:spcPct val="0"/>
              </a:spcAft>
              <a:buClrTx/>
              <a:buSzTx/>
              <a:buFontTx/>
              <a:buNone/>
              <a:tabLst/>
            </a:pPr>
            <a:endParaRPr lang="en-GB" sz="1800"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a:solidFill>
                  <a:srgbClr val="002060"/>
                </a:solidFill>
                <a:latin typeface="Myriad Pro Cond"/>
                <a:ea typeface="Times New Roman" pitchFamily="18" charset="0"/>
                <a:cs typeface="Arial" pitchFamily="34" charset="0"/>
              </a:rPr>
              <a:t>Business building facilities: 36</a:t>
            </a:r>
            <a:r>
              <a:rPr lang="sl-SI" sz="1800" dirty="0" smtClean="0">
                <a:solidFill>
                  <a:srgbClr val="002060"/>
                </a:solidFill>
                <a:latin typeface="Myriad Pro Cond"/>
                <a:ea typeface="Times New Roman" pitchFamily="18" charset="0"/>
                <a:cs typeface="Arial" pitchFamily="34" charset="0"/>
              </a:rPr>
              <a:t>,</a:t>
            </a:r>
            <a:r>
              <a:rPr lang="en-GB" sz="1800" dirty="0" smtClean="0">
                <a:solidFill>
                  <a:srgbClr val="002060"/>
                </a:solidFill>
                <a:latin typeface="Myriad Pro Cond"/>
                <a:ea typeface="Times New Roman" pitchFamily="18" charset="0"/>
                <a:cs typeface="Arial" pitchFamily="34" charset="0"/>
              </a:rPr>
              <a:t>400 </a:t>
            </a:r>
            <a:r>
              <a:rPr lang="en-GB" sz="1800" dirty="0" err="1" smtClean="0">
                <a:solidFill>
                  <a:srgbClr val="002060"/>
                </a:solidFill>
                <a:latin typeface="Myriad Pro Cond"/>
                <a:ea typeface="Times New Roman" pitchFamily="18" charset="0"/>
                <a:cs typeface="Arial" pitchFamily="34" charset="0"/>
              </a:rPr>
              <a:t>sq.m</a:t>
            </a:r>
            <a:r>
              <a:rPr lang="en-GB" sz="1800" dirty="0" smtClean="0">
                <a:solidFill>
                  <a:srgbClr val="002060"/>
                </a:solidFill>
                <a:latin typeface="Myriad Pro Cond"/>
                <a:ea typeface="Times New Roman" pitchFamily="18" charset="0"/>
                <a:cs typeface="Arial" pitchFamily="34" charset="0"/>
              </a:rPr>
              <a:t>. </a:t>
            </a:r>
          </a:p>
        </p:txBody>
      </p:sp>
      <p:pic>
        <p:nvPicPr>
          <p:cNvPr id="15" name="Slika 14" descr="hidria logotip.jpg"/>
          <p:cNvPicPr/>
          <p:nvPr/>
        </p:nvPicPr>
        <p:blipFill>
          <a:blip r:embed="rId5" cstate="print"/>
          <a:stretch>
            <a:fillRect/>
          </a:stretch>
        </p:blipFill>
        <p:spPr>
          <a:xfrm>
            <a:off x="0" y="6695766"/>
            <a:ext cx="1548581" cy="869433"/>
          </a:xfrm>
          <a:prstGeom prst="rect">
            <a:avLst/>
          </a:prstGeom>
        </p:spPr>
      </p:pic>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6680976" y="757882"/>
            <a:ext cx="4219983" cy="523220"/>
          </a:xfrm>
          <a:prstGeom prst="rect">
            <a:avLst/>
          </a:prstGeom>
        </p:spPr>
        <p:txBody>
          <a:bodyPr wrap="square">
            <a:spAutoFit/>
          </a:bodyPr>
          <a:lstStyle/>
          <a:p>
            <a:pPr marL="176213" algn="ctr"/>
            <a:r>
              <a:rPr lang="sl-SI" sz="2800" b="1" dirty="0" smtClean="0">
                <a:solidFill>
                  <a:srgbClr val="002060"/>
                </a:solidFill>
                <a:latin typeface="Myriad Pro Cond"/>
              </a:rPr>
              <a:t>Tomos Sever</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180225" name="Rectangle 1"/>
          <p:cNvSpPr>
            <a:spLocks noChangeArrowheads="1"/>
          </p:cNvSpPr>
          <p:nvPr/>
        </p:nvSpPr>
        <p:spPr bwMode="auto">
          <a:xfrm>
            <a:off x="353960" y="1729545"/>
            <a:ext cx="10334677" cy="48474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GB" sz="2200" b="1" i="0" u="none" strike="noStrike" cap="none" normalizeH="0" baseline="0" dirty="0" smtClean="0">
                <a:ln>
                  <a:noFill/>
                </a:ln>
                <a:solidFill>
                  <a:srgbClr val="002060"/>
                </a:solidFill>
                <a:effectLst/>
                <a:latin typeface="Myriad Pro Cond"/>
                <a:ea typeface="Times New Roman" pitchFamily="18" charset="0"/>
                <a:cs typeface="Arial" pitchFamily="34" charset="0"/>
              </a:rPr>
              <a:t>Investment opportunity</a:t>
            </a:r>
            <a:endParaRPr kumimoji="0" lang="sl-SI" sz="2200" b="0" i="0" u="none" strike="noStrike" cap="none" normalizeH="0" baseline="0" dirty="0" smtClean="0">
              <a:ln>
                <a:noFill/>
              </a:ln>
              <a:solidFill>
                <a:srgbClr val="002060"/>
              </a:solidFill>
              <a:effectLst/>
              <a:latin typeface="Myriad Pro Cond"/>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lang="en-GB" sz="1800" dirty="0" smtClean="0">
                <a:solidFill>
                  <a:srgbClr val="002060"/>
                </a:solidFill>
                <a:latin typeface="Arial" pitchFamily="34" charset="0"/>
                <a:ea typeface="Times New Roman" pitchFamily="18" charset="0"/>
                <a:cs typeface="Arial" pitchFamily="34" charset="0"/>
              </a:rPr>
              <a:t>Based on the favourable macro and micro locations, besides its size, </a:t>
            </a:r>
            <a:endParaRPr lang="sl-SI" sz="1800" dirty="0" smtClean="0">
              <a:solidFill>
                <a:srgbClr val="002060"/>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lang="en-GB" sz="1800" dirty="0" smtClean="0">
                <a:solidFill>
                  <a:srgbClr val="002060"/>
                </a:solidFill>
                <a:latin typeface="Arial" pitchFamily="34" charset="0"/>
                <a:ea typeface="Times New Roman" pitchFamily="18" charset="0"/>
                <a:cs typeface="Arial" pitchFamily="34" charset="0"/>
              </a:rPr>
              <a:t>the property offers a wide range of development and investment options such as:</a:t>
            </a:r>
            <a:endParaRPr lang="sl-SI" sz="1800" dirty="0" smtClean="0">
              <a:solidFill>
                <a:srgbClr val="002060"/>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Commercial or/and shopping centre, mall</a:t>
            </a:r>
            <a:endParaRPr lang="sl-SI" sz="1800" dirty="0" smtClean="0">
              <a:solidFill>
                <a:srgbClr val="002060"/>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Outlet centre</a:t>
            </a:r>
            <a:endParaRPr lang="sl-SI" sz="1800" dirty="0" smtClean="0">
              <a:solidFill>
                <a:srgbClr val="002060"/>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Retail space development</a:t>
            </a:r>
            <a:endParaRPr lang="sl-SI" sz="1800" dirty="0" smtClean="0">
              <a:solidFill>
                <a:srgbClr val="002060"/>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Business centre (offices...)</a:t>
            </a:r>
            <a:endParaRPr lang="sl-SI" sz="1800" dirty="0" smtClean="0">
              <a:solidFill>
                <a:srgbClr val="002060"/>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Industrial or logistics park</a:t>
            </a:r>
            <a:endParaRPr lang="sl-SI" sz="1800" dirty="0" smtClean="0">
              <a:solidFill>
                <a:srgbClr val="002060"/>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sl-SI" sz="1800" b="1" i="0" u="none" strike="noStrike" cap="none" normalizeH="0" baseline="0" dirty="0" smtClean="0">
              <a:ln>
                <a:noFill/>
              </a:ln>
              <a:solidFill>
                <a:srgbClr val="002060"/>
              </a:solidFill>
              <a:effectLst/>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sz="2200" b="1" i="0" u="none" strike="noStrike" cap="none" normalizeH="0" baseline="0" dirty="0" smtClean="0">
                <a:ln>
                  <a:noFill/>
                </a:ln>
                <a:solidFill>
                  <a:srgbClr val="002060"/>
                </a:solidFill>
                <a:effectLst/>
                <a:latin typeface="Myriad Pro Cond"/>
                <a:ea typeface="Times New Roman" pitchFamily="18" charset="0"/>
                <a:cs typeface="Arial" pitchFamily="34" charset="0"/>
              </a:rPr>
              <a:t>Investment required</a:t>
            </a:r>
            <a:endParaRPr kumimoji="0" lang="sl-SI" sz="2200" b="0" i="0" u="none" strike="noStrike" cap="none" normalizeH="0" baseline="0" dirty="0" smtClean="0">
              <a:ln>
                <a:noFill/>
              </a:ln>
              <a:solidFill>
                <a:srgbClr val="002060"/>
              </a:solidFill>
              <a:effectLst/>
              <a:latin typeface="Myriad Pro Cond"/>
              <a:cs typeface="Arial" pitchFamily="34" charset="0"/>
            </a:endParaRPr>
          </a:p>
          <a:p>
            <a:pPr defTabSz="914400" eaLnBrk="0" fontAlgn="base" hangingPunct="0">
              <a:lnSpc>
                <a:spcPct val="150000"/>
              </a:lnSpc>
              <a:spcBef>
                <a:spcPct val="0"/>
              </a:spcBef>
              <a:spcAft>
                <a:spcPct val="0"/>
              </a:spcAft>
              <a:buFontTx/>
              <a:buNone/>
            </a:pPr>
            <a:r>
              <a:rPr lang="en-GB" sz="1800" dirty="0" smtClean="0">
                <a:solidFill>
                  <a:srgbClr val="002060"/>
                </a:solidFill>
                <a:latin typeface="Arial" pitchFamily="34" charset="0"/>
                <a:ea typeface="Times New Roman" pitchFamily="18" charset="0"/>
                <a:cs typeface="Arial" pitchFamily="34" charset="0"/>
              </a:rPr>
              <a:t>Investment value: </a:t>
            </a:r>
            <a:r>
              <a:rPr lang="sl-SI" sz="1800" dirty="0" smtClean="0">
                <a:solidFill>
                  <a:srgbClr val="002060"/>
                </a:solidFill>
                <a:latin typeface="Arial" pitchFamily="34" charset="0"/>
                <a:ea typeface="Times New Roman" pitchFamily="18" charset="0"/>
                <a:cs typeface="Arial" pitchFamily="34" charset="0"/>
              </a:rPr>
              <a:t>€</a:t>
            </a:r>
            <a:r>
              <a:rPr lang="en-GB" sz="1800" dirty="0" smtClean="0">
                <a:solidFill>
                  <a:srgbClr val="002060"/>
                </a:solidFill>
                <a:latin typeface="Arial" pitchFamily="34" charset="0"/>
                <a:ea typeface="Times New Roman" pitchFamily="18" charset="0"/>
                <a:cs typeface="Arial" pitchFamily="34" charset="0"/>
              </a:rPr>
              <a:t> 35.4 m</a:t>
            </a:r>
            <a:r>
              <a:rPr lang="sl-SI" sz="1800" dirty="0" smtClean="0">
                <a:solidFill>
                  <a:srgbClr val="002060"/>
                </a:solidFill>
                <a:latin typeface="Arial" pitchFamily="34" charset="0"/>
                <a:ea typeface="Times New Roman" pitchFamily="18" charset="0"/>
                <a:cs typeface="Arial" pitchFamily="34" charset="0"/>
              </a:rPr>
              <a:t>n</a:t>
            </a:r>
            <a:r>
              <a:rPr lang="en-GB" sz="1800" dirty="0" smtClean="0">
                <a:solidFill>
                  <a:srgbClr val="002060"/>
                </a:solidFill>
                <a:latin typeface="Arial" pitchFamily="34" charset="0"/>
                <a:ea typeface="Times New Roman" pitchFamily="18" charset="0"/>
                <a:cs typeface="Arial" pitchFamily="34" charset="0"/>
              </a:rPr>
              <a:t> </a:t>
            </a:r>
          </a:p>
        </p:txBody>
      </p:sp>
      <p:pic>
        <p:nvPicPr>
          <p:cNvPr id="13" name="Slika 12" descr="hidria logotip.jpg"/>
          <p:cNvPicPr/>
          <p:nvPr/>
        </p:nvPicPr>
        <p:blipFill>
          <a:blip r:embed="rId4" cstate="print"/>
          <a:stretch>
            <a:fillRect/>
          </a:stretch>
        </p:blipFill>
        <p:spPr>
          <a:xfrm>
            <a:off x="0" y="6695766"/>
            <a:ext cx="1548581" cy="869433"/>
          </a:xfrm>
          <a:prstGeom prst="rect">
            <a:avLst/>
          </a:prstGeom>
        </p:spPr>
      </p:pic>
      <p:sp>
        <p:nvSpPr>
          <p:cNvPr id="15" name="Rectangle 1"/>
          <p:cNvSpPr>
            <a:spLocks noChangeArrowheads="1"/>
          </p:cNvSpPr>
          <p:nvPr/>
        </p:nvSpPr>
        <p:spPr bwMode="auto">
          <a:xfrm>
            <a:off x="6069204" y="4633663"/>
            <a:ext cx="3705657"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spcBef>
                <a:spcPct val="0"/>
              </a:spcBef>
              <a:spcAft>
                <a:spcPct val="0"/>
              </a:spcAft>
              <a:buClrTx/>
              <a:buSzTx/>
              <a:buFontTx/>
              <a:buNone/>
              <a:tabLst/>
            </a:pPr>
            <a:r>
              <a:rPr lang="en-GB" sz="1600" b="1" dirty="0" smtClean="0">
                <a:solidFill>
                  <a:srgbClr val="708E31"/>
                </a:solidFill>
                <a:latin typeface="Myriad Pro Cond"/>
                <a:ea typeface="Times New Roman" pitchFamily="18" charset="0"/>
                <a:cs typeface="Arial" pitchFamily="34" charset="0"/>
              </a:rPr>
              <a:t>Contact Point</a:t>
            </a:r>
            <a:endParaRPr lang="sl-SI" sz="1600" b="1" dirty="0" smtClean="0">
              <a:solidFill>
                <a:srgbClr val="708E31"/>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GB" sz="1600" dirty="0" err="1" smtClean="0">
                <a:solidFill>
                  <a:srgbClr val="002060"/>
                </a:solidFill>
                <a:latin typeface="Myriad Pro Cond"/>
                <a:ea typeface="Times New Roman" pitchFamily="18" charset="0"/>
                <a:cs typeface="Arial" pitchFamily="34" charset="0"/>
              </a:rPr>
              <a:t>Hidria</a:t>
            </a:r>
            <a:r>
              <a:rPr lang="en-GB" sz="1600" dirty="0" smtClean="0">
                <a:solidFill>
                  <a:srgbClr val="002060"/>
                </a:solidFill>
                <a:latin typeface="Myriad Pro Cond"/>
                <a:ea typeface="Times New Roman" pitchFamily="18" charset="0"/>
                <a:cs typeface="Arial" pitchFamily="34" charset="0"/>
              </a:rPr>
              <a:t> Fin</a:t>
            </a:r>
            <a:endParaRPr lang="sl-SI" sz="1600"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GB" sz="1600" dirty="0" smtClean="0">
                <a:solidFill>
                  <a:srgbClr val="002060"/>
                </a:solidFill>
                <a:latin typeface="Myriad Pro Cond"/>
                <a:ea typeface="Times New Roman" pitchFamily="18" charset="0"/>
                <a:cs typeface="Arial" pitchFamily="34" charset="0"/>
              </a:rPr>
              <a:t>Mr. Andrej </a:t>
            </a:r>
            <a:r>
              <a:rPr lang="en-GB" sz="1600" dirty="0" err="1" smtClean="0">
                <a:solidFill>
                  <a:srgbClr val="002060"/>
                </a:solidFill>
                <a:latin typeface="Myriad Pro Cond"/>
                <a:ea typeface="Times New Roman" pitchFamily="18" charset="0"/>
                <a:cs typeface="Arial" pitchFamily="34" charset="0"/>
              </a:rPr>
              <a:t>Lavrič</a:t>
            </a:r>
            <a:endParaRPr lang="sl-SI" sz="1600"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GB" sz="1600" dirty="0" err="1" smtClean="0">
                <a:solidFill>
                  <a:srgbClr val="002060"/>
                </a:solidFill>
                <a:latin typeface="Myriad Pro Cond"/>
                <a:ea typeface="Times New Roman" pitchFamily="18" charset="0"/>
                <a:cs typeface="Arial" pitchFamily="34" charset="0"/>
              </a:rPr>
              <a:t>Nazorjeva</a:t>
            </a:r>
            <a:r>
              <a:rPr lang="en-GB" sz="1600" dirty="0" smtClean="0">
                <a:solidFill>
                  <a:srgbClr val="002060"/>
                </a:solidFill>
                <a:latin typeface="Myriad Pro Cond"/>
                <a:ea typeface="Times New Roman" pitchFamily="18" charset="0"/>
                <a:cs typeface="Arial" pitchFamily="34" charset="0"/>
              </a:rPr>
              <a:t> 6</a:t>
            </a:r>
            <a:endParaRPr lang="sl-SI" sz="1600"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sl-SI" sz="1600" dirty="0" smtClean="0">
                <a:solidFill>
                  <a:srgbClr val="002060"/>
                </a:solidFill>
                <a:latin typeface="Myriad Pro Cond"/>
                <a:ea typeface="Times New Roman" pitchFamily="18" charset="0"/>
                <a:cs typeface="Arial" pitchFamily="34" charset="0"/>
              </a:rPr>
              <a:t>SI-</a:t>
            </a:r>
            <a:r>
              <a:rPr lang="en-GB" sz="1600" dirty="0" smtClean="0">
                <a:solidFill>
                  <a:srgbClr val="002060"/>
                </a:solidFill>
                <a:latin typeface="Myriad Pro Cond"/>
                <a:ea typeface="Times New Roman" pitchFamily="18" charset="0"/>
                <a:cs typeface="Arial" pitchFamily="34" charset="0"/>
              </a:rPr>
              <a:t>1000 Ljubljana</a:t>
            </a:r>
            <a:endParaRPr lang="sl-SI" sz="1600"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GB" sz="1600" dirty="0" smtClean="0">
                <a:solidFill>
                  <a:srgbClr val="002060"/>
                </a:solidFill>
                <a:latin typeface="Myriad Pro Cond"/>
                <a:ea typeface="Times New Roman" pitchFamily="18" charset="0"/>
                <a:cs typeface="Arial" pitchFamily="34" charset="0"/>
              </a:rPr>
              <a:t>Tel. +386 30 609605</a:t>
            </a:r>
            <a:endParaRPr lang="sl-SI" sz="1600"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GB" sz="1600" dirty="0" smtClean="0">
                <a:solidFill>
                  <a:srgbClr val="002060"/>
                </a:solidFill>
                <a:latin typeface="Myriad Pro Cond"/>
                <a:ea typeface="Times New Roman" pitchFamily="18" charset="0"/>
                <a:cs typeface="Arial" pitchFamily="34" charset="0"/>
              </a:rPr>
              <a:t>Email: </a:t>
            </a:r>
            <a:r>
              <a:rPr lang="en-GB" sz="1600" dirty="0" smtClean="0">
                <a:solidFill>
                  <a:srgbClr val="002060"/>
                </a:solidFill>
                <a:latin typeface="Myriad Pro Cond"/>
                <a:ea typeface="Times New Roman" pitchFamily="18" charset="0"/>
                <a:cs typeface="Arial" pitchFamily="34" charset="0"/>
                <a:hlinkClick r:id="rId5"/>
              </a:rPr>
              <a:t>andrej.lavric@hidria.com</a:t>
            </a:r>
            <a:endParaRPr lang="sl-SI" sz="1600" dirty="0" smtClean="0">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lang="en-GB" sz="1600" dirty="0" smtClean="0">
                <a:solidFill>
                  <a:srgbClr val="002060"/>
                </a:solidFill>
                <a:latin typeface="Myriad Pro Cond"/>
                <a:ea typeface="Times New Roman" pitchFamily="18" charset="0"/>
                <a:cs typeface="Arial" pitchFamily="34" charset="0"/>
                <a:hlinkClick r:id="rId6"/>
              </a:rPr>
              <a:t>http://www.hidria.com</a:t>
            </a:r>
            <a:endParaRPr lang="en-GB" sz="1600" dirty="0" smtClean="0">
              <a:solidFill>
                <a:srgbClr val="002060"/>
              </a:solidFill>
              <a:latin typeface="Myriad Pro Cond"/>
              <a:ea typeface="Times New Roman" pitchFamily="18" charset="0"/>
              <a:cs typeface="Arial" pitchFamily="34" charset="0"/>
            </a:endParaRPr>
          </a:p>
        </p:txBody>
      </p:sp>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5476137" y="757882"/>
            <a:ext cx="4679294" cy="523220"/>
          </a:xfrm>
          <a:prstGeom prst="rect">
            <a:avLst/>
          </a:prstGeom>
        </p:spPr>
        <p:txBody>
          <a:bodyPr wrap="none">
            <a:spAutoFit/>
          </a:bodyPr>
          <a:lstStyle/>
          <a:p>
            <a:pPr marL="176213" algn="ctr"/>
            <a:r>
              <a:rPr lang="sl-SI" sz="2800" b="1" dirty="0" err="1" smtClean="0">
                <a:solidFill>
                  <a:srgbClr val="002060"/>
                </a:solidFill>
                <a:latin typeface="Myriad Pro Cond"/>
              </a:rPr>
              <a:t>Retail</a:t>
            </a:r>
            <a:r>
              <a:rPr lang="sl-SI" sz="2800" b="1" dirty="0" smtClean="0">
                <a:solidFill>
                  <a:srgbClr val="002060"/>
                </a:solidFill>
                <a:latin typeface="Myriad Pro Cond"/>
              </a:rPr>
              <a:t>: SPORTINA </a:t>
            </a:r>
            <a:r>
              <a:rPr lang="sl-SI" sz="2800" b="1" dirty="0" err="1" smtClean="0">
                <a:solidFill>
                  <a:srgbClr val="002060"/>
                </a:solidFill>
                <a:latin typeface="Myriad Pro Cond"/>
              </a:rPr>
              <a:t>Group</a:t>
            </a:r>
            <a:r>
              <a:rPr lang="sl-SI" sz="2800" b="1" dirty="0" smtClean="0">
                <a:solidFill>
                  <a:srgbClr val="002060"/>
                </a:solidFill>
                <a:latin typeface="Myriad Pro Cond"/>
              </a:rPr>
              <a:t> </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3" name="Slika 12" descr="sportina logotip.jpg"/>
          <p:cNvPicPr/>
          <p:nvPr/>
        </p:nvPicPr>
        <p:blipFill>
          <a:blip r:embed="rId4" cstate="print"/>
          <a:stretch>
            <a:fillRect/>
          </a:stretch>
        </p:blipFill>
        <p:spPr>
          <a:xfrm>
            <a:off x="0" y="7024513"/>
            <a:ext cx="2080338" cy="380405"/>
          </a:xfrm>
          <a:prstGeom prst="rect">
            <a:avLst/>
          </a:prstGeom>
        </p:spPr>
      </p:pic>
      <p:sp>
        <p:nvSpPr>
          <p:cNvPr id="161793" name="Rectangle 1"/>
          <p:cNvSpPr>
            <a:spLocks noChangeArrowheads="1"/>
          </p:cNvSpPr>
          <p:nvPr/>
        </p:nvSpPr>
        <p:spPr bwMode="auto">
          <a:xfrm>
            <a:off x="339212" y="1702523"/>
            <a:ext cx="981621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Executive summary</a:t>
            </a:r>
            <a:endParaRPr kumimoji="0" lang="sl-SI" sz="2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sl-SI" sz="1800" dirty="0" smtClean="0">
              <a:solidFill>
                <a:srgbClr val="002060"/>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dirty="0" smtClean="0">
                <a:solidFill>
                  <a:srgbClr val="002060"/>
                </a:solidFill>
                <a:latin typeface="Arial" pitchFamily="34" charset="0"/>
                <a:ea typeface="Times New Roman" pitchFamily="18" charset="0"/>
                <a:cs typeface="Arial" pitchFamily="34" charset="0"/>
              </a:rPr>
              <a:t>As fashion specialist, it represents more than 80 globally known brands across every price range in more than 27</a:t>
            </a:r>
            <a:r>
              <a:rPr lang="sl-SI" sz="1800" dirty="0" smtClean="0">
                <a:solidFill>
                  <a:srgbClr val="002060"/>
                </a:solidFill>
                <a:latin typeface="Arial" pitchFamily="34" charset="0"/>
                <a:ea typeface="Times New Roman" pitchFamily="18" charset="0"/>
                <a:cs typeface="Arial" pitchFamily="34" charset="0"/>
              </a:rPr>
              <a:t>8</a:t>
            </a:r>
            <a:r>
              <a:rPr lang="en-GB" sz="1800" dirty="0" smtClean="0">
                <a:solidFill>
                  <a:srgbClr val="002060"/>
                </a:solidFill>
                <a:latin typeface="Arial" pitchFamily="34" charset="0"/>
                <a:ea typeface="Times New Roman" pitchFamily="18" charset="0"/>
                <a:cs typeface="Arial" pitchFamily="34" charset="0"/>
              </a:rPr>
              <a:t> stores in the region. </a:t>
            </a:r>
            <a:r>
              <a:rPr lang="en-GB" sz="1800" dirty="0" err="1" smtClean="0">
                <a:solidFill>
                  <a:srgbClr val="002060"/>
                </a:solidFill>
                <a:latin typeface="Arial" pitchFamily="34" charset="0"/>
                <a:ea typeface="Times New Roman" pitchFamily="18" charset="0"/>
                <a:cs typeface="Arial" pitchFamily="34" charset="0"/>
              </a:rPr>
              <a:t>Sportina</a:t>
            </a:r>
            <a:r>
              <a:rPr lang="en-GB" sz="1800" dirty="0" smtClean="0">
                <a:solidFill>
                  <a:srgbClr val="002060"/>
                </a:solidFill>
                <a:latin typeface="Arial" pitchFamily="34" charset="0"/>
                <a:ea typeface="Times New Roman" pitchFamily="18" charset="0"/>
                <a:cs typeface="Arial" pitchFamily="34" charset="0"/>
              </a:rPr>
              <a:t> Group does not merely consist of stores, it offers the overall regional infrastructure necessary for brand development in a certain market.</a:t>
            </a:r>
            <a:endParaRPr lang="sl-SI" sz="1800" dirty="0" smtClean="0">
              <a:solidFill>
                <a:srgbClr val="002060"/>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1794" name="Rectangle 2"/>
          <p:cNvSpPr>
            <a:spLocks noChangeArrowheads="1"/>
          </p:cNvSpPr>
          <p:nvPr/>
        </p:nvSpPr>
        <p:spPr bwMode="auto">
          <a:xfrm>
            <a:off x="339212" y="3379905"/>
            <a:ext cx="9712032"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
                <a:srgbClr val="708E31"/>
              </a:buClr>
              <a:buSzTx/>
              <a:buFont typeface="Wingdings" pitchFamily="2" charset="2"/>
              <a:buChar char="Ø"/>
              <a:tabLst/>
            </a:pP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7 regional markets (Slovenia, Croatia, Bosnia and Herzegovina, Montenegro, Bulgaria,</a:t>
            </a:r>
            <a:endParaRPr lang="sl-SI" sz="1800" dirty="0" smtClean="0">
              <a:solidFill>
                <a:srgbClr val="002060"/>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708E31"/>
              </a:buClr>
              <a:buSzTx/>
              <a:tabLst/>
            </a:pP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 </a:t>
            </a: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Kosovo and Serbia.)</a:t>
            </a:r>
          </a:p>
          <a:p>
            <a:pPr marL="0" marR="0" lvl="0" indent="0" algn="l" defTabSz="914400" rtl="0" eaLnBrk="0" fontAlgn="base" latinLnBrk="0" hangingPunct="0">
              <a:lnSpc>
                <a:spcPct val="100000"/>
              </a:lnSpc>
              <a:spcBef>
                <a:spcPct val="0"/>
              </a:spcBef>
              <a:spcAft>
                <a:spcPct val="0"/>
              </a:spcAft>
              <a:buClr>
                <a:srgbClr val="708E31"/>
              </a:buClr>
              <a:buSzTx/>
              <a:buFont typeface="Wingdings" pitchFamily="2" charset="2"/>
              <a:buChar char="Ø"/>
              <a:tabLst/>
            </a:pP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176 stores of </a:t>
            </a:r>
            <a:r>
              <a:rPr lang="en-GB" sz="1800" dirty="0" err="1" smtClean="0">
                <a:solidFill>
                  <a:srgbClr val="002060"/>
                </a:solidFill>
                <a:latin typeface="Arial" pitchFamily="34" charset="0"/>
                <a:ea typeface="Times New Roman" pitchFamily="18" charset="0"/>
                <a:cs typeface="Arial" pitchFamily="34" charset="0"/>
              </a:rPr>
              <a:t>Sportina</a:t>
            </a:r>
            <a:r>
              <a:rPr lang="en-GB" sz="1800" dirty="0" smtClean="0">
                <a:solidFill>
                  <a:srgbClr val="002060"/>
                </a:solidFill>
                <a:latin typeface="Arial" pitchFamily="34" charset="0"/>
                <a:ea typeface="Times New Roman" pitchFamily="18" charset="0"/>
                <a:cs typeface="Arial" pitchFamily="34" charset="0"/>
              </a:rPr>
              <a:t> Group </a:t>
            </a:r>
          </a:p>
          <a:p>
            <a:pPr marL="0" marR="0" lvl="0" indent="0" algn="l" defTabSz="914400" rtl="0" eaLnBrk="0" fontAlgn="base" latinLnBrk="0" hangingPunct="0">
              <a:lnSpc>
                <a:spcPct val="100000"/>
              </a:lnSpc>
              <a:spcBef>
                <a:spcPct val="0"/>
              </a:spcBef>
              <a:spcAft>
                <a:spcPct val="0"/>
              </a:spcAft>
              <a:buClr>
                <a:srgbClr val="708E31"/>
              </a:buClr>
              <a:buSzTx/>
              <a:buFont typeface="Wingdings" pitchFamily="2" charset="2"/>
              <a:buChar char="Ø"/>
              <a:tabLst/>
            </a:pP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102 stores (joint venture - Tom Tailor and Tally </a:t>
            </a:r>
            <a:r>
              <a:rPr lang="en-GB" sz="1800" dirty="0" err="1" smtClean="0">
                <a:solidFill>
                  <a:srgbClr val="002060"/>
                </a:solidFill>
                <a:latin typeface="Arial" pitchFamily="34" charset="0"/>
                <a:ea typeface="Times New Roman" pitchFamily="18" charset="0"/>
                <a:cs typeface="Arial" pitchFamily="34" charset="0"/>
              </a:rPr>
              <a:t>Weijl</a:t>
            </a:r>
            <a:r>
              <a:rPr lang="en-GB" sz="1800" dirty="0" smtClean="0">
                <a:solidFill>
                  <a:srgbClr val="002060"/>
                </a:solidFill>
                <a:latin typeface="Arial" pitchFamily="34" charset="0"/>
                <a:ea typeface="Times New Roman" pitchFamily="18" charset="0"/>
                <a:cs typeface="Arial" pitchFamily="34" charset="0"/>
              </a:rPr>
              <a:t>) </a:t>
            </a:r>
          </a:p>
          <a:p>
            <a:pPr lvl="0" defTabSz="914400" eaLnBrk="0" fontAlgn="base" hangingPunct="0">
              <a:spcBef>
                <a:spcPct val="0"/>
              </a:spcBef>
              <a:spcAft>
                <a:spcPct val="0"/>
              </a:spcAft>
              <a:buClr>
                <a:srgbClr val="708E31"/>
              </a:buClr>
              <a:buFont typeface="Wingdings" pitchFamily="2" charset="2"/>
              <a:buChar char="Ø"/>
            </a:pP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65,221</a:t>
            </a:r>
            <a:r>
              <a:rPr lang="en-GB" sz="1800" dirty="0" smtClean="0">
                <a:solidFill>
                  <a:srgbClr val="002060"/>
                </a:solidFill>
                <a:latin typeface="Myriad Pro Cond"/>
                <a:ea typeface="Times New Roman" pitchFamily="18" charset="0"/>
                <a:cs typeface="Arial" pitchFamily="34" charset="0"/>
              </a:rPr>
              <a:t> </a:t>
            </a:r>
            <a:r>
              <a:rPr lang="en-GB" sz="1800" dirty="0" err="1" smtClean="0">
                <a:solidFill>
                  <a:srgbClr val="002060"/>
                </a:solidFill>
                <a:latin typeface="Myriad Pro Cond"/>
                <a:ea typeface="Times New Roman" pitchFamily="18" charset="0"/>
                <a:cs typeface="Arial" pitchFamily="34" charset="0"/>
              </a:rPr>
              <a:t>sq.m</a:t>
            </a:r>
            <a:r>
              <a:rPr lang="en-GB" sz="1800" dirty="0" smtClean="0">
                <a:solidFill>
                  <a:srgbClr val="002060"/>
                </a:solidFill>
                <a:latin typeface="Myriad Pro Cond"/>
                <a:ea typeface="Times New Roman" pitchFamily="18" charset="0"/>
                <a:cs typeface="Arial" pitchFamily="34" charset="0"/>
              </a:rPr>
              <a:t>.</a:t>
            </a:r>
            <a:r>
              <a:rPr lang="en-GB" sz="1800" dirty="0" smtClean="0">
                <a:solidFill>
                  <a:srgbClr val="002060"/>
                </a:solidFill>
                <a:latin typeface="Arial" pitchFamily="34" charset="0"/>
                <a:ea typeface="Times New Roman" pitchFamily="18" charset="0"/>
                <a:cs typeface="Arial" pitchFamily="34" charset="0"/>
              </a:rPr>
              <a:t> retail area </a:t>
            </a:r>
          </a:p>
          <a:p>
            <a:pPr marL="0" marR="0" lvl="0" indent="0" algn="l" defTabSz="914400" rtl="0" eaLnBrk="0" fontAlgn="base" latinLnBrk="0" hangingPunct="0">
              <a:lnSpc>
                <a:spcPct val="100000"/>
              </a:lnSpc>
              <a:spcBef>
                <a:spcPct val="0"/>
              </a:spcBef>
              <a:spcAft>
                <a:spcPct val="0"/>
              </a:spcAft>
              <a:buClr>
                <a:srgbClr val="708E31"/>
              </a:buClr>
              <a:buSzTx/>
              <a:buFont typeface="Wingdings" pitchFamily="2" charset="2"/>
              <a:buChar char="Ø"/>
              <a:tabLst/>
            </a:pP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2</a:t>
            </a:r>
            <a:r>
              <a:rPr lang="sl-SI" sz="1800" dirty="0" smtClean="0">
                <a:solidFill>
                  <a:srgbClr val="002060"/>
                </a:solidFill>
                <a:latin typeface="Arial" pitchFamily="34" charset="0"/>
                <a:ea typeface="Times New Roman" pitchFamily="18" charset="0"/>
                <a:cs typeface="Arial" pitchFamily="34" charset="0"/>
              </a:rPr>
              <a:t>,</a:t>
            </a:r>
            <a:r>
              <a:rPr lang="en-GB" sz="1800" dirty="0" smtClean="0">
                <a:solidFill>
                  <a:srgbClr val="002060"/>
                </a:solidFill>
                <a:latin typeface="Arial" pitchFamily="34" charset="0"/>
                <a:ea typeface="Times New Roman" pitchFamily="18" charset="0"/>
                <a:cs typeface="Arial" pitchFamily="34" charset="0"/>
              </a:rPr>
              <a:t>013 employees </a:t>
            </a:r>
          </a:p>
        </p:txBody>
      </p:sp>
      <p:pic>
        <p:nvPicPr>
          <p:cNvPr id="15" name="Slika 14"/>
          <p:cNvPicPr/>
          <p:nvPr/>
        </p:nvPicPr>
        <p:blipFill>
          <a:blip r:embed="rId5" cstate="print"/>
          <a:srcRect/>
          <a:stretch>
            <a:fillRect/>
          </a:stretch>
        </p:blipFill>
        <p:spPr bwMode="auto">
          <a:xfrm>
            <a:off x="6468894" y="4552545"/>
            <a:ext cx="3686537" cy="2317294"/>
          </a:xfrm>
          <a:prstGeom prst="rect">
            <a:avLst/>
          </a:prstGeom>
          <a:noFill/>
          <a:ln w="9525">
            <a:noFill/>
            <a:miter lim="800000"/>
            <a:headEnd/>
            <a:tailEnd/>
          </a:ln>
        </p:spPr>
      </p:pic>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6675184" y="757882"/>
            <a:ext cx="3480247" cy="523220"/>
          </a:xfrm>
          <a:prstGeom prst="rect">
            <a:avLst/>
          </a:prstGeom>
        </p:spPr>
        <p:txBody>
          <a:bodyPr wrap="none">
            <a:spAutoFit/>
          </a:bodyPr>
          <a:lstStyle/>
          <a:p>
            <a:pPr marL="176213" algn="ctr"/>
            <a:r>
              <a:rPr lang="en-GB" sz="2800" b="1" dirty="0" smtClean="0">
                <a:solidFill>
                  <a:srgbClr val="002060"/>
                </a:solidFill>
                <a:latin typeface="Myriad Pro Cond"/>
              </a:rPr>
              <a:t>SPORTINA Group</a:t>
            </a:r>
            <a:endParaRPr lang="en-GB"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3" name="Slika 12" descr="sportina logotip.jpg"/>
          <p:cNvPicPr/>
          <p:nvPr/>
        </p:nvPicPr>
        <p:blipFill>
          <a:blip r:embed="rId4" cstate="print"/>
          <a:stretch>
            <a:fillRect/>
          </a:stretch>
        </p:blipFill>
        <p:spPr>
          <a:xfrm>
            <a:off x="0" y="7024513"/>
            <a:ext cx="2080338" cy="380405"/>
          </a:xfrm>
          <a:prstGeom prst="rect">
            <a:avLst/>
          </a:prstGeom>
        </p:spPr>
      </p:pic>
      <p:sp>
        <p:nvSpPr>
          <p:cNvPr id="151553" name="Rectangle 1"/>
          <p:cNvSpPr>
            <a:spLocks noChangeArrowheads="1"/>
          </p:cNvSpPr>
          <p:nvPr/>
        </p:nvSpPr>
        <p:spPr bwMode="auto">
          <a:xfrm>
            <a:off x="309717" y="1821902"/>
            <a:ext cx="10349425" cy="32008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dirty="0" smtClean="0">
                <a:ln>
                  <a:noFill/>
                </a:ln>
                <a:solidFill>
                  <a:srgbClr val="002060"/>
                </a:solidFill>
                <a:effectLst/>
                <a:latin typeface="Myriad Pro Cond"/>
                <a:ea typeface="Times New Roman" pitchFamily="18" charset="0"/>
                <a:cs typeface="Arial" pitchFamily="34" charset="0"/>
              </a:rPr>
              <a:t>Investment opportunity</a:t>
            </a:r>
            <a:endParaRPr kumimoji="0" lang="en-GB" sz="2200" b="0" i="0" u="none" strike="noStrike" cap="none" normalizeH="0" baseline="0" dirty="0" smtClean="0">
              <a:ln>
                <a:noFill/>
              </a:ln>
              <a:solidFill>
                <a:srgbClr val="002060"/>
              </a:solidFill>
              <a:effectLst/>
              <a:latin typeface="Myriad Pro Cond"/>
              <a:cs typeface="Arial" pitchFamily="34" charset="0"/>
            </a:endParaRPr>
          </a:p>
          <a:p>
            <a:pPr lvl="0" defTabSz="914400" eaLnBrk="0" fontAlgn="base" hangingPunct="0">
              <a:spcBef>
                <a:spcPct val="0"/>
              </a:spcBef>
              <a:spcAft>
                <a:spcPct val="0"/>
              </a:spcAft>
            </a:pPr>
            <a:endParaRPr lang="sl-SI" sz="1800" dirty="0" smtClean="0">
              <a:solidFill>
                <a:srgbClr val="002060"/>
              </a:solidFill>
              <a:latin typeface="Myriad Pro Cond"/>
              <a:ea typeface="Times New Roman" pitchFamily="18" charset="0"/>
              <a:cs typeface="Arial" pitchFamily="34" charset="0"/>
            </a:endParaRPr>
          </a:p>
          <a:p>
            <a:pPr lvl="0" defTabSz="914400" eaLnBrk="0" fontAlgn="base" hangingPunct="0">
              <a:lnSpc>
                <a:spcPct val="150000"/>
              </a:lnSpc>
              <a:spcBef>
                <a:spcPct val="0"/>
              </a:spcBef>
              <a:spcAft>
                <a:spcPct val="0"/>
              </a:spcAft>
            </a:pPr>
            <a:r>
              <a:rPr lang="en-GB" sz="1800" dirty="0" smtClean="0">
                <a:solidFill>
                  <a:srgbClr val="002060"/>
                </a:solidFill>
                <a:latin typeface="Arial" pitchFamily="34" charset="0"/>
                <a:ea typeface="Times New Roman" pitchFamily="18" charset="0"/>
                <a:cs typeface="Arial" pitchFamily="34" charset="0"/>
              </a:rPr>
              <a:t>With 278 stores under management and more than 20 years of experience in retail, </a:t>
            </a:r>
            <a:r>
              <a:rPr lang="en-GB" sz="1800" dirty="0" err="1" smtClean="0">
                <a:solidFill>
                  <a:srgbClr val="002060"/>
                </a:solidFill>
                <a:latin typeface="Arial" pitchFamily="34" charset="0"/>
                <a:ea typeface="Times New Roman" pitchFamily="18" charset="0"/>
                <a:cs typeface="Arial" pitchFamily="34" charset="0"/>
              </a:rPr>
              <a:t>Sportina</a:t>
            </a:r>
            <a:r>
              <a:rPr lang="en-GB" sz="1800" dirty="0" smtClean="0">
                <a:solidFill>
                  <a:srgbClr val="002060"/>
                </a:solidFill>
                <a:latin typeface="Arial" pitchFamily="34" charset="0"/>
                <a:ea typeface="Times New Roman" pitchFamily="18" charset="0"/>
                <a:cs typeface="Arial" pitchFamily="34" charset="0"/>
              </a:rPr>
              <a:t> Group is among the largest fashion traders in South-eastern Europe.</a:t>
            </a: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The </a:t>
            </a:r>
            <a:r>
              <a:rPr lang="en-GB" sz="1800" dirty="0" err="1" smtClean="0">
                <a:solidFill>
                  <a:srgbClr val="002060"/>
                </a:solidFill>
                <a:latin typeface="Arial" pitchFamily="34" charset="0"/>
                <a:ea typeface="Times New Roman" pitchFamily="18" charset="0"/>
                <a:cs typeface="Arial" pitchFamily="34" charset="0"/>
              </a:rPr>
              <a:t>Sportina</a:t>
            </a:r>
            <a:r>
              <a:rPr lang="en-GB" sz="1800" dirty="0" smtClean="0">
                <a:solidFill>
                  <a:srgbClr val="002060"/>
                </a:solidFill>
                <a:latin typeface="Arial" pitchFamily="34" charset="0"/>
                <a:ea typeface="Times New Roman" pitchFamily="18" charset="0"/>
                <a:cs typeface="Arial" pitchFamily="34" charset="0"/>
              </a:rPr>
              <a:t> Group offers the overall regional infrastructure necessary for brand development in a certain market. </a:t>
            </a:r>
            <a:endParaRPr lang="sl-SI" sz="1800" dirty="0" smtClean="0">
              <a:solidFill>
                <a:srgbClr val="002060"/>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lang="en-GB" sz="1800" dirty="0" smtClean="0">
                <a:solidFill>
                  <a:srgbClr val="002060"/>
                </a:solidFill>
                <a:latin typeface="Arial" pitchFamily="34" charset="0"/>
                <a:ea typeface="Times New Roman" pitchFamily="18" charset="0"/>
                <a:cs typeface="Arial" pitchFamily="34" charset="0"/>
              </a:rPr>
              <a:t>Due to company's vast portfolio of trendy fashion brands in various price segments, the team has the knowledge to create contemporary lifestyle environment in almost any shopping mall. Up to 10,000m² in a single shopping centre could be filled.</a:t>
            </a:r>
          </a:p>
        </p:txBody>
      </p:sp>
      <p:sp>
        <p:nvSpPr>
          <p:cNvPr id="15" name="Pravokotnik 14"/>
          <p:cNvSpPr/>
          <p:nvPr/>
        </p:nvSpPr>
        <p:spPr>
          <a:xfrm>
            <a:off x="309717" y="5291847"/>
            <a:ext cx="5343525" cy="1569660"/>
          </a:xfrm>
          <a:prstGeom prst="rect">
            <a:avLst/>
          </a:prstGeom>
        </p:spPr>
        <p:txBody>
          <a:bodyPr>
            <a:spAutoFit/>
          </a:bodyPr>
          <a:lstStyle/>
          <a:p>
            <a:pPr lvl="0" defTabSz="914400" fontAlgn="base">
              <a:spcBef>
                <a:spcPct val="0"/>
              </a:spcBef>
              <a:spcAft>
                <a:spcPct val="0"/>
              </a:spcAft>
            </a:pPr>
            <a:r>
              <a:rPr lang="en-GB" sz="1600" b="1" dirty="0" smtClean="0">
                <a:solidFill>
                  <a:srgbClr val="708E31"/>
                </a:solidFill>
                <a:latin typeface="Myriad Pro Cond"/>
                <a:ea typeface="Times New Roman" pitchFamily="18" charset="0"/>
                <a:cs typeface="Arial" pitchFamily="34" charset="0"/>
              </a:rPr>
              <a:t>Contact Point</a:t>
            </a:r>
            <a:endParaRPr lang="sl-SI" sz="1600" b="1" dirty="0" smtClean="0">
              <a:solidFill>
                <a:srgbClr val="708E31"/>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US" sz="1600" dirty="0" err="1" smtClean="0">
                <a:solidFill>
                  <a:srgbClr val="002060"/>
                </a:solidFill>
                <a:latin typeface="Myriad Pro Cond"/>
                <a:ea typeface="Times New Roman" pitchFamily="18" charset="0"/>
                <a:cs typeface="Arial" pitchFamily="34" charset="0"/>
              </a:rPr>
              <a:t>Sportina</a:t>
            </a:r>
            <a:r>
              <a:rPr lang="en-US" sz="1600" dirty="0" smtClean="0">
                <a:solidFill>
                  <a:srgbClr val="002060"/>
                </a:solidFill>
                <a:latin typeface="Myriad Pro Cond"/>
                <a:ea typeface="Times New Roman" pitchFamily="18" charset="0"/>
                <a:cs typeface="Arial" pitchFamily="34" charset="0"/>
              </a:rPr>
              <a:t> Bled d. o. o. </a:t>
            </a:r>
            <a:endParaRPr lang="sl-SI" sz="1600" dirty="0" smtClean="0">
              <a:solidFill>
                <a:srgbClr val="002060"/>
              </a:solidFill>
              <a:latin typeface="Myriad Pro Cond"/>
              <a:ea typeface="Times New Roman" pitchFamily="18" charset="0"/>
              <a:cs typeface="Arial" pitchFamily="34" charset="0"/>
            </a:endParaRPr>
          </a:p>
          <a:p>
            <a:r>
              <a:rPr lang="sl-SI" sz="1600" dirty="0" smtClean="0">
                <a:solidFill>
                  <a:srgbClr val="002060"/>
                </a:solidFill>
                <a:latin typeface="Myriad Pro Cond"/>
                <a:ea typeface="Times New Roman" pitchFamily="18" charset="0"/>
                <a:cs typeface="Arial" pitchFamily="34" charset="0"/>
              </a:rPr>
              <a:t>Mr. </a:t>
            </a:r>
            <a:r>
              <a:rPr lang="sl-SI" sz="1600" dirty="0" err="1" smtClean="0">
                <a:solidFill>
                  <a:srgbClr val="002060"/>
                </a:solidFill>
                <a:latin typeface="Myriad Pro Cond"/>
                <a:ea typeface="Times New Roman" pitchFamily="18" charset="0"/>
                <a:cs typeface="Arial" pitchFamily="34" charset="0"/>
              </a:rPr>
              <a:t>Bahtijar</a:t>
            </a:r>
            <a:r>
              <a:rPr lang="sl-SI" sz="1600" dirty="0" smtClean="0">
                <a:solidFill>
                  <a:srgbClr val="002060"/>
                </a:solidFill>
                <a:latin typeface="Myriad Pro Cond"/>
                <a:ea typeface="Times New Roman" pitchFamily="18" charset="0"/>
                <a:cs typeface="Arial" pitchFamily="34" charset="0"/>
              </a:rPr>
              <a:t> </a:t>
            </a:r>
            <a:r>
              <a:rPr lang="sl-SI" sz="1600" dirty="0" err="1" smtClean="0">
                <a:solidFill>
                  <a:srgbClr val="002060"/>
                </a:solidFill>
                <a:latin typeface="Myriad Pro Cond"/>
                <a:ea typeface="Times New Roman" pitchFamily="18" charset="0"/>
                <a:cs typeface="Arial" pitchFamily="34" charset="0"/>
              </a:rPr>
              <a:t>Bajrović</a:t>
            </a:r>
            <a:r>
              <a:rPr lang="sl-SI" sz="1600" dirty="0" smtClean="0">
                <a:solidFill>
                  <a:srgbClr val="002060"/>
                </a:solidFill>
                <a:latin typeface="Myriad Pro Cond"/>
                <a:ea typeface="Times New Roman" pitchFamily="18" charset="0"/>
                <a:cs typeface="Arial" pitchFamily="34" charset="0"/>
              </a:rPr>
              <a:t> </a:t>
            </a:r>
          </a:p>
          <a:p>
            <a:pPr lvl="0" defTabSz="914400" eaLnBrk="0" fontAlgn="base" hangingPunct="0">
              <a:spcBef>
                <a:spcPct val="0"/>
              </a:spcBef>
              <a:spcAft>
                <a:spcPct val="0"/>
              </a:spcAft>
            </a:pPr>
            <a:r>
              <a:rPr lang="it-IT" sz="1600" dirty="0" err="1" smtClean="0">
                <a:solidFill>
                  <a:srgbClr val="002060"/>
                </a:solidFill>
                <a:latin typeface="Myriad Pro Cond"/>
                <a:ea typeface="Times New Roman" pitchFamily="18" charset="0"/>
                <a:cs typeface="Arial" pitchFamily="34" charset="0"/>
              </a:rPr>
              <a:t>Alpska</a:t>
            </a:r>
            <a:r>
              <a:rPr lang="it-IT" sz="1600" dirty="0" smtClean="0">
                <a:solidFill>
                  <a:srgbClr val="002060"/>
                </a:solidFill>
                <a:latin typeface="Myriad Pro Cond"/>
                <a:ea typeface="Times New Roman" pitchFamily="18" charset="0"/>
                <a:cs typeface="Arial" pitchFamily="34" charset="0"/>
              </a:rPr>
              <a:t> cesta 43, 4248 </a:t>
            </a:r>
            <a:r>
              <a:rPr lang="it-IT" sz="1600" dirty="0" err="1" smtClean="0">
                <a:solidFill>
                  <a:srgbClr val="002060"/>
                </a:solidFill>
                <a:latin typeface="Myriad Pro Cond"/>
                <a:ea typeface="Times New Roman" pitchFamily="18" charset="0"/>
                <a:cs typeface="Arial" pitchFamily="34" charset="0"/>
              </a:rPr>
              <a:t>Lesce</a:t>
            </a:r>
            <a:r>
              <a:rPr lang="it-IT" sz="1600" dirty="0" smtClean="0">
                <a:solidFill>
                  <a:srgbClr val="002060"/>
                </a:solidFill>
                <a:latin typeface="Myriad Pro Cond"/>
                <a:ea typeface="Times New Roman" pitchFamily="18" charset="0"/>
                <a:cs typeface="Arial" pitchFamily="34" charset="0"/>
              </a:rPr>
              <a:t>, Slovenia </a:t>
            </a:r>
            <a:endParaRPr lang="sl-SI" sz="1600" dirty="0" smtClean="0">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it-IT" sz="1600" dirty="0" err="1" smtClean="0">
                <a:solidFill>
                  <a:srgbClr val="002060"/>
                </a:solidFill>
                <a:latin typeface="Myriad Pro Cond"/>
                <a:ea typeface="Times New Roman" pitchFamily="18" charset="0"/>
                <a:cs typeface="Arial" pitchFamily="34" charset="0"/>
              </a:rPr>
              <a:t>Phone</a:t>
            </a:r>
            <a:r>
              <a:rPr lang="it-IT" sz="1600" dirty="0" smtClean="0">
                <a:solidFill>
                  <a:srgbClr val="002060"/>
                </a:solidFill>
                <a:latin typeface="Myriad Pro Cond"/>
                <a:ea typeface="Times New Roman" pitchFamily="18" charset="0"/>
                <a:cs typeface="Arial" pitchFamily="34" charset="0"/>
              </a:rPr>
              <a:t>: +386 4 537 00 </a:t>
            </a:r>
            <a:r>
              <a:rPr lang="it-IT" sz="1600" dirty="0" err="1" smtClean="0">
                <a:solidFill>
                  <a:srgbClr val="002060"/>
                </a:solidFill>
                <a:latin typeface="Myriad Pro Cond"/>
                <a:ea typeface="Times New Roman" pitchFamily="18" charset="0"/>
                <a:cs typeface="Arial" pitchFamily="34" charset="0"/>
              </a:rPr>
              <a:t>00</a:t>
            </a:r>
            <a:r>
              <a:rPr lang="it-IT" sz="1600" dirty="0" smtClean="0">
                <a:solidFill>
                  <a:srgbClr val="002060"/>
                </a:solidFill>
                <a:latin typeface="Myriad Pro Cond"/>
                <a:ea typeface="Times New Roman" pitchFamily="18" charset="0"/>
                <a:cs typeface="Arial" pitchFamily="34" charset="0"/>
              </a:rPr>
              <a:t> </a:t>
            </a:r>
            <a:endParaRPr lang="en-GB" sz="1600" dirty="0" smtClean="0">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en-GB" sz="1600" dirty="0" smtClean="0">
                <a:solidFill>
                  <a:srgbClr val="002060"/>
                </a:solidFill>
                <a:latin typeface="Myriad Pro Cond"/>
                <a:ea typeface="Times New Roman" pitchFamily="18" charset="0"/>
                <a:cs typeface="Arial" pitchFamily="34" charset="0"/>
              </a:rPr>
              <a:t>Fax: + 386 4 537 00 25 </a:t>
            </a:r>
          </a:p>
        </p:txBody>
      </p:sp>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2060"/>
                </a:solidFill>
              </a:rPr>
              <a:t>Thank you for your attention!</a:t>
            </a:r>
            <a:endParaRPr lang="en-GB" dirty="0">
              <a:solidFill>
                <a:srgbClr val="002060"/>
              </a:solidFill>
            </a:endParaRPr>
          </a:p>
        </p:txBody>
      </p:sp>
      <p:sp>
        <p:nvSpPr>
          <p:cNvPr id="3" name="TextBox 2"/>
          <p:cNvSpPr txBox="1"/>
          <p:nvPr/>
        </p:nvSpPr>
        <p:spPr>
          <a:xfrm>
            <a:off x="5270500" y="7086600"/>
            <a:ext cx="914400" cy="914400"/>
          </a:xfrm>
          <a:prstGeom prst="rect">
            <a:avLst/>
          </a:prstGeom>
        </p:spPr>
        <p:txBody>
          <a:bodyPr vert="horz" wrap="none" lIns="104287" tIns="52144" rIns="104287" bIns="52144" rtlCol="0">
            <a:normAutofit/>
          </a:bodyPr>
          <a:lstStyle/>
          <a:p>
            <a:endParaRPr lang="en-US" sz="2200" dirty="0" smtClean="0"/>
          </a:p>
        </p:txBody>
      </p:sp>
      <p:sp>
        <p:nvSpPr>
          <p:cNvPr id="4"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pic>
        <p:nvPicPr>
          <p:cNvPr id="5" name="Picture 11"/>
          <p:cNvPicPr>
            <a:picLocks noChangeAspect="1" noChangeArrowheads="1"/>
          </p:cNvPicPr>
          <p:nvPr/>
        </p:nvPicPr>
        <p:blipFill>
          <a:blip r:embed="rId2" cstate="print"/>
          <a:srcRect/>
          <a:stretch>
            <a:fillRect/>
          </a:stretch>
        </p:blipFill>
        <p:spPr bwMode="auto">
          <a:xfrm>
            <a:off x="8259743" y="7016756"/>
            <a:ext cx="2420629" cy="533696"/>
          </a:xfrm>
          <a:prstGeom prst="rect">
            <a:avLst/>
          </a:prstGeom>
          <a:noFill/>
          <a:ln w="9525">
            <a:noFill/>
            <a:miter lim="800000"/>
            <a:headEnd/>
            <a:tailEnd/>
          </a:ln>
        </p:spPr>
      </p:pic>
    </p:spTree>
    <p:extLst>
      <p:ext uri="{BB962C8B-B14F-4D97-AF65-F5344CB8AC3E}">
        <p14:creationId xmlns:p14="http://schemas.microsoft.com/office/powerpoint/2010/main" xmlns="" val="297897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5632727" y="757882"/>
            <a:ext cx="4418517" cy="523220"/>
          </a:xfrm>
          <a:prstGeom prst="rect">
            <a:avLst/>
          </a:prstGeom>
        </p:spPr>
        <p:txBody>
          <a:bodyPr wrap="none">
            <a:spAutoFit/>
          </a:bodyPr>
          <a:lstStyle/>
          <a:p>
            <a:pPr marL="176213" algn="ctr"/>
            <a:r>
              <a:rPr lang="en-GB" sz="2800" b="1" dirty="0" smtClean="0">
                <a:solidFill>
                  <a:schemeClr val="tx2">
                    <a:lumMod val="75000"/>
                  </a:schemeClr>
                </a:solidFill>
                <a:latin typeface="Myriad Pro Cond"/>
              </a:rPr>
              <a:t>Business Opportunities</a:t>
            </a:r>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599123"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18" name="Content Placeholder 2"/>
          <p:cNvSpPr>
            <a:spLocks/>
          </p:cNvSpPr>
          <p:nvPr/>
        </p:nvSpPr>
        <p:spPr bwMode="auto">
          <a:xfrm>
            <a:off x="193006" y="1395402"/>
            <a:ext cx="7141244" cy="5819314"/>
          </a:xfrm>
          <a:prstGeom prst="rect">
            <a:avLst/>
          </a:prstGeom>
          <a:noFill/>
          <a:ln w="9525">
            <a:noFill/>
            <a:miter lim="800000"/>
            <a:headEnd/>
            <a:tailEnd/>
          </a:ln>
        </p:spPr>
        <p:txBody>
          <a:bodyPr/>
          <a:lstStyle/>
          <a:p>
            <a:pPr marL="287338" indent="-287338">
              <a:lnSpc>
                <a:spcPct val="150000"/>
              </a:lnSpc>
              <a:buClr>
                <a:srgbClr val="78A22F"/>
              </a:buClr>
            </a:pPr>
            <a:r>
              <a:rPr lang="en-GB" sz="1800" b="1" dirty="0" smtClean="0">
                <a:solidFill>
                  <a:srgbClr val="78A22F"/>
                </a:solidFill>
                <a:latin typeface="Myriad Pro Cond"/>
              </a:rPr>
              <a:t>ICT &amp; Nanotechnology</a:t>
            </a:r>
          </a:p>
          <a:p>
            <a:pPr marL="287338" indent="-287338">
              <a:lnSpc>
                <a:spcPct val="150000"/>
              </a:lnSpc>
              <a:buClr>
                <a:srgbClr val="78A22F"/>
              </a:buClr>
              <a:buFont typeface="Arial" pitchFamily="34" charset="0"/>
              <a:buChar char="•"/>
            </a:pPr>
            <a:r>
              <a:rPr lang="en-GB" sz="1800" dirty="0" smtClean="0">
                <a:solidFill>
                  <a:srgbClr val="002060"/>
                </a:solidFill>
                <a:latin typeface="Myriad Pro Cond"/>
                <a:ea typeface="Verdana" pitchFamily="34" charset="0"/>
                <a:cs typeface="Verdana" pitchFamily="34" charset="0"/>
              </a:rPr>
              <a:t>High degree of specialization, focus on satisfying specific (and unique) customer requirements</a:t>
            </a:r>
          </a:p>
          <a:p>
            <a:pPr marL="287338" indent="-287338">
              <a:lnSpc>
                <a:spcPct val="150000"/>
              </a:lnSpc>
              <a:buClr>
                <a:srgbClr val="78A22F"/>
              </a:buClr>
              <a:buFont typeface="Arial" pitchFamily="34" charset="0"/>
              <a:buChar char="•"/>
            </a:pPr>
            <a:endParaRPr lang="en-GB" sz="1000" dirty="0" smtClean="0">
              <a:solidFill>
                <a:schemeClr val="tx1"/>
              </a:solidFill>
            </a:endParaRPr>
          </a:p>
          <a:p>
            <a:pPr marL="287338" indent="-287338">
              <a:lnSpc>
                <a:spcPct val="150000"/>
              </a:lnSpc>
              <a:buClr>
                <a:srgbClr val="78A22F"/>
              </a:buClr>
            </a:pPr>
            <a:r>
              <a:rPr lang="en-GB" sz="1800" b="1" dirty="0" smtClean="0">
                <a:solidFill>
                  <a:srgbClr val="78A22F"/>
                </a:solidFill>
                <a:latin typeface="Myriad Pro Cond"/>
              </a:rPr>
              <a:t>Pharmaceutical &amp; Chemicals Industry</a:t>
            </a:r>
          </a:p>
          <a:p>
            <a:pPr marL="287338" indent="-287338">
              <a:lnSpc>
                <a:spcPct val="150000"/>
              </a:lnSpc>
              <a:buClr>
                <a:srgbClr val="78A22F"/>
              </a:buClr>
              <a:buFont typeface="Arial" pitchFamily="34" charset="0"/>
              <a:buChar char="•"/>
            </a:pPr>
            <a:r>
              <a:rPr lang="en-GB" sz="1800" dirty="0" smtClean="0">
                <a:solidFill>
                  <a:srgbClr val="002060"/>
                </a:solidFill>
                <a:latin typeface="Myriad Pro Cond"/>
                <a:ea typeface="Verdana" pitchFamily="34" charset="0"/>
                <a:cs typeface="Verdana" pitchFamily="34" charset="0"/>
              </a:rPr>
              <a:t>Slovene companies </a:t>
            </a:r>
            <a:r>
              <a:rPr lang="en-GB" sz="1800" dirty="0" err="1" smtClean="0">
                <a:solidFill>
                  <a:srgbClr val="002060"/>
                </a:solidFill>
                <a:latin typeface="Myriad Pro Cond"/>
                <a:ea typeface="Verdana" pitchFamily="34" charset="0"/>
                <a:cs typeface="Verdana" pitchFamily="34" charset="0"/>
              </a:rPr>
              <a:t>Krka</a:t>
            </a:r>
            <a:r>
              <a:rPr lang="en-GB" sz="1800" dirty="0" smtClean="0">
                <a:solidFill>
                  <a:srgbClr val="002060"/>
                </a:solidFill>
                <a:latin typeface="Myriad Pro Cond"/>
                <a:ea typeface="Verdana" pitchFamily="34" charset="0"/>
                <a:cs typeface="Verdana" pitchFamily="34" charset="0"/>
              </a:rPr>
              <a:t> </a:t>
            </a:r>
            <a:r>
              <a:rPr lang="en-GB" sz="1800" dirty="0">
                <a:solidFill>
                  <a:srgbClr val="002060"/>
                </a:solidFill>
                <a:latin typeface="Myriad Pro Cond"/>
                <a:ea typeface="Verdana" pitchFamily="34" charset="0"/>
                <a:cs typeface="Verdana" pitchFamily="34" charset="0"/>
              </a:rPr>
              <a:t>and </a:t>
            </a:r>
            <a:r>
              <a:rPr lang="en-GB" sz="1800" dirty="0" err="1">
                <a:solidFill>
                  <a:srgbClr val="002060"/>
                </a:solidFill>
                <a:latin typeface="Myriad Pro Cond"/>
                <a:ea typeface="Verdana" pitchFamily="34" charset="0"/>
                <a:cs typeface="Verdana" pitchFamily="34" charset="0"/>
              </a:rPr>
              <a:t>Lek</a:t>
            </a:r>
            <a:r>
              <a:rPr lang="en-GB" sz="1800" dirty="0">
                <a:solidFill>
                  <a:srgbClr val="002060"/>
                </a:solidFill>
                <a:latin typeface="Myriad Pro Cond"/>
                <a:ea typeface="Verdana" pitchFamily="34" charset="0"/>
                <a:cs typeface="Verdana" pitchFamily="34" charset="0"/>
              </a:rPr>
              <a:t> are the leading manufacturers of generic drugs in </a:t>
            </a:r>
            <a:r>
              <a:rPr lang="en-GB" sz="1800" dirty="0" smtClean="0">
                <a:solidFill>
                  <a:srgbClr val="002060"/>
                </a:solidFill>
                <a:latin typeface="Myriad Pro Cond"/>
                <a:ea typeface="Verdana" pitchFamily="34" charset="0"/>
                <a:cs typeface="Verdana" pitchFamily="34" charset="0"/>
              </a:rPr>
              <a:t>CEE </a:t>
            </a:r>
            <a:r>
              <a:rPr lang="en-GB" sz="1800" dirty="0">
                <a:solidFill>
                  <a:srgbClr val="002060"/>
                </a:solidFill>
                <a:latin typeface="Myriad Pro Cond"/>
                <a:ea typeface="Verdana" pitchFamily="34" charset="0"/>
                <a:cs typeface="Verdana" pitchFamily="34" charset="0"/>
              </a:rPr>
              <a:t>and the engine of the sector’s </a:t>
            </a:r>
            <a:r>
              <a:rPr lang="en-GB" sz="1800" dirty="0" smtClean="0">
                <a:solidFill>
                  <a:srgbClr val="002060"/>
                </a:solidFill>
                <a:latin typeface="Myriad Pro Cond"/>
                <a:ea typeface="Verdana" pitchFamily="34" charset="0"/>
                <a:cs typeface="Verdana" pitchFamily="34" charset="0"/>
              </a:rPr>
              <a:t>growth</a:t>
            </a:r>
          </a:p>
          <a:p>
            <a:pPr marL="287338" indent="-287338">
              <a:lnSpc>
                <a:spcPct val="150000"/>
              </a:lnSpc>
              <a:buClr>
                <a:srgbClr val="78A22F"/>
              </a:buClr>
              <a:buFont typeface="Arial" pitchFamily="34" charset="0"/>
              <a:buChar char="•"/>
            </a:pPr>
            <a:r>
              <a:rPr lang="en-GB" sz="1800" dirty="0" smtClean="0">
                <a:solidFill>
                  <a:srgbClr val="002060"/>
                </a:solidFill>
                <a:latin typeface="Myriad Pro Cond"/>
                <a:ea typeface="Verdana" pitchFamily="34" charset="0"/>
                <a:cs typeface="Verdana" pitchFamily="34" charset="0"/>
              </a:rPr>
              <a:t>Long industrial tradition in processing basic chemicals</a:t>
            </a:r>
          </a:p>
          <a:p>
            <a:pPr marL="287338" indent="-287338">
              <a:lnSpc>
                <a:spcPct val="150000"/>
              </a:lnSpc>
              <a:buClr>
                <a:srgbClr val="78A22F"/>
              </a:buClr>
              <a:buFont typeface="Arial" pitchFamily="34" charset="0"/>
              <a:buChar char="•"/>
            </a:pPr>
            <a:endParaRPr lang="en-GB" sz="1000" dirty="0" smtClean="0">
              <a:solidFill>
                <a:schemeClr val="tx1"/>
              </a:solidFill>
            </a:endParaRPr>
          </a:p>
          <a:p>
            <a:pPr marL="287338" indent="-287338">
              <a:lnSpc>
                <a:spcPct val="150000"/>
              </a:lnSpc>
              <a:buClr>
                <a:srgbClr val="78A22F"/>
              </a:buClr>
              <a:buFont typeface="Arial" pitchFamily="34" charset="0"/>
              <a:buChar char="•"/>
            </a:pPr>
            <a:endParaRPr lang="en-GB" sz="1000" dirty="0" smtClean="0">
              <a:solidFill>
                <a:srgbClr val="78A22F"/>
              </a:solidFill>
            </a:endParaRPr>
          </a:p>
          <a:p>
            <a:r>
              <a:rPr lang="en-GB" sz="1800" b="1" dirty="0" smtClean="0">
                <a:solidFill>
                  <a:srgbClr val="78A22F"/>
                </a:solidFill>
                <a:latin typeface="Myriad Pro Cond"/>
              </a:rPr>
              <a:t>Electrical &amp; Electronics</a:t>
            </a:r>
            <a:r>
              <a:rPr lang="sl-SI" sz="1800" b="1" dirty="0" smtClean="0">
                <a:solidFill>
                  <a:srgbClr val="78A22F"/>
                </a:solidFill>
                <a:latin typeface="Myriad Pro Cond"/>
              </a:rPr>
              <a:t> </a:t>
            </a:r>
          </a:p>
          <a:p>
            <a:pPr>
              <a:lnSpc>
                <a:spcPct val="150000"/>
              </a:lnSpc>
              <a:buClr>
                <a:srgbClr val="708E31"/>
              </a:buClr>
              <a:buFont typeface="Arial" pitchFamily="34" charset="0"/>
              <a:buChar char="•"/>
            </a:pPr>
            <a:r>
              <a:rPr lang="sl-SI" sz="1800" dirty="0" smtClean="0">
                <a:solidFill>
                  <a:srgbClr val="002060"/>
                </a:solidFill>
                <a:latin typeface="Myriad Pro Cond"/>
                <a:ea typeface="Verdana" pitchFamily="34" charset="0"/>
                <a:cs typeface="Verdana" pitchFamily="34" charset="0"/>
              </a:rPr>
              <a:t>    </a:t>
            </a:r>
            <a:r>
              <a:rPr lang="en-GB" sz="1800" dirty="0" smtClean="0">
                <a:solidFill>
                  <a:srgbClr val="002060"/>
                </a:solidFill>
                <a:latin typeface="Myriad Pro Cond"/>
                <a:ea typeface="Verdana" pitchFamily="34" charset="0"/>
                <a:cs typeface="Verdana" pitchFamily="34" charset="0"/>
              </a:rPr>
              <a:t>A number of home-grown companies</a:t>
            </a:r>
          </a:p>
          <a:p>
            <a:pPr>
              <a:lnSpc>
                <a:spcPct val="150000"/>
              </a:lnSpc>
              <a:buClr>
                <a:srgbClr val="708E31"/>
              </a:buClr>
              <a:buFont typeface="Arial" pitchFamily="34" charset="0"/>
              <a:buChar char="•"/>
            </a:pPr>
            <a:r>
              <a:rPr lang="en-GB" sz="1800" dirty="0" smtClean="0">
                <a:solidFill>
                  <a:srgbClr val="002060"/>
                </a:solidFill>
                <a:latin typeface="Myriad Pro Cond"/>
                <a:ea typeface="Verdana" pitchFamily="34" charset="0"/>
                <a:cs typeface="Verdana" pitchFamily="34" charset="0"/>
              </a:rPr>
              <a:t>    A strong presence in Europe’s east and southeast markets </a:t>
            </a:r>
          </a:p>
        </p:txBody>
      </p:sp>
      <p:pic>
        <p:nvPicPr>
          <p:cNvPr id="27" name="il_fi" descr="http://www.racunalniske-novice.com/images/1/H_MAX_1024x768/broadband.jpg"/>
          <p:cNvPicPr>
            <a:picLocks noChangeAspect="1" noChangeArrowheads="1"/>
          </p:cNvPicPr>
          <p:nvPr/>
        </p:nvPicPr>
        <p:blipFill>
          <a:blip r:embed="rId2" cstate="print"/>
          <a:srcRect/>
          <a:stretch>
            <a:fillRect/>
          </a:stretch>
        </p:blipFill>
        <p:spPr bwMode="auto">
          <a:xfrm>
            <a:off x="8404698" y="1422685"/>
            <a:ext cx="2131540" cy="1822933"/>
          </a:xfrm>
          <a:prstGeom prst="rect">
            <a:avLst/>
          </a:prstGeom>
          <a:noFill/>
          <a:ln w="9525">
            <a:noFill/>
            <a:miter lim="800000"/>
            <a:headEnd/>
            <a:tailEnd/>
          </a:ln>
        </p:spPr>
      </p:pic>
      <p:sp>
        <p:nvSpPr>
          <p:cNvPr id="29" name="Text Box 12"/>
          <p:cNvSpPr txBox="1">
            <a:spLocks noChangeArrowheads="1"/>
          </p:cNvSpPr>
          <p:nvPr/>
        </p:nvSpPr>
        <p:spPr bwMode="auto">
          <a:xfrm>
            <a:off x="6962727" y="3754877"/>
            <a:ext cx="1441971" cy="707886"/>
          </a:xfrm>
          <a:prstGeom prst="rect">
            <a:avLst/>
          </a:prstGeom>
          <a:noFill/>
          <a:ln w="9525" algn="ctr">
            <a:noFill/>
            <a:miter lim="800000"/>
            <a:headEnd/>
            <a:tailEnd/>
          </a:ln>
        </p:spPr>
        <p:txBody>
          <a:bodyPr wrap="square">
            <a:spAutoFit/>
          </a:bodyPr>
          <a:lstStyle/>
          <a:p>
            <a:pPr marL="176213" algn="ctr"/>
            <a:r>
              <a:rPr lang="en-GB" sz="1000" b="0" dirty="0" smtClean="0">
                <a:solidFill>
                  <a:schemeClr val="tx1"/>
                </a:solidFill>
              </a:rPr>
              <a:t>KRKA/</a:t>
            </a:r>
          </a:p>
          <a:p>
            <a:pPr marL="176213" algn="ctr"/>
            <a:r>
              <a:rPr lang="en-GB" sz="1000" b="0" dirty="0" smtClean="0">
                <a:solidFill>
                  <a:schemeClr val="tx1"/>
                </a:solidFill>
              </a:rPr>
              <a:t>Pharmaceutical and research development centre</a:t>
            </a:r>
            <a:endParaRPr lang="en-GB" sz="1000" b="0" dirty="0">
              <a:solidFill>
                <a:schemeClr val="tx1"/>
              </a:solidFill>
            </a:endParaRPr>
          </a:p>
        </p:txBody>
      </p:sp>
      <p:pic>
        <p:nvPicPr>
          <p:cNvPr id="15"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28" name="Picture 11" descr="Krka_tablete"/>
          <p:cNvPicPr>
            <a:picLocks noChangeAspect="1" noChangeArrowheads="1"/>
          </p:cNvPicPr>
          <p:nvPr/>
        </p:nvPicPr>
        <p:blipFill>
          <a:blip r:embed="rId4" cstate="print"/>
          <a:srcRect/>
          <a:stretch>
            <a:fillRect/>
          </a:stretch>
        </p:blipFill>
        <p:spPr bwMode="auto">
          <a:xfrm>
            <a:off x="8404698" y="3519348"/>
            <a:ext cx="2109315" cy="1596902"/>
          </a:xfrm>
          <a:prstGeom prst="rect">
            <a:avLst/>
          </a:prstGeom>
          <a:noFill/>
          <a:ln w="9525">
            <a:noFill/>
            <a:miter lim="800000"/>
            <a:headEnd/>
            <a:tailEnd/>
          </a:ln>
        </p:spPr>
      </p:pic>
      <p:pic>
        <p:nvPicPr>
          <p:cNvPr id="17" name="Slika 16" descr="delavka ICT.gif"/>
          <p:cNvPicPr>
            <a:picLocks noChangeAspect="1"/>
          </p:cNvPicPr>
          <p:nvPr/>
        </p:nvPicPr>
        <p:blipFill>
          <a:blip r:embed="rId5"/>
          <a:stretch>
            <a:fillRect/>
          </a:stretch>
        </p:blipFill>
        <p:spPr>
          <a:xfrm>
            <a:off x="8449445" y="5418167"/>
            <a:ext cx="2086793" cy="1391195"/>
          </a:xfrm>
          <a:prstGeom prst="rect">
            <a:avLst/>
          </a:prstGeom>
        </p:spPr>
      </p:pic>
    </p:spTree>
    <p:extLst>
      <p:ext uri="{BB962C8B-B14F-4D97-AF65-F5344CB8AC3E}">
        <p14:creationId xmlns:p14="http://schemas.microsoft.com/office/powerpoint/2010/main" xmlns=""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5016152" y="757882"/>
            <a:ext cx="4910575" cy="523220"/>
          </a:xfrm>
          <a:prstGeom prst="rect">
            <a:avLst/>
          </a:prstGeom>
        </p:spPr>
        <p:txBody>
          <a:bodyPr wrap="none">
            <a:spAutoFit/>
          </a:bodyPr>
          <a:lstStyle/>
          <a:p>
            <a:pPr marL="176213" algn="ctr"/>
            <a:r>
              <a:rPr lang="en-GB" sz="2800" b="1" dirty="0" smtClean="0">
                <a:solidFill>
                  <a:srgbClr val="002060"/>
                </a:solidFill>
                <a:latin typeface="Myriad Pro Cond"/>
              </a:rPr>
              <a:t>Wood-processing Projects</a:t>
            </a:r>
            <a:endParaRPr lang="en-GB"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691286"/>
            <a:ext cx="7561799" cy="3725839"/>
          </a:xfrm>
          <a:prstGeom prst="rect">
            <a:avLst/>
          </a:prstGeom>
          <a:noFill/>
          <a:ln w="9525">
            <a:noFill/>
            <a:miter lim="800000"/>
            <a:headEnd/>
            <a:tailEnd/>
          </a:ln>
        </p:spPr>
        <p:txBody>
          <a:bodyPr/>
          <a:lstStyle/>
          <a:p>
            <a:r>
              <a:rPr lang="en-GB" sz="2000" b="1" dirty="0" smtClean="0">
                <a:solidFill>
                  <a:srgbClr val="002060"/>
                </a:solidFill>
                <a:latin typeface="Myriad Pro Cond"/>
              </a:rPr>
              <a:t>Wood-processing Industry - k</a:t>
            </a:r>
            <a:r>
              <a:rPr lang="en-GB" sz="2000" b="1" dirty="0" smtClean="0">
                <a:solidFill>
                  <a:srgbClr val="002060"/>
                </a:solidFill>
                <a:latin typeface="Myriad Pro Cond"/>
                <a:ea typeface="Verdana" pitchFamily="34" charset="0"/>
                <a:cs typeface="Verdana" pitchFamily="34" charset="0"/>
              </a:rPr>
              <a:t>ey figures 2012</a:t>
            </a:r>
            <a:endParaRPr lang="en-GB" sz="2000" dirty="0" smtClean="0"/>
          </a:p>
          <a:p>
            <a:endParaRPr lang="en-GB" sz="2000" b="1" dirty="0" smtClean="0">
              <a:solidFill>
                <a:srgbClr val="002060"/>
              </a:solidFill>
              <a:latin typeface="Myriad Pro Cond"/>
              <a:ea typeface="Verdana" pitchFamily="34" charset="0"/>
              <a:cs typeface="Verdana" pitchFamily="34" charset="0"/>
            </a:endParaRPr>
          </a:p>
          <a:p>
            <a:endParaRPr lang="en-GB" sz="2000" dirty="0" smtClean="0">
              <a:solidFill>
                <a:srgbClr val="002060"/>
              </a:solidFill>
              <a:latin typeface="Myriad Pro Cond"/>
              <a:ea typeface="Verdana" pitchFamily="34" charset="0"/>
              <a:cs typeface="Verdana" pitchFamily="34" charset="0"/>
            </a:endParaRPr>
          </a:p>
          <a:p>
            <a:pPr>
              <a:buClr>
                <a:srgbClr val="708E31"/>
              </a:buClr>
              <a:buFont typeface="Wingdings" pitchFamily="2" charset="2"/>
              <a:buChar char="Ø"/>
            </a:pPr>
            <a:r>
              <a:rPr lang="en-GB" sz="2000" dirty="0" smtClean="0">
                <a:solidFill>
                  <a:srgbClr val="002060"/>
                </a:solidFill>
                <a:latin typeface="Myriad Pro Cond"/>
                <a:ea typeface="Verdana" pitchFamily="34" charset="0"/>
                <a:cs typeface="Verdana" pitchFamily="34" charset="0"/>
              </a:rPr>
              <a:t> Number of companies: 887</a:t>
            </a:r>
          </a:p>
          <a:p>
            <a:pPr>
              <a:buClr>
                <a:srgbClr val="708E31"/>
              </a:buClr>
              <a:buFont typeface="Wingdings" pitchFamily="2" charset="2"/>
              <a:buChar char="Ø"/>
            </a:pPr>
            <a:r>
              <a:rPr lang="en-GB" sz="2000" dirty="0" smtClean="0">
                <a:solidFill>
                  <a:srgbClr val="002060"/>
                </a:solidFill>
                <a:latin typeface="Myriad Pro Cond"/>
                <a:ea typeface="Verdana" pitchFamily="34" charset="0"/>
                <a:cs typeface="Verdana" pitchFamily="34" charset="0"/>
              </a:rPr>
              <a:t> Number of employees: 11,800</a:t>
            </a:r>
          </a:p>
          <a:p>
            <a:pPr>
              <a:buClr>
                <a:srgbClr val="708E31"/>
              </a:buClr>
              <a:buFont typeface="Wingdings" pitchFamily="2" charset="2"/>
              <a:buChar char="Ø"/>
            </a:pPr>
            <a:r>
              <a:rPr lang="en-GB" sz="2000" dirty="0" smtClean="0">
                <a:solidFill>
                  <a:srgbClr val="002060"/>
                </a:solidFill>
                <a:latin typeface="Myriad Pro Cond"/>
                <a:ea typeface="Verdana" pitchFamily="34" charset="0"/>
                <a:cs typeface="Verdana" pitchFamily="34" charset="0"/>
              </a:rPr>
              <a:t> Revenues (in €): 951 million</a:t>
            </a:r>
          </a:p>
          <a:p>
            <a:pPr>
              <a:buClr>
                <a:srgbClr val="708E31"/>
              </a:buClr>
              <a:buFont typeface="Wingdings" pitchFamily="2" charset="2"/>
              <a:buChar char="Ø"/>
            </a:pPr>
            <a:r>
              <a:rPr lang="en-GB" sz="2000" dirty="0" smtClean="0">
                <a:solidFill>
                  <a:srgbClr val="002060"/>
                </a:solidFill>
                <a:latin typeface="Myriad Pro Cond"/>
                <a:ea typeface="Verdana" pitchFamily="34" charset="0"/>
                <a:cs typeface="Verdana" pitchFamily="34" charset="0"/>
              </a:rPr>
              <a:t> Exports (in €): 483 million</a:t>
            </a:r>
          </a:p>
          <a:p>
            <a:pPr>
              <a:buClr>
                <a:srgbClr val="708E31"/>
              </a:buClr>
              <a:buFont typeface="Wingdings" pitchFamily="2" charset="2"/>
              <a:buChar char="Ø"/>
            </a:pPr>
            <a:endParaRPr lang="en-GB" sz="1800" dirty="0" smtClean="0" bmk="">
              <a:solidFill>
                <a:schemeClr val="tx2"/>
              </a:solidFill>
              <a:latin typeface="Myriad Pro Cond"/>
              <a:ea typeface="Times New Roman" pitchFamily="18" charset="0"/>
              <a:cs typeface="Arial" pitchFamily="34" charset="0"/>
            </a:endParaRPr>
          </a:p>
          <a:p>
            <a:pPr>
              <a:buClr>
                <a:srgbClr val="708E31"/>
              </a:buClr>
              <a:buFont typeface="Wingdings" pitchFamily="2" charset="2"/>
              <a:buChar char="Ø"/>
            </a:pPr>
            <a:endParaRPr lang="en-GB" sz="1800" dirty="0" smtClean="0" bmk="">
              <a:solidFill>
                <a:schemeClr val="tx2"/>
              </a:solidFill>
              <a:latin typeface="Myriad Pro Cond"/>
              <a:ea typeface="Times New Roman" pitchFamily="18" charset="0"/>
              <a:cs typeface="Arial" pitchFamily="34" charset="0"/>
            </a:endParaRPr>
          </a:p>
          <a:p>
            <a:pPr marL="287338" indent="-287338">
              <a:lnSpc>
                <a:spcPct val="150000"/>
              </a:lnSpc>
              <a:buClr>
                <a:srgbClr val="78A22F"/>
              </a:buClr>
              <a:buFont typeface="Arial" pitchFamily="34" charset="0"/>
              <a:buChar char="•"/>
            </a:pPr>
            <a:r>
              <a:rPr lang="en-GB" sz="1800" dirty="0" smtClean="0">
                <a:solidFill>
                  <a:srgbClr val="002060"/>
                </a:solidFill>
                <a:latin typeface="Myriad Pro Cond"/>
                <a:ea typeface="Verdana" pitchFamily="34" charset="0"/>
                <a:cs typeface="Verdana" pitchFamily="34" charset="0"/>
              </a:rPr>
              <a:t>Contemporary or classical design, innovation and high quality raw materials</a:t>
            </a:r>
          </a:p>
          <a:p>
            <a:pPr marL="287338" indent="-287338">
              <a:lnSpc>
                <a:spcPct val="150000"/>
              </a:lnSpc>
              <a:buClr>
                <a:srgbClr val="78A22F"/>
              </a:buClr>
              <a:buFont typeface="Arial" pitchFamily="34" charset="0"/>
              <a:buChar char="•"/>
            </a:pPr>
            <a:r>
              <a:rPr lang="en-GB" sz="1800" dirty="0" smtClean="0">
                <a:solidFill>
                  <a:srgbClr val="002060"/>
                </a:solidFill>
                <a:latin typeface="Myriad Pro Cond"/>
                <a:ea typeface="Verdana" pitchFamily="34" charset="0"/>
                <a:cs typeface="Verdana" pitchFamily="34" charset="0"/>
              </a:rPr>
              <a:t>Huge forest ecosystem – 3rd in Europe (60 % of territory under forests)</a:t>
            </a:r>
          </a:p>
          <a:p>
            <a:pPr>
              <a:buClr>
                <a:srgbClr val="708E31"/>
              </a:buClr>
              <a:buFont typeface="Wingdings" pitchFamily="2" charset="2"/>
              <a:buChar char="Ø"/>
            </a:pPr>
            <a:endParaRPr lang="en-GB" sz="1800" dirty="0" smtClean="0" bmk="">
              <a:solidFill>
                <a:schemeClr val="tx2"/>
              </a:solidFill>
              <a:latin typeface="Myriad Pro Cond"/>
              <a:ea typeface="Times New Roman" pitchFamily="18" charset="0"/>
              <a:cs typeface="Arial" pitchFamily="34" charset="0"/>
            </a:endParaRPr>
          </a:p>
          <a:p>
            <a:pPr marL="9525" indent="-9525">
              <a:lnSpc>
                <a:spcPct val="120000"/>
              </a:lnSpc>
              <a:buClr>
                <a:srgbClr val="EE0000"/>
              </a:buClr>
            </a:pPr>
            <a:endParaRPr lang="en-GB" sz="1400" dirty="0" smtClean="0">
              <a:solidFill>
                <a:schemeClr val="tx1"/>
              </a:solidFill>
              <a:latin typeface="Trebuchet MS" pitchFamily="34" charset="0"/>
            </a:endParaRPr>
          </a:p>
          <a:p>
            <a:pPr marL="9525" indent="-9525">
              <a:lnSpc>
                <a:spcPct val="120000"/>
              </a:lnSpc>
              <a:buClr>
                <a:srgbClr val="EE0000"/>
              </a:buClr>
            </a:pPr>
            <a:endParaRPr lang="en-GB"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0" name="Slika 9" descr="detalj mizarstvo bolčič.jpg"/>
          <p:cNvPicPr>
            <a:picLocks noChangeAspect="1"/>
          </p:cNvPicPr>
          <p:nvPr/>
        </p:nvPicPr>
        <p:blipFill>
          <a:blip r:embed="rId4" cstate="print"/>
          <a:stretch>
            <a:fillRect/>
          </a:stretch>
        </p:blipFill>
        <p:spPr>
          <a:xfrm>
            <a:off x="7985729" y="1367325"/>
            <a:ext cx="2292822" cy="1526000"/>
          </a:xfrm>
          <a:prstGeom prst="rect">
            <a:avLst/>
          </a:prstGeom>
        </p:spPr>
      </p:pic>
      <p:sp>
        <p:nvSpPr>
          <p:cNvPr id="13" name="Pravokotnik 12"/>
          <p:cNvSpPr/>
          <p:nvPr/>
        </p:nvSpPr>
        <p:spPr>
          <a:xfrm>
            <a:off x="8449525" y="2970952"/>
            <a:ext cx="1829026" cy="276999"/>
          </a:xfrm>
          <a:prstGeom prst="rect">
            <a:avLst/>
          </a:prstGeom>
        </p:spPr>
        <p:txBody>
          <a:bodyPr wrap="none">
            <a:spAutoFit/>
          </a:bodyPr>
          <a:lstStyle/>
          <a:p>
            <a:pPr marL="176213" algn="ctr"/>
            <a:r>
              <a:rPr lang="sl-SI" sz="1200" i="1" dirty="0" smtClean="0"/>
              <a:t>Mizarstvo </a:t>
            </a:r>
            <a:r>
              <a:rPr lang="sl-SI" sz="1200" i="1" dirty="0" err="1" smtClean="0"/>
              <a:t>Bolcic</a:t>
            </a:r>
            <a:r>
              <a:rPr lang="sl-SI" sz="1200" i="1" dirty="0" smtClean="0"/>
              <a:t> / Table</a:t>
            </a:r>
            <a:endParaRPr lang="sl-SI" sz="1200" i="1" dirty="0"/>
          </a:p>
        </p:txBody>
      </p:sp>
      <p:pic>
        <p:nvPicPr>
          <p:cNvPr id="15" name="Slika 14" descr="Riko_KAM3345.jpg"/>
          <p:cNvPicPr>
            <a:picLocks noChangeAspect="1"/>
          </p:cNvPicPr>
          <p:nvPr/>
        </p:nvPicPr>
        <p:blipFill>
          <a:blip r:embed="rId5"/>
          <a:stretch>
            <a:fillRect/>
          </a:stretch>
        </p:blipFill>
        <p:spPr>
          <a:xfrm>
            <a:off x="7985729" y="3247951"/>
            <a:ext cx="2283672" cy="1516501"/>
          </a:xfrm>
          <a:prstGeom prst="rect">
            <a:avLst/>
          </a:prstGeom>
        </p:spPr>
      </p:pic>
      <p:sp>
        <p:nvSpPr>
          <p:cNvPr id="17" name="PoljeZBesedilom 16"/>
          <p:cNvSpPr txBox="1"/>
          <p:nvPr/>
        </p:nvSpPr>
        <p:spPr>
          <a:xfrm>
            <a:off x="8259743" y="4907604"/>
            <a:ext cx="2088232" cy="243191"/>
          </a:xfrm>
          <a:prstGeom prst="rect">
            <a:avLst/>
          </a:prstGeom>
        </p:spPr>
        <p:txBody>
          <a:bodyPr vert="horz" wrap="square" lIns="104287" tIns="52144" rIns="104287" bIns="52144" rtlCol="0">
            <a:normAutofit fontScale="47500" lnSpcReduction="20000"/>
          </a:bodyPr>
          <a:lstStyle/>
          <a:p>
            <a:r>
              <a:rPr lang="sl-SI" sz="2200" dirty="0" err="1" smtClean="0"/>
              <a:t>Riko</a:t>
            </a:r>
            <a:r>
              <a:rPr lang="sl-SI" sz="2200" dirty="0" smtClean="0"/>
              <a:t> / </a:t>
            </a:r>
            <a:r>
              <a:rPr lang="sl-SI" sz="2200" dirty="0" err="1" smtClean="0"/>
              <a:t>House</a:t>
            </a:r>
            <a:r>
              <a:rPr lang="sl-SI" sz="2200" dirty="0" smtClean="0"/>
              <a:t> in London</a:t>
            </a:r>
          </a:p>
        </p:txBody>
      </p:sp>
      <p:pic>
        <p:nvPicPr>
          <p:cNvPr id="18" name="Picture 2" descr="http://www.slovenia.info/fototeka/pictures/photoalbum/2010/DSC_0028_2598_big.JPG"/>
          <p:cNvPicPr>
            <a:picLocks noChangeAspect="1" noChangeArrowheads="1"/>
          </p:cNvPicPr>
          <p:nvPr/>
        </p:nvPicPr>
        <p:blipFill>
          <a:blip r:embed="rId6" cstate="print"/>
          <a:srcRect/>
          <a:stretch>
            <a:fillRect/>
          </a:stretch>
        </p:blipFill>
        <p:spPr bwMode="auto">
          <a:xfrm>
            <a:off x="7985729" y="5277255"/>
            <a:ext cx="2292822" cy="1522434"/>
          </a:xfrm>
          <a:prstGeom prst="rect">
            <a:avLst/>
          </a:prstGeom>
          <a:noFill/>
        </p:spPr>
      </p:pic>
    </p:spTree>
    <p:extLst>
      <p:ext uri="{BB962C8B-B14F-4D97-AF65-F5344CB8AC3E}">
        <p14:creationId xmlns:p14="http://schemas.microsoft.com/office/powerpoint/2010/main" xmlns=""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1941286" y="757882"/>
            <a:ext cx="8553752" cy="523220"/>
          </a:xfrm>
          <a:prstGeom prst="rect">
            <a:avLst/>
          </a:prstGeom>
        </p:spPr>
        <p:txBody>
          <a:bodyPr wrap="none">
            <a:spAutoFit/>
          </a:bodyPr>
          <a:lstStyle/>
          <a:p>
            <a:pPr marL="176213" lvl="0" algn="ctr"/>
            <a:r>
              <a:rPr lang="en-GB" sz="2800" b="1" dirty="0" smtClean="0">
                <a:solidFill>
                  <a:srgbClr val="002060"/>
                </a:solidFill>
                <a:latin typeface="Myriad Pro Cond"/>
              </a:rPr>
              <a:t>SVEA </a:t>
            </a:r>
            <a:r>
              <a:rPr lang="en-GB" sz="2800" b="1" dirty="0" err="1" smtClean="0">
                <a:solidFill>
                  <a:srgbClr val="002060"/>
                </a:solidFill>
                <a:latin typeface="Myriad Pro Cond"/>
              </a:rPr>
              <a:t>Lesna</a:t>
            </a:r>
            <a:r>
              <a:rPr lang="en-GB" sz="2800" b="1" dirty="0" smtClean="0">
                <a:solidFill>
                  <a:srgbClr val="002060"/>
                </a:solidFill>
                <a:latin typeface="Myriad Pro Cond"/>
              </a:rPr>
              <a:t> </a:t>
            </a:r>
            <a:r>
              <a:rPr lang="sl-SI" sz="2800" b="1" dirty="0" smtClean="0">
                <a:solidFill>
                  <a:srgbClr val="002060"/>
                </a:solidFill>
                <a:latin typeface="Myriad Pro Cond"/>
              </a:rPr>
              <a:t>i</a:t>
            </a:r>
            <a:r>
              <a:rPr lang="en-GB" sz="2800" b="1" dirty="0" smtClean="0">
                <a:solidFill>
                  <a:srgbClr val="002060"/>
                </a:solidFill>
                <a:latin typeface="Myriad Pro Cond"/>
              </a:rPr>
              <a:t>n</a:t>
            </a:r>
            <a:r>
              <a:rPr lang="sl-SI" sz="2800" b="1" dirty="0" smtClean="0">
                <a:solidFill>
                  <a:srgbClr val="002060"/>
                </a:solidFill>
                <a:latin typeface="Myriad Pro Cond"/>
              </a:rPr>
              <a:t>d</a:t>
            </a:r>
            <a:r>
              <a:rPr lang="en-GB" sz="2800" b="1" dirty="0" err="1" smtClean="0">
                <a:solidFill>
                  <a:srgbClr val="002060"/>
                </a:solidFill>
                <a:latin typeface="Myriad Pro Cond"/>
              </a:rPr>
              <a:t>ustrija</a:t>
            </a:r>
            <a:r>
              <a:rPr lang="en-GB" sz="2800" b="1" dirty="0" smtClean="0">
                <a:solidFill>
                  <a:srgbClr val="002060"/>
                </a:solidFill>
                <a:latin typeface="Myriad Pro Cond"/>
              </a:rPr>
              <a:t> d.</a:t>
            </a:r>
            <a:r>
              <a:rPr lang="sl-SI" sz="2800" b="1" dirty="0" smtClean="0">
                <a:solidFill>
                  <a:srgbClr val="002060"/>
                </a:solidFill>
                <a:latin typeface="Myriad Pro Cond"/>
              </a:rPr>
              <a:t> </a:t>
            </a:r>
            <a:r>
              <a:rPr lang="en-GB" sz="2800" b="1" dirty="0" smtClean="0">
                <a:solidFill>
                  <a:srgbClr val="002060"/>
                </a:solidFill>
                <a:latin typeface="Myriad Pro Cond"/>
              </a:rPr>
              <a:t>d. (wood and furniture)</a:t>
            </a:r>
            <a:endParaRPr lang="sl-SI" sz="2800" b="1" dirty="0" smtClean="0">
              <a:solidFill>
                <a:srgbClr val="002060"/>
              </a:solidFill>
              <a:latin typeface="Myriad Pro Cond"/>
            </a:endParaRPr>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3" name="Slika 12" descr="svea logotip.jpg"/>
          <p:cNvPicPr/>
          <p:nvPr/>
        </p:nvPicPr>
        <p:blipFill>
          <a:blip r:embed="rId4" cstate="print"/>
          <a:stretch>
            <a:fillRect/>
          </a:stretch>
        </p:blipFill>
        <p:spPr>
          <a:xfrm>
            <a:off x="0" y="7003697"/>
            <a:ext cx="2013735" cy="546755"/>
          </a:xfrm>
          <a:prstGeom prst="rect">
            <a:avLst/>
          </a:prstGeom>
        </p:spPr>
      </p:pic>
      <p:sp>
        <p:nvSpPr>
          <p:cNvPr id="91137" name="Rectangle 1"/>
          <p:cNvSpPr>
            <a:spLocks noChangeArrowheads="1"/>
          </p:cNvSpPr>
          <p:nvPr/>
        </p:nvSpPr>
        <p:spPr bwMode="auto">
          <a:xfrm>
            <a:off x="256850" y="1089171"/>
            <a:ext cx="6047020" cy="55399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sl-SI" sz="2200" b="1" dirty="0" smtClean="0">
              <a:solidFill>
                <a:srgbClr val="002060"/>
              </a:solidFill>
              <a:latin typeface="Myriad Pro Cond"/>
            </a:endParaRPr>
          </a:p>
          <a:p>
            <a:pPr marL="0" marR="0" lvl="0" indent="0" algn="l" defTabSz="914400" rtl="0" eaLnBrk="1" fontAlgn="base" latinLnBrk="0" hangingPunct="1">
              <a:lnSpc>
                <a:spcPct val="100000"/>
              </a:lnSpc>
              <a:spcBef>
                <a:spcPct val="0"/>
              </a:spcBef>
              <a:spcAft>
                <a:spcPct val="0"/>
              </a:spcAft>
              <a:buClrTx/>
              <a:buSzTx/>
              <a:buFontTx/>
              <a:buNone/>
              <a:tabLst/>
            </a:pPr>
            <a:endParaRPr lang="sl-SI" sz="2200" b="1" dirty="0" smtClean="0">
              <a:solidFill>
                <a:srgbClr val="002060"/>
              </a:solidFill>
              <a:latin typeface="Myriad Pro Cond"/>
            </a:endParaRPr>
          </a:p>
          <a:p>
            <a:pPr marL="0" marR="0" lvl="0" indent="0" algn="l" defTabSz="914400" rtl="0" eaLnBrk="1" fontAlgn="base" latinLnBrk="0" hangingPunct="1">
              <a:lnSpc>
                <a:spcPct val="100000"/>
              </a:lnSpc>
              <a:spcBef>
                <a:spcPct val="0"/>
              </a:spcBef>
              <a:spcAft>
                <a:spcPct val="0"/>
              </a:spcAft>
              <a:buClrTx/>
              <a:buSzTx/>
              <a:buFontTx/>
              <a:buNone/>
              <a:tabLst/>
            </a:pPr>
            <a:r>
              <a:rPr lang="en-GB" sz="2200" b="1" dirty="0" smtClean="0">
                <a:solidFill>
                  <a:srgbClr val="002060"/>
                </a:solidFill>
                <a:latin typeface="Myriad Pro Cond"/>
              </a:rPr>
              <a:t>Executive summary</a:t>
            </a:r>
            <a:endParaRPr lang="sl-SI" sz="2200" b="1" dirty="0" smtClean="0">
              <a:solidFill>
                <a:srgbClr val="002060"/>
              </a:solidFill>
              <a:latin typeface="Myriad Pro Cond"/>
            </a:endParaRPr>
          </a:p>
          <a:p>
            <a:pPr marL="0" marR="0" lvl="0" indent="0" algn="l" defTabSz="914400" rtl="0" eaLnBrk="0" fontAlgn="base" latinLnBrk="0" hangingPunct="0">
              <a:lnSpc>
                <a:spcPct val="100000"/>
              </a:lnSpc>
              <a:spcBef>
                <a:spcPct val="0"/>
              </a:spcBef>
              <a:spcAft>
                <a:spcPct val="0"/>
              </a:spcAft>
              <a:buClrTx/>
              <a:buSzTx/>
              <a:buFontTx/>
              <a:buNone/>
              <a:tabLst/>
            </a:pPr>
            <a:endParaRPr lang="sl-SI" sz="1800" dirty="0" smtClean="0" bmk="">
              <a:solidFill>
                <a:schemeClr val="tx2"/>
              </a:solidFill>
              <a:latin typeface="Myriad Pro Cond"/>
              <a:ea typeface="Times New Roman" pitchFamily="18" charset="0"/>
              <a:cs typeface="Arial" pitchFamily="34" charset="0"/>
            </a:endParaRPr>
          </a:p>
          <a:p>
            <a:pPr lvl="0" defTabSz="914400" eaLnBrk="0" fontAlgn="base" hangingPunct="0">
              <a:lnSpc>
                <a:spcPct val="150000"/>
              </a:lnSpc>
              <a:spcBef>
                <a:spcPct val="0"/>
              </a:spcBef>
              <a:spcAft>
                <a:spcPct val="0"/>
              </a:spcAft>
              <a:buClr>
                <a:srgbClr val="708E31"/>
              </a:buClr>
              <a:buFont typeface="Wingdings" pitchFamily="2" charset="2"/>
              <a:buChar char="Ø"/>
            </a:pPr>
            <a:r>
              <a:rPr lang="sl-SI" sz="1800" dirty="0" smtClean="0" bmk="">
                <a:solidFill>
                  <a:schemeClr val="tx2"/>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SVEA – is a well known Slovenian manufacturer of </a:t>
            </a:r>
          </a:p>
          <a:p>
            <a:pPr lvl="0" defTabSz="914400" eaLnBrk="0" fontAlgn="base" hangingPunct="0">
              <a:lnSpc>
                <a:spcPct val="150000"/>
              </a:lnSpc>
              <a:spcBef>
                <a:spcPct val="0"/>
              </a:spcBef>
              <a:spcAft>
                <a:spcPct val="0"/>
              </a:spcAft>
              <a:buClr>
                <a:srgbClr val="708E31"/>
              </a:buClr>
            </a:pPr>
            <a:r>
              <a:rPr lang="en-GB" sz="1800" dirty="0" smtClean="0" bmk="">
                <a:solidFill>
                  <a:srgbClr val="002060"/>
                </a:solidFill>
                <a:latin typeface="Myriad Pro Cond"/>
                <a:ea typeface="Times New Roman" pitchFamily="18" charset="0"/>
                <a:cs typeface="Arial" pitchFamily="34" charset="0"/>
              </a:rPr>
              <a:t>    kitchen and other wood furniture</a:t>
            </a: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en-GB" sz="1800" b="1" dirty="0" smtClean="0" bmk="">
                <a:solidFill>
                  <a:srgbClr val="002060"/>
                </a:solidFill>
                <a:latin typeface="Myriad Pro Cond"/>
                <a:ea typeface="Times New Roman" pitchFamily="18" charset="0"/>
                <a:cs typeface="Arial" pitchFamily="34" charset="0"/>
              </a:rPr>
              <a:t> modern, environmentally and people friendly </a:t>
            </a:r>
          </a:p>
          <a:p>
            <a:pPr marL="0" marR="0" lvl="0" indent="0" algn="l" defTabSz="914400" rtl="0" eaLnBrk="0" fontAlgn="base" latinLnBrk="0" hangingPunct="0">
              <a:lnSpc>
                <a:spcPct val="150000"/>
              </a:lnSpc>
              <a:spcBef>
                <a:spcPct val="0"/>
              </a:spcBef>
              <a:spcAft>
                <a:spcPct val="0"/>
              </a:spcAft>
              <a:buClr>
                <a:srgbClr val="708E31"/>
              </a:buClr>
              <a:buSzTx/>
              <a:tabLst/>
            </a:pPr>
            <a:r>
              <a:rPr lang="en-GB" sz="1800" b="1" dirty="0" smtClean="0" bmk="">
                <a:solidFill>
                  <a:srgbClr val="002060"/>
                </a:solidFill>
                <a:latin typeface="Myriad Pro Cond"/>
                <a:ea typeface="Times New Roman" pitchFamily="18" charset="0"/>
                <a:cs typeface="Arial" pitchFamily="34" charset="0"/>
              </a:rPr>
              <a:t>    solutions</a:t>
            </a:r>
            <a:r>
              <a:rPr lang="en-GB" sz="1800" dirty="0" smtClean="0" bmk="">
                <a:solidFill>
                  <a:srgbClr val="002060"/>
                </a:solidFill>
                <a:latin typeface="Myriad Pro Cond"/>
                <a:ea typeface="Times New Roman" pitchFamily="18" charset="0"/>
                <a:cs typeface="Arial" pitchFamily="34" charset="0"/>
              </a:rPr>
              <a:t> for quality living. </a:t>
            </a: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en-GB" sz="1800" dirty="0" smtClean="0" bmk="">
                <a:solidFill>
                  <a:srgbClr val="002060"/>
                </a:solidFill>
                <a:latin typeface="Myriad Pro Cond"/>
                <a:ea typeface="Times New Roman" pitchFamily="18" charset="0"/>
                <a:cs typeface="Arial" pitchFamily="34" charset="0"/>
              </a:rPr>
              <a:t> 64 years of tradition, </a:t>
            </a: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en-GB" sz="1800" dirty="0" smtClean="0" bmk="">
                <a:solidFill>
                  <a:srgbClr val="002060"/>
                </a:solidFill>
                <a:latin typeface="Myriad Pro Cond"/>
                <a:ea typeface="Times New Roman" pitchFamily="18" charset="0"/>
                <a:cs typeface="Arial" pitchFamily="34" charset="0"/>
              </a:rPr>
              <a:t> numerous awards for design, </a:t>
            </a:r>
          </a:p>
          <a:p>
            <a:pPr lvl="0" defTabSz="914400" eaLnBrk="0" fontAlgn="base" hangingPunct="0">
              <a:lnSpc>
                <a:spcPct val="150000"/>
              </a:lnSpc>
              <a:spcBef>
                <a:spcPct val="0"/>
              </a:spcBef>
              <a:spcAft>
                <a:spcPct val="0"/>
              </a:spcAft>
              <a:buClr>
                <a:srgbClr val="708E31"/>
              </a:buClr>
              <a:buFont typeface="Wingdings" pitchFamily="2" charset="2"/>
              <a:buChar char="Ø"/>
            </a:pPr>
            <a:r>
              <a:rPr lang="en-GB" sz="1800" dirty="0" smtClean="0" bmk="">
                <a:solidFill>
                  <a:srgbClr val="002060"/>
                </a:solidFill>
                <a:latin typeface="Myriad Pro Cond"/>
                <a:ea typeface="Times New Roman" pitchFamily="18" charset="0"/>
                <a:cs typeface="Arial" pitchFamily="34" charset="0"/>
              </a:rPr>
              <a:t> exports to </a:t>
            </a:r>
            <a:r>
              <a:rPr lang="en-GB" sz="1800" b="1" dirty="0" smtClean="0" bmk="">
                <a:solidFill>
                  <a:srgbClr val="002060"/>
                </a:solidFill>
                <a:latin typeface="Myriad Pro Cond"/>
                <a:ea typeface="Times New Roman" pitchFamily="18" charset="0"/>
                <a:cs typeface="Arial" pitchFamily="34" charset="0"/>
              </a:rPr>
              <a:t>25 countries</a:t>
            </a:r>
            <a:r>
              <a:rPr lang="sl-SI" sz="1800" b="1" dirty="0" smtClean="0" bmk="">
                <a:solidFill>
                  <a:srgbClr val="002060"/>
                </a:solidFill>
                <a:latin typeface="Myriad Pro Cond"/>
                <a:ea typeface="Times New Roman" pitchFamily="18" charset="0"/>
                <a:cs typeface="Arial" pitchFamily="34" charset="0"/>
              </a:rPr>
              <a:t> </a:t>
            </a:r>
            <a:r>
              <a:rPr lang="sl-SI" sz="1800" dirty="0" smtClean="0" bmk="">
                <a:solidFill>
                  <a:srgbClr val="002060"/>
                </a:solidFill>
                <a:latin typeface="Myriad Pro Cond"/>
                <a:ea typeface="Times New Roman" pitchFamily="18" charset="0"/>
                <a:cs typeface="Arial" pitchFamily="34" charset="0"/>
              </a:rPr>
              <a:t>(</a:t>
            </a:r>
            <a:r>
              <a:rPr lang="en-GB" sz="1800" dirty="0" smtClean="0" bmk="">
                <a:solidFill>
                  <a:srgbClr val="002060"/>
                </a:solidFill>
                <a:latin typeface="Myriad Pro Cond"/>
                <a:ea typeface="Times New Roman" pitchFamily="18" charset="0"/>
                <a:cs typeface="Arial" pitchFamily="34" charset="0"/>
              </a:rPr>
              <a:t>Croatia, Netherland, France,</a:t>
            </a:r>
            <a:endParaRPr lang="sl-SI" sz="1800" dirty="0" smtClean="0" bmk="">
              <a:solidFill>
                <a:srgbClr val="002060"/>
              </a:solidFill>
              <a:latin typeface="Myriad Pro Cond"/>
              <a:ea typeface="Times New Roman" pitchFamily="18" charset="0"/>
              <a:cs typeface="Arial" pitchFamily="34" charset="0"/>
            </a:endParaRPr>
          </a:p>
          <a:p>
            <a:pPr lvl="0" defTabSz="914400" eaLnBrk="0" fontAlgn="base" hangingPunct="0">
              <a:lnSpc>
                <a:spcPct val="150000"/>
              </a:lnSpc>
              <a:spcBef>
                <a:spcPct val="0"/>
              </a:spcBef>
              <a:spcAft>
                <a:spcPct val="0"/>
              </a:spcAft>
              <a:buClr>
                <a:srgbClr val="708E31"/>
              </a:buClr>
            </a:pP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 Canada</a:t>
            </a:r>
            <a:r>
              <a:rPr lang="sl-SI" sz="1800" dirty="0" smtClean="0" bmk="">
                <a:solidFill>
                  <a:srgbClr val="002060"/>
                </a:solidFill>
                <a:latin typeface="Myriad Pro Cond"/>
                <a:ea typeface="Times New Roman" pitchFamily="18" charset="0"/>
                <a:cs typeface="Arial" pitchFamily="34" charset="0"/>
              </a:rPr>
              <a:t>…)</a:t>
            </a:r>
            <a:r>
              <a:rPr lang="en-GB" sz="1800" dirty="0" smtClean="0" bmk="">
                <a:solidFill>
                  <a:srgbClr val="002060"/>
                </a:solidFill>
                <a:latin typeface="Myriad Pro Cond"/>
                <a:ea typeface="Times New Roman" pitchFamily="18" charset="0"/>
                <a:cs typeface="Arial" pitchFamily="34" charset="0"/>
              </a:rPr>
              <a:t> </a:t>
            </a: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en-GB" sz="1800" b="1" dirty="0" smtClean="0" bmk="">
                <a:solidFill>
                  <a:srgbClr val="002060"/>
                </a:solidFill>
                <a:latin typeface="Myriad Pro Cond"/>
                <a:ea typeface="Times New Roman" pitchFamily="18" charset="0"/>
                <a:cs typeface="Arial" pitchFamily="34" charset="0"/>
              </a:rPr>
              <a:t> 130 skilled employees</a:t>
            </a:r>
            <a:endParaRPr lang="en-GB" sz="1800" dirty="0" smtClean="0" bmk="">
              <a:solidFill>
                <a:srgbClr val="002060"/>
              </a:solidFill>
              <a:latin typeface="Myriad Pro Cond"/>
              <a:ea typeface="Times New Roman" pitchFamily="18" charset="0"/>
              <a:cs typeface="Arial" pitchFamily="34" charset="0"/>
            </a:endParaRPr>
          </a:p>
          <a:p>
            <a:pPr lvl="0" defTabSz="914400" eaLnBrk="0" fontAlgn="base" hangingPunct="0">
              <a:lnSpc>
                <a:spcPct val="150000"/>
              </a:lnSpc>
              <a:spcBef>
                <a:spcPct val="0"/>
              </a:spcBef>
              <a:spcAft>
                <a:spcPct val="0"/>
              </a:spcAft>
              <a:buClr>
                <a:srgbClr val="708E31"/>
              </a:buClr>
              <a:buFont typeface="Wingdings" pitchFamily="2" charset="2"/>
              <a:buChar char="Ø"/>
            </a:pPr>
            <a:r>
              <a:rPr lang="en-GB" sz="1800" dirty="0" smtClean="0" bmk="">
                <a:solidFill>
                  <a:srgbClr val="002060"/>
                </a:solidFill>
                <a:latin typeface="Myriad Pro Cond"/>
                <a:ea typeface="Times New Roman" pitchFamily="18" charset="0"/>
                <a:cs typeface="Arial" pitchFamily="34" charset="0"/>
              </a:rPr>
              <a:t> €10</a:t>
            </a:r>
            <a:r>
              <a:rPr lang="sl-SI" sz="1800" dirty="0" smtClean="0" bmk="">
                <a:solidFill>
                  <a:srgbClr val="002060"/>
                </a:solidFill>
                <a:latin typeface="Myriad Pro Cond"/>
                <a:ea typeface="Times New Roman" pitchFamily="18" charset="0"/>
                <a:cs typeface="Arial" pitchFamily="34" charset="0"/>
              </a:rPr>
              <a:t>.</a:t>
            </a:r>
            <a:r>
              <a:rPr lang="en-GB" sz="1800" dirty="0" smtClean="0" bmk="">
                <a:solidFill>
                  <a:srgbClr val="002060"/>
                </a:solidFill>
                <a:latin typeface="Myriad Pro Cond"/>
                <a:ea typeface="Times New Roman" pitchFamily="18" charset="0"/>
                <a:cs typeface="Arial" pitchFamily="34" charset="0"/>
              </a:rPr>
              <a:t>8 </a:t>
            </a:r>
            <a:r>
              <a:rPr lang="en-GB" sz="1800" dirty="0" err="1" smtClean="0" bmk="">
                <a:solidFill>
                  <a:srgbClr val="002060"/>
                </a:solidFill>
                <a:latin typeface="Myriad Pro Cond"/>
                <a:ea typeface="Times New Roman" pitchFamily="18" charset="0"/>
                <a:cs typeface="Arial" pitchFamily="34" charset="0"/>
              </a:rPr>
              <a:t>mn</a:t>
            </a:r>
            <a:r>
              <a:rPr lang="en-GB" sz="1800" dirty="0" smtClean="0" bmk="">
                <a:solidFill>
                  <a:srgbClr val="002060"/>
                </a:solidFill>
                <a:latin typeface="Myriad Pro Cond"/>
                <a:ea typeface="Times New Roman" pitchFamily="18" charset="0"/>
                <a:cs typeface="Arial" pitchFamily="34" charset="0"/>
              </a:rPr>
              <a:t> sales in 2012</a:t>
            </a:r>
          </a:p>
        </p:txBody>
      </p:sp>
      <p:pic>
        <p:nvPicPr>
          <p:cNvPr id="118787" name="Picture 3"/>
          <p:cNvPicPr>
            <a:picLocks noChangeAspect="1" noChangeArrowheads="1"/>
          </p:cNvPicPr>
          <p:nvPr/>
        </p:nvPicPr>
        <p:blipFill>
          <a:blip r:embed="rId5"/>
          <a:srcRect/>
          <a:stretch>
            <a:fillRect/>
          </a:stretch>
        </p:blipFill>
        <p:spPr bwMode="auto">
          <a:xfrm>
            <a:off x="6507804" y="1437968"/>
            <a:ext cx="3898443" cy="1711596"/>
          </a:xfrm>
          <a:prstGeom prst="rect">
            <a:avLst/>
          </a:prstGeom>
          <a:noFill/>
          <a:ln w="9525">
            <a:noFill/>
            <a:miter lim="800000"/>
            <a:headEnd/>
            <a:tailEnd/>
          </a:ln>
        </p:spPr>
      </p:pic>
      <p:pic>
        <p:nvPicPr>
          <p:cNvPr id="15" name="Picture 4" descr="http://www.svea.si/imagelib/source/kuhinje/sintia/sintia_beige_001.jpg">
            <a:hlinkClick r:id=""/>
          </p:cNvPr>
          <p:cNvPicPr>
            <a:picLocks noChangeAspect="1" noChangeArrowheads="1"/>
          </p:cNvPicPr>
          <p:nvPr/>
        </p:nvPicPr>
        <p:blipFill>
          <a:blip r:embed="rId6"/>
          <a:srcRect/>
          <a:stretch>
            <a:fillRect/>
          </a:stretch>
        </p:blipFill>
        <p:spPr bwMode="auto">
          <a:xfrm>
            <a:off x="6507804" y="3149564"/>
            <a:ext cx="3898443" cy="2436527"/>
          </a:xfrm>
          <a:prstGeom prst="rect">
            <a:avLst/>
          </a:prstGeom>
          <a:noFill/>
        </p:spPr>
      </p:pic>
      <p:pic>
        <p:nvPicPr>
          <p:cNvPr id="118788" name="Picture 4"/>
          <p:cNvPicPr>
            <a:picLocks noChangeAspect="1" noChangeArrowheads="1"/>
          </p:cNvPicPr>
          <p:nvPr/>
        </p:nvPicPr>
        <p:blipFill>
          <a:blip r:embed="rId7"/>
          <a:srcRect/>
          <a:stretch>
            <a:fillRect/>
          </a:stretch>
        </p:blipFill>
        <p:spPr bwMode="auto">
          <a:xfrm>
            <a:off x="6507804" y="5367074"/>
            <a:ext cx="3948687" cy="1756905"/>
          </a:xfrm>
          <a:prstGeom prst="rect">
            <a:avLst/>
          </a:prstGeom>
          <a:noFill/>
          <a:ln w="9525">
            <a:noFill/>
            <a:miter lim="800000"/>
            <a:headEnd/>
            <a:tailEnd/>
          </a:ln>
        </p:spPr>
      </p:pic>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1941286" y="757882"/>
            <a:ext cx="8553752" cy="523220"/>
          </a:xfrm>
          <a:prstGeom prst="rect">
            <a:avLst/>
          </a:prstGeom>
        </p:spPr>
        <p:txBody>
          <a:bodyPr wrap="none">
            <a:spAutoFit/>
          </a:bodyPr>
          <a:lstStyle/>
          <a:p>
            <a:pPr marL="176213" lvl="0" algn="ctr"/>
            <a:r>
              <a:rPr lang="en-GB" sz="2800" b="1" dirty="0" smtClean="0">
                <a:solidFill>
                  <a:srgbClr val="002060"/>
                </a:solidFill>
                <a:latin typeface="Myriad Pro Cond"/>
              </a:rPr>
              <a:t>SVEA </a:t>
            </a:r>
            <a:r>
              <a:rPr lang="en-GB" sz="2800" b="1" dirty="0" err="1" smtClean="0">
                <a:solidFill>
                  <a:srgbClr val="002060"/>
                </a:solidFill>
                <a:latin typeface="Myriad Pro Cond"/>
              </a:rPr>
              <a:t>Lesna</a:t>
            </a:r>
            <a:r>
              <a:rPr lang="en-GB" sz="2800" b="1" dirty="0" smtClean="0">
                <a:solidFill>
                  <a:srgbClr val="002060"/>
                </a:solidFill>
                <a:latin typeface="Myriad Pro Cond"/>
              </a:rPr>
              <a:t> </a:t>
            </a:r>
            <a:r>
              <a:rPr lang="sl-SI" sz="2800" b="1" dirty="0" smtClean="0">
                <a:solidFill>
                  <a:srgbClr val="002060"/>
                </a:solidFill>
                <a:latin typeface="Myriad Pro Cond"/>
              </a:rPr>
              <a:t>i</a:t>
            </a:r>
            <a:r>
              <a:rPr lang="en-GB" sz="2800" b="1" dirty="0" smtClean="0">
                <a:solidFill>
                  <a:srgbClr val="002060"/>
                </a:solidFill>
                <a:latin typeface="Myriad Pro Cond"/>
              </a:rPr>
              <a:t>n</a:t>
            </a:r>
            <a:r>
              <a:rPr lang="sl-SI" sz="2800" b="1" dirty="0" smtClean="0">
                <a:solidFill>
                  <a:srgbClr val="002060"/>
                </a:solidFill>
                <a:latin typeface="Myriad Pro Cond"/>
              </a:rPr>
              <a:t>d</a:t>
            </a:r>
            <a:r>
              <a:rPr lang="en-GB" sz="2800" b="1" dirty="0" err="1" smtClean="0">
                <a:solidFill>
                  <a:srgbClr val="002060"/>
                </a:solidFill>
                <a:latin typeface="Myriad Pro Cond"/>
              </a:rPr>
              <a:t>ustrija</a:t>
            </a:r>
            <a:r>
              <a:rPr lang="en-GB" sz="2800" b="1" dirty="0" smtClean="0">
                <a:solidFill>
                  <a:srgbClr val="002060"/>
                </a:solidFill>
                <a:latin typeface="Myriad Pro Cond"/>
              </a:rPr>
              <a:t> d.</a:t>
            </a:r>
            <a:r>
              <a:rPr lang="sl-SI" sz="2800" b="1" dirty="0" smtClean="0">
                <a:solidFill>
                  <a:srgbClr val="002060"/>
                </a:solidFill>
                <a:latin typeface="Myriad Pro Cond"/>
              </a:rPr>
              <a:t> </a:t>
            </a:r>
            <a:r>
              <a:rPr lang="en-GB" sz="2800" b="1" dirty="0" smtClean="0">
                <a:solidFill>
                  <a:srgbClr val="002060"/>
                </a:solidFill>
                <a:latin typeface="Myriad Pro Cond"/>
              </a:rPr>
              <a:t>d. (wood and furniture)</a:t>
            </a:r>
            <a:endParaRPr lang="sl-SI" sz="2800" b="1" dirty="0" smtClean="0">
              <a:solidFill>
                <a:srgbClr val="002060"/>
              </a:solidFill>
              <a:latin typeface="Myriad Pro Cond"/>
            </a:endParaRPr>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pic>
        <p:nvPicPr>
          <p:cNvPr id="13" name="Slika 12" descr="svea logotip.jpg"/>
          <p:cNvPicPr/>
          <p:nvPr/>
        </p:nvPicPr>
        <p:blipFill>
          <a:blip r:embed="rId4" cstate="print"/>
          <a:stretch>
            <a:fillRect/>
          </a:stretch>
        </p:blipFill>
        <p:spPr>
          <a:xfrm>
            <a:off x="0" y="7003697"/>
            <a:ext cx="2013735" cy="546755"/>
          </a:xfrm>
          <a:prstGeom prst="rect">
            <a:avLst/>
          </a:prstGeom>
        </p:spPr>
      </p:pic>
      <p:sp>
        <p:nvSpPr>
          <p:cNvPr id="17" name="Pravokotnik 16"/>
          <p:cNvSpPr/>
          <p:nvPr/>
        </p:nvSpPr>
        <p:spPr>
          <a:xfrm>
            <a:off x="6678202" y="1479484"/>
            <a:ext cx="3688422" cy="2308324"/>
          </a:xfrm>
          <a:prstGeom prst="rect">
            <a:avLst/>
          </a:prstGeom>
          <a:solidFill>
            <a:srgbClr val="CCFFCC"/>
          </a:solidFill>
          <a:ln w="28575">
            <a:solidFill>
              <a:srgbClr val="708E31"/>
            </a:solidFill>
          </a:ln>
        </p:spPr>
        <p:txBody>
          <a:bodyPr wrap="square">
            <a:spAutoFit/>
          </a:bodyPr>
          <a:lstStyle/>
          <a:p>
            <a:pPr lvl="0" defTabSz="914400" fontAlgn="base">
              <a:lnSpc>
                <a:spcPct val="150000"/>
              </a:lnSpc>
              <a:spcBef>
                <a:spcPct val="0"/>
              </a:spcBef>
              <a:spcAft>
                <a:spcPct val="0"/>
              </a:spcAft>
              <a:buFont typeface="Wingdings" pitchFamily="2" charset="2"/>
              <a:buChar char="§"/>
            </a:pPr>
            <a:r>
              <a:rPr lang="en-GB" sz="1600" dirty="0" smtClean="0">
                <a:solidFill>
                  <a:srgbClr val="000000"/>
                </a:solidFill>
                <a:latin typeface="Arial" pitchFamily="34" charset="0"/>
                <a:ea typeface="Times New Roman" pitchFamily="18" charset="0"/>
                <a:cs typeface="Arial" pitchFamily="34" charset="0"/>
              </a:rPr>
              <a:t>7</a:t>
            </a:r>
            <a:r>
              <a:rPr lang="en-GB" sz="1600" dirty="0" smtClean="0" bmk="">
                <a:solidFill>
                  <a:srgbClr val="000000"/>
                </a:solidFill>
                <a:latin typeface="Arial" pitchFamily="34" charset="0"/>
                <a:ea typeface="Times New Roman" pitchFamily="18" charset="0"/>
                <a:cs typeface="Arial" pitchFamily="34" charset="0"/>
              </a:rPr>
              <a:t>3.100 m2 surface area, </a:t>
            </a:r>
            <a:endParaRPr lang="sl-SI" sz="1600" dirty="0" smtClean="0" bmk="">
              <a:solidFill>
                <a:srgbClr val="000000"/>
              </a:solidFill>
              <a:latin typeface="Arial" pitchFamily="34" charset="0"/>
              <a:ea typeface="Times New Roman" pitchFamily="18" charset="0"/>
              <a:cs typeface="Arial" pitchFamily="34" charset="0"/>
            </a:endParaRPr>
          </a:p>
          <a:p>
            <a:pPr lvl="0" defTabSz="914400" fontAlgn="base">
              <a:lnSpc>
                <a:spcPct val="150000"/>
              </a:lnSpc>
              <a:spcBef>
                <a:spcPct val="0"/>
              </a:spcBef>
              <a:spcAft>
                <a:spcPct val="0"/>
              </a:spcAft>
              <a:buFont typeface="Wingdings" pitchFamily="2" charset="2"/>
              <a:buChar char="§"/>
            </a:pPr>
            <a:r>
              <a:rPr lang="en-GB" sz="1600" dirty="0" smtClean="0" bmk="">
                <a:solidFill>
                  <a:srgbClr val="000000"/>
                </a:solidFill>
                <a:latin typeface="Arial" pitchFamily="34" charset="0"/>
                <a:ea typeface="Times New Roman" pitchFamily="18" charset="0"/>
                <a:cs typeface="Arial" pitchFamily="34" charset="0"/>
              </a:rPr>
              <a:t>33.500 m2 modern technology production area.</a:t>
            </a:r>
            <a:endParaRPr lang="sl-SI" sz="800" dirty="0" smtClean="0" bmk="">
              <a:latin typeface="Arial" pitchFamily="34" charset="0"/>
              <a:cs typeface="Arial" pitchFamily="34" charset="0"/>
            </a:endParaRPr>
          </a:p>
          <a:p>
            <a:pPr lvl="0" defTabSz="914400" eaLnBrk="0" fontAlgn="base" hangingPunct="0">
              <a:lnSpc>
                <a:spcPct val="150000"/>
              </a:lnSpc>
              <a:spcBef>
                <a:spcPct val="0"/>
              </a:spcBef>
              <a:spcAft>
                <a:spcPct val="0"/>
              </a:spcAft>
              <a:buFont typeface="Wingdings" pitchFamily="2" charset="2"/>
              <a:buChar char="§"/>
            </a:pPr>
            <a:r>
              <a:rPr lang="en-GB" sz="1600" dirty="0" smtClean="0" bmk="">
                <a:solidFill>
                  <a:srgbClr val="000000"/>
                </a:solidFill>
                <a:latin typeface="Arial" pitchFamily="34" charset="0"/>
                <a:ea typeface="Times New Roman" pitchFamily="18" charset="0"/>
                <a:cs typeface="Arial" pitchFamily="34" charset="0"/>
              </a:rPr>
              <a:t>Flexibility in the production, special focus and know-how in veneer and massive wood.</a:t>
            </a:r>
            <a:endParaRPr lang="sl-SI" sz="800" dirty="0" smtClean="0" bmk="">
              <a:latin typeface="Arial" pitchFamily="34" charset="0"/>
              <a:cs typeface="Arial" pitchFamily="34" charset="0"/>
            </a:endParaRPr>
          </a:p>
        </p:txBody>
      </p:sp>
      <p:pic>
        <p:nvPicPr>
          <p:cNvPr id="116737" name="Picture 1"/>
          <p:cNvPicPr>
            <a:picLocks noChangeAspect="1" noChangeArrowheads="1"/>
          </p:cNvPicPr>
          <p:nvPr/>
        </p:nvPicPr>
        <p:blipFill>
          <a:blip r:embed="rId5"/>
          <a:srcRect/>
          <a:stretch>
            <a:fillRect/>
          </a:stretch>
        </p:blipFill>
        <p:spPr bwMode="auto">
          <a:xfrm>
            <a:off x="324493" y="4055117"/>
            <a:ext cx="5724163" cy="2560943"/>
          </a:xfrm>
          <a:prstGeom prst="rect">
            <a:avLst/>
          </a:prstGeom>
          <a:noFill/>
          <a:ln w="9525">
            <a:noFill/>
            <a:miter lim="800000"/>
            <a:headEnd/>
            <a:tailEnd/>
          </a:ln>
        </p:spPr>
      </p:pic>
      <p:sp>
        <p:nvSpPr>
          <p:cNvPr id="15" name="Pravokotnik 14"/>
          <p:cNvSpPr/>
          <p:nvPr/>
        </p:nvSpPr>
        <p:spPr>
          <a:xfrm>
            <a:off x="6678202" y="4177159"/>
            <a:ext cx="3816836" cy="2554545"/>
          </a:xfrm>
          <a:prstGeom prst="rect">
            <a:avLst/>
          </a:prstGeom>
        </p:spPr>
        <p:txBody>
          <a:bodyPr wrap="square">
            <a:spAutoFit/>
          </a:bodyPr>
          <a:lstStyle/>
          <a:p>
            <a:pPr defTabSz="914400" fontAlgn="base">
              <a:spcBef>
                <a:spcPct val="0"/>
              </a:spcBef>
              <a:spcAft>
                <a:spcPct val="0"/>
              </a:spcAft>
            </a:pPr>
            <a:r>
              <a:rPr lang="fr-FR" sz="1600" b="1" dirty="0" smtClean="0">
                <a:solidFill>
                  <a:srgbClr val="708E31"/>
                </a:solidFill>
                <a:latin typeface="Myriad Pro Cond"/>
              </a:rPr>
              <a:t>Contact Point</a:t>
            </a:r>
            <a:endParaRPr lang="sl-SI" sz="1600" b="1" dirty="0" smtClean="0">
              <a:solidFill>
                <a:srgbClr val="708E31"/>
              </a:solidFill>
              <a:latin typeface="Myriad Pro Cond"/>
            </a:endParaRPr>
          </a:p>
          <a:p>
            <a:pPr defTabSz="914400" eaLnBrk="0" fontAlgn="base" hangingPunct="0">
              <a:spcBef>
                <a:spcPct val="0"/>
              </a:spcBef>
              <a:spcAft>
                <a:spcPct val="0"/>
              </a:spcAft>
            </a:pPr>
            <a:r>
              <a:rPr lang="fr-FR" sz="1600" b="1" dirty="0" smtClean="0" bmk="">
                <a:solidFill>
                  <a:srgbClr val="002060"/>
                </a:solidFill>
                <a:latin typeface="Myriad Pro Cond"/>
                <a:ea typeface="Times New Roman" pitchFamily="18" charset="0"/>
                <a:cs typeface="Arial" pitchFamily="34" charset="0"/>
              </a:rPr>
              <a:t>SVEA Lesna Industrija, d.</a:t>
            </a:r>
            <a:r>
              <a:rPr lang="sl-SI" sz="1600" b="1" dirty="0" smtClean="0" bmk="">
                <a:solidFill>
                  <a:srgbClr val="002060"/>
                </a:solidFill>
                <a:latin typeface="Myriad Pro Cond"/>
                <a:ea typeface="Times New Roman" pitchFamily="18" charset="0"/>
                <a:cs typeface="Arial" pitchFamily="34" charset="0"/>
              </a:rPr>
              <a:t> </a:t>
            </a:r>
            <a:r>
              <a:rPr lang="fr-FR" sz="1600" b="1" dirty="0" smtClean="0" bmk="">
                <a:solidFill>
                  <a:srgbClr val="002060"/>
                </a:solidFill>
                <a:latin typeface="Myriad Pro Cond"/>
                <a:ea typeface="Times New Roman" pitchFamily="18" charset="0"/>
                <a:cs typeface="Arial" pitchFamily="34" charset="0"/>
              </a:rPr>
              <a:t>d.</a:t>
            </a:r>
            <a:r>
              <a:rPr lang="sl-SI" sz="1600" b="1" dirty="0" smtClean="0" bmk="">
                <a:solidFill>
                  <a:srgbClr val="002060"/>
                </a:solidFill>
                <a:latin typeface="Myriad Pro Cond"/>
                <a:ea typeface="Times New Roman" pitchFamily="18" charset="0"/>
                <a:cs typeface="Arial" pitchFamily="34" charset="0"/>
              </a:rPr>
              <a:t> – v stečaju</a:t>
            </a:r>
          </a:p>
          <a:p>
            <a:pPr defTabSz="914400" eaLnBrk="0" fontAlgn="base" hangingPunct="0">
              <a:spcBef>
                <a:spcPct val="0"/>
              </a:spcBef>
              <a:spcAft>
                <a:spcPct val="0"/>
              </a:spcAft>
            </a:pPr>
            <a:r>
              <a:rPr lang="fr-FR" sz="1600" dirty="0" smtClean="0" bmk="">
                <a:solidFill>
                  <a:srgbClr val="002060"/>
                </a:solidFill>
                <a:latin typeface="Myriad Pro Cond"/>
                <a:ea typeface="Times New Roman" pitchFamily="18" charset="0"/>
                <a:cs typeface="Arial" pitchFamily="34" charset="0"/>
              </a:rPr>
              <a:t>M</a:t>
            </a:r>
            <a:r>
              <a:rPr lang="sl-SI" sz="1600" dirty="0" smtClean="0" bmk="">
                <a:solidFill>
                  <a:srgbClr val="002060"/>
                </a:solidFill>
                <a:latin typeface="Myriad Pro Cond"/>
                <a:ea typeface="Times New Roman" pitchFamily="18" charset="0"/>
                <a:cs typeface="Arial" pitchFamily="34" charset="0"/>
              </a:rPr>
              <a:t>r</a:t>
            </a:r>
            <a:r>
              <a:rPr lang="fr-FR" sz="1600" dirty="0" smtClean="0" bmk="">
                <a:solidFill>
                  <a:srgbClr val="002060"/>
                </a:solidFill>
                <a:latin typeface="Myriad Pro Cond"/>
                <a:ea typeface="Times New Roman" pitchFamily="18" charset="0"/>
                <a:cs typeface="Arial" pitchFamily="34" charset="0"/>
              </a:rPr>
              <a:t> </a:t>
            </a:r>
            <a:r>
              <a:rPr lang="sl-SI" sz="1600" dirty="0" smtClean="0" bmk="">
                <a:solidFill>
                  <a:srgbClr val="002060"/>
                </a:solidFill>
                <a:latin typeface="Myriad Pro Cond"/>
                <a:ea typeface="Times New Roman" pitchFamily="18" charset="0"/>
                <a:cs typeface="Arial" pitchFamily="34" charset="0"/>
              </a:rPr>
              <a:t>Tomaž Kos</a:t>
            </a:r>
            <a:r>
              <a:rPr lang="fr-FR" sz="1600" dirty="0" smtClean="0" bmk="">
                <a:solidFill>
                  <a:srgbClr val="002060"/>
                </a:solidFill>
                <a:latin typeface="Myriad Pro Cond"/>
                <a:ea typeface="Times New Roman" pitchFamily="18" charset="0"/>
                <a:cs typeface="Arial" pitchFamily="34" charset="0"/>
              </a:rPr>
              <a:t>, </a:t>
            </a:r>
            <a:r>
              <a:rPr lang="sl-SI" sz="1600" dirty="0" err="1" smtClean="0" bmk="">
                <a:solidFill>
                  <a:srgbClr val="002060"/>
                </a:solidFill>
                <a:latin typeface="Myriad Pro Cond"/>
                <a:ea typeface="Times New Roman" pitchFamily="18" charset="0"/>
                <a:cs typeface="Arial" pitchFamily="34" charset="0"/>
              </a:rPr>
              <a:t>oficial</a:t>
            </a:r>
            <a:r>
              <a:rPr lang="sl-SI" sz="1600" dirty="0" smtClean="0" bmk="">
                <a:solidFill>
                  <a:srgbClr val="002060"/>
                </a:solidFill>
                <a:latin typeface="Myriad Pro Cond"/>
                <a:ea typeface="Times New Roman" pitchFamily="18" charset="0"/>
                <a:cs typeface="Arial" pitchFamily="34" charset="0"/>
              </a:rPr>
              <a:t> </a:t>
            </a:r>
            <a:r>
              <a:rPr lang="sl-SI" sz="1600" dirty="0" err="1" smtClean="0" bmk="">
                <a:solidFill>
                  <a:srgbClr val="002060"/>
                </a:solidFill>
                <a:latin typeface="Myriad Pro Cond"/>
                <a:ea typeface="Times New Roman" pitchFamily="18" charset="0"/>
                <a:cs typeface="Arial" pitchFamily="34" charset="0"/>
              </a:rPr>
              <a:t>receiver</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fr-FR" sz="1600" dirty="0" smtClean="0" bmk="">
                <a:solidFill>
                  <a:srgbClr val="002060"/>
                </a:solidFill>
                <a:latin typeface="Myriad Pro Cond"/>
                <a:ea typeface="Times New Roman" pitchFamily="18" charset="0"/>
                <a:cs typeface="Arial" pitchFamily="34" charset="0"/>
              </a:rPr>
              <a:t>Cesta 20. julija 23 </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sl-SI" sz="1600" dirty="0" smtClean="0" bmk="">
                <a:solidFill>
                  <a:srgbClr val="002060"/>
                </a:solidFill>
                <a:latin typeface="Myriad Pro Cond"/>
                <a:ea typeface="Times New Roman" pitchFamily="18" charset="0"/>
                <a:cs typeface="Arial" pitchFamily="34" charset="0"/>
              </a:rPr>
              <a:t>SI-</a:t>
            </a:r>
            <a:r>
              <a:rPr lang="fr-FR" sz="1600" dirty="0" smtClean="0" bmk="">
                <a:solidFill>
                  <a:srgbClr val="002060"/>
                </a:solidFill>
                <a:latin typeface="Myriad Pro Cond"/>
                <a:ea typeface="Times New Roman" pitchFamily="18" charset="0"/>
                <a:cs typeface="Arial" pitchFamily="34" charset="0"/>
              </a:rPr>
              <a:t>1410 Zagorje ob Savi </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fr-FR" sz="1600" dirty="0" smtClean="0" bmk="">
                <a:solidFill>
                  <a:srgbClr val="002060"/>
                </a:solidFill>
                <a:latin typeface="Myriad Pro Cond"/>
                <a:ea typeface="Times New Roman" pitchFamily="18" charset="0"/>
                <a:cs typeface="Arial" pitchFamily="34" charset="0"/>
              </a:rPr>
              <a:t>Tel +386 3 565 5211</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fr-FR" sz="1600" dirty="0" smtClean="0" bmk="">
                <a:solidFill>
                  <a:srgbClr val="002060"/>
                </a:solidFill>
                <a:latin typeface="Myriad Pro Cond"/>
                <a:ea typeface="Times New Roman" pitchFamily="18" charset="0"/>
                <a:cs typeface="Arial" pitchFamily="34" charset="0"/>
              </a:rPr>
              <a:t>Fax  +386 3 565 5205</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fr-FR" sz="1600" dirty="0" smtClean="0" bmk="">
                <a:solidFill>
                  <a:srgbClr val="002060"/>
                </a:solidFill>
                <a:latin typeface="Myriad Pro Cond"/>
                <a:ea typeface="Times New Roman" pitchFamily="18" charset="0"/>
                <a:cs typeface="Arial" pitchFamily="34" charset="0"/>
              </a:rPr>
              <a:t>Email </a:t>
            </a:r>
            <a:r>
              <a:rPr lang="fr-FR" sz="1600" dirty="0" smtClean="0" bmk="">
                <a:solidFill>
                  <a:srgbClr val="002060"/>
                </a:solidFill>
                <a:latin typeface="Myriad Pro Cond"/>
                <a:ea typeface="Times New Roman" pitchFamily="18" charset="0"/>
                <a:cs typeface="Arial" pitchFamily="34" charset="0"/>
                <a:hlinkClick r:id="rId6"/>
              </a:rPr>
              <a:t>info@svea.si</a:t>
            </a:r>
            <a:endParaRPr lang="sl-SI" sz="1600" dirty="0" smtClean="0" bmk="">
              <a:solidFill>
                <a:srgbClr val="002060"/>
              </a:solidFill>
              <a:latin typeface="Myriad Pro Cond"/>
              <a:ea typeface="Times New Roman" pitchFamily="18" charset="0"/>
              <a:cs typeface="Arial" pitchFamily="34" charset="0"/>
            </a:endParaRPr>
          </a:p>
          <a:p>
            <a:pPr lvl="0" defTabSz="914400" eaLnBrk="0" fontAlgn="base" hangingPunct="0">
              <a:spcBef>
                <a:spcPct val="0"/>
              </a:spcBef>
              <a:spcAft>
                <a:spcPct val="0"/>
              </a:spcAft>
            </a:pPr>
            <a:r>
              <a:rPr lang="fr-FR" sz="1600" dirty="0" smtClean="0" bmk="">
                <a:solidFill>
                  <a:srgbClr val="002060"/>
                </a:solidFill>
                <a:latin typeface="Myriad Pro Cond"/>
                <a:ea typeface="Times New Roman" pitchFamily="18" charset="0"/>
                <a:cs typeface="Arial" pitchFamily="34" charset="0"/>
              </a:rPr>
              <a:t>http://</a:t>
            </a:r>
            <a:r>
              <a:rPr lang="fr-FR" sz="1600" dirty="0" smtClean="0" bmk="">
                <a:solidFill>
                  <a:srgbClr val="002060"/>
                </a:solidFill>
                <a:latin typeface="Myriad Pro Cond"/>
                <a:ea typeface="Times New Roman" pitchFamily="18" charset="0"/>
                <a:cs typeface="Arial" pitchFamily="34" charset="0"/>
                <a:hlinkClick r:id="rId7"/>
              </a:rPr>
              <a:t>www.svea.si</a:t>
            </a:r>
            <a:r>
              <a:rPr lang="fr-FR" sz="1600" dirty="0" smtClean="0" bmk="">
                <a:solidFill>
                  <a:srgbClr val="002060"/>
                </a:solidFill>
                <a:latin typeface="Myriad Pro Cond"/>
                <a:ea typeface="Times New Roman" pitchFamily="18" charset="0"/>
                <a:cs typeface="Arial" pitchFamily="34" charset="0"/>
              </a:rPr>
              <a:t> </a:t>
            </a:r>
          </a:p>
        </p:txBody>
      </p:sp>
      <p:sp>
        <p:nvSpPr>
          <p:cNvPr id="18" name="Rectangle 1"/>
          <p:cNvSpPr>
            <a:spLocks noChangeArrowheads="1"/>
          </p:cNvSpPr>
          <p:nvPr/>
        </p:nvSpPr>
        <p:spPr bwMode="auto">
          <a:xfrm>
            <a:off x="324493" y="1479484"/>
            <a:ext cx="6482996"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GB" sz="2200" b="1" i="0" u="none" strike="noStrike" cap="none" normalizeH="0" baseline="0" dirty="0" smtClean="0">
                <a:ln>
                  <a:noFill/>
                </a:ln>
                <a:solidFill>
                  <a:srgbClr val="000066"/>
                </a:solidFill>
                <a:effectLst/>
                <a:latin typeface="Myriad Pro Cond"/>
                <a:ea typeface="Times New Roman" pitchFamily="18" charset="0"/>
                <a:cs typeface="Arial" pitchFamily="34" charset="0"/>
              </a:rPr>
              <a:t>Investment opportunity</a:t>
            </a:r>
            <a:endParaRPr kumimoji="0" lang="sl-SI" sz="2200" b="1" i="0" u="none" strike="noStrike" cap="none" normalizeH="0" baseline="0" dirty="0" smtClean="0">
              <a:ln>
                <a:noFill/>
              </a:ln>
              <a:solidFill>
                <a:srgbClr val="000066"/>
              </a:solidFill>
              <a:effectLst/>
              <a:latin typeface="Myriad Pro Cond"/>
              <a:ea typeface="Times New Roman" pitchFamily="18"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endParaRPr kumimoji="0" lang="sl-SI" sz="600" b="0" i="0" u="none" strike="noStrike" cap="none" normalizeH="0" baseline="0" dirty="0" smtClean="0">
              <a:ln>
                <a:noFill/>
              </a:ln>
              <a:solidFill>
                <a:schemeClr val="tx1"/>
              </a:solidFill>
              <a:effectLst/>
              <a:latin typeface="Myriad Pro Cond"/>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b="1" dirty="0" smtClean="0" bmk="">
                <a:solidFill>
                  <a:schemeClr val="tx2"/>
                </a:solidFill>
                <a:latin typeface="Myriad Pro Cond"/>
                <a:ea typeface="Times New Roman" pitchFamily="18" charset="0"/>
                <a:cs typeface="Arial" pitchFamily="34" charset="0"/>
              </a:rPr>
              <a:t> </a:t>
            </a:r>
            <a:r>
              <a:rPr lang="sl-SI" sz="1800" dirty="0" smtClean="0" bmk="">
                <a:solidFill>
                  <a:srgbClr val="002060"/>
                </a:solidFill>
                <a:latin typeface="Myriad Pro Cond"/>
                <a:ea typeface="Times New Roman" pitchFamily="18" charset="0"/>
                <a:cs typeface="Arial" pitchFamily="34" charset="0"/>
              </a:rPr>
              <a:t>in </a:t>
            </a:r>
            <a:r>
              <a:rPr lang="sl-SI" sz="1800" dirty="0" err="1" smtClean="0" bmk="">
                <a:solidFill>
                  <a:srgbClr val="002060"/>
                </a:solidFill>
                <a:latin typeface="Myriad Pro Cond"/>
                <a:ea typeface="Times New Roman" pitchFamily="18" charset="0"/>
                <a:cs typeface="Arial" pitchFamily="34" charset="0"/>
              </a:rPr>
              <a:t>insolvency</a:t>
            </a:r>
            <a:r>
              <a:rPr lang="sl-SI" sz="1800" dirty="0" smtClean="0" bmk="">
                <a:solidFill>
                  <a:srgbClr val="002060"/>
                </a:solidFill>
                <a:latin typeface="Myriad Pro Cond"/>
                <a:ea typeface="Times New Roman" pitchFamily="18" charset="0"/>
                <a:cs typeface="Arial" pitchFamily="34" charset="0"/>
              </a:rPr>
              <a:t> register </a:t>
            </a:r>
            <a:r>
              <a:rPr lang="sl-SI" sz="1800" dirty="0" err="1" smtClean="0" bmk="">
                <a:solidFill>
                  <a:srgbClr val="002060"/>
                </a:solidFill>
                <a:latin typeface="Myriad Pro Cond"/>
                <a:ea typeface="Times New Roman" pitchFamily="18" charset="0"/>
                <a:cs typeface="Arial" pitchFamily="34" charset="0"/>
              </a:rPr>
              <a:t>since</a:t>
            </a:r>
            <a:r>
              <a:rPr lang="sl-SI" sz="1800" dirty="0" smtClean="0" bmk="">
                <a:solidFill>
                  <a:srgbClr val="002060"/>
                </a:solidFill>
                <a:latin typeface="Myriad Pro Cond"/>
                <a:ea typeface="Times New Roman" pitchFamily="18" charset="0"/>
                <a:cs typeface="Arial" pitchFamily="34" charset="0"/>
              </a:rPr>
              <a:t> 2 December 2013</a:t>
            </a: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b="1" dirty="0" smtClean="0" bmk="">
                <a:solidFill>
                  <a:schemeClr val="tx2"/>
                </a:solidFill>
                <a:latin typeface="Myriad Pro Cond"/>
                <a:ea typeface="Times New Roman" pitchFamily="18" charset="0"/>
                <a:cs typeface="Arial" pitchFamily="34" charset="0"/>
              </a:rPr>
              <a:t> </a:t>
            </a:r>
            <a:r>
              <a:rPr lang="en-GB" sz="1800" b="1" dirty="0" smtClean="0" bmk="">
                <a:solidFill>
                  <a:srgbClr val="002060"/>
                </a:solidFill>
                <a:latin typeface="Myriad Pro Cond"/>
                <a:ea typeface="Times New Roman" pitchFamily="18" charset="0"/>
                <a:cs typeface="Arial" pitchFamily="34" charset="0"/>
              </a:rPr>
              <a:t>Long term </a:t>
            </a:r>
            <a:r>
              <a:rPr lang="sl-SI" sz="1800" b="1" dirty="0" err="1" smtClean="0" bmk="">
                <a:solidFill>
                  <a:srgbClr val="002060"/>
                </a:solidFill>
                <a:latin typeface="Myriad Pro Cond"/>
                <a:ea typeface="Times New Roman" pitchFamily="18" charset="0"/>
                <a:cs typeface="Arial" pitchFamily="34" charset="0"/>
              </a:rPr>
              <a:t>investor</a:t>
            </a:r>
            <a:r>
              <a:rPr lang="en-GB" sz="1800" b="1"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with access to new markets. </a:t>
            </a:r>
            <a:endParaRPr lang="sl-SI" sz="1800" dirty="0" smtClean="0" bmk="">
              <a:solidFill>
                <a:srgbClr val="002060"/>
              </a:solidFill>
              <a:latin typeface="Myriad Pro Cond"/>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dirty="0" smtClean="0" bmk="">
                <a:solidFill>
                  <a:srgbClr val="002060"/>
                </a:solidFill>
                <a:latin typeface="Myriad Pro Cond"/>
                <a:ea typeface="Times New Roman" pitchFamily="18" charset="0"/>
                <a:cs typeface="Arial" pitchFamily="34" charset="0"/>
              </a:rPr>
              <a:t> </a:t>
            </a:r>
            <a:r>
              <a:rPr lang="sl-SI" sz="1800" dirty="0" err="1" smtClean="0" bmk="">
                <a:solidFill>
                  <a:srgbClr val="002060"/>
                </a:solidFill>
                <a:latin typeface="Myriad Pro Cond"/>
                <a:ea typeface="Times New Roman" pitchFamily="18" charset="0"/>
                <a:cs typeface="Arial" pitchFamily="34" charset="0"/>
              </a:rPr>
              <a:t>investment</a:t>
            </a: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of </a:t>
            </a:r>
            <a:r>
              <a:rPr lang="sl-SI" sz="1800" dirty="0" smtClean="0" bmk="">
                <a:solidFill>
                  <a:srgbClr val="002060"/>
                </a:solidFill>
                <a:latin typeface="Myriad Pro Cond"/>
                <a:ea typeface="Times New Roman" pitchFamily="18" charset="0"/>
                <a:cs typeface="Arial" pitchFamily="34" charset="0"/>
              </a:rPr>
              <a:t>€ </a:t>
            </a:r>
            <a:r>
              <a:rPr lang="en-GB" sz="1800" dirty="0" smtClean="0" bmk="">
                <a:solidFill>
                  <a:srgbClr val="002060"/>
                </a:solidFill>
                <a:latin typeface="Myriad Pro Cond"/>
                <a:ea typeface="Times New Roman" pitchFamily="18" charset="0"/>
                <a:cs typeface="Arial" pitchFamily="34" charset="0"/>
              </a:rPr>
              <a:t>5 to 10 </a:t>
            </a:r>
            <a:r>
              <a:rPr lang="sl-SI" sz="1800" dirty="0" smtClean="0" bmk="">
                <a:solidFill>
                  <a:srgbClr val="002060"/>
                </a:solidFill>
                <a:latin typeface="Myriad Pro Cond"/>
                <a:ea typeface="Times New Roman" pitchFamily="18" charset="0"/>
                <a:cs typeface="Arial" pitchFamily="34" charset="0"/>
              </a:rPr>
              <a:t>mn</a:t>
            </a:r>
            <a:r>
              <a:rPr kumimoji="0" lang="en-GB" sz="1000" b="0" i="0" u="none" strike="noStrike" cap="none" normalizeH="0" baseline="0" dirty="0" smtClean="0" bmk="">
                <a:ln>
                  <a:noFill/>
                </a:ln>
                <a:solidFill>
                  <a:srgbClr val="002060"/>
                </a:solidFill>
                <a:effectLst/>
                <a:latin typeface="Arial" pitchFamily="34" charset="0"/>
                <a:ea typeface="Times New Roman" pitchFamily="18" charset="0"/>
                <a:cs typeface="Arial" pitchFamily="34" charset="0"/>
              </a:rPr>
              <a:t>.</a:t>
            </a:r>
            <a:r>
              <a:rPr kumimoji="0" lang="en-GB" sz="10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a:t>
            </a:r>
            <a:endParaRPr kumimoji="0" lang="sl-SI" sz="7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lang="sl-SI" sz="2200" b="1" dirty="0" smtClean="0">
              <a:solidFill>
                <a:srgbClr val="000066"/>
              </a:solidFill>
              <a:latin typeface="Myriad Pro Cond"/>
              <a:ea typeface="Times New Roman" pitchFamily="18" charset="0"/>
              <a:cs typeface="Arial" pitchFamily="34" charset="0"/>
            </a:endParaRPr>
          </a:p>
        </p:txBody>
      </p:sp>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1566726" y="757882"/>
            <a:ext cx="9586441" cy="523220"/>
          </a:xfrm>
          <a:prstGeom prst="rect">
            <a:avLst/>
          </a:prstGeom>
        </p:spPr>
        <p:txBody>
          <a:bodyPr wrap="square">
            <a:spAutoFit/>
          </a:bodyPr>
          <a:lstStyle/>
          <a:p>
            <a:pPr marL="176213" algn="ctr"/>
            <a:r>
              <a:rPr lang="sl-SI" sz="2800" b="1" dirty="0" smtClean="0">
                <a:solidFill>
                  <a:srgbClr val="002060"/>
                </a:solidFill>
                <a:latin typeface="Myriad Pro Cond"/>
              </a:rPr>
              <a:t>LIP BLED, d. o. o. /</a:t>
            </a:r>
            <a:r>
              <a:rPr lang="sl-SI" sz="2800" b="1" dirty="0" err="1" smtClean="0">
                <a:solidFill>
                  <a:srgbClr val="002060"/>
                </a:solidFill>
                <a:latin typeface="Myriad Pro Cond"/>
              </a:rPr>
              <a:t>wood</a:t>
            </a:r>
            <a:r>
              <a:rPr lang="sl-SI" sz="2800" b="1" dirty="0" smtClean="0">
                <a:solidFill>
                  <a:srgbClr val="002060"/>
                </a:solidFill>
                <a:latin typeface="Myriad Pro Cond"/>
              </a:rPr>
              <a:t> </a:t>
            </a:r>
            <a:r>
              <a:rPr lang="sl-SI" sz="2800" b="1" dirty="0" err="1" smtClean="0">
                <a:solidFill>
                  <a:srgbClr val="002060"/>
                </a:solidFill>
                <a:latin typeface="Myriad Pro Cond"/>
              </a:rPr>
              <a:t>processing</a:t>
            </a:r>
            <a:r>
              <a:rPr lang="sl-SI" sz="2800" b="1" dirty="0" smtClean="0">
                <a:solidFill>
                  <a:srgbClr val="002060"/>
                </a:solidFill>
                <a:latin typeface="Myriad Pro Cond"/>
              </a:rPr>
              <a:t> center Bohinj</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16" name="PoljeZBesedilom 15"/>
          <p:cNvSpPr txBox="1"/>
          <p:nvPr/>
        </p:nvSpPr>
        <p:spPr>
          <a:xfrm>
            <a:off x="599123" y="3245618"/>
            <a:ext cx="6432707" cy="3969098"/>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90114" name="Rectangle 2"/>
          <p:cNvSpPr>
            <a:spLocks noChangeArrowheads="1"/>
          </p:cNvSpPr>
          <p:nvPr/>
        </p:nvSpPr>
        <p:spPr bwMode="auto">
          <a:xfrm>
            <a:off x="353961" y="1553512"/>
            <a:ext cx="5715244" cy="58015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dirty="0" smtClean="0">
                <a:ln>
                  <a:noFill/>
                </a:ln>
                <a:solidFill>
                  <a:srgbClr val="000066"/>
                </a:solidFill>
                <a:effectLst/>
                <a:latin typeface="Arial" pitchFamily="34" charset="0"/>
                <a:ea typeface="Times New Roman" pitchFamily="18" charset="0"/>
                <a:cs typeface="Arial" pitchFamily="34" charset="0"/>
              </a:rPr>
              <a:t>Executive summary</a:t>
            </a:r>
            <a:endParaRPr kumimoji="0" lang="sl-SI" sz="2200" b="1" i="0" u="none" strike="noStrike" cap="none" normalizeH="0" baseline="0" dirty="0" smtClean="0">
              <a:ln>
                <a:noFill/>
              </a:ln>
              <a:solidFill>
                <a:srgbClr val="000066"/>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sl-SI" sz="700" b="0" i="0" u="none" strike="noStrike" cap="none" normalizeH="0" baseline="0" dirty="0" smtClean="0">
              <a:ln>
                <a:noFill/>
              </a:ln>
              <a:solidFill>
                <a:schemeClr val="tx1"/>
              </a:solidFill>
              <a:effectLst/>
              <a:latin typeface="Arial" pitchFamily="34" charset="0"/>
              <a:cs typeface="Arial" pitchFamily="34" charset="0"/>
            </a:endParaRPr>
          </a:p>
          <a:p>
            <a:pPr lvl="0" defTabSz="914400" eaLnBrk="0" fontAlgn="base" hangingPunct="0">
              <a:lnSpc>
                <a:spcPct val="150000"/>
              </a:lnSpc>
              <a:spcBef>
                <a:spcPct val="0"/>
              </a:spcBef>
              <a:spcAft>
                <a:spcPct val="0"/>
              </a:spcAft>
              <a:buClr>
                <a:srgbClr val="708E31"/>
              </a:buClr>
              <a:buFont typeface="Wingdings" pitchFamily="2" charset="2"/>
              <a:buChar char="Ø"/>
            </a:pP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131,000 m3 of spruce and fir logs will be processed</a:t>
            </a:r>
            <a:endParaRPr lang="sl-SI" sz="1800" dirty="0" smtClean="0">
              <a:solidFill>
                <a:srgbClr val="002060"/>
              </a:solidFill>
              <a:latin typeface="Arial" pitchFamily="34" charset="0"/>
              <a:ea typeface="Times New Roman" pitchFamily="18" charset="0"/>
              <a:cs typeface="Arial" pitchFamily="34" charset="0"/>
            </a:endParaRPr>
          </a:p>
          <a:p>
            <a:pPr lvl="0" defTabSz="914400" eaLnBrk="0" fontAlgn="base" hangingPunct="0">
              <a:lnSpc>
                <a:spcPct val="150000"/>
              </a:lnSpc>
              <a:spcBef>
                <a:spcPct val="0"/>
              </a:spcBef>
              <a:spcAft>
                <a:spcPct val="0"/>
              </a:spcAft>
              <a:buClr>
                <a:srgbClr val="708E31"/>
              </a:buClr>
            </a:pP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 </a:t>
            </a:r>
            <a:r>
              <a:rPr lang="sl-SI" sz="1800" dirty="0" smtClean="0">
                <a:solidFill>
                  <a:srgbClr val="002060"/>
                </a:solidFill>
                <a:latin typeface="Arial" pitchFamily="34" charset="0"/>
                <a:ea typeface="Times New Roman" pitchFamily="18" charset="0"/>
                <a:cs typeface="Arial" pitchFamily="34" charset="0"/>
              </a:rPr>
              <a:t> i</a:t>
            </a:r>
            <a:r>
              <a:rPr lang="en-GB" sz="1800" dirty="0" smtClean="0">
                <a:solidFill>
                  <a:srgbClr val="002060"/>
                </a:solidFill>
                <a:latin typeface="Arial" pitchFamily="34" charset="0"/>
                <a:ea typeface="Times New Roman" pitchFamily="18" charset="0"/>
                <a:cs typeface="Arial" pitchFamily="34" charset="0"/>
              </a:rPr>
              <a:t>n the factory by two frame saws and one band saw.</a:t>
            </a:r>
            <a:endParaRPr lang="sl-SI" sz="1800" dirty="0" smtClean="0">
              <a:solidFill>
                <a:srgbClr val="002060"/>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
                <a:srgbClr val="708E31"/>
              </a:buClr>
              <a:buSzTx/>
              <a:buFont typeface="Wingdings" pitchFamily="2" charset="2"/>
              <a:buChar char="Ø"/>
              <a:tabLst/>
            </a:pPr>
            <a:r>
              <a:rPr lang="sl-SI" sz="1800" b="1" dirty="0" smtClean="0">
                <a:solidFill>
                  <a:srgbClr val="002060"/>
                </a:solidFill>
                <a:latin typeface="Arial" pitchFamily="34" charset="0"/>
                <a:ea typeface="Times New Roman" pitchFamily="18" charset="0"/>
                <a:cs typeface="Arial" pitchFamily="34" charset="0"/>
              </a:rPr>
              <a:t> </a:t>
            </a:r>
            <a:r>
              <a:rPr lang="en-GB" sz="1800" b="1" dirty="0" smtClean="0">
                <a:solidFill>
                  <a:srgbClr val="002060"/>
                </a:solidFill>
                <a:latin typeface="Arial" pitchFamily="34" charset="0"/>
                <a:ea typeface="Times New Roman" pitchFamily="18" charset="0"/>
                <a:cs typeface="Arial" pitchFamily="34" charset="0"/>
              </a:rPr>
              <a:t>Production programme</a:t>
            </a:r>
            <a:r>
              <a:rPr lang="en-GB" sz="1800" dirty="0" smtClean="0">
                <a:solidFill>
                  <a:srgbClr val="002060"/>
                </a:solidFill>
                <a:latin typeface="Arial" pitchFamily="34" charset="0"/>
                <a:ea typeface="Times New Roman" pitchFamily="18" charset="0"/>
                <a:cs typeface="Arial" pitchFamily="34" charset="0"/>
              </a:rPr>
              <a:t>:</a:t>
            </a:r>
            <a:endParaRPr lang="sl-SI" sz="1800" dirty="0" smtClean="0">
              <a:solidFill>
                <a:srgbClr val="002060"/>
              </a:solidFill>
              <a:latin typeface="Arial" pitchFamily="34" charset="0"/>
              <a:ea typeface="Times New Roman" pitchFamily="18" charset="0"/>
              <a:cs typeface="Arial" pitchFamily="34" charset="0"/>
            </a:endParaRPr>
          </a:p>
          <a:p>
            <a:pPr lvl="1" defTabSz="914400" eaLnBrk="0" fontAlgn="base" hangingPunct="0">
              <a:lnSpc>
                <a:spcPct val="150000"/>
              </a:lnSpc>
              <a:spcBef>
                <a:spcPct val="0"/>
              </a:spcBef>
              <a:spcAft>
                <a:spcPct val="0"/>
              </a:spcAft>
              <a:buClr>
                <a:srgbClr val="708E31"/>
              </a:buClr>
              <a:buFont typeface="Wingdings" pitchFamily="2" charset="2"/>
              <a:buChar char="§"/>
            </a:pPr>
            <a:r>
              <a:rPr lang="en-GB" sz="1800" dirty="0" smtClean="0">
                <a:solidFill>
                  <a:srgbClr val="002060"/>
                </a:solidFill>
                <a:latin typeface="Arial" pitchFamily="34" charset="0"/>
                <a:ea typeface="Times New Roman" pitchFamily="18" charset="0"/>
                <a:cs typeface="Arial" pitchFamily="34" charset="0"/>
              </a:rPr>
              <a:t>Shuttering boards: 1,300,000 m2, </a:t>
            </a:r>
            <a:endParaRPr lang="sl-SI" sz="1800" dirty="0" smtClean="0">
              <a:solidFill>
                <a:srgbClr val="002060"/>
              </a:solidFill>
              <a:latin typeface="Arial" pitchFamily="34" charset="0"/>
              <a:ea typeface="Times New Roman" pitchFamily="18" charset="0"/>
              <a:cs typeface="Arial" pitchFamily="34" charset="0"/>
            </a:endParaRPr>
          </a:p>
          <a:p>
            <a:pPr lvl="1" defTabSz="914400" eaLnBrk="0" fontAlgn="base" hangingPunct="0">
              <a:lnSpc>
                <a:spcPct val="150000"/>
              </a:lnSpc>
              <a:spcBef>
                <a:spcPct val="0"/>
              </a:spcBef>
              <a:spcAft>
                <a:spcPct val="0"/>
              </a:spcAft>
              <a:buClr>
                <a:srgbClr val="708E31"/>
              </a:buClr>
              <a:buFont typeface="Wingdings" pitchFamily="2" charset="2"/>
              <a:buChar char="§"/>
            </a:pPr>
            <a:r>
              <a:rPr lang="en-GB" sz="1800" dirty="0" smtClean="0">
                <a:solidFill>
                  <a:srgbClr val="002060"/>
                </a:solidFill>
                <a:latin typeface="Arial" pitchFamily="34" charset="0"/>
                <a:ea typeface="Times New Roman" pitchFamily="18" charset="0"/>
                <a:cs typeface="Arial" pitchFamily="34" charset="0"/>
              </a:rPr>
              <a:t>Cross laminated timber: 21,000 m3</a:t>
            </a:r>
            <a:endParaRPr lang="sl-SI" sz="1800" dirty="0" smtClean="0">
              <a:solidFill>
                <a:srgbClr val="002060"/>
              </a:solidFill>
              <a:latin typeface="Arial" pitchFamily="34" charset="0"/>
              <a:ea typeface="Times New Roman" pitchFamily="18" charset="0"/>
              <a:cs typeface="Arial" pitchFamily="34" charset="0"/>
            </a:endParaRPr>
          </a:p>
          <a:p>
            <a:pPr lvl="1" defTabSz="914400" eaLnBrk="0" fontAlgn="base" hangingPunct="0">
              <a:lnSpc>
                <a:spcPct val="150000"/>
              </a:lnSpc>
              <a:spcBef>
                <a:spcPct val="0"/>
              </a:spcBef>
              <a:spcAft>
                <a:spcPct val="0"/>
              </a:spcAft>
              <a:buClr>
                <a:srgbClr val="708E31"/>
              </a:buClr>
              <a:buFont typeface="Wingdings" pitchFamily="2" charset="2"/>
              <a:buChar char="§"/>
            </a:pPr>
            <a:r>
              <a:rPr lang="en-GB" sz="1800" dirty="0" smtClean="0">
                <a:solidFill>
                  <a:srgbClr val="002060"/>
                </a:solidFill>
                <a:latin typeface="Arial" pitchFamily="34" charset="0"/>
                <a:ea typeface="Times New Roman" pitchFamily="18" charset="0"/>
                <a:cs typeface="Arial" pitchFamily="34" charset="0"/>
              </a:rPr>
              <a:t>Window laminated profiles: 10,500 m3, </a:t>
            </a:r>
            <a:endParaRPr lang="sl-SI" sz="1800" dirty="0" smtClean="0">
              <a:solidFill>
                <a:srgbClr val="002060"/>
              </a:solidFill>
              <a:latin typeface="Arial" pitchFamily="34" charset="0"/>
              <a:ea typeface="Times New Roman" pitchFamily="18" charset="0"/>
              <a:cs typeface="Arial" pitchFamily="34" charset="0"/>
            </a:endParaRPr>
          </a:p>
          <a:p>
            <a:pPr lvl="1" defTabSz="914400" eaLnBrk="0" fontAlgn="base" hangingPunct="0">
              <a:lnSpc>
                <a:spcPct val="150000"/>
              </a:lnSpc>
              <a:spcBef>
                <a:spcPct val="0"/>
              </a:spcBef>
              <a:spcAft>
                <a:spcPct val="0"/>
              </a:spcAft>
              <a:buClr>
                <a:srgbClr val="708E31"/>
              </a:buClr>
              <a:buFont typeface="Wingdings" pitchFamily="2" charset="2"/>
              <a:buChar char="§"/>
            </a:pPr>
            <a:r>
              <a:rPr lang="en-GB" sz="1800" dirty="0" smtClean="0">
                <a:solidFill>
                  <a:srgbClr val="002060"/>
                </a:solidFill>
                <a:latin typeface="Arial" pitchFamily="34" charset="0"/>
                <a:ea typeface="Times New Roman" pitchFamily="18" charset="0"/>
                <a:cs typeface="Arial" pitchFamily="34" charset="0"/>
              </a:rPr>
              <a:t>Pellets: 22,729 tons</a:t>
            </a:r>
            <a:endParaRPr lang="sl-SI" sz="1800" dirty="0" smtClean="0">
              <a:solidFill>
                <a:srgbClr val="002060"/>
              </a:solidFill>
              <a:latin typeface="Arial" pitchFamily="34" charset="0"/>
              <a:ea typeface="Times New Roman" pitchFamily="18" charset="0"/>
              <a:cs typeface="Arial" pitchFamily="34" charset="0"/>
            </a:endParaRPr>
          </a:p>
          <a:p>
            <a:pPr lvl="1" defTabSz="914400" eaLnBrk="0" fontAlgn="base" hangingPunct="0">
              <a:lnSpc>
                <a:spcPct val="150000"/>
              </a:lnSpc>
              <a:spcBef>
                <a:spcPct val="0"/>
              </a:spcBef>
              <a:spcAft>
                <a:spcPct val="0"/>
              </a:spcAft>
              <a:buClr>
                <a:srgbClr val="708E31"/>
              </a:buClr>
              <a:buFont typeface="Wingdings" pitchFamily="2" charset="2"/>
              <a:buChar char="§"/>
            </a:pPr>
            <a:r>
              <a:rPr lang="en-GB" sz="1800" dirty="0" smtClean="0">
                <a:solidFill>
                  <a:srgbClr val="002060"/>
                </a:solidFill>
                <a:latin typeface="Arial" pitchFamily="34" charset="0"/>
                <a:ea typeface="Times New Roman" pitchFamily="18" charset="0"/>
                <a:cs typeface="Arial" pitchFamily="34" charset="0"/>
              </a:rPr>
              <a:t>Production of electricity by cogeneration (CHP): 10 </a:t>
            </a:r>
            <a:r>
              <a:rPr lang="en-GB" sz="1800" dirty="0" err="1" smtClean="0">
                <a:solidFill>
                  <a:srgbClr val="002060"/>
                </a:solidFill>
                <a:latin typeface="Arial" pitchFamily="34" charset="0"/>
                <a:ea typeface="Times New Roman" pitchFamily="18" charset="0"/>
                <a:cs typeface="Arial" pitchFamily="34" charset="0"/>
              </a:rPr>
              <a:t>GWh</a:t>
            </a:r>
            <a:r>
              <a:rPr lang="en-GB" sz="1800" dirty="0" smtClean="0">
                <a:solidFill>
                  <a:srgbClr val="002060"/>
                </a:solidFill>
                <a:latin typeface="Arial" pitchFamily="34" charset="0"/>
                <a:ea typeface="Times New Roman" pitchFamily="18" charset="0"/>
                <a:cs typeface="Arial" pitchFamily="34" charset="0"/>
              </a:rPr>
              <a:t>; heat power 52 </a:t>
            </a:r>
            <a:r>
              <a:rPr lang="en-GB" sz="1800" dirty="0" err="1" smtClean="0">
                <a:solidFill>
                  <a:srgbClr val="002060"/>
                </a:solidFill>
                <a:latin typeface="Arial" pitchFamily="34" charset="0"/>
                <a:ea typeface="Times New Roman" pitchFamily="18" charset="0"/>
                <a:cs typeface="Arial" pitchFamily="34" charset="0"/>
              </a:rPr>
              <a:t>GWh</a:t>
            </a:r>
            <a:endParaRPr lang="sl-SI" sz="1800" dirty="0" smtClean="0">
              <a:solidFill>
                <a:srgbClr val="002060"/>
              </a:solidFill>
              <a:latin typeface="Arial" pitchFamily="34" charset="0"/>
              <a:ea typeface="Times New Roman" pitchFamily="18" charset="0"/>
              <a:cs typeface="Arial" pitchFamily="34" charset="0"/>
            </a:endParaRPr>
          </a:p>
          <a:p>
            <a:pPr lvl="0" defTabSz="914400" eaLnBrk="0" fontAlgn="base" hangingPunct="0">
              <a:lnSpc>
                <a:spcPct val="150000"/>
              </a:lnSpc>
              <a:spcBef>
                <a:spcPct val="0"/>
              </a:spcBef>
              <a:spcAft>
                <a:spcPct val="0"/>
              </a:spcAft>
              <a:buClr>
                <a:srgbClr val="708E31"/>
              </a:buClr>
              <a:buFont typeface="Wingdings" pitchFamily="2" charset="2"/>
              <a:buChar char="Ø"/>
            </a:pPr>
            <a:r>
              <a:rPr lang="sl-SI" sz="1800" b="1" dirty="0" smtClean="0">
                <a:solidFill>
                  <a:srgbClr val="002060"/>
                </a:solidFill>
                <a:latin typeface="Arial" pitchFamily="34" charset="0"/>
                <a:ea typeface="Times New Roman" pitchFamily="18" charset="0"/>
                <a:cs typeface="Arial" pitchFamily="34" charset="0"/>
              </a:rPr>
              <a:t> </a:t>
            </a:r>
            <a:r>
              <a:rPr lang="en-GB" sz="1800" b="1" dirty="0" smtClean="0">
                <a:solidFill>
                  <a:srgbClr val="002060"/>
                </a:solidFill>
                <a:latin typeface="Arial" pitchFamily="34" charset="0"/>
                <a:ea typeface="Times New Roman" pitchFamily="18" charset="0"/>
                <a:cs typeface="Arial" pitchFamily="34" charset="0"/>
              </a:rPr>
              <a:t>Value of investment in equipment </a:t>
            </a:r>
            <a:r>
              <a:rPr lang="en-GB" sz="1800" dirty="0" smtClean="0">
                <a:solidFill>
                  <a:srgbClr val="002060"/>
                </a:solidFill>
                <a:latin typeface="Arial" pitchFamily="34" charset="0"/>
                <a:ea typeface="Times New Roman" pitchFamily="18" charset="0"/>
                <a:cs typeface="Arial" pitchFamily="34" charset="0"/>
              </a:rPr>
              <a:t>and working </a:t>
            </a:r>
            <a:endParaRPr lang="sl-SI" sz="1800" dirty="0" smtClean="0">
              <a:solidFill>
                <a:srgbClr val="002060"/>
              </a:solidFill>
              <a:latin typeface="Arial" pitchFamily="34" charset="0"/>
              <a:ea typeface="Times New Roman" pitchFamily="18" charset="0"/>
              <a:cs typeface="Arial" pitchFamily="34" charset="0"/>
            </a:endParaRPr>
          </a:p>
          <a:p>
            <a:pPr lvl="0" defTabSz="914400" eaLnBrk="0" fontAlgn="base" hangingPunct="0">
              <a:lnSpc>
                <a:spcPct val="150000"/>
              </a:lnSpc>
              <a:spcBef>
                <a:spcPct val="0"/>
              </a:spcBef>
              <a:spcAft>
                <a:spcPct val="0"/>
              </a:spcAft>
              <a:buClr>
                <a:srgbClr val="708E31"/>
              </a:buClr>
            </a:pP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capital: </a:t>
            </a:r>
            <a:r>
              <a:rPr lang="sl-SI" sz="1800" dirty="0" smtClean="0">
                <a:solidFill>
                  <a:srgbClr val="002060"/>
                </a:solidFill>
                <a:latin typeface="Arial" pitchFamily="34" charset="0"/>
                <a:ea typeface="Times New Roman" pitchFamily="18" charset="0"/>
                <a:cs typeface="Arial" pitchFamily="34" charset="0"/>
              </a:rPr>
              <a:t>€ </a:t>
            </a:r>
            <a:r>
              <a:rPr lang="en-GB" sz="1800" dirty="0" smtClean="0">
                <a:solidFill>
                  <a:srgbClr val="002060"/>
                </a:solidFill>
                <a:latin typeface="Arial" pitchFamily="34" charset="0"/>
                <a:ea typeface="Times New Roman" pitchFamily="18" charset="0"/>
                <a:cs typeface="Arial" pitchFamily="34" charset="0"/>
              </a:rPr>
              <a:t>37,595,886</a:t>
            </a:r>
            <a:endParaRPr lang="sl-SI" sz="1800" dirty="0" smtClean="0">
              <a:solidFill>
                <a:srgbClr val="002060"/>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lang="sl-SI" sz="1800" dirty="0" smtClean="0">
              <a:solidFill>
                <a:schemeClr val="accent1">
                  <a:lumMod val="50000"/>
                </a:schemeClr>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Slika 12" descr="Logo z crto"/>
          <p:cNvPicPr/>
          <p:nvPr/>
        </p:nvPicPr>
        <p:blipFill rotWithShape="1">
          <a:blip r:embed="rId4" cstate="print"/>
          <a:srcRect l="5621" t="14264" b="8559"/>
          <a:stretch/>
        </p:blipFill>
        <p:spPr bwMode="auto">
          <a:xfrm>
            <a:off x="-82" y="6504758"/>
            <a:ext cx="1316092" cy="1058092"/>
          </a:xfrm>
          <a:prstGeom prst="rect">
            <a:avLst/>
          </a:prstGeom>
          <a:noFill/>
          <a:ln>
            <a:noFill/>
          </a:ln>
          <a:extLst>
            <a:ext uri="{53640926-AAD7-44D8-BBD7-CCE9431645EC}">
              <a14:shadowObscured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ext>
          </a:extLst>
        </p:spPr>
      </p:pic>
      <p:pic>
        <p:nvPicPr>
          <p:cNvPr id="15" name="Slika 14" descr="http://en.lip-bled.si/Portals/ang/Content/contentslider/2013/EN_3_940.jpg"/>
          <p:cNvPicPr/>
          <p:nvPr/>
        </p:nvPicPr>
        <p:blipFill>
          <a:blip r:embed="rId5" cstate="print"/>
          <a:srcRect/>
          <a:stretch>
            <a:fillRect/>
          </a:stretch>
        </p:blipFill>
        <p:spPr bwMode="auto">
          <a:xfrm>
            <a:off x="6069204" y="1450614"/>
            <a:ext cx="4512869" cy="2401539"/>
          </a:xfrm>
          <a:prstGeom prst="rect">
            <a:avLst/>
          </a:prstGeom>
          <a:noFill/>
          <a:ln w="9525">
            <a:noFill/>
            <a:miter lim="800000"/>
            <a:headEnd/>
            <a:tailEnd/>
          </a:ln>
        </p:spPr>
      </p:pic>
      <p:sp>
        <p:nvSpPr>
          <p:cNvPr id="17" name="Rectangle 2"/>
          <p:cNvSpPr>
            <a:spLocks noChangeArrowheads="1"/>
          </p:cNvSpPr>
          <p:nvPr/>
        </p:nvSpPr>
        <p:spPr bwMode="auto">
          <a:xfrm>
            <a:off x="6069204" y="4811987"/>
            <a:ext cx="4472663"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fr-FR" sz="1600" b="1" dirty="0" smtClean="0">
                <a:solidFill>
                  <a:srgbClr val="708E31"/>
                </a:solidFill>
                <a:latin typeface="Myriad Pro Cond"/>
              </a:rPr>
              <a:t>Contact Point</a:t>
            </a:r>
            <a:endParaRPr lang="sl-SI" sz="1600" b="1" dirty="0" smtClean="0">
              <a:solidFill>
                <a:srgbClr val="708E31"/>
              </a:solidFill>
              <a:latin typeface="Myriad Pro Cond"/>
            </a:endParaRPr>
          </a:p>
          <a:p>
            <a:r>
              <a:rPr lang="en-GB" sz="1600" dirty="0" smtClean="0" bmk="">
                <a:solidFill>
                  <a:srgbClr val="002060"/>
                </a:solidFill>
                <a:latin typeface="Myriad Pro Cond"/>
                <a:ea typeface="Times New Roman" pitchFamily="18" charset="0"/>
                <a:cs typeface="Arial" pitchFamily="34" charset="0"/>
              </a:rPr>
              <a:t>LIP </a:t>
            </a:r>
            <a:r>
              <a:rPr lang="en-GB" sz="1600" dirty="0" err="1" smtClean="0" bmk="">
                <a:solidFill>
                  <a:srgbClr val="002060"/>
                </a:solidFill>
                <a:latin typeface="Myriad Pro Cond"/>
                <a:ea typeface="Times New Roman" pitchFamily="18" charset="0"/>
                <a:cs typeface="Arial" pitchFamily="34" charset="0"/>
              </a:rPr>
              <a:t>Bohinj</a:t>
            </a:r>
            <a:r>
              <a:rPr lang="en-GB" sz="1600" dirty="0" smtClean="0" bmk="">
                <a:solidFill>
                  <a:srgbClr val="002060"/>
                </a:solidFill>
                <a:latin typeface="Myriad Pro Cond"/>
                <a:ea typeface="Times New Roman" pitchFamily="18" charset="0"/>
                <a:cs typeface="Arial" pitchFamily="34" charset="0"/>
              </a:rPr>
              <a:t>, </a:t>
            </a:r>
            <a:r>
              <a:rPr lang="en-GB" sz="1600" dirty="0" err="1" smtClean="0" bmk="">
                <a:solidFill>
                  <a:srgbClr val="002060"/>
                </a:solidFill>
                <a:latin typeface="Myriad Pro Cond"/>
                <a:ea typeface="Times New Roman" pitchFamily="18" charset="0"/>
                <a:cs typeface="Arial" pitchFamily="34" charset="0"/>
              </a:rPr>
              <a:t>d.o.o</a:t>
            </a:r>
            <a:r>
              <a:rPr lang="en-GB" sz="1600" dirty="0" smtClean="0" bmk="">
                <a:solidFill>
                  <a:srgbClr val="002060"/>
                </a:solidFill>
                <a:latin typeface="Myriad Pro Cond"/>
                <a:ea typeface="Times New Roman" pitchFamily="18" charset="0"/>
                <a:cs typeface="Arial" pitchFamily="34" charset="0"/>
              </a:rPr>
              <a:t> </a:t>
            </a:r>
            <a:endParaRPr lang="sl-SI" sz="1600" dirty="0" smtClean="0" bmk="">
              <a:solidFill>
                <a:srgbClr val="002060"/>
              </a:solidFill>
              <a:latin typeface="Myriad Pro Cond"/>
              <a:ea typeface="Times New Roman" pitchFamily="18" charset="0"/>
              <a:cs typeface="Arial" pitchFamily="34" charset="0"/>
            </a:endParaRPr>
          </a:p>
          <a:p>
            <a:r>
              <a:rPr lang="en-GB" sz="1600" dirty="0" smtClean="0" bmk="">
                <a:solidFill>
                  <a:srgbClr val="002060"/>
                </a:solidFill>
                <a:latin typeface="Myriad Pro Cond"/>
                <a:ea typeface="Times New Roman" pitchFamily="18" charset="0"/>
                <a:cs typeface="Arial" pitchFamily="34" charset="0"/>
              </a:rPr>
              <a:t>Mr. </a:t>
            </a:r>
            <a:r>
              <a:rPr lang="en-GB" sz="1600" dirty="0" err="1" smtClean="0" bmk="">
                <a:solidFill>
                  <a:srgbClr val="002060"/>
                </a:solidFill>
                <a:latin typeface="Myriad Pro Cond"/>
                <a:ea typeface="Times New Roman" pitchFamily="18" charset="0"/>
                <a:cs typeface="Arial" pitchFamily="34" charset="0"/>
              </a:rPr>
              <a:t>Alojz</a:t>
            </a:r>
            <a:r>
              <a:rPr lang="en-GB" sz="1600" dirty="0" smtClean="0" bmk="">
                <a:solidFill>
                  <a:srgbClr val="002060"/>
                </a:solidFill>
                <a:latin typeface="Myriad Pro Cond"/>
                <a:ea typeface="Times New Roman" pitchFamily="18" charset="0"/>
                <a:cs typeface="Arial" pitchFamily="34" charset="0"/>
              </a:rPr>
              <a:t> </a:t>
            </a:r>
            <a:r>
              <a:rPr lang="en-GB" sz="1600" dirty="0" err="1" smtClean="0" bmk="">
                <a:solidFill>
                  <a:srgbClr val="002060"/>
                </a:solidFill>
                <a:latin typeface="Myriad Pro Cond"/>
                <a:ea typeface="Times New Roman" pitchFamily="18" charset="0"/>
                <a:cs typeface="Arial" pitchFamily="34" charset="0"/>
              </a:rPr>
              <a:t>Burja</a:t>
            </a:r>
            <a:r>
              <a:rPr lang="en-GB" sz="1600" dirty="0" smtClean="0" bmk="">
                <a:solidFill>
                  <a:srgbClr val="002060"/>
                </a:solidFill>
                <a:latin typeface="Myriad Pro Cond"/>
                <a:ea typeface="Times New Roman" pitchFamily="18" charset="0"/>
                <a:cs typeface="Arial" pitchFamily="34" charset="0"/>
              </a:rPr>
              <a:t> – C E O</a:t>
            </a:r>
            <a:endParaRPr lang="sl-SI" sz="1600" dirty="0" smtClean="0" bmk="">
              <a:solidFill>
                <a:srgbClr val="002060"/>
              </a:solidFill>
              <a:latin typeface="Myriad Pro Cond"/>
              <a:ea typeface="Times New Roman" pitchFamily="18" charset="0"/>
              <a:cs typeface="Arial" pitchFamily="34" charset="0"/>
            </a:endParaRPr>
          </a:p>
          <a:p>
            <a:r>
              <a:rPr lang="en-GB" sz="1600" dirty="0" err="1" smtClean="0" bmk="">
                <a:solidFill>
                  <a:srgbClr val="002060"/>
                </a:solidFill>
                <a:latin typeface="Myriad Pro Cond"/>
                <a:ea typeface="Times New Roman" pitchFamily="18" charset="0"/>
                <a:cs typeface="Arial" pitchFamily="34" charset="0"/>
              </a:rPr>
              <a:t>Ulica</a:t>
            </a:r>
            <a:r>
              <a:rPr lang="en-GB" sz="1600" dirty="0" smtClean="0" bmk="">
                <a:solidFill>
                  <a:srgbClr val="002060"/>
                </a:solidFill>
                <a:latin typeface="Myriad Pro Cond"/>
                <a:ea typeface="Times New Roman" pitchFamily="18" charset="0"/>
                <a:cs typeface="Arial" pitchFamily="34" charset="0"/>
              </a:rPr>
              <a:t> </a:t>
            </a:r>
            <a:r>
              <a:rPr lang="en-GB" sz="1600" dirty="0" err="1" smtClean="0" bmk="">
                <a:solidFill>
                  <a:srgbClr val="002060"/>
                </a:solidFill>
                <a:latin typeface="Myriad Pro Cond"/>
                <a:ea typeface="Times New Roman" pitchFamily="18" charset="0"/>
                <a:cs typeface="Arial" pitchFamily="34" charset="0"/>
              </a:rPr>
              <a:t>Tomaža</a:t>
            </a:r>
            <a:r>
              <a:rPr lang="en-GB" sz="1600" dirty="0" smtClean="0" bmk="">
                <a:solidFill>
                  <a:srgbClr val="002060"/>
                </a:solidFill>
                <a:latin typeface="Myriad Pro Cond"/>
                <a:ea typeface="Times New Roman" pitchFamily="18" charset="0"/>
                <a:cs typeface="Arial" pitchFamily="34" charset="0"/>
              </a:rPr>
              <a:t> </a:t>
            </a:r>
            <a:r>
              <a:rPr lang="en-GB" sz="1600" dirty="0" err="1" smtClean="0" bmk="">
                <a:solidFill>
                  <a:srgbClr val="002060"/>
                </a:solidFill>
                <a:latin typeface="Myriad Pro Cond"/>
                <a:ea typeface="Times New Roman" pitchFamily="18" charset="0"/>
                <a:cs typeface="Arial" pitchFamily="34" charset="0"/>
              </a:rPr>
              <a:t>Godca</a:t>
            </a:r>
            <a:r>
              <a:rPr lang="en-GB" sz="1600" dirty="0" smtClean="0" bmk="">
                <a:solidFill>
                  <a:srgbClr val="002060"/>
                </a:solidFill>
                <a:latin typeface="Myriad Pro Cond"/>
                <a:ea typeface="Times New Roman" pitchFamily="18" charset="0"/>
                <a:cs typeface="Arial" pitchFamily="34" charset="0"/>
              </a:rPr>
              <a:t> 5</a:t>
            </a:r>
            <a:endParaRPr lang="sl-SI" sz="1600" dirty="0" smtClean="0" bmk="">
              <a:solidFill>
                <a:srgbClr val="002060"/>
              </a:solidFill>
              <a:latin typeface="Myriad Pro Cond"/>
              <a:ea typeface="Times New Roman" pitchFamily="18" charset="0"/>
              <a:cs typeface="Arial" pitchFamily="34" charset="0"/>
            </a:endParaRPr>
          </a:p>
          <a:p>
            <a:r>
              <a:rPr lang="en-GB" sz="1600" dirty="0" smtClean="0" bmk="">
                <a:solidFill>
                  <a:srgbClr val="002060"/>
                </a:solidFill>
                <a:latin typeface="Myriad Pro Cond"/>
                <a:ea typeface="Times New Roman" pitchFamily="18" charset="0"/>
                <a:cs typeface="Arial" pitchFamily="34" charset="0"/>
              </a:rPr>
              <a:t>S</a:t>
            </a:r>
            <a:r>
              <a:rPr lang="sl-SI" sz="1600" dirty="0" smtClean="0" bmk="">
                <a:solidFill>
                  <a:srgbClr val="002060"/>
                </a:solidFill>
                <a:latin typeface="Myriad Pro Cond"/>
                <a:ea typeface="Times New Roman" pitchFamily="18" charset="0"/>
                <a:cs typeface="Arial" pitchFamily="34" charset="0"/>
              </a:rPr>
              <a:t>I-</a:t>
            </a:r>
            <a:r>
              <a:rPr lang="en-GB" sz="1600" dirty="0" smtClean="0" bmk="">
                <a:solidFill>
                  <a:srgbClr val="002060"/>
                </a:solidFill>
                <a:latin typeface="Myriad Pro Cond"/>
                <a:ea typeface="Times New Roman" pitchFamily="18" charset="0"/>
                <a:cs typeface="Arial" pitchFamily="34" charset="0"/>
              </a:rPr>
              <a:t>4264 </a:t>
            </a:r>
            <a:r>
              <a:rPr lang="en-GB" sz="1600" dirty="0" err="1" smtClean="0" bmk="">
                <a:solidFill>
                  <a:srgbClr val="002060"/>
                </a:solidFill>
                <a:latin typeface="Myriad Pro Cond"/>
                <a:ea typeface="Times New Roman" pitchFamily="18" charset="0"/>
                <a:cs typeface="Arial" pitchFamily="34" charset="0"/>
              </a:rPr>
              <a:t>Bohinjska</a:t>
            </a:r>
            <a:r>
              <a:rPr lang="en-GB" sz="1600" dirty="0" smtClean="0" bmk="">
                <a:solidFill>
                  <a:srgbClr val="002060"/>
                </a:solidFill>
                <a:latin typeface="Myriad Pro Cond"/>
                <a:ea typeface="Times New Roman" pitchFamily="18" charset="0"/>
                <a:cs typeface="Arial" pitchFamily="34" charset="0"/>
              </a:rPr>
              <a:t> </a:t>
            </a:r>
            <a:r>
              <a:rPr lang="en-GB" sz="1600" dirty="0" err="1" smtClean="0" bmk="">
                <a:solidFill>
                  <a:srgbClr val="002060"/>
                </a:solidFill>
                <a:latin typeface="Myriad Pro Cond"/>
                <a:ea typeface="Times New Roman" pitchFamily="18" charset="0"/>
                <a:cs typeface="Arial" pitchFamily="34" charset="0"/>
              </a:rPr>
              <a:t>Bistrica</a:t>
            </a:r>
            <a:r>
              <a:rPr lang="en-GB" sz="1600" dirty="0" smtClean="0" bmk="">
                <a:solidFill>
                  <a:srgbClr val="002060"/>
                </a:solidFill>
                <a:latin typeface="Myriad Pro Cond"/>
                <a:ea typeface="Times New Roman" pitchFamily="18" charset="0"/>
                <a:cs typeface="Arial" pitchFamily="34" charset="0"/>
              </a:rPr>
              <a:t> </a:t>
            </a:r>
            <a:endParaRPr lang="sl-SI" sz="1600" dirty="0" smtClean="0" bmk="">
              <a:solidFill>
                <a:srgbClr val="002060"/>
              </a:solidFill>
              <a:latin typeface="Myriad Pro Cond"/>
              <a:ea typeface="Times New Roman" pitchFamily="18" charset="0"/>
              <a:cs typeface="Arial" pitchFamily="34" charset="0"/>
            </a:endParaRPr>
          </a:p>
          <a:p>
            <a:r>
              <a:rPr lang="en-GB" sz="1600" dirty="0" smtClean="0" bmk="">
                <a:solidFill>
                  <a:srgbClr val="002060"/>
                </a:solidFill>
                <a:latin typeface="Myriad Pro Cond"/>
                <a:ea typeface="Times New Roman" pitchFamily="18" charset="0"/>
                <a:cs typeface="Arial" pitchFamily="34" charset="0"/>
              </a:rPr>
              <a:t>Phone: +386 4 579 51 12</a:t>
            </a:r>
            <a:endParaRPr lang="sl-SI" sz="1600" dirty="0" smtClean="0" bmk="">
              <a:solidFill>
                <a:srgbClr val="002060"/>
              </a:solidFill>
              <a:latin typeface="Myriad Pro Cond"/>
              <a:ea typeface="Times New Roman" pitchFamily="18" charset="0"/>
              <a:cs typeface="Arial" pitchFamily="34" charset="0"/>
            </a:endParaRPr>
          </a:p>
          <a:p>
            <a:r>
              <a:rPr lang="en-GB" sz="1600" dirty="0" smtClean="0" bmk="">
                <a:solidFill>
                  <a:srgbClr val="002060"/>
                </a:solidFill>
                <a:latin typeface="Myriad Pro Cond"/>
                <a:ea typeface="Times New Roman" pitchFamily="18" charset="0"/>
                <a:cs typeface="Arial" pitchFamily="34" charset="0"/>
              </a:rPr>
              <a:t>Email: alojz.burja@lip-bled.si </a:t>
            </a:r>
            <a:endParaRPr lang="sl-SI" sz="1600" dirty="0" smtClean="0" bmk="">
              <a:solidFill>
                <a:srgbClr val="002060"/>
              </a:solidFill>
              <a:latin typeface="Myriad Pro Cond"/>
              <a:ea typeface="Times New Roman" pitchFamily="18" charset="0"/>
              <a:cs typeface="Arial" pitchFamily="34" charset="0"/>
            </a:endParaRPr>
          </a:p>
        </p:txBody>
      </p:sp>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p:cNvSpPr/>
          <p:nvPr/>
        </p:nvSpPr>
        <p:spPr>
          <a:xfrm>
            <a:off x="1566726" y="757882"/>
            <a:ext cx="9586441" cy="523220"/>
          </a:xfrm>
          <a:prstGeom prst="rect">
            <a:avLst/>
          </a:prstGeom>
        </p:spPr>
        <p:txBody>
          <a:bodyPr wrap="square">
            <a:spAutoFit/>
          </a:bodyPr>
          <a:lstStyle/>
          <a:p>
            <a:pPr marL="176213" algn="ctr"/>
            <a:r>
              <a:rPr lang="sl-SI" sz="2800" b="1" dirty="0" smtClean="0">
                <a:solidFill>
                  <a:srgbClr val="002060"/>
                </a:solidFill>
                <a:latin typeface="Myriad Pro Cond"/>
              </a:rPr>
              <a:t>LIP BLED, d. o. o. /</a:t>
            </a:r>
            <a:r>
              <a:rPr lang="en-GB" sz="2800" b="1" dirty="0" smtClean="0">
                <a:solidFill>
                  <a:srgbClr val="002060"/>
                </a:solidFill>
                <a:latin typeface="Myriad Pro Cond"/>
              </a:rPr>
              <a:t>wood processing </a:t>
            </a:r>
            <a:r>
              <a:rPr lang="sl-SI" sz="2800" b="1" dirty="0" smtClean="0">
                <a:solidFill>
                  <a:srgbClr val="002060"/>
                </a:solidFill>
                <a:latin typeface="Myriad Pro Cond"/>
              </a:rPr>
              <a:t>center Bohinj</a:t>
            </a:r>
            <a:endParaRPr lang="sl-SI" sz="2800" dirty="0" smtClean="0"/>
          </a:p>
        </p:txBody>
      </p:sp>
      <p:sp>
        <p:nvSpPr>
          <p:cNvPr id="25" name="Line 26"/>
          <p:cNvSpPr>
            <a:spLocks noChangeShapeType="1"/>
          </p:cNvSpPr>
          <p:nvPr/>
        </p:nvSpPr>
        <p:spPr bwMode="auto">
          <a:xfrm>
            <a:off x="2333622" y="1281102"/>
            <a:ext cx="7717622" cy="0"/>
          </a:xfrm>
          <a:prstGeom prst="line">
            <a:avLst/>
          </a:prstGeom>
          <a:noFill/>
          <a:ln w="28575">
            <a:solidFill>
              <a:srgbClr val="83983D"/>
            </a:solidFill>
            <a:round/>
            <a:headEnd/>
            <a:tailEnd type="triangle" w="med" len="med"/>
          </a:ln>
        </p:spPr>
        <p:txBody>
          <a:bodyPr/>
          <a:lstStyle/>
          <a:p>
            <a:endParaRPr lang="sl-SI"/>
          </a:p>
        </p:txBody>
      </p:sp>
      <p:sp>
        <p:nvSpPr>
          <p:cNvPr id="14" name="Rectangle 11"/>
          <p:cNvSpPr>
            <a:spLocks noChangeArrowheads="1"/>
          </p:cNvSpPr>
          <p:nvPr/>
        </p:nvSpPr>
        <p:spPr bwMode="auto">
          <a:xfrm>
            <a:off x="628520" y="1719618"/>
            <a:ext cx="9452121" cy="3725839"/>
          </a:xfrm>
          <a:prstGeom prst="rect">
            <a:avLst/>
          </a:prstGeom>
          <a:noFill/>
          <a:ln w="9525">
            <a:noFill/>
            <a:miter lim="800000"/>
            <a:headEnd/>
            <a:tailEnd/>
          </a:ln>
        </p:spPr>
        <p:txBody>
          <a:bodyPr/>
          <a:lstStyle/>
          <a:p>
            <a:pPr marL="9525" indent="-9525">
              <a:lnSpc>
                <a:spcPct val="120000"/>
              </a:lnSpc>
              <a:buClr>
                <a:srgbClr val="EE0000"/>
              </a:buClr>
              <a:buFontTx/>
              <a:buChar char="•"/>
            </a:pPr>
            <a:endParaRPr lang="sl-SI" sz="1400" dirty="0">
              <a:solidFill>
                <a:schemeClr val="tx1"/>
              </a:solidFill>
              <a:latin typeface="Trebuchet MS" pitchFamily="34" charset="0"/>
            </a:endParaRPr>
          </a:p>
        </p:txBody>
      </p:sp>
      <p:sp>
        <p:nvSpPr>
          <p:cNvPr id="12" name="Rectangle 7"/>
          <p:cNvSpPr>
            <a:spLocks noChangeArrowheads="1"/>
          </p:cNvSpPr>
          <p:nvPr/>
        </p:nvSpPr>
        <p:spPr bwMode="auto">
          <a:xfrm>
            <a:off x="611188" y="1719618"/>
            <a:ext cx="9440056" cy="1173707"/>
          </a:xfrm>
          <a:prstGeom prst="rect">
            <a:avLst/>
          </a:prstGeom>
          <a:noFill/>
          <a:ln w="9525">
            <a:noFill/>
            <a:miter lim="800000"/>
            <a:headEnd/>
            <a:tailEnd/>
          </a:ln>
        </p:spPr>
        <p:txBody>
          <a:bodyPr/>
          <a:lstStyle/>
          <a:p>
            <a:pPr marL="9525" indent="-9525">
              <a:lnSpc>
                <a:spcPct val="120000"/>
              </a:lnSpc>
              <a:buClr>
                <a:srgbClr val="708E31"/>
              </a:buClr>
            </a:pPr>
            <a:endParaRPr lang="sl-SI" sz="1800" dirty="0" smtClean="0">
              <a:solidFill>
                <a:srgbClr val="002060"/>
              </a:solidFill>
              <a:latin typeface="Myriad Pro Cond"/>
            </a:endParaRPr>
          </a:p>
          <a:p>
            <a:pPr marL="9525" indent="-9525">
              <a:lnSpc>
                <a:spcPct val="120000"/>
              </a:lnSpc>
              <a:buClr>
                <a:srgbClr val="708E31"/>
              </a:buClr>
              <a:buFont typeface="Wingdings" pitchFamily="2" charset="2"/>
              <a:buChar char="Ø"/>
            </a:pPr>
            <a:endParaRPr lang="sl-SI" sz="1600" dirty="0">
              <a:solidFill>
                <a:schemeClr val="tx1"/>
              </a:solidFill>
              <a:latin typeface="Trebuchet MS" pitchFamily="34" charset="0"/>
            </a:endParaRPr>
          </a:p>
        </p:txBody>
      </p:sp>
      <p:sp>
        <p:nvSpPr>
          <p:cNvPr id="11" name="PoljeZBesedilom 10"/>
          <p:cNvSpPr txBox="1"/>
          <p:nvPr/>
        </p:nvSpPr>
        <p:spPr>
          <a:xfrm>
            <a:off x="611188" y="3245618"/>
            <a:ext cx="5458016" cy="3758079"/>
          </a:xfrm>
          <a:prstGeom prst="rect">
            <a:avLst/>
          </a:prstGeom>
        </p:spPr>
        <p:txBody>
          <a:bodyPr vert="horz" wrap="square" lIns="104287" tIns="52144" rIns="104287" bIns="52144" rtlCol="0">
            <a:normAutofit/>
          </a:bodyPr>
          <a:lstStyle/>
          <a:p>
            <a:endParaRPr lang="sl-SI" sz="2200" dirty="0" smtClean="0"/>
          </a:p>
        </p:txBody>
      </p:sp>
      <p:sp>
        <p:nvSpPr>
          <p:cNvPr id="27" name="Rectangle 10"/>
          <p:cNvSpPr>
            <a:spLocks noChangeArrowheads="1"/>
          </p:cNvSpPr>
          <p:nvPr/>
        </p:nvSpPr>
        <p:spPr bwMode="auto">
          <a:xfrm>
            <a:off x="611187" y="1691286"/>
            <a:ext cx="86232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nchor="ctr">
            <a:spAutoFit/>
          </a:bodyPr>
          <a:lstStyle/>
          <a:p>
            <a:pPr marL="0" lvl="1"/>
            <a:endParaRPr lang="sl-SI" sz="2000" b="1" dirty="0" smtClean="0">
              <a:solidFill>
                <a:srgbClr val="002060"/>
              </a:solidFill>
              <a:latin typeface="Myriad Pro Cond"/>
              <a:ea typeface="Verdana" pitchFamily="34" charset="0"/>
              <a:cs typeface="Verdana" pitchFamily="34" charset="0"/>
            </a:endParaRPr>
          </a:p>
          <a:p>
            <a:pPr marL="0" lvl="1"/>
            <a:endParaRPr lang="sl-SI" sz="2000" b="1" dirty="0" smtClean="0">
              <a:solidFill>
                <a:srgbClr val="002060"/>
              </a:solidFill>
              <a:latin typeface="Myriad Pro Cond"/>
              <a:ea typeface="Verdana" pitchFamily="34" charset="0"/>
              <a:cs typeface="Verdana" pitchFamily="34" charset="0"/>
            </a:endParaRPr>
          </a:p>
        </p:txBody>
      </p:sp>
      <p:pic>
        <p:nvPicPr>
          <p:cNvPr id="19" name="Picture 11"/>
          <p:cNvPicPr>
            <a:picLocks noChangeAspect="1" noChangeArrowheads="1"/>
          </p:cNvPicPr>
          <p:nvPr/>
        </p:nvPicPr>
        <p:blipFill>
          <a:blip r:embed="rId3" cstate="print"/>
          <a:srcRect/>
          <a:stretch>
            <a:fillRect/>
          </a:stretch>
        </p:blipFill>
        <p:spPr bwMode="auto">
          <a:xfrm>
            <a:off x="8259743" y="7016756"/>
            <a:ext cx="2420629" cy="533696"/>
          </a:xfrm>
          <a:prstGeom prst="rect">
            <a:avLst/>
          </a:prstGeom>
          <a:noFill/>
          <a:ln w="9525">
            <a:noFill/>
            <a:miter lim="800000"/>
            <a:headEnd/>
            <a:tailEnd/>
          </a:ln>
        </p:spPr>
      </p:pic>
      <p:sp>
        <p:nvSpPr>
          <p:cNvPr id="90114" name="Rectangle 2"/>
          <p:cNvSpPr>
            <a:spLocks noChangeArrowheads="1"/>
          </p:cNvSpPr>
          <p:nvPr/>
        </p:nvSpPr>
        <p:spPr bwMode="auto">
          <a:xfrm>
            <a:off x="353960" y="1459149"/>
            <a:ext cx="10334677" cy="65402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en-GB" sz="2200" b="1" dirty="0" smtClean="0">
                <a:solidFill>
                  <a:srgbClr val="002060"/>
                </a:solidFill>
                <a:latin typeface="Arial" pitchFamily="34" charset="0"/>
                <a:ea typeface="Times New Roman" pitchFamily="18" charset="0"/>
                <a:cs typeface="Arial" pitchFamily="34" charset="0"/>
              </a:rPr>
              <a:t>Investment opportunity</a:t>
            </a:r>
          </a:p>
          <a:p>
            <a:r>
              <a:rPr lang="en-GB" sz="1800" dirty="0" smtClean="0">
                <a:solidFill>
                  <a:srgbClr val="002060"/>
                </a:solidFill>
                <a:latin typeface="Myriad Pro Cond"/>
              </a:rPr>
              <a:t>Frame financial construction:</a:t>
            </a:r>
          </a:p>
          <a:p>
            <a:pPr lvl="0"/>
            <a:r>
              <a:rPr lang="en-GB" sz="1800" dirty="0" smtClean="0">
                <a:solidFill>
                  <a:srgbClr val="002060"/>
                </a:solidFill>
                <a:latin typeface="Myriad Pro Cond"/>
              </a:rPr>
              <a:t>Owner's funds: € 7,000,000</a:t>
            </a:r>
          </a:p>
          <a:p>
            <a:pPr lvl="0"/>
            <a:r>
              <a:rPr lang="en-GB" sz="1800" dirty="0" smtClean="0">
                <a:solidFill>
                  <a:srgbClr val="002060"/>
                </a:solidFill>
                <a:latin typeface="Myriad Pro Cond"/>
              </a:rPr>
              <a:t>Bank and equipment suppliers' credits: € 23,595,886</a:t>
            </a:r>
          </a:p>
          <a:p>
            <a:r>
              <a:rPr lang="en-GB" sz="1800" dirty="0" smtClean="0">
                <a:solidFill>
                  <a:srgbClr val="002060"/>
                </a:solidFill>
                <a:latin typeface="Myriad Pro Cond"/>
              </a:rPr>
              <a:t>Non refundable funds: € 7,000,000</a:t>
            </a:r>
          </a:p>
          <a:p>
            <a:endParaRPr lang="en-GB" sz="1000" b="1" dirty="0" smtClean="0">
              <a:solidFill>
                <a:srgbClr val="002060"/>
              </a:solidFill>
              <a:latin typeface="Myriad Pro Cond"/>
            </a:endParaRPr>
          </a:p>
          <a:p>
            <a:r>
              <a:rPr lang="en-GB" sz="1800" b="1" dirty="0" smtClean="0">
                <a:solidFill>
                  <a:srgbClr val="002060"/>
                </a:solidFill>
                <a:latin typeface="Myriad Pro Cond"/>
              </a:rPr>
              <a:t>Exports </a:t>
            </a:r>
            <a:r>
              <a:rPr lang="en-GB" sz="1800" dirty="0" smtClean="0">
                <a:solidFill>
                  <a:srgbClr val="002060"/>
                </a:solidFill>
                <a:latin typeface="Myriad Pro Cond"/>
              </a:rPr>
              <a:t>to more than 20 European countries: Austria, Italy, countries of the </a:t>
            </a:r>
            <a:r>
              <a:rPr lang="sl-SI" sz="1800" dirty="0" err="1" smtClean="0">
                <a:solidFill>
                  <a:srgbClr val="002060"/>
                </a:solidFill>
                <a:latin typeface="Myriad Pro Cond"/>
              </a:rPr>
              <a:t>ex</a:t>
            </a:r>
            <a:r>
              <a:rPr lang="sl-SI" sz="1800" dirty="0" smtClean="0">
                <a:solidFill>
                  <a:srgbClr val="002060"/>
                </a:solidFill>
                <a:latin typeface="Myriad Pro Cond"/>
              </a:rPr>
              <a:t>-</a:t>
            </a:r>
            <a:r>
              <a:rPr lang="en-GB" sz="1800" dirty="0" smtClean="0">
                <a:solidFill>
                  <a:srgbClr val="002060"/>
                </a:solidFill>
                <a:latin typeface="Myriad Pro Cond"/>
              </a:rPr>
              <a:t>Yugoslavia and Switzerland.</a:t>
            </a:r>
          </a:p>
          <a:p>
            <a:r>
              <a:rPr lang="en-GB" sz="1800" b="1" dirty="0" smtClean="0">
                <a:solidFill>
                  <a:srgbClr val="002060"/>
                </a:solidFill>
                <a:latin typeface="Myriad Pro Cond"/>
              </a:rPr>
              <a:t>Number of employees: </a:t>
            </a:r>
            <a:r>
              <a:rPr lang="en-GB" sz="1800" dirty="0" smtClean="0">
                <a:solidFill>
                  <a:srgbClr val="002060"/>
                </a:solidFill>
                <a:latin typeface="Myriad Pro Cond"/>
              </a:rPr>
              <a:t>298</a:t>
            </a:r>
          </a:p>
          <a:p>
            <a:r>
              <a:rPr lang="en-GB" sz="1800" b="1" dirty="0" smtClean="0">
                <a:solidFill>
                  <a:srgbClr val="002060"/>
                </a:solidFill>
                <a:latin typeface="Myriad Pro Cond"/>
              </a:rPr>
              <a:t>Profit and loss account after the realised investment:</a:t>
            </a:r>
            <a:endParaRPr lang="en-GB" sz="1800" dirty="0" smtClean="0">
              <a:solidFill>
                <a:srgbClr val="002060"/>
              </a:solidFill>
              <a:latin typeface="Myriad Pro Cond"/>
            </a:endParaRPr>
          </a:p>
          <a:p>
            <a:pPr lvl="0"/>
            <a:r>
              <a:rPr lang="en-GB" sz="1800" dirty="0" smtClean="0">
                <a:solidFill>
                  <a:srgbClr val="002060"/>
                </a:solidFill>
                <a:latin typeface="Myriad Pro Cond"/>
              </a:rPr>
              <a:t>Depreciation: € 3,149,248</a:t>
            </a:r>
          </a:p>
          <a:p>
            <a:pPr lvl="0"/>
            <a:r>
              <a:rPr lang="en-GB" sz="1800" dirty="0" smtClean="0">
                <a:solidFill>
                  <a:srgbClr val="002060"/>
                </a:solidFill>
                <a:latin typeface="Myriad Pro Cond"/>
              </a:rPr>
              <a:t>Annual after-tax profit: € 2,805,690</a:t>
            </a:r>
          </a:p>
          <a:p>
            <a:r>
              <a:rPr lang="en-GB" sz="1800" b="1" dirty="0" smtClean="0">
                <a:solidFill>
                  <a:srgbClr val="002060"/>
                </a:solidFill>
                <a:latin typeface="Myriad Pro Cond"/>
              </a:rPr>
              <a:t>Project realisation:  </a:t>
            </a:r>
            <a:r>
              <a:rPr lang="en-GB" sz="1800" dirty="0" smtClean="0">
                <a:solidFill>
                  <a:srgbClr val="002060"/>
                </a:solidFill>
                <a:latin typeface="Myriad Pro Cond"/>
              </a:rPr>
              <a:t>In the years between 2014 and 2015.</a:t>
            </a:r>
          </a:p>
          <a:p>
            <a:pPr marL="0" marR="0" lvl="0" indent="0" algn="l" defTabSz="914400" rtl="0" eaLnBrk="0" fontAlgn="base" latinLnBrk="0" hangingPunct="0">
              <a:lnSpc>
                <a:spcPct val="100000"/>
              </a:lnSpc>
              <a:spcBef>
                <a:spcPct val="0"/>
              </a:spcBef>
              <a:spcAft>
                <a:spcPct val="0"/>
              </a:spcAft>
              <a:buClrTx/>
              <a:buSzTx/>
              <a:buFontTx/>
              <a:buChar char="•"/>
              <a:tabLst/>
            </a:pPr>
            <a:endParaRPr lang="en-GB" sz="1000" dirty="0" smtClean="0">
              <a:solidFill>
                <a:srgbClr val="002060"/>
              </a:solidFill>
              <a:latin typeface="Arial" pitchFamily="34" charset="0"/>
              <a:ea typeface="Times New Roman" pitchFamily="18" charset="0"/>
              <a:cs typeface="Arial" pitchFamily="34" charset="0"/>
            </a:endParaRPr>
          </a:p>
          <a:p>
            <a:r>
              <a:rPr lang="en-GB" sz="1700" b="1" dirty="0" smtClean="0">
                <a:solidFill>
                  <a:srgbClr val="002060"/>
                </a:solidFill>
                <a:latin typeface="Myriad Pro Cond"/>
              </a:rPr>
              <a:t>Investment required</a:t>
            </a:r>
            <a:endParaRPr lang="en-GB" sz="1700" dirty="0" smtClean="0">
              <a:solidFill>
                <a:srgbClr val="002060"/>
              </a:solidFill>
              <a:latin typeface="Myriad Pro Cond"/>
            </a:endParaRPr>
          </a:p>
          <a:p>
            <a:r>
              <a:rPr lang="en-GB" sz="1800" dirty="0" smtClean="0">
                <a:solidFill>
                  <a:srgbClr val="002060"/>
                </a:solidFill>
                <a:latin typeface="Myriad Pro Cond"/>
              </a:rPr>
              <a:t>In addition to the funds foreseen for equipment purchase and a smaller amount for the construction and renovation of facilities in the amount of € 28,045,000, additional € 9,550,886 are required to finance working capital; in total € 37,595,886.</a:t>
            </a:r>
            <a:r>
              <a:rPr lang="en-GB" sz="1800" b="1" dirty="0" smtClean="0">
                <a:solidFill>
                  <a:srgbClr val="002060"/>
                </a:solidFill>
                <a:latin typeface="Myriad Pro Cond"/>
              </a:rPr>
              <a:t> </a:t>
            </a:r>
          </a:p>
          <a:p>
            <a:endParaRPr lang="en-GB" sz="1800" b="1" dirty="0" smtClean="0">
              <a:solidFill>
                <a:srgbClr val="002060"/>
              </a:solidFill>
              <a:latin typeface="Myriad Pro Cond"/>
            </a:endParaRPr>
          </a:p>
          <a:p>
            <a:r>
              <a:rPr lang="sl-SI" sz="1800" b="1" dirty="0" smtClean="0">
                <a:solidFill>
                  <a:srgbClr val="002060"/>
                </a:solidFill>
                <a:latin typeface="Myriad Pro Cond"/>
              </a:rPr>
              <a:t>		</a:t>
            </a:r>
            <a:r>
              <a:rPr lang="en-GB" sz="1800" b="1" dirty="0" smtClean="0">
                <a:solidFill>
                  <a:srgbClr val="002060"/>
                </a:solidFill>
                <a:latin typeface="Myriad Pro Cond"/>
              </a:rPr>
              <a:t>Annual revenue: </a:t>
            </a:r>
            <a:r>
              <a:rPr lang="en-GB" sz="1800" dirty="0" smtClean="0">
                <a:solidFill>
                  <a:srgbClr val="002060"/>
                </a:solidFill>
                <a:latin typeface="Myriad Pro Cond"/>
              </a:rPr>
              <a:t>€ 37,845,921</a:t>
            </a:r>
          </a:p>
          <a:p>
            <a:r>
              <a:rPr lang="sl-SI" sz="1800" dirty="0" smtClean="0">
                <a:solidFill>
                  <a:srgbClr val="002060"/>
                </a:solidFill>
                <a:latin typeface="Myriad Pro Cond"/>
              </a:rPr>
              <a:t>		</a:t>
            </a:r>
            <a:r>
              <a:rPr lang="en-GB" sz="1800" dirty="0" smtClean="0">
                <a:solidFill>
                  <a:srgbClr val="002060"/>
                </a:solidFill>
                <a:latin typeface="Myriad Pro Cond"/>
              </a:rPr>
              <a:t>The current LIP </a:t>
            </a:r>
            <a:r>
              <a:rPr lang="en-GB" sz="1800" dirty="0" err="1" smtClean="0">
                <a:solidFill>
                  <a:srgbClr val="002060"/>
                </a:solidFill>
                <a:latin typeface="Myriad Pro Cond"/>
              </a:rPr>
              <a:t>Bohinj's</a:t>
            </a:r>
            <a:r>
              <a:rPr lang="en-GB" sz="1800" dirty="0" smtClean="0">
                <a:solidFill>
                  <a:srgbClr val="002060"/>
                </a:solidFill>
                <a:latin typeface="Myriad Pro Cond"/>
              </a:rPr>
              <a:t> annual turnover amounts between €14 and 15 </a:t>
            </a:r>
            <a:r>
              <a:rPr lang="en-GB" sz="1800" dirty="0" err="1" smtClean="0">
                <a:solidFill>
                  <a:srgbClr val="002060"/>
                </a:solidFill>
                <a:latin typeface="Myriad Pro Cond"/>
              </a:rPr>
              <a:t>mn</a:t>
            </a:r>
            <a:r>
              <a:rPr lang="en-GB" sz="1800" dirty="0" smtClean="0">
                <a:solidFill>
                  <a:srgbClr val="002060"/>
                </a:solidFill>
                <a:latin typeface="Myriad Pro Cond"/>
              </a:rPr>
              <a:t> </a:t>
            </a:r>
          </a:p>
          <a:p>
            <a:endParaRPr lang="en-GB" sz="1800" dirty="0" smtClean="0">
              <a:solidFill>
                <a:srgbClr val="002060"/>
              </a:solidFill>
              <a:latin typeface="Myriad Pro Cond"/>
            </a:endParaRPr>
          </a:p>
          <a:p>
            <a:r>
              <a:rPr lang="en-GB" sz="1800" dirty="0" smtClean="0">
                <a:solidFill>
                  <a:srgbClr val="002060"/>
                </a:solidFill>
                <a:latin typeface="Myriad Pro Cond"/>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accent1">
                  <a:lumMod val="50000"/>
                </a:schemeClr>
              </a:solidFill>
              <a:effectLst/>
              <a:latin typeface="Arial" pitchFamily="34" charset="0"/>
              <a:cs typeface="Arial" pitchFamily="34" charset="0"/>
            </a:endParaRPr>
          </a:p>
        </p:txBody>
      </p:sp>
      <p:pic>
        <p:nvPicPr>
          <p:cNvPr id="13" name="Slika 12" descr="Logo z crto"/>
          <p:cNvPicPr/>
          <p:nvPr/>
        </p:nvPicPr>
        <p:blipFill rotWithShape="1">
          <a:blip r:embed="rId4" cstate="print"/>
          <a:srcRect l="5621" t="14264" b="8559"/>
          <a:stretch/>
        </p:blipFill>
        <p:spPr bwMode="auto">
          <a:xfrm>
            <a:off x="0" y="6492360"/>
            <a:ext cx="1316092" cy="1058092"/>
          </a:xfrm>
          <a:prstGeom prst="rect">
            <a:avLst/>
          </a:prstGeom>
          <a:noFill/>
          <a:ln>
            <a:noFill/>
          </a:ln>
          <a:extLst>
            <a:ext uri="{53640926-AAD7-44D8-BBD7-CCE9431645EC}">
              <a14:shadowObscured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ext>
          </a:extLst>
        </p:spPr>
      </p:pic>
    </p:spTree>
    <p:extLst>
      <p:ext uri="{BB962C8B-B14F-4D97-AF65-F5344CB8AC3E}">
        <p14:creationId xmlns="" xmlns:p14="http://schemas.microsoft.com/office/powerpoint/2010/main" val="725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aslovnic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104287" tIns="52144" rIns="104287" bIns="52144" rtlCol="0">
        <a:normAutofit/>
      </a:bodyPr>
      <a:lstStyle>
        <a:defPPr>
          <a:defRPr sz="2200" dirty="0" smtClean="0"/>
        </a:defPPr>
      </a:lstStyle>
    </a:txDef>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7609</TotalTime>
  <Words>3280</Words>
  <Application>Microsoft Office PowerPoint</Application>
  <PresentationFormat>Po meri</PresentationFormat>
  <Paragraphs>596</Paragraphs>
  <Slides>39</Slides>
  <Notes>36</Notes>
  <HiddenSlides>0</HiddenSlides>
  <MMClips>0</MMClips>
  <ScaleCrop>false</ScaleCrop>
  <HeadingPairs>
    <vt:vector size="4" baseType="variant">
      <vt:variant>
        <vt:lpstr>Tema</vt:lpstr>
      </vt:variant>
      <vt:variant>
        <vt:i4>1</vt:i4>
      </vt:variant>
      <vt:variant>
        <vt:lpstr>Naslovi diapozitivov</vt:lpstr>
      </vt:variant>
      <vt:variant>
        <vt:i4>39</vt:i4>
      </vt:variant>
    </vt:vector>
  </HeadingPairs>
  <TitlesOfParts>
    <vt:vector size="40" baseType="lpstr">
      <vt:lpstr>Naslovnica</vt:lpstr>
      <vt:lpstr>Investment Opportunities  in Slovenia </vt:lpstr>
      <vt:lpstr>Diapozitiv 2</vt:lpstr>
      <vt:lpstr>Diapozitiv 3</vt:lpstr>
      <vt:lpstr>Diapozitiv 4</vt:lpstr>
      <vt:lpstr>Diapozitiv 5</vt:lpstr>
      <vt:lpstr>Diapozitiv 6</vt:lpstr>
      <vt:lpstr>Diapozitiv 7</vt:lpstr>
      <vt:lpstr>Diapozitiv 8</vt:lpstr>
      <vt:lpstr>Diapozitiv 9</vt:lpstr>
      <vt:lpstr>Diapozitiv 10</vt:lpstr>
      <vt:lpstr>Diapozitiv 11</vt:lpstr>
      <vt:lpstr>Diapozitiv 12</vt:lpstr>
      <vt:lpstr>Diapozitiv 13</vt:lpstr>
      <vt:lpstr>Diapozitiv 14</vt:lpstr>
      <vt:lpstr>Diapozitiv 15</vt:lpstr>
      <vt:lpstr>Diapozitiv 16</vt:lpstr>
      <vt:lpstr>Diapozitiv 17</vt:lpstr>
      <vt:lpstr>Diapozitiv 18</vt:lpstr>
      <vt:lpstr>Diapozitiv 19</vt:lpstr>
      <vt:lpstr>Diapozitiv 20</vt:lpstr>
      <vt:lpstr>Diapozitiv 21</vt:lpstr>
      <vt:lpstr>Diapozitiv 22</vt:lpstr>
      <vt:lpstr>Diapozitiv 23</vt:lpstr>
      <vt:lpstr>Diapozitiv 24</vt:lpstr>
      <vt:lpstr>Diapozitiv 25</vt:lpstr>
      <vt:lpstr>Diapozitiv 26</vt:lpstr>
      <vt:lpstr>Diapozitiv 27</vt:lpstr>
      <vt:lpstr>Diapozitiv 28</vt:lpstr>
      <vt:lpstr>Diapozitiv 29</vt:lpstr>
      <vt:lpstr>Diapozitiv 30</vt:lpstr>
      <vt:lpstr>Diapozitiv 31</vt:lpstr>
      <vt:lpstr>Diapozitiv 32</vt:lpstr>
      <vt:lpstr>Diapozitiv 33</vt:lpstr>
      <vt:lpstr>Diapozitiv 34</vt:lpstr>
      <vt:lpstr>Diapozitiv 35</vt:lpstr>
      <vt:lpstr>Diapozitiv 36</vt:lpstr>
      <vt:lpstr>Diapozitiv 37</vt:lpstr>
      <vt:lpstr>Diapozitiv 38</vt:lpstr>
      <vt:lpstr>Thank you for your attention!</vt:lpstr>
    </vt:vector>
  </TitlesOfParts>
  <Company>Terminal Studio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Borut Ivanisevic</dc:creator>
  <cp:lastModifiedBy>Helena Schlamberger</cp:lastModifiedBy>
  <cp:revision>340</cp:revision>
  <dcterms:created xsi:type="dcterms:W3CDTF">2013-01-16T09:45:49Z</dcterms:created>
  <dcterms:modified xsi:type="dcterms:W3CDTF">2014-01-13T12:49:47Z</dcterms:modified>
</cp:coreProperties>
</file>