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7" r:id="rId3"/>
  </p:sldMasterIdLst>
  <p:notesMasterIdLst>
    <p:notesMasterId r:id="rId31"/>
  </p:notesMasterIdLst>
  <p:handoutMasterIdLst>
    <p:handoutMasterId r:id="rId32"/>
  </p:handoutMasterIdLst>
  <p:sldIdLst>
    <p:sldId id="437" r:id="rId4"/>
    <p:sldId id="460" r:id="rId5"/>
    <p:sldId id="500" r:id="rId6"/>
    <p:sldId id="495" r:id="rId7"/>
    <p:sldId id="496" r:id="rId8"/>
    <p:sldId id="497" r:id="rId9"/>
    <p:sldId id="501" r:id="rId10"/>
    <p:sldId id="499" r:id="rId11"/>
    <p:sldId id="483" r:id="rId12"/>
    <p:sldId id="442" r:id="rId13"/>
    <p:sldId id="484" r:id="rId14"/>
    <p:sldId id="468" r:id="rId15"/>
    <p:sldId id="485" r:id="rId16"/>
    <p:sldId id="445" r:id="rId17"/>
    <p:sldId id="469" r:id="rId18"/>
    <p:sldId id="487" r:id="rId19"/>
    <p:sldId id="451" r:id="rId20"/>
    <p:sldId id="452" r:id="rId21"/>
    <p:sldId id="453" r:id="rId22"/>
    <p:sldId id="489" r:id="rId23"/>
    <p:sldId id="478" r:id="rId24"/>
    <p:sldId id="479" r:id="rId25"/>
    <p:sldId id="480" r:id="rId26"/>
    <p:sldId id="491" r:id="rId27"/>
    <p:sldId id="492" r:id="rId28"/>
    <p:sldId id="493" r:id="rId29"/>
    <p:sldId id="494" r:id="rId30"/>
  </p:sldIdLst>
  <p:sldSz cx="9144000" cy="6858000" type="screen4x3"/>
  <p:notesSz cx="6797675" cy="9926638"/>
  <p:defaultTextStyle>
    <a:defPPr>
      <a:defRPr lang="es-E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6" algn="l" defTabSz="457196" rtl="0" eaLnBrk="1" latinLnBrk="0" hangingPunct="1">
      <a:defRPr sz="1800" kern="1200">
        <a:solidFill>
          <a:schemeClr val="tx1"/>
        </a:solidFill>
        <a:latin typeface="+mn-lt"/>
        <a:ea typeface="+mn-ea"/>
        <a:cs typeface="+mn-cs"/>
      </a:defRPr>
    </a:lvl4pPr>
    <a:lvl5pPr marL="1828781" algn="l" defTabSz="457196" rtl="0" eaLnBrk="1" latinLnBrk="0" hangingPunct="1">
      <a:defRPr sz="1800" kern="1200">
        <a:solidFill>
          <a:schemeClr val="tx1"/>
        </a:solidFill>
        <a:latin typeface="+mn-lt"/>
        <a:ea typeface="+mn-ea"/>
        <a:cs typeface="+mn-cs"/>
      </a:defRPr>
    </a:lvl5pPr>
    <a:lvl6pPr marL="2285977" algn="l" defTabSz="457196" rtl="0" eaLnBrk="1" latinLnBrk="0" hangingPunct="1">
      <a:defRPr sz="1800" kern="1200">
        <a:solidFill>
          <a:schemeClr val="tx1"/>
        </a:solidFill>
        <a:latin typeface="+mn-lt"/>
        <a:ea typeface="+mn-ea"/>
        <a:cs typeface="+mn-cs"/>
      </a:defRPr>
    </a:lvl6pPr>
    <a:lvl7pPr marL="2743172" algn="l" defTabSz="457196" rtl="0" eaLnBrk="1" latinLnBrk="0" hangingPunct="1">
      <a:defRPr sz="1800" kern="1200">
        <a:solidFill>
          <a:schemeClr val="tx1"/>
        </a:solidFill>
        <a:latin typeface="+mn-lt"/>
        <a:ea typeface="+mn-ea"/>
        <a:cs typeface="+mn-cs"/>
      </a:defRPr>
    </a:lvl7pPr>
    <a:lvl8pPr marL="3200367" algn="l" defTabSz="457196" rtl="0" eaLnBrk="1" latinLnBrk="0" hangingPunct="1">
      <a:defRPr sz="1800" kern="1200">
        <a:solidFill>
          <a:schemeClr val="tx1"/>
        </a:solidFill>
        <a:latin typeface="+mn-lt"/>
        <a:ea typeface="+mn-ea"/>
        <a:cs typeface="+mn-cs"/>
      </a:defRPr>
    </a:lvl8pPr>
    <a:lvl9pPr marL="3657562" algn="l" defTabSz="45719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19" autoAdjust="0"/>
    <p:restoredTop sz="97586" autoAdjust="0"/>
  </p:normalViewPr>
  <p:slideViewPr>
    <p:cSldViewPr snapToGrid="0" snapToObjects="1" showGuides="1">
      <p:cViewPr varScale="1">
        <p:scale>
          <a:sx n="112" d="100"/>
          <a:sy n="112" d="100"/>
        </p:scale>
        <p:origin x="-864" y="-90"/>
      </p:cViewPr>
      <p:guideLst>
        <p:guide orient="horz" pos="2"/>
        <p:guide/>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1"/>
            <a:ext cx="2945659" cy="496332"/>
          </a:xfrm>
          <a:prstGeom prst="rect">
            <a:avLst/>
          </a:prstGeom>
        </p:spPr>
        <p:txBody>
          <a:bodyPr vert="horz" lIns="91440" tIns="45720" rIns="91440" bIns="45720" rtlCol="0"/>
          <a:lstStyle>
            <a:lvl1pPr algn="r">
              <a:defRPr sz="1200"/>
            </a:lvl1pPr>
          </a:lstStyle>
          <a:p>
            <a:fld id="{529DA7F2-DB18-9745-8795-770E0927EB27}" type="datetimeFigureOut">
              <a:rPr lang="es-ES" smtClean="0"/>
              <a:pPr/>
              <a:t>16/03/2015</a:t>
            </a:fld>
            <a:endParaRPr lang="es-ES"/>
          </a:p>
        </p:txBody>
      </p:sp>
      <p:sp>
        <p:nvSpPr>
          <p:cNvPr id="4" name="Marcador de pie de página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7B2ABF95-ECF9-6F4C-A0C3-0E33DEB8410E}" type="slidenum">
              <a:rPr lang="es-ES" smtClean="0"/>
              <a:pPr/>
              <a:t>‹#›</a:t>
            </a:fld>
            <a:endParaRPr lang="es-ES"/>
          </a:p>
        </p:txBody>
      </p:sp>
    </p:spTree>
    <p:extLst>
      <p:ext uri="{BB962C8B-B14F-4D97-AF65-F5344CB8AC3E}">
        <p14:creationId xmlns="" xmlns:p14="http://schemas.microsoft.com/office/powerpoint/2010/main" val="24385458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6549559F-EE78-7F46-A278-0C77EF43F300}" type="datetimeFigureOut">
              <a:rPr lang="es-ES" smtClean="0"/>
              <a:pPr/>
              <a:t>16/03/2015</a:t>
            </a:fld>
            <a:endParaRPr lang="es-ES"/>
          </a:p>
        </p:txBody>
      </p:sp>
      <p:sp>
        <p:nvSpPr>
          <p:cNvPr id="4" name="Marcador de imagen d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C0B97020-7BCE-8D42-9419-1E11A22F4B94}" type="slidenum">
              <a:rPr lang="es-ES" smtClean="0"/>
              <a:pPr/>
              <a:t>‹#›</a:t>
            </a:fld>
            <a:endParaRPr lang="es-ES"/>
          </a:p>
        </p:txBody>
      </p:sp>
    </p:spTree>
    <p:extLst>
      <p:ext uri="{BB962C8B-B14F-4D97-AF65-F5344CB8AC3E}">
        <p14:creationId xmlns="" xmlns:p14="http://schemas.microsoft.com/office/powerpoint/2010/main" val="3091704300"/>
      </p:ext>
    </p:extLst>
  </p:cSld>
  <p:clrMap bg1="lt1" tx1="dk1" bg2="lt2" tx2="dk2" accent1="accent1" accent2="accent2" accent3="accent3" accent4="accent4" accent5="accent5" accent6="accent6" hlink="hlink" folHlink="folHlink"/>
  <p:hf hdr="0" ftr="0" dt="0"/>
  <p:notesStyle>
    <a:lvl1pPr marL="0" algn="l" defTabSz="457196" rtl="0" eaLnBrk="1" latinLnBrk="0" hangingPunct="1">
      <a:defRPr sz="1200" kern="1200">
        <a:solidFill>
          <a:schemeClr val="tx1"/>
        </a:solidFill>
        <a:latin typeface="+mn-lt"/>
        <a:ea typeface="+mn-ea"/>
        <a:cs typeface="+mn-cs"/>
      </a:defRPr>
    </a:lvl1pPr>
    <a:lvl2pPr marL="457196" algn="l" defTabSz="457196" rtl="0" eaLnBrk="1" latinLnBrk="0" hangingPunct="1">
      <a:defRPr sz="1200" kern="1200">
        <a:solidFill>
          <a:schemeClr val="tx1"/>
        </a:solidFill>
        <a:latin typeface="+mn-lt"/>
        <a:ea typeface="+mn-ea"/>
        <a:cs typeface="+mn-cs"/>
      </a:defRPr>
    </a:lvl2pPr>
    <a:lvl3pPr marL="914391" algn="l" defTabSz="457196" rtl="0" eaLnBrk="1" latinLnBrk="0" hangingPunct="1">
      <a:defRPr sz="1200" kern="1200">
        <a:solidFill>
          <a:schemeClr val="tx1"/>
        </a:solidFill>
        <a:latin typeface="+mn-lt"/>
        <a:ea typeface="+mn-ea"/>
        <a:cs typeface="+mn-cs"/>
      </a:defRPr>
    </a:lvl3pPr>
    <a:lvl4pPr marL="1371586" algn="l" defTabSz="457196" rtl="0" eaLnBrk="1" latinLnBrk="0" hangingPunct="1">
      <a:defRPr sz="1200" kern="1200">
        <a:solidFill>
          <a:schemeClr val="tx1"/>
        </a:solidFill>
        <a:latin typeface="+mn-lt"/>
        <a:ea typeface="+mn-ea"/>
        <a:cs typeface="+mn-cs"/>
      </a:defRPr>
    </a:lvl4pPr>
    <a:lvl5pPr marL="1828781" algn="l" defTabSz="457196" rtl="0" eaLnBrk="1" latinLnBrk="0" hangingPunct="1">
      <a:defRPr sz="1200" kern="1200">
        <a:solidFill>
          <a:schemeClr val="tx1"/>
        </a:solidFill>
        <a:latin typeface="+mn-lt"/>
        <a:ea typeface="+mn-ea"/>
        <a:cs typeface="+mn-cs"/>
      </a:defRPr>
    </a:lvl5pPr>
    <a:lvl6pPr marL="2285977" algn="l" defTabSz="457196" rtl="0" eaLnBrk="1" latinLnBrk="0" hangingPunct="1">
      <a:defRPr sz="1200" kern="1200">
        <a:solidFill>
          <a:schemeClr val="tx1"/>
        </a:solidFill>
        <a:latin typeface="+mn-lt"/>
        <a:ea typeface="+mn-ea"/>
        <a:cs typeface="+mn-cs"/>
      </a:defRPr>
    </a:lvl6pPr>
    <a:lvl7pPr marL="2743172" algn="l" defTabSz="457196" rtl="0" eaLnBrk="1" latinLnBrk="0" hangingPunct="1">
      <a:defRPr sz="1200" kern="1200">
        <a:solidFill>
          <a:schemeClr val="tx1"/>
        </a:solidFill>
        <a:latin typeface="+mn-lt"/>
        <a:ea typeface="+mn-ea"/>
        <a:cs typeface="+mn-cs"/>
      </a:defRPr>
    </a:lvl7pPr>
    <a:lvl8pPr marL="3200367" algn="l" defTabSz="457196" rtl="0" eaLnBrk="1" latinLnBrk="0" hangingPunct="1">
      <a:defRPr sz="1200" kern="1200">
        <a:solidFill>
          <a:schemeClr val="tx1"/>
        </a:solidFill>
        <a:latin typeface="+mn-lt"/>
        <a:ea typeface="+mn-ea"/>
        <a:cs typeface="+mn-cs"/>
      </a:defRPr>
    </a:lvl8pPr>
    <a:lvl9pPr marL="3657562" algn="l" defTabSz="457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0B97020-7BCE-8D42-9419-1E11A22F4B94}" type="slidenum">
              <a:rPr lang="es-ES" smtClean="0"/>
              <a:pPr/>
              <a:t>1</a:t>
            </a:fld>
            <a:endParaRPr lang="es-ES" dirty="0"/>
          </a:p>
        </p:txBody>
      </p:sp>
    </p:spTree>
    <p:extLst>
      <p:ext uri="{BB962C8B-B14F-4D97-AF65-F5344CB8AC3E}">
        <p14:creationId xmlns="" xmlns:p14="http://schemas.microsoft.com/office/powerpoint/2010/main" val="189855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0B97020-7BCE-8D42-9419-1E11A22F4B94}" type="slidenum">
              <a:rPr lang="es-ES" smtClean="0">
                <a:solidFill>
                  <a:prstClr val="black"/>
                </a:solidFill>
              </a:rPr>
              <a:pPr/>
              <a:t>3</a:t>
            </a:fld>
            <a:endParaRPr lang="es-ES" dirty="0">
              <a:solidFill>
                <a:prstClr val="black"/>
              </a:solidFill>
            </a:endParaRPr>
          </a:p>
        </p:txBody>
      </p:sp>
    </p:spTree>
    <p:extLst>
      <p:ext uri="{BB962C8B-B14F-4D97-AF65-F5344CB8AC3E}">
        <p14:creationId xmlns="" xmlns:p14="http://schemas.microsoft.com/office/powerpoint/2010/main" val="32008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0B97020-7BCE-8D42-9419-1E11A22F4B94}" type="slidenum">
              <a:rPr lang="es-ES" smtClean="0">
                <a:solidFill>
                  <a:prstClr val="black"/>
                </a:solidFill>
              </a:rPr>
              <a:pPr/>
              <a:t>9</a:t>
            </a:fld>
            <a:endParaRPr lang="es-ES" dirty="0">
              <a:solidFill>
                <a:prstClr val="black"/>
              </a:solidFill>
            </a:endParaRPr>
          </a:p>
        </p:txBody>
      </p:sp>
    </p:spTree>
    <p:extLst>
      <p:ext uri="{BB962C8B-B14F-4D97-AF65-F5344CB8AC3E}">
        <p14:creationId xmlns="" xmlns:p14="http://schemas.microsoft.com/office/powerpoint/2010/main" val="161672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C0B97020-7BCE-8D42-9419-1E11A22F4B94}" type="slidenum">
              <a:rPr lang="es-ES" smtClean="0"/>
              <a:pPr/>
              <a:t>12</a:t>
            </a:fld>
            <a:endParaRPr lang="es-ES"/>
          </a:p>
        </p:txBody>
      </p:sp>
    </p:spTree>
    <p:extLst>
      <p:ext uri="{BB962C8B-B14F-4D97-AF65-F5344CB8AC3E}">
        <p14:creationId xmlns="" xmlns:p14="http://schemas.microsoft.com/office/powerpoint/2010/main" val="194917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8876" y="-1"/>
            <a:ext cx="9239571" cy="981075"/>
          </a:xfrm>
          <a:prstGeom prst="rect">
            <a:avLst/>
          </a:prstGeom>
          <a:solidFill>
            <a:srgbClr val="000090"/>
          </a:solidFill>
        </p:spPr>
        <p:txBody>
          <a:bodyPr lIns="91439" tIns="45720" rIns="91439" bIns="45720">
            <a:normAutofit/>
          </a:bodyPr>
          <a:lstStyle>
            <a:lvl1pPr>
              <a:defRPr sz="3600">
                <a:solidFill>
                  <a:schemeClr val="bg1"/>
                </a:solidFill>
              </a:defRPr>
            </a:lvl1pPr>
          </a:lstStyle>
          <a:p>
            <a:r>
              <a:rPr lang="es-ES_tradnl" dirty="0" smtClean="0"/>
              <a:t>Clic para editar título</a:t>
            </a:r>
            <a:endParaRPr lang="es-ES" dirty="0"/>
          </a:p>
        </p:txBody>
      </p:sp>
      <p:sp>
        <p:nvSpPr>
          <p:cNvPr id="6" name="Marcador de número de diapositiva 5"/>
          <p:cNvSpPr>
            <a:spLocks noGrp="1"/>
          </p:cNvSpPr>
          <p:nvPr>
            <p:ph type="sldNum" sz="quarter" idx="12"/>
          </p:nvPr>
        </p:nvSpPr>
        <p:spPr>
          <a:xfrm>
            <a:off x="8071060" y="6422077"/>
            <a:ext cx="807895" cy="365125"/>
          </a:xfrm>
        </p:spPr>
        <p:txBody>
          <a:bodyPr/>
          <a:lstStyle/>
          <a:p>
            <a:fld id="{A9168B0D-02DB-C346-88D9-41EBF8126ADD}" type="slidenum">
              <a:rPr lang="es-ES" smtClean="0"/>
              <a:pPr/>
              <a:t>‹#›</a:t>
            </a:fld>
            <a:endParaRPr lang="es-ES"/>
          </a:p>
        </p:txBody>
      </p:sp>
      <p:sp>
        <p:nvSpPr>
          <p:cNvPr id="7" name="CuadroTexto 6"/>
          <p:cNvSpPr txBox="1"/>
          <p:nvPr userDrawn="1"/>
        </p:nvSpPr>
        <p:spPr>
          <a:xfrm>
            <a:off x="8475008" y="-12959"/>
            <a:ext cx="725687" cy="369332"/>
          </a:xfrm>
          <a:prstGeom prst="rect">
            <a:avLst/>
          </a:prstGeom>
          <a:noFill/>
        </p:spPr>
        <p:txBody>
          <a:bodyPr wrap="square" lIns="91439" tIns="45720" rIns="91439" bIns="45720" rtlCol="0">
            <a:spAutoFit/>
          </a:bodyPr>
          <a:lstStyle/>
          <a:p>
            <a:r>
              <a:rPr lang="es-ES" dirty="0" err="1" smtClean="0">
                <a:solidFill>
                  <a:srgbClr val="FFFFFF"/>
                </a:solidFill>
                <a:latin typeface="Marker Felt"/>
                <a:cs typeface="Marker Felt"/>
              </a:rPr>
              <a:t>APPs</a:t>
            </a:r>
            <a:endParaRPr lang="es-ES" dirty="0">
              <a:solidFill>
                <a:srgbClr val="FFFFFF"/>
              </a:solidFill>
              <a:latin typeface="Marker Felt"/>
              <a:cs typeface="Marker Felt"/>
            </a:endParaRPr>
          </a:p>
        </p:txBody>
      </p:sp>
    </p:spTree>
    <p:extLst>
      <p:ext uri="{BB962C8B-B14F-4D97-AF65-F5344CB8AC3E}">
        <p14:creationId xmlns="" xmlns:p14="http://schemas.microsoft.com/office/powerpoint/2010/main" val="8118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lIns="91439" tIns="45720" rIns="91439" bIns="45720"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lIns="91439" tIns="45720" rIns="91439" bIns="45720"/>
          <a:lstStyle>
            <a:lvl1pPr marL="0" indent="0">
              <a:buNone/>
              <a:defRPr sz="3200"/>
            </a:lvl1pPr>
            <a:lvl2pPr marL="457196" indent="0">
              <a:buNone/>
              <a:defRPr sz="2800"/>
            </a:lvl2pPr>
            <a:lvl3pPr marL="914391" indent="0">
              <a:buNone/>
              <a:defRPr sz="2400"/>
            </a:lvl3pPr>
            <a:lvl4pPr marL="1371586" indent="0">
              <a:buNone/>
              <a:defRPr sz="2000"/>
            </a:lvl4pPr>
            <a:lvl5pPr marL="1828781" indent="0">
              <a:buNone/>
              <a:defRPr sz="2000"/>
            </a:lvl5pPr>
            <a:lvl6pPr marL="2285977" indent="0">
              <a:buNone/>
              <a:defRPr sz="2000"/>
            </a:lvl6pPr>
            <a:lvl7pPr marL="2743172" indent="0">
              <a:buNone/>
              <a:defRPr sz="2000"/>
            </a:lvl7pPr>
            <a:lvl8pPr marL="3200367" indent="0">
              <a:buNone/>
              <a:defRPr sz="2000"/>
            </a:lvl8pPr>
            <a:lvl9pPr marL="3657562"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lIns="91439" tIns="45720" rIns="91439" bIns="45720"/>
          <a:lstStyle>
            <a:lvl1pPr marL="0" indent="0">
              <a:buNone/>
              <a:defRPr sz="1400"/>
            </a:lvl1pPr>
            <a:lvl2pPr marL="457196" indent="0">
              <a:buNone/>
              <a:defRPr sz="1200"/>
            </a:lvl2pPr>
            <a:lvl3pPr marL="914391" indent="0">
              <a:buNone/>
              <a:defRPr sz="1000"/>
            </a:lvl3pPr>
            <a:lvl4pPr marL="1371586" indent="0">
              <a:buNone/>
              <a:defRPr sz="900"/>
            </a:lvl4pPr>
            <a:lvl5pPr marL="1828781" indent="0">
              <a:buNone/>
              <a:defRPr sz="900"/>
            </a:lvl5pPr>
            <a:lvl6pPr marL="2285977" indent="0">
              <a:buNone/>
              <a:defRPr sz="900"/>
            </a:lvl6pPr>
            <a:lvl7pPr marL="2743172" indent="0">
              <a:buNone/>
              <a:defRPr sz="900"/>
            </a:lvl7pPr>
            <a:lvl8pPr marL="3200367" indent="0">
              <a:buNone/>
              <a:defRPr sz="900"/>
            </a:lvl8pPr>
            <a:lvl9pPr marL="3657562"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27630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439" tIns="45720" rIns="91439" bIns="45720"/>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1"/>
            <a:ext cx="8229600" cy="4525963"/>
          </a:xfrm>
          <a:prstGeom prst="rect">
            <a:avLst/>
          </a:prstGeom>
        </p:spPr>
        <p:txBody>
          <a:bodyPr vert="eaVert" lIns="91439" tIns="45720" rIns="91439" bIns="4572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362860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lIns="91439" tIns="45720" rIns="91439" bIns="45720"/>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9"/>
            <a:ext cx="6019800" cy="5851525"/>
          </a:xfrm>
          <a:prstGeom prst="rect">
            <a:avLst/>
          </a:prstGeom>
        </p:spPr>
        <p:txBody>
          <a:bodyPr vert="eaVert" lIns="91439" tIns="45720" rIns="91439" bIns="4572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3172918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371600"/>
          </a:xfrm>
          <a:prstGeom prst="rect">
            <a:avLst/>
          </a:prstGeom>
        </p:spPr>
        <p:txBody>
          <a:bodyPr lIns="91439" tIns="45720" rIns="91439" bIns="45720"/>
          <a:lstStyle/>
          <a:p>
            <a:r>
              <a:rPr lang="es-ES_tradnl" smtClean="0"/>
              <a:t>Clic para editar título</a:t>
            </a:r>
            <a:endParaRPr lang="es-ES"/>
          </a:p>
        </p:txBody>
      </p:sp>
      <p:sp>
        <p:nvSpPr>
          <p:cNvPr id="3" name="Marcador de tabla 2"/>
          <p:cNvSpPr>
            <a:spLocks noGrp="1"/>
          </p:cNvSpPr>
          <p:nvPr>
            <p:ph type="tbl" idx="1"/>
          </p:nvPr>
        </p:nvSpPr>
        <p:spPr>
          <a:xfrm>
            <a:off x="457200" y="1981201"/>
            <a:ext cx="8229600" cy="3886200"/>
          </a:xfrm>
          <a:prstGeom prst="rect">
            <a:avLst/>
          </a:prstGeom>
        </p:spPr>
        <p:txBody>
          <a:bodyPr lIns="91439" tIns="45720" rIns="91439" bIns="45720"/>
          <a:lstStyle/>
          <a:p>
            <a:endParaRPr lang="es-ES"/>
          </a:p>
        </p:txBody>
      </p:sp>
      <p:sp>
        <p:nvSpPr>
          <p:cNvPr id="4" name="Marcador de pie de página 3"/>
          <p:cNvSpPr>
            <a:spLocks noGrp="1"/>
          </p:cNvSpPr>
          <p:nvPr>
            <p:ph type="ftr" sz="quarter" idx="10"/>
          </p:nvPr>
        </p:nvSpPr>
        <p:spPr>
          <a:xfrm>
            <a:off x="3124200" y="6248401"/>
            <a:ext cx="2895600" cy="457200"/>
          </a:xfrm>
        </p:spPr>
        <p:txBody>
          <a:bodyPr/>
          <a:lstStyle>
            <a:lvl1pPr>
              <a:defRPr/>
            </a:lvl1pPr>
          </a:lstStyle>
          <a:p>
            <a:endParaRPr lang="es-ES"/>
          </a:p>
        </p:txBody>
      </p:sp>
      <p:sp>
        <p:nvSpPr>
          <p:cNvPr id="5" name="Marcador de número de diapositiva 4"/>
          <p:cNvSpPr>
            <a:spLocks noGrp="1"/>
          </p:cNvSpPr>
          <p:nvPr>
            <p:ph type="sldNum" sz="quarter" idx="11"/>
          </p:nvPr>
        </p:nvSpPr>
        <p:spPr>
          <a:xfrm>
            <a:off x="6553200" y="6248401"/>
            <a:ext cx="2133600" cy="457200"/>
          </a:xfrm>
        </p:spPr>
        <p:txBody>
          <a:bodyPr/>
          <a:lstStyle>
            <a:lvl1pPr>
              <a:defRPr/>
            </a:lvl1pPr>
          </a:lstStyle>
          <a:p>
            <a:fld id="{CA9EFD71-4BB5-524B-A9C1-39C1532260C7}" type="slidenum">
              <a:rPr lang="es-ES"/>
              <a:pPr/>
              <a:t>‹#›</a:t>
            </a:fld>
            <a:endParaRPr lang="es-ES"/>
          </a:p>
        </p:txBody>
      </p:sp>
      <p:sp>
        <p:nvSpPr>
          <p:cNvPr id="6" name="Marcador de fecha 5"/>
          <p:cNvSpPr>
            <a:spLocks noGrp="1"/>
          </p:cNvSpPr>
          <p:nvPr>
            <p:ph type="dt" sz="half" idx="12"/>
          </p:nvPr>
        </p:nvSpPr>
        <p:spPr>
          <a:xfrm>
            <a:off x="457200" y="6245226"/>
            <a:ext cx="2133600" cy="476250"/>
          </a:xfrm>
        </p:spPr>
        <p:txBody>
          <a:bodyPr/>
          <a:lstStyle>
            <a:lvl1pPr>
              <a:defRPr/>
            </a:lvl1pPr>
          </a:lstStyle>
          <a:p>
            <a:fld id="{12CB215F-6260-BC45-8F4B-2942C7862C48}" type="datetime1">
              <a:rPr lang="es-ES"/>
              <a:pPr/>
              <a:t>16/03/2015</a:t>
            </a:fld>
            <a:endParaRPr lang="es-ES"/>
          </a:p>
        </p:txBody>
      </p:sp>
    </p:spTree>
    <p:extLst>
      <p:ext uri="{BB962C8B-B14F-4D97-AF65-F5344CB8AC3E}">
        <p14:creationId xmlns="" xmlns:p14="http://schemas.microsoft.com/office/powerpoint/2010/main" val="179462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065" y="274050"/>
            <a:ext cx="8229870" cy="1143450"/>
          </a:xfrm>
          <a:prstGeom prst="rect">
            <a:avLst/>
          </a:prstGeom>
        </p:spPr>
        <p:txBody>
          <a:bodyPr lIns="77832" tIns="38917" rIns="77832" bIns="38917"/>
          <a:lstStyle/>
          <a:p>
            <a:r>
              <a:rPr lang="es-ES_tradnl" smtClean="0"/>
              <a:t>Clic para editar título</a:t>
            </a:r>
            <a:endParaRPr lang="es-ES"/>
          </a:p>
        </p:txBody>
      </p:sp>
      <p:sp>
        <p:nvSpPr>
          <p:cNvPr id="3" name="Marcador de contenido 2"/>
          <p:cNvSpPr>
            <a:spLocks noGrp="1"/>
          </p:cNvSpPr>
          <p:nvPr>
            <p:ph idx="1"/>
          </p:nvPr>
        </p:nvSpPr>
        <p:spPr>
          <a:xfrm>
            <a:off x="457065" y="1599751"/>
            <a:ext cx="8229870" cy="4526550"/>
          </a:xfrm>
          <a:prstGeom prst="rect">
            <a:avLst/>
          </a:prstGeom>
        </p:spPr>
        <p:txBody>
          <a:bodyPr lIns="77832" tIns="38917" rIns="77832" bIns="38917"/>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fld id="{E9800F7A-75B7-4E56-AB45-891E4B581B85}" type="datetimeFigureOut">
              <a:rPr lang="es-ES"/>
              <a:pPr/>
              <a:t>16/03/2015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E05DB4CE-2428-48C1-9CAB-ED0674156D8A}" type="slidenum">
              <a:rPr lang="es-ES"/>
              <a:pPr/>
              <a:t>‹#›</a:t>
            </a:fld>
            <a:endParaRPr lang="es-ES"/>
          </a:p>
        </p:txBody>
      </p:sp>
    </p:spTree>
    <p:extLst>
      <p:ext uri="{BB962C8B-B14F-4D97-AF65-F5344CB8AC3E}">
        <p14:creationId xmlns="" xmlns:p14="http://schemas.microsoft.com/office/powerpoint/2010/main" val="3893695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8877" y="-1"/>
            <a:ext cx="9239571" cy="981075"/>
          </a:xfrm>
          <a:prstGeom prst="rect">
            <a:avLst/>
          </a:prstGeom>
          <a:solidFill>
            <a:srgbClr val="000090"/>
          </a:solidFill>
        </p:spPr>
        <p:txBody>
          <a:bodyPr>
            <a:normAutofit/>
          </a:bodyPr>
          <a:lstStyle>
            <a:lvl1pPr>
              <a:defRPr sz="3600">
                <a:solidFill>
                  <a:schemeClr val="bg1"/>
                </a:solidFill>
              </a:defRPr>
            </a:lvl1pPr>
          </a:lstStyle>
          <a:p>
            <a:r>
              <a:rPr lang="es-ES_tradnl" dirty="0" smtClean="0"/>
              <a:t>Clic para editar título</a:t>
            </a:r>
            <a:endParaRPr lang="es-ES" dirty="0"/>
          </a:p>
        </p:txBody>
      </p:sp>
      <p:sp>
        <p:nvSpPr>
          <p:cNvPr id="6" name="Marcador de número de diapositiva 5"/>
          <p:cNvSpPr>
            <a:spLocks noGrp="1"/>
          </p:cNvSpPr>
          <p:nvPr>
            <p:ph type="sldNum" sz="quarter" idx="12"/>
          </p:nvPr>
        </p:nvSpPr>
        <p:spPr>
          <a:xfrm>
            <a:off x="8071059" y="6422077"/>
            <a:ext cx="807895" cy="365125"/>
          </a:xfrm>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
        <p:nvSpPr>
          <p:cNvPr id="7" name="CuadroTexto 6"/>
          <p:cNvSpPr txBox="1"/>
          <p:nvPr userDrawn="1"/>
        </p:nvSpPr>
        <p:spPr>
          <a:xfrm>
            <a:off x="8475007" y="-12959"/>
            <a:ext cx="725687" cy="369332"/>
          </a:xfrm>
          <a:prstGeom prst="rect">
            <a:avLst/>
          </a:prstGeom>
          <a:noFill/>
        </p:spPr>
        <p:txBody>
          <a:bodyPr wrap="square" rtlCol="0">
            <a:spAutoFit/>
          </a:bodyPr>
          <a:lstStyle/>
          <a:p>
            <a:pPr defTabSz="457200"/>
            <a:r>
              <a:rPr lang="es-ES" dirty="0" err="1" smtClean="0">
                <a:solidFill>
                  <a:srgbClr val="FFFFFF"/>
                </a:solidFill>
                <a:latin typeface="Marker Felt"/>
                <a:cs typeface="Marker Felt"/>
              </a:rPr>
              <a:t>APPs</a:t>
            </a:r>
            <a:endParaRPr lang="es-ES" dirty="0">
              <a:solidFill>
                <a:srgbClr val="FFFFFF"/>
              </a:solidFill>
              <a:latin typeface="Marker Felt"/>
              <a:cs typeface="Marker Felt"/>
            </a:endParaRPr>
          </a:p>
        </p:txBody>
      </p:sp>
    </p:spTree>
    <p:extLst>
      <p:ext uri="{BB962C8B-B14F-4D97-AF65-F5344CB8AC3E}">
        <p14:creationId xmlns="" xmlns:p14="http://schemas.microsoft.com/office/powerpoint/2010/main" val="318040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33209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026231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3276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66442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8876" y="-1"/>
            <a:ext cx="9239571" cy="981075"/>
          </a:xfrm>
          <a:prstGeom prst="rect">
            <a:avLst/>
          </a:prstGeom>
          <a:solidFill>
            <a:schemeClr val="tx1">
              <a:lumMod val="75000"/>
              <a:lumOff val="25000"/>
            </a:schemeClr>
          </a:solidFill>
        </p:spPr>
        <p:txBody>
          <a:bodyPr lIns="91439" tIns="45720" rIns="91439" bIns="45720">
            <a:normAutofit/>
          </a:bodyPr>
          <a:lstStyle>
            <a:lvl1pPr>
              <a:defRPr sz="3600">
                <a:solidFill>
                  <a:schemeClr val="bg1"/>
                </a:solidFill>
              </a:defRPr>
            </a:lvl1pPr>
          </a:lstStyle>
          <a:p>
            <a:r>
              <a:rPr lang="es-ES_tradnl" dirty="0" smtClean="0"/>
              <a:t>Clic para editar título</a:t>
            </a:r>
            <a:endParaRPr lang="es-ES" dirty="0"/>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lvl1pPr>
              <a:defRPr>
                <a:solidFill>
                  <a:schemeClr val="tx1"/>
                </a:solidFill>
              </a:defRPr>
            </a:lvl1pPr>
          </a:lstStyle>
          <a:p>
            <a:endParaRPr lang="es-ES" dirty="0"/>
          </a:p>
        </p:txBody>
      </p:sp>
      <p:sp>
        <p:nvSpPr>
          <p:cNvPr id="6" name="Marcador de número de diapositiva 5"/>
          <p:cNvSpPr>
            <a:spLocks noGrp="1"/>
          </p:cNvSpPr>
          <p:nvPr>
            <p:ph type="sldNum" sz="quarter" idx="12"/>
          </p:nvPr>
        </p:nvSpPr>
        <p:spPr/>
        <p:txBody>
          <a:bodyPr/>
          <a:lstStyle/>
          <a:p>
            <a:fld id="{A9168B0D-02DB-C346-88D9-41EBF8126ADD}" type="slidenum">
              <a:rPr lang="es-ES" smtClean="0"/>
              <a:pPr/>
              <a:t>‹#›</a:t>
            </a:fld>
            <a:endParaRPr lang="es-ES"/>
          </a:p>
        </p:txBody>
      </p:sp>
      <p:sp>
        <p:nvSpPr>
          <p:cNvPr id="7" name="CuadroTexto 6"/>
          <p:cNvSpPr txBox="1"/>
          <p:nvPr userDrawn="1"/>
        </p:nvSpPr>
        <p:spPr>
          <a:xfrm>
            <a:off x="8475008" y="-12959"/>
            <a:ext cx="725687" cy="369332"/>
          </a:xfrm>
          <a:prstGeom prst="rect">
            <a:avLst/>
          </a:prstGeom>
          <a:noFill/>
        </p:spPr>
        <p:txBody>
          <a:bodyPr wrap="square" lIns="91439" tIns="45720" rIns="91439" bIns="45720" rtlCol="0">
            <a:spAutoFit/>
          </a:bodyPr>
          <a:lstStyle/>
          <a:p>
            <a:r>
              <a:rPr lang="es-ES" dirty="0" err="1" smtClean="0">
                <a:solidFill>
                  <a:srgbClr val="FFFFFF"/>
                </a:solidFill>
                <a:latin typeface="Marker Felt"/>
                <a:cs typeface="Marker Felt"/>
              </a:rPr>
              <a:t>APPs</a:t>
            </a:r>
            <a:endParaRPr lang="es-ES" dirty="0">
              <a:solidFill>
                <a:srgbClr val="FFFFFF"/>
              </a:solidFill>
              <a:latin typeface="Marker Felt"/>
              <a:cs typeface="Marker Felt"/>
            </a:endParaRPr>
          </a:p>
        </p:txBody>
      </p:sp>
    </p:spTree>
    <p:extLst>
      <p:ext uri="{BB962C8B-B14F-4D97-AF65-F5344CB8AC3E}">
        <p14:creationId xmlns="" xmlns:p14="http://schemas.microsoft.com/office/powerpoint/2010/main" val="1416389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780619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63829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953447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3516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032962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658120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633412"/>
          </a:xfrm>
          <a:prstGeom prst="rect">
            <a:avLst/>
          </a:prstGeom>
        </p:spPr>
        <p:txBody>
          <a:bodyPr/>
          <a:lstStyle/>
          <a:p>
            <a:r>
              <a:rPr lang="es-ES" smtClean="0"/>
              <a:t>Haga clic para modificar el estilo de título del patrón</a:t>
            </a:r>
            <a:endParaRPr lang="es-ES"/>
          </a:p>
        </p:txBody>
      </p:sp>
      <p:sp>
        <p:nvSpPr>
          <p:cNvPr id="3" name="12 Marcador de texto"/>
          <p:cNvSpPr>
            <a:spLocks noGrp="1"/>
          </p:cNvSpPr>
          <p:nvPr>
            <p:ph type="body" sz="quarter" idx="13"/>
          </p:nvPr>
        </p:nvSpPr>
        <p:spPr>
          <a:xfrm>
            <a:off x="251522" y="98630"/>
            <a:ext cx="8647230" cy="188640"/>
          </a:xfrm>
          <a:prstGeom prst="rect">
            <a:avLst/>
          </a:prstGeom>
        </p:spPr>
        <p:txBody>
          <a:bodyPr anchor="ctr">
            <a:noAutofit/>
          </a:bodyPr>
          <a:lstStyle>
            <a:lvl1pPr marL="0" indent="0">
              <a:buNone/>
              <a:defRPr sz="1050"/>
            </a:lvl1pPr>
            <a:lvl2pPr>
              <a:buNone/>
              <a:defRPr/>
            </a:lvl2pPr>
            <a:lvl3pPr>
              <a:buNone/>
              <a:defRPr/>
            </a:lvl3pPr>
            <a:lvl4pPr>
              <a:buNone/>
              <a:defRPr/>
            </a:lvl4pPr>
            <a:lvl5pPr>
              <a:buNone/>
              <a:defRPr/>
            </a:lvl5pPr>
          </a:lstStyle>
          <a:p>
            <a:pPr lvl="0"/>
            <a:r>
              <a:rPr lang="es-ES" smtClean="0"/>
              <a:t>Haga clic para modificar el estilo de texto del patrón</a:t>
            </a:r>
          </a:p>
        </p:txBody>
      </p:sp>
    </p:spTree>
    <p:extLst>
      <p:ext uri="{BB962C8B-B14F-4D97-AF65-F5344CB8AC3E}">
        <p14:creationId xmlns="" xmlns:p14="http://schemas.microsoft.com/office/powerpoint/2010/main" val="1254842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065" y="274050"/>
            <a:ext cx="8229870" cy="1143450"/>
          </a:xfrm>
          <a:prstGeom prst="rect">
            <a:avLst/>
          </a:prstGeom>
        </p:spPr>
        <p:txBody>
          <a:bodyPr lIns="77832" tIns="38917" rIns="77832" bIns="38917"/>
          <a:lstStyle/>
          <a:p>
            <a:r>
              <a:rPr lang="es-ES_tradnl" smtClean="0"/>
              <a:t>Clic para editar título</a:t>
            </a:r>
            <a:endParaRPr lang="es-ES"/>
          </a:p>
        </p:txBody>
      </p:sp>
      <p:sp>
        <p:nvSpPr>
          <p:cNvPr id="3" name="Marcador de contenido 2"/>
          <p:cNvSpPr>
            <a:spLocks noGrp="1"/>
          </p:cNvSpPr>
          <p:nvPr>
            <p:ph idx="1"/>
          </p:nvPr>
        </p:nvSpPr>
        <p:spPr>
          <a:xfrm>
            <a:off x="457065" y="1599751"/>
            <a:ext cx="8229870" cy="4526550"/>
          </a:xfrm>
          <a:prstGeom prst="rect">
            <a:avLst/>
          </a:prstGeom>
        </p:spPr>
        <p:txBody>
          <a:bodyPr lIns="77832" tIns="38917" rIns="77832" bIns="38917"/>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fld id="{E9800F7A-75B7-4E56-AB45-891E4B581B85}" type="datetimeFigureOut">
              <a:rPr lang="es-ES">
                <a:solidFill>
                  <a:prstClr val="black">
                    <a:tint val="75000"/>
                  </a:prstClr>
                </a:solidFill>
              </a:rPr>
              <a:pPr/>
              <a:t>16/03/2015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E05DB4CE-2428-48C1-9CAB-ED0674156D8A}"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912320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pic>
        <p:nvPicPr>
          <p:cNvPr id="7" name="Imagen 6" descr="INTERIOR.jp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2800" y="-24600"/>
            <a:ext cx="9176800" cy="6882600"/>
          </a:xfrm>
          <a:prstGeom prst="rect">
            <a:avLst/>
          </a:prstGeom>
        </p:spPr>
      </p:pic>
    </p:spTree>
    <p:extLst>
      <p:ext uri="{BB962C8B-B14F-4D97-AF65-F5344CB8AC3E}">
        <p14:creationId xmlns="" xmlns:p14="http://schemas.microsoft.com/office/powerpoint/2010/main" val="2560621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8877" y="-1"/>
            <a:ext cx="9239571" cy="981075"/>
          </a:xfrm>
          <a:prstGeom prst="rect">
            <a:avLst/>
          </a:prstGeom>
          <a:solidFill>
            <a:srgbClr val="000090"/>
          </a:solidFill>
        </p:spPr>
        <p:txBody>
          <a:bodyPr>
            <a:normAutofit/>
          </a:bodyPr>
          <a:lstStyle>
            <a:lvl1pPr>
              <a:defRPr sz="3600">
                <a:solidFill>
                  <a:schemeClr val="bg1"/>
                </a:solidFill>
              </a:defRPr>
            </a:lvl1pPr>
          </a:lstStyle>
          <a:p>
            <a:r>
              <a:rPr lang="es-ES_tradnl" dirty="0" smtClean="0"/>
              <a:t>Clic para editar título</a:t>
            </a:r>
            <a:endParaRPr lang="es-ES" dirty="0"/>
          </a:p>
        </p:txBody>
      </p:sp>
      <p:sp>
        <p:nvSpPr>
          <p:cNvPr id="6" name="Marcador de número de diapositiva 5"/>
          <p:cNvSpPr>
            <a:spLocks noGrp="1"/>
          </p:cNvSpPr>
          <p:nvPr>
            <p:ph type="sldNum" sz="quarter" idx="12"/>
          </p:nvPr>
        </p:nvSpPr>
        <p:spPr>
          <a:xfrm>
            <a:off x="8071059" y="6422077"/>
            <a:ext cx="807895" cy="365125"/>
          </a:xfrm>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
        <p:nvSpPr>
          <p:cNvPr id="7" name="CuadroTexto 6"/>
          <p:cNvSpPr txBox="1"/>
          <p:nvPr userDrawn="1"/>
        </p:nvSpPr>
        <p:spPr>
          <a:xfrm>
            <a:off x="8475007" y="-12959"/>
            <a:ext cx="725687" cy="369332"/>
          </a:xfrm>
          <a:prstGeom prst="rect">
            <a:avLst/>
          </a:prstGeom>
          <a:noFill/>
        </p:spPr>
        <p:txBody>
          <a:bodyPr wrap="square" rtlCol="0">
            <a:spAutoFit/>
          </a:bodyPr>
          <a:lstStyle/>
          <a:p>
            <a:pPr defTabSz="457200"/>
            <a:r>
              <a:rPr lang="es-ES" dirty="0" err="1" smtClean="0">
                <a:solidFill>
                  <a:srgbClr val="FFFFFF"/>
                </a:solidFill>
                <a:latin typeface="Marker Felt"/>
                <a:cs typeface="Marker Felt"/>
              </a:rPr>
              <a:t>APPs</a:t>
            </a:r>
            <a:endParaRPr lang="es-ES" dirty="0">
              <a:solidFill>
                <a:srgbClr val="FFFFFF"/>
              </a:solidFill>
              <a:latin typeface="Marker Felt"/>
              <a:cs typeface="Marker Felt"/>
            </a:endParaRPr>
          </a:p>
        </p:txBody>
      </p:sp>
    </p:spTree>
    <p:extLst>
      <p:ext uri="{BB962C8B-B14F-4D97-AF65-F5344CB8AC3E}">
        <p14:creationId xmlns="" xmlns:p14="http://schemas.microsoft.com/office/powerpoint/2010/main" val="420981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a:prstGeom prst="rect">
            <a:avLst/>
          </a:prstGeom>
        </p:spPr>
        <p:txBody>
          <a:bodyPr lIns="91439" tIns="45720" rIns="91439" bIns="45720"/>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lIns="91439" tIns="45720" rIns="91439" bIns="45720"/>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6" indent="0" algn="ctr">
              <a:buNone/>
              <a:defRPr>
                <a:solidFill>
                  <a:schemeClr val="tx1">
                    <a:tint val="75000"/>
                  </a:schemeClr>
                </a:solidFill>
              </a:defRPr>
            </a:lvl4pPr>
            <a:lvl5pPr marL="1828781" indent="0" algn="ctr">
              <a:buNone/>
              <a:defRPr>
                <a:solidFill>
                  <a:schemeClr val="tx1">
                    <a:tint val="75000"/>
                  </a:schemeClr>
                </a:solidFill>
              </a:defRPr>
            </a:lvl5pPr>
            <a:lvl6pPr marL="2285977" indent="0" algn="ctr">
              <a:buNone/>
              <a:defRPr>
                <a:solidFill>
                  <a:schemeClr val="tx1">
                    <a:tint val="75000"/>
                  </a:schemeClr>
                </a:solidFill>
              </a:defRPr>
            </a:lvl6pPr>
            <a:lvl7pPr marL="2743172" indent="0" algn="ctr">
              <a:buNone/>
              <a:defRPr>
                <a:solidFill>
                  <a:schemeClr val="tx1">
                    <a:tint val="75000"/>
                  </a:schemeClr>
                </a:solidFill>
              </a:defRPr>
            </a:lvl7pPr>
            <a:lvl8pPr marL="3200367" indent="0" algn="ctr">
              <a:buNone/>
              <a:defRPr>
                <a:solidFill>
                  <a:schemeClr val="tx1">
                    <a:tint val="75000"/>
                  </a:schemeClr>
                </a:solidFill>
              </a:defRPr>
            </a:lvl8pPr>
            <a:lvl9pPr marL="3657562"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203430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864604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42873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433752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29149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918870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44219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1776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863400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309436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9168B0D-02DB-C346-88D9-41EBF8126ADD}"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5009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a:prstGeom prst="rect">
            <a:avLst/>
          </a:prstGeom>
        </p:spPr>
        <p:txBody>
          <a:bodyPr lIns="91439" tIns="45720" rIns="91439" bIns="45720"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4"/>
            <a:ext cx="7772400" cy="1500187"/>
          </a:xfrm>
          <a:prstGeom prst="rect">
            <a:avLst/>
          </a:prstGeom>
        </p:spPr>
        <p:txBody>
          <a:bodyPr lIns="91439" tIns="45720" rIns="91439" bIns="45720"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6" indent="0">
              <a:buNone/>
              <a:defRPr sz="1400">
                <a:solidFill>
                  <a:schemeClr val="tx1">
                    <a:tint val="75000"/>
                  </a:schemeClr>
                </a:solidFill>
              </a:defRPr>
            </a:lvl4pPr>
            <a:lvl5pPr marL="1828781" indent="0">
              <a:buNone/>
              <a:defRPr sz="1400">
                <a:solidFill>
                  <a:schemeClr val="tx1">
                    <a:tint val="75000"/>
                  </a:schemeClr>
                </a:solidFill>
              </a:defRPr>
            </a:lvl5pPr>
            <a:lvl6pPr marL="2285977" indent="0">
              <a:buNone/>
              <a:defRPr sz="1400">
                <a:solidFill>
                  <a:schemeClr val="tx1">
                    <a:tint val="75000"/>
                  </a:schemeClr>
                </a:solidFill>
              </a:defRPr>
            </a:lvl6pPr>
            <a:lvl7pPr marL="2743172" indent="0">
              <a:buNone/>
              <a:defRPr sz="1400">
                <a:solidFill>
                  <a:schemeClr val="tx1">
                    <a:tint val="75000"/>
                  </a:schemeClr>
                </a:solidFill>
              </a:defRPr>
            </a:lvl7pPr>
            <a:lvl8pPr marL="3200367" indent="0">
              <a:buNone/>
              <a:defRPr sz="1400">
                <a:solidFill>
                  <a:schemeClr val="tx1">
                    <a:tint val="75000"/>
                  </a:schemeClr>
                </a:solidFill>
              </a:defRPr>
            </a:lvl8pPr>
            <a:lvl9pPr marL="3657562"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593031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633412"/>
          </a:xfrm>
          <a:prstGeom prst="rect">
            <a:avLst/>
          </a:prstGeom>
        </p:spPr>
        <p:txBody>
          <a:bodyPr/>
          <a:lstStyle/>
          <a:p>
            <a:r>
              <a:rPr lang="es-ES" smtClean="0"/>
              <a:t>Haga clic para modificar el estilo de título del patrón</a:t>
            </a:r>
            <a:endParaRPr lang="es-ES"/>
          </a:p>
        </p:txBody>
      </p:sp>
      <p:sp>
        <p:nvSpPr>
          <p:cNvPr id="3" name="12 Marcador de texto"/>
          <p:cNvSpPr>
            <a:spLocks noGrp="1"/>
          </p:cNvSpPr>
          <p:nvPr>
            <p:ph type="body" sz="quarter" idx="13"/>
          </p:nvPr>
        </p:nvSpPr>
        <p:spPr>
          <a:xfrm>
            <a:off x="251522" y="98630"/>
            <a:ext cx="8647230" cy="188640"/>
          </a:xfrm>
          <a:prstGeom prst="rect">
            <a:avLst/>
          </a:prstGeom>
        </p:spPr>
        <p:txBody>
          <a:bodyPr anchor="ctr">
            <a:noAutofit/>
          </a:bodyPr>
          <a:lstStyle>
            <a:lvl1pPr marL="0" indent="0">
              <a:buNone/>
              <a:defRPr sz="1050"/>
            </a:lvl1pPr>
            <a:lvl2pPr>
              <a:buNone/>
              <a:defRPr/>
            </a:lvl2pPr>
            <a:lvl3pPr>
              <a:buNone/>
              <a:defRPr/>
            </a:lvl3pPr>
            <a:lvl4pPr>
              <a:buNone/>
              <a:defRPr/>
            </a:lvl4pPr>
            <a:lvl5pPr>
              <a:buNone/>
              <a:defRPr/>
            </a:lvl5pPr>
          </a:lstStyle>
          <a:p>
            <a:pPr lvl="0"/>
            <a:r>
              <a:rPr lang="es-ES" smtClean="0"/>
              <a:t>Haga clic para modificar el estilo de texto del patrón</a:t>
            </a:r>
          </a:p>
        </p:txBody>
      </p:sp>
    </p:spTree>
    <p:extLst>
      <p:ext uri="{BB962C8B-B14F-4D97-AF65-F5344CB8AC3E}">
        <p14:creationId xmlns="" xmlns:p14="http://schemas.microsoft.com/office/powerpoint/2010/main" val="1909020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065" y="274050"/>
            <a:ext cx="8229870" cy="1143450"/>
          </a:xfrm>
          <a:prstGeom prst="rect">
            <a:avLst/>
          </a:prstGeom>
        </p:spPr>
        <p:txBody>
          <a:bodyPr lIns="77832" tIns="38917" rIns="77832" bIns="38917"/>
          <a:lstStyle/>
          <a:p>
            <a:r>
              <a:rPr lang="es-ES_tradnl" smtClean="0"/>
              <a:t>Clic para editar título</a:t>
            </a:r>
            <a:endParaRPr lang="es-ES"/>
          </a:p>
        </p:txBody>
      </p:sp>
      <p:sp>
        <p:nvSpPr>
          <p:cNvPr id="3" name="Marcador de contenido 2"/>
          <p:cNvSpPr>
            <a:spLocks noGrp="1"/>
          </p:cNvSpPr>
          <p:nvPr>
            <p:ph idx="1"/>
          </p:nvPr>
        </p:nvSpPr>
        <p:spPr>
          <a:xfrm>
            <a:off x="457065" y="1599751"/>
            <a:ext cx="8229870" cy="4526550"/>
          </a:xfrm>
          <a:prstGeom prst="rect">
            <a:avLst/>
          </a:prstGeom>
        </p:spPr>
        <p:txBody>
          <a:bodyPr lIns="77832" tIns="38917" rIns="77832" bIns="38917"/>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fld id="{E9800F7A-75B7-4E56-AB45-891E4B581B85}" type="datetimeFigureOut">
              <a:rPr lang="es-ES">
                <a:solidFill>
                  <a:prstClr val="black">
                    <a:tint val="75000"/>
                  </a:prstClr>
                </a:solidFill>
              </a:rPr>
              <a:pPr/>
              <a:t>16/03/2015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fld id="{E05DB4CE-2428-48C1-9CAB-ED0674156D8A}" type="slidenum">
              <a:rPr lang="es-ES">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48707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439" tIns="45720" rIns="91439" bIns="45720"/>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a:prstGeom prst="rect">
            <a:avLst/>
          </a:prstGeom>
        </p:spPr>
        <p:txBody>
          <a:bodyPr lIns="91439" tIns="45720" rIns="91439" bIns="4572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a:prstGeom prst="rect">
            <a:avLst/>
          </a:prstGeom>
        </p:spPr>
        <p:txBody>
          <a:bodyPr lIns="91439" tIns="45720" rIns="91439" bIns="4572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192072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439" tIns="45720" rIns="91439" bIns="45720"/>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lIns="91439" tIns="45720" rIns="91439" bIns="45720" anchor="b"/>
          <a:lstStyle>
            <a:lvl1pPr marL="0" indent="0">
              <a:buNone/>
              <a:defRPr sz="2400" b="1"/>
            </a:lvl1pPr>
            <a:lvl2pPr marL="457196" indent="0">
              <a:buNone/>
              <a:defRPr sz="2000" b="1"/>
            </a:lvl2pPr>
            <a:lvl3pPr marL="914391" indent="0">
              <a:buNone/>
              <a:defRPr sz="1800" b="1"/>
            </a:lvl3pPr>
            <a:lvl4pPr marL="1371586" indent="0">
              <a:buNone/>
              <a:defRPr sz="1600" b="1"/>
            </a:lvl4pPr>
            <a:lvl5pPr marL="1828781" indent="0">
              <a:buNone/>
              <a:defRPr sz="1600" b="1"/>
            </a:lvl5pPr>
            <a:lvl6pPr marL="2285977" indent="0">
              <a:buNone/>
              <a:defRPr sz="1600" b="1"/>
            </a:lvl6pPr>
            <a:lvl7pPr marL="2743172" indent="0">
              <a:buNone/>
              <a:defRPr sz="1600" b="1"/>
            </a:lvl7pPr>
            <a:lvl8pPr marL="3200367" indent="0">
              <a:buNone/>
              <a:defRPr sz="1600" b="1"/>
            </a:lvl8pPr>
            <a:lvl9pPr marL="3657562"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lIns="91439" tIns="45720" rIns="91439" bIns="4572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535113"/>
            <a:ext cx="4041775" cy="639762"/>
          </a:xfrm>
          <a:prstGeom prst="rect">
            <a:avLst/>
          </a:prstGeom>
        </p:spPr>
        <p:txBody>
          <a:bodyPr lIns="91439" tIns="45720" rIns="91439" bIns="45720" anchor="b"/>
          <a:lstStyle>
            <a:lvl1pPr marL="0" indent="0">
              <a:buNone/>
              <a:defRPr sz="2400" b="1"/>
            </a:lvl1pPr>
            <a:lvl2pPr marL="457196" indent="0">
              <a:buNone/>
              <a:defRPr sz="2000" b="1"/>
            </a:lvl2pPr>
            <a:lvl3pPr marL="914391" indent="0">
              <a:buNone/>
              <a:defRPr sz="1800" b="1"/>
            </a:lvl3pPr>
            <a:lvl4pPr marL="1371586" indent="0">
              <a:buNone/>
              <a:defRPr sz="1600" b="1"/>
            </a:lvl4pPr>
            <a:lvl5pPr marL="1828781" indent="0">
              <a:buNone/>
              <a:defRPr sz="1600" b="1"/>
            </a:lvl5pPr>
            <a:lvl6pPr marL="2285977" indent="0">
              <a:buNone/>
              <a:defRPr sz="1600" b="1"/>
            </a:lvl6pPr>
            <a:lvl7pPr marL="2743172" indent="0">
              <a:buNone/>
              <a:defRPr sz="1600" b="1"/>
            </a:lvl7pPr>
            <a:lvl8pPr marL="3200367" indent="0">
              <a:buNone/>
              <a:defRPr sz="1600" b="1"/>
            </a:lvl8pPr>
            <a:lvl9pPr marL="3657562"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2174875"/>
            <a:ext cx="4041775" cy="3951288"/>
          </a:xfrm>
          <a:prstGeom prst="rect">
            <a:avLst/>
          </a:prstGeom>
        </p:spPr>
        <p:txBody>
          <a:bodyPr lIns="91439" tIns="45720" rIns="91439" bIns="4572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316338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439" tIns="45720" rIns="91439" bIns="45720"/>
          <a:lstStyle/>
          <a:p>
            <a:r>
              <a:rPr lang="es-ES_tradnl" smtClean="0"/>
              <a:t>Clic para editar título</a:t>
            </a:r>
            <a:endParaRPr lang="es-ES"/>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407030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306727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lIns="91439" tIns="45720" rIns="91439" bIns="45720"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1"/>
            <a:ext cx="5111750" cy="5853113"/>
          </a:xfrm>
          <a:prstGeom prst="rect">
            <a:avLst/>
          </a:prstGeom>
        </p:spPr>
        <p:txBody>
          <a:bodyPr lIns="91439" tIns="45720" rIns="91439" bIns="4572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1"/>
            <a:ext cx="3008313" cy="4691063"/>
          </a:xfrm>
          <a:prstGeom prst="rect">
            <a:avLst/>
          </a:prstGeom>
        </p:spPr>
        <p:txBody>
          <a:bodyPr lIns="91439" tIns="45720" rIns="91439" bIns="45720"/>
          <a:lstStyle>
            <a:lvl1pPr marL="0" indent="0">
              <a:buNone/>
              <a:defRPr sz="1400"/>
            </a:lvl1pPr>
            <a:lvl2pPr marL="457196" indent="0">
              <a:buNone/>
              <a:defRPr sz="1200"/>
            </a:lvl2pPr>
            <a:lvl3pPr marL="914391" indent="0">
              <a:buNone/>
              <a:defRPr sz="1000"/>
            </a:lvl3pPr>
            <a:lvl4pPr marL="1371586" indent="0">
              <a:buNone/>
              <a:defRPr sz="900"/>
            </a:lvl4pPr>
            <a:lvl5pPr marL="1828781" indent="0">
              <a:buNone/>
              <a:defRPr sz="900"/>
            </a:lvl5pPr>
            <a:lvl6pPr marL="2285977" indent="0">
              <a:buNone/>
              <a:defRPr sz="900"/>
            </a:lvl6pPr>
            <a:lvl7pPr marL="2743172" indent="0">
              <a:buNone/>
              <a:defRPr sz="900"/>
            </a:lvl7pPr>
            <a:lvl8pPr marL="3200367" indent="0">
              <a:buNone/>
              <a:defRPr sz="900"/>
            </a:lvl8pPr>
            <a:lvl9pPr marL="3657562"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280120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457200" y="6356350"/>
            <a:ext cx="2133600" cy="365125"/>
          </a:xfrm>
          <a:prstGeom prst="rect">
            <a:avLst/>
          </a:prstGeom>
        </p:spPr>
        <p:txBody>
          <a:bodyPr vert="horz" lIns="91439" tIns="45720" rIns="91439"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39" tIns="45720" rIns="91439"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39" tIns="45720" rIns="91439" bIns="45720" rtlCol="0" anchor="ctr"/>
          <a:lstStyle>
            <a:lvl1pPr algn="r">
              <a:defRPr sz="1200">
                <a:solidFill>
                  <a:schemeClr val="tx1">
                    <a:tint val="75000"/>
                  </a:schemeClr>
                </a:solidFill>
              </a:defRPr>
            </a:lvl1pPr>
          </a:lstStyle>
          <a:p>
            <a:fld id="{A9168B0D-02DB-C346-88D9-41EBF8126ADD}" type="slidenum">
              <a:rPr lang="es-ES" smtClean="0"/>
              <a:pPr/>
              <a:t>‹#›</a:t>
            </a:fld>
            <a:endParaRPr lang="es-ES"/>
          </a:p>
        </p:txBody>
      </p:sp>
    </p:spTree>
    <p:extLst>
      <p:ext uri="{BB962C8B-B14F-4D97-AF65-F5344CB8AC3E}">
        <p14:creationId xmlns="" xmlns:p14="http://schemas.microsoft.com/office/powerpoint/2010/main" val="91463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Lst>
  <p:hf hdr="0" ftr="0" dt="0"/>
  <p:txStyles>
    <p:titleStyle>
      <a:lvl1pPr algn="ctr" defTabSz="457196"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00"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800" kern="1200">
          <a:solidFill>
            <a:schemeClr val="tx1"/>
          </a:solidFill>
          <a:latin typeface="+mn-lt"/>
          <a:ea typeface="+mn-ea"/>
          <a:cs typeface="+mn-cs"/>
        </a:defRPr>
      </a:lvl2pPr>
      <a:lvl3pPr marL="1142988" indent="-228597" algn="l" defTabSz="457196" rtl="0" eaLnBrk="1" latinLnBrk="0" hangingPunct="1">
        <a:spcBef>
          <a:spcPct val="20000"/>
        </a:spcBef>
        <a:buFont typeface="Arial"/>
        <a:buChar char="•"/>
        <a:defRPr sz="2400" kern="1200">
          <a:solidFill>
            <a:schemeClr val="tx1"/>
          </a:solidFill>
          <a:latin typeface="+mn-lt"/>
          <a:ea typeface="+mn-ea"/>
          <a:cs typeface="+mn-cs"/>
        </a:defRPr>
      </a:lvl3pPr>
      <a:lvl4pPr marL="1600184" indent="-228597" algn="l" defTabSz="457196" rtl="0" eaLnBrk="1" latinLnBrk="0" hangingPunct="1">
        <a:spcBef>
          <a:spcPct val="20000"/>
        </a:spcBef>
        <a:buFont typeface="Arial"/>
        <a:buChar char="–"/>
        <a:defRPr sz="2000" kern="1200">
          <a:solidFill>
            <a:schemeClr val="tx1"/>
          </a:solidFill>
          <a:latin typeface="+mn-lt"/>
          <a:ea typeface="+mn-ea"/>
          <a:cs typeface="+mn-cs"/>
        </a:defRPr>
      </a:lvl4pPr>
      <a:lvl5pPr marL="2057379" indent="-228597" algn="l" defTabSz="457196" rtl="0" eaLnBrk="1" latinLnBrk="0" hangingPunct="1">
        <a:spcBef>
          <a:spcPct val="20000"/>
        </a:spcBef>
        <a:buFont typeface="Arial"/>
        <a:buChar char="»"/>
        <a:defRPr sz="2000" kern="1200">
          <a:solidFill>
            <a:schemeClr val="tx1"/>
          </a:solidFill>
          <a:latin typeface="+mn-lt"/>
          <a:ea typeface="+mn-ea"/>
          <a:cs typeface="+mn-cs"/>
        </a:defRPr>
      </a:lvl5pPr>
      <a:lvl6pPr marL="2514574"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5"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0"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6" algn="l" defTabSz="457196" rtl="0" eaLnBrk="1" latinLnBrk="0" hangingPunct="1">
        <a:defRPr sz="1800" kern="1200">
          <a:solidFill>
            <a:schemeClr val="tx1"/>
          </a:solidFill>
          <a:latin typeface="+mn-lt"/>
          <a:ea typeface="+mn-ea"/>
          <a:cs typeface="+mn-cs"/>
        </a:defRPr>
      </a:lvl4pPr>
      <a:lvl5pPr marL="1828781" algn="l" defTabSz="457196" rtl="0" eaLnBrk="1" latinLnBrk="0" hangingPunct="1">
        <a:defRPr sz="1800" kern="1200">
          <a:solidFill>
            <a:schemeClr val="tx1"/>
          </a:solidFill>
          <a:latin typeface="+mn-lt"/>
          <a:ea typeface="+mn-ea"/>
          <a:cs typeface="+mn-cs"/>
        </a:defRPr>
      </a:lvl5pPr>
      <a:lvl6pPr marL="2285977" algn="l" defTabSz="457196" rtl="0" eaLnBrk="1" latinLnBrk="0" hangingPunct="1">
        <a:defRPr sz="1800" kern="1200">
          <a:solidFill>
            <a:schemeClr val="tx1"/>
          </a:solidFill>
          <a:latin typeface="+mn-lt"/>
          <a:ea typeface="+mn-ea"/>
          <a:cs typeface="+mn-cs"/>
        </a:defRPr>
      </a:lvl6pPr>
      <a:lvl7pPr marL="2743172" algn="l" defTabSz="457196" rtl="0" eaLnBrk="1" latinLnBrk="0" hangingPunct="1">
        <a:defRPr sz="1800" kern="1200">
          <a:solidFill>
            <a:schemeClr val="tx1"/>
          </a:solidFill>
          <a:latin typeface="+mn-lt"/>
          <a:ea typeface="+mn-ea"/>
          <a:cs typeface="+mn-cs"/>
        </a:defRPr>
      </a:lvl7pPr>
      <a:lvl8pPr marL="3200367" algn="l" defTabSz="457196" rtl="0" eaLnBrk="1" latinLnBrk="0" hangingPunct="1">
        <a:defRPr sz="1800" kern="1200">
          <a:solidFill>
            <a:schemeClr val="tx1"/>
          </a:solidFill>
          <a:latin typeface="+mn-lt"/>
          <a:ea typeface="+mn-ea"/>
          <a:cs typeface="+mn-cs"/>
        </a:defRPr>
      </a:lvl8pPr>
      <a:lvl9pPr marL="3657562"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168B0D-02DB-C346-88D9-41EBF8126ADD}"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 xmlns:p14="http://schemas.microsoft.com/office/powerpoint/2010/main" val="34696127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91"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168B0D-02DB-C346-88D9-41EBF8126ADD}"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 xmlns:p14="http://schemas.microsoft.com/office/powerpoint/2010/main" val="6012584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hyperlink" Target="http://www.guatecompras.gt/"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8.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771607" y="3023964"/>
            <a:ext cx="1942181" cy="1415547"/>
          </a:xfrm>
          <a:prstGeom prst="rect">
            <a:avLst/>
          </a:prstGeom>
        </p:spPr>
      </p:pic>
      <p:sp>
        <p:nvSpPr>
          <p:cNvPr id="10" name="Marcador de número de diapositiva 9"/>
          <p:cNvSpPr>
            <a:spLocks noGrp="1"/>
          </p:cNvSpPr>
          <p:nvPr>
            <p:ph type="sldNum" sz="quarter" idx="12"/>
          </p:nvPr>
        </p:nvSpPr>
        <p:spPr>
          <a:xfrm>
            <a:off x="6553200" y="2843444"/>
            <a:ext cx="2133600" cy="365125"/>
          </a:xfrm>
        </p:spPr>
        <p:txBody>
          <a:bodyPr/>
          <a:lstStyle/>
          <a:p>
            <a:fld id="{A9168B0D-02DB-C346-88D9-41EBF8126ADD}" type="slidenum">
              <a:rPr lang="es-ES" smtClean="0"/>
              <a:pPr/>
              <a:t>1</a:t>
            </a:fld>
            <a:endParaRPr lang="es-ES" dirty="0"/>
          </a:p>
        </p:txBody>
      </p:sp>
      <p:pic>
        <p:nvPicPr>
          <p:cNvPr id="8" name="Picture 4"/>
          <p:cNvPicPr>
            <a:picLocks noChangeAspect="1"/>
          </p:cNvPicPr>
          <p:nvPr/>
        </p:nvPicPr>
        <p:blipFill>
          <a:blip r:embed="rId4">
            <a:extLst>
              <a:ext uri="{28A0092B-C50C-407E-A947-70E740481C1C}">
                <a14:useLocalDpi xmlns="" xmlns:a14="http://schemas.microsoft.com/office/drawing/2010/main"/>
              </a:ext>
            </a:extLst>
          </a:blip>
          <a:srcRect/>
          <a:stretch>
            <a:fillRect/>
          </a:stretch>
        </p:blipFill>
        <p:spPr bwMode="auto">
          <a:xfrm>
            <a:off x="123294" y="3023967"/>
            <a:ext cx="1942181" cy="14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2447452" y="3023964"/>
            <a:ext cx="1942181" cy="1415548"/>
          </a:xfrm>
          <a:prstGeom prst="rect">
            <a:avLst/>
          </a:prstGeom>
        </p:spPr>
      </p:pic>
      <p:pic>
        <p:nvPicPr>
          <p:cNvPr id="4" name="Imagen 3"/>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7095763" y="3023964"/>
            <a:ext cx="1930400" cy="1415548"/>
          </a:xfrm>
          <a:prstGeom prst="rect">
            <a:avLst/>
          </a:prstGeom>
        </p:spPr>
      </p:pic>
      <p:sp>
        <p:nvSpPr>
          <p:cNvPr id="7" name="CuadroTexto 6"/>
          <p:cNvSpPr txBox="1"/>
          <p:nvPr/>
        </p:nvSpPr>
        <p:spPr>
          <a:xfrm>
            <a:off x="2806524" y="4476953"/>
            <a:ext cx="3166214" cy="369332"/>
          </a:xfrm>
          <a:prstGeom prst="rect">
            <a:avLst/>
          </a:prstGeom>
          <a:noFill/>
        </p:spPr>
        <p:txBody>
          <a:bodyPr wrap="none" lIns="91437" tIns="45720" rIns="91437" bIns="45720" rtlCol="0">
            <a:spAutoFit/>
          </a:bodyPr>
          <a:lstStyle/>
          <a:p>
            <a:r>
              <a:rPr lang="es-ES" b="1" dirty="0" smtClean="0">
                <a:solidFill>
                  <a:schemeClr val="tx2"/>
                </a:solidFill>
              </a:rPr>
              <a:t>www.agenciadealianzas.gob.gt</a:t>
            </a:r>
            <a:endParaRPr lang="es-ES" b="1" dirty="0">
              <a:solidFill>
                <a:schemeClr val="tx2"/>
              </a:solidFill>
            </a:endParaRPr>
          </a:p>
        </p:txBody>
      </p:sp>
      <p:pic>
        <p:nvPicPr>
          <p:cNvPr id="12" name="Imagen 11"/>
          <p:cNvPicPr>
            <a:picLocks noChangeAspect="1"/>
          </p:cNvPicPr>
          <p:nvPr/>
        </p:nvPicPr>
        <p:blipFill rotWithShape="1">
          <a:blip r:embed="rId7" cstate="email">
            <a:extLst>
              <a:ext uri="{28A0092B-C50C-407E-A947-70E740481C1C}">
                <a14:useLocalDpi xmlns="" xmlns:a14="http://schemas.microsoft.com/office/drawing/2010/main"/>
              </a:ext>
            </a:extLst>
          </a:blip>
          <a:srcRect/>
          <a:stretch/>
        </p:blipFill>
        <p:spPr>
          <a:xfrm>
            <a:off x="2960881" y="6019800"/>
            <a:ext cx="2857500" cy="838200"/>
          </a:xfrm>
          <a:prstGeom prst="rect">
            <a:avLst/>
          </a:prstGeom>
        </p:spPr>
      </p:pic>
      <p:sp>
        <p:nvSpPr>
          <p:cNvPr id="3" name="CuadroTexto 2"/>
          <p:cNvSpPr txBox="1"/>
          <p:nvPr/>
        </p:nvSpPr>
        <p:spPr>
          <a:xfrm>
            <a:off x="2065476" y="4962604"/>
            <a:ext cx="5469568" cy="584775"/>
          </a:xfrm>
          <a:prstGeom prst="rect">
            <a:avLst/>
          </a:prstGeom>
          <a:noFill/>
        </p:spPr>
        <p:txBody>
          <a:bodyPr wrap="none" lIns="91437" tIns="45720" rIns="91437" bIns="45720" rtlCol="0">
            <a:spAutoFit/>
          </a:bodyPr>
          <a:lstStyle/>
          <a:p>
            <a:r>
              <a:rPr lang="es-ES" sz="3200" dirty="0" smtClean="0"/>
              <a:t>Project Pipeline – </a:t>
            </a:r>
            <a:r>
              <a:rPr lang="en-AU" sz="3200" dirty="0" smtClean="0"/>
              <a:t>January</a:t>
            </a:r>
            <a:r>
              <a:rPr lang="es-ES" sz="3200" dirty="0" smtClean="0"/>
              <a:t>, 2015</a:t>
            </a:r>
            <a:endParaRPr lang="es-ES" sz="3200" dirty="0"/>
          </a:p>
        </p:txBody>
      </p:sp>
      <p:pic>
        <p:nvPicPr>
          <p:cNvPr id="13" name="Imagen 12"/>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1093981" y="1155069"/>
            <a:ext cx="6591300" cy="1473831"/>
          </a:xfrm>
          <a:prstGeom prst="rect">
            <a:avLst/>
          </a:prstGeom>
          <a:solidFill>
            <a:srgbClr val="FFFFFF"/>
          </a:solidFill>
        </p:spPr>
      </p:pic>
    </p:spTree>
    <p:extLst>
      <p:ext uri="{BB962C8B-B14F-4D97-AF65-F5344CB8AC3E}">
        <p14:creationId xmlns="" xmlns:p14="http://schemas.microsoft.com/office/powerpoint/2010/main" val="316135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223380" y="2074168"/>
            <a:ext cx="1646683" cy="968177"/>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4"/>
          <p:cNvSpPr>
            <a:spLocks noGrp="1"/>
          </p:cNvSpPr>
          <p:nvPr>
            <p:ph type="title"/>
          </p:nvPr>
        </p:nvSpPr>
        <p:spPr>
          <a:xfrm>
            <a:off x="0" y="-38770"/>
            <a:ext cx="7057263" cy="734097"/>
          </a:xfrm>
          <a:solidFill>
            <a:schemeClr val="tx2"/>
          </a:solidFill>
        </p:spPr>
        <p:txBody>
          <a:bodyPr>
            <a:normAutofit/>
          </a:bodyPr>
          <a:lstStyle/>
          <a:p>
            <a:r>
              <a:rPr lang="es-ES" b="1" dirty="0">
                <a:latin typeface="Arial Narrow" panose="020B0606020202030204" pitchFamily="34" charset="0"/>
              </a:rPr>
              <a:t>2</a:t>
            </a:r>
            <a:r>
              <a:rPr lang="es-ES" b="1" dirty="0" smtClean="0">
                <a:latin typeface="Arial Narrow" panose="020B0606020202030204" pitchFamily="34" charset="0"/>
              </a:rPr>
              <a:t>-Intermodal </a:t>
            </a:r>
            <a:r>
              <a:rPr lang="es-ES" b="1" dirty="0" err="1" smtClean="0">
                <a:latin typeface="Arial Narrow" panose="020B0606020202030204" pitchFamily="34" charset="0"/>
              </a:rPr>
              <a:t>Border</a:t>
            </a:r>
            <a:r>
              <a:rPr lang="es-ES" b="1" dirty="0" smtClean="0">
                <a:latin typeface="Arial Narrow" panose="020B0606020202030204" pitchFamily="34" charset="0"/>
              </a:rPr>
              <a:t> Port </a:t>
            </a:r>
            <a:r>
              <a:rPr lang="es-ES" b="1" dirty="0" err="1" smtClean="0">
                <a:latin typeface="Arial Narrow" panose="020B0606020202030204" pitchFamily="34" charset="0"/>
              </a:rPr>
              <a:t>Tecun</a:t>
            </a:r>
            <a:r>
              <a:rPr lang="es-ES" b="1" dirty="0" smtClean="0">
                <a:latin typeface="Arial Narrow" panose="020B0606020202030204" pitchFamily="34" charset="0"/>
              </a:rPr>
              <a:t> </a:t>
            </a:r>
            <a:r>
              <a:rPr lang="es-ES" b="1" dirty="0" err="1" smtClean="0">
                <a:latin typeface="Arial Narrow" panose="020B0606020202030204" pitchFamily="34" charset="0"/>
              </a:rPr>
              <a:t>Uman</a:t>
            </a:r>
            <a:endParaRPr lang="es-ES" b="1" dirty="0">
              <a:latin typeface="Arial Narrow" panose="020B0606020202030204" pitchFamily="34" charset="0"/>
            </a:endParaRPr>
          </a:p>
        </p:txBody>
      </p:sp>
      <p:sp>
        <p:nvSpPr>
          <p:cNvPr id="6" name="Rectángulo 5"/>
          <p:cNvSpPr/>
          <p:nvPr/>
        </p:nvSpPr>
        <p:spPr>
          <a:xfrm>
            <a:off x="0" y="760717"/>
            <a:ext cx="7057263" cy="382292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400" b="1" dirty="0" smtClean="0">
                <a:solidFill>
                  <a:schemeClr val="tx1"/>
                </a:solidFill>
                <a:latin typeface="Arial"/>
                <a:cs typeface="Arial"/>
              </a:rPr>
              <a:t>Background and Objective</a:t>
            </a:r>
          </a:p>
          <a:p>
            <a:pPr algn="just"/>
            <a:r>
              <a:rPr lang="en-US" sz="1400" dirty="0" smtClean="0">
                <a:solidFill>
                  <a:schemeClr val="tx1"/>
                </a:solidFill>
                <a:latin typeface="Arial"/>
                <a:cs typeface="Arial"/>
              </a:rPr>
              <a:t>98% of land-based trade between Mexico and Central America, over US$4 Billion, 2M Tons of cargo and &gt;150,000 trucks a year, pass through the Border Crossing point </a:t>
            </a:r>
            <a:r>
              <a:rPr lang="en-US" sz="1400" dirty="0" err="1" smtClean="0">
                <a:solidFill>
                  <a:schemeClr val="tx1"/>
                </a:solidFill>
                <a:latin typeface="Arial"/>
                <a:cs typeface="Arial"/>
              </a:rPr>
              <a:t>Tecun</a:t>
            </a:r>
            <a:r>
              <a:rPr lang="en-US" sz="1400" dirty="0" smtClean="0">
                <a:solidFill>
                  <a:schemeClr val="tx1"/>
                </a:solidFill>
                <a:latin typeface="Arial"/>
                <a:cs typeface="Arial"/>
              </a:rPr>
              <a:t> </a:t>
            </a:r>
            <a:r>
              <a:rPr lang="en-US" sz="1400" dirty="0" err="1" smtClean="0">
                <a:solidFill>
                  <a:schemeClr val="tx1"/>
                </a:solidFill>
                <a:latin typeface="Arial"/>
                <a:cs typeface="Arial"/>
              </a:rPr>
              <a:t>Umán</a:t>
            </a:r>
            <a:r>
              <a:rPr lang="en-US" sz="1400" dirty="0" smtClean="0">
                <a:solidFill>
                  <a:schemeClr val="tx1"/>
                </a:solidFill>
                <a:latin typeface="Arial"/>
                <a:cs typeface="Arial"/>
              </a:rPr>
              <a:t> II. It is also the point where the Mexican Rail System goes into and connects with Guatemala.</a:t>
            </a:r>
          </a:p>
          <a:p>
            <a:pPr algn="just"/>
            <a:r>
              <a:rPr lang="en-US" sz="1400" dirty="0" smtClean="0">
                <a:solidFill>
                  <a:schemeClr val="tx1"/>
                </a:solidFill>
                <a:latin typeface="Arial"/>
                <a:cs typeface="Arial"/>
              </a:rPr>
              <a:t> </a:t>
            </a:r>
          </a:p>
          <a:p>
            <a:pPr algn="just"/>
            <a:r>
              <a:rPr lang="en-US" sz="1400" dirty="0" smtClean="0">
                <a:solidFill>
                  <a:schemeClr val="tx1"/>
                </a:solidFill>
                <a:latin typeface="Arial"/>
                <a:cs typeface="Arial"/>
              </a:rPr>
              <a:t>The rail line that connects with Guatemala is the Chiapas–</a:t>
            </a:r>
            <a:r>
              <a:rPr lang="en-US" sz="1400" dirty="0" err="1" smtClean="0">
                <a:solidFill>
                  <a:schemeClr val="tx1"/>
                </a:solidFill>
                <a:latin typeface="Arial"/>
                <a:cs typeface="Arial"/>
              </a:rPr>
              <a:t>Mayab</a:t>
            </a:r>
            <a:r>
              <a:rPr lang="en-US" sz="1400" dirty="0" smtClean="0">
                <a:solidFill>
                  <a:schemeClr val="tx1"/>
                </a:solidFill>
                <a:latin typeface="Arial"/>
                <a:cs typeface="Arial"/>
              </a:rPr>
              <a:t> that was recently rehabilitated after damages suffered in 2005. There is a need to build and upgrade the facilities in the border crossing in order to offer more and valued added logistical services for the truck-to-truck transshipment (Mexican trucks are not allowed into Guatemala and vice versa) and the soon to grow to a significant amount train-to-truck transshipment. The facilities are to be built and operated in a long-term PPP contract by a private investor with experience in ports, dry-ports and rail cargo projects.</a:t>
            </a:r>
          </a:p>
          <a:p>
            <a:pPr algn="just"/>
            <a:endParaRPr lang="en-US" sz="1400" dirty="0" smtClean="0">
              <a:solidFill>
                <a:schemeClr val="tx1"/>
              </a:solidFill>
              <a:latin typeface="Arial"/>
              <a:cs typeface="Arial"/>
            </a:endParaRPr>
          </a:p>
          <a:p>
            <a:pPr algn="just"/>
            <a:r>
              <a:rPr lang="en-US" sz="1400" dirty="0" smtClean="0">
                <a:solidFill>
                  <a:schemeClr val="tx1"/>
                </a:solidFill>
                <a:latin typeface="Arial"/>
                <a:cs typeface="Arial"/>
              </a:rPr>
              <a:t>The Government will grant the exclusive use of the facilities with primary fiscal zone status and the use of the rail right of way and operation rights.  </a:t>
            </a:r>
            <a:endParaRPr lang="en-US" sz="1400" dirty="0">
              <a:solidFill>
                <a:schemeClr val="tx1"/>
              </a:solidFill>
              <a:latin typeface="Arial"/>
              <a:cs typeface="Arial"/>
            </a:endParaRPr>
          </a:p>
        </p:txBody>
      </p:sp>
      <p:pic>
        <p:nvPicPr>
          <p:cNvPr id="23" name="Imagen 22"/>
          <p:cNvPicPr>
            <a:picLocks/>
          </p:cNvPicPr>
          <p:nvPr/>
        </p:nvPicPr>
        <p:blipFill rotWithShape="1">
          <a:blip r:embed="rId2" cstate="email">
            <a:extLst>
              <a:ext uri="{28A0092B-C50C-407E-A947-70E740481C1C}">
                <a14:useLocalDpi xmlns="" xmlns:a14="http://schemas.microsoft.com/office/drawing/2010/main"/>
              </a:ext>
            </a:extLst>
          </a:blip>
          <a:srcRect r="4460" b="6283"/>
          <a:stretch/>
        </p:blipFill>
        <p:spPr>
          <a:xfrm>
            <a:off x="6210861" y="4756190"/>
            <a:ext cx="2736000" cy="1757605"/>
          </a:xfrm>
          <a:prstGeom prst="rect">
            <a:avLst/>
          </a:prstGeom>
          <a:solidFill>
            <a:schemeClr val="tx1"/>
          </a:solidFill>
          <a:ln w="12700" cmpd="sng">
            <a:solidFill>
              <a:schemeClr val="tx1"/>
            </a:solidFill>
          </a:ln>
        </p:spPr>
      </p:pic>
      <p:pic>
        <p:nvPicPr>
          <p:cNvPr id="24" name="Imagen 23"/>
          <p:cNvPicPr>
            <a:picLocks noChangeAspect="1"/>
          </p:cNvPicPr>
          <p:nvPr/>
        </p:nvPicPr>
        <p:blipFill rotWithShape="1">
          <a:blip r:embed="rId3" cstate="email">
            <a:extLst>
              <a:ext uri="{28A0092B-C50C-407E-A947-70E740481C1C}">
                <a14:useLocalDpi xmlns="" xmlns:a14="http://schemas.microsoft.com/office/drawing/2010/main"/>
              </a:ext>
            </a:extLst>
          </a:blip>
          <a:srcRect t="5632"/>
          <a:stretch/>
        </p:blipFill>
        <p:spPr>
          <a:xfrm>
            <a:off x="3178971" y="4748890"/>
            <a:ext cx="2740841" cy="1788608"/>
          </a:xfrm>
          <a:prstGeom prst="rect">
            <a:avLst/>
          </a:prstGeom>
          <a:solidFill>
            <a:srgbClr val="000000"/>
          </a:solidFill>
          <a:ln w="12700" cmpd="sng">
            <a:solidFill>
              <a:schemeClr val="tx1"/>
            </a:solidFill>
          </a:ln>
        </p:spPr>
      </p:pic>
      <p:sp>
        <p:nvSpPr>
          <p:cNvPr id="3" name="Elipse 2"/>
          <p:cNvSpPr/>
          <p:nvPr/>
        </p:nvSpPr>
        <p:spPr>
          <a:xfrm>
            <a:off x="7861241" y="982448"/>
            <a:ext cx="83127" cy="9500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GT"/>
          </a:p>
        </p:txBody>
      </p:sp>
      <p:grpSp>
        <p:nvGrpSpPr>
          <p:cNvPr id="10" name="Agrupar 9"/>
          <p:cNvGrpSpPr/>
          <p:nvPr/>
        </p:nvGrpSpPr>
        <p:grpSpPr>
          <a:xfrm>
            <a:off x="7135839" y="193603"/>
            <a:ext cx="1843887" cy="1767695"/>
            <a:chOff x="7742368" y="13631"/>
            <a:chExt cx="1314058" cy="1329987"/>
          </a:xfrm>
        </p:grpSpPr>
        <p:pic>
          <p:nvPicPr>
            <p:cNvPr id="2" name="Imagen 1"/>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7742368" y="13631"/>
              <a:ext cx="1314058" cy="1329987"/>
            </a:xfrm>
            <a:prstGeom prst="rect">
              <a:avLst/>
            </a:prstGeom>
          </p:spPr>
        </p:pic>
        <p:sp>
          <p:nvSpPr>
            <p:cNvPr id="9" name="Flecha abajo 8"/>
            <p:cNvSpPr/>
            <p:nvPr/>
          </p:nvSpPr>
          <p:spPr>
            <a:xfrm rot="21408187">
              <a:off x="7777720" y="428149"/>
              <a:ext cx="218004" cy="5009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GT"/>
            </a:p>
          </p:txBody>
        </p:sp>
      </p:grpSp>
      <p:pic>
        <p:nvPicPr>
          <p:cNvPr id="16" name="Imagen 15"/>
          <p:cNvPicPr>
            <a:picLocks noChangeAspect="1"/>
          </p:cNvPicPr>
          <p:nvPr/>
        </p:nvPicPr>
        <p:blipFill rotWithShape="1">
          <a:blip r:embed="rId5" cstate="email">
            <a:extLst>
              <a:ext uri="{28A0092B-C50C-407E-A947-70E740481C1C}">
                <a14:useLocalDpi xmlns="" xmlns:a14="http://schemas.microsoft.com/office/drawing/2010/main"/>
              </a:ext>
            </a:extLst>
          </a:blip>
          <a:srcRect l="4038" t="3574" r="3983" b="4691"/>
          <a:stretch/>
        </p:blipFill>
        <p:spPr>
          <a:xfrm>
            <a:off x="172795" y="4748890"/>
            <a:ext cx="2687722" cy="1778000"/>
          </a:xfrm>
          <a:prstGeom prst="rect">
            <a:avLst/>
          </a:prstGeom>
        </p:spPr>
      </p:pic>
      <p:sp>
        <p:nvSpPr>
          <p:cNvPr id="11" name="Rectángulo 10"/>
          <p:cNvSpPr/>
          <p:nvPr/>
        </p:nvSpPr>
        <p:spPr>
          <a:xfrm>
            <a:off x="3178971" y="4735796"/>
            <a:ext cx="2740841" cy="1778000"/>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p:cNvSpPr/>
          <p:nvPr/>
        </p:nvSpPr>
        <p:spPr>
          <a:xfrm>
            <a:off x="6252899" y="4743096"/>
            <a:ext cx="2726827" cy="1778000"/>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Rectángulo 18"/>
          <p:cNvSpPr/>
          <p:nvPr/>
        </p:nvSpPr>
        <p:spPr>
          <a:xfrm>
            <a:off x="172796" y="4735796"/>
            <a:ext cx="2687722" cy="1778000"/>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7306302" y="2622788"/>
            <a:ext cx="1671422" cy="369332"/>
          </a:xfrm>
          <a:prstGeom prst="rect">
            <a:avLst/>
          </a:prstGeom>
          <a:noFill/>
        </p:spPr>
        <p:txBody>
          <a:bodyPr wrap="square" rtlCol="0">
            <a:spAutoFit/>
          </a:bodyPr>
          <a:lstStyle/>
          <a:p>
            <a:r>
              <a:rPr lang="es-ES" dirty="0" smtClean="0">
                <a:solidFill>
                  <a:schemeClr val="bg1"/>
                </a:solidFill>
              </a:rPr>
              <a:t>$30-40 </a:t>
            </a:r>
            <a:r>
              <a:rPr lang="es-ES" dirty="0" err="1" smtClean="0">
                <a:solidFill>
                  <a:schemeClr val="bg1"/>
                </a:solidFill>
              </a:rPr>
              <a:t>Million</a:t>
            </a:r>
            <a:endParaRPr lang="es-ES" dirty="0">
              <a:solidFill>
                <a:schemeClr val="bg1"/>
              </a:solidFill>
            </a:endParaRPr>
          </a:p>
        </p:txBody>
      </p:sp>
      <p:sp>
        <p:nvSpPr>
          <p:cNvPr id="20" name="CuadroTexto 19"/>
          <p:cNvSpPr txBox="1"/>
          <p:nvPr/>
        </p:nvSpPr>
        <p:spPr>
          <a:xfrm>
            <a:off x="7364567" y="2099568"/>
            <a:ext cx="1333500" cy="523220"/>
          </a:xfrm>
          <a:prstGeom prst="rect">
            <a:avLst/>
          </a:prstGeom>
          <a:noFill/>
        </p:spPr>
        <p:txBody>
          <a:bodyPr wrap="square" rtlCol="0">
            <a:spAutoFit/>
          </a:bodyPr>
          <a:lstStyle/>
          <a:p>
            <a:pPr algn="ctr"/>
            <a:r>
              <a:rPr lang="en-US" sz="1400" dirty="0" smtClean="0">
                <a:solidFill>
                  <a:schemeClr val="bg1"/>
                </a:solidFill>
              </a:rPr>
              <a:t>Total Estimated Investment</a:t>
            </a:r>
            <a:endParaRPr lang="en-US" sz="1400" dirty="0">
              <a:solidFill>
                <a:schemeClr val="bg1"/>
              </a:solidFill>
            </a:endParaRPr>
          </a:p>
        </p:txBody>
      </p:sp>
      <p:sp>
        <p:nvSpPr>
          <p:cNvPr id="14" name="CuadroTexto 13"/>
          <p:cNvSpPr txBox="1"/>
          <p:nvPr/>
        </p:nvSpPr>
        <p:spPr>
          <a:xfrm>
            <a:off x="7114883" y="4069752"/>
            <a:ext cx="1492716" cy="600164"/>
          </a:xfrm>
          <a:prstGeom prst="rect">
            <a:avLst/>
          </a:prstGeom>
          <a:noFill/>
        </p:spPr>
        <p:txBody>
          <a:bodyPr wrap="none" rtlCol="0">
            <a:spAutoFit/>
          </a:bodyPr>
          <a:lstStyle/>
          <a:p>
            <a:r>
              <a:rPr lang="en-US" sz="1100" dirty="0" smtClean="0"/>
              <a:t>Contracting Entity:</a:t>
            </a:r>
          </a:p>
          <a:p>
            <a:pPr marL="88900" indent="-88900">
              <a:buFont typeface="Arial"/>
              <a:buChar char="•"/>
            </a:pPr>
            <a:r>
              <a:rPr lang="en-US" sz="1100" dirty="0" smtClean="0"/>
              <a:t>Minister of Economy </a:t>
            </a:r>
          </a:p>
          <a:p>
            <a:pPr marL="88900" indent="-88900">
              <a:buFont typeface="Arial"/>
              <a:buChar char="•"/>
            </a:pPr>
            <a:r>
              <a:rPr lang="en-US" sz="1100" dirty="0" smtClean="0"/>
              <a:t>FEGUA (Rail SOE)</a:t>
            </a:r>
            <a:endParaRPr lang="en-US" sz="1100" dirty="0"/>
          </a:p>
        </p:txBody>
      </p:sp>
      <p:sp>
        <p:nvSpPr>
          <p:cNvPr id="18" name="CuadroTexto 17"/>
          <p:cNvSpPr txBox="1"/>
          <p:nvPr/>
        </p:nvSpPr>
        <p:spPr>
          <a:xfrm>
            <a:off x="7110127" y="3203404"/>
            <a:ext cx="1869599" cy="830997"/>
          </a:xfrm>
          <a:prstGeom prst="rect">
            <a:avLst/>
          </a:prstGeom>
          <a:solidFill>
            <a:srgbClr val="FFC000"/>
          </a:solidFill>
        </p:spPr>
        <p:txBody>
          <a:bodyPr wrap="square" rtlCol="0">
            <a:spAutoFit/>
          </a:bodyPr>
          <a:lstStyle/>
          <a:p>
            <a:r>
              <a:rPr lang="en-US" sz="1200" b="1" dirty="0" smtClean="0"/>
              <a:t>STATUS:</a:t>
            </a:r>
          </a:p>
          <a:p>
            <a:r>
              <a:rPr lang="en-US" sz="1200" dirty="0" smtClean="0"/>
              <a:t>Prequalification </a:t>
            </a:r>
            <a:r>
              <a:rPr lang="en-US" sz="1200" dirty="0"/>
              <a:t>of investors </a:t>
            </a:r>
            <a:r>
              <a:rPr lang="en-US" sz="1200" dirty="0" smtClean="0"/>
              <a:t>starting in</a:t>
            </a:r>
          </a:p>
          <a:p>
            <a:r>
              <a:rPr lang="es-ES" sz="1200" dirty="0" smtClean="0"/>
              <a:t>February</a:t>
            </a:r>
            <a:r>
              <a:rPr lang="es-ES" sz="1200" dirty="0"/>
              <a:t>,</a:t>
            </a:r>
            <a:r>
              <a:rPr lang="es-ES" sz="1200" dirty="0" smtClean="0"/>
              <a:t> 18th. 2015</a:t>
            </a:r>
            <a:endParaRPr lang="en-US" sz="1300" b="1" dirty="0"/>
          </a:p>
        </p:txBody>
      </p:sp>
    </p:spTree>
    <p:extLst>
      <p:ext uri="{BB962C8B-B14F-4D97-AF65-F5344CB8AC3E}">
        <p14:creationId xmlns="" xmlns:p14="http://schemas.microsoft.com/office/powerpoint/2010/main" val="218730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Mapamundi con CAM.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5170" y="0"/>
            <a:ext cx="9144000" cy="6858000"/>
          </a:xfrm>
          <a:prstGeom prst="rect">
            <a:avLst/>
          </a:prstGeom>
        </p:spPr>
      </p:pic>
      <p:sp>
        <p:nvSpPr>
          <p:cNvPr id="5" name="1 Título"/>
          <p:cNvSpPr txBox="1">
            <a:spLocks/>
          </p:cNvSpPr>
          <p:nvPr/>
        </p:nvSpPr>
        <p:spPr bwMode="auto">
          <a:xfrm>
            <a:off x="244071" y="3837449"/>
            <a:ext cx="4176464" cy="848056"/>
          </a:xfrm>
          <a:prstGeom prst="rect">
            <a:avLst/>
          </a:prstGeom>
          <a:noFill/>
          <a:ln w="9525">
            <a:noFill/>
            <a:miter lim="800000"/>
            <a:headEnd/>
            <a:tailEnd/>
          </a:ln>
        </p:spPr>
        <p:txBody>
          <a:bodyPr vert="horz" wrap="square" lIns="91437" tIns="45720" rIns="91437"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ES" sz="6000" b="1" spc="-300" dirty="0">
                <a:solidFill>
                  <a:srgbClr val="376092"/>
                </a:solidFill>
                <a:effectLst>
                  <a:outerShdw blurRad="95250" dir="2700000" algn="tl" rotWithShape="0">
                    <a:srgbClr val="000000">
                      <a:alpha val="43000"/>
                    </a:srgbClr>
                  </a:outerShdw>
                </a:effectLst>
                <a:latin typeface="Helvetica Neue Light"/>
                <a:ea typeface="ＭＳ Ｐゴシック" pitchFamily="-65" charset="-128"/>
                <a:cs typeface="Helvetica Neue Light"/>
              </a:rPr>
              <a:t>Guatemala</a:t>
            </a:r>
          </a:p>
        </p:txBody>
      </p:sp>
      <p:grpSp>
        <p:nvGrpSpPr>
          <p:cNvPr id="28" name="Grupo 27"/>
          <p:cNvGrpSpPr/>
          <p:nvPr/>
        </p:nvGrpSpPr>
        <p:grpSpPr>
          <a:xfrm>
            <a:off x="3333454" y="1793885"/>
            <a:ext cx="1757784" cy="2036468"/>
            <a:chOff x="3333454" y="1793885"/>
            <a:chExt cx="1757784" cy="2036468"/>
          </a:xfrm>
        </p:grpSpPr>
        <p:cxnSp>
          <p:nvCxnSpPr>
            <p:cNvPr id="4" name="Conector recto 3"/>
            <p:cNvCxnSpPr/>
            <p:nvPr/>
          </p:nvCxnSpPr>
          <p:spPr>
            <a:xfrm flipV="1">
              <a:off x="3333454" y="3279368"/>
              <a:ext cx="304800" cy="550985"/>
            </a:xfrm>
            <a:prstGeom prst="line">
              <a:avLst/>
            </a:prstGeom>
          </p:spPr>
          <p:style>
            <a:lnRef idx="3">
              <a:schemeClr val="dk1"/>
            </a:lnRef>
            <a:fillRef idx="0">
              <a:schemeClr val="dk1"/>
            </a:fillRef>
            <a:effectRef idx="2">
              <a:schemeClr val="dk1"/>
            </a:effectRef>
            <a:fontRef idx="minor">
              <a:schemeClr val="tx1"/>
            </a:fontRef>
          </p:style>
        </p:cxnSp>
        <p:sp>
          <p:nvSpPr>
            <p:cNvPr id="6" name="Forma libre 5"/>
            <p:cNvSpPr/>
            <p:nvPr/>
          </p:nvSpPr>
          <p:spPr>
            <a:xfrm>
              <a:off x="3623308" y="3091008"/>
              <a:ext cx="28732" cy="201954"/>
            </a:xfrm>
            <a:custGeom>
              <a:avLst/>
              <a:gdLst>
                <a:gd name="connsiteX0" fmla="*/ 11853 w 28732"/>
                <a:gd name="connsiteY0" fmla="*/ 201954 h 201954"/>
                <a:gd name="connsiteX1" fmla="*/ 633 w 28732"/>
                <a:gd name="connsiteY1" fmla="*/ 117806 h 201954"/>
                <a:gd name="connsiteX2" fmla="*/ 28682 w 28732"/>
                <a:gd name="connsiteY2" fmla="*/ 56098 h 201954"/>
                <a:gd name="connsiteX3" fmla="*/ 6243 w 28732"/>
                <a:gd name="connsiteY3" fmla="*/ 0 h 201954"/>
              </a:gdLst>
              <a:ahLst/>
              <a:cxnLst>
                <a:cxn ang="0">
                  <a:pos x="connsiteX0" y="connsiteY0"/>
                </a:cxn>
                <a:cxn ang="0">
                  <a:pos x="connsiteX1" y="connsiteY1"/>
                </a:cxn>
                <a:cxn ang="0">
                  <a:pos x="connsiteX2" y="connsiteY2"/>
                </a:cxn>
                <a:cxn ang="0">
                  <a:pos x="connsiteX3" y="connsiteY3"/>
                </a:cxn>
              </a:cxnLst>
              <a:rect l="l" t="t" r="r" b="b"/>
              <a:pathLst>
                <a:path w="28732" h="201954">
                  <a:moveTo>
                    <a:pt x="11853" y="201954"/>
                  </a:moveTo>
                  <a:cubicBezTo>
                    <a:pt x="4840" y="172034"/>
                    <a:pt x="-2172" y="142115"/>
                    <a:pt x="633" y="117806"/>
                  </a:cubicBezTo>
                  <a:cubicBezTo>
                    <a:pt x="3438" y="93497"/>
                    <a:pt x="27747" y="75732"/>
                    <a:pt x="28682" y="56098"/>
                  </a:cubicBezTo>
                  <a:cubicBezTo>
                    <a:pt x="29617" y="36464"/>
                    <a:pt x="17463" y="14024"/>
                    <a:pt x="6243"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s-GT"/>
            </a:p>
          </p:txBody>
        </p:sp>
        <p:cxnSp>
          <p:nvCxnSpPr>
            <p:cNvPr id="12" name="Conector recto 11"/>
            <p:cNvCxnSpPr/>
            <p:nvPr/>
          </p:nvCxnSpPr>
          <p:spPr>
            <a:xfrm flipV="1">
              <a:off x="3638254" y="2889055"/>
              <a:ext cx="125933" cy="201954"/>
            </a:xfrm>
            <a:prstGeom prst="line">
              <a:avLst/>
            </a:prstGeom>
          </p:spPr>
          <p:style>
            <a:lnRef idx="3">
              <a:schemeClr val="dk1"/>
            </a:lnRef>
            <a:fillRef idx="0">
              <a:schemeClr val="dk1"/>
            </a:fillRef>
            <a:effectRef idx="2">
              <a:schemeClr val="dk1"/>
            </a:effectRef>
            <a:fontRef idx="minor">
              <a:schemeClr val="tx1"/>
            </a:fontRef>
          </p:style>
        </p:cxnSp>
        <p:cxnSp>
          <p:nvCxnSpPr>
            <p:cNvPr id="16" name="Conector recto 15"/>
            <p:cNvCxnSpPr/>
            <p:nvPr/>
          </p:nvCxnSpPr>
          <p:spPr>
            <a:xfrm>
              <a:off x="3758577" y="2891430"/>
              <a:ext cx="325369" cy="0"/>
            </a:xfrm>
            <a:prstGeom prst="line">
              <a:avLst/>
            </a:prstGeom>
          </p:spPr>
          <p:style>
            <a:lnRef idx="3">
              <a:schemeClr val="dk1"/>
            </a:lnRef>
            <a:fillRef idx="0">
              <a:schemeClr val="dk1"/>
            </a:fillRef>
            <a:effectRef idx="2">
              <a:schemeClr val="dk1"/>
            </a:effectRef>
            <a:fontRef idx="minor">
              <a:schemeClr val="tx1"/>
            </a:fontRef>
          </p:style>
        </p:cxnSp>
        <p:sp>
          <p:nvSpPr>
            <p:cNvPr id="18" name="Forma libre 17"/>
            <p:cNvSpPr/>
            <p:nvPr/>
          </p:nvSpPr>
          <p:spPr>
            <a:xfrm>
              <a:off x="3848334" y="2591735"/>
              <a:ext cx="251195" cy="297320"/>
            </a:xfrm>
            <a:custGeom>
              <a:avLst/>
              <a:gdLst>
                <a:gd name="connsiteX0" fmla="*/ 241222 w 251195"/>
                <a:gd name="connsiteY0" fmla="*/ 297320 h 297320"/>
                <a:gd name="connsiteX1" fmla="*/ 246832 w 251195"/>
                <a:gd name="connsiteY1" fmla="*/ 207563 h 297320"/>
                <a:gd name="connsiteX2" fmla="*/ 185124 w 251195"/>
                <a:gd name="connsiteY2" fmla="*/ 185124 h 297320"/>
                <a:gd name="connsiteX3" fmla="*/ 179514 w 251195"/>
                <a:gd name="connsiteY3" fmla="*/ 134636 h 297320"/>
                <a:gd name="connsiteX4" fmla="*/ 84147 w 251195"/>
                <a:gd name="connsiteY4" fmla="*/ 100977 h 297320"/>
                <a:gd name="connsiteX5" fmla="*/ 28049 w 251195"/>
                <a:gd name="connsiteY5" fmla="*/ 28049 h 297320"/>
                <a:gd name="connsiteX6" fmla="*/ 0 w 251195"/>
                <a:gd name="connsiteY6" fmla="*/ 0 h 2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195" h="297320">
                  <a:moveTo>
                    <a:pt x="241222" y="297320"/>
                  </a:moveTo>
                  <a:cubicBezTo>
                    <a:pt x="248702" y="261791"/>
                    <a:pt x="256182" y="226262"/>
                    <a:pt x="246832" y="207563"/>
                  </a:cubicBezTo>
                  <a:cubicBezTo>
                    <a:pt x="237482" y="188864"/>
                    <a:pt x="196344" y="197279"/>
                    <a:pt x="185124" y="185124"/>
                  </a:cubicBezTo>
                  <a:cubicBezTo>
                    <a:pt x="173904" y="172969"/>
                    <a:pt x="196343" y="148660"/>
                    <a:pt x="179514" y="134636"/>
                  </a:cubicBezTo>
                  <a:cubicBezTo>
                    <a:pt x="162685" y="120612"/>
                    <a:pt x="109391" y="118741"/>
                    <a:pt x="84147" y="100977"/>
                  </a:cubicBezTo>
                  <a:cubicBezTo>
                    <a:pt x="58903" y="83213"/>
                    <a:pt x="42073" y="44878"/>
                    <a:pt x="28049" y="28049"/>
                  </a:cubicBezTo>
                  <a:cubicBezTo>
                    <a:pt x="14025" y="11220"/>
                    <a:pt x="0" y="0"/>
                    <a:pt x="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s-GT"/>
            </a:p>
          </p:txBody>
        </p:sp>
        <p:cxnSp>
          <p:nvCxnSpPr>
            <p:cNvPr id="19" name="Conector recto 18"/>
            <p:cNvCxnSpPr/>
            <p:nvPr/>
          </p:nvCxnSpPr>
          <p:spPr>
            <a:xfrm>
              <a:off x="3837114" y="2591735"/>
              <a:ext cx="125597" cy="0"/>
            </a:xfrm>
            <a:prstGeom prst="line">
              <a:avLst/>
            </a:prstGeom>
          </p:spPr>
          <p:style>
            <a:lnRef idx="3">
              <a:schemeClr val="dk1"/>
            </a:lnRef>
            <a:fillRef idx="0">
              <a:schemeClr val="dk1"/>
            </a:fillRef>
            <a:effectRef idx="2">
              <a:schemeClr val="dk1"/>
            </a:effectRef>
            <a:fontRef idx="minor">
              <a:schemeClr val="tx1"/>
            </a:fontRef>
          </p:style>
        </p:cxnSp>
        <p:cxnSp>
          <p:nvCxnSpPr>
            <p:cNvPr id="21" name="Conector recto 20"/>
            <p:cNvCxnSpPr/>
            <p:nvPr/>
          </p:nvCxnSpPr>
          <p:spPr>
            <a:xfrm flipV="1">
              <a:off x="3950247" y="2434660"/>
              <a:ext cx="0" cy="154775"/>
            </a:xfrm>
            <a:prstGeom prst="line">
              <a:avLst/>
            </a:prstGeom>
          </p:spPr>
          <p:style>
            <a:lnRef idx="3">
              <a:schemeClr val="dk1"/>
            </a:lnRef>
            <a:fillRef idx="0">
              <a:schemeClr val="dk1"/>
            </a:fillRef>
            <a:effectRef idx="2">
              <a:schemeClr val="dk1"/>
            </a:effectRef>
            <a:fontRef idx="minor">
              <a:schemeClr val="tx1"/>
            </a:fontRef>
          </p:style>
        </p:cxnSp>
        <p:cxnSp>
          <p:nvCxnSpPr>
            <p:cNvPr id="23" name="Conector recto 22"/>
            <p:cNvCxnSpPr/>
            <p:nvPr/>
          </p:nvCxnSpPr>
          <p:spPr>
            <a:xfrm>
              <a:off x="3936844" y="2434660"/>
              <a:ext cx="483691" cy="0"/>
            </a:xfrm>
            <a:prstGeom prst="line">
              <a:avLst/>
            </a:prstGeom>
          </p:spPr>
          <p:style>
            <a:lnRef idx="3">
              <a:schemeClr val="dk1"/>
            </a:lnRef>
            <a:fillRef idx="0">
              <a:schemeClr val="dk1"/>
            </a:fillRef>
            <a:effectRef idx="2">
              <a:schemeClr val="dk1"/>
            </a:effectRef>
            <a:fontRef idx="minor">
              <a:schemeClr val="tx1"/>
            </a:fontRef>
          </p:style>
        </p:cxnSp>
        <p:sp>
          <p:nvSpPr>
            <p:cNvPr id="25" name="Forma libre 24"/>
            <p:cNvSpPr/>
            <p:nvPr/>
          </p:nvSpPr>
          <p:spPr>
            <a:xfrm>
              <a:off x="4414925" y="2265368"/>
              <a:ext cx="185124" cy="167928"/>
            </a:xfrm>
            <a:custGeom>
              <a:avLst/>
              <a:gdLst>
                <a:gd name="connsiteX0" fmla="*/ 0 w 185124"/>
                <a:gd name="connsiteY0" fmla="*/ 158073 h 167928"/>
                <a:gd name="connsiteX1" fmla="*/ 72928 w 185124"/>
                <a:gd name="connsiteY1" fmla="*/ 152463 h 167928"/>
                <a:gd name="connsiteX2" fmla="*/ 140246 w 185124"/>
                <a:gd name="connsiteY2" fmla="*/ 12217 h 167928"/>
                <a:gd name="connsiteX3" fmla="*/ 185124 w 185124"/>
                <a:gd name="connsiteY3" fmla="*/ 6608 h 167928"/>
              </a:gdLst>
              <a:ahLst/>
              <a:cxnLst>
                <a:cxn ang="0">
                  <a:pos x="connsiteX0" y="connsiteY0"/>
                </a:cxn>
                <a:cxn ang="0">
                  <a:pos x="connsiteX1" y="connsiteY1"/>
                </a:cxn>
                <a:cxn ang="0">
                  <a:pos x="connsiteX2" y="connsiteY2"/>
                </a:cxn>
                <a:cxn ang="0">
                  <a:pos x="connsiteX3" y="connsiteY3"/>
                </a:cxn>
              </a:cxnLst>
              <a:rect l="l" t="t" r="r" b="b"/>
              <a:pathLst>
                <a:path w="185124" h="167928">
                  <a:moveTo>
                    <a:pt x="0" y="158073"/>
                  </a:moveTo>
                  <a:cubicBezTo>
                    <a:pt x="24777" y="167422"/>
                    <a:pt x="49554" y="176772"/>
                    <a:pt x="72928" y="152463"/>
                  </a:cubicBezTo>
                  <a:cubicBezTo>
                    <a:pt x="96302" y="128154"/>
                    <a:pt x="121547" y="36526"/>
                    <a:pt x="140246" y="12217"/>
                  </a:cubicBezTo>
                  <a:cubicBezTo>
                    <a:pt x="158945" y="-12092"/>
                    <a:pt x="179514" y="7543"/>
                    <a:pt x="185124" y="660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s-GT">
                <a:solidFill>
                  <a:schemeClr val="tx1"/>
                </a:solidFill>
              </a:endParaRPr>
            </a:p>
          </p:txBody>
        </p:sp>
        <p:cxnSp>
          <p:nvCxnSpPr>
            <p:cNvPr id="26" name="Conector recto 25"/>
            <p:cNvCxnSpPr/>
            <p:nvPr/>
          </p:nvCxnSpPr>
          <p:spPr>
            <a:xfrm flipV="1">
              <a:off x="4585108" y="1793885"/>
              <a:ext cx="506130" cy="471483"/>
            </a:xfrm>
            <a:prstGeom prst="line">
              <a:avLst/>
            </a:prstGeom>
          </p:spPr>
          <p:style>
            <a:lnRef idx="3">
              <a:schemeClr val="dk1"/>
            </a:lnRef>
            <a:fillRef idx="0">
              <a:schemeClr val="dk1"/>
            </a:fillRef>
            <a:effectRef idx="2">
              <a:schemeClr val="dk1"/>
            </a:effectRef>
            <a:fontRef idx="minor">
              <a:schemeClr val="tx1"/>
            </a:fontRef>
          </p:style>
        </p:cxnSp>
      </p:grpSp>
      <p:sp>
        <p:nvSpPr>
          <p:cNvPr id="15" name="CuadroTexto 14"/>
          <p:cNvSpPr txBox="1"/>
          <p:nvPr/>
        </p:nvSpPr>
        <p:spPr>
          <a:xfrm>
            <a:off x="244072" y="4751809"/>
            <a:ext cx="4170854" cy="1815882"/>
          </a:xfrm>
          <a:prstGeom prst="rect">
            <a:avLst/>
          </a:prstGeom>
          <a:solidFill>
            <a:schemeClr val="bg1"/>
          </a:solidFill>
          <a:ln>
            <a:solidFill>
              <a:schemeClr val="accent1"/>
            </a:solidFill>
          </a:ln>
        </p:spPr>
        <p:txBody>
          <a:bodyPr wrap="square" rtlCol="0">
            <a:spAutoFit/>
          </a:bodyPr>
          <a:lstStyle/>
          <a:p>
            <a:pPr algn="ctr"/>
            <a:r>
              <a:rPr lang="en-US" sz="1600" dirty="0"/>
              <a:t>The project will transform the main land border between Central America and Mexico </a:t>
            </a:r>
            <a:r>
              <a:rPr lang="en-US" sz="1600" dirty="0" smtClean="0"/>
              <a:t>(Central America´s NAFTA access) in </a:t>
            </a:r>
            <a:r>
              <a:rPr lang="en-US" sz="1600" dirty="0"/>
              <a:t>a dry port and logistics center for the major supply chains in Central America. The project will interconnect with the Mexican rail network giving access to North America</a:t>
            </a:r>
            <a:r>
              <a:rPr lang="en-US" sz="1600" dirty="0" smtClean="0"/>
              <a:t>.</a:t>
            </a:r>
            <a:endParaRPr lang="en-US" sz="1600" dirty="0"/>
          </a:p>
        </p:txBody>
      </p:sp>
    </p:spTree>
    <p:extLst>
      <p:ext uri="{BB962C8B-B14F-4D97-AF65-F5344CB8AC3E}">
        <p14:creationId xmlns="" xmlns:p14="http://schemas.microsoft.com/office/powerpoint/2010/main" val="6899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168B0D-02DB-C346-88D9-41EBF8126ADD}" type="slidenum">
              <a:rPr lang="es-ES" smtClean="0"/>
              <a:pPr/>
              <a:t>12</a:t>
            </a:fld>
            <a:endParaRPr lang="es-ES"/>
          </a:p>
        </p:txBody>
      </p:sp>
      <p:grpSp>
        <p:nvGrpSpPr>
          <p:cNvPr id="2" name="Group 7"/>
          <p:cNvGrpSpPr/>
          <p:nvPr/>
        </p:nvGrpSpPr>
        <p:grpSpPr>
          <a:xfrm>
            <a:off x="524314" y="1078822"/>
            <a:ext cx="7632721" cy="5813252"/>
            <a:chOff x="0" y="327197"/>
            <a:chExt cx="7632721" cy="5813252"/>
          </a:xfrm>
        </p:grpSpPr>
        <p:pic>
          <p:nvPicPr>
            <p:cNvPr id="6" name="Picture 5"/>
            <p:cNvPicPr>
              <a:picLocks noChangeAspect="1"/>
            </p:cNvPicPr>
            <p:nvPr/>
          </p:nvPicPr>
          <p:blipFill>
            <a:blip r:embed="rId3">
              <a:clrChange>
                <a:clrFrom>
                  <a:srgbClr val="E1E2E2"/>
                </a:clrFrom>
                <a:clrTo>
                  <a:srgbClr val="E1E2E2">
                    <a:alpha val="0"/>
                  </a:srgbClr>
                </a:clrTo>
              </a:clrChange>
            </a:blip>
            <a:stretch>
              <a:fillRect/>
            </a:stretch>
          </p:blipFill>
          <p:spPr>
            <a:xfrm>
              <a:off x="0" y="327197"/>
              <a:ext cx="7632721" cy="5610050"/>
            </a:xfrm>
            <a:prstGeom prst="rect">
              <a:avLst/>
            </a:prstGeom>
          </p:spPr>
        </p:pic>
        <p:pic>
          <p:nvPicPr>
            <p:cNvPr id="7" name="Picture 6"/>
            <p:cNvPicPr>
              <a:picLocks noChangeAspect="1"/>
            </p:cNvPicPr>
            <p:nvPr/>
          </p:nvPicPr>
          <p:blipFill>
            <a:blip r:embed="rId4" cstate="email">
              <a:clrChange>
                <a:clrFrom>
                  <a:srgbClr val="E1E2E2"/>
                </a:clrFrom>
                <a:clrTo>
                  <a:srgbClr val="E1E2E2">
                    <a:alpha val="0"/>
                  </a:srgbClr>
                </a:clrTo>
              </a:clrChange>
              <a:extLst>
                <a:ext uri="{28A0092B-C50C-407E-A947-70E740481C1C}">
                  <a14:useLocalDpi xmlns="" xmlns:a14="http://schemas.microsoft.com/office/drawing/2010/main"/>
                </a:ext>
              </a:extLst>
            </a:blip>
            <a:srcRect/>
            <a:stretch>
              <a:fillRect/>
            </a:stretch>
          </p:blipFill>
          <p:spPr>
            <a:xfrm>
              <a:off x="4340675" y="5473700"/>
              <a:ext cx="550581" cy="666749"/>
            </a:xfrm>
            <a:prstGeom prst="rect">
              <a:avLst/>
            </a:prstGeom>
            <a:noFill/>
          </p:spPr>
        </p:pic>
      </p:grpSp>
      <p:sp>
        <p:nvSpPr>
          <p:cNvPr id="13" name="Título 4"/>
          <p:cNvSpPr txBox="1">
            <a:spLocks/>
          </p:cNvSpPr>
          <p:nvPr/>
        </p:nvSpPr>
        <p:spPr>
          <a:xfrm>
            <a:off x="-38872" y="-1"/>
            <a:ext cx="9239571" cy="981075"/>
          </a:xfrm>
          <a:prstGeom prst="rect">
            <a:avLst/>
          </a:prstGeom>
          <a:solidFill>
            <a:schemeClr val="tx2"/>
          </a:solidFill>
        </p:spPr>
        <p:txBody>
          <a:bodyPr lIns="91435" tIns="45720" rIns="91435" bIns="45720" anchor="ctr">
            <a:normAutofit fontScale="97500"/>
          </a:bodyPr>
          <a:lstStyle/>
          <a:p>
            <a:pPr marL="0" marR="0" lvl="0" indent="0" algn="ctr" defTabSz="457176"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mj-lt"/>
                <a:ea typeface="+mj-ea"/>
                <a:cs typeface="+mj-cs"/>
              </a:rPr>
              <a:t>The entry point to NAFTA</a:t>
            </a:r>
            <a:endParaRPr kumimoji="0" lang="en-US" sz="3600" b="0" i="0" u="none" strike="noStrike" kern="1200" cap="none" spc="0" normalizeH="0" baseline="0" dirty="0">
              <a:ln>
                <a:noFill/>
              </a:ln>
              <a:solidFill>
                <a:schemeClr val="bg1"/>
              </a:solidFill>
              <a:effectLst/>
              <a:uLnTx/>
              <a:uFillTx/>
              <a:latin typeface="+mj-lt"/>
              <a:ea typeface="+mj-ea"/>
              <a:cs typeface="+mj-cs"/>
            </a:endParaRPr>
          </a:p>
        </p:txBody>
      </p:sp>
      <p:sp>
        <p:nvSpPr>
          <p:cNvPr id="14" name="TextBox 13"/>
          <p:cNvSpPr txBox="1"/>
          <p:nvPr/>
        </p:nvSpPr>
        <p:spPr>
          <a:xfrm>
            <a:off x="2001947" y="1051802"/>
            <a:ext cx="5157932" cy="461665"/>
          </a:xfrm>
          <a:prstGeom prst="rect">
            <a:avLst/>
          </a:prstGeom>
          <a:solidFill>
            <a:srgbClr val="0000FF"/>
          </a:solidFill>
        </p:spPr>
        <p:txBody>
          <a:bodyPr wrap="none" rtlCol="0">
            <a:spAutoFit/>
          </a:bodyPr>
          <a:lstStyle/>
          <a:p>
            <a:r>
              <a:rPr lang="es-ES_tradnl" sz="2400" dirty="0" smtClean="0">
                <a:solidFill>
                  <a:srgbClr val="F2F2F2"/>
                </a:solidFill>
              </a:rPr>
              <a:t>México-EEUU </a:t>
            </a:r>
            <a:r>
              <a:rPr lang="es-ES_tradnl" sz="2400" dirty="0" err="1" smtClean="0">
                <a:solidFill>
                  <a:srgbClr val="F2F2F2"/>
                </a:solidFill>
              </a:rPr>
              <a:t>Main</a:t>
            </a:r>
            <a:r>
              <a:rPr lang="es-ES_tradnl" sz="2400" dirty="0" smtClean="0">
                <a:solidFill>
                  <a:srgbClr val="F2F2F2"/>
                </a:solidFill>
              </a:rPr>
              <a:t> </a:t>
            </a:r>
            <a:r>
              <a:rPr lang="es-ES_tradnl" sz="2400" dirty="0" err="1" smtClean="0">
                <a:solidFill>
                  <a:srgbClr val="F2F2F2"/>
                </a:solidFill>
              </a:rPr>
              <a:t>Railway</a:t>
            </a:r>
            <a:r>
              <a:rPr lang="es-ES_tradnl" sz="2400" dirty="0" smtClean="0">
                <a:solidFill>
                  <a:srgbClr val="F2F2F2"/>
                </a:solidFill>
              </a:rPr>
              <a:t> </a:t>
            </a:r>
            <a:r>
              <a:rPr lang="es-ES_tradnl" sz="2400" dirty="0" err="1" smtClean="0">
                <a:solidFill>
                  <a:srgbClr val="F2F2F2"/>
                </a:solidFill>
              </a:rPr>
              <a:t>lines</a:t>
            </a:r>
            <a:r>
              <a:rPr lang="es-ES_tradnl" sz="2400" dirty="0" smtClean="0">
                <a:solidFill>
                  <a:srgbClr val="F2F2F2"/>
                </a:solidFill>
              </a:rPr>
              <a:t> (2009)</a:t>
            </a:r>
            <a:endParaRPr lang="es-ES_tradnl" sz="2400" dirty="0">
              <a:solidFill>
                <a:srgbClr val="F2F2F2"/>
              </a:solidFill>
            </a:endParaRPr>
          </a:p>
        </p:txBody>
      </p:sp>
      <p:sp>
        <p:nvSpPr>
          <p:cNvPr id="8" name="5-Point Star 7"/>
          <p:cNvSpPr/>
          <p:nvPr/>
        </p:nvSpPr>
        <p:spPr>
          <a:xfrm>
            <a:off x="4759625" y="6542119"/>
            <a:ext cx="207996" cy="20501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 xmlns:p14="http://schemas.microsoft.com/office/powerpoint/2010/main" val="3626777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6342"/>
            <a:ext cx="9239571" cy="981075"/>
          </a:xfrm>
        </p:spPr>
        <p:txBody>
          <a:bodyPr>
            <a:noAutofit/>
          </a:bodyPr>
          <a:lstStyle/>
          <a:p>
            <a:r>
              <a:rPr lang="en-US" sz="2000" dirty="0"/>
              <a:t>The Mexican rail system is divided in sections which have private-public concessions.</a:t>
            </a:r>
            <a:br>
              <a:rPr lang="en-US" sz="2000" dirty="0"/>
            </a:br>
            <a:r>
              <a:rPr lang="en-US" sz="2000" dirty="0"/>
              <a:t>In 2005, the "Chiapas - </a:t>
            </a:r>
            <a:r>
              <a:rPr lang="en-US" sz="2000" dirty="0" err="1"/>
              <a:t>Mayab</a:t>
            </a:r>
            <a:r>
              <a:rPr lang="en-US" sz="2000" dirty="0"/>
              <a:t>" section suffered damages from Hurricane Stan and railway operation was discontinued...</a:t>
            </a:r>
          </a:p>
        </p:txBody>
      </p:sp>
      <p:pic>
        <p:nvPicPr>
          <p:cNvPr id="6" name="Imagen 5" descr="Image 24-06-2013 (1).png"/>
          <p:cNvPicPr>
            <a:picLocks noChangeAspect="1"/>
          </p:cNvPicPr>
          <p:nvPr/>
        </p:nvPicPr>
        <p:blipFill rotWithShape="1">
          <a:blip r:embed="rId2" cstate="email">
            <a:extLst>
              <a:ext uri="{28A0092B-C50C-407E-A947-70E740481C1C}">
                <a14:useLocalDpi xmlns="" xmlns:a14="http://schemas.microsoft.com/office/drawing/2010/main"/>
              </a:ext>
            </a:extLst>
          </a:blip>
          <a:srcRect l="-2436"/>
          <a:stretch/>
        </p:blipFill>
        <p:spPr>
          <a:xfrm>
            <a:off x="1483821" y="987417"/>
            <a:ext cx="7498829" cy="5162550"/>
          </a:xfrm>
          <a:prstGeom prst="rect">
            <a:avLst/>
          </a:prstGeom>
        </p:spPr>
      </p:pic>
      <p:sp>
        <p:nvSpPr>
          <p:cNvPr id="3" name="CuadroTexto 2"/>
          <p:cNvSpPr txBox="1"/>
          <p:nvPr/>
        </p:nvSpPr>
        <p:spPr>
          <a:xfrm>
            <a:off x="3848368" y="1219200"/>
            <a:ext cx="2762250" cy="369332"/>
          </a:xfrm>
          <a:prstGeom prst="rect">
            <a:avLst/>
          </a:prstGeom>
          <a:noFill/>
        </p:spPr>
        <p:txBody>
          <a:bodyPr wrap="square" rtlCol="0">
            <a:spAutoFit/>
          </a:bodyPr>
          <a:lstStyle/>
          <a:p>
            <a:pPr algn="ctr" defTabSz="457200"/>
            <a:r>
              <a:rPr lang="en-US" b="1" dirty="0" smtClean="0">
                <a:solidFill>
                  <a:prstClr val="black"/>
                </a:solidFill>
              </a:rPr>
              <a:t>Mexican Rail System</a:t>
            </a:r>
            <a:endParaRPr lang="en-US" b="1" dirty="0">
              <a:solidFill>
                <a:prstClr val="black"/>
              </a:solidFill>
            </a:endParaRPr>
          </a:p>
        </p:txBody>
      </p:sp>
      <p:grpSp>
        <p:nvGrpSpPr>
          <p:cNvPr id="19" name="Grupo 18"/>
          <p:cNvGrpSpPr/>
          <p:nvPr/>
        </p:nvGrpSpPr>
        <p:grpSpPr>
          <a:xfrm>
            <a:off x="370721" y="3619501"/>
            <a:ext cx="8498127" cy="3181350"/>
            <a:chOff x="322023" y="3619501"/>
            <a:chExt cx="8498127" cy="3181350"/>
          </a:xfrm>
        </p:grpSpPr>
        <p:sp>
          <p:nvSpPr>
            <p:cNvPr id="7" name="Rectángulo 6"/>
            <p:cNvSpPr/>
            <p:nvPr/>
          </p:nvSpPr>
          <p:spPr>
            <a:xfrm>
              <a:off x="6705600" y="3886201"/>
              <a:ext cx="2114550" cy="2095500"/>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grpSp>
          <p:nvGrpSpPr>
            <p:cNvPr id="8" name="Grupo 7"/>
            <p:cNvGrpSpPr/>
            <p:nvPr/>
          </p:nvGrpSpPr>
          <p:grpSpPr>
            <a:xfrm>
              <a:off x="322023" y="3619501"/>
              <a:ext cx="3316527" cy="3181349"/>
              <a:chOff x="322023" y="3619501"/>
              <a:chExt cx="3316527" cy="3181349"/>
            </a:xfrm>
          </p:grpSpPr>
          <p:sp>
            <p:nvSpPr>
              <p:cNvPr id="9" name="Rectángulo 8"/>
              <p:cNvSpPr/>
              <p:nvPr/>
            </p:nvSpPr>
            <p:spPr>
              <a:xfrm>
                <a:off x="322023" y="3619501"/>
                <a:ext cx="3316527" cy="3181349"/>
              </a:xfrm>
              <a:prstGeom prst="rect">
                <a:avLst/>
              </a:prstGeom>
              <a:no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pic>
            <p:nvPicPr>
              <p:cNvPr id="10" name="Imagen 9"/>
              <p:cNvPicPr>
                <a:picLocks noChangeAspect="1"/>
              </p:cNvPicPr>
              <p:nvPr/>
            </p:nvPicPr>
            <p:blipFill>
              <a:blip r:embed="rId3"/>
              <a:stretch>
                <a:fillRect/>
              </a:stretch>
            </p:blipFill>
            <p:spPr>
              <a:xfrm>
                <a:off x="360122" y="3657601"/>
                <a:ext cx="3202228" cy="3124199"/>
              </a:xfrm>
              <a:prstGeom prst="rect">
                <a:avLst/>
              </a:prstGeom>
            </p:spPr>
          </p:pic>
        </p:grpSp>
        <p:cxnSp>
          <p:nvCxnSpPr>
            <p:cNvPr id="12" name="Conector recto 11"/>
            <p:cNvCxnSpPr/>
            <p:nvPr/>
          </p:nvCxnSpPr>
          <p:spPr>
            <a:xfrm>
              <a:off x="3638550" y="3619501"/>
              <a:ext cx="3067050" cy="266700"/>
            </a:xfrm>
            <a:prstGeom prst="line">
              <a:avLst/>
            </a:prstGeom>
            <a:ln w="28575">
              <a:solidFill>
                <a:schemeClr val="tx2">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3638550" y="5981701"/>
              <a:ext cx="3067050" cy="819150"/>
            </a:xfrm>
            <a:prstGeom prst="line">
              <a:avLst/>
            </a:prstGeom>
            <a:ln w="28575">
              <a:solidFill>
                <a:schemeClr val="tx2">
                  <a:lumMod val="5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17" name="Picture 4" descr="http://www.normateca.gob.mx/Headers/FIT.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386873" y="3743259"/>
              <a:ext cx="1317035" cy="23819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3" name="Grupo 22"/>
          <p:cNvGrpSpPr/>
          <p:nvPr/>
        </p:nvGrpSpPr>
        <p:grpSpPr>
          <a:xfrm>
            <a:off x="560514" y="5716712"/>
            <a:ext cx="8453291" cy="1077218"/>
            <a:chOff x="560514" y="5716712"/>
            <a:chExt cx="8453291" cy="1077218"/>
          </a:xfrm>
        </p:grpSpPr>
        <p:sp>
          <p:nvSpPr>
            <p:cNvPr id="16" name="Elipse 15"/>
            <p:cNvSpPr/>
            <p:nvPr/>
          </p:nvSpPr>
          <p:spPr>
            <a:xfrm rot="1615686">
              <a:off x="560514" y="6027311"/>
              <a:ext cx="1593658" cy="466473"/>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sp>
          <p:nvSpPr>
            <p:cNvPr id="21" name="CuadroTexto 20"/>
            <p:cNvSpPr txBox="1"/>
            <p:nvPr/>
          </p:nvSpPr>
          <p:spPr>
            <a:xfrm>
              <a:off x="5544172" y="5716712"/>
              <a:ext cx="3469633" cy="1077218"/>
            </a:xfrm>
            <a:prstGeom prst="rect">
              <a:avLst/>
            </a:prstGeom>
            <a:solidFill>
              <a:schemeClr val="bg1"/>
            </a:solidFill>
            <a:ln w="41275">
              <a:solidFill>
                <a:srgbClr val="00B050"/>
              </a:solidFill>
            </a:ln>
          </p:spPr>
          <p:txBody>
            <a:bodyPr wrap="square" rtlCol="0">
              <a:spAutoFit/>
            </a:bodyPr>
            <a:lstStyle/>
            <a:p>
              <a:pPr algn="ctr" defTabSz="457200"/>
              <a:r>
                <a:rPr lang="en-US" sz="1600" dirty="0" smtClean="0"/>
                <a:t>Mexico's </a:t>
              </a:r>
              <a:r>
                <a:rPr lang="en-US" sz="1600" dirty="0"/>
                <a:t>government </a:t>
              </a:r>
              <a:r>
                <a:rPr lang="en-US" sz="1600" dirty="0" smtClean="0"/>
                <a:t>invested </a:t>
              </a:r>
              <a:r>
                <a:rPr lang="en-US" sz="1600" dirty="0"/>
                <a:t>more than US$ 300 mm in the rehabilitation of the </a:t>
              </a:r>
              <a:r>
                <a:rPr lang="en-US" sz="1600" dirty="0" smtClean="0"/>
                <a:t>railway section. Operational since April 2014.</a:t>
              </a:r>
              <a:endParaRPr lang="es-GT" sz="1600" dirty="0" smtClean="0">
                <a:solidFill>
                  <a:srgbClr val="1F497D"/>
                </a:solidFill>
              </a:endParaRPr>
            </a:p>
          </p:txBody>
        </p:sp>
        <p:cxnSp>
          <p:nvCxnSpPr>
            <p:cNvPr id="5" name="Conector recto de flecha 4"/>
            <p:cNvCxnSpPr/>
            <p:nvPr/>
          </p:nvCxnSpPr>
          <p:spPr>
            <a:xfrm flipH="1">
              <a:off x="1799669" y="5716712"/>
              <a:ext cx="3744504" cy="518913"/>
            </a:xfrm>
            <a:prstGeom prst="straightConnector1">
              <a:avLst/>
            </a:prstGeom>
            <a:noFill/>
            <a:ln w="25400">
              <a:solidFill>
                <a:srgbClr val="00B050"/>
              </a:solidFill>
              <a:headEnd type="none"/>
              <a:tailEnd type="triangle" w="lg" len="lg"/>
            </a:ln>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 xmlns:p14="http://schemas.microsoft.com/office/powerpoint/2010/main" val="29038425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38770"/>
            <a:ext cx="9144000" cy="734097"/>
          </a:xfrm>
          <a:solidFill>
            <a:schemeClr val="tx2"/>
          </a:solidFill>
        </p:spPr>
        <p:txBody>
          <a:bodyPr>
            <a:normAutofit/>
          </a:bodyPr>
          <a:lstStyle/>
          <a:p>
            <a:r>
              <a:rPr lang="en-US" sz="3200" b="1" dirty="0" smtClean="0">
                <a:latin typeface="Arial Narrow" panose="020B0606020202030204" pitchFamily="34" charset="0"/>
              </a:rPr>
              <a:t>Intermodal Border Port </a:t>
            </a:r>
            <a:r>
              <a:rPr lang="en-US" sz="3200" b="1" dirty="0" err="1" smtClean="0">
                <a:latin typeface="Arial Narrow" panose="020B0606020202030204" pitchFamily="34" charset="0"/>
              </a:rPr>
              <a:t>Tecun</a:t>
            </a:r>
            <a:r>
              <a:rPr lang="en-US" sz="3200" b="1" dirty="0" smtClean="0">
                <a:latin typeface="Arial Narrow" panose="020B0606020202030204" pitchFamily="34" charset="0"/>
              </a:rPr>
              <a:t> </a:t>
            </a:r>
            <a:r>
              <a:rPr lang="en-US" sz="3200" b="1" dirty="0" err="1" smtClean="0">
                <a:latin typeface="Arial Narrow" panose="020B0606020202030204" pitchFamily="34" charset="0"/>
              </a:rPr>
              <a:t>Uman</a:t>
            </a:r>
            <a:r>
              <a:rPr lang="en-US" sz="3200" b="1" dirty="0" smtClean="0">
                <a:latin typeface="Arial Narrow" panose="020B0606020202030204" pitchFamily="34" charset="0"/>
              </a:rPr>
              <a:t>: Roles</a:t>
            </a:r>
            <a:endParaRPr lang="en-US" sz="3200" b="1" dirty="0">
              <a:latin typeface="Arial Narrow" panose="020B0606020202030204" pitchFamily="34" charset="0"/>
            </a:endParaRPr>
          </a:p>
        </p:txBody>
      </p:sp>
      <p:sp>
        <p:nvSpPr>
          <p:cNvPr id="14" name="Rectángulo 13"/>
          <p:cNvSpPr/>
          <p:nvPr/>
        </p:nvSpPr>
        <p:spPr>
          <a:xfrm>
            <a:off x="4991100" y="976732"/>
            <a:ext cx="4064000" cy="22236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400" b="1" dirty="0" smtClean="0">
                <a:solidFill>
                  <a:schemeClr val="tx1"/>
                </a:solidFill>
                <a:latin typeface="Arial"/>
                <a:cs typeface="Arial"/>
              </a:rPr>
              <a:t>Revenue Sources:</a:t>
            </a:r>
          </a:p>
          <a:p>
            <a:pPr marL="92075" indent="-92075" algn="just">
              <a:buFont typeface="Arial"/>
              <a:buChar char="•"/>
            </a:pPr>
            <a:r>
              <a:rPr lang="en-US" sz="1400" dirty="0" smtClean="0">
                <a:solidFill>
                  <a:schemeClr val="tx1"/>
                </a:solidFill>
                <a:latin typeface="Arial"/>
                <a:cs typeface="Arial"/>
              </a:rPr>
              <a:t>Logistic port services: drop &amp;hook, cargo trans-shipment, container loading and unloading (non-regulated)</a:t>
            </a:r>
          </a:p>
          <a:p>
            <a:pPr marL="92075" indent="-92075" algn="just">
              <a:buFont typeface="Arial"/>
              <a:buChar char="•"/>
            </a:pPr>
            <a:r>
              <a:rPr lang="en-US" sz="1400" dirty="0" smtClean="0">
                <a:solidFill>
                  <a:schemeClr val="tx1"/>
                </a:solidFill>
                <a:latin typeface="Arial"/>
                <a:cs typeface="Arial"/>
              </a:rPr>
              <a:t>Fiscal Warehousing and related services (non-regulated)</a:t>
            </a:r>
          </a:p>
          <a:p>
            <a:pPr marL="92075" indent="-92075" algn="just">
              <a:buFont typeface="Arial"/>
              <a:buChar char="•"/>
            </a:pPr>
            <a:r>
              <a:rPr lang="en-US" sz="1400" dirty="0" smtClean="0">
                <a:solidFill>
                  <a:schemeClr val="tx1"/>
                </a:solidFill>
                <a:latin typeface="Arial"/>
                <a:cs typeface="Arial"/>
              </a:rPr>
              <a:t>Rail-line and train operation services (regulated)</a:t>
            </a:r>
          </a:p>
          <a:p>
            <a:pPr marL="92075" indent="-92075" algn="just">
              <a:buFont typeface="Arial"/>
              <a:buChar char="•"/>
            </a:pPr>
            <a:r>
              <a:rPr lang="en-US" sz="1400" dirty="0" smtClean="0">
                <a:solidFill>
                  <a:schemeClr val="tx1"/>
                </a:solidFill>
                <a:latin typeface="Arial"/>
                <a:cs typeface="Arial"/>
              </a:rPr>
              <a:t>Custom process revision fees  (X-ray and intrusive) (regulated)</a:t>
            </a:r>
          </a:p>
          <a:p>
            <a:pPr marL="92075" indent="-92075" algn="just">
              <a:buFont typeface="Arial"/>
              <a:buChar char="•"/>
            </a:pPr>
            <a:r>
              <a:rPr lang="en-US" sz="1400" dirty="0" smtClean="0">
                <a:solidFill>
                  <a:schemeClr val="tx1"/>
                </a:solidFill>
                <a:latin typeface="Arial"/>
                <a:cs typeface="Arial"/>
              </a:rPr>
              <a:t> Space Rental for Services (food, parking, etc.)</a:t>
            </a:r>
          </a:p>
        </p:txBody>
      </p:sp>
      <p:sp>
        <p:nvSpPr>
          <p:cNvPr id="15" name="Rectángulo 14"/>
          <p:cNvSpPr/>
          <p:nvPr/>
        </p:nvSpPr>
        <p:spPr>
          <a:xfrm>
            <a:off x="50800" y="785691"/>
            <a:ext cx="4336766" cy="371333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600" b="1" dirty="0" smtClean="0">
                <a:solidFill>
                  <a:schemeClr val="tx1"/>
                </a:solidFill>
                <a:latin typeface="Arial"/>
                <a:cs typeface="Arial"/>
              </a:rPr>
              <a:t>Private Participant role and investments</a:t>
            </a:r>
          </a:p>
          <a:p>
            <a:pPr marL="92075" indent="-92075" algn="just">
              <a:buFont typeface="Arial"/>
              <a:buChar char="•"/>
            </a:pPr>
            <a:r>
              <a:rPr lang="en-US" sz="1400" dirty="0" smtClean="0">
                <a:solidFill>
                  <a:schemeClr val="tx1"/>
                </a:solidFill>
                <a:latin typeface="Arial"/>
                <a:cs typeface="Arial"/>
              </a:rPr>
              <a:t>Build and upgrade Logistic Facilities for state-of the-art “drop and hook” capabilities, storage and transshipment. </a:t>
            </a:r>
          </a:p>
          <a:p>
            <a:pPr marL="92075" indent="-92075" algn="just">
              <a:buFont typeface="Arial"/>
              <a:buChar char="•"/>
            </a:pPr>
            <a:r>
              <a:rPr lang="en-US" sz="1400" dirty="0" smtClean="0">
                <a:solidFill>
                  <a:schemeClr val="tx1"/>
                </a:solidFill>
                <a:latin typeface="Arial"/>
                <a:cs typeface="Arial"/>
              </a:rPr>
              <a:t>Construction and operation of 5 Kms. of rail line on the Guatemalan side plus the equipment for operation, loading and unloading of cargo train-truck. </a:t>
            </a:r>
          </a:p>
          <a:p>
            <a:pPr marL="92075" indent="-92075" algn="just">
              <a:buFont typeface="Arial"/>
              <a:buChar char="•"/>
            </a:pPr>
            <a:r>
              <a:rPr lang="en-US" sz="1400" dirty="0" smtClean="0">
                <a:solidFill>
                  <a:schemeClr val="tx1"/>
                </a:solidFill>
                <a:latin typeface="Arial"/>
                <a:cs typeface="Arial"/>
              </a:rPr>
              <a:t>Minor additional investments to improve custom clearing and immigration facilities and provide complimentary services such as: space rental for cafeterias, offices, commerce and others amenities for pilots and customs staff </a:t>
            </a:r>
          </a:p>
          <a:p>
            <a:pPr marL="92075" indent="-92075" algn="just">
              <a:buFont typeface="Arial"/>
              <a:buChar char="•"/>
            </a:pPr>
            <a:r>
              <a:rPr lang="en-US" sz="1400" dirty="0" smtClean="0">
                <a:solidFill>
                  <a:schemeClr val="tx1"/>
                </a:solidFill>
                <a:latin typeface="Arial"/>
                <a:cs typeface="Arial"/>
              </a:rPr>
              <a:t>Optional: specialized off-duty storage facilities or warehousing</a:t>
            </a:r>
          </a:p>
          <a:p>
            <a:pPr marL="92075" indent="-92075" algn="just">
              <a:buFont typeface="Arial"/>
              <a:buChar char="•"/>
            </a:pPr>
            <a:r>
              <a:rPr lang="en-US" sz="1400" b="1" dirty="0" smtClean="0">
                <a:solidFill>
                  <a:schemeClr val="tx1"/>
                </a:solidFill>
                <a:latin typeface="Arial"/>
                <a:cs typeface="Arial"/>
              </a:rPr>
              <a:t>Investment in phases, adds up to est. $35 million</a:t>
            </a:r>
          </a:p>
        </p:txBody>
      </p:sp>
      <p:sp>
        <p:nvSpPr>
          <p:cNvPr id="18" name="Rectángulo 17"/>
          <p:cNvSpPr/>
          <p:nvPr/>
        </p:nvSpPr>
        <p:spPr>
          <a:xfrm>
            <a:off x="75842" y="4563417"/>
            <a:ext cx="8864032" cy="184661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sz="1600" b="1" dirty="0" smtClean="0">
                <a:solidFill>
                  <a:schemeClr val="tx1"/>
                </a:solidFill>
                <a:latin typeface="Arial"/>
                <a:cs typeface="Arial"/>
              </a:rPr>
              <a:t>Government Role</a:t>
            </a:r>
          </a:p>
          <a:p>
            <a:pPr marL="92075" indent="-92075" algn="just">
              <a:buFont typeface="Arial"/>
              <a:buChar char="•"/>
            </a:pPr>
            <a:r>
              <a:rPr lang="es-GT" sz="1400" dirty="0" smtClean="0">
                <a:solidFill>
                  <a:schemeClr val="tx1"/>
                </a:solidFill>
                <a:latin typeface="Arial"/>
                <a:cs typeface="Arial"/>
              </a:rPr>
              <a:t>Operate and maintain efficient custom and immigration operation as a specialized cargo entry point</a:t>
            </a:r>
          </a:p>
          <a:p>
            <a:pPr marL="92075" indent="-92075" algn="just">
              <a:buFont typeface="Arial"/>
              <a:buChar char="•"/>
            </a:pPr>
            <a:r>
              <a:rPr lang="es-GT" sz="1400" dirty="0" smtClean="0">
                <a:solidFill>
                  <a:schemeClr val="tx1"/>
                </a:solidFill>
                <a:latin typeface="Arial"/>
                <a:cs typeface="Arial"/>
              </a:rPr>
              <a:t>Provide the property (currently owned) for the port operation</a:t>
            </a:r>
          </a:p>
          <a:p>
            <a:pPr marL="92075" indent="-92075" algn="just">
              <a:buFont typeface="Arial"/>
              <a:buChar char="•"/>
            </a:pPr>
            <a:r>
              <a:rPr lang="es-GT" sz="1400" dirty="0" smtClean="0">
                <a:solidFill>
                  <a:schemeClr val="tx1"/>
                </a:solidFill>
                <a:latin typeface="Arial"/>
                <a:cs typeface="Arial"/>
              </a:rPr>
              <a:t>Secure right of way for the rail line extension (done)</a:t>
            </a:r>
          </a:p>
          <a:p>
            <a:pPr marL="92075" indent="-92075" algn="just">
              <a:buFont typeface="Arial"/>
              <a:buChar char="•"/>
            </a:pPr>
            <a:r>
              <a:rPr lang="es-GT" sz="1400" dirty="0" smtClean="0">
                <a:solidFill>
                  <a:schemeClr val="tx1"/>
                </a:solidFill>
                <a:latin typeface="Arial"/>
                <a:cs typeface="Arial"/>
              </a:rPr>
              <a:t>Coordination with Mexico in rail and border crossing</a:t>
            </a:r>
          </a:p>
          <a:p>
            <a:pPr algn="just"/>
            <a:r>
              <a:rPr lang="es-GT" sz="1400" dirty="0" smtClean="0">
                <a:solidFill>
                  <a:schemeClr val="tx1"/>
                </a:solidFill>
                <a:latin typeface="Arial"/>
                <a:cs typeface="Arial"/>
              </a:rPr>
              <a:t>IMPORTANT NOTE: It is an ongoing border crossing operation and has operated for 10 years. The overall structure of treaties and border crossing is not changing</a:t>
            </a:r>
          </a:p>
          <a:p>
            <a:pPr marL="88900" indent="-88900" algn="just">
              <a:buFont typeface="Arial"/>
              <a:buChar char="•"/>
            </a:pPr>
            <a:r>
              <a:rPr lang="es-GT" sz="1400" dirty="0" smtClean="0">
                <a:solidFill>
                  <a:schemeClr val="tx1"/>
                </a:solidFill>
                <a:latin typeface="Arial"/>
                <a:cs typeface="Arial"/>
              </a:rPr>
              <a:t>Government </a:t>
            </a:r>
            <a:r>
              <a:rPr lang="en-US" sz="1400" dirty="0" smtClean="0">
                <a:solidFill>
                  <a:schemeClr val="tx1"/>
                </a:solidFill>
                <a:latin typeface="Arial"/>
                <a:cs typeface="Arial"/>
              </a:rPr>
              <a:t>expected reward:</a:t>
            </a:r>
            <a:r>
              <a:rPr lang="en-US" sz="1400" dirty="0">
                <a:solidFill>
                  <a:schemeClr val="tx1"/>
                </a:solidFill>
                <a:latin typeface="Arial"/>
                <a:cs typeface="Arial"/>
              </a:rPr>
              <a:t> </a:t>
            </a:r>
            <a:r>
              <a:rPr lang="en-US" sz="1400" dirty="0" smtClean="0">
                <a:solidFill>
                  <a:schemeClr val="tx1"/>
                </a:solidFill>
                <a:latin typeface="Arial"/>
                <a:cs typeface="Arial"/>
              </a:rPr>
              <a:t>efficient operation. May demand a % of revenues (still to be defined)</a:t>
            </a:r>
          </a:p>
        </p:txBody>
      </p:sp>
      <p:sp>
        <p:nvSpPr>
          <p:cNvPr id="4" name="Flecha derecha 3"/>
          <p:cNvSpPr/>
          <p:nvPr/>
        </p:nvSpPr>
        <p:spPr>
          <a:xfrm>
            <a:off x="4575033" y="1384300"/>
            <a:ext cx="263667" cy="1587500"/>
          </a:xfrm>
          <a:prstGeom prst="rightArrow">
            <a:avLst>
              <a:gd name="adj1" fmla="val 50000"/>
              <a:gd name="adj2" fmla="val 10418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p:cNvSpPr txBox="1"/>
          <p:nvPr/>
        </p:nvSpPr>
        <p:spPr>
          <a:xfrm>
            <a:off x="4978400" y="3424766"/>
            <a:ext cx="3720532" cy="646331"/>
          </a:xfrm>
          <a:prstGeom prst="rect">
            <a:avLst/>
          </a:prstGeom>
          <a:solidFill>
            <a:schemeClr val="bg1">
              <a:lumMod val="85000"/>
            </a:schemeClr>
          </a:solidFill>
        </p:spPr>
        <p:txBody>
          <a:bodyPr wrap="square" rtlCol="0">
            <a:spAutoFit/>
          </a:bodyPr>
          <a:lstStyle/>
          <a:p>
            <a:pPr algn="ctr"/>
            <a:r>
              <a:rPr lang="en-US" dirty="0" smtClean="0"/>
              <a:t>Estimated $11 million revenue by year 5 of operation</a:t>
            </a:r>
            <a:r>
              <a:rPr lang="en-US" baseline="30000" dirty="0" smtClean="0"/>
              <a:t>1</a:t>
            </a:r>
            <a:endParaRPr lang="en-US" baseline="30000" dirty="0"/>
          </a:p>
        </p:txBody>
      </p:sp>
      <p:sp>
        <p:nvSpPr>
          <p:cNvPr id="2" name="CuadroTexto 1"/>
          <p:cNvSpPr txBox="1"/>
          <p:nvPr/>
        </p:nvSpPr>
        <p:spPr>
          <a:xfrm>
            <a:off x="80515" y="6384274"/>
            <a:ext cx="8885118" cy="461665"/>
          </a:xfrm>
          <a:prstGeom prst="rect">
            <a:avLst/>
          </a:prstGeom>
          <a:noFill/>
        </p:spPr>
        <p:txBody>
          <a:bodyPr wrap="square" rtlCol="0">
            <a:spAutoFit/>
          </a:bodyPr>
          <a:lstStyle/>
          <a:p>
            <a:r>
              <a:rPr lang="en-US" sz="1200" baseline="30000" dirty="0" smtClean="0"/>
              <a:t>1</a:t>
            </a:r>
            <a:r>
              <a:rPr lang="en-US" sz="1200" dirty="0" smtClean="0"/>
              <a:t>Conservative estimate based on a 30% market share of the current logistics (truck – truck)  business in the zone and a 25% conversion of cargo from Truck to Rail in the Mexico-Guatemala´s cargo route</a:t>
            </a:r>
            <a:endParaRPr lang="en-US" sz="1200" dirty="0"/>
          </a:p>
        </p:txBody>
      </p:sp>
    </p:spTree>
    <p:extLst>
      <p:ext uri="{BB962C8B-B14F-4D97-AF65-F5344CB8AC3E}">
        <p14:creationId xmlns="" xmlns:p14="http://schemas.microsoft.com/office/powerpoint/2010/main" val="2506205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8877" y="-1"/>
            <a:ext cx="9239571" cy="981075"/>
          </a:xfrm>
          <a:solidFill>
            <a:schemeClr val="tx2"/>
          </a:solidFill>
        </p:spPr>
        <p:txBody>
          <a:bodyPr>
            <a:normAutofit/>
          </a:bodyPr>
          <a:lstStyle/>
          <a:p>
            <a:r>
              <a:rPr lang="es-GT" sz="2400" b="1" dirty="0" smtClean="0"/>
              <a:t>Private Investor will build and operate modern intermodal port facilities and customs</a:t>
            </a:r>
            <a:endParaRPr lang="es-ES" sz="2400" b="1" dirty="0"/>
          </a:p>
        </p:txBody>
      </p:sp>
      <p:pic>
        <p:nvPicPr>
          <p:cNvPr id="2" name="Imagen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55460" y="1221708"/>
            <a:ext cx="9040412" cy="5342883"/>
          </a:xfrm>
          <a:prstGeom prst="rect">
            <a:avLst/>
          </a:prstGeom>
        </p:spPr>
      </p:pic>
    </p:spTree>
    <p:extLst>
      <p:ext uri="{BB962C8B-B14F-4D97-AF65-F5344CB8AC3E}">
        <p14:creationId xmlns="" xmlns:p14="http://schemas.microsoft.com/office/powerpoint/2010/main" val="201250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ector recto de flecha 23"/>
          <p:cNvCxnSpPr/>
          <p:nvPr/>
        </p:nvCxnSpPr>
        <p:spPr>
          <a:xfrm>
            <a:off x="5297498" y="1061318"/>
            <a:ext cx="0" cy="2572194"/>
          </a:xfrm>
          <a:prstGeom prst="straightConnector1">
            <a:avLst/>
          </a:prstGeom>
          <a:ln w="38100">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A9168B0D-02DB-C346-88D9-41EBF8126ADD}" type="slidenum">
              <a:rPr lang="en-US" smtClean="0"/>
              <a:pPr/>
              <a:t>16</a:t>
            </a:fld>
            <a:endParaRPr lang="en-US" dirty="0"/>
          </a:p>
        </p:txBody>
      </p:sp>
      <p:cxnSp>
        <p:nvCxnSpPr>
          <p:cNvPr id="4" name="Conector recto 3"/>
          <p:cNvCxnSpPr/>
          <p:nvPr/>
        </p:nvCxnSpPr>
        <p:spPr>
          <a:xfrm>
            <a:off x="8901881" y="1262845"/>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5" name="Pentágono 4"/>
          <p:cNvSpPr/>
          <p:nvPr/>
        </p:nvSpPr>
        <p:spPr>
          <a:xfrm>
            <a:off x="472221" y="901195"/>
            <a:ext cx="8853105" cy="443753"/>
          </a:xfrm>
          <a:prstGeom prst="homePlate">
            <a:avLst/>
          </a:prstGeom>
          <a:solidFill>
            <a:schemeClr val="accent3">
              <a:lumMod val="50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smtClean="0"/>
              <a:t>Ene</a:t>
            </a:r>
            <a:r>
              <a:rPr lang="en-US" sz="1400" b="1" dirty="0" smtClean="0"/>
              <a:t> 14  Mar 14  May 14  Jul 14  Sep 14  Nov 14    </a:t>
            </a:r>
            <a:r>
              <a:rPr lang="en-US" sz="1400" b="1" dirty="0" err="1" smtClean="0"/>
              <a:t>Ene</a:t>
            </a:r>
            <a:r>
              <a:rPr lang="en-US" sz="1400" b="1" dirty="0" smtClean="0"/>
              <a:t> 15  Mar 15  May 15  Jul 15  Sep 15  Nov 15 Ene16  Sep16 Nov16  </a:t>
            </a:r>
            <a:endParaRPr lang="en-US" sz="1400" b="1" dirty="0"/>
          </a:p>
        </p:txBody>
      </p:sp>
      <p:cxnSp>
        <p:nvCxnSpPr>
          <p:cNvPr id="6" name="Conector recto 5"/>
          <p:cNvCxnSpPr/>
          <p:nvPr/>
        </p:nvCxnSpPr>
        <p:spPr>
          <a:xfrm>
            <a:off x="625638" y="1356740"/>
            <a:ext cx="3939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1223207" y="1356740"/>
            <a:ext cx="2406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1820776" y="1344708"/>
            <a:ext cx="0" cy="5387018"/>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2418345" y="1356740"/>
            <a:ext cx="63869"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3015914" y="1356740"/>
            <a:ext cx="63868"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3613483" y="1356740"/>
            <a:ext cx="2666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4211052" y="1356740"/>
            <a:ext cx="4606"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4808621" y="1344708"/>
            <a:ext cx="36449" cy="5291223"/>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5408196" y="1356740"/>
            <a:ext cx="3308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6005765" y="1356740"/>
            <a:ext cx="70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6601328" y="1356740"/>
            <a:ext cx="15538"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a:off x="7196891" y="1356740"/>
            <a:ext cx="2406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7792454" y="1356740"/>
            <a:ext cx="40460"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9" name="Conector recto 18"/>
          <p:cNvCxnSpPr/>
          <p:nvPr/>
        </p:nvCxnSpPr>
        <p:spPr>
          <a:xfrm>
            <a:off x="8388017" y="1356740"/>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230006" y="900945"/>
            <a:ext cx="3656185" cy="443763"/>
          </a:xfrm>
          <a:prstGeom prst="rect">
            <a:avLst/>
          </a:prstGeom>
          <a:solidFill>
            <a:schemeClr val="accent3">
              <a:lumMod val="60000"/>
              <a:lumOff val="40000"/>
            </a:schemeClr>
          </a:solidFill>
          <a:ln>
            <a:solidFill>
              <a:schemeClr val="bg2">
                <a:lumMod val="5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smtClean="0">
                <a:solidFill>
                  <a:schemeClr val="tx1"/>
                </a:solidFill>
              </a:rPr>
              <a:t>Ene</a:t>
            </a:r>
            <a:r>
              <a:rPr lang="en-US" sz="1400" b="1" dirty="0" smtClean="0">
                <a:solidFill>
                  <a:schemeClr val="tx1"/>
                </a:solidFill>
              </a:rPr>
              <a:t> 14  Mar 14  May 14   Jul 14   Sep 14 Nov 14</a:t>
            </a:r>
            <a:endParaRPr lang="en-US" sz="1400" dirty="0">
              <a:solidFill>
                <a:schemeClr val="tx1"/>
              </a:solidFill>
            </a:endParaRPr>
          </a:p>
        </p:txBody>
      </p:sp>
      <p:sp>
        <p:nvSpPr>
          <p:cNvPr id="21" name="Rectángulo 20"/>
          <p:cNvSpPr/>
          <p:nvPr/>
        </p:nvSpPr>
        <p:spPr>
          <a:xfrm>
            <a:off x="3766589" y="900945"/>
            <a:ext cx="3717046" cy="443763"/>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smtClean="0"/>
              <a:t>Ene</a:t>
            </a:r>
            <a:r>
              <a:rPr lang="en-US" sz="1400" b="1" dirty="0" smtClean="0"/>
              <a:t> 15  Mar 15  May 15   Jul 15   Sep 15   Nov 15</a:t>
            </a:r>
            <a:endParaRPr lang="en-US" sz="1400" dirty="0"/>
          </a:p>
        </p:txBody>
      </p:sp>
      <p:sp>
        <p:nvSpPr>
          <p:cNvPr id="22" name="Pentágono 21"/>
          <p:cNvSpPr/>
          <p:nvPr/>
        </p:nvSpPr>
        <p:spPr>
          <a:xfrm>
            <a:off x="278135" y="1786975"/>
            <a:ext cx="1542641"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Narrow" panose="020B0606020202030204" pitchFamily="34" charset="0"/>
              </a:rPr>
              <a:t>Feasibility Studies</a:t>
            </a:r>
          </a:p>
        </p:txBody>
      </p:sp>
      <p:sp>
        <p:nvSpPr>
          <p:cNvPr id="23" name="Pentágono 22"/>
          <p:cNvSpPr/>
          <p:nvPr/>
        </p:nvSpPr>
        <p:spPr>
          <a:xfrm>
            <a:off x="2269397" y="1428691"/>
            <a:ext cx="2121626" cy="392153"/>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Compliance with the Law requirements</a:t>
            </a:r>
            <a:endParaRPr lang="en-US" sz="1200" b="1" dirty="0">
              <a:latin typeface="Arial Narrow" panose="020B0606020202030204" pitchFamily="34" charset="0"/>
            </a:endParaRPr>
          </a:p>
        </p:txBody>
      </p:sp>
      <p:sp>
        <p:nvSpPr>
          <p:cNvPr id="25" name="CuadroTexto 24"/>
          <p:cNvSpPr txBox="1"/>
          <p:nvPr/>
        </p:nvSpPr>
        <p:spPr>
          <a:xfrm>
            <a:off x="1816081" y="2885103"/>
            <a:ext cx="1429738" cy="461665"/>
          </a:xfrm>
          <a:prstGeom prst="rect">
            <a:avLst/>
          </a:prstGeom>
          <a:solidFill>
            <a:schemeClr val="bg1"/>
          </a:solidFill>
        </p:spPr>
        <p:txBody>
          <a:bodyPr wrap="square" rtlCol="0">
            <a:spAutoFit/>
          </a:bodyPr>
          <a:lstStyle/>
          <a:p>
            <a:pPr algn="ctr"/>
            <a:r>
              <a:rPr lang="en-US" sz="1200" b="1" dirty="0">
                <a:solidFill>
                  <a:schemeClr val="tx1">
                    <a:lumMod val="95000"/>
                    <a:lumOff val="5000"/>
                  </a:schemeClr>
                </a:solidFill>
                <a:latin typeface="Arial Narrow" panose="020B0606020202030204" pitchFamily="34" charset="0"/>
              </a:rPr>
              <a:t>Prequalification Terms approved</a:t>
            </a:r>
          </a:p>
        </p:txBody>
      </p:sp>
      <p:sp>
        <p:nvSpPr>
          <p:cNvPr id="26" name="Pentágono 25"/>
          <p:cNvSpPr/>
          <p:nvPr/>
        </p:nvSpPr>
        <p:spPr>
          <a:xfrm>
            <a:off x="1221200" y="2343539"/>
            <a:ext cx="2629807"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Narrow" panose="020B0606020202030204" pitchFamily="34" charset="0"/>
              </a:rPr>
              <a:t>Project Structuring</a:t>
            </a:r>
          </a:p>
        </p:txBody>
      </p:sp>
      <p:sp>
        <p:nvSpPr>
          <p:cNvPr id="27" name="Pentágono 26"/>
          <p:cNvSpPr/>
          <p:nvPr/>
        </p:nvSpPr>
        <p:spPr>
          <a:xfrm>
            <a:off x="4148748" y="2921732"/>
            <a:ext cx="1172325"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Narrow" panose="020B0606020202030204" pitchFamily="34" charset="0"/>
              </a:rPr>
              <a:t>Prequalification</a:t>
            </a:r>
            <a:endParaRPr lang="en-US" sz="1100" b="1" dirty="0">
              <a:latin typeface="Arial Narrow" panose="020B0606020202030204" pitchFamily="34" charset="0"/>
            </a:endParaRPr>
          </a:p>
        </p:txBody>
      </p:sp>
      <p:sp>
        <p:nvSpPr>
          <p:cNvPr id="28" name="Pentágono 27"/>
          <p:cNvSpPr/>
          <p:nvPr/>
        </p:nvSpPr>
        <p:spPr>
          <a:xfrm>
            <a:off x="4847062" y="4072201"/>
            <a:ext cx="1123159"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Narrow" panose="020B0606020202030204" pitchFamily="34" charset="0"/>
              </a:rPr>
              <a:t>Bidding</a:t>
            </a:r>
            <a:endParaRPr lang="en-US" sz="1400" b="1" dirty="0">
              <a:latin typeface="Arial Narrow" panose="020B0606020202030204" pitchFamily="34" charset="0"/>
            </a:endParaRPr>
          </a:p>
        </p:txBody>
      </p:sp>
      <p:sp>
        <p:nvSpPr>
          <p:cNvPr id="29" name="Pentágono 28"/>
          <p:cNvSpPr/>
          <p:nvPr/>
        </p:nvSpPr>
        <p:spPr>
          <a:xfrm>
            <a:off x="6067626" y="4908809"/>
            <a:ext cx="1781475"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Narrow" panose="020B0606020202030204" pitchFamily="34" charset="0"/>
              </a:rPr>
              <a:t>Congress Approval</a:t>
            </a:r>
            <a:endParaRPr lang="en-US" sz="1400" b="1" dirty="0">
              <a:latin typeface="Arial Narrow" panose="020B0606020202030204" pitchFamily="34" charset="0"/>
            </a:endParaRPr>
          </a:p>
        </p:txBody>
      </p:sp>
      <p:sp>
        <p:nvSpPr>
          <p:cNvPr id="30" name="Pentágono 29"/>
          <p:cNvSpPr/>
          <p:nvPr/>
        </p:nvSpPr>
        <p:spPr>
          <a:xfrm>
            <a:off x="7792454" y="5378041"/>
            <a:ext cx="1351546" cy="408666"/>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Narrow" panose="020B0606020202030204" pitchFamily="34" charset="0"/>
              </a:rPr>
              <a:t>Financial Closing</a:t>
            </a:r>
            <a:endParaRPr lang="en-US" sz="1400" b="1" dirty="0">
              <a:latin typeface="Arial Narrow" panose="020B0606020202030204" pitchFamily="34" charset="0"/>
            </a:endParaRPr>
          </a:p>
        </p:txBody>
      </p:sp>
      <p:sp>
        <p:nvSpPr>
          <p:cNvPr id="31" name="CuadroTexto 30"/>
          <p:cNvSpPr txBox="1"/>
          <p:nvPr/>
        </p:nvSpPr>
        <p:spPr>
          <a:xfrm>
            <a:off x="5652022" y="3463896"/>
            <a:ext cx="1033262" cy="461665"/>
          </a:xfrm>
          <a:prstGeom prst="rect">
            <a:avLst/>
          </a:prstGeom>
          <a:solidFill>
            <a:schemeClr val="bg1"/>
          </a:solidFill>
        </p:spPr>
        <p:txBody>
          <a:bodyPr wrap="square" rtlCol="0">
            <a:spAutoFit/>
          </a:bodyPr>
          <a:lstStyle/>
          <a:p>
            <a:pPr algn="ctr"/>
            <a:r>
              <a:rPr lang="en-US" sz="1200" b="1" dirty="0" smtClean="0">
                <a:solidFill>
                  <a:schemeClr val="tx1">
                    <a:lumMod val="95000"/>
                    <a:lumOff val="5000"/>
                  </a:schemeClr>
                </a:solidFill>
                <a:latin typeface="Arial Narrow" panose="020B0606020202030204" pitchFamily="34" charset="0"/>
              </a:rPr>
              <a:t>Prequalified list published</a:t>
            </a:r>
            <a:endParaRPr lang="en-US" sz="1200" b="1" dirty="0">
              <a:solidFill>
                <a:schemeClr val="tx1">
                  <a:lumMod val="95000"/>
                  <a:lumOff val="5000"/>
                </a:schemeClr>
              </a:solidFill>
              <a:latin typeface="Arial Narrow" panose="020B0606020202030204" pitchFamily="34" charset="0"/>
            </a:endParaRPr>
          </a:p>
        </p:txBody>
      </p:sp>
      <p:sp>
        <p:nvSpPr>
          <p:cNvPr id="32" name="Rombo 31"/>
          <p:cNvSpPr/>
          <p:nvPr/>
        </p:nvSpPr>
        <p:spPr>
          <a:xfrm>
            <a:off x="5031101" y="3466088"/>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ombo 32"/>
          <p:cNvSpPr/>
          <p:nvPr/>
        </p:nvSpPr>
        <p:spPr>
          <a:xfrm>
            <a:off x="3208736" y="2859716"/>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CuadroTexto 33"/>
          <p:cNvSpPr txBox="1"/>
          <p:nvPr/>
        </p:nvSpPr>
        <p:spPr>
          <a:xfrm>
            <a:off x="6054244" y="4502792"/>
            <a:ext cx="1272119" cy="276999"/>
          </a:xfrm>
          <a:prstGeom prst="rect">
            <a:avLst/>
          </a:prstGeom>
          <a:solidFill>
            <a:schemeClr val="bg1"/>
          </a:solidFill>
        </p:spPr>
        <p:txBody>
          <a:bodyPr wrap="square" rtlCol="0">
            <a:spAutoFit/>
          </a:bodyPr>
          <a:lstStyle/>
          <a:p>
            <a:pPr algn="ctr"/>
            <a:r>
              <a:rPr lang="en-US" sz="1200" b="1" dirty="0" smtClean="0">
                <a:solidFill>
                  <a:schemeClr val="tx1">
                    <a:lumMod val="95000"/>
                    <a:lumOff val="5000"/>
                  </a:schemeClr>
                </a:solidFill>
                <a:latin typeface="Arial Narrow" panose="020B0606020202030204" pitchFamily="34" charset="0"/>
              </a:rPr>
              <a:t>Award</a:t>
            </a:r>
            <a:endParaRPr lang="en-US" sz="1200" b="1" dirty="0">
              <a:solidFill>
                <a:schemeClr val="tx1">
                  <a:lumMod val="95000"/>
                  <a:lumOff val="5000"/>
                </a:schemeClr>
              </a:solidFill>
              <a:latin typeface="Arial Narrow" panose="020B0606020202030204" pitchFamily="34" charset="0"/>
            </a:endParaRPr>
          </a:p>
        </p:txBody>
      </p:sp>
      <p:sp>
        <p:nvSpPr>
          <p:cNvPr id="35" name="Rombo 34"/>
          <p:cNvSpPr/>
          <p:nvPr/>
        </p:nvSpPr>
        <p:spPr>
          <a:xfrm>
            <a:off x="5747062" y="4472164"/>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CuadroTexto 35"/>
          <p:cNvSpPr txBox="1"/>
          <p:nvPr/>
        </p:nvSpPr>
        <p:spPr>
          <a:xfrm>
            <a:off x="7678450" y="6311204"/>
            <a:ext cx="1062788" cy="461665"/>
          </a:xfrm>
          <a:prstGeom prst="rect">
            <a:avLst/>
          </a:prstGeom>
          <a:solidFill>
            <a:schemeClr val="bg1"/>
          </a:solidFill>
        </p:spPr>
        <p:txBody>
          <a:bodyPr wrap="square" rtlCol="0">
            <a:spAutoFit/>
          </a:bodyPr>
          <a:lstStyle/>
          <a:p>
            <a:pPr algn="ctr"/>
            <a:r>
              <a:rPr lang="en-US" sz="1200" b="1" dirty="0" smtClean="0">
                <a:solidFill>
                  <a:schemeClr val="tx1">
                    <a:lumMod val="95000"/>
                    <a:lumOff val="5000"/>
                  </a:schemeClr>
                </a:solidFill>
                <a:latin typeface="Arial Narrow" panose="020B0606020202030204" pitchFamily="34" charset="0"/>
              </a:rPr>
              <a:t>Start of Operations</a:t>
            </a:r>
            <a:endParaRPr lang="en-US" sz="1200" b="1" dirty="0">
              <a:solidFill>
                <a:schemeClr val="tx1">
                  <a:lumMod val="95000"/>
                  <a:lumOff val="5000"/>
                </a:schemeClr>
              </a:solidFill>
              <a:latin typeface="Arial Narrow" panose="020B0606020202030204" pitchFamily="34" charset="0"/>
            </a:endParaRPr>
          </a:p>
        </p:txBody>
      </p:sp>
      <p:sp>
        <p:nvSpPr>
          <p:cNvPr id="37" name="Rombo 36"/>
          <p:cNvSpPr/>
          <p:nvPr/>
        </p:nvSpPr>
        <p:spPr>
          <a:xfrm>
            <a:off x="8724173" y="6311204"/>
            <a:ext cx="407067"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Pentágono 37"/>
          <p:cNvSpPr/>
          <p:nvPr/>
        </p:nvSpPr>
        <p:spPr>
          <a:xfrm>
            <a:off x="7792958" y="5881234"/>
            <a:ext cx="1344357" cy="387795"/>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Narrow" panose="020B0606020202030204" pitchFamily="34" charset="0"/>
              </a:rPr>
              <a:t>Construction</a:t>
            </a:r>
            <a:endParaRPr lang="en-US" sz="1400" b="1" dirty="0">
              <a:latin typeface="Arial Narrow" panose="020B0606020202030204" pitchFamily="34" charset="0"/>
            </a:endParaRPr>
          </a:p>
        </p:txBody>
      </p:sp>
      <p:sp>
        <p:nvSpPr>
          <p:cNvPr id="39" name="Título 4"/>
          <p:cNvSpPr>
            <a:spLocks noGrp="1"/>
          </p:cNvSpPr>
          <p:nvPr>
            <p:ph type="title"/>
          </p:nvPr>
        </p:nvSpPr>
        <p:spPr>
          <a:xfrm>
            <a:off x="3077" y="7417"/>
            <a:ext cx="9144000" cy="734097"/>
          </a:xfrm>
          <a:solidFill>
            <a:schemeClr val="tx2"/>
          </a:solidFill>
        </p:spPr>
        <p:txBody>
          <a:bodyPr>
            <a:normAutofit/>
          </a:bodyPr>
          <a:lstStyle/>
          <a:p>
            <a:r>
              <a:rPr lang="en-US" sz="3200" b="1" dirty="0" smtClean="0">
                <a:latin typeface="Arial Narrow" panose="020B0606020202030204" pitchFamily="34" charset="0"/>
              </a:rPr>
              <a:t>Intermodal Border Port </a:t>
            </a:r>
            <a:r>
              <a:rPr lang="en-US" sz="3200" b="1" dirty="0" err="1" smtClean="0">
                <a:latin typeface="Arial Narrow" panose="020B0606020202030204" pitchFamily="34" charset="0"/>
              </a:rPr>
              <a:t>Tecun</a:t>
            </a:r>
            <a:r>
              <a:rPr lang="en-US" sz="3200" b="1" dirty="0" smtClean="0">
                <a:latin typeface="Arial Narrow" panose="020B0606020202030204" pitchFamily="34" charset="0"/>
              </a:rPr>
              <a:t> </a:t>
            </a:r>
            <a:r>
              <a:rPr lang="en-US" sz="3200" b="1" dirty="0" err="1" smtClean="0">
                <a:latin typeface="Arial Narrow" panose="020B0606020202030204" pitchFamily="34" charset="0"/>
              </a:rPr>
              <a:t>Uman</a:t>
            </a:r>
            <a:r>
              <a:rPr lang="en-US" sz="3200" b="1" dirty="0" smtClean="0">
                <a:latin typeface="Arial Narrow" panose="020B0606020202030204" pitchFamily="34" charset="0"/>
              </a:rPr>
              <a:t>: Blueprint</a:t>
            </a:r>
            <a:endParaRPr lang="en-US" sz="3200" b="1" dirty="0">
              <a:latin typeface="Arial Narrow" panose="020B0606020202030204" pitchFamily="34" charset="0"/>
            </a:endParaRPr>
          </a:p>
        </p:txBody>
      </p:sp>
    </p:spTree>
    <p:extLst>
      <p:ext uri="{BB962C8B-B14F-4D97-AF65-F5344CB8AC3E}">
        <p14:creationId xmlns="" xmlns:p14="http://schemas.microsoft.com/office/powerpoint/2010/main" val="387713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223380" y="2074168"/>
            <a:ext cx="1646683" cy="968177"/>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ítulo 4"/>
          <p:cNvSpPr>
            <a:spLocks noGrp="1"/>
          </p:cNvSpPr>
          <p:nvPr>
            <p:ph type="title"/>
          </p:nvPr>
        </p:nvSpPr>
        <p:spPr>
          <a:xfrm>
            <a:off x="0" y="-38770"/>
            <a:ext cx="7057263" cy="734097"/>
          </a:xfrm>
          <a:solidFill>
            <a:schemeClr val="tx2"/>
          </a:solidFill>
        </p:spPr>
        <p:txBody>
          <a:bodyPr>
            <a:normAutofit/>
          </a:bodyPr>
          <a:lstStyle/>
          <a:p>
            <a:r>
              <a:rPr lang="en-US" b="1" dirty="0">
                <a:latin typeface="Arial Narrow" panose="020B0606020202030204" pitchFamily="34" charset="0"/>
              </a:rPr>
              <a:t>3</a:t>
            </a:r>
            <a:r>
              <a:rPr lang="en-US" b="1" dirty="0" smtClean="0">
                <a:latin typeface="Arial Narrow" panose="020B0606020202030204" pitchFamily="34" charset="0"/>
              </a:rPr>
              <a:t>-Urban passenger train</a:t>
            </a:r>
            <a:endParaRPr lang="en-US" b="1" dirty="0">
              <a:latin typeface="Arial Narrow" panose="020B0606020202030204" pitchFamily="34" charset="0"/>
            </a:endParaRPr>
          </a:p>
        </p:txBody>
      </p:sp>
      <p:sp>
        <p:nvSpPr>
          <p:cNvPr id="6" name="Rectángulo 5"/>
          <p:cNvSpPr/>
          <p:nvPr/>
        </p:nvSpPr>
        <p:spPr>
          <a:xfrm>
            <a:off x="0" y="760718"/>
            <a:ext cx="7057263" cy="37070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solidFill>
                  <a:schemeClr val="tx1"/>
                </a:solidFill>
                <a:latin typeface="Arial"/>
                <a:cs typeface="Arial"/>
              </a:rPr>
              <a:t>Background and Objective</a:t>
            </a:r>
            <a:br>
              <a:rPr lang="en-US" sz="1400" b="1" dirty="0" smtClean="0">
                <a:solidFill>
                  <a:schemeClr val="tx1"/>
                </a:solidFill>
                <a:latin typeface="Arial"/>
                <a:cs typeface="Arial"/>
              </a:rPr>
            </a:br>
            <a:endParaRPr lang="en-US" sz="1400" b="1" dirty="0" smtClean="0">
              <a:solidFill>
                <a:schemeClr val="tx1"/>
              </a:solidFill>
              <a:latin typeface="Arial"/>
              <a:cs typeface="Arial"/>
            </a:endParaRPr>
          </a:p>
          <a:p>
            <a:pPr algn="just"/>
            <a:r>
              <a:rPr lang="en-US" sz="1400" dirty="0">
                <a:solidFill>
                  <a:schemeClr val="tx1"/>
                </a:solidFill>
                <a:latin typeface="Arial"/>
                <a:cs typeface="Arial"/>
              </a:rPr>
              <a:t>The Guatemala City Metropolitan </a:t>
            </a:r>
            <a:r>
              <a:rPr lang="en-US" sz="1400" dirty="0" smtClean="0">
                <a:solidFill>
                  <a:schemeClr val="tx1"/>
                </a:solidFill>
                <a:latin typeface="Arial"/>
                <a:cs typeface="Arial"/>
              </a:rPr>
              <a:t>Area (AMG</a:t>
            </a:r>
            <a:r>
              <a:rPr lang="en-US" sz="1400" dirty="0">
                <a:solidFill>
                  <a:schemeClr val="tx1"/>
                </a:solidFill>
                <a:latin typeface="Arial"/>
                <a:cs typeface="Arial"/>
              </a:rPr>
              <a:t>) is a conglomeration of large municipalities surrounding the Guatemala City</a:t>
            </a:r>
            <a:r>
              <a:rPr lang="en-US" sz="1400" dirty="0" smtClean="0">
                <a:solidFill>
                  <a:schemeClr val="tx1"/>
                </a:solidFill>
                <a:latin typeface="Arial"/>
                <a:cs typeface="Arial"/>
              </a:rPr>
              <a:t>, it </a:t>
            </a:r>
            <a:r>
              <a:rPr lang="en-US" sz="1400" dirty="0">
                <a:solidFill>
                  <a:schemeClr val="tx1"/>
                </a:solidFill>
                <a:latin typeface="Arial"/>
                <a:cs typeface="Arial"/>
              </a:rPr>
              <a:t>had a formal population </a:t>
            </a:r>
            <a:r>
              <a:rPr lang="en-US" sz="1400" dirty="0" smtClean="0">
                <a:solidFill>
                  <a:schemeClr val="tx1"/>
                </a:solidFill>
                <a:latin typeface="Arial"/>
                <a:cs typeface="Arial"/>
              </a:rPr>
              <a:t>more than </a:t>
            </a:r>
            <a:endParaRPr lang="en-US" sz="1400" dirty="0">
              <a:solidFill>
                <a:schemeClr val="tx1"/>
              </a:solidFill>
              <a:latin typeface="Arial"/>
              <a:cs typeface="Arial"/>
            </a:endParaRPr>
          </a:p>
          <a:p>
            <a:pPr algn="just"/>
            <a:r>
              <a:rPr lang="en-US" sz="1400" dirty="0" smtClean="0">
                <a:solidFill>
                  <a:schemeClr val="tx1"/>
                </a:solidFill>
                <a:latin typeface="Arial"/>
                <a:cs typeface="Arial"/>
              </a:rPr>
              <a:t>3.2 millions in 2013, being the most </a:t>
            </a:r>
            <a:r>
              <a:rPr lang="en-US" sz="1400" dirty="0">
                <a:solidFill>
                  <a:schemeClr val="tx1"/>
                </a:solidFill>
                <a:latin typeface="Arial"/>
                <a:cs typeface="Arial"/>
              </a:rPr>
              <a:t>populous in Central </a:t>
            </a:r>
            <a:r>
              <a:rPr lang="en-US" sz="1400" dirty="0" smtClean="0">
                <a:solidFill>
                  <a:schemeClr val="tx1"/>
                </a:solidFill>
                <a:latin typeface="Arial"/>
                <a:cs typeface="Arial"/>
              </a:rPr>
              <a:t>America. Guatemala´s public transportation system is based on normal transit buses, with a bad service, since 5 year ago, the Municipality of Guatemala, operates the first Bus Rapid Transit (BRT) system in Guatemala</a:t>
            </a:r>
            <a:r>
              <a:rPr lang="en-US" sz="1400" dirty="0">
                <a:solidFill>
                  <a:schemeClr val="tx1"/>
                </a:solidFill>
                <a:latin typeface="Arial"/>
                <a:cs typeface="Arial"/>
              </a:rPr>
              <a:t>, which has a </a:t>
            </a:r>
            <a:r>
              <a:rPr lang="en-US" sz="1400" dirty="0" smtClean="0">
                <a:solidFill>
                  <a:schemeClr val="tx1"/>
                </a:solidFill>
                <a:latin typeface="Arial"/>
                <a:cs typeface="Arial"/>
              </a:rPr>
              <a:t>daily ridership more than 120,000 with better service. However, de demand of </a:t>
            </a:r>
            <a:r>
              <a:rPr lang="en-US" sz="1400" dirty="0">
                <a:solidFill>
                  <a:schemeClr val="tx1"/>
                </a:solidFill>
                <a:latin typeface="Arial"/>
                <a:cs typeface="Arial"/>
              </a:rPr>
              <a:t>safer </a:t>
            </a:r>
            <a:r>
              <a:rPr lang="en-US" sz="1400" dirty="0" smtClean="0">
                <a:solidFill>
                  <a:schemeClr val="tx1"/>
                </a:solidFill>
                <a:latin typeface="Arial"/>
                <a:cs typeface="Arial"/>
              </a:rPr>
              <a:t>and better public transportation grows dramatically every year.</a:t>
            </a:r>
          </a:p>
          <a:p>
            <a:pPr algn="just"/>
            <a:endParaRPr lang="en-US" sz="1400" dirty="0" smtClean="0">
              <a:solidFill>
                <a:schemeClr val="tx1"/>
              </a:solidFill>
              <a:latin typeface="Arial"/>
              <a:cs typeface="Arial"/>
            </a:endParaRPr>
          </a:p>
          <a:p>
            <a:pPr algn="just"/>
            <a:r>
              <a:rPr lang="en-US" sz="1400" dirty="0" smtClean="0">
                <a:solidFill>
                  <a:schemeClr val="tx1"/>
                </a:solidFill>
                <a:latin typeface="Arial"/>
                <a:cs typeface="Arial"/>
              </a:rPr>
              <a:t>The government of Guatemala decided to develop a new public transportation system, the urban passenger train, which will connect the north (Centra Norte) with the south (Centra Sur) of the city, building a 25 km rail line in the actual right  of way, FEGUAs own property. The urban train will attend more than 280,000 (both north and south stations) people, plus the extra demand generated </a:t>
            </a:r>
            <a:r>
              <a:rPr lang="en-US" sz="1400" dirty="0">
                <a:solidFill>
                  <a:schemeClr val="tx1"/>
                </a:solidFill>
                <a:latin typeface="Arial"/>
                <a:cs typeface="Arial"/>
              </a:rPr>
              <a:t>by Government Administrative </a:t>
            </a:r>
            <a:r>
              <a:rPr lang="en-US" sz="1400" dirty="0" smtClean="0">
                <a:solidFill>
                  <a:schemeClr val="tx1"/>
                </a:solidFill>
                <a:latin typeface="Arial"/>
                <a:cs typeface="Arial"/>
              </a:rPr>
              <a:t>Complex project with a 7 station (max) system.</a:t>
            </a:r>
          </a:p>
          <a:p>
            <a:pPr algn="just"/>
            <a:endParaRPr lang="en-US" sz="1400" dirty="0" smtClean="0">
              <a:solidFill>
                <a:schemeClr val="tx1"/>
              </a:solidFill>
              <a:latin typeface="Arial"/>
              <a:cs typeface="Arial"/>
            </a:endParaRPr>
          </a:p>
        </p:txBody>
      </p:sp>
      <p:sp>
        <p:nvSpPr>
          <p:cNvPr id="3" name="Elipse 2"/>
          <p:cNvSpPr/>
          <p:nvPr/>
        </p:nvSpPr>
        <p:spPr>
          <a:xfrm>
            <a:off x="7861241" y="982448"/>
            <a:ext cx="83127" cy="9500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Agrupar 9"/>
          <p:cNvGrpSpPr/>
          <p:nvPr/>
        </p:nvGrpSpPr>
        <p:grpSpPr>
          <a:xfrm>
            <a:off x="7167117" y="160051"/>
            <a:ext cx="1843887" cy="1767695"/>
            <a:chOff x="7742368" y="13631"/>
            <a:chExt cx="1314058" cy="1329987"/>
          </a:xfrm>
        </p:grpSpPr>
        <p:pic>
          <p:nvPicPr>
            <p:cNvPr id="2" name="Imagen 1"/>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7742368" y="13631"/>
              <a:ext cx="1314058" cy="1329987"/>
            </a:xfrm>
            <a:prstGeom prst="rect">
              <a:avLst/>
            </a:prstGeom>
          </p:spPr>
        </p:pic>
        <p:sp>
          <p:nvSpPr>
            <p:cNvPr id="9" name="Flecha abajo 8"/>
            <p:cNvSpPr/>
            <p:nvPr/>
          </p:nvSpPr>
          <p:spPr>
            <a:xfrm rot="21408187">
              <a:off x="8187279" y="471591"/>
              <a:ext cx="218004" cy="5009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ángulo 18"/>
          <p:cNvSpPr/>
          <p:nvPr/>
        </p:nvSpPr>
        <p:spPr>
          <a:xfrm>
            <a:off x="217227" y="4683838"/>
            <a:ext cx="2698376" cy="1910537"/>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uadroTexto 11"/>
          <p:cNvSpPr txBox="1"/>
          <p:nvPr/>
        </p:nvSpPr>
        <p:spPr>
          <a:xfrm>
            <a:off x="7306302" y="2622788"/>
            <a:ext cx="1671422" cy="369332"/>
          </a:xfrm>
          <a:prstGeom prst="rect">
            <a:avLst/>
          </a:prstGeom>
          <a:noFill/>
        </p:spPr>
        <p:txBody>
          <a:bodyPr wrap="square" rtlCol="0">
            <a:spAutoFit/>
          </a:bodyPr>
          <a:lstStyle/>
          <a:p>
            <a:r>
              <a:rPr lang="en-US" dirty="0" smtClean="0">
                <a:solidFill>
                  <a:schemeClr val="bg1"/>
                </a:solidFill>
              </a:rPr>
              <a:t>$350 Million</a:t>
            </a:r>
            <a:endParaRPr lang="en-US" dirty="0">
              <a:solidFill>
                <a:schemeClr val="bg1"/>
              </a:solidFill>
            </a:endParaRPr>
          </a:p>
        </p:txBody>
      </p:sp>
      <p:sp>
        <p:nvSpPr>
          <p:cNvPr id="20" name="CuadroTexto 19"/>
          <p:cNvSpPr txBox="1"/>
          <p:nvPr/>
        </p:nvSpPr>
        <p:spPr>
          <a:xfrm>
            <a:off x="7364567" y="2099568"/>
            <a:ext cx="1333500" cy="523220"/>
          </a:xfrm>
          <a:prstGeom prst="rect">
            <a:avLst/>
          </a:prstGeom>
          <a:noFill/>
        </p:spPr>
        <p:txBody>
          <a:bodyPr wrap="square" rtlCol="0">
            <a:spAutoFit/>
          </a:bodyPr>
          <a:lstStyle/>
          <a:p>
            <a:pPr algn="ctr"/>
            <a:r>
              <a:rPr lang="en-US" sz="1400" dirty="0" smtClean="0">
                <a:solidFill>
                  <a:schemeClr val="bg1"/>
                </a:solidFill>
              </a:rPr>
              <a:t>Total Estimated Investment</a:t>
            </a:r>
            <a:endParaRPr lang="en-US" sz="1400" dirty="0">
              <a:solidFill>
                <a:schemeClr val="bg1"/>
              </a:solidFill>
            </a:endParaRPr>
          </a:p>
        </p:txBody>
      </p:sp>
      <p:sp>
        <p:nvSpPr>
          <p:cNvPr id="14" name="CuadroTexto 13"/>
          <p:cNvSpPr txBox="1"/>
          <p:nvPr/>
        </p:nvSpPr>
        <p:spPr>
          <a:xfrm>
            <a:off x="7161239" y="3200400"/>
            <a:ext cx="1982761" cy="1200329"/>
          </a:xfrm>
          <a:prstGeom prst="rect">
            <a:avLst/>
          </a:prstGeom>
          <a:noFill/>
        </p:spPr>
        <p:txBody>
          <a:bodyPr wrap="square" rtlCol="0">
            <a:spAutoFit/>
          </a:bodyPr>
          <a:lstStyle/>
          <a:p>
            <a:r>
              <a:rPr lang="en-US" b="1" dirty="0" smtClean="0"/>
              <a:t>Contracting Entity:</a:t>
            </a:r>
          </a:p>
          <a:p>
            <a:pPr marL="88900" indent="-88900">
              <a:buFont typeface="Arial"/>
              <a:buChar char="•"/>
            </a:pPr>
            <a:r>
              <a:rPr lang="en-US" dirty="0" smtClean="0"/>
              <a:t>“Municipalidad de Guatemala” </a:t>
            </a:r>
          </a:p>
          <a:p>
            <a:pPr marL="88900" indent="-88900">
              <a:buFont typeface="Arial"/>
              <a:buChar char="•"/>
            </a:pPr>
            <a:r>
              <a:rPr lang="en-US" dirty="0" smtClean="0"/>
              <a:t>FEGUA</a:t>
            </a:r>
          </a:p>
        </p:txBody>
      </p:sp>
      <p:sp>
        <p:nvSpPr>
          <p:cNvPr id="4" name="Elipse 3"/>
          <p:cNvSpPr/>
          <p:nvPr/>
        </p:nvSpPr>
        <p:spPr>
          <a:xfrm>
            <a:off x="7785041" y="1442558"/>
            <a:ext cx="254406" cy="1830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 descr="G:\2012-06-27 07.57.16.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30645" y="4684968"/>
            <a:ext cx="2684957" cy="1957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ángulo 16"/>
          <p:cNvSpPr/>
          <p:nvPr/>
        </p:nvSpPr>
        <p:spPr>
          <a:xfrm>
            <a:off x="3101296" y="4678594"/>
            <a:ext cx="2238563" cy="1959013"/>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3" descr="gabarito 1.jpg"/>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5514520" y="4621135"/>
            <a:ext cx="3505537" cy="2078160"/>
          </a:xfrm>
          <a:prstGeom prst="rect">
            <a:avLst/>
          </a:prstGeom>
        </p:spPr>
      </p:pic>
      <p:pic>
        <p:nvPicPr>
          <p:cNvPr id="25" name="Imagen 24"/>
          <p:cNvPicPr>
            <a:picLocks noChangeAspect="1"/>
          </p:cNvPicPr>
          <p:nvPr/>
        </p:nvPicPr>
        <p:blipFill rotWithShape="1">
          <a:blip r:embed="rId5" cstate="email">
            <a:extLst>
              <a:ext uri="{28A0092B-C50C-407E-A947-70E740481C1C}">
                <a14:useLocalDpi xmlns="" xmlns:a14="http://schemas.microsoft.com/office/drawing/2010/main"/>
              </a:ext>
            </a:extLst>
          </a:blip>
          <a:srcRect r="14636"/>
          <a:stretch/>
        </p:blipFill>
        <p:spPr>
          <a:xfrm>
            <a:off x="3101296" y="4673350"/>
            <a:ext cx="2238563" cy="1964257"/>
          </a:xfrm>
          <a:prstGeom prst="rect">
            <a:avLst/>
          </a:prstGeom>
        </p:spPr>
      </p:pic>
      <p:sp>
        <p:nvSpPr>
          <p:cNvPr id="23" name="Rectángulo 22"/>
          <p:cNvSpPr/>
          <p:nvPr/>
        </p:nvSpPr>
        <p:spPr>
          <a:xfrm>
            <a:off x="5546478" y="4635362"/>
            <a:ext cx="3431246" cy="1959013"/>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168369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38770"/>
            <a:ext cx="9144000" cy="734097"/>
          </a:xfrm>
          <a:solidFill>
            <a:schemeClr val="tx2"/>
          </a:solidFill>
        </p:spPr>
        <p:txBody>
          <a:bodyPr>
            <a:normAutofit/>
          </a:bodyPr>
          <a:lstStyle/>
          <a:p>
            <a:r>
              <a:rPr lang="en-US" sz="3200" b="1" dirty="0">
                <a:latin typeface="Arial Narrow" panose="020B0606020202030204" pitchFamily="34" charset="0"/>
              </a:rPr>
              <a:t>Urban passenger train</a:t>
            </a:r>
            <a:r>
              <a:rPr lang="es-ES" sz="3200" b="1" dirty="0" smtClean="0">
                <a:latin typeface="Arial Narrow" panose="020B0606020202030204" pitchFamily="34" charset="0"/>
              </a:rPr>
              <a:t>: Roles</a:t>
            </a:r>
            <a:endParaRPr lang="es-ES" sz="3200" b="1" dirty="0">
              <a:latin typeface="Arial Narrow" panose="020B0606020202030204" pitchFamily="34" charset="0"/>
            </a:endParaRPr>
          </a:p>
        </p:txBody>
      </p:sp>
      <p:sp>
        <p:nvSpPr>
          <p:cNvPr id="14" name="Rectángulo 13"/>
          <p:cNvSpPr/>
          <p:nvPr/>
        </p:nvSpPr>
        <p:spPr>
          <a:xfrm>
            <a:off x="4963804" y="1181455"/>
            <a:ext cx="4064000" cy="22236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sz="1400" b="1" dirty="0" smtClean="0">
                <a:solidFill>
                  <a:schemeClr val="tx1"/>
                </a:solidFill>
                <a:latin typeface="Arial"/>
                <a:cs typeface="Arial"/>
              </a:rPr>
              <a:t>Revenue Sources:</a:t>
            </a:r>
          </a:p>
          <a:p>
            <a:pPr marL="92075" indent="-92075" algn="just">
              <a:buFont typeface="Arial"/>
              <a:buChar char="•"/>
            </a:pPr>
            <a:r>
              <a:rPr lang="es-GT" sz="1400" dirty="0" smtClean="0">
                <a:solidFill>
                  <a:schemeClr val="tx1"/>
                </a:solidFill>
                <a:latin typeface="Arial"/>
                <a:cs typeface="Arial"/>
              </a:rPr>
              <a:t>A charge for capital </a:t>
            </a:r>
            <a:r>
              <a:rPr lang="es-GT" sz="1400" dirty="0" err="1" smtClean="0">
                <a:solidFill>
                  <a:schemeClr val="tx1"/>
                </a:solidFill>
                <a:latin typeface="Arial"/>
                <a:cs typeface="Arial"/>
              </a:rPr>
              <a:t>investment</a:t>
            </a:r>
            <a:r>
              <a:rPr lang="es-GT" sz="1400" dirty="0" smtClean="0">
                <a:solidFill>
                  <a:schemeClr val="tx1"/>
                </a:solidFill>
                <a:latin typeface="Arial"/>
                <a:cs typeface="Arial"/>
              </a:rPr>
              <a:t> –</a:t>
            </a:r>
            <a:r>
              <a:rPr lang="es-GT" sz="1400" dirty="0" err="1" smtClean="0">
                <a:solidFill>
                  <a:schemeClr val="tx1"/>
                </a:solidFill>
                <a:latin typeface="Arial"/>
                <a:cs typeface="Arial"/>
              </a:rPr>
              <a:t>paid</a:t>
            </a:r>
            <a:r>
              <a:rPr lang="es-GT" sz="1400" dirty="0" smtClean="0">
                <a:solidFill>
                  <a:schemeClr val="tx1"/>
                </a:solidFill>
                <a:latin typeface="Arial"/>
                <a:cs typeface="Arial"/>
              </a:rPr>
              <a:t> by central </a:t>
            </a:r>
            <a:r>
              <a:rPr lang="es-GT" sz="1400" dirty="0" err="1" smtClean="0">
                <a:solidFill>
                  <a:schemeClr val="tx1"/>
                </a:solidFill>
                <a:latin typeface="Arial"/>
                <a:cs typeface="Arial"/>
              </a:rPr>
              <a:t>government</a:t>
            </a:r>
            <a:r>
              <a:rPr lang="es-GT" sz="1400" dirty="0" smtClean="0">
                <a:solidFill>
                  <a:schemeClr val="tx1"/>
                </a:solidFill>
                <a:latin typeface="Arial"/>
                <a:cs typeface="Arial"/>
              </a:rPr>
              <a:t>;</a:t>
            </a:r>
          </a:p>
          <a:p>
            <a:pPr marL="92075" indent="-92075" algn="just">
              <a:buFont typeface="Arial"/>
              <a:buChar char="•"/>
            </a:pPr>
            <a:r>
              <a:rPr lang="es-GT" sz="1400" dirty="0" smtClean="0">
                <a:solidFill>
                  <a:schemeClr val="tx1"/>
                </a:solidFill>
                <a:latin typeface="Arial"/>
                <a:cs typeface="Arial"/>
              </a:rPr>
              <a:t>A maintenance and </a:t>
            </a:r>
            <a:r>
              <a:rPr lang="es-GT" sz="1400" dirty="0" err="1" smtClean="0">
                <a:solidFill>
                  <a:schemeClr val="tx1"/>
                </a:solidFill>
                <a:latin typeface="Arial"/>
                <a:cs typeface="Arial"/>
              </a:rPr>
              <a:t>operation</a:t>
            </a:r>
            <a:r>
              <a:rPr lang="es-GT" sz="1400" dirty="0" smtClean="0">
                <a:solidFill>
                  <a:schemeClr val="tx1"/>
                </a:solidFill>
                <a:latin typeface="Arial"/>
                <a:cs typeface="Arial"/>
              </a:rPr>
              <a:t> charge paid </a:t>
            </a:r>
            <a:r>
              <a:rPr lang="es-GT" sz="1400" dirty="0" err="1" smtClean="0">
                <a:solidFill>
                  <a:schemeClr val="tx1"/>
                </a:solidFill>
                <a:latin typeface="Arial"/>
                <a:cs typeface="Arial"/>
              </a:rPr>
              <a:t>by</a:t>
            </a:r>
            <a:r>
              <a:rPr lang="es-GT" sz="1400" dirty="0" smtClean="0">
                <a:solidFill>
                  <a:schemeClr val="tx1"/>
                </a:solidFill>
                <a:latin typeface="Arial"/>
                <a:cs typeface="Arial"/>
              </a:rPr>
              <a:t> </a:t>
            </a:r>
            <a:r>
              <a:rPr lang="es-GT" sz="1400" dirty="0" err="1" smtClean="0">
                <a:solidFill>
                  <a:schemeClr val="tx1"/>
                </a:solidFill>
                <a:latin typeface="Arial"/>
                <a:cs typeface="Arial"/>
              </a:rPr>
              <a:t>government</a:t>
            </a:r>
            <a:r>
              <a:rPr lang="es-GT" sz="1400" dirty="0" smtClean="0">
                <a:solidFill>
                  <a:schemeClr val="tx1"/>
                </a:solidFill>
                <a:latin typeface="Arial"/>
                <a:cs typeface="Arial"/>
              </a:rPr>
              <a:t>;</a:t>
            </a:r>
          </a:p>
          <a:p>
            <a:pPr marL="92075" indent="-92075" algn="just">
              <a:buFont typeface="Arial"/>
              <a:buChar char="•"/>
            </a:pPr>
            <a:r>
              <a:rPr lang="es-GT" sz="1400" dirty="0" err="1" smtClean="0">
                <a:solidFill>
                  <a:schemeClr val="tx1"/>
                </a:solidFill>
                <a:latin typeface="Arial"/>
                <a:cs typeface="Arial"/>
              </a:rPr>
              <a:t>Charge</a:t>
            </a:r>
            <a:r>
              <a:rPr lang="es-GT" sz="1400" dirty="0" smtClean="0">
                <a:solidFill>
                  <a:schemeClr val="tx1"/>
                </a:solidFill>
                <a:latin typeface="Arial"/>
                <a:cs typeface="Arial"/>
              </a:rPr>
              <a:t> </a:t>
            </a:r>
            <a:r>
              <a:rPr lang="es-GT" sz="1400" dirty="0" err="1" smtClean="0">
                <a:solidFill>
                  <a:schemeClr val="tx1"/>
                </a:solidFill>
                <a:latin typeface="Arial"/>
                <a:cs typeface="Arial"/>
              </a:rPr>
              <a:t>fares</a:t>
            </a:r>
            <a:r>
              <a:rPr lang="es-GT" sz="1400" dirty="0" smtClean="0">
                <a:solidFill>
                  <a:schemeClr val="tx1"/>
                </a:solidFill>
                <a:latin typeface="Arial"/>
                <a:cs typeface="Arial"/>
              </a:rPr>
              <a:t> to </a:t>
            </a:r>
            <a:r>
              <a:rPr lang="es-GT" sz="1400" dirty="0" err="1" smtClean="0">
                <a:solidFill>
                  <a:schemeClr val="tx1"/>
                </a:solidFill>
                <a:latin typeface="Arial"/>
                <a:cs typeface="Arial"/>
              </a:rPr>
              <a:t>users</a:t>
            </a:r>
            <a:r>
              <a:rPr lang="es-GT" sz="1400" dirty="0" smtClean="0">
                <a:solidFill>
                  <a:schemeClr val="tx1"/>
                </a:solidFill>
                <a:latin typeface="Arial"/>
                <a:cs typeface="Arial"/>
              </a:rPr>
              <a:t> (</a:t>
            </a:r>
            <a:r>
              <a:rPr lang="es-GT" sz="1400" dirty="0" err="1" smtClean="0">
                <a:solidFill>
                  <a:schemeClr val="tx1"/>
                </a:solidFill>
                <a:latin typeface="Arial"/>
                <a:cs typeface="Arial"/>
              </a:rPr>
              <a:t>regulated</a:t>
            </a:r>
            <a:r>
              <a:rPr lang="es-GT" sz="1400" dirty="0" smtClean="0">
                <a:solidFill>
                  <a:schemeClr val="tx1"/>
                </a:solidFill>
                <a:latin typeface="Arial"/>
                <a:cs typeface="Arial"/>
              </a:rPr>
              <a:t>).</a:t>
            </a:r>
          </a:p>
        </p:txBody>
      </p:sp>
      <p:sp>
        <p:nvSpPr>
          <p:cNvPr id="15" name="Rectángulo 14"/>
          <p:cNvSpPr/>
          <p:nvPr/>
        </p:nvSpPr>
        <p:spPr>
          <a:xfrm>
            <a:off x="50800" y="1274716"/>
            <a:ext cx="4336766" cy="214746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b="1" dirty="0" smtClean="0">
                <a:solidFill>
                  <a:schemeClr val="tx1"/>
                </a:solidFill>
                <a:latin typeface="Arial"/>
                <a:cs typeface="Arial"/>
              </a:rPr>
              <a:t>Private Participant role and investments</a:t>
            </a:r>
          </a:p>
          <a:p>
            <a:pPr marL="92075" indent="-92075" algn="just">
              <a:buFont typeface="Arial"/>
              <a:buChar char="•"/>
            </a:pPr>
            <a:r>
              <a:rPr lang="en-US" sz="1600" dirty="0" smtClean="0">
                <a:solidFill>
                  <a:schemeClr val="tx1"/>
                </a:solidFill>
                <a:latin typeface="Arial"/>
                <a:cs typeface="Arial"/>
              </a:rPr>
              <a:t>Design all the system;</a:t>
            </a:r>
          </a:p>
          <a:p>
            <a:pPr marL="92075" indent="-92075" algn="just">
              <a:buFont typeface="Arial"/>
              <a:buChar char="•"/>
            </a:pPr>
            <a:r>
              <a:rPr lang="en-US" sz="1600" dirty="0" smtClean="0">
                <a:solidFill>
                  <a:schemeClr val="tx1"/>
                </a:solidFill>
                <a:latin typeface="Arial"/>
                <a:cs typeface="Arial"/>
              </a:rPr>
              <a:t>Build the 25 km rail line;</a:t>
            </a:r>
          </a:p>
          <a:p>
            <a:pPr marL="92075" indent="-92075" algn="just">
              <a:buFont typeface="Arial"/>
              <a:buChar char="•"/>
            </a:pPr>
            <a:r>
              <a:rPr lang="en-US" sz="1600" dirty="0" smtClean="0">
                <a:solidFill>
                  <a:schemeClr val="tx1"/>
                </a:solidFill>
                <a:latin typeface="Arial"/>
                <a:cs typeface="Arial"/>
              </a:rPr>
              <a:t>Rolling stock procurement;</a:t>
            </a:r>
          </a:p>
          <a:p>
            <a:pPr marL="92075" indent="-92075" algn="just">
              <a:buFont typeface="Arial"/>
              <a:buChar char="•"/>
            </a:pPr>
            <a:r>
              <a:rPr lang="en-US" sz="1600" dirty="0" smtClean="0">
                <a:solidFill>
                  <a:schemeClr val="tx1"/>
                </a:solidFill>
                <a:latin typeface="Arial"/>
                <a:cs typeface="Arial"/>
              </a:rPr>
              <a:t>Operate the route for 30 years maximum. </a:t>
            </a:r>
          </a:p>
          <a:p>
            <a:pPr marL="92075" indent="-92075" algn="just">
              <a:buFont typeface="Arial"/>
              <a:buChar char="•"/>
            </a:pPr>
            <a:r>
              <a:rPr lang="es-GT" sz="1600" dirty="0" err="1" smtClean="0">
                <a:solidFill>
                  <a:schemeClr val="tx1"/>
                </a:solidFill>
                <a:latin typeface="Arial"/>
                <a:cs typeface="Arial"/>
              </a:rPr>
              <a:t>Maintenance</a:t>
            </a:r>
            <a:r>
              <a:rPr lang="es-GT" sz="1600" dirty="0" smtClean="0">
                <a:solidFill>
                  <a:schemeClr val="tx1"/>
                </a:solidFill>
                <a:latin typeface="Arial"/>
                <a:cs typeface="Arial"/>
              </a:rPr>
              <a:t> of </a:t>
            </a:r>
            <a:r>
              <a:rPr lang="es-GT" sz="1600" dirty="0" err="1" smtClean="0">
                <a:solidFill>
                  <a:schemeClr val="tx1"/>
                </a:solidFill>
                <a:latin typeface="Arial"/>
                <a:cs typeface="Arial"/>
              </a:rPr>
              <a:t>the</a:t>
            </a:r>
            <a:r>
              <a:rPr lang="es-GT" sz="1600" dirty="0" smtClean="0">
                <a:solidFill>
                  <a:schemeClr val="tx1"/>
                </a:solidFill>
                <a:latin typeface="Arial"/>
                <a:cs typeface="Arial"/>
              </a:rPr>
              <a:t> rail line;</a:t>
            </a:r>
          </a:p>
          <a:p>
            <a:pPr marL="92075" indent="-92075" algn="just">
              <a:buFont typeface="Arial"/>
              <a:buChar char="•"/>
            </a:pPr>
            <a:endParaRPr lang="es-GT" sz="1600" dirty="0" smtClean="0">
              <a:solidFill>
                <a:schemeClr val="tx1"/>
              </a:solidFill>
              <a:latin typeface="Arial"/>
              <a:cs typeface="Arial"/>
            </a:endParaRPr>
          </a:p>
        </p:txBody>
      </p:sp>
      <p:sp>
        <p:nvSpPr>
          <p:cNvPr id="18" name="Rectángulo 17"/>
          <p:cNvSpPr/>
          <p:nvPr/>
        </p:nvSpPr>
        <p:spPr>
          <a:xfrm>
            <a:off x="282223" y="4468161"/>
            <a:ext cx="8019218" cy="196313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b="1" dirty="0" smtClean="0">
                <a:solidFill>
                  <a:schemeClr val="tx1"/>
                </a:solidFill>
                <a:latin typeface="Arial"/>
                <a:cs typeface="Arial"/>
              </a:rPr>
              <a:t>Government Role</a:t>
            </a:r>
          </a:p>
          <a:p>
            <a:pPr algn="just"/>
            <a:r>
              <a:rPr lang="x-none" sz="1600" dirty="0" smtClean="0">
                <a:solidFill>
                  <a:schemeClr val="tx1"/>
                </a:solidFill>
                <a:latin typeface="Arial"/>
                <a:cs typeface="Arial"/>
              </a:rPr>
              <a:t>The project is being contracted by </a:t>
            </a:r>
            <a:r>
              <a:rPr lang="es-GT" sz="1600" dirty="0" smtClean="0">
                <a:solidFill>
                  <a:schemeClr val="tx1"/>
                </a:solidFill>
                <a:latin typeface="Arial"/>
                <a:cs typeface="Arial"/>
              </a:rPr>
              <a:t>FEGUA;</a:t>
            </a:r>
          </a:p>
          <a:p>
            <a:pPr algn="just"/>
            <a:r>
              <a:rPr lang="es-GT" sz="1600" b="1" dirty="0" smtClean="0">
                <a:solidFill>
                  <a:schemeClr val="tx1"/>
                </a:solidFill>
                <a:latin typeface="Arial"/>
                <a:cs typeface="Arial"/>
              </a:rPr>
              <a:t>Government will participate in the initial CAPEX with 50-70% of Investment. </a:t>
            </a:r>
            <a:endParaRPr lang="es-GT" sz="1600" b="1" dirty="0">
              <a:solidFill>
                <a:schemeClr val="tx1"/>
              </a:solidFill>
              <a:latin typeface="Arial"/>
              <a:cs typeface="Arial"/>
            </a:endParaRPr>
          </a:p>
          <a:p>
            <a:pPr algn="just"/>
            <a:r>
              <a:rPr lang="x-none" sz="1600" dirty="0" smtClean="0">
                <a:solidFill>
                  <a:schemeClr val="tx1"/>
                </a:solidFill>
                <a:latin typeface="Arial"/>
                <a:cs typeface="Arial"/>
              </a:rPr>
              <a:t>Provide property and support for all permits</a:t>
            </a:r>
            <a:r>
              <a:rPr lang="es-GT" sz="1600" dirty="0" smtClean="0">
                <a:solidFill>
                  <a:schemeClr val="tx1"/>
                </a:solidFill>
                <a:latin typeface="Arial"/>
                <a:cs typeface="Arial"/>
              </a:rPr>
              <a:t>;</a:t>
            </a:r>
            <a:endParaRPr lang="x-none" sz="1600" dirty="0" smtClean="0">
              <a:solidFill>
                <a:schemeClr val="tx1"/>
              </a:solidFill>
              <a:latin typeface="Arial"/>
              <a:cs typeface="Arial"/>
            </a:endParaRPr>
          </a:p>
          <a:p>
            <a:pPr marL="92075" indent="-92075" algn="just">
              <a:buFont typeface="Arial"/>
              <a:buChar char="•"/>
            </a:pPr>
            <a:r>
              <a:rPr lang="x-none" sz="1600" dirty="0" smtClean="0">
                <a:solidFill>
                  <a:schemeClr val="tx1"/>
                </a:solidFill>
                <a:latin typeface="Arial"/>
                <a:cs typeface="Arial"/>
              </a:rPr>
              <a:t>Facilitate financing structure needed and provide a robust consistent payment mechanism</a:t>
            </a:r>
            <a:r>
              <a:rPr lang="es-GT" sz="1600" dirty="0" smtClean="0">
                <a:solidFill>
                  <a:schemeClr val="tx1"/>
                </a:solidFill>
                <a:latin typeface="Arial"/>
                <a:cs typeface="Arial"/>
              </a:rPr>
              <a:t>;</a:t>
            </a:r>
            <a:endParaRPr lang="x-none" sz="1600" dirty="0" smtClean="0">
              <a:solidFill>
                <a:schemeClr val="tx1"/>
              </a:solidFill>
              <a:latin typeface="Arial"/>
              <a:cs typeface="Arial"/>
            </a:endParaRPr>
          </a:p>
          <a:p>
            <a:pPr marL="92075" indent="-92075" algn="just">
              <a:buFont typeface="Arial"/>
              <a:buChar char="•"/>
            </a:pPr>
            <a:r>
              <a:rPr lang="x-none" sz="1600" dirty="0" smtClean="0">
                <a:solidFill>
                  <a:schemeClr val="tx1"/>
                </a:solidFill>
                <a:latin typeface="Arial"/>
                <a:cs typeface="Arial"/>
              </a:rPr>
              <a:t>Coordination with the projects connected in the same propoerty</a:t>
            </a:r>
            <a:endParaRPr lang="en-US" sz="1600" dirty="0" smtClean="0">
              <a:solidFill>
                <a:schemeClr val="tx1"/>
              </a:solidFill>
              <a:latin typeface="Arial"/>
              <a:cs typeface="Arial"/>
            </a:endParaRPr>
          </a:p>
        </p:txBody>
      </p:sp>
      <p:sp>
        <p:nvSpPr>
          <p:cNvPr id="4" name="Flecha derecha 3"/>
          <p:cNvSpPr/>
          <p:nvPr/>
        </p:nvSpPr>
        <p:spPr>
          <a:xfrm>
            <a:off x="4575033" y="1834684"/>
            <a:ext cx="263667" cy="1587500"/>
          </a:xfrm>
          <a:prstGeom prst="rightArrow">
            <a:avLst>
              <a:gd name="adj1" fmla="val 50000"/>
              <a:gd name="adj2" fmla="val 10418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CuadroTexto 6"/>
          <p:cNvSpPr txBox="1"/>
          <p:nvPr/>
        </p:nvSpPr>
        <p:spPr>
          <a:xfrm>
            <a:off x="5026167" y="2918919"/>
            <a:ext cx="3720532" cy="646331"/>
          </a:xfrm>
          <a:prstGeom prst="rect">
            <a:avLst/>
          </a:prstGeom>
          <a:solidFill>
            <a:schemeClr val="bg1">
              <a:lumMod val="85000"/>
            </a:schemeClr>
          </a:solidFill>
        </p:spPr>
        <p:txBody>
          <a:bodyPr wrap="square" rtlCol="0">
            <a:spAutoFit/>
          </a:bodyPr>
          <a:lstStyle/>
          <a:p>
            <a:pPr algn="ctr"/>
            <a:r>
              <a:rPr lang="en-US" dirty="0"/>
              <a:t>Estimated </a:t>
            </a:r>
            <a:r>
              <a:rPr lang="en-US" dirty="0" smtClean="0"/>
              <a:t>$30-40 </a:t>
            </a:r>
            <a:r>
              <a:rPr lang="en-US" dirty="0"/>
              <a:t>million </a:t>
            </a:r>
            <a:r>
              <a:rPr lang="en-US" dirty="0" smtClean="0"/>
              <a:t>revenue</a:t>
            </a:r>
            <a:endParaRPr lang="en-US" baseline="30000" dirty="0" smtClean="0"/>
          </a:p>
          <a:p>
            <a:pPr algn="ctr"/>
            <a:r>
              <a:rPr lang="en-US" b="1" dirty="0" smtClean="0"/>
              <a:t>Minimal </a:t>
            </a:r>
            <a:r>
              <a:rPr lang="en-US" b="1" dirty="0"/>
              <a:t>demand </a:t>
            </a:r>
            <a:r>
              <a:rPr lang="en-US" b="1" dirty="0" smtClean="0"/>
              <a:t>risk guarantee</a:t>
            </a:r>
            <a:endParaRPr lang="en-US" b="1" baseline="30000" dirty="0"/>
          </a:p>
        </p:txBody>
      </p:sp>
    </p:spTree>
    <p:extLst>
      <p:ext uri="{BB962C8B-B14F-4D97-AF65-F5344CB8AC3E}">
        <p14:creationId xmlns="" xmlns:p14="http://schemas.microsoft.com/office/powerpoint/2010/main" val="1281787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38770"/>
            <a:ext cx="9144000" cy="734097"/>
          </a:xfrm>
          <a:solidFill>
            <a:schemeClr val="tx2"/>
          </a:solidFill>
        </p:spPr>
        <p:txBody>
          <a:bodyPr>
            <a:normAutofit/>
          </a:bodyPr>
          <a:lstStyle/>
          <a:p>
            <a:r>
              <a:rPr lang="es-ES" sz="3200" b="1" dirty="0" err="1" smtClean="0">
                <a:latin typeface="Arial Narrow" panose="020B0606020202030204" pitchFamily="34" charset="0"/>
              </a:rPr>
              <a:t>Urban</a:t>
            </a:r>
            <a:r>
              <a:rPr lang="es-ES" sz="3200" b="1" dirty="0" smtClean="0">
                <a:latin typeface="Arial Narrow" panose="020B0606020202030204" pitchFamily="34" charset="0"/>
              </a:rPr>
              <a:t> </a:t>
            </a:r>
            <a:r>
              <a:rPr lang="es-ES" sz="3200" b="1" dirty="0" err="1" smtClean="0">
                <a:latin typeface="Arial Narrow" panose="020B0606020202030204" pitchFamily="34" charset="0"/>
              </a:rPr>
              <a:t>Passenger</a:t>
            </a:r>
            <a:r>
              <a:rPr lang="es-ES" sz="3200" b="1" dirty="0" smtClean="0">
                <a:latin typeface="Arial Narrow" panose="020B0606020202030204" pitchFamily="34" charset="0"/>
              </a:rPr>
              <a:t> Train: Central </a:t>
            </a:r>
            <a:r>
              <a:rPr lang="es-ES" sz="3200" b="1" dirty="0" err="1" smtClean="0">
                <a:latin typeface="Arial Narrow" panose="020B0606020202030204" pitchFamily="34" charset="0"/>
              </a:rPr>
              <a:t>Station</a:t>
            </a:r>
            <a:r>
              <a:rPr lang="es-ES" sz="3200" b="1" dirty="0" smtClean="0">
                <a:latin typeface="Arial Narrow" panose="020B0606020202030204" pitchFamily="34" charset="0"/>
              </a:rPr>
              <a:t> </a:t>
            </a:r>
            <a:r>
              <a:rPr lang="es-ES" sz="3200" b="1" dirty="0" err="1" smtClean="0">
                <a:latin typeface="Arial Narrow" panose="020B0606020202030204" pitchFamily="34" charset="0"/>
              </a:rPr>
              <a:t>Location</a:t>
            </a:r>
            <a:endParaRPr lang="es-ES" sz="3200" b="1" dirty="0">
              <a:latin typeface="Arial Narrow" panose="020B0606020202030204" pitchFamily="34" charset="0"/>
            </a:endParaRPr>
          </a:p>
        </p:txBody>
      </p:sp>
      <p:sp>
        <p:nvSpPr>
          <p:cNvPr id="6" name="CuadroTexto 5"/>
          <p:cNvSpPr txBox="1"/>
          <p:nvPr/>
        </p:nvSpPr>
        <p:spPr>
          <a:xfrm>
            <a:off x="63500" y="6193884"/>
            <a:ext cx="8966200" cy="523220"/>
          </a:xfrm>
          <a:prstGeom prst="rect">
            <a:avLst/>
          </a:prstGeom>
          <a:noFill/>
        </p:spPr>
        <p:txBody>
          <a:bodyPr wrap="square" rtlCol="0">
            <a:spAutoFit/>
          </a:bodyPr>
          <a:lstStyle/>
          <a:p>
            <a:r>
              <a:rPr lang="en-US" sz="1400" dirty="0" smtClean="0"/>
              <a:t>The Central Station will be located next </a:t>
            </a:r>
            <a:r>
              <a:rPr lang="en-US" sz="1400" dirty="0"/>
              <a:t>Government Administrative Complex and </a:t>
            </a:r>
            <a:r>
              <a:rPr lang="en-US" sz="1400" dirty="0" smtClean="0"/>
              <a:t>Transmetro (BRT) central station and also to the “Centro Civico” the main public offices agglomeration with estimated 15,000 public servants today.</a:t>
            </a:r>
            <a:endParaRPr lang="en-US" sz="1400" dirty="0"/>
          </a:p>
        </p:txBody>
      </p:sp>
      <p:grpSp>
        <p:nvGrpSpPr>
          <p:cNvPr id="8" name="Grupo 7"/>
          <p:cNvGrpSpPr/>
          <p:nvPr/>
        </p:nvGrpSpPr>
        <p:grpSpPr>
          <a:xfrm>
            <a:off x="177503" y="905321"/>
            <a:ext cx="6769208" cy="5078569"/>
            <a:chOff x="161652" y="1160060"/>
            <a:chExt cx="6948832" cy="5172501"/>
          </a:xfrm>
        </p:grpSpPr>
        <p:pic>
          <p:nvPicPr>
            <p:cNvPr id="10" name="Imagen 9"/>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161652" y="1160060"/>
              <a:ext cx="6948832" cy="5172501"/>
            </a:xfrm>
            <a:prstGeom prst="rect">
              <a:avLst/>
            </a:prstGeom>
          </p:spPr>
        </p:pic>
        <p:pic>
          <p:nvPicPr>
            <p:cNvPr id="11" name="Imagen 10"/>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61652" y="1179238"/>
              <a:ext cx="562636" cy="615783"/>
            </a:xfrm>
            <a:prstGeom prst="rect">
              <a:avLst/>
            </a:prstGeom>
          </p:spPr>
        </p:pic>
      </p:grpSp>
      <p:cxnSp>
        <p:nvCxnSpPr>
          <p:cNvPr id="3" name="Conector recto de flecha 2"/>
          <p:cNvCxnSpPr/>
          <p:nvPr/>
        </p:nvCxnSpPr>
        <p:spPr>
          <a:xfrm flipH="1" flipV="1">
            <a:off x="3739487" y="2830455"/>
            <a:ext cx="3343701" cy="723331"/>
          </a:xfrm>
          <a:prstGeom prst="straightConnector1">
            <a:avLst/>
          </a:prstGeom>
          <a:ln w="2857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pic>
        <p:nvPicPr>
          <p:cNvPr id="9" name="Picture 9" descr="Screen Shot 2014-04-07 at 12.24.19 AM.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152444" y="2612337"/>
            <a:ext cx="2681112" cy="2537811"/>
          </a:xfrm>
          <a:prstGeom prst="rect">
            <a:avLst/>
          </a:prstGeom>
        </p:spPr>
      </p:pic>
    </p:spTree>
    <p:extLst>
      <p:ext uri="{BB962C8B-B14F-4D97-AF65-F5344CB8AC3E}">
        <p14:creationId xmlns="" xmlns:p14="http://schemas.microsoft.com/office/powerpoint/2010/main" val="324022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solidFill>
            <a:schemeClr val="tx2"/>
          </a:solidFill>
        </p:spPr>
        <p:txBody>
          <a:bodyPr>
            <a:normAutofit fontScale="90000"/>
          </a:bodyPr>
          <a:lstStyle/>
          <a:p>
            <a:r>
              <a:rPr lang="en-GB" dirty="0" smtClean="0"/>
              <a:t>Introducing ANADIE: the Agency for </a:t>
            </a:r>
            <a:br>
              <a:rPr lang="en-GB" dirty="0" smtClean="0"/>
            </a:br>
            <a:r>
              <a:rPr lang="en-GB" dirty="0" smtClean="0"/>
              <a:t>Public and Private Partnerships (PPP) in Guatemala</a:t>
            </a:r>
            <a:endParaRPr lang="en-GB" dirty="0"/>
          </a:p>
        </p:txBody>
      </p:sp>
      <p:sp>
        <p:nvSpPr>
          <p:cNvPr id="4" name="Marcador de número de diapositiva 3"/>
          <p:cNvSpPr>
            <a:spLocks noGrp="1"/>
          </p:cNvSpPr>
          <p:nvPr>
            <p:ph type="sldNum" sz="quarter" idx="12"/>
          </p:nvPr>
        </p:nvSpPr>
        <p:spPr/>
        <p:txBody>
          <a:bodyPr/>
          <a:lstStyle/>
          <a:p>
            <a:fld id="{A9168B0D-02DB-C346-88D9-41EBF8126ADD}" type="slidenum">
              <a:rPr lang="es-ES" smtClean="0"/>
              <a:pPr/>
              <a:t>2</a:t>
            </a:fld>
            <a:endParaRPr lang="es-ES"/>
          </a:p>
        </p:txBody>
      </p:sp>
      <p:sp>
        <p:nvSpPr>
          <p:cNvPr id="6" name="CuadroTexto 5"/>
          <p:cNvSpPr txBox="1"/>
          <p:nvPr/>
        </p:nvSpPr>
        <p:spPr>
          <a:xfrm>
            <a:off x="370031" y="1313791"/>
            <a:ext cx="8421755" cy="5262979"/>
          </a:xfrm>
          <a:prstGeom prst="rect">
            <a:avLst/>
          </a:prstGeom>
          <a:noFill/>
        </p:spPr>
        <p:txBody>
          <a:bodyPr wrap="square" rtlCol="0">
            <a:spAutoFit/>
          </a:bodyPr>
          <a:lstStyle/>
          <a:p>
            <a:pPr marL="457200" indent="-457200">
              <a:buFont typeface="Arial"/>
              <a:buChar char="•"/>
            </a:pPr>
            <a:r>
              <a:rPr lang="en-GB" sz="2800" dirty="0" smtClean="0"/>
              <a:t>Law passed in 2010, creates a specialized project finance Agency in charge of  the whole process a PPP project undergoes</a:t>
            </a:r>
          </a:p>
          <a:p>
            <a:pPr marL="457200" indent="-457200">
              <a:buFont typeface="Arial"/>
              <a:buChar char="•"/>
            </a:pPr>
            <a:endParaRPr lang="en-GB" sz="2800" dirty="0" smtClean="0"/>
          </a:p>
          <a:p>
            <a:pPr marL="457200" indent="-457200">
              <a:buFont typeface="Arial"/>
              <a:buChar char="•"/>
            </a:pPr>
            <a:r>
              <a:rPr lang="en-GB" sz="2800" dirty="0"/>
              <a:t>The law gives the legal framework to public-private partnerships in order to attract more foreign investment an promote productive investment.</a:t>
            </a:r>
          </a:p>
          <a:p>
            <a:pPr marL="457200" indent="-457200">
              <a:buFont typeface="Arial"/>
              <a:buChar char="•"/>
            </a:pPr>
            <a:endParaRPr lang="en-GB" sz="2800" dirty="0" smtClean="0"/>
          </a:p>
          <a:p>
            <a:pPr marL="457200" indent="-457200">
              <a:buFont typeface="Arial"/>
              <a:buChar char="•"/>
            </a:pPr>
            <a:r>
              <a:rPr lang="en-GB" sz="2800" dirty="0" smtClean="0"/>
              <a:t>Agency started operations in 2012. Processes, Human Capital and regulations are in place and functional</a:t>
            </a:r>
          </a:p>
          <a:p>
            <a:pPr marL="457200" indent="-457200">
              <a:buFont typeface="Arial"/>
              <a:buChar char="•"/>
            </a:pPr>
            <a:endParaRPr lang="en-GB" sz="2800" dirty="0" smtClean="0"/>
          </a:p>
          <a:p>
            <a:pPr marL="457200" indent="-457200">
              <a:buFont typeface="Arial"/>
              <a:buChar char="•"/>
            </a:pPr>
            <a:r>
              <a:rPr lang="en-GB" sz="2800" dirty="0" smtClean="0"/>
              <a:t>First set of Projects will be tendered in 2014</a:t>
            </a:r>
            <a:endParaRPr lang="en-GB" sz="2800" dirty="0"/>
          </a:p>
        </p:txBody>
      </p:sp>
    </p:spTree>
    <p:extLst>
      <p:ext uri="{BB962C8B-B14F-4D97-AF65-F5344CB8AC3E}">
        <p14:creationId xmlns="" xmlns:p14="http://schemas.microsoft.com/office/powerpoint/2010/main" val="388700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adroTexto 42"/>
          <p:cNvSpPr txBox="1"/>
          <p:nvPr/>
        </p:nvSpPr>
        <p:spPr>
          <a:xfrm>
            <a:off x="4169901" y="3396558"/>
            <a:ext cx="1020721" cy="430887"/>
          </a:xfrm>
          <a:prstGeom prst="rect">
            <a:avLst/>
          </a:prstGeom>
          <a:solidFill>
            <a:schemeClr val="bg1"/>
          </a:solidFill>
        </p:spPr>
        <p:txBody>
          <a:bodyPr wrap="square" lIns="91438" tIns="45720" rIns="91438" bIns="45720" rtlCol="0">
            <a:spAutoFit/>
          </a:bodyPr>
          <a:lstStyle/>
          <a:p>
            <a:pPr algn="ctr"/>
            <a:r>
              <a:rPr lang="en-US" sz="1100" b="1" dirty="0" smtClean="0">
                <a:solidFill>
                  <a:schemeClr val="tx1">
                    <a:lumMod val="95000"/>
                    <a:lumOff val="5000"/>
                  </a:schemeClr>
                </a:solidFill>
                <a:latin typeface="Arial Narrow" panose="020B0606020202030204" pitchFamily="34" charset="0"/>
              </a:rPr>
              <a:t>Prequalified list published</a:t>
            </a:r>
            <a:endParaRPr lang="en-US" sz="1100" b="1" dirty="0">
              <a:solidFill>
                <a:schemeClr val="tx1">
                  <a:lumMod val="95000"/>
                  <a:lumOff val="5000"/>
                </a:schemeClr>
              </a:solidFill>
              <a:latin typeface="Arial Narrow" panose="020B0606020202030204" pitchFamily="34" charset="0"/>
            </a:endParaRPr>
          </a:p>
        </p:txBody>
      </p:sp>
      <p:sp>
        <p:nvSpPr>
          <p:cNvPr id="47" name="Pentágono 46"/>
          <p:cNvSpPr/>
          <p:nvPr/>
        </p:nvSpPr>
        <p:spPr>
          <a:xfrm>
            <a:off x="7906110" y="911096"/>
            <a:ext cx="872472" cy="468216"/>
          </a:xfrm>
          <a:prstGeom prst="homePlate">
            <a:avLst/>
          </a:prstGeom>
          <a:solidFill>
            <a:schemeClr val="accent3">
              <a:lumMod val="50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2018</a:t>
            </a:r>
            <a:endParaRPr lang="en-US" sz="1400" b="1" dirty="0">
              <a:solidFill>
                <a:prstClr val="white"/>
              </a:solidFill>
            </a:endParaRPr>
          </a:p>
        </p:txBody>
      </p:sp>
      <p:cxnSp>
        <p:nvCxnSpPr>
          <p:cNvPr id="16" name="Conector recto 15"/>
          <p:cNvCxnSpPr/>
          <p:nvPr/>
        </p:nvCxnSpPr>
        <p:spPr>
          <a:xfrm>
            <a:off x="406698" y="1356740"/>
            <a:ext cx="3939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1" name="Conector recto 60"/>
          <p:cNvCxnSpPr/>
          <p:nvPr/>
        </p:nvCxnSpPr>
        <p:spPr>
          <a:xfrm>
            <a:off x="1004267" y="1356740"/>
            <a:ext cx="2406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4" name="Conector recto 63"/>
          <p:cNvCxnSpPr/>
          <p:nvPr/>
        </p:nvCxnSpPr>
        <p:spPr>
          <a:xfrm>
            <a:off x="1601836" y="1344708"/>
            <a:ext cx="0" cy="5387018"/>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5" name="Conector recto 64"/>
          <p:cNvCxnSpPr/>
          <p:nvPr/>
        </p:nvCxnSpPr>
        <p:spPr>
          <a:xfrm>
            <a:off x="2199405" y="1356740"/>
            <a:ext cx="63869"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7" name="Conector recto 66"/>
          <p:cNvCxnSpPr/>
          <p:nvPr/>
        </p:nvCxnSpPr>
        <p:spPr>
          <a:xfrm>
            <a:off x="2952088" y="1356740"/>
            <a:ext cx="63868"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0" name="Conector recto 79"/>
          <p:cNvCxnSpPr/>
          <p:nvPr/>
        </p:nvCxnSpPr>
        <p:spPr>
          <a:xfrm>
            <a:off x="3992112" y="1356740"/>
            <a:ext cx="4606"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1" name="Conector recto 80"/>
          <p:cNvCxnSpPr/>
          <p:nvPr/>
        </p:nvCxnSpPr>
        <p:spPr>
          <a:xfrm>
            <a:off x="4961876" y="1411841"/>
            <a:ext cx="36449" cy="5291223"/>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3" name="Conector recto 82"/>
          <p:cNvCxnSpPr/>
          <p:nvPr/>
        </p:nvCxnSpPr>
        <p:spPr>
          <a:xfrm>
            <a:off x="5915615" y="1356740"/>
            <a:ext cx="70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5" name="Conector recto 84"/>
          <p:cNvCxnSpPr/>
          <p:nvPr/>
        </p:nvCxnSpPr>
        <p:spPr>
          <a:xfrm>
            <a:off x="7132499" y="1356740"/>
            <a:ext cx="2406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8169077" y="1356740"/>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1146010" y="911096"/>
            <a:ext cx="2859386" cy="443763"/>
          </a:xfrm>
          <a:prstGeom prst="rect">
            <a:avLst/>
          </a:prstGeom>
          <a:solidFill>
            <a:schemeClr val="accent3">
              <a:lumMod val="60000"/>
              <a:lumOff val="40000"/>
            </a:schemeClr>
          </a:solidFill>
          <a:ln>
            <a:solidFill>
              <a:schemeClr val="bg2">
                <a:lumMod val="5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black"/>
                </a:solidFill>
              </a:rPr>
              <a:t>Oct 14   Dec 14</a:t>
            </a:r>
            <a:endParaRPr lang="en-US" sz="1400" dirty="0">
              <a:solidFill>
                <a:prstClr val="black"/>
              </a:solidFill>
            </a:endParaRPr>
          </a:p>
        </p:txBody>
      </p:sp>
      <p:sp>
        <p:nvSpPr>
          <p:cNvPr id="22" name="Pentágono 21"/>
          <p:cNvSpPr/>
          <p:nvPr/>
        </p:nvSpPr>
        <p:spPr>
          <a:xfrm>
            <a:off x="334273" y="1452510"/>
            <a:ext cx="1542641" cy="582352"/>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Structuring studies</a:t>
            </a:r>
          </a:p>
          <a:p>
            <a:pPr algn="ctr"/>
            <a:r>
              <a:rPr lang="en-US" sz="1200" b="1" dirty="0" smtClean="0">
                <a:solidFill>
                  <a:prstClr val="white"/>
                </a:solidFill>
                <a:latin typeface="Arial Narrow" panose="020B0606020202030204" pitchFamily="34" charset="0"/>
              </a:rPr>
              <a:t>Hiring process </a:t>
            </a:r>
            <a:r>
              <a:rPr lang="en-US" sz="1000" b="1" dirty="0" smtClean="0">
                <a:solidFill>
                  <a:prstClr val="white"/>
                </a:solidFill>
                <a:latin typeface="Arial Narrow" panose="020B0606020202030204" pitchFamily="34" charset="0"/>
              </a:rPr>
              <a:t>1</a:t>
            </a:r>
            <a:endParaRPr lang="en-US" sz="1100" b="1" dirty="0">
              <a:solidFill>
                <a:prstClr val="white"/>
              </a:solidFill>
              <a:latin typeface="Arial Narrow" panose="020B0606020202030204" pitchFamily="34" charset="0"/>
            </a:endParaRPr>
          </a:p>
        </p:txBody>
      </p:sp>
      <p:sp>
        <p:nvSpPr>
          <p:cNvPr id="89" name="Pentágono 88"/>
          <p:cNvSpPr/>
          <p:nvPr/>
        </p:nvSpPr>
        <p:spPr>
          <a:xfrm>
            <a:off x="1638488" y="2085821"/>
            <a:ext cx="1368181" cy="585768"/>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Narrow" panose="020B0606020202030204" pitchFamily="34" charset="0"/>
              </a:rPr>
              <a:t>Project Structuring</a:t>
            </a:r>
          </a:p>
        </p:txBody>
      </p:sp>
      <p:sp>
        <p:nvSpPr>
          <p:cNvPr id="91" name="Pentágono 90"/>
          <p:cNvSpPr/>
          <p:nvPr/>
        </p:nvSpPr>
        <p:spPr>
          <a:xfrm>
            <a:off x="3976609" y="4106463"/>
            <a:ext cx="1010628"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latin typeface="Arial Narrow" panose="020B0606020202030204" pitchFamily="34" charset="0"/>
              </a:rPr>
              <a:t>Bidding</a:t>
            </a:r>
            <a:endParaRPr lang="en-US" sz="1400" b="1" dirty="0">
              <a:solidFill>
                <a:prstClr val="white"/>
              </a:solidFill>
              <a:latin typeface="Arial Narrow" panose="020B0606020202030204" pitchFamily="34" charset="0"/>
            </a:endParaRPr>
          </a:p>
        </p:txBody>
      </p:sp>
      <p:sp>
        <p:nvSpPr>
          <p:cNvPr id="92" name="Pentágono 91"/>
          <p:cNvSpPr/>
          <p:nvPr/>
        </p:nvSpPr>
        <p:spPr>
          <a:xfrm>
            <a:off x="4972874" y="4944540"/>
            <a:ext cx="949755"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rial Narrow" panose="020B0606020202030204" pitchFamily="34" charset="0"/>
              </a:rPr>
              <a:t>Congress Approval</a:t>
            </a:r>
            <a:endParaRPr lang="en-US" sz="1100" b="1" dirty="0">
              <a:solidFill>
                <a:prstClr val="white"/>
              </a:solidFill>
              <a:latin typeface="Arial Narrow" panose="020B0606020202030204" pitchFamily="34" charset="0"/>
            </a:endParaRPr>
          </a:p>
        </p:txBody>
      </p:sp>
      <p:sp>
        <p:nvSpPr>
          <p:cNvPr id="93" name="Pentágono 92"/>
          <p:cNvSpPr/>
          <p:nvPr/>
        </p:nvSpPr>
        <p:spPr>
          <a:xfrm>
            <a:off x="5872409" y="5384028"/>
            <a:ext cx="1279051"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latin typeface="Arial Narrow" panose="020B0606020202030204" pitchFamily="34" charset="0"/>
              </a:rPr>
              <a:t>Financial Closing</a:t>
            </a:r>
            <a:endParaRPr lang="en-US" sz="1400" b="1" dirty="0">
              <a:solidFill>
                <a:prstClr val="white"/>
              </a:solidFill>
              <a:latin typeface="Arial Narrow" panose="020B0606020202030204" pitchFamily="34" charset="0"/>
            </a:endParaRPr>
          </a:p>
        </p:txBody>
      </p:sp>
      <p:sp>
        <p:nvSpPr>
          <p:cNvPr id="49" name="Rombo 48"/>
          <p:cNvSpPr/>
          <p:nvPr/>
        </p:nvSpPr>
        <p:spPr>
          <a:xfrm>
            <a:off x="3729236" y="3627838"/>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Rombo 57"/>
          <p:cNvSpPr/>
          <p:nvPr/>
        </p:nvSpPr>
        <p:spPr>
          <a:xfrm>
            <a:off x="2704601" y="2669804"/>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2" name="CuadroTexto 61"/>
          <p:cNvSpPr txBox="1"/>
          <p:nvPr/>
        </p:nvSpPr>
        <p:spPr>
          <a:xfrm>
            <a:off x="4953333" y="4520627"/>
            <a:ext cx="1272119" cy="276999"/>
          </a:xfrm>
          <a:prstGeom prst="rect">
            <a:avLst/>
          </a:prstGeom>
          <a:solidFill>
            <a:schemeClr val="bg1"/>
          </a:solidFill>
        </p:spPr>
        <p:txBody>
          <a:bodyPr wrap="square" rtlCol="0">
            <a:spAutoFit/>
          </a:bodyPr>
          <a:lstStyle/>
          <a:p>
            <a:pPr algn="ctr"/>
            <a:r>
              <a:rPr lang="en-US" sz="1200" b="1" dirty="0" smtClean="0">
                <a:solidFill>
                  <a:prstClr val="black">
                    <a:lumMod val="95000"/>
                    <a:lumOff val="5000"/>
                  </a:prstClr>
                </a:solidFill>
                <a:latin typeface="Arial Narrow" panose="020B0606020202030204" pitchFamily="34" charset="0"/>
              </a:rPr>
              <a:t>Award</a:t>
            </a:r>
            <a:endParaRPr lang="en-US" sz="1200" b="1" dirty="0">
              <a:solidFill>
                <a:prstClr val="black">
                  <a:lumMod val="95000"/>
                  <a:lumOff val="5000"/>
                </a:prstClr>
              </a:solidFill>
              <a:latin typeface="Arial Narrow" panose="020B0606020202030204" pitchFamily="34" charset="0"/>
            </a:endParaRPr>
          </a:p>
        </p:txBody>
      </p:sp>
      <p:sp>
        <p:nvSpPr>
          <p:cNvPr id="63" name="Rombo 62"/>
          <p:cNvSpPr/>
          <p:nvPr/>
        </p:nvSpPr>
        <p:spPr>
          <a:xfrm>
            <a:off x="4742927" y="4501855"/>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6" name="CuadroTexto 65"/>
          <p:cNvSpPr txBox="1"/>
          <p:nvPr/>
        </p:nvSpPr>
        <p:spPr>
          <a:xfrm>
            <a:off x="7829936" y="6367821"/>
            <a:ext cx="1062788" cy="461665"/>
          </a:xfrm>
          <a:prstGeom prst="rect">
            <a:avLst/>
          </a:prstGeom>
          <a:solidFill>
            <a:schemeClr val="bg1"/>
          </a:solidFill>
        </p:spPr>
        <p:txBody>
          <a:bodyPr wrap="square" rtlCol="0">
            <a:spAutoFit/>
          </a:bodyPr>
          <a:lstStyle/>
          <a:p>
            <a:pPr algn="ctr"/>
            <a:r>
              <a:rPr lang="en-US" sz="1200" b="1" dirty="0" smtClean="0">
                <a:solidFill>
                  <a:prstClr val="black">
                    <a:lumMod val="95000"/>
                    <a:lumOff val="5000"/>
                  </a:prstClr>
                </a:solidFill>
                <a:latin typeface="Arial Narrow" panose="020B0606020202030204" pitchFamily="34" charset="0"/>
              </a:rPr>
              <a:t>Start of Operations</a:t>
            </a:r>
            <a:endParaRPr lang="en-US" sz="1200" b="1" dirty="0">
              <a:solidFill>
                <a:prstClr val="black">
                  <a:lumMod val="95000"/>
                  <a:lumOff val="5000"/>
                </a:prstClr>
              </a:solidFill>
              <a:latin typeface="Arial Narrow" panose="020B0606020202030204" pitchFamily="34" charset="0"/>
            </a:endParaRPr>
          </a:p>
        </p:txBody>
      </p:sp>
      <p:cxnSp>
        <p:nvCxnSpPr>
          <p:cNvPr id="38" name="Conector recto 37"/>
          <p:cNvCxnSpPr/>
          <p:nvPr/>
        </p:nvCxnSpPr>
        <p:spPr>
          <a:xfrm>
            <a:off x="8913902" y="1354592"/>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68" name="Rombo 67"/>
          <p:cNvSpPr/>
          <p:nvPr/>
        </p:nvSpPr>
        <p:spPr>
          <a:xfrm>
            <a:off x="8753026" y="6392591"/>
            <a:ext cx="407067"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Pentágono 40"/>
          <p:cNvSpPr/>
          <p:nvPr/>
        </p:nvSpPr>
        <p:spPr>
          <a:xfrm>
            <a:off x="6104586" y="5962735"/>
            <a:ext cx="2809316" cy="387795"/>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latin typeface="Arial Narrow" panose="020B0606020202030204" pitchFamily="34" charset="0"/>
              </a:rPr>
              <a:t>Construction</a:t>
            </a:r>
            <a:endParaRPr lang="en-US" sz="1400" b="1" dirty="0">
              <a:solidFill>
                <a:prstClr val="white"/>
              </a:solidFill>
              <a:latin typeface="Arial Narrow" panose="020B0606020202030204" pitchFamily="34" charset="0"/>
            </a:endParaRPr>
          </a:p>
        </p:txBody>
      </p:sp>
      <p:sp>
        <p:nvSpPr>
          <p:cNvPr id="39" name="Rectángulo 38"/>
          <p:cNvSpPr/>
          <p:nvPr/>
        </p:nvSpPr>
        <p:spPr>
          <a:xfrm>
            <a:off x="6003355" y="911096"/>
            <a:ext cx="1942336" cy="463782"/>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            Mar 17     May 17</a:t>
            </a:r>
            <a:endParaRPr lang="en-US" sz="1400" dirty="0">
              <a:solidFill>
                <a:prstClr val="white"/>
              </a:solidFill>
            </a:endParaRPr>
          </a:p>
        </p:txBody>
      </p:sp>
      <p:sp>
        <p:nvSpPr>
          <p:cNvPr id="8" name="Pentágono 7"/>
          <p:cNvSpPr/>
          <p:nvPr/>
        </p:nvSpPr>
        <p:spPr>
          <a:xfrm>
            <a:off x="3576821" y="911096"/>
            <a:ext cx="2720039" cy="443753"/>
          </a:xfrm>
          <a:prstGeom prst="homePlate">
            <a:avLst/>
          </a:prstGeom>
          <a:solidFill>
            <a:schemeClr val="accent3">
              <a:lumMod val="50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Jan 16    May 16   Jul 16     Dec 16</a:t>
            </a:r>
            <a:endParaRPr lang="en-US" sz="1400" b="1" dirty="0">
              <a:solidFill>
                <a:prstClr val="white"/>
              </a:solidFill>
            </a:endParaRPr>
          </a:p>
        </p:txBody>
      </p:sp>
      <p:sp>
        <p:nvSpPr>
          <p:cNvPr id="45" name="Pentágono 44"/>
          <p:cNvSpPr/>
          <p:nvPr/>
        </p:nvSpPr>
        <p:spPr>
          <a:xfrm>
            <a:off x="8416095" y="911096"/>
            <a:ext cx="821753" cy="468216"/>
          </a:xfrm>
          <a:prstGeom prst="homePlate">
            <a:avLst/>
          </a:prstGeom>
          <a:solidFill>
            <a:schemeClr val="accent3">
              <a:lumMod val="75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 Dec 19</a:t>
            </a:r>
            <a:endParaRPr lang="en-US" sz="1400" b="1" dirty="0">
              <a:solidFill>
                <a:prstClr val="white"/>
              </a:solidFill>
            </a:endParaRPr>
          </a:p>
        </p:txBody>
      </p:sp>
      <p:sp>
        <p:nvSpPr>
          <p:cNvPr id="46" name="Rectángulo 45"/>
          <p:cNvSpPr/>
          <p:nvPr/>
        </p:nvSpPr>
        <p:spPr>
          <a:xfrm>
            <a:off x="2371576" y="911096"/>
            <a:ext cx="1205245" cy="443763"/>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       Nov 15</a:t>
            </a:r>
            <a:endParaRPr lang="en-US" sz="1400" dirty="0">
              <a:solidFill>
                <a:prstClr val="white"/>
              </a:solidFill>
            </a:endParaRPr>
          </a:p>
        </p:txBody>
      </p:sp>
      <p:sp>
        <p:nvSpPr>
          <p:cNvPr id="90" name="Pentágono 89"/>
          <p:cNvSpPr/>
          <p:nvPr/>
        </p:nvSpPr>
        <p:spPr>
          <a:xfrm>
            <a:off x="2903542" y="3147515"/>
            <a:ext cx="1123864" cy="452327"/>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latin typeface="Arial Narrow" panose="020B0606020202030204" pitchFamily="34" charset="0"/>
              </a:rPr>
              <a:t>Prequalification</a:t>
            </a:r>
            <a:endParaRPr lang="en-US" sz="1050" b="1" dirty="0">
              <a:solidFill>
                <a:prstClr val="white"/>
              </a:solidFill>
              <a:latin typeface="Arial Narrow" panose="020B0606020202030204" pitchFamily="34" charset="0"/>
            </a:endParaRPr>
          </a:p>
        </p:txBody>
      </p:sp>
      <p:sp>
        <p:nvSpPr>
          <p:cNvPr id="37" name="Título 4"/>
          <p:cNvSpPr>
            <a:spLocks noGrp="1"/>
          </p:cNvSpPr>
          <p:nvPr>
            <p:ph type="title"/>
          </p:nvPr>
        </p:nvSpPr>
        <p:spPr>
          <a:xfrm>
            <a:off x="0" y="0"/>
            <a:ext cx="9200694" cy="904668"/>
          </a:xfrm>
          <a:solidFill>
            <a:schemeClr val="tx2"/>
          </a:solidFill>
        </p:spPr>
        <p:txBody>
          <a:bodyPr lIns="91439" tIns="45720" rIns="91439" bIns="45720" anchor="ctr">
            <a:normAutofit/>
          </a:bodyPr>
          <a:lstStyle/>
          <a:p>
            <a:r>
              <a:rPr lang="en-US" sz="3200" b="1" dirty="0" smtClean="0">
                <a:latin typeface="Arial Narrow" panose="020B0606020202030204" pitchFamily="34" charset="0"/>
              </a:rPr>
              <a:t>Urban Passenger Train: Blueprint</a:t>
            </a:r>
            <a:endParaRPr lang="en-US" sz="3200" b="1" dirty="0">
              <a:latin typeface="Arial Narrow" panose="020B0606020202030204" pitchFamily="34" charset="0"/>
            </a:endParaRPr>
          </a:p>
        </p:txBody>
      </p:sp>
      <p:sp>
        <p:nvSpPr>
          <p:cNvPr id="40" name="CuadroTexto 39"/>
          <p:cNvSpPr txBox="1"/>
          <p:nvPr/>
        </p:nvSpPr>
        <p:spPr>
          <a:xfrm>
            <a:off x="1586507" y="2698850"/>
            <a:ext cx="1143852" cy="646331"/>
          </a:xfrm>
          <a:prstGeom prst="rect">
            <a:avLst/>
          </a:prstGeom>
          <a:solidFill>
            <a:schemeClr val="bg1"/>
          </a:solidFill>
        </p:spPr>
        <p:txBody>
          <a:bodyPr wrap="square" rtlCol="0">
            <a:spAutoFit/>
          </a:bodyPr>
          <a:lstStyle/>
          <a:p>
            <a:pPr algn="r"/>
            <a:r>
              <a:rPr lang="en-US" sz="1200" b="1" dirty="0" smtClean="0">
                <a:solidFill>
                  <a:schemeClr val="tx1">
                    <a:lumMod val="95000"/>
                    <a:lumOff val="5000"/>
                  </a:schemeClr>
                </a:solidFill>
                <a:latin typeface="Arial Narrow" panose="020B0606020202030204" pitchFamily="34" charset="0"/>
              </a:rPr>
              <a:t>Prequalification Terms approved</a:t>
            </a:r>
            <a:endParaRPr lang="en-US" sz="1200" b="1" dirty="0">
              <a:solidFill>
                <a:schemeClr val="tx1">
                  <a:lumMod val="95000"/>
                  <a:lumOff val="5000"/>
                </a:schemeClr>
              </a:solidFill>
              <a:latin typeface="Arial Narrow" panose="020B0606020202030204" pitchFamily="34" charset="0"/>
            </a:endParaRPr>
          </a:p>
        </p:txBody>
      </p:sp>
      <p:sp>
        <p:nvSpPr>
          <p:cNvPr id="44" name="TextBox 3"/>
          <p:cNvSpPr txBox="1"/>
          <p:nvPr/>
        </p:nvSpPr>
        <p:spPr>
          <a:xfrm>
            <a:off x="-8193" y="6042138"/>
            <a:ext cx="4049070" cy="523220"/>
          </a:xfrm>
          <a:prstGeom prst="rect">
            <a:avLst/>
          </a:prstGeom>
          <a:noFill/>
        </p:spPr>
        <p:txBody>
          <a:bodyPr wrap="square" rtlCol="0">
            <a:spAutoFit/>
          </a:bodyPr>
          <a:lstStyle/>
          <a:p>
            <a:r>
              <a:rPr lang="en-US" sz="1400" baseline="30000" dirty="0" smtClean="0"/>
              <a:t>1 </a:t>
            </a:r>
            <a:r>
              <a:rPr lang="en-US" sz="1400" dirty="0" smtClean="0"/>
              <a:t>Studies contracted through BID Project financing </a:t>
            </a:r>
          </a:p>
          <a:p>
            <a:r>
              <a:rPr lang="en-US" sz="1400" dirty="0" smtClean="0"/>
              <a:t>- PRONACOM/MINECO (US$1.6-1.8M. Investment). </a:t>
            </a:r>
          </a:p>
        </p:txBody>
      </p:sp>
    </p:spTree>
    <p:extLst>
      <p:ext uri="{BB962C8B-B14F-4D97-AF65-F5344CB8AC3E}">
        <p14:creationId xmlns="" xmlns:p14="http://schemas.microsoft.com/office/powerpoint/2010/main" val="3565950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223380" y="2074168"/>
            <a:ext cx="1646683" cy="968177"/>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ítulo 4"/>
          <p:cNvSpPr>
            <a:spLocks noGrp="1"/>
          </p:cNvSpPr>
          <p:nvPr>
            <p:ph type="title"/>
          </p:nvPr>
        </p:nvSpPr>
        <p:spPr>
          <a:xfrm>
            <a:off x="0" y="-38770"/>
            <a:ext cx="7057263" cy="734097"/>
          </a:xfrm>
          <a:solidFill>
            <a:schemeClr val="tx2"/>
          </a:solidFill>
        </p:spPr>
        <p:txBody>
          <a:bodyPr>
            <a:normAutofit/>
          </a:bodyPr>
          <a:lstStyle/>
          <a:p>
            <a:r>
              <a:rPr lang="en-US" b="1" dirty="0">
                <a:latin typeface="Arial Narrow" panose="020B0606020202030204" pitchFamily="34" charset="0"/>
              </a:rPr>
              <a:t>4</a:t>
            </a:r>
            <a:r>
              <a:rPr lang="en-US" b="1" dirty="0" smtClean="0">
                <a:latin typeface="Arial Narrow" panose="020B0606020202030204" pitchFamily="34" charset="0"/>
              </a:rPr>
              <a:t>-Urban highway</a:t>
            </a:r>
            <a:endParaRPr lang="en-US" b="1" dirty="0">
              <a:latin typeface="Arial Narrow" panose="020B0606020202030204" pitchFamily="34" charset="0"/>
            </a:endParaRPr>
          </a:p>
        </p:txBody>
      </p:sp>
      <p:sp>
        <p:nvSpPr>
          <p:cNvPr id="6" name="Rectángulo 5"/>
          <p:cNvSpPr/>
          <p:nvPr/>
        </p:nvSpPr>
        <p:spPr>
          <a:xfrm>
            <a:off x="0" y="760718"/>
            <a:ext cx="7057263" cy="336301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solidFill>
                  <a:schemeClr val="tx1"/>
                </a:solidFill>
                <a:latin typeface="Arial"/>
                <a:cs typeface="Arial"/>
              </a:rPr>
              <a:t>Background and Objective</a:t>
            </a:r>
            <a:br>
              <a:rPr lang="en-US" sz="1400" b="1" dirty="0" smtClean="0">
                <a:solidFill>
                  <a:schemeClr val="tx1"/>
                </a:solidFill>
                <a:latin typeface="Arial"/>
                <a:cs typeface="Arial"/>
              </a:rPr>
            </a:br>
            <a:endParaRPr lang="en-US" sz="1400" b="1" dirty="0" smtClean="0">
              <a:solidFill>
                <a:schemeClr val="tx1"/>
              </a:solidFill>
              <a:latin typeface="Arial"/>
              <a:cs typeface="Arial"/>
            </a:endParaRPr>
          </a:p>
          <a:p>
            <a:pPr algn="just"/>
            <a:r>
              <a:rPr lang="en-US" sz="1400" dirty="0" smtClean="0">
                <a:solidFill>
                  <a:schemeClr val="tx1"/>
                </a:solidFill>
                <a:latin typeface="Arial"/>
                <a:cs typeface="Arial"/>
              </a:rPr>
              <a:t>Taking advantage of the 30 m right of way rail line, the Guatemala</a:t>
            </a:r>
            <a:r>
              <a:rPr lang="en-US" sz="1400" dirty="0">
                <a:solidFill>
                  <a:schemeClr val="tx1"/>
                </a:solidFill>
                <a:latin typeface="Arial"/>
                <a:cs typeface="Arial"/>
              </a:rPr>
              <a:t> </a:t>
            </a:r>
            <a:r>
              <a:rPr lang="en-US" sz="1400" dirty="0" smtClean="0">
                <a:solidFill>
                  <a:schemeClr val="tx1"/>
                </a:solidFill>
                <a:latin typeface="Arial"/>
                <a:cs typeface="Arial"/>
              </a:rPr>
              <a:t>Municipality wants to build a Urban Highway both sides the rail line, connecting a transit route from north to south and vice versa, </a:t>
            </a:r>
            <a:r>
              <a:rPr lang="en-US" sz="1400" dirty="0">
                <a:solidFill>
                  <a:schemeClr val="tx1"/>
                </a:solidFill>
                <a:latin typeface="Arial"/>
                <a:cs typeface="Arial"/>
              </a:rPr>
              <a:t>attending lightweight </a:t>
            </a:r>
            <a:r>
              <a:rPr lang="en-US" sz="1400" dirty="0" smtClean="0">
                <a:solidFill>
                  <a:schemeClr val="tx1"/>
                </a:solidFill>
                <a:latin typeface="Arial"/>
                <a:cs typeface="Arial"/>
              </a:rPr>
              <a:t>and heavy vehicles and  buses. </a:t>
            </a:r>
          </a:p>
          <a:p>
            <a:pPr algn="just"/>
            <a:endParaRPr lang="en-US" sz="1400" dirty="0">
              <a:solidFill>
                <a:schemeClr val="tx1"/>
              </a:solidFill>
              <a:latin typeface="Arial"/>
              <a:cs typeface="Arial"/>
            </a:endParaRPr>
          </a:p>
          <a:p>
            <a:pPr algn="just"/>
            <a:r>
              <a:rPr lang="en-US" sz="1400" dirty="0" smtClean="0">
                <a:solidFill>
                  <a:schemeClr val="tx1"/>
                </a:solidFill>
                <a:latin typeface="Arial"/>
                <a:cs typeface="Arial"/>
              </a:rPr>
              <a:t>Today</a:t>
            </a:r>
            <a:r>
              <a:rPr lang="en-US" sz="1400" dirty="0">
                <a:solidFill>
                  <a:schemeClr val="tx1"/>
                </a:solidFill>
                <a:latin typeface="Arial"/>
                <a:cs typeface="Arial"/>
              </a:rPr>
              <a:t>, </a:t>
            </a:r>
            <a:r>
              <a:rPr lang="en-US" sz="1400" dirty="0" smtClean="0">
                <a:solidFill>
                  <a:schemeClr val="tx1"/>
                </a:solidFill>
                <a:latin typeface="Arial"/>
                <a:cs typeface="Arial"/>
              </a:rPr>
              <a:t>traffic flow in the north route is lightweight vehicle = 15,000, heavy vehicles =  6,000, and 1,500 buses, and in the south route is </a:t>
            </a:r>
            <a:r>
              <a:rPr lang="en-US" sz="1400" dirty="0">
                <a:solidFill>
                  <a:schemeClr val="tx1"/>
                </a:solidFill>
                <a:latin typeface="Arial"/>
                <a:cs typeface="Arial"/>
              </a:rPr>
              <a:t>lightweight vehicle = 3</a:t>
            </a:r>
            <a:r>
              <a:rPr lang="en-US" sz="1400" dirty="0" smtClean="0">
                <a:solidFill>
                  <a:schemeClr val="tx1"/>
                </a:solidFill>
                <a:latin typeface="Arial"/>
                <a:cs typeface="Arial"/>
              </a:rPr>
              <a:t>,000</a:t>
            </a:r>
            <a:r>
              <a:rPr lang="en-US" sz="1400" dirty="0">
                <a:solidFill>
                  <a:schemeClr val="tx1"/>
                </a:solidFill>
                <a:latin typeface="Arial"/>
                <a:cs typeface="Arial"/>
              </a:rPr>
              <a:t>, heavy vehicles =  </a:t>
            </a:r>
            <a:r>
              <a:rPr lang="en-US" sz="1400" dirty="0" smtClean="0">
                <a:solidFill>
                  <a:schemeClr val="tx1"/>
                </a:solidFill>
                <a:latin typeface="Arial"/>
                <a:cs typeface="Arial"/>
              </a:rPr>
              <a:t>2,000</a:t>
            </a:r>
            <a:r>
              <a:rPr lang="en-US" sz="1400" dirty="0">
                <a:solidFill>
                  <a:schemeClr val="tx1"/>
                </a:solidFill>
                <a:latin typeface="Arial"/>
                <a:cs typeface="Arial"/>
              </a:rPr>
              <a:t>, and </a:t>
            </a:r>
            <a:r>
              <a:rPr lang="en-US" sz="1400" dirty="0" smtClean="0">
                <a:solidFill>
                  <a:schemeClr val="tx1"/>
                </a:solidFill>
                <a:latin typeface="Arial"/>
                <a:cs typeface="Arial"/>
              </a:rPr>
              <a:t>800 buses, and already exists a 10 km roadway named “Calzada Atanasio Sur” (see: the purple line in the map)  it was built both sides the right of way rail line, keeping the right of way invaders free.</a:t>
            </a:r>
            <a:endParaRPr lang="en-US" sz="1400" dirty="0">
              <a:solidFill>
                <a:schemeClr val="tx1"/>
              </a:solidFill>
              <a:latin typeface="Arial"/>
              <a:cs typeface="Arial"/>
            </a:endParaRPr>
          </a:p>
          <a:p>
            <a:pPr algn="just"/>
            <a:endParaRPr lang="en-US" sz="1400" dirty="0" smtClean="0">
              <a:solidFill>
                <a:schemeClr val="tx1"/>
              </a:solidFill>
              <a:latin typeface="Arial"/>
              <a:cs typeface="Arial"/>
            </a:endParaRPr>
          </a:p>
          <a:p>
            <a:pPr algn="just"/>
            <a:r>
              <a:rPr lang="en-US" sz="1400" dirty="0" smtClean="0">
                <a:solidFill>
                  <a:schemeClr val="tx1"/>
                </a:solidFill>
                <a:latin typeface="Arial"/>
                <a:cs typeface="Arial"/>
              </a:rPr>
              <a:t>The project will build two principle bridges (see: the black lines in the map), one to connect the south, a 900 </a:t>
            </a:r>
            <a:r>
              <a:rPr lang="en-US" sz="1400" dirty="0" err="1" smtClean="0">
                <a:solidFill>
                  <a:schemeClr val="tx1"/>
                </a:solidFill>
                <a:latin typeface="Arial"/>
                <a:cs typeface="Arial"/>
              </a:rPr>
              <a:t>mt.</a:t>
            </a:r>
            <a:r>
              <a:rPr lang="en-US" sz="1400" dirty="0" smtClean="0">
                <a:solidFill>
                  <a:schemeClr val="tx1"/>
                </a:solidFill>
                <a:latin typeface="Arial"/>
                <a:cs typeface="Arial"/>
              </a:rPr>
              <a:t> long bridge, and the other one a 300 </a:t>
            </a:r>
            <a:r>
              <a:rPr lang="en-US" sz="1400" dirty="0" err="1" smtClean="0">
                <a:solidFill>
                  <a:schemeClr val="tx1"/>
                </a:solidFill>
                <a:latin typeface="Arial"/>
                <a:cs typeface="Arial"/>
              </a:rPr>
              <a:t>mt.</a:t>
            </a:r>
            <a:r>
              <a:rPr lang="en-US" sz="1400" dirty="0" smtClean="0">
                <a:solidFill>
                  <a:schemeClr val="tx1"/>
                </a:solidFill>
                <a:latin typeface="Arial"/>
                <a:cs typeface="Arial"/>
              </a:rPr>
              <a:t> long bridge, and also will build all the road infrastructure necessary to connect both regions.</a:t>
            </a:r>
          </a:p>
        </p:txBody>
      </p:sp>
      <p:sp>
        <p:nvSpPr>
          <p:cNvPr id="3" name="Elipse 2"/>
          <p:cNvSpPr/>
          <p:nvPr/>
        </p:nvSpPr>
        <p:spPr>
          <a:xfrm>
            <a:off x="7861241" y="982448"/>
            <a:ext cx="83127" cy="9500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Agrupar 9"/>
          <p:cNvGrpSpPr/>
          <p:nvPr/>
        </p:nvGrpSpPr>
        <p:grpSpPr>
          <a:xfrm>
            <a:off x="7167117" y="160051"/>
            <a:ext cx="1843887" cy="1767695"/>
            <a:chOff x="7742368" y="13631"/>
            <a:chExt cx="1314058" cy="1329987"/>
          </a:xfrm>
        </p:grpSpPr>
        <p:pic>
          <p:nvPicPr>
            <p:cNvPr id="2" name="Imagen 1"/>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7742368" y="13631"/>
              <a:ext cx="1314058" cy="1329987"/>
            </a:xfrm>
            <a:prstGeom prst="rect">
              <a:avLst/>
            </a:prstGeom>
          </p:spPr>
        </p:pic>
        <p:sp>
          <p:nvSpPr>
            <p:cNvPr id="9" name="Flecha abajo 8"/>
            <p:cNvSpPr/>
            <p:nvPr/>
          </p:nvSpPr>
          <p:spPr>
            <a:xfrm rot="21408187">
              <a:off x="8187279" y="471591"/>
              <a:ext cx="218004" cy="5009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ángulo 18"/>
          <p:cNvSpPr/>
          <p:nvPr/>
        </p:nvSpPr>
        <p:spPr>
          <a:xfrm>
            <a:off x="121693" y="4683838"/>
            <a:ext cx="2698376" cy="1910537"/>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uadroTexto 11"/>
          <p:cNvSpPr txBox="1"/>
          <p:nvPr/>
        </p:nvSpPr>
        <p:spPr>
          <a:xfrm>
            <a:off x="7306302" y="2622788"/>
            <a:ext cx="1671422" cy="369332"/>
          </a:xfrm>
          <a:prstGeom prst="rect">
            <a:avLst/>
          </a:prstGeom>
          <a:noFill/>
        </p:spPr>
        <p:txBody>
          <a:bodyPr wrap="square" rtlCol="0">
            <a:spAutoFit/>
          </a:bodyPr>
          <a:lstStyle/>
          <a:p>
            <a:r>
              <a:rPr lang="en-US" dirty="0" smtClean="0">
                <a:solidFill>
                  <a:schemeClr val="bg1"/>
                </a:solidFill>
              </a:rPr>
              <a:t>$220 Million</a:t>
            </a:r>
            <a:endParaRPr lang="en-US" dirty="0">
              <a:solidFill>
                <a:schemeClr val="bg1"/>
              </a:solidFill>
            </a:endParaRPr>
          </a:p>
        </p:txBody>
      </p:sp>
      <p:sp>
        <p:nvSpPr>
          <p:cNvPr id="20" name="CuadroTexto 19"/>
          <p:cNvSpPr txBox="1"/>
          <p:nvPr/>
        </p:nvSpPr>
        <p:spPr>
          <a:xfrm>
            <a:off x="7364567" y="2099568"/>
            <a:ext cx="1333500" cy="523220"/>
          </a:xfrm>
          <a:prstGeom prst="rect">
            <a:avLst/>
          </a:prstGeom>
          <a:noFill/>
        </p:spPr>
        <p:txBody>
          <a:bodyPr wrap="square" rtlCol="0">
            <a:spAutoFit/>
          </a:bodyPr>
          <a:lstStyle/>
          <a:p>
            <a:pPr algn="ctr"/>
            <a:r>
              <a:rPr lang="en-US" sz="1400" dirty="0" smtClean="0">
                <a:solidFill>
                  <a:schemeClr val="bg1"/>
                </a:solidFill>
              </a:rPr>
              <a:t>Total Estimated Investment</a:t>
            </a:r>
            <a:endParaRPr lang="en-US" sz="1400" dirty="0">
              <a:solidFill>
                <a:schemeClr val="bg1"/>
              </a:solidFill>
            </a:endParaRPr>
          </a:p>
        </p:txBody>
      </p:sp>
      <p:sp>
        <p:nvSpPr>
          <p:cNvPr id="14" name="CuadroTexto 13"/>
          <p:cNvSpPr txBox="1"/>
          <p:nvPr/>
        </p:nvSpPr>
        <p:spPr>
          <a:xfrm>
            <a:off x="7161239" y="3200400"/>
            <a:ext cx="1982761" cy="923330"/>
          </a:xfrm>
          <a:prstGeom prst="rect">
            <a:avLst/>
          </a:prstGeom>
          <a:noFill/>
        </p:spPr>
        <p:txBody>
          <a:bodyPr wrap="square" rtlCol="0">
            <a:spAutoFit/>
          </a:bodyPr>
          <a:lstStyle/>
          <a:p>
            <a:r>
              <a:rPr lang="en-US" b="1" dirty="0" smtClean="0"/>
              <a:t>Contracting Entity:</a:t>
            </a:r>
          </a:p>
          <a:p>
            <a:pPr marL="88900" indent="-88900">
              <a:buFont typeface="Arial"/>
              <a:buChar char="•"/>
            </a:pPr>
            <a:r>
              <a:rPr lang="en-US" dirty="0" smtClean="0"/>
              <a:t> “</a:t>
            </a:r>
            <a:r>
              <a:rPr lang="en-US" dirty="0" err="1" smtClean="0"/>
              <a:t>Municipalidad</a:t>
            </a:r>
            <a:r>
              <a:rPr lang="en-US" dirty="0" smtClean="0"/>
              <a:t> de Guatemala”</a:t>
            </a:r>
          </a:p>
        </p:txBody>
      </p:sp>
      <p:sp>
        <p:nvSpPr>
          <p:cNvPr id="4" name="Elipse 3"/>
          <p:cNvSpPr/>
          <p:nvPr/>
        </p:nvSpPr>
        <p:spPr>
          <a:xfrm>
            <a:off x="7785041" y="1442558"/>
            <a:ext cx="254406" cy="1830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ángulo 16"/>
          <p:cNvSpPr/>
          <p:nvPr/>
        </p:nvSpPr>
        <p:spPr>
          <a:xfrm>
            <a:off x="2964818" y="4678594"/>
            <a:ext cx="2687082" cy="1959013"/>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Imagen 21"/>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99088" y="4734242"/>
            <a:ext cx="2543585" cy="1809728"/>
          </a:xfrm>
          <a:prstGeom prst="rect">
            <a:avLst/>
          </a:prstGeom>
        </p:spPr>
      </p:pic>
      <p:pic>
        <p:nvPicPr>
          <p:cNvPr id="23" name="Picture 2" descr="http://www.prensalibre.com/noticias/comunitario/Nueva-ubicacion-garitas-peaje-Escuintla_PREIMA20100728_0294_5.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018404" y="4787668"/>
            <a:ext cx="2579909" cy="175630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upo 14"/>
          <p:cNvGrpSpPr/>
          <p:nvPr/>
        </p:nvGrpSpPr>
        <p:grpSpPr>
          <a:xfrm>
            <a:off x="5732782" y="4189122"/>
            <a:ext cx="3397569" cy="2566520"/>
            <a:chOff x="3398294" y="3029803"/>
            <a:chExt cx="4189862" cy="3357349"/>
          </a:xfrm>
        </p:grpSpPr>
        <p:pic>
          <p:nvPicPr>
            <p:cNvPr id="11" name="Imagen 10"/>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3398294" y="3029803"/>
              <a:ext cx="4189862" cy="3357349"/>
            </a:xfrm>
            <a:prstGeom prst="rect">
              <a:avLst/>
            </a:prstGeom>
          </p:spPr>
        </p:pic>
        <p:pic>
          <p:nvPicPr>
            <p:cNvPr id="26" name="Imagen 25"/>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3398294" y="3060571"/>
              <a:ext cx="371948" cy="450785"/>
            </a:xfrm>
            <a:prstGeom prst="rect">
              <a:avLst/>
            </a:prstGeom>
          </p:spPr>
        </p:pic>
      </p:grpSp>
    </p:spTree>
    <p:extLst>
      <p:ext uri="{BB962C8B-B14F-4D97-AF65-F5344CB8AC3E}">
        <p14:creationId xmlns="" xmlns:p14="http://schemas.microsoft.com/office/powerpoint/2010/main" val="324230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38770"/>
            <a:ext cx="9144000" cy="734097"/>
          </a:xfrm>
          <a:solidFill>
            <a:schemeClr val="tx2"/>
          </a:solidFill>
        </p:spPr>
        <p:txBody>
          <a:bodyPr>
            <a:normAutofit/>
          </a:bodyPr>
          <a:lstStyle/>
          <a:p>
            <a:r>
              <a:rPr lang="en-US" sz="3200" b="1" dirty="0" smtClean="0">
                <a:latin typeface="Arial Narrow" panose="020B0606020202030204" pitchFamily="34" charset="0"/>
              </a:rPr>
              <a:t>Urban </a:t>
            </a:r>
            <a:r>
              <a:rPr lang="en-US" sz="3200" b="1" dirty="0">
                <a:latin typeface="Arial Narrow" panose="020B0606020202030204" pitchFamily="34" charset="0"/>
              </a:rPr>
              <a:t>highway</a:t>
            </a:r>
            <a:r>
              <a:rPr lang="es-ES" sz="3200" b="1" dirty="0" smtClean="0">
                <a:latin typeface="Arial Narrow" panose="020B0606020202030204" pitchFamily="34" charset="0"/>
              </a:rPr>
              <a:t>: Roles</a:t>
            </a:r>
            <a:endParaRPr lang="es-ES" sz="3200" b="1" dirty="0">
              <a:latin typeface="Arial Narrow" panose="020B0606020202030204" pitchFamily="34" charset="0"/>
            </a:endParaRPr>
          </a:p>
        </p:txBody>
      </p:sp>
      <p:sp>
        <p:nvSpPr>
          <p:cNvPr id="14" name="Rectángulo 13"/>
          <p:cNvSpPr/>
          <p:nvPr/>
        </p:nvSpPr>
        <p:spPr>
          <a:xfrm>
            <a:off x="4963804" y="1181455"/>
            <a:ext cx="4064000" cy="22236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b="1" dirty="0" smtClean="0">
                <a:solidFill>
                  <a:schemeClr val="tx1"/>
                </a:solidFill>
                <a:latin typeface="Arial"/>
                <a:cs typeface="Arial"/>
              </a:rPr>
              <a:t>Revenue Sources:</a:t>
            </a:r>
          </a:p>
          <a:p>
            <a:pPr marL="92075" indent="-92075" algn="just">
              <a:buFont typeface="Arial"/>
              <a:buChar char="•"/>
            </a:pPr>
            <a:r>
              <a:rPr lang="es-GT" dirty="0" smtClean="0">
                <a:solidFill>
                  <a:schemeClr val="tx1"/>
                </a:solidFill>
                <a:latin typeface="Arial"/>
                <a:cs typeface="Arial"/>
              </a:rPr>
              <a:t>Toll Road fares</a:t>
            </a:r>
          </a:p>
          <a:p>
            <a:pPr marL="92075" indent="-92075" algn="just">
              <a:buFont typeface="Arial"/>
              <a:buChar char="•"/>
            </a:pPr>
            <a:r>
              <a:rPr lang="es-GT" dirty="0" smtClean="0">
                <a:solidFill>
                  <a:schemeClr val="tx1"/>
                </a:solidFill>
                <a:latin typeface="Arial"/>
                <a:cs typeface="Arial"/>
              </a:rPr>
              <a:t>Publicity and related revenues</a:t>
            </a:r>
            <a:endParaRPr lang="es-GT" dirty="0">
              <a:solidFill>
                <a:schemeClr val="tx1"/>
              </a:solidFill>
              <a:latin typeface="Arial"/>
              <a:cs typeface="Arial"/>
            </a:endParaRPr>
          </a:p>
        </p:txBody>
      </p:sp>
      <p:sp>
        <p:nvSpPr>
          <p:cNvPr id="15" name="Rectángulo 14"/>
          <p:cNvSpPr/>
          <p:nvPr/>
        </p:nvSpPr>
        <p:spPr>
          <a:xfrm>
            <a:off x="50800" y="1274715"/>
            <a:ext cx="4336766" cy="249295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sz="2000" b="1" dirty="0" smtClean="0">
                <a:solidFill>
                  <a:schemeClr val="tx1"/>
                </a:solidFill>
                <a:latin typeface="Arial"/>
                <a:cs typeface="Arial"/>
              </a:rPr>
              <a:t>Private Participant role and investments</a:t>
            </a:r>
          </a:p>
          <a:p>
            <a:pPr marL="92075" indent="-92075" algn="just">
              <a:buFont typeface="Arial"/>
              <a:buChar char="•"/>
            </a:pPr>
            <a:r>
              <a:rPr lang="en-US" dirty="0" smtClean="0">
                <a:solidFill>
                  <a:schemeClr val="tx1"/>
                </a:solidFill>
                <a:latin typeface="Arial"/>
                <a:cs typeface="Arial"/>
              </a:rPr>
              <a:t>Design the infrastructure;</a:t>
            </a:r>
          </a:p>
          <a:p>
            <a:pPr marL="92075" indent="-92075" algn="just">
              <a:buFont typeface="Arial"/>
              <a:buChar char="•"/>
            </a:pPr>
            <a:r>
              <a:rPr lang="en-US" dirty="0" smtClean="0">
                <a:solidFill>
                  <a:schemeClr val="tx1"/>
                </a:solidFill>
                <a:latin typeface="Arial"/>
                <a:cs typeface="Arial"/>
              </a:rPr>
              <a:t>Build the 2 main bridges; </a:t>
            </a:r>
          </a:p>
          <a:p>
            <a:pPr marL="92075" indent="-92075" algn="just">
              <a:buFont typeface="Arial"/>
              <a:buChar char="•"/>
            </a:pPr>
            <a:r>
              <a:rPr lang="en-US" dirty="0" smtClean="0">
                <a:solidFill>
                  <a:schemeClr val="tx1"/>
                </a:solidFill>
                <a:latin typeface="Arial"/>
                <a:cs typeface="Arial"/>
              </a:rPr>
              <a:t>Build all </a:t>
            </a:r>
            <a:r>
              <a:rPr lang="en-US" dirty="0">
                <a:solidFill>
                  <a:schemeClr val="tx1"/>
                </a:solidFill>
                <a:latin typeface="Arial"/>
                <a:cs typeface="Arial"/>
              </a:rPr>
              <a:t>the road </a:t>
            </a:r>
            <a:r>
              <a:rPr lang="en-US" dirty="0" smtClean="0">
                <a:solidFill>
                  <a:schemeClr val="tx1"/>
                </a:solidFill>
                <a:latin typeface="Arial"/>
                <a:cs typeface="Arial"/>
              </a:rPr>
              <a:t>infrastructure, toll booths, etc.</a:t>
            </a:r>
          </a:p>
          <a:p>
            <a:pPr marL="92075" indent="-92075" algn="just">
              <a:buFont typeface="Arial"/>
              <a:buChar char="•"/>
            </a:pPr>
            <a:r>
              <a:rPr lang="en-US" dirty="0" smtClean="0">
                <a:solidFill>
                  <a:schemeClr val="tx1"/>
                </a:solidFill>
                <a:latin typeface="Arial"/>
                <a:cs typeface="Arial"/>
              </a:rPr>
              <a:t>Operate and maintain the highway for 30 years maximum;</a:t>
            </a:r>
          </a:p>
          <a:p>
            <a:pPr marL="92075" indent="-92075" algn="just"/>
            <a:endParaRPr lang="es-GT" dirty="0" smtClean="0">
              <a:solidFill>
                <a:schemeClr val="tx1"/>
              </a:solidFill>
              <a:latin typeface="Arial"/>
              <a:cs typeface="Arial"/>
            </a:endParaRPr>
          </a:p>
        </p:txBody>
      </p:sp>
      <p:sp>
        <p:nvSpPr>
          <p:cNvPr id="18" name="Rectángulo 17"/>
          <p:cNvSpPr/>
          <p:nvPr/>
        </p:nvSpPr>
        <p:spPr>
          <a:xfrm>
            <a:off x="473691" y="4468161"/>
            <a:ext cx="7827749" cy="1945518"/>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GT" b="1" dirty="0" smtClean="0">
                <a:solidFill>
                  <a:schemeClr val="tx1"/>
                </a:solidFill>
                <a:latin typeface="Arial"/>
                <a:cs typeface="Arial"/>
              </a:rPr>
              <a:t>Government Role</a:t>
            </a:r>
          </a:p>
          <a:p>
            <a:pPr algn="just"/>
            <a:r>
              <a:rPr lang="x-none" sz="1600" dirty="0" smtClean="0">
                <a:solidFill>
                  <a:schemeClr val="tx1"/>
                </a:solidFill>
                <a:latin typeface="Arial"/>
                <a:cs typeface="Arial"/>
              </a:rPr>
              <a:t>The project is being contracted by FEGUA with the support of the </a:t>
            </a:r>
            <a:r>
              <a:rPr lang="es-GT" sz="1600" dirty="0" smtClean="0">
                <a:solidFill>
                  <a:schemeClr val="tx1"/>
                </a:solidFill>
                <a:latin typeface="Arial"/>
                <a:cs typeface="Arial"/>
              </a:rPr>
              <a:t>Guatemala City Municipality;</a:t>
            </a:r>
            <a:endParaRPr lang="es-GT" sz="1600" dirty="0">
              <a:solidFill>
                <a:schemeClr val="tx1"/>
              </a:solidFill>
              <a:latin typeface="Arial"/>
              <a:cs typeface="Arial"/>
            </a:endParaRPr>
          </a:p>
          <a:p>
            <a:pPr algn="just">
              <a:buFont typeface="Arial"/>
              <a:buChar char="•"/>
            </a:pPr>
            <a:r>
              <a:rPr lang="es-GT" sz="1600" dirty="0" smtClean="0">
                <a:solidFill>
                  <a:schemeClr val="tx1"/>
                </a:solidFill>
                <a:latin typeface="Arial"/>
                <a:cs typeface="Arial"/>
              </a:rPr>
              <a:t>Governement provides de rights of way (already in possession)</a:t>
            </a:r>
            <a:endParaRPr lang="x-none" sz="1600" dirty="0" smtClean="0">
              <a:solidFill>
                <a:schemeClr val="tx1"/>
              </a:solidFill>
              <a:latin typeface="Arial"/>
              <a:cs typeface="Arial"/>
            </a:endParaRPr>
          </a:p>
          <a:p>
            <a:pPr marL="92075" indent="-92075" algn="just">
              <a:buFont typeface="Arial"/>
              <a:buChar char="•"/>
            </a:pPr>
            <a:r>
              <a:rPr lang="x-none" sz="1600" dirty="0" smtClean="0">
                <a:solidFill>
                  <a:schemeClr val="tx1"/>
                </a:solidFill>
                <a:latin typeface="Arial"/>
                <a:cs typeface="Arial"/>
              </a:rPr>
              <a:t>Facilitate financing structure needed and provide a robust consistent payment mechanism</a:t>
            </a:r>
            <a:r>
              <a:rPr lang="es-GT" sz="1600" dirty="0" smtClean="0">
                <a:solidFill>
                  <a:schemeClr val="tx1"/>
                </a:solidFill>
                <a:latin typeface="Arial"/>
                <a:cs typeface="Arial"/>
              </a:rPr>
              <a:t>;</a:t>
            </a:r>
            <a:endParaRPr lang="x-none" sz="1600" dirty="0" smtClean="0">
              <a:solidFill>
                <a:schemeClr val="tx1"/>
              </a:solidFill>
              <a:latin typeface="Arial"/>
              <a:cs typeface="Arial"/>
            </a:endParaRPr>
          </a:p>
          <a:p>
            <a:pPr marL="92075" indent="-92075" algn="just">
              <a:buFont typeface="Arial"/>
              <a:buChar char="•"/>
            </a:pPr>
            <a:r>
              <a:rPr lang="x-none" sz="1600" dirty="0" smtClean="0">
                <a:solidFill>
                  <a:schemeClr val="tx1"/>
                </a:solidFill>
                <a:latin typeface="Arial"/>
                <a:cs typeface="Arial"/>
              </a:rPr>
              <a:t>Coordination with the projects connected in the same property</a:t>
            </a:r>
            <a:endParaRPr lang="en-US" sz="1600" dirty="0" smtClean="0">
              <a:solidFill>
                <a:schemeClr val="tx1"/>
              </a:solidFill>
              <a:latin typeface="Arial"/>
              <a:cs typeface="Arial"/>
            </a:endParaRPr>
          </a:p>
        </p:txBody>
      </p:sp>
      <p:sp>
        <p:nvSpPr>
          <p:cNvPr id="4" name="Flecha derecha 3"/>
          <p:cNvSpPr/>
          <p:nvPr/>
        </p:nvSpPr>
        <p:spPr>
          <a:xfrm>
            <a:off x="4575033" y="1834684"/>
            <a:ext cx="263667" cy="1587500"/>
          </a:xfrm>
          <a:prstGeom prst="rightArrow">
            <a:avLst>
              <a:gd name="adj1" fmla="val 50000"/>
              <a:gd name="adj2" fmla="val 10418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CuadroTexto 6"/>
          <p:cNvSpPr txBox="1"/>
          <p:nvPr/>
        </p:nvSpPr>
        <p:spPr>
          <a:xfrm>
            <a:off x="5026167" y="2521190"/>
            <a:ext cx="3720532" cy="1015663"/>
          </a:xfrm>
          <a:prstGeom prst="rect">
            <a:avLst/>
          </a:prstGeom>
          <a:solidFill>
            <a:schemeClr val="bg1">
              <a:lumMod val="85000"/>
            </a:schemeClr>
          </a:solidFill>
        </p:spPr>
        <p:txBody>
          <a:bodyPr wrap="square" rtlCol="0">
            <a:spAutoFit/>
          </a:bodyPr>
          <a:lstStyle/>
          <a:p>
            <a:pPr algn="ctr"/>
            <a:r>
              <a:rPr lang="en-US" sz="2000" dirty="0"/>
              <a:t>Estimated </a:t>
            </a:r>
            <a:r>
              <a:rPr lang="en-US" sz="2000" dirty="0" smtClean="0"/>
              <a:t>$30-40 </a:t>
            </a:r>
            <a:r>
              <a:rPr lang="en-US" sz="2000" dirty="0"/>
              <a:t>million</a:t>
            </a:r>
            <a:r>
              <a:rPr lang="en-US" sz="2000" dirty="0" smtClean="0"/>
              <a:t> annual revenue.</a:t>
            </a:r>
            <a:r>
              <a:rPr lang="en-US" sz="2000" baseline="30000" dirty="0" smtClean="0"/>
              <a:t>   </a:t>
            </a:r>
            <a:r>
              <a:rPr lang="en-US" sz="2000" dirty="0"/>
              <a:t>Minimal demand </a:t>
            </a:r>
            <a:r>
              <a:rPr lang="en-US" sz="2000" dirty="0" smtClean="0"/>
              <a:t>risk guarantee projected</a:t>
            </a:r>
            <a:endParaRPr lang="en-US" sz="2000" baseline="30000" dirty="0"/>
          </a:p>
        </p:txBody>
      </p:sp>
    </p:spTree>
    <p:extLst>
      <p:ext uri="{BB962C8B-B14F-4D97-AF65-F5344CB8AC3E}">
        <p14:creationId xmlns="" xmlns:p14="http://schemas.microsoft.com/office/powerpoint/2010/main" val="3511956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36166" y="-533400"/>
            <a:ext cx="12616700" cy="9067800"/>
          </a:xfrm>
          <a:prstGeom prst="rect">
            <a:avLst/>
          </a:prstGeom>
          <a:solidFill>
            <a:schemeClr val="tx1"/>
          </a:solidFill>
          <a:ln w="57150" cmpd="sng">
            <a:solidFill>
              <a:schemeClr val="tx1"/>
            </a:solidFill>
          </a:ln>
        </p:spPr>
      </p:pic>
      <p:sp>
        <p:nvSpPr>
          <p:cNvPr id="29" name="Forma libre 28"/>
          <p:cNvSpPr/>
          <p:nvPr/>
        </p:nvSpPr>
        <p:spPr>
          <a:xfrm>
            <a:off x="2966120" y="1604430"/>
            <a:ext cx="3925196" cy="3697394"/>
          </a:xfrm>
          <a:custGeom>
            <a:avLst/>
            <a:gdLst>
              <a:gd name="connsiteX0" fmla="*/ 350663 w 473194"/>
              <a:gd name="connsiteY0" fmla="*/ 2360028 h 2360028"/>
              <a:gd name="connsiteX1" fmla="*/ 249063 w 473194"/>
              <a:gd name="connsiteY1" fmla="*/ 2163178 h 2360028"/>
              <a:gd name="connsiteX2" fmla="*/ 160163 w 473194"/>
              <a:gd name="connsiteY2" fmla="*/ 2067928 h 2360028"/>
              <a:gd name="connsiteX3" fmla="*/ 33163 w 473194"/>
              <a:gd name="connsiteY3" fmla="*/ 1947278 h 2360028"/>
              <a:gd name="connsiteX4" fmla="*/ 14113 w 473194"/>
              <a:gd name="connsiteY4" fmla="*/ 1845678 h 2360028"/>
              <a:gd name="connsiteX5" fmla="*/ 217313 w 473194"/>
              <a:gd name="connsiteY5" fmla="*/ 1845678 h 2360028"/>
              <a:gd name="connsiteX6" fmla="*/ 166513 w 473194"/>
              <a:gd name="connsiteY6" fmla="*/ 1775828 h 2360028"/>
              <a:gd name="connsiteX7" fmla="*/ 103013 w 473194"/>
              <a:gd name="connsiteY7" fmla="*/ 1617078 h 2360028"/>
              <a:gd name="connsiteX8" fmla="*/ 90313 w 473194"/>
              <a:gd name="connsiteY8" fmla="*/ 1420228 h 2360028"/>
              <a:gd name="connsiteX9" fmla="*/ 64913 w 473194"/>
              <a:gd name="connsiteY9" fmla="*/ 1375778 h 2360028"/>
              <a:gd name="connsiteX10" fmla="*/ 128413 w 473194"/>
              <a:gd name="connsiteY10" fmla="*/ 1274178 h 2360028"/>
              <a:gd name="connsiteX11" fmla="*/ 77613 w 473194"/>
              <a:gd name="connsiteY11" fmla="*/ 1178928 h 2360028"/>
              <a:gd name="connsiteX12" fmla="*/ 14113 w 473194"/>
              <a:gd name="connsiteY12" fmla="*/ 1083678 h 2360028"/>
              <a:gd name="connsiteX13" fmla="*/ 83963 w 473194"/>
              <a:gd name="connsiteY13" fmla="*/ 1013828 h 2360028"/>
              <a:gd name="connsiteX14" fmla="*/ 274463 w 473194"/>
              <a:gd name="connsiteY14" fmla="*/ 1064628 h 2360028"/>
              <a:gd name="connsiteX15" fmla="*/ 401463 w 473194"/>
              <a:gd name="connsiteY15" fmla="*/ 670928 h 2360028"/>
              <a:gd name="connsiteX16" fmla="*/ 420513 w 473194"/>
              <a:gd name="connsiteY16" fmla="*/ 296278 h 2360028"/>
              <a:gd name="connsiteX17" fmla="*/ 445913 w 473194"/>
              <a:gd name="connsiteY17" fmla="*/ 201028 h 2360028"/>
              <a:gd name="connsiteX18" fmla="*/ 471313 w 473194"/>
              <a:gd name="connsiteY18" fmla="*/ 10528 h 2360028"/>
              <a:gd name="connsiteX19" fmla="*/ 471313 w 473194"/>
              <a:gd name="connsiteY19" fmla="*/ 23228 h 2360028"/>
              <a:gd name="connsiteX20" fmla="*/ 471313 w 473194"/>
              <a:gd name="connsiteY20" fmla="*/ 23228 h 2360028"/>
              <a:gd name="connsiteX0" fmla="*/ 350663 w 1550813"/>
              <a:gd name="connsiteY0" fmla="*/ 3663950 h 3663950"/>
              <a:gd name="connsiteX1" fmla="*/ 249063 w 1550813"/>
              <a:gd name="connsiteY1" fmla="*/ 3467100 h 3663950"/>
              <a:gd name="connsiteX2" fmla="*/ 160163 w 1550813"/>
              <a:gd name="connsiteY2" fmla="*/ 3371850 h 3663950"/>
              <a:gd name="connsiteX3" fmla="*/ 33163 w 1550813"/>
              <a:gd name="connsiteY3" fmla="*/ 3251200 h 3663950"/>
              <a:gd name="connsiteX4" fmla="*/ 14113 w 1550813"/>
              <a:gd name="connsiteY4" fmla="*/ 3149600 h 3663950"/>
              <a:gd name="connsiteX5" fmla="*/ 217313 w 1550813"/>
              <a:gd name="connsiteY5" fmla="*/ 3149600 h 3663950"/>
              <a:gd name="connsiteX6" fmla="*/ 166513 w 1550813"/>
              <a:gd name="connsiteY6" fmla="*/ 3079750 h 3663950"/>
              <a:gd name="connsiteX7" fmla="*/ 103013 w 1550813"/>
              <a:gd name="connsiteY7" fmla="*/ 2921000 h 3663950"/>
              <a:gd name="connsiteX8" fmla="*/ 90313 w 1550813"/>
              <a:gd name="connsiteY8" fmla="*/ 2724150 h 3663950"/>
              <a:gd name="connsiteX9" fmla="*/ 64913 w 1550813"/>
              <a:gd name="connsiteY9" fmla="*/ 2679700 h 3663950"/>
              <a:gd name="connsiteX10" fmla="*/ 128413 w 1550813"/>
              <a:gd name="connsiteY10" fmla="*/ 2578100 h 3663950"/>
              <a:gd name="connsiteX11" fmla="*/ 77613 w 1550813"/>
              <a:gd name="connsiteY11" fmla="*/ 2482850 h 3663950"/>
              <a:gd name="connsiteX12" fmla="*/ 14113 w 1550813"/>
              <a:gd name="connsiteY12" fmla="*/ 2387600 h 3663950"/>
              <a:gd name="connsiteX13" fmla="*/ 83963 w 1550813"/>
              <a:gd name="connsiteY13" fmla="*/ 2317750 h 3663950"/>
              <a:gd name="connsiteX14" fmla="*/ 274463 w 1550813"/>
              <a:gd name="connsiteY14" fmla="*/ 2368550 h 3663950"/>
              <a:gd name="connsiteX15" fmla="*/ 401463 w 1550813"/>
              <a:gd name="connsiteY15" fmla="*/ 1974850 h 3663950"/>
              <a:gd name="connsiteX16" fmla="*/ 420513 w 1550813"/>
              <a:gd name="connsiteY16" fmla="*/ 1600200 h 3663950"/>
              <a:gd name="connsiteX17" fmla="*/ 445913 w 1550813"/>
              <a:gd name="connsiteY17" fmla="*/ 1504950 h 3663950"/>
              <a:gd name="connsiteX18" fmla="*/ 471313 w 1550813"/>
              <a:gd name="connsiteY18" fmla="*/ 1314450 h 3663950"/>
              <a:gd name="connsiteX19" fmla="*/ 471313 w 1550813"/>
              <a:gd name="connsiteY19" fmla="*/ 1327150 h 3663950"/>
              <a:gd name="connsiteX20" fmla="*/ 1550813 w 1550813"/>
              <a:gd name="connsiteY20" fmla="*/ 0 h 3663950"/>
              <a:gd name="connsiteX0" fmla="*/ 350663 w 1938163"/>
              <a:gd name="connsiteY0" fmla="*/ 3981450 h 3981450"/>
              <a:gd name="connsiteX1" fmla="*/ 249063 w 1938163"/>
              <a:gd name="connsiteY1" fmla="*/ 3784600 h 3981450"/>
              <a:gd name="connsiteX2" fmla="*/ 160163 w 1938163"/>
              <a:gd name="connsiteY2" fmla="*/ 3689350 h 3981450"/>
              <a:gd name="connsiteX3" fmla="*/ 33163 w 1938163"/>
              <a:gd name="connsiteY3" fmla="*/ 3568700 h 3981450"/>
              <a:gd name="connsiteX4" fmla="*/ 14113 w 1938163"/>
              <a:gd name="connsiteY4" fmla="*/ 3467100 h 3981450"/>
              <a:gd name="connsiteX5" fmla="*/ 217313 w 1938163"/>
              <a:gd name="connsiteY5" fmla="*/ 3467100 h 3981450"/>
              <a:gd name="connsiteX6" fmla="*/ 166513 w 1938163"/>
              <a:gd name="connsiteY6" fmla="*/ 3397250 h 3981450"/>
              <a:gd name="connsiteX7" fmla="*/ 103013 w 1938163"/>
              <a:gd name="connsiteY7" fmla="*/ 3238500 h 3981450"/>
              <a:gd name="connsiteX8" fmla="*/ 90313 w 1938163"/>
              <a:gd name="connsiteY8" fmla="*/ 3041650 h 3981450"/>
              <a:gd name="connsiteX9" fmla="*/ 64913 w 1938163"/>
              <a:gd name="connsiteY9" fmla="*/ 2997200 h 3981450"/>
              <a:gd name="connsiteX10" fmla="*/ 128413 w 1938163"/>
              <a:gd name="connsiteY10" fmla="*/ 2895600 h 3981450"/>
              <a:gd name="connsiteX11" fmla="*/ 77613 w 1938163"/>
              <a:gd name="connsiteY11" fmla="*/ 2800350 h 3981450"/>
              <a:gd name="connsiteX12" fmla="*/ 14113 w 1938163"/>
              <a:gd name="connsiteY12" fmla="*/ 2705100 h 3981450"/>
              <a:gd name="connsiteX13" fmla="*/ 83963 w 1938163"/>
              <a:gd name="connsiteY13" fmla="*/ 2635250 h 3981450"/>
              <a:gd name="connsiteX14" fmla="*/ 274463 w 1938163"/>
              <a:gd name="connsiteY14" fmla="*/ 2686050 h 3981450"/>
              <a:gd name="connsiteX15" fmla="*/ 401463 w 1938163"/>
              <a:gd name="connsiteY15" fmla="*/ 2292350 h 3981450"/>
              <a:gd name="connsiteX16" fmla="*/ 420513 w 1938163"/>
              <a:gd name="connsiteY16" fmla="*/ 1917700 h 3981450"/>
              <a:gd name="connsiteX17" fmla="*/ 445913 w 1938163"/>
              <a:gd name="connsiteY17" fmla="*/ 1822450 h 3981450"/>
              <a:gd name="connsiteX18" fmla="*/ 471313 w 1938163"/>
              <a:gd name="connsiteY18" fmla="*/ 1631950 h 3981450"/>
              <a:gd name="connsiteX19" fmla="*/ 471313 w 1938163"/>
              <a:gd name="connsiteY19" fmla="*/ 1644650 h 3981450"/>
              <a:gd name="connsiteX20" fmla="*/ 1938163 w 1938163"/>
              <a:gd name="connsiteY20" fmla="*/ 0 h 3981450"/>
              <a:gd name="connsiteX0" fmla="*/ 350663 w 1938163"/>
              <a:gd name="connsiteY0" fmla="*/ 3981450 h 3981450"/>
              <a:gd name="connsiteX1" fmla="*/ 249063 w 1938163"/>
              <a:gd name="connsiteY1" fmla="*/ 3784600 h 3981450"/>
              <a:gd name="connsiteX2" fmla="*/ 160163 w 1938163"/>
              <a:gd name="connsiteY2" fmla="*/ 3689350 h 3981450"/>
              <a:gd name="connsiteX3" fmla="*/ 33163 w 1938163"/>
              <a:gd name="connsiteY3" fmla="*/ 3568700 h 3981450"/>
              <a:gd name="connsiteX4" fmla="*/ 14113 w 1938163"/>
              <a:gd name="connsiteY4" fmla="*/ 3467100 h 3981450"/>
              <a:gd name="connsiteX5" fmla="*/ 217313 w 1938163"/>
              <a:gd name="connsiteY5" fmla="*/ 3467100 h 3981450"/>
              <a:gd name="connsiteX6" fmla="*/ 166513 w 1938163"/>
              <a:gd name="connsiteY6" fmla="*/ 3397250 h 3981450"/>
              <a:gd name="connsiteX7" fmla="*/ 103013 w 1938163"/>
              <a:gd name="connsiteY7" fmla="*/ 3238500 h 3981450"/>
              <a:gd name="connsiteX8" fmla="*/ 90313 w 1938163"/>
              <a:gd name="connsiteY8" fmla="*/ 3041650 h 3981450"/>
              <a:gd name="connsiteX9" fmla="*/ 64913 w 1938163"/>
              <a:gd name="connsiteY9" fmla="*/ 2997200 h 3981450"/>
              <a:gd name="connsiteX10" fmla="*/ 128413 w 1938163"/>
              <a:gd name="connsiteY10" fmla="*/ 2895600 h 3981450"/>
              <a:gd name="connsiteX11" fmla="*/ 77613 w 1938163"/>
              <a:gd name="connsiteY11" fmla="*/ 2800350 h 3981450"/>
              <a:gd name="connsiteX12" fmla="*/ 14113 w 1938163"/>
              <a:gd name="connsiteY12" fmla="*/ 2705100 h 3981450"/>
              <a:gd name="connsiteX13" fmla="*/ 83963 w 1938163"/>
              <a:gd name="connsiteY13" fmla="*/ 2635250 h 3981450"/>
              <a:gd name="connsiteX14" fmla="*/ 274463 w 1938163"/>
              <a:gd name="connsiteY14" fmla="*/ 2686050 h 3981450"/>
              <a:gd name="connsiteX15" fmla="*/ 401463 w 1938163"/>
              <a:gd name="connsiteY15" fmla="*/ 2292350 h 3981450"/>
              <a:gd name="connsiteX16" fmla="*/ 420513 w 1938163"/>
              <a:gd name="connsiteY16" fmla="*/ 1917700 h 3981450"/>
              <a:gd name="connsiteX17" fmla="*/ 445913 w 1938163"/>
              <a:gd name="connsiteY17" fmla="*/ 1822450 h 3981450"/>
              <a:gd name="connsiteX18" fmla="*/ 471313 w 1938163"/>
              <a:gd name="connsiteY18" fmla="*/ 1631950 h 3981450"/>
              <a:gd name="connsiteX19" fmla="*/ 471313 w 1938163"/>
              <a:gd name="connsiteY19" fmla="*/ 1644650 h 3981450"/>
              <a:gd name="connsiteX20" fmla="*/ 1690513 w 1938163"/>
              <a:gd name="connsiteY20" fmla="*/ 361950 h 3981450"/>
              <a:gd name="connsiteX21" fmla="*/ 1938163 w 1938163"/>
              <a:gd name="connsiteY21" fmla="*/ 0 h 3981450"/>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471313 w 2998613"/>
              <a:gd name="connsiteY19" fmla="*/ 1380017 h 3716817"/>
              <a:gd name="connsiteX20" fmla="*/ 1690513 w 2998613"/>
              <a:gd name="connsiteY20" fmla="*/ 97317 h 3716817"/>
              <a:gd name="connsiteX21" fmla="*/ 2998613 w 2998613"/>
              <a:gd name="connsiteY21" fmla="*/ 173517 h 3716817"/>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591963 w 2998613"/>
              <a:gd name="connsiteY19" fmla="*/ 1240317 h 3716817"/>
              <a:gd name="connsiteX20" fmla="*/ 1690513 w 2998613"/>
              <a:gd name="connsiteY20" fmla="*/ 97317 h 3716817"/>
              <a:gd name="connsiteX21" fmla="*/ 2998613 w 2998613"/>
              <a:gd name="connsiteY21" fmla="*/ 173517 h 3716817"/>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591963 w 2998613"/>
              <a:gd name="connsiteY19" fmla="*/ 1240317 h 3716817"/>
              <a:gd name="connsiteX20" fmla="*/ 1144413 w 2998613"/>
              <a:gd name="connsiteY20" fmla="*/ 605317 h 3716817"/>
              <a:gd name="connsiteX21" fmla="*/ 1690513 w 2998613"/>
              <a:gd name="connsiteY21" fmla="*/ 97317 h 3716817"/>
              <a:gd name="connsiteX22" fmla="*/ 2998613 w 2998613"/>
              <a:gd name="connsiteY22" fmla="*/ 173517 h 3716817"/>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591963 w 2998613"/>
              <a:gd name="connsiteY19" fmla="*/ 1240317 h 3716817"/>
              <a:gd name="connsiteX20" fmla="*/ 1144413 w 2998613"/>
              <a:gd name="connsiteY20" fmla="*/ 605317 h 3716817"/>
              <a:gd name="connsiteX21" fmla="*/ 1506363 w 2998613"/>
              <a:gd name="connsiteY21" fmla="*/ 300517 h 3716817"/>
              <a:gd name="connsiteX22" fmla="*/ 1690513 w 2998613"/>
              <a:gd name="connsiteY22" fmla="*/ 97317 h 3716817"/>
              <a:gd name="connsiteX23" fmla="*/ 2998613 w 2998613"/>
              <a:gd name="connsiteY23" fmla="*/ 173517 h 3716817"/>
              <a:gd name="connsiteX0" fmla="*/ 350663 w 2998613"/>
              <a:gd name="connsiteY0" fmla="*/ 3655417 h 3655417"/>
              <a:gd name="connsiteX1" fmla="*/ 249063 w 2998613"/>
              <a:gd name="connsiteY1" fmla="*/ 3458567 h 3655417"/>
              <a:gd name="connsiteX2" fmla="*/ 160163 w 2998613"/>
              <a:gd name="connsiteY2" fmla="*/ 3363317 h 3655417"/>
              <a:gd name="connsiteX3" fmla="*/ 33163 w 2998613"/>
              <a:gd name="connsiteY3" fmla="*/ 3242667 h 3655417"/>
              <a:gd name="connsiteX4" fmla="*/ 14113 w 2998613"/>
              <a:gd name="connsiteY4" fmla="*/ 3141067 h 3655417"/>
              <a:gd name="connsiteX5" fmla="*/ 217313 w 2998613"/>
              <a:gd name="connsiteY5" fmla="*/ 3141067 h 3655417"/>
              <a:gd name="connsiteX6" fmla="*/ 166513 w 2998613"/>
              <a:gd name="connsiteY6" fmla="*/ 3071217 h 3655417"/>
              <a:gd name="connsiteX7" fmla="*/ 103013 w 2998613"/>
              <a:gd name="connsiteY7" fmla="*/ 2912467 h 3655417"/>
              <a:gd name="connsiteX8" fmla="*/ 90313 w 2998613"/>
              <a:gd name="connsiteY8" fmla="*/ 2715617 h 3655417"/>
              <a:gd name="connsiteX9" fmla="*/ 64913 w 2998613"/>
              <a:gd name="connsiteY9" fmla="*/ 2671167 h 3655417"/>
              <a:gd name="connsiteX10" fmla="*/ 128413 w 2998613"/>
              <a:gd name="connsiteY10" fmla="*/ 2569567 h 3655417"/>
              <a:gd name="connsiteX11" fmla="*/ 77613 w 2998613"/>
              <a:gd name="connsiteY11" fmla="*/ 2474317 h 3655417"/>
              <a:gd name="connsiteX12" fmla="*/ 14113 w 2998613"/>
              <a:gd name="connsiteY12" fmla="*/ 2379067 h 3655417"/>
              <a:gd name="connsiteX13" fmla="*/ 83963 w 2998613"/>
              <a:gd name="connsiteY13" fmla="*/ 2309217 h 3655417"/>
              <a:gd name="connsiteX14" fmla="*/ 274463 w 2998613"/>
              <a:gd name="connsiteY14" fmla="*/ 2360017 h 3655417"/>
              <a:gd name="connsiteX15" fmla="*/ 401463 w 2998613"/>
              <a:gd name="connsiteY15" fmla="*/ 1966317 h 3655417"/>
              <a:gd name="connsiteX16" fmla="*/ 420513 w 2998613"/>
              <a:gd name="connsiteY16" fmla="*/ 1591667 h 3655417"/>
              <a:gd name="connsiteX17" fmla="*/ 445913 w 2998613"/>
              <a:gd name="connsiteY17" fmla="*/ 1496417 h 3655417"/>
              <a:gd name="connsiteX18" fmla="*/ 471313 w 2998613"/>
              <a:gd name="connsiteY18" fmla="*/ 1305917 h 3655417"/>
              <a:gd name="connsiteX19" fmla="*/ 591963 w 2998613"/>
              <a:gd name="connsiteY19" fmla="*/ 1178917 h 3655417"/>
              <a:gd name="connsiteX20" fmla="*/ 1144413 w 2998613"/>
              <a:gd name="connsiteY20" fmla="*/ 543917 h 3655417"/>
              <a:gd name="connsiteX21" fmla="*/ 1506363 w 2998613"/>
              <a:gd name="connsiteY21" fmla="*/ 239117 h 3655417"/>
              <a:gd name="connsiteX22" fmla="*/ 1773063 w 2998613"/>
              <a:gd name="connsiteY22" fmla="*/ 112117 h 3655417"/>
              <a:gd name="connsiteX23" fmla="*/ 2998613 w 2998613"/>
              <a:gd name="connsiteY23" fmla="*/ 112117 h 3655417"/>
              <a:gd name="connsiteX0" fmla="*/ 350663 w 2998613"/>
              <a:gd name="connsiteY0" fmla="*/ 3553412 h 3553412"/>
              <a:gd name="connsiteX1" fmla="*/ 249063 w 2998613"/>
              <a:gd name="connsiteY1" fmla="*/ 3356562 h 3553412"/>
              <a:gd name="connsiteX2" fmla="*/ 160163 w 2998613"/>
              <a:gd name="connsiteY2" fmla="*/ 3261312 h 3553412"/>
              <a:gd name="connsiteX3" fmla="*/ 33163 w 2998613"/>
              <a:gd name="connsiteY3" fmla="*/ 3140662 h 3553412"/>
              <a:gd name="connsiteX4" fmla="*/ 14113 w 2998613"/>
              <a:gd name="connsiteY4" fmla="*/ 3039062 h 3553412"/>
              <a:gd name="connsiteX5" fmla="*/ 217313 w 2998613"/>
              <a:gd name="connsiteY5" fmla="*/ 3039062 h 3553412"/>
              <a:gd name="connsiteX6" fmla="*/ 166513 w 2998613"/>
              <a:gd name="connsiteY6" fmla="*/ 2969212 h 3553412"/>
              <a:gd name="connsiteX7" fmla="*/ 103013 w 2998613"/>
              <a:gd name="connsiteY7" fmla="*/ 2810462 h 3553412"/>
              <a:gd name="connsiteX8" fmla="*/ 90313 w 2998613"/>
              <a:gd name="connsiteY8" fmla="*/ 2613612 h 3553412"/>
              <a:gd name="connsiteX9" fmla="*/ 64913 w 2998613"/>
              <a:gd name="connsiteY9" fmla="*/ 2569162 h 3553412"/>
              <a:gd name="connsiteX10" fmla="*/ 128413 w 2998613"/>
              <a:gd name="connsiteY10" fmla="*/ 2467562 h 3553412"/>
              <a:gd name="connsiteX11" fmla="*/ 77613 w 2998613"/>
              <a:gd name="connsiteY11" fmla="*/ 2372312 h 3553412"/>
              <a:gd name="connsiteX12" fmla="*/ 14113 w 2998613"/>
              <a:gd name="connsiteY12" fmla="*/ 2277062 h 3553412"/>
              <a:gd name="connsiteX13" fmla="*/ 83963 w 2998613"/>
              <a:gd name="connsiteY13" fmla="*/ 2207212 h 3553412"/>
              <a:gd name="connsiteX14" fmla="*/ 274463 w 2998613"/>
              <a:gd name="connsiteY14" fmla="*/ 2258012 h 3553412"/>
              <a:gd name="connsiteX15" fmla="*/ 401463 w 2998613"/>
              <a:gd name="connsiteY15" fmla="*/ 1864312 h 3553412"/>
              <a:gd name="connsiteX16" fmla="*/ 420513 w 2998613"/>
              <a:gd name="connsiteY16" fmla="*/ 1489662 h 3553412"/>
              <a:gd name="connsiteX17" fmla="*/ 445913 w 2998613"/>
              <a:gd name="connsiteY17" fmla="*/ 1394412 h 3553412"/>
              <a:gd name="connsiteX18" fmla="*/ 471313 w 2998613"/>
              <a:gd name="connsiteY18" fmla="*/ 1203912 h 3553412"/>
              <a:gd name="connsiteX19" fmla="*/ 591963 w 2998613"/>
              <a:gd name="connsiteY19" fmla="*/ 1076912 h 3553412"/>
              <a:gd name="connsiteX20" fmla="*/ 1144413 w 2998613"/>
              <a:gd name="connsiteY20" fmla="*/ 441912 h 3553412"/>
              <a:gd name="connsiteX21" fmla="*/ 1506363 w 2998613"/>
              <a:gd name="connsiteY21" fmla="*/ 137112 h 3553412"/>
              <a:gd name="connsiteX22" fmla="*/ 1773063 w 2998613"/>
              <a:gd name="connsiteY22" fmla="*/ 10112 h 3553412"/>
              <a:gd name="connsiteX23" fmla="*/ 2249313 w 2998613"/>
              <a:gd name="connsiteY23" fmla="*/ 67262 h 3553412"/>
              <a:gd name="connsiteX24" fmla="*/ 2998613 w 2998613"/>
              <a:gd name="connsiteY24" fmla="*/ 10112 h 3553412"/>
              <a:gd name="connsiteX0" fmla="*/ 350663 w 2573163"/>
              <a:gd name="connsiteY0" fmla="*/ 3553412 h 3553412"/>
              <a:gd name="connsiteX1" fmla="*/ 249063 w 2573163"/>
              <a:gd name="connsiteY1" fmla="*/ 3356562 h 3553412"/>
              <a:gd name="connsiteX2" fmla="*/ 160163 w 2573163"/>
              <a:gd name="connsiteY2" fmla="*/ 3261312 h 3553412"/>
              <a:gd name="connsiteX3" fmla="*/ 33163 w 2573163"/>
              <a:gd name="connsiteY3" fmla="*/ 3140662 h 3553412"/>
              <a:gd name="connsiteX4" fmla="*/ 14113 w 2573163"/>
              <a:gd name="connsiteY4" fmla="*/ 3039062 h 3553412"/>
              <a:gd name="connsiteX5" fmla="*/ 217313 w 2573163"/>
              <a:gd name="connsiteY5" fmla="*/ 3039062 h 3553412"/>
              <a:gd name="connsiteX6" fmla="*/ 166513 w 2573163"/>
              <a:gd name="connsiteY6" fmla="*/ 2969212 h 3553412"/>
              <a:gd name="connsiteX7" fmla="*/ 103013 w 2573163"/>
              <a:gd name="connsiteY7" fmla="*/ 2810462 h 3553412"/>
              <a:gd name="connsiteX8" fmla="*/ 90313 w 2573163"/>
              <a:gd name="connsiteY8" fmla="*/ 2613612 h 3553412"/>
              <a:gd name="connsiteX9" fmla="*/ 64913 w 2573163"/>
              <a:gd name="connsiteY9" fmla="*/ 2569162 h 3553412"/>
              <a:gd name="connsiteX10" fmla="*/ 128413 w 2573163"/>
              <a:gd name="connsiteY10" fmla="*/ 2467562 h 3553412"/>
              <a:gd name="connsiteX11" fmla="*/ 77613 w 2573163"/>
              <a:gd name="connsiteY11" fmla="*/ 2372312 h 3553412"/>
              <a:gd name="connsiteX12" fmla="*/ 14113 w 2573163"/>
              <a:gd name="connsiteY12" fmla="*/ 2277062 h 3553412"/>
              <a:gd name="connsiteX13" fmla="*/ 83963 w 2573163"/>
              <a:gd name="connsiteY13" fmla="*/ 2207212 h 3553412"/>
              <a:gd name="connsiteX14" fmla="*/ 274463 w 2573163"/>
              <a:gd name="connsiteY14" fmla="*/ 2258012 h 3553412"/>
              <a:gd name="connsiteX15" fmla="*/ 401463 w 2573163"/>
              <a:gd name="connsiteY15" fmla="*/ 1864312 h 3553412"/>
              <a:gd name="connsiteX16" fmla="*/ 420513 w 2573163"/>
              <a:gd name="connsiteY16" fmla="*/ 1489662 h 3553412"/>
              <a:gd name="connsiteX17" fmla="*/ 445913 w 2573163"/>
              <a:gd name="connsiteY17" fmla="*/ 1394412 h 3553412"/>
              <a:gd name="connsiteX18" fmla="*/ 471313 w 2573163"/>
              <a:gd name="connsiteY18" fmla="*/ 1203912 h 3553412"/>
              <a:gd name="connsiteX19" fmla="*/ 591963 w 2573163"/>
              <a:gd name="connsiteY19" fmla="*/ 1076912 h 3553412"/>
              <a:gd name="connsiteX20" fmla="*/ 1144413 w 2573163"/>
              <a:gd name="connsiteY20" fmla="*/ 441912 h 3553412"/>
              <a:gd name="connsiteX21" fmla="*/ 1506363 w 2573163"/>
              <a:gd name="connsiteY21" fmla="*/ 137112 h 3553412"/>
              <a:gd name="connsiteX22" fmla="*/ 1773063 w 2573163"/>
              <a:gd name="connsiteY22" fmla="*/ 10112 h 3553412"/>
              <a:gd name="connsiteX23" fmla="*/ 2249313 w 2573163"/>
              <a:gd name="connsiteY23" fmla="*/ 67262 h 3553412"/>
              <a:gd name="connsiteX24" fmla="*/ 2573163 w 2573163"/>
              <a:gd name="connsiteY24" fmla="*/ 143462 h 3553412"/>
              <a:gd name="connsiteX0" fmla="*/ 350663 w 2573163"/>
              <a:gd name="connsiteY0" fmla="*/ 3554445 h 3554445"/>
              <a:gd name="connsiteX1" fmla="*/ 249063 w 2573163"/>
              <a:gd name="connsiteY1" fmla="*/ 3357595 h 3554445"/>
              <a:gd name="connsiteX2" fmla="*/ 160163 w 2573163"/>
              <a:gd name="connsiteY2" fmla="*/ 3262345 h 3554445"/>
              <a:gd name="connsiteX3" fmla="*/ 33163 w 2573163"/>
              <a:gd name="connsiteY3" fmla="*/ 3141695 h 3554445"/>
              <a:gd name="connsiteX4" fmla="*/ 14113 w 2573163"/>
              <a:gd name="connsiteY4" fmla="*/ 3040095 h 3554445"/>
              <a:gd name="connsiteX5" fmla="*/ 217313 w 2573163"/>
              <a:gd name="connsiteY5" fmla="*/ 3040095 h 3554445"/>
              <a:gd name="connsiteX6" fmla="*/ 166513 w 2573163"/>
              <a:gd name="connsiteY6" fmla="*/ 2970245 h 3554445"/>
              <a:gd name="connsiteX7" fmla="*/ 103013 w 2573163"/>
              <a:gd name="connsiteY7" fmla="*/ 2811495 h 3554445"/>
              <a:gd name="connsiteX8" fmla="*/ 90313 w 2573163"/>
              <a:gd name="connsiteY8" fmla="*/ 2614645 h 3554445"/>
              <a:gd name="connsiteX9" fmla="*/ 64913 w 2573163"/>
              <a:gd name="connsiteY9" fmla="*/ 2570195 h 3554445"/>
              <a:gd name="connsiteX10" fmla="*/ 128413 w 2573163"/>
              <a:gd name="connsiteY10" fmla="*/ 2468595 h 3554445"/>
              <a:gd name="connsiteX11" fmla="*/ 77613 w 2573163"/>
              <a:gd name="connsiteY11" fmla="*/ 2373345 h 3554445"/>
              <a:gd name="connsiteX12" fmla="*/ 14113 w 2573163"/>
              <a:gd name="connsiteY12" fmla="*/ 2278095 h 3554445"/>
              <a:gd name="connsiteX13" fmla="*/ 83963 w 2573163"/>
              <a:gd name="connsiteY13" fmla="*/ 2208245 h 3554445"/>
              <a:gd name="connsiteX14" fmla="*/ 274463 w 2573163"/>
              <a:gd name="connsiteY14" fmla="*/ 2259045 h 3554445"/>
              <a:gd name="connsiteX15" fmla="*/ 401463 w 2573163"/>
              <a:gd name="connsiteY15" fmla="*/ 1865345 h 3554445"/>
              <a:gd name="connsiteX16" fmla="*/ 420513 w 2573163"/>
              <a:gd name="connsiteY16" fmla="*/ 1490695 h 3554445"/>
              <a:gd name="connsiteX17" fmla="*/ 445913 w 2573163"/>
              <a:gd name="connsiteY17" fmla="*/ 1395445 h 3554445"/>
              <a:gd name="connsiteX18" fmla="*/ 471313 w 2573163"/>
              <a:gd name="connsiteY18" fmla="*/ 1204945 h 3554445"/>
              <a:gd name="connsiteX19" fmla="*/ 591963 w 2573163"/>
              <a:gd name="connsiteY19" fmla="*/ 1077945 h 3554445"/>
              <a:gd name="connsiteX20" fmla="*/ 1144413 w 2573163"/>
              <a:gd name="connsiteY20" fmla="*/ 442945 h 3554445"/>
              <a:gd name="connsiteX21" fmla="*/ 1506363 w 2573163"/>
              <a:gd name="connsiteY21" fmla="*/ 138145 h 3554445"/>
              <a:gd name="connsiteX22" fmla="*/ 1773063 w 2573163"/>
              <a:gd name="connsiteY22" fmla="*/ 11145 h 3554445"/>
              <a:gd name="connsiteX23" fmla="*/ 2249313 w 2573163"/>
              <a:gd name="connsiteY23" fmla="*/ 68295 h 3554445"/>
              <a:gd name="connsiteX24" fmla="*/ 2490613 w 2573163"/>
              <a:gd name="connsiteY24" fmla="*/ 125444 h 3554445"/>
              <a:gd name="connsiteX25" fmla="*/ 2573163 w 2573163"/>
              <a:gd name="connsiteY25" fmla="*/ 144495 h 3554445"/>
              <a:gd name="connsiteX0" fmla="*/ 350663 w 3024013"/>
              <a:gd name="connsiteY0" fmla="*/ 3554445 h 3554445"/>
              <a:gd name="connsiteX1" fmla="*/ 249063 w 3024013"/>
              <a:gd name="connsiteY1" fmla="*/ 3357595 h 3554445"/>
              <a:gd name="connsiteX2" fmla="*/ 160163 w 3024013"/>
              <a:gd name="connsiteY2" fmla="*/ 3262345 h 3554445"/>
              <a:gd name="connsiteX3" fmla="*/ 33163 w 3024013"/>
              <a:gd name="connsiteY3" fmla="*/ 3141695 h 3554445"/>
              <a:gd name="connsiteX4" fmla="*/ 14113 w 3024013"/>
              <a:gd name="connsiteY4" fmla="*/ 3040095 h 3554445"/>
              <a:gd name="connsiteX5" fmla="*/ 217313 w 3024013"/>
              <a:gd name="connsiteY5" fmla="*/ 3040095 h 3554445"/>
              <a:gd name="connsiteX6" fmla="*/ 166513 w 3024013"/>
              <a:gd name="connsiteY6" fmla="*/ 2970245 h 3554445"/>
              <a:gd name="connsiteX7" fmla="*/ 103013 w 3024013"/>
              <a:gd name="connsiteY7" fmla="*/ 2811495 h 3554445"/>
              <a:gd name="connsiteX8" fmla="*/ 90313 w 3024013"/>
              <a:gd name="connsiteY8" fmla="*/ 2614645 h 3554445"/>
              <a:gd name="connsiteX9" fmla="*/ 64913 w 3024013"/>
              <a:gd name="connsiteY9" fmla="*/ 2570195 h 3554445"/>
              <a:gd name="connsiteX10" fmla="*/ 128413 w 3024013"/>
              <a:gd name="connsiteY10" fmla="*/ 2468595 h 3554445"/>
              <a:gd name="connsiteX11" fmla="*/ 77613 w 3024013"/>
              <a:gd name="connsiteY11" fmla="*/ 2373345 h 3554445"/>
              <a:gd name="connsiteX12" fmla="*/ 14113 w 3024013"/>
              <a:gd name="connsiteY12" fmla="*/ 2278095 h 3554445"/>
              <a:gd name="connsiteX13" fmla="*/ 83963 w 3024013"/>
              <a:gd name="connsiteY13" fmla="*/ 2208245 h 3554445"/>
              <a:gd name="connsiteX14" fmla="*/ 274463 w 3024013"/>
              <a:gd name="connsiteY14" fmla="*/ 2259045 h 3554445"/>
              <a:gd name="connsiteX15" fmla="*/ 401463 w 3024013"/>
              <a:gd name="connsiteY15" fmla="*/ 1865345 h 3554445"/>
              <a:gd name="connsiteX16" fmla="*/ 420513 w 3024013"/>
              <a:gd name="connsiteY16" fmla="*/ 1490695 h 3554445"/>
              <a:gd name="connsiteX17" fmla="*/ 445913 w 3024013"/>
              <a:gd name="connsiteY17" fmla="*/ 1395445 h 3554445"/>
              <a:gd name="connsiteX18" fmla="*/ 471313 w 3024013"/>
              <a:gd name="connsiteY18" fmla="*/ 1204945 h 3554445"/>
              <a:gd name="connsiteX19" fmla="*/ 591963 w 3024013"/>
              <a:gd name="connsiteY19" fmla="*/ 1077945 h 3554445"/>
              <a:gd name="connsiteX20" fmla="*/ 1144413 w 3024013"/>
              <a:gd name="connsiteY20" fmla="*/ 442945 h 3554445"/>
              <a:gd name="connsiteX21" fmla="*/ 1506363 w 3024013"/>
              <a:gd name="connsiteY21" fmla="*/ 138145 h 3554445"/>
              <a:gd name="connsiteX22" fmla="*/ 1773063 w 3024013"/>
              <a:gd name="connsiteY22" fmla="*/ 11145 h 3554445"/>
              <a:gd name="connsiteX23" fmla="*/ 2249313 w 3024013"/>
              <a:gd name="connsiteY23" fmla="*/ 68295 h 3554445"/>
              <a:gd name="connsiteX24" fmla="*/ 2490613 w 3024013"/>
              <a:gd name="connsiteY24" fmla="*/ 125444 h 3554445"/>
              <a:gd name="connsiteX25" fmla="*/ 3024013 w 3024013"/>
              <a:gd name="connsiteY25" fmla="*/ 80995 h 3554445"/>
              <a:gd name="connsiteX0" fmla="*/ 350663 w 3024013"/>
              <a:gd name="connsiteY0" fmla="*/ 3554445 h 3554445"/>
              <a:gd name="connsiteX1" fmla="*/ 249063 w 3024013"/>
              <a:gd name="connsiteY1" fmla="*/ 3357595 h 3554445"/>
              <a:gd name="connsiteX2" fmla="*/ 160163 w 3024013"/>
              <a:gd name="connsiteY2" fmla="*/ 3262345 h 3554445"/>
              <a:gd name="connsiteX3" fmla="*/ 33163 w 3024013"/>
              <a:gd name="connsiteY3" fmla="*/ 3141695 h 3554445"/>
              <a:gd name="connsiteX4" fmla="*/ 14113 w 3024013"/>
              <a:gd name="connsiteY4" fmla="*/ 3040095 h 3554445"/>
              <a:gd name="connsiteX5" fmla="*/ 217313 w 3024013"/>
              <a:gd name="connsiteY5" fmla="*/ 3040095 h 3554445"/>
              <a:gd name="connsiteX6" fmla="*/ 166513 w 3024013"/>
              <a:gd name="connsiteY6" fmla="*/ 2970245 h 3554445"/>
              <a:gd name="connsiteX7" fmla="*/ 103013 w 3024013"/>
              <a:gd name="connsiteY7" fmla="*/ 2811495 h 3554445"/>
              <a:gd name="connsiteX8" fmla="*/ 90313 w 3024013"/>
              <a:gd name="connsiteY8" fmla="*/ 2614645 h 3554445"/>
              <a:gd name="connsiteX9" fmla="*/ 64913 w 3024013"/>
              <a:gd name="connsiteY9" fmla="*/ 2570195 h 3554445"/>
              <a:gd name="connsiteX10" fmla="*/ 128413 w 3024013"/>
              <a:gd name="connsiteY10" fmla="*/ 2468595 h 3554445"/>
              <a:gd name="connsiteX11" fmla="*/ 77613 w 3024013"/>
              <a:gd name="connsiteY11" fmla="*/ 2373345 h 3554445"/>
              <a:gd name="connsiteX12" fmla="*/ 14113 w 3024013"/>
              <a:gd name="connsiteY12" fmla="*/ 2278095 h 3554445"/>
              <a:gd name="connsiteX13" fmla="*/ 83963 w 3024013"/>
              <a:gd name="connsiteY13" fmla="*/ 2208245 h 3554445"/>
              <a:gd name="connsiteX14" fmla="*/ 274463 w 3024013"/>
              <a:gd name="connsiteY14" fmla="*/ 2259045 h 3554445"/>
              <a:gd name="connsiteX15" fmla="*/ 401463 w 3024013"/>
              <a:gd name="connsiteY15" fmla="*/ 1865345 h 3554445"/>
              <a:gd name="connsiteX16" fmla="*/ 420513 w 3024013"/>
              <a:gd name="connsiteY16" fmla="*/ 1490695 h 3554445"/>
              <a:gd name="connsiteX17" fmla="*/ 445913 w 3024013"/>
              <a:gd name="connsiteY17" fmla="*/ 1395445 h 3554445"/>
              <a:gd name="connsiteX18" fmla="*/ 471313 w 3024013"/>
              <a:gd name="connsiteY18" fmla="*/ 1204945 h 3554445"/>
              <a:gd name="connsiteX19" fmla="*/ 591963 w 3024013"/>
              <a:gd name="connsiteY19" fmla="*/ 1077945 h 3554445"/>
              <a:gd name="connsiteX20" fmla="*/ 1144413 w 3024013"/>
              <a:gd name="connsiteY20" fmla="*/ 442945 h 3554445"/>
              <a:gd name="connsiteX21" fmla="*/ 1506363 w 3024013"/>
              <a:gd name="connsiteY21" fmla="*/ 138145 h 3554445"/>
              <a:gd name="connsiteX22" fmla="*/ 1773063 w 3024013"/>
              <a:gd name="connsiteY22" fmla="*/ 11145 h 3554445"/>
              <a:gd name="connsiteX23" fmla="*/ 2249313 w 3024013"/>
              <a:gd name="connsiteY23" fmla="*/ 68295 h 3554445"/>
              <a:gd name="connsiteX24" fmla="*/ 2490613 w 3024013"/>
              <a:gd name="connsiteY24" fmla="*/ 125444 h 3554445"/>
              <a:gd name="connsiteX25" fmla="*/ 2757313 w 3024013"/>
              <a:gd name="connsiteY25" fmla="*/ 119095 h 3554445"/>
              <a:gd name="connsiteX26" fmla="*/ 3024013 w 3024013"/>
              <a:gd name="connsiteY26" fmla="*/ 80995 h 3554445"/>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144413 w 3055763"/>
              <a:gd name="connsiteY20" fmla="*/ 508000 h 3619500"/>
              <a:gd name="connsiteX21" fmla="*/ 1506363 w 3055763"/>
              <a:gd name="connsiteY21" fmla="*/ 203200 h 3619500"/>
              <a:gd name="connsiteX22" fmla="*/ 1773063 w 3055763"/>
              <a:gd name="connsiteY22" fmla="*/ 76200 h 3619500"/>
              <a:gd name="connsiteX23" fmla="*/ 2249313 w 3055763"/>
              <a:gd name="connsiteY23" fmla="*/ 133350 h 3619500"/>
              <a:gd name="connsiteX24" fmla="*/ 2490613 w 3055763"/>
              <a:gd name="connsiteY24" fmla="*/ 190499 h 3619500"/>
              <a:gd name="connsiteX25" fmla="*/ 2757313 w 3055763"/>
              <a:gd name="connsiteY25" fmla="*/ 184150 h 3619500"/>
              <a:gd name="connsiteX26" fmla="*/ 3055763 w 3055763"/>
              <a:gd name="connsiteY26"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144413 w 3055763"/>
              <a:gd name="connsiteY20" fmla="*/ 508000 h 3619500"/>
              <a:gd name="connsiteX21" fmla="*/ 1392063 w 3055763"/>
              <a:gd name="connsiteY21" fmla="*/ 508000 h 3619500"/>
              <a:gd name="connsiteX22" fmla="*/ 1506363 w 3055763"/>
              <a:gd name="connsiteY22" fmla="*/ 203200 h 3619500"/>
              <a:gd name="connsiteX23" fmla="*/ 1773063 w 3055763"/>
              <a:gd name="connsiteY23" fmla="*/ 76200 h 3619500"/>
              <a:gd name="connsiteX24" fmla="*/ 2249313 w 3055763"/>
              <a:gd name="connsiteY24" fmla="*/ 133350 h 3619500"/>
              <a:gd name="connsiteX25" fmla="*/ 2490613 w 3055763"/>
              <a:gd name="connsiteY25" fmla="*/ 190499 h 3619500"/>
              <a:gd name="connsiteX26" fmla="*/ 2757313 w 3055763"/>
              <a:gd name="connsiteY26" fmla="*/ 184150 h 3619500"/>
              <a:gd name="connsiteX27" fmla="*/ 3055763 w 3055763"/>
              <a:gd name="connsiteY27"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157113 w 3055763"/>
              <a:gd name="connsiteY20" fmla="*/ 571500 h 3619500"/>
              <a:gd name="connsiteX21" fmla="*/ 1392063 w 3055763"/>
              <a:gd name="connsiteY21" fmla="*/ 508000 h 3619500"/>
              <a:gd name="connsiteX22" fmla="*/ 1506363 w 3055763"/>
              <a:gd name="connsiteY22" fmla="*/ 203200 h 3619500"/>
              <a:gd name="connsiteX23" fmla="*/ 1773063 w 3055763"/>
              <a:gd name="connsiteY23" fmla="*/ 76200 h 3619500"/>
              <a:gd name="connsiteX24" fmla="*/ 2249313 w 3055763"/>
              <a:gd name="connsiteY24" fmla="*/ 133350 h 3619500"/>
              <a:gd name="connsiteX25" fmla="*/ 2490613 w 3055763"/>
              <a:gd name="connsiteY25" fmla="*/ 190499 h 3619500"/>
              <a:gd name="connsiteX26" fmla="*/ 2757313 w 3055763"/>
              <a:gd name="connsiteY26" fmla="*/ 184150 h 3619500"/>
              <a:gd name="connsiteX27" fmla="*/ 3055763 w 3055763"/>
              <a:gd name="connsiteY27"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392063 w 3055763"/>
              <a:gd name="connsiteY20" fmla="*/ 508000 h 3619500"/>
              <a:gd name="connsiteX21" fmla="*/ 1506363 w 3055763"/>
              <a:gd name="connsiteY21" fmla="*/ 203200 h 3619500"/>
              <a:gd name="connsiteX22" fmla="*/ 1773063 w 3055763"/>
              <a:gd name="connsiteY22" fmla="*/ 76200 h 3619500"/>
              <a:gd name="connsiteX23" fmla="*/ 2249313 w 3055763"/>
              <a:gd name="connsiteY23" fmla="*/ 133350 h 3619500"/>
              <a:gd name="connsiteX24" fmla="*/ 2490613 w 3055763"/>
              <a:gd name="connsiteY24" fmla="*/ 190499 h 3619500"/>
              <a:gd name="connsiteX25" fmla="*/ 2757313 w 3055763"/>
              <a:gd name="connsiteY25" fmla="*/ 184150 h 3619500"/>
              <a:gd name="connsiteX26" fmla="*/ 3055763 w 3055763"/>
              <a:gd name="connsiteY26"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023763 w 3055763"/>
              <a:gd name="connsiteY20" fmla="*/ 711200 h 3619500"/>
              <a:gd name="connsiteX21" fmla="*/ 1392063 w 3055763"/>
              <a:gd name="connsiteY21" fmla="*/ 508000 h 3619500"/>
              <a:gd name="connsiteX22" fmla="*/ 1506363 w 3055763"/>
              <a:gd name="connsiteY22" fmla="*/ 203200 h 3619500"/>
              <a:gd name="connsiteX23" fmla="*/ 1773063 w 3055763"/>
              <a:gd name="connsiteY23" fmla="*/ 76200 h 3619500"/>
              <a:gd name="connsiteX24" fmla="*/ 2249313 w 3055763"/>
              <a:gd name="connsiteY24" fmla="*/ 133350 h 3619500"/>
              <a:gd name="connsiteX25" fmla="*/ 2490613 w 3055763"/>
              <a:gd name="connsiteY25" fmla="*/ 190499 h 3619500"/>
              <a:gd name="connsiteX26" fmla="*/ 2757313 w 3055763"/>
              <a:gd name="connsiteY26" fmla="*/ 184150 h 3619500"/>
              <a:gd name="connsiteX27" fmla="*/ 3055763 w 3055763"/>
              <a:gd name="connsiteY27" fmla="*/ 0 h 3619500"/>
              <a:gd name="connsiteX0" fmla="*/ 350663 w 3055763"/>
              <a:gd name="connsiteY0" fmla="*/ 3721182 h 3721182"/>
              <a:gd name="connsiteX1" fmla="*/ 249063 w 3055763"/>
              <a:gd name="connsiteY1" fmla="*/ 3524332 h 3721182"/>
              <a:gd name="connsiteX2" fmla="*/ 160163 w 3055763"/>
              <a:gd name="connsiteY2" fmla="*/ 3429082 h 3721182"/>
              <a:gd name="connsiteX3" fmla="*/ 33163 w 3055763"/>
              <a:gd name="connsiteY3" fmla="*/ 3308432 h 3721182"/>
              <a:gd name="connsiteX4" fmla="*/ 14113 w 3055763"/>
              <a:gd name="connsiteY4" fmla="*/ 3206832 h 3721182"/>
              <a:gd name="connsiteX5" fmla="*/ 217313 w 3055763"/>
              <a:gd name="connsiteY5" fmla="*/ 3206832 h 3721182"/>
              <a:gd name="connsiteX6" fmla="*/ 166513 w 3055763"/>
              <a:gd name="connsiteY6" fmla="*/ 3136982 h 3721182"/>
              <a:gd name="connsiteX7" fmla="*/ 103013 w 3055763"/>
              <a:gd name="connsiteY7" fmla="*/ 2978232 h 3721182"/>
              <a:gd name="connsiteX8" fmla="*/ 90313 w 3055763"/>
              <a:gd name="connsiteY8" fmla="*/ 2781382 h 3721182"/>
              <a:gd name="connsiteX9" fmla="*/ 64913 w 3055763"/>
              <a:gd name="connsiteY9" fmla="*/ 2736932 h 3721182"/>
              <a:gd name="connsiteX10" fmla="*/ 128413 w 3055763"/>
              <a:gd name="connsiteY10" fmla="*/ 2635332 h 3721182"/>
              <a:gd name="connsiteX11" fmla="*/ 77613 w 3055763"/>
              <a:gd name="connsiteY11" fmla="*/ 2540082 h 3721182"/>
              <a:gd name="connsiteX12" fmla="*/ 14113 w 3055763"/>
              <a:gd name="connsiteY12" fmla="*/ 2444832 h 3721182"/>
              <a:gd name="connsiteX13" fmla="*/ 83963 w 3055763"/>
              <a:gd name="connsiteY13" fmla="*/ 2374982 h 3721182"/>
              <a:gd name="connsiteX14" fmla="*/ 274463 w 3055763"/>
              <a:gd name="connsiteY14" fmla="*/ 2425782 h 3721182"/>
              <a:gd name="connsiteX15" fmla="*/ 401463 w 3055763"/>
              <a:gd name="connsiteY15" fmla="*/ 2032082 h 3721182"/>
              <a:gd name="connsiteX16" fmla="*/ 420513 w 3055763"/>
              <a:gd name="connsiteY16" fmla="*/ 1657432 h 3721182"/>
              <a:gd name="connsiteX17" fmla="*/ 445913 w 3055763"/>
              <a:gd name="connsiteY17" fmla="*/ 1562182 h 3721182"/>
              <a:gd name="connsiteX18" fmla="*/ 471313 w 3055763"/>
              <a:gd name="connsiteY18" fmla="*/ 1371682 h 3721182"/>
              <a:gd name="connsiteX19" fmla="*/ 591963 w 3055763"/>
              <a:gd name="connsiteY19" fmla="*/ 1244682 h 3721182"/>
              <a:gd name="connsiteX20" fmla="*/ 1023763 w 3055763"/>
              <a:gd name="connsiteY20" fmla="*/ 812882 h 3721182"/>
              <a:gd name="connsiteX21" fmla="*/ 1392063 w 3055763"/>
              <a:gd name="connsiteY21" fmla="*/ 609682 h 3721182"/>
              <a:gd name="connsiteX22" fmla="*/ 1506363 w 3055763"/>
              <a:gd name="connsiteY22" fmla="*/ 304882 h 3721182"/>
              <a:gd name="connsiteX23" fmla="*/ 1773063 w 3055763"/>
              <a:gd name="connsiteY23" fmla="*/ 177882 h 3721182"/>
              <a:gd name="connsiteX24" fmla="*/ 2249313 w 3055763"/>
              <a:gd name="connsiteY24" fmla="*/ 235032 h 3721182"/>
              <a:gd name="connsiteX25" fmla="*/ 2566813 w 3055763"/>
              <a:gd name="connsiteY25" fmla="*/ 81 h 3721182"/>
              <a:gd name="connsiteX26" fmla="*/ 2757313 w 3055763"/>
              <a:gd name="connsiteY26" fmla="*/ 285832 h 3721182"/>
              <a:gd name="connsiteX27" fmla="*/ 3055763 w 3055763"/>
              <a:gd name="connsiteY27" fmla="*/ 101682 h 3721182"/>
              <a:gd name="connsiteX0" fmla="*/ 350663 w 3055763"/>
              <a:gd name="connsiteY0" fmla="*/ 3721182 h 3721182"/>
              <a:gd name="connsiteX1" fmla="*/ 249063 w 3055763"/>
              <a:gd name="connsiteY1" fmla="*/ 3524332 h 3721182"/>
              <a:gd name="connsiteX2" fmla="*/ 160163 w 3055763"/>
              <a:gd name="connsiteY2" fmla="*/ 3429082 h 3721182"/>
              <a:gd name="connsiteX3" fmla="*/ 33163 w 3055763"/>
              <a:gd name="connsiteY3" fmla="*/ 3308432 h 3721182"/>
              <a:gd name="connsiteX4" fmla="*/ 14113 w 3055763"/>
              <a:gd name="connsiteY4" fmla="*/ 3206832 h 3721182"/>
              <a:gd name="connsiteX5" fmla="*/ 217313 w 3055763"/>
              <a:gd name="connsiteY5" fmla="*/ 3206832 h 3721182"/>
              <a:gd name="connsiteX6" fmla="*/ 166513 w 3055763"/>
              <a:gd name="connsiteY6" fmla="*/ 3136982 h 3721182"/>
              <a:gd name="connsiteX7" fmla="*/ 103013 w 3055763"/>
              <a:gd name="connsiteY7" fmla="*/ 2978232 h 3721182"/>
              <a:gd name="connsiteX8" fmla="*/ 90313 w 3055763"/>
              <a:gd name="connsiteY8" fmla="*/ 2781382 h 3721182"/>
              <a:gd name="connsiteX9" fmla="*/ 64913 w 3055763"/>
              <a:gd name="connsiteY9" fmla="*/ 2736932 h 3721182"/>
              <a:gd name="connsiteX10" fmla="*/ 128413 w 3055763"/>
              <a:gd name="connsiteY10" fmla="*/ 2635332 h 3721182"/>
              <a:gd name="connsiteX11" fmla="*/ 77613 w 3055763"/>
              <a:gd name="connsiteY11" fmla="*/ 2540082 h 3721182"/>
              <a:gd name="connsiteX12" fmla="*/ 14113 w 3055763"/>
              <a:gd name="connsiteY12" fmla="*/ 2444832 h 3721182"/>
              <a:gd name="connsiteX13" fmla="*/ 83963 w 3055763"/>
              <a:gd name="connsiteY13" fmla="*/ 2374982 h 3721182"/>
              <a:gd name="connsiteX14" fmla="*/ 274463 w 3055763"/>
              <a:gd name="connsiteY14" fmla="*/ 2425782 h 3721182"/>
              <a:gd name="connsiteX15" fmla="*/ 401463 w 3055763"/>
              <a:gd name="connsiteY15" fmla="*/ 2032082 h 3721182"/>
              <a:gd name="connsiteX16" fmla="*/ 420513 w 3055763"/>
              <a:gd name="connsiteY16" fmla="*/ 1657432 h 3721182"/>
              <a:gd name="connsiteX17" fmla="*/ 445913 w 3055763"/>
              <a:gd name="connsiteY17" fmla="*/ 1562182 h 3721182"/>
              <a:gd name="connsiteX18" fmla="*/ 471313 w 3055763"/>
              <a:gd name="connsiteY18" fmla="*/ 1371682 h 3721182"/>
              <a:gd name="connsiteX19" fmla="*/ 591963 w 3055763"/>
              <a:gd name="connsiteY19" fmla="*/ 1244682 h 3721182"/>
              <a:gd name="connsiteX20" fmla="*/ 1023763 w 3055763"/>
              <a:gd name="connsiteY20" fmla="*/ 812882 h 3721182"/>
              <a:gd name="connsiteX21" fmla="*/ 1392063 w 3055763"/>
              <a:gd name="connsiteY21" fmla="*/ 609682 h 3721182"/>
              <a:gd name="connsiteX22" fmla="*/ 1506363 w 3055763"/>
              <a:gd name="connsiteY22" fmla="*/ 304882 h 3721182"/>
              <a:gd name="connsiteX23" fmla="*/ 1773063 w 3055763"/>
              <a:gd name="connsiteY23" fmla="*/ 177882 h 3721182"/>
              <a:gd name="connsiteX24" fmla="*/ 2249313 w 3055763"/>
              <a:gd name="connsiteY24" fmla="*/ 235032 h 3721182"/>
              <a:gd name="connsiteX25" fmla="*/ 2566813 w 3055763"/>
              <a:gd name="connsiteY25" fmla="*/ 81 h 3721182"/>
              <a:gd name="connsiteX26" fmla="*/ 2795413 w 3055763"/>
              <a:gd name="connsiteY26" fmla="*/ 95332 h 3721182"/>
              <a:gd name="connsiteX27" fmla="*/ 3055763 w 3055763"/>
              <a:gd name="connsiteY27" fmla="*/ 101682 h 3721182"/>
              <a:gd name="connsiteX0" fmla="*/ 350663 w 3055763"/>
              <a:gd name="connsiteY0" fmla="*/ 3721182 h 3721182"/>
              <a:gd name="connsiteX1" fmla="*/ 249063 w 3055763"/>
              <a:gd name="connsiteY1" fmla="*/ 3524332 h 3721182"/>
              <a:gd name="connsiteX2" fmla="*/ 160163 w 3055763"/>
              <a:gd name="connsiteY2" fmla="*/ 3429082 h 3721182"/>
              <a:gd name="connsiteX3" fmla="*/ 33163 w 3055763"/>
              <a:gd name="connsiteY3" fmla="*/ 3308432 h 3721182"/>
              <a:gd name="connsiteX4" fmla="*/ 14113 w 3055763"/>
              <a:gd name="connsiteY4" fmla="*/ 3206832 h 3721182"/>
              <a:gd name="connsiteX5" fmla="*/ 217313 w 3055763"/>
              <a:gd name="connsiteY5" fmla="*/ 3206832 h 3721182"/>
              <a:gd name="connsiteX6" fmla="*/ 166513 w 3055763"/>
              <a:gd name="connsiteY6" fmla="*/ 3136982 h 3721182"/>
              <a:gd name="connsiteX7" fmla="*/ 103013 w 3055763"/>
              <a:gd name="connsiteY7" fmla="*/ 2978232 h 3721182"/>
              <a:gd name="connsiteX8" fmla="*/ 90313 w 3055763"/>
              <a:gd name="connsiteY8" fmla="*/ 2781382 h 3721182"/>
              <a:gd name="connsiteX9" fmla="*/ 64913 w 3055763"/>
              <a:gd name="connsiteY9" fmla="*/ 2736932 h 3721182"/>
              <a:gd name="connsiteX10" fmla="*/ 128413 w 3055763"/>
              <a:gd name="connsiteY10" fmla="*/ 2635332 h 3721182"/>
              <a:gd name="connsiteX11" fmla="*/ 77613 w 3055763"/>
              <a:gd name="connsiteY11" fmla="*/ 2540082 h 3721182"/>
              <a:gd name="connsiteX12" fmla="*/ 14113 w 3055763"/>
              <a:gd name="connsiteY12" fmla="*/ 2444832 h 3721182"/>
              <a:gd name="connsiteX13" fmla="*/ 83963 w 3055763"/>
              <a:gd name="connsiteY13" fmla="*/ 2374982 h 3721182"/>
              <a:gd name="connsiteX14" fmla="*/ 274463 w 3055763"/>
              <a:gd name="connsiteY14" fmla="*/ 2425782 h 3721182"/>
              <a:gd name="connsiteX15" fmla="*/ 401463 w 3055763"/>
              <a:gd name="connsiteY15" fmla="*/ 2032082 h 3721182"/>
              <a:gd name="connsiteX16" fmla="*/ 420513 w 3055763"/>
              <a:gd name="connsiteY16" fmla="*/ 1657432 h 3721182"/>
              <a:gd name="connsiteX17" fmla="*/ 445913 w 3055763"/>
              <a:gd name="connsiteY17" fmla="*/ 1562182 h 3721182"/>
              <a:gd name="connsiteX18" fmla="*/ 471313 w 3055763"/>
              <a:gd name="connsiteY18" fmla="*/ 1371682 h 3721182"/>
              <a:gd name="connsiteX19" fmla="*/ 591963 w 3055763"/>
              <a:gd name="connsiteY19" fmla="*/ 1244682 h 3721182"/>
              <a:gd name="connsiteX20" fmla="*/ 1023763 w 3055763"/>
              <a:gd name="connsiteY20" fmla="*/ 812882 h 3721182"/>
              <a:gd name="connsiteX21" fmla="*/ 1392063 w 3055763"/>
              <a:gd name="connsiteY21" fmla="*/ 609682 h 3721182"/>
              <a:gd name="connsiteX22" fmla="*/ 1506363 w 3055763"/>
              <a:gd name="connsiteY22" fmla="*/ 304882 h 3721182"/>
              <a:gd name="connsiteX23" fmla="*/ 1773063 w 3055763"/>
              <a:gd name="connsiteY23" fmla="*/ 254082 h 3721182"/>
              <a:gd name="connsiteX24" fmla="*/ 2249313 w 3055763"/>
              <a:gd name="connsiteY24" fmla="*/ 235032 h 3721182"/>
              <a:gd name="connsiteX25" fmla="*/ 2566813 w 3055763"/>
              <a:gd name="connsiteY25" fmla="*/ 81 h 3721182"/>
              <a:gd name="connsiteX26" fmla="*/ 2795413 w 3055763"/>
              <a:gd name="connsiteY26" fmla="*/ 95332 h 3721182"/>
              <a:gd name="connsiteX27" fmla="*/ 3055763 w 3055763"/>
              <a:gd name="connsiteY27" fmla="*/ 101682 h 3721182"/>
              <a:gd name="connsiteX0" fmla="*/ 350663 w 3055763"/>
              <a:gd name="connsiteY0" fmla="*/ 3810061 h 3810061"/>
              <a:gd name="connsiteX1" fmla="*/ 249063 w 3055763"/>
              <a:gd name="connsiteY1" fmla="*/ 3613211 h 3810061"/>
              <a:gd name="connsiteX2" fmla="*/ 160163 w 3055763"/>
              <a:gd name="connsiteY2" fmla="*/ 3517961 h 3810061"/>
              <a:gd name="connsiteX3" fmla="*/ 33163 w 3055763"/>
              <a:gd name="connsiteY3" fmla="*/ 3397311 h 3810061"/>
              <a:gd name="connsiteX4" fmla="*/ 14113 w 3055763"/>
              <a:gd name="connsiteY4" fmla="*/ 3295711 h 3810061"/>
              <a:gd name="connsiteX5" fmla="*/ 217313 w 3055763"/>
              <a:gd name="connsiteY5" fmla="*/ 3295711 h 3810061"/>
              <a:gd name="connsiteX6" fmla="*/ 166513 w 3055763"/>
              <a:gd name="connsiteY6" fmla="*/ 3225861 h 3810061"/>
              <a:gd name="connsiteX7" fmla="*/ 103013 w 3055763"/>
              <a:gd name="connsiteY7" fmla="*/ 3067111 h 3810061"/>
              <a:gd name="connsiteX8" fmla="*/ 90313 w 3055763"/>
              <a:gd name="connsiteY8" fmla="*/ 2870261 h 3810061"/>
              <a:gd name="connsiteX9" fmla="*/ 64913 w 3055763"/>
              <a:gd name="connsiteY9" fmla="*/ 2825811 h 3810061"/>
              <a:gd name="connsiteX10" fmla="*/ 128413 w 3055763"/>
              <a:gd name="connsiteY10" fmla="*/ 2724211 h 3810061"/>
              <a:gd name="connsiteX11" fmla="*/ 77613 w 3055763"/>
              <a:gd name="connsiteY11" fmla="*/ 2628961 h 3810061"/>
              <a:gd name="connsiteX12" fmla="*/ 14113 w 3055763"/>
              <a:gd name="connsiteY12" fmla="*/ 2533711 h 3810061"/>
              <a:gd name="connsiteX13" fmla="*/ 83963 w 3055763"/>
              <a:gd name="connsiteY13" fmla="*/ 2463861 h 3810061"/>
              <a:gd name="connsiteX14" fmla="*/ 274463 w 3055763"/>
              <a:gd name="connsiteY14" fmla="*/ 2514661 h 3810061"/>
              <a:gd name="connsiteX15" fmla="*/ 401463 w 3055763"/>
              <a:gd name="connsiteY15" fmla="*/ 2120961 h 3810061"/>
              <a:gd name="connsiteX16" fmla="*/ 420513 w 3055763"/>
              <a:gd name="connsiteY16" fmla="*/ 1746311 h 3810061"/>
              <a:gd name="connsiteX17" fmla="*/ 445913 w 3055763"/>
              <a:gd name="connsiteY17" fmla="*/ 1651061 h 3810061"/>
              <a:gd name="connsiteX18" fmla="*/ 471313 w 3055763"/>
              <a:gd name="connsiteY18" fmla="*/ 1460561 h 3810061"/>
              <a:gd name="connsiteX19" fmla="*/ 591963 w 3055763"/>
              <a:gd name="connsiteY19" fmla="*/ 1333561 h 3810061"/>
              <a:gd name="connsiteX20" fmla="*/ 1023763 w 3055763"/>
              <a:gd name="connsiteY20" fmla="*/ 901761 h 3810061"/>
              <a:gd name="connsiteX21" fmla="*/ 1392063 w 3055763"/>
              <a:gd name="connsiteY21" fmla="*/ 698561 h 3810061"/>
              <a:gd name="connsiteX22" fmla="*/ 1506363 w 3055763"/>
              <a:gd name="connsiteY22" fmla="*/ 393761 h 3810061"/>
              <a:gd name="connsiteX23" fmla="*/ 1773063 w 3055763"/>
              <a:gd name="connsiteY23" fmla="*/ 342961 h 3810061"/>
              <a:gd name="connsiteX24" fmla="*/ 2249313 w 3055763"/>
              <a:gd name="connsiteY24" fmla="*/ 323911 h 3810061"/>
              <a:gd name="connsiteX25" fmla="*/ 2592213 w 3055763"/>
              <a:gd name="connsiteY25" fmla="*/ 60 h 3810061"/>
              <a:gd name="connsiteX26" fmla="*/ 2795413 w 3055763"/>
              <a:gd name="connsiteY26" fmla="*/ 184211 h 3810061"/>
              <a:gd name="connsiteX27" fmla="*/ 3055763 w 3055763"/>
              <a:gd name="connsiteY27" fmla="*/ 190561 h 3810061"/>
              <a:gd name="connsiteX0" fmla="*/ 350663 w 3055763"/>
              <a:gd name="connsiteY0" fmla="*/ 3810061 h 3810061"/>
              <a:gd name="connsiteX1" fmla="*/ 249063 w 3055763"/>
              <a:gd name="connsiteY1" fmla="*/ 3613211 h 3810061"/>
              <a:gd name="connsiteX2" fmla="*/ 160163 w 3055763"/>
              <a:gd name="connsiteY2" fmla="*/ 3517961 h 3810061"/>
              <a:gd name="connsiteX3" fmla="*/ 33163 w 3055763"/>
              <a:gd name="connsiteY3" fmla="*/ 3397311 h 3810061"/>
              <a:gd name="connsiteX4" fmla="*/ 14113 w 3055763"/>
              <a:gd name="connsiteY4" fmla="*/ 3295711 h 3810061"/>
              <a:gd name="connsiteX5" fmla="*/ 217313 w 3055763"/>
              <a:gd name="connsiteY5" fmla="*/ 3295711 h 3810061"/>
              <a:gd name="connsiteX6" fmla="*/ 166513 w 3055763"/>
              <a:gd name="connsiteY6" fmla="*/ 3225861 h 3810061"/>
              <a:gd name="connsiteX7" fmla="*/ 103013 w 3055763"/>
              <a:gd name="connsiteY7" fmla="*/ 3067111 h 3810061"/>
              <a:gd name="connsiteX8" fmla="*/ 90313 w 3055763"/>
              <a:gd name="connsiteY8" fmla="*/ 2870261 h 3810061"/>
              <a:gd name="connsiteX9" fmla="*/ 64913 w 3055763"/>
              <a:gd name="connsiteY9" fmla="*/ 2825811 h 3810061"/>
              <a:gd name="connsiteX10" fmla="*/ 128413 w 3055763"/>
              <a:gd name="connsiteY10" fmla="*/ 2724211 h 3810061"/>
              <a:gd name="connsiteX11" fmla="*/ 77613 w 3055763"/>
              <a:gd name="connsiteY11" fmla="*/ 2628961 h 3810061"/>
              <a:gd name="connsiteX12" fmla="*/ 14113 w 3055763"/>
              <a:gd name="connsiteY12" fmla="*/ 2533711 h 3810061"/>
              <a:gd name="connsiteX13" fmla="*/ 83963 w 3055763"/>
              <a:gd name="connsiteY13" fmla="*/ 2463861 h 3810061"/>
              <a:gd name="connsiteX14" fmla="*/ 274463 w 3055763"/>
              <a:gd name="connsiteY14" fmla="*/ 2514661 h 3810061"/>
              <a:gd name="connsiteX15" fmla="*/ 401463 w 3055763"/>
              <a:gd name="connsiteY15" fmla="*/ 2120961 h 3810061"/>
              <a:gd name="connsiteX16" fmla="*/ 420513 w 3055763"/>
              <a:gd name="connsiteY16" fmla="*/ 1746311 h 3810061"/>
              <a:gd name="connsiteX17" fmla="*/ 445913 w 3055763"/>
              <a:gd name="connsiteY17" fmla="*/ 1651061 h 3810061"/>
              <a:gd name="connsiteX18" fmla="*/ 471313 w 3055763"/>
              <a:gd name="connsiteY18" fmla="*/ 1460561 h 3810061"/>
              <a:gd name="connsiteX19" fmla="*/ 591963 w 3055763"/>
              <a:gd name="connsiteY19" fmla="*/ 1333561 h 3810061"/>
              <a:gd name="connsiteX20" fmla="*/ 1023763 w 3055763"/>
              <a:gd name="connsiteY20" fmla="*/ 901761 h 3810061"/>
              <a:gd name="connsiteX21" fmla="*/ 1392063 w 3055763"/>
              <a:gd name="connsiteY21" fmla="*/ 698561 h 3810061"/>
              <a:gd name="connsiteX22" fmla="*/ 1506363 w 3055763"/>
              <a:gd name="connsiteY22" fmla="*/ 393761 h 3810061"/>
              <a:gd name="connsiteX23" fmla="*/ 1773063 w 3055763"/>
              <a:gd name="connsiteY23" fmla="*/ 342961 h 3810061"/>
              <a:gd name="connsiteX24" fmla="*/ 2249313 w 3055763"/>
              <a:gd name="connsiteY24" fmla="*/ 323911 h 3810061"/>
              <a:gd name="connsiteX25" fmla="*/ 2592213 w 3055763"/>
              <a:gd name="connsiteY25" fmla="*/ 60 h 3810061"/>
              <a:gd name="connsiteX26" fmla="*/ 2833513 w 3055763"/>
              <a:gd name="connsiteY26" fmla="*/ 133411 h 3810061"/>
              <a:gd name="connsiteX27" fmla="*/ 3055763 w 3055763"/>
              <a:gd name="connsiteY27" fmla="*/ 190561 h 3810061"/>
              <a:gd name="connsiteX0" fmla="*/ 350663 w 3055763"/>
              <a:gd name="connsiteY0" fmla="*/ 3677217 h 3677217"/>
              <a:gd name="connsiteX1" fmla="*/ 249063 w 3055763"/>
              <a:gd name="connsiteY1" fmla="*/ 3480367 h 3677217"/>
              <a:gd name="connsiteX2" fmla="*/ 160163 w 3055763"/>
              <a:gd name="connsiteY2" fmla="*/ 3385117 h 3677217"/>
              <a:gd name="connsiteX3" fmla="*/ 33163 w 3055763"/>
              <a:gd name="connsiteY3" fmla="*/ 3264467 h 3677217"/>
              <a:gd name="connsiteX4" fmla="*/ 14113 w 3055763"/>
              <a:gd name="connsiteY4" fmla="*/ 3162867 h 3677217"/>
              <a:gd name="connsiteX5" fmla="*/ 217313 w 3055763"/>
              <a:gd name="connsiteY5" fmla="*/ 3162867 h 3677217"/>
              <a:gd name="connsiteX6" fmla="*/ 166513 w 3055763"/>
              <a:gd name="connsiteY6" fmla="*/ 3093017 h 3677217"/>
              <a:gd name="connsiteX7" fmla="*/ 103013 w 3055763"/>
              <a:gd name="connsiteY7" fmla="*/ 2934267 h 3677217"/>
              <a:gd name="connsiteX8" fmla="*/ 90313 w 3055763"/>
              <a:gd name="connsiteY8" fmla="*/ 2737417 h 3677217"/>
              <a:gd name="connsiteX9" fmla="*/ 64913 w 3055763"/>
              <a:gd name="connsiteY9" fmla="*/ 2692967 h 3677217"/>
              <a:gd name="connsiteX10" fmla="*/ 128413 w 3055763"/>
              <a:gd name="connsiteY10" fmla="*/ 2591367 h 3677217"/>
              <a:gd name="connsiteX11" fmla="*/ 77613 w 3055763"/>
              <a:gd name="connsiteY11" fmla="*/ 2496117 h 3677217"/>
              <a:gd name="connsiteX12" fmla="*/ 14113 w 3055763"/>
              <a:gd name="connsiteY12" fmla="*/ 2400867 h 3677217"/>
              <a:gd name="connsiteX13" fmla="*/ 83963 w 3055763"/>
              <a:gd name="connsiteY13" fmla="*/ 2331017 h 3677217"/>
              <a:gd name="connsiteX14" fmla="*/ 274463 w 3055763"/>
              <a:gd name="connsiteY14" fmla="*/ 2381817 h 3677217"/>
              <a:gd name="connsiteX15" fmla="*/ 401463 w 3055763"/>
              <a:gd name="connsiteY15" fmla="*/ 1988117 h 3677217"/>
              <a:gd name="connsiteX16" fmla="*/ 420513 w 3055763"/>
              <a:gd name="connsiteY16" fmla="*/ 1613467 h 3677217"/>
              <a:gd name="connsiteX17" fmla="*/ 445913 w 3055763"/>
              <a:gd name="connsiteY17" fmla="*/ 1518217 h 3677217"/>
              <a:gd name="connsiteX18" fmla="*/ 471313 w 3055763"/>
              <a:gd name="connsiteY18" fmla="*/ 1327717 h 3677217"/>
              <a:gd name="connsiteX19" fmla="*/ 591963 w 3055763"/>
              <a:gd name="connsiteY19" fmla="*/ 1200717 h 3677217"/>
              <a:gd name="connsiteX20" fmla="*/ 1023763 w 3055763"/>
              <a:gd name="connsiteY20" fmla="*/ 768917 h 3677217"/>
              <a:gd name="connsiteX21" fmla="*/ 1392063 w 3055763"/>
              <a:gd name="connsiteY21" fmla="*/ 565717 h 3677217"/>
              <a:gd name="connsiteX22" fmla="*/ 1506363 w 3055763"/>
              <a:gd name="connsiteY22" fmla="*/ 260917 h 3677217"/>
              <a:gd name="connsiteX23" fmla="*/ 1773063 w 3055763"/>
              <a:gd name="connsiteY23" fmla="*/ 210117 h 3677217"/>
              <a:gd name="connsiteX24" fmla="*/ 2249313 w 3055763"/>
              <a:gd name="connsiteY24" fmla="*/ 191067 h 3677217"/>
              <a:gd name="connsiteX25" fmla="*/ 2655713 w 3055763"/>
              <a:gd name="connsiteY25" fmla="*/ 375216 h 3677217"/>
              <a:gd name="connsiteX26" fmla="*/ 2833513 w 3055763"/>
              <a:gd name="connsiteY26" fmla="*/ 567 h 3677217"/>
              <a:gd name="connsiteX27" fmla="*/ 3055763 w 3055763"/>
              <a:gd name="connsiteY27" fmla="*/ 57717 h 3677217"/>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023763 w 3055763"/>
              <a:gd name="connsiteY20" fmla="*/ 711200 h 3619500"/>
              <a:gd name="connsiteX21" fmla="*/ 1392063 w 3055763"/>
              <a:gd name="connsiteY21" fmla="*/ 508000 h 3619500"/>
              <a:gd name="connsiteX22" fmla="*/ 1506363 w 3055763"/>
              <a:gd name="connsiteY22" fmla="*/ 203200 h 3619500"/>
              <a:gd name="connsiteX23" fmla="*/ 1773063 w 3055763"/>
              <a:gd name="connsiteY23" fmla="*/ 152400 h 3619500"/>
              <a:gd name="connsiteX24" fmla="*/ 2249313 w 3055763"/>
              <a:gd name="connsiteY24" fmla="*/ 133350 h 3619500"/>
              <a:gd name="connsiteX25" fmla="*/ 2655713 w 3055763"/>
              <a:gd name="connsiteY25" fmla="*/ 317499 h 3619500"/>
              <a:gd name="connsiteX26" fmla="*/ 2960513 w 3055763"/>
              <a:gd name="connsiteY26" fmla="*/ 184150 h 3619500"/>
              <a:gd name="connsiteX27" fmla="*/ 3055763 w 3055763"/>
              <a:gd name="connsiteY27" fmla="*/ 0 h 3619500"/>
              <a:gd name="connsiteX0" fmla="*/ 350663 w 3119263"/>
              <a:gd name="connsiteY0" fmla="*/ 3975100 h 3975100"/>
              <a:gd name="connsiteX1" fmla="*/ 249063 w 3119263"/>
              <a:gd name="connsiteY1" fmla="*/ 3778250 h 3975100"/>
              <a:gd name="connsiteX2" fmla="*/ 160163 w 3119263"/>
              <a:gd name="connsiteY2" fmla="*/ 3683000 h 3975100"/>
              <a:gd name="connsiteX3" fmla="*/ 33163 w 3119263"/>
              <a:gd name="connsiteY3" fmla="*/ 3562350 h 3975100"/>
              <a:gd name="connsiteX4" fmla="*/ 14113 w 3119263"/>
              <a:gd name="connsiteY4" fmla="*/ 3460750 h 3975100"/>
              <a:gd name="connsiteX5" fmla="*/ 217313 w 3119263"/>
              <a:gd name="connsiteY5" fmla="*/ 3460750 h 3975100"/>
              <a:gd name="connsiteX6" fmla="*/ 166513 w 3119263"/>
              <a:gd name="connsiteY6" fmla="*/ 3390900 h 3975100"/>
              <a:gd name="connsiteX7" fmla="*/ 103013 w 3119263"/>
              <a:gd name="connsiteY7" fmla="*/ 3232150 h 3975100"/>
              <a:gd name="connsiteX8" fmla="*/ 90313 w 3119263"/>
              <a:gd name="connsiteY8" fmla="*/ 3035300 h 3975100"/>
              <a:gd name="connsiteX9" fmla="*/ 64913 w 3119263"/>
              <a:gd name="connsiteY9" fmla="*/ 2990850 h 3975100"/>
              <a:gd name="connsiteX10" fmla="*/ 128413 w 3119263"/>
              <a:gd name="connsiteY10" fmla="*/ 2889250 h 3975100"/>
              <a:gd name="connsiteX11" fmla="*/ 77613 w 3119263"/>
              <a:gd name="connsiteY11" fmla="*/ 2794000 h 3975100"/>
              <a:gd name="connsiteX12" fmla="*/ 14113 w 3119263"/>
              <a:gd name="connsiteY12" fmla="*/ 2698750 h 3975100"/>
              <a:gd name="connsiteX13" fmla="*/ 83963 w 3119263"/>
              <a:gd name="connsiteY13" fmla="*/ 2628900 h 3975100"/>
              <a:gd name="connsiteX14" fmla="*/ 274463 w 3119263"/>
              <a:gd name="connsiteY14" fmla="*/ 2679700 h 3975100"/>
              <a:gd name="connsiteX15" fmla="*/ 401463 w 3119263"/>
              <a:gd name="connsiteY15" fmla="*/ 2286000 h 3975100"/>
              <a:gd name="connsiteX16" fmla="*/ 420513 w 3119263"/>
              <a:gd name="connsiteY16" fmla="*/ 1911350 h 3975100"/>
              <a:gd name="connsiteX17" fmla="*/ 445913 w 3119263"/>
              <a:gd name="connsiteY17" fmla="*/ 1816100 h 3975100"/>
              <a:gd name="connsiteX18" fmla="*/ 471313 w 3119263"/>
              <a:gd name="connsiteY18" fmla="*/ 1625600 h 3975100"/>
              <a:gd name="connsiteX19" fmla="*/ 591963 w 3119263"/>
              <a:gd name="connsiteY19" fmla="*/ 1498600 h 3975100"/>
              <a:gd name="connsiteX20" fmla="*/ 1023763 w 3119263"/>
              <a:gd name="connsiteY20" fmla="*/ 1066800 h 3975100"/>
              <a:gd name="connsiteX21" fmla="*/ 1392063 w 3119263"/>
              <a:gd name="connsiteY21" fmla="*/ 863600 h 3975100"/>
              <a:gd name="connsiteX22" fmla="*/ 1506363 w 3119263"/>
              <a:gd name="connsiteY22" fmla="*/ 558800 h 3975100"/>
              <a:gd name="connsiteX23" fmla="*/ 1773063 w 3119263"/>
              <a:gd name="connsiteY23" fmla="*/ 508000 h 3975100"/>
              <a:gd name="connsiteX24" fmla="*/ 2249313 w 3119263"/>
              <a:gd name="connsiteY24" fmla="*/ 488950 h 3975100"/>
              <a:gd name="connsiteX25" fmla="*/ 2655713 w 3119263"/>
              <a:gd name="connsiteY25" fmla="*/ 673099 h 3975100"/>
              <a:gd name="connsiteX26" fmla="*/ 2960513 w 3119263"/>
              <a:gd name="connsiteY26" fmla="*/ 539750 h 3975100"/>
              <a:gd name="connsiteX27" fmla="*/ 3119263 w 3119263"/>
              <a:gd name="connsiteY27" fmla="*/ 0 h 3975100"/>
              <a:gd name="connsiteX0" fmla="*/ 249063 w 3119263"/>
              <a:gd name="connsiteY0" fmla="*/ 3778250 h 3778250"/>
              <a:gd name="connsiteX1" fmla="*/ 160163 w 3119263"/>
              <a:gd name="connsiteY1" fmla="*/ 3683000 h 3778250"/>
              <a:gd name="connsiteX2" fmla="*/ 33163 w 3119263"/>
              <a:gd name="connsiteY2" fmla="*/ 3562350 h 3778250"/>
              <a:gd name="connsiteX3" fmla="*/ 14113 w 3119263"/>
              <a:gd name="connsiteY3" fmla="*/ 3460750 h 3778250"/>
              <a:gd name="connsiteX4" fmla="*/ 217313 w 3119263"/>
              <a:gd name="connsiteY4" fmla="*/ 3460750 h 3778250"/>
              <a:gd name="connsiteX5" fmla="*/ 166513 w 3119263"/>
              <a:gd name="connsiteY5" fmla="*/ 3390900 h 3778250"/>
              <a:gd name="connsiteX6" fmla="*/ 103013 w 3119263"/>
              <a:gd name="connsiteY6" fmla="*/ 3232150 h 3778250"/>
              <a:gd name="connsiteX7" fmla="*/ 90313 w 3119263"/>
              <a:gd name="connsiteY7" fmla="*/ 3035300 h 3778250"/>
              <a:gd name="connsiteX8" fmla="*/ 64913 w 3119263"/>
              <a:gd name="connsiteY8" fmla="*/ 2990850 h 3778250"/>
              <a:gd name="connsiteX9" fmla="*/ 128413 w 3119263"/>
              <a:gd name="connsiteY9" fmla="*/ 2889250 h 3778250"/>
              <a:gd name="connsiteX10" fmla="*/ 77613 w 3119263"/>
              <a:gd name="connsiteY10" fmla="*/ 2794000 h 3778250"/>
              <a:gd name="connsiteX11" fmla="*/ 14113 w 3119263"/>
              <a:gd name="connsiteY11" fmla="*/ 2698750 h 3778250"/>
              <a:gd name="connsiteX12" fmla="*/ 83963 w 3119263"/>
              <a:gd name="connsiteY12" fmla="*/ 2628900 h 3778250"/>
              <a:gd name="connsiteX13" fmla="*/ 274463 w 3119263"/>
              <a:gd name="connsiteY13" fmla="*/ 2679700 h 3778250"/>
              <a:gd name="connsiteX14" fmla="*/ 401463 w 3119263"/>
              <a:gd name="connsiteY14" fmla="*/ 2286000 h 3778250"/>
              <a:gd name="connsiteX15" fmla="*/ 420513 w 3119263"/>
              <a:gd name="connsiteY15" fmla="*/ 1911350 h 3778250"/>
              <a:gd name="connsiteX16" fmla="*/ 445913 w 3119263"/>
              <a:gd name="connsiteY16" fmla="*/ 1816100 h 3778250"/>
              <a:gd name="connsiteX17" fmla="*/ 471313 w 3119263"/>
              <a:gd name="connsiteY17" fmla="*/ 1625600 h 3778250"/>
              <a:gd name="connsiteX18" fmla="*/ 591963 w 3119263"/>
              <a:gd name="connsiteY18" fmla="*/ 1498600 h 3778250"/>
              <a:gd name="connsiteX19" fmla="*/ 1023763 w 3119263"/>
              <a:gd name="connsiteY19" fmla="*/ 1066800 h 3778250"/>
              <a:gd name="connsiteX20" fmla="*/ 1392063 w 3119263"/>
              <a:gd name="connsiteY20" fmla="*/ 863600 h 3778250"/>
              <a:gd name="connsiteX21" fmla="*/ 1506363 w 3119263"/>
              <a:gd name="connsiteY21" fmla="*/ 558800 h 3778250"/>
              <a:gd name="connsiteX22" fmla="*/ 1773063 w 3119263"/>
              <a:gd name="connsiteY22" fmla="*/ 508000 h 3778250"/>
              <a:gd name="connsiteX23" fmla="*/ 2249313 w 3119263"/>
              <a:gd name="connsiteY23" fmla="*/ 488950 h 3778250"/>
              <a:gd name="connsiteX24" fmla="*/ 2655713 w 3119263"/>
              <a:gd name="connsiteY24" fmla="*/ 673099 h 3778250"/>
              <a:gd name="connsiteX25" fmla="*/ 2960513 w 3119263"/>
              <a:gd name="connsiteY25" fmla="*/ 539750 h 3778250"/>
              <a:gd name="connsiteX26" fmla="*/ 3119263 w 3119263"/>
              <a:gd name="connsiteY26" fmla="*/ 0 h 3778250"/>
              <a:gd name="connsiteX0" fmla="*/ 160163 w 3119263"/>
              <a:gd name="connsiteY0" fmla="*/ 3683000 h 3683000"/>
              <a:gd name="connsiteX1" fmla="*/ 33163 w 3119263"/>
              <a:gd name="connsiteY1" fmla="*/ 3562350 h 3683000"/>
              <a:gd name="connsiteX2" fmla="*/ 14113 w 3119263"/>
              <a:gd name="connsiteY2" fmla="*/ 3460750 h 3683000"/>
              <a:gd name="connsiteX3" fmla="*/ 217313 w 3119263"/>
              <a:gd name="connsiteY3" fmla="*/ 3460750 h 3683000"/>
              <a:gd name="connsiteX4" fmla="*/ 166513 w 3119263"/>
              <a:gd name="connsiteY4" fmla="*/ 3390900 h 3683000"/>
              <a:gd name="connsiteX5" fmla="*/ 103013 w 3119263"/>
              <a:gd name="connsiteY5" fmla="*/ 3232150 h 3683000"/>
              <a:gd name="connsiteX6" fmla="*/ 90313 w 3119263"/>
              <a:gd name="connsiteY6" fmla="*/ 3035300 h 3683000"/>
              <a:gd name="connsiteX7" fmla="*/ 64913 w 3119263"/>
              <a:gd name="connsiteY7" fmla="*/ 2990850 h 3683000"/>
              <a:gd name="connsiteX8" fmla="*/ 128413 w 3119263"/>
              <a:gd name="connsiteY8" fmla="*/ 2889250 h 3683000"/>
              <a:gd name="connsiteX9" fmla="*/ 77613 w 3119263"/>
              <a:gd name="connsiteY9" fmla="*/ 2794000 h 3683000"/>
              <a:gd name="connsiteX10" fmla="*/ 14113 w 3119263"/>
              <a:gd name="connsiteY10" fmla="*/ 2698750 h 3683000"/>
              <a:gd name="connsiteX11" fmla="*/ 83963 w 3119263"/>
              <a:gd name="connsiteY11" fmla="*/ 2628900 h 3683000"/>
              <a:gd name="connsiteX12" fmla="*/ 274463 w 3119263"/>
              <a:gd name="connsiteY12" fmla="*/ 2679700 h 3683000"/>
              <a:gd name="connsiteX13" fmla="*/ 401463 w 3119263"/>
              <a:gd name="connsiteY13" fmla="*/ 2286000 h 3683000"/>
              <a:gd name="connsiteX14" fmla="*/ 420513 w 3119263"/>
              <a:gd name="connsiteY14" fmla="*/ 1911350 h 3683000"/>
              <a:gd name="connsiteX15" fmla="*/ 445913 w 3119263"/>
              <a:gd name="connsiteY15" fmla="*/ 1816100 h 3683000"/>
              <a:gd name="connsiteX16" fmla="*/ 471313 w 3119263"/>
              <a:gd name="connsiteY16" fmla="*/ 1625600 h 3683000"/>
              <a:gd name="connsiteX17" fmla="*/ 591963 w 3119263"/>
              <a:gd name="connsiteY17" fmla="*/ 1498600 h 3683000"/>
              <a:gd name="connsiteX18" fmla="*/ 1023763 w 3119263"/>
              <a:gd name="connsiteY18" fmla="*/ 1066800 h 3683000"/>
              <a:gd name="connsiteX19" fmla="*/ 1392063 w 3119263"/>
              <a:gd name="connsiteY19" fmla="*/ 863600 h 3683000"/>
              <a:gd name="connsiteX20" fmla="*/ 1506363 w 3119263"/>
              <a:gd name="connsiteY20" fmla="*/ 558800 h 3683000"/>
              <a:gd name="connsiteX21" fmla="*/ 1773063 w 3119263"/>
              <a:gd name="connsiteY21" fmla="*/ 508000 h 3683000"/>
              <a:gd name="connsiteX22" fmla="*/ 2249313 w 3119263"/>
              <a:gd name="connsiteY22" fmla="*/ 488950 h 3683000"/>
              <a:gd name="connsiteX23" fmla="*/ 2655713 w 3119263"/>
              <a:gd name="connsiteY23" fmla="*/ 673099 h 3683000"/>
              <a:gd name="connsiteX24" fmla="*/ 2960513 w 3119263"/>
              <a:gd name="connsiteY24" fmla="*/ 539750 h 3683000"/>
              <a:gd name="connsiteX25" fmla="*/ 3119263 w 3119263"/>
              <a:gd name="connsiteY25" fmla="*/ 0 h 3683000"/>
              <a:gd name="connsiteX0" fmla="*/ 33163 w 3119263"/>
              <a:gd name="connsiteY0" fmla="*/ 3562350 h 3562350"/>
              <a:gd name="connsiteX1" fmla="*/ 14113 w 3119263"/>
              <a:gd name="connsiteY1" fmla="*/ 3460750 h 3562350"/>
              <a:gd name="connsiteX2" fmla="*/ 217313 w 3119263"/>
              <a:gd name="connsiteY2" fmla="*/ 3460750 h 3562350"/>
              <a:gd name="connsiteX3" fmla="*/ 166513 w 3119263"/>
              <a:gd name="connsiteY3" fmla="*/ 3390900 h 3562350"/>
              <a:gd name="connsiteX4" fmla="*/ 103013 w 3119263"/>
              <a:gd name="connsiteY4" fmla="*/ 3232150 h 3562350"/>
              <a:gd name="connsiteX5" fmla="*/ 90313 w 3119263"/>
              <a:gd name="connsiteY5" fmla="*/ 3035300 h 3562350"/>
              <a:gd name="connsiteX6" fmla="*/ 64913 w 3119263"/>
              <a:gd name="connsiteY6" fmla="*/ 2990850 h 3562350"/>
              <a:gd name="connsiteX7" fmla="*/ 128413 w 3119263"/>
              <a:gd name="connsiteY7" fmla="*/ 2889250 h 3562350"/>
              <a:gd name="connsiteX8" fmla="*/ 77613 w 3119263"/>
              <a:gd name="connsiteY8" fmla="*/ 2794000 h 3562350"/>
              <a:gd name="connsiteX9" fmla="*/ 14113 w 3119263"/>
              <a:gd name="connsiteY9" fmla="*/ 2698750 h 3562350"/>
              <a:gd name="connsiteX10" fmla="*/ 83963 w 3119263"/>
              <a:gd name="connsiteY10" fmla="*/ 2628900 h 3562350"/>
              <a:gd name="connsiteX11" fmla="*/ 274463 w 3119263"/>
              <a:gd name="connsiteY11" fmla="*/ 2679700 h 3562350"/>
              <a:gd name="connsiteX12" fmla="*/ 401463 w 3119263"/>
              <a:gd name="connsiteY12" fmla="*/ 2286000 h 3562350"/>
              <a:gd name="connsiteX13" fmla="*/ 420513 w 3119263"/>
              <a:gd name="connsiteY13" fmla="*/ 1911350 h 3562350"/>
              <a:gd name="connsiteX14" fmla="*/ 445913 w 3119263"/>
              <a:gd name="connsiteY14" fmla="*/ 1816100 h 3562350"/>
              <a:gd name="connsiteX15" fmla="*/ 471313 w 3119263"/>
              <a:gd name="connsiteY15" fmla="*/ 1625600 h 3562350"/>
              <a:gd name="connsiteX16" fmla="*/ 591963 w 3119263"/>
              <a:gd name="connsiteY16" fmla="*/ 1498600 h 3562350"/>
              <a:gd name="connsiteX17" fmla="*/ 1023763 w 3119263"/>
              <a:gd name="connsiteY17" fmla="*/ 1066800 h 3562350"/>
              <a:gd name="connsiteX18" fmla="*/ 1392063 w 3119263"/>
              <a:gd name="connsiteY18" fmla="*/ 863600 h 3562350"/>
              <a:gd name="connsiteX19" fmla="*/ 1506363 w 3119263"/>
              <a:gd name="connsiteY19" fmla="*/ 558800 h 3562350"/>
              <a:gd name="connsiteX20" fmla="*/ 1773063 w 3119263"/>
              <a:gd name="connsiteY20" fmla="*/ 508000 h 3562350"/>
              <a:gd name="connsiteX21" fmla="*/ 2249313 w 3119263"/>
              <a:gd name="connsiteY21" fmla="*/ 488950 h 3562350"/>
              <a:gd name="connsiteX22" fmla="*/ 2655713 w 3119263"/>
              <a:gd name="connsiteY22" fmla="*/ 673099 h 3562350"/>
              <a:gd name="connsiteX23" fmla="*/ 2960513 w 3119263"/>
              <a:gd name="connsiteY23" fmla="*/ 539750 h 3562350"/>
              <a:gd name="connsiteX24" fmla="*/ 3119263 w 3119263"/>
              <a:gd name="connsiteY24" fmla="*/ 0 h 3562350"/>
              <a:gd name="connsiteX0" fmla="*/ 19 w 3105169"/>
              <a:gd name="connsiteY0" fmla="*/ 3460750 h 3463627"/>
              <a:gd name="connsiteX1" fmla="*/ 203219 w 3105169"/>
              <a:gd name="connsiteY1" fmla="*/ 3460750 h 3463627"/>
              <a:gd name="connsiteX2" fmla="*/ 152419 w 3105169"/>
              <a:gd name="connsiteY2" fmla="*/ 3390900 h 3463627"/>
              <a:gd name="connsiteX3" fmla="*/ 88919 w 3105169"/>
              <a:gd name="connsiteY3" fmla="*/ 3232150 h 3463627"/>
              <a:gd name="connsiteX4" fmla="*/ 76219 w 3105169"/>
              <a:gd name="connsiteY4" fmla="*/ 3035300 h 3463627"/>
              <a:gd name="connsiteX5" fmla="*/ 50819 w 3105169"/>
              <a:gd name="connsiteY5" fmla="*/ 2990850 h 3463627"/>
              <a:gd name="connsiteX6" fmla="*/ 114319 w 3105169"/>
              <a:gd name="connsiteY6" fmla="*/ 2889250 h 3463627"/>
              <a:gd name="connsiteX7" fmla="*/ 63519 w 3105169"/>
              <a:gd name="connsiteY7" fmla="*/ 2794000 h 3463627"/>
              <a:gd name="connsiteX8" fmla="*/ 19 w 3105169"/>
              <a:gd name="connsiteY8" fmla="*/ 2698750 h 3463627"/>
              <a:gd name="connsiteX9" fmla="*/ 69869 w 3105169"/>
              <a:gd name="connsiteY9" fmla="*/ 2628900 h 3463627"/>
              <a:gd name="connsiteX10" fmla="*/ 260369 w 3105169"/>
              <a:gd name="connsiteY10" fmla="*/ 2679700 h 3463627"/>
              <a:gd name="connsiteX11" fmla="*/ 387369 w 3105169"/>
              <a:gd name="connsiteY11" fmla="*/ 2286000 h 3463627"/>
              <a:gd name="connsiteX12" fmla="*/ 406419 w 3105169"/>
              <a:gd name="connsiteY12" fmla="*/ 1911350 h 3463627"/>
              <a:gd name="connsiteX13" fmla="*/ 431819 w 3105169"/>
              <a:gd name="connsiteY13" fmla="*/ 1816100 h 3463627"/>
              <a:gd name="connsiteX14" fmla="*/ 457219 w 3105169"/>
              <a:gd name="connsiteY14" fmla="*/ 1625600 h 3463627"/>
              <a:gd name="connsiteX15" fmla="*/ 577869 w 3105169"/>
              <a:gd name="connsiteY15" fmla="*/ 1498600 h 3463627"/>
              <a:gd name="connsiteX16" fmla="*/ 1009669 w 3105169"/>
              <a:gd name="connsiteY16" fmla="*/ 1066800 h 3463627"/>
              <a:gd name="connsiteX17" fmla="*/ 1377969 w 3105169"/>
              <a:gd name="connsiteY17" fmla="*/ 863600 h 3463627"/>
              <a:gd name="connsiteX18" fmla="*/ 1492269 w 3105169"/>
              <a:gd name="connsiteY18" fmla="*/ 558800 h 3463627"/>
              <a:gd name="connsiteX19" fmla="*/ 1758969 w 3105169"/>
              <a:gd name="connsiteY19" fmla="*/ 508000 h 3463627"/>
              <a:gd name="connsiteX20" fmla="*/ 2235219 w 3105169"/>
              <a:gd name="connsiteY20" fmla="*/ 488950 h 3463627"/>
              <a:gd name="connsiteX21" fmla="*/ 2641619 w 3105169"/>
              <a:gd name="connsiteY21" fmla="*/ 673099 h 3463627"/>
              <a:gd name="connsiteX22" fmla="*/ 2946419 w 3105169"/>
              <a:gd name="connsiteY22" fmla="*/ 539750 h 3463627"/>
              <a:gd name="connsiteX23" fmla="*/ 3105169 w 3105169"/>
              <a:gd name="connsiteY23" fmla="*/ 0 h 3463627"/>
              <a:gd name="connsiteX0" fmla="*/ 203219 w 3105169"/>
              <a:gd name="connsiteY0" fmla="*/ 3460750 h 3460750"/>
              <a:gd name="connsiteX1" fmla="*/ 152419 w 3105169"/>
              <a:gd name="connsiteY1" fmla="*/ 3390900 h 3460750"/>
              <a:gd name="connsiteX2" fmla="*/ 88919 w 3105169"/>
              <a:gd name="connsiteY2" fmla="*/ 3232150 h 3460750"/>
              <a:gd name="connsiteX3" fmla="*/ 76219 w 3105169"/>
              <a:gd name="connsiteY3" fmla="*/ 3035300 h 3460750"/>
              <a:gd name="connsiteX4" fmla="*/ 50819 w 3105169"/>
              <a:gd name="connsiteY4" fmla="*/ 2990850 h 3460750"/>
              <a:gd name="connsiteX5" fmla="*/ 114319 w 3105169"/>
              <a:gd name="connsiteY5" fmla="*/ 2889250 h 3460750"/>
              <a:gd name="connsiteX6" fmla="*/ 63519 w 3105169"/>
              <a:gd name="connsiteY6" fmla="*/ 2794000 h 3460750"/>
              <a:gd name="connsiteX7" fmla="*/ 19 w 3105169"/>
              <a:gd name="connsiteY7" fmla="*/ 2698750 h 3460750"/>
              <a:gd name="connsiteX8" fmla="*/ 69869 w 3105169"/>
              <a:gd name="connsiteY8" fmla="*/ 2628900 h 3460750"/>
              <a:gd name="connsiteX9" fmla="*/ 260369 w 3105169"/>
              <a:gd name="connsiteY9" fmla="*/ 2679700 h 3460750"/>
              <a:gd name="connsiteX10" fmla="*/ 387369 w 3105169"/>
              <a:gd name="connsiteY10" fmla="*/ 2286000 h 3460750"/>
              <a:gd name="connsiteX11" fmla="*/ 406419 w 3105169"/>
              <a:gd name="connsiteY11" fmla="*/ 1911350 h 3460750"/>
              <a:gd name="connsiteX12" fmla="*/ 431819 w 3105169"/>
              <a:gd name="connsiteY12" fmla="*/ 1816100 h 3460750"/>
              <a:gd name="connsiteX13" fmla="*/ 457219 w 3105169"/>
              <a:gd name="connsiteY13" fmla="*/ 1625600 h 3460750"/>
              <a:gd name="connsiteX14" fmla="*/ 577869 w 3105169"/>
              <a:gd name="connsiteY14" fmla="*/ 1498600 h 3460750"/>
              <a:gd name="connsiteX15" fmla="*/ 1009669 w 3105169"/>
              <a:gd name="connsiteY15" fmla="*/ 1066800 h 3460750"/>
              <a:gd name="connsiteX16" fmla="*/ 1377969 w 3105169"/>
              <a:gd name="connsiteY16" fmla="*/ 863600 h 3460750"/>
              <a:gd name="connsiteX17" fmla="*/ 1492269 w 3105169"/>
              <a:gd name="connsiteY17" fmla="*/ 558800 h 3460750"/>
              <a:gd name="connsiteX18" fmla="*/ 1758969 w 3105169"/>
              <a:gd name="connsiteY18" fmla="*/ 508000 h 3460750"/>
              <a:gd name="connsiteX19" fmla="*/ 2235219 w 3105169"/>
              <a:gd name="connsiteY19" fmla="*/ 488950 h 3460750"/>
              <a:gd name="connsiteX20" fmla="*/ 2641619 w 3105169"/>
              <a:gd name="connsiteY20" fmla="*/ 673099 h 3460750"/>
              <a:gd name="connsiteX21" fmla="*/ 2946419 w 3105169"/>
              <a:gd name="connsiteY21" fmla="*/ 539750 h 3460750"/>
              <a:gd name="connsiteX22" fmla="*/ 3105169 w 3105169"/>
              <a:gd name="connsiteY22" fmla="*/ 0 h 3460750"/>
              <a:gd name="connsiteX0" fmla="*/ 152419 w 3105169"/>
              <a:gd name="connsiteY0" fmla="*/ 3390900 h 3390900"/>
              <a:gd name="connsiteX1" fmla="*/ 88919 w 3105169"/>
              <a:gd name="connsiteY1" fmla="*/ 3232150 h 3390900"/>
              <a:gd name="connsiteX2" fmla="*/ 76219 w 3105169"/>
              <a:gd name="connsiteY2" fmla="*/ 3035300 h 3390900"/>
              <a:gd name="connsiteX3" fmla="*/ 50819 w 3105169"/>
              <a:gd name="connsiteY3" fmla="*/ 2990850 h 3390900"/>
              <a:gd name="connsiteX4" fmla="*/ 114319 w 3105169"/>
              <a:gd name="connsiteY4" fmla="*/ 2889250 h 3390900"/>
              <a:gd name="connsiteX5" fmla="*/ 63519 w 3105169"/>
              <a:gd name="connsiteY5" fmla="*/ 2794000 h 3390900"/>
              <a:gd name="connsiteX6" fmla="*/ 19 w 3105169"/>
              <a:gd name="connsiteY6" fmla="*/ 2698750 h 3390900"/>
              <a:gd name="connsiteX7" fmla="*/ 69869 w 3105169"/>
              <a:gd name="connsiteY7" fmla="*/ 2628900 h 3390900"/>
              <a:gd name="connsiteX8" fmla="*/ 260369 w 3105169"/>
              <a:gd name="connsiteY8" fmla="*/ 2679700 h 3390900"/>
              <a:gd name="connsiteX9" fmla="*/ 387369 w 3105169"/>
              <a:gd name="connsiteY9" fmla="*/ 2286000 h 3390900"/>
              <a:gd name="connsiteX10" fmla="*/ 406419 w 3105169"/>
              <a:gd name="connsiteY10" fmla="*/ 1911350 h 3390900"/>
              <a:gd name="connsiteX11" fmla="*/ 431819 w 3105169"/>
              <a:gd name="connsiteY11" fmla="*/ 1816100 h 3390900"/>
              <a:gd name="connsiteX12" fmla="*/ 457219 w 3105169"/>
              <a:gd name="connsiteY12" fmla="*/ 1625600 h 3390900"/>
              <a:gd name="connsiteX13" fmla="*/ 577869 w 3105169"/>
              <a:gd name="connsiteY13" fmla="*/ 1498600 h 3390900"/>
              <a:gd name="connsiteX14" fmla="*/ 1009669 w 3105169"/>
              <a:gd name="connsiteY14" fmla="*/ 1066800 h 3390900"/>
              <a:gd name="connsiteX15" fmla="*/ 1377969 w 3105169"/>
              <a:gd name="connsiteY15" fmla="*/ 863600 h 3390900"/>
              <a:gd name="connsiteX16" fmla="*/ 1492269 w 3105169"/>
              <a:gd name="connsiteY16" fmla="*/ 558800 h 3390900"/>
              <a:gd name="connsiteX17" fmla="*/ 1758969 w 3105169"/>
              <a:gd name="connsiteY17" fmla="*/ 508000 h 3390900"/>
              <a:gd name="connsiteX18" fmla="*/ 2235219 w 3105169"/>
              <a:gd name="connsiteY18" fmla="*/ 488950 h 3390900"/>
              <a:gd name="connsiteX19" fmla="*/ 2641619 w 3105169"/>
              <a:gd name="connsiteY19" fmla="*/ 673099 h 3390900"/>
              <a:gd name="connsiteX20" fmla="*/ 2946419 w 3105169"/>
              <a:gd name="connsiteY20" fmla="*/ 539750 h 3390900"/>
              <a:gd name="connsiteX21" fmla="*/ 3105169 w 3105169"/>
              <a:gd name="connsiteY21" fmla="*/ 0 h 3390900"/>
              <a:gd name="connsiteX0" fmla="*/ 88919 w 3105169"/>
              <a:gd name="connsiteY0" fmla="*/ 3232150 h 3232150"/>
              <a:gd name="connsiteX1" fmla="*/ 76219 w 3105169"/>
              <a:gd name="connsiteY1" fmla="*/ 3035300 h 3232150"/>
              <a:gd name="connsiteX2" fmla="*/ 50819 w 3105169"/>
              <a:gd name="connsiteY2" fmla="*/ 2990850 h 3232150"/>
              <a:gd name="connsiteX3" fmla="*/ 114319 w 3105169"/>
              <a:gd name="connsiteY3" fmla="*/ 2889250 h 3232150"/>
              <a:gd name="connsiteX4" fmla="*/ 63519 w 3105169"/>
              <a:gd name="connsiteY4" fmla="*/ 2794000 h 3232150"/>
              <a:gd name="connsiteX5" fmla="*/ 19 w 3105169"/>
              <a:gd name="connsiteY5" fmla="*/ 2698750 h 3232150"/>
              <a:gd name="connsiteX6" fmla="*/ 69869 w 3105169"/>
              <a:gd name="connsiteY6" fmla="*/ 2628900 h 3232150"/>
              <a:gd name="connsiteX7" fmla="*/ 260369 w 3105169"/>
              <a:gd name="connsiteY7" fmla="*/ 2679700 h 3232150"/>
              <a:gd name="connsiteX8" fmla="*/ 387369 w 3105169"/>
              <a:gd name="connsiteY8" fmla="*/ 2286000 h 3232150"/>
              <a:gd name="connsiteX9" fmla="*/ 406419 w 3105169"/>
              <a:gd name="connsiteY9" fmla="*/ 1911350 h 3232150"/>
              <a:gd name="connsiteX10" fmla="*/ 431819 w 3105169"/>
              <a:gd name="connsiteY10" fmla="*/ 1816100 h 3232150"/>
              <a:gd name="connsiteX11" fmla="*/ 457219 w 3105169"/>
              <a:gd name="connsiteY11" fmla="*/ 1625600 h 3232150"/>
              <a:gd name="connsiteX12" fmla="*/ 577869 w 3105169"/>
              <a:gd name="connsiteY12" fmla="*/ 1498600 h 3232150"/>
              <a:gd name="connsiteX13" fmla="*/ 1009669 w 3105169"/>
              <a:gd name="connsiteY13" fmla="*/ 1066800 h 3232150"/>
              <a:gd name="connsiteX14" fmla="*/ 1377969 w 3105169"/>
              <a:gd name="connsiteY14" fmla="*/ 863600 h 3232150"/>
              <a:gd name="connsiteX15" fmla="*/ 1492269 w 3105169"/>
              <a:gd name="connsiteY15" fmla="*/ 558800 h 3232150"/>
              <a:gd name="connsiteX16" fmla="*/ 1758969 w 3105169"/>
              <a:gd name="connsiteY16" fmla="*/ 508000 h 3232150"/>
              <a:gd name="connsiteX17" fmla="*/ 2235219 w 3105169"/>
              <a:gd name="connsiteY17" fmla="*/ 488950 h 3232150"/>
              <a:gd name="connsiteX18" fmla="*/ 2641619 w 3105169"/>
              <a:gd name="connsiteY18" fmla="*/ 673099 h 3232150"/>
              <a:gd name="connsiteX19" fmla="*/ 2946419 w 3105169"/>
              <a:gd name="connsiteY19" fmla="*/ 539750 h 3232150"/>
              <a:gd name="connsiteX20" fmla="*/ 3105169 w 3105169"/>
              <a:gd name="connsiteY20" fmla="*/ 0 h 3232150"/>
              <a:gd name="connsiteX0" fmla="*/ 76219 w 3105169"/>
              <a:gd name="connsiteY0" fmla="*/ 3035300 h 3035300"/>
              <a:gd name="connsiteX1" fmla="*/ 50819 w 3105169"/>
              <a:gd name="connsiteY1" fmla="*/ 2990850 h 3035300"/>
              <a:gd name="connsiteX2" fmla="*/ 114319 w 3105169"/>
              <a:gd name="connsiteY2" fmla="*/ 2889250 h 3035300"/>
              <a:gd name="connsiteX3" fmla="*/ 63519 w 3105169"/>
              <a:gd name="connsiteY3" fmla="*/ 2794000 h 3035300"/>
              <a:gd name="connsiteX4" fmla="*/ 19 w 3105169"/>
              <a:gd name="connsiteY4" fmla="*/ 2698750 h 3035300"/>
              <a:gd name="connsiteX5" fmla="*/ 69869 w 3105169"/>
              <a:gd name="connsiteY5" fmla="*/ 2628900 h 3035300"/>
              <a:gd name="connsiteX6" fmla="*/ 260369 w 3105169"/>
              <a:gd name="connsiteY6" fmla="*/ 2679700 h 3035300"/>
              <a:gd name="connsiteX7" fmla="*/ 387369 w 3105169"/>
              <a:gd name="connsiteY7" fmla="*/ 2286000 h 3035300"/>
              <a:gd name="connsiteX8" fmla="*/ 406419 w 3105169"/>
              <a:gd name="connsiteY8" fmla="*/ 1911350 h 3035300"/>
              <a:gd name="connsiteX9" fmla="*/ 431819 w 3105169"/>
              <a:gd name="connsiteY9" fmla="*/ 1816100 h 3035300"/>
              <a:gd name="connsiteX10" fmla="*/ 457219 w 3105169"/>
              <a:gd name="connsiteY10" fmla="*/ 1625600 h 3035300"/>
              <a:gd name="connsiteX11" fmla="*/ 577869 w 3105169"/>
              <a:gd name="connsiteY11" fmla="*/ 1498600 h 3035300"/>
              <a:gd name="connsiteX12" fmla="*/ 1009669 w 3105169"/>
              <a:gd name="connsiteY12" fmla="*/ 1066800 h 3035300"/>
              <a:gd name="connsiteX13" fmla="*/ 1377969 w 3105169"/>
              <a:gd name="connsiteY13" fmla="*/ 863600 h 3035300"/>
              <a:gd name="connsiteX14" fmla="*/ 1492269 w 3105169"/>
              <a:gd name="connsiteY14" fmla="*/ 558800 h 3035300"/>
              <a:gd name="connsiteX15" fmla="*/ 1758969 w 3105169"/>
              <a:gd name="connsiteY15" fmla="*/ 508000 h 3035300"/>
              <a:gd name="connsiteX16" fmla="*/ 2235219 w 3105169"/>
              <a:gd name="connsiteY16" fmla="*/ 488950 h 3035300"/>
              <a:gd name="connsiteX17" fmla="*/ 2641619 w 3105169"/>
              <a:gd name="connsiteY17" fmla="*/ 673099 h 3035300"/>
              <a:gd name="connsiteX18" fmla="*/ 2946419 w 3105169"/>
              <a:gd name="connsiteY18" fmla="*/ 539750 h 3035300"/>
              <a:gd name="connsiteX19" fmla="*/ 3105169 w 3105169"/>
              <a:gd name="connsiteY19" fmla="*/ 0 h 3035300"/>
              <a:gd name="connsiteX0" fmla="*/ 50819 w 3105169"/>
              <a:gd name="connsiteY0" fmla="*/ 2990850 h 2990850"/>
              <a:gd name="connsiteX1" fmla="*/ 114319 w 3105169"/>
              <a:gd name="connsiteY1" fmla="*/ 2889250 h 2990850"/>
              <a:gd name="connsiteX2" fmla="*/ 63519 w 3105169"/>
              <a:gd name="connsiteY2" fmla="*/ 2794000 h 2990850"/>
              <a:gd name="connsiteX3" fmla="*/ 19 w 3105169"/>
              <a:gd name="connsiteY3" fmla="*/ 2698750 h 2990850"/>
              <a:gd name="connsiteX4" fmla="*/ 69869 w 3105169"/>
              <a:gd name="connsiteY4" fmla="*/ 2628900 h 2990850"/>
              <a:gd name="connsiteX5" fmla="*/ 260369 w 3105169"/>
              <a:gd name="connsiteY5" fmla="*/ 2679700 h 2990850"/>
              <a:gd name="connsiteX6" fmla="*/ 387369 w 3105169"/>
              <a:gd name="connsiteY6" fmla="*/ 2286000 h 2990850"/>
              <a:gd name="connsiteX7" fmla="*/ 406419 w 3105169"/>
              <a:gd name="connsiteY7" fmla="*/ 1911350 h 2990850"/>
              <a:gd name="connsiteX8" fmla="*/ 431819 w 3105169"/>
              <a:gd name="connsiteY8" fmla="*/ 1816100 h 2990850"/>
              <a:gd name="connsiteX9" fmla="*/ 457219 w 3105169"/>
              <a:gd name="connsiteY9" fmla="*/ 1625600 h 2990850"/>
              <a:gd name="connsiteX10" fmla="*/ 577869 w 3105169"/>
              <a:gd name="connsiteY10" fmla="*/ 1498600 h 2990850"/>
              <a:gd name="connsiteX11" fmla="*/ 1009669 w 3105169"/>
              <a:gd name="connsiteY11" fmla="*/ 1066800 h 2990850"/>
              <a:gd name="connsiteX12" fmla="*/ 1377969 w 3105169"/>
              <a:gd name="connsiteY12" fmla="*/ 863600 h 2990850"/>
              <a:gd name="connsiteX13" fmla="*/ 1492269 w 3105169"/>
              <a:gd name="connsiteY13" fmla="*/ 558800 h 2990850"/>
              <a:gd name="connsiteX14" fmla="*/ 1758969 w 3105169"/>
              <a:gd name="connsiteY14" fmla="*/ 508000 h 2990850"/>
              <a:gd name="connsiteX15" fmla="*/ 2235219 w 3105169"/>
              <a:gd name="connsiteY15" fmla="*/ 488950 h 2990850"/>
              <a:gd name="connsiteX16" fmla="*/ 2641619 w 3105169"/>
              <a:gd name="connsiteY16" fmla="*/ 673099 h 2990850"/>
              <a:gd name="connsiteX17" fmla="*/ 2946419 w 3105169"/>
              <a:gd name="connsiteY17" fmla="*/ 539750 h 2990850"/>
              <a:gd name="connsiteX18" fmla="*/ 3105169 w 3105169"/>
              <a:gd name="connsiteY18" fmla="*/ 0 h 2990850"/>
              <a:gd name="connsiteX0" fmla="*/ 114319 w 3105169"/>
              <a:gd name="connsiteY0" fmla="*/ 2889250 h 2889250"/>
              <a:gd name="connsiteX1" fmla="*/ 63519 w 3105169"/>
              <a:gd name="connsiteY1" fmla="*/ 2794000 h 2889250"/>
              <a:gd name="connsiteX2" fmla="*/ 19 w 3105169"/>
              <a:gd name="connsiteY2" fmla="*/ 2698750 h 2889250"/>
              <a:gd name="connsiteX3" fmla="*/ 69869 w 3105169"/>
              <a:gd name="connsiteY3" fmla="*/ 2628900 h 2889250"/>
              <a:gd name="connsiteX4" fmla="*/ 260369 w 3105169"/>
              <a:gd name="connsiteY4" fmla="*/ 2679700 h 2889250"/>
              <a:gd name="connsiteX5" fmla="*/ 387369 w 3105169"/>
              <a:gd name="connsiteY5" fmla="*/ 2286000 h 2889250"/>
              <a:gd name="connsiteX6" fmla="*/ 406419 w 3105169"/>
              <a:gd name="connsiteY6" fmla="*/ 1911350 h 2889250"/>
              <a:gd name="connsiteX7" fmla="*/ 431819 w 3105169"/>
              <a:gd name="connsiteY7" fmla="*/ 1816100 h 2889250"/>
              <a:gd name="connsiteX8" fmla="*/ 457219 w 3105169"/>
              <a:gd name="connsiteY8" fmla="*/ 1625600 h 2889250"/>
              <a:gd name="connsiteX9" fmla="*/ 577869 w 3105169"/>
              <a:gd name="connsiteY9" fmla="*/ 1498600 h 2889250"/>
              <a:gd name="connsiteX10" fmla="*/ 1009669 w 3105169"/>
              <a:gd name="connsiteY10" fmla="*/ 1066800 h 2889250"/>
              <a:gd name="connsiteX11" fmla="*/ 1377969 w 3105169"/>
              <a:gd name="connsiteY11" fmla="*/ 863600 h 2889250"/>
              <a:gd name="connsiteX12" fmla="*/ 1492269 w 3105169"/>
              <a:gd name="connsiteY12" fmla="*/ 558800 h 2889250"/>
              <a:gd name="connsiteX13" fmla="*/ 1758969 w 3105169"/>
              <a:gd name="connsiteY13" fmla="*/ 508000 h 2889250"/>
              <a:gd name="connsiteX14" fmla="*/ 2235219 w 3105169"/>
              <a:gd name="connsiteY14" fmla="*/ 488950 h 2889250"/>
              <a:gd name="connsiteX15" fmla="*/ 2641619 w 3105169"/>
              <a:gd name="connsiteY15" fmla="*/ 673099 h 2889250"/>
              <a:gd name="connsiteX16" fmla="*/ 2946419 w 3105169"/>
              <a:gd name="connsiteY16" fmla="*/ 539750 h 2889250"/>
              <a:gd name="connsiteX17" fmla="*/ 3105169 w 3105169"/>
              <a:gd name="connsiteY17" fmla="*/ 0 h 2889250"/>
              <a:gd name="connsiteX0" fmla="*/ 63519 w 3105169"/>
              <a:gd name="connsiteY0" fmla="*/ 2794000 h 2794000"/>
              <a:gd name="connsiteX1" fmla="*/ 19 w 3105169"/>
              <a:gd name="connsiteY1" fmla="*/ 2698750 h 2794000"/>
              <a:gd name="connsiteX2" fmla="*/ 69869 w 3105169"/>
              <a:gd name="connsiteY2" fmla="*/ 2628900 h 2794000"/>
              <a:gd name="connsiteX3" fmla="*/ 260369 w 3105169"/>
              <a:gd name="connsiteY3" fmla="*/ 2679700 h 2794000"/>
              <a:gd name="connsiteX4" fmla="*/ 387369 w 3105169"/>
              <a:gd name="connsiteY4" fmla="*/ 2286000 h 2794000"/>
              <a:gd name="connsiteX5" fmla="*/ 406419 w 3105169"/>
              <a:gd name="connsiteY5" fmla="*/ 1911350 h 2794000"/>
              <a:gd name="connsiteX6" fmla="*/ 431819 w 3105169"/>
              <a:gd name="connsiteY6" fmla="*/ 1816100 h 2794000"/>
              <a:gd name="connsiteX7" fmla="*/ 457219 w 3105169"/>
              <a:gd name="connsiteY7" fmla="*/ 1625600 h 2794000"/>
              <a:gd name="connsiteX8" fmla="*/ 577869 w 3105169"/>
              <a:gd name="connsiteY8" fmla="*/ 1498600 h 2794000"/>
              <a:gd name="connsiteX9" fmla="*/ 1009669 w 3105169"/>
              <a:gd name="connsiteY9" fmla="*/ 1066800 h 2794000"/>
              <a:gd name="connsiteX10" fmla="*/ 1377969 w 3105169"/>
              <a:gd name="connsiteY10" fmla="*/ 863600 h 2794000"/>
              <a:gd name="connsiteX11" fmla="*/ 1492269 w 3105169"/>
              <a:gd name="connsiteY11" fmla="*/ 558800 h 2794000"/>
              <a:gd name="connsiteX12" fmla="*/ 1758969 w 3105169"/>
              <a:gd name="connsiteY12" fmla="*/ 508000 h 2794000"/>
              <a:gd name="connsiteX13" fmla="*/ 2235219 w 3105169"/>
              <a:gd name="connsiteY13" fmla="*/ 488950 h 2794000"/>
              <a:gd name="connsiteX14" fmla="*/ 2641619 w 3105169"/>
              <a:gd name="connsiteY14" fmla="*/ 673099 h 2794000"/>
              <a:gd name="connsiteX15" fmla="*/ 2946419 w 3105169"/>
              <a:gd name="connsiteY15" fmla="*/ 539750 h 2794000"/>
              <a:gd name="connsiteX16" fmla="*/ 3105169 w 3105169"/>
              <a:gd name="connsiteY16" fmla="*/ 0 h 2794000"/>
              <a:gd name="connsiteX0" fmla="*/ 0 w 3105150"/>
              <a:gd name="connsiteY0" fmla="*/ 2698750 h 2698750"/>
              <a:gd name="connsiteX1" fmla="*/ 69850 w 3105150"/>
              <a:gd name="connsiteY1" fmla="*/ 2628900 h 2698750"/>
              <a:gd name="connsiteX2" fmla="*/ 260350 w 3105150"/>
              <a:gd name="connsiteY2" fmla="*/ 2679700 h 2698750"/>
              <a:gd name="connsiteX3" fmla="*/ 387350 w 3105150"/>
              <a:gd name="connsiteY3" fmla="*/ 2286000 h 2698750"/>
              <a:gd name="connsiteX4" fmla="*/ 406400 w 3105150"/>
              <a:gd name="connsiteY4" fmla="*/ 1911350 h 2698750"/>
              <a:gd name="connsiteX5" fmla="*/ 431800 w 3105150"/>
              <a:gd name="connsiteY5" fmla="*/ 1816100 h 2698750"/>
              <a:gd name="connsiteX6" fmla="*/ 457200 w 3105150"/>
              <a:gd name="connsiteY6" fmla="*/ 1625600 h 2698750"/>
              <a:gd name="connsiteX7" fmla="*/ 577850 w 3105150"/>
              <a:gd name="connsiteY7" fmla="*/ 1498600 h 2698750"/>
              <a:gd name="connsiteX8" fmla="*/ 1009650 w 3105150"/>
              <a:gd name="connsiteY8" fmla="*/ 1066800 h 2698750"/>
              <a:gd name="connsiteX9" fmla="*/ 1377950 w 3105150"/>
              <a:gd name="connsiteY9" fmla="*/ 863600 h 2698750"/>
              <a:gd name="connsiteX10" fmla="*/ 1492250 w 3105150"/>
              <a:gd name="connsiteY10" fmla="*/ 558800 h 2698750"/>
              <a:gd name="connsiteX11" fmla="*/ 1758950 w 3105150"/>
              <a:gd name="connsiteY11" fmla="*/ 508000 h 2698750"/>
              <a:gd name="connsiteX12" fmla="*/ 2235200 w 3105150"/>
              <a:gd name="connsiteY12" fmla="*/ 488950 h 2698750"/>
              <a:gd name="connsiteX13" fmla="*/ 2641600 w 3105150"/>
              <a:gd name="connsiteY13" fmla="*/ 673099 h 2698750"/>
              <a:gd name="connsiteX14" fmla="*/ 2946400 w 3105150"/>
              <a:gd name="connsiteY14" fmla="*/ 539750 h 2698750"/>
              <a:gd name="connsiteX15" fmla="*/ 3105150 w 3105150"/>
              <a:gd name="connsiteY15" fmla="*/ 0 h 2698750"/>
              <a:gd name="connsiteX0" fmla="*/ 0 w 3035300"/>
              <a:gd name="connsiteY0" fmla="*/ 2628900 h 2696066"/>
              <a:gd name="connsiteX1" fmla="*/ 190500 w 3035300"/>
              <a:gd name="connsiteY1" fmla="*/ 2679700 h 2696066"/>
              <a:gd name="connsiteX2" fmla="*/ 317500 w 3035300"/>
              <a:gd name="connsiteY2" fmla="*/ 2286000 h 2696066"/>
              <a:gd name="connsiteX3" fmla="*/ 336550 w 3035300"/>
              <a:gd name="connsiteY3" fmla="*/ 1911350 h 2696066"/>
              <a:gd name="connsiteX4" fmla="*/ 361950 w 3035300"/>
              <a:gd name="connsiteY4" fmla="*/ 1816100 h 2696066"/>
              <a:gd name="connsiteX5" fmla="*/ 387350 w 3035300"/>
              <a:gd name="connsiteY5" fmla="*/ 1625600 h 2696066"/>
              <a:gd name="connsiteX6" fmla="*/ 508000 w 3035300"/>
              <a:gd name="connsiteY6" fmla="*/ 1498600 h 2696066"/>
              <a:gd name="connsiteX7" fmla="*/ 939800 w 3035300"/>
              <a:gd name="connsiteY7" fmla="*/ 1066800 h 2696066"/>
              <a:gd name="connsiteX8" fmla="*/ 1308100 w 3035300"/>
              <a:gd name="connsiteY8" fmla="*/ 863600 h 2696066"/>
              <a:gd name="connsiteX9" fmla="*/ 1422400 w 3035300"/>
              <a:gd name="connsiteY9" fmla="*/ 558800 h 2696066"/>
              <a:gd name="connsiteX10" fmla="*/ 1689100 w 3035300"/>
              <a:gd name="connsiteY10" fmla="*/ 508000 h 2696066"/>
              <a:gd name="connsiteX11" fmla="*/ 2165350 w 3035300"/>
              <a:gd name="connsiteY11" fmla="*/ 488950 h 2696066"/>
              <a:gd name="connsiteX12" fmla="*/ 2571750 w 3035300"/>
              <a:gd name="connsiteY12" fmla="*/ 673099 h 2696066"/>
              <a:gd name="connsiteX13" fmla="*/ 2876550 w 3035300"/>
              <a:gd name="connsiteY13" fmla="*/ 539750 h 2696066"/>
              <a:gd name="connsiteX14" fmla="*/ 3035300 w 3035300"/>
              <a:gd name="connsiteY14" fmla="*/ 0 h 2696066"/>
              <a:gd name="connsiteX0" fmla="*/ 0 w 2844800"/>
              <a:gd name="connsiteY0" fmla="*/ 2679700 h 2679700"/>
              <a:gd name="connsiteX1" fmla="*/ 127000 w 2844800"/>
              <a:gd name="connsiteY1" fmla="*/ 2286000 h 2679700"/>
              <a:gd name="connsiteX2" fmla="*/ 146050 w 2844800"/>
              <a:gd name="connsiteY2" fmla="*/ 1911350 h 2679700"/>
              <a:gd name="connsiteX3" fmla="*/ 171450 w 2844800"/>
              <a:gd name="connsiteY3" fmla="*/ 1816100 h 2679700"/>
              <a:gd name="connsiteX4" fmla="*/ 196850 w 2844800"/>
              <a:gd name="connsiteY4" fmla="*/ 1625600 h 2679700"/>
              <a:gd name="connsiteX5" fmla="*/ 317500 w 2844800"/>
              <a:gd name="connsiteY5" fmla="*/ 1498600 h 2679700"/>
              <a:gd name="connsiteX6" fmla="*/ 749300 w 2844800"/>
              <a:gd name="connsiteY6" fmla="*/ 1066800 h 2679700"/>
              <a:gd name="connsiteX7" fmla="*/ 1117600 w 2844800"/>
              <a:gd name="connsiteY7" fmla="*/ 863600 h 2679700"/>
              <a:gd name="connsiteX8" fmla="*/ 1231900 w 2844800"/>
              <a:gd name="connsiteY8" fmla="*/ 558800 h 2679700"/>
              <a:gd name="connsiteX9" fmla="*/ 1498600 w 2844800"/>
              <a:gd name="connsiteY9" fmla="*/ 508000 h 2679700"/>
              <a:gd name="connsiteX10" fmla="*/ 1974850 w 2844800"/>
              <a:gd name="connsiteY10" fmla="*/ 488950 h 2679700"/>
              <a:gd name="connsiteX11" fmla="*/ 2381250 w 2844800"/>
              <a:gd name="connsiteY11" fmla="*/ 673099 h 2679700"/>
              <a:gd name="connsiteX12" fmla="*/ 2686050 w 2844800"/>
              <a:gd name="connsiteY12" fmla="*/ 539750 h 2679700"/>
              <a:gd name="connsiteX13" fmla="*/ 2844800 w 2844800"/>
              <a:gd name="connsiteY13" fmla="*/ 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4800" h="2679700">
                <a:moveTo>
                  <a:pt x="0" y="2679700"/>
                </a:moveTo>
                <a:cubicBezTo>
                  <a:pt x="52917" y="2622550"/>
                  <a:pt x="102658" y="2414058"/>
                  <a:pt x="127000" y="2286000"/>
                </a:cubicBezTo>
                <a:cubicBezTo>
                  <a:pt x="151342" y="2157942"/>
                  <a:pt x="138642" y="1989667"/>
                  <a:pt x="146050" y="1911350"/>
                </a:cubicBezTo>
                <a:cubicBezTo>
                  <a:pt x="153458" y="1833033"/>
                  <a:pt x="162983" y="1863725"/>
                  <a:pt x="171450" y="1816100"/>
                </a:cubicBezTo>
                <a:cubicBezTo>
                  <a:pt x="179917" y="1768475"/>
                  <a:pt x="172508" y="1678517"/>
                  <a:pt x="196850" y="1625600"/>
                </a:cubicBezTo>
                <a:cubicBezTo>
                  <a:pt x="221192" y="1572683"/>
                  <a:pt x="225425" y="1591733"/>
                  <a:pt x="317500" y="1498600"/>
                </a:cubicBezTo>
                <a:cubicBezTo>
                  <a:pt x="409575" y="1405467"/>
                  <a:pt x="615950" y="1172633"/>
                  <a:pt x="749300" y="1066800"/>
                </a:cubicBezTo>
                <a:cubicBezTo>
                  <a:pt x="882650" y="960967"/>
                  <a:pt x="1054100" y="952500"/>
                  <a:pt x="1117600" y="863600"/>
                </a:cubicBezTo>
                <a:cubicBezTo>
                  <a:pt x="1181100" y="774700"/>
                  <a:pt x="1149350" y="605367"/>
                  <a:pt x="1231900" y="558800"/>
                </a:cubicBezTo>
                <a:cubicBezTo>
                  <a:pt x="1314450" y="512233"/>
                  <a:pt x="1373717" y="549275"/>
                  <a:pt x="1498600" y="508000"/>
                </a:cubicBezTo>
                <a:cubicBezTo>
                  <a:pt x="1623483" y="466725"/>
                  <a:pt x="1827742" y="461434"/>
                  <a:pt x="1974850" y="488950"/>
                </a:cubicBezTo>
                <a:cubicBezTo>
                  <a:pt x="2121958" y="516466"/>
                  <a:pt x="2262717" y="664632"/>
                  <a:pt x="2381250" y="673099"/>
                </a:cubicBezTo>
                <a:cubicBezTo>
                  <a:pt x="2499783" y="681566"/>
                  <a:pt x="2597150" y="547158"/>
                  <a:pt x="2686050" y="539750"/>
                </a:cubicBezTo>
                <a:cubicBezTo>
                  <a:pt x="2774950" y="532342"/>
                  <a:pt x="2797175" y="3175"/>
                  <a:pt x="2844800" y="0"/>
                </a:cubicBezTo>
              </a:path>
            </a:pathLst>
          </a:custGeom>
          <a:ln w="38100" cmpd="dbl">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lIns="91437" tIns="45720" rIns="91437" bIns="45720" rtlCol="0" anchor="ctr"/>
          <a:lstStyle/>
          <a:p>
            <a:pPr algn="ctr"/>
            <a:endParaRPr lang="es-ES"/>
          </a:p>
        </p:txBody>
      </p:sp>
      <p:sp>
        <p:nvSpPr>
          <p:cNvPr id="11" name="Forma libre 10"/>
          <p:cNvSpPr/>
          <p:nvPr/>
        </p:nvSpPr>
        <p:spPr>
          <a:xfrm>
            <a:off x="2966117" y="1918688"/>
            <a:ext cx="3912103" cy="3383137"/>
          </a:xfrm>
          <a:custGeom>
            <a:avLst/>
            <a:gdLst>
              <a:gd name="connsiteX0" fmla="*/ 350663 w 473194"/>
              <a:gd name="connsiteY0" fmla="*/ 2360028 h 2360028"/>
              <a:gd name="connsiteX1" fmla="*/ 249063 w 473194"/>
              <a:gd name="connsiteY1" fmla="*/ 2163178 h 2360028"/>
              <a:gd name="connsiteX2" fmla="*/ 160163 w 473194"/>
              <a:gd name="connsiteY2" fmla="*/ 2067928 h 2360028"/>
              <a:gd name="connsiteX3" fmla="*/ 33163 w 473194"/>
              <a:gd name="connsiteY3" fmla="*/ 1947278 h 2360028"/>
              <a:gd name="connsiteX4" fmla="*/ 14113 w 473194"/>
              <a:gd name="connsiteY4" fmla="*/ 1845678 h 2360028"/>
              <a:gd name="connsiteX5" fmla="*/ 217313 w 473194"/>
              <a:gd name="connsiteY5" fmla="*/ 1845678 h 2360028"/>
              <a:gd name="connsiteX6" fmla="*/ 166513 w 473194"/>
              <a:gd name="connsiteY6" fmla="*/ 1775828 h 2360028"/>
              <a:gd name="connsiteX7" fmla="*/ 103013 w 473194"/>
              <a:gd name="connsiteY7" fmla="*/ 1617078 h 2360028"/>
              <a:gd name="connsiteX8" fmla="*/ 90313 w 473194"/>
              <a:gd name="connsiteY8" fmla="*/ 1420228 h 2360028"/>
              <a:gd name="connsiteX9" fmla="*/ 64913 w 473194"/>
              <a:gd name="connsiteY9" fmla="*/ 1375778 h 2360028"/>
              <a:gd name="connsiteX10" fmla="*/ 128413 w 473194"/>
              <a:gd name="connsiteY10" fmla="*/ 1274178 h 2360028"/>
              <a:gd name="connsiteX11" fmla="*/ 77613 w 473194"/>
              <a:gd name="connsiteY11" fmla="*/ 1178928 h 2360028"/>
              <a:gd name="connsiteX12" fmla="*/ 14113 w 473194"/>
              <a:gd name="connsiteY12" fmla="*/ 1083678 h 2360028"/>
              <a:gd name="connsiteX13" fmla="*/ 83963 w 473194"/>
              <a:gd name="connsiteY13" fmla="*/ 1013828 h 2360028"/>
              <a:gd name="connsiteX14" fmla="*/ 274463 w 473194"/>
              <a:gd name="connsiteY14" fmla="*/ 1064628 h 2360028"/>
              <a:gd name="connsiteX15" fmla="*/ 401463 w 473194"/>
              <a:gd name="connsiteY15" fmla="*/ 670928 h 2360028"/>
              <a:gd name="connsiteX16" fmla="*/ 420513 w 473194"/>
              <a:gd name="connsiteY16" fmla="*/ 296278 h 2360028"/>
              <a:gd name="connsiteX17" fmla="*/ 445913 w 473194"/>
              <a:gd name="connsiteY17" fmla="*/ 201028 h 2360028"/>
              <a:gd name="connsiteX18" fmla="*/ 471313 w 473194"/>
              <a:gd name="connsiteY18" fmla="*/ 10528 h 2360028"/>
              <a:gd name="connsiteX19" fmla="*/ 471313 w 473194"/>
              <a:gd name="connsiteY19" fmla="*/ 23228 h 2360028"/>
              <a:gd name="connsiteX20" fmla="*/ 471313 w 473194"/>
              <a:gd name="connsiteY20" fmla="*/ 23228 h 2360028"/>
              <a:gd name="connsiteX0" fmla="*/ 350663 w 1550813"/>
              <a:gd name="connsiteY0" fmla="*/ 3663950 h 3663950"/>
              <a:gd name="connsiteX1" fmla="*/ 249063 w 1550813"/>
              <a:gd name="connsiteY1" fmla="*/ 3467100 h 3663950"/>
              <a:gd name="connsiteX2" fmla="*/ 160163 w 1550813"/>
              <a:gd name="connsiteY2" fmla="*/ 3371850 h 3663950"/>
              <a:gd name="connsiteX3" fmla="*/ 33163 w 1550813"/>
              <a:gd name="connsiteY3" fmla="*/ 3251200 h 3663950"/>
              <a:gd name="connsiteX4" fmla="*/ 14113 w 1550813"/>
              <a:gd name="connsiteY4" fmla="*/ 3149600 h 3663950"/>
              <a:gd name="connsiteX5" fmla="*/ 217313 w 1550813"/>
              <a:gd name="connsiteY5" fmla="*/ 3149600 h 3663950"/>
              <a:gd name="connsiteX6" fmla="*/ 166513 w 1550813"/>
              <a:gd name="connsiteY6" fmla="*/ 3079750 h 3663950"/>
              <a:gd name="connsiteX7" fmla="*/ 103013 w 1550813"/>
              <a:gd name="connsiteY7" fmla="*/ 2921000 h 3663950"/>
              <a:gd name="connsiteX8" fmla="*/ 90313 w 1550813"/>
              <a:gd name="connsiteY8" fmla="*/ 2724150 h 3663950"/>
              <a:gd name="connsiteX9" fmla="*/ 64913 w 1550813"/>
              <a:gd name="connsiteY9" fmla="*/ 2679700 h 3663950"/>
              <a:gd name="connsiteX10" fmla="*/ 128413 w 1550813"/>
              <a:gd name="connsiteY10" fmla="*/ 2578100 h 3663950"/>
              <a:gd name="connsiteX11" fmla="*/ 77613 w 1550813"/>
              <a:gd name="connsiteY11" fmla="*/ 2482850 h 3663950"/>
              <a:gd name="connsiteX12" fmla="*/ 14113 w 1550813"/>
              <a:gd name="connsiteY12" fmla="*/ 2387600 h 3663950"/>
              <a:gd name="connsiteX13" fmla="*/ 83963 w 1550813"/>
              <a:gd name="connsiteY13" fmla="*/ 2317750 h 3663950"/>
              <a:gd name="connsiteX14" fmla="*/ 274463 w 1550813"/>
              <a:gd name="connsiteY14" fmla="*/ 2368550 h 3663950"/>
              <a:gd name="connsiteX15" fmla="*/ 401463 w 1550813"/>
              <a:gd name="connsiteY15" fmla="*/ 1974850 h 3663950"/>
              <a:gd name="connsiteX16" fmla="*/ 420513 w 1550813"/>
              <a:gd name="connsiteY16" fmla="*/ 1600200 h 3663950"/>
              <a:gd name="connsiteX17" fmla="*/ 445913 w 1550813"/>
              <a:gd name="connsiteY17" fmla="*/ 1504950 h 3663950"/>
              <a:gd name="connsiteX18" fmla="*/ 471313 w 1550813"/>
              <a:gd name="connsiteY18" fmla="*/ 1314450 h 3663950"/>
              <a:gd name="connsiteX19" fmla="*/ 471313 w 1550813"/>
              <a:gd name="connsiteY19" fmla="*/ 1327150 h 3663950"/>
              <a:gd name="connsiteX20" fmla="*/ 1550813 w 1550813"/>
              <a:gd name="connsiteY20" fmla="*/ 0 h 3663950"/>
              <a:gd name="connsiteX0" fmla="*/ 350663 w 1938163"/>
              <a:gd name="connsiteY0" fmla="*/ 3981450 h 3981450"/>
              <a:gd name="connsiteX1" fmla="*/ 249063 w 1938163"/>
              <a:gd name="connsiteY1" fmla="*/ 3784600 h 3981450"/>
              <a:gd name="connsiteX2" fmla="*/ 160163 w 1938163"/>
              <a:gd name="connsiteY2" fmla="*/ 3689350 h 3981450"/>
              <a:gd name="connsiteX3" fmla="*/ 33163 w 1938163"/>
              <a:gd name="connsiteY3" fmla="*/ 3568700 h 3981450"/>
              <a:gd name="connsiteX4" fmla="*/ 14113 w 1938163"/>
              <a:gd name="connsiteY4" fmla="*/ 3467100 h 3981450"/>
              <a:gd name="connsiteX5" fmla="*/ 217313 w 1938163"/>
              <a:gd name="connsiteY5" fmla="*/ 3467100 h 3981450"/>
              <a:gd name="connsiteX6" fmla="*/ 166513 w 1938163"/>
              <a:gd name="connsiteY6" fmla="*/ 3397250 h 3981450"/>
              <a:gd name="connsiteX7" fmla="*/ 103013 w 1938163"/>
              <a:gd name="connsiteY7" fmla="*/ 3238500 h 3981450"/>
              <a:gd name="connsiteX8" fmla="*/ 90313 w 1938163"/>
              <a:gd name="connsiteY8" fmla="*/ 3041650 h 3981450"/>
              <a:gd name="connsiteX9" fmla="*/ 64913 w 1938163"/>
              <a:gd name="connsiteY9" fmla="*/ 2997200 h 3981450"/>
              <a:gd name="connsiteX10" fmla="*/ 128413 w 1938163"/>
              <a:gd name="connsiteY10" fmla="*/ 2895600 h 3981450"/>
              <a:gd name="connsiteX11" fmla="*/ 77613 w 1938163"/>
              <a:gd name="connsiteY11" fmla="*/ 2800350 h 3981450"/>
              <a:gd name="connsiteX12" fmla="*/ 14113 w 1938163"/>
              <a:gd name="connsiteY12" fmla="*/ 2705100 h 3981450"/>
              <a:gd name="connsiteX13" fmla="*/ 83963 w 1938163"/>
              <a:gd name="connsiteY13" fmla="*/ 2635250 h 3981450"/>
              <a:gd name="connsiteX14" fmla="*/ 274463 w 1938163"/>
              <a:gd name="connsiteY14" fmla="*/ 2686050 h 3981450"/>
              <a:gd name="connsiteX15" fmla="*/ 401463 w 1938163"/>
              <a:gd name="connsiteY15" fmla="*/ 2292350 h 3981450"/>
              <a:gd name="connsiteX16" fmla="*/ 420513 w 1938163"/>
              <a:gd name="connsiteY16" fmla="*/ 1917700 h 3981450"/>
              <a:gd name="connsiteX17" fmla="*/ 445913 w 1938163"/>
              <a:gd name="connsiteY17" fmla="*/ 1822450 h 3981450"/>
              <a:gd name="connsiteX18" fmla="*/ 471313 w 1938163"/>
              <a:gd name="connsiteY18" fmla="*/ 1631950 h 3981450"/>
              <a:gd name="connsiteX19" fmla="*/ 471313 w 1938163"/>
              <a:gd name="connsiteY19" fmla="*/ 1644650 h 3981450"/>
              <a:gd name="connsiteX20" fmla="*/ 1938163 w 1938163"/>
              <a:gd name="connsiteY20" fmla="*/ 0 h 3981450"/>
              <a:gd name="connsiteX0" fmla="*/ 350663 w 1938163"/>
              <a:gd name="connsiteY0" fmla="*/ 3981450 h 3981450"/>
              <a:gd name="connsiteX1" fmla="*/ 249063 w 1938163"/>
              <a:gd name="connsiteY1" fmla="*/ 3784600 h 3981450"/>
              <a:gd name="connsiteX2" fmla="*/ 160163 w 1938163"/>
              <a:gd name="connsiteY2" fmla="*/ 3689350 h 3981450"/>
              <a:gd name="connsiteX3" fmla="*/ 33163 w 1938163"/>
              <a:gd name="connsiteY3" fmla="*/ 3568700 h 3981450"/>
              <a:gd name="connsiteX4" fmla="*/ 14113 w 1938163"/>
              <a:gd name="connsiteY4" fmla="*/ 3467100 h 3981450"/>
              <a:gd name="connsiteX5" fmla="*/ 217313 w 1938163"/>
              <a:gd name="connsiteY5" fmla="*/ 3467100 h 3981450"/>
              <a:gd name="connsiteX6" fmla="*/ 166513 w 1938163"/>
              <a:gd name="connsiteY6" fmla="*/ 3397250 h 3981450"/>
              <a:gd name="connsiteX7" fmla="*/ 103013 w 1938163"/>
              <a:gd name="connsiteY7" fmla="*/ 3238500 h 3981450"/>
              <a:gd name="connsiteX8" fmla="*/ 90313 w 1938163"/>
              <a:gd name="connsiteY8" fmla="*/ 3041650 h 3981450"/>
              <a:gd name="connsiteX9" fmla="*/ 64913 w 1938163"/>
              <a:gd name="connsiteY9" fmla="*/ 2997200 h 3981450"/>
              <a:gd name="connsiteX10" fmla="*/ 128413 w 1938163"/>
              <a:gd name="connsiteY10" fmla="*/ 2895600 h 3981450"/>
              <a:gd name="connsiteX11" fmla="*/ 77613 w 1938163"/>
              <a:gd name="connsiteY11" fmla="*/ 2800350 h 3981450"/>
              <a:gd name="connsiteX12" fmla="*/ 14113 w 1938163"/>
              <a:gd name="connsiteY12" fmla="*/ 2705100 h 3981450"/>
              <a:gd name="connsiteX13" fmla="*/ 83963 w 1938163"/>
              <a:gd name="connsiteY13" fmla="*/ 2635250 h 3981450"/>
              <a:gd name="connsiteX14" fmla="*/ 274463 w 1938163"/>
              <a:gd name="connsiteY14" fmla="*/ 2686050 h 3981450"/>
              <a:gd name="connsiteX15" fmla="*/ 401463 w 1938163"/>
              <a:gd name="connsiteY15" fmla="*/ 2292350 h 3981450"/>
              <a:gd name="connsiteX16" fmla="*/ 420513 w 1938163"/>
              <a:gd name="connsiteY16" fmla="*/ 1917700 h 3981450"/>
              <a:gd name="connsiteX17" fmla="*/ 445913 w 1938163"/>
              <a:gd name="connsiteY17" fmla="*/ 1822450 h 3981450"/>
              <a:gd name="connsiteX18" fmla="*/ 471313 w 1938163"/>
              <a:gd name="connsiteY18" fmla="*/ 1631950 h 3981450"/>
              <a:gd name="connsiteX19" fmla="*/ 471313 w 1938163"/>
              <a:gd name="connsiteY19" fmla="*/ 1644650 h 3981450"/>
              <a:gd name="connsiteX20" fmla="*/ 1690513 w 1938163"/>
              <a:gd name="connsiteY20" fmla="*/ 361950 h 3981450"/>
              <a:gd name="connsiteX21" fmla="*/ 1938163 w 1938163"/>
              <a:gd name="connsiteY21" fmla="*/ 0 h 3981450"/>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471313 w 2998613"/>
              <a:gd name="connsiteY19" fmla="*/ 1380017 h 3716817"/>
              <a:gd name="connsiteX20" fmla="*/ 1690513 w 2998613"/>
              <a:gd name="connsiteY20" fmla="*/ 97317 h 3716817"/>
              <a:gd name="connsiteX21" fmla="*/ 2998613 w 2998613"/>
              <a:gd name="connsiteY21" fmla="*/ 173517 h 3716817"/>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591963 w 2998613"/>
              <a:gd name="connsiteY19" fmla="*/ 1240317 h 3716817"/>
              <a:gd name="connsiteX20" fmla="*/ 1690513 w 2998613"/>
              <a:gd name="connsiteY20" fmla="*/ 97317 h 3716817"/>
              <a:gd name="connsiteX21" fmla="*/ 2998613 w 2998613"/>
              <a:gd name="connsiteY21" fmla="*/ 173517 h 3716817"/>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591963 w 2998613"/>
              <a:gd name="connsiteY19" fmla="*/ 1240317 h 3716817"/>
              <a:gd name="connsiteX20" fmla="*/ 1144413 w 2998613"/>
              <a:gd name="connsiteY20" fmla="*/ 605317 h 3716817"/>
              <a:gd name="connsiteX21" fmla="*/ 1690513 w 2998613"/>
              <a:gd name="connsiteY21" fmla="*/ 97317 h 3716817"/>
              <a:gd name="connsiteX22" fmla="*/ 2998613 w 2998613"/>
              <a:gd name="connsiteY22" fmla="*/ 173517 h 3716817"/>
              <a:gd name="connsiteX0" fmla="*/ 350663 w 2998613"/>
              <a:gd name="connsiteY0" fmla="*/ 3716817 h 3716817"/>
              <a:gd name="connsiteX1" fmla="*/ 249063 w 2998613"/>
              <a:gd name="connsiteY1" fmla="*/ 3519967 h 3716817"/>
              <a:gd name="connsiteX2" fmla="*/ 160163 w 2998613"/>
              <a:gd name="connsiteY2" fmla="*/ 3424717 h 3716817"/>
              <a:gd name="connsiteX3" fmla="*/ 33163 w 2998613"/>
              <a:gd name="connsiteY3" fmla="*/ 3304067 h 3716817"/>
              <a:gd name="connsiteX4" fmla="*/ 14113 w 2998613"/>
              <a:gd name="connsiteY4" fmla="*/ 3202467 h 3716817"/>
              <a:gd name="connsiteX5" fmla="*/ 217313 w 2998613"/>
              <a:gd name="connsiteY5" fmla="*/ 3202467 h 3716817"/>
              <a:gd name="connsiteX6" fmla="*/ 166513 w 2998613"/>
              <a:gd name="connsiteY6" fmla="*/ 3132617 h 3716817"/>
              <a:gd name="connsiteX7" fmla="*/ 103013 w 2998613"/>
              <a:gd name="connsiteY7" fmla="*/ 2973867 h 3716817"/>
              <a:gd name="connsiteX8" fmla="*/ 90313 w 2998613"/>
              <a:gd name="connsiteY8" fmla="*/ 2777017 h 3716817"/>
              <a:gd name="connsiteX9" fmla="*/ 64913 w 2998613"/>
              <a:gd name="connsiteY9" fmla="*/ 2732567 h 3716817"/>
              <a:gd name="connsiteX10" fmla="*/ 128413 w 2998613"/>
              <a:gd name="connsiteY10" fmla="*/ 2630967 h 3716817"/>
              <a:gd name="connsiteX11" fmla="*/ 77613 w 2998613"/>
              <a:gd name="connsiteY11" fmla="*/ 2535717 h 3716817"/>
              <a:gd name="connsiteX12" fmla="*/ 14113 w 2998613"/>
              <a:gd name="connsiteY12" fmla="*/ 2440467 h 3716817"/>
              <a:gd name="connsiteX13" fmla="*/ 83963 w 2998613"/>
              <a:gd name="connsiteY13" fmla="*/ 2370617 h 3716817"/>
              <a:gd name="connsiteX14" fmla="*/ 274463 w 2998613"/>
              <a:gd name="connsiteY14" fmla="*/ 2421417 h 3716817"/>
              <a:gd name="connsiteX15" fmla="*/ 401463 w 2998613"/>
              <a:gd name="connsiteY15" fmla="*/ 2027717 h 3716817"/>
              <a:gd name="connsiteX16" fmla="*/ 420513 w 2998613"/>
              <a:gd name="connsiteY16" fmla="*/ 1653067 h 3716817"/>
              <a:gd name="connsiteX17" fmla="*/ 445913 w 2998613"/>
              <a:gd name="connsiteY17" fmla="*/ 1557817 h 3716817"/>
              <a:gd name="connsiteX18" fmla="*/ 471313 w 2998613"/>
              <a:gd name="connsiteY18" fmla="*/ 1367317 h 3716817"/>
              <a:gd name="connsiteX19" fmla="*/ 591963 w 2998613"/>
              <a:gd name="connsiteY19" fmla="*/ 1240317 h 3716817"/>
              <a:gd name="connsiteX20" fmla="*/ 1144413 w 2998613"/>
              <a:gd name="connsiteY20" fmla="*/ 605317 h 3716817"/>
              <a:gd name="connsiteX21" fmla="*/ 1506363 w 2998613"/>
              <a:gd name="connsiteY21" fmla="*/ 300517 h 3716817"/>
              <a:gd name="connsiteX22" fmla="*/ 1690513 w 2998613"/>
              <a:gd name="connsiteY22" fmla="*/ 97317 h 3716817"/>
              <a:gd name="connsiteX23" fmla="*/ 2998613 w 2998613"/>
              <a:gd name="connsiteY23" fmla="*/ 173517 h 3716817"/>
              <a:gd name="connsiteX0" fmla="*/ 350663 w 2998613"/>
              <a:gd name="connsiteY0" fmla="*/ 3655417 h 3655417"/>
              <a:gd name="connsiteX1" fmla="*/ 249063 w 2998613"/>
              <a:gd name="connsiteY1" fmla="*/ 3458567 h 3655417"/>
              <a:gd name="connsiteX2" fmla="*/ 160163 w 2998613"/>
              <a:gd name="connsiteY2" fmla="*/ 3363317 h 3655417"/>
              <a:gd name="connsiteX3" fmla="*/ 33163 w 2998613"/>
              <a:gd name="connsiteY3" fmla="*/ 3242667 h 3655417"/>
              <a:gd name="connsiteX4" fmla="*/ 14113 w 2998613"/>
              <a:gd name="connsiteY4" fmla="*/ 3141067 h 3655417"/>
              <a:gd name="connsiteX5" fmla="*/ 217313 w 2998613"/>
              <a:gd name="connsiteY5" fmla="*/ 3141067 h 3655417"/>
              <a:gd name="connsiteX6" fmla="*/ 166513 w 2998613"/>
              <a:gd name="connsiteY6" fmla="*/ 3071217 h 3655417"/>
              <a:gd name="connsiteX7" fmla="*/ 103013 w 2998613"/>
              <a:gd name="connsiteY7" fmla="*/ 2912467 h 3655417"/>
              <a:gd name="connsiteX8" fmla="*/ 90313 w 2998613"/>
              <a:gd name="connsiteY8" fmla="*/ 2715617 h 3655417"/>
              <a:gd name="connsiteX9" fmla="*/ 64913 w 2998613"/>
              <a:gd name="connsiteY9" fmla="*/ 2671167 h 3655417"/>
              <a:gd name="connsiteX10" fmla="*/ 128413 w 2998613"/>
              <a:gd name="connsiteY10" fmla="*/ 2569567 h 3655417"/>
              <a:gd name="connsiteX11" fmla="*/ 77613 w 2998613"/>
              <a:gd name="connsiteY11" fmla="*/ 2474317 h 3655417"/>
              <a:gd name="connsiteX12" fmla="*/ 14113 w 2998613"/>
              <a:gd name="connsiteY12" fmla="*/ 2379067 h 3655417"/>
              <a:gd name="connsiteX13" fmla="*/ 83963 w 2998613"/>
              <a:gd name="connsiteY13" fmla="*/ 2309217 h 3655417"/>
              <a:gd name="connsiteX14" fmla="*/ 274463 w 2998613"/>
              <a:gd name="connsiteY14" fmla="*/ 2360017 h 3655417"/>
              <a:gd name="connsiteX15" fmla="*/ 401463 w 2998613"/>
              <a:gd name="connsiteY15" fmla="*/ 1966317 h 3655417"/>
              <a:gd name="connsiteX16" fmla="*/ 420513 w 2998613"/>
              <a:gd name="connsiteY16" fmla="*/ 1591667 h 3655417"/>
              <a:gd name="connsiteX17" fmla="*/ 445913 w 2998613"/>
              <a:gd name="connsiteY17" fmla="*/ 1496417 h 3655417"/>
              <a:gd name="connsiteX18" fmla="*/ 471313 w 2998613"/>
              <a:gd name="connsiteY18" fmla="*/ 1305917 h 3655417"/>
              <a:gd name="connsiteX19" fmla="*/ 591963 w 2998613"/>
              <a:gd name="connsiteY19" fmla="*/ 1178917 h 3655417"/>
              <a:gd name="connsiteX20" fmla="*/ 1144413 w 2998613"/>
              <a:gd name="connsiteY20" fmla="*/ 543917 h 3655417"/>
              <a:gd name="connsiteX21" fmla="*/ 1506363 w 2998613"/>
              <a:gd name="connsiteY21" fmla="*/ 239117 h 3655417"/>
              <a:gd name="connsiteX22" fmla="*/ 1773063 w 2998613"/>
              <a:gd name="connsiteY22" fmla="*/ 112117 h 3655417"/>
              <a:gd name="connsiteX23" fmla="*/ 2998613 w 2998613"/>
              <a:gd name="connsiteY23" fmla="*/ 112117 h 3655417"/>
              <a:gd name="connsiteX0" fmla="*/ 350663 w 2998613"/>
              <a:gd name="connsiteY0" fmla="*/ 3553412 h 3553412"/>
              <a:gd name="connsiteX1" fmla="*/ 249063 w 2998613"/>
              <a:gd name="connsiteY1" fmla="*/ 3356562 h 3553412"/>
              <a:gd name="connsiteX2" fmla="*/ 160163 w 2998613"/>
              <a:gd name="connsiteY2" fmla="*/ 3261312 h 3553412"/>
              <a:gd name="connsiteX3" fmla="*/ 33163 w 2998613"/>
              <a:gd name="connsiteY3" fmla="*/ 3140662 h 3553412"/>
              <a:gd name="connsiteX4" fmla="*/ 14113 w 2998613"/>
              <a:gd name="connsiteY4" fmla="*/ 3039062 h 3553412"/>
              <a:gd name="connsiteX5" fmla="*/ 217313 w 2998613"/>
              <a:gd name="connsiteY5" fmla="*/ 3039062 h 3553412"/>
              <a:gd name="connsiteX6" fmla="*/ 166513 w 2998613"/>
              <a:gd name="connsiteY6" fmla="*/ 2969212 h 3553412"/>
              <a:gd name="connsiteX7" fmla="*/ 103013 w 2998613"/>
              <a:gd name="connsiteY7" fmla="*/ 2810462 h 3553412"/>
              <a:gd name="connsiteX8" fmla="*/ 90313 w 2998613"/>
              <a:gd name="connsiteY8" fmla="*/ 2613612 h 3553412"/>
              <a:gd name="connsiteX9" fmla="*/ 64913 w 2998613"/>
              <a:gd name="connsiteY9" fmla="*/ 2569162 h 3553412"/>
              <a:gd name="connsiteX10" fmla="*/ 128413 w 2998613"/>
              <a:gd name="connsiteY10" fmla="*/ 2467562 h 3553412"/>
              <a:gd name="connsiteX11" fmla="*/ 77613 w 2998613"/>
              <a:gd name="connsiteY11" fmla="*/ 2372312 h 3553412"/>
              <a:gd name="connsiteX12" fmla="*/ 14113 w 2998613"/>
              <a:gd name="connsiteY12" fmla="*/ 2277062 h 3553412"/>
              <a:gd name="connsiteX13" fmla="*/ 83963 w 2998613"/>
              <a:gd name="connsiteY13" fmla="*/ 2207212 h 3553412"/>
              <a:gd name="connsiteX14" fmla="*/ 274463 w 2998613"/>
              <a:gd name="connsiteY14" fmla="*/ 2258012 h 3553412"/>
              <a:gd name="connsiteX15" fmla="*/ 401463 w 2998613"/>
              <a:gd name="connsiteY15" fmla="*/ 1864312 h 3553412"/>
              <a:gd name="connsiteX16" fmla="*/ 420513 w 2998613"/>
              <a:gd name="connsiteY16" fmla="*/ 1489662 h 3553412"/>
              <a:gd name="connsiteX17" fmla="*/ 445913 w 2998613"/>
              <a:gd name="connsiteY17" fmla="*/ 1394412 h 3553412"/>
              <a:gd name="connsiteX18" fmla="*/ 471313 w 2998613"/>
              <a:gd name="connsiteY18" fmla="*/ 1203912 h 3553412"/>
              <a:gd name="connsiteX19" fmla="*/ 591963 w 2998613"/>
              <a:gd name="connsiteY19" fmla="*/ 1076912 h 3553412"/>
              <a:gd name="connsiteX20" fmla="*/ 1144413 w 2998613"/>
              <a:gd name="connsiteY20" fmla="*/ 441912 h 3553412"/>
              <a:gd name="connsiteX21" fmla="*/ 1506363 w 2998613"/>
              <a:gd name="connsiteY21" fmla="*/ 137112 h 3553412"/>
              <a:gd name="connsiteX22" fmla="*/ 1773063 w 2998613"/>
              <a:gd name="connsiteY22" fmla="*/ 10112 h 3553412"/>
              <a:gd name="connsiteX23" fmla="*/ 2249313 w 2998613"/>
              <a:gd name="connsiteY23" fmla="*/ 67262 h 3553412"/>
              <a:gd name="connsiteX24" fmla="*/ 2998613 w 2998613"/>
              <a:gd name="connsiteY24" fmla="*/ 10112 h 3553412"/>
              <a:gd name="connsiteX0" fmla="*/ 350663 w 2573163"/>
              <a:gd name="connsiteY0" fmla="*/ 3553412 h 3553412"/>
              <a:gd name="connsiteX1" fmla="*/ 249063 w 2573163"/>
              <a:gd name="connsiteY1" fmla="*/ 3356562 h 3553412"/>
              <a:gd name="connsiteX2" fmla="*/ 160163 w 2573163"/>
              <a:gd name="connsiteY2" fmla="*/ 3261312 h 3553412"/>
              <a:gd name="connsiteX3" fmla="*/ 33163 w 2573163"/>
              <a:gd name="connsiteY3" fmla="*/ 3140662 h 3553412"/>
              <a:gd name="connsiteX4" fmla="*/ 14113 w 2573163"/>
              <a:gd name="connsiteY4" fmla="*/ 3039062 h 3553412"/>
              <a:gd name="connsiteX5" fmla="*/ 217313 w 2573163"/>
              <a:gd name="connsiteY5" fmla="*/ 3039062 h 3553412"/>
              <a:gd name="connsiteX6" fmla="*/ 166513 w 2573163"/>
              <a:gd name="connsiteY6" fmla="*/ 2969212 h 3553412"/>
              <a:gd name="connsiteX7" fmla="*/ 103013 w 2573163"/>
              <a:gd name="connsiteY7" fmla="*/ 2810462 h 3553412"/>
              <a:gd name="connsiteX8" fmla="*/ 90313 w 2573163"/>
              <a:gd name="connsiteY8" fmla="*/ 2613612 h 3553412"/>
              <a:gd name="connsiteX9" fmla="*/ 64913 w 2573163"/>
              <a:gd name="connsiteY9" fmla="*/ 2569162 h 3553412"/>
              <a:gd name="connsiteX10" fmla="*/ 128413 w 2573163"/>
              <a:gd name="connsiteY10" fmla="*/ 2467562 h 3553412"/>
              <a:gd name="connsiteX11" fmla="*/ 77613 w 2573163"/>
              <a:gd name="connsiteY11" fmla="*/ 2372312 h 3553412"/>
              <a:gd name="connsiteX12" fmla="*/ 14113 w 2573163"/>
              <a:gd name="connsiteY12" fmla="*/ 2277062 h 3553412"/>
              <a:gd name="connsiteX13" fmla="*/ 83963 w 2573163"/>
              <a:gd name="connsiteY13" fmla="*/ 2207212 h 3553412"/>
              <a:gd name="connsiteX14" fmla="*/ 274463 w 2573163"/>
              <a:gd name="connsiteY14" fmla="*/ 2258012 h 3553412"/>
              <a:gd name="connsiteX15" fmla="*/ 401463 w 2573163"/>
              <a:gd name="connsiteY15" fmla="*/ 1864312 h 3553412"/>
              <a:gd name="connsiteX16" fmla="*/ 420513 w 2573163"/>
              <a:gd name="connsiteY16" fmla="*/ 1489662 h 3553412"/>
              <a:gd name="connsiteX17" fmla="*/ 445913 w 2573163"/>
              <a:gd name="connsiteY17" fmla="*/ 1394412 h 3553412"/>
              <a:gd name="connsiteX18" fmla="*/ 471313 w 2573163"/>
              <a:gd name="connsiteY18" fmla="*/ 1203912 h 3553412"/>
              <a:gd name="connsiteX19" fmla="*/ 591963 w 2573163"/>
              <a:gd name="connsiteY19" fmla="*/ 1076912 h 3553412"/>
              <a:gd name="connsiteX20" fmla="*/ 1144413 w 2573163"/>
              <a:gd name="connsiteY20" fmla="*/ 441912 h 3553412"/>
              <a:gd name="connsiteX21" fmla="*/ 1506363 w 2573163"/>
              <a:gd name="connsiteY21" fmla="*/ 137112 h 3553412"/>
              <a:gd name="connsiteX22" fmla="*/ 1773063 w 2573163"/>
              <a:gd name="connsiteY22" fmla="*/ 10112 h 3553412"/>
              <a:gd name="connsiteX23" fmla="*/ 2249313 w 2573163"/>
              <a:gd name="connsiteY23" fmla="*/ 67262 h 3553412"/>
              <a:gd name="connsiteX24" fmla="*/ 2573163 w 2573163"/>
              <a:gd name="connsiteY24" fmla="*/ 143462 h 3553412"/>
              <a:gd name="connsiteX0" fmla="*/ 350663 w 2573163"/>
              <a:gd name="connsiteY0" fmla="*/ 3554445 h 3554445"/>
              <a:gd name="connsiteX1" fmla="*/ 249063 w 2573163"/>
              <a:gd name="connsiteY1" fmla="*/ 3357595 h 3554445"/>
              <a:gd name="connsiteX2" fmla="*/ 160163 w 2573163"/>
              <a:gd name="connsiteY2" fmla="*/ 3262345 h 3554445"/>
              <a:gd name="connsiteX3" fmla="*/ 33163 w 2573163"/>
              <a:gd name="connsiteY3" fmla="*/ 3141695 h 3554445"/>
              <a:gd name="connsiteX4" fmla="*/ 14113 w 2573163"/>
              <a:gd name="connsiteY4" fmla="*/ 3040095 h 3554445"/>
              <a:gd name="connsiteX5" fmla="*/ 217313 w 2573163"/>
              <a:gd name="connsiteY5" fmla="*/ 3040095 h 3554445"/>
              <a:gd name="connsiteX6" fmla="*/ 166513 w 2573163"/>
              <a:gd name="connsiteY6" fmla="*/ 2970245 h 3554445"/>
              <a:gd name="connsiteX7" fmla="*/ 103013 w 2573163"/>
              <a:gd name="connsiteY7" fmla="*/ 2811495 h 3554445"/>
              <a:gd name="connsiteX8" fmla="*/ 90313 w 2573163"/>
              <a:gd name="connsiteY8" fmla="*/ 2614645 h 3554445"/>
              <a:gd name="connsiteX9" fmla="*/ 64913 w 2573163"/>
              <a:gd name="connsiteY9" fmla="*/ 2570195 h 3554445"/>
              <a:gd name="connsiteX10" fmla="*/ 128413 w 2573163"/>
              <a:gd name="connsiteY10" fmla="*/ 2468595 h 3554445"/>
              <a:gd name="connsiteX11" fmla="*/ 77613 w 2573163"/>
              <a:gd name="connsiteY11" fmla="*/ 2373345 h 3554445"/>
              <a:gd name="connsiteX12" fmla="*/ 14113 w 2573163"/>
              <a:gd name="connsiteY12" fmla="*/ 2278095 h 3554445"/>
              <a:gd name="connsiteX13" fmla="*/ 83963 w 2573163"/>
              <a:gd name="connsiteY13" fmla="*/ 2208245 h 3554445"/>
              <a:gd name="connsiteX14" fmla="*/ 274463 w 2573163"/>
              <a:gd name="connsiteY14" fmla="*/ 2259045 h 3554445"/>
              <a:gd name="connsiteX15" fmla="*/ 401463 w 2573163"/>
              <a:gd name="connsiteY15" fmla="*/ 1865345 h 3554445"/>
              <a:gd name="connsiteX16" fmla="*/ 420513 w 2573163"/>
              <a:gd name="connsiteY16" fmla="*/ 1490695 h 3554445"/>
              <a:gd name="connsiteX17" fmla="*/ 445913 w 2573163"/>
              <a:gd name="connsiteY17" fmla="*/ 1395445 h 3554445"/>
              <a:gd name="connsiteX18" fmla="*/ 471313 w 2573163"/>
              <a:gd name="connsiteY18" fmla="*/ 1204945 h 3554445"/>
              <a:gd name="connsiteX19" fmla="*/ 591963 w 2573163"/>
              <a:gd name="connsiteY19" fmla="*/ 1077945 h 3554445"/>
              <a:gd name="connsiteX20" fmla="*/ 1144413 w 2573163"/>
              <a:gd name="connsiteY20" fmla="*/ 442945 h 3554445"/>
              <a:gd name="connsiteX21" fmla="*/ 1506363 w 2573163"/>
              <a:gd name="connsiteY21" fmla="*/ 138145 h 3554445"/>
              <a:gd name="connsiteX22" fmla="*/ 1773063 w 2573163"/>
              <a:gd name="connsiteY22" fmla="*/ 11145 h 3554445"/>
              <a:gd name="connsiteX23" fmla="*/ 2249313 w 2573163"/>
              <a:gd name="connsiteY23" fmla="*/ 68295 h 3554445"/>
              <a:gd name="connsiteX24" fmla="*/ 2490613 w 2573163"/>
              <a:gd name="connsiteY24" fmla="*/ 125444 h 3554445"/>
              <a:gd name="connsiteX25" fmla="*/ 2573163 w 2573163"/>
              <a:gd name="connsiteY25" fmla="*/ 144495 h 3554445"/>
              <a:gd name="connsiteX0" fmla="*/ 350663 w 3024013"/>
              <a:gd name="connsiteY0" fmla="*/ 3554445 h 3554445"/>
              <a:gd name="connsiteX1" fmla="*/ 249063 w 3024013"/>
              <a:gd name="connsiteY1" fmla="*/ 3357595 h 3554445"/>
              <a:gd name="connsiteX2" fmla="*/ 160163 w 3024013"/>
              <a:gd name="connsiteY2" fmla="*/ 3262345 h 3554445"/>
              <a:gd name="connsiteX3" fmla="*/ 33163 w 3024013"/>
              <a:gd name="connsiteY3" fmla="*/ 3141695 h 3554445"/>
              <a:gd name="connsiteX4" fmla="*/ 14113 w 3024013"/>
              <a:gd name="connsiteY4" fmla="*/ 3040095 h 3554445"/>
              <a:gd name="connsiteX5" fmla="*/ 217313 w 3024013"/>
              <a:gd name="connsiteY5" fmla="*/ 3040095 h 3554445"/>
              <a:gd name="connsiteX6" fmla="*/ 166513 w 3024013"/>
              <a:gd name="connsiteY6" fmla="*/ 2970245 h 3554445"/>
              <a:gd name="connsiteX7" fmla="*/ 103013 w 3024013"/>
              <a:gd name="connsiteY7" fmla="*/ 2811495 h 3554445"/>
              <a:gd name="connsiteX8" fmla="*/ 90313 w 3024013"/>
              <a:gd name="connsiteY8" fmla="*/ 2614645 h 3554445"/>
              <a:gd name="connsiteX9" fmla="*/ 64913 w 3024013"/>
              <a:gd name="connsiteY9" fmla="*/ 2570195 h 3554445"/>
              <a:gd name="connsiteX10" fmla="*/ 128413 w 3024013"/>
              <a:gd name="connsiteY10" fmla="*/ 2468595 h 3554445"/>
              <a:gd name="connsiteX11" fmla="*/ 77613 w 3024013"/>
              <a:gd name="connsiteY11" fmla="*/ 2373345 h 3554445"/>
              <a:gd name="connsiteX12" fmla="*/ 14113 w 3024013"/>
              <a:gd name="connsiteY12" fmla="*/ 2278095 h 3554445"/>
              <a:gd name="connsiteX13" fmla="*/ 83963 w 3024013"/>
              <a:gd name="connsiteY13" fmla="*/ 2208245 h 3554445"/>
              <a:gd name="connsiteX14" fmla="*/ 274463 w 3024013"/>
              <a:gd name="connsiteY14" fmla="*/ 2259045 h 3554445"/>
              <a:gd name="connsiteX15" fmla="*/ 401463 w 3024013"/>
              <a:gd name="connsiteY15" fmla="*/ 1865345 h 3554445"/>
              <a:gd name="connsiteX16" fmla="*/ 420513 w 3024013"/>
              <a:gd name="connsiteY16" fmla="*/ 1490695 h 3554445"/>
              <a:gd name="connsiteX17" fmla="*/ 445913 w 3024013"/>
              <a:gd name="connsiteY17" fmla="*/ 1395445 h 3554445"/>
              <a:gd name="connsiteX18" fmla="*/ 471313 w 3024013"/>
              <a:gd name="connsiteY18" fmla="*/ 1204945 h 3554445"/>
              <a:gd name="connsiteX19" fmla="*/ 591963 w 3024013"/>
              <a:gd name="connsiteY19" fmla="*/ 1077945 h 3554445"/>
              <a:gd name="connsiteX20" fmla="*/ 1144413 w 3024013"/>
              <a:gd name="connsiteY20" fmla="*/ 442945 h 3554445"/>
              <a:gd name="connsiteX21" fmla="*/ 1506363 w 3024013"/>
              <a:gd name="connsiteY21" fmla="*/ 138145 h 3554445"/>
              <a:gd name="connsiteX22" fmla="*/ 1773063 w 3024013"/>
              <a:gd name="connsiteY22" fmla="*/ 11145 h 3554445"/>
              <a:gd name="connsiteX23" fmla="*/ 2249313 w 3024013"/>
              <a:gd name="connsiteY23" fmla="*/ 68295 h 3554445"/>
              <a:gd name="connsiteX24" fmla="*/ 2490613 w 3024013"/>
              <a:gd name="connsiteY24" fmla="*/ 125444 h 3554445"/>
              <a:gd name="connsiteX25" fmla="*/ 3024013 w 3024013"/>
              <a:gd name="connsiteY25" fmla="*/ 80995 h 3554445"/>
              <a:gd name="connsiteX0" fmla="*/ 350663 w 3024013"/>
              <a:gd name="connsiteY0" fmla="*/ 3554445 h 3554445"/>
              <a:gd name="connsiteX1" fmla="*/ 249063 w 3024013"/>
              <a:gd name="connsiteY1" fmla="*/ 3357595 h 3554445"/>
              <a:gd name="connsiteX2" fmla="*/ 160163 w 3024013"/>
              <a:gd name="connsiteY2" fmla="*/ 3262345 h 3554445"/>
              <a:gd name="connsiteX3" fmla="*/ 33163 w 3024013"/>
              <a:gd name="connsiteY3" fmla="*/ 3141695 h 3554445"/>
              <a:gd name="connsiteX4" fmla="*/ 14113 w 3024013"/>
              <a:gd name="connsiteY4" fmla="*/ 3040095 h 3554445"/>
              <a:gd name="connsiteX5" fmla="*/ 217313 w 3024013"/>
              <a:gd name="connsiteY5" fmla="*/ 3040095 h 3554445"/>
              <a:gd name="connsiteX6" fmla="*/ 166513 w 3024013"/>
              <a:gd name="connsiteY6" fmla="*/ 2970245 h 3554445"/>
              <a:gd name="connsiteX7" fmla="*/ 103013 w 3024013"/>
              <a:gd name="connsiteY7" fmla="*/ 2811495 h 3554445"/>
              <a:gd name="connsiteX8" fmla="*/ 90313 w 3024013"/>
              <a:gd name="connsiteY8" fmla="*/ 2614645 h 3554445"/>
              <a:gd name="connsiteX9" fmla="*/ 64913 w 3024013"/>
              <a:gd name="connsiteY9" fmla="*/ 2570195 h 3554445"/>
              <a:gd name="connsiteX10" fmla="*/ 128413 w 3024013"/>
              <a:gd name="connsiteY10" fmla="*/ 2468595 h 3554445"/>
              <a:gd name="connsiteX11" fmla="*/ 77613 w 3024013"/>
              <a:gd name="connsiteY11" fmla="*/ 2373345 h 3554445"/>
              <a:gd name="connsiteX12" fmla="*/ 14113 w 3024013"/>
              <a:gd name="connsiteY12" fmla="*/ 2278095 h 3554445"/>
              <a:gd name="connsiteX13" fmla="*/ 83963 w 3024013"/>
              <a:gd name="connsiteY13" fmla="*/ 2208245 h 3554445"/>
              <a:gd name="connsiteX14" fmla="*/ 274463 w 3024013"/>
              <a:gd name="connsiteY14" fmla="*/ 2259045 h 3554445"/>
              <a:gd name="connsiteX15" fmla="*/ 401463 w 3024013"/>
              <a:gd name="connsiteY15" fmla="*/ 1865345 h 3554445"/>
              <a:gd name="connsiteX16" fmla="*/ 420513 w 3024013"/>
              <a:gd name="connsiteY16" fmla="*/ 1490695 h 3554445"/>
              <a:gd name="connsiteX17" fmla="*/ 445913 w 3024013"/>
              <a:gd name="connsiteY17" fmla="*/ 1395445 h 3554445"/>
              <a:gd name="connsiteX18" fmla="*/ 471313 w 3024013"/>
              <a:gd name="connsiteY18" fmla="*/ 1204945 h 3554445"/>
              <a:gd name="connsiteX19" fmla="*/ 591963 w 3024013"/>
              <a:gd name="connsiteY19" fmla="*/ 1077945 h 3554445"/>
              <a:gd name="connsiteX20" fmla="*/ 1144413 w 3024013"/>
              <a:gd name="connsiteY20" fmla="*/ 442945 h 3554445"/>
              <a:gd name="connsiteX21" fmla="*/ 1506363 w 3024013"/>
              <a:gd name="connsiteY21" fmla="*/ 138145 h 3554445"/>
              <a:gd name="connsiteX22" fmla="*/ 1773063 w 3024013"/>
              <a:gd name="connsiteY22" fmla="*/ 11145 h 3554445"/>
              <a:gd name="connsiteX23" fmla="*/ 2249313 w 3024013"/>
              <a:gd name="connsiteY23" fmla="*/ 68295 h 3554445"/>
              <a:gd name="connsiteX24" fmla="*/ 2490613 w 3024013"/>
              <a:gd name="connsiteY24" fmla="*/ 125444 h 3554445"/>
              <a:gd name="connsiteX25" fmla="*/ 2757313 w 3024013"/>
              <a:gd name="connsiteY25" fmla="*/ 119095 h 3554445"/>
              <a:gd name="connsiteX26" fmla="*/ 3024013 w 3024013"/>
              <a:gd name="connsiteY26" fmla="*/ 80995 h 3554445"/>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144413 w 3055763"/>
              <a:gd name="connsiteY20" fmla="*/ 508000 h 3619500"/>
              <a:gd name="connsiteX21" fmla="*/ 1506363 w 3055763"/>
              <a:gd name="connsiteY21" fmla="*/ 203200 h 3619500"/>
              <a:gd name="connsiteX22" fmla="*/ 1773063 w 3055763"/>
              <a:gd name="connsiteY22" fmla="*/ 76200 h 3619500"/>
              <a:gd name="connsiteX23" fmla="*/ 2249313 w 3055763"/>
              <a:gd name="connsiteY23" fmla="*/ 133350 h 3619500"/>
              <a:gd name="connsiteX24" fmla="*/ 2490613 w 3055763"/>
              <a:gd name="connsiteY24" fmla="*/ 190499 h 3619500"/>
              <a:gd name="connsiteX25" fmla="*/ 2757313 w 3055763"/>
              <a:gd name="connsiteY25" fmla="*/ 184150 h 3619500"/>
              <a:gd name="connsiteX26" fmla="*/ 3055763 w 3055763"/>
              <a:gd name="connsiteY26"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144413 w 3055763"/>
              <a:gd name="connsiteY20" fmla="*/ 508000 h 3619500"/>
              <a:gd name="connsiteX21" fmla="*/ 1392063 w 3055763"/>
              <a:gd name="connsiteY21" fmla="*/ 508000 h 3619500"/>
              <a:gd name="connsiteX22" fmla="*/ 1506363 w 3055763"/>
              <a:gd name="connsiteY22" fmla="*/ 203200 h 3619500"/>
              <a:gd name="connsiteX23" fmla="*/ 1773063 w 3055763"/>
              <a:gd name="connsiteY23" fmla="*/ 76200 h 3619500"/>
              <a:gd name="connsiteX24" fmla="*/ 2249313 w 3055763"/>
              <a:gd name="connsiteY24" fmla="*/ 133350 h 3619500"/>
              <a:gd name="connsiteX25" fmla="*/ 2490613 w 3055763"/>
              <a:gd name="connsiteY25" fmla="*/ 190499 h 3619500"/>
              <a:gd name="connsiteX26" fmla="*/ 2757313 w 3055763"/>
              <a:gd name="connsiteY26" fmla="*/ 184150 h 3619500"/>
              <a:gd name="connsiteX27" fmla="*/ 3055763 w 3055763"/>
              <a:gd name="connsiteY27"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157113 w 3055763"/>
              <a:gd name="connsiteY20" fmla="*/ 571500 h 3619500"/>
              <a:gd name="connsiteX21" fmla="*/ 1392063 w 3055763"/>
              <a:gd name="connsiteY21" fmla="*/ 508000 h 3619500"/>
              <a:gd name="connsiteX22" fmla="*/ 1506363 w 3055763"/>
              <a:gd name="connsiteY22" fmla="*/ 203200 h 3619500"/>
              <a:gd name="connsiteX23" fmla="*/ 1773063 w 3055763"/>
              <a:gd name="connsiteY23" fmla="*/ 76200 h 3619500"/>
              <a:gd name="connsiteX24" fmla="*/ 2249313 w 3055763"/>
              <a:gd name="connsiteY24" fmla="*/ 133350 h 3619500"/>
              <a:gd name="connsiteX25" fmla="*/ 2490613 w 3055763"/>
              <a:gd name="connsiteY25" fmla="*/ 190499 h 3619500"/>
              <a:gd name="connsiteX26" fmla="*/ 2757313 w 3055763"/>
              <a:gd name="connsiteY26" fmla="*/ 184150 h 3619500"/>
              <a:gd name="connsiteX27" fmla="*/ 3055763 w 3055763"/>
              <a:gd name="connsiteY27"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392063 w 3055763"/>
              <a:gd name="connsiteY20" fmla="*/ 508000 h 3619500"/>
              <a:gd name="connsiteX21" fmla="*/ 1506363 w 3055763"/>
              <a:gd name="connsiteY21" fmla="*/ 203200 h 3619500"/>
              <a:gd name="connsiteX22" fmla="*/ 1773063 w 3055763"/>
              <a:gd name="connsiteY22" fmla="*/ 76200 h 3619500"/>
              <a:gd name="connsiteX23" fmla="*/ 2249313 w 3055763"/>
              <a:gd name="connsiteY23" fmla="*/ 133350 h 3619500"/>
              <a:gd name="connsiteX24" fmla="*/ 2490613 w 3055763"/>
              <a:gd name="connsiteY24" fmla="*/ 190499 h 3619500"/>
              <a:gd name="connsiteX25" fmla="*/ 2757313 w 3055763"/>
              <a:gd name="connsiteY25" fmla="*/ 184150 h 3619500"/>
              <a:gd name="connsiteX26" fmla="*/ 3055763 w 3055763"/>
              <a:gd name="connsiteY26" fmla="*/ 0 h 3619500"/>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023763 w 3055763"/>
              <a:gd name="connsiteY20" fmla="*/ 711200 h 3619500"/>
              <a:gd name="connsiteX21" fmla="*/ 1392063 w 3055763"/>
              <a:gd name="connsiteY21" fmla="*/ 508000 h 3619500"/>
              <a:gd name="connsiteX22" fmla="*/ 1506363 w 3055763"/>
              <a:gd name="connsiteY22" fmla="*/ 203200 h 3619500"/>
              <a:gd name="connsiteX23" fmla="*/ 1773063 w 3055763"/>
              <a:gd name="connsiteY23" fmla="*/ 76200 h 3619500"/>
              <a:gd name="connsiteX24" fmla="*/ 2249313 w 3055763"/>
              <a:gd name="connsiteY24" fmla="*/ 133350 h 3619500"/>
              <a:gd name="connsiteX25" fmla="*/ 2490613 w 3055763"/>
              <a:gd name="connsiteY25" fmla="*/ 190499 h 3619500"/>
              <a:gd name="connsiteX26" fmla="*/ 2757313 w 3055763"/>
              <a:gd name="connsiteY26" fmla="*/ 184150 h 3619500"/>
              <a:gd name="connsiteX27" fmla="*/ 3055763 w 3055763"/>
              <a:gd name="connsiteY27" fmla="*/ 0 h 3619500"/>
              <a:gd name="connsiteX0" fmla="*/ 350663 w 3055763"/>
              <a:gd name="connsiteY0" fmla="*/ 3721182 h 3721182"/>
              <a:gd name="connsiteX1" fmla="*/ 249063 w 3055763"/>
              <a:gd name="connsiteY1" fmla="*/ 3524332 h 3721182"/>
              <a:gd name="connsiteX2" fmla="*/ 160163 w 3055763"/>
              <a:gd name="connsiteY2" fmla="*/ 3429082 h 3721182"/>
              <a:gd name="connsiteX3" fmla="*/ 33163 w 3055763"/>
              <a:gd name="connsiteY3" fmla="*/ 3308432 h 3721182"/>
              <a:gd name="connsiteX4" fmla="*/ 14113 w 3055763"/>
              <a:gd name="connsiteY4" fmla="*/ 3206832 h 3721182"/>
              <a:gd name="connsiteX5" fmla="*/ 217313 w 3055763"/>
              <a:gd name="connsiteY5" fmla="*/ 3206832 h 3721182"/>
              <a:gd name="connsiteX6" fmla="*/ 166513 w 3055763"/>
              <a:gd name="connsiteY6" fmla="*/ 3136982 h 3721182"/>
              <a:gd name="connsiteX7" fmla="*/ 103013 w 3055763"/>
              <a:gd name="connsiteY7" fmla="*/ 2978232 h 3721182"/>
              <a:gd name="connsiteX8" fmla="*/ 90313 w 3055763"/>
              <a:gd name="connsiteY8" fmla="*/ 2781382 h 3721182"/>
              <a:gd name="connsiteX9" fmla="*/ 64913 w 3055763"/>
              <a:gd name="connsiteY9" fmla="*/ 2736932 h 3721182"/>
              <a:gd name="connsiteX10" fmla="*/ 128413 w 3055763"/>
              <a:gd name="connsiteY10" fmla="*/ 2635332 h 3721182"/>
              <a:gd name="connsiteX11" fmla="*/ 77613 w 3055763"/>
              <a:gd name="connsiteY11" fmla="*/ 2540082 h 3721182"/>
              <a:gd name="connsiteX12" fmla="*/ 14113 w 3055763"/>
              <a:gd name="connsiteY12" fmla="*/ 2444832 h 3721182"/>
              <a:gd name="connsiteX13" fmla="*/ 83963 w 3055763"/>
              <a:gd name="connsiteY13" fmla="*/ 2374982 h 3721182"/>
              <a:gd name="connsiteX14" fmla="*/ 274463 w 3055763"/>
              <a:gd name="connsiteY14" fmla="*/ 2425782 h 3721182"/>
              <a:gd name="connsiteX15" fmla="*/ 401463 w 3055763"/>
              <a:gd name="connsiteY15" fmla="*/ 2032082 h 3721182"/>
              <a:gd name="connsiteX16" fmla="*/ 420513 w 3055763"/>
              <a:gd name="connsiteY16" fmla="*/ 1657432 h 3721182"/>
              <a:gd name="connsiteX17" fmla="*/ 445913 w 3055763"/>
              <a:gd name="connsiteY17" fmla="*/ 1562182 h 3721182"/>
              <a:gd name="connsiteX18" fmla="*/ 471313 w 3055763"/>
              <a:gd name="connsiteY18" fmla="*/ 1371682 h 3721182"/>
              <a:gd name="connsiteX19" fmla="*/ 591963 w 3055763"/>
              <a:gd name="connsiteY19" fmla="*/ 1244682 h 3721182"/>
              <a:gd name="connsiteX20" fmla="*/ 1023763 w 3055763"/>
              <a:gd name="connsiteY20" fmla="*/ 812882 h 3721182"/>
              <a:gd name="connsiteX21" fmla="*/ 1392063 w 3055763"/>
              <a:gd name="connsiteY21" fmla="*/ 609682 h 3721182"/>
              <a:gd name="connsiteX22" fmla="*/ 1506363 w 3055763"/>
              <a:gd name="connsiteY22" fmla="*/ 304882 h 3721182"/>
              <a:gd name="connsiteX23" fmla="*/ 1773063 w 3055763"/>
              <a:gd name="connsiteY23" fmla="*/ 177882 h 3721182"/>
              <a:gd name="connsiteX24" fmla="*/ 2249313 w 3055763"/>
              <a:gd name="connsiteY24" fmla="*/ 235032 h 3721182"/>
              <a:gd name="connsiteX25" fmla="*/ 2566813 w 3055763"/>
              <a:gd name="connsiteY25" fmla="*/ 81 h 3721182"/>
              <a:gd name="connsiteX26" fmla="*/ 2757313 w 3055763"/>
              <a:gd name="connsiteY26" fmla="*/ 285832 h 3721182"/>
              <a:gd name="connsiteX27" fmla="*/ 3055763 w 3055763"/>
              <a:gd name="connsiteY27" fmla="*/ 101682 h 3721182"/>
              <a:gd name="connsiteX0" fmla="*/ 350663 w 3055763"/>
              <a:gd name="connsiteY0" fmla="*/ 3721182 h 3721182"/>
              <a:gd name="connsiteX1" fmla="*/ 249063 w 3055763"/>
              <a:gd name="connsiteY1" fmla="*/ 3524332 h 3721182"/>
              <a:gd name="connsiteX2" fmla="*/ 160163 w 3055763"/>
              <a:gd name="connsiteY2" fmla="*/ 3429082 h 3721182"/>
              <a:gd name="connsiteX3" fmla="*/ 33163 w 3055763"/>
              <a:gd name="connsiteY3" fmla="*/ 3308432 h 3721182"/>
              <a:gd name="connsiteX4" fmla="*/ 14113 w 3055763"/>
              <a:gd name="connsiteY4" fmla="*/ 3206832 h 3721182"/>
              <a:gd name="connsiteX5" fmla="*/ 217313 w 3055763"/>
              <a:gd name="connsiteY5" fmla="*/ 3206832 h 3721182"/>
              <a:gd name="connsiteX6" fmla="*/ 166513 w 3055763"/>
              <a:gd name="connsiteY6" fmla="*/ 3136982 h 3721182"/>
              <a:gd name="connsiteX7" fmla="*/ 103013 w 3055763"/>
              <a:gd name="connsiteY7" fmla="*/ 2978232 h 3721182"/>
              <a:gd name="connsiteX8" fmla="*/ 90313 w 3055763"/>
              <a:gd name="connsiteY8" fmla="*/ 2781382 h 3721182"/>
              <a:gd name="connsiteX9" fmla="*/ 64913 w 3055763"/>
              <a:gd name="connsiteY9" fmla="*/ 2736932 h 3721182"/>
              <a:gd name="connsiteX10" fmla="*/ 128413 w 3055763"/>
              <a:gd name="connsiteY10" fmla="*/ 2635332 h 3721182"/>
              <a:gd name="connsiteX11" fmla="*/ 77613 w 3055763"/>
              <a:gd name="connsiteY11" fmla="*/ 2540082 h 3721182"/>
              <a:gd name="connsiteX12" fmla="*/ 14113 w 3055763"/>
              <a:gd name="connsiteY12" fmla="*/ 2444832 h 3721182"/>
              <a:gd name="connsiteX13" fmla="*/ 83963 w 3055763"/>
              <a:gd name="connsiteY13" fmla="*/ 2374982 h 3721182"/>
              <a:gd name="connsiteX14" fmla="*/ 274463 w 3055763"/>
              <a:gd name="connsiteY14" fmla="*/ 2425782 h 3721182"/>
              <a:gd name="connsiteX15" fmla="*/ 401463 w 3055763"/>
              <a:gd name="connsiteY15" fmla="*/ 2032082 h 3721182"/>
              <a:gd name="connsiteX16" fmla="*/ 420513 w 3055763"/>
              <a:gd name="connsiteY16" fmla="*/ 1657432 h 3721182"/>
              <a:gd name="connsiteX17" fmla="*/ 445913 w 3055763"/>
              <a:gd name="connsiteY17" fmla="*/ 1562182 h 3721182"/>
              <a:gd name="connsiteX18" fmla="*/ 471313 w 3055763"/>
              <a:gd name="connsiteY18" fmla="*/ 1371682 h 3721182"/>
              <a:gd name="connsiteX19" fmla="*/ 591963 w 3055763"/>
              <a:gd name="connsiteY19" fmla="*/ 1244682 h 3721182"/>
              <a:gd name="connsiteX20" fmla="*/ 1023763 w 3055763"/>
              <a:gd name="connsiteY20" fmla="*/ 812882 h 3721182"/>
              <a:gd name="connsiteX21" fmla="*/ 1392063 w 3055763"/>
              <a:gd name="connsiteY21" fmla="*/ 609682 h 3721182"/>
              <a:gd name="connsiteX22" fmla="*/ 1506363 w 3055763"/>
              <a:gd name="connsiteY22" fmla="*/ 304882 h 3721182"/>
              <a:gd name="connsiteX23" fmla="*/ 1773063 w 3055763"/>
              <a:gd name="connsiteY23" fmla="*/ 177882 h 3721182"/>
              <a:gd name="connsiteX24" fmla="*/ 2249313 w 3055763"/>
              <a:gd name="connsiteY24" fmla="*/ 235032 h 3721182"/>
              <a:gd name="connsiteX25" fmla="*/ 2566813 w 3055763"/>
              <a:gd name="connsiteY25" fmla="*/ 81 h 3721182"/>
              <a:gd name="connsiteX26" fmla="*/ 2795413 w 3055763"/>
              <a:gd name="connsiteY26" fmla="*/ 95332 h 3721182"/>
              <a:gd name="connsiteX27" fmla="*/ 3055763 w 3055763"/>
              <a:gd name="connsiteY27" fmla="*/ 101682 h 3721182"/>
              <a:gd name="connsiteX0" fmla="*/ 350663 w 3055763"/>
              <a:gd name="connsiteY0" fmla="*/ 3721182 h 3721182"/>
              <a:gd name="connsiteX1" fmla="*/ 249063 w 3055763"/>
              <a:gd name="connsiteY1" fmla="*/ 3524332 h 3721182"/>
              <a:gd name="connsiteX2" fmla="*/ 160163 w 3055763"/>
              <a:gd name="connsiteY2" fmla="*/ 3429082 h 3721182"/>
              <a:gd name="connsiteX3" fmla="*/ 33163 w 3055763"/>
              <a:gd name="connsiteY3" fmla="*/ 3308432 h 3721182"/>
              <a:gd name="connsiteX4" fmla="*/ 14113 w 3055763"/>
              <a:gd name="connsiteY4" fmla="*/ 3206832 h 3721182"/>
              <a:gd name="connsiteX5" fmla="*/ 217313 w 3055763"/>
              <a:gd name="connsiteY5" fmla="*/ 3206832 h 3721182"/>
              <a:gd name="connsiteX6" fmla="*/ 166513 w 3055763"/>
              <a:gd name="connsiteY6" fmla="*/ 3136982 h 3721182"/>
              <a:gd name="connsiteX7" fmla="*/ 103013 w 3055763"/>
              <a:gd name="connsiteY7" fmla="*/ 2978232 h 3721182"/>
              <a:gd name="connsiteX8" fmla="*/ 90313 w 3055763"/>
              <a:gd name="connsiteY8" fmla="*/ 2781382 h 3721182"/>
              <a:gd name="connsiteX9" fmla="*/ 64913 w 3055763"/>
              <a:gd name="connsiteY9" fmla="*/ 2736932 h 3721182"/>
              <a:gd name="connsiteX10" fmla="*/ 128413 w 3055763"/>
              <a:gd name="connsiteY10" fmla="*/ 2635332 h 3721182"/>
              <a:gd name="connsiteX11" fmla="*/ 77613 w 3055763"/>
              <a:gd name="connsiteY11" fmla="*/ 2540082 h 3721182"/>
              <a:gd name="connsiteX12" fmla="*/ 14113 w 3055763"/>
              <a:gd name="connsiteY12" fmla="*/ 2444832 h 3721182"/>
              <a:gd name="connsiteX13" fmla="*/ 83963 w 3055763"/>
              <a:gd name="connsiteY13" fmla="*/ 2374982 h 3721182"/>
              <a:gd name="connsiteX14" fmla="*/ 274463 w 3055763"/>
              <a:gd name="connsiteY14" fmla="*/ 2425782 h 3721182"/>
              <a:gd name="connsiteX15" fmla="*/ 401463 w 3055763"/>
              <a:gd name="connsiteY15" fmla="*/ 2032082 h 3721182"/>
              <a:gd name="connsiteX16" fmla="*/ 420513 w 3055763"/>
              <a:gd name="connsiteY16" fmla="*/ 1657432 h 3721182"/>
              <a:gd name="connsiteX17" fmla="*/ 445913 w 3055763"/>
              <a:gd name="connsiteY17" fmla="*/ 1562182 h 3721182"/>
              <a:gd name="connsiteX18" fmla="*/ 471313 w 3055763"/>
              <a:gd name="connsiteY18" fmla="*/ 1371682 h 3721182"/>
              <a:gd name="connsiteX19" fmla="*/ 591963 w 3055763"/>
              <a:gd name="connsiteY19" fmla="*/ 1244682 h 3721182"/>
              <a:gd name="connsiteX20" fmla="*/ 1023763 w 3055763"/>
              <a:gd name="connsiteY20" fmla="*/ 812882 h 3721182"/>
              <a:gd name="connsiteX21" fmla="*/ 1392063 w 3055763"/>
              <a:gd name="connsiteY21" fmla="*/ 609682 h 3721182"/>
              <a:gd name="connsiteX22" fmla="*/ 1506363 w 3055763"/>
              <a:gd name="connsiteY22" fmla="*/ 304882 h 3721182"/>
              <a:gd name="connsiteX23" fmla="*/ 1773063 w 3055763"/>
              <a:gd name="connsiteY23" fmla="*/ 254082 h 3721182"/>
              <a:gd name="connsiteX24" fmla="*/ 2249313 w 3055763"/>
              <a:gd name="connsiteY24" fmla="*/ 235032 h 3721182"/>
              <a:gd name="connsiteX25" fmla="*/ 2566813 w 3055763"/>
              <a:gd name="connsiteY25" fmla="*/ 81 h 3721182"/>
              <a:gd name="connsiteX26" fmla="*/ 2795413 w 3055763"/>
              <a:gd name="connsiteY26" fmla="*/ 95332 h 3721182"/>
              <a:gd name="connsiteX27" fmla="*/ 3055763 w 3055763"/>
              <a:gd name="connsiteY27" fmla="*/ 101682 h 3721182"/>
              <a:gd name="connsiteX0" fmla="*/ 350663 w 3055763"/>
              <a:gd name="connsiteY0" fmla="*/ 3810061 h 3810061"/>
              <a:gd name="connsiteX1" fmla="*/ 249063 w 3055763"/>
              <a:gd name="connsiteY1" fmla="*/ 3613211 h 3810061"/>
              <a:gd name="connsiteX2" fmla="*/ 160163 w 3055763"/>
              <a:gd name="connsiteY2" fmla="*/ 3517961 h 3810061"/>
              <a:gd name="connsiteX3" fmla="*/ 33163 w 3055763"/>
              <a:gd name="connsiteY3" fmla="*/ 3397311 h 3810061"/>
              <a:gd name="connsiteX4" fmla="*/ 14113 w 3055763"/>
              <a:gd name="connsiteY4" fmla="*/ 3295711 h 3810061"/>
              <a:gd name="connsiteX5" fmla="*/ 217313 w 3055763"/>
              <a:gd name="connsiteY5" fmla="*/ 3295711 h 3810061"/>
              <a:gd name="connsiteX6" fmla="*/ 166513 w 3055763"/>
              <a:gd name="connsiteY6" fmla="*/ 3225861 h 3810061"/>
              <a:gd name="connsiteX7" fmla="*/ 103013 w 3055763"/>
              <a:gd name="connsiteY7" fmla="*/ 3067111 h 3810061"/>
              <a:gd name="connsiteX8" fmla="*/ 90313 w 3055763"/>
              <a:gd name="connsiteY8" fmla="*/ 2870261 h 3810061"/>
              <a:gd name="connsiteX9" fmla="*/ 64913 w 3055763"/>
              <a:gd name="connsiteY9" fmla="*/ 2825811 h 3810061"/>
              <a:gd name="connsiteX10" fmla="*/ 128413 w 3055763"/>
              <a:gd name="connsiteY10" fmla="*/ 2724211 h 3810061"/>
              <a:gd name="connsiteX11" fmla="*/ 77613 w 3055763"/>
              <a:gd name="connsiteY11" fmla="*/ 2628961 h 3810061"/>
              <a:gd name="connsiteX12" fmla="*/ 14113 w 3055763"/>
              <a:gd name="connsiteY12" fmla="*/ 2533711 h 3810061"/>
              <a:gd name="connsiteX13" fmla="*/ 83963 w 3055763"/>
              <a:gd name="connsiteY13" fmla="*/ 2463861 h 3810061"/>
              <a:gd name="connsiteX14" fmla="*/ 274463 w 3055763"/>
              <a:gd name="connsiteY14" fmla="*/ 2514661 h 3810061"/>
              <a:gd name="connsiteX15" fmla="*/ 401463 w 3055763"/>
              <a:gd name="connsiteY15" fmla="*/ 2120961 h 3810061"/>
              <a:gd name="connsiteX16" fmla="*/ 420513 w 3055763"/>
              <a:gd name="connsiteY16" fmla="*/ 1746311 h 3810061"/>
              <a:gd name="connsiteX17" fmla="*/ 445913 w 3055763"/>
              <a:gd name="connsiteY17" fmla="*/ 1651061 h 3810061"/>
              <a:gd name="connsiteX18" fmla="*/ 471313 w 3055763"/>
              <a:gd name="connsiteY18" fmla="*/ 1460561 h 3810061"/>
              <a:gd name="connsiteX19" fmla="*/ 591963 w 3055763"/>
              <a:gd name="connsiteY19" fmla="*/ 1333561 h 3810061"/>
              <a:gd name="connsiteX20" fmla="*/ 1023763 w 3055763"/>
              <a:gd name="connsiteY20" fmla="*/ 901761 h 3810061"/>
              <a:gd name="connsiteX21" fmla="*/ 1392063 w 3055763"/>
              <a:gd name="connsiteY21" fmla="*/ 698561 h 3810061"/>
              <a:gd name="connsiteX22" fmla="*/ 1506363 w 3055763"/>
              <a:gd name="connsiteY22" fmla="*/ 393761 h 3810061"/>
              <a:gd name="connsiteX23" fmla="*/ 1773063 w 3055763"/>
              <a:gd name="connsiteY23" fmla="*/ 342961 h 3810061"/>
              <a:gd name="connsiteX24" fmla="*/ 2249313 w 3055763"/>
              <a:gd name="connsiteY24" fmla="*/ 323911 h 3810061"/>
              <a:gd name="connsiteX25" fmla="*/ 2592213 w 3055763"/>
              <a:gd name="connsiteY25" fmla="*/ 60 h 3810061"/>
              <a:gd name="connsiteX26" fmla="*/ 2795413 w 3055763"/>
              <a:gd name="connsiteY26" fmla="*/ 184211 h 3810061"/>
              <a:gd name="connsiteX27" fmla="*/ 3055763 w 3055763"/>
              <a:gd name="connsiteY27" fmla="*/ 190561 h 3810061"/>
              <a:gd name="connsiteX0" fmla="*/ 350663 w 3055763"/>
              <a:gd name="connsiteY0" fmla="*/ 3810061 h 3810061"/>
              <a:gd name="connsiteX1" fmla="*/ 249063 w 3055763"/>
              <a:gd name="connsiteY1" fmla="*/ 3613211 h 3810061"/>
              <a:gd name="connsiteX2" fmla="*/ 160163 w 3055763"/>
              <a:gd name="connsiteY2" fmla="*/ 3517961 h 3810061"/>
              <a:gd name="connsiteX3" fmla="*/ 33163 w 3055763"/>
              <a:gd name="connsiteY3" fmla="*/ 3397311 h 3810061"/>
              <a:gd name="connsiteX4" fmla="*/ 14113 w 3055763"/>
              <a:gd name="connsiteY4" fmla="*/ 3295711 h 3810061"/>
              <a:gd name="connsiteX5" fmla="*/ 217313 w 3055763"/>
              <a:gd name="connsiteY5" fmla="*/ 3295711 h 3810061"/>
              <a:gd name="connsiteX6" fmla="*/ 166513 w 3055763"/>
              <a:gd name="connsiteY6" fmla="*/ 3225861 h 3810061"/>
              <a:gd name="connsiteX7" fmla="*/ 103013 w 3055763"/>
              <a:gd name="connsiteY7" fmla="*/ 3067111 h 3810061"/>
              <a:gd name="connsiteX8" fmla="*/ 90313 w 3055763"/>
              <a:gd name="connsiteY8" fmla="*/ 2870261 h 3810061"/>
              <a:gd name="connsiteX9" fmla="*/ 64913 w 3055763"/>
              <a:gd name="connsiteY9" fmla="*/ 2825811 h 3810061"/>
              <a:gd name="connsiteX10" fmla="*/ 128413 w 3055763"/>
              <a:gd name="connsiteY10" fmla="*/ 2724211 h 3810061"/>
              <a:gd name="connsiteX11" fmla="*/ 77613 w 3055763"/>
              <a:gd name="connsiteY11" fmla="*/ 2628961 h 3810061"/>
              <a:gd name="connsiteX12" fmla="*/ 14113 w 3055763"/>
              <a:gd name="connsiteY12" fmla="*/ 2533711 h 3810061"/>
              <a:gd name="connsiteX13" fmla="*/ 83963 w 3055763"/>
              <a:gd name="connsiteY13" fmla="*/ 2463861 h 3810061"/>
              <a:gd name="connsiteX14" fmla="*/ 274463 w 3055763"/>
              <a:gd name="connsiteY14" fmla="*/ 2514661 h 3810061"/>
              <a:gd name="connsiteX15" fmla="*/ 401463 w 3055763"/>
              <a:gd name="connsiteY15" fmla="*/ 2120961 h 3810061"/>
              <a:gd name="connsiteX16" fmla="*/ 420513 w 3055763"/>
              <a:gd name="connsiteY16" fmla="*/ 1746311 h 3810061"/>
              <a:gd name="connsiteX17" fmla="*/ 445913 w 3055763"/>
              <a:gd name="connsiteY17" fmla="*/ 1651061 h 3810061"/>
              <a:gd name="connsiteX18" fmla="*/ 471313 w 3055763"/>
              <a:gd name="connsiteY18" fmla="*/ 1460561 h 3810061"/>
              <a:gd name="connsiteX19" fmla="*/ 591963 w 3055763"/>
              <a:gd name="connsiteY19" fmla="*/ 1333561 h 3810061"/>
              <a:gd name="connsiteX20" fmla="*/ 1023763 w 3055763"/>
              <a:gd name="connsiteY20" fmla="*/ 901761 h 3810061"/>
              <a:gd name="connsiteX21" fmla="*/ 1392063 w 3055763"/>
              <a:gd name="connsiteY21" fmla="*/ 698561 h 3810061"/>
              <a:gd name="connsiteX22" fmla="*/ 1506363 w 3055763"/>
              <a:gd name="connsiteY22" fmla="*/ 393761 h 3810061"/>
              <a:gd name="connsiteX23" fmla="*/ 1773063 w 3055763"/>
              <a:gd name="connsiteY23" fmla="*/ 342961 h 3810061"/>
              <a:gd name="connsiteX24" fmla="*/ 2249313 w 3055763"/>
              <a:gd name="connsiteY24" fmla="*/ 323911 h 3810061"/>
              <a:gd name="connsiteX25" fmla="*/ 2592213 w 3055763"/>
              <a:gd name="connsiteY25" fmla="*/ 60 h 3810061"/>
              <a:gd name="connsiteX26" fmla="*/ 2833513 w 3055763"/>
              <a:gd name="connsiteY26" fmla="*/ 133411 h 3810061"/>
              <a:gd name="connsiteX27" fmla="*/ 3055763 w 3055763"/>
              <a:gd name="connsiteY27" fmla="*/ 190561 h 3810061"/>
              <a:gd name="connsiteX0" fmla="*/ 350663 w 3055763"/>
              <a:gd name="connsiteY0" fmla="*/ 3677217 h 3677217"/>
              <a:gd name="connsiteX1" fmla="*/ 249063 w 3055763"/>
              <a:gd name="connsiteY1" fmla="*/ 3480367 h 3677217"/>
              <a:gd name="connsiteX2" fmla="*/ 160163 w 3055763"/>
              <a:gd name="connsiteY2" fmla="*/ 3385117 h 3677217"/>
              <a:gd name="connsiteX3" fmla="*/ 33163 w 3055763"/>
              <a:gd name="connsiteY3" fmla="*/ 3264467 h 3677217"/>
              <a:gd name="connsiteX4" fmla="*/ 14113 w 3055763"/>
              <a:gd name="connsiteY4" fmla="*/ 3162867 h 3677217"/>
              <a:gd name="connsiteX5" fmla="*/ 217313 w 3055763"/>
              <a:gd name="connsiteY5" fmla="*/ 3162867 h 3677217"/>
              <a:gd name="connsiteX6" fmla="*/ 166513 w 3055763"/>
              <a:gd name="connsiteY6" fmla="*/ 3093017 h 3677217"/>
              <a:gd name="connsiteX7" fmla="*/ 103013 w 3055763"/>
              <a:gd name="connsiteY7" fmla="*/ 2934267 h 3677217"/>
              <a:gd name="connsiteX8" fmla="*/ 90313 w 3055763"/>
              <a:gd name="connsiteY8" fmla="*/ 2737417 h 3677217"/>
              <a:gd name="connsiteX9" fmla="*/ 64913 w 3055763"/>
              <a:gd name="connsiteY9" fmla="*/ 2692967 h 3677217"/>
              <a:gd name="connsiteX10" fmla="*/ 128413 w 3055763"/>
              <a:gd name="connsiteY10" fmla="*/ 2591367 h 3677217"/>
              <a:gd name="connsiteX11" fmla="*/ 77613 w 3055763"/>
              <a:gd name="connsiteY11" fmla="*/ 2496117 h 3677217"/>
              <a:gd name="connsiteX12" fmla="*/ 14113 w 3055763"/>
              <a:gd name="connsiteY12" fmla="*/ 2400867 h 3677217"/>
              <a:gd name="connsiteX13" fmla="*/ 83963 w 3055763"/>
              <a:gd name="connsiteY13" fmla="*/ 2331017 h 3677217"/>
              <a:gd name="connsiteX14" fmla="*/ 274463 w 3055763"/>
              <a:gd name="connsiteY14" fmla="*/ 2381817 h 3677217"/>
              <a:gd name="connsiteX15" fmla="*/ 401463 w 3055763"/>
              <a:gd name="connsiteY15" fmla="*/ 1988117 h 3677217"/>
              <a:gd name="connsiteX16" fmla="*/ 420513 w 3055763"/>
              <a:gd name="connsiteY16" fmla="*/ 1613467 h 3677217"/>
              <a:gd name="connsiteX17" fmla="*/ 445913 w 3055763"/>
              <a:gd name="connsiteY17" fmla="*/ 1518217 h 3677217"/>
              <a:gd name="connsiteX18" fmla="*/ 471313 w 3055763"/>
              <a:gd name="connsiteY18" fmla="*/ 1327717 h 3677217"/>
              <a:gd name="connsiteX19" fmla="*/ 591963 w 3055763"/>
              <a:gd name="connsiteY19" fmla="*/ 1200717 h 3677217"/>
              <a:gd name="connsiteX20" fmla="*/ 1023763 w 3055763"/>
              <a:gd name="connsiteY20" fmla="*/ 768917 h 3677217"/>
              <a:gd name="connsiteX21" fmla="*/ 1392063 w 3055763"/>
              <a:gd name="connsiteY21" fmla="*/ 565717 h 3677217"/>
              <a:gd name="connsiteX22" fmla="*/ 1506363 w 3055763"/>
              <a:gd name="connsiteY22" fmla="*/ 260917 h 3677217"/>
              <a:gd name="connsiteX23" fmla="*/ 1773063 w 3055763"/>
              <a:gd name="connsiteY23" fmla="*/ 210117 h 3677217"/>
              <a:gd name="connsiteX24" fmla="*/ 2249313 w 3055763"/>
              <a:gd name="connsiteY24" fmla="*/ 191067 h 3677217"/>
              <a:gd name="connsiteX25" fmla="*/ 2655713 w 3055763"/>
              <a:gd name="connsiteY25" fmla="*/ 375216 h 3677217"/>
              <a:gd name="connsiteX26" fmla="*/ 2833513 w 3055763"/>
              <a:gd name="connsiteY26" fmla="*/ 567 h 3677217"/>
              <a:gd name="connsiteX27" fmla="*/ 3055763 w 3055763"/>
              <a:gd name="connsiteY27" fmla="*/ 57717 h 3677217"/>
              <a:gd name="connsiteX0" fmla="*/ 350663 w 3055763"/>
              <a:gd name="connsiteY0" fmla="*/ 3619500 h 3619500"/>
              <a:gd name="connsiteX1" fmla="*/ 249063 w 3055763"/>
              <a:gd name="connsiteY1" fmla="*/ 3422650 h 3619500"/>
              <a:gd name="connsiteX2" fmla="*/ 160163 w 3055763"/>
              <a:gd name="connsiteY2" fmla="*/ 3327400 h 3619500"/>
              <a:gd name="connsiteX3" fmla="*/ 33163 w 3055763"/>
              <a:gd name="connsiteY3" fmla="*/ 3206750 h 3619500"/>
              <a:gd name="connsiteX4" fmla="*/ 14113 w 3055763"/>
              <a:gd name="connsiteY4" fmla="*/ 3105150 h 3619500"/>
              <a:gd name="connsiteX5" fmla="*/ 217313 w 3055763"/>
              <a:gd name="connsiteY5" fmla="*/ 3105150 h 3619500"/>
              <a:gd name="connsiteX6" fmla="*/ 166513 w 3055763"/>
              <a:gd name="connsiteY6" fmla="*/ 3035300 h 3619500"/>
              <a:gd name="connsiteX7" fmla="*/ 103013 w 3055763"/>
              <a:gd name="connsiteY7" fmla="*/ 2876550 h 3619500"/>
              <a:gd name="connsiteX8" fmla="*/ 90313 w 3055763"/>
              <a:gd name="connsiteY8" fmla="*/ 2679700 h 3619500"/>
              <a:gd name="connsiteX9" fmla="*/ 64913 w 3055763"/>
              <a:gd name="connsiteY9" fmla="*/ 2635250 h 3619500"/>
              <a:gd name="connsiteX10" fmla="*/ 128413 w 3055763"/>
              <a:gd name="connsiteY10" fmla="*/ 2533650 h 3619500"/>
              <a:gd name="connsiteX11" fmla="*/ 77613 w 3055763"/>
              <a:gd name="connsiteY11" fmla="*/ 2438400 h 3619500"/>
              <a:gd name="connsiteX12" fmla="*/ 14113 w 3055763"/>
              <a:gd name="connsiteY12" fmla="*/ 2343150 h 3619500"/>
              <a:gd name="connsiteX13" fmla="*/ 83963 w 3055763"/>
              <a:gd name="connsiteY13" fmla="*/ 2273300 h 3619500"/>
              <a:gd name="connsiteX14" fmla="*/ 274463 w 3055763"/>
              <a:gd name="connsiteY14" fmla="*/ 2324100 h 3619500"/>
              <a:gd name="connsiteX15" fmla="*/ 401463 w 3055763"/>
              <a:gd name="connsiteY15" fmla="*/ 1930400 h 3619500"/>
              <a:gd name="connsiteX16" fmla="*/ 420513 w 3055763"/>
              <a:gd name="connsiteY16" fmla="*/ 1555750 h 3619500"/>
              <a:gd name="connsiteX17" fmla="*/ 445913 w 3055763"/>
              <a:gd name="connsiteY17" fmla="*/ 1460500 h 3619500"/>
              <a:gd name="connsiteX18" fmla="*/ 471313 w 3055763"/>
              <a:gd name="connsiteY18" fmla="*/ 1270000 h 3619500"/>
              <a:gd name="connsiteX19" fmla="*/ 591963 w 3055763"/>
              <a:gd name="connsiteY19" fmla="*/ 1143000 h 3619500"/>
              <a:gd name="connsiteX20" fmla="*/ 1023763 w 3055763"/>
              <a:gd name="connsiteY20" fmla="*/ 711200 h 3619500"/>
              <a:gd name="connsiteX21" fmla="*/ 1392063 w 3055763"/>
              <a:gd name="connsiteY21" fmla="*/ 508000 h 3619500"/>
              <a:gd name="connsiteX22" fmla="*/ 1506363 w 3055763"/>
              <a:gd name="connsiteY22" fmla="*/ 203200 h 3619500"/>
              <a:gd name="connsiteX23" fmla="*/ 1773063 w 3055763"/>
              <a:gd name="connsiteY23" fmla="*/ 152400 h 3619500"/>
              <a:gd name="connsiteX24" fmla="*/ 2249313 w 3055763"/>
              <a:gd name="connsiteY24" fmla="*/ 133350 h 3619500"/>
              <a:gd name="connsiteX25" fmla="*/ 2655713 w 3055763"/>
              <a:gd name="connsiteY25" fmla="*/ 317499 h 3619500"/>
              <a:gd name="connsiteX26" fmla="*/ 2960513 w 3055763"/>
              <a:gd name="connsiteY26" fmla="*/ 184150 h 3619500"/>
              <a:gd name="connsiteX27" fmla="*/ 3055763 w 3055763"/>
              <a:gd name="connsiteY27" fmla="*/ 0 h 3619500"/>
              <a:gd name="connsiteX0" fmla="*/ 350663 w 3119263"/>
              <a:gd name="connsiteY0" fmla="*/ 3975100 h 3975100"/>
              <a:gd name="connsiteX1" fmla="*/ 249063 w 3119263"/>
              <a:gd name="connsiteY1" fmla="*/ 3778250 h 3975100"/>
              <a:gd name="connsiteX2" fmla="*/ 160163 w 3119263"/>
              <a:gd name="connsiteY2" fmla="*/ 3683000 h 3975100"/>
              <a:gd name="connsiteX3" fmla="*/ 33163 w 3119263"/>
              <a:gd name="connsiteY3" fmla="*/ 3562350 h 3975100"/>
              <a:gd name="connsiteX4" fmla="*/ 14113 w 3119263"/>
              <a:gd name="connsiteY4" fmla="*/ 3460750 h 3975100"/>
              <a:gd name="connsiteX5" fmla="*/ 217313 w 3119263"/>
              <a:gd name="connsiteY5" fmla="*/ 3460750 h 3975100"/>
              <a:gd name="connsiteX6" fmla="*/ 166513 w 3119263"/>
              <a:gd name="connsiteY6" fmla="*/ 3390900 h 3975100"/>
              <a:gd name="connsiteX7" fmla="*/ 103013 w 3119263"/>
              <a:gd name="connsiteY7" fmla="*/ 3232150 h 3975100"/>
              <a:gd name="connsiteX8" fmla="*/ 90313 w 3119263"/>
              <a:gd name="connsiteY8" fmla="*/ 3035300 h 3975100"/>
              <a:gd name="connsiteX9" fmla="*/ 64913 w 3119263"/>
              <a:gd name="connsiteY9" fmla="*/ 2990850 h 3975100"/>
              <a:gd name="connsiteX10" fmla="*/ 128413 w 3119263"/>
              <a:gd name="connsiteY10" fmla="*/ 2889250 h 3975100"/>
              <a:gd name="connsiteX11" fmla="*/ 77613 w 3119263"/>
              <a:gd name="connsiteY11" fmla="*/ 2794000 h 3975100"/>
              <a:gd name="connsiteX12" fmla="*/ 14113 w 3119263"/>
              <a:gd name="connsiteY12" fmla="*/ 2698750 h 3975100"/>
              <a:gd name="connsiteX13" fmla="*/ 83963 w 3119263"/>
              <a:gd name="connsiteY13" fmla="*/ 2628900 h 3975100"/>
              <a:gd name="connsiteX14" fmla="*/ 274463 w 3119263"/>
              <a:gd name="connsiteY14" fmla="*/ 2679700 h 3975100"/>
              <a:gd name="connsiteX15" fmla="*/ 401463 w 3119263"/>
              <a:gd name="connsiteY15" fmla="*/ 2286000 h 3975100"/>
              <a:gd name="connsiteX16" fmla="*/ 420513 w 3119263"/>
              <a:gd name="connsiteY16" fmla="*/ 1911350 h 3975100"/>
              <a:gd name="connsiteX17" fmla="*/ 445913 w 3119263"/>
              <a:gd name="connsiteY17" fmla="*/ 1816100 h 3975100"/>
              <a:gd name="connsiteX18" fmla="*/ 471313 w 3119263"/>
              <a:gd name="connsiteY18" fmla="*/ 1625600 h 3975100"/>
              <a:gd name="connsiteX19" fmla="*/ 591963 w 3119263"/>
              <a:gd name="connsiteY19" fmla="*/ 1498600 h 3975100"/>
              <a:gd name="connsiteX20" fmla="*/ 1023763 w 3119263"/>
              <a:gd name="connsiteY20" fmla="*/ 1066800 h 3975100"/>
              <a:gd name="connsiteX21" fmla="*/ 1392063 w 3119263"/>
              <a:gd name="connsiteY21" fmla="*/ 863600 h 3975100"/>
              <a:gd name="connsiteX22" fmla="*/ 1506363 w 3119263"/>
              <a:gd name="connsiteY22" fmla="*/ 558800 h 3975100"/>
              <a:gd name="connsiteX23" fmla="*/ 1773063 w 3119263"/>
              <a:gd name="connsiteY23" fmla="*/ 508000 h 3975100"/>
              <a:gd name="connsiteX24" fmla="*/ 2249313 w 3119263"/>
              <a:gd name="connsiteY24" fmla="*/ 488950 h 3975100"/>
              <a:gd name="connsiteX25" fmla="*/ 2655713 w 3119263"/>
              <a:gd name="connsiteY25" fmla="*/ 673099 h 3975100"/>
              <a:gd name="connsiteX26" fmla="*/ 2960513 w 3119263"/>
              <a:gd name="connsiteY26" fmla="*/ 539750 h 3975100"/>
              <a:gd name="connsiteX27" fmla="*/ 3119263 w 3119263"/>
              <a:gd name="connsiteY27" fmla="*/ 0 h 3975100"/>
              <a:gd name="connsiteX0" fmla="*/ 249063 w 3119263"/>
              <a:gd name="connsiteY0" fmla="*/ 3778250 h 3778250"/>
              <a:gd name="connsiteX1" fmla="*/ 160163 w 3119263"/>
              <a:gd name="connsiteY1" fmla="*/ 3683000 h 3778250"/>
              <a:gd name="connsiteX2" fmla="*/ 33163 w 3119263"/>
              <a:gd name="connsiteY2" fmla="*/ 3562350 h 3778250"/>
              <a:gd name="connsiteX3" fmla="*/ 14113 w 3119263"/>
              <a:gd name="connsiteY3" fmla="*/ 3460750 h 3778250"/>
              <a:gd name="connsiteX4" fmla="*/ 217313 w 3119263"/>
              <a:gd name="connsiteY4" fmla="*/ 3460750 h 3778250"/>
              <a:gd name="connsiteX5" fmla="*/ 166513 w 3119263"/>
              <a:gd name="connsiteY5" fmla="*/ 3390900 h 3778250"/>
              <a:gd name="connsiteX6" fmla="*/ 103013 w 3119263"/>
              <a:gd name="connsiteY6" fmla="*/ 3232150 h 3778250"/>
              <a:gd name="connsiteX7" fmla="*/ 90313 w 3119263"/>
              <a:gd name="connsiteY7" fmla="*/ 3035300 h 3778250"/>
              <a:gd name="connsiteX8" fmla="*/ 64913 w 3119263"/>
              <a:gd name="connsiteY8" fmla="*/ 2990850 h 3778250"/>
              <a:gd name="connsiteX9" fmla="*/ 128413 w 3119263"/>
              <a:gd name="connsiteY9" fmla="*/ 2889250 h 3778250"/>
              <a:gd name="connsiteX10" fmla="*/ 77613 w 3119263"/>
              <a:gd name="connsiteY10" fmla="*/ 2794000 h 3778250"/>
              <a:gd name="connsiteX11" fmla="*/ 14113 w 3119263"/>
              <a:gd name="connsiteY11" fmla="*/ 2698750 h 3778250"/>
              <a:gd name="connsiteX12" fmla="*/ 83963 w 3119263"/>
              <a:gd name="connsiteY12" fmla="*/ 2628900 h 3778250"/>
              <a:gd name="connsiteX13" fmla="*/ 274463 w 3119263"/>
              <a:gd name="connsiteY13" fmla="*/ 2679700 h 3778250"/>
              <a:gd name="connsiteX14" fmla="*/ 401463 w 3119263"/>
              <a:gd name="connsiteY14" fmla="*/ 2286000 h 3778250"/>
              <a:gd name="connsiteX15" fmla="*/ 420513 w 3119263"/>
              <a:gd name="connsiteY15" fmla="*/ 1911350 h 3778250"/>
              <a:gd name="connsiteX16" fmla="*/ 445913 w 3119263"/>
              <a:gd name="connsiteY16" fmla="*/ 1816100 h 3778250"/>
              <a:gd name="connsiteX17" fmla="*/ 471313 w 3119263"/>
              <a:gd name="connsiteY17" fmla="*/ 1625600 h 3778250"/>
              <a:gd name="connsiteX18" fmla="*/ 591963 w 3119263"/>
              <a:gd name="connsiteY18" fmla="*/ 1498600 h 3778250"/>
              <a:gd name="connsiteX19" fmla="*/ 1023763 w 3119263"/>
              <a:gd name="connsiteY19" fmla="*/ 1066800 h 3778250"/>
              <a:gd name="connsiteX20" fmla="*/ 1392063 w 3119263"/>
              <a:gd name="connsiteY20" fmla="*/ 863600 h 3778250"/>
              <a:gd name="connsiteX21" fmla="*/ 1506363 w 3119263"/>
              <a:gd name="connsiteY21" fmla="*/ 558800 h 3778250"/>
              <a:gd name="connsiteX22" fmla="*/ 1773063 w 3119263"/>
              <a:gd name="connsiteY22" fmla="*/ 508000 h 3778250"/>
              <a:gd name="connsiteX23" fmla="*/ 2249313 w 3119263"/>
              <a:gd name="connsiteY23" fmla="*/ 488950 h 3778250"/>
              <a:gd name="connsiteX24" fmla="*/ 2655713 w 3119263"/>
              <a:gd name="connsiteY24" fmla="*/ 673099 h 3778250"/>
              <a:gd name="connsiteX25" fmla="*/ 2960513 w 3119263"/>
              <a:gd name="connsiteY25" fmla="*/ 539750 h 3778250"/>
              <a:gd name="connsiteX26" fmla="*/ 3119263 w 3119263"/>
              <a:gd name="connsiteY26" fmla="*/ 0 h 3778250"/>
              <a:gd name="connsiteX0" fmla="*/ 160163 w 3119263"/>
              <a:gd name="connsiteY0" fmla="*/ 3683000 h 3683000"/>
              <a:gd name="connsiteX1" fmla="*/ 33163 w 3119263"/>
              <a:gd name="connsiteY1" fmla="*/ 3562350 h 3683000"/>
              <a:gd name="connsiteX2" fmla="*/ 14113 w 3119263"/>
              <a:gd name="connsiteY2" fmla="*/ 3460750 h 3683000"/>
              <a:gd name="connsiteX3" fmla="*/ 217313 w 3119263"/>
              <a:gd name="connsiteY3" fmla="*/ 3460750 h 3683000"/>
              <a:gd name="connsiteX4" fmla="*/ 166513 w 3119263"/>
              <a:gd name="connsiteY4" fmla="*/ 3390900 h 3683000"/>
              <a:gd name="connsiteX5" fmla="*/ 103013 w 3119263"/>
              <a:gd name="connsiteY5" fmla="*/ 3232150 h 3683000"/>
              <a:gd name="connsiteX6" fmla="*/ 90313 w 3119263"/>
              <a:gd name="connsiteY6" fmla="*/ 3035300 h 3683000"/>
              <a:gd name="connsiteX7" fmla="*/ 64913 w 3119263"/>
              <a:gd name="connsiteY7" fmla="*/ 2990850 h 3683000"/>
              <a:gd name="connsiteX8" fmla="*/ 128413 w 3119263"/>
              <a:gd name="connsiteY8" fmla="*/ 2889250 h 3683000"/>
              <a:gd name="connsiteX9" fmla="*/ 77613 w 3119263"/>
              <a:gd name="connsiteY9" fmla="*/ 2794000 h 3683000"/>
              <a:gd name="connsiteX10" fmla="*/ 14113 w 3119263"/>
              <a:gd name="connsiteY10" fmla="*/ 2698750 h 3683000"/>
              <a:gd name="connsiteX11" fmla="*/ 83963 w 3119263"/>
              <a:gd name="connsiteY11" fmla="*/ 2628900 h 3683000"/>
              <a:gd name="connsiteX12" fmla="*/ 274463 w 3119263"/>
              <a:gd name="connsiteY12" fmla="*/ 2679700 h 3683000"/>
              <a:gd name="connsiteX13" fmla="*/ 401463 w 3119263"/>
              <a:gd name="connsiteY13" fmla="*/ 2286000 h 3683000"/>
              <a:gd name="connsiteX14" fmla="*/ 420513 w 3119263"/>
              <a:gd name="connsiteY14" fmla="*/ 1911350 h 3683000"/>
              <a:gd name="connsiteX15" fmla="*/ 445913 w 3119263"/>
              <a:gd name="connsiteY15" fmla="*/ 1816100 h 3683000"/>
              <a:gd name="connsiteX16" fmla="*/ 471313 w 3119263"/>
              <a:gd name="connsiteY16" fmla="*/ 1625600 h 3683000"/>
              <a:gd name="connsiteX17" fmla="*/ 591963 w 3119263"/>
              <a:gd name="connsiteY17" fmla="*/ 1498600 h 3683000"/>
              <a:gd name="connsiteX18" fmla="*/ 1023763 w 3119263"/>
              <a:gd name="connsiteY18" fmla="*/ 1066800 h 3683000"/>
              <a:gd name="connsiteX19" fmla="*/ 1392063 w 3119263"/>
              <a:gd name="connsiteY19" fmla="*/ 863600 h 3683000"/>
              <a:gd name="connsiteX20" fmla="*/ 1506363 w 3119263"/>
              <a:gd name="connsiteY20" fmla="*/ 558800 h 3683000"/>
              <a:gd name="connsiteX21" fmla="*/ 1773063 w 3119263"/>
              <a:gd name="connsiteY21" fmla="*/ 508000 h 3683000"/>
              <a:gd name="connsiteX22" fmla="*/ 2249313 w 3119263"/>
              <a:gd name="connsiteY22" fmla="*/ 488950 h 3683000"/>
              <a:gd name="connsiteX23" fmla="*/ 2655713 w 3119263"/>
              <a:gd name="connsiteY23" fmla="*/ 673099 h 3683000"/>
              <a:gd name="connsiteX24" fmla="*/ 2960513 w 3119263"/>
              <a:gd name="connsiteY24" fmla="*/ 539750 h 3683000"/>
              <a:gd name="connsiteX25" fmla="*/ 3119263 w 3119263"/>
              <a:gd name="connsiteY25" fmla="*/ 0 h 3683000"/>
              <a:gd name="connsiteX0" fmla="*/ 33163 w 3119263"/>
              <a:gd name="connsiteY0" fmla="*/ 3562350 h 3562350"/>
              <a:gd name="connsiteX1" fmla="*/ 14113 w 3119263"/>
              <a:gd name="connsiteY1" fmla="*/ 3460750 h 3562350"/>
              <a:gd name="connsiteX2" fmla="*/ 217313 w 3119263"/>
              <a:gd name="connsiteY2" fmla="*/ 3460750 h 3562350"/>
              <a:gd name="connsiteX3" fmla="*/ 166513 w 3119263"/>
              <a:gd name="connsiteY3" fmla="*/ 3390900 h 3562350"/>
              <a:gd name="connsiteX4" fmla="*/ 103013 w 3119263"/>
              <a:gd name="connsiteY4" fmla="*/ 3232150 h 3562350"/>
              <a:gd name="connsiteX5" fmla="*/ 90313 w 3119263"/>
              <a:gd name="connsiteY5" fmla="*/ 3035300 h 3562350"/>
              <a:gd name="connsiteX6" fmla="*/ 64913 w 3119263"/>
              <a:gd name="connsiteY6" fmla="*/ 2990850 h 3562350"/>
              <a:gd name="connsiteX7" fmla="*/ 128413 w 3119263"/>
              <a:gd name="connsiteY7" fmla="*/ 2889250 h 3562350"/>
              <a:gd name="connsiteX8" fmla="*/ 77613 w 3119263"/>
              <a:gd name="connsiteY8" fmla="*/ 2794000 h 3562350"/>
              <a:gd name="connsiteX9" fmla="*/ 14113 w 3119263"/>
              <a:gd name="connsiteY9" fmla="*/ 2698750 h 3562350"/>
              <a:gd name="connsiteX10" fmla="*/ 83963 w 3119263"/>
              <a:gd name="connsiteY10" fmla="*/ 2628900 h 3562350"/>
              <a:gd name="connsiteX11" fmla="*/ 274463 w 3119263"/>
              <a:gd name="connsiteY11" fmla="*/ 2679700 h 3562350"/>
              <a:gd name="connsiteX12" fmla="*/ 401463 w 3119263"/>
              <a:gd name="connsiteY12" fmla="*/ 2286000 h 3562350"/>
              <a:gd name="connsiteX13" fmla="*/ 420513 w 3119263"/>
              <a:gd name="connsiteY13" fmla="*/ 1911350 h 3562350"/>
              <a:gd name="connsiteX14" fmla="*/ 445913 w 3119263"/>
              <a:gd name="connsiteY14" fmla="*/ 1816100 h 3562350"/>
              <a:gd name="connsiteX15" fmla="*/ 471313 w 3119263"/>
              <a:gd name="connsiteY15" fmla="*/ 1625600 h 3562350"/>
              <a:gd name="connsiteX16" fmla="*/ 591963 w 3119263"/>
              <a:gd name="connsiteY16" fmla="*/ 1498600 h 3562350"/>
              <a:gd name="connsiteX17" fmla="*/ 1023763 w 3119263"/>
              <a:gd name="connsiteY17" fmla="*/ 1066800 h 3562350"/>
              <a:gd name="connsiteX18" fmla="*/ 1392063 w 3119263"/>
              <a:gd name="connsiteY18" fmla="*/ 863600 h 3562350"/>
              <a:gd name="connsiteX19" fmla="*/ 1506363 w 3119263"/>
              <a:gd name="connsiteY19" fmla="*/ 558800 h 3562350"/>
              <a:gd name="connsiteX20" fmla="*/ 1773063 w 3119263"/>
              <a:gd name="connsiteY20" fmla="*/ 508000 h 3562350"/>
              <a:gd name="connsiteX21" fmla="*/ 2249313 w 3119263"/>
              <a:gd name="connsiteY21" fmla="*/ 488950 h 3562350"/>
              <a:gd name="connsiteX22" fmla="*/ 2655713 w 3119263"/>
              <a:gd name="connsiteY22" fmla="*/ 673099 h 3562350"/>
              <a:gd name="connsiteX23" fmla="*/ 2960513 w 3119263"/>
              <a:gd name="connsiteY23" fmla="*/ 539750 h 3562350"/>
              <a:gd name="connsiteX24" fmla="*/ 3119263 w 3119263"/>
              <a:gd name="connsiteY24" fmla="*/ 0 h 3562350"/>
              <a:gd name="connsiteX0" fmla="*/ 19 w 3105169"/>
              <a:gd name="connsiteY0" fmla="*/ 3460750 h 3463627"/>
              <a:gd name="connsiteX1" fmla="*/ 203219 w 3105169"/>
              <a:gd name="connsiteY1" fmla="*/ 3460750 h 3463627"/>
              <a:gd name="connsiteX2" fmla="*/ 152419 w 3105169"/>
              <a:gd name="connsiteY2" fmla="*/ 3390900 h 3463627"/>
              <a:gd name="connsiteX3" fmla="*/ 88919 w 3105169"/>
              <a:gd name="connsiteY3" fmla="*/ 3232150 h 3463627"/>
              <a:gd name="connsiteX4" fmla="*/ 76219 w 3105169"/>
              <a:gd name="connsiteY4" fmla="*/ 3035300 h 3463627"/>
              <a:gd name="connsiteX5" fmla="*/ 50819 w 3105169"/>
              <a:gd name="connsiteY5" fmla="*/ 2990850 h 3463627"/>
              <a:gd name="connsiteX6" fmla="*/ 114319 w 3105169"/>
              <a:gd name="connsiteY6" fmla="*/ 2889250 h 3463627"/>
              <a:gd name="connsiteX7" fmla="*/ 63519 w 3105169"/>
              <a:gd name="connsiteY7" fmla="*/ 2794000 h 3463627"/>
              <a:gd name="connsiteX8" fmla="*/ 19 w 3105169"/>
              <a:gd name="connsiteY8" fmla="*/ 2698750 h 3463627"/>
              <a:gd name="connsiteX9" fmla="*/ 69869 w 3105169"/>
              <a:gd name="connsiteY9" fmla="*/ 2628900 h 3463627"/>
              <a:gd name="connsiteX10" fmla="*/ 260369 w 3105169"/>
              <a:gd name="connsiteY10" fmla="*/ 2679700 h 3463627"/>
              <a:gd name="connsiteX11" fmla="*/ 387369 w 3105169"/>
              <a:gd name="connsiteY11" fmla="*/ 2286000 h 3463627"/>
              <a:gd name="connsiteX12" fmla="*/ 406419 w 3105169"/>
              <a:gd name="connsiteY12" fmla="*/ 1911350 h 3463627"/>
              <a:gd name="connsiteX13" fmla="*/ 431819 w 3105169"/>
              <a:gd name="connsiteY13" fmla="*/ 1816100 h 3463627"/>
              <a:gd name="connsiteX14" fmla="*/ 457219 w 3105169"/>
              <a:gd name="connsiteY14" fmla="*/ 1625600 h 3463627"/>
              <a:gd name="connsiteX15" fmla="*/ 577869 w 3105169"/>
              <a:gd name="connsiteY15" fmla="*/ 1498600 h 3463627"/>
              <a:gd name="connsiteX16" fmla="*/ 1009669 w 3105169"/>
              <a:gd name="connsiteY16" fmla="*/ 1066800 h 3463627"/>
              <a:gd name="connsiteX17" fmla="*/ 1377969 w 3105169"/>
              <a:gd name="connsiteY17" fmla="*/ 863600 h 3463627"/>
              <a:gd name="connsiteX18" fmla="*/ 1492269 w 3105169"/>
              <a:gd name="connsiteY18" fmla="*/ 558800 h 3463627"/>
              <a:gd name="connsiteX19" fmla="*/ 1758969 w 3105169"/>
              <a:gd name="connsiteY19" fmla="*/ 508000 h 3463627"/>
              <a:gd name="connsiteX20" fmla="*/ 2235219 w 3105169"/>
              <a:gd name="connsiteY20" fmla="*/ 488950 h 3463627"/>
              <a:gd name="connsiteX21" fmla="*/ 2641619 w 3105169"/>
              <a:gd name="connsiteY21" fmla="*/ 673099 h 3463627"/>
              <a:gd name="connsiteX22" fmla="*/ 2946419 w 3105169"/>
              <a:gd name="connsiteY22" fmla="*/ 539750 h 3463627"/>
              <a:gd name="connsiteX23" fmla="*/ 3105169 w 3105169"/>
              <a:gd name="connsiteY23" fmla="*/ 0 h 3463627"/>
              <a:gd name="connsiteX0" fmla="*/ 203219 w 3105169"/>
              <a:gd name="connsiteY0" fmla="*/ 3460750 h 3460750"/>
              <a:gd name="connsiteX1" fmla="*/ 152419 w 3105169"/>
              <a:gd name="connsiteY1" fmla="*/ 3390900 h 3460750"/>
              <a:gd name="connsiteX2" fmla="*/ 88919 w 3105169"/>
              <a:gd name="connsiteY2" fmla="*/ 3232150 h 3460750"/>
              <a:gd name="connsiteX3" fmla="*/ 76219 w 3105169"/>
              <a:gd name="connsiteY3" fmla="*/ 3035300 h 3460750"/>
              <a:gd name="connsiteX4" fmla="*/ 50819 w 3105169"/>
              <a:gd name="connsiteY4" fmla="*/ 2990850 h 3460750"/>
              <a:gd name="connsiteX5" fmla="*/ 114319 w 3105169"/>
              <a:gd name="connsiteY5" fmla="*/ 2889250 h 3460750"/>
              <a:gd name="connsiteX6" fmla="*/ 63519 w 3105169"/>
              <a:gd name="connsiteY6" fmla="*/ 2794000 h 3460750"/>
              <a:gd name="connsiteX7" fmla="*/ 19 w 3105169"/>
              <a:gd name="connsiteY7" fmla="*/ 2698750 h 3460750"/>
              <a:gd name="connsiteX8" fmla="*/ 69869 w 3105169"/>
              <a:gd name="connsiteY8" fmla="*/ 2628900 h 3460750"/>
              <a:gd name="connsiteX9" fmla="*/ 260369 w 3105169"/>
              <a:gd name="connsiteY9" fmla="*/ 2679700 h 3460750"/>
              <a:gd name="connsiteX10" fmla="*/ 387369 w 3105169"/>
              <a:gd name="connsiteY10" fmla="*/ 2286000 h 3460750"/>
              <a:gd name="connsiteX11" fmla="*/ 406419 w 3105169"/>
              <a:gd name="connsiteY11" fmla="*/ 1911350 h 3460750"/>
              <a:gd name="connsiteX12" fmla="*/ 431819 w 3105169"/>
              <a:gd name="connsiteY12" fmla="*/ 1816100 h 3460750"/>
              <a:gd name="connsiteX13" fmla="*/ 457219 w 3105169"/>
              <a:gd name="connsiteY13" fmla="*/ 1625600 h 3460750"/>
              <a:gd name="connsiteX14" fmla="*/ 577869 w 3105169"/>
              <a:gd name="connsiteY14" fmla="*/ 1498600 h 3460750"/>
              <a:gd name="connsiteX15" fmla="*/ 1009669 w 3105169"/>
              <a:gd name="connsiteY15" fmla="*/ 1066800 h 3460750"/>
              <a:gd name="connsiteX16" fmla="*/ 1377969 w 3105169"/>
              <a:gd name="connsiteY16" fmla="*/ 863600 h 3460750"/>
              <a:gd name="connsiteX17" fmla="*/ 1492269 w 3105169"/>
              <a:gd name="connsiteY17" fmla="*/ 558800 h 3460750"/>
              <a:gd name="connsiteX18" fmla="*/ 1758969 w 3105169"/>
              <a:gd name="connsiteY18" fmla="*/ 508000 h 3460750"/>
              <a:gd name="connsiteX19" fmla="*/ 2235219 w 3105169"/>
              <a:gd name="connsiteY19" fmla="*/ 488950 h 3460750"/>
              <a:gd name="connsiteX20" fmla="*/ 2641619 w 3105169"/>
              <a:gd name="connsiteY20" fmla="*/ 673099 h 3460750"/>
              <a:gd name="connsiteX21" fmla="*/ 2946419 w 3105169"/>
              <a:gd name="connsiteY21" fmla="*/ 539750 h 3460750"/>
              <a:gd name="connsiteX22" fmla="*/ 3105169 w 3105169"/>
              <a:gd name="connsiteY22" fmla="*/ 0 h 3460750"/>
              <a:gd name="connsiteX0" fmla="*/ 152419 w 3105169"/>
              <a:gd name="connsiteY0" fmla="*/ 3390900 h 3390900"/>
              <a:gd name="connsiteX1" fmla="*/ 88919 w 3105169"/>
              <a:gd name="connsiteY1" fmla="*/ 3232150 h 3390900"/>
              <a:gd name="connsiteX2" fmla="*/ 76219 w 3105169"/>
              <a:gd name="connsiteY2" fmla="*/ 3035300 h 3390900"/>
              <a:gd name="connsiteX3" fmla="*/ 50819 w 3105169"/>
              <a:gd name="connsiteY3" fmla="*/ 2990850 h 3390900"/>
              <a:gd name="connsiteX4" fmla="*/ 114319 w 3105169"/>
              <a:gd name="connsiteY4" fmla="*/ 2889250 h 3390900"/>
              <a:gd name="connsiteX5" fmla="*/ 63519 w 3105169"/>
              <a:gd name="connsiteY5" fmla="*/ 2794000 h 3390900"/>
              <a:gd name="connsiteX6" fmla="*/ 19 w 3105169"/>
              <a:gd name="connsiteY6" fmla="*/ 2698750 h 3390900"/>
              <a:gd name="connsiteX7" fmla="*/ 69869 w 3105169"/>
              <a:gd name="connsiteY7" fmla="*/ 2628900 h 3390900"/>
              <a:gd name="connsiteX8" fmla="*/ 260369 w 3105169"/>
              <a:gd name="connsiteY8" fmla="*/ 2679700 h 3390900"/>
              <a:gd name="connsiteX9" fmla="*/ 387369 w 3105169"/>
              <a:gd name="connsiteY9" fmla="*/ 2286000 h 3390900"/>
              <a:gd name="connsiteX10" fmla="*/ 406419 w 3105169"/>
              <a:gd name="connsiteY10" fmla="*/ 1911350 h 3390900"/>
              <a:gd name="connsiteX11" fmla="*/ 431819 w 3105169"/>
              <a:gd name="connsiteY11" fmla="*/ 1816100 h 3390900"/>
              <a:gd name="connsiteX12" fmla="*/ 457219 w 3105169"/>
              <a:gd name="connsiteY12" fmla="*/ 1625600 h 3390900"/>
              <a:gd name="connsiteX13" fmla="*/ 577869 w 3105169"/>
              <a:gd name="connsiteY13" fmla="*/ 1498600 h 3390900"/>
              <a:gd name="connsiteX14" fmla="*/ 1009669 w 3105169"/>
              <a:gd name="connsiteY14" fmla="*/ 1066800 h 3390900"/>
              <a:gd name="connsiteX15" fmla="*/ 1377969 w 3105169"/>
              <a:gd name="connsiteY15" fmla="*/ 863600 h 3390900"/>
              <a:gd name="connsiteX16" fmla="*/ 1492269 w 3105169"/>
              <a:gd name="connsiteY16" fmla="*/ 558800 h 3390900"/>
              <a:gd name="connsiteX17" fmla="*/ 1758969 w 3105169"/>
              <a:gd name="connsiteY17" fmla="*/ 508000 h 3390900"/>
              <a:gd name="connsiteX18" fmla="*/ 2235219 w 3105169"/>
              <a:gd name="connsiteY18" fmla="*/ 488950 h 3390900"/>
              <a:gd name="connsiteX19" fmla="*/ 2641619 w 3105169"/>
              <a:gd name="connsiteY19" fmla="*/ 673099 h 3390900"/>
              <a:gd name="connsiteX20" fmla="*/ 2946419 w 3105169"/>
              <a:gd name="connsiteY20" fmla="*/ 539750 h 3390900"/>
              <a:gd name="connsiteX21" fmla="*/ 3105169 w 3105169"/>
              <a:gd name="connsiteY21" fmla="*/ 0 h 3390900"/>
              <a:gd name="connsiteX0" fmla="*/ 88919 w 3105169"/>
              <a:gd name="connsiteY0" fmla="*/ 3232150 h 3232150"/>
              <a:gd name="connsiteX1" fmla="*/ 76219 w 3105169"/>
              <a:gd name="connsiteY1" fmla="*/ 3035300 h 3232150"/>
              <a:gd name="connsiteX2" fmla="*/ 50819 w 3105169"/>
              <a:gd name="connsiteY2" fmla="*/ 2990850 h 3232150"/>
              <a:gd name="connsiteX3" fmla="*/ 114319 w 3105169"/>
              <a:gd name="connsiteY3" fmla="*/ 2889250 h 3232150"/>
              <a:gd name="connsiteX4" fmla="*/ 63519 w 3105169"/>
              <a:gd name="connsiteY4" fmla="*/ 2794000 h 3232150"/>
              <a:gd name="connsiteX5" fmla="*/ 19 w 3105169"/>
              <a:gd name="connsiteY5" fmla="*/ 2698750 h 3232150"/>
              <a:gd name="connsiteX6" fmla="*/ 69869 w 3105169"/>
              <a:gd name="connsiteY6" fmla="*/ 2628900 h 3232150"/>
              <a:gd name="connsiteX7" fmla="*/ 260369 w 3105169"/>
              <a:gd name="connsiteY7" fmla="*/ 2679700 h 3232150"/>
              <a:gd name="connsiteX8" fmla="*/ 387369 w 3105169"/>
              <a:gd name="connsiteY8" fmla="*/ 2286000 h 3232150"/>
              <a:gd name="connsiteX9" fmla="*/ 406419 w 3105169"/>
              <a:gd name="connsiteY9" fmla="*/ 1911350 h 3232150"/>
              <a:gd name="connsiteX10" fmla="*/ 431819 w 3105169"/>
              <a:gd name="connsiteY10" fmla="*/ 1816100 h 3232150"/>
              <a:gd name="connsiteX11" fmla="*/ 457219 w 3105169"/>
              <a:gd name="connsiteY11" fmla="*/ 1625600 h 3232150"/>
              <a:gd name="connsiteX12" fmla="*/ 577869 w 3105169"/>
              <a:gd name="connsiteY12" fmla="*/ 1498600 h 3232150"/>
              <a:gd name="connsiteX13" fmla="*/ 1009669 w 3105169"/>
              <a:gd name="connsiteY13" fmla="*/ 1066800 h 3232150"/>
              <a:gd name="connsiteX14" fmla="*/ 1377969 w 3105169"/>
              <a:gd name="connsiteY14" fmla="*/ 863600 h 3232150"/>
              <a:gd name="connsiteX15" fmla="*/ 1492269 w 3105169"/>
              <a:gd name="connsiteY15" fmla="*/ 558800 h 3232150"/>
              <a:gd name="connsiteX16" fmla="*/ 1758969 w 3105169"/>
              <a:gd name="connsiteY16" fmla="*/ 508000 h 3232150"/>
              <a:gd name="connsiteX17" fmla="*/ 2235219 w 3105169"/>
              <a:gd name="connsiteY17" fmla="*/ 488950 h 3232150"/>
              <a:gd name="connsiteX18" fmla="*/ 2641619 w 3105169"/>
              <a:gd name="connsiteY18" fmla="*/ 673099 h 3232150"/>
              <a:gd name="connsiteX19" fmla="*/ 2946419 w 3105169"/>
              <a:gd name="connsiteY19" fmla="*/ 539750 h 3232150"/>
              <a:gd name="connsiteX20" fmla="*/ 3105169 w 3105169"/>
              <a:gd name="connsiteY20" fmla="*/ 0 h 3232150"/>
              <a:gd name="connsiteX0" fmla="*/ 76219 w 3105169"/>
              <a:gd name="connsiteY0" fmla="*/ 3035300 h 3035300"/>
              <a:gd name="connsiteX1" fmla="*/ 50819 w 3105169"/>
              <a:gd name="connsiteY1" fmla="*/ 2990850 h 3035300"/>
              <a:gd name="connsiteX2" fmla="*/ 114319 w 3105169"/>
              <a:gd name="connsiteY2" fmla="*/ 2889250 h 3035300"/>
              <a:gd name="connsiteX3" fmla="*/ 63519 w 3105169"/>
              <a:gd name="connsiteY3" fmla="*/ 2794000 h 3035300"/>
              <a:gd name="connsiteX4" fmla="*/ 19 w 3105169"/>
              <a:gd name="connsiteY4" fmla="*/ 2698750 h 3035300"/>
              <a:gd name="connsiteX5" fmla="*/ 69869 w 3105169"/>
              <a:gd name="connsiteY5" fmla="*/ 2628900 h 3035300"/>
              <a:gd name="connsiteX6" fmla="*/ 260369 w 3105169"/>
              <a:gd name="connsiteY6" fmla="*/ 2679700 h 3035300"/>
              <a:gd name="connsiteX7" fmla="*/ 387369 w 3105169"/>
              <a:gd name="connsiteY7" fmla="*/ 2286000 h 3035300"/>
              <a:gd name="connsiteX8" fmla="*/ 406419 w 3105169"/>
              <a:gd name="connsiteY8" fmla="*/ 1911350 h 3035300"/>
              <a:gd name="connsiteX9" fmla="*/ 431819 w 3105169"/>
              <a:gd name="connsiteY9" fmla="*/ 1816100 h 3035300"/>
              <a:gd name="connsiteX10" fmla="*/ 457219 w 3105169"/>
              <a:gd name="connsiteY10" fmla="*/ 1625600 h 3035300"/>
              <a:gd name="connsiteX11" fmla="*/ 577869 w 3105169"/>
              <a:gd name="connsiteY11" fmla="*/ 1498600 h 3035300"/>
              <a:gd name="connsiteX12" fmla="*/ 1009669 w 3105169"/>
              <a:gd name="connsiteY12" fmla="*/ 1066800 h 3035300"/>
              <a:gd name="connsiteX13" fmla="*/ 1377969 w 3105169"/>
              <a:gd name="connsiteY13" fmla="*/ 863600 h 3035300"/>
              <a:gd name="connsiteX14" fmla="*/ 1492269 w 3105169"/>
              <a:gd name="connsiteY14" fmla="*/ 558800 h 3035300"/>
              <a:gd name="connsiteX15" fmla="*/ 1758969 w 3105169"/>
              <a:gd name="connsiteY15" fmla="*/ 508000 h 3035300"/>
              <a:gd name="connsiteX16" fmla="*/ 2235219 w 3105169"/>
              <a:gd name="connsiteY16" fmla="*/ 488950 h 3035300"/>
              <a:gd name="connsiteX17" fmla="*/ 2641619 w 3105169"/>
              <a:gd name="connsiteY17" fmla="*/ 673099 h 3035300"/>
              <a:gd name="connsiteX18" fmla="*/ 2946419 w 3105169"/>
              <a:gd name="connsiteY18" fmla="*/ 539750 h 3035300"/>
              <a:gd name="connsiteX19" fmla="*/ 3105169 w 3105169"/>
              <a:gd name="connsiteY19" fmla="*/ 0 h 3035300"/>
              <a:gd name="connsiteX0" fmla="*/ 50819 w 3105169"/>
              <a:gd name="connsiteY0" fmla="*/ 2990850 h 2990850"/>
              <a:gd name="connsiteX1" fmla="*/ 114319 w 3105169"/>
              <a:gd name="connsiteY1" fmla="*/ 2889250 h 2990850"/>
              <a:gd name="connsiteX2" fmla="*/ 63519 w 3105169"/>
              <a:gd name="connsiteY2" fmla="*/ 2794000 h 2990850"/>
              <a:gd name="connsiteX3" fmla="*/ 19 w 3105169"/>
              <a:gd name="connsiteY3" fmla="*/ 2698750 h 2990850"/>
              <a:gd name="connsiteX4" fmla="*/ 69869 w 3105169"/>
              <a:gd name="connsiteY4" fmla="*/ 2628900 h 2990850"/>
              <a:gd name="connsiteX5" fmla="*/ 260369 w 3105169"/>
              <a:gd name="connsiteY5" fmla="*/ 2679700 h 2990850"/>
              <a:gd name="connsiteX6" fmla="*/ 387369 w 3105169"/>
              <a:gd name="connsiteY6" fmla="*/ 2286000 h 2990850"/>
              <a:gd name="connsiteX7" fmla="*/ 406419 w 3105169"/>
              <a:gd name="connsiteY7" fmla="*/ 1911350 h 2990850"/>
              <a:gd name="connsiteX8" fmla="*/ 431819 w 3105169"/>
              <a:gd name="connsiteY8" fmla="*/ 1816100 h 2990850"/>
              <a:gd name="connsiteX9" fmla="*/ 457219 w 3105169"/>
              <a:gd name="connsiteY9" fmla="*/ 1625600 h 2990850"/>
              <a:gd name="connsiteX10" fmla="*/ 577869 w 3105169"/>
              <a:gd name="connsiteY10" fmla="*/ 1498600 h 2990850"/>
              <a:gd name="connsiteX11" fmla="*/ 1009669 w 3105169"/>
              <a:gd name="connsiteY11" fmla="*/ 1066800 h 2990850"/>
              <a:gd name="connsiteX12" fmla="*/ 1377969 w 3105169"/>
              <a:gd name="connsiteY12" fmla="*/ 863600 h 2990850"/>
              <a:gd name="connsiteX13" fmla="*/ 1492269 w 3105169"/>
              <a:gd name="connsiteY13" fmla="*/ 558800 h 2990850"/>
              <a:gd name="connsiteX14" fmla="*/ 1758969 w 3105169"/>
              <a:gd name="connsiteY14" fmla="*/ 508000 h 2990850"/>
              <a:gd name="connsiteX15" fmla="*/ 2235219 w 3105169"/>
              <a:gd name="connsiteY15" fmla="*/ 488950 h 2990850"/>
              <a:gd name="connsiteX16" fmla="*/ 2641619 w 3105169"/>
              <a:gd name="connsiteY16" fmla="*/ 673099 h 2990850"/>
              <a:gd name="connsiteX17" fmla="*/ 2946419 w 3105169"/>
              <a:gd name="connsiteY17" fmla="*/ 539750 h 2990850"/>
              <a:gd name="connsiteX18" fmla="*/ 3105169 w 3105169"/>
              <a:gd name="connsiteY18" fmla="*/ 0 h 2990850"/>
              <a:gd name="connsiteX0" fmla="*/ 114319 w 3105169"/>
              <a:gd name="connsiteY0" fmla="*/ 2889250 h 2889250"/>
              <a:gd name="connsiteX1" fmla="*/ 63519 w 3105169"/>
              <a:gd name="connsiteY1" fmla="*/ 2794000 h 2889250"/>
              <a:gd name="connsiteX2" fmla="*/ 19 w 3105169"/>
              <a:gd name="connsiteY2" fmla="*/ 2698750 h 2889250"/>
              <a:gd name="connsiteX3" fmla="*/ 69869 w 3105169"/>
              <a:gd name="connsiteY3" fmla="*/ 2628900 h 2889250"/>
              <a:gd name="connsiteX4" fmla="*/ 260369 w 3105169"/>
              <a:gd name="connsiteY4" fmla="*/ 2679700 h 2889250"/>
              <a:gd name="connsiteX5" fmla="*/ 387369 w 3105169"/>
              <a:gd name="connsiteY5" fmla="*/ 2286000 h 2889250"/>
              <a:gd name="connsiteX6" fmla="*/ 406419 w 3105169"/>
              <a:gd name="connsiteY6" fmla="*/ 1911350 h 2889250"/>
              <a:gd name="connsiteX7" fmla="*/ 431819 w 3105169"/>
              <a:gd name="connsiteY7" fmla="*/ 1816100 h 2889250"/>
              <a:gd name="connsiteX8" fmla="*/ 457219 w 3105169"/>
              <a:gd name="connsiteY8" fmla="*/ 1625600 h 2889250"/>
              <a:gd name="connsiteX9" fmla="*/ 577869 w 3105169"/>
              <a:gd name="connsiteY9" fmla="*/ 1498600 h 2889250"/>
              <a:gd name="connsiteX10" fmla="*/ 1009669 w 3105169"/>
              <a:gd name="connsiteY10" fmla="*/ 1066800 h 2889250"/>
              <a:gd name="connsiteX11" fmla="*/ 1377969 w 3105169"/>
              <a:gd name="connsiteY11" fmla="*/ 863600 h 2889250"/>
              <a:gd name="connsiteX12" fmla="*/ 1492269 w 3105169"/>
              <a:gd name="connsiteY12" fmla="*/ 558800 h 2889250"/>
              <a:gd name="connsiteX13" fmla="*/ 1758969 w 3105169"/>
              <a:gd name="connsiteY13" fmla="*/ 508000 h 2889250"/>
              <a:gd name="connsiteX14" fmla="*/ 2235219 w 3105169"/>
              <a:gd name="connsiteY14" fmla="*/ 488950 h 2889250"/>
              <a:gd name="connsiteX15" fmla="*/ 2641619 w 3105169"/>
              <a:gd name="connsiteY15" fmla="*/ 673099 h 2889250"/>
              <a:gd name="connsiteX16" fmla="*/ 2946419 w 3105169"/>
              <a:gd name="connsiteY16" fmla="*/ 539750 h 2889250"/>
              <a:gd name="connsiteX17" fmla="*/ 3105169 w 3105169"/>
              <a:gd name="connsiteY17" fmla="*/ 0 h 2889250"/>
              <a:gd name="connsiteX0" fmla="*/ 63519 w 3105169"/>
              <a:gd name="connsiteY0" fmla="*/ 2794000 h 2794000"/>
              <a:gd name="connsiteX1" fmla="*/ 19 w 3105169"/>
              <a:gd name="connsiteY1" fmla="*/ 2698750 h 2794000"/>
              <a:gd name="connsiteX2" fmla="*/ 69869 w 3105169"/>
              <a:gd name="connsiteY2" fmla="*/ 2628900 h 2794000"/>
              <a:gd name="connsiteX3" fmla="*/ 260369 w 3105169"/>
              <a:gd name="connsiteY3" fmla="*/ 2679700 h 2794000"/>
              <a:gd name="connsiteX4" fmla="*/ 387369 w 3105169"/>
              <a:gd name="connsiteY4" fmla="*/ 2286000 h 2794000"/>
              <a:gd name="connsiteX5" fmla="*/ 406419 w 3105169"/>
              <a:gd name="connsiteY5" fmla="*/ 1911350 h 2794000"/>
              <a:gd name="connsiteX6" fmla="*/ 431819 w 3105169"/>
              <a:gd name="connsiteY6" fmla="*/ 1816100 h 2794000"/>
              <a:gd name="connsiteX7" fmla="*/ 457219 w 3105169"/>
              <a:gd name="connsiteY7" fmla="*/ 1625600 h 2794000"/>
              <a:gd name="connsiteX8" fmla="*/ 577869 w 3105169"/>
              <a:gd name="connsiteY8" fmla="*/ 1498600 h 2794000"/>
              <a:gd name="connsiteX9" fmla="*/ 1009669 w 3105169"/>
              <a:gd name="connsiteY9" fmla="*/ 1066800 h 2794000"/>
              <a:gd name="connsiteX10" fmla="*/ 1377969 w 3105169"/>
              <a:gd name="connsiteY10" fmla="*/ 863600 h 2794000"/>
              <a:gd name="connsiteX11" fmla="*/ 1492269 w 3105169"/>
              <a:gd name="connsiteY11" fmla="*/ 558800 h 2794000"/>
              <a:gd name="connsiteX12" fmla="*/ 1758969 w 3105169"/>
              <a:gd name="connsiteY12" fmla="*/ 508000 h 2794000"/>
              <a:gd name="connsiteX13" fmla="*/ 2235219 w 3105169"/>
              <a:gd name="connsiteY13" fmla="*/ 488950 h 2794000"/>
              <a:gd name="connsiteX14" fmla="*/ 2641619 w 3105169"/>
              <a:gd name="connsiteY14" fmla="*/ 673099 h 2794000"/>
              <a:gd name="connsiteX15" fmla="*/ 2946419 w 3105169"/>
              <a:gd name="connsiteY15" fmla="*/ 539750 h 2794000"/>
              <a:gd name="connsiteX16" fmla="*/ 3105169 w 3105169"/>
              <a:gd name="connsiteY16" fmla="*/ 0 h 2794000"/>
              <a:gd name="connsiteX0" fmla="*/ 0 w 3105150"/>
              <a:gd name="connsiteY0" fmla="*/ 2698750 h 2698750"/>
              <a:gd name="connsiteX1" fmla="*/ 69850 w 3105150"/>
              <a:gd name="connsiteY1" fmla="*/ 2628900 h 2698750"/>
              <a:gd name="connsiteX2" fmla="*/ 260350 w 3105150"/>
              <a:gd name="connsiteY2" fmla="*/ 2679700 h 2698750"/>
              <a:gd name="connsiteX3" fmla="*/ 387350 w 3105150"/>
              <a:gd name="connsiteY3" fmla="*/ 2286000 h 2698750"/>
              <a:gd name="connsiteX4" fmla="*/ 406400 w 3105150"/>
              <a:gd name="connsiteY4" fmla="*/ 1911350 h 2698750"/>
              <a:gd name="connsiteX5" fmla="*/ 431800 w 3105150"/>
              <a:gd name="connsiteY5" fmla="*/ 1816100 h 2698750"/>
              <a:gd name="connsiteX6" fmla="*/ 457200 w 3105150"/>
              <a:gd name="connsiteY6" fmla="*/ 1625600 h 2698750"/>
              <a:gd name="connsiteX7" fmla="*/ 577850 w 3105150"/>
              <a:gd name="connsiteY7" fmla="*/ 1498600 h 2698750"/>
              <a:gd name="connsiteX8" fmla="*/ 1009650 w 3105150"/>
              <a:gd name="connsiteY8" fmla="*/ 1066800 h 2698750"/>
              <a:gd name="connsiteX9" fmla="*/ 1377950 w 3105150"/>
              <a:gd name="connsiteY9" fmla="*/ 863600 h 2698750"/>
              <a:gd name="connsiteX10" fmla="*/ 1492250 w 3105150"/>
              <a:gd name="connsiteY10" fmla="*/ 558800 h 2698750"/>
              <a:gd name="connsiteX11" fmla="*/ 1758950 w 3105150"/>
              <a:gd name="connsiteY11" fmla="*/ 508000 h 2698750"/>
              <a:gd name="connsiteX12" fmla="*/ 2235200 w 3105150"/>
              <a:gd name="connsiteY12" fmla="*/ 488950 h 2698750"/>
              <a:gd name="connsiteX13" fmla="*/ 2641600 w 3105150"/>
              <a:gd name="connsiteY13" fmla="*/ 673099 h 2698750"/>
              <a:gd name="connsiteX14" fmla="*/ 2946400 w 3105150"/>
              <a:gd name="connsiteY14" fmla="*/ 539750 h 2698750"/>
              <a:gd name="connsiteX15" fmla="*/ 3105150 w 3105150"/>
              <a:gd name="connsiteY15" fmla="*/ 0 h 2698750"/>
              <a:gd name="connsiteX0" fmla="*/ 0 w 3035300"/>
              <a:gd name="connsiteY0" fmla="*/ 2628900 h 2696066"/>
              <a:gd name="connsiteX1" fmla="*/ 190500 w 3035300"/>
              <a:gd name="connsiteY1" fmla="*/ 2679700 h 2696066"/>
              <a:gd name="connsiteX2" fmla="*/ 317500 w 3035300"/>
              <a:gd name="connsiteY2" fmla="*/ 2286000 h 2696066"/>
              <a:gd name="connsiteX3" fmla="*/ 336550 w 3035300"/>
              <a:gd name="connsiteY3" fmla="*/ 1911350 h 2696066"/>
              <a:gd name="connsiteX4" fmla="*/ 361950 w 3035300"/>
              <a:gd name="connsiteY4" fmla="*/ 1816100 h 2696066"/>
              <a:gd name="connsiteX5" fmla="*/ 387350 w 3035300"/>
              <a:gd name="connsiteY5" fmla="*/ 1625600 h 2696066"/>
              <a:gd name="connsiteX6" fmla="*/ 508000 w 3035300"/>
              <a:gd name="connsiteY6" fmla="*/ 1498600 h 2696066"/>
              <a:gd name="connsiteX7" fmla="*/ 939800 w 3035300"/>
              <a:gd name="connsiteY7" fmla="*/ 1066800 h 2696066"/>
              <a:gd name="connsiteX8" fmla="*/ 1308100 w 3035300"/>
              <a:gd name="connsiteY8" fmla="*/ 863600 h 2696066"/>
              <a:gd name="connsiteX9" fmla="*/ 1422400 w 3035300"/>
              <a:gd name="connsiteY9" fmla="*/ 558800 h 2696066"/>
              <a:gd name="connsiteX10" fmla="*/ 1689100 w 3035300"/>
              <a:gd name="connsiteY10" fmla="*/ 508000 h 2696066"/>
              <a:gd name="connsiteX11" fmla="*/ 2165350 w 3035300"/>
              <a:gd name="connsiteY11" fmla="*/ 488950 h 2696066"/>
              <a:gd name="connsiteX12" fmla="*/ 2571750 w 3035300"/>
              <a:gd name="connsiteY12" fmla="*/ 673099 h 2696066"/>
              <a:gd name="connsiteX13" fmla="*/ 2876550 w 3035300"/>
              <a:gd name="connsiteY13" fmla="*/ 539750 h 2696066"/>
              <a:gd name="connsiteX14" fmla="*/ 3035300 w 3035300"/>
              <a:gd name="connsiteY14" fmla="*/ 0 h 2696066"/>
              <a:gd name="connsiteX0" fmla="*/ 0 w 2844800"/>
              <a:gd name="connsiteY0" fmla="*/ 2679700 h 2679700"/>
              <a:gd name="connsiteX1" fmla="*/ 127000 w 2844800"/>
              <a:gd name="connsiteY1" fmla="*/ 2286000 h 2679700"/>
              <a:gd name="connsiteX2" fmla="*/ 146050 w 2844800"/>
              <a:gd name="connsiteY2" fmla="*/ 1911350 h 2679700"/>
              <a:gd name="connsiteX3" fmla="*/ 171450 w 2844800"/>
              <a:gd name="connsiteY3" fmla="*/ 1816100 h 2679700"/>
              <a:gd name="connsiteX4" fmla="*/ 196850 w 2844800"/>
              <a:gd name="connsiteY4" fmla="*/ 1625600 h 2679700"/>
              <a:gd name="connsiteX5" fmla="*/ 317500 w 2844800"/>
              <a:gd name="connsiteY5" fmla="*/ 1498600 h 2679700"/>
              <a:gd name="connsiteX6" fmla="*/ 749300 w 2844800"/>
              <a:gd name="connsiteY6" fmla="*/ 1066800 h 2679700"/>
              <a:gd name="connsiteX7" fmla="*/ 1117600 w 2844800"/>
              <a:gd name="connsiteY7" fmla="*/ 863600 h 2679700"/>
              <a:gd name="connsiteX8" fmla="*/ 1231900 w 2844800"/>
              <a:gd name="connsiteY8" fmla="*/ 558800 h 2679700"/>
              <a:gd name="connsiteX9" fmla="*/ 1498600 w 2844800"/>
              <a:gd name="connsiteY9" fmla="*/ 508000 h 2679700"/>
              <a:gd name="connsiteX10" fmla="*/ 1974850 w 2844800"/>
              <a:gd name="connsiteY10" fmla="*/ 488950 h 2679700"/>
              <a:gd name="connsiteX11" fmla="*/ 2381250 w 2844800"/>
              <a:gd name="connsiteY11" fmla="*/ 673099 h 2679700"/>
              <a:gd name="connsiteX12" fmla="*/ 2686050 w 2844800"/>
              <a:gd name="connsiteY12" fmla="*/ 539750 h 2679700"/>
              <a:gd name="connsiteX13" fmla="*/ 2844800 w 2844800"/>
              <a:gd name="connsiteY13" fmla="*/ 0 h 2679700"/>
              <a:gd name="connsiteX0" fmla="*/ 0 w 2835311"/>
              <a:gd name="connsiteY0" fmla="*/ 2451941 h 2451941"/>
              <a:gd name="connsiteX1" fmla="*/ 127000 w 2835311"/>
              <a:gd name="connsiteY1" fmla="*/ 2058241 h 2451941"/>
              <a:gd name="connsiteX2" fmla="*/ 146050 w 2835311"/>
              <a:gd name="connsiteY2" fmla="*/ 1683591 h 2451941"/>
              <a:gd name="connsiteX3" fmla="*/ 171450 w 2835311"/>
              <a:gd name="connsiteY3" fmla="*/ 1588341 h 2451941"/>
              <a:gd name="connsiteX4" fmla="*/ 196850 w 2835311"/>
              <a:gd name="connsiteY4" fmla="*/ 1397841 h 2451941"/>
              <a:gd name="connsiteX5" fmla="*/ 317500 w 2835311"/>
              <a:gd name="connsiteY5" fmla="*/ 1270841 h 2451941"/>
              <a:gd name="connsiteX6" fmla="*/ 749300 w 2835311"/>
              <a:gd name="connsiteY6" fmla="*/ 839041 h 2451941"/>
              <a:gd name="connsiteX7" fmla="*/ 1117600 w 2835311"/>
              <a:gd name="connsiteY7" fmla="*/ 635841 h 2451941"/>
              <a:gd name="connsiteX8" fmla="*/ 1231900 w 2835311"/>
              <a:gd name="connsiteY8" fmla="*/ 331041 h 2451941"/>
              <a:gd name="connsiteX9" fmla="*/ 1498600 w 2835311"/>
              <a:gd name="connsiteY9" fmla="*/ 280241 h 2451941"/>
              <a:gd name="connsiteX10" fmla="*/ 1974850 w 2835311"/>
              <a:gd name="connsiteY10" fmla="*/ 261191 h 2451941"/>
              <a:gd name="connsiteX11" fmla="*/ 2381250 w 2835311"/>
              <a:gd name="connsiteY11" fmla="*/ 445340 h 2451941"/>
              <a:gd name="connsiteX12" fmla="*/ 2686050 w 2835311"/>
              <a:gd name="connsiteY12" fmla="*/ 311991 h 2451941"/>
              <a:gd name="connsiteX13" fmla="*/ 2835311 w 2835311"/>
              <a:gd name="connsiteY13" fmla="*/ 0 h 245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35311" h="2451941">
                <a:moveTo>
                  <a:pt x="0" y="2451941"/>
                </a:moveTo>
                <a:cubicBezTo>
                  <a:pt x="52917" y="2394791"/>
                  <a:pt x="102658" y="2186299"/>
                  <a:pt x="127000" y="2058241"/>
                </a:cubicBezTo>
                <a:cubicBezTo>
                  <a:pt x="151342" y="1930183"/>
                  <a:pt x="138642" y="1761908"/>
                  <a:pt x="146050" y="1683591"/>
                </a:cubicBezTo>
                <a:cubicBezTo>
                  <a:pt x="153458" y="1605274"/>
                  <a:pt x="162983" y="1635966"/>
                  <a:pt x="171450" y="1588341"/>
                </a:cubicBezTo>
                <a:cubicBezTo>
                  <a:pt x="179917" y="1540716"/>
                  <a:pt x="172508" y="1450758"/>
                  <a:pt x="196850" y="1397841"/>
                </a:cubicBezTo>
                <a:cubicBezTo>
                  <a:pt x="221192" y="1344924"/>
                  <a:pt x="225425" y="1363974"/>
                  <a:pt x="317500" y="1270841"/>
                </a:cubicBezTo>
                <a:cubicBezTo>
                  <a:pt x="409575" y="1177708"/>
                  <a:pt x="615950" y="944874"/>
                  <a:pt x="749300" y="839041"/>
                </a:cubicBezTo>
                <a:cubicBezTo>
                  <a:pt x="882650" y="733208"/>
                  <a:pt x="1054100" y="724741"/>
                  <a:pt x="1117600" y="635841"/>
                </a:cubicBezTo>
                <a:cubicBezTo>
                  <a:pt x="1181100" y="546941"/>
                  <a:pt x="1149350" y="377608"/>
                  <a:pt x="1231900" y="331041"/>
                </a:cubicBezTo>
                <a:cubicBezTo>
                  <a:pt x="1314450" y="284474"/>
                  <a:pt x="1373717" y="321516"/>
                  <a:pt x="1498600" y="280241"/>
                </a:cubicBezTo>
                <a:cubicBezTo>
                  <a:pt x="1623483" y="238966"/>
                  <a:pt x="1827742" y="233675"/>
                  <a:pt x="1974850" y="261191"/>
                </a:cubicBezTo>
                <a:cubicBezTo>
                  <a:pt x="2121958" y="288707"/>
                  <a:pt x="2262717" y="436873"/>
                  <a:pt x="2381250" y="445340"/>
                </a:cubicBezTo>
                <a:cubicBezTo>
                  <a:pt x="2499783" y="453807"/>
                  <a:pt x="2597150" y="319399"/>
                  <a:pt x="2686050" y="311991"/>
                </a:cubicBezTo>
                <a:cubicBezTo>
                  <a:pt x="2774950" y="304583"/>
                  <a:pt x="2787686" y="3175"/>
                  <a:pt x="2835311" y="0"/>
                </a:cubicBezTo>
              </a:path>
            </a:pathLst>
          </a:custGeom>
          <a:ln w="57150" cmpd="sng">
            <a:solidFill>
              <a:srgbClr val="0000FF"/>
            </a:solidFill>
            <a:prstDash val="solid"/>
          </a:ln>
        </p:spPr>
        <p:style>
          <a:lnRef idx="2">
            <a:schemeClr val="accent1"/>
          </a:lnRef>
          <a:fillRef idx="0">
            <a:schemeClr val="accent1"/>
          </a:fillRef>
          <a:effectRef idx="1">
            <a:schemeClr val="accent1"/>
          </a:effectRef>
          <a:fontRef idx="minor">
            <a:schemeClr val="tx1"/>
          </a:fontRef>
        </p:style>
        <p:txBody>
          <a:bodyPr lIns="91437" tIns="45720" rIns="91437" bIns="45720" rtlCol="0" anchor="ctr"/>
          <a:lstStyle/>
          <a:p>
            <a:pPr algn="ctr"/>
            <a:endParaRPr lang="es-ES"/>
          </a:p>
        </p:txBody>
      </p:sp>
      <p:sp>
        <p:nvSpPr>
          <p:cNvPr id="39" name="CuadroTexto 38"/>
          <p:cNvSpPr txBox="1"/>
          <p:nvPr/>
        </p:nvSpPr>
        <p:spPr>
          <a:xfrm>
            <a:off x="2206269" y="4579616"/>
            <a:ext cx="505265" cy="215444"/>
          </a:xfrm>
          <a:prstGeom prst="rect">
            <a:avLst/>
          </a:prstGeom>
          <a:noFill/>
        </p:spPr>
        <p:txBody>
          <a:bodyPr wrap="none" lIns="91437" tIns="45720" rIns="91437" bIns="45720" rtlCol="0">
            <a:spAutoFit/>
          </a:bodyPr>
          <a:lstStyle/>
          <a:p>
            <a:pPr algn="ctr"/>
            <a:r>
              <a:rPr lang="es-ES" sz="800" dirty="0"/>
              <a:t>CENMA </a:t>
            </a:r>
          </a:p>
        </p:txBody>
      </p:sp>
      <p:sp>
        <p:nvSpPr>
          <p:cNvPr id="49" name="CuadroTexto 48"/>
          <p:cNvSpPr txBox="1"/>
          <p:nvPr/>
        </p:nvSpPr>
        <p:spPr>
          <a:xfrm>
            <a:off x="4750044" y="965109"/>
            <a:ext cx="1025130" cy="215444"/>
          </a:xfrm>
          <a:prstGeom prst="rect">
            <a:avLst/>
          </a:prstGeom>
          <a:noFill/>
        </p:spPr>
        <p:txBody>
          <a:bodyPr wrap="square" lIns="91437" tIns="45720" rIns="91437" bIns="45720" rtlCol="0">
            <a:spAutoFit/>
          </a:bodyPr>
          <a:lstStyle/>
          <a:p>
            <a:pPr algn="ctr"/>
            <a:r>
              <a:rPr lang="es-ES" sz="800" dirty="0"/>
              <a:t>Líneas </a:t>
            </a:r>
            <a:r>
              <a:rPr lang="es-ES" sz="800" dirty="0" err="1"/>
              <a:t>Transmetro</a:t>
            </a:r>
            <a:endParaRPr lang="es-ES" sz="800" dirty="0"/>
          </a:p>
        </p:txBody>
      </p:sp>
      <p:pic>
        <p:nvPicPr>
          <p:cNvPr id="51" name="Imagen 50"/>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070050" y="5158204"/>
            <a:ext cx="287022" cy="252992"/>
          </a:xfrm>
          <a:prstGeom prst="rect">
            <a:avLst/>
          </a:prstGeom>
        </p:spPr>
      </p:pic>
      <p:sp>
        <p:nvSpPr>
          <p:cNvPr id="52" name="Rectángulo 51"/>
          <p:cNvSpPr/>
          <p:nvPr/>
        </p:nvSpPr>
        <p:spPr>
          <a:xfrm>
            <a:off x="2206292" y="4700790"/>
            <a:ext cx="127043" cy="207644"/>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pic>
        <p:nvPicPr>
          <p:cNvPr id="53" name="Imagen 52"/>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676654" y="2434052"/>
            <a:ext cx="287022" cy="252992"/>
          </a:xfrm>
          <a:prstGeom prst="rect">
            <a:avLst/>
          </a:prstGeom>
        </p:spPr>
      </p:pic>
      <p:sp>
        <p:nvSpPr>
          <p:cNvPr id="41" name="Rectángulo 40"/>
          <p:cNvSpPr/>
          <p:nvPr/>
        </p:nvSpPr>
        <p:spPr>
          <a:xfrm>
            <a:off x="2839075" y="5120066"/>
            <a:ext cx="254086" cy="207644"/>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sp>
        <p:nvSpPr>
          <p:cNvPr id="2" name="Forma libre 1"/>
          <p:cNvSpPr/>
          <p:nvPr/>
        </p:nvSpPr>
        <p:spPr>
          <a:xfrm>
            <a:off x="2160053" y="4670991"/>
            <a:ext cx="771021" cy="630835"/>
          </a:xfrm>
          <a:custGeom>
            <a:avLst/>
            <a:gdLst>
              <a:gd name="connsiteX0" fmla="*/ 0 w 558800"/>
              <a:gd name="connsiteY0" fmla="*/ 0 h 457200"/>
              <a:gd name="connsiteX1" fmla="*/ 203200 w 558800"/>
              <a:gd name="connsiteY1" fmla="*/ 203200 h 457200"/>
              <a:gd name="connsiteX2" fmla="*/ 330200 w 558800"/>
              <a:gd name="connsiteY2" fmla="*/ 177800 h 457200"/>
              <a:gd name="connsiteX3" fmla="*/ 419100 w 558800"/>
              <a:gd name="connsiteY3" fmla="*/ 330200 h 457200"/>
              <a:gd name="connsiteX4" fmla="*/ 419100 w 558800"/>
              <a:gd name="connsiteY4" fmla="*/ 330200 h 457200"/>
              <a:gd name="connsiteX5" fmla="*/ 558800 w 558800"/>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457200">
                <a:moveTo>
                  <a:pt x="0" y="0"/>
                </a:moveTo>
                <a:lnTo>
                  <a:pt x="203200" y="203200"/>
                </a:lnTo>
                <a:lnTo>
                  <a:pt x="330200" y="177800"/>
                </a:lnTo>
                <a:lnTo>
                  <a:pt x="419100" y="330200"/>
                </a:lnTo>
                <a:lnTo>
                  <a:pt x="419100" y="330200"/>
                </a:lnTo>
                <a:lnTo>
                  <a:pt x="558800" y="457200"/>
                </a:lnTo>
              </a:path>
            </a:pathLst>
          </a:custGeom>
          <a:ln w="57150" cmpd="sng">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lIns="91437" tIns="45720" rIns="91437" bIns="45720" rtlCol="0" anchor="ctr"/>
          <a:lstStyle/>
          <a:p>
            <a:pPr algn="ctr"/>
            <a:endParaRPr lang="es-ES"/>
          </a:p>
        </p:txBody>
      </p:sp>
      <p:sp>
        <p:nvSpPr>
          <p:cNvPr id="37" name="Título 36"/>
          <p:cNvSpPr>
            <a:spLocks noGrp="1"/>
          </p:cNvSpPr>
          <p:nvPr>
            <p:ph type="title"/>
          </p:nvPr>
        </p:nvSpPr>
        <p:spPr>
          <a:xfrm>
            <a:off x="-437322" y="2"/>
            <a:ext cx="9638019" cy="851733"/>
          </a:xfrm>
          <a:solidFill>
            <a:schemeClr val="tx2"/>
          </a:solidFill>
        </p:spPr>
        <p:txBody>
          <a:bodyPr>
            <a:normAutofit fontScale="90000"/>
          </a:bodyPr>
          <a:lstStyle/>
          <a:p>
            <a:r>
              <a:rPr lang="en-US" sz="2800" dirty="0" smtClean="0"/>
              <a:t>Urban</a:t>
            </a:r>
            <a:r>
              <a:rPr lang="es-ES" sz="2800" dirty="0" smtClean="0"/>
              <a:t> </a:t>
            </a:r>
            <a:r>
              <a:rPr lang="en-US" sz="2800" dirty="0" smtClean="0"/>
              <a:t>highway</a:t>
            </a:r>
            <a:r>
              <a:rPr lang="es-ES" sz="2800" dirty="0" smtClean="0"/>
              <a:t> </a:t>
            </a:r>
            <a:r>
              <a:rPr lang="es-ES" sz="2800" dirty="0"/>
              <a:t>31 </a:t>
            </a:r>
            <a:r>
              <a:rPr lang="es-ES" sz="2800" dirty="0" smtClean="0"/>
              <a:t>Kms. </a:t>
            </a:r>
            <a:r>
              <a:rPr lang="en-US" sz="2800" dirty="0"/>
              <a:t>- From the Km. 11 </a:t>
            </a:r>
            <a:r>
              <a:rPr lang="en-US" sz="2800" dirty="0" smtClean="0"/>
              <a:t>Pacific rd. to Km</a:t>
            </a:r>
            <a:r>
              <a:rPr lang="en-US" sz="2800" dirty="0"/>
              <a:t>. </a:t>
            </a:r>
            <a:r>
              <a:rPr lang="en-US" sz="2800" dirty="0" smtClean="0"/>
              <a:t>8 Atlantic rd.</a:t>
            </a:r>
            <a:endParaRPr lang="es-ES" sz="2800" dirty="0"/>
          </a:p>
        </p:txBody>
      </p:sp>
      <p:sp>
        <p:nvSpPr>
          <p:cNvPr id="3" name="Forma libre 2"/>
          <p:cNvSpPr/>
          <p:nvPr/>
        </p:nvSpPr>
        <p:spPr>
          <a:xfrm>
            <a:off x="1819963" y="4674572"/>
            <a:ext cx="353518" cy="1021335"/>
          </a:xfrm>
          <a:custGeom>
            <a:avLst/>
            <a:gdLst>
              <a:gd name="connsiteX0" fmla="*/ 0 w 353518"/>
              <a:gd name="connsiteY0" fmla="*/ 1021335 h 1021335"/>
              <a:gd name="connsiteX1" fmla="*/ 157119 w 353518"/>
              <a:gd name="connsiteY1" fmla="*/ 864206 h 1021335"/>
              <a:gd name="connsiteX2" fmla="*/ 248772 w 353518"/>
              <a:gd name="connsiteY2" fmla="*/ 523761 h 1021335"/>
              <a:gd name="connsiteX3" fmla="*/ 261865 w 353518"/>
              <a:gd name="connsiteY3" fmla="*/ 340445 h 1021335"/>
              <a:gd name="connsiteX4" fmla="*/ 353518 w 353518"/>
              <a:gd name="connsiteY4" fmla="*/ 170222 h 1021335"/>
              <a:gd name="connsiteX5" fmla="*/ 327331 w 353518"/>
              <a:gd name="connsiteY5" fmla="*/ 0 h 102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18" h="1021335">
                <a:moveTo>
                  <a:pt x="0" y="1021335"/>
                </a:moveTo>
                <a:lnTo>
                  <a:pt x="157119" y="864206"/>
                </a:lnTo>
                <a:lnTo>
                  <a:pt x="248772" y="523761"/>
                </a:lnTo>
                <a:lnTo>
                  <a:pt x="261865" y="340445"/>
                </a:lnTo>
                <a:lnTo>
                  <a:pt x="353518" y="170222"/>
                </a:lnTo>
                <a:lnTo>
                  <a:pt x="327331" y="0"/>
                </a:lnTo>
              </a:path>
            </a:pathLst>
          </a:cu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txBody>
          <a:bodyPr lIns="91437" tIns="45720" rIns="91437" bIns="45720" rtlCol="0" anchor="ctr"/>
          <a:lstStyle/>
          <a:p>
            <a:pPr algn="ctr"/>
            <a:endParaRPr lang="es-ES"/>
          </a:p>
        </p:txBody>
      </p:sp>
      <p:sp>
        <p:nvSpPr>
          <p:cNvPr id="6" name="Forma libre 5"/>
          <p:cNvSpPr/>
          <p:nvPr/>
        </p:nvSpPr>
        <p:spPr>
          <a:xfrm>
            <a:off x="6795398" y="1152276"/>
            <a:ext cx="445170" cy="851112"/>
          </a:xfrm>
          <a:custGeom>
            <a:avLst/>
            <a:gdLst>
              <a:gd name="connsiteX0" fmla="*/ 0 w 445170"/>
              <a:gd name="connsiteY0" fmla="*/ 851112 h 851112"/>
              <a:gd name="connsiteX1" fmla="*/ 209492 w 445170"/>
              <a:gd name="connsiteY1" fmla="*/ 693984 h 851112"/>
              <a:gd name="connsiteX2" fmla="*/ 327331 w 445170"/>
              <a:gd name="connsiteY2" fmla="*/ 261881 h 851112"/>
              <a:gd name="connsiteX3" fmla="*/ 445170 w 445170"/>
              <a:gd name="connsiteY3" fmla="*/ 0 h 851112"/>
            </a:gdLst>
            <a:ahLst/>
            <a:cxnLst>
              <a:cxn ang="0">
                <a:pos x="connsiteX0" y="connsiteY0"/>
              </a:cxn>
              <a:cxn ang="0">
                <a:pos x="connsiteX1" y="connsiteY1"/>
              </a:cxn>
              <a:cxn ang="0">
                <a:pos x="connsiteX2" y="connsiteY2"/>
              </a:cxn>
              <a:cxn ang="0">
                <a:pos x="connsiteX3" y="connsiteY3"/>
              </a:cxn>
            </a:cxnLst>
            <a:rect l="l" t="t" r="r" b="b"/>
            <a:pathLst>
              <a:path w="445170" h="851112">
                <a:moveTo>
                  <a:pt x="0" y="851112"/>
                </a:moveTo>
                <a:lnTo>
                  <a:pt x="209492" y="693984"/>
                </a:lnTo>
                <a:lnTo>
                  <a:pt x="327331" y="261881"/>
                </a:lnTo>
                <a:lnTo>
                  <a:pt x="445170" y="0"/>
                </a:lnTo>
              </a:path>
            </a:pathLst>
          </a:custGeom>
          <a:ln w="57150" cmpd="sng">
            <a:solidFill>
              <a:srgbClr val="0000FF"/>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txBody>
          <a:bodyPr lIns="91437" tIns="45720" rIns="91437" bIns="45720" rtlCol="0" anchor="ctr"/>
          <a:lstStyle/>
          <a:p>
            <a:pPr algn="ctr"/>
            <a:endParaRPr lang="es-ES"/>
          </a:p>
        </p:txBody>
      </p:sp>
      <p:cxnSp>
        <p:nvCxnSpPr>
          <p:cNvPr id="9" name="Conector recto 8"/>
          <p:cNvCxnSpPr/>
          <p:nvPr/>
        </p:nvCxnSpPr>
        <p:spPr>
          <a:xfrm>
            <a:off x="3482805" y="3404451"/>
            <a:ext cx="248772" cy="222598"/>
          </a:xfrm>
          <a:prstGeom prst="line">
            <a:avLst/>
          </a:prstGeom>
          <a:ln/>
        </p:spPr>
        <p:style>
          <a:lnRef idx="3">
            <a:schemeClr val="dk1"/>
          </a:lnRef>
          <a:fillRef idx="0">
            <a:schemeClr val="dk1"/>
          </a:fillRef>
          <a:effectRef idx="2">
            <a:schemeClr val="dk1"/>
          </a:effectRef>
          <a:fontRef idx="minor">
            <a:schemeClr val="tx1"/>
          </a:fontRef>
        </p:style>
      </p:cxnSp>
      <p:pic>
        <p:nvPicPr>
          <p:cNvPr id="25" name="Imagen 2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296788" y="5018837"/>
            <a:ext cx="320709" cy="320709"/>
          </a:xfrm>
          <a:prstGeom prst="rect">
            <a:avLst/>
          </a:prstGeom>
        </p:spPr>
      </p:pic>
      <p:pic>
        <p:nvPicPr>
          <p:cNvPr id="26" name="Imagen 2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043137" y="2366335"/>
            <a:ext cx="320709" cy="320709"/>
          </a:xfrm>
          <a:prstGeom prst="rect">
            <a:avLst/>
          </a:prstGeom>
        </p:spPr>
      </p:pic>
      <p:sp>
        <p:nvSpPr>
          <p:cNvPr id="28" name="Rectángulo 27"/>
          <p:cNvSpPr/>
          <p:nvPr/>
        </p:nvSpPr>
        <p:spPr>
          <a:xfrm>
            <a:off x="6668355" y="2158691"/>
            <a:ext cx="254086" cy="207644"/>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pic>
        <p:nvPicPr>
          <p:cNvPr id="19" name="Picture 4" descr="Gabarito 2.jpg"/>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5058787" y="3039204"/>
            <a:ext cx="3809778" cy="3511711"/>
          </a:xfrm>
          <a:prstGeom prst="rect">
            <a:avLst/>
          </a:prstGeom>
        </p:spPr>
      </p:pic>
      <p:sp>
        <p:nvSpPr>
          <p:cNvPr id="20" name="Estrella de 6 puntas 19"/>
          <p:cNvSpPr/>
          <p:nvPr/>
        </p:nvSpPr>
        <p:spPr>
          <a:xfrm>
            <a:off x="139699" y="1152276"/>
            <a:ext cx="1806194" cy="1896048"/>
          </a:xfrm>
          <a:prstGeom prst="star6">
            <a:avLst/>
          </a:prstGeom>
          <a:solidFill>
            <a:srgbClr val="0070C0"/>
          </a:solidFill>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r>
              <a:rPr lang="es-ES" sz="1400" b="1" dirty="0" smtClean="0">
                <a:solidFill>
                  <a:srgbClr val="000000"/>
                </a:solidFill>
              </a:rPr>
              <a:t>DBOT </a:t>
            </a:r>
          </a:p>
          <a:p>
            <a:pPr algn="ctr"/>
            <a:r>
              <a:rPr lang="es-ES" sz="1400" b="1" dirty="0" smtClean="0">
                <a:solidFill>
                  <a:srgbClr val="000000"/>
                </a:solidFill>
              </a:rPr>
              <a:t>30 </a:t>
            </a:r>
            <a:r>
              <a:rPr lang="es-ES" sz="1400" b="1" dirty="0" err="1" smtClean="0">
                <a:solidFill>
                  <a:srgbClr val="000000"/>
                </a:solidFill>
              </a:rPr>
              <a:t>years</a:t>
            </a:r>
            <a:endParaRPr lang="es-ES" sz="1400" b="1" dirty="0" smtClean="0">
              <a:solidFill>
                <a:srgbClr val="000000"/>
              </a:solidFill>
            </a:endParaRPr>
          </a:p>
          <a:p>
            <a:pPr algn="ctr"/>
            <a:r>
              <a:rPr lang="es-ES" sz="1400" b="1" dirty="0" smtClean="0">
                <a:solidFill>
                  <a:srgbClr val="000000"/>
                </a:solidFill>
              </a:rPr>
              <a:t>US$220M</a:t>
            </a:r>
            <a:endParaRPr lang="es-ES" sz="1400" b="1" dirty="0">
              <a:solidFill>
                <a:srgbClr val="000000"/>
              </a:solidFill>
            </a:endParaRPr>
          </a:p>
        </p:txBody>
      </p:sp>
    </p:spTree>
    <p:extLst>
      <p:ext uri="{BB962C8B-B14F-4D97-AF65-F5344CB8AC3E}">
        <p14:creationId xmlns="" xmlns:p14="http://schemas.microsoft.com/office/powerpoint/2010/main" val="23338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p:bldP spid="52" grpId="0" animBg="1"/>
      <p:bldP spid="41" grpId="0" animBg="1"/>
      <p:bldP spid="2" grpId="0" animBg="1"/>
      <p:bldP spid="3" grpId="0" animBg="1"/>
      <p:bldP spid="6" grpId="0" animBg="1"/>
      <p:bldP spid="28"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barito ferroviario 1 copy.jpg"/>
          <p:cNvPicPr>
            <a:picLocks noChangeAspect="1"/>
          </p:cNvPicPr>
          <p:nvPr/>
        </p:nvPicPr>
        <p:blipFill rotWithShape="1">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rcRect b="13585"/>
          <a:stretch/>
        </p:blipFill>
        <p:spPr>
          <a:xfrm>
            <a:off x="427118" y="692602"/>
            <a:ext cx="8293061" cy="6165398"/>
          </a:xfrm>
          <a:prstGeom prst="rect">
            <a:avLst/>
          </a:prstGeom>
        </p:spPr>
      </p:pic>
      <p:sp>
        <p:nvSpPr>
          <p:cNvPr id="4" name="Título 4"/>
          <p:cNvSpPr txBox="1">
            <a:spLocks/>
          </p:cNvSpPr>
          <p:nvPr/>
        </p:nvSpPr>
        <p:spPr>
          <a:xfrm>
            <a:off x="0" y="-1"/>
            <a:ext cx="9239571" cy="981075"/>
          </a:xfrm>
          <a:prstGeom prst="rect">
            <a:avLst/>
          </a:prstGeom>
          <a:solidFill>
            <a:srgbClr val="000090"/>
          </a:solidFill>
        </p:spPr>
        <p:txBody>
          <a:bodyPr anchor="ctr">
            <a:normAutofit/>
          </a:bodyPr>
          <a:lstStyle>
            <a:lvl1pPr algn="ctr" defTabSz="457200" rtl="0" eaLnBrk="1" latinLnBrk="0" hangingPunct="1">
              <a:spcBef>
                <a:spcPct val="0"/>
              </a:spcBef>
              <a:buNone/>
              <a:defRPr sz="3600" kern="120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0" i="0" u="none" strike="noStrike" kern="1200" cap="none" spc="0" normalizeH="0" baseline="0" noProof="0" dirty="0" err="1" smtClean="0">
                <a:ln>
                  <a:noFill/>
                </a:ln>
                <a:solidFill>
                  <a:sysClr val="window" lastClr="FFFFFF"/>
                </a:solidFill>
                <a:effectLst/>
                <a:uLnTx/>
                <a:uFillTx/>
                <a:latin typeface="Calibri"/>
                <a:ea typeface="+mj-ea"/>
                <a:cs typeface="+mj-cs"/>
              </a:rPr>
              <a:t>Urban</a:t>
            </a:r>
            <a:r>
              <a:rPr kumimoji="0" lang="es-ES" sz="3600" b="0" i="0" u="none" strike="noStrike" kern="1200" cap="none" spc="0" normalizeH="0" baseline="0" noProof="0" dirty="0" smtClean="0">
                <a:ln>
                  <a:noFill/>
                </a:ln>
                <a:solidFill>
                  <a:sysClr val="window" lastClr="FFFFFF"/>
                </a:solidFill>
                <a:effectLst/>
                <a:uLnTx/>
                <a:uFillTx/>
                <a:latin typeface="Calibri"/>
                <a:ea typeface="+mj-ea"/>
                <a:cs typeface="+mj-cs"/>
              </a:rPr>
              <a:t> </a:t>
            </a:r>
            <a:r>
              <a:rPr kumimoji="0" lang="es-ES" sz="3600" b="0" i="0" u="none" strike="noStrike" kern="1200" cap="none" spc="0" normalizeH="0" baseline="0" noProof="0" dirty="0" err="1" smtClean="0">
                <a:ln>
                  <a:noFill/>
                </a:ln>
                <a:solidFill>
                  <a:sysClr val="window" lastClr="FFFFFF"/>
                </a:solidFill>
                <a:effectLst/>
                <a:uLnTx/>
                <a:uFillTx/>
                <a:latin typeface="Calibri"/>
                <a:ea typeface="+mj-ea"/>
                <a:cs typeface="+mj-cs"/>
              </a:rPr>
              <a:t>Highway</a:t>
            </a:r>
            <a:r>
              <a:rPr kumimoji="0" lang="es-ES" sz="3600" b="0" i="0" u="none" strike="noStrike" kern="1200" cap="none" spc="0" normalizeH="0" noProof="0" dirty="0" smtClean="0">
                <a:ln>
                  <a:noFill/>
                </a:ln>
                <a:solidFill>
                  <a:sysClr val="window" lastClr="FFFFFF"/>
                </a:solidFill>
                <a:effectLst/>
                <a:uLnTx/>
                <a:uFillTx/>
                <a:latin typeface="Calibri"/>
                <a:ea typeface="+mj-ea"/>
                <a:cs typeface="+mj-cs"/>
              </a:rPr>
              <a:t> &amp; </a:t>
            </a:r>
            <a:r>
              <a:rPr kumimoji="0" lang="es-ES" sz="3600" b="0" i="0" u="none" strike="noStrike" kern="1200" cap="none" spc="0" normalizeH="0" noProof="0" dirty="0" err="1" smtClean="0">
                <a:ln>
                  <a:noFill/>
                </a:ln>
                <a:solidFill>
                  <a:sysClr val="window" lastClr="FFFFFF"/>
                </a:solidFill>
                <a:effectLst/>
                <a:uLnTx/>
                <a:uFillTx/>
                <a:latin typeface="Calibri"/>
                <a:ea typeface="+mj-ea"/>
                <a:cs typeface="+mj-cs"/>
              </a:rPr>
              <a:t>Urban</a:t>
            </a:r>
            <a:r>
              <a:rPr kumimoji="0" lang="es-ES" sz="3600" b="0" i="0" u="none" strike="noStrike" kern="1200" cap="none" spc="0" normalizeH="0" noProof="0" dirty="0" smtClean="0">
                <a:ln>
                  <a:noFill/>
                </a:ln>
                <a:solidFill>
                  <a:sysClr val="window" lastClr="FFFFFF"/>
                </a:solidFill>
                <a:effectLst/>
                <a:uLnTx/>
                <a:uFillTx/>
                <a:latin typeface="Calibri"/>
                <a:ea typeface="+mj-ea"/>
                <a:cs typeface="+mj-cs"/>
              </a:rPr>
              <a:t> </a:t>
            </a:r>
            <a:r>
              <a:rPr kumimoji="0" lang="es-ES" sz="3600" b="0" i="0" u="none" strike="noStrike" kern="1200" cap="none" spc="0" normalizeH="0" noProof="0" dirty="0" err="1" smtClean="0">
                <a:ln>
                  <a:noFill/>
                </a:ln>
                <a:solidFill>
                  <a:sysClr val="window" lastClr="FFFFFF"/>
                </a:solidFill>
                <a:effectLst/>
                <a:uLnTx/>
                <a:uFillTx/>
                <a:latin typeface="Calibri"/>
                <a:ea typeface="+mj-ea"/>
                <a:cs typeface="+mj-cs"/>
              </a:rPr>
              <a:t>Passenger</a:t>
            </a:r>
            <a:r>
              <a:rPr kumimoji="0" lang="es-ES" sz="3600" b="0" i="0" u="none" strike="noStrike" kern="1200" cap="none" spc="0" normalizeH="0" noProof="0" dirty="0" smtClean="0">
                <a:ln>
                  <a:noFill/>
                </a:ln>
                <a:solidFill>
                  <a:sysClr val="window" lastClr="FFFFFF"/>
                </a:solidFill>
                <a:effectLst/>
                <a:uLnTx/>
                <a:uFillTx/>
                <a:latin typeface="Calibri"/>
                <a:ea typeface="+mj-ea"/>
                <a:cs typeface="+mj-cs"/>
              </a:rPr>
              <a:t> Train</a:t>
            </a:r>
            <a:endParaRPr kumimoji="0" lang="es-ES" sz="3600" b="0" i="0" u="none" strike="noStrike" kern="1200" cap="none" spc="0" normalizeH="0" baseline="0" noProof="0" dirty="0">
              <a:ln>
                <a:noFill/>
              </a:ln>
              <a:solidFill>
                <a:sysClr val="window" lastClr="FFFFFF"/>
              </a:solidFill>
              <a:effectLst/>
              <a:uLnTx/>
              <a:uFillTx/>
              <a:latin typeface="Calibri"/>
              <a:ea typeface="+mj-ea"/>
              <a:cs typeface="+mj-cs"/>
            </a:endParaRPr>
          </a:p>
        </p:txBody>
      </p:sp>
    </p:spTree>
    <p:extLst>
      <p:ext uri="{BB962C8B-B14F-4D97-AF65-F5344CB8AC3E}">
        <p14:creationId xmlns="" xmlns:p14="http://schemas.microsoft.com/office/powerpoint/2010/main" val="4154414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barito ferroviario tipo 1.jpg"/>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0" y="786143"/>
            <a:ext cx="9144000" cy="2124847"/>
          </a:xfrm>
          <a:prstGeom prst="rect">
            <a:avLst/>
          </a:prstGeom>
        </p:spPr>
      </p:pic>
      <p:pic>
        <p:nvPicPr>
          <p:cNvPr id="5" name="Picture 4" descr="Gabarito ferroviario 2.jpg"/>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0" y="3200228"/>
            <a:ext cx="9144000" cy="3402541"/>
          </a:xfrm>
          <a:prstGeom prst="rect">
            <a:avLst/>
          </a:prstGeom>
        </p:spPr>
      </p:pic>
      <p:sp>
        <p:nvSpPr>
          <p:cNvPr id="7" name="TextBox 6"/>
          <p:cNvSpPr txBox="1"/>
          <p:nvPr/>
        </p:nvSpPr>
        <p:spPr>
          <a:xfrm>
            <a:off x="266726" y="2882412"/>
            <a:ext cx="8671860" cy="307777"/>
          </a:xfrm>
          <a:prstGeom prst="rect">
            <a:avLst/>
          </a:prstGeom>
          <a:noFill/>
        </p:spPr>
        <p:txBody>
          <a:bodyPr wrap="square" rtlCol="0">
            <a:spAutoFit/>
          </a:bodyPr>
          <a:lstStyle/>
          <a:p>
            <a:pPr algn="ctr"/>
            <a:r>
              <a:rPr lang="en-US" sz="1400" dirty="0" smtClean="0"/>
              <a:t>TRAIN </a:t>
            </a:r>
            <a:r>
              <a:rPr lang="en-US" sz="1400" dirty="0"/>
              <a:t>SECTION</a:t>
            </a:r>
            <a:r>
              <a:rPr lang="en-US" sz="1400" dirty="0" smtClean="0"/>
              <a:t> </a:t>
            </a:r>
            <a:r>
              <a:rPr lang="en-US" sz="1400" dirty="0"/>
              <a:t>AND </a:t>
            </a:r>
            <a:r>
              <a:rPr lang="en-US" sz="1400" dirty="0" smtClean="0"/>
              <a:t>URBAN HIGHWAY </a:t>
            </a:r>
            <a:r>
              <a:rPr lang="en-US" sz="1400" dirty="0"/>
              <a:t>IN ATANASIO TZUL SOUTH AND NORTH </a:t>
            </a:r>
            <a:r>
              <a:rPr lang="en-US" sz="1400" dirty="0" smtClean="0"/>
              <a:t>(Level)</a:t>
            </a:r>
            <a:endParaRPr lang="en-US" sz="1400" dirty="0"/>
          </a:p>
        </p:txBody>
      </p:sp>
      <p:sp>
        <p:nvSpPr>
          <p:cNvPr id="10" name="TextBox 9"/>
          <p:cNvSpPr txBox="1"/>
          <p:nvPr/>
        </p:nvSpPr>
        <p:spPr>
          <a:xfrm>
            <a:off x="95572" y="6584230"/>
            <a:ext cx="9143999" cy="307777"/>
          </a:xfrm>
          <a:prstGeom prst="rect">
            <a:avLst/>
          </a:prstGeom>
          <a:noFill/>
        </p:spPr>
        <p:txBody>
          <a:bodyPr wrap="square" rtlCol="0">
            <a:spAutoFit/>
          </a:bodyPr>
          <a:lstStyle/>
          <a:p>
            <a:pPr algn="ctr"/>
            <a:r>
              <a:rPr lang="en-US" sz="1400" dirty="0" smtClean="0"/>
              <a:t>TRAIN SECTION AND URBAN HIGHWAY </a:t>
            </a:r>
            <a:r>
              <a:rPr lang="en-US" sz="1400" dirty="0"/>
              <a:t>IN ATANASIO TZUL CENTER </a:t>
            </a:r>
            <a:r>
              <a:rPr lang="en-US" sz="1400" dirty="0" smtClean="0"/>
              <a:t>(5 KMS. APROX.)</a:t>
            </a:r>
            <a:endParaRPr lang="en-US" sz="1400" dirty="0"/>
          </a:p>
        </p:txBody>
      </p:sp>
      <p:sp>
        <p:nvSpPr>
          <p:cNvPr id="8" name="Título 4"/>
          <p:cNvSpPr txBox="1">
            <a:spLocks/>
          </p:cNvSpPr>
          <p:nvPr/>
        </p:nvSpPr>
        <p:spPr>
          <a:xfrm>
            <a:off x="0" y="-1"/>
            <a:ext cx="9239571" cy="981075"/>
          </a:xfrm>
          <a:prstGeom prst="rect">
            <a:avLst/>
          </a:prstGeom>
          <a:solidFill>
            <a:srgbClr val="000090"/>
          </a:solidFill>
        </p:spPr>
        <p:txBody>
          <a:bodyPr anchor="ctr">
            <a:normAutofit/>
          </a:bodyPr>
          <a:lstStyle>
            <a:lvl1pPr algn="ctr" defTabSz="457200" rtl="0" eaLnBrk="1" latinLnBrk="0" hangingPunct="1">
              <a:spcBef>
                <a:spcPct val="0"/>
              </a:spcBef>
              <a:buNone/>
              <a:defRPr sz="3600" kern="1200">
                <a:solidFill>
                  <a:schemeClr val="bg1"/>
                </a:solidFill>
                <a:latin typeface="+mj-lt"/>
                <a:ea typeface="+mj-ea"/>
                <a:cs typeface="+mj-cs"/>
              </a:defRPr>
            </a:lvl1pPr>
          </a:lstStyle>
          <a:p>
            <a:pPr lvl="0">
              <a:defRPr/>
            </a:pPr>
            <a:r>
              <a:rPr lang="es-ES" dirty="0" err="1">
                <a:solidFill>
                  <a:sysClr val="window" lastClr="FFFFFF"/>
                </a:solidFill>
              </a:rPr>
              <a:t>Urban</a:t>
            </a:r>
            <a:r>
              <a:rPr lang="es-ES" dirty="0">
                <a:solidFill>
                  <a:sysClr val="window" lastClr="FFFFFF"/>
                </a:solidFill>
              </a:rPr>
              <a:t> </a:t>
            </a:r>
            <a:r>
              <a:rPr lang="es-ES" dirty="0" err="1">
                <a:solidFill>
                  <a:sysClr val="window" lastClr="FFFFFF"/>
                </a:solidFill>
              </a:rPr>
              <a:t>Highway</a:t>
            </a:r>
            <a:r>
              <a:rPr lang="es-ES" dirty="0">
                <a:solidFill>
                  <a:sysClr val="window" lastClr="FFFFFF"/>
                </a:solidFill>
              </a:rPr>
              <a:t> &amp; </a:t>
            </a:r>
            <a:r>
              <a:rPr lang="es-ES" dirty="0" err="1">
                <a:solidFill>
                  <a:sysClr val="window" lastClr="FFFFFF"/>
                </a:solidFill>
              </a:rPr>
              <a:t>Urban</a:t>
            </a:r>
            <a:r>
              <a:rPr lang="es-ES" dirty="0">
                <a:solidFill>
                  <a:sysClr val="window" lastClr="FFFFFF"/>
                </a:solidFill>
              </a:rPr>
              <a:t> </a:t>
            </a:r>
            <a:r>
              <a:rPr lang="es-ES" dirty="0" err="1">
                <a:solidFill>
                  <a:sysClr val="window" lastClr="FFFFFF"/>
                </a:solidFill>
              </a:rPr>
              <a:t>Passenger</a:t>
            </a:r>
            <a:r>
              <a:rPr lang="es-ES" dirty="0">
                <a:solidFill>
                  <a:sysClr val="window" lastClr="FFFFFF"/>
                </a:solidFill>
              </a:rPr>
              <a:t> Train</a:t>
            </a:r>
          </a:p>
        </p:txBody>
      </p:sp>
    </p:spTree>
    <p:extLst>
      <p:ext uri="{BB962C8B-B14F-4D97-AF65-F5344CB8AC3E}">
        <p14:creationId xmlns="" xmlns:p14="http://schemas.microsoft.com/office/powerpoint/2010/main" val="1554214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adroTexto 42"/>
          <p:cNvSpPr txBox="1"/>
          <p:nvPr/>
        </p:nvSpPr>
        <p:spPr>
          <a:xfrm>
            <a:off x="4169901" y="3396558"/>
            <a:ext cx="1020721" cy="430887"/>
          </a:xfrm>
          <a:prstGeom prst="rect">
            <a:avLst/>
          </a:prstGeom>
          <a:solidFill>
            <a:schemeClr val="bg1"/>
          </a:solidFill>
        </p:spPr>
        <p:txBody>
          <a:bodyPr wrap="square" lIns="91438" tIns="45720" rIns="91438" bIns="45720" rtlCol="0">
            <a:spAutoFit/>
          </a:bodyPr>
          <a:lstStyle/>
          <a:p>
            <a:pPr algn="ctr"/>
            <a:r>
              <a:rPr lang="en-US" sz="1100" b="1" dirty="0" smtClean="0">
                <a:solidFill>
                  <a:schemeClr val="tx1">
                    <a:lumMod val="95000"/>
                    <a:lumOff val="5000"/>
                  </a:schemeClr>
                </a:solidFill>
                <a:latin typeface="Arial Narrow" panose="020B0606020202030204" pitchFamily="34" charset="0"/>
              </a:rPr>
              <a:t>Prequalified list published</a:t>
            </a:r>
            <a:endParaRPr lang="en-US" sz="1100" b="1" dirty="0">
              <a:solidFill>
                <a:schemeClr val="tx1">
                  <a:lumMod val="95000"/>
                  <a:lumOff val="5000"/>
                </a:schemeClr>
              </a:solidFill>
              <a:latin typeface="Arial Narrow" panose="020B0606020202030204" pitchFamily="34" charset="0"/>
            </a:endParaRPr>
          </a:p>
        </p:txBody>
      </p:sp>
      <p:sp>
        <p:nvSpPr>
          <p:cNvPr id="47" name="Pentágono 46"/>
          <p:cNvSpPr/>
          <p:nvPr/>
        </p:nvSpPr>
        <p:spPr>
          <a:xfrm>
            <a:off x="7906110" y="911096"/>
            <a:ext cx="872472" cy="468216"/>
          </a:xfrm>
          <a:prstGeom prst="homePlate">
            <a:avLst/>
          </a:prstGeom>
          <a:solidFill>
            <a:schemeClr val="accent3">
              <a:lumMod val="50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2018</a:t>
            </a:r>
            <a:endParaRPr lang="en-US" sz="1400" b="1" dirty="0">
              <a:solidFill>
                <a:prstClr val="white"/>
              </a:solidFill>
            </a:endParaRPr>
          </a:p>
        </p:txBody>
      </p:sp>
      <p:cxnSp>
        <p:nvCxnSpPr>
          <p:cNvPr id="16" name="Conector recto 15"/>
          <p:cNvCxnSpPr/>
          <p:nvPr/>
        </p:nvCxnSpPr>
        <p:spPr>
          <a:xfrm>
            <a:off x="406698" y="1356740"/>
            <a:ext cx="3939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1" name="Conector recto 60"/>
          <p:cNvCxnSpPr/>
          <p:nvPr/>
        </p:nvCxnSpPr>
        <p:spPr>
          <a:xfrm>
            <a:off x="1004267" y="1356740"/>
            <a:ext cx="2406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4" name="Conector recto 63"/>
          <p:cNvCxnSpPr/>
          <p:nvPr/>
        </p:nvCxnSpPr>
        <p:spPr>
          <a:xfrm>
            <a:off x="1601836" y="1344708"/>
            <a:ext cx="0" cy="5387018"/>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5" name="Conector recto 64"/>
          <p:cNvCxnSpPr/>
          <p:nvPr/>
        </p:nvCxnSpPr>
        <p:spPr>
          <a:xfrm>
            <a:off x="2199405" y="1356740"/>
            <a:ext cx="63869"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7" name="Conector recto 66"/>
          <p:cNvCxnSpPr/>
          <p:nvPr/>
        </p:nvCxnSpPr>
        <p:spPr>
          <a:xfrm>
            <a:off x="2952088" y="1356740"/>
            <a:ext cx="63868"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0" name="Conector recto 79"/>
          <p:cNvCxnSpPr/>
          <p:nvPr/>
        </p:nvCxnSpPr>
        <p:spPr>
          <a:xfrm>
            <a:off x="3992112" y="1356740"/>
            <a:ext cx="4606"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1" name="Conector recto 80"/>
          <p:cNvCxnSpPr/>
          <p:nvPr/>
        </p:nvCxnSpPr>
        <p:spPr>
          <a:xfrm>
            <a:off x="4961876" y="1411841"/>
            <a:ext cx="36449" cy="5291223"/>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3" name="Conector recto 82"/>
          <p:cNvCxnSpPr/>
          <p:nvPr/>
        </p:nvCxnSpPr>
        <p:spPr>
          <a:xfrm>
            <a:off x="5915615" y="1356740"/>
            <a:ext cx="70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5" name="Conector recto 84"/>
          <p:cNvCxnSpPr/>
          <p:nvPr/>
        </p:nvCxnSpPr>
        <p:spPr>
          <a:xfrm>
            <a:off x="7132499" y="1356740"/>
            <a:ext cx="2406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8169077" y="1356740"/>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1146010" y="911096"/>
            <a:ext cx="2859386" cy="443763"/>
          </a:xfrm>
          <a:prstGeom prst="rect">
            <a:avLst/>
          </a:prstGeom>
          <a:solidFill>
            <a:schemeClr val="accent3">
              <a:lumMod val="60000"/>
              <a:lumOff val="40000"/>
            </a:schemeClr>
          </a:solidFill>
          <a:ln>
            <a:solidFill>
              <a:schemeClr val="bg2">
                <a:lumMod val="5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black"/>
                </a:solidFill>
              </a:rPr>
              <a:t>Oct 14   Dec 14</a:t>
            </a:r>
            <a:endParaRPr lang="en-US" sz="1400" dirty="0">
              <a:solidFill>
                <a:prstClr val="black"/>
              </a:solidFill>
            </a:endParaRPr>
          </a:p>
        </p:txBody>
      </p:sp>
      <p:sp>
        <p:nvSpPr>
          <p:cNvPr id="22" name="Pentágono 21"/>
          <p:cNvSpPr/>
          <p:nvPr/>
        </p:nvSpPr>
        <p:spPr>
          <a:xfrm>
            <a:off x="334273" y="1452510"/>
            <a:ext cx="1542641" cy="582352"/>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Structuring studies</a:t>
            </a:r>
          </a:p>
          <a:p>
            <a:pPr algn="ctr"/>
            <a:r>
              <a:rPr lang="en-US" sz="1200" b="1" dirty="0" smtClean="0">
                <a:solidFill>
                  <a:prstClr val="white"/>
                </a:solidFill>
                <a:latin typeface="Arial Narrow" panose="020B0606020202030204" pitchFamily="34" charset="0"/>
              </a:rPr>
              <a:t>Hiring process </a:t>
            </a:r>
            <a:r>
              <a:rPr lang="en-US" sz="1000" b="1" dirty="0" smtClean="0">
                <a:solidFill>
                  <a:prstClr val="white"/>
                </a:solidFill>
                <a:latin typeface="Arial Narrow" panose="020B0606020202030204" pitchFamily="34" charset="0"/>
              </a:rPr>
              <a:t>1</a:t>
            </a:r>
            <a:endParaRPr lang="en-US" sz="1100" b="1" dirty="0">
              <a:solidFill>
                <a:prstClr val="white"/>
              </a:solidFill>
              <a:latin typeface="Arial Narrow" panose="020B0606020202030204" pitchFamily="34" charset="0"/>
            </a:endParaRPr>
          </a:p>
        </p:txBody>
      </p:sp>
      <p:sp>
        <p:nvSpPr>
          <p:cNvPr id="89" name="Pentágono 88"/>
          <p:cNvSpPr/>
          <p:nvPr/>
        </p:nvSpPr>
        <p:spPr>
          <a:xfrm>
            <a:off x="1638488" y="2085821"/>
            <a:ext cx="1368181" cy="585768"/>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Narrow" panose="020B0606020202030204" pitchFamily="34" charset="0"/>
              </a:rPr>
              <a:t>Project Structuring</a:t>
            </a:r>
          </a:p>
        </p:txBody>
      </p:sp>
      <p:sp>
        <p:nvSpPr>
          <p:cNvPr id="91" name="Pentágono 90"/>
          <p:cNvSpPr/>
          <p:nvPr/>
        </p:nvSpPr>
        <p:spPr>
          <a:xfrm>
            <a:off x="3976609" y="4106463"/>
            <a:ext cx="1010628"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latin typeface="Arial Narrow" panose="020B0606020202030204" pitchFamily="34" charset="0"/>
              </a:rPr>
              <a:t>Bidding</a:t>
            </a:r>
            <a:endParaRPr lang="en-US" sz="1400" b="1" dirty="0">
              <a:solidFill>
                <a:prstClr val="white"/>
              </a:solidFill>
              <a:latin typeface="Arial Narrow" panose="020B0606020202030204" pitchFamily="34" charset="0"/>
            </a:endParaRPr>
          </a:p>
        </p:txBody>
      </p:sp>
      <p:sp>
        <p:nvSpPr>
          <p:cNvPr id="92" name="Pentágono 91"/>
          <p:cNvSpPr/>
          <p:nvPr/>
        </p:nvSpPr>
        <p:spPr>
          <a:xfrm>
            <a:off x="4972874" y="4944540"/>
            <a:ext cx="949755"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rial Narrow" panose="020B0606020202030204" pitchFamily="34" charset="0"/>
              </a:rPr>
              <a:t>Congress Approval</a:t>
            </a:r>
            <a:endParaRPr lang="en-US" sz="1100" b="1" dirty="0">
              <a:solidFill>
                <a:prstClr val="white"/>
              </a:solidFill>
              <a:latin typeface="Arial Narrow" panose="020B0606020202030204" pitchFamily="34" charset="0"/>
            </a:endParaRPr>
          </a:p>
        </p:txBody>
      </p:sp>
      <p:sp>
        <p:nvSpPr>
          <p:cNvPr id="93" name="Pentágono 92"/>
          <p:cNvSpPr/>
          <p:nvPr/>
        </p:nvSpPr>
        <p:spPr>
          <a:xfrm>
            <a:off x="5872409" y="5384028"/>
            <a:ext cx="1279051"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latin typeface="Arial Narrow" panose="020B0606020202030204" pitchFamily="34" charset="0"/>
              </a:rPr>
              <a:t>Financial Closing</a:t>
            </a:r>
            <a:endParaRPr lang="en-US" sz="1400" b="1" dirty="0">
              <a:solidFill>
                <a:prstClr val="white"/>
              </a:solidFill>
              <a:latin typeface="Arial Narrow" panose="020B0606020202030204" pitchFamily="34" charset="0"/>
            </a:endParaRPr>
          </a:p>
        </p:txBody>
      </p:sp>
      <p:sp>
        <p:nvSpPr>
          <p:cNvPr id="49" name="Rombo 48"/>
          <p:cNvSpPr/>
          <p:nvPr/>
        </p:nvSpPr>
        <p:spPr>
          <a:xfrm>
            <a:off x="3729236" y="3627838"/>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Rombo 57"/>
          <p:cNvSpPr/>
          <p:nvPr/>
        </p:nvSpPr>
        <p:spPr>
          <a:xfrm>
            <a:off x="2704601" y="2669804"/>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2" name="CuadroTexto 61"/>
          <p:cNvSpPr txBox="1"/>
          <p:nvPr/>
        </p:nvSpPr>
        <p:spPr>
          <a:xfrm>
            <a:off x="4953333" y="4520627"/>
            <a:ext cx="1272119" cy="276999"/>
          </a:xfrm>
          <a:prstGeom prst="rect">
            <a:avLst/>
          </a:prstGeom>
          <a:solidFill>
            <a:schemeClr val="bg1"/>
          </a:solidFill>
        </p:spPr>
        <p:txBody>
          <a:bodyPr wrap="square" rtlCol="0">
            <a:spAutoFit/>
          </a:bodyPr>
          <a:lstStyle/>
          <a:p>
            <a:pPr algn="ctr"/>
            <a:r>
              <a:rPr lang="en-US" sz="1200" b="1" dirty="0" smtClean="0">
                <a:solidFill>
                  <a:prstClr val="black">
                    <a:lumMod val="95000"/>
                    <a:lumOff val="5000"/>
                  </a:prstClr>
                </a:solidFill>
                <a:latin typeface="Arial Narrow" panose="020B0606020202030204" pitchFamily="34" charset="0"/>
              </a:rPr>
              <a:t>Award</a:t>
            </a:r>
            <a:endParaRPr lang="en-US" sz="1200" b="1" dirty="0">
              <a:solidFill>
                <a:prstClr val="black">
                  <a:lumMod val="95000"/>
                  <a:lumOff val="5000"/>
                </a:prstClr>
              </a:solidFill>
              <a:latin typeface="Arial Narrow" panose="020B0606020202030204" pitchFamily="34" charset="0"/>
            </a:endParaRPr>
          </a:p>
        </p:txBody>
      </p:sp>
      <p:sp>
        <p:nvSpPr>
          <p:cNvPr id="63" name="Rombo 62"/>
          <p:cNvSpPr/>
          <p:nvPr/>
        </p:nvSpPr>
        <p:spPr>
          <a:xfrm>
            <a:off x="4742927" y="4501855"/>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6" name="CuadroTexto 65"/>
          <p:cNvSpPr txBox="1"/>
          <p:nvPr/>
        </p:nvSpPr>
        <p:spPr>
          <a:xfrm>
            <a:off x="7829936" y="6367821"/>
            <a:ext cx="1062788" cy="461665"/>
          </a:xfrm>
          <a:prstGeom prst="rect">
            <a:avLst/>
          </a:prstGeom>
          <a:solidFill>
            <a:schemeClr val="bg1"/>
          </a:solidFill>
        </p:spPr>
        <p:txBody>
          <a:bodyPr wrap="square" rtlCol="0">
            <a:spAutoFit/>
          </a:bodyPr>
          <a:lstStyle/>
          <a:p>
            <a:pPr algn="ctr"/>
            <a:r>
              <a:rPr lang="en-US" sz="1200" b="1" dirty="0" smtClean="0">
                <a:solidFill>
                  <a:prstClr val="black">
                    <a:lumMod val="95000"/>
                    <a:lumOff val="5000"/>
                  </a:prstClr>
                </a:solidFill>
                <a:latin typeface="Arial Narrow" panose="020B0606020202030204" pitchFamily="34" charset="0"/>
              </a:rPr>
              <a:t>Start of Operations</a:t>
            </a:r>
            <a:endParaRPr lang="en-US" sz="1200" b="1" dirty="0">
              <a:solidFill>
                <a:prstClr val="black">
                  <a:lumMod val="95000"/>
                  <a:lumOff val="5000"/>
                </a:prstClr>
              </a:solidFill>
              <a:latin typeface="Arial Narrow" panose="020B0606020202030204" pitchFamily="34" charset="0"/>
            </a:endParaRPr>
          </a:p>
        </p:txBody>
      </p:sp>
      <p:cxnSp>
        <p:nvCxnSpPr>
          <p:cNvPr id="38" name="Conector recto 37"/>
          <p:cNvCxnSpPr/>
          <p:nvPr/>
        </p:nvCxnSpPr>
        <p:spPr>
          <a:xfrm>
            <a:off x="8913902" y="1354592"/>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68" name="Rombo 67"/>
          <p:cNvSpPr/>
          <p:nvPr/>
        </p:nvSpPr>
        <p:spPr>
          <a:xfrm>
            <a:off x="8753026" y="6392591"/>
            <a:ext cx="407067"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Pentágono 40"/>
          <p:cNvSpPr/>
          <p:nvPr/>
        </p:nvSpPr>
        <p:spPr>
          <a:xfrm>
            <a:off x="6104586" y="5962735"/>
            <a:ext cx="2809316" cy="387795"/>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latin typeface="Arial Narrow" panose="020B0606020202030204" pitchFamily="34" charset="0"/>
              </a:rPr>
              <a:t>Construction</a:t>
            </a:r>
            <a:endParaRPr lang="en-US" sz="1400" b="1" dirty="0">
              <a:solidFill>
                <a:prstClr val="white"/>
              </a:solidFill>
              <a:latin typeface="Arial Narrow" panose="020B0606020202030204" pitchFamily="34" charset="0"/>
            </a:endParaRPr>
          </a:p>
        </p:txBody>
      </p:sp>
      <p:sp>
        <p:nvSpPr>
          <p:cNvPr id="39" name="Rectángulo 38"/>
          <p:cNvSpPr/>
          <p:nvPr/>
        </p:nvSpPr>
        <p:spPr>
          <a:xfrm>
            <a:off x="6003355" y="911096"/>
            <a:ext cx="1942336" cy="463782"/>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            Mar 17     May 17</a:t>
            </a:r>
            <a:endParaRPr lang="en-US" sz="1400" dirty="0">
              <a:solidFill>
                <a:prstClr val="white"/>
              </a:solidFill>
            </a:endParaRPr>
          </a:p>
        </p:txBody>
      </p:sp>
      <p:sp>
        <p:nvSpPr>
          <p:cNvPr id="8" name="Pentágono 7"/>
          <p:cNvSpPr/>
          <p:nvPr/>
        </p:nvSpPr>
        <p:spPr>
          <a:xfrm>
            <a:off x="3576821" y="911096"/>
            <a:ext cx="2720039" cy="443753"/>
          </a:xfrm>
          <a:prstGeom prst="homePlate">
            <a:avLst/>
          </a:prstGeom>
          <a:solidFill>
            <a:schemeClr val="accent3">
              <a:lumMod val="50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Jan 16    May 16   Jul 16     Dec 16</a:t>
            </a:r>
            <a:endParaRPr lang="en-US" sz="1400" b="1" dirty="0">
              <a:solidFill>
                <a:prstClr val="white"/>
              </a:solidFill>
            </a:endParaRPr>
          </a:p>
        </p:txBody>
      </p:sp>
      <p:sp>
        <p:nvSpPr>
          <p:cNvPr id="45" name="Pentágono 44"/>
          <p:cNvSpPr/>
          <p:nvPr/>
        </p:nvSpPr>
        <p:spPr>
          <a:xfrm>
            <a:off x="8416095" y="911096"/>
            <a:ext cx="821753" cy="468216"/>
          </a:xfrm>
          <a:prstGeom prst="homePlate">
            <a:avLst/>
          </a:prstGeom>
          <a:solidFill>
            <a:schemeClr val="accent3">
              <a:lumMod val="75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 Dec 19</a:t>
            </a:r>
            <a:endParaRPr lang="en-US" sz="1400" b="1" dirty="0">
              <a:solidFill>
                <a:prstClr val="white"/>
              </a:solidFill>
            </a:endParaRPr>
          </a:p>
        </p:txBody>
      </p:sp>
      <p:sp>
        <p:nvSpPr>
          <p:cNvPr id="46" name="Rectángulo 45"/>
          <p:cNvSpPr/>
          <p:nvPr/>
        </p:nvSpPr>
        <p:spPr>
          <a:xfrm>
            <a:off x="2371576" y="911096"/>
            <a:ext cx="1205245" cy="443763"/>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prstClr val="white"/>
                </a:solidFill>
              </a:rPr>
              <a:t>       Nov 15</a:t>
            </a:r>
            <a:endParaRPr lang="en-US" sz="1400" dirty="0">
              <a:solidFill>
                <a:prstClr val="white"/>
              </a:solidFill>
            </a:endParaRPr>
          </a:p>
        </p:txBody>
      </p:sp>
      <p:sp>
        <p:nvSpPr>
          <p:cNvPr id="90" name="Pentágono 89"/>
          <p:cNvSpPr/>
          <p:nvPr/>
        </p:nvSpPr>
        <p:spPr>
          <a:xfrm>
            <a:off x="2903542" y="3147515"/>
            <a:ext cx="1123864" cy="452327"/>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latin typeface="Arial Narrow" panose="020B0606020202030204" pitchFamily="34" charset="0"/>
              </a:rPr>
              <a:t>Prequalification</a:t>
            </a:r>
            <a:endParaRPr lang="en-US" sz="1050" b="1" dirty="0">
              <a:solidFill>
                <a:prstClr val="white"/>
              </a:solidFill>
              <a:latin typeface="Arial Narrow" panose="020B0606020202030204" pitchFamily="34" charset="0"/>
            </a:endParaRPr>
          </a:p>
        </p:txBody>
      </p:sp>
      <p:sp>
        <p:nvSpPr>
          <p:cNvPr id="37" name="Título 4"/>
          <p:cNvSpPr>
            <a:spLocks noGrp="1"/>
          </p:cNvSpPr>
          <p:nvPr>
            <p:ph type="title"/>
          </p:nvPr>
        </p:nvSpPr>
        <p:spPr>
          <a:xfrm>
            <a:off x="0" y="0"/>
            <a:ext cx="9200694" cy="904668"/>
          </a:xfrm>
          <a:solidFill>
            <a:schemeClr val="tx2"/>
          </a:solidFill>
        </p:spPr>
        <p:txBody>
          <a:bodyPr lIns="91439" tIns="45720" rIns="91439" bIns="45720" anchor="ctr">
            <a:normAutofit/>
          </a:bodyPr>
          <a:lstStyle/>
          <a:p>
            <a:r>
              <a:rPr lang="en-US" sz="3200" b="1" dirty="0" smtClean="0">
                <a:latin typeface="Arial Narrow" panose="020B0606020202030204" pitchFamily="34" charset="0"/>
              </a:rPr>
              <a:t>Urban Highway: Blueprint</a:t>
            </a:r>
            <a:endParaRPr lang="en-US" sz="3200" b="1" dirty="0">
              <a:latin typeface="Arial Narrow" panose="020B0606020202030204" pitchFamily="34" charset="0"/>
            </a:endParaRPr>
          </a:p>
        </p:txBody>
      </p:sp>
      <p:sp>
        <p:nvSpPr>
          <p:cNvPr id="40" name="CuadroTexto 39"/>
          <p:cNvSpPr txBox="1"/>
          <p:nvPr/>
        </p:nvSpPr>
        <p:spPr>
          <a:xfrm>
            <a:off x="1586507" y="2698850"/>
            <a:ext cx="1143852" cy="646331"/>
          </a:xfrm>
          <a:prstGeom prst="rect">
            <a:avLst/>
          </a:prstGeom>
          <a:solidFill>
            <a:schemeClr val="bg1"/>
          </a:solidFill>
        </p:spPr>
        <p:txBody>
          <a:bodyPr wrap="square" rtlCol="0">
            <a:spAutoFit/>
          </a:bodyPr>
          <a:lstStyle/>
          <a:p>
            <a:pPr algn="r"/>
            <a:r>
              <a:rPr lang="en-US" sz="1200" b="1" dirty="0" smtClean="0">
                <a:solidFill>
                  <a:schemeClr val="tx1">
                    <a:lumMod val="95000"/>
                    <a:lumOff val="5000"/>
                  </a:schemeClr>
                </a:solidFill>
                <a:latin typeface="Arial Narrow" panose="020B0606020202030204" pitchFamily="34" charset="0"/>
              </a:rPr>
              <a:t>Prequalification Terms approved</a:t>
            </a:r>
            <a:endParaRPr lang="en-US" sz="1200" b="1" dirty="0">
              <a:solidFill>
                <a:schemeClr val="tx1">
                  <a:lumMod val="95000"/>
                  <a:lumOff val="5000"/>
                </a:schemeClr>
              </a:solidFill>
              <a:latin typeface="Arial Narrow" panose="020B0606020202030204" pitchFamily="34" charset="0"/>
            </a:endParaRPr>
          </a:p>
        </p:txBody>
      </p:sp>
      <p:sp>
        <p:nvSpPr>
          <p:cNvPr id="44" name="TextBox 3"/>
          <p:cNvSpPr txBox="1"/>
          <p:nvPr/>
        </p:nvSpPr>
        <p:spPr>
          <a:xfrm>
            <a:off x="-8193" y="6042138"/>
            <a:ext cx="4049070" cy="523220"/>
          </a:xfrm>
          <a:prstGeom prst="rect">
            <a:avLst/>
          </a:prstGeom>
          <a:noFill/>
        </p:spPr>
        <p:txBody>
          <a:bodyPr wrap="square" rtlCol="0">
            <a:spAutoFit/>
          </a:bodyPr>
          <a:lstStyle/>
          <a:p>
            <a:r>
              <a:rPr lang="en-US" sz="1400" baseline="30000" dirty="0" smtClean="0"/>
              <a:t>1 </a:t>
            </a:r>
            <a:r>
              <a:rPr lang="en-US" sz="1400" dirty="0" smtClean="0"/>
              <a:t>Studies contracted through BID Project financing </a:t>
            </a:r>
          </a:p>
          <a:p>
            <a:r>
              <a:rPr lang="en-US" sz="1400" dirty="0" smtClean="0"/>
              <a:t>- PRONACOM/MINECO (US$1.6-1.8M. Investment). </a:t>
            </a:r>
          </a:p>
        </p:txBody>
      </p:sp>
      <p:sp>
        <p:nvSpPr>
          <p:cNvPr id="36" name="CuadroTexto 35"/>
          <p:cNvSpPr txBox="1"/>
          <p:nvPr/>
        </p:nvSpPr>
        <p:spPr>
          <a:xfrm>
            <a:off x="5308432" y="1670322"/>
            <a:ext cx="3569760" cy="830997"/>
          </a:xfrm>
          <a:prstGeom prst="rect">
            <a:avLst/>
          </a:prstGeom>
          <a:solidFill>
            <a:srgbClr val="CCFFCC"/>
          </a:solidFill>
        </p:spPr>
        <p:txBody>
          <a:bodyPr wrap="square" rtlCol="0">
            <a:spAutoFit/>
          </a:bodyPr>
          <a:lstStyle/>
          <a:p>
            <a:r>
              <a:rPr lang="en-US" sz="1600" dirty="0" smtClean="0"/>
              <a:t>Currently in sync with Urban Train. </a:t>
            </a:r>
          </a:p>
          <a:p>
            <a:r>
              <a:rPr lang="en-US" sz="1600" dirty="0" smtClean="0"/>
              <a:t>Decision to tender together or separately to be taken in early 2015</a:t>
            </a:r>
            <a:endParaRPr lang="en-US" sz="1600" dirty="0"/>
          </a:p>
        </p:txBody>
      </p:sp>
      <p:sp>
        <p:nvSpPr>
          <p:cNvPr id="42" name="CuadroTexto 41"/>
          <p:cNvSpPr txBox="1"/>
          <p:nvPr/>
        </p:nvSpPr>
        <p:spPr>
          <a:xfrm>
            <a:off x="5319890" y="1231974"/>
            <a:ext cx="3569760" cy="830997"/>
          </a:xfrm>
          <a:prstGeom prst="rect">
            <a:avLst/>
          </a:prstGeom>
          <a:solidFill>
            <a:srgbClr val="CCFFCC"/>
          </a:solidFill>
        </p:spPr>
        <p:txBody>
          <a:bodyPr wrap="square" rtlCol="0">
            <a:spAutoFit/>
          </a:bodyPr>
          <a:lstStyle/>
          <a:p>
            <a:r>
              <a:rPr lang="en-US" sz="1600" dirty="0" smtClean="0"/>
              <a:t>Currently in sync with Urban Train. </a:t>
            </a:r>
          </a:p>
          <a:p>
            <a:r>
              <a:rPr lang="en-US" sz="1600" dirty="0" smtClean="0"/>
              <a:t>Decision to tender together or separately to be taken in early 2015</a:t>
            </a:r>
            <a:endParaRPr lang="en-US" sz="1600" dirty="0"/>
          </a:p>
        </p:txBody>
      </p:sp>
    </p:spTree>
    <p:extLst>
      <p:ext uri="{BB962C8B-B14F-4D97-AF65-F5344CB8AC3E}">
        <p14:creationId xmlns="" xmlns:p14="http://schemas.microsoft.com/office/powerpoint/2010/main" val="1243552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pPr algn="ctr"/>
            <a:r>
              <a:rPr lang="es-ES" dirty="0" smtClean="0"/>
              <a:t>More </a:t>
            </a:r>
            <a:r>
              <a:rPr lang="es-ES" dirty="0" err="1" smtClean="0"/>
              <a:t>information</a:t>
            </a:r>
            <a:endParaRPr lang="es-ES" dirty="0"/>
          </a:p>
        </p:txBody>
      </p:sp>
      <p:sp>
        <p:nvSpPr>
          <p:cNvPr id="3" name="Marcador de número de diapositiva 2"/>
          <p:cNvSpPr>
            <a:spLocks noGrp="1"/>
          </p:cNvSpPr>
          <p:nvPr>
            <p:ph type="sldNum" sz="quarter" idx="12"/>
          </p:nvPr>
        </p:nvSpPr>
        <p:spPr/>
        <p:txBody>
          <a:bodyPr/>
          <a:lstStyle/>
          <a:p>
            <a:fld id="{A9168B0D-02DB-C346-88D9-41EBF8126ADD}" type="slidenum">
              <a:rPr lang="es-ES" smtClean="0"/>
              <a:pPr/>
              <a:t>27</a:t>
            </a:fld>
            <a:endParaRPr lang="es-ES"/>
          </a:p>
        </p:txBody>
      </p:sp>
      <p:sp>
        <p:nvSpPr>
          <p:cNvPr id="4" name="CuadroTexto 3"/>
          <p:cNvSpPr txBox="1"/>
          <p:nvPr/>
        </p:nvSpPr>
        <p:spPr>
          <a:xfrm>
            <a:off x="829874" y="2668794"/>
            <a:ext cx="7241185" cy="707886"/>
          </a:xfrm>
          <a:prstGeom prst="rect">
            <a:avLst/>
          </a:prstGeom>
          <a:noFill/>
        </p:spPr>
        <p:txBody>
          <a:bodyPr wrap="none" rtlCol="0">
            <a:spAutoFit/>
          </a:bodyPr>
          <a:lstStyle/>
          <a:p>
            <a:r>
              <a:rPr lang="es-ES" sz="4000" dirty="0" err="1" smtClean="0"/>
              <a:t>www.agenciadealianzas.gob.gt</a:t>
            </a:r>
            <a:endParaRPr lang="es-ES" sz="4000" dirty="0"/>
          </a:p>
        </p:txBody>
      </p:sp>
      <p:sp>
        <p:nvSpPr>
          <p:cNvPr id="5" name="CuadroTexto 4"/>
          <p:cNvSpPr txBox="1"/>
          <p:nvPr/>
        </p:nvSpPr>
        <p:spPr>
          <a:xfrm>
            <a:off x="1432902" y="4014374"/>
            <a:ext cx="5859171" cy="523220"/>
          </a:xfrm>
          <a:prstGeom prst="rect">
            <a:avLst/>
          </a:prstGeom>
          <a:noFill/>
        </p:spPr>
        <p:txBody>
          <a:bodyPr wrap="none" rtlCol="0">
            <a:spAutoFit/>
          </a:bodyPr>
          <a:lstStyle/>
          <a:p>
            <a:r>
              <a:rPr lang="es-ES" sz="2800" dirty="0" err="1" smtClean="0"/>
              <a:t>cpivaral@agenciadealianzas.gob.gt</a:t>
            </a:r>
            <a:endParaRPr lang="es-ES" sz="2800" dirty="0"/>
          </a:p>
        </p:txBody>
      </p:sp>
    </p:spTree>
    <p:extLst>
      <p:ext uri="{BB962C8B-B14F-4D97-AF65-F5344CB8AC3E}">
        <p14:creationId xmlns="" xmlns:p14="http://schemas.microsoft.com/office/powerpoint/2010/main" val="375804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1979" y="1350142"/>
            <a:ext cx="7933037" cy="1077218"/>
          </a:xfrm>
          <a:prstGeom prst="rect">
            <a:avLst/>
          </a:prstGeom>
          <a:noFill/>
        </p:spPr>
        <p:txBody>
          <a:bodyPr wrap="square" rtlCol="0">
            <a:spAutoFit/>
          </a:bodyPr>
          <a:lstStyle/>
          <a:p>
            <a:pPr algn="ctr" defTabSz="457200"/>
            <a:r>
              <a:rPr lang="en-US" sz="3200" b="1" dirty="0" smtClean="0">
                <a:solidFill>
                  <a:schemeClr val="tx2"/>
                </a:solidFill>
                <a:latin typeface="+mj-lt"/>
              </a:rPr>
              <a:t>Government </a:t>
            </a:r>
            <a:r>
              <a:rPr lang="en-US" sz="3200" b="1" dirty="0">
                <a:solidFill>
                  <a:schemeClr val="tx2"/>
                </a:solidFill>
                <a:latin typeface="+mj-lt"/>
              </a:rPr>
              <a:t>Administrative </a:t>
            </a:r>
            <a:r>
              <a:rPr lang="en-US" sz="3200" b="1" dirty="0" smtClean="0">
                <a:solidFill>
                  <a:schemeClr val="tx2"/>
                </a:solidFill>
                <a:latin typeface="+mj-lt"/>
              </a:rPr>
              <a:t>Complex</a:t>
            </a:r>
          </a:p>
          <a:p>
            <a:pPr algn="ctr" defTabSz="457200"/>
            <a:r>
              <a:rPr lang="en-US" sz="3200" b="1" dirty="0" smtClean="0">
                <a:solidFill>
                  <a:schemeClr val="tx2"/>
                </a:solidFill>
                <a:latin typeface="+mj-lt"/>
              </a:rPr>
              <a:t>Guatemala – Mexico`s Border</a:t>
            </a:r>
            <a:endParaRPr lang="en-US" sz="3200" b="1" dirty="0">
              <a:solidFill>
                <a:schemeClr val="tx2"/>
              </a:solidFill>
              <a:latin typeface="+mj-lt"/>
            </a:endParaRPr>
          </a:p>
        </p:txBody>
      </p:sp>
      <p:pic>
        <p:nvPicPr>
          <p:cNvPr id="3" name="Imagen 2"/>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176528" y="-509444"/>
            <a:ext cx="4108361" cy="2452676"/>
          </a:xfrm>
          <a:prstGeom prst="rect">
            <a:avLst/>
          </a:prstGeom>
        </p:spPr>
      </p:pic>
      <p:pic>
        <p:nvPicPr>
          <p:cNvPr id="4" name="Imagen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310640" y="2530376"/>
            <a:ext cx="6522720" cy="3703320"/>
          </a:xfrm>
          <a:prstGeom prst="rect">
            <a:avLst/>
          </a:prstGeom>
        </p:spPr>
      </p:pic>
    </p:spTree>
    <p:extLst>
      <p:ext uri="{BB962C8B-B14F-4D97-AF65-F5344CB8AC3E}">
        <p14:creationId xmlns="" xmlns:p14="http://schemas.microsoft.com/office/powerpoint/2010/main" val="225231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5"/>
          <p:cNvPicPr>
            <a:picLocks noChangeAspect="1"/>
          </p:cNvPicPr>
          <p:nvPr/>
        </p:nvPicPr>
        <p:blipFill rotWithShape="1">
          <a:blip r:embed="rId2" cstate="email">
            <a:extLst>
              <a:ext uri="{28A0092B-C50C-407E-A947-70E740481C1C}">
                <a14:useLocalDpi xmlns="" xmlns:a14="http://schemas.microsoft.com/office/drawing/2010/main"/>
              </a:ext>
            </a:extLst>
          </a:blip>
          <a:srcRect l="-4220" t="9138" r="4220" b="-9138"/>
          <a:stretch/>
        </p:blipFill>
        <p:spPr bwMode="auto">
          <a:xfrm>
            <a:off x="4060153" y="4814929"/>
            <a:ext cx="2463710" cy="201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Imagen 2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66700" y="4631516"/>
            <a:ext cx="3682999" cy="2080080"/>
          </a:xfrm>
          <a:prstGeom prst="rect">
            <a:avLst/>
          </a:prstGeom>
        </p:spPr>
      </p:pic>
      <p:sp>
        <p:nvSpPr>
          <p:cNvPr id="13" name="Rectángulo 12"/>
          <p:cNvSpPr/>
          <p:nvPr/>
        </p:nvSpPr>
        <p:spPr>
          <a:xfrm>
            <a:off x="7120348" y="1919620"/>
            <a:ext cx="1646683" cy="968177"/>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 name="Título 4"/>
          <p:cNvSpPr>
            <a:spLocks noGrp="1"/>
          </p:cNvSpPr>
          <p:nvPr>
            <p:ph type="title"/>
          </p:nvPr>
        </p:nvSpPr>
        <p:spPr>
          <a:xfrm>
            <a:off x="0" y="64262"/>
            <a:ext cx="6813485" cy="734097"/>
          </a:xfrm>
          <a:solidFill>
            <a:schemeClr val="tx2"/>
          </a:solidFill>
        </p:spPr>
        <p:txBody>
          <a:bodyPr>
            <a:normAutofit fontScale="90000"/>
          </a:bodyPr>
          <a:lstStyle/>
          <a:p>
            <a:r>
              <a:rPr lang="en-US" b="1" dirty="0">
                <a:latin typeface="Arial Narrow" panose="020B0606020202030204" pitchFamily="34" charset="0"/>
              </a:rPr>
              <a:t>1</a:t>
            </a:r>
            <a:r>
              <a:rPr lang="en-US" b="1" dirty="0" smtClean="0">
                <a:latin typeface="Arial Narrow" panose="020B0606020202030204" pitchFamily="34" charset="0"/>
              </a:rPr>
              <a:t>-Government Administrative Complex</a:t>
            </a:r>
            <a:endParaRPr lang="en-US" b="1" dirty="0">
              <a:latin typeface="Arial Narrow" panose="020B0606020202030204" pitchFamily="34" charset="0"/>
            </a:endParaRPr>
          </a:p>
        </p:txBody>
      </p:sp>
      <p:sp>
        <p:nvSpPr>
          <p:cNvPr id="6" name="Rectángulo 5"/>
          <p:cNvSpPr/>
          <p:nvPr/>
        </p:nvSpPr>
        <p:spPr>
          <a:xfrm>
            <a:off x="1" y="863750"/>
            <a:ext cx="6813484" cy="367317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400" b="1" dirty="0" smtClean="0">
                <a:solidFill>
                  <a:schemeClr val="tx1"/>
                </a:solidFill>
                <a:latin typeface="Arial"/>
                <a:cs typeface="Arial"/>
              </a:rPr>
              <a:t>Background and Objective</a:t>
            </a:r>
          </a:p>
          <a:p>
            <a:pPr algn="just"/>
            <a:endParaRPr lang="en-US" sz="1400" b="1" dirty="0" smtClean="0">
              <a:solidFill>
                <a:schemeClr val="tx1"/>
              </a:solidFill>
              <a:latin typeface="Arial"/>
              <a:cs typeface="Arial"/>
            </a:endParaRPr>
          </a:p>
          <a:p>
            <a:pPr algn="just"/>
            <a:r>
              <a:rPr lang="en-US" sz="1400" dirty="0" smtClean="0">
                <a:solidFill>
                  <a:schemeClr val="tx1"/>
                </a:solidFill>
                <a:latin typeface="Arial"/>
                <a:cs typeface="Arial"/>
              </a:rPr>
              <a:t>The Executive branch of Government has not built new administrative office space since the 1970s. In that period of time the amount of central government civil servants has grown more than six fold. As a result, the government has satisfied its need for office space by renting hundreds of spaces across the city. This has resulted in high rent expenses, high related costs of maintenance, energy and security. Many of the owned and rented facilities are not in good enough condition for Government offices and public servants and contribute to rising traffic congestion in the city. </a:t>
            </a:r>
          </a:p>
          <a:p>
            <a:pPr algn="just"/>
            <a:endParaRPr lang="en-US" sz="1400" dirty="0" smtClean="0">
              <a:solidFill>
                <a:schemeClr val="tx1"/>
              </a:solidFill>
              <a:latin typeface="Arial"/>
              <a:cs typeface="Arial"/>
            </a:endParaRPr>
          </a:p>
          <a:p>
            <a:pPr algn="just"/>
            <a:r>
              <a:rPr lang="en-US" sz="1400" dirty="0" smtClean="0">
                <a:solidFill>
                  <a:schemeClr val="tx1"/>
                </a:solidFill>
                <a:latin typeface="Arial"/>
                <a:cs typeface="Arial"/>
              </a:rPr>
              <a:t>The project aims to tackle this problem by structuring a PPP in which a private investor builds and operates an office complex for 10-12,000 public occupants, in exchange for availability and maintenance payments in a 20 year period. The space will be 100% occupied by the Government so there is no demand risk. The projects is located in a central property next to other Government facilities and next to the Urban train central station. </a:t>
            </a:r>
          </a:p>
        </p:txBody>
      </p:sp>
      <p:sp>
        <p:nvSpPr>
          <p:cNvPr id="3" name="Elipse 2"/>
          <p:cNvSpPr/>
          <p:nvPr/>
        </p:nvSpPr>
        <p:spPr>
          <a:xfrm>
            <a:off x="7861241" y="982448"/>
            <a:ext cx="83127" cy="9500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Agrupar 9"/>
          <p:cNvGrpSpPr/>
          <p:nvPr/>
        </p:nvGrpSpPr>
        <p:grpSpPr>
          <a:xfrm>
            <a:off x="7089843" y="57019"/>
            <a:ext cx="1843887" cy="1767695"/>
            <a:chOff x="7742368" y="13631"/>
            <a:chExt cx="1314058" cy="1329987"/>
          </a:xfrm>
        </p:grpSpPr>
        <p:pic>
          <p:nvPicPr>
            <p:cNvPr id="2" name="Imagen 1"/>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7742368" y="13631"/>
              <a:ext cx="1314058" cy="1329987"/>
            </a:xfrm>
            <a:prstGeom prst="rect">
              <a:avLst/>
            </a:prstGeom>
          </p:spPr>
        </p:pic>
        <p:sp>
          <p:nvSpPr>
            <p:cNvPr id="9" name="Flecha abajo 8"/>
            <p:cNvSpPr/>
            <p:nvPr/>
          </p:nvSpPr>
          <p:spPr>
            <a:xfrm rot="21408187">
              <a:off x="8187279" y="471591"/>
              <a:ext cx="218004" cy="5009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ángulo 16"/>
          <p:cNvSpPr/>
          <p:nvPr/>
        </p:nvSpPr>
        <p:spPr>
          <a:xfrm>
            <a:off x="4152174" y="4827629"/>
            <a:ext cx="2397089" cy="1778000"/>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ángulo 18"/>
          <p:cNvSpPr/>
          <p:nvPr/>
        </p:nvSpPr>
        <p:spPr>
          <a:xfrm>
            <a:off x="266699" y="4621496"/>
            <a:ext cx="3682999" cy="2090100"/>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adroTexto 11"/>
          <p:cNvSpPr txBox="1"/>
          <p:nvPr/>
        </p:nvSpPr>
        <p:spPr>
          <a:xfrm>
            <a:off x="7104493" y="2481119"/>
            <a:ext cx="1837698" cy="461665"/>
          </a:xfrm>
          <a:prstGeom prst="rect">
            <a:avLst/>
          </a:prstGeom>
          <a:noFill/>
        </p:spPr>
        <p:txBody>
          <a:bodyPr wrap="square" rtlCol="0">
            <a:spAutoFit/>
          </a:bodyPr>
          <a:lstStyle/>
          <a:p>
            <a:r>
              <a:rPr lang="en-US" sz="2400" dirty="0" smtClean="0">
                <a:solidFill>
                  <a:schemeClr val="bg1"/>
                </a:solidFill>
              </a:rPr>
              <a:t>$180 Million</a:t>
            </a:r>
            <a:endParaRPr lang="en-US" sz="2400" dirty="0">
              <a:solidFill>
                <a:schemeClr val="bg1"/>
              </a:solidFill>
            </a:endParaRPr>
          </a:p>
        </p:txBody>
      </p:sp>
      <p:sp>
        <p:nvSpPr>
          <p:cNvPr id="20" name="CuadroTexto 19"/>
          <p:cNvSpPr txBox="1"/>
          <p:nvPr/>
        </p:nvSpPr>
        <p:spPr>
          <a:xfrm>
            <a:off x="7261535" y="1970778"/>
            <a:ext cx="1333500" cy="523220"/>
          </a:xfrm>
          <a:prstGeom prst="rect">
            <a:avLst/>
          </a:prstGeom>
          <a:noFill/>
        </p:spPr>
        <p:txBody>
          <a:bodyPr wrap="square" rtlCol="0">
            <a:spAutoFit/>
          </a:bodyPr>
          <a:lstStyle/>
          <a:p>
            <a:pPr algn="ctr"/>
            <a:r>
              <a:rPr lang="en-US" sz="1400" dirty="0" smtClean="0">
                <a:solidFill>
                  <a:schemeClr val="bg1"/>
                </a:solidFill>
              </a:rPr>
              <a:t>Total Estimated Investment</a:t>
            </a:r>
            <a:endParaRPr lang="en-US" sz="1400" dirty="0">
              <a:solidFill>
                <a:schemeClr val="bg1"/>
              </a:solidFill>
            </a:endParaRPr>
          </a:p>
        </p:txBody>
      </p:sp>
      <p:sp>
        <p:nvSpPr>
          <p:cNvPr id="14" name="CuadroTexto 13"/>
          <p:cNvSpPr txBox="1"/>
          <p:nvPr/>
        </p:nvSpPr>
        <p:spPr>
          <a:xfrm>
            <a:off x="7083969" y="2904183"/>
            <a:ext cx="1736373" cy="523220"/>
          </a:xfrm>
          <a:prstGeom prst="rect">
            <a:avLst/>
          </a:prstGeom>
          <a:noFill/>
        </p:spPr>
        <p:txBody>
          <a:bodyPr wrap="none" rtlCol="0">
            <a:spAutoFit/>
          </a:bodyPr>
          <a:lstStyle/>
          <a:p>
            <a:r>
              <a:rPr lang="en-US" sz="1400" dirty="0" smtClean="0"/>
              <a:t>Contracting Entity:</a:t>
            </a:r>
          </a:p>
          <a:p>
            <a:pPr marL="88900" indent="-88900">
              <a:buFont typeface="Arial"/>
              <a:buChar char="•"/>
            </a:pPr>
            <a:r>
              <a:rPr lang="en-US" sz="1400" dirty="0" smtClean="0"/>
              <a:t>Ministry of Finance</a:t>
            </a:r>
            <a:endParaRPr lang="en-US" sz="1400" dirty="0"/>
          </a:p>
        </p:txBody>
      </p:sp>
      <p:sp>
        <p:nvSpPr>
          <p:cNvPr id="4" name="Elipse 3"/>
          <p:cNvSpPr/>
          <p:nvPr/>
        </p:nvSpPr>
        <p:spPr>
          <a:xfrm>
            <a:off x="7785041" y="1442558"/>
            <a:ext cx="254406" cy="1830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Imagen 9"/>
          <p:cNvPicPr>
            <a:picLocks noChangeAspect="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691048" y="4843546"/>
            <a:ext cx="2364052" cy="1770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ángulo 22"/>
          <p:cNvSpPr/>
          <p:nvPr/>
        </p:nvSpPr>
        <p:spPr>
          <a:xfrm>
            <a:off x="6691048" y="4814929"/>
            <a:ext cx="2397089" cy="1778000"/>
          </a:xfrm>
          <a:prstGeom prst="rect">
            <a:avLst/>
          </a:prstGeom>
          <a:noFill/>
          <a:ln w="762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adroTexto 23"/>
          <p:cNvSpPr txBox="1"/>
          <p:nvPr/>
        </p:nvSpPr>
        <p:spPr>
          <a:xfrm>
            <a:off x="6915955" y="3417191"/>
            <a:ext cx="2225477" cy="1215717"/>
          </a:xfrm>
          <a:prstGeom prst="rect">
            <a:avLst/>
          </a:prstGeom>
          <a:solidFill>
            <a:srgbClr val="FFC000"/>
          </a:solidFill>
        </p:spPr>
        <p:txBody>
          <a:bodyPr wrap="square" rtlCol="0">
            <a:spAutoFit/>
          </a:bodyPr>
          <a:lstStyle/>
          <a:p>
            <a:r>
              <a:rPr lang="en-US" sz="1200" b="1" dirty="0" smtClean="0"/>
              <a:t>STATUS:</a:t>
            </a:r>
          </a:p>
          <a:p>
            <a:r>
              <a:rPr lang="en-US" sz="1200" dirty="0" smtClean="0"/>
              <a:t>Prequalification </a:t>
            </a:r>
            <a:r>
              <a:rPr lang="en-US" sz="1200" dirty="0"/>
              <a:t>of investors </a:t>
            </a:r>
            <a:endParaRPr lang="en-US" sz="1200" dirty="0" smtClean="0"/>
          </a:p>
          <a:p>
            <a:r>
              <a:rPr lang="en-US" sz="1200" dirty="0" smtClean="0"/>
              <a:t>through </a:t>
            </a:r>
            <a:r>
              <a:rPr lang="en-US" sz="1200" dirty="0"/>
              <a:t>applications </a:t>
            </a:r>
            <a:r>
              <a:rPr lang="en-US" sz="1200" dirty="0" smtClean="0"/>
              <a:t>in</a:t>
            </a:r>
          </a:p>
          <a:p>
            <a:r>
              <a:rPr lang="es-ES" sz="1200" dirty="0" smtClean="0">
                <a:hlinkClick r:id="rId6"/>
              </a:rPr>
              <a:t>www.guatecompras.gt/</a:t>
            </a:r>
            <a:endParaRPr lang="es-ES" sz="1200" dirty="0" smtClean="0"/>
          </a:p>
          <a:p>
            <a:r>
              <a:rPr lang="es-ES" sz="1200" b="1" dirty="0" smtClean="0"/>
              <a:t>NOG:  3708926</a:t>
            </a:r>
          </a:p>
          <a:p>
            <a:r>
              <a:rPr lang="es-ES" sz="1300" b="1" dirty="0" err="1" smtClean="0"/>
              <a:t>Deadline</a:t>
            </a:r>
            <a:r>
              <a:rPr lang="es-ES" sz="1300" b="1" dirty="0" smtClean="0"/>
              <a:t>: </a:t>
            </a:r>
            <a:r>
              <a:rPr lang="es-ES" sz="1300" b="1" dirty="0" err="1" smtClean="0"/>
              <a:t>March</a:t>
            </a:r>
            <a:r>
              <a:rPr lang="es-ES" sz="1300" b="1" dirty="0" smtClean="0"/>
              <a:t> 16th. 2015</a:t>
            </a:r>
            <a:endParaRPr lang="en-US" sz="1300" b="1" dirty="0"/>
          </a:p>
        </p:txBody>
      </p:sp>
    </p:spTree>
    <p:extLst>
      <p:ext uri="{BB962C8B-B14F-4D97-AF65-F5344CB8AC3E}">
        <p14:creationId xmlns="" xmlns:p14="http://schemas.microsoft.com/office/powerpoint/2010/main" val="319727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38770"/>
            <a:ext cx="9144000" cy="734097"/>
          </a:xfrm>
          <a:solidFill>
            <a:schemeClr val="tx2"/>
          </a:solidFill>
        </p:spPr>
        <p:txBody>
          <a:bodyPr>
            <a:normAutofit/>
          </a:bodyPr>
          <a:lstStyle/>
          <a:p>
            <a:r>
              <a:rPr lang="en-US" sz="3200" b="1" dirty="0" smtClean="0">
                <a:latin typeface="Arial Narrow" panose="020B0606020202030204" pitchFamily="34" charset="0"/>
              </a:rPr>
              <a:t>Government Administrative Complex: Roles</a:t>
            </a:r>
            <a:endParaRPr lang="en-US" sz="3200" b="1" dirty="0">
              <a:latin typeface="Arial Narrow" panose="020B0606020202030204" pitchFamily="34" charset="0"/>
            </a:endParaRPr>
          </a:p>
        </p:txBody>
      </p:sp>
      <p:sp>
        <p:nvSpPr>
          <p:cNvPr id="14" name="Rectángulo 13"/>
          <p:cNvSpPr/>
          <p:nvPr/>
        </p:nvSpPr>
        <p:spPr>
          <a:xfrm>
            <a:off x="4991100" y="976732"/>
            <a:ext cx="4064000" cy="22236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400" b="1" dirty="0" smtClean="0">
                <a:solidFill>
                  <a:schemeClr val="tx1"/>
                </a:solidFill>
                <a:latin typeface="Arial"/>
                <a:cs typeface="Arial"/>
              </a:rPr>
              <a:t>Revenue Sources:</a:t>
            </a:r>
          </a:p>
          <a:p>
            <a:pPr marL="92075" indent="-92075" algn="just">
              <a:buFont typeface="Arial"/>
              <a:buChar char="•"/>
            </a:pPr>
            <a:r>
              <a:rPr lang="en-US" sz="1400" dirty="0" smtClean="0">
                <a:solidFill>
                  <a:schemeClr val="tx1"/>
                </a:solidFill>
                <a:latin typeface="Arial"/>
                <a:cs typeface="Arial"/>
              </a:rPr>
              <a:t>A charge for capital investment – availability payment paid by central government</a:t>
            </a:r>
          </a:p>
          <a:p>
            <a:pPr marL="92075" indent="-92075" algn="just">
              <a:buFont typeface="Arial"/>
              <a:buChar char="•"/>
            </a:pPr>
            <a:r>
              <a:rPr lang="en-US" sz="1400" dirty="0" smtClean="0">
                <a:solidFill>
                  <a:schemeClr val="tx1"/>
                </a:solidFill>
                <a:latin typeface="Arial"/>
                <a:cs typeface="Arial"/>
              </a:rPr>
              <a:t>A maintenance and operation charge paid by government</a:t>
            </a:r>
          </a:p>
          <a:p>
            <a:pPr marL="92075" indent="-92075" algn="just">
              <a:buFont typeface="Arial"/>
              <a:buChar char="•"/>
            </a:pPr>
            <a:r>
              <a:rPr lang="en-US" sz="1400" dirty="0" smtClean="0">
                <a:solidFill>
                  <a:schemeClr val="tx1"/>
                </a:solidFill>
                <a:latin typeface="Arial"/>
                <a:cs typeface="Arial"/>
              </a:rPr>
              <a:t>A fare charge (regulated)</a:t>
            </a:r>
          </a:p>
        </p:txBody>
      </p:sp>
      <p:sp>
        <p:nvSpPr>
          <p:cNvPr id="15" name="Rectángulo 14"/>
          <p:cNvSpPr/>
          <p:nvPr/>
        </p:nvSpPr>
        <p:spPr>
          <a:xfrm>
            <a:off x="50800" y="824332"/>
            <a:ext cx="4336766" cy="285866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600" b="1" dirty="0" smtClean="0">
                <a:solidFill>
                  <a:schemeClr val="tx1"/>
                </a:solidFill>
                <a:latin typeface="Arial"/>
                <a:cs typeface="Arial"/>
              </a:rPr>
              <a:t>Private Participant role and investments</a:t>
            </a:r>
          </a:p>
          <a:p>
            <a:pPr marL="92075" indent="-92075" algn="just">
              <a:buFont typeface="Arial"/>
              <a:buChar char="•"/>
            </a:pPr>
            <a:r>
              <a:rPr lang="en-US" sz="1400" dirty="0" smtClean="0">
                <a:solidFill>
                  <a:schemeClr val="tx1"/>
                </a:solidFill>
                <a:latin typeface="Arial"/>
                <a:cs typeface="Arial"/>
              </a:rPr>
              <a:t>Design Build and operate a government office complex of about 180,000M2</a:t>
            </a:r>
          </a:p>
          <a:p>
            <a:pPr marL="92075" indent="-92075" algn="just">
              <a:buFont typeface="Arial"/>
              <a:buChar char="•"/>
            </a:pPr>
            <a:r>
              <a:rPr lang="en-US" sz="1400" dirty="0" smtClean="0">
                <a:solidFill>
                  <a:schemeClr val="tx1"/>
                </a:solidFill>
                <a:latin typeface="Arial"/>
                <a:cs typeface="Arial"/>
              </a:rPr>
              <a:t>Maintenance of facilities: water, electricity, elevators operation, internet, etc. in such a way that the service is continuous and of the specified quality.</a:t>
            </a:r>
          </a:p>
          <a:p>
            <a:pPr marL="92075" indent="-92075" algn="just">
              <a:buFont typeface="Arial"/>
              <a:buChar char="•"/>
            </a:pPr>
            <a:r>
              <a:rPr lang="en-US" sz="1400" dirty="0" smtClean="0">
                <a:solidFill>
                  <a:schemeClr val="tx1"/>
                </a:solidFill>
                <a:latin typeface="Arial"/>
                <a:cs typeface="Arial"/>
              </a:rPr>
              <a:t>Management of private tenants, parking and other areas in a rational yet efficient and profitable manner</a:t>
            </a:r>
          </a:p>
          <a:p>
            <a:pPr marL="92075" indent="-92075" algn="just">
              <a:buFont typeface="Arial"/>
              <a:buChar char="•"/>
            </a:pPr>
            <a:r>
              <a:rPr lang="en-US" sz="1600" b="1" dirty="0" smtClean="0">
                <a:solidFill>
                  <a:schemeClr val="tx1"/>
                </a:solidFill>
                <a:latin typeface="Arial"/>
                <a:cs typeface="Arial"/>
              </a:rPr>
              <a:t>Estimated investment US$180 million</a:t>
            </a:r>
            <a:endParaRPr lang="en-US" sz="1400" dirty="0" smtClean="0">
              <a:solidFill>
                <a:schemeClr val="tx1"/>
              </a:solidFill>
              <a:latin typeface="Arial"/>
              <a:cs typeface="Arial"/>
            </a:endParaRPr>
          </a:p>
        </p:txBody>
      </p:sp>
      <p:sp>
        <p:nvSpPr>
          <p:cNvPr id="18" name="Rectángulo 17"/>
          <p:cNvSpPr/>
          <p:nvPr/>
        </p:nvSpPr>
        <p:spPr>
          <a:xfrm>
            <a:off x="101600" y="4267200"/>
            <a:ext cx="8864032" cy="19812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n-US" sz="1600" b="1" dirty="0" smtClean="0">
                <a:solidFill>
                  <a:schemeClr val="tx1"/>
                </a:solidFill>
                <a:latin typeface="Arial"/>
                <a:cs typeface="Arial"/>
              </a:rPr>
              <a:t>Government Role</a:t>
            </a:r>
          </a:p>
          <a:p>
            <a:pPr algn="just"/>
            <a:r>
              <a:rPr lang="en-US" sz="1400" dirty="0" smtClean="0">
                <a:solidFill>
                  <a:schemeClr val="tx1"/>
                </a:solidFill>
                <a:latin typeface="Arial"/>
                <a:cs typeface="Arial"/>
              </a:rPr>
              <a:t>The project is being contracted by the ministry of finance </a:t>
            </a:r>
          </a:p>
          <a:p>
            <a:pPr marL="92075" indent="-92075" algn="just">
              <a:buFont typeface="Arial"/>
              <a:buChar char="•"/>
            </a:pPr>
            <a:r>
              <a:rPr lang="en-US" sz="1400" dirty="0" smtClean="0">
                <a:solidFill>
                  <a:schemeClr val="tx1"/>
                </a:solidFill>
                <a:latin typeface="Arial"/>
                <a:cs typeface="Arial"/>
              </a:rPr>
              <a:t>Provide property and support for all permits</a:t>
            </a:r>
          </a:p>
          <a:p>
            <a:pPr marL="92075" indent="-92075" algn="just">
              <a:buFont typeface="Arial"/>
              <a:buChar char="•"/>
            </a:pPr>
            <a:r>
              <a:rPr lang="en-US" sz="1400" dirty="0" smtClean="0">
                <a:solidFill>
                  <a:schemeClr val="tx1"/>
                </a:solidFill>
                <a:latin typeface="Arial"/>
                <a:cs typeface="Arial"/>
              </a:rPr>
              <a:t>Facilitate financing structure needed and provide a robust consistent payment mechanism</a:t>
            </a:r>
          </a:p>
          <a:p>
            <a:pPr marL="92075" indent="-92075" algn="just">
              <a:buFont typeface="Arial"/>
              <a:buChar char="•"/>
            </a:pPr>
            <a:r>
              <a:rPr lang="en-US" sz="1400" dirty="0" smtClean="0">
                <a:solidFill>
                  <a:schemeClr val="tx1"/>
                </a:solidFill>
                <a:latin typeface="Arial"/>
                <a:cs typeface="Arial"/>
              </a:rPr>
              <a:t>Allocate space and regulate relationship with tenants (from different government departments)</a:t>
            </a:r>
          </a:p>
          <a:p>
            <a:pPr marL="92075" indent="-92075" algn="just">
              <a:buFont typeface="Arial"/>
              <a:buChar char="•"/>
            </a:pPr>
            <a:r>
              <a:rPr lang="en-US" sz="1400" dirty="0" smtClean="0">
                <a:solidFill>
                  <a:schemeClr val="tx1"/>
                </a:solidFill>
                <a:latin typeface="Arial"/>
                <a:cs typeface="Arial"/>
              </a:rPr>
              <a:t>Coordination with the projects connected in the same property (train station, bus station, museums, other)</a:t>
            </a:r>
          </a:p>
        </p:txBody>
      </p:sp>
      <p:sp>
        <p:nvSpPr>
          <p:cNvPr id="4" name="Flecha derecha 3"/>
          <p:cNvSpPr/>
          <p:nvPr/>
        </p:nvSpPr>
        <p:spPr>
          <a:xfrm>
            <a:off x="4575033" y="1384300"/>
            <a:ext cx="263667" cy="1587500"/>
          </a:xfrm>
          <a:prstGeom prst="rightArrow">
            <a:avLst>
              <a:gd name="adj1" fmla="val 50000"/>
              <a:gd name="adj2" fmla="val 10418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uadroTexto 6"/>
          <p:cNvSpPr txBox="1"/>
          <p:nvPr/>
        </p:nvSpPr>
        <p:spPr>
          <a:xfrm>
            <a:off x="5142260" y="2619029"/>
            <a:ext cx="3720532" cy="923330"/>
          </a:xfrm>
          <a:prstGeom prst="rect">
            <a:avLst/>
          </a:prstGeom>
          <a:solidFill>
            <a:schemeClr val="bg1">
              <a:lumMod val="85000"/>
            </a:schemeClr>
          </a:solidFill>
        </p:spPr>
        <p:txBody>
          <a:bodyPr wrap="square" rtlCol="0">
            <a:spAutoFit/>
          </a:bodyPr>
          <a:lstStyle/>
          <a:p>
            <a:pPr algn="ctr"/>
            <a:r>
              <a:rPr lang="en-US" dirty="0" smtClean="0"/>
              <a:t>Estimated $15-25 million revenue start of operation</a:t>
            </a:r>
            <a:r>
              <a:rPr lang="en-US" baseline="30000" dirty="0" smtClean="0"/>
              <a:t>1.   </a:t>
            </a:r>
            <a:r>
              <a:rPr lang="en-US" dirty="0" smtClean="0"/>
              <a:t>Minimal demand risk</a:t>
            </a:r>
            <a:endParaRPr lang="en-US" baseline="30000" dirty="0"/>
          </a:p>
        </p:txBody>
      </p:sp>
      <p:sp>
        <p:nvSpPr>
          <p:cNvPr id="2" name="CuadroTexto 1"/>
          <p:cNvSpPr txBox="1"/>
          <p:nvPr/>
        </p:nvSpPr>
        <p:spPr>
          <a:xfrm>
            <a:off x="80515" y="6413912"/>
            <a:ext cx="8885118" cy="276999"/>
          </a:xfrm>
          <a:prstGeom prst="rect">
            <a:avLst/>
          </a:prstGeom>
          <a:noFill/>
        </p:spPr>
        <p:txBody>
          <a:bodyPr wrap="square" rtlCol="0">
            <a:spAutoFit/>
          </a:bodyPr>
          <a:lstStyle/>
          <a:p>
            <a:r>
              <a:rPr lang="en-US" sz="1200" baseline="30000" dirty="0" smtClean="0"/>
              <a:t>1</a:t>
            </a:r>
            <a:r>
              <a:rPr lang="en-US" sz="1200" dirty="0" smtClean="0"/>
              <a:t>  Initial estimates based on a capital/availability charge to Government and commercial real estate charges. </a:t>
            </a:r>
            <a:endParaRPr lang="en-US" sz="1200" dirty="0"/>
          </a:p>
        </p:txBody>
      </p:sp>
    </p:spTree>
    <p:extLst>
      <p:ext uri="{BB962C8B-B14F-4D97-AF65-F5344CB8AC3E}">
        <p14:creationId xmlns="" xmlns:p14="http://schemas.microsoft.com/office/powerpoint/2010/main" val="207914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
        <p:nvSpPr>
          <p:cNvPr id="4" name="Marcador de número de diapositiva 3"/>
          <p:cNvSpPr>
            <a:spLocks noGrp="1"/>
          </p:cNvSpPr>
          <p:nvPr>
            <p:ph type="sldNum" sz="quarter" idx="4294967295"/>
          </p:nvPr>
        </p:nvSpPr>
        <p:spPr>
          <a:xfrm>
            <a:off x="6553200" y="6356350"/>
            <a:ext cx="2133600" cy="365125"/>
          </a:xfrm>
          <a:prstGeom prst="rect">
            <a:avLst/>
          </a:prstGeom>
        </p:spPr>
        <p:txBody>
          <a:bodyPr/>
          <a:lstStyle/>
          <a:p>
            <a:pPr defTabSz="914400" fontAlgn="base">
              <a:spcBef>
                <a:spcPct val="0"/>
              </a:spcBef>
              <a:spcAft>
                <a:spcPct val="0"/>
              </a:spcAft>
            </a:pPr>
            <a:fld id="{A9168B0D-02DB-C346-88D9-41EBF8126ADD}" type="slidenum">
              <a:rPr lang="es-ES" sz="1400" smtClean="0">
                <a:solidFill>
                  <a:srgbClr val="53565A"/>
                </a:solidFill>
                <a:latin typeface="Arial" charset="0"/>
                <a:ea typeface="ヒラギノ角ゴ Pro W3" charset="0"/>
                <a:cs typeface="ヒラギノ角ゴ Pro W3" charset="0"/>
              </a:rPr>
              <a:pPr defTabSz="914400" fontAlgn="base">
                <a:spcBef>
                  <a:spcPct val="0"/>
                </a:spcBef>
                <a:spcAft>
                  <a:spcPct val="0"/>
                </a:spcAft>
              </a:pPr>
              <a:t>6</a:t>
            </a:fld>
            <a:endParaRPr lang="es-ES" sz="1400">
              <a:solidFill>
                <a:srgbClr val="53565A"/>
              </a:solidFill>
              <a:latin typeface="Arial" charset="0"/>
              <a:ea typeface="ヒラギノ角ゴ Pro W3" charset="0"/>
              <a:cs typeface="ヒラギノ角ゴ Pro W3" charset="0"/>
            </a:endParaRPr>
          </a:p>
        </p:txBody>
      </p:sp>
      <p:pic>
        <p:nvPicPr>
          <p:cNvPr id="5" name="Imagen 4" descr="Aérea desde sur.jpeg"/>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09817" y="-519716"/>
            <a:ext cx="10331591" cy="6810375"/>
          </a:xfrm>
          <a:prstGeom prst="rect">
            <a:avLst/>
          </a:prstGeom>
        </p:spPr>
      </p:pic>
      <p:sp>
        <p:nvSpPr>
          <p:cNvPr id="6" name="CuadroTexto 5"/>
          <p:cNvSpPr txBox="1"/>
          <p:nvPr/>
        </p:nvSpPr>
        <p:spPr>
          <a:xfrm>
            <a:off x="352156" y="6424273"/>
            <a:ext cx="6550063" cy="369332"/>
          </a:xfrm>
          <a:prstGeom prst="rect">
            <a:avLst/>
          </a:prstGeom>
          <a:noFill/>
        </p:spPr>
        <p:txBody>
          <a:bodyPr wrap="none" rtlCol="0">
            <a:spAutoFit/>
          </a:bodyPr>
          <a:lstStyle/>
          <a:p>
            <a:r>
              <a:rPr lang="es-ES" dirty="0" smtClean="0"/>
              <a:t>Concept </a:t>
            </a:r>
            <a:r>
              <a:rPr lang="es-ES" dirty="0" err="1" smtClean="0"/>
              <a:t>design</a:t>
            </a:r>
            <a:r>
              <a:rPr lang="es-ES" dirty="0" smtClean="0"/>
              <a:t> – Final </a:t>
            </a:r>
            <a:r>
              <a:rPr lang="es-ES" dirty="0" err="1" smtClean="0"/>
              <a:t>design</a:t>
            </a:r>
            <a:r>
              <a:rPr lang="es-ES" dirty="0" smtClean="0"/>
              <a:t> to be </a:t>
            </a:r>
            <a:r>
              <a:rPr lang="es-ES" dirty="0" err="1" smtClean="0"/>
              <a:t>proposed</a:t>
            </a:r>
            <a:r>
              <a:rPr lang="es-ES" dirty="0" smtClean="0"/>
              <a:t> </a:t>
            </a:r>
            <a:r>
              <a:rPr lang="es-ES" dirty="0" err="1" smtClean="0"/>
              <a:t>by</a:t>
            </a:r>
            <a:r>
              <a:rPr lang="es-ES" dirty="0" smtClean="0"/>
              <a:t> </a:t>
            </a:r>
            <a:r>
              <a:rPr lang="es-ES" dirty="0" err="1" smtClean="0"/>
              <a:t>the</a:t>
            </a:r>
            <a:r>
              <a:rPr lang="es-ES" dirty="0" smtClean="0"/>
              <a:t> </a:t>
            </a:r>
            <a:r>
              <a:rPr lang="es-ES" dirty="0" err="1" smtClean="0"/>
              <a:t>private</a:t>
            </a:r>
            <a:r>
              <a:rPr lang="es-ES" dirty="0" smtClean="0"/>
              <a:t> </a:t>
            </a:r>
            <a:r>
              <a:rPr lang="es-ES" dirty="0" err="1" smtClean="0"/>
              <a:t>partner</a:t>
            </a:r>
            <a:endParaRPr lang="en-US" dirty="0"/>
          </a:p>
        </p:txBody>
      </p:sp>
    </p:spTree>
    <p:extLst>
      <p:ext uri="{BB962C8B-B14F-4D97-AF65-F5344CB8AC3E}">
        <p14:creationId xmlns="" xmlns:p14="http://schemas.microsoft.com/office/powerpoint/2010/main" val="62480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480060"/>
            <a:ext cx="9144000" cy="6377940"/>
          </a:xfrm>
          <a:prstGeom prst="rect">
            <a:avLst/>
          </a:prstGeom>
        </p:spPr>
      </p:pic>
      <p:sp>
        <p:nvSpPr>
          <p:cNvPr id="10" name="TextBox 7"/>
          <p:cNvSpPr txBox="1"/>
          <p:nvPr/>
        </p:nvSpPr>
        <p:spPr>
          <a:xfrm>
            <a:off x="6198033" y="958889"/>
            <a:ext cx="2945967" cy="2462213"/>
          </a:xfrm>
          <a:prstGeom prst="rect">
            <a:avLst/>
          </a:prstGeom>
          <a:solidFill>
            <a:schemeClr val="accent1">
              <a:lumMod val="20000"/>
              <a:lumOff val="80000"/>
              <a:alpha val="70000"/>
            </a:schemeClr>
          </a:solidFill>
        </p:spPr>
        <p:txBody>
          <a:bodyPr wrap="square" rtlCol="0">
            <a:spAutoFit/>
          </a:bodyPr>
          <a:lstStyle/>
          <a:p>
            <a:pPr marL="285750" indent="-285750" algn="just">
              <a:buBlip>
                <a:blip r:embed="rId3"/>
              </a:buBlip>
            </a:pPr>
            <a:r>
              <a:rPr lang="en-US" sz="1400" dirty="0"/>
              <a:t>The project is located next to the rail and </a:t>
            </a:r>
            <a:r>
              <a:rPr lang="en-US" sz="1400" dirty="0" err="1"/>
              <a:t>metrobus</a:t>
            </a:r>
            <a:r>
              <a:rPr lang="en-US" sz="1400" dirty="0"/>
              <a:t>  (BRT) central station for the whole Metropolitan area and also to the “Centro </a:t>
            </a:r>
            <a:r>
              <a:rPr lang="en-US" sz="1400" dirty="0" err="1"/>
              <a:t>Civico</a:t>
            </a:r>
            <a:r>
              <a:rPr lang="en-US" sz="1400" dirty="0"/>
              <a:t>” the main public offices agglomeration with estimated 15,000 public servants today.</a:t>
            </a:r>
          </a:p>
          <a:p>
            <a:pPr marL="285750" indent="-285750" algn="just">
              <a:buBlip>
                <a:blip r:embed="rId3"/>
              </a:buBlip>
            </a:pPr>
            <a:r>
              <a:rPr lang="en-US" sz="1400" dirty="0">
                <a:latin typeface="Segoe"/>
              </a:rPr>
              <a:t>The recovery of the FEGUA railroad assets </a:t>
            </a:r>
            <a:r>
              <a:rPr lang="en-US" sz="1400" dirty="0" smtClean="0">
                <a:latin typeface="Segoe"/>
              </a:rPr>
              <a:t>allowed </a:t>
            </a:r>
            <a:r>
              <a:rPr lang="en-US" sz="1400" dirty="0">
                <a:latin typeface="Segoe"/>
              </a:rPr>
              <a:t>the use of the former Central </a:t>
            </a:r>
            <a:r>
              <a:rPr lang="en-US" sz="1400" dirty="0" smtClean="0">
                <a:latin typeface="Segoe"/>
              </a:rPr>
              <a:t>Station</a:t>
            </a:r>
            <a:endParaRPr lang="en-US" sz="1400" dirty="0">
              <a:latin typeface="Segoe"/>
            </a:endParaRPr>
          </a:p>
        </p:txBody>
      </p:sp>
      <p:pic>
        <p:nvPicPr>
          <p:cNvPr id="11" name="Imagen 10"/>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24720" y="1104343"/>
            <a:ext cx="1995241" cy="1906608"/>
          </a:xfrm>
          <a:prstGeom prst="rect">
            <a:avLst/>
          </a:prstGeom>
          <a:ln>
            <a:noFill/>
          </a:ln>
          <a:effectLst>
            <a:outerShdw blurRad="190500" algn="tl" rotWithShape="0">
              <a:srgbClr val="000000">
                <a:alpha val="70000"/>
              </a:srgbClr>
            </a:outerShdw>
          </a:effectLst>
        </p:spPr>
      </p:pic>
      <p:sp>
        <p:nvSpPr>
          <p:cNvPr id="17" name="Elipse 1"/>
          <p:cNvSpPr/>
          <p:nvPr/>
        </p:nvSpPr>
        <p:spPr>
          <a:xfrm>
            <a:off x="1013769" y="2311350"/>
            <a:ext cx="330974" cy="341095"/>
          </a:xfrm>
          <a:prstGeom prst="ellipse">
            <a:avLst/>
          </a:prstGeom>
          <a:noFill/>
          <a:ln w="28575"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sp>
        <p:nvSpPr>
          <p:cNvPr id="18" name="Flecha izquierda 12"/>
          <p:cNvSpPr/>
          <p:nvPr/>
        </p:nvSpPr>
        <p:spPr>
          <a:xfrm rot="2739471" flipH="1">
            <a:off x="695670" y="1884502"/>
            <a:ext cx="406732" cy="438447"/>
          </a:xfrm>
          <a:prstGeom prst="lef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sp>
        <p:nvSpPr>
          <p:cNvPr id="19" name="CuadroTexto 13"/>
          <p:cNvSpPr txBox="1"/>
          <p:nvPr/>
        </p:nvSpPr>
        <p:spPr>
          <a:xfrm>
            <a:off x="224719" y="5069575"/>
            <a:ext cx="1995241" cy="738664"/>
          </a:xfrm>
          <a:prstGeom prst="rect">
            <a:avLst/>
          </a:prstGeom>
          <a:solidFill>
            <a:schemeClr val="tx2">
              <a:lumMod val="20000"/>
              <a:lumOff val="80000"/>
              <a:alpha val="65000"/>
            </a:schemeClr>
          </a:solidFill>
        </p:spPr>
        <p:txBody>
          <a:bodyPr wrap="square" lIns="91437" tIns="45720" rIns="91437" bIns="45720" rtlCol="0">
            <a:spAutoFit/>
          </a:bodyPr>
          <a:lstStyle/>
          <a:p>
            <a:pPr algn="ctr"/>
            <a:r>
              <a:rPr lang="es-ES" sz="1400" b="1" dirty="0" err="1" smtClean="0">
                <a:latin typeface="Segoe"/>
              </a:rPr>
              <a:t>Location</a:t>
            </a:r>
            <a:r>
              <a:rPr lang="es-ES" sz="1400" b="1" dirty="0" smtClean="0">
                <a:latin typeface="Segoe"/>
              </a:rPr>
              <a:t>:</a:t>
            </a:r>
            <a:endParaRPr lang="es-ES" sz="1400" b="1" dirty="0">
              <a:latin typeface="Segoe"/>
            </a:endParaRPr>
          </a:p>
          <a:p>
            <a:pPr algn="ctr"/>
            <a:r>
              <a:rPr lang="es-ES" sz="1400" spc="-50" dirty="0" err="1" smtClean="0">
                <a:latin typeface="Segoe"/>
              </a:rPr>
              <a:t>Zone</a:t>
            </a:r>
            <a:r>
              <a:rPr lang="es-ES" sz="1400" spc="-50" dirty="0" smtClean="0">
                <a:latin typeface="Segoe"/>
              </a:rPr>
              <a:t> 1, Guatemala City, </a:t>
            </a:r>
            <a:r>
              <a:rPr lang="es-ES" sz="1400" spc="-50" dirty="0">
                <a:latin typeface="Segoe"/>
              </a:rPr>
              <a:t>G</a:t>
            </a:r>
            <a:r>
              <a:rPr lang="es-ES" sz="1400" spc="-50" dirty="0" smtClean="0">
                <a:latin typeface="Segoe"/>
              </a:rPr>
              <a:t>uatemala</a:t>
            </a:r>
            <a:endParaRPr lang="es-ES" sz="1400" spc="-50" dirty="0">
              <a:latin typeface="Segoe"/>
            </a:endParaRPr>
          </a:p>
        </p:txBody>
      </p:sp>
      <p:sp>
        <p:nvSpPr>
          <p:cNvPr id="20" name="Rectángulo 17"/>
          <p:cNvSpPr/>
          <p:nvPr/>
        </p:nvSpPr>
        <p:spPr>
          <a:xfrm>
            <a:off x="82833" y="996989"/>
            <a:ext cx="2279367" cy="4908511"/>
          </a:xfrm>
          <a:prstGeom prst="rect">
            <a:avLst/>
          </a:prstGeom>
          <a:noFill/>
          <a:ln w="1905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pic>
        <p:nvPicPr>
          <p:cNvPr id="21" name="Picture 13" descr="Screen Shot 2014-06-03 at 3.02.38 PM.jpg"/>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224720" y="3069638"/>
            <a:ext cx="1995241" cy="1947972"/>
          </a:xfrm>
          <a:prstGeom prst="rect">
            <a:avLst/>
          </a:prstGeom>
          <a:ln>
            <a:noFill/>
          </a:ln>
          <a:effectLst>
            <a:outerShdw blurRad="190500" algn="tl" rotWithShape="0">
              <a:srgbClr val="000000">
                <a:alpha val="70000"/>
              </a:srgbClr>
            </a:outerShdw>
          </a:effectLst>
        </p:spPr>
      </p:pic>
      <p:sp>
        <p:nvSpPr>
          <p:cNvPr id="22" name="Elipse 1"/>
          <p:cNvSpPr/>
          <p:nvPr/>
        </p:nvSpPr>
        <p:spPr>
          <a:xfrm>
            <a:off x="1304986" y="3330649"/>
            <a:ext cx="417489" cy="430256"/>
          </a:xfrm>
          <a:prstGeom prst="ellipse">
            <a:avLst/>
          </a:prstGeom>
          <a:noFill/>
          <a:ln w="28575"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sp>
        <p:nvSpPr>
          <p:cNvPr id="23" name="Flecha izquierda 12"/>
          <p:cNvSpPr/>
          <p:nvPr/>
        </p:nvSpPr>
        <p:spPr>
          <a:xfrm rot="4199347" flipH="1">
            <a:off x="1037114" y="2792552"/>
            <a:ext cx="587193" cy="438447"/>
          </a:xfrm>
          <a:prstGeom prst="lef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sp>
        <p:nvSpPr>
          <p:cNvPr id="24" name="Flecha izquierda 12"/>
          <p:cNvSpPr/>
          <p:nvPr/>
        </p:nvSpPr>
        <p:spPr>
          <a:xfrm flipH="1">
            <a:off x="1850193" y="3248562"/>
            <a:ext cx="1745301" cy="594430"/>
          </a:xfrm>
          <a:prstGeom prst="leftArrow">
            <a:avLst>
              <a:gd name="adj1" fmla="val 38746"/>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lIns="91437" tIns="45720" rIns="91437" bIns="45720" rtlCol="0" anchor="ctr"/>
          <a:lstStyle/>
          <a:p>
            <a:pPr algn="ctr"/>
            <a:endParaRPr lang="es-ES"/>
          </a:p>
        </p:txBody>
      </p:sp>
      <p:sp>
        <p:nvSpPr>
          <p:cNvPr id="15" name="Título 4"/>
          <p:cNvSpPr txBox="1">
            <a:spLocks/>
          </p:cNvSpPr>
          <p:nvPr/>
        </p:nvSpPr>
        <p:spPr>
          <a:xfrm>
            <a:off x="0" y="-38770"/>
            <a:ext cx="9144000" cy="734097"/>
          </a:xfrm>
          <a:prstGeom prst="rect">
            <a:avLst/>
          </a:prstGeom>
          <a:solidFill>
            <a:schemeClr val="tx2"/>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b="1" dirty="0" err="1" smtClean="0">
                <a:solidFill>
                  <a:schemeClr val="bg1"/>
                </a:solidFill>
                <a:latin typeface="Arial Narrow" panose="020B0606020202030204" pitchFamily="34" charset="0"/>
              </a:rPr>
              <a:t>Government</a:t>
            </a:r>
            <a:r>
              <a:rPr lang="es-ES" sz="3200" b="1" dirty="0" smtClean="0">
                <a:solidFill>
                  <a:schemeClr val="bg1"/>
                </a:solidFill>
                <a:latin typeface="Arial Narrow" panose="020B0606020202030204" pitchFamily="34" charset="0"/>
              </a:rPr>
              <a:t> </a:t>
            </a:r>
            <a:r>
              <a:rPr lang="es-ES" sz="3200" b="1" dirty="0" err="1" smtClean="0">
                <a:solidFill>
                  <a:schemeClr val="bg1"/>
                </a:solidFill>
                <a:latin typeface="Arial Narrow" panose="020B0606020202030204" pitchFamily="34" charset="0"/>
              </a:rPr>
              <a:t>Administrative</a:t>
            </a:r>
            <a:r>
              <a:rPr lang="es-ES" sz="3200" b="1" dirty="0" smtClean="0">
                <a:solidFill>
                  <a:schemeClr val="bg1"/>
                </a:solidFill>
                <a:latin typeface="Arial Narrow" panose="020B0606020202030204" pitchFamily="34" charset="0"/>
              </a:rPr>
              <a:t> </a:t>
            </a:r>
            <a:r>
              <a:rPr lang="es-ES" sz="3200" b="1" dirty="0" err="1" smtClean="0">
                <a:solidFill>
                  <a:schemeClr val="bg1"/>
                </a:solidFill>
                <a:latin typeface="Arial Narrow" panose="020B0606020202030204" pitchFamily="34" charset="0"/>
              </a:rPr>
              <a:t>Complex</a:t>
            </a:r>
            <a:r>
              <a:rPr lang="es-ES" sz="3200" b="1" dirty="0" smtClean="0">
                <a:solidFill>
                  <a:schemeClr val="bg1"/>
                </a:solidFill>
                <a:latin typeface="Arial Narrow" panose="020B0606020202030204" pitchFamily="34" charset="0"/>
              </a:rPr>
              <a:t>: </a:t>
            </a:r>
            <a:r>
              <a:rPr lang="es-ES" sz="3200" b="1" dirty="0" err="1" smtClean="0">
                <a:solidFill>
                  <a:schemeClr val="bg1"/>
                </a:solidFill>
                <a:latin typeface="Arial Narrow" panose="020B0606020202030204" pitchFamily="34" charset="0"/>
              </a:rPr>
              <a:t>Location</a:t>
            </a:r>
            <a:endParaRPr lang="es-ES" sz="3200" b="1" dirty="0">
              <a:solidFill>
                <a:schemeClr val="bg1"/>
              </a:solidFill>
              <a:latin typeface="Arial Narrow" panose="020B0606020202030204" pitchFamily="34" charset="0"/>
            </a:endParaRPr>
          </a:p>
        </p:txBody>
      </p:sp>
    </p:spTree>
    <p:extLst>
      <p:ext uri="{BB962C8B-B14F-4D97-AF65-F5344CB8AC3E}">
        <p14:creationId xmlns="" xmlns:p14="http://schemas.microsoft.com/office/powerpoint/2010/main" val="3414685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adroTexto 42"/>
          <p:cNvSpPr txBox="1"/>
          <p:nvPr/>
        </p:nvSpPr>
        <p:spPr>
          <a:xfrm>
            <a:off x="7829936" y="6367821"/>
            <a:ext cx="1062788" cy="461665"/>
          </a:xfrm>
          <a:prstGeom prst="rect">
            <a:avLst/>
          </a:prstGeom>
          <a:solidFill>
            <a:schemeClr val="bg1"/>
          </a:solidFill>
        </p:spPr>
        <p:txBody>
          <a:bodyPr wrap="square" rtlCol="0">
            <a:spAutoFit/>
          </a:bodyPr>
          <a:lstStyle/>
          <a:p>
            <a:pPr algn="ctr"/>
            <a:r>
              <a:rPr lang="en-US" sz="1200" b="1" dirty="0" smtClean="0">
                <a:solidFill>
                  <a:schemeClr val="tx1">
                    <a:lumMod val="95000"/>
                    <a:lumOff val="5000"/>
                  </a:schemeClr>
                </a:solidFill>
                <a:latin typeface="Arial Narrow" panose="020B0606020202030204" pitchFamily="34" charset="0"/>
              </a:rPr>
              <a:t>Start of Operations</a:t>
            </a:r>
            <a:endParaRPr lang="en-US" sz="1200" b="1" dirty="0">
              <a:solidFill>
                <a:schemeClr val="tx1">
                  <a:lumMod val="95000"/>
                  <a:lumOff val="5000"/>
                </a:schemeClr>
              </a:solidFill>
              <a:latin typeface="Arial Narrow" panose="020B0606020202030204" pitchFamily="34" charset="0"/>
            </a:endParaRPr>
          </a:p>
        </p:txBody>
      </p:sp>
      <p:cxnSp>
        <p:nvCxnSpPr>
          <p:cNvPr id="56" name="Conector recto de flecha 55"/>
          <p:cNvCxnSpPr/>
          <p:nvPr/>
        </p:nvCxnSpPr>
        <p:spPr>
          <a:xfrm>
            <a:off x="4733443" y="971359"/>
            <a:ext cx="0" cy="2572194"/>
          </a:xfrm>
          <a:prstGeom prst="straightConnector1">
            <a:avLst/>
          </a:prstGeom>
          <a:ln w="38100">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7" name="Rectángulo 36"/>
          <p:cNvSpPr/>
          <p:nvPr/>
        </p:nvSpPr>
        <p:spPr>
          <a:xfrm>
            <a:off x="5631930" y="900944"/>
            <a:ext cx="3767971" cy="443763"/>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GT" sz="1400" b="1" dirty="0" smtClean="0">
                <a:solidFill>
                  <a:prstClr val="white"/>
                </a:solidFill>
              </a:rPr>
              <a:t>Ene 15  </a:t>
            </a:r>
            <a:r>
              <a:rPr lang="es-GT" sz="1400" b="1" dirty="0">
                <a:solidFill>
                  <a:prstClr val="white"/>
                </a:solidFill>
              </a:rPr>
              <a:t>Mar </a:t>
            </a:r>
            <a:r>
              <a:rPr lang="es-GT" sz="1400" b="1" dirty="0" smtClean="0">
                <a:solidFill>
                  <a:prstClr val="white"/>
                </a:solidFill>
              </a:rPr>
              <a:t>15  </a:t>
            </a:r>
            <a:r>
              <a:rPr lang="es-GT" sz="1400" b="1" dirty="0" err="1">
                <a:solidFill>
                  <a:prstClr val="white"/>
                </a:solidFill>
              </a:rPr>
              <a:t>May</a:t>
            </a:r>
            <a:r>
              <a:rPr lang="es-GT" sz="1400" b="1" dirty="0">
                <a:solidFill>
                  <a:prstClr val="white"/>
                </a:solidFill>
              </a:rPr>
              <a:t> </a:t>
            </a:r>
            <a:r>
              <a:rPr lang="es-GT" sz="1400" b="1" dirty="0" smtClean="0">
                <a:solidFill>
                  <a:prstClr val="white"/>
                </a:solidFill>
              </a:rPr>
              <a:t>15   Jul 15   </a:t>
            </a:r>
            <a:r>
              <a:rPr lang="es-GT" sz="1400" b="1" dirty="0" err="1" smtClean="0">
                <a:solidFill>
                  <a:prstClr val="white"/>
                </a:solidFill>
              </a:rPr>
              <a:t>Sep</a:t>
            </a:r>
            <a:r>
              <a:rPr lang="es-GT" sz="1400" b="1" dirty="0" smtClean="0">
                <a:solidFill>
                  <a:prstClr val="white"/>
                </a:solidFill>
              </a:rPr>
              <a:t> 15   </a:t>
            </a:r>
            <a:r>
              <a:rPr lang="es-GT" sz="1400" b="1" dirty="0">
                <a:solidFill>
                  <a:prstClr val="white"/>
                </a:solidFill>
              </a:rPr>
              <a:t> </a:t>
            </a:r>
            <a:r>
              <a:rPr lang="es-GT" sz="1400" b="1" dirty="0" smtClean="0">
                <a:solidFill>
                  <a:prstClr val="white"/>
                </a:solidFill>
              </a:rPr>
              <a:t>Jun 18</a:t>
            </a:r>
            <a:endParaRPr lang="es-GT" sz="1400" dirty="0">
              <a:solidFill>
                <a:prstClr val="white"/>
              </a:solidFill>
            </a:endParaRPr>
          </a:p>
        </p:txBody>
      </p:sp>
      <p:sp>
        <p:nvSpPr>
          <p:cNvPr id="8" name="Pentágono 7"/>
          <p:cNvSpPr/>
          <p:nvPr/>
        </p:nvSpPr>
        <p:spPr>
          <a:xfrm>
            <a:off x="509731" y="900955"/>
            <a:ext cx="8209268" cy="443753"/>
          </a:xfrm>
          <a:prstGeom prst="homePlate">
            <a:avLst/>
          </a:prstGeom>
          <a:solidFill>
            <a:schemeClr val="accent3">
              <a:lumMod val="50000"/>
            </a:schemeClr>
          </a:solidFill>
          <a:ln>
            <a:solidFill>
              <a:schemeClr val="bg2">
                <a:lumMod val="1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GT" sz="1400" b="1" dirty="0" smtClean="0">
                <a:solidFill>
                  <a:prstClr val="white"/>
                </a:solidFill>
              </a:rPr>
              <a:t>Ene 14  Mar 14  May 14  Jul 14  Sep 14  Nov 14    Ene 15  </a:t>
            </a:r>
            <a:r>
              <a:rPr lang="es-GT" sz="1400" b="1" dirty="0">
                <a:solidFill>
                  <a:prstClr val="white"/>
                </a:solidFill>
              </a:rPr>
              <a:t>Mar </a:t>
            </a:r>
            <a:r>
              <a:rPr lang="es-GT" sz="1400" b="1" dirty="0" smtClean="0">
                <a:solidFill>
                  <a:prstClr val="white"/>
                </a:solidFill>
              </a:rPr>
              <a:t>15  </a:t>
            </a:r>
            <a:r>
              <a:rPr lang="es-GT" sz="1400" b="1" dirty="0">
                <a:solidFill>
                  <a:prstClr val="white"/>
                </a:solidFill>
              </a:rPr>
              <a:t>May </a:t>
            </a:r>
            <a:r>
              <a:rPr lang="es-GT" sz="1400" b="1" dirty="0" smtClean="0">
                <a:solidFill>
                  <a:prstClr val="white"/>
                </a:solidFill>
              </a:rPr>
              <a:t>15  </a:t>
            </a:r>
            <a:r>
              <a:rPr lang="es-GT" sz="1400" b="1" dirty="0">
                <a:solidFill>
                  <a:prstClr val="white"/>
                </a:solidFill>
              </a:rPr>
              <a:t>Jul </a:t>
            </a:r>
            <a:r>
              <a:rPr lang="es-GT" sz="1400" b="1" dirty="0" smtClean="0">
                <a:solidFill>
                  <a:prstClr val="white"/>
                </a:solidFill>
              </a:rPr>
              <a:t>15  </a:t>
            </a:r>
            <a:r>
              <a:rPr lang="es-GT" sz="1400" b="1" dirty="0">
                <a:solidFill>
                  <a:prstClr val="white"/>
                </a:solidFill>
              </a:rPr>
              <a:t>Sep </a:t>
            </a:r>
            <a:r>
              <a:rPr lang="es-GT" sz="1400" b="1" dirty="0" smtClean="0">
                <a:solidFill>
                  <a:prstClr val="white"/>
                </a:solidFill>
              </a:rPr>
              <a:t>15  N      </a:t>
            </a:r>
            <a:r>
              <a:rPr lang="es-GT" sz="1400" b="1" dirty="0" err="1" smtClean="0">
                <a:solidFill>
                  <a:prstClr val="white"/>
                </a:solidFill>
              </a:rPr>
              <a:t>Jan</a:t>
            </a:r>
            <a:r>
              <a:rPr lang="es-GT" sz="1400" b="1" dirty="0" smtClean="0">
                <a:solidFill>
                  <a:prstClr val="white"/>
                </a:solidFill>
              </a:rPr>
              <a:t> 16  </a:t>
            </a:r>
            <a:r>
              <a:rPr lang="es-GT" sz="1400" b="1" dirty="0" err="1" smtClean="0">
                <a:solidFill>
                  <a:prstClr val="white"/>
                </a:solidFill>
              </a:rPr>
              <a:t>Dec</a:t>
            </a:r>
            <a:r>
              <a:rPr lang="es-GT" sz="1400" b="1" dirty="0" smtClean="0">
                <a:solidFill>
                  <a:prstClr val="white"/>
                </a:solidFill>
              </a:rPr>
              <a:t> 16</a:t>
            </a:r>
            <a:endParaRPr lang="es-GT" sz="1400" b="1" dirty="0">
              <a:solidFill>
                <a:prstClr val="white"/>
              </a:solidFill>
            </a:endParaRPr>
          </a:p>
        </p:txBody>
      </p:sp>
      <p:cxnSp>
        <p:nvCxnSpPr>
          <p:cNvPr id="16" name="Conector recto 15"/>
          <p:cNvCxnSpPr/>
          <p:nvPr/>
        </p:nvCxnSpPr>
        <p:spPr>
          <a:xfrm>
            <a:off x="406698" y="1356740"/>
            <a:ext cx="3939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1" name="Conector recto 60"/>
          <p:cNvCxnSpPr/>
          <p:nvPr/>
        </p:nvCxnSpPr>
        <p:spPr>
          <a:xfrm>
            <a:off x="1004267" y="1356740"/>
            <a:ext cx="24063" cy="5374986"/>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4" name="Conector recto 63"/>
          <p:cNvCxnSpPr/>
          <p:nvPr/>
        </p:nvCxnSpPr>
        <p:spPr>
          <a:xfrm>
            <a:off x="1601836" y="1344708"/>
            <a:ext cx="0" cy="5387018"/>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5" name="Conector recto 64"/>
          <p:cNvCxnSpPr/>
          <p:nvPr/>
        </p:nvCxnSpPr>
        <p:spPr>
          <a:xfrm>
            <a:off x="2199405" y="1356740"/>
            <a:ext cx="63869"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7" name="Conector recto 66"/>
          <p:cNvCxnSpPr/>
          <p:nvPr/>
        </p:nvCxnSpPr>
        <p:spPr>
          <a:xfrm>
            <a:off x="2796974" y="1356740"/>
            <a:ext cx="63868"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75" name="Conector recto 74"/>
          <p:cNvCxnSpPr/>
          <p:nvPr/>
        </p:nvCxnSpPr>
        <p:spPr>
          <a:xfrm>
            <a:off x="3394543" y="1356740"/>
            <a:ext cx="2666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0" name="Conector recto 79"/>
          <p:cNvCxnSpPr/>
          <p:nvPr/>
        </p:nvCxnSpPr>
        <p:spPr>
          <a:xfrm>
            <a:off x="3992112" y="1356740"/>
            <a:ext cx="4606"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1" name="Conector recto 80"/>
          <p:cNvCxnSpPr/>
          <p:nvPr/>
        </p:nvCxnSpPr>
        <p:spPr>
          <a:xfrm>
            <a:off x="4589681" y="1344708"/>
            <a:ext cx="36449" cy="5291223"/>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2" name="Conector recto 81"/>
          <p:cNvCxnSpPr/>
          <p:nvPr/>
        </p:nvCxnSpPr>
        <p:spPr>
          <a:xfrm>
            <a:off x="5189256" y="1356740"/>
            <a:ext cx="3308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3" name="Conector recto 82"/>
          <p:cNvCxnSpPr/>
          <p:nvPr/>
        </p:nvCxnSpPr>
        <p:spPr>
          <a:xfrm>
            <a:off x="5786825" y="1356740"/>
            <a:ext cx="70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4" name="Conector recto 83"/>
          <p:cNvCxnSpPr/>
          <p:nvPr/>
        </p:nvCxnSpPr>
        <p:spPr>
          <a:xfrm>
            <a:off x="6382388" y="1356740"/>
            <a:ext cx="15538"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5" name="Conector recto 84"/>
          <p:cNvCxnSpPr/>
          <p:nvPr/>
        </p:nvCxnSpPr>
        <p:spPr>
          <a:xfrm>
            <a:off x="6977951" y="1356740"/>
            <a:ext cx="24063"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6" name="Conector recto 85"/>
          <p:cNvCxnSpPr/>
          <p:nvPr/>
        </p:nvCxnSpPr>
        <p:spPr>
          <a:xfrm>
            <a:off x="7573514" y="1356740"/>
            <a:ext cx="40460"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8169077" y="1356740"/>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1813" y="900945"/>
            <a:ext cx="3656185" cy="443763"/>
          </a:xfrm>
          <a:prstGeom prst="rect">
            <a:avLst/>
          </a:prstGeom>
          <a:solidFill>
            <a:schemeClr val="accent3">
              <a:lumMod val="60000"/>
              <a:lumOff val="40000"/>
            </a:schemeClr>
          </a:solidFill>
          <a:ln>
            <a:solidFill>
              <a:schemeClr val="bg2">
                <a:lumMod val="5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GT" sz="1400" b="1" dirty="0" err="1" smtClean="0">
                <a:solidFill>
                  <a:prstClr val="black"/>
                </a:solidFill>
              </a:rPr>
              <a:t>Jan</a:t>
            </a:r>
            <a:r>
              <a:rPr lang="es-GT" sz="1400" b="1" dirty="0" smtClean="0">
                <a:solidFill>
                  <a:prstClr val="black"/>
                </a:solidFill>
              </a:rPr>
              <a:t> </a:t>
            </a:r>
            <a:r>
              <a:rPr lang="es-GT" sz="1400" b="1" dirty="0">
                <a:solidFill>
                  <a:prstClr val="black"/>
                </a:solidFill>
              </a:rPr>
              <a:t>14  Mar 14  </a:t>
            </a:r>
            <a:r>
              <a:rPr lang="es-GT" sz="1400" b="1" dirty="0" err="1">
                <a:solidFill>
                  <a:prstClr val="black"/>
                </a:solidFill>
              </a:rPr>
              <a:t>May</a:t>
            </a:r>
            <a:r>
              <a:rPr lang="es-GT" sz="1400" b="1" dirty="0">
                <a:solidFill>
                  <a:prstClr val="black"/>
                </a:solidFill>
              </a:rPr>
              <a:t> 14  </a:t>
            </a:r>
            <a:r>
              <a:rPr lang="es-GT" sz="1400" b="1" dirty="0" smtClean="0">
                <a:solidFill>
                  <a:prstClr val="black"/>
                </a:solidFill>
              </a:rPr>
              <a:t> Jul </a:t>
            </a:r>
            <a:r>
              <a:rPr lang="es-GT" sz="1400" b="1" dirty="0">
                <a:solidFill>
                  <a:prstClr val="black"/>
                </a:solidFill>
              </a:rPr>
              <a:t>14  </a:t>
            </a:r>
            <a:r>
              <a:rPr lang="es-GT" sz="1400" b="1" dirty="0" smtClean="0">
                <a:solidFill>
                  <a:prstClr val="black"/>
                </a:solidFill>
              </a:rPr>
              <a:t> </a:t>
            </a:r>
            <a:r>
              <a:rPr lang="es-GT" sz="1400" b="1" dirty="0" err="1" smtClean="0">
                <a:solidFill>
                  <a:prstClr val="black"/>
                </a:solidFill>
              </a:rPr>
              <a:t>Sep</a:t>
            </a:r>
            <a:r>
              <a:rPr lang="es-GT" sz="1400" b="1" dirty="0" smtClean="0">
                <a:solidFill>
                  <a:prstClr val="black"/>
                </a:solidFill>
              </a:rPr>
              <a:t> </a:t>
            </a:r>
            <a:r>
              <a:rPr lang="es-GT" sz="1400" b="1" dirty="0">
                <a:solidFill>
                  <a:prstClr val="black"/>
                </a:solidFill>
              </a:rPr>
              <a:t>14 </a:t>
            </a:r>
            <a:r>
              <a:rPr lang="es-GT" sz="1400" b="1" dirty="0" smtClean="0">
                <a:solidFill>
                  <a:prstClr val="black"/>
                </a:solidFill>
              </a:rPr>
              <a:t>Nov </a:t>
            </a:r>
            <a:r>
              <a:rPr lang="es-GT" sz="1400" b="1" dirty="0">
                <a:solidFill>
                  <a:prstClr val="black"/>
                </a:solidFill>
              </a:rPr>
              <a:t>14</a:t>
            </a:r>
            <a:endParaRPr lang="es-GT" sz="1400" dirty="0">
              <a:solidFill>
                <a:prstClr val="black"/>
              </a:solidFill>
            </a:endParaRPr>
          </a:p>
        </p:txBody>
      </p:sp>
      <p:sp>
        <p:nvSpPr>
          <p:cNvPr id="88" name="Rectángulo 87"/>
          <p:cNvSpPr/>
          <p:nvPr/>
        </p:nvSpPr>
        <p:spPr>
          <a:xfrm>
            <a:off x="3573407" y="900945"/>
            <a:ext cx="3717046" cy="443763"/>
          </a:xfrm>
          <a:prstGeom prst="rect">
            <a:avLst/>
          </a:prstGeom>
          <a:solidFill>
            <a:schemeClr val="accent3">
              <a:lumMod val="75000"/>
            </a:schemeClr>
          </a:solidFill>
          <a:ln>
            <a:solidFill>
              <a:schemeClr val="bg2">
                <a:lumMod val="2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GT" sz="1400" b="1" dirty="0" err="1" smtClean="0">
                <a:solidFill>
                  <a:prstClr val="white"/>
                </a:solidFill>
              </a:rPr>
              <a:t>Jan</a:t>
            </a:r>
            <a:r>
              <a:rPr lang="es-GT" sz="1400" b="1" dirty="0" smtClean="0">
                <a:solidFill>
                  <a:prstClr val="white"/>
                </a:solidFill>
              </a:rPr>
              <a:t> 15  </a:t>
            </a:r>
            <a:r>
              <a:rPr lang="es-GT" sz="1400" b="1" dirty="0">
                <a:solidFill>
                  <a:prstClr val="white"/>
                </a:solidFill>
              </a:rPr>
              <a:t>Mar </a:t>
            </a:r>
            <a:r>
              <a:rPr lang="es-GT" sz="1400" b="1" dirty="0" smtClean="0">
                <a:solidFill>
                  <a:prstClr val="white"/>
                </a:solidFill>
              </a:rPr>
              <a:t>15  </a:t>
            </a:r>
            <a:r>
              <a:rPr lang="es-GT" sz="1400" b="1" dirty="0" err="1">
                <a:solidFill>
                  <a:prstClr val="white"/>
                </a:solidFill>
              </a:rPr>
              <a:t>May</a:t>
            </a:r>
            <a:r>
              <a:rPr lang="es-GT" sz="1400" b="1" dirty="0">
                <a:solidFill>
                  <a:prstClr val="white"/>
                </a:solidFill>
              </a:rPr>
              <a:t> </a:t>
            </a:r>
            <a:r>
              <a:rPr lang="es-GT" sz="1400" b="1" dirty="0" smtClean="0">
                <a:solidFill>
                  <a:prstClr val="white"/>
                </a:solidFill>
              </a:rPr>
              <a:t>15   Jul 15   </a:t>
            </a:r>
            <a:r>
              <a:rPr lang="es-GT" sz="1400" b="1" dirty="0" err="1" smtClean="0">
                <a:solidFill>
                  <a:prstClr val="white"/>
                </a:solidFill>
              </a:rPr>
              <a:t>Aug</a:t>
            </a:r>
            <a:r>
              <a:rPr lang="es-GT" sz="1400" b="1" dirty="0" smtClean="0">
                <a:solidFill>
                  <a:prstClr val="white"/>
                </a:solidFill>
              </a:rPr>
              <a:t> 15   Nov 15</a:t>
            </a:r>
            <a:endParaRPr lang="es-GT" sz="1400" dirty="0">
              <a:solidFill>
                <a:prstClr val="white"/>
              </a:solidFill>
            </a:endParaRPr>
          </a:p>
        </p:txBody>
      </p:sp>
      <p:sp>
        <p:nvSpPr>
          <p:cNvPr id="22" name="Pentágono 21"/>
          <p:cNvSpPr/>
          <p:nvPr/>
        </p:nvSpPr>
        <p:spPr>
          <a:xfrm>
            <a:off x="72526" y="1788225"/>
            <a:ext cx="1542641"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Narrow" panose="020B0606020202030204" pitchFamily="34" charset="0"/>
              </a:rPr>
              <a:t>Feasibility Studies</a:t>
            </a:r>
          </a:p>
        </p:txBody>
      </p:sp>
      <p:sp>
        <p:nvSpPr>
          <p:cNvPr id="44" name="Pentágono 43"/>
          <p:cNvSpPr/>
          <p:nvPr/>
        </p:nvSpPr>
        <p:spPr>
          <a:xfrm>
            <a:off x="2050457" y="1428691"/>
            <a:ext cx="2121626"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Compliance with the Law requirements</a:t>
            </a:r>
            <a:endParaRPr lang="en-US" sz="1400" b="1" dirty="0">
              <a:latin typeface="Arial Narrow" panose="020B0606020202030204" pitchFamily="34" charset="0"/>
            </a:endParaRPr>
          </a:p>
        </p:txBody>
      </p:sp>
      <p:sp>
        <p:nvSpPr>
          <p:cNvPr id="89" name="Pentágono 88"/>
          <p:cNvSpPr/>
          <p:nvPr/>
        </p:nvSpPr>
        <p:spPr>
          <a:xfrm>
            <a:off x="912648" y="2317278"/>
            <a:ext cx="2629807"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Narrow" panose="020B0606020202030204" pitchFamily="34" charset="0"/>
              </a:rPr>
              <a:t>Project Structuring</a:t>
            </a:r>
          </a:p>
        </p:txBody>
      </p:sp>
      <p:sp>
        <p:nvSpPr>
          <p:cNvPr id="90" name="Pentágono 89"/>
          <p:cNvSpPr/>
          <p:nvPr/>
        </p:nvSpPr>
        <p:spPr>
          <a:xfrm>
            <a:off x="3440867" y="3299426"/>
            <a:ext cx="1288295" cy="452327"/>
          </a:xfrm>
          <a:prstGeom prst="homePlate">
            <a:avLst/>
          </a:prstGeom>
          <a:solidFill>
            <a:srgbClr val="006600"/>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Narrow" panose="020B0606020202030204" pitchFamily="34" charset="0"/>
              </a:rPr>
              <a:t>Prequalification</a:t>
            </a:r>
          </a:p>
        </p:txBody>
      </p:sp>
      <p:sp>
        <p:nvSpPr>
          <p:cNvPr id="91" name="Pentágono 90"/>
          <p:cNvSpPr/>
          <p:nvPr/>
        </p:nvSpPr>
        <p:spPr>
          <a:xfrm>
            <a:off x="4589598" y="4101377"/>
            <a:ext cx="1204241"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dirty="0" smtClean="0">
                <a:latin typeface="Arial Narrow" panose="020B0606020202030204" pitchFamily="34" charset="0"/>
              </a:rPr>
              <a:t>Bidding</a:t>
            </a:r>
            <a:endParaRPr lang="es-GT" sz="1400" b="1" dirty="0">
              <a:solidFill>
                <a:prstClr val="white"/>
              </a:solidFill>
              <a:latin typeface="Arial Narrow" panose="020B0606020202030204" pitchFamily="34" charset="0"/>
            </a:endParaRPr>
          </a:p>
        </p:txBody>
      </p:sp>
      <p:sp>
        <p:nvSpPr>
          <p:cNvPr id="92" name="Pentágono 91"/>
          <p:cNvSpPr/>
          <p:nvPr/>
        </p:nvSpPr>
        <p:spPr>
          <a:xfrm>
            <a:off x="6112967" y="4954865"/>
            <a:ext cx="1499271" cy="46923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GT" sz="1400" b="1" dirty="0" err="1" smtClean="0">
                <a:solidFill>
                  <a:prstClr val="white"/>
                </a:solidFill>
                <a:latin typeface="Arial Narrow" panose="020B0606020202030204" pitchFamily="34" charset="0"/>
              </a:rPr>
              <a:t>Congress</a:t>
            </a:r>
            <a:r>
              <a:rPr lang="es-GT" sz="1400" b="1" dirty="0" smtClean="0">
                <a:solidFill>
                  <a:prstClr val="white"/>
                </a:solidFill>
                <a:latin typeface="Arial Narrow" panose="020B0606020202030204" pitchFamily="34" charset="0"/>
              </a:rPr>
              <a:t> </a:t>
            </a:r>
            <a:r>
              <a:rPr lang="es-GT" sz="1400" b="1" dirty="0" err="1" smtClean="0">
                <a:solidFill>
                  <a:prstClr val="white"/>
                </a:solidFill>
                <a:latin typeface="Arial Narrow" panose="020B0606020202030204" pitchFamily="34" charset="0"/>
              </a:rPr>
              <a:t>Approval</a:t>
            </a:r>
            <a:endParaRPr lang="es-GT" sz="1400" b="1" dirty="0">
              <a:solidFill>
                <a:prstClr val="white"/>
              </a:solidFill>
              <a:latin typeface="Arial Narrow" panose="020B0606020202030204" pitchFamily="34" charset="0"/>
            </a:endParaRPr>
          </a:p>
        </p:txBody>
      </p:sp>
      <p:sp>
        <p:nvSpPr>
          <p:cNvPr id="93" name="Pentágono 92"/>
          <p:cNvSpPr/>
          <p:nvPr/>
        </p:nvSpPr>
        <p:spPr>
          <a:xfrm>
            <a:off x="6419104" y="5517258"/>
            <a:ext cx="1643071" cy="336001"/>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Narrow" panose="020B0606020202030204" pitchFamily="34" charset="0"/>
              </a:rPr>
              <a:t>Financial Closing</a:t>
            </a:r>
          </a:p>
        </p:txBody>
      </p:sp>
      <p:sp>
        <p:nvSpPr>
          <p:cNvPr id="49" name="Rombo 48"/>
          <p:cNvSpPr/>
          <p:nvPr/>
        </p:nvSpPr>
        <p:spPr>
          <a:xfrm>
            <a:off x="4477809" y="3684258"/>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sp>
        <p:nvSpPr>
          <p:cNvPr id="58" name="Rombo 57"/>
          <p:cNvSpPr/>
          <p:nvPr/>
        </p:nvSpPr>
        <p:spPr>
          <a:xfrm>
            <a:off x="3051689" y="2864779"/>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sp>
        <p:nvSpPr>
          <p:cNvPr id="62" name="CuadroTexto 61"/>
          <p:cNvSpPr txBox="1"/>
          <p:nvPr/>
        </p:nvSpPr>
        <p:spPr>
          <a:xfrm>
            <a:off x="6275030" y="4584704"/>
            <a:ext cx="1272119" cy="276999"/>
          </a:xfrm>
          <a:prstGeom prst="rect">
            <a:avLst/>
          </a:prstGeom>
          <a:solidFill>
            <a:schemeClr val="bg1"/>
          </a:solidFill>
        </p:spPr>
        <p:txBody>
          <a:bodyPr wrap="square" rtlCol="0">
            <a:spAutoFit/>
          </a:bodyPr>
          <a:lstStyle/>
          <a:p>
            <a:pPr algn="ctr" defTabSz="457200"/>
            <a:r>
              <a:rPr lang="es-GT" sz="1200" b="1" dirty="0" err="1" smtClean="0">
                <a:solidFill>
                  <a:prstClr val="black">
                    <a:lumMod val="95000"/>
                    <a:lumOff val="5000"/>
                  </a:prstClr>
                </a:solidFill>
                <a:latin typeface="Arial Narrow" panose="020B0606020202030204" pitchFamily="34" charset="0"/>
              </a:rPr>
              <a:t>Award</a:t>
            </a:r>
            <a:endParaRPr lang="es-GT" sz="1200" b="1" dirty="0">
              <a:solidFill>
                <a:prstClr val="black">
                  <a:lumMod val="95000"/>
                  <a:lumOff val="5000"/>
                </a:prstClr>
              </a:solidFill>
              <a:latin typeface="Arial Narrow" panose="020B0606020202030204" pitchFamily="34" charset="0"/>
            </a:endParaRPr>
          </a:p>
        </p:txBody>
      </p:sp>
      <p:sp>
        <p:nvSpPr>
          <p:cNvPr id="63" name="Rombo 62"/>
          <p:cNvSpPr/>
          <p:nvPr/>
        </p:nvSpPr>
        <p:spPr>
          <a:xfrm>
            <a:off x="5877359" y="4454379"/>
            <a:ext cx="507325"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cxnSp>
        <p:nvCxnSpPr>
          <p:cNvPr id="38" name="Conector recto 37"/>
          <p:cNvCxnSpPr/>
          <p:nvPr/>
        </p:nvCxnSpPr>
        <p:spPr>
          <a:xfrm>
            <a:off x="8913902" y="1354592"/>
            <a:ext cx="33914" cy="5279191"/>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68" name="Rombo 67"/>
          <p:cNvSpPr/>
          <p:nvPr/>
        </p:nvSpPr>
        <p:spPr>
          <a:xfrm>
            <a:off x="8753026" y="6392591"/>
            <a:ext cx="407067" cy="385010"/>
          </a:xfrm>
          <a:prstGeom prst="diamond">
            <a:avLst/>
          </a:prstGeom>
          <a:solidFill>
            <a:schemeClr val="accent5">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GT">
              <a:solidFill>
                <a:prstClr val="white"/>
              </a:solidFill>
            </a:endParaRPr>
          </a:p>
        </p:txBody>
      </p:sp>
      <p:sp>
        <p:nvSpPr>
          <p:cNvPr id="41" name="Pentágono 40"/>
          <p:cNvSpPr/>
          <p:nvPr/>
        </p:nvSpPr>
        <p:spPr>
          <a:xfrm>
            <a:off x="7829936" y="5962735"/>
            <a:ext cx="1083966" cy="387795"/>
          </a:xfrm>
          <a:prstGeom prst="homePlate">
            <a:avLst/>
          </a:prstGeom>
          <a:solidFill>
            <a:schemeClr val="tx1"/>
          </a:solidFill>
          <a:ln>
            <a:solidFill>
              <a:schemeClr val="tx1">
                <a:lumMod val="95000"/>
                <a:lumOff val="5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Narrow" panose="020B0606020202030204" pitchFamily="34" charset="0"/>
              </a:rPr>
              <a:t>Construction</a:t>
            </a:r>
          </a:p>
        </p:txBody>
      </p:sp>
      <p:sp>
        <p:nvSpPr>
          <p:cNvPr id="42" name="Título 4"/>
          <p:cNvSpPr>
            <a:spLocks noGrp="1"/>
          </p:cNvSpPr>
          <p:nvPr>
            <p:ph type="title"/>
          </p:nvPr>
        </p:nvSpPr>
        <p:spPr>
          <a:xfrm>
            <a:off x="6344" y="-1"/>
            <a:ext cx="9239571" cy="981075"/>
          </a:xfrm>
          <a:solidFill>
            <a:schemeClr val="tx2"/>
          </a:solidFill>
        </p:spPr>
        <p:txBody>
          <a:bodyPr lIns="91439" tIns="45720" rIns="91439" bIns="45720" anchor="ctr">
            <a:normAutofit/>
          </a:bodyPr>
          <a:lstStyle/>
          <a:p>
            <a:pPr defTabSz="457196"/>
            <a:r>
              <a:rPr lang="en-US" sz="2800" b="1" dirty="0">
                <a:latin typeface="Arial Narrow" panose="020B0606020202030204" pitchFamily="34" charset="0"/>
              </a:rPr>
              <a:t>Government Administrative Complex: Blueprint</a:t>
            </a:r>
            <a:endParaRPr lang="es-ES" sz="2800" b="1" dirty="0">
              <a:latin typeface="Arial Narrow" panose="020B0606020202030204" pitchFamily="34" charset="0"/>
            </a:endParaRPr>
          </a:p>
        </p:txBody>
      </p:sp>
      <p:sp>
        <p:nvSpPr>
          <p:cNvPr id="39" name="CuadroTexto 38"/>
          <p:cNvSpPr txBox="1"/>
          <p:nvPr/>
        </p:nvSpPr>
        <p:spPr>
          <a:xfrm>
            <a:off x="1584058" y="2839583"/>
            <a:ext cx="1429738" cy="461665"/>
          </a:xfrm>
          <a:prstGeom prst="rect">
            <a:avLst/>
          </a:prstGeom>
          <a:solidFill>
            <a:schemeClr val="bg1"/>
          </a:solidFill>
        </p:spPr>
        <p:txBody>
          <a:bodyPr wrap="square" rtlCol="0">
            <a:spAutoFit/>
          </a:bodyPr>
          <a:lstStyle/>
          <a:p>
            <a:pPr algn="ctr"/>
            <a:r>
              <a:rPr lang="en-US" sz="1200" b="1" dirty="0" smtClean="0">
                <a:solidFill>
                  <a:schemeClr val="tx1">
                    <a:lumMod val="95000"/>
                    <a:lumOff val="5000"/>
                  </a:schemeClr>
                </a:solidFill>
                <a:latin typeface="Arial Narrow" panose="020B0606020202030204" pitchFamily="34" charset="0"/>
              </a:rPr>
              <a:t>Prequalification Terms approved</a:t>
            </a:r>
            <a:endParaRPr lang="en-US" sz="1200" b="1" dirty="0">
              <a:solidFill>
                <a:schemeClr val="tx1">
                  <a:lumMod val="95000"/>
                  <a:lumOff val="5000"/>
                </a:schemeClr>
              </a:solidFill>
              <a:latin typeface="Arial Narrow" panose="020B0606020202030204" pitchFamily="34" charset="0"/>
            </a:endParaRPr>
          </a:p>
        </p:txBody>
      </p:sp>
      <p:sp>
        <p:nvSpPr>
          <p:cNvPr id="40" name="CuadroTexto 39"/>
          <p:cNvSpPr txBox="1"/>
          <p:nvPr/>
        </p:nvSpPr>
        <p:spPr>
          <a:xfrm>
            <a:off x="4968984" y="3565191"/>
            <a:ext cx="1020721" cy="461665"/>
          </a:xfrm>
          <a:prstGeom prst="rect">
            <a:avLst/>
          </a:prstGeom>
          <a:solidFill>
            <a:schemeClr val="bg1"/>
          </a:solidFill>
        </p:spPr>
        <p:txBody>
          <a:bodyPr wrap="square" lIns="91438" tIns="45720" rIns="91438" bIns="45720" rtlCol="0">
            <a:spAutoFit/>
          </a:bodyPr>
          <a:lstStyle/>
          <a:p>
            <a:pPr algn="ctr"/>
            <a:r>
              <a:rPr lang="en-US" sz="1200" b="1" dirty="0" smtClean="0">
                <a:solidFill>
                  <a:schemeClr val="tx1">
                    <a:lumMod val="95000"/>
                    <a:lumOff val="5000"/>
                  </a:schemeClr>
                </a:solidFill>
                <a:latin typeface="Arial Narrow" panose="020B0606020202030204" pitchFamily="34" charset="0"/>
              </a:rPr>
              <a:t>Prequalified list published</a:t>
            </a:r>
            <a:endParaRPr lang="en-US" sz="1200" b="1" dirty="0">
              <a:solidFill>
                <a:schemeClr val="tx1">
                  <a:lumMod val="95000"/>
                  <a:lumOff val="5000"/>
                </a:schemeClr>
              </a:solidFill>
              <a:latin typeface="Arial Narrow" panose="020B0606020202030204" pitchFamily="34" charset="0"/>
            </a:endParaRPr>
          </a:p>
        </p:txBody>
      </p:sp>
    </p:spTree>
    <p:extLst>
      <p:ext uri="{BB962C8B-B14F-4D97-AF65-F5344CB8AC3E}">
        <p14:creationId xmlns="" xmlns:p14="http://schemas.microsoft.com/office/powerpoint/2010/main" val="91964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1979" y="1350142"/>
            <a:ext cx="7933037" cy="1200329"/>
          </a:xfrm>
          <a:prstGeom prst="rect">
            <a:avLst/>
          </a:prstGeom>
          <a:noFill/>
        </p:spPr>
        <p:txBody>
          <a:bodyPr wrap="square" rtlCol="0">
            <a:spAutoFit/>
          </a:bodyPr>
          <a:lstStyle/>
          <a:p>
            <a:pPr algn="ctr" defTabSz="457200"/>
            <a:r>
              <a:rPr lang="en-US" sz="2400" b="1" dirty="0" smtClean="0">
                <a:solidFill>
                  <a:srgbClr val="1F497D"/>
                </a:solidFill>
              </a:rPr>
              <a:t>INTERMODAL BORDER PORT</a:t>
            </a:r>
          </a:p>
          <a:p>
            <a:pPr algn="ctr" defTabSz="457200"/>
            <a:r>
              <a:rPr lang="en-US" sz="2400" b="1" dirty="0" smtClean="0">
                <a:solidFill>
                  <a:srgbClr val="1F497D"/>
                </a:solidFill>
              </a:rPr>
              <a:t>TECUN UMAN II</a:t>
            </a:r>
          </a:p>
          <a:p>
            <a:pPr algn="ctr" defTabSz="457200"/>
            <a:r>
              <a:rPr lang="en-US" sz="2400" b="1" dirty="0" smtClean="0">
                <a:solidFill>
                  <a:srgbClr val="1F497D"/>
                </a:solidFill>
              </a:rPr>
              <a:t>Guatemala – Mexico`s Border</a:t>
            </a:r>
            <a:endParaRPr lang="en-US" sz="2400" b="1" dirty="0">
              <a:solidFill>
                <a:srgbClr val="1F497D"/>
              </a:solidFill>
            </a:endParaRPr>
          </a:p>
        </p:txBody>
      </p:sp>
      <p:pic>
        <p:nvPicPr>
          <p:cNvPr id="6" name="Imagen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30195" y="2536321"/>
            <a:ext cx="7933037" cy="3863370"/>
          </a:xfrm>
          <a:prstGeom prst="rect">
            <a:avLst/>
          </a:prstGeom>
        </p:spPr>
      </p:pic>
      <p:pic>
        <p:nvPicPr>
          <p:cNvPr id="3" name="Imagen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176528" y="-509444"/>
            <a:ext cx="4108361" cy="2452676"/>
          </a:xfrm>
          <a:prstGeom prst="rect">
            <a:avLst/>
          </a:prstGeom>
        </p:spPr>
      </p:pic>
    </p:spTree>
    <p:extLst>
      <p:ext uri="{BB962C8B-B14F-4D97-AF65-F5344CB8AC3E}">
        <p14:creationId xmlns="" xmlns:p14="http://schemas.microsoft.com/office/powerpoint/2010/main" val="115028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71577</TotalTime>
  <Words>1997</Words>
  <Application>Microsoft Office PowerPoint</Application>
  <PresentationFormat>On-screen Show (4:3)</PresentationFormat>
  <Paragraphs>260</Paragraphs>
  <Slides>27</Slides>
  <Notes>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Tema de Office</vt:lpstr>
      <vt:lpstr>1_Tema de Office</vt:lpstr>
      <vt:lpstr>2_Tema de Office</vt:lpstr>
      <vt:lpstr>Slide 1</vt:lpstr>
      <vt:lpstr>Introducing ANADIE: the Agency for  Public and Private Partnerships (PPP) in Guatemala</vt:lpstr>
      <vt:lpstr>Slide 3</vt:lpstr>
      <vt:lpstr>1-Government Administrative Complex</vt:lpstr>
      <vt:lpstr>Government Administrative Complex: Roles</vt:lpstr>
      <vt:lpstr>Slide 6</vt:lpstr>
      <vt:lpstr>Slide 7</vt:lpstr>
      <vt:lpstr>Government Administrative Complex: Blueprint</vt:lpstr>
      <vt:lpstr>Slide 9</vt:lpstr>
      <vt:lpstr>2-Intermodal Border Port Tecun Uman</vt:lpstr>
      <vt:lpstr>Slide 11</vt:lpstr>
      <vt:lpstr>Slide 12</vt:lpstr>
      <vt:lpstr>The Mexican rail system is divided in sections which have private-public concessions. In 2005, the "Chiapas - Mayab" section suffered damages from Hurricane Stan and railway operation was discontinued...</vt:lpstr>
      <vt:lpstr>Intermodal Border Port Tecun Uman: Roles</vt:lpstr>
      <vt:lpstr>Private Investor will build and operate modern intermodal port facilities and customs</vt:lpstr>
      <vt:lpstr>Intermodal Border Port Tecun Uman: Blueprint</vt:lpstr>
      <vt:lpstr>3-Urban passenger train</vt:lpstr>
      <vt:lpstr>Urban passenger train: Roles</vt:lpstr>
      <vt:lpstr>Urban Passenger Train: Central Station Location</vt:lpstr>
      <vt:lpstr>Urban Passenger Train: Blueprint</vt:lpstr>
      <vt:lpstr>4-Urban highway</vt:lpstr>
      <vt:lpstr>Urban highway: Roles</vt:lpstr>
      <vt:lpstr>Urban highway 31 Kms. - From the Km. 11 Pacific rd. to Km. 8 Atlantic rd.</vt:lpstr>
      <vt:lpstr>Slide 24</vt:lpstr>
      <vt:lpstr>Slide 25</vt:lpstr>
      <vt:lpstr>Urban Highway: Blueprint</vt:lpstr>
      <vt:lpstr>More information</vt:lpstr>
    </vt:vector>
  </TitlesOfParts>
  <Company>DPB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Hector Estrada Dominguez</dc:creator>
  <cp:lastModifiedBy>ENAS</cp:lastModifiedBy>
  <cp:revision>401</cp:revision>
  <cp:lastPrinted>2014-11-21T17:38:15Z</cp:lastPrinted>
  <dcterms:created xsi:type="dcterms:W3CDTF">2014-04-10T00:50:56Z</dcterms:created>
  <dcterms:modified xsi:type="dcterms:W3CDTF">2015-03-16T13:40:39Z</dcterms:modified>
</cp:coreProperties>
</file>