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8" r:id="rId2"/>
    <p:sldId id="260" r:id="rId3"/>
    <p:sldId id="261" r:id="rId4"/>
    <p:sldId id="265" r:id="rId5"/>
    <p:sldId id="270" r:id="rId6"/>
    <p:sldId id="259" r:id="rId7"/>
    <p:sldId id="266" r:id="rId8"/>
    <p:sldId id="272" r:id="rId9"/>
    <p:sldId id="262" r:id="rId10"/>
    <p:sldId id="269" r:id="rId11"/>
    <p:sldId id="271" r:id="rId12"/>
    <p:sldId id="263" r:id="rId13"/>
    <p:sldId id="268" r:id="rId14"/>
    <p:sldId id="273" r:id="rId15"/>
  </p:sldIdLst>
  <p:sldSz cx="7562850" cy="10688638"/>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770" autoAdjust="0"/>
    <p:restoredTop sz="99824" autoAdjust="0"/>
  </p:normalViewPr>
  <p:slideViewPr>
    <p:cSldViewPr snapToGrid="0" snapToObjects="1">
      <p:cViewPr>
        <p:scale>
          <a:sx n="70" d="100"/>
          <a:sy n="70" d="100"/>
        </p:scale>
        <p:origin x="-3468" y="-264"/>
      </p:cViewPr>
      <p:guideLst>
        <p:guide orient="horz" pos="3367"/>
        <p:guide pos="238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5571FF-43AB-9341-97FA-AEAFD847A280}" type="datetimeFigureOut">
              <a:rPr lang="en-US" smtClean="0"/>
              <a:pPr/>
              <a:t>10/14/2016</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6984D3-6365-6D43-BDEC-935713B43993}" type="slidenum">
              <a:rPr lang="en-US" smtClean="0"/>
              <a:pPr/>
              <a:t>‹#›</a:t>
            </a:fld>
            <a:endParaRPr lang="en-US"/>
          </a:p>
        </p:txBody>
      </p:sp>
    </p:spTree>
    <p:extLst>
      <p:ext uri="{BB962C8B-B14F-4D97-AF65-F5344CB8AC3E}">
        <p14:creationId xmlns="" xmlns:p14="http://schemas.microsoft.com/office/powerpoint/2010/main" val="75689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1</a:t>
            </a:fld>
            <a:endParaRPr lang="en-US" dirty="0"/>
          </a:p>
        </p:txBody>
      </p:sp>
    </p:spTree>
    <p:extLst>
      <p:ext uri="{BB962C8B-B14F-4D97-AF65-F5344CB8AC3E}">
        <p14:creationId xmlns="" xmlns:p14="http://schemas.microsoft.com/office/powerpoint/2010/main" val="1888218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err="1" smtClean="0"/>
              <a:t>İslami</a:t>
            </a:r>
            <a:r>
              <a:rPr lang="en-US" baseline="0" dirty="0" smtClean="0"/>
              <a:t> </a:t>
            </a:r>
            <a:r>
              <a:rPr lang="en-US" baseline="0" dirty="0" err="1" smtClean="0"/>
              <a:t>Finans</a:t>
            </a:r>
            <a:r>
              <a:rPr lang="en-US" baseline="0" dirty="0" smtClean="0"/>
              <a:t> </a:t>
            </a:r>
            <a:r>
              <a:rPr lang="en-US" baseline="0" dirty="0" err="1" smtClean="0"/>
              <a:t>ve</a:t>
            </a:r>
            <a:r>
              <a:rPr lang="en-US" baseline="0" dirty="0" smtClean="0"/>
              <a:t> </a:t>
            </a:r>
            <a:r>
              <a:rPr lang="en-US" baseline="0" dirty="0" err="1" smtClean="0"/>
              <a:t>Etki</a:t>
            </a:r>
            <a:r>
              <a:rPr lang="en-US" baseline="0" dirty="0" smtClean="0"/>
              <a:t> </a:t>
            </a:r>
            <a:r>
              <a:rPr lang="en-US" baseline="0" dirty="0" err="1" smtClean="0"/>
              <a:t>Yatırımcılığı</a:t>
            </a:r>
            <a:r>
              <a:rPr lang="en-US" baseline="0" dirty="0" smtClean="0"/>
              <a:t> </a:t>
            </a:r>
            <a:r>
              <a:rPr lang="en-US" baseline="0" dirty="0" err="1" smtClean="0"/>
              <a:t>paneli</a:t>
            </a:r>
            <a:r>
              <a:rPr lang="en-US" baseline="0" dirty="0" smtClean="0"/>
              <a:t> </a:t>
            </a:r>
            <a:r>
              <a:rPr lang="en-US" baseline="0" dirty="0" err="1" smtClean="0"/>
              <a:t>anlatımında</a:t>
            </a:r>
            <a:r>
              <a:rPr lang="en-US" baseline="0" dirty="0" smtClean="0"/>
              <a:t> </a:t>
            </a:r>
            <a:r>
              <a:rPr lang="en-US" baseline="0" dirty="0" err="1" smtClean="0"/>
              <a:t>değişiklik</a:t>
            </a:r>
            <a:r>
              <a:rPr lang="en-US" baseline="0" dirty="0" smtClean="0"/>
              <a:t> </a:t>
            </a:r>
            <a:r>
              <a:rPr lang="en-US" baseline="0" dirty="0" err="1" smtClean="0"/>
              <a:t>yaptım</a:t>
            </a:r>
            <a:r>
              <a:rPr lang="en-US" baseline="0" dirty="0" smtClean="0"/>
              <a:t>.</a:t>
            </a:r>
          </a:p>
          <a:p>
            <a:endParaRPr lang="en-US" baseline="0" dirty="0" smtClean="0"/>
          </a:p>
          <a:p>
            <a:r>
              <a:rPr lang="en-US" baseline="0" dirty="0" err="1" smtClean="0"/>
              <a:t>Akıllı</a:t>
            </a:r>
            <a:r>
              <a:rPr lang="en-US" baseline="0" dirty="0" smtClean="0"/>
              <a:t> </a:t>
            </a:r>
            <a:r>
              <a:rPr lang="en-US" baseline="0" dirty="0" err="1" smtClean="0"/>
              <a:t>Şehirler</a:t>
            </a:r>
            <a:r>
              <a:rPr lang="en-US" baseline="0" dirty="0" smtClean="0"/>
              <a:t> </a:t>
            </a:r>
            <a:r>
              <a:rPr lang="en-US" baseline="0" dirty="0" err="1" smtClean="0"/>
              <a:t>ve</a:t>
            </a:r>
            <a:r>
              <a:rPr lang="en-US" baseline="0" dirty="0" smtClean="0"/>
              <a:t> </a:t>
            </a:r>
            <a:r>
              <a:rPr lang="en-US" baseline="0" dirty="0" err="1" smtClean="0"/>
              <a:t>Yönetimi</a:t>
            </a:r>
            <a:r>
              <a:rPr lang="en-US" baseline="0" dirty="0" smtClean="0"/>
              <a:t> </a:t>
            </a:r>
            <a:r>
              <a:rPr lang="en-US" baseline="0" dirty="0" err="1" smtClean="0"/>
              <a:t>Panelinde</a:t>
            </a:r>
            <a:r>
              <a:rPr lang="en-US" baseline="0" dirty="0" smtClean="0"/>
              <a:t> </a:t>
            </a:r>
            <a:r>
              <a:rPr lang="en-US" baseline="0" dirty="0" err="1" smtClean="0"/>
              <a:t>değişiklik</a:t>
            </a:r>
            <a:r>
              <a:rPr lang="en-US" baseline="0" dirty="0" smtClean="0"/>
              <a:t> </a:t>
            </a:r>
            <a:r>
              <a:rPr lang="en-US" baseline="0" dirty="0" err="1" smtClean="0"/>
              <a:t>yaptım</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10</a:t>
            </a:fld>
            <a:endParaRPr lang="en-US"/>
          </a:p>
        </p:txBody>
      </p:sp>
    </p:spTree>
    <p:extLst>
      <p:ext uri="{BB962C8B-B14F-4D97-AF65-F5344CB8AC3E}">
        <p14:creationId xmlns="" xmlns:p14="http://schemas.microsoft.com/office/powerpoint/2010/main" val="1076717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err="1" smtClean="0"/>
              <a:t>İslami</a:t>
            </a:r>
            <a:r>
              <a:rPr lang="en-US" baseline="0" dirty="0" smtClean="0"/>
              <a:t> </a:t>
            </a:r>
            <a:r>
              <a:rPr lang="en-US" baseline="0" dirty="0" err="1" smtClean="0"/>
              <a:t>Finans</a:t>
            </a:r>
            <a:r>
              <a:rPr lang="en-US" baseline="0" dirty="0" smtClean="0"/>
              <a:t> </a:t>
            </a:r>
            <a:r>
              <a:rPr lang="en-US" baseline="0" dirty="0" err="1" smtClean="0"/>
              <a:t>ve</a:t>
            </a:r>
            <a:r>
              <a:rPr lang="en-US" baseline="0" dirty="0" smtClean="0"/>
              <a:t> </a:t>
            </a:r>
            <a:r>
              <a:rPr lang="en-US" baseline="0" dirty="0" err="1" smtClean="0"/>
              <a:t>Etki</a:t>
            </a:r>
            <a:r>
              <a:rPr lang="en-US" baseline="0" dirty="0" smtClean="0"/>
              <a:t> </a:t>
            </a:r>
            <a:r>
              <a:rPr lang="en-US" baseline="0" dirty="0" err="1" smtClean="0"/>
              <a:t>Yatırımcılığı</a:t>
            </a:r>
            <a:r>
              <a:rPr lang="en-US" baseline="0" dirty="0" smtClean="0"/>
              <a:t> </a:t>
            </a:r>
            <a:r>
              <a:rPr lang="en-US" baseline="0" dirty="0" err="1" smtClean="0"/>
              <a:t>paneli</a:t>
            </a:r>
            <a:r>
              <a:rPr lang="en-US" baseline="0" dirty="0" smtClean="0"/>
              <a:t> </a:t>
            </a:r>
            <a:r>
              <a:rPr lang="en-US" baseline="0" dirty="0" err="1" smtClean="0"/>
              <a:t>anlatımında</a:t>
            </a:r>
            <a:r>
              <a:rPr lang="en-US" baseline="0" dirty="0" smtClean="0"/>
              <a:t> </a:t>
            </a:r>
            <a:r>
              <a:rPr lang="en-US" baseline="0" dirty="0" err="1" smtClean="0"/>
              <a:t>değişiklik</a:t>
            </a:r>
            <a:r>
              <a:rPr lang="en-US" baseline="0" dirty="0" smtClean="0"/>
              <a:t> </a:t>
            </a:r>
            <a:r>
              <a:rPr lang="en-US" baseline="0" dirty="0" err="1" smtClean="0"/>
              <a:t>yaptım</a:t>
            </a:r>
            <a:r>
              <a:rPr lang="en-US" baseline="0" dirty="0" smtClean="0"/>
              <a:t>.</a:t>
            </a:r>
          </a:p>
          <a:p>
            <a:endParaRPr lang="en-US" baseline="0" dirty="0" smtClean="0"/>
          </a:p>
          <a:p>
            <a:r>
              <a:rPr lang="en-US" baseline="0" dirty="0" err="1" smtClean="0"/>
              <a:t>Akıllı</a:t>
            </a:r>
            <a:r>
              <a:rPr lang="en-US" baseline="0" dirty="0" smtClean="0"/>
              <a:t> </a:t>
            </a:r>
            <a:r>
              <a:rPr lang="en-US" baseline="0" dirty="0" err="1" smtClean="0"/>
              <a:t>Şehirler</a:t>
            </a:r>
            <a:r>
              <a:rPr lang="en-US" baseline="0" dirty="0" smtClean="0"/>
              <a:t> </a:t>
            </a:r>
            <a:r>
              <a:rPr lang="en-US" baseline="0" dirty="0" err="1" smtClean="0"/>
              <a:t>ve</a:t>
            </a:r>
            <a:r>
              <a:rPr lang="en-US" baseline="0" dirty="0" smtClean="0"/>
              <a:t> </a:t>
            </a:r>
            <a:r>
              <a:rPr lang="en-US" baseline="0" dirty="0" err="1" smtClean="0"/>
              <a:t>Yönetimi</a:t>
            </a:r>
            <a:r>
              <a:rPr lang="en-US" baseline="0" dirty="0" smtClean="0"/>
              <a:t> </a:t>
            </a:r>
            <a:r>
              <a:rPr lang="en-US" baseline="0" dirty="0" err="1" smtClean="0"/>
              <a:t>Panelinde</a:t>
            </a:r>
            <a:r>
              <a:rPr lang="en-US" baseline="0" dirty="0" smtClean="0"/>
              <a:t> </a:t>
            </a:r>
            <a:r>
              <a:rPr lang="en-US" baseline="0" dirty="0" err="1" smtClean="0"/>
              <a:t>değişiklik</a:t>
            </a:r>
            <a:r>
              <a:rPr lang="en-US" baseline="0" dirty="0" smtClean="0"/>
              <a:t> </a:t>
            </a:r>
            <a:r>
              <a:rPr lang="en-US" baseline="0" dirty="0" err="1" smtClean="0"/>
              <a:t>yaptım</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11</a:t>
            </a:fld>
            <a:endParaRPr lang="en-US"/>
          </a:p>
        </p:txBody>
      </p:sp>
    </p:spTree>
    <p:extLst>
      <p:ext uri="{BB962C8B-B14F-4D97-AF65-F5344CB8AC3E}">
        <p14:creationId xmlns="" xmlns:p14="http://schemas.microsoft.com/office/powerpoint/2010/main" val="1076717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Yenilenebilir</a:t>
            </a:r>
            <a:r>
              <a:rPr lang="en-US" dirty="0" smtClean="0"/>
              <a:t> </a:t>
            </a:r>
            <a:r>
              <a:rPr lang="en-US" dirty="0" err="1" smtClean="0"/>
              <a:t>Enerji’nin</a:t>
            </a:r>
            <a:r>
              <a:rPr lang="en-US" baseline="0" dirty="0" smtClean="0"/>
              <a:t> </a:t>
            </a:r>
            <a:r>
              <a:rPr lang="en-US" baseline="0" dirty="0" err="1" smtClean="0"/>
              <a:t>sonundaki</a:t>
            </a:r>
            <a:r>
              <a:rPr lang="en-US" baseline="0" dirty="0" smtClean="0"/>
              <a:t> ‘</a:t>
            </a:r>
            <a:r>
              <a:rPr lang="en-US" baseline="0" dirty="0" err="1" smtClean="0"/>
              <a:t>Paneli</a:t>
            </a:r>
            <a:r>
              <a:rPr lang="en-US" baseline="0" dirty="0" smtClean="0"/>
              <a:t>’ </a:t>
            </a:r>
            <a:r>
              <a:rPr lang="en-US" baseline="0" dirty="0" err="1" smtClean="0"/>
              <a:t>sildim</a:t>
            </a:r>
            <a:r>
              <a:rPr lang="en-US" baseline="0" dirty="0" smtClean="0"/>
              <a:t>.</a:t>
            </a:r>
          </a:p>
          <a:p>
            <a:endParaRPr lang="en-US" baseline="0" dirty="0" smtClean="0"/>
          </a:p>
          <a:p>
            <a:r>
              <a:rPr lang="tr-TR" sz="1200" b="1" dirty="0" smtClean="0">
                <a:latin typeface="Calibri" pitchFamily="34" charset="0"/>
              </a:rPr>
              <a:t>PETROL İHRACATINDAN ORTA DOĞU EKONOMİLERİNİN ÇEŞİTLENDİRİLMESİ’</a:t>
            </a:r>
            <a:r>
              <a:rPr lang="tr-TR" sz="1200" b="1" baseline="0" dirty="0" smtClean="0">
                <a:latin typeface="Calibri" pitchFamily="34" charset="0"/>
              </a:rPr>
              <a:t> ismini değiştirdim. Bir de ’</a:t>
            </a:r>
            <a:r>
              <a:rPr lang="tr-TR" sz="1200" b="1" baseline="0" dirty="0" err="1" smtClean="0">
                <a:latin typeface="Calibri" pitchFamily="34" charset="0"/>
              </a:rPr>
              <a:t>ORTADOĞU’yu</a:t>
            </a:r>
            <a:r>
              <a:rPr lang="tr-TR" sz="1200" b="1" baseline="0" dirty="0" smtClean="0">
                <a:latin typeface="Calibri" pitchFamily="34" charset="0"/>
              </a:rPr>
              <a:t> ayrı yazmamayı tercih ettim.</a:t>
            </a:r>
          </a:p>
        </p:txBody>
      </p:sp>
      <p:sp>
        <p:nvSpPr>
          <p:cNvPr id="4" name="Slide Number Placeholder 3"/>
          <p:cNvSpPr>
            <a:spLocks noGrp="1"/>
          </p:cNvSpPr>
          <p:nvPr>
            <p:ph type="sldNum" sz="quarter" idx="10"/>
          </p:nvPr>
        </p:nvSpPr>
        <p:spPr/>
        <p:txBody>
          <a:bodyPr/>
          <a:lstStyle/>
          <a:p>
            <a:fld id="{7F6984D3-6365-6D43-BDEC-935713B43993}" type="slidenum">
              <a:rPr lang="en-US" smtClean="0"/>
              <a:pPr/>
              <a:t>12</a:t>
            </a:fld>
            <a:endParaRPr lang="en-US"/>
          </a:p>
        </p:txBody>
      </p:sp>
    </p:spTree>
    <p:extLst>
      <p:ext uri="{BB962C8B-B14F-4D97-AF65-F5344CB8AC3E}">
        <p14:creationId xmlns="" xmlns:p14="http://schemas.microsoft.com/office/powerpoint/2010/main" val="2021424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13</a:t>
            </a:fld>
            <a:endParaRPr lang="en-US"/>
          </a:p>
        </p:txBody>
      </p:sp>
    </p:spTree>
    <p:extLst>
      <p:ext uri="{BB962C8B-B14F-4D97-AF65-F5344CB8AC3E}">
        <p14:creationId xmlns="" xmlns:p14="http://schemas.microsoft.com/office/powerpoint/2010/main" val="584401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14</a:t>
            </a:fld>
            <a:endParaRPr lang="en-US"/>
          </a:p>
        </p:txBody>
      </p:sp>
    </p:spTree>
    <p:extLst>
      <p:ext uri="{BB962C8B-B14F-4D97-AF65-F5344CB8AC3E}">
        <p14:creationId xmlns="" xmlns:p14="http://schemas.microsoft.com/office/powerpoint/2010/main" val="584401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F6984D3-6365-6D43-BDEC-935713B43993}" type="slidenum">
              <a:rPr lang="en-US" smtClean="0"/>
              <a:pPr/>
              <a:t>2</a:t>
            </a:fld>
            <a:endParaRPr lang="en-US"/>
          </a:p>
        </p:txBody>
      </p:sp>
    </p:spTree>
    <p:extLst>
      <p:ext uri="{BB962C8B-B14F-4D97-AF65-F5344CB8AC3E}">
        <p14:creationId xmlns=""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baseline="0" dirty="0" smtClean="0"/>
          </a:p>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3</a:t>
            </a:fld>
            <a:endParaRPr lang="en-US"/>
          </a:p>
        </p:txBody>
      </p:sp>
    </p:spTree>
    <p:extLst>
      <p:ext uri="{BB962C8B-B14F-4D97-AF65-F5344CB8AC3E}">
        <p14:creationId xmlns="" xmlns:p14="http://schemas.microsoft.com/office/powerpoint/2010/main" val="203866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F6984D3-6365-6D43-BDEC-935713B43993}" type="slidenum">
              <a:rPr lang="en-US" smtClean="0"/>
              <a:pPr/>
              <a:t>4</a:t>
            </a:fld>
            <a:endParaRPr lang="en-US"/>
          </a:p>
        </p:txBody>
      </p:sp>
    </p:spTree>
    <p:extLst>
      <p:ext uri="{BB962C8B-B14F-4D97-AF65-F5344CB8AC3E}">
        <p14:creationId xmlns="" xmlns:p14="http://schemas.microsoft.com/office/powerpoint/2010/main" val="1129566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F6984D3-6365-6D43-BDEC-935713B43993}" type="slidenum">
              <a:rPr lang="en-US" smtClean="0"/>
              <a:pPr/>
              <a:t>5</a:t>
            </a:fld>
            <a:endParaRPr lang="en-US"/>
          </a:p>
        </p:txBody>
      </p:sp>
    </p:spTree>
    <p:extLst>
      <p:ext uri="{BB962C8B-B14F-4D97-AF65-F5344CB8AC3E}">
        <p14:creationId xmlns="" xmlns:p14="http://schemas.microsoft.com/office/powerpoint/2010/main" val="112956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baseline="0" dirty="0" smtClean="0"/>
          </a:p>
          <a:p>
            <a:endParaRPr lang="tr-TR" baseline="0" dirty="0" smtClean="0"/>
          </a:p>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6</a:t>
            </a:fld>
            <a:endParaRPr lang="en-US"/>
          </a:p>
        </p:txBody>
      </p:sp>
    </p:spTree>
    <p:extLst>
      <p:ext uri="{BB962C8B-B14F-4D97-AF65-F5344CB8AC3E}">
        <p14:creationId xmlns="" xmlns:p14="http://schemas.microsoft.com/office/powerpoint/2010/main" val="412776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7</a:t>
            </a:fld>
            <a:endParaRPr lang="en-US"/>
          </a:p>
        </p:txBody>
      </p:sp>
    </p:spTree>
    <p:extLst>
      <p:ext uri="{BB962C8B-B14F-4D97-AF65-F5344CB8AC3E}">
        <p14:creationId xmlns="" xmlns:p14="http://schemas.microsoft.com/office/powerpoint/2010/main" val="1292413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8</a:t>
            </a:fld>
            <a:endParaRPr lang="en-US"/>
          </a:p>
        </p:txBody>
      </p:sp>
    </p:spTree>
    <p:extLst>
      <p:ext uri="{BB962C8B-B14F-4D97-AF65-F5344CB8AC3E}">
        <p14:creationId xmlns="" xmlns:p14="http://schemas.microsoft.com/office/powerpoint/2010/main" val="1292413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a:t>
            </a:r>
            <a:r>
              <a:rPr lang="en-US" baseline="0" dirty="0" err="1" smtClean="0"/>
              <a:t>Akıllı</a:t>
            </a:r>
            <a:r>
              <a:rPr lang="en-US" baseline="0" dirty="0" smtClean="0"/>
              <a:t> </a:t>
            </a:r>
            <a:r>
              <a:rPr lang="en-US" baseline="0" dirty="0" err="1" smtClean="0"/>
              <a:t>Şehirler</a:t>
            </a:r>
            <a:r>
              <a:rPr lang="en-US" baseline="0" dirty="0" smtClean="0"/>
              <a:t> </a:t>
            </a:r>
            <a:r>
              <a:rPr lang="en-US" baseline="0" dirty="0" err="1" smtClean="0"/>
              <a:t>ve</a:t>
            </a:r>
            <a:r>
              <a:rPr lang="en-US" baseline="0" dirty="0" smtClean="0"/>
              <a:t> </a:t>
            </a:r>
            <a:r>
              <a:rPr lang="en-US" baseline="0" dirty="0" err="1" smtClean="0"/>
              <a:t>Yönetimi’ni</a:t>
            </a:r>
            <a:r>
              <a:rPr lang="en-US" baseline="0" dirty="0" smtClean="0"/>
              <a:t> ‘</a:t>
            </a:r>
            <a:r>
              <a:rPr lang="en-US" baseline="0" dirty="0" err="1" smtClean="0"/>
              <a:t>Yönetimleri</a:t>
            </a:r>
            <a:r>
              <a:rPr lang="en-US" baseline="0" dirty="0" smtClean="0"/>
              <a:t>’ </a:t>
            </a:r>
            <a:r>
              <a:rPr lang="en-US" baseline="0" dirty="0" err="1" smtClean="0"/>
              <a:t>yaptım</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F6984D3-6365-6D43-BDEC-935713B43993}" type="slidenum">
              <a:rPr lang="en-US" smtClean="0"/>
              <a:pPr/>
              <a:t>9</a:t>
            </a:fld>
            <a:endParaRPr lang="en-US"/>
          </a:p>
        </p:txBody>
      </p:sp>
    </p:spTree>
    <p:extLst>
      <p:ext uri="{BB962C8B-B14F-4D97-AF65-F5344CB8AC3E}">
        <p14:creationId xmlns="" xmlns:p14="http://schemas.microsoft.com/office/powerpoint/2010/main" val="1911759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3320407"/>
            <a:ext cx="6428423" cy="2291129"/>
          </a:xfrm>
        </p:spPr>
        <p:txBody>
          <a:bodyPr/>
          <a:lstStyle/>
          <a:p>
            <a:r>
              <a:rPr lang="tr-TR" smtClean="0"/>
              <a:t>Click to edit Master title style</a:t>
            </a:r>
            <a:endParaRPr lang="en-US"/>
          </a:p>
        </p:txBody>
      </p:sp>
      <p:sp>
        <p:nvSpPr>
          <p:cNvPr id="3" name="Subtitl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9E03461-C6F1-4DD3-85FA-E5E788851EAB}" type="datetimeFigureOut">
              <a:rPr lang="en-US"/>
              <a:pPr>
                <a:defRPr/>
              </a:pPr>
              <a:t>10/14/2016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7A013D-D317-4B5E-9EAE-2B2096E8E5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D69EC4-C1BC-46EB-B62E-E1E215CE8729}" type="datetimeFigureOut">
              <a:rPr lang="en-US"/>
              <a:pPr>
                <a:defRPr/>
              </a:pPr>
              <a:t>10/14/2016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B96727-605D-492D-8F44-17863385EA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535084" y="668040"/>
            <a:ext cx="1407530" cy="1421440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312493" y="668040"/>
            <a:ext cx="4096544" cy="1421440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62EADD-C0EA-42F4-BCDB-F2DC1388342B}" type="datetimeFigureOut">
              <a:rPr lang="en-US"/>
              <a:pPr>
                <a:defRPr/>
              </a:pPr>
              <a:t>10/14/2016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29A3F4-7805-4030-BD87-56455FC8E9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5CC388-BFDB-4424-B396-BBA3490D6476}" type="datetimeFigureOut">
              <a:rPr lang="en-US"/>
              <a:pPr>
                <a:defRPr/>
              </a:pPr>
              <a:t>10/14/2016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7139EB-C624-4753-9C79-7EB4C2AD540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7413" y="6868441"/>
            <a:ext cx="6428423" cy="2122882"/>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97821B-5836-4836-862B-CF0170C0AAB5}" type="datetimeFigureOut">
              <a:rPr lang="en-US"/>
              <a:pPr>
                <a:defRPr/>
              </a:pPr>
              <a:t>10/14/2016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453183-790F-4EE0-99D1-F38C30DEDF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4BBEB9E-8297-4D5C-9DDF-E98AB1DA31A5}" type="datetimeFigureOut">
              <a:rPr lang="en-US"/>
              <a:pPr>
                <a:defRPr/>
              </a:pPr>
              <a:t>10/14/2016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C6D026-A9D5-4B0F-B119-D34A032840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8143" y="428041"/>
            <a:ext cx="6806565" cy="178144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7CC4D1-6CC7-4917-AADE-761AEC55BCCF}" type="datetimeFigureOut">
              <a:rPr lang="en-US"/>
              <a:pPr>
                <a:defRPr/>
              </a:pPr>
              <a:t>10/14/2016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F11C8C4-4FA3-4F0B-899D-A9F8B68C2A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15109B8-119C-4449-9F84-3570990CAC87}" type="datetimeFigureOut">
              <a:rPr lang="en-US"/>
              <a:pPr>
                <a:defRPr/>
              </a:pPr>
              <a:t>10/14/2016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962329F-BE34-4B9B-8963-A8230A6ADD2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D6810B3-C95E-413E-B563-A8341F9905F7}" type="datetimeFigureOut">
              <a:rPr lang="en-US"/>
              <a:pPr>
                <a:defRPr/>
              </a:pPr>
              <a:t>10/14/2016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EDFEE14-56C4-42EA-BA08-F5F11128BD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8143" y="425566"/>
            <a:ext cx="2488126" cy="181113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3B5C08-177D-4086-BB63-9560FED3093C}" type="datetimeFigureOut">
              <a:rPr lang="en-US"/>
              <a:pPr>
                <a:defRPr/>
              </a:pPr>
              <a:t>10/14/2016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B44686-D68A-4493-8C84-1A1273FA74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372" y="7482047"/>
            <a:ext cx="4537710" cy="88329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482372" y="955049"/>
            <a:ext cx="4537710" cy="641318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26F473-4037-44AD-A21F-708F5833E022}" type="datetimeFigureOut">
              <a:rPr lang="en-US"/>
              <a:pPr>
                <a:defRPr/>
              </a:pPr>
              <a:t>10/14/2016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60A61A-8160-46B3-BD17-4AFB4EAC855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77825" y="428625"/>
            <a:ext cx="6807200" cy="1781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Click to edit Master title style</a:t>
            </a:r>
            <a:endParaRPr lang="en-US" smtClean="0"/>
          </a:p>
        </p:txBody>
      </p:sp>
      <p:sp>
        <p:nvSpPr>
          <p:cNvPr id="1027" name="Text Placeholder 2"/>
          <p:cNvSpPr>
            <a:spLocks noGrp="1"/>
          </p:cNvSpPr>
          <p:nvPr>
            <p:ph type="body" idx="1"/>
          </p:nvPr>
        </p:nvSpPr>
        <p:spPr bwMode="auto">
          <a:xfrm>
            <a:off x="377825" y="2493963"/>
            <a:ext cx="6807200" cy="7054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smtClean="0"/>
          </a:p>
        </p:txBody>
      </p:sp>
      <p:sp>
        <p:nvSpPr>
          <p:cNvPr id="4" name="Date Placeholder 3"/>
          <p:cNvSpPr>
            <a:spLocks noGrp="1"/>
          </p:cNvSpPr>
          <p:nvPr>
            <p:ph type="dt" sz="half" idx="2"/>
          </p:nvPr>
        </p:nvSpPr>
        <p:spPr>
          <a:xfrm>
            <a:off x="377825" y="9906000"/>
            <a:ext cx="1765300" cy="569913"/>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42F8DD4-6147-4D69-B09C-73AA76C6B97B}" type="datetimeFigureOut">
              <a:rPr lang="en-US"/>
              <a:pPr>
                <a:defRPr/>
              </a:pPr>
              <a:t>10/14/2016</a:t>
            </a:fld>
            <a:endParaRPr lang="en-US"/>
          </a:p>
        </p:txBody>
      </p:sp>
      <p:sp>
        <p:nvSpPr>
          <p:cNvPr id="5" name="Footer Placeholder 4"/>
          <p:cNvSpPr>
            <a:spLocks noGrp="1"/>
          </p:cNvSpPr>
          <p:nvPr>
            <p:ph type="ftr" sz="quarter" idx="3"/>
          </p:nvPr>
        </p:nvSpPr>
        <p:spPr>
          <a:xfrm>
            <a:off x="2584450" y="9906000"/>
            <a:ext cx="2393950" cy="56991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5419725" y="9906000"/>
            <a:ext cx="1765300" cy="569913"/>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C16A8DB-FAAD-496C-B344-7C6B2C940C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dirty="0">
              <a:latin typeface="Calibri" pitchFamily="34" charset="0"/>
            </a:endParaRPr>
          </a:p>
        </p:txBody>
      </p:sp>
      <p:sp>
        <p:nvSpPr>
          <p:cNvPr id="2051" name="2 Dikdörtgen"/>
          <p:cNvSpPr>
            <a:spLocks noChangeArrowheads="1"/>
          </p:cNvSpPr>
          <p:nvPr/>
        </p:nvSpPr>
        <p:spPr bwMode="auto">
          <a:xfrm>
            <a:off x="149225" y="1279525"/>
            <a:ext cx="7273925" cy="7232749"/>
          </a:xfrm>
          <a:prstGeom prst="rect">
            <a:avLst/>
          </a:prstGeom>
          <a:noFill/>
          <a:ln w="9525">
            <a:noFill/>
            <a:miter lim="800000"/>
            <a:headEnd/>
            <a:tailEnd/>
          </a:ln>
        </p:spPr>
        <p:txBody>
          <a:bodyPr>
            <a:spAutoFit/>
          </a:bodyPr>
          <a:lstStyle/>
          <a:p>
            <a:pPr algn="ctr"/>
            <a:endParaRPr lang="tr-TR" sz="6000" b="1" dirty="0" smtClean="0">
              <a:latin typeface="Calibri" pitchFamily="34" charset="0"/>
            </a:endParaRPr>
          </a:p>
          <a:p>
            <a:pPr algn="ctr"/>
            <a:r>
              <a:rPr lang="tr-TR" sz="6000" b="1" dirty="0" smtClean="0">
                <a:latin typeface="Calibri" pitchFamily="34" charset="0"/>
              </a:rPr>
              <a:t>UİP </a:t>
            </a:r>
          </a:p>
          <a:p>
            <a:pPr algn="ctr"/>
            <a:r>
              <a:rPr lang="tr-TR" sz="6000" b="1" dirty="0" smtClean="0">
                <a:latin typeface="Calibri" pitchFamily="34" charset="0"/>
              </a:rPr>
              <a:t>7. BOĞAZİÇİ ZİRVESİ</a:t>
            </a:r>
          </a:p>
          <a:p>
            <a:pPr algn="ctr"/>
            <a:endParaRPr lang="tr-TR" b="1" dirty="0" smtClean="0">
              <a:latin typeface="Calibri" pitchFamily="34" charset="0"/>
            </a:endParaRPr>
          </a:p>
          <a:p>
            <a:pPr algn="ctr"/>
            <a:endParaRPr lang="tr-TR" b="1" dirty="0" smtClean="0">
              <a:latin typeface="Calibri" pitchFamily="34" charset="0"/>
            </a:endParaRPr>
          </a:p>
          <a:p>
            <a:pPr algn="ctr"/>
            <a:endParaRPr lang="tr-TR" b="1" dirty="0" smtClean="0">
              <a:latin typeface="Calibri" pitchFamily="34" charset="0"/>
            </a:endParaRPr>
          </a:p>
          <a:p>
            <a:pPr algn="ctr"/>
            <a:r>
              <a:rPr lang="tr-TR" sz="3200" b="1" dirty="0" smtClean="0">
                <a:latin typeface="Calibri" pitchFamily="34" charset="0"/>
              </a:rPr>
              <a:t>29 KASIM-1 ARALIK 2016 </a:t>
            </a:r>
          </a:p>
          <a:p>
            <a:pPr algn="ctr"/>
            <a:endParaRPr lang="tr-TR" b="1" dirty="0" smtClean="0">
              <a:latin typeface="Calibri" pitchFamily="34" charset="0"/>
            </a:endParaRPr>
          </a:p>
          <a:p>
            <a:pPr algn="ctr"/>
            <a:endParaRPr lang="tr-TR" b="1" dirty="0" smtClean="0">
              <a:latin typeface="Calibri" pitchFamily="34" charset="0"/>
            </a:endParaRPr>
          </a:p>
          <a:p>
            <a:pPr algn="ctr"/>
            <a:endParaRPr lang="tr-TR" b="1" dirty="0" smtClean="0">
              <a:latin typeface="Calibri" pitchFamily="34" charset="0"/>
            </a:endParaRPr>
          </a:p>
          <a:p>
            <a:pPr algn="ctr"/>
            <a:endParaRPr lang="tr-TR" b="1" dirty="0" smtClean="0">
              <a:latin typeface="Calibri" pitchFamily="34" charset="0"/>
            </a:endParaRPr>
          </a:p>
          <a:p>
            <a:pPr algn="ctr"/>
            <a:endParaRPr lang="tr-TR" b="1" dirty="0" smtClean="0">
              <a:latin typeface="Calibri" pitchFamily="34" charset="0"/>
            </a:endParaRPr>
          </a:p>
          <a:p>
            <a:pPr algn="ctr"/>
            <a:endParaRPr lang="tr-TR" b="1" dirty="0">
              <a:latin typeface="Calibri" pitchFamily="34" charset="0"/>
            </a:endParaRPr>
          </a:p>
          <a:p>
            <a:endParaRPr lang="tr-TR" b="1" dirty="0" smtClean="0">
              <a:latin typeface="Calibri" pitchFamily="34" charset="0"/>
            </a:endParaRPr>
          </a:p>
          <a:p>
            <a:endParaRPr lang="tr-TR" b="1" dirty="0">
              <a:latin typeface="Calibri" pitchFamily="34" charset="0"/>
            </a:endParaRPr>
          </a:p>
          <a:p>
            <a:endParaRPr lang="tr-TR" b="1" dirty="0" smtClean="0">
              <a:latin typeface="Calibri" pitchFamily="34" charset="0"/>
            </a:endParaRPr>
          </a:p>
          <a:p>
            <a:endParaRPr lang="tr-TR"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3816429"/>
          </a:xfrm>
          <a:prstGeom prst="rect">
            <a:avLst/>
          </a:prstGeom>
          <a:noFill/>
          <a:ln w="9525">
            <a:noFill/>
            <a:miter lim="800000"/>
            <a:headEnd/>
            <a:tailEnd/>
          </a:ln>
        </p:spPr>
        <p:txBody>
          <a:bodyPr>
            <a:spAutoFit/>
          </a:bodyPr>
          <a:lstStyle/>
          <a:p>
            <a:r>
              <a:rPr lang="tr-TR" sz="1400" b="1" dirty="0" smtClean="0">
                <a:latin typeface="Calibri" pitchFamily="34" charset="0"/>
              </a:rPr>
              <a:t>16:30-17:30		AKILLI ŞEHİRLER VE YÖNETİMLERİ PANELİ</a:t>
            </a:r>
          </a:p>
          <a:p>
            <a:endParaRPr lang="tr-TR" sz="1400" b="1" dirty="0" smtClean="0">
              <a:latin typeface="Calibri" pitchFamily="34" charset="0"/>
            </a:endParaRPr>
          </a:p>
          <a:p>
            <a:pPr algn="just"/>
            <a:r>
              <a:rPr lang="tr-TR" sz="1400" dirty="0" smtClean="0">
                <a:latin typeface="Calibri"/>
                <a:ea typeface="Arial" charset="0"/>
                <a:cs typeface="Calibri"/>
              </a:rPr>
              <a:t>Yarısından fazlası şehirlerde yaşamakta olan dünya nüfusu her gün artmaktadır. Bu artış, hizmetlere olan talebi artırmakla kalmayıp, yerel hükümetlerin kabiliyetlerini de zorlamaktadır. Panel, akıllı şehirlerin ne anlama geldiğini ve yönetimlerinin, stratejik hale </a:t>
            </a:r>
            <a:r>
              <a:rPr lang="tr-TR" sz="1400" dirty="0">
                <a:latin typeface="Calibri"/>
                <a:ea typeface="Arial" charset="0"/>
                <a:cs typeface="Calibri"/>
              </a:rPr>
              <a:t>nasıl getirilebileceğini </a:t>
            </a:r>
            <a:r>
              <a:rPr lang="tr-TR" sz="1400" dirty="0" smtClean="0">
                <a:latin typeface="Calibri"/>
                <a:ea typeface="Arial" charset="0"/>
                <a:cs typeface="Calibri"/>
              </a:rPr>
              <a:t>tartışacaktır. Bunu yaparken, akıllı şehirlere, tepeden-aşağı ve aşağıdan-tepeye yaklaşımlardaki pratiklere ilaveten, bu şehirlerin edilmesinde </a:t>
            </a:r>
            <a:r>
              <a:rPr lang="tr-TR" sz="1400" dirty="0" err="1" smtClean="0">
                <a:latin typeface="Calibri"/>
                <a:ea typeface="Arial" charset="0"/>
                <a:cs typeface="Calibri"/>
              </a:rPr>
              <a:t>inovasyona</a:t>
            </a:r>
            <a:r>
              <a:rPr lang="tr-TR" sz="1400" dirty="0" smtClean="0">
                <a:latin typeface="Calibri"/>
                <a:ea typeface="Arial" charset="0"/>
                <a:cs typeface="Calibri"/>
              </a:rPr>
              <a:t> ve yeni yaklaşımlara olan ihtiyaca odaklanacaktır. </a:t>
            </a:r>
          </a:p>
          <a:p>
            <a:endParaRPr lang="tr-TR" sz="1400" dirty="0" smtClean="0">
              <a:latin typeface="Calibri" pitchFamily="34" charset="0"/>
            </a:endParaRPr>
          </a:p>
          <a:p>
            <a:r>
              <a:rPr lang="tr-TR" sz="1400" b="1" dirty="0">
                <a:latin typeface="Calibri" pitchFamily="34" charset="0"/>
              </a:rPr>
              <a:t>Açılış </a:t>
            </a:r>
            <a:r>
              <a:rPr lang="tr-TR" sz="1400" b="1" dirty="0" smtClean="0">
                <a:latin typeface="Calibri" pitchFamily="34" charset="0"/>
              </a:rPr>
              <a:t>Konuşması:</a:t>
            </a:r>
            <a:r>
              <a:rPr lang="tr-TR" sz="1400" dirty="0" smtClean="0">
                <a:latin typeface="Calibri" pitchFamily="34" charset="0"/>
              </a:rPr>
              <a:t>	</a:t>
            </a:r>
            <a:r>
              <a:rPr lang="tr-TR" sz="1400" b="1" dirty="0" err="1" smtClean="0">
                <a:latin typeface="Calibri" pitchFamily="34" charset="0"/>
              </a:rPr>
              <a:t>Sadiq</a:t>
            </a:r>
            <a:r>
              <a:rPr lang="tr-TR" sz="1400" b="1" dirty="0" smtClean="0">
                <a:latin typeface="Calibri" pitchFamily="34" charset="0"/>
              </a:rPr>
              <a:t> </a:t>
            </a:r>
            <a:r>
              <a:rPr lang="tr-TR" sz="1400" b="1" dirty="0" err="1" smtClean="0">
                <a:latin typeface="Calibri" pitchFamily="34" charset="0"/>
              </a:rPr>
              <a:t>Khan</a:t>
            </a:r>
            <a:r>
              <a:rPr lang="tr-TR" sz="1400" b="1" dirty="0" smtClean="0">
                <a:latin typeface="Calibri" pitchFamily="34" charset="0"/>
              </a:rPr>
              <a:t>, Londra Belediye Başkanı, İngiltere*</a:t>
            </a:r>
          </a:p>
          <a:p>
            <a:endParaRPr lang="tr-TR" sz="1400"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a:t>
            </a:r>
          </a:p>
          <a:p>
            <a:r>
              <a:rPr lang="tr-TR" sz="1400" b="1" dirty="0" smtClean="0">
                <a:latin typeface="Calibri" pitchFamily="34" charset="0"/>
              </a:rPr>
              <a:t>			Dara Hasan </a:t>
            </a:r>
            <a:r>
              <a:rPr lang="tr-TR" sz="1400" b="1" dirty="0" err="1" smtClean="0">
                <a:latin typeface="Calibri" pitchFamily="34" charset="0"/>
              </a:rPr>
              <a:t>Raşid</a:t>
            </a:r>
            <a:r>
              <a:rPr lang="tr-TR" sz="1400" b="1" dirty="0" smtClean="0">
                <a:latin typeface="Calibri" pitchFamily="34" charset="0"/>
              </a:rPr>
              <a:t>, Müsteşar, İskan Bakanlığı, Irak</a:t>
            </a:r>
          </a:p>
          <a:p>
            <a:r>
              <a:rPr lang="tr-TR" sz="1400" b="1" dirty="0" smtClean="0">
                <a:latin typeface="Calibri" pitchFamily="34" charset="0"/>
              </a:rPr>
              <a:t>			</a:t>
            </a:r>
            <a:r>
              <a:rPr lang="en-US" sz="1400" b="1" dirty="0" err="1" smtClean="0">
                <a:latin typeface="Calibri" pitchFamily="34" charset="0"/>
              </a:rPr>
              <a:t>Ahmet</a:t>
            </a:r>
            <a:r>
              <a:rPr lang="en-US" sz="1400" b="1" dirty="0" smtClean="0">
                <a:latin typeface="Calibri" pitchFamily="34" charset="0"/>
              </a:rPr>
              <a:t> </a:t>
            </a:r>
            <a:r>
              <a:rPr lang="en-US" sz="1400" b="1" dirty="0" err="1" smtClean="0">
                <a:latin typeface="Calibri" pitchFamily="34" charset="0"/>
              </a:rPr>
              <a:t>Akgün</a:t>
            </a:r>
            <a:r>
              <a:rPr lang="en-US" sz="1400" b="1" dirty="0" smtClean="0">
                <a:latin typeface="Calibri" pitchFamily="34" charset="0"/>
              </a:rPr>
              <a:t>,</a:t>
            </a:r>
            <a:r>
              <a:rPr lang="tr-TR" sz="1400" b="1" dirty="0" smtClean="0">
                <a:latin typeface="Calibri" pitchFamily="34" charset="0"/>
              </a:rPr>
              <a:t> Yönetici Ortak, </a:t>
            </a:r>
            <a:r>
              <a:rPr lang="en-US" sz="1400" b="1" dirty="0" err="1" smtClean="0">
                <a:latin typeface="Calibri" pitchFamily="34" charset="0"/>
              </a:rPr>
              <a:t>Cardtek</a:t>
            </a:r>
            <a:r>
              <a:rPr lang="tr-TR" sz="1400" b="1" dirty="0" smtClean="0">
                <a:latin typeface="Calibri" pitchFamily="34" charset="0"/>
              </a:rPr>
              <a:t>, Türkiye</a:t>
            </a:r>
          </a:p>
          <a:p>
            <a:r>
              <a:rPr lang="tr-TR" sz="1400" b="1" dirty="0" smtClean="0">
                <a:latin typeface="Calibri" pitchFamily="34" charset="0"/>
              </a:rPr>
              <a:t>		</a:t>
            </a:r>
          </a:p>
          <a:p>
            <a:endParaRPr lang="tr-TR" sz="1400" b="1" dirty="0" smtClean="0">
              <a:latin typeface="Calibri" pitchFamily="34" charset="0"/>
            </a:endParaRPr>
          </a:p>
          <a:p>
            <a:endParaRPr lang="tr-TR" sz="1400"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4350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7525137"/>
          </a:xfrm>
          <a:prstGeom prst="rect">
            <a:avLst/>
          </a:prstGeom>
          <a:noFill/>
          <a:ln w="9525">
            <a:noFill/>
            <a:miter lim="800000"/>
            <a:headEnd/>
            <a:tailEnd/>
          </a:ln>
        </p:spPr>
        <p:txBody>
          <a:bodyPr>
            <a:spAutoFit/>
          </a:bodyPr>
          <a:lstStyle/>
          <a:p>
            <a:r>
              <a:rPr lang="tr-TR" sz="1400" b="1" dirty="0" smtClean="0">
                <a:latin typeface="Calibri" pitchFamily="34" charset="0"/>
              </a:rPr>
              <a:t>17:30-18:30 </a:t>
            </a:r>
            <a:r>
              <a:rPr lang="tr-TR" sz="1400" b="1" dirty="0">
                <a:latin typeface="Calibri" pitchFamily="34" charset="0"/>
              </a:rPr>
              <a:t>	</a:t>
            </a:r>
            <a:r>
              <a:rPr lang="tr-TR" sz="1400" b="1" dirty="0" smtClean="0">
                <a:latin typeface="Calibri" pitchFamily="34" charset="0"/>
              </a:rPr>
              <a:t>KAPSAYICI </a:t>
            </a:r>
            <a:r>
              <a:rPr lang="tr-TR" sz="1400" b="1" dirty="0">
                <a:latin typeface="Calibri" pitchFamily="34" charset="0"/>
              </a:rPr>
              <a:t>BÜYÜME VE İNSANİ GELİŞME </a:t>
            </a:r>
            <a:r>
              <a:rPr lang="tr-TR" sz="1400" b="1" dirty="0" smtClean="0">
                <a:latin typeface="Calibri" pitchFamily="34" charset="0"/>
              </a:rPr>
              <a:t>YARARINA </a:t>
            </a:r>
            <a:r>
              <a:rPr lang="tr-TR" sz="1400" b="1" dirty="0">
                <a:latin typeface="Calibri" pitchFamily="34" charset="0"/>
              </a:rPr>
              <a:t>ÖZEL SEKTÖR </a:t>
            </a:r>
            <a:r>
              <a:rPr lang="tr-TR" sz="1400" b="1" dirty="0" smtClean="0">
                <a:latin typeface="Calibri" pitchFamily="34" charset="0"/>
              </a:rPr>
              <a:t>					ÖNCÜLÜĞÜNDE BECERİLER </a:t>
            </a:r>
            <a:r>
              <a:rPr lang="tr-TR" sz="1400" b="1" dirty="0">
                <a:latin typeface="Calibri" pitchFamily="34" charset="0"/>
              </a:rPr>
              <a:t>OLUŞTURMA </a:t>
            </a:r>
          </a:p>
          <a:p>
            <a:endParaRPr lang="tr-TR" sz="1400" b="1" dirty="0">
              <a:latin typeface="Calibri" pitchFamily="34" charset="0"/>
            </a:endParaRPr>
          </a:p>
          <a:p>
            <a:pPr algn="just"/>
            <a:r>
              <a:rPr lang="tr-TR" sz="1400" dirty="0">
                <a:latin typeface="Calibri"/>
                <a:cs typeface="Calibri"/>
              </a:rPr>
              <a:t>2015 yılının Sürdürülebilir Kalkınma Hedefleri, nitelikli eğitimin, yaşam boyu öğrenimin ve insani gelişme ve ekonomik büyüme için insana yakışır </a:t>
            </a:r>
            <a:r>
              <a:rPr lang="tr-TR" sz="1400" dirty="0" smtClean="0">
                <a:latin typeface="Calibri"/>
                <a:cs typeface="Calibri"/>
              </a:rPr>
              <a:t>çalışmanın </a:t>
            </a:r>
            <a:r>
              <a:rPr lang="tr-TR" sz="1400" dirty="0">
                <a:latin typeface="Calibri"/>
                <a:cs typeface="Calibri"/>
              </a:rPr>
              <a:t>öneminin altını çizmiştir. Bu; üretkenlik, rekabet kabiliyeti ve kapsayıcı büyümenin yolunu açan farklı beceri ve insan sermayesine temayülün yanında istihdama daha fazla odaklanma yönündeki küresel değişime de uymaktadır. Eğitim dünyasında kazandırılan beceriler </a:t>
            </a:r>
            <a:r>
              <a:rPr lang="tr-TR" sz="1400" dirty="0" smtClean="0">
                <a:latin typeface="Calibri"/>
                <a:cs typeface="Calibri"/>
              </a:rPr>
              <a:t>ile işverenlerin ihtiyaç duydukları arasında </a:t>
            </a:r>
            <a:r>
              <a:rPr lang="tr-TR" sz="1400" dirty="0">
                <a:latin typeface="Calibri"/>
                <a:cs typeface="Calibri"/>
              </a:rPr>
              <a:t>devasa bir uçurum </a:t>
            </a:r>
            <a:r>
              <a:rPr lang="tr-TR" sz="1400" dirty="0" smtClean="0">
                <a:latin typeface="Calibri"/>
                <a:cs typeface="Calibri"/>
              </a:rPr>
              <a:t>bulunmaktadır. </a:t>
            </a:r>
            <a:r>
              <a:rPr lang="tr-TR" sz="1400" dirty="0">
                <a:latin typeface="Calibri"/>
                <a:cs typeface="Calibri"/>
              </a:rPr>
              <a:t>Talebe dayalı </a:t>
            </a:r>
            <a:r>
              <a:rPr lang="tr-TR" sz="1400" dirty="0" smtClean="0">
                <a:latin typeface="Calibri"/>
                <a:cs typeface="Calibri"/>
              </a:rPr>
              <a:t>beceriler, </a:t>
            </a:r>
            <a:r>
              <a:rPr lang="tr-TR" sz="1400" dirty="0">
                <a:latin typeface="Calibri"/>
                <a:cs typeface="Calibri"/>
              </a:rPr>
              <a:t>öncelikle; </a:t>
            </a:r>
            <a:r>
              <a:rPr lang="tr-TR" sz="1400" dirty="0" err="1">
                <a:latin typeface="Calibri"/>
                <a:cs typeface="Calibri"/>
              </a:rPr>
              <a:t>inovasyon</a:t>
            </a:r>
            <a:r>
              <a:rPr lang="tr-TR" sz="1400" dirty="0">
                <a:latin typeface="Calibri"/>
                <a:cs typeface="Calibri"/>
              </a:rPr>
              <a:t> becerileri </a:t>
            </a:r>
            <a:r>
              <a:rPr lang="tr-TR" sz="1400" dirty="0" smtClean="0">
                <a:latin typeface="Calibri"/>
                <a:cs typeface="Calibri"/>
              </a:rPr>
              <a:t>kazandırılmasında </a:t>
            </a:r>
            <a:r>
              <a:rPr lang="tr-TR" sz="1400" dirty="0">
                <a:latin typeface="Calibri"/>
                <a:cs typeface="Calibri"/>
              </a:rPr>
              <a:t>bilhassa özel sektör </a:t>
            </a:r>
            <a:r>
              <a:rPr lang="tr-TR" sz="1400" dirty="0" smtClean="0">
                <a:latin typeface="Calibri"/>
                <a:cs typeface="Calibri"/>
              </a:rPr>
              <a:t>işverenleri </a:t>
            </a:r>
            <a:r>
              <a:rPr lang="tr-TR" sz="1400" dirty="0">
                <a:latin typeface="Calibri"/>
                <a:cs typeface="Calibri"/>
              </a:rPr>
              <a:t>öncü konuma getirildiğinde elde edilebilmektedir. </a:t>
            </a:r>
            <a:endParaRPr lang="en-US" sz="1400" dirty="0">
              <a:latin typeface="Calibri"/>
              <a:cs typeface="Calibri"/>
            </a:endParaRPr>
          </a:p>
          <a:p>
            <a:pPr algn="just"/>
            <a:r>
              <a:rPr lang="tr-TR" sz="1400" dirty="0">
                <a:latin typeface="Calibri"/>
                <a:cs typeface="Calibri"/>
              </a:rPr>
              <a:t> </a:t>
            </a:r>
            <a:endParaRPr lang="en-US" sz="1400" dirty="0">
              <a:latin typeface="Calibri"/>
              <a:cs typeface="Calibri"/>
            </a:endParaRPr>
          </a:p>
          <a:p>
            <a:pPr algn="just"/>
            <a:r>
              <a:rPr lang="tr-TR" sz="1400" dirty="0">
                <a:latin typeface="Calibri"/>
                <a:cs typeface="Calibri"/>
              </a:rPr>
              <a:t>İstanbul Uluslararası Özel Sektör ve Kalkınma Merkezi’nin (IICPSD) öncülük ettiği Panel, beceri </a:t>
            </a:r>
            <a:r>
              <a:rPr lang="tr-TR" sz="1400" dirty="0" smtClean="0">
                <a:latin typeface="Calibri"/>
                <a:cs typeface="Calibri"/>
              </a:rPr>
              <a:t>geliştirmede, </a:t>
            </a:r>
            <a:r>
              <a:rPr lang="tr-TR" sz="1400" dirty="0">
                <a:latin typeface="Calibri"/>
                <a:cs typeface="Calibri"/>
              </a:rPr>
              <a:t>özel sektörün rolünü irdelemeyi amaçlamaktadır. </a:t>
            </a:r>
            <a:r>
              <a:rPr lang="tr-TR" sz="1400" dirty="0" smtClean="0">
                <a:latin typeface="Calibri"/>
                <a:cs typeface="Calibri"/>
              </a:rPr>
              <a:t>Panel, </a:t>
            </a:r>
            <a:r>
              <a:rPr lang="tr-TR" sz="1400" dirty="0">
                <a:latin typeface="Calibri"/>
                <a:cs typeface="Calibri"/>
              </a:rPr>
              <a:t>u</a:t>
            </a:r>
            <a:r>
              <a:rPr lang="tr-TR" sz="1400" dirty="0" smtClean="0">
                <a:latin typeface="Calibri"/>
                <a:cs typeface="Calibri"/>
              </a:rPr>
              <a:t>zman </a:t>
            </a:r>
            <a:r>
              <a:rPr lang="tr-TR" sz="1400" dirty="0">
                <a:latin typeface="Calibri"/>
                <a:cs typeface="Calibri"/>
              </a:rPr>
              <a:t>kanaatlerini, tecrübe temelli bilgi paylaşımı ile yoğuracaktır. </a:t>
            </a:r>
            <a:r>
              <a:rPr lang="tr-TR" sz="1400" dirty="0" err="1">
                <a:latin typeface="Calibri"/>
                <a:cs typeface="Calibri"/>
              </a:rPr>
              <a:t>IICPSD’nin</a:t>
            </a:r>
            <a:r>
              <a:rPr lang="tr-TR" sz="1400" dirty="0">
                <a:latin typeface="Calibri"/>
                <a:cs typeface="Calibri"/>
              </a:rPr>
              <a:t>, özel sektör </a:t>
            </a:r>
            <a:r>
              <a:rPr lang="tr-TR" sz="1400" dirty="0" smtClean="0">
                <a:latin typeface="Calibri"/>
                <a:cs typeface="Calibri"/>
              </a:rPr>
              <a:t>öncülüğünde, </a:t>
            </a:r>
            <a:r>
              <a:rPr lang="tr-TR" sz="1400" dirty="0">
                <a:latin typeface="Calibri"/>
                <a:cs typeface="Calibri"/>
              </a:rPr>
              <a:t>Hindistan’daki beceri geliştirme üzerine son araştırmaları, işlenen konunun örnek vakası olarak sunulacaktır.</a:t>
            </a:r>
          </a:p>
          <a:p>
            <a:pPr algn="just"/>
            <a:endParaRPr lang="tr-TR" sz="1400" dirty="0"/>
          </a:p>
          <a:p>
            <a:r>
              <a:rPr lang="tr-TR" sz="1400" b="1" dirty="0" err="1" smtClean="0">
                <a:latin typeface="Calibri" pitchFamily="34" charset="0"/>
              </a:rPr>
              <a:t>Moderatör</a:t>
            </a:r>
            <a:r>
              <a:rPr lang="tr-TR" sz="1400" b="1" dirty="0">
                <a:latin typeface="Calibri" pitchFamily="34" charset="0"/>
              </a:rPr>
              <a:t>:		Gökhan </a:t>
            </a:r>
            <a:r>
              <a:rPr lang="tr-TR" sz="1400" b="1" dirty="0" err="1">
                <a:latin typeface="Calibri" pitchFamily="34" charset="0"/>
              </a:rPr>
              <a:t>Dikmener</a:t>
            </a:r>
            <a:r>
              <a:rPr lang="tr-TR" sz="1400" b="1" dirty="0">
                <a:latin typeface="Calibri" pitchFamily="34" charset="0"/>
              </a:rPr>
              <a:t>, Teknik Uzman, IICPSD</a:t>
            </a:r>
          </a:p>
          <a:p>
            <a:r>
              <a:rPr lang="tr-TR" sz="1400" b="1" dirty="0">
                <a:latin typeface="Calibri" pitchFamily="34" charset="0"/>
              </a:rPr>
              <a:t>			</a:t>
            </a:r>
          </a:p>
          <a:p>
            <a:pPr>
              <a:spcAft>
                <a:spcPts val="600"/>
              </a:spcAft>
            </a:pPr>
            <a:r>
              <a:rPr lang="tr-TR" sz="1400" b="1" dirty="0">
                <a:latin typeface="Calibri" pitchFamily="34" charset="0"/>
              </a:rPr>
              <a:t>			</a:t>
            </a:r>
            <a:r>
              <a:rPr lang="tr-TR" sz="1400" b="1" dirty="0" err="1">
                <a:latin typeface="Calibri" pitchFamily="34" charset="0"/>
              </a:rPr>
              <a:t>Narayana</a:t>
            </a:r>
            <a:r>
              <a:rPr lang="tr-TR" sz="1400" b="1" dirty="0">
                <a:latin typeface="Calibri" pitchFamily="34" charset="0"/>
              </a:rPr>
              <a:t> </a:t>
            </a:r>
            <a:r>
              <a:rPr lang="tr-TR" sz="1400" b="1" dirty="0" err="1">
                <a:latin typeface="Calibri" pitchFamily="34" charset="0"/>
              </a:rPr>
              <a:t>Murthy</a:t>
            </a:r>
            <a:r>
              <a:rPr lang="tr-TR" sz="1400" b="1" dirty="0">
                <a:latin typeface="Calibri" pitchFamily="34" charset="0"/>
              </a:rPr>
              <a:t>, Kurucu, </a:t>
            </a:r>
            <a:r>
              <a:rPr lang="tr-TR" sz="1400" b="1" dirty="0" err="1">
                <a:latin typeface="Calibri" pitchFamily="34" charset="0"/>
              </a:rPr>
              <a:t>Infosys</a:t>
            </a:r>
            <a:endParaRPr lang="tr-TR" sz="1400" b="1" dirty="0">
              <a:latin typeface="Calibri" pitchFamily="34" charset="0"/>
            </a:endParaRPr>
          </a:p>
          <a:p>
            <a:pPr>
              <a:spcAft>
                <a:spcPts val="600"/>
              </a:spcAft>
            </a:pPr>
            <a:r>
              <a:rPr lang="tr-TR" sz="1400" b="1" dirty="0">
                <a:latin typeface="Calibri" pitchFamily="34" charset="0"/>
              </a:rPr>
              <a:t>			Musa </a:t>
            </a:r>
            <a:r>
              <a:rPr lang="tr-TR" sz="1400" b="1" dirty="0" err="1">
                <a:latin typeface="Calibri" pitchFamily="34" charset="0"/>
              </a:rPr>
              <a:t>Kulaklıkaya</a:t>
            </a:r>
            <a:r>
              <a:rPr lang="tr-TR" sz="1400" b="1" dirty="0">
                <a:latin typeface="Calibri" pitchFamily="34" charset="0"/>
              </a:rPr>
              <a:t>, Büyükelçi, SESRIC</a:t>
            </a:r>
          </a:p>
          <a:p>
            <a:pPr>
              <a:spcAft>
                <a:spcPts val="600"/>
              </a:spcAft>
            </a:pPr>
            <a:r>
              <a:rPr lang="tr-TR" sz="1400" b="1" dirty="0">
                <a:latin typeface="Calibri" pitchFamily="34" charset="0"/>
              </a:rPr>
              <a:t>			</a:t>
            </a:r>
            <a:r>
              <a:rPr lang="tr-TR" sz="1400" b="1" dirty="0" err="1">
                <a:latin typeface="Calibri" pitchFamily="34" charset="0"/>
              </a:rPr>
              <a:t>Rohit</a:t>
            </a:r>
            <a:r>
              <a:rPr lang="tr-TR" sz="1400" b="1" dirty="0">
                <a:latin typeface="Calibri" pitchFamily="34" charset="0"/>
              </a:rPr>
              <a:t> </a:t>
            </a:r>
            <a:r>
              <a:rPr lang="tr-TR" sz="1400" b="1" dirty="0" err="1">
                <a:latin typeface="Calibri" pitchFamily="34" charset="0"/>
              </a:rPr>
              <a:t>Nandan</a:t>
            </a:r>
            <a:r>
              <a:rPr lang="tr-TR" sz="1400" b="1" dirty="0">
                <a:latin typeface="Calibri" pitchFamily="34" charset="0"/>
              </a:rPr>
              <a:t>, Sekreter, Beceri Geliştirme ve Girişimcilik Bakanlığı, Hindistan</a:t>
            </a:r>
          </a:p>
          <a:p>
            <a:pPr>
              <a:spcAft>
                <a:spcPts val="600"/>
              </a:spcAft>
            </a:pPr>
            <a:r>
              <a:rPr lang="tr-TR" sz="1400" b="1" dirty="0">
                <a:latin typeface="Calibri" pitchFamily="34" charset="0"/>
              </a:rPr>
              <a:t>			</a:t>
            </a:r>
            <a:r>
              <a:rPr lang="tr-TR" sz="1400" b="1" dirty="0" err="1">
                <a:latin typeface="Calibri" pitchFamily="34" charset="0"/>
              </a:rPr>
              <a:t>Elmansour</a:t>
            </a:r>
            <a:r>
              <a:rPr lang="tr-TR" sz="1400" b="1" dirty="0">
                <a:latin typeface="Calibri" pitchFamily="34" charset="0"/>
              </a:rPr>
              <a:t> </a:t>
            </a:r>
            <a:r>
              <a:rPr lang="tr-TR" sz="1400" b="1" dirty="0" err="1">
                <a:latin typeface="Calibri" pitchFamily="34" charset="0"/>
              </a:rPr>
              <a:t>Feten</a:t>
            </a:r>
            <a:r>
              <a:rPr lang="tr-TR" sz="1400" b="1" dirty="0">
                <a:latin typeface="Calibri" pitchFamily="34" charset="0"/>
              </a:rPr>
              <a:t>, İslami Kalkınma Bankası</a:t>
            </a:r>
          </a:p>
          <a:p>
            <a:pPr>
              <a:spcAft>
                <a:spcPts val="600"/>
              </a:spcAft>
            </a:pPr>
            <a:r>
              <a:rPr lang="tr-TR" sz="1400" b="1" dirty="0">
                <a:latin typeface="Calibri" pitchFamily="34" charset="0"/>
              </a:rPr>
              <a:t>			</a:t>
            </a:r>
            <a:r>
              <a:rPr lang="tr-TR" sz="1400" b="1" dirty="0" err="1">
                <a:latin typeface="Calibri" pitchFamily="34" charset="0"/>
              </a:rPr>
              <a:t>Shobha</a:t>
            </a:r>
            <a:r>
              <a:rPr lang="tr-TR" sz="1400" b="1" dirty="0">
                <a:latin typeface="Calibri" pitchFamily="34" charset="0"/>
              </a:rPr>
              <a:t> </a:t>
            </a:r>
            <a:r>
              <a:rPr lang="tr-TR" sz="1400" b="1" dirty="0" err="1">
                <a:latin typeface="Calibri" pitchFamily="34" charset="0"/>
              </a:rPr>
              <a:t>Mishra</a:t>
            </a:r>
            <a:r>
              <a:rPr lang="tr-TR" sz="1400" b="1" dirty="0">
                <a:latin typeface="Calibri" pitchFamily="34" charset="0"/>
              </a:rPr>
              <a:t> </a:t>
            </a:r>
            <a:r>
              <a:rPr lang="tr-TR" sz="1400" b="1" dirty="0" err="1">
                <a:latin typeface="Calibri" pitchFamily="34" charset="0"/>
              </a:rPr>
              <a:t>Ghosh</a:t>
            </a:r>
            <a:r>
              <a:rPr lang="tr-TR" sz="1400" b="1" dirty="0">
                <a:latin typeface="Calibri" pitchFamily="34" charset="0"/>
              </a:rPr>
              <a:t>, Kıdemli Direktör, Hindistan Ticaret ve Sanayi Odaları 	</a:t>
            </a:r>
            <a:r>
              <a:rPr lang="tr-TR" sz="1400" b="1" dirty="0" smtClean="0">
                <a:latin typeface="Calibri" pitchFamily="34" charset="0"/>
              </a:rPr>
              <a:t>		Federasyonu</a:t>
            </a:r>
            <a:endParaRPr lang="tr-TR" sz="1400" b="1" dirty="0">
              <a:latin typeface="Calibri" pitchFamily="34" charset="0"/>
            </a:endParaRPr>
          </a:p>
          <a:p>
            <a:pPr>
              <a:spcAft>
                <a:spcPts val="600"/>
              </a:spcAft>
            </a:pPr>
            <a:r>
              <a:rPr lang="tr-TR" sz="1400" b="1" dirty="0">
                <a:latin typeface="Calibri" pitchFamily="34" charset="0"/>
              </a:rPr>
              <a:t>			</a:t>
            </a:r>
            <a:r>
              <a:rPr lang="tr-TR" sz="1400" b="1" dirty="0" err="1">
                <a:latin typeface="Calibri" pitchFamily="34" charset="0"/>
              </a:rPr>
              <a:t>Jaco</a:t>
            </a:r>
            <a:r>
              <a:rPr lang="tr-TR" sz="1400" b="1" dirty="0">
                <a:latin typeface="Calibri" pitchFamily="34" charset="0"/>
              </a:rPr>
              <a:t> </a:t>
            </a:r>
            <a:r>
              <a:rPr lang="tr-TR" sz="1400" b="1" dirty="0" err="1">
                <a:latin typeface="Calibri" pitchFamily="34" charset="0"/>
              </a:rPr>
              <a:t>Cilliers</a:t>
            </a:r>
            <a:r>
              <a:rPr lang="tr-TR" sz="1400" b="1" dirty="0" smtClean="0">
                <a:latin typeface="Calibri" pitchFamily="34" charset="0"/>
              </a:rPr>
              <a:t>, Ülke Direktörü, </a:t>
            </a:r>
            <a:r>
              <a:rPr lang="tr-TR" sz="1400" b="1" dirty="0">
                <a:latin typeface="Calibri" pitchFamily="34" charset="0"/>
              </a:rPr>
              <a:t>UNDP Hindistan</a:t>
            </a:r>
          </a:p>
          <a:p>
            <a:pPr>
              <a:spcAft>
                <a:spcPts val="600"/>
              </a:spcAft>
            </a:pPr>
            <a:r>
              <a:rPr lang="tr-TR" sz="1400" b="1" dirty="0">
                <a:latin typeface="Calibri" pitchFamily="34" charset="0"/>
              </a:rPr>
              <a:t>			İsmail Gülle, Başkan, İstanbul Hazır Giyim Ve Konfeksiyon İhracatçıları Birliği</a:t>
            </a:r>
            <a:r>
              <a:rPr lang="tr-TR" sz="1400" b="1" dirty="0" smtClean="0">
                <a:latin typeface="Calibri" pitchFamily="34" charset="0"/>
              </a:rPr>
              <a:t>			Kurul Üyesi, </a:t>
            </a:r>
            <a:r>
              <a:rPr lang="tr-TR" sz="1400" b="1" dirty="0">
                <a:latin typeface="Calibri" pitchFamily="34" charset="0"/>
              </a:rPr>
              <a:t>İ</a:t>
            </a:r>
            <a:r>
              <a:rPr lang="tr-TR" sz="1400" b="1" dirty="0" smtClean="0">
                <a:latin typeface="Calibri" pitchFamily="34" charset="0"/>
              </a:rPr>
              <a:t>stanbul Tekstil ve Konfeksiyon İhracatçı Birlikleri</a:t>
            </a:r>
          </a:p>
          <a:p>
            <a:endParaRPr lang="tr-TR" sz="1400" b="1" dirty="0">
              <a:latin typeface="Calibri" pitchFamily="34" charset="0"/>
            </a:endParaRPr>
          </a:p>
          <a:p>
            <a:r>
              <a:rPr lang="tr-TR" sz="1400" b="1" dirty="0">
                <a:latin typeface="Calibri" pitchFamily="34" charset="0"/>
              </a:rPr>
              <a:t>*Panel Konuşmacıları, UNDP ile beraber organize edilecektir.</a:t>
            </a:r>
          </a:p>
          <a:p>
            <a:endParaRPr lang="tr-TR" sz="1400" b="1" dirty="0" smtClean="0">
              <a:latin typeface="Calibri" pitchFamily="34" charset="0"/>
            </a:endParaRPr>
          </a:p>
          <a:p>
            <a:endParaRPr lang="tr-TR" sz="1400"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1914715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8186857"/>
          </a:xfrm>
          <a:prstGeom prst="rect">
            <a:avLst/>
          </a:prstGeom>
          <a:noFill/>
          <a:ln w="9525">
            <a:noFill/>
            <a:miter lim="800000"/>
            <a:headEnd/>
            <a:tailEnd/>
          </a:ln>
        </p:spPr>
        <p:txBody>
          <a:bodyPr>
            <a:spAutoFit/>
          </a:bodyPr>
          <a:lstStyle/>
          <a:p>
            <a:r>
              <a:rPr lang="tr-TR" b="1" dirty="0" smtClean="0">
                <a:latin typeface="Calibri" pitchFamily="34" charset="0"/>
              </a:rPr>
              <a:t>1 ARALIK 2016</a:t>
            </a:r>
          </a:p>
          <a:p>
            <a:endParaRPr lang="tr-TR" sz="1400" b="1" dirty="0" smtClean="0">
              <a:latin typeface="Calibri" pitchFamily="34" charset="0"/>
            </a:endParaRPr>
          </a:p>
          <a:p>
            <a:r>
              <a:rPr lang="tr-TR" sz="1400" b="1" dirty="0" smtClean="0">
                <a:latin typeface="Calibri" pitchFamily="34" charset="0"/>
              </a:rPr>
              <a:t>09:00-09:45		YENİLENEBİLİR ENERJİ</a:t>
            </a:r>
          </a:p>
          <a:p>
            <a:endParaRPr lang="tr-TR" sz="1400" b="1" dirty="0" smtClean="0">
              <a:latin typeface="Calibri" pitchFamily="34" charset="0"/>
            </a:endParaRPr>
          </a:p>
          <a:p>
            <a:r>
              <a:rPr lang="tr-TR" sz="1400" b="1" dirty="0" smtClean="0">
                <a:latin typeface="Calibri" pitchFamily="34" charset="0"/>
              </a:rPr>
              <a:t>Açılış Konuşması:	Dr. Fatih </a:t>
            </a:r>
            <a:r>
              <a:rPr lang="tr-TR" sz="1400" b="1" dirty="0" err="1" smtClean="0">
                <a:latin typeface="Calibri" pitchFamily="34" charset="0"/>
              </a:rPr>
              <a:t>Birol</a:t>
            </a:r>
            <a:r>
              <a:rPr lang="tr-TR" sz="1400" b="1" dirty="0" smtClean="0">
                <a:latin typeface="Calibri" pitchFamily="34" charset="0"/>
              </a:rPr>
              <a:t>, İcra Direktörü, IEA</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Mithat Rende, E. Büyükelçi, Türkiye</a:t>
            </a:r>
          </a:p>
          <a:p>
            <a:r>
              <a:rPr lang="tr-TR" sz="1400" b="1" dirty="0" smtClean="0">
                <a:latin typeface="Calibri" pitchFamily="34" charset="0"/>
              </a:rPr>
              <a:t>			</a:t>
            </a:r>
          </a:p>
          <a:p>
            <a:pPr>
              <a:spcAft>
                <a:spcPts val="600"/>
              </a:spcAft>
            </a:pPr>
            <a:r>
              <a:rPr lang="tr-TR" sz="1400" b="1" dirty="0" smtClean="0">
                <a:latin typeface="Calibri" pitchFamily="34" charset="0"/>
              </a:rPr>
              <a:t>			</a:t>
            </a:r>
            <a:r>
              <a:rPr lang="tr-TR" sz="1400" b="1" dirty="0" err="1" smtClean="0">
                <a:latin typeface="Calibri" pitchFamily="34" charset="0"/>
              </a:rPr>
              <a:t>Adel</a:t>
            </a:r>
            <a:r>
              <a:rPr lang="tr-TR" sz="1400" b="1" dirty="0" smtClean="0">
                <a:latin typeface="Calibri" pitchFamily="34" charset="0"/>
              </a:rPr>
              <a:t> Baba </a:t>
            </a:r>
            <a:r>
              <a:rPr lang="tr-TR" sz="1400" b="1" dirty="0" err="1" smtClean="0">
                <a:latin typeface="Calibri" pitchFamily="34" charset="0"/>
              </a:rPr>
              <a:t>Aissa</a:t>
            </a:r>
            <a:r>
              <a:rPr lang="tr-TR" sz="1400" b="1" dirty="0" smtClean="0">
                <a:latin typeface="Calibri" pitchFamily="34" charset="0"/>
              </a:rPr>
              <a:t>, Müdür, </a:t>
            </a:r>
            <a:r>
              <a:rPr lang="tr-TR" sz="1400" b="1" dirty="0" err="1" smtClean="0">
                <a:latin typeface="Calibri" pitchFamily="34" charset="0"/>
              </a:rPr>
              <a:t>Renewable</a:t>
            </a:r>
            <a:r>
              <a:rPr lang="tr-TR" sz="1400" b="1" dirty="0" smtClean="0">
                <a:latin typeface="Calibri" pitchFamily="34" charset="0"/>
              </a:rPr>
              <a:t> </a:t>
            </a:r>
            <a:r>
              <a:rPr lang="tr-TR" sz="1400" b="1" dirty="0" err="1" smtClean="0">
                <a:latin typeface="Calibri" pitchFamily="34" charset="0"/>
              </a:rPr>
              <a:t>Energy</a:t>
            </a:r>
            <a:r>
              <a:rPr lang="tr-TR" sz="1400" b="1" dirty="0" smtClean="0">
                <a:latin typeface="Calibri" pitchFamily="34" charset="0"/>
              </a:rPr>
              <a:t> Partner (</a:t>
            </a:r>
            <a:r>
              <a:rPr lang="tr-TR" sz="1400" b="1" dirty="0" err="1" smtClean="0">
                <a:latin typeface="Calibri" pitchFamily="34" charset="0"/>
              </a:rPr>
              <a:t>RnE</a:t>
            </a:r>
            <a:r>
              <a:rPr lang="tr-TR" sz="1400" b="1" dirty="0" smtClean="0">
                <a:latin typeface="Calibri" pitchFamily="34" charset="0"/>
              </a:rPr>
              <a:t>), İngiltere</a:t>
            </a:r>
          </a:p>
          <a:p>
            <a:r>
              <a:rPr lang="tr-TR" sz="1400" b="1" dirty="0" smtClean="0">
                <a:latin typeface="Calibri" pitchFamily="34" charset="0"/>
              </a:rPr>
              <a:t>			Adnan Polat, Yönetim Kurulu Başkanı, Polat Enerji*</a:t>
            </a:r>
          </a:p>
          <a:p>
            <a:endParaRPr lang="tr-TR" sz="1400" b="1" dirty="0" smtClean="0">
              <a:latin typeface="Calibri" pitchFamily="34" charset="0"/>
            </a:endParaRPr>
          </a:p>
          <a:p>
            <a:r>
              <a:rPr lang="tr-TR" sz="1400" b="1" dirty="0" smtClean="0">
                <a:latin typeface="Calibri" pitchFamily="34" charset="0"/>
              </a:rPr>
              <a:t>09:45-10:30		ORTADOĞU EKONOMİLERİNİN </a:t>
            </a:r>
            <a:r>
              <a:rPr lang="tr-TR" sz="1400" b="1" dirty="0">
                <a:latin typeface="Calibri" pitchFamily="34" charset="0"/>
              </a:rPr>
              <a:t>PETROL </a:t>
            </a:r>
            <a:r>
              <a:rPr lang="tr-TR" sz="1400" b="1" dirty="0" smtClean="0">
                <a:latin typeface="Calibri" pitchFamily="34" charset="0"/>
              </a:rPr>
              <a:t>İHRACATI ÖTESİNDE 						ÇEŞİTLENDİRİLMESİ</a:t>
            </a:r>
          </a:p>
          <a:p>
            <a:endParaRPr lang="tr-TR" sz="1400" b="1" dirty="0" smtClean="0">
              <a:latin typeface="Calibri" pitchFamily="34" charset="0"/>
            </a:endParaRPr>
          </a:p>
          <a:p>
            <a:pPr algn="just"/>
            <a:r>
              <a:rPr lang="tr-TR" sz="1400" dirty="0" smtClean="0">
                <a:latin typeface="Calibri"/>
                <a:ea typeface="Arial" charset="0"/>
                <a:cs typeface="Calibri"/>
              </a:rPr>
              <a:t>Ortadoğu’nun petrol ihracatçısı ülkeleri, istihdam oluşturma ve kapsayıcı büyümeyi teşvik etmede benzer sıkıntılar yaşar görünmektedir. Ekonomilerinin büyük bölümünün, enerji sektörüne; başta da, arzı sınırlı hidrokarbon kaynaklara bağlı olan bu ülkelerin, ekonomilerinde çeşitlendirmeye giderek kazançlı çıkmaları mümkündür. Çeşitlendirme, enerji dışı sektörlere doğru olabileceği gibi, bu ülkelerin tecrübeleri, petrol dışındaki enerji sektörlerine yönelmelerini de mümkün kılmaktadır. Buna ilaveten, daha temiz kaynaklarla enerji üretimindeki gelişme, bu ülkelerdeki sürdürülebilir kalkınmanın da önünü açabilir. Enerji ve çevre alanlarında üst düzeyde tecrübe sahibi olan konuşmacılar, güneş enerjisi ve </a:t>
            </a:r>
            <a:r>
              <a:rPr lang="tr-TR" sz="1400" dirty="0" err="1" smtClean="0">
                <a:latin typeface="Calibri"/>
                <a:ea typeface="Arial" charset="0"/>
                <a:cs typeface="Calibri"/>
              </a:rPr>
              <a:t>biyoçözünür</a:t>
            </a:r>
            <a:r>
              <a:rPr lang="tr-TR" sz="1400" dirty="0" smtClean="0">
                <a:latin typeface="Calibri"/>
                <a:ea typeface="Arial" charset="0"/>
                <a:cs typeface="Calibri"/>
              </a:rPr>
              <a:t> (</a:t>
            </a:r>
            <a:r>
              <a:rPr lang="tr-TR" sz="1400" i="1" dirty="0" err="1" smtClean="0">
                <a:latin typeface="Calibri"/>
                <a:ea typeface="Arial" charset="0"/>
                <a:cs typeface="Calibri"/>
              </a:rPr>
              <a:t>biodegradable</a:t>
            </a:r>
            <a:r>
              <a:rPr lang="tr-TR" sz="1400" dirty="0" smtClean="0">
                <a:latin typeface="Calibri"/>
                <a:ea typeface="Arial" charset="0"/>
                <a:cs typeface="Calibri"/>
              </a:rPr>
              <a:t>) plastiklere odaklanacaklardır.</a:t>
            </a:r>
            <a:endParaRPr lang="tr-TR" sz="1400" dirty="0">
              <a:latin typeface="Calibri"/>
              <a:ea typeface="Arial" charset="0"/>
              <a:cs typeface="Calibri"/>
            </a:endParaRP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a:t>
            </a:r>
            <a:r>
              <a:rPr lang="tr-TR" sz="1400" b="1" dirty="0" err="1" smtClean="0">
                <a:latin typeface="Calibri" pitchFamily="34" charset="0"/>
              </a:rPr>
              <a:t>Carmine</a:t>
            </a:r>
            <a:r>
              <a:rPr lang="tr-TR" sz="1400" b="1" dirty="0" smtClean="0">
                <a:latin typeface="Calibri" pitchFamily="34" charset="0"/>
              </a:rPr>
              <a:t> </a:t>
            </a:r>
            <a:r>
              <a:rPr lang="tr-TR" sz="1400" b="1" dirty="0" err="1" smtClean="0">
                <a:latin typeface="Calibri" pitchFamily="34" charset="0"/>
              </a:rPr>
              <a:t>Difiglio</a:t>
            </a:r>
            <a:r>
              <a:rPr lang="tr-TR" sz="1400" b="1" dirty="0" smtClean="0">
                <a:latin typeface="Calibri" pitchFamily="34" charset="0"/>
              </a:rPr>
              <a:t>, Enerji Güvenliğinden Sorumlu Müdür Yardımcısı, Enerji 				Politikası ve Sistem Analizi Dairesi, ABD Enerji Bakanlığı</a:t>
            </a:r>
          </a:p>
          <a:p>
            <a:endParaRPr lang="tr-TR" sz="1400" b="1" dirty="0" smtClean="0">
              <a:latin typeface="Calibri" pitchFamily="34" charset="0"/>
            </a:endParaRPr>
          </a:p>
          <a:p>
            <a:pPr>
              <a:spcAft>
                <a:spcPts val="600"/>
              </a:spcAft>
            </a:pPr>
            <a:r>
              <a:rPr lang="tr-TR" sz="1400" b="1" dirty="0" smtClean="0">
                <a:latin typeface="Calibri" pitchFamily="34" charset="0"/>
              </a:rPr>
              <a:t>			Dr. Abdullah Bin </a:t>
            </a:r>
            <a:r>
              <a:rPr lang="tr-TR" sz="1400" b="1" dirty="0" err="1" smtClean="0">
                <a:latin typeface="Calibri" pitchFamily="34" charset="0"/>
              </a:rPr>
              <a:t>Hamad</a:t>
            </a:r>
            <a:r>
              <a:rPr lang="tr-TR" sz="1400" b="1" dirty="0" smtClean="0">
                <a:latin typeface="Calibri" pitchFamily="34" charset="0"/>
              </a:rPr>
              <a:t> Al </a:t>
            </a:r>
            <a:r>
              <a:rPr lang="tr-TR" sz="1400" b="1" dirty="0" err="1" smtClean="0">
                <a:latin typeface="Calibri" pitchFamily="34" charset="0"/>
              </a:rPr>
              <a:t>Attiyah</a:t>
            </a:r>
            <a:r>
              <a:rPr lang="tr-TR" sz="1400" b="1" dirty="0" smtClean="0">
                <a:latin typeface="Calibri" pitchFamily="34" charset="0"/>
              </a:rPr>
              <a:t>, Başbakan E. Yardımcısı, Katar</a:t>
            </a:r>
          </a:p>
          <a:p>
            <a:r>
              <a:rPr lang="tr-TR" sz="1400" b="1" dirty="0" smtClean="0">
                <a:latin typeface="Calibri" pitchFamily="34" charset="0"/>
              </a:rPr>
              <a:t>			Michael </a:t>
            </a:r>
            <a:r>
              <a:rPr lang="tr-TR" sz="1400" b="1" dirty="0" err="1" smtClean="0">
                <a:latin typeface="Calibri" pitchFamily="34" charset="0"/>
              </a:rPr>
              <a:t>Stephen</a:t>
            </a:r>
            <a:r>
              <a:rPr lang="tr-TR" sz="1400" b="1" dirty="0" smtClean="0">
                <a:latin typeface="Calibri" pitchFamily="34" charset="0"/>
              </a:rPr>
              <a:t>, Başkan, </a:t>
            </a:r>
            <a:r>
              <a:rPr lang="tr-TR" sz="1400" b="1" dirty="0" err="1" smtClean="0">
                <a:latin typeface="Calibri" pitchFamily="34" charset="0"/>
              </a:rPr>
              <a:t>Symphony</a:t>
            </a:r>
            <a:r>
              <a:rPr lang="tr-TR" sz="1400" b="1" dirty="0" smtClean="0">
                <a:latin typeface="Calibri" pitchFamily="34" charset="0"/>
              </a:rPr>
              <a:t> </a:t>
            </a:r>
            <a:r>
              <a:rPr lang="tr-TR" sz="1400" b="1" dirty="0" err="1" smtClean="0">
                <a:latin typeface="Calibri" pitchFamily="34" charset="0"/>
              </a:rPr>
              <a:t>Environmental</a:t>
            </a:r>
            <a:r>
              <a:rPr lang="tr-TR" sz="1400" b="1" dirty="0" smtClean="0">
                <a:latin typeface="Calibri" pitchFamily="34" charset="0"/>
              </a:rPr>
              <a:t>, İngiltere 	</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10:30-11:30		SAVUNMA SANAYİİ PANELİ</a:t>
            </a:r>
          </a:p>
          <a:p>
            <a:endParaRPr lang="tr-TR" sz="1400" b="1" dirty="0" smtClean="0">
              <a:latin typeface="Calibri" pitchFamily="34" charset="0"/>
            </a:endParaRPr>
          </a:p>
          <a:p>
            <a:r>
              <a:rPr lang="tr-TR" sz="1400" b="1" dirty="0" smtClean="0">
                <a:latin typeface="Calibri" pitchFamily="34" charset="0"/>
              </a:rPr>
              <a:t>Açılış Konuşması:	Fikri Işık, Türkiye Cumhuriyeti Savunma Bakanı*</a:t>
            </a:r>
          </a:p>
          <a:p>
            <a:endParaRPr lang="tr-TR" sz="1400" b="1" dirty="0" smtClean="0">
              <a:latin typeface="Calibri" pitchFamily="34" charset="0"/>
            </a:endParaRPr>
          </a:p>
          <a:p>
            <a:endParaRPr lang="tr-TR" b="1" dirty="0" smtClean="0">
              <a:latin typeface="Calibri" pitchFamily="34" charset="0"/>
            </a:endParaRPr>
          </a:p>
          <a:p>
            <a:endParaRPr lang="tr-TR"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4555093"/>
          </a:xfrm>
          <a:prstGeom prst="rect">
            <a:avLst/>
          </a:prstGeom>
          <a:noFill/>
          <a:ln w="9525">
            <a:noFill/>
            <a:miter lim="800000"/>
            <a:headEnd/>
            <a:tailEnd/>
          </a:ln>
        </p:spPr>
        <p:txBody>
          <a:bodyPr>
            <a:spAutoFit/>
          </a:bodyPr>
          <a:lstStyle/>
          <a:p>
            <a:r>
              <a:rPr lang="tr-TR" sz="1400" b="1" dirty="0" smtClean="0">
                <a:latin typeface="Calibri" pitchFamily="34" charset="0"/>
              </a:rPr>
              <a:t>11:30-11:45		KAHVE ARASI</a:t>
            </a:r>
          </a:p>
          <a:p>
            <a:endParaRPr lang="tr-TR" sz="1400" b="1" dirty="0" smtClean="0">
              <a:latin typeface="Calibri" pitchFamily="34" charset="0"/>
            </a:endParaRPr>
          </a:p>
          <a:p>
            <a:r>
              <a:rPr lang="tr-TR" sz="1400" b="1" dirty="0" smtClean="0">
                <a:latin typeface="Calibri" pitchFamily="34" charset="0"/>
              </a:rPr>
              <a:t>11:45-12:45 	YENİ İPEK YOLU PANELİ</a:t>
            </a:r>
          </a:p>
          <a:p>
            <a:endParaRPr lang="tr-TR" sz="1400" b="1" dirty="0" smtClean="0">
              <a:latin typeface="Calibri" pitchFamily="34" charset="0"/>
            </a:endParaRPr>
          </a:p>
          <a:p>
            <a:pPr algn="just"/>
            <a:r>
              <a:rPr lang="tr-TR" sz="1400" dirty="0" smtClean="0">
                <a:latin typeface="Calibri"/>
                <a:ea typeface="Arial" charset="0"/>
                <a:cs typeface="Calibri"/>
              </a:rPr>
              <a:t>“Çin medeniyetinin </a:t>
            </a:r>
            <a:r>
              <a:rPr lang="tr-TR" sz="1400" dirty="0" err="1" smtClean="0">
                <a:latin typeface="Calibri"/>
                <a:ea typeface="Arial" charset="0"/>
                <a:cs typeface="Calibri"/>
              </a:rPr>
              <a:t>rönesansı</a:t>
            </a:r>
            <a:r>
              <a:rPr lang="tr-TR" sz="1400" dirty="0" smtClean="0">
                <a:latin typeface="Calibri"/>
                <a:ea typeface="Arial" charset="0"/>
                <a:cs typeface="Calibri"/>
              </a:rPr>
              <a:t>” olarak ifade edilen, Çin’in küresel sistemde ekonomik dinamo haline gelmesi ve küresel sistemde merkezi bir konum kazanması Çin’i, dünya meselelerinde daha fazla söz hakkı olmaya teşvik etmektedir. Bunun stratejisi, 2013 yılından beri geliştirilen İpek Yolu girişimlerinde görülebilir. Panel, bu girişimlerin başarı ve eksikliklerine ilaveten, Çin’in dünyadaki ulusal imajının geliştirilmesinde kamu diplomasisinin önemine ve Çin ile Avrupa arasında eğitim alanındaki bağların etkilerine odaklanacaktır.</a:t>
            </a:r>
          </a:p>
          <a:p>
            <a:endParaRPr lang="tr-TR" sz="1400"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a:t>
            </a:r>
          </a:p>
          <a:p>
            <a:endParaRPr lang="tr-TR" sz="1400" b="1" dirty="0" smtClean="0">
              <a:latin typeface="Calibri" pitchFamily="34" charset="0"/>
            </a:endParaRPr>
          </a:p>
          <a:p>
            <a:pPr>
              <a:spcAft>
                <a:spcPts val="600"/>
              </a:spcAft>
            </a:pPr>
            <a:r>
              <a:rPr lang="tr-TR" sz="1400" b="1" dirty="0" smtClean="0">
                <a:latin typeface="Calibri" pitchFamily="34" charset="0"/>
              </a:rPr>
              <a:t>			Prof. </a:t>
            </a:r>
            <a:r>
              <a:rPr lang="tr-TR" sz="1400" b="1" dirty="0" err="1" smtClean="0">
                <a:latin typeface="Calibri" pitchFamily="34" charset="0"/>
              </a:rPr>
              <a:t>David</a:t>
            </a:r>
            <a:r>
              <a:rPr lang="tr-TR" sz="1400" b="1" dirty="0" smtClean="0">
                <a:latin typeface="Calibri" pitchFamily="34" charset="0"/>
              </a:rPr>
              <a:t> </a:t>
            </a:r>
            <a:r>
              <a:rPr lang="tr-TR" sz="1400" b="1" dirty="0" err="1" smtClean="0">
                <a:latin typeface="Calibri" pitchFamily="34" charset="0"/>
              </a:rPr>
              <a:t>Gosset</a:t>
            </a:r>
            <a:r>
              <a:rPr lang="tr-TR" sz="1400" b="1" dirty="0" smtClean="0">
                <a:latin typeface="Calibri" pitchFamily="34" charset="0"/>
              </a:rPr>
              <a:t>, Kurucu, New Silk </a:t>
            </a:r>
            <a:r>
              <a:rPr lang="tr-TR" sz="1400" b="1" dirty="0" err="1" smtClean="0">
                <a:latin typeface="Calibri" pitchFamily="34" charset="0"/>
              </a:rPr>
              <a:t>Road</a:t>
            </a:r>
            <a:r>
              <a:rPr lang="tr-TR" sz="1400" b="1" dirty="0" smtClean="0">
                <a:latin typeface="Calibri" pitchFamily="34" charset="0"/>
              </a:rPr>
              <a:t> </a:t>
            </a:r>
            <a:r>
              <a:rPr lang="tr-TR" sz="1400" b="1" dirty="0" err="1" smtClean="0">
                <a:latin typeface="Calibri" pitchFamily="34" charset="0"/>
              </a:rPr>
              <a:t>Inititive</a:t>
            </a:r>
            <a:r>
              <a:rPr lang="tr-TR" sz="1400" b="1" dirty="0" smtClean="0">
                <a:latin typeface="Calibri" pitchFamily="34" charset="0"/>
              </a:rPr>
              <a:t>, Çin</a:t>
            </a:r>
          </a:p>
          <a:p>
            <a:pPr>
              <a:spcAft>
                <a:spcPts val="600"/>
              </a:spcAft>
            </a:pPr>
            <a:r>
              <a:rPr lang="tr-TR" sz="1400" b="1" dirty="0" smtClean="0">
                <a:latin typeface="Calibri" pitchFamily="34" charset="0"/>
              </a:rPr>
              <a:t>			Prof. Tuğrul </a:t>
            </a:r>
            <a:r>
              <a:rPr lang="tr-TR" sz="1400" b="1" dirty="0" err="1" smtClean="0">
                <a:latin typeface="Calibri" pitchFamily="34" charset="0"/>
              </a:rPr>
              <a:t>Atamer</a:t>
            </a:r>
            <a:r>
              <a:rPr lang="tr-TR" sz="1400" b="1" dirty="0" smtClean="0">
                <a:latin typeface="Calibri" pitchFamily="34" charset="0"/>
              </a:rPr>
              <a:t>, Başkan Yardımcısı, EMLYON </a:t>
            </a:r>
            <a:r>
              <a:rPr lang="tr-TR" sz="1400" b="1" dirty="0" err="1" smtClean="0">
                <a:latin typeface="Calibri" pitchFamily="34" charset="0"/>
              </a:rPr>
              <a:t>Business</a:t>
            </a:r>
            <a:r>
              <a:rPr lang="tr-TR" sz="1400" b="1" dirty="0" smtClean="0">
                <a:latin typeface="Calibri" pitchFamily="34" charset="0"/>
              </a:rPr>
              <a:t> </a:t>
            </a:r>
            <a:r>
              <a:rPr lang="tr-TR" sz="1400" b="1" dirty="0" err="1" smtClean="0">
                <a:latin typeface="Calibri" pitchFamily="34" charset="0"/>
              </a:rPr>
              <a:t>School</a:t>
            </a:r>
            <a:r>
              <a:rPr lang="tr-TR" sz="1400" b="1" dirty="0" smtClean="0">
                <a:latin typeface="Calibri" pitchFamily="34" charset="0"/>
              </a:rPr>
              <a:t>, Fransa</a:t>
            </a:r>
          </a:p>
          <a:p>
            <a:r>
              <a:rPr lang="tr-TR" sz="1400" b="1" dirty="0" smtClean="0">
                <a:latin typeface="Calibri" pitchFamily="34" charset="0"/>
              </a:rPr>
              <a:t>			Prof. Han </a:t>
            </a:r>
            <a:r>
              <a:rPr lang="tr-TR" sz="1400" b="1" dirty="0" err="1" smtClean="0">
                <a:latin typeface="Calibri" pitchFamily="34" charset="0"/>
              </a:rPr>
              <a:t>Zhaoying</a:t>
            </a:r>
            <a:r>
              <a:rPr lang="tr-TR" sz="1400" b="1" dirty="0" smtClean="0">
                <a:latin typeface="Calibri" pitchFamily="34" charset="0"/>
              </a:rPr>
              <a:t>, </a:t>
            </a:r>
            <a:r>
              <a:rPr lang="tr-TR" sz="1400" b="1" dirty="0" err="1" smtClean="0">
                <a:latin typeface="Calibri" pitchFamily="34" charset="0"/>
              </a:rPr>
              <a:t>Nankai</a:t>
            </a:r>
            <a:r>
              <a:rPr lang="tr-TR" sz="1400" b="1" dirty="0" smtClean="0">
                <a:latin typeface="Calibri" pitchFamily="34" charset="0"/>
              </a:rPr>
              <a:t> </a:t>
            </a:r>
            <a:r>
              <a:rPr lang="tr-TR" sz="1400" b="1" dirty="0" err="1" smtClean="0">
                <a:latin typeface="Calibri" pitchFamily="34" charset="0"/>
              </a:rPr>
              <a:t>Universitesi</a:t>
            </a:r>
            <a:r>
              <a:rPr lang="tr-TR" sz="1400" b="1" dirty="0" smtClean="0">
                <a:latin typeface="Calibri" pitchFamily="34" charset="0"/>
              </a:rPr>
              <a:t>, Çin</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12:45-13:45 	ÖĞLE YEMEĞİ</a:t>
            </a:r>
          </a:p>
          <a:p>
            <a:endParaRPr lang="tr-TR" sz="1400" b="1" dirty="0" smtClean="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1487223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7463582"/>
          </a:xfrm>
          <a:prstGeom prst="rect">
            <a:avLst/>
          </a:prstGeom>
          <a:noFill/>
          <a:ln w="9525">
            <a:noFill/>
            <a:miter lim="800000"/>
            <a:headEnd/>
            <a:tailEnd/>
          </a:ln>
        </p:spPr>
        <p:txBody>
          <a:bodyPr>
            <a:spAutoFit/>
          </a:bodyPr>
          <a:lstStyle/>
          <a:p>
            <a:r>
              <a:rPr lang="tr-TR" sz="1400" b="1" dirty="0" smtClean="0">
                <a:latin typeface="Calibri" pitchFamily="34" charset="0"/>
              </a:rPr>
              <a:t>13:45-15:45 	SANAT PANELİ</a:t>
            </a:r>
          </a:p>
          <a:p>
            <a:endParaRPr lang="tr-TR" sz="1400" b="1" dirty="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Deniz Adanalı, İletişim Danışmanı, Türkiye</a:t>
            </a:r>
            <a:endParaRPr lang="tr-TR" sz="1400" b="1" dirty="0">
              <a:latin typeface="Calibri" pitchFamily="34" charset="0"/>
            </a:endParaRPr>
          </a:p>
          <a:p>
            <a:endParaRPr lang="tr-TR" sz="1400" b="1" dirty="0" smtClean="0">
              <a:latin typeface="Calibri" pitchFamily="34" charset="0"/>
            </a:endParaRPr>
          </a:p>
          <a:p>
            <a:r>
              <a:rPr lang="tr-TR" sz="1400" b="1" dirty="0" smtClean="0">
                <a:latin typeface="Calibri" pitchFamily="34" charset="0"/>
              </a:rPr>
              <a:t>			Demet Sabancı, Yönetim Kurulu Başkanı, </a:t>
            </a:r>
            <a:r>
              <a:rPr lang="tr-TR" sz="1400" b="1" dirty="0" err="1" smtClean="0">
                <a:latin typeface="Calibri" pitchFamily="34" charset="0"/>
              </a:rPr>
              <a:t>Mediasa</a:t>
            </a:r>
            <a:r>
              <a:rPr lang="tr-TR" sz="1400" b="1" dirty="0" smtClean="0">
                <a:latin typeface="Calibri" pitchFamily="34" charset="0"/>
              </a:rPr>
              <a:t> / Girişimci / Koleksiyoncu</a:t>
            </a:r>
          </a:p>
          <a:p>
            <a:r>
              <a:rPr lang="tr-TR" sz="1400" b="1" dirty="0" smtClean="0">
                <a:latin typeface="Calibri" pitchFamily="34" charset="0"/>
              </a:rPr>
              <a:t>			</a:t>
            </a:r>
            <a:r>
              <a:rPr lang="tr-TR" sz="1400" b="1" dirty="0" err="1" smtClean="0">
                <a:latin typeface="Calibri" pitchFamily="34" charset="0"/>
              </a:rPr>
              <a:t>Rachel</a:t>
            </a:r>
            <a:r>
              <a:rPr lang="tr-TR" sz="1400" b="1" dirty="0" smtClean="0">
                <a:latin typeface="Calibri" pitchFamily="34" charset="0"/>
              </a:rPr>
              <a:t> </a:t>
            </a:r>
            <a:r>
              <a:rPr lang="tr-TR" sz="1400" b="1" dirty="0" err="1" smtClean="0">
                <a:latin typeface="Calibri" pitchFamily="34" charset="0"/>
              </a:rPr>
              <a:t>Sible</a:t>
            </a:r>
            <a:r>
              <a:rPr lang="tr-TR" sz="1400" b="1" dirty="0" smtClean="0">
                <a:latin typeface="Calibri" pitchFamily="34" charset="0"/>
              </a:rPr>
              <a:t>, Ürün Pazarlama Bşk. Yrd., </a:t>
            </a:r>
            <a:r>
              <a:rPr lang="tr-TR" sz="1400" b="1" dirty="0" err="1" smtClean="0">
                <a:latin typeface="Calibri" pitchFamily="34" charset="0"/>
              </a:rPr>
              <a:t>Leap</a:t>
            </a:r>
            <a:r>
              <a:rPr lang="tr-TR" sz="1400" b="1" dirty="0" smtClean="0">
                <a:latin typeface="Calibri" pitchFamily="34" charset="0"/>
              </a:rPr>
              <a:t> </a:t>
            </a:r>
            <a:r>
              <a:rPr lang="tr-TR" sz="1400" b="1" dirty="0" err="1" smtClean="0">
                <a:latin typeface="Calibri" pitchFamily="34" charset="0"/>
              </a:rPr>
              <a:t>Motion</a:t>
            </a:r>
            <a:r>
              <a:rPr lang="tr-TR" sz="1400" b="1" dirty="0" smtClean="0">
                <a:latin typeface="Calibri" pitchFamily="34" charset="0"/>
              </a:rPr>
              <a:t>, Amerika</a:t>
            </a:r>
          </a:p>
          <a:p>
            <a:r>
              <a:rPr lang="tr-TR" sz="1400" b="1" dirty="0" smtClean="0">
                <a:latin typeface="Calibri" pitchFamily="34" charset="0"/>
              </a:rPr>
              <a:t>			</a:t>
            </a:r>
            <a:r>
              <a:rPr lang="tr-TR" sz="1400" b="1" dirty="0" err="1" smtClean="0">
                <a:latin typeface="Calibri" pitchFamily="34" charset="0"/>
              </a:rPr>
              <a:t>Monika</a:t>
            </a:r>
            <a:r>
              <a:rPr lang="tr-TR" sz="1400" b="1" dirty="0" smtClean="0">
                <a:latin typeface="Calibri" pitchFamily="34" charset="0"/>
              </a:rPr>
              <a:t> </a:t>
            </a:r>
            <a:r>
              <a:rPr lang="tr-TR" sz="1400" b="1" dirty="0" err="1" smtClean="0">
                <a:latin typeface="Calibri" pitchFamily="34" charset="0"/>
              </a:rPr>
              <a:t>Bielskyte</a:t>
            </a:r>
            <a:r>
              <a:rPr lang="tr-TR" sz="1400" b="1" dirty="0" smtClean="0">
                <a:latin typeface="Calibri" pitchFamily="34" charset="0"/>
              </a:rPr>
              <a:t>, </a:t>
            </a:r>
            <a:r>
              <a:rPr lang="tr-TR" sz="1400" b="1" dirty="0" err="1" smtClean="0">
                <a:latin typeface="Calibri" pitchFamily="34" charset="0"/>
              </a:rPr>
              <a:t>Stratejist</a:t>
            </a:r>
            <a:r>
              <a:rPr lang="tr-TR" sz="1400" b="1" dirty="0" smtClean="0">
                <a:latin typeface="Calibri" pitchFamily="34" charset="0"/>
              </a:rPr>
              <a:t>, </a:t>
            </a:r>
            <a:r>
              <a:rPr lang="tr-TR" sz="1400" b="1" dirty="0" err="1" smtClean="0">
                <a:latin typeface="Calibri" pitchFamily="34" charset="0"/>
              </a:rPr>
              <a:t>Red</a:t>
            </a:r>
            <a:r>
              <a:rPr lang="tr-TR" sz="1400" b="1" dirty="0" smtClean="0">
                <a:latin typeface="Calibri" pitchFamily="34" charset="0"/>
              </a:rPr>
              <a:t> </a:t>
            </a:r>
            <a:r>
              <a:rPr lang="tr-TR" sz="1400" b="1" dirty="0" err="1" smtClean="0">
                <a:latin typeface="Calibri" pitchFamily="34" charset="0"/>
              </a:rPr>
              <a:t>Pill</a:t>
            </a:r>
            <a:r>
              <a:rPr lang="tr-TR" sz="1400" b="1" dirty="0" smtClean="0">
                <a:latin typeface="Calibri" pitchFamily="34" charset="0"/>
              </a:rPr>
              <a:t> VR, </a:t>
            </a:r>
            <a:r>
              <a:rPr lang="tr-TR" sz="1400" b="1" dirty="0" err="1" smtClean="0">
                <a:latin typeface="Calibri" pitchFamily="34" charset="0"/>
              </a:rPr>
              <a:t>Litvanya</a:t>
            </a:r>
            <a:endParaRPr lang="tr-TR" sz="1400" b="1" dirty="0" smtClean="0">
              <a:latin typeface="Calibri" pitchFamily="34" charset="0"/>
            </a:endParaRPr>
          </a:p>
          <a:p>
            <a:r>
              <a:rPr lang="tr-TR" sz="1400" b="1" dirty="0" smtClean="0">
                <a:latin typeface="Calibri" pitchFamily="34" charset="0"/>
              </a:rPr>
              <a:t>			</a:t>
            </a:r>
            <a:r>
              <a:rPr lang="tr-TR" sz="1400" b="1" dirty="0" err="1" smtClean="0">
                <a:latin typeface="Calibri" pitchFamily="34" charset="0"/>
              </a:rPr>
              <a:t>Daniel</a:t>
            </a:r>
            <a:r>
              <a:rPr lang="tr-TR" sz="1400" b="1" dirty="0" smtClean="0">
                <a:latin typeface="Calibri" pitchFamily="34" charset="0"/>
              </a:rPr>
              <a:t> </a:t>
            </a:r>
            <a:r>
              <a:rPr lang="tr-TR" sz="1400" b="1" dirty="0" err="1" smtClean="0">
                <a:latin typeface="Calibri" pitchFamily="34" charset="0"/>
              </a:rPr>
              <a:t>Zhang</a:t>
            </a:r>
            <a:r>
              <a:rPr lang="tr-TR" sz="1400" b="1" dirty="0" smtClean="0">
                <a:latin typeface="Calibri" pitchFamily="34" charset="0"/>
              </a:rPr>
              <a:t>, CEO, Ali Baba </a:t>
            </a:r>
            <a:r>
              <a:rPr lang="tr-TR" sz="1400" b="1" dirty="0" err="1" smtClean="0">
                <a:latin typeface="Calibri" pitchFamily="34" charset="0"/>
              </a:rPr>
              <a:t>Group</a:t>
            </a:r>
            <a:endParaRPr lang="tr-TR" sz="1400" b="1" dirty="0" smtClean="0">
              <a:latin typeface="Calibri" pitchFamily="34" charset="0"/>
            </a:endParaRPr>
          </a:p>
          <a:p>
            <a:r>
              <a:rPr lang="tr-TR" sz="1400" b="1" dirty="0" smtClean="0">
                <a:latin typeface="Calibri" pitchFamily="34" charset="0"/>
              </a:rPr>
              <a:t>			Richard </a:t>
            </a:r>
            <a:r>
              <a:rPr lang="tr-TR" sz="1400" b="1" dirty="0" err="1" smtClean="0">
                <a:latin typeface="Calibri" pitchFamily="34" charset="0"/>
              </a:rPr>
              <a:t>Hsu</a:t>
            </a:r>
            <a:r>
              <a:rPr lang="tr-TR" sz="1400" b="1" dirty="0" smtClean="0">
                <a:latin typeface="Calibri" pitchFamily="34" charset="0"/>
              </a:rPr>
              <a:t>, Mimar, H+ </a:t>
            </a:r>
            <a:r>
              <a:rPr lang="tr-TR" sz="1400" b="1" dirty="0" err="1" smtClean="0">
                <a:latin typeface="Calibri" pitchFamily="34" charset="0"/>
              </a:rPr>
              <a:t>Branding</a:t>
            </a:r>
            <a:r>
              <a:rPr lang="tr-TR" sz="1400" b="1" dirty="0" smtClean="0">
                <a:latin typeface="Calibri" pitchFamily="34" charset="0"/>
              </a:rPr>
              <a:t>, Hong Kong</a:t>
            </a:r>
            <a:endParaRPr lang="tr-TR" sz="1400" b="1" dirty="0">
              <a:latin typeface="Calibri" pitchFamily="34" charset="0"/>
            </a:endParaRPr>
          </a:p>
          <a:p>
            <a:endParaRPr lang="tr-TR" sz="1400" b="1" dirty="0">
              <a:latin typeface="Calibri" pitchFamily="34" charset="0"/>
            </a:endParaRPr>
          </a:p>
          <a:p>
            <a:endParaRPr lang="tr-TR" sz="1400" b="1" dirty="0">
              <a:latin typeface="Calibri" pitchFamily="34" charset="0"/>
            </a:endParaRPr>
          </a:p>
          <a:p>
            <a:endParaRPr lang="tr-TR" sz="1400" b="1" dirty="0" smtClean="0">
              <a:latin typeface="Calibri" pitchFamily="34" charset="0"/>
            </a:endParaRPr>
          </a:p>
          <a:p>
            <a:r>
              <a:rPr lang="tr-TR" sz="1400" b="1" dirty="0" smtClean="0">
                <a:latin typeface="Calibri" pitchFamily="34" charset="0"/>
              </a:rPr>
              <a:t>15:45-16:45 	SPOR </a:t>
            </a:r>
            <a:r>
              <a:rPr lang="tr-TR" sz="1400" b="1" dirty="0">
                <a:latin typeface="Calibri" pitchFamily="34" charset="0"/>
              </a:rPr>
              <a:t>ENDÜSTRİSİNİN GELECEĞİ PANELİ</a:t>
            </a:r>
          </a:p>
          <a:p>
            <a:endParaRPr lang="tr-TR" sz="1400" b="1" dirty="0">
              <a:latin typeface="Calibri" pitchFamily="34" charset="0"/>
            </a:endParaRPr>
          </a:p>
          <a:p>
            <a:pPr>
              <a:spcAft>
                <a:spcPts val="600"/>
              </a:spcAft>
            </a:pPr>
            <a:r>
              <a:rPr lang="tr-TR" sz="1400" b="1" dirty="0">
                <a:latin typeface="Calibri" pitchFamily="34" charset="0"/>
              </a:rPr>
              <a:t>Açılış Konuşması:	Azad </a:t>
            </a:r>
            <a:r>
              <a:rPr lang="tr-TR" sz="1400" b="1" dirty="0" err="1">
                <a:latin typeface="Calibri" pitchFamily="34" charset="0"/>
              </a:rPr>
              <a:t>Rahimov</a:t>
            </a:r>
            <a:r>
              <a:rPr lang="tr-TR" sz="1400" b="1" dirty="0">
                <a:latin typeface="Calibri" pitchFamily="34" charset="0"/>
              </a:rPr>
              <a:t>, Gençlik ve Spor Bakanı, Azerbaycan</a:t>
            </a:r>
            <a:r>
              <a:rPr lang="tr-TR" sz="1400" b="1" dirty="0" smtClean="0">
                <a:latin typeface="Calibri" pitchFamily="34" charset="0"/>
              </a:rPr>
              <a:t>*</a:t>
            </a:r>
          </a:p>
          <a:p>
            <a:r>
              <a:rPr lang="tr-TR" sz="1400" b="1" dirty="0" smtClean="0">
                <a:latin typeface="Calibri" pitchFamily="34" charset="0"/>
              </a:rPr>
              <a:t>			HRH Abdullah bin </a:t>
            </a:r>
            <a:r>
              <a:rPr lang="tr-TR" sz="1400" b="1" dirty="0" err="1" smtClean="0">
                <a:latin typeface="Calibri" pitchFamily="34" charset="0"/>
              </a:rPr>
              <a:t>Musa'ad</a:t>
            </a:r>
            <a:r>
              <a:rPr lang="tr-TR" sz="1400" b="1" dirty="0" smtClean="0">
                <a:latin typeface="Calibri" pitchFamily="34" charset="0"/>
              </a:rPr>
              <a:t> bin Abdul Aziz, Başkan, </a:t>
            </a:r>
            <a:r>
              <a:rPr lang="tr-TR" sz="1400" b="1" dirty="0" err="1" smtClean="0">
                <a:latin typeface="Calibri" pitchFamily="34" charset="0"/>
              </a:rPr>
              <a:t>Youth</a:t>
            </a:r>
            <a:r>
              <a:rPr lang="tr-TR" sz="1400" b="1" dirty="0" smtClean="0">
                <a:latin typeface="Calibri" pitchFamily="34" charset="0"/>
              </a:rPr>
              <a:t> </a:t>
            </a:r>
            <a:r>
              <a:rPr lang="tr-TR" sz="1400" b="1" dirty="0" err="1" smtClean="0">
                <a:latin typeface="Calibri" pitchFamily="34" charset="0"/>
              </a:rPr>
              <a:t>Welfare</a:t>
            </a:r>
            <a:r>
              <a:rPr lang="tr-TR" sz="1400" b="1" dirty="0" smtClean="0">
                <a:latin typeface="Calibri" pitchFamily="34" charset="0"/>
              </a:rPr>
              <a:t>, 											           Suudi Arabistan*</a:t>
            </a:r>
            <a:endParaRPr lang="tr-TR" sz="1400" b="1" dirty="0">
              <a:latin typeface="Calibri" pitchFamily="34" charset="0"/>
            </a:endParaRPr>
          </a:p>
          <a:p>
            <a:endParaRPr lang="tr-TR" sz="1400" b="1" dirty="0">
              <a:latin typeface="Calibri" pitchFamily="34" charset="0"/>
            </a:endParaRPr>
          </a:p>
          <a:p>
            <a:r>
              <a:rPr lang="tr-TR" sz="1400" b="1" dirty="0">
                <a:latin typeface="Calibri" pitchFamily="34" charset="0"/>
              </a:rPr>
              <a:t>16</a:t>
            </a:r>
            <a:r>
              <a:rPr lang="tr-TR" sz="1400" b="1" dirty="0" smtClean="0">
                <a:latin typeface="Calibri" pitchFamily="34" charset="0"/>
              </a:rPr>
              <a:t>:45-17:00	 </a:t>
            </a:r>
            <a:r>
              <a:rPr lang="tr-TR" sz="1400" b="1" dirty="0">
                <a:latin typeface="Calibri" pitchFamily="34" charset="0"/>
              </a:rPr>
              <a:t>	</a:t>
            </a:r>
            <a:r>
              <a:rPr lang="tr-TR" sz="1400" b="1" dirty="0" smtClean="0">
                <a:latin typeface="Calibri" pitchFamily="34" charset="0"/>
              </a:rPr>
              <a:t>KAHVE </a:t>
            </a:r>
            <a:r>
              <a:rPr lang="tr-TR" sz="1400" b="1" dirty="0">
                <a:latin typeface="Calibri" pitchFamily="34" charset="0"/>
              </a:rPr>
              <a:t>ARASI</a:t>
            </a:r>
          </a:p>
          <a:p>
            <a:endParaRPr lang="tr-TR" sz="1400" b="1" dirty="0">
              <a:latin typeface="Calibri" pitchFamily="34" charset="0"/>
            </a:endParaRPr>
          </a:p>
          <a:p>
            <a:endParaRPr lang="tr-TR" sz="1400" b="1" dirty="0">
              <a:latin typeface="Calibri" pitchFamily="34" charset="0"/>
            </a:endParaRPr>
          </a:p>
          <a:p>
            <a:r>
              <a:rPr lang="tr-TR" sz="1400" b="1" dirty="0" smtClean="0">
                <a:latin typeface="Calibri" pitchFamily="34" charset="0"/>
              </a:rPr>
              <a:t>17:00-17:45 </a:t>
            </a:r>
            <a:r>
              <a:rPr lang="tr-TR" sz="1400" b="1" dirty="0">
                <a:latin typeface="Calibri" pitchFamily="34" charset="0"/>
              </a:rPr>
              <a:t>	</a:t>
            </a:r>
            <a:r>
              <a:rPr lang="tr-TR" sz="1400" b="1" dirty="0" smtClean="0">
                <a:latin typeface="Calibri" pitchFamily="34" charset="0"/>
              </a:rPr>
              <a:t>ULUSLARARASI YATIRIM </a:t>
            </a:r>
            <a:r>
              <a:rPr lang="tr-TR" sz="1400" b="1" dirty="0">
                <a:latin typeface="Calibri" pitchFamily="34" charset="0"/>
              </a:rPr>
              <a:t>PANELİ</a:t>
            </a:r>
          </a:p>
          <a:p>
            <a:endParaRPr lang="tr-TR" sz="1400" b="1" dirty="0">
              <a:latin typeface="Calibri" pitchFamily="34" charset="0"/>
            </a:endParaRPr>
          </a:p>
          <a:p>
            <a:r>
              <a:rPr lang="tr-TR" sz="1400" b="1" dirty="0" err="1">
                <a:latin typeface="Calibri" pitchFamily="34" charset="0"/>
              </a:rPr>
              <a:t>Moderatör</a:t>
            </a:r>
            <a:r>
              <a:rPr lang="tr-TR" sz="1400" b="1" dirty="0">
                <a:latin typeface="Calibri" pitchFamily="34" charset="0"/>
              </a:rPr>
              <a:t>:		</a:t>
            </a:r>
          </a:p>
          <a:p>
            <a:endParaRPr lang="tr-TR" sz="1400" b="1" dirty="0">
              <a:latin typeface="Calibri" pitchFamily="34" charset="0"/>
            </a:endParaRPr>
          </a:p>
          <a:p>
            <a:r>
              <a:rPr lang="tr-TR" sz="1400" b="1" dirty="0">
                <a:latin typeface="Calibri" pitchFamily="34" charset="0"/>
              </a:rPr>
              <a:t>			Mesut Toprak, Yön. </a:t>
            </a:r>
            <a:r>
              <a:rPr lang="tr-TR" sz="1400" b="1" dirty="0" err="1">
                <a:latin typeface="Calibri" pitchFamily="34" charset="0"/>
              </a:rPr>
              <a:t>Krl</a:t>
            </a:r>
            <a:r>
              <a:rPr lang="tr-TR" sz="1400" b="1" dirty="0">
                <a:latin typeface="Calibri" pitchFamily="34" charset="0"/>
              </a:rPr>
              <a:t>. Başkanı, ASTAY, </a:t>
            </a:r>
            <a:r>
              <a:rPr lang="tr-TR" sz="1400" b="1" dirty="0" smtClean="0">
                <a:latin typeface="Calibri" pitchFamily="34" charset="0"/>
              </a:rPr>
              <a:t>Türkiye</a:t>
            </a:r>
          </a:p>
          <a:p>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Wajih</a:t>
            </a:r>
            <a:r>
              <a:rPr lang="tr-TR" sz="1400" b="1" dirty="0" smtClean="0">
                <a:latin typeface="Calibri" pitchFamily="34" charset="0"/>
              </a:rPr>
              <a:t> </a:t>
            </a:r>
            <a:r>
              <a:rPr lang="tr-TR" sz="1400" b="1" dirty="0" err="1" smtClean="0">
                <a:latin typeface="Calibri" pitchFamily="34" charset="0"/>
              </a:rPr>
              <a:t>Bizri</a:t>
            </a:r>
            <a:r>
              <a:rPr lang="tr-TR" sz="1400" b="1" dirty="0" smtClean="0">
                <a:latin typeface="Calibri" pitchFamily="34" charset="0"/>
              </a:rPr>
              <a:t>, Başkan, Lübnan-Türk İş Konseyi, Lübnan</a:t>
            </a:r>
            <a:endParaRPr lang="tr-TR" sz="1400" b="1" dirty="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 </a:t>
            </a:r>
            <a:endParaRPr lang="tr-TR" b="1" dirty="0" smtClean="0">
              <a:latin typeface="Calibri" pitchFamily="34" charset="0"/>
            </a:endParaRPr>
          </a:p>
          <a:p>
            <a:endParaRPr lang="tr-TR" b="1" dirty="0">
              <a:latin typeface="Calibri" pitchFamily="34" charset="0"/>
            </a:endParaRPr>
          </a:p>
          <a:p>
            <a:endParaRPr lang="tr-TR" b="1" dirty="0" smtClean="0">
              <a:latin typeface="Calibri" pitchFamily="34" charset="0"/>
            </a:endParaRPr>
          </a:p>
          <a:p>
            <a:endParaRPr lang="tr-TR"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148722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dirty="0">
              <a:latin typeface="Calibri" pitchFamily="34" charset="0"/>
            </a:endParaRPr>
          </a:p>
        </p:txBody>
      </p:sp>
      <p:sp>
        <p:nvSpPr>
          <p:cNvPr id="2051" name="2 Dikdörtgen"/>
          <p:cNvSpPr>
            <a:spLocks noChangeArrowheads="1"/>
          </p:cNvSpPr>
          <p:nvPr/>
        </p:nvSpPr>
        <p:spPr bwMode="auto">
          <a:xfrm>
            <a:off x="149225" y="1279525"/>
            <a:ext cx="7273925" cy="9741128"/>
          </a:xfrm>
          <a:prstGeom prst="rect">
            <a:avLst/>
          </a:prstGeom>
          <a:noFill/>
          <a:ln w="9525">
            <a:noFill/>
            <a:miter lim="800000"/>
            <a:headEnd/>
            <a:tailEnd/>
          </a:ln>
        </p:spPr>
        <p:txBody>
          <a:bodyPr>
            <a:spAutoFit/>
          </a:bodyPr>
          <a:lstStyle/>
          <a:p>
            <a:pPr algn="ctr"/>
            <a:r>
              <a:rPr lang="tr-TR" b="1" dirty="0" smtClean="0">
                <a:latin typeface="Calibri" pitchFamily="34" charset="0"/>
              </a:rPr>
              <a:t>TASLAK PROGRAM</a:t>
            </a:r>
          </a:p>
          <a:p>
            <a:endParaRPr lang="tr-TR" b="1" dirty="0" smtClean="0">
              <a:latin typeface="Calibri" pitchFamily="34" charset="0"/>
            </a:endParaRPr>
          </a:p>
          <a:p>
            <a:endParaRPr lang="tr-TR" b="1" dirty="0" smtClean="0">
              <a:latin typeface="Calibri" pitchFamily="34" charset="0"/>
            </a:endParaRPr>
          </a:p>
          <a:p>
            <a:r>
              <a:rPr lang="tr-TR" b="1" dirty="0" smtClean="0">
                <a:latin typeface="Calibri" pitchFamily="34" charset="0"/>
              </a:rPr>
              <a:t>28 KASIM 2016</a:t>
            </a:r>
          </a:p>
          <a:p>
            <a:endParaRPr lang="tr-TR" b="1" dirty="0" smtClean="0">
              <a:latin typeface="Calibri" pitchFamily="34" charset="0"/>
            </a:endParaRPr>
          </a:p>
          <a:p>
            <a:r>
              <a:rPr lang="tr-TR" sz="1400" b="1" dirty="0" smtClean="0">
                <a:latin typeface="Calibri" pitchFamily="34" charset="0"/>
              </a:rPr>
              <a:t>20:00			AÇILIŞ YEMEĞİ</a:t>
            </a:r>
          </a:p>
          <a:p>
            <a:endParaRPr lang="tr-TR" b="1" dirty="0" smtClean="0">
              <a:latin typeface="Calibri" pitchFamily="34" charset="0"/>
            </a:endParaRPr>
          </a:p>
          <a:p>
            <a:endParaRPr lang="tr-TR" b="1" dirty="0" smtClean="0">
              <a:latin typeface="Calibri" pitchFamily="34" charset="0"/>
            </a:endParaRPr>
          </a:p>
          <a:p>
            <a:r>
              <a:rPr lang="tr-TR" b="1" dirty="0" smtClean="0">
                <a:latin typeface="Calibri" pitchFamily="34" charset="0"/>
              </a:rPr>
              <a:t>29 KASIM 2016</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09:30-10:30		</a:t>
            </a:r>
          </a:p>
          <a:p>
            <a:endParaRPr lang="tr-TR" sz="1400" b="1" dirty="0" smtClean="0">
              <a:latin typeface="Calibri" pitchFamily="34" charset="0"/>
            </a:endParaRPr>
          </a:p>
          <a:p>
            <a:r>
              <a:rPr lang="tr-TR" sz="1400" b="1" dirty="0" smtClean="0">
                <a:latin typeface="Calibri" pitchFamily="34" charset="0"/>
              </a:rPr>
              <a:t>Hoş geldin:		Dr. </a:t>
            </a:r>
            <a:r>
              <a:rPr lang="tr-TR" sz="1400" b="1" dirty="0" err="1" smtClean="0">
                <a:latin typeface="Calibri" pitchFamily="34" charset="0"/>
              </a:rPr>
              <a:t>Talal</a:t>
            </a:r>
            <a:r>
              <a:rPr lang="tr-TR" sz="1400" b="1" dirty="0" smtClean="0">
                <a:latin typeface="Calibri" pitchFamily="34" charset="0"/>
              </a:rPr>
              <a:t> Abu </a:t>
            </a:r>
            <a:r>
              <a:rPr lang="tr-TR" sz="1400" b="1" dirty="0" err="1" smtClean="0">
                <a:latin typeface="Calibri" pitchFamily="34" charset="0"/>
              </a:rPr>
              <a:t>Ghazaleh</a:t>
            </a:r>
            <a:r>
              <a:rPr lang="tr-TR" sz="1400" b="1" dirty="0" smtClean="0">
                <a:latin typeface="Calibri" pitchFamily="34" charset="0"/>
              </a:rPr>
              <a:t>, UİP Onursal Başkanı, Ürdün </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ONURSAL AÇILIŞ KONUŞMASI</a:t>
            </a:r>
          </a:p>
          <a:p>
            <a:r>
              <a:rPr lang="tr-TR" sz="1400" b="1" dirty="0" smtClean="0">
                <a:latin typeface="Calibri" pitchFamily="34" charset="0"/>
              </a:rPr>
              <a:t>			</a:t>
            </a:r>
          </a:p>
          <a:p>
            <a:r>
              <a:rPr lang="tr-TR" sz="1400" b="1" dirty="0" smtClean="0">
                <a:latin typeface="Calibri" pitchFamily="34" charset="0"/>
              </a:rPr>
              <a:t>			Recep Tayyip Erdoğan, Türkiye Cumhuriyeti Cumhurbaşkanı</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10:30-10:45		KAHVE ARASI</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10:45-11:45		AÇILIŞ KONUŞMALARI</a:t>
            </a:r>
          </a:p>
          <a:p>
            <a:r>
              <a:rPr lang="tr-TR" sz="1400" b="1" dirty="0" smtClean="0">
                <a:latin typeface="Calibri" pitchFamily="34" charset="0"/>
              </a:rPr>
              <a:t>			</a:t>
            </a:r>
          </a:p>
          <a:p>
            <a:pPr>
              <a:lnSpc>
                <a:spcPct val="150000"/>
              </a:lnSpc>
            </a:pPr>
            <a:r>
              <a:rPr lang="tr-TR" sz="1400" b="1" dirty="0" err="1" smtClean="0">
                <a:latin typeface="Calibri" pitchFamily="34" charset="0"/>
              </a:rPr>
              <a:t>Amr</a:t>
            </a:r>
            <a:r>
              <a:rPr lang="tr-TR" sz="1400" b="1" dirty="0" smtClean="0">
                <a:latin typeface="Calibri" pitchFamily="34" charset="0"/>
              </a:rPr>
              <a:t> </a:t>
            </a:r>
            <a:r>
              <a:rPr lang="tr-TR" sz="1400" b="1" dirty="0" err="1" smtClean="0">
                <a:latin typeface="Calibri" pitchFamily="34" charset="0"/>
              </a:rPr>
              <a:t>Moussa</a:t>
            </a:r>
            <a:r>
              <a:rPr lang="tr-TR" sz="1400" b="1" dirty="0" smtClean="0">
                <a:latin typeface="Calibri" pitchFamily="34" charset="0"/>
              </a:rPr>
              <a:t>, Arap Ligi 6. Genel Sekreteri*</a:t>
            </a:r>
          </a:p>
          <a:p>
            <a:pPr>
              <a:lnSpc>
                <a:spcPct val="150000"/>
              </a:lnSpc>
            </a:pPr>
            <a:r>
              <a:rPr lang="tr-TR" sz="1400" b="1" dirty="0" err="1" smtClean="0">
                <a:latin typeface="Calibri" pitchFamily="34" charset="0"/>
              </a:rPr>
              <a:t>Shaukat</a:t>
            </a:r>
            <a:r>
              <a:rPr lang="tr-TR" sz="1400" b="1" dirty="0" smtClean="0">
                <a:latin typeface="Calibri" pitchFamily="34" charset="0"/>
              </a:rPr>
              <a:t> Aziz, E. Başbakan, Pakistan </a:t>
            </a:r>
          </a:p>
          <a:p>
            <a:pPr>
              <a:lnSpc>
                <a:spcPct val="150000"/>
              </a:lnSpc>
            </a:pPr>
            <a:r>
              <a:rPr lang="tr-TR" sz="1400" b="1" dirty="0" smtClean="0">
                <a:latin typeface="Calibri" pitchFamily="34" charset="0"/>
              </a:rPr>
              <a:t>Cihan Sultanoğlu, Genel Sekreter Yardımcısı ve RBEC Direktörü, Birleşmiş Milletler Kalkınma Programı (UNDP)</a:t>
            </a:r>
          </a:p>
          <a:p>
            <a:pPr>
              <a:lnSpc>
                <a:spcPct val="150000"/>
              </a:lnSpc>
            </a:pPr>
            <a:r>
              <a:rPr lang="tr-TR" sz="1400" b="1" dirty="0" smtClean="0">
                <a:latin typeface="Calibri" pitchFamily="34" charset="0"/>
              </a:rPr>
              <a:t>Fatih </a:t>
            </a:r>
            <a:r>
              <a:rPr lang="tr-TR" sz="1400" b="1" dirty="0" err="1" smtClean="0">
                <a:latin typeface="Calibri" pitchFamily="34" charset="0"/>
              </a:rPr>
              <a:t>Birol</a:t>
            </a:r>
            <a:r>
              <a:rPr lang="tr-TR" sz="1400" b="1" dirty="0" smtClean="0">
                <a:latin typeface="Calibri" pitchFamily="34" charset="0"/>
              </a:rPr>
              <a:t>, </a:t>
            </a:r>
            <a:r>
              <a:rPr lang="tr-TR" sz="1400" b="1" dirty="0" smtClean="0">
                <a:latin typeface="Calibri" pitchFamily="34" charset="0"/>
              </a:rPr>
              <a:t>İcra Direktörü, IEA</a:t>
            </a:r>
            <a:endParaRPr lang="tr-TR" sz="1400" b="1" dirty="0" smtClean="0">
              <a:latin typeface="Calibri" pitchFamily="34" charset="0"/>
            </a:endParaRPr>
          </a:p>
          <a:p>
            <a:pPr>
              <a:lnSpc>
                <a:spcPct val="150000"/>
              </a:lnSpc>
            </a:pPr>
            <a:r>
              <a:rPr lang="tr-TR" sz="1400" b="1" dirty="0" smtClean="0">
                <a:latin typeface="Calibri" pitchFamily="34" charset="0"/>
              </a:rPr>
              <a:t>Ramazan </a:t>
            </a:r>
            <a:r>
              <a:rPr lang="tr-TR" sz="1400" b="1" dirty="0" err="1" smtClean="0">
                <a:latin typeface="Calibri" pitchFamily="34" charset="0"/>
              </a:rPr>
              <a:t>Abdulatipov</a:t>
            </a:r>
            <a:r>
              <a:rPr lang="tr-TR" sz="1400" b="1" dirty="0" smtClean="0">
                <a:latin typeface="Calibri" pitchFamily="34" charset="0"/>
              </a:rPr>
              <a:t>, Devlet Başkanı, Dağıstan</a:t>
            </a:r>
          </a:p>
          <a:p>
            <a:pPr>
              <a:lnSpc>
                <a:spcPct val="150000"/>
              </a:lnSpc>
            </a:pPr>
            <a:r>
              <a:rPr lang="tr-TR" sz="1400" b="1" dirty="0" err="1" smtClean="0">
                <a:latin typeface="Calibri" pitchFamily="34" charset="0"/>
              </a:rPr>
              <a:t>Bujar</a:t>
            </a:r>
            <a:r>
              <a:rPr lang="tr-TR" sz="1400" b="1" dirty="0" smtClean="0">
                <a:latin typeface="Calibri" pitchFamily="34" charset="0"/>
              </a:rPr>
              <a:t> </a:t>
            </a:r>
            <a:r>
              <a:rPr lang="tr-TR" sz="1400" b="1" dirty="0" err="1" smtClean="0">
                <a:latin typeface="Calibri" pitchFamily="34" charset="0"/>
              </a:rPr>
              <a:t>Nishani</a:t>
            </a:r>
            <a:r>
              <a:rPr lang="tr-TR" sz="1400" b="1" dirty="0" smtClean="0">
                <a:latin typeface="Calibri" pitchFamily="34" charset="0"/>
              </a:rPr>
              <a:t>, Cumhurbaşkanı, Arnavutluk</a:t>
            </a:r>
          </a:p>
          <a:p>
            <a:endParaRPr lang="tr-TR" sz="1400" b="1" dirty="0" smtClean="0">
              <a:latin typeface="Calibri" pitchFamily="34" charset="0"/>
            </a:endParaRPr>
          </a:p>
          <a:p>
            <a:r>
              <a:rPr lang="tr-TR" sz="1400" b="1" dirty="0" smtClean="0">
                <a:latin typeface="Calibri" pitchFamily="34" charset="0"/>
              </a:rPr>
              <a:t>			</a:t>
            </a:r>
          </a:p>
          <a:p>
            <a:r>
              <a:rPr lang="tr-TR" sz="1400" b="1" dirty="0" smtClean="0">
                <a:latin typeface="Calibri" pitchFamily="34" charset="0"/>
              </a:rPr>
              <a:t>			</a:t>
            </a:r>
          </a:p>
          <a:p>
            <a:endParaRPr lang="tr-TR" sz="1400" b="1" dirty="0" smtClean="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9571851"/>
          </a:xfrm>
          <a:prstGeom prst="rect">
            <a:avLst/>
          </a:prstGeom>
          <a:noFill/>
          <a:ln w="9525">
            <a:noFill/>
            <a:miter lim="800000"/>
            <a:headEnd/>
            <a:tailEnd/>
          </a:ln>
        </p:spPr>
        <p:txBody>
          <a:bodyPr>
            <a:spAutoFit/>
          </a:bodyPr>
          <a:lstStyle/>
          <a:p>
            <a:r>
              <a:rPr lang="tr-TR" sz="1400" b="1" dirty="0" smtClean="0">
                <a:latin typeface="Calibri" pitchFamily="34" charset="0"/>
              </a:rPr>
              <a:t>11:45- </a:t>
            </a:r>
            <a:r>
              <a:rPr lang="tr-TR" sz="1400" b="1" dirty="0" smtClean="0">
                <a:latin typeface="Calibri" pitchFamily="34" charset="0"/>
              </a:rPr>
              <a:t>12:45	GELECEK VİZYONU</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Prof. Dr. İlter Turan, Başkan, IPSA</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*Panel Konuşmacıları, Prof. Dr. İlter Turan ile beraber organize edilecektir.</a:t>
            </a:r>
          </a:p>
          <a:p>
            <a:endParaRPr lang="tr-TR" sz="1400" b="1" dirty="0" smtClean="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			</a:t>
            </a:r>
          </a:p>
          <a:p>
            <a:r>
              <a:rPr lang="tr-TR" sz="1400" b="1" dirty="0" smtClean="0">
                <a:latin typeface="Calibri" pitchFamily="34" charset="0"/>
              </a:rPr>
              <a:t>12:45- 13:45	SÜRDÜRÜLEBİLİR KALKINMA HEDEFLERİNE (</a:t>
            </a:r>
            <a:r>
              <a:rPr lang="tr-TR" sz="1400" b="1" dirty="0" err="1" smtClean="0">
                <a:latin typeface="Calibri" pitchFamily="34" charset="0"/>
              </a:rPr>
              <a:t>SDGs</a:t>
            </a:r>
            <a:r>
              <a:rPr lang="tr-TR" sz="1400" b="1" dirty="0" smtClean="0">
                <a:latin typeface="Calibri" pitchFamily="34" charset="0"/>
              </a:rPr>
              <a:t>) ULAŞMAKTA KAPSAYICI 			İŞLETME MODELLERİ</a:t>
            </a:r>
          </a:p>
          <a:p>
            <a:endParaRPr lang="tr-TR" sz="1400" b="1" dirty="0" smtClean="0">
              <a:latin typeface="Calibri" pitchFamily="34" charset="0"/>
            </a:endParaRPr>
          </a:p>
          <a:p>
            <a:r>
              <a:rPr lang="tr-TR" sz="1400" dirty="0" smtClean="0">
                <a:latin typeface="Calibri"/>
                <a:cs typeface="Calibri"/>
              </a:rPr>
              <a:t>Dünya liderleri, 25 Eylül 2015 tarihli Sürdürülebilir Kalkınma Zirvesi’nde, yoksulluğun sonunu getirmek, herkese refah sağlamak, eşitsizlik ve adaletsizlikle mücadele etmek ve Dünyamızı korumak için 17 adet Sürdürülebilir Kalkınma Hedefini (SDG) içeren 2030 </a:t>
            </a:r>
            <a:r>
              <a:rPr lang="tr-TR" sz="1400" dirty="0" err="1" smtClean="0">
                <a:latin typeface="Calibri"/>
                <a:cs typeface="Calibri"/>
              </a:rPr>
              <a:t>Gündemi’ni</a:t>
            </a:r>
            <a:r>
              <a:rPr lang="tr-TR" sz="1400" dirty="0" smtClean="0">
                <a:latin typeface="Calibri"/>
                <a:cs typeface="Calibri"/>
              </a:rPr>
              <a:t> kabul etmişlerdir. Diğer paydaşlar arasında özel sektörün; büyük ölçekli </a:t>
            </a:r>
            <a:r>
              <a:rPr lang="tr-TR" sz="1400" dirty="0" err="1" smtClean="0">
                <a:latin typeface="Calibri"/>
                <a:cs typeface="Calibri"/>
              </a:rPr>
              <a:t>inovasyon</a:t>
            </a:r>
            <a:r>
              <a:rPr lang="tr-TR" sz="1400" dirty="0" smtClean="0">
                <a:latin typeface="Calibri"/>
                <a:cs typeface="Calibri"/>
              </a:rPr>
              <a:t>, organizasyon, üretim ve dağıtım kabiliyetleri; ve en ücra köşelerdeki küçük topluluklardan, kamu ve özel kesimlerdeki kilit küresel karar vericilere kadar geniş erişimi nedenleriyle öncülük etmesi gerekmektedir. Kapsayıcı işletme, </a:t>
            </a:r>
            <a:r>
              <a:rPr lang="tr-TR" sz="1400" dirty="0">
                <a:latin typeface="Calibri"/>
                <a:cs typeface="Calibri"/>
              </a:rPr>
              <a:t>kâr </a:t>
            </a:r>
            <a:r>
              <a:rPr lang="tr-TR" sz="1400" dirty="0" smtClean="0">
                <a:latin typeface="Calibri"/>
                <a:cs typeface="Calibri"/>
              </a:rPr>
              <a:t>etmeyi sürdürürken </a:t>
            </a:r>
            <a:r>
              <a:rPr lang="tr-TR" sz="1400" dirty="0" err="1" smtClean="0">
                <a:latin typeface="Calibri"/>
                <a:cs typeface="Calibri"/>
              </a:rPr>
              <a:t>SDG’leri</a:t>
            </a:r>
            <a:r>
              <a:rPr lang="tr-TR" sz="1400" dirty="0" smtClean="0">
                <a:latin typeface="Calibri"/>
                <a:cs typeface="Calibri"/>
              </a:rPr>
              <a:t> harekete geçirici etkin bir modeldir. Oturum, kapsayıcı işletmelerin, istihdam yaratıp, tedarikçi, dağıtıcı, perakendeci ve müşteri olarak yoksul insanları, değer zincirinin parçası haline getirerek bu insanların hayatlarını iyileştirmeye doğrudan katkıda bulunma potansiyelini vurgulayacaktır.</a:t>
            </a:r>
          </a:p>
          <a:p>
            <a:endParaRPr lang="tr-TR" sz="1400" b="1" dirty="0" smtClean="0">
              <a:latin typeface="Calibri" pitchFamily="34" charset="0"/>
            </a:endParaRPr>
          </a:p>
          <a:p>
            <a:r>
              <a:rPr lang="tr-TR" sz="1400" b="1" dirty="0" smtClean="0">
                <a:latin typeface="Calibri" pitchFamily="34" charset="0"/>
              </a:rPr>
              <a:t>Açılış Konuşması:	Ümit Boyner, Yönetici, TÜSİAD E. Başkanı, Türkiye</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Dr. </a:t>
            </a:r>
            <a:r>
              <a:rPr lang="tr-TR" sz="1400" b="1" dirty="0" err="1" smtClean="0">
                <a:latin typeface="Calibri" pitchFamily="34" charset="0"/>
              </a:rPr>
              <a:t>Talal</a:t>
            </a:r>
            <a:r>
              <a:rPr lang="tr-TR" sz="1400" b="1" dirty="0" smtClean="0">
                <a:latin typeface="Calibri" pitchFamily="34" charset="0"/>
              </a:rPr>
              <a:t> Abu </a:t>
            </a:r>
            <a:r>
              <a:rPr lang="tr-TR" sz="1400" b="1" dirty="0" err="1" smtClean="0">
                <a:latin typeface="Calibri" pitchFamily="34" charset="0"/>
              </a:rPr>
              <a:t>Ghazaleh</a:t>
            </a:r>
            <a:r>
              <a:rPr lang="tr-TR" sz="1400" b="1" dirty="0" smtClean="0">
                <a:latin typeface="Calibri" pitchFamily="34" charset="0"/>
              </a:rPr>
              <a:t>, TAG-Org Kurucusu, Ürdün </a:t>
            </a:r>
          </a:p>
          <a:p>
            <a:endParaRPr lang="tr-TR" sz="1400" b="1" dirty="0" smtClean="0">
              <a:latin typeface="Calibri" pitchFamily="34" charset="0"/>
            </a:endParaRPr>
          </a:p>
          <a:p>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Bhaskar</a:t>
            </a:r>
            <a:r>
              <a:rPr lang="tr-TR" sz="1400" b="1" dirty="0" smtClean="0">
                <a:latin typeface="Calibri" pitchFamily="34" charset="0"/>
              </a:rPr>
              <a:t> </a:t>
            </a:r>
            <a:r>
              <a:rPr lang="tr-TR" sz="1400" b="1" dirty="0" err="1" smtClean="0">
                <a:latin typeface="Calibri" pitchFamily="34" charset="0"/>
              </a:rPr>
              <a:t>Chakravorti</a:t>
            </a:r>
            <a:r>
              <a:rPr lang="tr-TR" sz="1400" b="1" dirty="0" smtClean="0">
                <a:latin typeface="Calibri" pitchFamily="34" charset="0"/>
              </a:rPr>
              <a:t>, Uluslararası İşletme ve Finans Fakültesi Kıdemli Dekan 			Yardımcısı, </a:t>
            </a:r>
            <a:r>
              <a:rPr lang="tr-TR" sz="1400" b="1" dirty="0" err="1" smtClean="0">
                <a:latin typeface="Calibri" pitchFamily="34" charset="0"/>
              </a:rPr>
              <a:t>Tufts</a:t>
            </a:r>
            <a:r>
              <a:rPr lang="tr-TR" sz="1400" b="1" dirty="0" smtClean="0">
                <a:latin typeface="Calibri" pitchFamily="34" charset="0"/>
              </a:rPr>
              <a:t> Üniversitesi</a:t>
            </a:r>
          </a:p>
          <a:p>
            <a:pPr>
              <a:lnSpc>
                <a:spcPct val="150000"/>
              </a:lnSpc>
            </a:pPr>
            <a:r>
              <a:rPr lang="tr-TR" sz="1400" b="1" dirty="0" smtClean="0">
                <a:latin typeface="Calibri" pitchFamily="34" charset="0"/>
              </a:rPr>
              <a:t>			</a:t>
            </a:r>
            <a:r>
              <a:rPr lang="tr-TR" sz="1400" b="1" dirty="0" err="1" smtClean="0">
                <a:latin typeface="Calibri" pitchFamily="34" charset="0"/>
              </a:rPr>
              <a:t>Marcos</a:t>
            </a:r>
            <a:r>
              <a:rPr lang="tr-TR" sz="1400" b="1" dirty="0" smtClean="0">
                <a:latin typeface="Calibri" pitchFamily="34" charset="0"/>
              </a:rPr>
              <a:t> </a:t>
            </a:r>
            <a:r>
              <a:rPr lang="tr-TR" sz="1400" b="1" dirty="0" err="1" smtClean="0">
                <a:latin typeface="Calibri" pitchFamily="34" charset="0"/>
              </a:rPr>
              <a:t>Neto</a:t>
            </a:r>
            <a:r>
              <a:rPr lang="tr-TR" sz="1400" b="1" dirty="0" smtClean="0">
                <a:latin typeface="Calibri" pitchFamily="34" charset="0"/>
              </a:rPr>
              <a:t>, Direktör, </a:t>
            </a:r>
            <a:r>
              <a:rPr lang="tr-TR" sz="1400" b="1" dirty="0">
                <a:latin typeface="Calibri" pitchFamily="34" charset="0"/>
              </a:rPr>
              <a:t>IICPSD, UNDP </a:t>
            </a:r>
            <a:endParaRPr lang="tr-TR" sz="1400" b="1" dirty="0" smtClean="0">
              <a:latin typeface="Calibri" pitchFamily="34" charset="0"/>
            </a:endParaRPr>
          </a:p>
          <a:p>
            <a:pPr>
              <a:lnSpc>
                <a:spcPct val="150000"/>
              </a:lnSpc>
            </a:pPr>
            <a:r>
              <a:rPr lang="tr-TR" sz="1400" b="1" dirty="0">
                <a:latin typeface="Calibri" pitchFamily="34" charset="0"/>
              </a:rPr>
              <a:t>	</a:t>
            </a:r>
            <a:r>
              <a:rPr lang="tr-TR" sz="1400" b="1" dirty="0" smtClean="0">
                <a:latin typeface="Calibri" pitchFamily="34" charset="0"/>
              </a:rPr>
              <a:t>		Filipinler Hükümeti Temsilcisi*</a:t>
            </a:r>
          </a:p>
          <a:p>
            <a:pPr>
              <a:lnSpc>
                <a:spcPct val="150000"/>
              </a:lnSpc>
            </a:pPr>
            <a:r>
              <a:rPr lang="tr-TR" sz="1400" b="1" dirty="0">
                <a:latin typeface="Calibri" pitchFamily="34" charset="0"/>
              </a:rPr>
              <a:t>	</a:t>
            </a:r>
            <a:r>
              <a:rPr lang="tr-TR" sz="1400" b="1" dirty="0" smtClean="0">
                <a:latin typeface="Calibri" pitchFamily="34" charset="0"/>
              </a:rPr>
              <a:t>		Türk Telekom Temsilcisi*</a:t>
            </a:r>
          </a:p>
          <a:p>
            <a:pPr>
              <a:lnSpc>
                <a:spcPct val="150000"/>
              </a:lnSpc>
            </a:pPr>
            <a:r>
              <a:rPr lang="tr-TR" sz="1400" b="1" dirty="0" smtClean="0">
                <a:latin typeface="Calibri" pitchFamily="34" charset="0"/>
              </a:rPr>
              <a:t>			</a:t>
            </a:r>
          </a:p>
          <a:p>
            <a:r>
              <a:rPr lang="tr-TR" sz="1400" b="1" dirty="0" smtClean="0">
                <a:latin typeface="Calibri" pitchFamily="34" charset="0"/>
              </a:rPr>
              <a:t>			</a:t>
            </a:r>
          </a:p>
          <a:p>
            <a:r>
              <a:rPr lang="tr-TR" sz="1400" b="1" dirty="0" smtClean="0">
                <a:latin typeface="Calibri" pitchFamily="34" charset="0"/>
              </a:rPr>
              <a:t>*Panel konuşmacıları, UNDP ile beraber organize edilecektir.</a:t>
            </a:r>
          </a:p>
          <a:p>
            <a:endParaRPr lang="tr-TR" sz="1400" b="1" dirty="0" smtClean="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a:p>
            <a:endParaRPr lang="tr-TR" sz="1400" b="1" dirty="0" smtClean="0">
              <a:latin typeface="Calibri" pitchFamily="34" charset="0"/>
            </a:endParaRPr>
          </a:p>
          <a:p>
            <a:endParaRPr lang="tr-TR" sz="1400"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8725466"/>
          </a:xfrm>
          <a:prstGeom prst="rect">
            <a:avLst/>
          </a:prstGeom>
          <a:noFill/>
          <a:ln w="9525">
            <a:noFill/>
            <a:miter lim="800000"/>
            <a:headEnd/>
            <a:tailEnd/>
          </a:ln>
        </p:spPr>
        <p:txBody>
          <a:bodyPr>
            <a:spAutoFit/>
          </a:bodyPr>
          <a:lstStyle/>
          <a:p>
            <a:r>
              <a:rPr lang="tr-TR" sz="1400" b="1" dirty="0" smtClean="0">
                <a:latin typeface="Calibri" pitchFamily="34" charset="0"/>
              </a:rPr>
              <a:t>13:45-14:45</a:t>
            </a:r>
            <a:r>
              <a:rPr lang="tr-TR" sz="1400" b="1" dirty="0">
                <a:latin typeface="Calibri" pitchFamily="34" charset="0"/>
              </a:rPr>
              <a:t>		ÖĞLE YEMEĞİ</a:t>
            </a:r>
          </a:p>
          <a:p>
            <a:r>
              <a:rPr lang="tr-TR" sz="1400" b="1" dirty="0">
                <a:latin typeface="Calibri" pitchFamily="34" charset="0"/>
              </a:rPr>
              <a:t>			</a:t>
            </a:r>
          </a:p>
          <a:p>
            <a:r>
              <a:rPr lang="tr-TR" sz="1400" b="1" dirty="0">
                <a:latin typeface="Calibri" pitchFamily="34" charset="0"/>
              </a:rPr>
              <a:t>14:45-15:45		</a:t>
            </a:r>
            <a:r>
              <a:rPr lang="tr-TR" sz="1400" b="1" dirty="0" smtClean="0">
                <a:latin typeface="Calibri" pitchFamily="34" charset="0"/>
              </a:rPr>
              <a:t>ELEMAN ARANIYOR: İNSAN HARİÇ</a:t>
            </a:r>
          </a:p>
          <a:p>
            <a:endParaRPr lang="tr-TR" sz="1400" b="1" dirty="0" smtClean="0">
              <a:latin typeface="Calibri" pitchFamily="34" charset="0"/>
            </a:endParaRPr>
          </a:p>
          <a:p>
            <a:r>
              <a:rPr lang="tr-TR" sz="1400" dirty="0" smtClean="0">
                <a:latin typeface="Calibri" pitchFamily="34" charset="0"/>
                <a:cs typeface="Calibri" pitchFamily="34" charset="0"/>
              </a:rPr>
              <a:t>Yeni bir kavram olmamakla birlikte, son 15-20 yılda yapay zekada görülen gelişmeler sonucunda otomasyon, her ülkenin iş gücünü tehdit eder hale gelmiştir. Başta, vasıfsız işçilere olan gereği ortadan kaldıran makineleşme, giderek işgücünün daha üst katmanlarına nüfuz etmektedir. Her ne kadar bu durum, şimdilik, kontrol altında tutulur gözükse de, neredeyse insana ihtiyaç duymaksızın ‘öğrenen’, ‘kendini geliştiren’ ve insana alternatif oluşturan robotların geleceğini konuşma zamanı gelmiştir. Panel, günümüzdeki otomasyonun, gelişmekte olan ülkelerdeki ekonomik etkilerini mercek altına alacaktır.</a:t>
            </a:r>
          </a:p>
          <a:p>
            <a:endParaRPr lang="tr-TR" sz="1400" b="1" dirty="0" smtClean="0">
              <a:latin typeface="Calibri" pitchFamily="34" charset="0"/>
            </a:endParaRPr>
          </a:p>
          <a:p>
            <a:r>
              <a:rPr lang="tr-TR" sz="1400" b="1" dirty="0" smtClean="0">
                <a:latin typeface="Calibri" pitchFamily="34" charset="0"/>
              </a:rPr>
              <a:t>Açılış Konuşması:	Mehmet </a:t>
            </a:r>
            <a:r>
              <a:rPr lang="tr-TR" sz="1400" b="1" dirty="0" err="1" smtClean="0">
                <a:latin typeface="Calibri" pitchFamily="34" charset="0"/>
              </a:rPr>
              <a:t>Müezzinoğlu</a:t>
            </a:r>
            <a:r>
              <a:rPr lang="tr-TR" sz="1400" b="1" dirty="0" smtClean="0">
                <a:latin typeface="Calibri" pitchFamily="34" charset="0"/>
              </a:rPr>
              <a:t>, Sosyal Güvenlik ve Çalışma Bakanı, Türkiye*</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Didem </a:t>
            </a:r>
            <a:r>
              <a:rPr lang="tr-TR" sz="1400" b="1" dirty="0" err="1" smtClean="0">
                <a:latin typeface="Calibri" pitchFamily="34" charset="0"/>
              </a:rPr>
              <a:t>Altop</a:t>
            </a:r>
            <a:r>
              <a:rPr lang="tr-TR" sz="1400" b="1" dirty="0" smtClean="0">
                <a:latin typeface="Calibri" pitchFamily="34" charset="0"/>
              </a:rPr>
              <a:t>, Eş Kurucu ve Yönetici, </a:t>
            </a:r>
            <a:r>
              <a:rPr lang="tr-TR" sz="1400" b="1" dirty="0" err="1" smtClean="0">
                <a:latin typeface="Calibri" pitchFamily="34" charset="0"/>
              </a:rPr>
              <a:t>Endeavor</a:t>
            </a:r>
            <a:r>
              <a:rPr lang="tr-TR" sz="1400" b="1" dirty="0" smtClean="0">
                <a:latin typeface="Calibri" pitchFamily="34" charset="0"/>
              </a:rPr>
              <a:t>*</a:t>
            </a:r>
            <a:r>
              <a:rPr lang="tr-TR" sz="1400" b="1" dirty="0" smtClean="0">
                <a:latin typeface="Calibri" pitchFamily="34" charset="0"/>
              </a:rPr>
              <a:t>			</a:t>
            </a:r>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	</a:t>
            </a:r>
            <a:r>
              <a:rPr lang="tr-TR" sz="1400" b="1" dirty="0" smtClean="0">
                <a:latin typeface="Calibri" pitchFamily="34" charset="0"/>
              </a:rPr>
              <a:t>		</a:t>
            </a:r>
            <a:r>
              <a:rPr lang="tr-TR" sz="1400" b="1" dirty="0" err="1" smtClean="0">
                <a:latin typeface="Calibri" pitchFamily="34" charset="0"/>
              </a:rPr>
              <a:t>Yoshiharu</a:t>
            </a:r>
            <a:r>
              <a:rPr lang="tr-TR" sz="1400" b="1" dirty="0" smtClean="0">
                <a:latin typeface="Calibri" pitchFamily="34" charset="0"/>
              </a:rPr>
              <a:t> </a:t>
            </a:r>
            <a:r>
              <a:rPr lang="tr-TR" sz="1400" b="1" dirty="0" err="1" smtClean="0">
                <a:latin typeface="Calibri" pitchFamily="34" charset="0"/>
              </a:rPr>
              <a:t>Inaba</a:t>
            </a:r>
            <a:r>
              <a:rPr lang="tr-TR" sz="1400" b="1" dirty="0" smtClean="0">
                <a:latin typeface="Calibri" pitchFamily="34" charset="0"/>
              </a:rPr>
              <a:t>, CEO, FANUC, Japonya*</a:t>
            </a:r>
            <a:endParaRPr lang="tr-TR" sz="1400" b="1" dirty="0">
              <a:latin typeface="Calibri" pitchFamily="34" charset="0"/>
            </a:endParaRPr>
          </a:p>
          <a:p>
            <a:pPr>
              <a:lnSpc>
                <a:spcPct val="150000"/>
              </a:lnSpc>
            </a:pPr>
            <a:r>
              <a:rPr lang="tr-TR" sz="1400" b="1" dirty="0" smtClean="0">
                <a:latin typeface="Calibri" pitchFamily="34" charset="0"/>
              </a:rPr>
              <a:t>			</a:t>
            </a:r>
            <a:r>
              <a:rPr lang="tr-TR" sz="1400" b="1" dirty="0" err="1" smtClean="0">
                <a:latin typeface="Calibri" pitchFamily="34" charset="0"/>
              </a:rPr>
              <a:t>Till</a:t>
            </a:r>
            <a:r>
              <a:rPr lang="tr-TR" sz="1400" b="1" dirty="0" smtClean="0">
                <a:latin typeface="Calibri" pitchFamily="34" charset="0"/>
              </a:rPr>
              <a:t> </a:t>
            </a:r>
            <a:r>
              <a:rPr lang="tr-TR" sz="1400" b="1" dirty="0" err="1" smtClean="0">
                <a:latin typeface="Calibri" pitchFamily="34" charset="0"/>
              </a:rPr>
              <a:t>Reuter</a:t>
            </a:r>
            <a:r>
              <a:rPr lang="tr-TR" sz="1400" b="1" dirty="0" smtClean="0">
                <a:latin typeface="Calibri" pitchFamily="34" charset="0"/>
              </a:rPr>
              <a:t>, CEO, KUKA, Almanya*</a:t>
            </a:r>
          </a:p>
          <a:p>
            <a:pPr>
              <a:lnSpc>
                <a:spcPct val="150000"/>
              </a:lnSpc>
            </a:pPr>
            <a:r>
              <a:rPr lang="tr-TR" sz="1400" b="1" dirty="0" smtClean="0">
                <a:latin typeface="Calibri" pitchFamily="34" charset="0"/>
              </a:rPr>
              <a:t>			</a:t>
            </a:r>
            <a:r>
              <a:rPr lang="tr-TR" sz="1400" b="1" dirty="0" smtClean="0">
                <a:latin typeface="Calibri" pitchFamily="34" charset="0"/>
              </a:rPr>
              <a:t> Prof. Dr. Cem Kılıç, Gazi Üniversitesi Öğretim Üyesi </a:t>
            </a:r>
            <a:endParaRPr lang="tr-TR" sz="1400" b="1" dirty="0" smtClean="0">
              <a:latin typeface="Calibri" pitchFamily="34" charset="0"/>
            </a:endParaRPr>
          </a:p>
          <a:p>
            <a:endParaRPr lang="tr-TR" sz="1400" b="1" dirty="0">
              <a:latin typeface="Calibri" pitchFamily="34" charset="0"/>
            </a:endParaRPr>
          </a:p>
          <a:p>
            <a:endParaRPr lang="tr-TR" sz="1400" b="1" dirty="0">
              <a:latin typeface="Calibri" pitchFamily="34" charset="0"/>
            </a:endParaRPr>
          </a:p>
          <a:p>
            <a:r>
              <a:rPr lang="tr-TR" sz="1400" b="1" dirty="0">
                <a:latin typeface="Calibri" pitchFamily="34" charset="0"/>
              </a:rPr>
              <a:t>15:45-16:00 	</a:t>
            </a:r>
            <a:r>
              <a:rPr lang="tr-TR" sz="1400" b="1" dirty="0" smtClean="0">
                <a:latin typeface="Calibri" pitchFamily="34" charset="0"/>
              </a:rPr>
              <a:t>KAHVE </a:t>
            </a:r>
            <a:r>
              <a:rPr lang="tr-TR" sz="1400" b="1" dirty="0">
                <a:latin typeface="Calibri" pitchFamily="34" charset="0"/>
              </a:rPr>
              <a:t>ARASI</a:t>
            </a:r>
          </a:p>
          <a:p>
            <a:endParaRPr lang="tr-TR" sz="1400" b="1" dirty="0" smtClean="0">
              <a:latin typeface="Calibri" pitchFamily="34" charset="0"/>
            </a:endParaRPr>
          </a:p>
          <a:p>
            <a:r>
              <a:rPr lang="tr-TR" sz="1400" b="1" dirty="0" smtClean="0">
                <a:latin typeface="Calibri" pitchFamily="34" charset="0"/>
              </a:rPr>
              <a:t>16:00-17:00		</a:t>
            </a:r>
            <a:r>
              <a:rPr lang="tr-TR" sz="1400" b="1" dirty="0" smtClean="0">
                <a:latin typeface="Calibri" pitchFamily="34" charset="0"/>
              </a:rPr>
              <a:t>KÜRESEL SİVİL HAVACILIKTAKİ SON GELİŞMELER</a:t>
            </a:r>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Açılış Konuşması:	Ali Sabancı, Yönetim Kurulu Başkanı, </a:t>
            </a:r>
            <a:r>
              <a:rPr lang="tr-TR" sz="1400" b="1" dirty="0" err="1" smtClean="0">
                <a:latin typeface="Calibri" pitchFamily="34" charset="0"/>
              </a:rPr>
              <a:t>Pegasus</a:t>
            </a:r>
            <a:r>
              <a:rPr lang="tr-TR" sz="1400" b="1" dirty="0" smtClean="0">
                <a:latin typeface="Calibri" pitchFamily="34" charset="0"/>
              </a:rPr>
              <a:t> Havayolları, Türkiye</a:t>
            </a:r>
          </a:p>
          <a:p>
            <a:r>
              <a:rPr lang="tr-TR" sz="1400" b="1" dirty="0" smtClean="0">
                <a:latin typeface="Calibri" pitchFamily="34" charset="0"/>
              </a:rPr>
              <a:t>			Ahmet Arslan, Türkiye Cumhuriyeti Ulaştırma, Denizcilik ve Haberleşme 				Bakanı*</a:t>
            </a:r>
          </a:p>
          <a:p>
            <a:r>
              <a:rPr lang="tr-TR" sz="1400" b="1" dirty="0" smtClean="0">
                <a:latin typeface="Calibri" pitchFamily="34" charset="0"/>
              </a:rPr>
              <a:t>			</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Prof. Dr. Kerem </a:t>
            </a:r>
            <a:r>
              <a:rPr lang="tr-TR" sz="1400" b="1" dirty="0" err="1" smtClean="0">
                <a:latin typeface="Calibri" pitchFamily="34" charset="0"/>
              </a:rPr>
              <a:t>Alkin</a:t>
            </a:r>
            <a:r>
              <a:rPr lang="tr-TR" sz="1400" b="1" dirty="0" smtClean="0">
                <a:latin typeface="Calibri" pitchFamily="34" charset="0"/>
              </a:rPr>
              <a:t>, UİP İcra Kurulu Başkanı</a:t>
            </a:r>
          </a:p>
          <a:p>
            <a:r>
              <a:rPr lang="tr-TR" sz="1400" b="1" dirty="0" smtClean="0">
                <a:latin typeface="Calibri" pitchFamily="34" charset="0"/>
              </a:rPr>
              <a:t>	</a:t>
            </a:r>
          </a:p>
          <a:p>
            <a:r>
              <a:rPr lang="tr-TR" sz="1400" b="1" dirty="0" smtClean="0">
                <a:latin typeface="Calibri" pitchFamily="34" charset="0"/>
              </a:rPr>
              <a:t>			Türk Telekom’dan üst düzey bir temsilci</a:t>
            </a:r>
          </a:p>
          <a:p>
            <a:pPr>
              <a:lnSpc>
                <a:spcPct val="150000"/>
              </a:lnSpc>
            </a:pPr>
            <a:r>
              <a:rPr lang="tr-TR" sz="1400" b="1" dirty="0" smtClean="0">
                <a:latin typeface="Calibri" pitchFamily="34" charset="0"/>
              </a:rPr>
              <a:t>			</a:t>
            </a:r>
            <a:r>
              <a:rPr lang="tr-TR" sz="1400" b="1" dirty="0" err="1" smtClean="0">
                <a:latin typeface="Calibri" pitchFamily="34" charset="0"/>
              </a:rPr>
              <a:t>Vodafone</a:t>
            </a:r>
            <a:r>
              <a:rPr lang="tr-TR" sz="1400" b="1" dirty="0" smtClean="0">
                <a:latin typeface="Calibri" pitchFamily="34" charset="0"/>
              </a:rPr>
              <a:t> Türkiye’den üst düzey bir temsilci</a:t>
            </a:r>
          </a:p>
          <a:p>
            <a:r>
              <a:rPr lang="tr-TR" sz="1400" b="1" dirty="0" smtClean="0">
                <a:latin typeface="Calibri" pitchFamily="34" charset="0"/>
              </a:rPr>
              <a:t>			</a:t>
            </a:r>
          </a:p>
          <a:p>
            <a:endParaRPr lang="tr-TR" sz="1400" b="1" dirty="0" smtClean="0">
              <a:latin typeface="Calibri" pitchFamily="34" charset="0"/>
            </a:endParaRPr>
          </a:p>
          <a:p>
            <a:endParaRPr lang="tr-TR" b="1" dirty="0" smtClean="0">
              <a:latin typeface="Calibri" pitchFamily="34" charset="0"/>
            </a:endParaRPr>
          </a:p>
          <a:p>
            <a:endParaRPr lang="tr-TR"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8263801"/>
          </a:xfrm>
          <a:prstGeom prst="rect">
            <a:avLst/>
          </a:prstGeom>
          <a:noFill/>
          <a:ln w="9525">
            <a:noFill/>
            <a:miter lim="800000"/>
            <a:headEnd/>
            <a:tailEnd/>
          </a:ln>
        </p:spPr>
        <p:txBody>
          <a:bodyPr>
            <a:spAutoFit/>
          </a:bodyPr>
          <a:lstStyle/>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17:00-18:00</a:t>
            </a:r>
            <a:r>
              <a:rPr lang="tr-TR" sz="1400" b="1" dirty="0">
                <a:latin typeface="Calibri" pitchFamily="34" charset="0"/>
              </a:rPr>
              <a:t>	</a:t>
            </a:r>
            <a:r>
              <a:rPr lang="tr-TR" sz="1400" b="1" dirty="0" smtClean="0">
                <a:latin typeface="Calibri" pitchFamily="34" charset="0"/>
              </a:rPr>
              <a:t>	DAYANIKLI </a:t>
            </a:r>
            <a:r>
              <a:rPr lang="tr-TR" sz="1400" b="1" dirty="0">
                <a:latin typeface="Calibri" pitchFamily="34" charset="0"/>
              </a:rPr>
              <a:t>TOPLUMLAR </a:t>
            </a:r>
            <a:r>
              <a:rPr lang="tr-TR" sz="1400" b="1" dirty="0" smtClean="0">
                <a:latin typeface="Calibri" pitchFamily="34" charset="0"/>
              </a:rPr>
              <a:t>OLUŞTURMADA ÖZEL SEKTÖRÜN ROLÜ</a:t>
            </a:r>
            <a:endParaRPr lang="tr-TR" sz="1400" b="1" dirty="0">
              <a:latin typeface="Calibri" pitchFamily="34" charset="0"/>
            </a:endParaRPr>
          </a:p>
          <a:p>
            <a:endParaRPr lang="tr-TR" sz="1400" b="1" dirty="0">
              <a:latin typeface="Calibri" pitchFamily="34" charset="0"/>
            </a:endParaRPr>
          </a:p>
          <a:p>
            <a:pPr algn="just"/>
            <a:r>
              <a:rPr lang="tr-TR" sz="1400" dirty="0">
                <a:latin typeface="Calibri"/>
                <a:cs typeface="Calibri"/>
              </a:rPr>
              <a:t>Dünya İnsani Zirvesi’nin oluşturduğu ivme ile işletmeler, hükümetler, sivil toplum örgütleri ve uluslararası </a:t>
            </a:r>
            <a:r>
              <a:rPr lang="tr-TR" sz="1400" dirty="0" smtClean="0">
                <a:latin typeface="Calibri"/>
                <a:cs typeface="Calibri"/>
              </a:rPr>
              <a:t>örgütler; </a:t>
            </a:r>
            <a:r>
              <a:rPr lang="tr-TR" sz="1400" dirty="0">
                <a:latin typeface="Calibri"/>
                <a:cs typeface="Calibri"/>
              </a:rPr>
              <a:t>toplumların genel dayanıklılığını artırmak yönünde, özel sektörü, </a:t>
            </a:r>
            <a:r>
              <a:rPr lang="tr-TR" sz="1400" dirty="0" smtClean="0">
                <a:latin typeface="Calibri"/>
                <a:cs typeface="Calibri"/>
              </a:rPr>
              <a:t>bir bütün olarak ve </a:t>
            </a:r>
            <a:r>
              <a:rPr lang="tr-TR" sz="1400" dirty="0">
                <a:latin typeface="Calibri"/>
                <a:cs typeface="Calibri"/>
              </a:rPr>
              <a:t>stratejik </a:t>
            </a:r>
            <a:r>
              <a:rPr lang="tr-TR" sz="1400" dirty="0" smtClean="0">
                <a:latin typeface="Calibri"/>
                <a:cs typeface="Calibri"/>
              </a:rPr>
              <a:t>şekilde </a:t>
            </a:r>
            <a:r>
              <a:rPr lang="tr-TR" sz="1400" dirty="0">
                <a:latin typeface="Calibri"/>
                <a:cs typeface="Calibri"/>
              </a:rPr>
              <a:t>devreye </a:t>
            </a:r>
            <a:r>
              <a:rPr lang="tr-TR" sz="1400" dirty="0" smtClean="0">
                <a:latin typeface="Calibri"/>
                <a:cs typeface="Calibri"/>
              </a:rPr>
              <a:t>sokan </a:t>
            </a:r>
            <a:r>
              <a:rPr lang="tr-TR" sz="1400" dirty="0">
                <a:latin typeface="Calibri"/>
                <a:cs typeface="Calibri"/>
              </a:rPr>
              <a:t>‘İş Dünyasını Bağlıyoruz’ (</a:t>
            </a:r>
            <a:r>
              <a:rPr lang="tr-TR" sz="1400" i="1" dirty="0" err="1">
                <a:latin typeface="Calibri"/>
                <a:cs typeface="Calibri"/>
              </a:rPr>
              <a:t>Connecting</a:t>
            </a:r>
            <a:r>
              <a:rPr lang="tr-TR" sz="1400" i="1" dirty="0">
                <a:latin typeface="Calibri"/>
                <a:cs typeface="Calibri"/>
              </a:rPr>
              <a:t> Business</a:t>
            </a:r>
            <a:r>
              <a:rPr lang="tr-TR" sz="1400" dirty="0">
                <a:latin typeface="Calibri"/>
                <a:cs typeface="Calibri"/>
              </a:rPr>
              <a:t>) girişimiyle güçlerini birleştirmişlerdir. Afet ve krize meyilli ülkelerdeki ortaklarımızla çalışan girişim, afet risklerinin azaltılması, acil durumlara hazırlık, bu tür durumlara müdahale ve yeniden yapılanmada özel sektörün kapsam ve verimliliğini artırmaktadır. </a:t>
            </a:r>
          </a:p>
          <a:p>
            <a:pPr algn="just"/>
            <a:r>
              <a:rPr lang="tr-TR" sz="1400" dirty="0">
                <a:latin typeface="Calibri"/>
                <a:cs typeface="Calibri"/>
              </a:rPr>
              <a:t> </a:t>
            </a:r>
          </a:p>
          <a:p>
            <a:pPr algn="just"/>
            <a:r>
              <a:rPr lang="tr-TR" sz="1400" dirty="0">
                <a:latin typeface="Calibri"/>
                <a:cs typeface="Calibri"/>
              </a:rPr>
              <a:t>Girişim ve ortakları, özel sektörün çabalarını desteklemek ve koordine etmek üzere, ulusal düzeydeki ağlara ilaveten, Ortadoğu’daki özel sektör kuruluşları ile özel sektörle iş yapan örgütleri birbirine bağlayacak bölgesel bir özel sektör ağı oluşturmanın yollarını da aramaktadırlar. </a:t>
            </a:r>
          </a:p>
          <a:p>
            <a:pPr algn="just"/>
            <a:r>
              <a:rPr lang="tr-TR" sz="1400" dirty="0">
                <a:latin typeface="Calibri"/>
                <a:cs typeface="Calibri"/>
              </a:rPr>
              <a:t> </a:t>
            </a:r>
          </a:p>
          <a:p>
            <a:pPr algn="just"/>
            <a:r>
              <a:rPr lang="tr-TR" sz="1400" dirty="0">
                <a:latin typeface="Calibri"/>
                <a:cs typeface="Calibri"/>
              </a:rPr>
              <a:t>Oturum, Türkiye ile (Meksika, Kenya, vb.) diğer orta gelirli ülkelerdeki mevcut özel sektör taahhütlerini ortaya koyacak ve bu taahhütleri güçlendirme yolundaki fırsatları irdeleyecektir. </a:t>
            </a:r>
          </a:p>
          <a:p>
            <a:endParaRPr lang="tr-TR" sz="1400" b="1" dirty="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a:t>
            </a: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Marcos</a:t>
            </a:r>
            <a:r>
              <a:rPr lang="tr-TR" sz="1400" b="1" dirty="0" smtClean="0">
                <a:latin typeface="Calibri" pitchFamily="34" charset="0"/>
              </a:rPr>
              <a:t> </a:t>
            </a:r>
            <a:r>
              <a:rPr lang="tr-TR" sz="1400" b="1" dirty="0" err="1">
                <a:latin typeface="Calibri" pitchFamily="34" charset="0"/>
              </a:rPr>
              <a:t>Neto</a:t>
            </a:r>
            <a:r>
              <a:rPr lang="tr-TR" sz="1400" b="1" dirty="0">
                <a:latin typeface="Calibri" pitchFamily="34" charset="0"/>
              </a:rPr>
              <a:t>, Direktör, UNDP IICPSD</a:t>
            </a:r>
          </a:p>
          <a:p>
            <a:r>
              <a:rPr lang="tr-TR" sz="1400" b="1" dirty="0">
                <a:latin typeface="Calibri" pitchFamily="34" charset="0"/>
              </a:rPr>
              <a:t>			</a:t>
            </a:r>
          </a:p>
          <a:p>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Marcy</a:t>
            </a:r>
            <a:r>
              <a:rPr lang="tr-TR" sz="1400" b="1" dirty="0" smtClean="0">
                <a:latin typeface="Calibri" pitchFamily="34" charset="0"/>
              </a:rPr>
              <a:t> </a:t>
            </a:r>
            <a:r>
              <a:rPr lang="tr-TR" sz="1400" b="1" dirty="0" err="1">
                <a:latin typeface="Calibri" pitchFamily="34" charset="0"/>
              </a:rPr>
              <a:t>Vigoda</a:t>
            </a:r>
            <a:r>
              <a:rPr lang="tr-TR" sz="1400" b="1" dirty="0">
                <a:latin typeface="Calibri" pitchFamily="34" charset="0"/>
              </a:rPr>
              <a:t>, UNOCHA</a:t>
            </a:r>
          </a:p>
          <a:p>
            <a:pPr>
              <a:lnSpc>
                <a:spcPct val="150000"/>
              </a:lnSpc>
            </a:pP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Ed</a:t>
            </a:r>
            <a:r>
              <a:rPr lang="tr-TR" sz="1400" b="1" dirty="0" smtClean="0">
                <a:latin typeface="Calibri" pitchFamily="34" charset="0"/>
              </a:rPr>
              <a:t> </a:t>
            </a:r>
            <a:r>
              <a:rPr lang="tr-TR" sz="1400" b="1" dirty="0" err="1">
                <a:latin typeface="Calibri" pitchFamily="34" charset="0"/>
              </a:rPr>
              <a:t>Martinez</a:t>
            </a:r>
            <a:r>
              <a:rPr lang="tr-TR" sz="1400" b="1" dirty="0">
                <a:latin typeface="Calibri" pitchFamily="34" charset="0"/>
              </a:rPr>
              <a:t>, Başkan, UPS</a:t>
            </a:r>
          </a:p>
          <a:p>
            <a:pPr>
              <a:lnSpc>
                <a:spcPct val="150000"/>
              </a:lnSpc>
              <a:spcAft>
                <a:spcPts val="600"/>
              </a:spcAft>
            </a:pPr>
            <a:r>
              <a:rPr lang="tr-TR" sz="1400" b="1" dirty="0">
                <a:latin typeface="Calibri" pitchFamily="34" charset="0"/>
              </a:rPr>
              <a:t>	</a:t>
            </a:r>
            <a:r>
              <a:rPr lang="tr-TR" sz="1400" b="1" dirty="0" smtClean="0">
                <a:latin typeface="Calibri" pitchFamily="34" charset="0"/>
              </a:rPr>
              <a:t>		Başkan </a:t>
            </a:r>
            <a:r>
              <a:rPr lang="tr-TR" sz="1400" b="1" dirty="0">
                <a:latin typeface="Calibri" pitchFamily="34" charset="0"/>
              </a:rPr>
              <a:t>ya da Başkan Yardımcısı, </a:t>
            </a:r>
            <a:r>
              <a:rPr lang="tr-TR" sz="1400" b="1" dirty="0" smtClean="0">
                <a:latin typeface="Calibri" pitchFamily="34" charset="0"/>
              </a:rPr>
              <a:t>AFAD*</a:t>
            </a:r>
            <a:endParaRPr lang="tr-TR" sz="1400" b="1" dirty="0">
              <a:latin typeface="Calibri" pitchFamily="34" charset="0"/>
            </a:endParaRPr>
          </a:p>
          <a:p>
            <a:r>
              <a:rPr lang="tr-TR" sz="1400" b="1" dirty="0">
                <a:latin typeface="Calibri" pitchFamily="34" charset="0"/>
              </a:rPr>
              <a:t>	</a:t>
            </a:r>
            <a:r>
              <a:rPr lang="tr-TR" sz="1400" b="1" dirty="0" smtClean="0">
                <a:latin typeface="Calibri" pitchFamily="34" charset="0"/>
              </a:rPr>
              <a:t>		Dr</a:t>
            </a:r>
            <a:r>
              <a:rPr lang="tr-TR" sz="1400" b="1" dirty="0">
                <a:latin typeface="Calibri" pitchFamily="34" charset="0"/>
              </a:rPr>
              <a:t>. Ali Ercan Özgür, Genel Sekreter, Türkiye Kurumsal Sosyal </a:t>
            </a:r>
            <a:r>
              <a:rPr lang="tr-TR" sz="1400" b="1" dirty="0" smtClean="0">
                <a:latin typeface="Calibri" pitchFamily="34" charset="0"/>
              </a:rPr>
              <a:t>Sorumluluk 				Derneği</a:t>
            </a:r>
            <a:r>
              <a:rPr lang="tr-TR" sz="1400" b="1" dirty="0">
                <a:latin typeface="Calibri" pitchFamily="34" charset="0"/>
              </a:rPr>
              <a:t>, Sağlam Kobi, Türkiye</a:t>
            </a:r>
          </a:p>
          <a:p>
            <a:pPr>
              <a:lnSpc>
                <a:spcPct val="150000"/>
              </a:lnSpc>
            </a:pPr>
            <a:r>
              <a:rPr lang="tr-TR" sz="1400" b="1" dirty="0">
                <a:latin typeface="Calibri" pitchFamily="34" charset="0"/>
              </a:rPr>
              <a:t>			Şerif Kaynar, </a:t>
            </a:r>
            <a:r>
              <a:rPr lang="tr-TR" sz="1400" b="1" dirty="0" smtClean="0">
                <a:latin typeface="Calibri" pitchFamily="34" charset="0"/>
              </a:rPr>
              <a:t>Başkan</a:t>
            </a:r>
            <a:r>
              <a:rPr lang="tr-TR" sz="1400" b="1" dirty="0">
                <a:latin typeface="Calibri" pitchFamily="34" charset="0"/>
              </a:rPr>
              <a:t>, </a:t>
            </a:r>
            <a:r>
              <a:rPr lang="tr-TR" sz="1400" b="1" dirty="0" err="1">
                <a:latin typeface="Calibri" pitchFamily="34" charset="0"/>
              </a:rPr>
              <a:t>Korn</a:t>
            </a:r>
            <a:r>
              <a:rPr lang="tr-TR" sz="1400" b="1" dirty="0">
                <a:latin typeface="Calibri" pitchFamily="34" charset="0"/>
              </a:rPr>
              <a:t> </a:t>
            </a:r>
            <a:r>
              <a:rPr lang="tr-TR" sz="1400" b="1" dirty="0" err="1">
                <a:latin typeface="Calibri" pitchFamily="34" charset="0"/>
              </a:rPr>
              <a:t>Ferry</a:t>
            </a:r>
            <a:r>
              <a:rPr lang="tr-TR" sz="1400" b="1" dirty="0">
                <a:latin typeface="Calibri" pitchFamily="34" charset="0"/>
              </a:rPr>
              <a:t>, Türkiye</a:t>
            </a:r>
          </a:p>
          <a:p>
            <a:pPr>
              <a:lnSpc>
                <a:spcPct val="150000"/>
              </a:lnSpc>
            </a:pPr>
            <a:r>
              <a:rPr lang="tr-TR" sz="1400" b="1" dirty="0">
                <a:latin typeface="Calibri" pitchFamily="34" charset="0"/>
              </a:rPr>
              <a:t>			Abdul Aziz Al </a:t>
            </a:r>
            <a:r>
              <a:rPr lang="tr-TR" sz="1400" b="1" dirty="0" err="1">
                <a:latin typeface="Calibri" pitchFamily="34" charset="0"/>
              </a:rPr>
              <a:t>Ageel</a:t>
            </a:r>
            <a:r>
              <a:rPr lang="tr-TR" sz="1400" b="1" dirty="0">
                <a:latin typeface="Calibri" pitchFamily="34" charset="0"/>
              </a:rPr>
              <a:t>, Genel Sekreter, GOIC, Katar</a:t>
            </a:r>
          </a:p>
          <a:p>
            <a:endParaRPr lang="tr-TR" sz="1400" b="1" dirty="0">
              <a:latin typeface="Calibri" pitchFamily="34" charset="0"/>
            </a:endParaRPr>
          </a:p>
          <a:p>
            <a:r>
              <a:rPr lang="tr-TR" sz="1400" b="1" dirty="0">
                <a:latin typeface="Calibri" pitchFamily="34" charset="0"/>
              </a:rPr>
              <a:t>*Panel konuşmacıları UNDP ile beraber organize </a:t>
            </a:r>
            <a:r>
              <a:rPr lang="tr-TR" sz="1400" b="1" dirty="0" smtClean="0">
                <a:latin typeface="Calibri" pitchFamily="34" charset="0"/>
              </a:rPr>
              <a:t>edilecektir.</a:t>
            </a:r>
            <a:endParaRPr lang="tr-TR" sz="1400" b="1" dirty="0">
              <a:latin typeface="Calibri" pitchFamily="34" charset="0"/>
            </a:endParaRPr>
          </a:p>
          <a:p>
            <a:endParaRPr lang="tr-TR" sz="1400" b="1" dirty="0">
              <a:latin typeface="Calibri" pitchFamily="34" charset="0"/>
            </a:endParaRPr>
          </a:p>
          <a:p>
            <a:r>
              <a:rPr lang="tr-TR" sz="1400" b="1" dirty="0" smtClean="0">
                <a:latin typeface="Calibri" pitchFamily="34" charset="0"/>
              </a:rPr>
              <a:t>20:00</a:t>
            </a:r>
            <a:r>
              <a:rPr lang="tr-TR" sz="1400" b="1" dirty="0">
                <a:latin typeface="Calibri" pitchFamily="34" charset="0"/>
              </a:rPr>
              <a:t>	</a:t>
            </a:r>
            <a:r>
              <a:rPr lang="tr-TR" sz="1400" b="1" dirty="0" smtClean="0">
                <a:latin typeface="Calibri" pitchFamily="34" charset="0"/>
              </a:rPr>
              <a:t>		AKŞAM </a:t>
            </a:r>
            <a:r>
              <a:rPr lang="tr-TR" sz="1400" b="1" dirty="0">
                <a:latin typeface="Calibri" pitchFamily="34" charset="0"/>
              </a:rPr>
              <a:t>YEMEĞİ</a:t>
            </a:r>
          </a:p>
          <a:p>
            <a:r>
              <a:rPr lang="tr-TR" sz="1400" b="1" dirty="0" smtClean="0">
                <a:latin typeface="Calibri" pitchFamily="34" charset="0"/>
              </a:rPr>
              <a:t>			</a:t>
            </a:r>
          </a:p>
          <a:p>
            <a:endParaRPr lang="tr-TR" sz="1400" b="1" dirty="0" smtClean="0">
              <a:latin typeface="Calibri" pitchFamily="34" charset="0"/>
            </a:endParaRPr>
          </a:p>
          <a:p>
            <a:endParaRPr lang="tr-TR" b="1" dirty="0" smtClean="0">
              <a:latin typeface="Calibri" pitchFamily="34" charset="0"/>
            </a:endParaRPr>
          </a:p>
          <a:p>
            <a:endParaRPr lang="tr-TR"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4140645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9548768"/>
          </a:xfrm>
          <a:prstGeom prst="rect">
            <a:avLst/>
          </a:prstGeom>
          <a:noFill/>
          <a:ln w="9525">
            <a:noFill/>
            <a:miter lim="800000"/>
            <a:headEnd/>
            <a:tailEnd/>
          </a:ln>
        </p:spPr>
        <p:txBody>
          <a:bodyPr>
            <a:spAutoFit/>
          </a:bodyPr>
          <a:lstStyle/>
          <a:p>
            <a:r>
              <a:rPr lang="tr-TR" b="1" dirty="0" smtClean="0">
                <a:latin typeface="Calibri" pitchFamily="34" charset="0"/>
              </a:rPr>
              <a:t>30 KASIM 2016</a:t>
            </a:r>
          </a:p>
          <a:p>
            <a:endParaRPr lang="tr-TR" b="1" dirty="0" smtClean="0">
              <a:latin typeface="Calibri" pitchFamily="34" charset="0"/>
            </a:endParaRPr>
          </a:p>
          <a:p>
            <a:r>
              <a:rPr lang="tr-TR" sz="1400" b="1" dirty="0" smtClean="0">
                <a:latin typeface="Calibri" pitchFamily="34" charset="0"/>
              </a:rPr>
              <a:t>09:00-09:45		AÇILIŞ KONUŞMALARI</a:t>
            </a:r>
          </a:p>
          <a:p>
            <a:endParaRPr lang="tr-TR" sz="1400" b="1" dirty="0" smtClean="0">
              <a:latin typeface="Calibri" pitchFamily="34" charset="0"/>
            </a:endParaRPr>
          </a:p>
          <a:p>
            <a:pPr>
              <a:spcAft>
                <a:spcPts val="600"/>
              </a:spcAft>
            </a:pPr>
            <a:r>
              <a:rPr lang="tr-TR" sz="1400" b="1" dirty="0" smtClean="0">
                <a:latin typeface="Calibri" pitchFamily="34" charset="0"/>
              </a:rPr>
              <a:t>			Prens </a:t>
            </a:r>
            <a:r>
              <a:rPr lang="tr-TR" sz="1400" b="1" dirty="0" err="1" smtClean="0">
                <a:latin typeface="Calibri" pitchFamily="34" charset="0"/>
              </a:rPr>
              <a:t>Turki</a:t>
            </a:r>
            <a:r>
              <a:rPr lang="tr-TR" sz="1400" b="1" dirty="0" smtClean="0">
                <a:latin typeface="Calibri" pitchFamily="34" charset="0"/>
              </a:rPr>
              <a:t> Bin </a:t>
            </a:r>
            <a:r>
              <a:rPr lang="tr-TR" sz="1400" b="1" dirty="0" err="1" smtClean="0">
                <a:latin typeface="Calibri" pitchFamily="34" charset="0"/>
              </a:rPr>
              <a:t>Talal</a:t>
            </a:r>
            <a:r>
              <a:rPr lang="tr-TR" sz="1400" b="1" dirty="0" smtClean="0">
                <a:latin typeface="Calibri" pitchFamily="34" charset="0"/>
              </a:rPr>
              <a:t> Bin Abdul Aziz Al </a:t>
            </a:r>
            <a:r>
              <a:rPr lang="tr-TR" sz="1400" b="1" dirty="0" err="1" smtClean="0">
                <a:latin typeface="Calibri" pitchFamily="34" charset="0"/>
              </a:rPr>
              <a:t>Saud</a:t>
            </a:r>
            <a:r>
              <a:rPr lang="tr-TR" sz="1400" b="1" dirty="0" smtClean="0">
                <a:latin typeface="Calibri" pitchFamily="34" charset="0"/>
              </a:rPr>
              <a:t>, Suudi Arabistan</a:t>
            </a:r>
          </a:p>
          <a:p>
            <a:pPr>
              <a:spcAft>
                <a:spcPts val="600"/>
              </a:spcAft>
            </a:pPr>
            <a:r>
              <a:rPr lang="tr-TR" sz="1400" b="1" dirty="0" smtClean="0">
                <a:latin typeface="Calibri" pitchFamily="34" charset="0"/>
              </a:rPr>
              <a:t>			Muhammed </a:t>
            </a:r>
            <a:r>
              <a:rPr lang="tr-TR" sz="1400" b="1" dirty="0" err="1" smtClean="0">
                <a:latin typeface="Calibri" pitchFamily="34" charset="0"/>
              </a:rPr>
              <a:t>Zayid</a:t>
            </a:r>
            <a:r>
              <a:rPr lang="tr-TR" sz="1400" b="1" dirty="0" smtClean="0">
                <a:latin typeface="Calibri" pitchFamily="34" charset="0"/>
              </a:rPr>
              <a:t> </a:t>
            </a:r>
            <a:r>
              <a:rPr lang="tr-TR" sz="1400" b="1" dirty="0" err="1" smtClean="0">
                <a:latin typeface="Calibri" pitchFamily="34" charset="0"/>
              </a:rPr>
              <a:t>Awad</a:t>
            </a:r>
            <a:r>
              <a:rPr lang="tr-TR" sz="1400" b="1" dirty="0" smtClean="0">
                <a:latin typeface="Calibri" pitchFamily="34" charset="0"/>
              </a:rPr>
              <a:t>, Dışişleri Bakanı, Sudan</a:t>
            </a:r>
          </a:p>
          <a:p>
            <a:r>
              <a:rPr lang="tr-TR" sz="1400" b="1" dirty="0" smtClean="0">
                <a:latin typeface="Calibri" pitchFamily="34" charset="0"/>
              </a:rPr>
              <a:t>			</a:t>
            </a:r>
            <a:r>
              <a:rPr lang="tr-TR" sz="1400" b="1" dirty="0" err="1" smtClean="0">
                <a:latin typeface="Calibri" pitchFamily="34" charset="0"/>
              </a:rPr>
              <a:t>Mevlüt</a:t>
            </a:r>
            <a:r>
              <a:rPr lang="tr-TR" sz="1400" b="1" dirty="0" smtClean="0">
                <a:latin typeface="Calibri" pitchFamily="34" charset="0"/>
              </a:rPr>
              <a:t> Çavuşoğlu, Türkiye Cumhuriyeti Dışişleri Bakanı*</a:t>
            </a:r>
          </a:p>
          <a:p>
            <a:endParaRPr lang="tr-TR" sz="1400" b="1" dirty="0" smtClean="0">
              <a:latin typeface="Calibri" pitchFamily="34" charset="0"/>
            </a:endParaRPr>
          </a:p>
          <a:p>
            <a:r>
              <a:rPr lang="tr-TR" sz="1400" b="1" dirty="0" smtClean="0">
                <a:latin typeface="Calibri" pitchFamily="34" charset="0"/>
              </a:rPr>
              <a:t>09:45-10:45		</a:t>
            </a:r>
            <a:r>
              <a:rPr lang="tr-TR" sz="1400" b="1" dirty="0">
                <a:latin typeface="Calibri" pitchFamily="34" charset="0"/>
              </a:rPr>
              <a:t>DAHA İYİ BİR GELECEK İÇİN SÜRDÜRÜLEBİLİR EKONOMİ</a:t>
            </a:r>
          </a:p>
          <a:p>
            <a:endParaRPr lang="tr-TR" sz="1400" b="1" dirty="0" smtClean="0">
              <a:latin typeface="Calibri" pitchFamily="34" charset="0"/>
            </a:endParaRPr>
          </a:p>
          <a:p>
            <a:r>
              <a:rPr lang="tr-TR" sz="1400" b="1" dirty="0" err="1">
                <a:latin typeface="Calibri"/>
                <a:cs typeface="Calibri"/>
              </a:rPr>
              <a:t>Moderatör</a:t>
            </a:r>
            <a:r>
              <a:rPr lang="tr-TR" sz="1400" b="1" dirty="0">
                <a:latin typeface="Calibri"/>
                <a:cs typeface="Calibri"/>
              </a:rPr>
              <a:t>:		</a:t>
            </a:r>
            <a:r>
              <a:rPr lang="tr-TR" sz="1400" b="1" dirty="0" smtClean="0">
                <a:latin typeface="Calibri"/>
                <a:cs typeface="Calibri"/>
              </a:rPr>
              <a:t>Kemal Derviş,*</a:t>
            </a:r>
            <a:endParaRPr lang="tr-TR" sz="1400" b="1" dirty="0">
              <a:latin typeface="Calibri"/>
              <a:cs typeface="Calibri"/>
            </a:endParaRPr>
          </a:p>
          <a:p>
            <a:endParaRPr lang="tr-TR" sz="1400" b="1" dirty="0" smtClean="0">
              <a:latin typeface="Calibri" pitchFamily="34" charset="0"/>
            </a:endParaRPr>
          </a:p>
          <a:p>
            <a:pPr>
              <a:spcAft>
                <a:spcPts val="600"/>
              </a:spcAft>
            </a:pPr>
            <a:r>
              <a:rPr lang="tr-TR" sz="1400" b="1" dirty="0" smtClean="0">
                <a:latin typeface="Calibri" pitchFamily="34" charset="0"/>
              </a:rPr>
              <a:t>			</a:t>
            </a:r>
            <a:r>
              <a:rPr lang="tr-TR" sz="1400" b="1" dirty="0" err="1" smtClean="0">
                <a:latin typeface="Calibri" pitchFamily="34" charset="0"/>
              </a:rPr>
              <a:t>Mohammed</a:t>
            </a:r>
            <a:r>
              <a:rPr lang="tr-TR" sz="1400" b="1" dirty="0" smtClean="0">
                <a:latin typeface="Calibri" pitchFamily="34" charset="0"/>
              </a:rPr>
              <a:t> </a:t>
            </a:r>
            <a:r>
              <a:rPr lang="tr-TR" sz="1400" b="1" dirty="0" err="1" smtClean="0">
                <a:latin typeface="Calibri" pitchFamily="34" charset="0"/>
              </a:rPr>
              <a:t>Boussaid</a:t>
            </a:r>
            <a:r>
              <a:rPr lang="tr-TR" sz="1400" b="1" dirty="0" smtClean="0">
                <a:latin typeface="Calibri" pitchFamily="34" charset="0"/>
              </a:rPr>
              <a:t>, Ekonomi ve Finans Bakanı, Fas</a:t>
            </a:r>
          </a:p>
          <a:p>
            <a:pPr>
              <a:spcAft>
                <a:spcPts val="600"/>
              </a:spcAft>
            </a:pPr>
            <a:r>
              <a:rPr lang="tr-TR" sz="1400" b="1" dirty="0" smtClean="0">
                <a:latin typeface="Calibri" pitchFamily="34" charset="0"/>
              </a:rPr>
              <a:t>			</a:t>
            </a:r>
            <a:r>
              <a:rPr lang="tr-TR" sz="1400" b="1" dirty="0" err="1" smtClean="0">
                <a:latin typeface="Calibri" pitchFamily="34" charset="0"/>
              </a:rPr>
              <a:t>Abdul</a:t>
            </a:r>
            <a:r>
              <a:rPr lang="tr-TR" sz="1400" b="1" dirty="0" smtClean="0">
                <a:latin typeface="Calibri" pitchFamily="34" charset="0"/>
              </a:rPr>
              <a:t> </a:t>
            </a:r>
            <a:r>
              <a:rPr lang="tr-TR" sz="1400" b="1" dirty="0" err="1" smtClean="0">
                <a:latin typeface="Calibri" pitchFamily="34" charset="0"/>
              </a:rPr>
              <a:t>Sattar</a:t>
            </a:r>
            <a:r>
              <a:rPr lang="tr-TR" sz="1400" b="1" dirty="0" smtClean="0">
                <a:latin typeface="Calibri" pitchFamily="34" charset="0"/>
              </a:rPr>
              <a:t> </a:t>
            </a:r>
            <a:r>
              <a:rPr lang="tr-TR" sz="1400" b="1" dirty="0" err="1" smtClean="0">
                <a:latin typeface="Calibri" pitchFamily="34" charset="0"/>
              </a:rPr>
              <a:t>Murad</a:t>
            </a:r>
            <a:r>
              <a:rPr lang="tr-TR" sz="1400" b="1" dirty="0" smtClean="0">
                <a:latin typeface="Calibri" pitchFamily="34" charset="0"/>
              </a:rPr>
              <a:t>, Ekonomi Bakanı, Afganistan</a:t>
            </a:r>
          </a:p>
          <a:p>
            <a:r>
              <a:rPr lang="tr-TR" sz="1400" b="1" dirty="0" smtClean="0">
                <a:latin typeface="Calibri" pitchFamily="34" charset="0"/>
              </a:rPr>
              <a:t>			Nihat Zeybekçi, Türkiye Cumhuriyeti Ekonomi Bakanı</a:t>
            </a:r>
          </a:p>
          <a:p>
            <a:r>
              <a:rPr lang="tr-TR" sz="1400" b="1" dirty="0" smtClean="0">
                <a:latin typeface="Calibri" pitchFamily="34" charset="0"/>
              </a:rPr>
              <a:t>			</a:t>
            </a:r>
          </a:p>
          <a:p>
            <a:r>
              <a:rPr lang="tr-TR" sz="1400" b="1" dirty="0" smtClean="0">
                <a:latin typeface="Calibri" pitchFamily="34" charset="0"/>
              </a:rPr>
              <a:t>10:45-11:00 </a:t>
            </a:r>
            <a:r>
              <a:rPr lang="tr-TR" sz="1400" b="1" dirty="0">
                <a:latin typeface="Calibri" pitchFamily="34" charset="0"/>
              </a:rPr>
              <a:t>	</a:t>
            </a:r>
            <a:r>
              <a:rPr lang="tr-TR" sz="1400" b="1" dirty="0" smtClean="0">
                <a:latin typeface="Calibri" pitchFamily="34" charset="0"/>
              </a:rPr>
              <a:t>KAHVE ARASI</a:t>
            </a:r>
            <a:endParaRPr lang="tr-TR" sz="1400" b="1" dirty="0">
              <a:latin typeface="Calibri" pitchFamily="34" charset="0"/>
            </a:endParaRPr>
          </a:p>
          <a:p>
            <a:r>
              <a:rPr lang="tr-TR" sz="1400" b="1" dirty="0">
                <a:latin typeface="Calibri" pitchFamily="34" charset="0"/>
              </a:rPr>
              <a:t>11:00-11:45		TÜRK-ARAP DİYALOĞU PLATFORMU </a:t>
            </a:r>
            <a:r>
              <a:rPr lang="tr-TR" sz="1400" b="1" dirty="0" smtClean="0">
                <a:latin typeface="Calibri" pitchFamily="34" charset="0"/>
              </a:rPr>
              <a:t>PANELİ</a:t>
            </a:r>
          </a:p>
          <a:p>
            <a:endParaRPr lang="tr-TR" sz="1400" b="1" dirty="0">
              <a:latin typeface="Calibri" pitchFamily="34" charset="0"/>
            </a:endParaRPr>
          </a:p>
          <a:p>
            <a:r>
              <a:rPr lang="tr-TR" sz="1400" dirty="0">
                <a:latin typeface="Calibri"/>
                <a:ea typeface="Arial" charset="0"/>
                <a:cs typeface="Calibri"/>
              </a:rPr>
              <a:t>Batı dünyasındaki birçoklarına göre Arap, Türk veya Müslüman sıfatları aynı anlamda kullanılsa da bu bir yanılgıdır. Bununla birlikte, bu sıfatları taşıyanların ortak yönleri sayısızdır. Tuhaf olan, hem Türklerin hem de Arapların kendilerinin de bu ortak yönleri çoğunlukla fark etmemeleridir. Bölge halklarının birbirlerini daha iyi tanımaları ve ilişkilerini geliştirmeleri amacıyla  2012 yılında kurulmuş olan Türk-Arap Diyaloğu Platformu’nun panelinde, turizm temelinde, ama bununla sınırlı kalmayarak, bu yönde atılan adımlar ve daha yapılması gerekenler tartışılacaktır</a:t>
            </a:r>
            <a:r>
              <a:rPr lang="tr-TR" sz="1400" dirty="0" smtClean="0">
                <a:latin typeface="Calibri"/>
                <a:ea typeface="Arial" charset="0"/>
                <a:cs typeface="Calibri"/>
              </a:rPr>
              <a:t>.</a:t>
            </a:r>
          </a:p>
          <a:p>
            <a:endParaRPr lang="tr-TR" sz="1400" dirty="0">
              <a:latin typeface="Calibri" pitchFamily="34" charset="0"/>
            </a:endParaRPr>
          </a:p>
          <a:p>
            <a:r>
              <a:rPr lang="tr-TR" sz="1400" b="1" dirty="0">
                <a:latin typeface="Calibri" pitchFamily="34" charset="0"/>
              </a:rPr>
              <a:t>Açılış Konuşması:	Dr. Bandar Al </a:t>
            </a:r>
            <a:r>
              <a:rPr lang="tr-TR" sz="1400" b="1" dirty="0" err="1">
                <a:latin typeface="Calibri" pitchFamily="34" charset="0"/>
              </a:rPr>
              <a:t>Fuhaid</a:t>
            </a:r>
            <a:r>
              <a:rPr lang="tr-TR" sz="1400" b="1" dirty="0">
                <a:latin typeface="Calibri" pitchFamily="34" charset="0"/>
              </a:rPr>
              <a:t>, Başkan, Arap Turizm Organizasyonu, Suudi Arabistan</a:t>
            </a:r>
          </a:p>
          <a:p>
            <a:endParaRPr lang="tr-TR" sz="1400" b="1" dirty="0">
              <a:latin typeface="Calibri" pitchFamily="34" charset="0"/>
            </a:endParaRPr>
          </a:p>
          <a:p>
            <a:r>
              <a:rPr lang="tr-TR" sz="1400" b="1" dirty="0" err="1">
                <a:latin typeface="Calibri" pitchFamily="34" charset="0"/>
              </a:rPr>
              <a:t>Moderatör</a:t>
            </a:r>
            <a:r>
              <a:rPr lang="tr-TR" sz="1400" b="1" dirty="0">
                <a:latin typeface="Calibri" pitchFamily="34" charset="0"/>
              </a:rPr>
              <a:t>:		</a:t>
            </a:r>
            <a:r>
              <a:rPr lang="tr-TR" sz="1400" b="1" dirty="0" err="1">
                <a:latin typeface="Calibri" pitchFamily="34" charset="0"/>
              </a:rPr>
              <a:t>Muhamed</a:t>
            </a:r>
            <a:r>
              <a:rPr lang="tr-TR" sz="1400" b="1" dirty="0">
                <a:latin typeface="Calibri" pitchFamily="34" charset="0"/>
              </a:rPr>
              <a:t> Al </a:t>
            </a:r>
            <a:r>
              <a:rPr lang="tr-TR" sz="1400" b="1" dirty="0" err="1">
                <a:latin typeface="Calibri" pitchFamily="34" charset="0"/>
              </a:rPr>
              <a:t>Fatah</a:t>
            </a:r>
            <a:r>
              <a:rPr lang="tr-TR" sz="1400" b="1" dirty="0">
                <a:latin typeface="Calibri" pitchFamily="34" charset="0"/>
              </a:rPr>
              <a:t> </a:t>
            </a:r>
            <a:r>
              <a:rPr lang="tr-TR" sz="1400" b="1" dirty="0" err="1">
                <a:latin typeface="Calibri" pitchFamily="34" charset="0"/>
              </a:rPr>
              <a:t>Naciri</a:t>
            </a:r>
            <a:r>
              <a:rPr lang="tr-TR" sz="1400" b="1" dirty="0">
                <a:latin typeface="Calibri" pitchFamily="34" charset="0"/>
              </a:rPr>
              <a:t>, Arap Ligi Türkiye Temsilcisi</a:t>
            </a:r>
          </a:p>
          <a:p>
            <a:endParaRPr lang="tr-TR" sz="1400" b="1" dirty="0" smtClean="0">
              <a:latin typeface="Calibri" pitchFamily="34" charset="0"/>
            </a:endParaRPr>
          </a:p>
          <a:p>
            <a:pPr>
              <a:spcAft>
                <a:spcPts val="300"/>
              </a:spcAft>
            </a:pPr>
            <a:r>
              <a:rPr lang="tr-TR" sz="1400" b="1" dirty="0">
                <a:latin typeface="Calibri" pitchFamily="34" charset="0"/>
              </a:rPr>
              <a:t>			Emrullah İşler, </a:t>
            </a:r>
            <a:r>
              <a:rPr lang="tr-TR" sz="1400" b="1" dirty="0" smtClean="0">
                <a:latin typeface="Calibri" pitchFamily="34" charset="0"/>
              </a:rPr>
              <a:t>Türkiye Cumhuriyeti Başbakan </a:t>
            </a:r>
            <a:r>
              <a:rPr lang="tr-TR" sz="1400" b="1" dirty="0">
                <a:latin typeface="Calibri" pitchFamily="34" charset="0"/>
              </a:rPr>
              <a:t>E. Yardımcısı / Milletvekili</a:t>
            </a:r>
          </a:p>
          <a:p>
            <a:pPr>
              <a:spcAft>
                <a:spcPts val="300"/>
              </a:spcAft>
            </a:pPr>
            <a:r>
              <a:rPr lang="tr-TR" sz="1400" b="1" dirty="0">
                <a:latin typeface="Calibri" pitchFamily="34" charset="0"/>
              </a:rPr>
              <a:t>			Haya Al </a:t>
            </a:r>
            <a:r>
              <a:rPr lang="tr-TR" sz="1400" b="1" dirty="0" err="1">
                <a:latin typeface="Calibri" pitchFamily="34" charset="0"/>
              </a:rPr>
              <a:t>Khalifa</a:t>
            </a:r>
            <a:r>
              <a:rPr lang="tr-TR" sz="1400" b="1" dirty="0">
                <a:latin typeface="Calibri" pitchFamily="34" charset="0"/>
              </a:rPr>
              <a:t>, Diplomat &amp; Avukat, Bahreyn</a:t>
            </a:r>
          </a:p>
          <a:p>
            <a:pPr>
              <a:spcAft>
                <a:spcPts val="300"/>
              </a:spcAft>
            </a:pPr>
            <a:r>
              <a:rPr lang="tr-TR" sz="1400" b="1" dirty="0">
                <a:latin typeface="Calibri" pitchFamily="34" charset="0"/>
              </a:rPr>
              <a:t>			Dr. Muhammed Al </a:t>
            </a:r>
            <a:r>
              <a:rPr lang="tr-TR" sz="1400" b="1" dirty="0" err="1">
                <a:latin typeface="Calibri" pitchFamily="34" charset="0"/>
              </a:rPr>
              <a:t>Rumaihi</a:t>
            </a:r>
            <a:r>
              <a:rPr lang="tr-TR" sz="1400" b="1" dirty="0">
                <a:latin typeface="Calibri" pitchFamily="34" charset="0"/>
              </a:rPr>
              <a:t>, Kültür, Sanat ve Edebiyat Ulusal Konseyi Üyesi, 			</a:t>
            </a:r>
            <a:r>
              <a:rPr lang="tr-TR" sz="1400" b="1" dirty="0" smtClean="0">
                <a:latin typeface="Calibri" pitchFamily="34" charset="0"/>
              </a:rPr>
              <a:t>Kuveyt</a:t>
            </a:r>
            <a:endParaRPr lang="tr-TR" sz="1400" b="1" dirty="0">
              <a:latin typeface="Calibri" pitchFamily="34" charset="0"/>
            </a:endParaRPr>
          </a:p>
          <a:p>
            <a:pPr>
              <a:spcAft>
                <a:spcPts val="300"/>
              </a:spcAft>
            </a:pPr>
            <a:r>
              <a:rPr lang="tr-TR" sz="1400" b="1" dirty="0">
                <a:latin typeface="Calibri" pitchFamily="34" charset="0"/>
              </a:rPr>
              <a:t>			</a:t>
            </a:r>
            <a:r>
              <a:rPr lang="tr-TR" sz="1400" b="1" dirty="0" err="1">
                <a:latin typeface="Calibri" pitchFamily="34" charset="0"/>
              </a:rPr>
              <a:t>Erşat</a:t>
            </a:r>
            <a:r>
              <a:rPr lang="tr-TR" sz="1400" b="1" dirty="0">
                <a:latin typeface="Calibri" pitchFamily="34" charset="0"/>
              </a:rPr>
              <a:t> Hürmüzlü, Onur Kurulu Eş Başkanı, UİP</a:t>
            </a:r>
          </a:p>
          <a:p>
            <a:pPr>
              <a:spcAft>
                <a:spcPts val="300"/>
              </a:spcAft>
            </a:pPr>
            <a:r>
              <a:rPr lang="tr-TR" sz="1400" b="1" dirty="0">
                <a:latin typeface="Calibri" pitchFamily="34" charset="0"/>
              </a:rPr>
              <a:t>			</a:t>
            </a:r>
            <a:r>
              <a:rPr lang="tr-TR" sz="1400" b="1" dirty="0" err="1">
                <a:latin typeface="Calibri" pitchFamily="34" charset="0"/>
              </a:rPr>
              <a:t>Saleh</a:t>
            </a:r>
            <a:r>
              <a:rPr lang="tr-TR" sz="1400" b="1" dirty="0">
                <a:latin typeface="Calibri" pitchFamily="34" charset="0"/>
              </a:rPr>
              <a:t> Al </a:t>
            </a:r>
            <a:r>
              <a:rPr lang="tr-TR" sz="1400" b="1" dirty="0" err="1">
                <a:latin typeface="Calibri" pitchFamily="34" charset="0"/>
              </a:rPr>
              <a:t>Kallab</a:t>
            </a:r>
            <a:r>
              <a:rPr lang="tr-TR" sz="1400" b="1" dirty="0">
                <a:latin typeface="Calibri" pitchFamily="34" charset="0"/>
              </a:rPr>
              <a:t>, E. Enformasyon ve Kültür Bakanı, Ürdün	</a:t>
            </a:r>
          </a:p>
          <a:p>
            <a:r>
              <a:rPr lang="tr-TR" sz="1400" b="1" dirty="0">
                <a:latin typeface="Calibri" pitchFamily="34" charset="0"/>
              </a:rPr>
              <a:t>			Dr. Halit Eren, Genel Direktör, IRCICA	</a:t>
            </a:r>
            <a:endParaRPr lang="tr-TR" sz="1400" dirty="0">
              <a:latin typeface="Calibri" pitchFamily="34" charset="0"/>
            </a:endParaRPr>
          </a:p>
          <a:p>
            <a:endParaRPr lang="tr-TR" sz="1400" b="1" dirty="0">
              <a:latin typeface="Calibri" pitchFamily="34" charset="0"/>
            </a:endParaRPr>
          </a:p>
          <a:p>
            <a:endParaRPr lang="tr-TR" sz="1400" b="1" dirty="0" smtClean="0">
              <a:latin typeface="+mn-lt"/>
            </a:endParaRPr>
          </a:p>
          <a:p>
            <a:endParaRPr lang="tr-TR" sz="1400" b="1" dirty="0" smtClean="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6986528"/>
          </a:xfrm>
          <a:prstGeom prst="rect">
            <a:avLst/>
          </a:prstGeom>
          <a:noFill/>
          <a:ln w="9525">
            <a:noFill/>
            <a:miter lim="800000"/>
            <a:headEnd/>
            <a:tailEnd/>
          </a:ln>
        </p:spPr>
        <p:txBody>
          <a:bodyPr>
            <a:spAutoFit/>
          </a:bodyPr>
          <a:lstStyle/>
          <a:p>
            <a:r>
              <a:rPr lang="tr-TR" sz="1400" b="1" dirty="0" smtClean="0">
                <a:latin typeface="Calibri" pitchFamily="34" charset="0"/>
              </a:rPr>
              <a:t>11:45-12:30	 </a:t>
            </a:r>
            <a:r>
              <a:rPr lang="tr-TR" sz="1400" b="1" dirty="0">
                <a:latin typeface="Calibri" pitchFamily="34" charset="0"/>
              </a:rPr>
              <a:t>	</a:t>
            </a:r>
            <a:r>
              <a:rPr lang="tr-TR" sz="1400" b="1" dirty="0" smtClean="0">
                <a:latin typeface="Calibri" pitchFamily="34" charset="0"/>
              </a:rPr>
              <a:t>GENÇ GİRİŞİMCİLER</a:t>
            </a:r>
          </a:p>
          <a:p>
            <a:endParaRPr lang="tr-TR" sz="1400" b="1" dirty="0" smtClean="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Sadi Özdemir, Gazeteci, Türkiye</a:t>
            </a:r>
          </a:p>
          <a:p>
            <a:endParaRPr lang="tr-TR" sz="1400" b="1" dirty="0" smtClean="0">
              <a:latin typeface="Calibri" pitchFamily="34" charset="0"/>
            </a:endParaRPr>
          </a:p>
          <a:p>
            <a:r>
              <a:rPr lang="tr-TR" sz="1400" b="1" dirty="0" smtClean="0">
                <a:latin typeface="Calibri" pitchFamily="34" charset="0"/>
              </a:rPr>
              <a:t>*Panel konuşmacıları, önümüzdeki hafta belirlenecektir.</a:t>
            </a:r>
          </a:p>
          <a:p>
            <a:endParaRPr lang="tr-TR" sz="1400" b="1" dirty="0" smtClean="0">
              <a:latin typeface="Calibri" pitchFamily="34" charset="0"/>
            </a:endParaRPr>
          </a:p>
          <a:p>
            <a:r>
              <a:rPr lang="tr-TR" sz="1400" b="1" dirty="0" smtClean="0">
                <a:latin typeface="Calibri" pitchFamily="34" charset="0"/>
              </a:rPr>
              <a:t>12:30-13:15		KADININ EKONOMİDEKİ ROLÜ</a:t>
            </a:r>
          </a:p>
          <a:p>
            <a:endParaRPr lang="tr-TR" sz="1400" dirty="0" smtClean="0">
              <a:latin typeface="Calibri"/>
              <a:ea typeface="Arial" charset="0"/>
              <a:cs typeface="Calibri"/>
            </a:endParaRPr>
          </a:p>
          <a:p>
            <a:r>
              <a:rPr lang="tr-TR" sz="1400" dirty="0" smtClean="0">
                <a:latin typeface="Calibri"/>
                <a:ea typeface="Arial" charset="0"/>
                <a:cs typeface="Calibri"/>
              </a:rPr>
              <a:t>Cinsiyet eşitsizliği, tüm dünyada daha adil ve eşit bir topluma yönelik olarak insan potansiyelinden tam anlamıyla faydalanılabilmesi açısından küresel ölçekte ele alınması gereken küresel bir meseledir. Panel, W20’ye ilaveten sosyal medya aracılığıyla kadınların, ekonomide güçlendirilmesi hakkındaki faaliyetlere odaklanacaktır.</a:t>
            </a:r>
          </a:p>
          <a:p>
            <a:endParaRPr lang="tr-TR" sz="1400" dirty="0" smtClean="0">
              <a:latin typeface="Calibri" pitchFamily="34" charset="0"/>
            </a:endParaRPr>
          </a:p>
          <a:p>
            <a:pPr>
              <a:lnSpc>
                <a:spcPct val="150000"/>
              </a:lnSpc>
            </a:pPr>
            <a:r>
              <a:rPr lang="tr-TR" sz="1400" b="1" dirty="0" err="1" smtClean="0">
                <a:latin typeface="Calibri" pitchFamily="34" charset="0"/>
              </a:rPr>
              <a:t>Moderatör</a:t>
            </a:r>
            <a:r>
              <a:rPr lang="tr-TR" sz="1400" b="1" dirty="0" smtClean="0">
                <a:latin typeface="Calibri" pitchFamily="34" charset="0"/>
              </a:rPr>
              <a:t>:		Ebru Dorman, CEO, MV Holding</a:t>
            </a:r>
          </a:p>
          <a:p>
            <a:pPr>
              <a:lnSpc>
                <a:spcPct val="150000"/>
              </a:lnSpc>
            </a:pPr>
            <a:endParaRPr lang="tr-TR" sz="1400" b="1" dirty="0" smtClean="0">
              <a:latin typeface="Calibri" pitchFamily="34" charset="0"/>
            </a:endParaRPr>
          </a:p>
          <a:p>
            <a:pPr>
              <a:lnSpc>
                <a:spcPct val="150000"/>
              </a:lnSpc>
              <a:spcAft>
                <a:spcPts val="0"/>
              </a:spcAft>
            </a:pPr>
            <a:r>
              <a:rPr lang="tr-TR" sz="1400" b="1" dirty="0" smtClean="0">
                <a:latin typeface="Calibri" pitchFamily="34" charset="0"/>
              </a:rPr>
              <a:t>			</a:t>
            </a:r>
            <a:r>
              <a:rPr lang="tr-TR" sz="1400" b="1" dirty="0" err="1" smtClean="0">
                <a:latin typeface="Calibri" pitchFamily="34" charset="0"/>
              </a:rPr>
              <a:t>Gisele</a:t>
            </a:r>
            <a:r>
              <a:rPr lang="tr-TR" sz="1400" b="1" dirty="0" smtClean="0">
                <a:latin typeface="Calibri" pitchFamily="34" charset="0"/>
              </a:rPr>
              <a:t> </a:t>
            </a:r>
            <a:r>
              <a:rPr lang="tr-TR" sz="1400" b="1" dirty="0" err="1" smtClean="0">
                <a:latin typeface="Calibri" pitchFamily="34" charset="0"/>
              </a:rPr>
              <a:t>Khoury</a:t>
            </a:r>
            <a:r>
              <a:rPr lang="tr-TR" sz="1400" b="1" dirty="0" smtClean="0">
                <a:latin typeface="Calibri" pitchFamily="34" charset="0"/>
              </a:rPr>
              <a:t>, Gazeteci, BBC Arabic, </a:t>
            </a:r>
            <a:r>
              <a:rPr lang="tr-TR" sz="1400" b="1" dirty="0" smtClean="0">
                <a:latin typeface="Calibri" pitchFamily="34" charset="0"/>
              </a:rPr>
              <a:t>Lübnan</a:t>
            </a:r>
            <a:endParaRPr lang="tr-TR" sz="1400" b="1" dirty="0" smtClean="0">
              <a:latin typeface="+mn-lt"/>
            </a:endParaRPr>
          </a:p>
          <a:p>
            <a:pPr>
              <a:lnSpc>
                <a:spcPct val="150000"/>
              </a:lnSpc>
            </a:pPr>
            <a:r>
              <a:rPr lang="tr-TR" sz="1400" b="1" dirty="0" smtClean="0">
                <a:latin typeface="+mn-lt"/>
              </a:rPr>
              <a:t>		</a:t>
            </a:r>
            <a:r>
              <a:rPr lang="tr-TR" sz="1400" b="1" dirty="0" smtClean="0">
                <a:latin typeface="Calibri" pitchFamily="34" charset="0"/>
              </a:rPr>
              <a:t>            Canan </a:t>
            </a:r>
            <a:r>
              <a:rPr lang="tr-TR" sz="1400" b="1" dirty="0" err="1" smtClean="0">
                <a:latin typeface="Calibri" pitchFamily="34" charset="0"/>
              </a:rPr>
              <a:t>Özsoy</a:t>
            </a:r>
            <a:r>
              <a:rPr lang="tr-TR" sz="1400" b="1" dirty="0" smtClean="0">
                <a:latin typeface="Calibri" pitchFamily="34" charset="0"/>
              </a:rPr>
              <a:t>,GE Türkiye Genel Müdürü</a:t>
            </a:r>
          </a:p>
          <a:p>
            <a:pPr>
              <a:lnSpc>
                <a:spcPct val="150000"/>
              </a:lnSpc>
            </a:pPr>
            <a:r>
              <a:rPr lang="tr-TR" sz="1400" b="1" dirty="0" smtClean="0">
                <a:latin typeface="Calibri" pitchFamily="34" charset="0"/>
              </a:rPr>
              <a:t>                                   Gamze Cizreli</a:t>
            </a:r>
            <a:r>
              <a:rPr lang="tr-TR" sz="1400" b="1" dirty="0" smtClean="0">
                <a:latin typeface="Calibri" pitchFamily="34" charset="0"/>
              </a:rPr>
              <a:t>, </a:t>
            </a:r>
            <a:r>
              <a:rPr lang="tr-TR" sz="1400" b="1" dirty="0" err="1" smtClean="0">
                <a:latin typeface="Calibri" pitchFamily="34" charset="0"/>
              </a:rPr>
              <a:t>BigChef</a:t>
            </a:r>
            <a:r>
              <a:rPr lang="tr-TR" sz="1400" b="1" dirty="0" smtClean="0">
                <a:latin typeface="Calibri" pitchFamily="34" charset="0"/>
              </a:rPr>
              <a:t> Kurucusu</a:t>
            </a:r>
          </a:p>
          <a:p>
            <a:pPr>
              <a:lnSpc>
                <a:spcPct val="150000"/>
              </a:lnSpc>
            </a:pPr>
            <a:r>
              <a:rPr lang="tr-TR" sz="1400" b="1" dirty="0" smtClean="0">
                <a:latin typeface="Calibri" pitchFamily="34" charset="0"/>
              </a:rPr>
              <a:t>	</a:t>
            </a:r>
            <a:r>
              <a:rPr lang="tr-TR" sz="1400" b="1" dirty="0" smtClean="0">
                <a:latin typeface="Calibri" pitchFamily="34" charset="0"/>
              </a:rPr>
              <a:t>		</a:t>
            </a:r>
            <a:r>
              <a:rPr lang="tr-TR" sz="1400" b="1" dirty="0" err="1" smtClean="0">
                <a:latin typeface="Calibri" pitchFamily="34" charset="0"/>
              </a:rPr>
              <a:t>Anousheh</a:t>
            </a:r>
            <a:r>
              <a:rPr lang="tr-TR" sz="1400" b="1" dirty="0" smtClean="0">
                <a:latin typeface="Calibri" pitchFamily="34" charset="0"/>
              </a:rPr>
              <a:t> </a:t>
            </a:r>
            <a:r>
              <a:rPr lang="tr-TR" sz="1400" b="1" dirty="0" err="1" smtClean="0">
                <a:latin typeface="Calibri" pitchFamily="34" charset="0"/>
              </a:rPr>
              <a:t>Ansari</a:t>
            </a:r>
            <a:r>
              <a:rPr lang="tr-TR" sz="1400" b="1" dirty="0" smtClean="0">
                <a:latin typeface="Calibri" pitchFamily="34" charset="0"/>
              </a:rPr>
              <a:t>, Başkan, </a:t>
            </a:r>
            <a:r>
              <a:rPr lang="tr-TR" sz="1400" b="1" dirty="0" err="1" smtClean="0">
                <a:latin typeface="Calibri" pitchFamily="34" charset="0"/>
              </a:rPr>
              <a:t>Prodea</a:t>
            </a:r>
            <a:r>
              <a:rPr lang="tr-TR" sz="1400" b="1" dirty="0" smtClean="0">
                <a:latin typeface="Calibri" pitchFamily="34" charset="0"/>
              </a:rPr>
              <a:t> </a:t>
            </a:r>
            <a:r>
              <a:rPr lang="tr-TR" sz="1400" b="1" dirty="0" err="1" smtClean="0">
                <a:latin typeface="Calibri" pitchFamily="34" charset="0"/>
              </a:rPr>
              <a:t>Systems</a:t>
            </a:r>
            <a:r>
              <a:rPr lang="tr-TR" sz="1400" b="1" dirty="0" smtClean="0">
                <a:latin typeface="Calibri" pitchFamily="34" charset="0"/>
              </a:rPr>
              <a:t>*</a:t>
            </a:r>
          </a:p>
          <a:p>
            <a:pPr>
              <a:lnSpc>
                <a:spcPct val="150000"/>
              </a:lnSpc>
            </a:pPr>
            <a:endParaRPr lang="tr-TR" sz="1400" b="1" dirty="0" smtClean="0">
              <a:latin typeface="Calibri" pitchFamily="34" charset="0"/>
            </a:endParaRPr>
          </a:p>
          <a:p>
            <a:pPr>
              <a:lnSpc>
                <a:spcPct val="150000"/>
              </a:lnSpc>
            </a:pPr>
            <a:r>
              <a:rPr lang="tr-TR" sz="1400" b="1" dirty="0" smtClean="0">
                <a:latin typeface="Calibri" pitchFamily="34" charset="0"/>
              </a:rPr>
              <a:t>                                   Murat </a:t>
            </a:r>
            <a:r>
              <a:rPr lang="tr-TR" sz="1400" b="1" dirty="0" err="1" smtClean="0">
                <a:latin typeface="Calibri" pitchFamily="34" charset="0"/>
              </a:rPr>
              <a:t>Yeşildere</a:t>
            </a:r>
            <a:r>
              <a:rPr lang="tr-TR" sz="1400" b="1" dirty="0" smtClean="0">
                <a:latin typeface="Calibri" pitchFamily="34" charset="0"/>
              </a:rPr>
              <a:t>, Egon </a:t>
            </a:r>
            <a:r>
              <a:rPr lang="tr-TR" sz="1400" b="1" dirty="0" err="1" smtClean="0">
                <a:latin typeface="Calibri" pitchFamily="34" charset="0"/>
              </a:rPr>
              <a:t>Zehnder</a:t>
            </a:r>
            <a:r>
              <a:rPr lang="tr-TR" sz="1400" b="1" dirty="0" smtClean="0">
                <a:latin typeface="Calibri" pitchFamily="34" charset="0"/>
              </a:rPr>
              <a:t>  </a:t>
            </a:r>
            <a:endParaRPr lang="tr-TR" sz="1400" b="1" dirty="0" smtClean="0">
              <a:latin typeface="Calibri" pitchFamily="34" charset="0"/>
            </a:endParaRPr>
          </a:p>
          <a:p>
            <a:pPr>
              <a:lnSpc>
                <a:spcPct val="150000"/>
              </a:lnSpc>
            </a:pPr>
            <a:r>
              <a:rPr lang="tr-TR" sz="1400" b="1" dirty="0" smtClean="0">
                <a:latin typeface="Calibri" pitchFamily="34" charset="0"/>
              </a:rPr>
              <a:t>	</a:t>
            </a:r>
            <a:r>
              <a:rPr lang="tr-TR" sz="1400" b="1" dirty="0" smtClean="0">
                <a:latin typeface="Calibri" pitchFamily="34" charset="0"/>
              </a:rPr>
              <a:t>		Mithat Rende, E. Büyükelçi</a:t>
            </a:r>
          </a:p>
          <a:p>
            <a:pPr>
              <a:lnSpc>
                <a:spcPct val="150000"/>
              </a:lnSpc>
            </a:pPr>
            <a:endParaRPr lang="tr-TR" sz="1400" b="1" dirty="0" smtClean="0">
              <a:latin typeface="Calibri" pitchFamily="34" charset="0"/>
            </a:endParaRPr>
          </a:p>
          <a:p>
            <a:r>
              <a:rPr lang="tr-TR" sz="1400" b="1" dirty="0" smtClean="0">
                <a:latin typeface="Calibri" pitchFamily="34" charset="0"/>
              </a:rPr>
              <a:t>*Panel konuşmacılarının kalanı, Kurul Üyemiz Ebru Dorman ile beraber organize edilecektir.</a:t>
            </a:r>
          </a:p>
          <a:p>
            <a:r>
              <a:rPr lang="tr-TR" sz="1400" b="1" dirty="0" smtClean="0">
                <a:latin typeface="+mn-lt"/>
              </a:rPr>
              <a:t> </a:t>
            </a:r>
          </a:p>
          <a:p>
            <a:r>
              <a:rPr lang="tr-TR" sz="1400" b="1" dirty="0" smtClean="0">
                <a:latin typeface="Calibri" pitchFamily="34" charset="0"/>
              </a:rPr>
              <a:t>13:15-14:15 </a:t>
            </a:r>
            <a:r>
              <a:rPr lang="tr-TR" sz="1400" b="1" dirty="0">
                <a:latin typeface="Calibri" pitchFamily="34" charset="0"/>
              </a:rPr>
              <a:t>	</a:t>
            </a:r>
            <a:r>
              <a:rPr lang="tr-TR" sz="1400" b="1" dirty="0" smtClean="0">
                <a:latin typeface="Calibri" pitchFamily="34" charset="0"/>
              </a:rPr>
              <a:t>ÖĞLE </a:t>
            </a:r>
            <a:r>
              <a:rPr lang="tr-TR" sz="1400" b="1" dirty="0">
                <a:latin typeface="Calibri" pitchFamily="34" charset="0"/>
              </a:rPr>
              <a:t>YEMEĞİ</a:t>
            </a:r>
          </a:p>
          <a:p>
            <a:endParaRPr lang="tr-TR" sz="1400"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987706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5509200"/>
          </a:xfrm>
          <a:prstGeom prst="rect">
            <a:avLst/>
          </a:prstGeom>
          <a:noFill/>
          <a:ln w="9525">
            <a:noFill/>
            <a:miter lim="800000"/>
            <a:headEnd/>
            <a:tailEnd/>
          </a:ln>
        </p:spPr>
        <p:txBody>
          <a:bodyPr>
            <a:spAutoFit/>
          </a:bodyPr>
          <a:lstStyle/>
          <a:p>
            <a:r>
              <a:rPr lang="tr-TR" sz="1400" b="1" dirty="0" smtClean="0">
                <a:latin typeface="Calibri" pitchFamily="34" charset="0"/>
              </a:rPr>
              <a:t>14:15-15:15</a:t>
            </a:r>
            <a:r>
              <a:rPr lang="tr-TR" sz="1400" b="1" dirty="0">
                <a:latin typeface="Calibri" pitchFamily="34" charset="0"/>
              </a:rPr>
              <a:t>		GELİŞMEKTE OLAN ÜLKELERE BATI’NIN YAKLAŞIMI</a:t>
            </a:r>
          </a:p>
          <a:p>
            <a:endParaRPr lang="tr-TR" sz="1400" b="1" dirty="0">
              <a:latin typeface="Calibri" pitchFamily="34" charset="0"/>
            </a:endParaRPr>
          </a:p>
          <a:p>
            <a:r>
              <a:rPr lang="tr-TR" sz="1400" dirty="0" smtClean="0">
                <a:latin typeface="Calibri"/>
                <a:cs typeface="Calibri"/>
              </a:rPr>
              <a:t>Avrupa’nın </a:t>
            </a:r>
            <a:r>
              <a:rPr lang="tr-TR" sz="1400" dirty="0">
                <a:latin typeface="Calibri"/>
                <a:cs typeface="Calibri"/>
              </a:rPr>
              <a:t>tarihsel </a:t>
            </a:r>
            <a:r>
              <a:rPr lang="tr-TR" sz="1400" dirty="0" smtClean="0">
                <a:latin typeface="Calibri"/>
                <a:cs typeface="Calibri"/>
              </a:rPr>
              <a:t>gelişiminin </a:t>
            </a:r>
            <a:r>
              <a:rPr lang="tr-TR" sz="1400" dirty="0">
                <a:latin typeface="Calibri"/>
                <a:cs typeface="Calibri"/>
              </a:rPr>
              <a:t>bir </a:t>
            </a:r>
            <a:r>
              <a:rPr lang="tr-TR" sz="1400" dirty="0" smtClean="0">
                <a:latin typeface="Calibri"/>
                <a:cs typeface="Calibri"/>
              </a:rPr>
              <a:t>yan ürünü olan </a:t>
            </a:r>
            <a:r>
              <a:rPr lang="tr-TR" sz="1400" dirty="0" err="1">
                <a:latin typeface="Calibri"/>
                <a:cs typeface="Calibri"/>
              </a:rPr>
              <a:t>modernite</a:t>
            </a:r>
            <a:r>
              <a:rPr lang="tr-TR" sz="1400" dirty="0">
                <a:latin typeface="Calibri"/>
                <a:cs typeface="Calibri"/>
              </a:rPr>
              <a:t>, önce Batı’nın geri kalanına </a:t>
            </a:r>
            <a:r>
              <a:rPr lang="tr-TR" sz="1400" dirty="0" smtClean="0">
                <a:latin typeface="Calibri"/>
                <a:cs typeface="Calibri"/>
              </a:rPr>
              <a:t>yayılmış; </a:t>
            </a:r>
            <a:r>
              <a:rPr lang="tr-TR" sz="1400" dirty="0">
                <a:latin typeface="Calibri"/>
                <a:cs typeface="Calibri"/>
              </a:rPr>
              <a:t>ardından da, değişen ölçülerde, dünyanın geri kalanı tarafından taklit </a:t>
            </a:r>
            <a:r>
              <a:rPr lang="tr-TR" sz="1400" dirty="0" smtClean="0">
                <a:latin typeface="Calibri"/>
                <a:cs typeface="Calibri"/>
              </a:rPr>
              <a:t>edilmiştir</a:t>
            </a:r>
            <a:r>
              <a:rPr lang="tr-TR" sz="1400" dirty="0">
                <a:latin typeface="Calibri"/>
                <a:cs typeface="Calibri"/>
              </a:rPr>
              <a:t>. Ancak, </a:t>
            </a:r>
            <a:r>
              <a:rPr lang="tr-TR" sz="1400" dirty="0" smtClean="0">
                <a:latin typeface="Calibri"/>
                <a:cs typeface="Calibri"/>
              </a:rPr>
              <a:t>birçok Batılı, </a:t>
            </a:r>
            <a:r>
              <a:rPr lang="tr-TR" sz="1400" dirty="0" err="1" smtClean="0">
                <a:latin typeface="Calibri"/>
                <a:cs typeface="Calibri"/>
              </a:rPr>
              <a:t>moderniteyi</a:t>
            </a:r>
            <a:r>
              <a:rPr lang="tr-TR" sz="1400" dirty="0" smtClean="0">
                <a:latin typeface="Calibri"/>
                <a:cs typeface="Calibri"/>
              </a:rPr>
              <a:t> </a:t>
            </a:r>
            <a:r>
              <a:rPr lang="tr-TR" sz="1400" dirty="0">
                <a:latin typeface="Calibri"/>
                <a:cs typeface="Calibri"/>
              </a:rPr>
              <a:t>doğrusal bir çizgide ilerler görmekte, hayli spesifik koşullarda ortaya çıktığı gerçeğini atlamaktadır. Bu yaklaşım, Batı’nın, ‘</a:t>
            </a:r>
            <a:r>
              <a:rPr lang="tr-TR" sz="1400" dirty="0" err="1">
                <a:latin typeface="Calibri"/>
                <a:cs typeface="Calibri"/>
              </a:rPr>
              <a:t>moderniteye</a:t>
            </a:r>
            <a:r>
              <a:rPr lang="tr-TR" sz="1400" dirty="0">
                <a:latin typeface="Calibri"/>
                <a:cs typeface="Calibri"/>
              </a:rPr>
              <a:t> geç ulaşanlarla’, yani gelişmekte olan ülkelerle empati kurmasını engellemektedir. </a:t>
            </a:r>
            <a:r>
              <a:rPr lang="tr-TR" sz="1400" dirty="0" smtClean="0">
                <a:latin typeface="Calibri"/>
                <a:cs typeface="Calibri"/>
              </a:rPr>
              <a:t>Panel, </a:t>
            </a:r>
            <a:r>
              <a:rPr lang="tr-TR" sz="1400" dirty="0" err="1">
                <a:latin typeface="Calibri"/>
                <a:cs typeface="Calibri"/>
              </a:rPr>
              <a:t>aşırılıkçılık</a:t>
            </a:r>
            <a:r>
              <a:rPr lang="tr-TR" sz="1400" dirty="0">
                <a:latin typeface="Calibri"/>
                <a:cs typeface="Calibri"/>
              </a:rPr>
              <a:t>, </a:t>
            </a:r>
            <a:r>
              <a:rPr lang="tr-TR" sz="1400" dirty="0" err="1">
                <a:latin typeface="Calibri"/>
                <a:cs typeface="Calibri"/>
              </a:rPr>
              <a:t>İslamofobi</a:t>
            </a:r>
            <a:r>
              <a:rPr lang="tr-TR" sz="1400" dirty="0">
                <a:latin typeface="Calibri"/>
                <a:cs typeface="Calibri"/>
              </a:rPr>
              <a:t>, insan hakları, medyanın konuları </a:t>
            </a:r>
            <a:r>
              <a:rPr lang="tr-TR" sz="1400" dirty="0" smtClean="0">
                <a:latin typeface="Calibri"/>
                <a:cs typeface="Calibri"/>
              </a:rPr>
              <a:t>sunumuna ilaveten aktif </a:t>
            </a:r>
            <a:r>
              <a:rPr lang="tr-TR" sz="1400" dirty="0">
                <a:latin typeface="Calibri"/>
                <a:cs typeface="Calibri"/>
              </a:rPr>
              <a:t>dinleme ve empati çerçevesinde, Avrupa/Batı merkezci yaklaşımın yankılarını tartışacaktır.</a:t>
            </a:r>
          </a:p>
          <a:p>
            <a:endParaRPr lang="tr-TR" sz="1400" b="1" dirty="0">
              <a:latin typeface="Calibri" pitchFamily="34" charset="0"/>
            </a:endParaRPr>
          </a:p>
          <a:p>
            <a:r>
              <a:rPr lang="tr-TR" sz="1400" b="1" dirty="0">
                <a:latin typeface="Calibri" pitchFamily="34" charset="0"/>
              </a:rPr>
              <a:t>Açılış Konuşması:	</a:t>
            </a:r>
            <a:r>
              <a:rPr lang="tr-TR" sz="1400" b="1" dirty="0" err="1">
                <a:latin typeface="Calibri" pitchFamily="34" charset="0"/>
              </a:rPr>
              <a:t>Lord</a:t>
            </a:r>
            <a:r>
              <a:rPr lang="tr-TR" sz="1400" b="1" dirty="0">
                <a:latin typeface="Calibri" pitchFamily="34" charset="0"/>
              </a:rPr>
              <a:t> </a:t>
            </a:r>
            <a:r>
              <a:rPr lang="tr-TR" sz="1400" b="1" dirty="0" err="1" smtClean="0">
                <a:latin typeface="Calibri" pitchFamily="34" charset="0"/>
              </a:rPr>
              <a:t>Ahmad</a:t>
            </a:r>
            <a:r>
              <a:rPr lang="tr-TR" sz="1400" b="1" dirty="0">
                <a:latin typeface="Calibri" pitchFamily="34" charset="0"/>
              </a:rPr>
              <a:t>, </a:t>
            </a:r>
            <a:r>
              <a:rPr lang="tr-TR" sz="1400" b="1" dirty="0" err="1">
                <a:latin typeface="Calibri" pitchFamily="34" charset="0"/>
              </a:rPr>
              <a:t>Lordlar</a:t>
            </a:r>
            <a:r>
              <a:rPr lang="tr-TR" sz="1400" b="1" dirty="0">
                <a:latin typeface="Calibri" pitchFamily="34" charset="0"/>
              </a:rPr>
              <a:t> Kamarası Üyesi, İngiltere</a:t>
            </a:r>
          </a:p>
          <a:p>
            <a:endParaRPr lang="tr-TR" sz="1400" b="1" dirty="0">
              <a:latin typeface="Calibri" pitchFamily="34" charset="0"/>
            </a:endParaRPr>
          </a:p>
          <a:p>
            <a:r>
              <a:rPr lang="tr-TR" sz="1400" b="1" dirty="0" err="1">
                <a:latin typeface="Calibri" pitchFamily="34" charset="0"/>
              </a:rPr>
              <a:t>Moderatör</a:t>
            </a:r>
            <a:r>
              <a:rPr lang="tr-TR" sz="1400" b="1" dirty="0">
                <a:latin typeface="Calibri" pitchFamily="34" charset="0"/>
              </a:rPr>
              <a:t>:	</a:t>
            </a:r>
            <a:r>
              <a:rPr lang="tr-TR" sz="1400" b="1" dirty="0" smtClean="0">
                <a:latin typeface="Calibri" pitchFamily="34" charset="0"/>
              </a:rPr>
              <a:t>	Egemen Bağış, Türkiye Cumhuriyeti E. Avrupa Birliği Bakanı </a:t>
            </a:r>
            <a:endParaRPr lang="tr-TR" sz="1400" b="1" dirty="0">
              <a:latin typeface="Calibri" pitchFamily="34" charset="0"/>
            </a:endParaRPr>
          </a:p>
          <a:p>
            <a:endParaRPr lang="tr-TR" sz="1400" b="1" dirty="0" smtClean="0">
              <a:latin typeface="Calibri" pitchFamily="34" charset="0"/>
            </a:endParaRPr>
          </a:p>
          <a:p>
            <a:r>
              <a:rPr lang="tr-TR" sz="1400" b="1" dirty="0" smtClean="0">
                <a:latin typeface="Calibri" pitchFamily="34" charset="0"/>
              </a:rPr>
              <a:t>			</a:t>
            </a:r>
            <a:r>
              <a:rPr lang="tr-TR" sz="1400" b="1" dirty="0" smtClean="0">
                <a:latin typeface="Calibri" pitchFamily="34" charset="0"/>
              </a:rPr>
              <a:t>Selim Yerel, Türkiye AB </a:t>
            </a:r>
            <a:r>
              <a:rPr lang="tr-TR" sz="1400" b="1" dirty="0" err="1" smtClean="0">
                <a:latin typeface="Calibri" pitchFamily="34" charset="0"/>
              </a:rPr>
              <a:t>Temsilcis</a:t>
            </a:r>
            <a:r>
              <a:rPr lang="tr-TR" sz="1400" b="1" dirty="0" smtClean="0">
                <a:latin typeface="Calibri" pitchFamily="34" charset="0"/>
              </a:rPr>
              <a:t>*</a:t>
            </a:r>
          </a:p>
          <a:p>
            <a:r>
              <a:rPr lang="tr-TR" sz="1400" b="1" dirty="0" smtClean="0">
                <a:latin typeface="Calibri" pitchFamily="34" charset="0"/>
              </a:rPr>
              <a:t>	</a:t>
            </a:r>
            <a:r>
              <a:rPr lang="tr-TR" sz="1400" b="1" dirty="0" smtClean="0">
                <a:latin typeface="Calibri" pitchFamily="34" charset="0"/>
              </a:rPr>
              <a:t>		</a:t>
            </a:r>
            <a:r>
              <a:rPr lang="tr-TR" sz="1400" b="1" dirty="0" err="1" smtClean="0">
                <a:latin typeface="Calibri" pitchFamily="34" charset="0"/>
              </a:rPr>
              <a:t>Justin</a:t>
            </a:r>
            <a:r>
              <a:rPr lang="tr-TR" sz="1400" b="1" dirty="0" smtClean="0">
                <a:latin typeface="Calibri" pitchFamily="34" charset="0"/>
              </a:rPr>
              <a:t> </a:t>
            </a:r>
            <a:r>
              <a:rPr lang="tr-TR" sz="1400" b="1" dirty="0" err="1" smtClean="0">
                <a:latin typeface="Calibri" pitchFamily="34" charset="0"/>
              </a:rPr>
              <a:t>McCarthy</a:t>
            </a:r>
            <a:r>
              <a:rPr lang="tr-TR" sz="1400" b="1" dirty="0" smtClean="0">
                <a:latin typeface="Calibri" pitchFamily="34" charset="0"/>
              </a:rPr>
              <a:t>, Tari</a:t>
            </a:r>
            <a:r>
              <a:rPr lang="tr-TR" sz="1400" b="1" dirty="0" smtClean="0">
                <a:latin typeface="Calibri" pitchFamily="34" charset="0"/>
              </a:rPr>
              <a:t>h Profesörü,</a:t>
            </a:r>
            <a:r>
              <a:rPr lang="tr-TR" sz="1400" b="1" dirty="0" smtClean="0">
                <a:latin typeface="Calibri" pitchFamily="34" charset="0"/>
              </a:rPr>
              <a:t> </a:t>
            </a:r>
            <a:r>
              <a:rPr lang="tr-TR" sz="1400" b="1" dirty="0" err="1" smtClean="0">
                <a:latin typeface="Calibri" pitchFamily="34" charset="0"/>
              </a:rPr>
              <a:t>Louisville</a:t>
            </a:r>
            <a:r>
              <a:rPr lang="tr-TR" sz="1400" b="1" dirty="0" smtClean="0">
                <a:latin typeface="Calibri" pitchFamily="34" charset="0"/>
              </a:rPr>
              <a:t> Üniversitesi</a:t>
            </a:r>
            <a:r>
              <a:rPr lang="tr-TR" sz="1400" b="1" smtClean="0">
                <a:latin typeface="Calibri" pitchFamily="34" charset="0"/>
              </a:rPr>
              <a:t>, Amerika* </a:t>
            </a:r>
            <a:endParaRPr lang="tr-TR" sz="1400" b="1" dirty="0">
              <a:latin typeface="Calibri" pitchFamily="34" charset="0"/>
            </a:endParaRPr>
          </a:p>
          <a:p>
            <a:pPr>
              <a:spcAft>
                <a:spcPts val="600"/>
              </a:spcAft>
            </a:pPr>
            <a:r>
              <a:rPr lang="tr-TR" sz="1400" b="1" dirty="0">
                <a:latin typeface="Calibri" pitchFamily="34" charset="0"/>
              </a:rPr>
              <a:t>			</a:t>
            </a:r>
            <a:r>
              <a:rPr lang="tr-TR" sz="1400" b="1" dirty="0" err="1" smtClean="0">
                <a:latin typeface="Calibri" pitchFamily="34" charset="0"/>
              </a:rPr>
              <a:t>Monika</a:t>
            </a:r>
            <a:r>
              <a:rPr lang="tr-TR" sz="1400" b="1" dirty="0" smtClean="0">
                <a:latin typeface="Calibri" pitchFamily="34" charset="0"/>
              </a:rPr>
              <a:t> </a:t>
            </a:r>
            <a:r>
              <a:rPr lang="tr-TR" sz="1400" b="1" dirty="0" err="1" smtClean="0">
                <a:latin typeface="Calibri" pitchFamily="34" charset="0"/>
              </a:rPr>
              <a:t>Schmutz</a:t>
            </a:r>
            <a:r>
              <a:rPr lang="tr-TR" sz="1400" b="1" dirty="0" smtClean="0">
                <a:latin typeface="Calibri" pitchFamily="34" charset="0"/>
              </a:rPr>
              <a:t> </a:t>
            </a:r>
            <a:r>
              <a:rPr lang="tr-TR" sz="1400" b="1" dirty="0" err="1" smtClean="0">
                <a:latin typeface="Calibri" pitchFamily="34" charset="0"/>
              </a:rPr>
              <a:t>Kırgöz</a:t>
            </a:r>
            <a:r>
              <a:rPr lang="tr-TR" sz="1400" b="1" dirty="0" smtClean="0">
                <a:latin typeface="Calibri" pitchFamily="34" charset="0"/>
              </a:rPr>
              <a:t>, Başkonsolos, İsviçre</a:t>
            </a:r>
            <a:endParaRPr lang="tr-TR" sz="1400" b="1" dirty="0">
              <a:latin typeface="Calibri" pitchFamily="34" charset="0"/>
            </a:endParaRPr>
          </a:p>
          <a:p>
            <a:pPr>
              <a:spcAft>
                <a:spcPts val="600"/>
              </a:spcAft>
            </a:pPr>
            <a:r>
              <a:rPr lang="tr-TR" sz="1400" b="1" dirty="0">
                <a:latin typeface="Calibri" pitchFamily="34" charset="0"/>
              </a:rPr>
              <a:t>			</a:t>
            </a:r>
            <a:r>
              <a:rPr lang="tr-TR" sz="1400" b="1" dirty="0" smtClean="0">
                <a:latin typeface="Calibri" pitchFamily="34" charset="0"/>
              </a:rPr>
              <a:t>Dr. Zehra </a:t>
            </a:r>
            <a:r>
              <a:rPr lang="tr-TR" sz="1400" b="1" dirty="0">
                <a:latin typeface="Calibri" pitchFamily="34" charset="0"/>
              </a:rPr>
              <a:t>Güngör</a:t>
            </a:r>
            <a:r>
              <a:rPr lang="tr-TR" sz="1400" b="1" dirty="0" smtClean="0">
                <a:latin typeface="Calibri" pitchFamily="34" charset="0"/>
              </a:rPr>
              <a:t>, IPRA 2014 Dünya Başkanı / </a:t>
            </a:r>
            <a:r>
              <a:rPr lang="tr-TR" sz="1400" b="1" dirty="0" err="1">
                <a:latin typeface="Calibri" pitchFamily="34" charset="0"/>
              </a:rPr>
              <a:t>Stage</a:t>
            </a:r>
            <a:r>
              <a:rPr lang="tr-TR" sz="1400" b="1" dirty="0">
                <a:latin typeface="Calibri" pitchFamily="34" charset="0"/>
              </a:rPr>
              <a:t> İletişim </a:t>
            </a:r>
            <a:r>
              <a:rPr lang="tr-TR" sz="1400" b="1" dirty="0" smtClean="0">
                <a:latin typeface="Calibri" pitchFamily="34" charset="0"/>
              </a:rPr>
              <a:t>Ajans Başkanı</a:t>
            </a:r>
          </a:p>
          <a:p>
            <a:pPr>
              <a:spcAft>
                <a:spcPts val="600"/>
              </a:spcAft>
            </a:pPr>
            <a:r>
              <a:rPr lang="tr-TR" sz="1400" b="1" dirty="0">
                <a:latin typeface="Calibri" pitchFamily="34" charset="0"/>
              </a:rPr>
              <a:t>	</a:t>
            </a:r>
            <a:r>
              <a:rPr lang="tr-TR" sz="1400" b="1" dirty="0" smtClean="0">
                <a:latin typeface="Calibri" pitchFamily="34" charset="0"/>
              </a:rPr>
              <a:t>		</a:t>
            </a:r>
          </a:p>
          <a:p>
            <a:pPr>
              <a:spcAft>
                <a:spcPts val="600"/>
              </a:spcAft>
            </a:pPr>
            <a:endParaRPr lang="tr-TR" sz="1400" b="1" dirty="0" smtClean="0">
              <a:latin typeface="Calibri" pitchFamily="34" charset="0"/>
            </a:endParaRPr>
          </a:p>
          <a:p>
            <a:pPr>
              <a:spcAft>
                <a:spcPts val="600"/>
              </a:spcAft>
            </a:pPr>
            <a:endParaRPr lang="tr-TR" sz="1400" b="1" dirty="0">
              <a:latin typeface="Calibri" pitchFamily="34" charset="0"/>
            </a:endParaRPr>
          </a:p>
          <a:p>
            <a:pPr>
              <a:spcAft>
                <a:spcPts val="600"/>
              </a:spcAft>
            </a:pPr>
            <a:r>
              <a:rPr lang="tr-TR" sz="1400" b="1" dirty="0" smtClean="0">
                <a:latin typeface="+mn-lt"/>
              </a:rPr>
              <a:t>	</a:t>
            </a:r>
            <a:endParaRPr lang="tr-TR" sz="1400" b="1" dirty="0" smtClean="0">
              <a:solidFill>
                <a:srgbClr val="FF0000"/>
              </a:solidFill>
              <a:latin typeface="+mn-lt"/>
            </a:endParaRPr>
          </a:p>
          <a:p>
            <a:endParaRPr lang="tr-TR" sz="1400" b="1" dirty="0" smtClean="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extLst>
      <p:ext uri="{BB962C8B-B14F-4D97-AF65-F5344CB8AC3E}">
        <p14:creationId xmlns="" xmlns:p14="http://schemas.microsoft.com/office/powerpoint/2010/main" val="987706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5459413" y="5284788"/>
            <a:ext cx="184150" cy="369887"/>
          </a:xfrm>
          <a:prstGeom prst="rect">
            <a:avLst/>
          </a:prstGeom>
          <a:noFill/>
          <a:ln w="9525">
            <a:noFill/>
            <a:miter lim="800000"/>
            <a:headEnd/>
            <a:tailEnd/>
          </a:ln>
        </p:spPr>
        <p:txBody>
          <a:bodyPr wrap="none">
            <a:spAutoFit/>
          </a:bodyPr>
          <a:lstStyle/>
          <a:p>
            <a:endParaRPr lang="tr-TR">
              <a:latin typeface="Calibri" pitchFamily="34" charset="0"/>
            </a:endParaRPr>
          </a:p>
        </p:txBody>
      </p:sp>
      <p:sp>
        <p:nvSpPr>
          <p:cNvPr id="2051" name="2 Dikdörtgen"/>
          <p:cNvSpPr>
            <a:spLocks noChangeArrowheads="1"/>
          </p:cNvSpPr>
          <p:nvPr/>
        </p:nvSpPr>
        <p:spPr bwMode="auto">
          <a:xfrm>
            <a:off x="149225" y="1279525"/>
            <a:ext cx="7273925" cy="8833187"/>
          </a:xfrm>
          <a:prstGeom prst="rect">
            <a:avLst/>
          </a:prstGeom>
          <a:noFill/>
          <a:ln w="9525">
            <a:noFill/>
            <a:miter lim="800000"/>
            <a:headEnd/>
            <a:tailEnd/>
          </a:ln>
        </p:spPr>
        <p:txBody>
          <a:bodyPr>
            <a:spAutoFit/>
          </a:bodyPr>
          <a:lstStyle/>
          <a:p>
            <a:r>
              <a:rPr lang="tr-TR" sz="1400" b="1" dirty="0" smtClean="0">
                <a:latin typeface="Calibri" pitchFamily="34" charset="0"/>
              </a:rPr>
              <a:t>15:15-16:15		İSLAMİ FİNANS VE ETKİ YATIRIMCILIĞI EKOSİSTEMİNE DOĞRU</a:t>
            </a:r>
          </a:p>
          <a:p>
            <a:endParaRPr lang="tr-TR" sz="1400" b="1" dirty="0" smtClean="0">
              <a:latin typeface="Calibri" pitchFamily="34" charset="0"/>
            </a:endParaRPr>
          </a:p>
          <a:p>
            <a:pPr algn="just"/>
            <a:r>
              <a:rPr lang="tr-TR" sz="1400" dirty="0" smtClean="0">
                <a:latin typeface="Calibri"/>
                <a:cs typeface="Calibri"/>
              </a:rPr>
              <a:t>Yoksulluğun, sosyal eşitsizliklerin ve çevresel risklerin onur kırıcı durumuyla mücadele etme ve tüm dünyaya barış ve adalet yayma amacındaki cesur ve evrensel araç, Sürdürülebilir Kalkınma 2030 Gündemi ve onun 17 adet Hedefi (</a:t>
            </a:r>
            <a:r>
              <a:rPr lang="tr-TR" sz="1400" dirty="0" err="1" smtClean="0">
                <a:latin typeface="Calibri"/>
                <a:cs typeface="Calibri"/>
              </a:rPr>
              <a:t>SDGs</a:t>
            </a:r>
            <a:r>
              <a:rPr lang="tr-TR" sz="1400" dirty="0" smtClean="0">
                <a:latin typeface="Calibri"/>
                <a:cs typeface="Calibri"/>
              </a:rPr>
              <a:t>), yeniden hayata geçirilen Sürdürülebilir Kalkınmaya yönelik Küresel Ortaklık çerçevesinde devlet dışı aktörlerin eylemine ve işbirliğine ihtiyaç duymaktadır. İslam Kalkınma Bankası ile İstanbul Uluslararası Özel Sektör ve Kalkınma Merkezi’nin öncülüğünde </a:t>
            </a:r>
            <a:r>
              <a:rPr lang="tr-TR" sz="1400" dirty="0" err="1" smtClean="0">
                <a:latin typeface="Calibri"/>
                <a:cs typeface="Calibri"/>
              </a:rPr>
              <a:t>UNDP’nin</a:t>
            </a:r>
            <a:r>
              <a:rPr lang="tr-TR" sz="1400" dirty="0" smtClean="0">
                <a:latin typeface="Calibri"/>
                <a:cs typeface="Calibri"/>
              </a:rPr>
              <a:t> Küresel İslami Finans ve Etki Yatırımcılığı Platformu (GIFIIP), bu tür ortaklıklara örnek teşkil etmektedir. GIFIIP, İslami finans ve etki yatırımcılığını; SDG uygulamasını, özel sektörün küresel olarak taahhüdü vasıtasıyla, kolaylaştırıcı bir konuma getirmeye çabalamaktadır. Bu paneldeki tartışmalar, 2030 </a:t>
            </a:r>
            <a:r>
              <a:rPr lang="tr-TR" sz="1400" dirty="0" err="1" smtClean="0">
                <a:latin typeface="Calibri"/>
                <a:cs typeface="Calibri"/>
              </a:rPr>
              <a:t>Gündemi’nin</a:t>
            </a:r>
            <a:r>
              <a:rPr lang="tr-TR" sz="1400" dirty="0" smtClean="0">
                <a:latin typeface="Calibri"/>
                <a:cs typeface="Calibri"/>
              </a:rPr>
              <a:t> uygulanmasına desteği doğrultusunda İslami finans ile etki yatırımcılığının ortak temelini vurgulayacaktır. </a:t>
            </a:r>
          </a:p>
          <a:p>
            <a:endParaRPr lang="tr-TR" sz="1400" b="1" dirty="0" smtClean="0">
              <a:latin typeface="Calibri" pitchFamily="34" charset="0"/>
            </a:endParaRPr>
          </a:p>
          <a:p>
            <a:pPr>
              <a:spcAft>
                <a:spcPts val="600"/>
              </a:spcAft>
            </a:pPr>
            <a:r>
              <a:rPr lang="tr-TR" sz="1400" b="1" dirty="0">
                <a:latin typeface="Calibri" pitchFamily="34" charset="0"/>
              </a:rPr>
              <a:t>Açılış </a:t>
            </a:r>
            <a:r>
              <a:rPr lang="tr-TR" sz="1400" b="1" dirty="0" smtClean="0">
                <a:latin typeface="Calibri" pitchFamily="34" charset="0"/>
              </a:rPr>
              <a:t>Konuşması:	Adnan </a:t>
            </a:r>
            <a:r>
              <a:rPr lang="tr-TR" sz="1400" b="1" dirty="0" err="1" smtClean="0">
                <a:latin typeface="Calibri" pitchFamily="34" charset="0"/>
              </a:rPr>
              <a:t>Ahmed</a:t>
            </a:r>
            <a:r>
              <a:rPr lang="tr-TR" sz="1400" b="1" dirty="0" smtClean="0">
                <a:latin typeface="Calibri" pitchFamily="34" charset="0"/>
              </a:rPr>
              <a:t> </a:t>
            </a:r>
            <a:r>
              <a:rPr lang="tr-TR" sz="1400" b="1" dirty="0" err="1" smtClean="0">
                <a:latin typeface="Calibri" pitchFamily="34" charset="0"/>
              </a:rPr>
              <a:t>Yousif</a:t>
            </a:r>
            <a:r>
              <a:rPr lang="tr-TR" sz="1400" b="1" dirty="0" smtClean="0">
                <a:latin typeface="Calibri" pitchFamily="34" charset="0"/>
              </a:rPr>
              <a:t>, Başkan ve CEO, Al Baraka Bankacılık Grubu, Bahreyn</a:t>
            </a:r>
          </a:p>
          <a:p>
            <a:pPr>
              <a:spcAft>
                <a:spcPts val="600"/>
              </a:spcAft>
            </a:pPr>
            <a:r>
              <a:rPr lang="tr-TR" sz="1400" b="1" dirty="0">
                <a:latin typeface="Calibri" pitchFamily="34" charset="0"/>
              </a:rPr>
              <a:t>	</a:t>
            </a:r>
            <a:r>
              <a:rPr lang="tr-TR" sz="1400" b="1" dirty="0" smtClean="0">
                <a:latin typeface="Calibri" pitchFamily="34" charset="0"/>
              </a:rPr>
              <a:t>		Osman Akyüz, Genel Sekreter, Türkiye Katılım Bankaları Birliği, Türkiye</a:t>
            </a:r>
          </a:p>
          <a:p>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Sayed</a:t>
            </a:r>
            <a:r>
              <a:rPr lang="tr-TR" sz="1400" b="1" dirty="0" smtClean="0">
                <a:latin typeface="Calibri" pitchFamily="34" charset="0"/>
              </a:rPr>
              <a:t> </a:t>
            </a:r>
            <a:r>
              <a:rPr lang="tr-TR" sz="1400" b="1" dirty="0" err="1" smtClean="0">
                <a:latin typeface="Calibri" pitchFamily="34" charset="0"/>
              </a:rPr>
              <a:t>Aqa</a:t>
            </a:r>
            <a:r>
              <a:rPr lang="tr-TR" sz="1400" b="1" dirty="0" smtClean="0">
                <a:latin typeface="Calibri" pitchFamily="34" charset="0"/>
              </a:rPr>
              <a:t>, Başkan Yardımcısı, İşbirliği ve Kapasite Geliştirme, İslam Kalkınma </a:t>
            </a:r>
            <a:r>
              <a:rPr lang="tr-TR" sz="1400" b="1" dirty="0">
                <a:latin typeface="Calibri" pitchFamily="34" charset="0"/>
              </a:rPr>
              <a:t>	</a:t>
            </a:r>
            <a:r>
              <a:rPr lang="tr-TR" sz="1400" b="1" dirty="0" smtClean="0">
                <a:latin typeface="Calibri" pitchFamily="34" charset="0"/>
              </a:rPr>
              <a:t>		Bankası, Suudi Arabistan</a:t>
            </a:r>
          </a:p>
          <a:p>
            <a:endParaRPr lang="tr-TR" sz="1400" b="1" dirty="0">
              <a:latin typeface="Calibri" pitchFamily="34" charset="0"/>
            </a:endParaRPr>
          </a:p>
          <a:p>
            <a:r>
              <a:rPr lang="tr-TR" sz="1400" b="1" dirty="0" err="1" smtClean="0">
                <a:latin typeface="Calibri" pitchFamily="34" charset="0"/>
              </a:rPr>
              <a:t>Moderatör</a:t>
            </a:r>
            <a:r>
              <a:rPr lang="tr-TR" sz="1400" b="1" dirty="0" smtClean="0">
                <a:latin typeface="Calibri" pitchFamily="34" charset="0"/>
              </a:rPr>
              <a:t>:		Michael </a:t>
            </a:r>
            <a:r>
              <a:rPr lang="tr-TR" sz="1400" b="1" dirty="0" err="1" smtClean="0">
                <a:latin typeface="Calibri" pitchFamily="34" charset="0"/>
              </a:rPr>
              <a:t>Gassner</a:t>
            </a:r>
            <a:r>
              <a:rPr lang="tr-TR" sz="1400" b="1" dirty="0" smtClean="0">
                <a:latin typeface="Calibri" pitchFamily="34" charset="0"/>
              </a:rPr>
              <a:t>, Editör, </a:t>
            </a:r>
            <a:r>
              <a:rPr lang="tr-TR" sz="1400" b="1" dirty="0" err="1" smtClean="0">
                <a:latin typeface="Calibri" pitchFamily="34" charset="0"/>
              </a:rPr>
              <a:t>IslamicFinance.de</a:t>
            </a:r>
            <a:r>
              <a:rPr lang="tr-TR" sz="1400" b="1" dirty="0" smtClean="0">
                <a:latin typeface="Calibri" pitchFamily="34" charset="0"/>
              </a:rPr>
              <a:t>, Almanya</a:t>
            </a:r>
          </a:p>
          <a:p>
            <a:endParaRPr lang="tr-TR" sz="1400" b="1" dirty="0" smtClean="0">
              <a:latin typeface="Calibri" pitchFamily="34" charset="0"/>
            </a:endParaRPr>
          </a:p>
          <a:p>
            <a:pPr>
              <a:spcAft>
                <a:spcPts val="600"/>
              </a:spcAft>
            </a:pPr>
            <a:r>
              <a:rPr lang="tr-TR" sz="1400" b="1" dirty="0" smtClean="0">
                <a:latin typeface="Calibri" pitchFamily="34" charset="0"/>
              </a:rPr>
              <a:t>			</a:t>
            </a:r>
            <a:r>
              <a:rPr lang="tr-TR" sz="1400" b="1" dirty="0" err="1" smtClean="0">
                <a:latin typeface="Calibri" pitchFamily="34" charset="0"/>
              </a:rPr>
              <a:t>Hussam</a:t>
            </a:r>
            <a:r>
              <a:rPr lang="tr-TR" sz="1400" b="1" dirty="0" smtClean="0">
                <a:latin typeface="Calibri" pitchFamily="34" charset="0"/>
              </a:rPr>
              <a:t> Abu Issa, Başkan Yardımcısı, Salam International, Katar</a:t>
            </a:r>
          </a:p>
          <a:p>
            <a:pPr>
              <a:spcAft>
                <a:spcPts val="600"/>
              </a:spcAft>
            </a:pPr>
            <a:r>
              <a:rPr lang="tr-TR" sz="1400" b="1" dirty="0" smtClean="0">
                <a:latin typeface="Calibri" pitchFamily="34" charset="0"/>
              </a:rPr>
              <a:t>			Ufuk Uyan, Genel Müdür, Kuveyt Türk, Türkiye</a:t>
            </a:r>
          </a:p>
          <a:p>
            <a:pPr>
              <a:spcAft>
                <a:spcPts val="600"/>
              </a:spcAft>
            </a:pP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Aamir</a:t>
            </a:r>
            <a:r>
              <a:rPr lang="tr-TR" sz="1400" b="1" dirty="0" smtClean="0">
                <a:latin typeface="Calibri" pitchFamily="34" charset="0"/>
              </a:rPr>
              <a:t> </a:t>
            </a:r>
            <a:r>
              <a:rPr lang="tr-TR" sz="1400" b="1" dirty="0" err="1" smtClean="0">
                <a:latin typeface="Calibri" pitchFamily="34" charset="0"/>
              </a:rPr>
              <a:t>Rehman</a:t>
            </a:r>
            <a:r>
              <a:rPr lang="tr-TR" sz="1400" b="1" dirty="0" smtClean="0">
                <a:latin typeface="Calibri" pitchFamily="34" charset="0"/>
              </a:rPr>
              <a:t>, Yönetim Müdürü, </a:t>
            </a:r>
            <a:r>
              <a:rPr lang="tr-TR" sz="1400" b="1" dirty="0" err="1" smtClean="0">
                <a:latin typeface="Calibri" pitchFamily="34" charset="0"/>
              </a:rPr>
              <a:t>Fajr</a:t>
            </a:r>
            <a:r>
              <a:rPr lang="tr-TR" sz="1400" b="1" dirty="0" smtClean="0">
                <a:latin typeface="Calibri" pitchFamily="34" charset="0"/>
              </a:rPr>
              <a:t> </a:t>
            </a:r>
            <a:r>
              <a:rPr lang="tr-TR" sz="1400" b="1" dirty="0" err="1" smtClean="0">
                <a:latin typeface="Calibri" pitchFamily="34" charset="0"/>
              </a:rPr>
              <a:t>Capital</a:t>
            </a:r>
            <a:r>
              <a:rPr lang="tr-TR" sz="1400" b="1" dirty="0" smtClean="0">
                <a:latin typeface="Calibri" pitchFamily="34" charset="0"/>
              </a:rPr>
              <a:t>, Birleşik Arap Emirlikleri</a:t>
            </a:r>
          </a:p>
          <a:p>
            <a:pPr>
              <a:spcAft>
                <a:spcPts val="600"/>
              </a:spcAft>
            </a:pP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Babur</a:t>
            </a:r>
            <a:r>
              <a:rPr lang="tr-TR" sz="1400" b="1" dirty="0" smtClean="0">
                <a:latin typeface="Calibri" pitchFamily="34" charset="0"/>
              </a:rPr>
              <a:t> </a:t>
            </a:r>
            <a:r>
              <a:rPr lang="tr-TR" sz="1400" b="1" dirty="0" err="1" smtClean="0">
                <a:latin typeface="Calibri" pitchFamily="34" charset="0"/>
              </a:rPr>
              <a:t>Tolbayev</a:t>
            </a:r>
            <a:r>
              <a:rPr lang="tr-TR" sz="1400" b="1" dirty="0" smtClean="0">
                <a:latin typeface="Calibri" pitchFamily="34" charset="0"/>
              </a:rPr>
              <a:t>, CEO, </a:t>
            </a:r>
            <a:r>
              <a:rPr lang="tr-TR" sz="1400" b="1" dirty="0" err="1" smtClean="0">
                <a:latin typeface="Calibri" pitchFamily="34" charset="0"/>
              </a:rPr>
              <a:t>Mol</a:t>
            </a:r>
            <a:r>
              <a:rPr lang="tr-TR" sz="1400" b="1" dirty="0" smtClean="0">
                <a:latin typeface="Calibri" pitchFamily="34" charset="0"/>
              </a:rPr>
              <a:t> Bulak, Kazakistan</a:t>
            </a:r>
          </a:p>
          <a:p>
            <a:pPr>
              <a:spcAft>
                <a:spcPts val="600"/>
              </a:spcAft>
            </a:pPr>
            <a:r>
              <a:rPr lang="tr-TR" sz="1400" b="1" dirty="0">
                <a:latin typeface="Calibri" pitchFamily="34" charset="0"/>
              </a:rPr>
              <a:t>	</a:t>
            </a:r>
            <a:r>
              <a:rPr lang="tr-TR" sz="1400" b="1" dirty="0" smtClean="0">
                <a:latin typeface="Calibri" pitchFamily="34" charset="0"/>
              </a:rPr>
              <a:t>		Charles-</a:t>
            </a:r>
            <a:r>
              <a:rPr lang="tr-TR" sz="1400" b="1" dirty="0" err="1" smtClean="0">
                <a:latin typeface="Calibri" pitchFamily="34" charset="0"/>
              </a:rPr>
              <a:t>Antoine</a:t>
            </a:r>
            <a:r>
              <a:rPr lang="tr-TR" sz="1400" b="1" dirty="0" smtClean="0">
                <a:latin typeface="Calibri" pitchFamily="34" charset="0"/>
              </a:rPr>
              <a:t> </a:t>
            </a:r>
            <a:r>
              <a:rPr lang="tr-TR" sz="1400" b="1" dirty="0" err="1" smtClean="0">
                <a:latin typeface="Calibri" pitchFamily="34" charset="0"/>
              </a:rPr>
              <a:t>Janssen</a:t>
            </a:r>
            <a:r>
              <a:rPr lang="tr-TR" sz="1400" b="1" dirty="0" smtClean="0">
                <a:latin typeface="Calibri" pitchFamily="34" charset="0"/>
              </a:rPr>
              <a:t>, Yönetim Ortağı, KOIS </a:t>
            </a:r>
            <a:r>
              <a:rPr lang="tr-TR" sz="1400" b="1" dirty="0" err="1" smtClean="0">
                <a:latin typeface="Calibri" pitchFamily="34" charset="0"/>
              </a:rPr>
              <a:t>Invest</a:t>
            </a:r>
            <a:r>
              <a:rPr lang="tr-TR" sz="1400" b="1" dirty="0" smtClean="0">
                <a:latin typeface="Calibri" pitchFamily="34" charset="0"/>
              </a:rPr>
              <a:t>, Belçika</a:t>
            </a:r>
          </a:p>
          <a:p>
            <a:pPr>
              <a:spcAft>
                <a:spcPts val="600"/>
              </a:spcAft>
            </a:pP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Daud</a:t>
            </a:r>
            <a:r>
              <a:rPr lang="tr-TR" sz="1400" b="1" dirty="0" smtClean="0">
                <a:latin typeface="Calibri" pitchFamily="34" charset="0"/>
              </a:rPr>
              <a:t> </a:t>
            </a:r>
            <a:r>
              <a:rPr lang="tr-TR" sz="1400" b="1" dirty="0" err="1" smtClean="0">
                <a:latin typeface="Calibri" pitchFamily="34" charset="0"/>
              </a:rPr>
              <a:t>Vicary</a:t>
            </a:r>
            <a:r>
              <a:rPr lang="tr-TR" sz="1400" b="1" dirty="0" smtClean="0">
                <a:latin typeface="Calibri" pitchFamily="34" charset="0"/>
              </a:rPr>
              <a:t> Abdullah, Başkan ve CEO, INCEIF, Malezya</a:t>
            </a:r>
          </a:p>
          <a:p>
            <a:pPr>
              <a:spcAft>
                <a:spcPts val="600"/>
              </a:spcAft>
            </a:pP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Maha</a:t>
            </a:r>
            <a:r>
              <a:rPr lang="tr-TR" sz="1400" b="1" dirty="0" smtClean="0">
                <a:latin typeface="Calibri" pitchFamily="34" charset="0"/>
              </a:rPr>
              <a:t> Al- </a:t>
            </a:r>
            <a:r>
              <a:rPr lang="tr-TR" sz="1400" b="1" dirty="0" err="1" smtClean="0">
                <a:latin typeface="Calibri" pitchFamily="34" charset="0"/>
              </a:rPr>
              <a:t>Ghunaim</a:t>
            </a:r>
            <a:r>
              <a:rPr lang="tr-TR" sz="1400" b="1" dirty="0" smtClean="0">
                <a:latin typeface="Calibri" pitchFamily="34" charset="0"/>
              </a:rPr>
              <a:t>, Başkan Yardımcısı ve Grup CEO’su, Global </a:t>
            </a:r>
            <a:r>
              <a:rPr lang="tr-TR" sz="1400" b="1" dirty="0" err="1" smtClean="0">
                <a:latin typeface="Calibri" pitchFamily="34" charset="0"/>
              </a:rPr>
              <a:t>Investment</a:t>
            </a:r>
            <a:r>
              <a:rPr lang="tr-TR" sz="1400" b="1" dirty="0">
                <a:latin typeface="Calibri" pitchFamily="34" charset="0"/>
              </a:rPr>
              <a:t> </a:t>
            </a:r>
            <a:r>
              <a:rPr lang="tr-TR" sz="1400" b="1" dirty="0" smtClean="0">
                <a:latin typeface="Calibri" pitchFamily="34" charset="0"/>
              </a:rPr>
              <a:t>				House KPSC</a:t>
            </a:r>
          </a:p>
          <a:p>
            <a:pPr>
              <a:spcAft>
                <a:spcPts val="600"/>
              </a:spcAft>
            </a:pPr>
            <a:r>
              <a:rPr lang="tr-TR" sz="1400" b="1" dirty="0">
                <a:latin typeface="Calibri" pitchFamily="34" charset="0"/>
              </a:rPr>
              <a:t>	</a:t>
            </a:r>
            <a:r>
              <a:rPr lang="tr-TR" sz="1400" b="1" dirty="0" smtClean="0">
                <a:latin typeface="Calibri" pitchFamily="34" charset="0"/>
              </a:rPr>
              <a:t>		Tan Sri </a:t>
            </a:r>
            <a:r>
              <a:rPr lang="tr-TR" sz="1400" b="1" dirty="0" err="1" smtClean="0">
                <a:latin typeface="Calibri" pitchFamily="34" charset="0"/>
              </a:rPr>
              <a:t>Dato</a:t>
            </a:r>
            <a:r>
              <a:rPr lang="tr-TR" sz="1400" b="1" dirty="0" smtClean="0">
                <a:latin typeface="Calibri" pitchFamily="34" charset="0"/>
              </a:rPr>
              <a:t>’ Azman </a:t>
            </a:r>
            <a:r>
              <a:rPr lang="tr-TR" sz="1400" b="1" dirty="0" err="1" smtClean="0">
                <a:latin typeface="Calibri" pitchFamily="34" charset="0"/>
              </a:rPr>
              <a:t>Hj</a:t>
            </a:r>
            <a:r>
              <a:rPr lang="tr-TR" sz="1400" b="1" dirty="0" smtClean="0">
                <a:latin typeface="Calibri" pitchFamily="34" charset="0"/>
              </a:rPr>
              <a:t> </a:t>
            </a:r>
            <a:r>
              <a:rPr lang="tr-TR" sz="1400" b="1" dirty="0" err="1" smtClean="0">
                <a:latin typeface="Calibri" pitchFamily="34" charset="0"/>
              </a:rPr>
              <a:t>Mokhtar</a:t>
            </a:r>
            <a:r>
              <a:rPr lang="tr-TR" sz="1400" b="1" dirty="0" smtClean="0">
                <a:latin typeface="Calibri" pitchFamily="34" charset="0"/>
              </a:rPr>
              <a:t>, Yönetim Müdürü, </a:t>
            </a:r>
            <a:r>
              <a:rPr lang="tr-TR" sz="1400" b="1" dirty="0" err="1" smtClean="0">
                <a:latin typeface="Calibri" pitchFamily="34" charset="0"/>
              </a:rPr>
              <a:t>Khazanah</a:t>
            </a:r>
            <a:r>
              <a:rPr lang="tr-TR" sz="1400" b="1" dirty="0" smtClean="0">
                <a:latin typeface="Calibri" pitchFamily="34" charset="0"/>
              </a:rPr>
              <a:t> </a:t>
            </a:r>
            <a:r>
              <a:rPr lang="tr-TR" sz="1400" b="1" dirty="0" err="1" smtClean="0">
                <a:latin typeface="Calibri" pitchFamily="34" charset="0"/>
              </a:rPr>
              <a:t>Nasional</a:t>
            </a:r>
            <a:r>
              <a:rPr lang="tr-TR" sz="1400" b="1" dirty="0" smtClean="0">
                <a:latin typeface="Calibri" pitchFamily="34" charset="0"/>
              </a:rPr>
              <a:t> </a:t>
            </a:r>
            <a:r>
              <a:rPr lang="tr-TR" sz="1400" b="1" dirty="0">
                <a:latin typeface="Calibri" pitchFamily="34" charset="0"/>
              </a:rPr>
              <a:t>	</a:t>
            </a:r>
            <a:r>
              <a:rPr lang="tr-TR" sz="1400" b="1" dirty="0" smtClean="0">
                <a:latin typeface="Calibri" pitchFamily="34" charset="0"/>
              </a:rPr>
              <a:t>			</a:t>
            </a:r>
            <a:r>
              <a:rPr lang="tr-TR" sz="1400" b="1" dirty="0" err="1" smtClean="0">
                <a:latin typeface="Calibri" pitchFamily="34" charset="0"/>
              </a:rPr>
              <a:t>Berhad</a:t>
            </a:r>
            <a:r>
              <a:rPr lang="tr-TR" sz="1400" b="1" dirty="0" smtClean="0">
                <a:latin typeface="Calibri" pitchFamily="34" charset="0"/>
              </a:rPr>
              <a:t>, Malezya</a:t>
            </a:r>
          </a:p>
          <a:p>
            <a:endParaRPr lang="tr-TR" sz="1400" b="1" dirty="0" smtClean="0">
              <a:latin typeface="Calibri" pitchFamily="34" charset="0"/>
            </a:endParaRPr>
          </a:p>
          <a:p>
            <a:r>
              <a:rPr lang="tr-TR" sz="1400" b="1" dirty="0" smtClean="0">
                <a:latin typeface="Calibri" pitchFamily="34" charset="0"/>
              </a:rPr>
              <a:t>16:15-16:30		KAHVE ARASI</a:t>
            </a:r>
          </a:p>
          <a:p>
            <a:endParaRPr lang="tr-TR" sz="1400" b="1" dirty="0" smtClean="0">
              <a:latin typeface="Calibri" pitchFamily="34" charset="0"/>
            </a:endParaRPr>
          </a:p>
          <a:p>
            <a:endParaRPr lang="tr-TR" sz="1400" b="1" dirty="0" smtClean="0">
              <a:latin typeface="Calibri" pitchFamily="34" charset="0"/>
            </a:endParaRPr>
          </a:p>
          <a:p>
            <a:r>
              <a:rPr lang="tr-TR" sz="1400" b="1" dirty="0" smtClean="0">
                <a:latin typeface="Calibri" pitchFamily="34" charset="0"/>
              </a:rPr>
              <a:t>		</a:t>
            </a:r>
          </a:p>
          <a:p>
            <a:endParaRPr lang="tr-TR" sz="1400" b="1" dirty="0">
              <a:latin typeface="Calibri" pitchFamily="34" charset="0"/>
            </a:endParaRPr>
          </a:p>
        </p:txBody>
      </p:sp>
      <p:pic>
        <p:nvPicPr>
          <p:cNvPr id="4" name="Picture 2"/>
          <p:cNvPicPr>
            <a:picLocks noChangeAspect="1" noChangeArrowheads="1"/>
          </p:cNvPicPr>
          <p:nvPr/>
        </p:nvPicPr>
        <p:blipFill>
          <a:blip r:embed="rId4"/>
          <a:srcRect/>
          <a:stretch>
            <a:fillRect/>
          </a:stretch>
        </p:blipFill>
        <p:spPr bwMode="auto">
          <a:xfrm>
            <a:off x="3161414" y="152400"/>
            <a:ext cx="1393537" cy="1127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4823</TotalTime>
  <Words>120</Words>
  <Application>Microsoft Macintosh PowerPoint</Application>
  <PresentationFormat>Özel</PresentationFormat>
  <Paragraphs>351</Paragraphs>
  <Slides>14</Slides>
  <Notes>14</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Office Theme</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Company>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win pro</cp:lastModifiedBy>
  <cp:revision>237</cp:revision>
  <dcterms:created xsi:type="dcterms:W3CDTF">2013-04-12T14:14:02Z</dcterms:created>
  <dcterms:modified xsi:type="dcterms:W3CDTF">2016-10-14T14:57:37Z</dcterms:modified>
</cp:coreProperties>
</file>