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6" r:id="rId2"/>
    <p:sldId id="308" r:id="rId3"/>
    <p:sldId id="335" r:id="rId4"/>
    <p:sldId id="333" r:id="rId5"/>
    <p:sldId id="325" r:id="rId6"/>
    <p:sldId id="326" r:id="rId7"/>
    <p:sldId id="327" r:id="rId8"/>
    <p:sldId id="328" r:id="rId9"/>
    <p:sldId id="329" r:id="rId10"/>
    <p:sldId id="306" r:id="rId11"/>
    <p:sldId id="307" r:id="rId12"/>
    <p:sldId id="318" r:id="rId13"/>
    <p:sldId id="336" r:id="rId14"/>
    <p:sldId id="337" r:id="rId15"/>
    <p:sldId id="257" r:id="rId16"/>
    <p:sldId id="310" r:id="rId17"/>
    <p:sldId id="261" r:id="rId18"/>
    <p:sldId id="262" r:id="rId19"/>
    <p:sldId id="265" r:id="rId20"/>
    <p:sldId id="266" r:id="rId21"/>
    <p:sldId id="271" r:id="rId22"/>
    <p:sldId id="340" r:id="rId23"/>
    <p:sldId id="313" r:id="rId24"/>
    <p:sldId id="338" r:id="rId25"/>
    <p:sldId id="311" r:id="rId26"/>
    <p:sldId id="312" r:id="rId27"/>
    <p:sldId id="339" r:id="rId28"/>
    <p:sldId id="332" r:id="rId29"/>
    <p:sldId id="331" r:id="rId30"/>
    <p:sldId id="277" r:id="rId3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5" autoAdjust="0"/>
    <p:restoredTop sz="94660"/>
  </p:normalViewPr>
  <p:slideViewPr>
    <p:cSldViewPr>
      <p:cViewPr>
        <p:scale>
          <a:sx n="69" d="100"/>
          <a:sy n="69" d="100"/>
        </p:scale>
        <p:origin x="-92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F9A72-0864-440A-91F3-8BBF4D0E6A3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EC55CD-9172-4C5F-8CAF-3698A98C8164}">
      <dgm:prSet phldrT="[Texto]"/>
      <dgm:spPr/>
      <dgm:t>
        <a:bodyPr/>
        <a:lstStyle/>
        <a:p>
          <a:r>
            <a:rPr lang="en-US" noProof="0" dirty="0" smtClean="0"/>
            <a:t>Companies that will operate from abroad</a:t>
          </a:r>
          <a:endParaRPr lang="en-US" noProof="0" dirty="0"/>
        </a:p>
      </dgm:t>
    </dgm:pt>
    <dgm:pt modelId="{60C635EE-B057-4E59-A773-85BE12C9758E}" type="parTrans" cxnId="{7430A75C-4361-4C6E-87CC-788E3AF63C06}">
      <dgm:prSet/>
      <dgm:spPr/>
      <dgm:t>
        <a:bodyPr/>
        <a:lstStyle/>
        <a:p>
          <a:endParaRPr lang="es-PE" dirty="0"/>
        </a:p>
      </dgm:t>
    </dgm:pt>
    <dgm:pt modelId="{2411C0BF-E45B-44BC-940D-97E42A84E72D}" type="sibTrans" cxnId="{7430A75C-4361-4C6E-87CC-788E3AF63C06}">
      <dgm:prSet/>
      <dgm:spPr/>
      <dgm:t>
        <a:bodyPr/>
        <a:lstStyle/>
        <a:p>
          <a:endParaRPr lang="es-PE"/>
        </a:p>
      </dgm:t>
    </dgm:pt>
    <dgm:pt modelId="{1A7F1156-A58B-449B-94BA-DD53AA377827}">
      <dgm:prSet phldrT="[Texto]"/>
      <dgm:spPr/>
      <dgm:t>
        <a:bodyPr/>
        <a:lstStyle/>
        <a:p>
          <a:r>
            <a:rPr lang="en-US" noProof="0" dirty="0" smtClean="0"/>
            <a:t>Establishing a branch</a:t>
          </a:r>
          <a:endParaRPr lang="en-US" noProof="0" dirty="0"/>
        </a:p>
      </dgm:t>
    </dgm:pt>
    <dgm:pt modelId="{A21B068A-1A7B-4DA6-B7DB-8A601C236B30}" type="parTrans" cxnId="{65E97BA4-0A37-4754-9B5B-511E394B7D66}">
      <dgm:prSet/>
      <dgm:spPr/>
      <dgm:t>
        <a:bodyPr/>
        <a:lstStyle/>
        <a:p>
          <a:endParaRPr lang="es-PE" dirty="0"/>
        </a:p>
      </dgm:t>
    </dgm:pt>
    <dgm:pt modelId="{DE70464E-C6C5-49D7-9BD1-076567842144}" type="sibTrans" cxnId="{65E97BA4-0A37-4754-9B5B-511E394B7D66}">
      <dgm:prSet/>
      <dgm:spPr/>
      <dgm:t>
        <a:bodyPr/>
        <a:lstStyle/>
        <a:p>
          <a:endParaRPr lang="es-PE"/>
        </a:p>
      </dgm:t>
    </dgm:pt>
    <dgm:pt modelId="{B59A310B-223F-415A-B9D1-E97E3C378B6D}">
      <dgm:prSet phldrT="[Texto]"/>
      <dgm:spPr/>
      <dgm:t>
        <a:bodyPr/>
        <a:lstStyle/>
        <a:p>
          <a:r>
            <a:rPr lang="en-US" noProof="0" dirty="0" smtClean="0"/>
            <a:t>Without establishing a branch, only with the appointment of  representatives</a:t>
          </a:r>
          <a:endParaRPr lang="en-US" noProof="0" dirty="0"/>
        </a:p>
      </dgm:t>
    </dgm:pt>
    <dgm:pt modelId="{80FD61D4-3EF6-4CEB-A0CA-F905EDF71616}" type="parTrans" cxnId="{2B191524-D1AA-443B-86A1-5B6CEB2CAF39}">
      <dgm:prSet/>
      <dgm:spPr/>
      <dgm:t>
        <a:bodyPr/>
        <a:lstStyle/>
        <a:p>
          <a:endParaRPr lang="es-PE" dirty="0"/>
        </a:p>
      </dgm:t>
    </dgm:pt>
    <dgm:pt modelId="{4E6705B3-5E35-4709-B866-254AE5B6F2E2}" type="sibTrans" cxnId="{2B191524-D1AA-443B-86A1-5B6CEB2CAF39}">
      <dgm:prSet/>
      <dgm:spPr/>
      <dgm:t>
        <a:bodyPr/>
        <a:lstStyle/>
        <a:p>
          <a:endParaRPr lang="es-PE"/>
        </a:p>
      </dgm:t>
    </dgm:pt>
    <dgm:pt modelId="{183960CB-EC3B-4667-8FFA-05727F0C0838}">
      <dgm:prSet phldrT="[Texto]"/>
      <dgm:spPr/>
      <dgm:t>
        <a:bodyPr/>
        <a:lstStyle/>
        <a:p>
          <a:r>
            <a:rPr lang="en-US" noProof="0" dirty="0" smtClean="0"/>
            <a:t>Companies that will operate by establishing in Peru</a:t>
          </a:r>
          <a:endParaRPr lang="en-US" noProof="0" dirty="0"/>
        </a:p>
      </dgm:t>
    </dgm:pt>
    <dgm:pt modelId="{838B41EF-8655-4E24-97A9-3060B7F3DE8D}" type="parTrans" cxnId="{B64FE4F2-4520-4F20-A0A0-28267A4E08CE}">
      <dgm:prSet/>
      <dgm:spPr/>
      <dgm:t>
        <a:bodyPr/>
        <a:lstStyle/>
        <a:p>
          <a:endParaRPr lang="es-PE" dirty="0"/>
        </a:p>
      </dgm:t>
    </dgm:pt>
    <dgm:pt modelId="{86F54683-1EF8-4095-944E-E3D797DAC80F}" type="sibTrans" cxnId="{B64FE4F2-4520-4F20-A0A0-28267A4E08CE}">
      <dgm:prSet/>
      <dgm:spPr/>
      <dgm:t>
        <a:bodyPr/>
        <a:lstStyle/>
        <a:p>
          <a:endParaRPr lang="es-PE"/>
        </a:p>
      </dgm:t>
    </dgm:pt>
    <dgm:pt modelId="{D618380E-9E2F-45FB-845B-DA04759B3DD3}">
      <dgm:prSet phldrT="[Texto]"/>
      <dgm:spPr/>
      <dgm:t>
        <a:bodyPr/>
        <a:lstStyle/>
        <a:p>
          <a:r>
            <a:rPr lang="en-US" noProof="0" dirty="0" smtClean="0"/>
            <a:t>By incorporating a Subsidiary</a:t>
          </a:r>
          <a:endParaRPr lang="en-US" noProof="0" dirty="0"/>
        </a:p>
      </dgm:t>
    </dgm:pt>
    <dgm:pt modelId="{9CB52519-BC5C-4B34-A52C-CAF701597659}" type="parTrans" cxnId="{F00D25AA-F18B-4184-9B91-F787FC8DB611}">
      <dgm:prSet/>
      <dgm:spPr/>
      <dgm:t>
        <a:bodyPr/>
        <a:lstStyle/>
        <a:p>
          <a:endParaRPr lang="es-PE" dirty="0"/>
        </a:p>
      </dgm:t>
    </dgm:pt>
    <dgm:pt modelId="{2A201DA6-E89D-4972-B2CC-D1A0E5C92750}" type="sibTrans" cxnId="{F00D25AA-F18B-4184-9B91-F787FC8DB611}">
      <dgm:prSet/>
      <dgm:spPr/>
      <dgm:t>
        <a:bodyPr/>
        <a:lstStyle/>
        <a:p>
          <a:endParaRPr lang="es-PE"/>
        </a:p>
      </dgm:t>
    </dgm:pt>
    <dgm:pt modelId="{0B49CB0D-B924-4C99-812F-190A269500E2}">
      <dgm:prSet phldrT="[Texto]"/>
      <dgm:spPr/>
      <dgm:t>
        <a:bodyPr/>
        <a:lstStyle/>
        <a:p>
          <a:r>
            <a:rPr lang="en-US" noProof="0" dirty="0" smtClean="0"/>
            <a:t>Place of operations</a:t>
          </a:r>
          <a:endParaRPr lang="en-US" noProof="0" dirty="0"/>
        </a:p>
      </dgm:t>
    </dgm:pt>
    <dgm:pt modelId="{AEC5CBCD-573C-4230-A098-AD227CD54703}" type="sibTrans" cxnId="{F8C45BCF-2D40-4C0B-8619-6F79E0996606}">
      <dgm:prSet/>
      <dgm:spPr/>
      <dgm:t>
        <a:bodyPr/>
        <a:lstStyle/>
        <a:p>
          <a:endParaRPr lang="es-PE"/>
        </a:p>
      </dgm:t>
    </dgm:pt>
    <dgm:pt modelId="{4F4EF8E5-080E-460C-BC40-0983A7287358}" type="parTrans" cxnId="{F8C45BCF-2D40-4C0B-8619-6F79E0996606}">
      <dgm:prSet/>
      <dgm:spPr/>
      <dgm:t>
        <a:bodyPr/>
        <a:lstStyle/>
        <a:p>
          <a:endParaRPr lang="es-PE"/>
        </a:p>
      </dgm:t>
    </dgm:pt>
    <dgm:pt modelId="{F583335C-502D-425B-B19F-662A888C72A9}" type="pres">
      <dgm:prSet presAssocID="{28FF9A72-0864-440A-91F3-8BBF4D0E6A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2F8A1AD-3B5C-4DC2-92CE-EDB822AB1AE4}" type="pres">
      <dgm:prSet presAssocID="{28FF9A72-0864-440A-91F3-8BBF4D0E6A37}" presName="hierFlow" presStyleCnt="0"/>
      <dgm:spPr/>
    </dgm:pt>
    <dgm:pt modelId="{BB73B05D-D351-4281-B94C-5F89094FA869}" type="pres">
      <dgm:prSet presAssocID="{28FF9A72-0864-440A-91F3-8BBF4D0E6A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9DD578-225C-4C32-82CB-AC8813C777E1}" type="pres">
      <dgm:prSet presAssocID="{0B49CB0D-B924-4C99-812F-190A269500E2}" presName="Name17" presStyleCnt="0"/>
      <dgm:spPr/>
    </dgm:pt>
    <dgm:pt modelId="{ED66241D-A9DA-4EDA-92DA-A22538485E65}" type="pres">
      <dgm:prSet presAssocID="{0B49CB0D-B924-4C99-812F-190A269500E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B71EE4C-7C63-455C-8184-8CE3CE74D66D}" type="pres">
      <dgm:prSet presAssocID="{0B49CB0D-B924-4C99-812F-190A269500E2}" presName="hierChild2" presStyleCnt="0"/>
      <dgm:spPr/>
    </dgm:pt>
    <dgm:pt modelId="{F22FD99B-ACD0-459A-B5B1-CF5AC4CAF83E}" type="pres">
      <dgm:prSet presAssocID="{60C635EE-B057-4E59-A773-85BE12C9758E}" presName="Name25" presStyleLbl="parChTrans1D2" presStyleIdx="0" presStyleCnt="2"/>
      <dgm:spPr/>
      <dgm:t>
        <a:bodyPr/>
        <a:lstStyle/>
        <a:p>
          <a:endParaRPr lang="es-PE"/>
        </a:p>
      </dgm:t>
    </dgm:pt>
    <dgm:pt modelId="{C7D65ADD-0D7D-4AEC-AD24-C6E40A3E64F1}" type="pres">
      <dgm:prSet presAssocID="{60C635EE-B057-4E59-A773-85BE12C9758E}" presName="connTx" presStyleLbl="parChTrans1D2" presStyleIdx="0" presStyleCnt="2"/>
      <dgm:spPr/>
      <dgm:t>
        <a:bodyPr/>
        <a:lstStyle/>
        <a:p>
          <a:endParaRPr lang="es-PE"/>
        </a:p>
      </dgm:t>
    </dgm:pt>
    <dgm:pt modelId="{7F8F5B8B-25DB-4E61-A39D-ECF7D93DB430}" type="pres">
      <dgm:prSet presAssocID="{67EC55CD-9172-4C5F-8CAF-3698A98C8164}" presName="Name30" presStyleCnt="0"/>
      <dgm:spPr/>
    </dgm:pt>
    <dgm:pt modelId="{7919882B-ED7C-4A90-816A-2A0BDB253E3E}" type="pres">
      <dgm:prSet presAssocID="{67EC55CD-9172-4C5F-8CAF-3698A98C8164}" presName="level2Shape" presStyleLbl="node2" presStyleIdx="0" presStyleCnt="2"/>
      <dgm:spPr/>
      <dgm:t>
        <a:bodyPr/>
        <a:lstStyle/>
        <a:p>
          <a:endParaRPr lang="es-PE"/>
        </a:p>
      </dgm:t>
    </dgm:pt>
    <dgm:pt modelId="{B8A6F995-64F2-4CCE-8B84-D2670EAE64DD}" type="pres">
      <dgm:prSet presAssocID="{67EC55CD-9172-4C5F-8CAF-3698A98C8164}" presName="hierChild3" presStyleCnt="0"/>
      <dgm:spPr/>
    </dgm:pt>
    <dgm:pt modelId="{99028692-8659-490A-B640-4FEB25320FF0}" type="pres">
      <dgm:prSet presAssocID="{A21B068A-1A7B-4DA6-B7DB-8A601C236B30}" presName="Name25" presStyleLbl="parChTrans1D3" presStyleIdx="0" presStyleCnt="3"/>
      <dgm:spPr/>
      <dgm:t>
        <a:bodyPr/>
        <a:lstStyle/>
        <a:p>
          <a:endParaRPr lang="es-PE"/>
        </a:p>
      </dgm:t>
    </dgm:pt>
    <dgm:pt modelId="{B05287C2-2EAC-4138-9A3A-DAEAA256A82E}" type="pres">
      <dgm:prSet presAssocID="{A21B068A-1A7B-4DA6-B7DB-8A601C236B30}" presName="connTx" presStyleLbl="parChTrans1D3" presStyleIdx="0" presStyleCnt="3"/>
      <dgm:spPr/>
      <dgm:t>
        <a:bodyPr/>
        <a:lstStyle/>
        <a:p>
          <a:endParaRPr lang="es-PE"/>
        </a:p>
      </dgm:t>
    </dgm:pt>
    <dgm:pt modelId="{CF7398F8-AF6A-4DB0-87C6-56F2D169420B}" type="pres">
      <dgm:prSet presAssocID="{1A7F1156-A58B-449B-94BA-DD53AA377827}" presName="Name30" presStyleCnt="0"/>
      <dgm:spPr/>
    </dgm:pt>
    <dgm:pt modelId="{156450ED-E271-48EB-9A65-50AFF0C5888E}" type="pres">
      <dgm:prSet presAssocID="{1A7F1156-A58B-449B-94BA-DD53AA377827}" presName="level2Shape" presStyleLbl="node3" presStyleIdx="0" presStyleCnt="3"/>
      <dgm:spPr/>
      <dgm:t>
        <a:bodyPr/>
        <a:lstStyle/>
        <a:p>
          <a:endParaRPr lang="es-PE"/>
        </a:p>
      </dgm:t>
    </dgm:pt>
    <dgm:pt modelId="{90F6D6AB-77A6-4913-A0EC-7DFCB48B667C}" type="pres">
      <dgm:prSet presAssocID="{1A7F1156-A58B-449B-94BA-DD53AA377827}" presName="hierChild3" presStyleCnt="0"/>
      <dgm:spPr/>
    </dgm:pt>
    <dgm:pt modelId="{8D60C9C8-AEB4-4D30-86F5-7359C75CAB56}" type="pres">
      <dgm:prSet presAssocID="{80FD61D4-3EF6-4CEB-A0CA-F905EDF71616}" presName="Name25" presStyleLbl="parChTrans1D3" presStyleIdx="1" presStyleCnt="3"/>
      <dgm:spPr/>
      <dgm:t>
        <a:bodyPr/>
        <a:lstStyle/>
        <a:p>
          <a:endParaRPr lang="es-PE"/>
        </a:p>
      </dgm:t>
    </dgm:pt>
    <dgm:pt modelId="{DC1596F1-92AE-4E41-8919-530FA39A386C}" type="pres">
      <dgm:prSet presAssocID="{80FD61D4-3EF6-4CEB-A0CA-F905EDF71616}" presName="connTx" presStyleLbl="parChTrans1D3" presStyleIdx="1" presStyleCnt="3"/>
      <dgm:spPr/>
      <dgm:t>
        <a:bodyPr/>
        <a:lstStyle/>
        <a:p>
          <a:endParaRPr lang="es-PE"/>
        </a:p>
      </dgm:t>
    </dgm:pt>
    <dgm:pt modelId="{82820F34-B5E2-40AE-AB6E-0ADD5115D80D}" type="pres">
      <dgm:prSet presAssocID="{B59A310B-223F-415A-B9D1-E97E3C378B6D}" presName="Name30" presStyleCnt="0"/>
      <dgm:spPr/>
    </dgm:pt>
    <dgm:pt modelId="{E0E4F720-9E1E-4EE7-92DD-7D04BC7674DE}" type="pres">
      <dgm:prSet presAssocID="{B59A310B-223F-415A-B9D1-E97E3C378B6D}" presName="level2Shape" presStyleLbl="node3" presStyleIdx="1" presStyleCnt="3"/>
      <dgm:spPr/>
      <dgm:t>
        <a:bodyPr/>
        <a:lstStyle/>
        <a:p>
          <a:endParaRPr lang="es-PE"/>
        </a:p>
      </dgm:t>
    </dgm:pt>
    <dgm:pt modelId="{1929517C-3903-4821-968B-033EFEC5210A}" type="pres">
      <dgm:prSet presAssocID="{B59A310B-223F-415A-B9D1-E97E3C378B6D}" presName="hierChild3" presStyleCnt="0"/>
      <dgm:spPr/>
    </dgm:pt>
    <dgm:pt modelId="{B7ECF9FA-7456-4BA6-B38D-409B808672CA}" type="pres">
      <dgm:prSet presAssocID="{838B41EF-8655-4E24-97A9-3060B7F3DE8D}" presName="Name25" presStyleLbl="parChTrans1D2" presStyleIdx="1" presStyleCnt="2"/>
      <dgm:spPr/>
      <dgm:t>
        <a:bodyPr/>
        <a:lstStyle/>
        <a:p>
          <a:endParaRPr lang="es-PE"/>
        </a:p>
      </dgm:t>
    </dgm:pt>
    <dgm:pt modelId="{F2FB16A7-E533-4AD3-8C1E-62FE3E5C937F}" type="pres">
      <dgm:prSet presAssocID="{838B41EF-8655-4E24-97A9-3060B7F3DE8D}" presName="connTx" presStyleLbl="parChTrans1D2" presStyleIdx="1" presStyleCnt="2"/>
      <dgm:spPr/>
      <dgm:t>
        <a:bodyPr/>
        <a:lstStyle/>
        <a:p>
          <a:endParaRPr lang="es-PE"/>
        </a:p>
      </dgm:t>
    </dgm:pt>
    <dgm:pt modelId="{2B01B977-19F8-4D62-A2FE-0FA1D5DA8B39}" type="pres">
      <dgm:prSet presAssocID="{183960CB-EC3B-4667-8FFA-05727F0C0838}" presName="Name30" presStyleCnt="0"/>
      <dgm:spPr/>
    </dgm:pt>
    <dgm:pt modelId="{BA33BC8A-B46E-4926-BBB0-46ADC82461F7}" type="pres">
      <dgm:prSet presAssocID="{183960CB-EC3B-4667-8FFA-05727F0C0838}" presName="level2Shape" presStyleLbl="node2" presStyleIdx="1" presStyleCnt="2"/>
      <dgm:spPr/>
      <dgm:t>
        <a:bodyPr/>
        <a:lstStyle/>
        <a:p>
          <a:endParaRPr lang="es-PE"/>
        </a:p>
      </dgm:t>
    </dgm:pt>
    <dgm:pt modelId="{456BF3D1-C51A-441C-BA7C-C273254EBBCA}" type="pres">
      <dgm:prSet presAssocID="{183960CB-EC3B-4667-8FFA-05727F0C0838}" presName="hierChild3" presStyleCnt="0"/>
      <dgm:spPr/>
    </dgm:pt>
    <dgm:pt modelId="{C8E783BB-8B1D-4273-910B-EF327EA471B6}" type="pres">
      <dgm:prSet presAssocID="{9CB52519-BC5C-4B34-A52C-CAF701597659}" presName="Name25" presStyleLbl="parChTrans1D3" presStyleIdx="2" presStyleCnt="3"/>
      <dgm:spPr/>
      <dgm:t>
        <a:bodyPr/>
        <a:lstStyle/>
        <a:p>
          <a:endParaRPr lang="es-PE"/>
        </a:p>
      </dgm:t>
    </dgm:pt>
    <dgm:pt modelId="{2E27EE70-C0EE-4817-9861-066A7A2367E0}" type="pres">
      <dgm:prSet presAssocID="{9CB52519-BC5C-4B34-A52C-CAF701597659}" presName="connTx" presStyleLbl="parChTrans1D3" presStyleIdx="2" presStyleCnt="3"/>
      <dgm:spPr/>
      <dgm:t>
        <a:bodyPr/>
        <a:lstStyle/>
        <a:p>
          <a:endParaRPr lang="es-PE"/>
        </a:p>
      </dgm:t>
    </dgm:pt>
    <dgm:pt modelId="{36DB845D-4799-427E-857B-A472C95AFA58}" type="pres">
      <dgm:prSet presAssocID="{D618380E-9E2F-45FB-845B-DA04759B3DD3}" presName="Name30" presStyleCnt="0"/>
      <dgm:spPr/>
    </dgm:pt>
    <dgm:pt modelId="{658DC5A1-5F02-4751-8468-53EEC048F686}" type="pres">
      <dgm:prSet presAssocID="{D618380E-9E2F-45FB-845B-DA04759B3DD3}" presName="level2Shape" presStyleLbl="node3" presStyleIdx="2" presStyleCnt="3"/>
      <dgm:spPr/>
      <dgm:t>
        <a:bodyPr/>
        <a:lstStyle/>
        <a:p>
          <a:endParaRPr lang="es-PE"/>
        </a:p>
      </dgm:t>
    </dgm:pt>
    <dgm:pt modelId="{F8BEC331-B5F0-4D29-A172-26FF2672F32F}" type="pres">
      <dgm:prSet presAssocID="{D618380E-9E2F-45FB-845B-DA04759B3DD3}" presName="hierChild3" presStyleCnt="0"/>
      <dgm:spPr/>
    </dgm:pt>
    <dgm:pt modelId="{0D7037BB-2C09-47E1-B0B8-B534544A2240}" type="pres">
      <dgm:prSet presAssocID="{28FF9A72-0864-440A-91F3-8BBF4D0E6A37}" presName="bgShapesFlow" presStyleCnt="0"/>
      <dgm:spPr/>
    </dgm:pt>
  </dgm:ptLst>
  <dgm:cxnLst>
    <dgm:cxn modelId="{65E97BA4-0A37-4754-9B5B-511E394B7D66}" srcId="{67EC55CD-9172-4C5F-8CAF-3698A98C8164}" destId="{1A7F1156-A58B-449B-94BA-DD53AA377827}" srcOrd="0" destOrd="0" parTransId="{A21B068A-1A7B-4DA6-B7DB-8A601C236B30}" sibTransId="{DE70464E-C6C5-49D7-9BD1-076567842144}"/>
    <dgm:cxn modelId="{65899575-EB72-4C55-A120-FE5F96DB3470}" type="presOf" srcId="{28FF9A72-0864-440A-91F3-8BBF4D0E6A37}" destId="{F583335C-502D-425B-B19F-662A888C72A9}" srcOrd="0" destOrd="0" presId="urn:microsoft.com/office/officeart/2005/8/layout/hierarchy5"/>
    <dgm:cxn modelId="{7430A75C-4361-4C6E-87CC-788E3AF63C06}" srcId="{0B49CB0D-B924-4C99-812F-190A269500E2}" destId="{67EC55CD-9172-4C5F-8CAF-3698A98C8164}" srcOrd="0" destOrd="0" parTransId="{60C635EE-B057-4E59-A773-85BE12C9758E}" sibTransId="{2411C0BF-E45B-44BC-940D-97E42A84E72D}"/>
    <dgm:cxn modelId="{7B4F51AC-1C22-4124-AE80-3A3D310926D1}" type="presOf" srcId="{A21B068A-1A7B-4DA6-B7DB-8A601C236B30}" destId="{B05287C2-2EAC-4138-9A3A-DAEAA256A82E}" srcOrd="1" destOrd="0" presId="urn:microsoft.com/office/officeart/2005/8/layout/hierarchy5"/>
    <dgm:cxn modelId="{0A2D2617-611A-487C-A0EE-EC8E6C36F977}" type="presOf" srcId="{838B41EF-8655-4E24-97A9-3060B7F3DE8D}" destId="{B7ECF9FA-7456-4BA6-B38D-409B808672CA}" srcOrd="0" destOrd="0" presId="urn:microsoft.com/office/officeart/2005/8/layout/hierarchy5"/>
    <dgm:cxn modelId="{5889411A-8948-49C6-98B9-3CDB3DFFD4AF}" type="presOf" srcId="{D618380E-9E2F-45FB-845B-DA04759B3DD3}" destId="{658DC5A1-5F02-4751-8468-53EEC048F686}" srcOrd="0" destOrd="0" presId="urn:microsoft.com/office/officeart/2005/8/layout/hierarchy5"/>
    <dgm:cxn modelId="{F00D25AA-F18B-4184-9B91-F787FC8DB611}" srcId="{183960CB-EC3B-4667-8FFA-05727F0C0838}" destId="{D618380E-9E2F-45FB-845B-DA04759B3DD3}" srcOrd="0" destOrd="0" parTransId="{9CB52519-BC5C-4B34-A52C-CAF701597659}" sibTransId="{2A201DA6-E89D-4972-B2CC-D1A0E5C92750}"/>
    <dgm:cxn modelId="{2B191524-D1AA-443B-86A1-5B6CEB2CAF39}" srcId="{67EC55CD-9172-4C5F-8CAF-3698A98C8164}" destId="{B59A310B-223F-415A-B9D1-E97E3C378B6D}" srcOrd="1" destOrd="0" parTransId="{80FD61D4-3EF6-4CEB-A0CA-F905EDF71616}" sibTransId="{4E6705B3-5E35-4709-B866-254AE5B6F2E2}"/>
    <dgm:cxn modelId="{B64FE4F2-4520-4F20-A0A0-28267A4E08CE}" srcId="{0B49CB0D-B924-4C99-812F-190A269500E2}" destId="{183960CB-EC3B-4667-8FFA-05727F0C0838}" srcOrd="1" destOrd="0" parTransId="{838B41EF-8655-4E24-97A9-3060B7F3DE8D}" sibTransId="{86F54683-1EF8-4095-944E-E3D797DAC80F}"/>
    <dgm:cxn modelId="{C9923B64-41EE-47AE-A9D0-2661229C5DA2}" type="presOf" srcId="{9CB52519-BC5C-4B34-A52C-CAF701597659}" destId="{C8E783BB-8B1D-4273-910B-EF327EA471B6}" srcOrd="0" destOrd="0" presId="urn:microsoft.com/office/officeart/2005/8/layout/hierarchy5"/>
    <dgm:cxn modelId="{850311F5-3AB9-44A9-B7CD-743684F7E35C}" type="presOf" srcId="{0B49CB0D-B924-4C99-812F-190A269500E2}" destId="{ED66241D-A9DA-4EDA-92DA-A22538485E65}" srcOrd="0" destOrd="0" presId="urn:microsoft.com/office/officeart/2005/8/layout/hierarchy5"/>
    <dgm:cxn modelId="{695B6EA5-1267-4C6C-91A8-04BBE1211873}" type="presOf" srcId="{67EC55CD-9172-4C5F-8CAF-3698A98C8164}" destId="{7919882B-ED7C-4A90-816A-2A0BDB253E3E}" srcOrd="0" destOrd="0" presId="urn:microsoft.com/office/officeart/2005/8/layout/hierarchy5"/>
    <dgm:cxn modelId="{433CF46F-EB4E-4674-9216-2469C2BB6D35}" type="presOf" srcId="{60C635EE-B057-4E59-A773-85BE12C9758E}" destId="{C7D65ADD-0D7D-4AEC-AD24-C6E40A3E64F1}" srcOrd="1" destOrd="0" presId="urn:microsoft.com/office/officeart/2005/8/layout/hierarchy5"/>
    <dgm:cxn modelId="{413BE1C5-F2BD-4798-BC49-A5FBB1679D9D}" type="presOf" srcId="{60C635EE-B057-4E59-A773-85BE12C9758E}" destId="{F22FD99B-ACD0-459A-B5B1-CF5AC4CAF83E}" srcOrd="0" destOrd="0" presId="urn:microsoft.com/office/officeart/2005/8/layout/hierarchy5"/>
    <dgm:cxn modelId="{4B8BF289-BBDC-4FF2-8A06-E260794C3E5D}" type="presOf" srcId="{9CB52519-BC5C-4B34-A52C-CAF701597659}" destId="{2E27EE70-C0EE-4817-9861-066A7A2367E0}" srcOrd="1" destOrd="0" presId="urn:microsoft.com/office/officeart/2005/8/layout/hierarchy5"/>
    <dgm:cxn modelId="{4DD54F42-E46A-453B-A69D-026AC89690EE}" type="presOf" srcId="{A21B068A-1A7B-4DA6-B7DB-8A601C236B30}" destId="{99028692-8659-490A-B640-4FEB25320FF0}" srcOrd="0" destOrd="0" presId="urn:microsoft.com/office/officeart/2005/8/layout/hierarchy5"/>
    <dgm:cxn modelId="{79D6F51F-89B8-43BC-BBAA-55BE74306A87}" type="presOf" srcId="{838B41EF-8655-4E24-97A9-3060B7F3DE8D}" destId="{F2FB16A7-E533-4AD3-8C1E-62FE3E5C937F}" srcOrd="1" destOrd="0" presId="urn:microsoft.com/office/officeart/2005/8/layout/hierarchy5"/>
    <dgm:cxn modelId="{23A4AC4A-8C0C-4D9D-9F8B-2F3A877A2722}" type="presOf" srcId="{1A7F1156-A58B-449B-94BA-DD53AA377827}" destId="{156450ED-E271-48EB-9A65-50AFF0C5888E}" srcOrd="0" destOrd="0" presId="urn:microsoft.com/office/officeart/2005/8/layout/hierarchy5"/>
    <dgm:cxn modelId="{D3FCC215-C5D3-490E-BDB4-66E70A175153}" type="presOf" srcId="{183960CB-EC3B-4667-8FFA-05727F0C0838}" destId="{BA33BC8A-B46E-4926-BBB0-46ADC82461F7}" srcOrd="0" destOrd="0" presId="urn:microsoft.com/office/officeart/2005/8/layout/hierarchy5"/>
    <dgm:cxn modelId="{5C66F58F-39B9-4FF6-9EB3-174283EB8173}" type="presOf" srcId="{B59A310B-223F-415A-B9D1-E97E3C378B6D}" destId="{E0E4F720-9E1E-4EE7-92DD-7D04BC7674DE}" srcOrd="0" destOrd="0" presId="urn:microsoft.com/office/officeart/2005/8/layout/hierarchy5"/>
    <dgm:cxn modelId="{F8C45BCF-2D40-4C0B-8619-6F79E0996606}" srcId="{28FF9A72-0864-440A-91F3-8BBF4D0E6A37}" destId="{0B49CB0D-B924-4C99-812F-190A269500E2}" srcOrd="0" destOrd="0" parTransId="{4F4EF8E5-080E-460C-BC40-0983A7287358}" sibTransId="{AEC5CBCD-573C-4230-A098-AD227CD54703}"/>
    <dgm:cxn modelId="{1BFA7ED8-8640-43A0-B3F1-441033EDB859}" type="presOf" srcId="{80FD61D4-3EF6-4CEB-A0CA-F905EDF71616}" destId="{8D60C9C8-AEB4-4D30-86F5-7359C75CAB56}" srcOrd="0" destOrd="0" presId="urn:microsoft.com/office/officeart/2005/8/layout/hierarchy5"/>
    <dgm:cxn modelId="{42DCDC6D-6878-4A05-8941-6B1AA58E2CE4}" type="presOf" srcId="{80FD61D4-3EF6-4CEB-A0CA-F905EDF71616}" destId="{DC1596F1-92AE-4E41-8919-530FA39A386C}" srcOrd="1" destOrd="0" presId="urn:microsoft.com/office/officeart/2005/8/layout/hierarchy5"/>
    <dgm:cxn modelId="{276971F5-4774-49BE-B1F2-13C71EA7F9D3}" type="presParOf" srcId="{F583335C-502D-425B-B19F-662A888C72A9}" destId="{F2F8A1AD-3B5C-4DC2-92CE-EDB822AB1AE4}" srcOrd="0" destOrd="0" presId="urn:microsoft.com/office/officeart/2005/8/layout/hierarchy5"/>
    <dgm:cxn modelId="{E21D74D8-8E3F-45F3-92ED-5A0D674FE053}" type="presParOf" srcId="{F2F8A1AD-3B5C-4DC2-92CE-EDB822AB1AE4}" destId="{BB73B05D-D351-4281-B94C-5F89094FA869}" srcOrd="0" destOrd="0" presId="urn:microsoft.com/office/officeart/2005/8/layout/hierarchy5"/>
    <dgm:cxn modelId="{E6343E98-9113-4AFE-B627-1E4F343E801C}" type="presParOf" srcId="{BB73B05D-D351-4281-B94C-5F89094FA869}" destId="{F59DD578-225C-4C32-82CB-AC8813C777E1}" srcOrd="0" destOrd="0" presId="urn:microsoft.com/office/officeart/2005/8/layout/hierarchy5"/>
    <dgm:cxn modelId="{91921D9E-2E44-4710-8053-77E97E1B14CC}" type="presParOf" srcId="{F59DD578-225C-4C32-82CB-AC8813C777E1}" destId="{ED66241D-A9DA-4EDA-92DA-A22538485E65}" srcOrd="0" destOrd="0" presId="urn:microsoft.com/office/officeart/2005/8/layout/hierarchy5"/>
    <dgm:cxn modelId="{2CD72D32-F090-49EA-B2C3-E95E6126B35E}" type="presParOf" srcId="{F59DD578-225C-4C32-82CB-AC8813C777E1}" destId="{BB71EE4C-7C63-455C-8184-8CE3CE74D66D}" srcOrd="1" destOrd="0" presId="urn:microsoft.com/office/officeart/2005/8/layout/hierarchy5"/>
    <dgm:cxn modelId="{4DB2B916-42F5-4F20-80DE-56F8A4A744D5}" type="presParOf" srcId="{BB71EE4C-7C63-455C-8184-8CE3CE74D66D}" destId="{F22FD99B-ACD0-459A-B5B1-CF5AC4CAF83E}" srcOrd="0" destOrd="0" presId="urn:microsoft.com/office/officeart/2005/8/layout/hierarchy5"/>
    <dgm:cxn modelId="{1159CA6D-E5C1-4E88-A6FB-DBB4CBBCB9C3}" type="presParOf" srcId="{F22FD99B-ACD0-459A-B5B1-CF5AC4CAF83E}" destId="{C7D65ADD-0D7D-4AEC-AD24-C6E40A3E64F1}" srcOrd="0" destOrd="0" presId="urn:microsoft.com/office/officeart/2005/8/layout/hierarchy5"/>
    <dgm:cxn modelId="{748D2588-DAB9-444C-A9FB-E8BFB01728F2}" type="presParOf" srcId="{BB71EE4C-7C63-455C-8184-8CE3CE74D66D}" destId="{7F8F5B8B-25DB-4E61-A39D-ECF7D93DB430}" srcOrd="1" destOrd="0" presId="urn:microsoft.com/office/officeart/2005/8/layout/hierarchy5"/>
    <dgm:cxn modelId="{B2E974D2-5DE5-48CA-9338-6D581DA47B23}" type="presParOf" srcId="{7F8F5B8B-25DB-4E61-A39D-ECF7D93DB430}" destId="{7919882B-ED7C-4A90-816A-2A0BDB253E3E}" srcOrd="0" destOrd="0" presId="urn:microsoft.com/office/officeart/2005/8/layout/hierarchy5"/>
    <dgm:cxn modelId="{4EF76099-7BD2-48DA-81EA-78BEEA43E36A}" type="presParOf" srcId="{7F8F5B8B-25DB-4E61-A39D-ECF7D93DB430}" destId="{B8A6F995-64F2-4CCE-8B84-D2670EAE64DD}" srcOrd="1" destOrd="0" presId="urn:microsoft.com/office/officeart/2005/8/layout/hierarchy5"/>
    <dgm:cxn modelId="{03F0A040-1674-4928-88E1-FDECB90D9554}" type="presParOf" srcId="{B8A6F995-64F2-4CCE-8B84-D2670EAE64DD}" destId="{99028692-8659-490A-B640-4FEB25320FF0}" srcOrd="0" destOrd="0" presId="urn:microsoft.com/office/officeart/2005/8/layout/hierarchy5"/>
    <dgm:cxn modelId="{BE124EF0-8D3D-4628-B74F-8D5B6D847BA1}" type="presParOf" srcId="{99028692-8659-490A-B640-4FEB25320FF0}" destId="{B05287C2-2EAC-4138-9A3A-DAEAA256A82E}" srcOrd="0" destOrd="0" presId="urn:microsoft.com/office/officeart/2005/8/layout/hierarchy5"/>
    <dgm:cxn modelId="{5E688F5A-6B72-4E4F-AEA6-8934D0B54BB1}" type="presParOf" srcId="{B8A6F995-64F2-4CCE-8B84-D2670EAE64DD}" destId="{CF7398F8-AF6A-4DB0-87C6-56F2D169420B}" srcOrd="1" destOrd="0" presId="urn:microsoft.com/office/officeart/2005/8/layout/hierarchy5"/>
    <dgm:cxn modelId="{F7C7A55D-E33E-4B3D-8651-5C18D282F45D}" type="presParOf" srcId="{CF7398F8-AF6A-4DB0-87C6-56F2D169420B}" destId="{156450ED-E271-48EB-9A65-50AFF0C5888E}" srcOrd="0" destOrd="0" presId="urn:microsoft.com/office/officeart/2005/8/layout/hierarchy5"/>
    <dgm:cxn modelId="{CA96F70C-D581-4B5D-8807-326E35F9D75F}" type="presParOf" srcId="{CF7398F8-AF6A-4DB0-87C6-56F2D169420B}" destId="{90F6D6AB-77A6-4913-A0EC-7DFCB48B667C}" srcOrd="1" destOrd="0" presId="urn:microsoft.com/office/officeart/2005/8/layout/hierarchy5"/>
    <dgm:cxn modelId="{5A5BCF82-7A2B-4A39-AA79-B305CD82ABAC}" type="presParOf" srcId="{B8A6F995-64F2-4CCE-8B84-D2670EAE64DD}" destId="{8D60C9C8-AEB4-4D30-86F5-7359C75CAB56}" srcOrd="2" destOrd="0" presId="urn:microsoft.com/office/officeart/2005/8/layout/hierarchy5"/>
    <dgm:cxn modelId="{5FF1F115-B7A7-4A21-81F8-8368319D3047}" type="presParOf" srcId="{8D60C9C8-AEB4-4D30-86F5-7359C75CAB56}" destId="{DC1596F1-92AE-4E41-8919-530FA39A386C}" srcOrd="0" destOrd="0" presId="urn:microsoft.com/office/officeart/2005/8/layout/hierarchy5"/>
    <dgm:cxn modelId="{FDF4234B-537A-44AC-BC46-2B7BC59BD2A8}" type="presParOf" srcId="{B8A6F995-64F2-4CCE-8B84-D2670EAE64DD}" destId="{82820F34-B5E2-40AE-AB6E-0ADD5115D80D}" srcOrd="3" destOrd="0" presId="urn:microsoft.com/office/officeart/2005/8/layout/hierarchy5"/>
    <dgm:cxn modelId="{3EE78B67-CFFF-41C0-82C8-3279CEE558FD}" type="presParOf" srcId="{82820F34-B5E2-40AE-AB6E-0ADD5115D80D}" destId="{E0E4F720-9E1E-4EE7-92DD-7D04BC7674DE}" srcOrd="0" destOrd="0" presId="urn:microsoft.com/office/officeart/2005/8/layout/hierarchy5"/>
    <dgm:cxn modelId="{021B1969-1771-49C7-9565-C0EA819EBF49}" type="presParOf" srcId="{82820F34-B5E2-40AE-AB6E-0ADD5115D80D}" destId="{1929517C-3903-4821-968B-033EFEC5210A}" srcOrd="1" destOrd="0" presId="urn:microsoft.com/office/officeart/2005/8/layout/hierarchy5"/>
    <dgm:cxn modelId="{5F4A84CB-6CD8-4162-B6E3-F5084DA74867}" type="presParOf" srcId="{BB71EE4C-7C63-455C-8184-8CE3CE74D66D}" destId="{B7ECF9FA-7456-4BA6-B38D-409B808672CA}" srcOrd="2" destOrd="0" presId="urn:microsoft.com/office/officeart/2005/8/layout/hierarchy5"/>
    <dgm:cxn modelId="{EA55A33D-59A0-4147-B157-5E8FFC98BBB0}" type="presParOf" srcId="{B7ECF9FA-7456-4BA6-B38D-409B808672CA}" destId="{F2FB16A7-E533-4AD3-8C1E-62FE3E5C937F}" srcOrd="0" destOrd="0" presId="urn:microsoft.com/office/officeart/2005/8/layout/hierarchy5"/>
    <dgm:cxn modelId="{130A7A1F-AD24-4337-80C7-B0057D252106}" type="presParOf" srcId="{BB71EE4C-7C63-455C-8184-8CE3CE74D66D}" destId="{2B01B977-19F8-4D62-A2FE-0FA1D5DA8B39}" srcOrd="3" destOrd="0" presId="urn:microsoft.com/office/officeart/2005/8/layout/hierarchy5"/>
    <dgm:cxn modelId="{27FE96EB-12C4-438D-8BFC-935D4C65C10D}" type="presParOf" srcId="{2B01B977-19F8-4D62-A2FE-0FA1D5DA8B39}" destId="{BA33BC8A-B46E-4926-BBB0-46ADC82461F7}" srcOrd="0" destOrd="0" presId="urn:microsoft.com/office/officeart/2005/8/layout/hierarchy5"/>
    <dgm:cxn modelId="{DC5F8581-3617-433E-B447-73943BB40ED4}" type="presParOf" srcId="{2B01B977-19F8-4D62-A2FE-0FA1D5DA8B39}" destId="{456BF3D1-C51A-441C-BA7C-C273254EBBCA}" srcOrd="1" destOrd="0" presId="urn:microsoft.com/office/officeart/2005/8/layout/hierarchy5"/>
    <dgm:cxn modelId="{3C44A92B-3287-4C0F-98EB-BC9EF956E632}" type="presParOf" srcId="{456BF3D1-C51A-441C-BA7C-C273254EBBCA}" destId="{C8E783BB-8B1D-4273-910B-EF327EA471B6}" srcOrd="0" destOrd="0" presId="urn:microsoft.com/office/officeart/2005/8/layout/hierarchy5"/>
    <dgm:cxn modelId="{E59D4FE4-D6F2-4447-AEF2-11CDC7020EAB}" type="presParOf" srcId="{C8E783BB-8B1D-4273-910B-EF327EA471B6}" destId="{2E27EE70-C0EE-4817-9861-066A7A2367E0}" srcOrd="0" destOrd="0" presId="urn:microsoft.com/office/officeart/2005/8/layout/hierarchy5"/>
    <dgm:cxn modelId="{9C90363D-BF77-4B86-B535-A73BBED23DDF}" type="presParOf" srcId="{456BF3D1-C51A-441C-BA7C-C273254EBBCA}" destId="{36DB845D-4799-427E-857B-A472C95AFA58}" srcOrd="1" destOrd="0" presId="urn:microsoft.com/office/officeart/2005/8/layout/hierarchy5"/>
    <dgm:cxn modelId="{71C9B380-C947-4CC3-A8EE-CC8F91733BAA}" type="presParOf" srcId="{36DB845D-4799-427E-857B-A472C95AFA58}" destId="{658DC5A1-5F02-4751-8468-53EEC048F686}" srcOrd="0" destOrd="0" presId="urn:microsoft.com/office/officeart/2005/8/layout/hierarchy5"/>
    <dgm:cxn modelId="{3DF4E518-52CD-499F-BA83-C96F11E92DFE}" type="presParOf" srcId="{36DB845D-4799-427E-857B-A472C95AFA58}" destId="{F8BEC331-B5F0-4D29-A172-26FF2672F32F}" srcOrd="1" destOrd="0" presId="urn:microsoft.com/office/officeart/2005/8/layout/hierarchy5"/>
    <dgm:cxn modelId="{F3B48354-603A-43E4-A181-F4F50BD49C5F}" type="presParOf" srcId="{F583335C-502D-425B-B19F-662A888C72A9}" destId="{0D7037BB-2C09-47E1-B0B8-B534544A224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82590-A655-4E79-ABD8-64546339512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86CA-EB22-494E-8B0E-05FA48BAA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486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86CA-EB22-494E-8B0E-05FA48BAAED4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280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86CA-EB22-494E-8B0E-05FA48BAAED4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280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86CA-EB22-494E-8B0E-05FA48BAAED4}" type="slidenum">
              <a:rPr lang="es-PE" smtClean="0"/>
              <a:t>17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280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86CA-EB22-494E-8B0E-05FA48BAAED4}" type="slidenum">
              <a:rPr lang="es-PE" smtClean="0"/>
              <a:t>18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280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86CA-EB22-494E-8B0E-05FA48BAAED4}" type="slidenum">
              <a:rPr lang="es-PE" smtClean="0"/>
              <a:t>19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280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86CA-EB22-494E-8B0E-05FA48BAAED4}" type="slidenum">
              <a:rPr lang="es-PE" smtClean="0"/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280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993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21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122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E38F-7B30-4D80-97F0-6CD47F9556AB}" type="datetime1">
              <a:rPr lang="es-ES"/>
              <a:pPr>
                <a:defRPr/>
              </a:pPr>
              <a:t>14/06/2016</a:t>
            </a:fld>
            <a:endParaRPr lang="es-E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554F-001A-43A3-BCE3-421075AA6DC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2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704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55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96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60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026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03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0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444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24C6-6E87-457B-BBCE-7FF937432AE2}" type="datetimeFigureOut">
              <a:rPr lang="es-PE" smtClean="0"/>
              <a:t>14/06/2016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D0BE4-303C-4E1E-978C-7D793746263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857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>
            <a:off x="4067944" y="1700808"/>
            <a:ext cx="0" cy="3096344"/>
          </a:xfrm>
          <a:prstGeom prst="line">
            <a:avLst/>
          </a:prstGeom>
          <a:ln>
            <a:solidFill>
              <a:srgbClr val="2A4A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8 Imagen" descr="logo-bafur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853665" cy="16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4038539" y="2348880"/>
            <a:ext cx="374441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778" lvl="1"/>
            <a:r>
              <a:rPr lang="es-PE" sz="2900" b="1" dirty="0" smtClean="0">
                <a:solidFill>
                  <a:srgbClr val="2A4A70"/>
                </a:solidFill>
                <a:latin typeface="Times New Roman" pitchFamily="18" charset="0"/>
                <a:cs typeface="Times New Roman" pitchFamily="18" charset="0"/>
              </a:rPr>
              <a:t>Doing Business in PERU; </a:t>
            </a:r>
            <a:r>
              <a:rPr lang="es-PE" sz="2900" b="1" dirty="0" err="1" smtClean="0">
                <a:solidFill>
                  <a:srgbClr val="2A4A70"/>
                </a:solidFill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es-PE" sz="2900" b="1" dirty="0" smtClean="0">
                <a:solidFill>
                  <a:srgbClr val="2A4A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2900" b="1" dirty="0" err="1" smtClean="0">
                <a:solidFill>
                  <a:srgbClr val="2A4A70"/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  <a:endParaRPr lang="es-PE" sz="2900" b="1" dirty="0" smtClean="0">
              <a:solidFill>
                <a:srgbClr val="2A4A7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309084" y="1700808"/>
            <a:ext cx="5256584" cy="504056"/>
          </a:xfrm>
        </p:spPr>
        <p:txBody>
          <a:bodyPr>
            <a:normAutofit fontScale="90000"/>
          </a:bodyPr>
          <a:lstStyle/>
          <a:p>
            <a:pPr lvl="0"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zh-CN" sz="1600" kern="1200" dirty="0" smtClean="0">
                <a:latin typeface="+mn-lt"/>
                <a:ea typeface="宋体" pitchFamily="2" charset="-122"/>
                <a:cs typeface="Times New Roman" pitchFamily="18" charset="0"/>
              </a:rPr>
              <a:t>An economy that works in the process of globalization, with preferential access to larger markets.</a:t>
            </a:r>
          </a:p>
        </p:txBody>
      </p:sp>
      <p:sp>
        <p:nvSpPr>
          <p:cNvPr id="72" name="8 Título"/>
          <p:cNvSpPr txBox="1">
            <a:spLocks/>
          </p:cNvSpPr>
          <p:nvPr/>
        </p:nvSpPr>
        <p:spPr bwMode="auto">
          <a:xfrm>
            <a:off x="323528" y="1268760"/>
            <a:ext cx="59046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0" hangingPunct="0"/>
            <a:r>
              <a:rPr lang="en-US" sz="2000" kern="0" dirty="0" smtClean="0">
                <a:ea typeface="+mj-ea"/>
                <a:cs typeface="Times New Roman" pitchFamily="18" charset="0"/>
              </a:rPr>
              <a:t>Access To Markets 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73" name="Picture 2" descr="http://213.134.41.49/msolutions3/html/NUEVAWEB/wp-content/uploads/2014/12/politica.png"/>
          <p:cNvPicPr>
            <a:picLocks noChangeAspect="1" noChangeArrowheads="1"/>
          </p:cNvPicPr>
          <p:nvPr/>
        </p:nvPicPr>
        <p:blipFill>
          <a:blip r:embed="rId2" cstate="print"/>
          <a:srcRect b="10363"/>
          <a:stretch>
            <a:fillRect/>
          </a:stretch>
        </p:blipFill>
        <p:spPr bwMode="auto">
          <a:xfrm>
            <a:off x="323528" y="2132856"/>
            <a:ext cx="6120680" cy="3368881"/>
          </a:xfrm>
          <a:prstGeom prst="rect">
            <a:avLst/>
          </a:prstGeom>
          <a:noFill/>
        </p:spPr>
      </p:pic>
      <p:sp>
        <p:nvSpPr>
          <p:cNvPr id="74" name="8 Título"/>
          <p:cNvSpPr txBox="1">
            <a:spLocks/>
          </p:cNvSpPr>
          <p:nvPr/>
        </p:nvSpPr>
        <p:spPr bwMode="auto">
          <a:xfrm>
            <a:off x="309084" y="5589240"/>
            <a:ext cx="66967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zh-CN" sz="1400" dirty="0" smtClean="0">
                <a:ea typeface="宋体" pitchFamily="2" charset="-122"/>
                <a:cs typeface="Times New Roman" pitchFamily="18" charset="0"/>
              </a:rPr>
              <a:t>In addition considered the  </a:t>
            </a:r>
            <a:r>
              <a:rPr lang="en-US" altLang="zh-CN" sz="1400" b="1" dirty="0" smtClean="0">
                <a:ea typeface="宋体" pitchFamily="2" charset="-122"/>
                <a:cs typeface="Times New Roman" pitchFamily="18" charset="0"/>
              </a:rPr>
              <a:t>U.S. Commercial  Free Trade Agreement</a:t>
            </a:r>
            <a:r>
              <a:rPr lang="en-US" altLang="zh-CN" sz="1400" dirty="0" smtClean="0"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400" b="1" i="1" dirty="0" smtClean="0">
                <a:ea typeface="宋体" pitchFamily="2" charset="-122"/>
                <a:cs typeface="Times New Roman" pitchFamily="18" charset="0"/>
              </a:rPr>
              <a:t>The Pacific Alliance </a:t>
            </a:r>
            <a:r>
              <a:rPr lang="en-US" altLang="zh-CN" sz="1400" dirty="0" smtClean="0">
                <a:ea typeface="宋体" pitchFamily="2" charset="-122"/>
                <a:cs typeface="Times New Roman" pitchFamily="18" charset="0"/>
              </a:rPr>
              <a:t>(Colombia, Chile, Mexico) and the </a:t>
            </a:r>
            <a:r>
              <a:rPr lang="en-US" altLang="zh-CN" sz="1400" b="1" dirty="0"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sz="1400" b="1" dirty="0" smtClean="0">
                <a:ea typeface="宋体" pitchFamily="2" charset="-122"/>
                <a:cs typeface="Times New Roman" pitchFamily="18" charset="0"/>
              </a:rPr>
              <a:t>rans-Pacific </a:t>
            </a:r>
            <a:r>
              <a:rPr lang="en-US" altLang="zh-CN" sz="1400" b="1" dirty="0"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1400" b="1" dirty="0" smtClean="0">
                <a:ea typeface="宋体" pitchFamily="2" charset="-122"/>
                <a:cs typeface="Times New Roman" pitchFamily="18" charset="0"/>
              </a:rPr>
              <a:t>artnership </a:t>
            </a:r>
            <a:r>
              <a:rPr lang="en-US" altLang="zh-CN" sz="1400" b="1" dirty="0"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1400" b="1" dirty="0" smtClean="0">
                <a:ea typeface="宋体" pitchFamily="2" charset="-122"/>
                <a:cs typeface="Times New Roman" pitchFamily="18" charset="0"/>
              </a:rPr>
              <a:t>greement </a:t>
            </a:r>
            <a:r>
              <a:rPr lang="en-US" altLang="zh-CN" sz="1400" dirty="0" smtClean="0">
                <a:ea typeface="宋体" pitchFamily="2" charset="-122"/>
                <a:cs typeface="Times New Roman" pitchFamily="18" charset="0"/>
              </a:rPr>
              <a:t>(Brunei, Chile, New Zealand, Singapore, Australia, United States, Malaysia, Viet Nam, Canada, Mexico and Japan)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7544" y="116632"/>
            <a:ext cx="72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POLITICS OF TRADE INTEGRATION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16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17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1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1872170" y="1149330"/>
            <a:ext cx="3923966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Leader in NO Traditional Exports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9552" y="6432292"/>
            <a:ext cx="845103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831" b="1" dirty="0" err="1">
                <a:solidFill>
                  <a:srgbClr val="000000"/>
                </a:solidFill>
                <a:latin typeface="+mn-lt"/>
              </a:rPr>
              <a:t>Source</a:t>
            </a:r>
            <a:r>
              <a:rPr lang="es-PE" altLang="es-PE" sz="831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s-PE" altLang="es-PE" sz="831" b="1" dirty="0" smtClean="0">
                <a:solidFill>
                  <a:srgbClr val="000000"/>
                </a:solidFill>
                <a:latin typeface="+mn-lt"/>
              </a:rPr>
              <a:t>SUNAT</a:t>
            </a:r>
            <a:endParaRPr lang="es-PE" altLang="es-PE" sz="831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55976" y="1800062"/>
            <a:ext cx="2880320" cy="461664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Garments: niches with high purchasing power in USA and South America (shirts, T-shirts-blouses, wool)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s-PE" sz="14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Agricultural Industry: global competitiveness in fine vegetables (asparagus, artichokes, peppers) and fresh fruits (mango, banana, citrus) in the EU and USA.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s-PE" sz="14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Chemical: high quality in the beauty and plastic industry, with high demand in Central and South America.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s-PE" sz="14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Fishery: prawn (USA), giant squid (China-Spain), canned mackerel, horse mackerel and sardine (EU-Africa)</a:t>
            </a:r>
          </a:p>
        </p:txBody>
      </p:sp>
      <p:sp>
        <p:nvSpPr>
          <p:cNvPr id="14" name="CuadroTexto 2"/>
          <p:cNvSpPr txBox="1"/>
          <p:nvPr/>
        </p:nvSpPr>
        <p:spPr>
          <a:xfrm>
            <a:off x="1403648" y="177281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Fresh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asparagus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coffee</a:t>
            </a:r>
            <a:endParaRPr lang="es-P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Quinoa</a:t>
            </a:r>
            <a:endParaRPr lang="es-P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1403648" y="4077072"/>
            <a:ext cx="21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Frozen giant squid, Canned artichoke, Capsicum</a:t>
            </a:r>
          </a:p>
        </p:txBody>
      </p:sp>
      <p:sp>
        <p:nvSpPr>
          <p:cNvPr id="16" name="CuadroTexto 11"/>
          <p:cNvSpPr txBox="1"/>
          <p:nvPr/>
        </p:nvSpPr>
        <p:spPr>
          <a:xfrm>
            <a:off x="1403648" y="4797152"/>
            <a:ext cx="21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Fresh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grapes</a:t>
            </a:r>
          </a:p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Fresh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mango</a:t>
            </a:r>
          </a:p>
        </p:txBody>
      </p:sp>
      <p:cxnSp>
        <p:nvCxnSpPr>
          <p:cNvPr id="22" name="Conector recto 12"/>
          <p:cNvCxnSpPr/>
          <p:nvPr/>
        </p:nvCxnSpPr>
        <p:spPr>
          <a:xfrm>
            <a:off x="914464" y="2412390"/>
            <a:ext cx="191541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55576" y="155679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s-PE" sz="5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55576" y="2433662"/>
            <a:ext cx="75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s-PE" sz="5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Conector recto 12"/>
          <p:cNvCxnSpPr/>
          <p:nvPr/>
        </p:nvCxnSpPr>
        <p:spPr>
          <a:xfrm>
            <a:off x="827584" y="3312230"/>
            <a:ext cx="191541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uadroTexto 8"/>
          <p:cNvSpPr txBox="1"/>
          <p:nvPr/>
        </p:nvSpPr>
        <p:spPr>
          <a:xfrm>
            <a:off x="1403648" y="2492896"/>
            <a:ext cx="2599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Canned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asparagus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Virola,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mahogany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wood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coffee</a:t>
            </a:r>
            <a:endParaRPr lang="es-P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banana. Avocados</a:t>
            </a:r>
          </a:p>
        </p:txBody>
      </p:sp>
      <p:sp>
        <p:nvSpPr>
          <p:cNvPr id="32" name="CuadroTexto 9"/>
          <p:cNvSpPr txBox="1"/>
          <p:nvPr/>
        </p:nvSpPr>
        <p:spPr>
          <a:xfrm>
            <a:off x="1403648" y="3429000"/>
            <a:ext cx="259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Scallops, Natural calcium phosphate, Evaporated milk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755576" y="3214380"/>
            <a:ext cx="75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PE" sz="5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ector recto 12"/>
          <p:cNvCxnSpPr/>
          <p:nvPr/>
        </p:nvCxnSpPr>
        <p:spPr>
          <a:xfrm>
            <a:off x="827584" y="4032310"/>
            <a:ext cx="191541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55576" y="3934460"/>
            <a:ext cx="75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s-PE" sz="5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ector recto 12"/>
          <p:cNvCxnSpPr/>
          <p:nvPr/>
        </p:nvCxnSpPr>
        <p:spPr>
          <a:xfrm>
            <a:off x="805582" y="4680382"/>
            <a:ext cx="191541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755576" y="4654540"/>
            <a:ext cx="75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s-PE" sz="5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55576" y="5374620"/>
            <a:ext cx="75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s-PE" sz="5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ector recto 12"/>
          <p:cNvCxnSpPr/>
          <p:nvPr/>
        </p:nvCxnSpPr>
        <p:spPr>
          <a:xfrm>
            <a:off x="805582" y="5400462"/>
            <a:ext cx="191541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CuadroTexto 11"/>
          <p:cNvSpPr txBox="1"/>
          <p:nvPr/>
        </p:nvSpPr>
        <p:spPr>
          <a:xfrm>
            <a:off x="1403648" y="5570076"/>
            <a:ext cx="214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Cotton polo shirt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Canned olives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173528" y="116632"/>
            <a:ext cx="83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POLITICS OF TRADE INTEGRATION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-1" y="971487"/>
            <a:ext cx="914400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25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7" name="26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8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67544" y="118931"/>
            <a:ext cx="721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POLITICS OF TRADE INTEGRATION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1403648" y="1037050"/>
            <a:ext cx="5904656" cy="43204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Leader in Traditional Exports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9552" y="6306616"/>
            <a:ext cx="845103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831" b="1" dirty="0" err="1">
                <a:solidFill>
                  <a:srgbClr val="000000"/>
                </a:solidFill>
                <a:latin typeface="+mn-lt"/>
              </a:rPr>
              <a:t>Source</a:t>
            </a:r>
            <a:r>
              <a:rPr lang="es-PE" altLang="es-PE" sz="831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s-PE" altLang="es-PE" sz="831" b="1" dirty="0" smtClean="0">
                <a:solidFill>
                  <a:srgbClr val="000000"/>
                </a:solidFill>
                <a:latin typeface="+mn-lt"/>
              </a:rPr>
              <a:t>SUNAT</a:t>
            </a:r>
            <a:endParaRPr lang="es-PE" altLang="es-PE" sz="831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19872" y="1916832"/>
            <a:ext cx="3960440" cy="28931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Metals: copper, gold, zinc and lead – </a:t>
            </a:r>
            <a:r>
              <a:rPr lang="en-US" altLang="es-PE" sz="1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Demanded by the industrial and construction</a:t>
            </a: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sector in Asia and the EU.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s-PE" sz="1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Fishmeal: high demand of the aquiculture sector in Asia.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s-PE" sz="1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Coffee: </a:t>
            </a:r>
            <a:r>
              <a:rPr lang="en-US" altLang="es-PE" sz="1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gourmet product </a:t>
            </a: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(organic, fair trade, special) demanded by the EU and USA.</a:t>
            </a:r>
          </a:p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s-PE" sz="14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Oil Derivatives: </a:t>
            </a:r>
            <a:r>
              <a:rPr lang="en-US" altLang="es-PE" sz="1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Nafta</a:t>
            </a: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(1st derivative of </a:t>
            </a:r>
            <a:r>
              <a:rPr lang="en-US" altLang="es-PE" sz="1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Camisea</a:t>
            </a:r>
            <a:r>
              <a:rPr lang="en-US" altLang="es-PE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demanded by the petrochemical industry in California.</a:t>
            </a:r>
          </a:p>
        </p:txBody>
      </p:sp>
      <p:sp>
        <p:nvSpPr>
          <p:cNvPr id="14" name="CuadroTexto 2"/>
          <p:cNvSpPr txBox="1"/>
          <p:nvPr/>
        </p:nvSpPr>
        <p:spPr>
          <a:xfrm>
            <a:off x="1403648" y="1772816"/>
            <a:ext cx="249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Fishmeal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1403648" y="4437112"/>
            <a:ext cx="225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Coffee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uadroTexto 11"/>
          <p:cNvSpPr txBox="1"/>
          <p:nvPr/>
        </p:nvSpPr>
        <p:spPr>
          <a:xfrm>
            <a:off x="1403648" y="5229200"/>
            <a:ext cx="225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Refined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copper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Conector recto 12"/>
          <p:cNvCxnSpPr/>
          <p:nvPr/>
        </p:nvCxnSpPr>
        <p:spPr>
          <a:xfrm>
            <a:off x="827584" y="2204864"/>
            <a:ext cx="201622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55576" y="1196752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s-PE" sz="7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55576" y="206084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s-PE" sz="7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Conector recto 12"/>
          <p:cNvCxnSpPr/>
          <p:nvPr/>
        </p:nvCxnSpPr>
        <p:spPr>
          <a:xfrm>
            <a:off x="827584" y="3140968"/>
            <a:ext cx="201622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uadroTexto 8"/>
          <p:cNvSpPr txBox="1"/>
          <p:nvPr/>
        </p:nvSpPr>
        <p:spPr>
          <a:xfrm>
            <a:off x="1403648" y="2312784"/>
            <a:ext cx="2255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concentrate</a:t>
            </a:r>
            <a:endParaRPr lang="es-P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Copper</a:t>
            </a: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concentrate</a:t>
            </a:r>
            <a:endParaRPr lang="es-P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Molybdenum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uadroTexto 9"/>
          <p:cNvSpPr txBox="1"/>
          <p:nvPr/>
        </p:nvSpPr>
        <p:spPr>
          <a:xfrm>
            <a:off x="1403648" y="3356992"/>
            <a:ext cx="225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Zinc </a:t>
            </a:r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concentrate</a:t>
            </a:r>
            <a:endParaRPr lang="es-P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P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Silver</a:t>
            </a:r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55576" y="2996952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PE" sz="7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ector recto 12"/>
          <p:cNvCxnSpPr/>
          <p:nvPr/>
        </p:nvCxnSpPr>
        <p:spPr>
          <a:xfrm>
            <a:off x="805582" y="4146302"/>
            <a:ext cx="201622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55576" y="3933056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s-PE" sz="7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ector recto 12"/>
          <p:cNvCxnSpPr/>
          <p:nvPr/>
        </p:nvCxnSpPr>
        <p:spPr>
          <a:xfrm>
            <a:off x="805582" y="5013176"/>
            <a:ext cx="201622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755576" y="486916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s-PE" sz="72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5" name="24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25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5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67545" y="44624"/>
            <a:ext cx="450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err="1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20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6552728" cy="5400600"/>
          </a:xfrm>
        </p:spPr>
        <p:txBody>
          <a:bodyPr>
            <a:normAutofit lnSpcReduction="10000"/>
          </a:bodyPr>
          <a:lstStyle/>
          <a:p>
            <a:pPr marL="624078" indent="-514350">
              <a:buClr>
                <a:srgbClr val="C00000"/>
              </a:buClr>
              <a:buNone/>
            </a:pP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Constitution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of 1979</a:t>
            </a: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1,800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public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companies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Agrarian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Reform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Goverment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>
                <a:latin typeface="Khmer UI" pitchFamily="34" charset="0"/>
                <a:cs typeface="Khmer UI" pitchFamily="34" charset="0"/>
              </a:rPr>
              <a:t>(</a:t>
            </a:r>
            <a:r>
              <a:rPr lang="es-ES" sz="1800" dirty="0" smtClean="0">
                <a:solidFill>
                  <a:srgbClr val="FF0000"/>
                </a:solidFill>
                <a:latin typeface="Khmer UI" pitchFamily="34" charset="0"/>
                <a:cs typeface="Khmer UI" pitchFamily="34" charset="0"/>
              </a:rPr>
              <a:t>García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)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with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7000%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inflation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1800" dirty="0">
              <a:latin typeface="Antipasto" pitchFamily="2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Constitution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of 1993</a:t>
            </a: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International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agreements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: BID, FMI, etc.,</a:t>
            </a: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Dismissal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700,000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public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employees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Goverment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is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not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allow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(</a:t>
            </a:r>
            <a:r>
              <a:rPr lang="es-ES" sz="1800" dirty="0" err="1" smtClean="0">
                <a:solidFill>
                  <a:srgbClr val="FF0000"/>
                </a:solidFill>
                <a:latin typeface="Khmer UI" pitchFamily="34" charset="0"/>
                <a:cs typeface="Khmer UI" pitchFamily="34" charset="0"/>
              </a:rPr>
              <a:t>ed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)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commercial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activities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Reduced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the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Goverment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(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less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minist</a:t>
            </a:r>
            <a:r>
              <a:rPr lang="es-ES" sz="1800" dirty="0" smtClean="0">
                <a:solidFill>
                  <a:srgbClr val="FF0000"/>
                </a:solidFill>
                <a:latin typeface="Khmer UI" pitchFamily="34" charset="0"/>
                <a:cs typeface="Khmer UI" pitchFamily="34" charset="0"/>
              </a:rPr>
              <a:t>(t)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ries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)</a:t>
            </a:r>
          </a:p>
          <a:p>
            <a:pPr marL="624078" indent="-514350">
              <a:buClr>
                <a:srgbClr val="002060"/>
              </a:buClr>
            </a:pP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Favorable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financial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conditions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Arbitration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Cannot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modify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contracts</a:t>
            </a:r>
            <a:endParaRPr lang="es-ES" sz="1800" dirty="0" smtClean="0">
              <a:latin typeface="Khmer UI" pitchFamily="34" charset="0"/>
              <a:cs typeface="Khmer UI" pitchFamily="34" charset="0"/>
            </a:endParaRPr>
          </a:p>
          <a:p>
            <a:pPr marL="624078" indent="-514350">
              <a:buClr>
                <a:srgbClr val="002060"/>
              </a:buClr>
            </a:pP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Easy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and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fast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constitution</a:t>
            </a:r>
            <a:r>
              <a:rPr lang="es-ES" sz="1800" dirty="0" smtClean="0">
                <a:latin typeface="Khmer UI" pitchFamily="34" charset="0"/>
                <a:cs typeface="Khmer UI" pitchFamily="34" charset="0"/>
              </a:rPr>
              <a:t> of </a:t>
            </a:r>
            <a:r>
              <a:rPr lang="es-ES" sz="1800" dirty="0" err="1" smtClean="0">
                <a:latin typeface="Khmer UI" pitchFamily="34" charset="0"/>
                <a:cs typeface="Khmer UI" pitchFamily="34" charset="0"/>
              </a:rPr>
              <a:t>companies</a:t>
            </a:r>
            <a:endParaRPr lang="es-ES" sz="18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8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24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20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484895" y="1124744"/>
            <a:ext cx="5904656" cy="43204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cs typeface="Times New Roman" pitchFamily="18" charset="0"/>
              </a:rPr>
              <a:t>Favorable legal framework for foreign investment</a:t>
            </a:r>
            <a:endParaRPr lang="es-ES" sz="2000" dirty="0"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7544" y="1700808"/>
            <a:ext cx="66967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Non-discriminatory treatment: foreign investors receive the same treatment as national investors.  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Unrestricted access to the majority of economic sectors.  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Free transfer of capital.  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Free market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Guarantee of private property 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Freedom to acquire shares to (in) local companies.  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Freedom to access internal and external credit.  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Freedom to remit local and international royalties.  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Access to international mechanisms for the settlement of disputes.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cs typeface="Times New Roman" pitchFamily="18" charset="0"/>
              </a:rPr>
              <a:t>Participation in the Investment Committee of the Organization for cooperation and economic development (OCDE) – Promotes implementation guidelines for multinational OCDE Companies.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8316" y="49870"/>
            <a:ext cx="739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FAVORABLE INVESTMENT CLIMATE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12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60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5691" y="2852625"/>
            <a:ext cx="65563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Legal Aspects for Doing Business in Perú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7596336" y="-4875"/>
            <a:ext cx="159862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6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167393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68969" y="116632"/>
            <a:ext cx="83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Business in </a:t>
            </a:r>
            <a:r>
              <a:rPr lang="es-PE" sz="4000" dirty="0" err="1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379097" y="1268760"/>
            <a:ext cx="5904656" cy="432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Articles of the Constitution guarantees free market economy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3142" y="1773934"/>
            <a:ext cx="6709137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ARTC 62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Contracts can´t be modified by any law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settlement of disputes can be settled through arbitration or court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Contract law: The state provides guarantees and securities that can´t be modified by any law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have the right to sign a contract law if you invest 5 million dollars in any economy activity except mining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hydrocabors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(oil) that you in this case have to invest 10 million dollars.</a:t>
            </a:r>
          </a:p>
          <a:p>
            <a:pPr marL="342900" indent="-34290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ARTC 63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Domestic national and foreign investment are subject to the same conditions and rights.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Peruvians and foreign are equal under the law.</a:t>
            </a:r>
          </a:p>
          <a:p>
            <a:pPr marL="342900" indent="-342900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 ARTC 70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government  can expropriate private property for reasons of national security or  public necessity declared by law and previous  payment in cash compensation, including compensation appreciate value for any law.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12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5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6512" y="29884"/>
            <a:ext cx="7586232" cy="919690"/>
          </a:xfrm>
        </p:spPr>
        <p:txBody>
          <a:bodyPr>
            <a:noAutofit/>
          </a:bodyPr>
          <a:lstStyle/>
          <a:p>
            <a:r>
              <a:rPr lang="es-PE" sz="28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INCENTIVES TO PRIVATE INVESTMENT IN </a:t>
            </a:r>
            <a:r>
              <a:rPr lang="es-PE" sz="28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</a:t>
            </a:r>
            <a:endParaRPr lang="es-PE" sz="28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291492" y="1428710"/>
            <a:ext cx="6984776" cy="49100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Legislative Decree 674 (Law for the promotion of private investment in state companies).</a:t>
            </a:r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Legislative Decree 757 </a:t>
            </a:r>
            <a:r>
              <a:rPr lang="en-US" sz="1800" dirty="0"/>
              <a:t>(Framework Law for the Growth of Private Investment)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endParaRPr lang="en-US" sz="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General Legal Framework of Legislative Decrees 674 and 757:</a:t>
            </a:r>
          </a:p>
          <a:p>
            <a:pPr>
              <a:buFont typeface="Wingdings" pitchFamily="2" charset="2"/>
              <a:buChar char="v"/>
            </a:pPr>
            <a:endParaRPr lang="es-PE" sz="700" dirty="0" smtClean="0"/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No discrimination for foreigners</a:t>
            </a:r>
            <a:r>
              <a:rPr lang="es-PE" sz="1600" dirty="0" smtClean="0"/>
              <a:t>. </a:t>
            </a:r>
            <a:r>
              <a:rPr lang="en-US" sz="1600" dirty="0" smtClean="0"/>
              <a:t>Nationals and foreigners have the same rights, according  to the Peruvian Constitution</a:t>
            </a:r>
            <a:r>
              <a:rPr lang="es-PE" sz="1600" dirty="0" smtClean="0"/>
              <a:t>;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Equal treatment to all juridical forms to do business in </a:t>
            </a:r>
            <a:r>
              <a:rPr lang="en-US" sz="1600" dirty="0" err="1" smtClean="0"/>
              <a:t>Perú</a:t>
            </a:r>
            <a:r>
              <a:rPr lang="en-US" sz="1600" dirty="0" smtClean="0"/>
              <a:t>;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Free access to all juridical forms to do business in </a:t>
            </a:r>
            <a:r>
              <a:rPr lang="en-US" sz="1600" dirty="0" err="1" smtClean="0"/>
              <a:t>Perú</a:t>
            </a:r>
            <a:r>
              <a:rPr lang="en-US" sz="1600" dirty="0"/>
              <a:t>;</a:t>
            </a:r>
            <a:endParaRPr lang="en-US" sz="1600" dirty="0" smtClean="0"/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Right to access to private property in all sectors  is available for both (nationals and foreigners);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Right to undertake and develop any economic activity  for both  (nationals and foreigners);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s-PE" sz="1600" dirty="0" err="1" smtClean="0"/>
              <a:t>Import</a:t>
            </a:r>
            <a:r>
              <a:rPr lang="es-PE" sz="1600" dirty="0" smtClean="0"/>
              <a:t> and </a:t>
            </a:r>
            <a:r>
              <a:rPr lang="es-PE" sz="1600" dirty="0" err="1" smtClean="0"/>
              <a:t>export</a:t>
            </a:r>
            <a:r>
              <a:rPr lang="es-PE" sz="1600" dirty="0" smtClean="0"/>
              <a:t> </a:t>
            </a:r>
            <a:r>
              <a:rPr lang="es-PE" sz="1600" dirty="0" err="1" smtClean="0"/>
              <a:t>rights</a:t>
            </a:r>
            <a:r>
              <a:rPr lang="es-PE" sz="1600" dirty="0" smtClean="0"/>
              <a:t>;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Income tax 28%  and Tax on </a:t>
            </a:r>
            <a:r>
              <a:rPr lang="en-US" sz="1600" dirty="0" err="1" smtClean="0"/>
              <a:t>dividens</a:t>
            </a:r>
            <a:r>
              <a:rPr lang="en-US" sz="1600" dirty="0" smtClean="0"/>
              <a:t> 6.8%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Right of foreigners to acquire shares, participations and all types of assets from nationals;</a:t>
            </a:r>
          </a:p>
          <a:p>
            <a:pPr marL="1439863" lvl="1" indent="-365125">
              <a:buFont typeface="+mj-lt"/>
              <a:buAutoNum type="alphaLcParenR"/>
            </a:pPr>
            <a:r>
              <a:rPr lang="en-US" sz="1600" dirty="0" smtClean="0"/>
              <a:t>Free access to the exchange market for nationals and foreigners.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12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6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80528" y="44624"/>
            <a:ext cx="6120680" cy="854855"/>
          </a:xfrm>
        </p:spPr>
        <p:txBody>
          <a:bodyPr>
            <a:noAutofit/>
          </a:bodyPr>
          <a:lstStyle/>
          <a:p>
            <a:r>
              <a:rPr lang="es-PE" sz="28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JURIDICAL STABILITY </a:t>
            </a:r>
            <a:r>
              <a:rPr lang="es-PE" sz="28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7155972" cy="48860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Characteristics</a:t>
            </a:r>
            <a:r>
              <a:rPr lang="es-PE" sz="2000" dirty="0" smtClean="0"/>
              <a:t> of </a:t>
            </a:r>
            <a:r>
              <a:rPr lang="es-PE" sz="2000" dirty="0" err="1" smtClean="0"/>
              <a:t>the</a:t>
            </a:r>
            <a:r>
              <a:rPr lang="es-PE" sz="2000" dirty="0" smtClean="0"/>
              <a:t> </a:t>
            </a:r>
            <a:r>
              <a:rPr lang="es-PE" sz="2000" dirty="0" err="1" smtClean="0"/>
              <a:t>Juridical</a:t>
            </a:r>
            <a:r>
              <a:rPr lang="es-PE" sz="2000" dirty="0" smtClean="0"/>
              <a:t> </a:t>
            </a:r>
            <a:r>
              <a:rPr lang="en-US" sz="2000" dirty="0" smtClean="0"/>
              <a:t>Stability Contracts In Peru: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/>
          </a:p>
          <a:p>
            <a:pPr>
              <a:buFont typeface="Wingdings" pitchFamily="2" charset="2"/>
              <a:buChar char="v"/>
            </a:pPr>
            <a:endParaRPr lang="en-US" sz="10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 smtClean="0"/>
              <a:t>Special contracts to protect the national and foreign investment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 smtClean="0"/>
              <a:t>They have the same force as a law , and cannot be modified unilaterally by neither party without the consent of the other.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 smtClean="0"/>
              <a:t>The term of the contract is  of 10 years or the time of the concession period.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 smtClean="0"/>
              <a:t>The contract can be submitted to international or national arbitration, in which the controversy is resolved faster than the Judicial Power.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/>
              <a:t>The investment should be made within a period that not exceed 2 years from the contract´s subscription </a:t>
            </a:r>
            <a:r>
              <a:rPr lang="en-US" sz="1600" dirty="0" smtClean="0"/>
              <a:t>date</a:t>
            </a:r>
            <a:r>
              <a:rPr lang="en-US" sz="1600" dirty="0"/>
              <a:t>. </a:t>
            </a:r>
            <a:endParaRPr lang="en-US" sz="16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 smtClean="0"/>
              <a:t>Stability </a:t>
            </a:r>
            <a:r>
              <a:rPr lang="en-US" sz="1600" dirty="0"/>
              <a:t>regarding income tax and labor </a:t>
            </a:r>
            <a:r>
              <a:rPr lang="en-US" sz="1600" dirty="0" smtClean="0"/>
              <a:t>rules.</a:t>
            </a:r>
            <a:endParaRPr lang="en-US" sz="1600" dirty="0"/>
          </a:p>
          <a:p>
            <a:pPr marL="971550" lvl="1" indent="-514350">
              <a:buFont typeface="+mj-lt"/>
              <a:buAutoNum type="alphaLcParenR"/>
            </a:pPr>
            <a:r>
              <a:rPr lang="en-US" sz="1600" dirty="0"/>
              <a:t>Guarantee for the continuance of the benefits for special regimes for the refund of taxes, temporary importation and regime granted to exporters.</a:t>
            </a:r>
          </a:p>
          <a:p>
            <a:pPr marL="971550" lvl="1" indent="-514350">
              <a:buFont typeface="+mj-lt"/>
              <a:buAutoNum type="alphaLcParenR"/>
            </a:pPr>
            <a:endParaRPr lang="en-US" sz="1600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12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8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417240" y="116632"/>
            <a:ext cx="4197152" cy="747176"/>
          </a:xfrm>
        </p:spPr>
        <p:txBody>
          <a:bodyPr>
            <a:noAutofit/>
          </a:bodyPr>
          <a:lstStyle/>
          <a:p>
            <a:r>
              <a:rPr lang="es-PE" sz="28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PE" sz="28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ARBITRATION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79323" y="1556793"/>
            <a:ext cx="6584965" cy="47045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Settlement of disputes with any entity of the Peruvian </a:t>
            </a:r>
            <a:r>
              <a:rPr lang="en-US" sz="2800" dirty="0"/>
              <a:t>G</a:t>
            </a:r>
            <a:r>
              <a:rPr lang="en-US" sz="2800" dirty="0" smtClean="0"/>
              <a:t>overnment must be by arbitration, without the obligation to appeal against the</a:t>
            </a:r>
            <a:r>
              <a:rPr lang="es-PE" sz="2800" dirty="0" smtClean="0"/>
              <a:t> </a:t>
            </a:r>
            <a:r>
              <a:rPr lang="en-US" sz="2800" dirty="0" smtClean="0"/>
              <a:t>Judicial</a:t>
            </a:r>
            <a:r>
              <a:rPr lang="es-PE" sz="2800" dirty="0" smtClean="0"/>
              <a:t> </a:t>
            </a:r>
            <a:r>
              <a:rPr lang="en-US" sz="2800" dirty="0" smtClean="0"/>
              <a:t>Power</a:t>
            </a:r>
            <a:r>
              <a:rPr lang="es-PE" sz="2800" dirty="0" smtClean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3" name="12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8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-35318" y="44624"/>
            <a:ext cx="611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Doing Business in Peru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18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2 Marcador de contenido"/>
          <p:cNvSpPr>
            <a:spLocks noGrp="1"/>
          </p:cNvSpPr>
          <p:nvPr>
            <p:ph idx="1"/>
          </p:nvPr>
        </p:nvSpPr>
        <p:spPr>
          <a:xfrm>
            <a:off x="539552" y="935582"/>
            <a:ext cx="6768752" cy="5445746"/>
          </a:xfrm>
        </p:spPr>
        <p:txBody>
          <a:bodyPr>
            <a:normAutofit/>
          </a:bodyPr>
          <a:lstStyle/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Peruvian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economy</a:t>
            </a: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Politics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of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trade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integration</a:t>
            </a: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Legal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aspects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of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doing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business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in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Peru</a:t>
            </a: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Panamerican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and Para </a:t>
            </a:r>
            <a:r>
              <a:rPr lang="es-ES" sz="2000" b="1" dirty="0" err="1">
                <a:latin typeface="Khmer UI" pitchFamily="34" charset="0"/>
                <a:ea typeface="+mj-ea"/>
                <a:cs typeface="Khmer UI" pitchFamily="34" charset="0"/>
              </a:rPr>
              <a:t>P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anamerican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sport </a:t>
            </a:r>
            <a:r>
              <a:rPr lang="es-ES" sz="2000" b="1" dirty="0" err="1" smtClean="0">
                <a:latin typeface="Khmer UI" pitchFamily="34" charset="0"/>
                <a:ea typeface="+mj-ea"/>
                <a:cs typeface="Khmer UI" pitchFamily="34" charset="0"/>
              </a:rPr>
              <a:t>events</a:t>
            </a:r>
            <a:r>
              <a:rPr lang="es-ES" sz="2000" b="1" dirty="0" smtClean="0">
                <a:latin typeface="Khmer UI" pitchFamily="34" charset="0"/>
                <a:ea typeface="+mj-ea"/>
                <a:cs typeface="Khmer UI" pitchFamily="34" charset="0"/>
              </a:rPr>
              <a:t> 2019</a:t>
            </a: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>
              <a:latin typeface="Khmer UI" pitchFamily="34" charset="0"/>
              <a:ea typeface="+mj-ea"/>
              <a:cs typeface="Khmer UI" pitchFamily="34" charset="0"/>
            </a:endParaRPr>
          </a:p>
          <a:p>
            <a:pPr marL="624078" indent="-514350">
              <a:buClr>
                <a:srgbClr val="C00000"/>
              </a:buClr>
              <a:buNone/>
            </a:pPr>
            <a:endParaRPr lang="es-ES" sz="2000" b="1" dirty="0" smtClean="0">
              <a:latin typeface="Khmer UI" pitchFamily="34" charset="0"/>
              <a:ea typeface="+mj-ea"/>
              <a:cs typeface="Khmer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96336" y="-4875"/>
            <a:ext cx="159862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9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167393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1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-1" y="-373434"/>
            <a:ext cx="8229600" cy="1714202"/>
          </a:xfrm>
        </p:spPr>
        <p:txBody>
          <a:bodyPr>
            <a:normAutofit/>
          </a:bodyPr>
          <a:lstStyle/>
          <a:p>
            <a:r>
              <a:rPr lang="es-PE" sz="36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</a:t>
            </a:r>
            <a:r>
              <a:rPr lang="es-PE" sz="36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OPERATIONS</a:t>
            </a:r>
            <a:endParaRPr lang="es-PE" sz="36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542454086"/>
              </p:ext>
            </p:extLst>
          </p:nvPr>
        </p:nvGraphicFramePr>
        <p:xfrm>
          <a:off x="899592" y="21973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Título"/>
          <p:cNvSpPr txBox="1">
            <a:spLocks/>
          </p:cNvSpPr>
          <p:nvPr/>
        </p:nvSpPr>
        <p:spPr>
          <a:xfrm>
            <a:off x="26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 err="1" smtClean="0"/>
              <a:t>Investment</a:t>
            </a:r>
            <a:r>
              <a:rPr lang="es-PE" sz="2800" dirty="0" smtClean="0"/>
              <a:t> in </a:t>
            </a:r>
            <a:r>
              <a:rPr lang="es-PE" sz="2800" dirty="0" err="1" smtClean="0"/>
              <a:t>Peru</a:t>
            </a:r>
            <a:r>
              <a:rPr lang="es-PE" sz="2800" dirty="0" smtClean="0"/>
              <a:t> can be done  </a:t>
            </a:r>
            <a:r>
              <a:rPr lang="es-PE" sz="2800" dirty="0" err="1" smtClean="0"/>
              <a:t>by</a:t>
            </a:r>
            <a:r>
              <a:rPr lang="es-PE" sz="2800" dirty="0" smtClean="0"/>
              <a:t>:</a:t>
            </a:r>
            <a:endParaRPr lang="es-PE" sz="2800" dirty="0"/>
          </a:p>
        </p:txBody>
      </p:sp>
      <p:sp>
        <p:nvSpPr>
          <p:cNvPr id="8" name="7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13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14 Imagen" descr="logo-bafur-2.png"/>
          <p:cNvPicPr>
            <a:picLocks noChangeAspect="1"/>
          </p:cNvPicPr>
          <p:nvPr/>
        </p:nvPicPr>
        <p:blipFill>
          <a:blip r:embed="rId8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4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-99392"/>
            <a:ext cx="8229600" cy="1143000"/>
          </a:xfrm>
        </p:spPr>
        <p:txBody>
          <a:bodyPr>
            <a:normAutofit/>
          </a:bodyPr>
          <a:lstStyle/>
          <a:p>
            <a:r>
              <a:rPr lang="es-PE" sz="40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endParaRPr lang="es-P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registration of new companies and branches in the Public Registry, will take approximately 15 days, from the filling of all the documents against the Public Registry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8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9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8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-99392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PERUVIAN GOVERNMENT CONTRACTING</a:t>
            </a:r>
            <a:endParaRPr lang="es-P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07901"/>
            <a:ext cx="7056784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National Register of Suppliers</a:t>
            </a:r>
          </a:p>
          <a:p>
            <a:pPr marL="0" indent="0">
              <a:buNone/>
            </a:pPr>
            <a:r>
              <a:rPr lang="en-US" sz="2800" dirty="0" smtClean="0"/>
              <a:t>Transparency principle</a:t>
            </a:r>
          </a:p>
          <a:p>
            <a:pPr marL="0" indent="0">
              <a:buNone/>
            </a:pPr>
            <a:r>
              <a:rPr lang="en-US" sz="2800" dirty="0" smtClean="0"/>
              <a:t>Electronic System of Procurement and Contracting with the State  (SEACE)</a:t>
            </a:r>
          </a:p>
          <a:p>
            <a:pPr marL="0" indent="0">
              <a:buNone/>
            </a:pPr>
            <a:r>
              <a:rPr lang="en-US" sz="2800" dirty="0" smtClean="0"/>
              <a:t>Annual Plan of Contracting of the State</a:t>
            </a:r>
          </a:p>
          <a:p>
            <a:pPr marL="0" indent="0">
              <a:buNone/>
            </a:pPr>
            <a:r>
              <a:rPr lang="en-US" sz="2800" dirty="0" smtClean="0"/>
              <a:t>Request for copies of proposals of bidders at the end of tender and the contract signed</a:t>
            </a:r>
          </a:p>
          <a:p>
            <a:pPr marL="0" indent="0">
              <a:buNone/>
            </a:pPr>
            <a:r>
              <a:rPr lang="en-US" sz="2800" dirty="0" smtClean="0"/>
              <a:t>Advance payment   (30% in contracts with Peruvian entities)</a:t>
            </a:r>
          </a:p>
          <a:p>
            <a:pPr marL="0" indent="0">
              <a:buNone/>
            </a:pPr>
            <a:r>
              <a:rPr lang="en-US" sz="2800" dirty="0" smtClean="0"/>
              <a:t>Disputes settlement only by arbitration</a:t>
            </a:r>
          </a:p>
          <a:p>
            <a:pPr marL="0" indent="0">
              <a:buNone/>
            </a:pPr>
            <a:r>
              <a:rPr lang="en-US" sz="2800" dirty="0" smtClean="0"/>
              <a:t>Resolution of contracts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8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9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4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324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2A4A70"/>
                </a:solidFill>
                <a:latin typeface="Bookman Old Style" panose="02050604050505020204" pitchFamily="18" charset="0"/>
              </a:rPr>
              <a:t>Doing Business in </a:t>
            </a:r>
            <a:r>
              <a:rPr lang="es-PE" sz="4000" b="1" dirty="0" smtClean="0">
                <a:solidFill>
                  <a:srgbClr val="2A4A70"/>
                </a:solidFill>
                <a:latin typeface="Bookman Old Style" panose="02050604050505020204" pitchFamily="18" charset="0"/>
              </a:rPr>
              <a:t>Peru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7368504" cy="4281339"/>
          </a:xfrm>
        </p:spPr>
        <p:txBody>
          <a:bodyPr/>
          <a:lstStyle/>
          <a:p>
            <a:pPr marL="0" indent="0" algn="ctr">
              <a:buNone/>
            </a:pPr>
            <a:endParaRPr lang="es-PE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PE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Panamerican</a:t>
            </a:r>
            <a:r>
              <a:rPr lang="es-PE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Para-</a:t>
            </a:r>
            <a:r>
              <a:rPr lang="es-PE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PE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anamerican</a:t>
            </a:r>
            <a:endParaRPr lang="es-PE" sz="3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PE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</a:t>
            </a:r>
            <a:r>
              <a:rPr lang="es-PE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PE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</a:t>
            </a:r>
            <a:r>
              <a:rPr lang="es-PE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PE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s-MX" sz="3800" i="1" dirty="0"/>
          </a:p>
          <a:p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13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14 Rectángulo"/>
          <p:cNvSpPr/>
          <p:nvPr/>
        </p:nvSpPr>
        <p:spPr>
          <a:xfrm>
            <a:off x="7596336" y="-4875"/>
            <a:ext cx="159862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15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167393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96753"/>
            <a:ext cx="9172575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7 Rectángulo"/>
          <p:cNvSpPr/>
          <p:nvPr/>
        </p:nvSpPr>
        <p:spPr>
          <a:xfrm>
            <a:off x="7668345" y="0"/>
            <a:ext cx="147565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8 Imagen" descr="logo-bafur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401" y="5877274"/>
            <a:ext cx="1800200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" y="188640"/>
            <a:ext cx="7668344" cy="1228998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Doing Business in Peru</a:t>
            </a:r>
            <a:r>
              <a:rPr lang="es-P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s-P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13802" r="18009" b="6250"/>
          <a:stretch/>
        </p:blipFill>
        <p:spPr bwMode="auto">
          <a:xfrm>
            <a:off x="251520" y="1323375"/>
            <a:ext cx="7249028" cy="53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" y="-171400"/>
            <a:ext cx="7668344" cy="1228998"/>
          </a:xfrm>
        </p:spPr>
        <p:txBody>
          <a:bodyPr>
            <a:noAutofit/>
          </a:bodyPr>
          <a:lstStyle/>
          <a:p>
            <a:r>
              <a:rPr lang="es-PE" sz="4000" b="1" dirty="0">
                <a:solidFill>
                  <a:schemeClr val="tx2"/>
                </a:solidFill>
                <a:latin typeface="Bookman Old Style" pitchFamily="18" charset="0"/>
              </a:rPr>
              <a:t>Doing Business in Peru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soporte\Desktop\Location Plann For  Panamerican 2019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 b="84577"/>
          <a:stretch/>
        </p:blipFill>
        <p:spPr bwMode="auto">
          <a:xfrm>
            <a:off x="323528" y="1814945"/>
            <a:ext cx="7023600" cy="2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12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soporte\Desktop\Location Plann For  Panamerican 2019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1"/>
          <a:stretch/>
        </p:blipFill>
        <p:spPr bwMode="auto">
          <a:xfrm>
            <a:off x="323528" y="2341417"/>
            <a:ext cx="7023600" cy="39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7668344" cy="1228998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tx2"/>
                </a:solidFill>
                <a:latin typeface="Bookman Old Style" pitchFamily="18" charset="0"/>
              </a:rPr>
              <a:t>Doing Business in Peru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oporte\Desktop\Location Plann For  Panamerican 2019_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9"/>
          <a:stretch/>
        </p:blipFill>
        <p:spPr bwMode="auto">
          <a:xfrm>
            <a:off x="420779" y="1771832"/>
            <a:ext cx="7024622" cy="39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11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1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96753"/>
            <a:ext cx="9172575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7 Rectángulo"/>
          <p:cNvSpPr/>
          <p:nvPr/>
        </p:nvSpPr>
        <p:spPr>
          <a:xfrm>
            <a:off x="7668345" y="0"/>
            <a:ext cx="147565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8 Imagen" descr="logo-bafur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401" y="5877274"/>
            <a:ext cx="1800200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" y="188640"/>
            <a:ext cx="7668344" cy="1228998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chemeClr val="tx2"/>
                </a:solidFill>
                <a:latin typeface="Bookman Old Style" pitchFamily="18" charset="0"/>
              </a:rPr>
              <a:t>Doing Business in Peru</a:t>
            </a:r>
            <a:r>
              <a:rPr lang="es-PE" b="1" dirty="0">
                <a:latin typeface="Bookman Old Style" pitchFamily="18" charset="0"/>
              </a:rPr>
              <a:t/>
            </a:r>
            <a:br>
              <a:rPr lang="es-PE" b="1" dirty="0">
                <a:latin typeface="Bookman Old Style" pitchFamily="18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t="16511" r="16400" b="7581"/>
          <a:stretch/>
        </p:blipFill>
        <p:spPr bwMode="auto">
          <a:xfrm>
            <a:off x="140675" y="1412776"/>
            <a:ext cx="7304725" cy="50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0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7668344" cy="1228998"/>
          </a:xfrm>
        </p:spPr>
        <p:txBody>
          <a:bodyPr>
            <a:normAutofit fontScale="90000"/>
          </a:bodyPr>
          <a:lstStyle/>
          <a:p>
            <a:r>
              <a:rPr lang="es-PE" sz="4000" b="1" dirty="0">
                <a:solidFill>
                  <a:schemeClr val="tx2"/>
                </a:solidFill>
                <a:latin typeface="Bookman Old Style" pitchFamily="18" charset="0"/>
              </a:rPr>
              <a:t>Doing Business in Peru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11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soporte\Desktop\Ppt Juegos Panamericanos (1).unlocked_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6330338" cy="47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7668344" cy="1228998"/>
          </a:xfrm>
        </p:spPr>
        <p:txBody>
          <a:bodyPr>
            <a:noAutofit/>
          </a:bodyPr>
          <a:lstStyle/>
          <a:p>
            <a:r>
              <a:rPr lang="es-PE" sz="4000" b="1" dirty="0">
                <a:solidFill>
                  <a:schemeClr val="tx2"/>
                </a:solidFill>
                <a:latin typeface="Bookman Old Style" pitchFamily="18" charset="0"/>
              </a:rPr>
              <a:t>Doing Business in Peru</a:t>
            </a:r>
            <a:r>
              <a:rPr lang="es-P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s-P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971487"/>
            <a:ext cx="9036497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11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oporte\Desktop\Ppt Juegos Panamericanos (1).unlocked_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1" y="1340768"/>
            <a:ext cx="6331199" cy="47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6864" y="2459504"/>
            <a:ext cx="55740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Peruvian</a:t>
            </a:r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P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Economy</a:t>
            </a:r>
            <a:endParaRPr lang="es-PE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/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2016 - 2021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72814" y="-25637"/>
            <a:ext cx="7022132" cy="868958"/>
          </a:xfrm>
        </p:spPr>
        <p:txBody>
          <a:bodyPr>
            <a:noAutofit/>
          </a:bodyPr>
          <a:lstStyle/>
          <a:p>
            <a:r>
              <a:rPr lang="es-PE" sz="4000" dirty="0" err="1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PE" sz="4000" dirty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Business in </a:t>
            </a:r>
            <a:r>
              <a:rPr lang="es-PE" sz="4000" dirty="0" err="1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12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8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904656" cy="32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67545" y="44624"/>
            <a:ext cx="450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s-PE" sz="4000" dirty="0" err="1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PE" sz="4000" dirty="0" err="1" smtClean="0">
                <a:solidFill>
                  <a:srgbClr val="2A4A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</a:t>
            </a:r>
            <a:endParaRPr lang="es-PE" sz="4000" dirty="0">
              <a:solidFill>
                <a:srgbClr val="2A4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1" name="20 Imagen" descr="logo-bafur-2.png"/>
          <p:cNvPicPr>
            <a:picLocks noChangeAspect="1"/>
          </p:cNvPicPr>
          <p:nvPr/>
        </p:nvPicPr>
        <p:blipFill>
          <a:blip r:embed="rId2" cstate="print"/>
          <a:srcRect l="10028" r="11288"/>
          <a:stretch>
            <a:fillRect/>
          </a:stretch>
        </p:blipFill>
        <p:spPr bwMode="auto">
          <a:xfrm>
            <a:off x="7620024" y="5877272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8 Título"/>
          <p:cNvSpPr>
            <a:spLocks noGrp="1"/>
          </p:cNvSpPr>
          <p:nvPr>
            <p:ph type="title"/>
          </p:nvPr>
        </p:nvSpPr>
        <p:spPr>
          <a:xfrm>
            <a:off x="2739764" y="1052736"/>
            <a:ext cx="2088232" cy="432048"/>
          </a:xfrm>
        </p:spPr>
        <p:txBody>
          <a:bodyPr>
            <a:noAutofit/>
          </a:bodyPr>
          <a:lstStyle/>
          <a:p>
            <a:pPr algn="l"/>
            <a:r>
              <a:rPr lang="es-PE" sz="2000" dirty="0" smtClean="0">
                <a:latin typeface="Times New Roman" pitchFamily="18" charset="0"/>
                <a:cs typeface="Times New Roman" pitchFamily="18" charset="0"/>
              </a:rPr>
              <a:t>Country </a:t>
            </a:r>
            <a:r>
              <a:rPr lang="es-PE" sz="2000" dirty="0" err="1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3528392" cy="2304256"/>
          </a:xfrm>
        </p:spPr>
        <p:txBody>
          <a:bodyPr>
            <a:noAutofit/>
          </a:bodyPr>
          <a:lstStyle/>
          <a:p>
            <a:pPr marL="265113" indent="-265113">
              <a:spcBef>
                <a:spcPts val="0"/>
              </a:spcBef>
              <a:spcAft>
                <a:spcPts val="600"/>
              </a:spcAft>
              <a:buClrTx/>
            </a:pP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: 1´285,216 Km</a:t>
            </a:r>
            <a:r>
              <a:rPr lang="es-E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ClrTx/>
            </a:pPr>
            <a:r>
              <a:rPr lang="es-PE" sz="18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s-PE" sz="1800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Peru is located) in the middle of South America(facing) the Pacific Ocean.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ClrTx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Governments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: 24 Regional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Governments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Constitutional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Province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of Callao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ClrTx/>
            </a:pPr>
            <a:endParaRPr lang="es-ES" sz="1800" dirty="0" smtClean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ClrTx/>
            </a:pPr>
            <a:endParaRPr lang="es-ES" sz="18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ww.investinperu.pe/RepositorioAPS/0/0/JER/UBICACIONGEOGRAFICA/peru_ubicacion.jpg"/>
          <p:cNvPicPr>
            <a:picLocks noChangeAspect="1" noChangeArrowheads="1"/>
          </p:cNvPicPr>
          <p:nvPr/>
        </p:nvPicPr>
        <p:blipFill>
          <a:blip r:embed="rId3" cstate="print"/>
          <a:srcRect l="3297"/>
          <a:stretch>
            <a:fillRect/>
          </a:stretch>
        </p:blipFill>
        <p:spPr bwMode="auto">
          <a:xfrm>
            <a:off x="0" y="4559255"/>
            <a:ext cx="7596336" cy="2273172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067944" y="1628800"/>
            <a:ext cx="32403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0" indent="-265113" fontAlgn="auto">
              <a:spcBef>
                <a:spcPts val="0"/>
              </a:spcBef>
              <a:spcAft>
                <a:spcPts val="600"/>
              </a:spcAft>
              <a:buFont typeface="Georgia"/>
              <a:buChar char="•"/>
              <a:defRPr/>
            </a:pPr>
            <a:r>
              <a:rPr lang="es-PE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s-PE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30, 9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million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0" indent="-265113" fontAlgn="auto">
              <a:spcBef>
                <a:spcPts val="0"/>
              </a:spcBef>
              <a:spcAft>
                <a:spcPts val="600"/>
              </a:spcAft>
              <a:buFont typeface="Georgia"/>
              <a:buChar char="•"/>
              <a:defRPr/>
            </a:pPr>
            <a:r>
              <a:rPr lang="es-PE" dirty="0" smtClean="0">
                <a:latin typeface="Times New Roman" pitchFamily="18" charset="0"/>
                <a:cs typeface="Times New Roman" pitchFamily="18" charset="0"/>
              </a:rPr>
              <a:t>Capital: Lima, 9 </a:t>
            </a:r>
            <a:r>
              <a:rPr lang="es-PE" dirty="0" err="1" smtClean="0">
                <a:latin typeface="Times New Roman" pitchFamily="18" charset="0"/>
                <a:cs typeface="Times New Roman" pitchFamily="18" charset="0"/>
              </a:rPr>
              <a:t>million</a:t>
            </a:r>
            <a:endParaRPr lang="es-PE" dirty="0" smtClean="0">
              <a:latin typeface="Times New Roman" pitchFamily="18" charset="0"/>
              <a:cs typeface="Times New Roman" pitchFamily="18" charset="0"/>
            </a:endParaRPr>
          </a:p>
          <a:p>
            <a:pPr marL="265113" lvl="0" indent="-265113" fontAlgn="auto">
              <a:spcBef>
                <a:spcPts val="0"/>
              </a:spcBef>
              <a:spcAft>
                <a:spcPts val="600"/>
              </a:spcAft>
              <a:buFont typeface="Georgia"/>
              <a:buChar char="•"/>
              <a:defRPr/>
            </a:pP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Spanish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Quechua and  Aimara </a:t>
            </a:r>
          </a:p>
          <a:p>
            <a:pPr marL="265113" lvl="0" indent="-265113">
              <a:spcAft>
                <a:spcPts val="600"/>
              </a:spcAft>
              <a:buFont typeface="Georgia"/>
              <a:buChar char="•"/>
            </a:pPr>
            <a:r>
              <a:rPr lang="es-PE" dirty="0" err="1" smtClean="0"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es-PE" dirty="0" smtClean="0">
                <a:latin typeface="Times New Roman" pitchFamily="18" charset="0"/>
                <a:cs typeface="Times New Roman" pitchFamily="18" charset="0"/>
              </a:rPr>
              <a:t>  Nueva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Sol (S/.) 1 (U.S.)= S/. 3.20</a:t>
            </a:r>
          </a:p>
          <a:p>
            <a:pPr marL="265113" indent="-265113">
              <a:spcAft>
                <a:spcPts val="600"/>
              </a:spcAft>
              <a:buFont typeface="Georgia"/>
              <a:buChar char="•"/>
            </a:pP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Constitutional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endParaRPr lang="es-P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14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61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-28575" y="584765"/>
            <a:ext cx="9172575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182766" y="476340"/>
            <a:ext cx="396123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6" name="5 Grupo"/>
          <p:cNvGrpSpPr/>
          <p:nvPr/>
        </p:nvGrpSpPr>
        <p:grpSpPr>
          <a:xfrm>
            <a:off x="52754" y="903288"/>
            <a:ext cx="9091246" cy="7561263"/>
            <a:chOff x="57150" y="981075"/>
            <a:chExt cx="9848850" cy="7561263"/>
          </a:xfrm>
        </p:grpSpPr>
        <p:sp>
          <p:nvSpPr>
            <p:cNvPr id="7" name="20 Rectángulo redondeado"/>
            <p:cNvSpPr>
              <a:spLocks noChangeArrowheads="1"/>
            </p:cNvSpPr>
            <p:nvPr/>
          </p:nvSpPr>
          <p:spPr bwMode="auto">
            <a:xfrm>
              <a:off x="344488" y="981075"/>
              <a:ext cx="4321175" cy="4286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PE" sz="1600" dirty="0" err="1" smtClean="0">
                  <a:latin typeface="Comic Sans MS" pitchFamily="66" charset="0"/>
                </a:rPr>
                <a:t>Economic</a:t>
              </a:r>
              <a:r>
                <a:rPr lang="es-PE" sz="1600" dirty="0" smtClean="0">
                  <a:latin typeface="Comic Sans MS" pitchFamily="66" charset="0"/>
                </a:rPr>
                <a:t> </a:t>
              </a:r>
              <a:r>
                <a:rPr lang="es-PE" sz="1600" dirty="0" err="1" smtClean="0">
                  <a:latin typeface="Comic Sans MS" pitchFamily="66" charset="0"/>
                </a:rPr>
                <a:t>Growth</a:t>
              </a:r>
              <a:r>
                <a:rPr lang="es-PE" sz="1600" dirty="0" smtClean="0">
                  <a:latin typeface="Comic Sans MS" pitchFamily="66" charset="0"/>
                </a:rPr>
                <a:t> </a:t>
              </a:r>
              <a:r>
                <a:rPr lang="es-PE" sz="1600" dirty="0">
                  <a:latin typeface="Comic Sans MS" pitchFamily="66" charset="0"/>
                </a:rPr>
                <a:t>(Var %)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128588" y="5373688"/>
              <a:ext cx="1763712" cy="358775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 dirty="0" err="1" smtClean="0">
                  <a:latin typeface="Comic Sans MS" pitchFamily="66" charset="0"/>
                </a:rPr>
                <a:t>Economic</a:t>
              </a:r>
              <a:r>
                <a:rPr lang="es-ES" sz="1200" dirty="0" smtClean="0">
                  <a:latin typeface="Comic Sans MS" pitchFamily="66" charset="0"/>
                </a:rPr>
                <a:t> </a:t>
              </a:r>
              <a:r>
                <a:rPr lang="es-ES" sz="1200" dirty="0" err="1" smtClean="0">
                  <a:latin typeface="Comic Sans MS" pitchFamily="66" charset="0"/>
                </a:rPr>
                <a:t>Informality</a:t>
              </a:r>
              <a:endParaRPr lang="es-ES" sz="1200" dirty="0" smtClean="0">
                <a:latin typeface="Comic Sans MS" pitchFamily="66" charset="0"/>
              </a:endParaRPr>
            </a:p>
            <a:p>
              <a:pPr algn="ctr" eaLnBrk="0" hangingPunct="0"/>
              <a:r>
                <a:rPr lang="es-ES" sz="1200" dirty="0" smtClean="0">
                  <a:latin typeface="Comic Sans MS" pitchFamily="66" charset="0"/>
                </a:rPr>
                <a:t>:</a:t>
              </a:r>
              <a:endParaRPr lang="es-ES" sz="1200" dirty="0">
                <a:latin typeface="Comic Sans MS" pitchFamily="66" charset="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28588" y="5805488"/>
              <a:ext cx="1763712" cy="360362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 dirty="0" smtClean="0">
                  <a:latin typeface="Comic Sans MS" pitchFamily="66" charset="0"/>
                </a:rPr>
                <a:t>Informal Labor:</a:t>
              </a:r>
              <a:endParaRPr lang="es-ES" sz="1200" dirty="0">
                <a:latin typeface="Comic Sans MS" pitchFamily="66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928813" y="5373688"/>
              <a:ext cx="638175" cy="358775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>
                  <a:latin typeface="Comic Sans MS" pitchFamily="66" charset="0"/>
                </a:rPr>
                <a:t>60.9%</a:t>
              </a: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928813" y="5805488"/>
              <a:ext cx="638175" cy="360362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>
                  <a:latin typeface="Comic Sans MS" pitchFamily="66" charset="0"/>
                </a:rPr>
                <a:t>74.0%</a:t>
              </a: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720975" y="5373688"/>
              <a:ext cx="1763713" cy="358775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 dirty="0" err="1" smtClean="0">
                  <a:latin typeface="Comic Sans MS" pitchFamily="66" charset="0"/>
                </a:rPr>
                <a:t>Poverty</a:t>
              </a:r>
              <a:endParaRPr lang="es-ES" sz="1200" dirty="0" smtClean="0">
                <a:latin typeface="Comic Sans MS" pitchFamily="66" charset="0"/>
              </a:endParaRPr>
            </a:p>
            <a:p>
              <a:pPr algn="ctr" eaLnBrk="0" hangingPunct="0"/>
              <a:r>
                <a:rPr lang="es-ES" sz="1200" dirty="0" smtClean="0">
                  <a:latin typeface="Comic Sans MS" pitchFamily="66" charset="0"/>
                </a:rPr>
                <a:t>:</a:t>
              </a:r>
              <a:endParaRPr lang="es-ES" sz="1200" dirty="0">
                <a:latin typeface="Comic Sans MS" pitchFamily="66" charset="0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2720975" y="5805488"/>
              <a:ext cx="1763713" cy="360362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 dirty="0" err="1" smtClean="0">
                  <a:latin typeface="Comic Sans MS" pitchFamily="66" charset="0"/>
                </a:rPr>
                <a:t>Inequality</a:t>
              </a:r>
              <a:r>
                <a:rPr lang="es-ES" sz="1200" dirty="0" smtClean="0">
                  <a:latin typeface="Comic Sans MS" pitchFamily="66" charset="0"/>
                </a:rPr>
                <a:t>:</a:t>
              </a:r>
              <a:endParaRPr lang="es-ES" sz="1200" dirty="0">
                <a:latin typeface="Comic Sans MS" pitchFamily="66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4521200" y="5373688"/>
              <a:ext cx="638175" cy="358775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>
                  <a:latin typeface="Comic Sans MS" pitchFamily="66" charset="0"/>
                </a:rPr>
                <a:t>24.4%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521200" y="5805488"/>
              <a:ext cx="638175" cy="360362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 dirty="0" smtClean="0">
                  <a:latin typeface="Comic Sans MS" pitchFamily="66" charset="0"/>
                </a:rPr>
                <a:t>0.48%</a:t>
              </a:r>
              <a:endParaRPr lang="es-ES" sz="1200" dirty="0">
                <a:latin typeface="Comic Sans MS" pitchFamily="66" charset="0"/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" y="1484784"/>
              <a:ext cx="4772025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53 Rectángulo redondeado"/>
            <p:cNvSpPr>
              <a:spLocks noChangeArrowheads="1"/>
            </p:cNvSpPr>
            <p:nvPr/>
          </p:nvSpPr>
          <p:spPr bwMode="auto">
            <a:xfrm>
              <a:off x="5240338" y="981075"/>
              <a:ext cx="4321175" cy="4286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PE" sz="1600" dirty="0" err="1" smtClean="0">
                  <a:latin typeface="Comic Sans MS" pitchFamily="66" charset="0"/>
                </a:rPr>
                <a:t>Potential</a:t>
              </a:r>
              <a:r>
                <a:rPr lang="es-PE" sz="1600" dirty="0" smtClean="0">
                  <a:latin typeface="Comic Sans MS" pitchFamily="66" charset="0"/>
                </a:rPr>
                <a:t> </a:t>
              </a:r>
              <a:r>
                <a:rPr lang="es-PE" sz="1600" dirty="0" err="1" smtClean="0">
                  <a:latin typeface="Comic Sans MS" pitchFamily="66" charset="0"/>
                </a:rPr>
                <a:t>Economic</a:t>
              </a:r>
              <a:r>
                <a:rPr lang="es-PE" sz="1600" dirty="0" smtClean="0">
                  <a:latin typeface="Comic Sans MS" pitchFamily="66" charset="0"/>
                </a:rPr>
                <a:t> </a:t>
              </a:r>
              <a:r>
                <a:rPr lang="es-PE" sz="1600" dirty="0" err="1" smtClean="0">
                  <a:latin typeface="Comic Sans MS" pitchFamily="66" charset="0"/>
                </a:rPr>
                <a:t>Growth</a:t>
              </a:r>
              <a:r>
                <a:rPr lang="es-PE" sz="1600" dirty="0" smtClean="0">
                  <a:latin typeface="Comic Sans MS" pitchFamily="66" charset="0"/>
                </a:rPr>
                <a:t> </a:t>
              </a:r>
              <a:r>
                <a:rPr lang="es-PE" sz="1600" dirty="0">
                  <a:latin typeface="Comic Sans MS" pitchFamily="66" charset="0"/>
                </a:rPr>
                <a:t>(Var %)</a:t>
              </a:r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V="1">
              <a:off x="5600700" y="5089525"/>
              <a:ext cx="3802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/>
          </p:spPr>
          <p:txBody>
            <a:bodyPr/>
            <a:lstStyle/>
            <a:p>
              <a:pPr algn="just" eaLnBrk="0" hangingPunct="0">
                <a:defRPr/>
              </a:pPr>
              <a:endParaRPr lang="es-PE" dirty="0"/>
            </a:p>
          </p:txBody>
        </p:sp>
        <p:sp>
          <p:nvSpPr>
            <p:cNvPr id="21" name="20 Arco"/>
            <p:cNvSpPr/>
            <p:nvPr/>
          </p:nvSpPr>
          <p:spPr bwMode="auto">
            <a:xfrm>
              <a:off x="1497013" y="3086100"/>
              <a:ext cx="6604000" cy="5456238"/>
            </a:xfrm>
            <a:prstGeom prst="arc">
              <a:avLst>
                <a:gd name="adj1" fmla="val 17226723"/>
                <a:gd name="adj2" fmla="val 20818951"/>
              </a:avLst>
            </a:prstGeom>
            <a:noFill/>
            <a:ln w="28575" cap="flat" cmpd="sng" algn="ctr">
              <a:solidFill>
                <a:srgbClr val="00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s-ES" sz="1800" b="0" dirty="0">
                <a:latin typeface="Arial" charset="0"/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653657" y="4509120"/>
              <a:ext cx="1387575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b="0" dirty="0" smtClean="0">
                  <a:solidFill>
                    <a:srgbClr val="663300"/>
                  </a:solidFill>
                  <a:latin typeface="Comic Sans MS" pitchFamily="66" charset="0"/>
                </a:rPr>
                <a:t>2.5% </a:t>
              </a:r>
              <a:r>
                <a:rPr lang="es-ES" sz="1300" b="0" dirty="0" smtClean="0">
                  <a:solidFill>
                    <a:srgbClr val="663300"/>
                  </a:solidFill>
                  <a:latin typeface="Comic Sans MS" pitchFamily="66" charset="0"/>
                </a:rPr>
                <a:t>(</a:t>
              </a:r>
              <a:r>
                <a:rPr lang="es-ES" sz="1300" dirty="0" err="1" smtClean="0">
                  <a:solidFill>
                    <a:srgbClr val="663300"/>
                  </a:solidFill>
                  <a:latin typeface="Comic Sans MS" pitchFamily="66" charset="0"/>
                </a:rPr>
                <a:t>average</a:t>
              </a:r>
              <a:r>
                <a:rPr lang="es-ES" sz="1300" dirty="0" smtClean="0">
                  <a:solidFill>
                    <a:srgbClr val="663300"/>
                  </a:solidFill>
                  <a:latin typeface="Comic Sans MS" pitchFamily="66" charset="0"/>
                </a:rPr>
                <a:t>)</a:t>
              </a:r>
              <a:r>
                <a:rPr lang="es-ES" sz="1300" b="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</a:p>
            <a:p>
              <a:pPr algn="ctr" eaLnBrk="0" hangingPunct="0"/>
              <a:r>
                <a:rPr lang="es-ES" sz="1300" b="0" dirty="0" smtClean="0">
                  <a:solidFill>
                    <a:srgbClr val="663300"/>
                  </a:solidFill>
                  <a:latin typeface="Comic Sans MS" pitchFamily="66" charset="0"/>
                </a:rPr>
                <a:t>2014-2015*)</a:t>
              </a:r>
              <a:endParaRPr lang="es-ES" sz="1300" b="0" dirty="0">
                <a:solidFill>
                  <a:srgbClr val="663300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8588" y="6237288"/>
              <a:ext cx="1763712" cy="360362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 dirty="0" err="1" smtClean="0">
                  <a:latin typeface="Comic Sans MS" pitchFamily="66" charset="0"/>
                </a:rPr>
                <a:t>Underemployment</a:t>
              </a:r>
              <a:r>
                <a:rPr lang="es-ES" sz="1200" dirty="0" smtClean="0">
                  <a:latin typeface="Comic Sans MS" pitchFamily="66" charset="0"/>
                </a:rPr>
                <a:t>:</a:t>
              </a:r>
              <a:endParaRPr lang="es-ES" sz="1200" dirty="0">
                <a:latin typeface="Comic Sans MS" pitchFamily="66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928813" y="6237288"/>
              <a:ext cx="638175" cy="360362"/>
            </a:xfrm>
            <a:prstGeom prst="rect">
              <a:avLst/>
            </a:prstGeom>
            <a:gradFill rotWithShape="1">
              <a:gsLst>
                <a:gs pos="0">
                  <a:srgbClr val="996600"/>
                </a:gs>
                <a:gs pos="44000">
                  <a:srgbClr val="FFCC00"/>
                </a:gs>
                <a:gs pos="100000">
                  <a:srgbClr val="99660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6700"/>
              </a:prstShdw>
            </a:effectLst>
          </p:spPr>
          <p:txBody>
            <a:bodyPr lIns="0" rIns="0" anchor="ctr"/>
            <a:lstStyle/>
            <a:p>
              <a:pPr algn="ctr" eaLnBrk="0" hangingPunct="0"/>
              <a:r>
                <a:rPr lang="es-ES" sz="1200">
                  <a:latin typeface="Comic Sans MS" pitchFamily="66" charset="0"/>
                </a:rPr>
                <a:t>47.3%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457056" y="5661248"/>
              <a:ext cx="4448944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>
                <a:lnSpc>
                  <a:spcPct val="150000"/>
                </a:lnSpc>
              </a:pPr>
              <a:r>
                <a:rPr lang="es-ES" sz="1100" b="0" dirty="0">
                  <a:latin typeface="Comic Sans MS" pitchFamily="66" charset="0"/>
                </a:rPr>
                <a:t>8.4%: </a:t>
              </a:r>
              <a:r>
                <a:rPr lang="es-ES" sz="1100" dirty="0" err="1" smtClean="0">
                  <a:latin typeface="Comic Sans MS" pitchFamily="66" charset="0"/>
                </a:rPr>
                <a:t>Average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Annual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Growth</a:t>
              </a:r>
              <a:r>
                <a:rPr lang="es-ES" sz="1100" b="0" dirty="0" smtClean="0">
                  <a:latin typeface="Comic Sans MS" pitchFamily="66" charset="0"/>
                </a:rPr>
                <a:t> </a:t>
              </a:r>
              <a:r>
                <a:rPr lang="es-ES" sz="1100" b="0" dirty="0">
                  <a:latin typeface="Comic Sans MS" pitchFamily="66" charset="0"/>
                </a:rPr>
                <a:t>2006-2010  </a:t>
              </a:r>
              <a:r>
                <a:rPr lang="es-ES" sz="1100" b="0" dirty="0" smtClean="0">
                  <a:latin typeface="Comic Sans MS" pitchFamily="66" charset="0"/>
                </a:rPr>
                <a:t>(</a:t>
              </a:r>
              <a:r>
                <a:rPr lang="es-ES" sz="1100" dirty="0" err="1" smtClean="0">
                  <a:latin typeface="Comic Sans MS" pitchFamily="66" charset="0"/>
                </a:rPr>
                <a:t>without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the</a:t>
              </a:r>
              <a:r>
                <a:rPr lang="es-ES" sz="1100" b="0" dirty="0" err="1" smtClean="0">
                  <a:latin typeface="Comic Sans MS" pitchFamily="66" charset="0"/>
                </a:rPr>
                <a:t>l</a:t>
              </a:r>
              <a:r>
                <a:rPr lang="es-ES" sz="1100" b="0" dirty="0" smtClean="0">
                  <a:latin typeface="Comic Sans MS" pitchFamily="66" charset="0"/>
                </a:rPr>
                <a:t> </a:t>
              </a:r>
              <a:r>
                <a:rPr lang="es-ES" sz="1100" b="0" dirty="0">
                  <a:latin typeface="Comic Sans MS" pitchFamily="66" charset="0"/>
                </a:rPr>
                <a:t>2009)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5457056" y="5915942"/>
              <a:ext cx="4364037" cy="25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>
                <a:lnSpc>
                  <a:spcPct val="150000"/>
                </a:lnSpc>
              </a:pPr>
              <a:r>
                <a:rPr lang="es-ES" sz="1100" b="0" dirty="0">
                  <a:latin typeface="Comic Sans MS" pitchFamily="66" charset="0"/>
                </a:rPr>
                <a:t>6.1%: </a:t>
              </a:r>
              <a:r>
                <a:rPr lang="es-ES" sz="1100" dirty="0" err="1" smtClean="0">
                  <a:latin typeface="Comic Sans MS" pitchFamily="66" charset="0"/>
                </a:rPr>
                <a:t>Average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Annual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Growth</a:t>
              </a:r>
              <a:r>
                <a:rPr lang="es-ES" sz="1100" b="0" dirty="0" smtClean="0">
                  <a:latin typeface="Comic Sans MS" pitchFamily="66" charset="0"/>
                </a:rPr>
                <a:t> </a:t>
              </a:r>
              <a:r>
                <a:rPr lang="es-ES" sz="1100" b="0" dirty="0">
                  <a:latin typeface="Comic Sans MS" pitchFamily="66" charset="0"/>
                </a:rPr>
                <a:t>2011-2013  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457056" y="6237288"/>
              <a:ext cx="4435722" cy="21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>
                <a:lnSpc>
                  <a:spcPct val="150000"/>
                </a:lnSpc>
              </a:pPr>
              <a:r>
                <a:rPr lang="es-ES" sz="1100" b="0" dirty="0" smtClean="0">
                  <a:latin typeface="Comic Sans MS" pitchFamily="66" charset="0"/>
                </a:rPr>
                <a:t>2.5%: </a:t>
              </a:r>
              <a:r>
                <a:rPr lang="es-ES" sz="1100" dirty="0" err="1" smtClean="0">
                  <a:latin typeface="Comic Sans MS" pitchFamily="66" charset="0"/>
                </a:rPr>
                <a:t>Average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Annual</a:t>
              </a:r>
              <a:r>
                <a:rPr lang="es-ES" sz="1100" dirty="0" smtClean="0">
                  <a:latin typeface="Comic Sans MS" pitchFamily="66" charset="0"/>
                </a:rPr>
                <a:t> </a:t>
              </a:r>
              <a:r>
                <a:rPr lang="es-ES" sz="1100" dirty="0" err="1" smtClean="0">
                  <a:latin typeface="Comic Sans MS" pitchFamily="66" charset="0"/>
                </a:rPr>
                <a:t>Growth</a:t>
              </a:r>
              <a:r>
                <a:rPr lang="es-ES" sz="1100" b="0" dirty="0" smtClean="0">
                  <a:latin typeface="Comic Sans MS" pitchFamily="66" charset="0"/>
                </a:rPr>
                <a:t> 2014-2015 (</a:t>
              </a:r>
              <a:r>
                <a:rPr lang="es-ES" sz="1100" b="0" dirty="0" err="1" smtClean="0">
                  <a:latin typeface="Comic Sans MS" pitchFamily="66" charset="0"/>
                </a:rPr>
                <a:t>estimate</a:t>
              </a:r>
              <a:r>
                <a:rPr lang="es-ES" sz="1100" b="0" dirty="0" smtClean="0">
                  <a:latin typeface="Comic Sans MS" pitchFamily="66" charset="0"/>
                </a:rPr>
                <a:t>)</a:t>
              </a:r>
              <a:endParaRPr lang="es-ES" sz="1100" b="0" dirty="0">
                <a:latin typeface="Comic Sans MS" pitchFamily="66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5043488" y="1412875"/>
              <a:ext cx="3222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</a:pPr>
              <a:r>
                <a:rPr lang="es-ES" sz="1200" b="0" dirty="0">
                  <a:latin typeface="Comic Sans MS" pitchFamily="66" charset="0"/>
                </a:rPr>
                <a:t>C: Capital, E: </a:t>
              </a:r>
              <a:r>
                <a:rPr lang="es-ES" sz="1200" b="0" dirty="0" err="1" smtClean="0">
                  <a:latin typeface="Comic Sans MS" pitchFamily="66" charset="0"/>
                </a:rPr>
                <a:t>Employment</a:t>
              </a:r>
              <a:r>
                <a:rPr lang="es-ES" sz="1200" b="0" dirty="0" smtClean="0">
                  <a:latin typeface="Comic Sans MS" pitchFamily="66" charset="0"/>
                </a:rPr>
                <a:t>, </a:t>
              </a:r>
              <a:r>
                <a:rPr lang="es-ES" sz="1200" b="0" dirty="0">
                  <a:latin typeface="Comic Sans MS" pitchFamily="66" charset="0"/>
                </a:rPr>
                <a:t>P: </a:t>
              </a:r>
              <a:r>
                <a:rPr lang="es-ES" sz="1200" b="0" dirty="0" err="1" smtClean="0">
                  <a:latin typeface="Comic Sans MS" pitchFamily="66" charset="0"/>
                </a:rPr>
                <a:t>Productivity</a:t>
              </a:r>
              <a:endParaRPr lang="es-ES" sz="1200" b="0" dirty="0">
                <a:latin typeface="Comic Sans MS" pitchFamily="66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734940" y="6381328"/>
              <a:ext cx="25781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1000" dirty="0" err="1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Source</a:t>
              </a:r>
              <a:r>
                <a:rPr lang="es-ES_tradnl" sz="1000" b="0" dirty="0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: </a:t>
              </a:r>
              <a:r>
                <a:rPr lang="es-ES_tradnl" sz="1000" b="0" dirty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Libro </a:t>
              </a:r>
              <a:r>
                <a:rPr lang="es-ES_tradnl" sz="1000" b="0" dirty="0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“Agenda Económica </a:t>
              </a:r>
              <a:endParaRPr lang="es-ES_tradnl" sz="1000" b="0" dirty="0">
                <a:solidFill>
                  <a:schemeClr val="tx2"/>
                </a:solidFill>
                <a:latin typeface="Comic Sans MS" pitchFamily="66" charset="0"/>
                <a:cs typeface="Arial" charset="0"/>
              </a:endParaRP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1000" b="0" dirty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para el Cambio”,  César Peñaranda C.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6824663" y="5084763"/>
              <a:ext cx="72072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200" b="0" dirty="0">
                  <a:latin typeface="Comic Sans MS" pitchFamily="66" charset="0"/>
                </a:rPr>
                <a:t>CP actual: </a:t>
              </a:r>
            </a:p>
            <a:p>
              <a:pPr algn="ctr" eaLnBrk="0" hangingPunct="0"/>
              <a:r>
                <a:rPr lang="es-ES" sz="1200" b="0" dirty="0" smtClean="0">
                  <a:latin typeface="Comic Sans MS" pitchFamily="66" charset="0"/>
                </a:rPr>
                <a:t>4.5%</a:t>
              </a:r>
              <a:endParaRPr lang="es-ES" sz="1200" b="0" baseline="-25000" dirty="0">
                <a:latin typeface="Comic Sans MS" pitchFamily="66" charset="0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8249220" y="3140968"/>
              <a:ext cx="13843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 sz="1200" dirty="0">
                <a:latin typeface="Comic Sans MS" pitchFamily="66" charset="0"/>
              </a:endParaRPr>
            </a:p>
            <a:p>
              <a:pPr algn="ctr" eaLnBrk="0" hangingPunct="0"/>
              <a:r>
                <a:rPr lang="es-ES" sz="1200" b="0" dirty="0" err="1" smtClean="0">
                  <a:latin typeface="Comic Sans MS" pitchFamily="66" charset="0"/>
                </a:rPr>
                <a:t>Transformation</a:t>
              </a:r>
              <a:r>
                <a:rPr lang="es-ES" sz="1200" b="0" dirty="0" smtClean="0">
                  <a:latin typeface="Comic Sans MS" pitchFamily="66" charset="0"/>
                </a:rPr>
                <a:t> curve</a:t>
              </a:r>
              <a:endParaRPr lang="es-ES" sz="1200" b="0" dirty="0">
                <a:latin typeface="Comic Sans MS" pitchFamily="66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8193088" y="5175250"/>
              <a:ext cx="741362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200" b="0">
                  <a:latin typeface="Comic Sans MS" pitchFamily="66" charset="0"/>
                </a:rPr>
                <a:t>CP: </a:t>
              </a:r>
            </a:p>
            <a:p>
              <a:pPr algn="ctr" eaLnBrk="0" hangingPunct="0"/>
              <a:r>
                <a:rPr lang="es-ES" sz="1200" b="0">
                  <a:latin typeface="Comic Sans MS" pitchFamily="66" charset="0"/>
                </a:rPr>
                <a:t>6.5%</a:t>
              </a:r>
              <a:endParaRPr lang="es-ES" sz="1200" b="0" baseline="-25000">
                <a:latin typeface="Comic Sans MS" pitchFamily="66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8547100" y="1484313"/>
              <a:ext cx="1301750" cy="42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200" b="0" dirty="0">
                  <a:latin typeface="Comic Sans MS" pitchFamily="66" charset="0"/>
                </a:rPr>
                <a:t>CP: </a:t>
              </a:r>
              <a:r>
                <a:rPr lang="es-ES" sz="1200" b="0" dirty="0" err="1" smtClean="0">
                  <a:latin typeface="Comic Sans MS" pitchFamily="66" charset="0"/>
                </a:rPr>
                <a:t>Potential</a:t>
              </a:r>
              <a:r>
                <a:rPr lang="es-ES" sz="1200" b="0" smtClean="0">
                  <a:latin typeface="Comic Sans MS" pitchFamily="66" charset="0"/>
                </a:rPr>
                <a:t> </a:t>
              </a:r>
            </a:p>
            <a:p>
              <a:pPr algn="ctr" eaLnBrk="0" hangingPunct="0"/>
              <a:r>
                <a:rPr lang="es-ES" sz="1200" smtClean="0">
                  <a:latin typeface="Comic Sans MS" pitchFamily="66" charset="0"/>
                </a:rPr>
                <a:t>Growth</a:t>
              </a:r>
              <a:endParaRPr lang="es-ES" sz="1200" dirty="0" smtClean="0">
                <a:latin typeface="Comic Sans MS" pitchFamily="66" charset="0"/>
              </a:endParaRPr>
            </a:p>
            <a:p>
              <a:pPr algn="ctr" eaLnBrk="0" hangingPunct="0"/>
              <a:r>
                <a:rPr lang="es-ES" sz="1200" b="0" dirty="0" smtClean="0">
                  <a:latin typeface="Comic Sans MS" pitchFamily="66" charset="0"/>
                </a:rPr>
                <a:t> </a:t>
              </a:r>
              <a:endParaRPr lang="es-ES" sz="1200" b="0" dirty="0">
                <a:latin typeface="Comic Sans MS" pitchFamily="66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689850" y="5157788"/>
              <a:ext cx="741363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200" b="0">
                  <a:latin typeface="Comic Sans MS" pitchFamily="66" charset="0"/>
                </a:rPr>
                <a:t>CP: </a:t>
              </a:r>
            </a:p>
            <a:p>
              <a:pPr algn="ctr" eaLnBrk="0" hangingPunct="0"/>
              <a:r>
                <a:rPr lang="es-ES" sz="1200" b="0">
                  <a:latin typeface="Comic Sans MS" pitchFamily="66" charset="0"/>
                </a:rPr>
                <a:t>5.3%</a:t>
              </a:r>
              <a:endParaRPr lang="es-ES" sz="1200" b="0" baseline="-25000">
                <a:latin typeface="Comic Sans MS" pitchFamily="66" charset="0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200473" y="5039598"/>
              <a:ext cx="48245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_tradnl" sz="1200" dirty="0" err="1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Projection</a:t>
              </a:r>
              <a:r>
                <a:rPr lang="es-ES_tradnl" sz="12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 2015 (</a:t>
              </a:r>
              <a:r>
                <a:rPr lang="es-ES_tradnl" sz="1200" dirty="0" err="1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Range</a:t>
              </a:r>
              <a:r>
                <a:rPr lang="es-ES_tradnl" sz="12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): 2.6-2.8%.</a:t>
              </a:r>
              <a:endParaRPr lang="es-ES_tradnl" sz="1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5673080" y="1944912"/>
              <a:ext cx="4219698" cy="403968"/>
            </a:xfrm>
            <a:prstGeom prst="rect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PE" altLang="es-PE" sz="1200" b="0" dirty="0" err="1" smtClean="0">
                  <a:solidFill>
                    <a:srgbClr val="663300"/>
                  </a:solidFill>
                  <a:latin typeface="Comic Sans MS" pitchFamily="66" charset="0"/>
                </a:rPr>
                <a:t>Minimum</a:t>
              </a:r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  <a:r>
                <a:rPr lang="es-PE" altLang="es-PE" sz="1200" b="0" dirty="0" err="1" smtClean="0">
                  <a:solidFill>
                    <a:srgbClr val="663300"/>
                  </a:solidFill>
                  <a:latin typeface="Comic Sans MS" pitchFamily="66" charset="0"/>
                </a:rPr>
                <a:t>growh</a:t>
              </a:r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  <a:r>
                <a:rPr lang="es-PE" altLang="es-PE" sz="1200" b="0" dirty="0" err="1" smtClean="0">
                  <a:solidFill>
                    <a:srgbClr val="663300"/>
                  </a:solidFill>
                  <a:latin typeface="Comic Sans MS" pitchFamily="66" charset="0"/>
                </a:rPr>
                <a:t>required</a:t>
              </a:r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 to </a:t>
              </a:r>
              <a:r>
                <a:rPr lang="es-PE" altLang="es-PE" sz="1200" b="0" dirty="0" err="1" smtClean="0">
                  <a:solidFill>
                    <a:srgbClr val="663300"/>
                  </a:solidFill>
                  <a:latin typeface="Comic Sans MS" pitchFamily="66" charset="0"/>
                </a:rPr>
                <a:t>maintain</a:t>
              </a:r>
              <a:endParaRPr lang="es-PE" altLang="es-PE" sz="1200" b="0" dirty="0" smtClean="0">
                <a:solidFill>
                  <a:srgbClr val="663300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 actual </a:t>
              </a:r>
              <a:r>
                <a:rPr lang="es-PE" altLang="es-PE" sz="1200" b="0" dirty="0" err="1" smtClean="0">
                  <a:solidFill>
                    <a:srgbClr val="663300"/>
                  </a:solidFill>
                  <a:latin typeface="Comic Sans MS" pitchFamily="66" charset="0"/>
                </a:rPr>
                <a:t>conditions</a:t>
              </a:r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: 3.4</a:t>
              </a:r>
              <a:r>
                <a:rPr lang="es-PE" altLang="es-PE" sz="1200" b="0" dirty="0">
                  <a:solidFill>
                    <a:srgbClr val="663300"/>
                  </a:solidFill>
                  <a:latin typeface="Comic Sans MS" pitchFamily="66" charset="0"/>
                </a:rPr>
                <a:t>% </a:t>
              </a:r>
              <a:r>
                <a:rPr lang="es-PE" altLang="es-PE" sz="1200" dirty="0" err="1" smtClean="0">
                  <a:solidFill>
                    <a:srgbClr val="663300"/>
                  </a:solidFill>
                  <a:latin typeface="Comic Sans MS" pitchFamily="66" charset="0"/>
                </a:rPr>
                <a:t>for</a:t>
              </a:r>
              <a:r>
                <a:rPr lang="es-PE" altLang="es-PE" sz="120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  <a:r>
                <a:rPr lang="es-PE" altLang="es-PE" sz="1200" dirty="0" err="1" smtClean="0">
                  <a:solidFill>
                    <a:srgbClr val="663300"/>
                  </a:solidFill>
                  <a:latin typeface="Comic Sans MS" pitchFamily="66" charset="0"/>
                </a:rPr>
                <a:t>Poverty</a:t>
              </a:r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  <a:r>
                <a:rPr lang="es-PE" altLang="es-PE" sz="1200" dirty="0">
                  <a:solidFill>
                    <a:srgbClr val="663300"/>
                  </a:solidFill>
                  <a:latin typeface="Comic Sans MS" pitchFamily="66" charset="0"/>
                </a:rPr>
                <a:t>&amp;</a:t>
              </a:r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  <a:r>
                <a:rPr lang="es-PE" altLang="es-PE" sz="1200" b="0" dirty="0">
                  <a:solidFill>
                    <a:srgbClr val="663300"/>
                  </a:solidFill>
                  <a:latin typeface="Comic Sans MS" pitchFamily="66" charset="0"/>
                </a:rPr>
                <a:t>4.0% </a:t>
              </a:r>
              <a:r>
                <a:rPr lang="es-PE" altLang="es-PE" sz="1200" dirty="0" err="1" smtClean="0">
                  <a:solidFill>
                    <a:srgbClr val="663300"/>
                  </a:solidFill>
                  <a:latin typeface="Comic Sans MS" pitchFamily="66" charset="0"/>
                </a:rPr>
                <a:t>for</a:t>
              </a:r>
              <a:r>
                <a:rPr lang="es-PE" altLang="es-PE" sz="1200" dirty="0" smtClean="0">
                  <a:solidFill>
                    <a:srgbClr val="663300"/>
                  </a:solidFill>
                  <a:latin typeface="Comic Sans MS" pitchFamily="66" charset="0"/>
                </a:rPr>
                <a:t> </a:t>
              </a:r>
              <a:r>
                <a:rPr lang="es-PE" altLang="es-PE" sz="1200" dirty="0" err="1" smtClean="0">
                  <a:solidFill>
                    <a:srgbClr val="663300"/>
                  </a:solidFill>
                  <a:latin typeface="Comic Sans MS" pitchFamily="66" charset="0"/>
                </a:rPr>
                <a:t>Employment</a:t>
              </a:r>
              <a:endParaRPr lang="es-PE" altLang="es-PE" sz="1200" dirty="0" smtClean="0">
                <a:solidFill>
                  <a:srgbClr val="663300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s-PE" altLang="es-PE" sz="1200" b="0" dirty="0" smtClean="0">
                  <a:solidFill>
                    <a:srgbClr val="663300"/>
                  </a:solidFill>
                  <a:latin typeface="Comic Sans MS" pitchFamily="66" charset="0"/>
                </a:rPr>
                <a:t>.</a:t>
              </a:r>
              <a:endParaRPr lang="es-PE" altLang="es-PE" sz="1200" b="0" dirty="0">
                <a:solidFill>
                  <a:srgbClr val="663300"/>
                </a:solidFill>
                <a:latin typeface="Comic Sans MS" pitchFamily="66" charset="0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7328693" y="2492896"/>
              <a:ext cx="1440731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200" b="0" dirty="0" err="1" smtClean="0">
                  <a:solidFill>
                    <a:srgbClr val="C00000"/>
                  </a:solidFill>
                  <a:latin typeface="Comic Sans MS" pitchFamily="66" charset="0"/>
                </a:rPr>
                <a:t>Decrease</a:t>
              </a:r>
              <a:endParaRPr lang="es-ES" sz="1200" b="0" dirty="0" smtClean="0">
                <a:solidFill>
                  <a:srgbClr val="C00000"/>
                </a:solidFill>
                <a:latin typeface="Comic Sans MS" pitchFamily="66" charset="0"/>
              </a:endParaRPr>
            </a:p>
            <a:p>
              <a:pPr algn="ctr" eaLnBrk="0" hangingPunct="0"/>
              <a:endParaRPr lang="es-ES" sz="200" b="0" dirty="0" smtClean="0">
                <a:solidFill>
                  <a:srgbClr val="C00000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s-ES" sz="1200" b="0" dirty="0" smtClean="0">
                  <a:solidFill>
                    <a:srgbClr val="C00000"/>
                  </a:solidFill>
                  <a:latin typeface="Comic Sans MS" pitchFamily="66" charset="0"/>
                </a:rPr>
                <a:t>(2010-2015)</a:t>
              </a:r>
              <a:endParaRPr lang="es-ES" sz="1200" b="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5557838" y="6453336"/>
              <a:ext cx="4219698" cy="403968"/>
            </a:xfrm>
            <a:prstGeom prst="rect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altLang="es-PE" sz="1200" u="sng" dirty="0" err="1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Average</a:t>
              </a:r>
              <a:r>
                <a:rPr lang="es-ES" altLang="es-PE" sz="1200" b="0" u="sng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s-ES" altLang="es-PE" sz="1200" b="0" u="sng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2014-2015: </a:t>
              </a:r>
              <a:r>
                <a:rPr lang="es-ES" altLang="es-PE" sz="1200" b="0" u="sng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2.5%, 3.6 </a:t>
              </a:r>
              <a:r>
                <a:rPr lang="es-ES" altLang="es-PE" sz="1200" b="0" u="sng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pp. </a:t>
              </a:r>
              <a:r>
                <a:rPr lang="es-ES" altLang="es-PE" sz="1200" u="sng" dirty="0" err="1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Less</a:t>
              </a:r>
              <a:r>
                <a:rPr lang="es-ES" altLang="es-PE" sz="1200" u="sng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s-ES" altLang="es-PE" sz="1200" u="sng" dirty="0" err="1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than</a:t>
              </a:r>
              <a:endParaRPr lang="es-ES" altLang="es-PE" sz="12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endParaRPr>
            </a:p>
            <a:p>
              <a:pPr algn="ctr" eaLnBrk="0" hangingPunct="0"/>
              <a:r>
                <a:rPr lang="es-ES" altLang="es-PE" sz="1200" b="0" u="sng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 2011-2013</a:t>
              </a:r>
              <a:endParaRPr lang="es-ES" altLang="es-PE" sz="1200" b="0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5529064" y="5373216"/>
              <a:ext cx="13875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s-ES" sz="1100" b="0" dirty="0" smtClean="0">
                  <a:solidFill>
                    <a:srgbClr val="663300"/>
                  </a:solidFill>
                  <a:latin typeface="Comic Sans MS" pitchFamily="66" charset="0"/>
                </a:rPr>
                <a:t>* </a:t>
              </a:r>
              <a:r>
                <a:rPr lang="es-ES" sz="1100" b="0" dirty="0" err="1" smtClean="0">
                  <a:solidFill>
                    <a:srgbClr val="663300"/>
                  </a:solidFill>
                  <a:latin typeface="Comic Sans MS" pitchFamily="66" charset="0"/>
                </a:rPr>
                <a:t>estimate</a:t>
              </a:r>
              <a:endParaRPr lang="es-ES" sz="1100" b="0" dirty="0">
                <a:solidFill>
                  <a:srgbClr val="663300"/>
                </a:solidFill>
                <a:latin typeface="Comic Sans MS" pitchFamily="66" charset="0"/>
              </a:endParaRPr>
            </a:p>
          </p:txBody>
        </p:sp>
      </p:grpSp>
      <p:sp>
        <p:nvSpPr>
          <p:cNvPr id="43" name="42 Arco"/>
          <p:cNvSpPr/>
          <p:nvPr/>
        </p:nvSpPr>
        <p:spPr bwMode="auto">
          <a:xfrm>
            <a:off x="3109547" y="3694113"/>
            <a:ext cx="3656135" cy="3524250"/>
          </a:xfrm>
          <a:prstGeom prst="arc">
            <a:avLst>
              <a:gd name="adj1" fmla="val 16683563"/>
              <a:gd name="adj2" fmla="val 20983182"/>
            </a:avLst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1800" b="0" dirty="0">
              <a:latin typeface="Arial" charset="0"/>
            </a:endParaRPr>
          </a:p>
        </p:txBody>
      </p:sp>
      <p:sp>
        <p:nvSpPr>
          <p:cNvPr id="44" name="43 Arco"/>
          <p:cNvSpPr/>
          <p:nvPr/>
        </p:nvSpPr>
        <p:spPr bwMode="auto">
          <a:xfrm>
            <a:off x="1780443" y="2630488"/>
            <a:ext cx="6049108" cy="5757862"/>
          </a:xfrm>
          <a:prstGeom prst="arc">
            <a:avLst>
              <a:gd name="adj1" fmla="val 16625590"/>
              <a:gd name="adj2" fmla="val 21161462"/>
            </a:avLst>
          </a:prstGeom>
          <a:noFill/>
          <a:ln w="28575" cap="flat" cmpd="sng" algn="ctr">
            <a:solidFill>
              <a:srgbClr val="00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1800" b="0" dirty="0">
              <a:latin typeface="Arial" charset="0"/>
            </a:endParaRP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H="1" flipV="1">
            <a:off x="5143500" y="1916113"/>
            <a:ext cx="24912" cy="316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/>
          <a:lstStyle/>
          <a:p>
            <a:pPr algn="just" eaLnBrk="0" hangingPunct="0">
              <a:defRPr/>
            </a:pPr>
            <a:endParaRPr lang="es-PE" dirty="0"/>
          </a:p>
        </p:txBody>
      </p:sp>
      <p:cxnSp>
        <p:nvCxnSpPr>
          <p:cNvPr id="46" name="67 Conector recto de flecha"/>
          <p:cNvCxnSpPr>
            <a:cxnSpLocks noChangeShapeType="1"/>
          </p:cNvCxnSpPr>
          <p:nvPr/>
        </p:nvCxnSpPr>
        <p:spPr bwMode="auto">
          <a:xfrm flipH="1">
            <a:off x="5644664" y="2994497"/>
            <a:ext cx="1280012" cy="1330089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7" name="77 Elipse"/>
          <p:cNvSpPr>
            <a:spLocks noChangeArrowheads="1"/>
          </p:cNvSpPr>
          <p:nvPr/>
        </p:nvSpPr>
        <p:spPr bwMode="auto">
          <a:xfrm>
            <a:off x="5521203" y="4424984"/>
            <a:ext cx="114300" cy="84137"/>
          </a:xfrm>
          <a:prstGeom prst="ellipse">
            <a:avLst/>
          </a:prstGeom>
          <a:gradFill rotWithShape="1">
            <a:gsLst>
              <a:gs pos="0">
                <a:srgbClr val="C00000"/>
              </a:gs>
              <a:gs pos="100000">
                <a:schemeClr val="accent2"/>
              </a:gs>
            </a:gsLst>
            <a:lin ang="18900000" scaled="1"/>
          </a:gra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PE" sz="1800" b="0">
              <a:latin typeface="Arial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4771292" y="1701800"/>
            <a:ext cx="3985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500" dirty="0">
                <a:latin typeface="Comic Sans MS" pitchFamily="66" charset="0"/>
              </a:rPr>
              <a:t>C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8560777" y="5018088"/>
            <a:ext cx="3985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500" dirty="0">
                <a:latin typeface="Comic Sans MS" pitchFamily="66" charset="0"/>
              </a:rPr>
              <a:t>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91989" y="86173"/>
            <a:ext cx="651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Comic Sans MS" pitchFamily="66" charset="0"/>
                <a:cs typeface="Arial" charset="0"/>
              </a:rPr>
              <a:t>Starting</a:t>
            </a:r>
            <a:r>
              <a:rPr lang="es-ES" sz="2400" dirty="0" smtClean="0">
                <a:latin typeface="Comic Sans MS" pitchFamily="66" charset="0"/>
                <a:cs typeface="Arial" charset="0"/>
              </a:rPr>
              <a:t> </a:t>
            </a:r>
            <a:r>
              <a:rPr lang="es-ES" sz="2400" dirty="0" err="1" smtClean="0">
                <a:latin typeface="Comic Sans MS" pitchFamily="66" charset="0"/>
                <a:cs typeface="Arial" charset="0"/>
              </a:rPr>
              <a:t>point</a:t>
            </a:r>
            <a:r>
              <a:rPr lang="es-ES" sz="2400" dirty="0" smtClean="0">
                <a:latin typeface="Comic Sans MS" pitchFamily="66" charset="0"/>
                <a:cs typeface="Arial" charset="0"/>
              </a:rPr>
              <a:t> - </a:t>
            </a:r>
            <a:r>
              <a:rPr lang="es-ES" sz="2400" dirty="0" err="1">
                <a:latin typeface="Comic Sans MS" pitchFamily="66" charset="0"/>
                <a:cs typeface="Arial" charset="0"/>
              </a:rPr>
              <a:t>N</a:t>
            </a:r>
            <a:r>
              <a:rPr lang="es-ES" sz="2400" dirty="0" err="1" smtClean="0">
                <a:latin typeface="Comic Sans MS" pitchFamily="66" charset="0"/>
                <a:cs typeface="Arial" charset="0"/>
              </a:rPr>
              <a:t>ational</a:t>
            </a:r>
            <a:r>
              <a:rPr lang="es-ES" sz="2400" dirty="0" smtClean="0">
                <a:latin typeface="Comic Sans MS" pitchFamily="66" charset="0"/>
                <a:cs typeface="Arial" charset="0"/>
              </a:rPr>
              <a:t> </a:t>
            </a:r>
            <a:r>
              <a:rPr lang="es-ES" sz="2400" dirty="0" err="1" smtClean="0">
                <a:latin typeface="Comic Sans MS" pitchFamily="66" charset="0"/>
                <a:cs typeface="Arial" charset="0"/>
              </a:rPr>
              <a:t>context</a:t>
            </a:r>
            <a:endParaRPr lang="es-PE" sz="2400" dirty="0" smtClean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9" y="1844825"/>
            <a:ext cx="3473602" cy="325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9" y="1052736"/>
            <a:ext cx="37279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3"/>
          <p:cNvSpPr>
            <a:spLocks noChangeArrowheads="1"/>
          </p:cNvSpPr>
          <p:nvPr/>
        </p:nvSpPr>
        <p:spPr bwMode="gray">
          <a:xfrm flipH="1">
            <a:off x="185051" y="1052910"/>
            <a:ext cx="4254011" cy="79191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AC00">
                <a:gamma/>
                <a:shade val="60000"/>
                <a:invGamma/>
              </a:srgbClr>
            </a:prstShdw>
          </a:effectLst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es-PE" sz="1800" b="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Estimated</a:t>
            </a:r>
            <a:r>
              <a:rPr lang="es-PE" sz="18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Project Portfolio </a:t>
            </a:r>
            <a:r>
              <a:rPr lang="es-PE" sz="1800" b="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Mining</a:t>
            </a:r>
            <a:r>
              <a:rPr lang="es-PE" sz="18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algn="ctr" eaLnBrk="0" hangingPunct="0">
              <a:defRPr/>
            </a:pPr>
            <a:r>
              <a:rPr lang="es-PE" sz="1800" b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US$ 63,115 </a:t>
            </a:r>
            <a:r>
              <a:rPr lang="es-PE" sz="1800" b="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millon</a:t>
            </a:r>
            <a:endParaRPr lang="es-PE" sz="1800" b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gray">
          <a:xfrm flipH="1">
            <a:off x="118582" y="5229200"/>
            <a:ext cx="4121073" cy="12241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AC00">
                <a:gamma/>
                <a:shade val="60000"/>
                <a:invGamma/>
              </a:srgbClr>
            </a:prstShdw>
          </a:effectLst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Copper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is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 principal mineral</a:t>
            </a:r>
            <a:r>
              <a:rPr lang="es-PE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PE" b="0" dirty="0" err="1" smtClean="0">
                <a:solidFill>
                  <a:schemeClr val="tx2"/>
                </a:solidFill>
                <a:latin typeface="Comic Sans MS" pitchFamily="66" charset="0"/>
              </a:rPr>
              <a:t>with</a:t>
            </a:r>
            <a:r>
              <a:rPr lang="es-PE" b="0" dirty="0" smtClean="0">
                <a:solidFill>
                  <a:schemeClr val="tx2"/>
                </a:solidFill>
                <a:latin typeface="Comic Sans MS" pitchFamily="66" charset="0"/>
              </a:rPr>
              <a:t> US$ MM 42,253 (66.9% 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of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es-PE" b="0" dirty="0" smtClean="0">
                <a:solidFill>
                  <a:schemeClr val="tx2"/>
                </a:solidFill>
                <a:latin typeface="Comic Sans MS" pitchFamily="66" charset="0"/>
              </a:rPr>
              <a:t> total).</a:t>
            </a:r>
          </a:p>
          <a:p>
            <a:pPr algn="ctr" eaLnBrk="0" hangingPunct="0">
              <a:defRPr/>
            </a:pP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Gold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follows</a:t>
            </a:r>
            <a:r>
              <a:rPr lang="es-PE" b="0" dirty="0" smtClean="0">
                <a:solidFill>
                  <a:schemeClr val="tx2"/>
                </a:solidFill>
                <a:latin typeface="Comic Sans MS" pitchFamily="66" charset="0"/>
              </a:rPr>
              <a:t> (12.3%) 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&amp;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iron</a:t>
            </a:r>
            <a:r>
              <a:rPr lang="es-PE" b="0" dirty="0" smtClean="0">
                <a:solidFill>
                  <a:schemeClr val="tx2"/>
                </a:solidFill>
                <a:latin typeface="Comic Sans MS" pitchFamily="66" charset="0"/>
              </a:rPr>
              <a:t> (8.4%)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amongst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most</a:t>
            </a:r>
            <a:r>
              <a:rPr lang="es-PE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PE" dirty="0" err="1" smtClean="0">
                <a:solidFill>
                  <a:schemeClr val="tx2"/>
                </a:solidFill>
                <a:latin typeface="Comic Sans MS" pitchFamily="66" charset="0"/>
              </a:rPr>
              <a:t>important</a:t>
            </a:r>
            <a:r>
              <a:rPr lang="es-PE" b="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114" y="6567314"/>
            <a:ext cx="385542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1pPr>
            <a:lvl2pPr marL="742950" indent="-285750" algn="ctr">
              <a:defRPr>
                <a:latin typeface="Arial" charset="0"/>
              </a:defRPr>
            </a:lvl2pPr>
            <a:lvl3pPr marL="1143000" indent="-228600" algn="ctr">
              <a:defRPr>
                <a:latin typeface="Arial" charset="0"/>
              </a:defRPr>
            </a:lvl3pPr>
            <a:lvl4pPr marL="1600200" indent="-228600" algn="ctr">
              <a:defRPr>
                <a:latin typeface="Arial" charset="0"/>
              </a:defRPr>
            </a:lvl4pPr>
            <a:lvl5pPr marL="2057400" indent="-228600" algn="ctr">
              <a:defRPr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>
              <a:defRPr/>
            </a:pPr>
            <a:r>
              <a:rPr lang="es-PE" b="0" dirty="0">
                <a:latin typeface="Calibri" pitchFamily="34" charset="0"/>
                <a:cs typeface="Calibri" pitchFamily="34" charset="0"/>
              </a:rPr>
              <a:t>Fuente: Ministerio de Energía y Minas </a:t>
            </a:r>
            <a:r>
              <a:rPr lang="es-PE" b="0" dirty="0" smtClean="0">
                <a:latin typeface="Calibri" pitchFamily="34" charset="0"/>
                <a:cs typeface="Calibri" pitchFamily="34" charset="0"/>
              </a:rPr>
              <a:t>         Elaboración</a:t>
            </a:r>
            <a:r>
              <a:rPr lang="es-PE" b="0" dirty="0">
                <a:latin typeface="Calibri" pitchFamily="34" charset="0"/>
                <a:cs typeface="Calibri" pitchFamily="34" charset="0"/>
              </a:rPr>
              <a:t>: </a:t>
            </a:r>
            <a:r>
              <a:rPr lang="es-PE" b="0" dirty="0" smtClean="0">
                <a:latin typeface="Calibri" pitchFamily="34" charset="0"/>
                <a:cs typeface="Calibri" pitchFamily="34" charset="0"/>
              </a:rPr>
              <a:t>IEDEP-CCL</a:t>
            </a:r>
            <a:endParaRPr lang="es-PE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 flipH="1">
            <a:off x="4372593" y="1772816"/>
            <a:ext cx="936244" cy="3600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AC00">
                <a:gamma/>
                <a:shade val="60000"/>
                <a:invGamma/>
              </a:srgbClr>
            </a:prstShdw>
          </a:effectLst>
        </p:spPr>
        <p:txBody>
          <a:bodyPr lIns="0" rIns="0" anchor="ctr"/>
          <a:lstStyle/>
          <a:p>
            <a:pPr algn="r" eaLnBrk="0" hangingPunct="0">
              <a:defRPr/>
            </a:pPr>
            <a:r>
              <a:rPr lang="es-PE" sz="1200" b="0" dirty="0" smtClean="0">
                <a:solidFill>
                  <a:srgbClr val="000066"/>
                </a:solidFill>
                <a:latin typeface="Comic Sans MS" pitchFamily="66" charset="0"/>
              </a:rPr>
              <a:t>US$ 19.7 </a:t>
            </a:r>
            <a:r>
              <a:rPr lang="es-PE" sz="1200" b="0" dirty="0" err="1" smtClean="0">
                <a:solidFill>
                  <a:srgbClr val="000066"/>
                </a:solidFill>
                <a:latin typeface="Comic Sans MS" pitchFamily="66" charset="0"/>
              </a:rPr>
              <a:t>mill</a:t>
            </a:r>
            <a:r>
              <a:rPr lang="es-PE" sz="1200" b="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gray">
          <a:xfrm flipH="1">
            <a:off x="4372593" y="2348880"/>
            <a:ext cx="936244" cy="3600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AC00">
                <a:gamma/>
                <a:shade val="60000"/>
                <a:invGamma/>
              </a:srgbClr>
            </a:prstShdw>
          </a:effectLst>
        </p:spPr>
        <p:txBody>
          <a:bodyPr lIns="0" rIns="0" anchor="ctr"/>
          <a:lstStyle/>
          <a:p>
            <a:pPr algn="r" eaLnBrk="0" hangingPunct="0">
              <a:defRPr/>
            </a:pPr>
            <a:r>
              <a:rPr lang="es-PE" sz="1200" b="0" dirty="0" smtClean="0">
                <a:solidFill>
                  <a:srgbClr val="000066"/>
                </a:solidFill>
                <a:latin typeface="Comic Sans MS" pitchFamily="66" charset="0"/>
              </a:rPr>
              <a:t>US$  9.1 </a:t>
            </a:r>
            <a:r>
              <a:rPr lang="es-PE" sz="1200" b="0" dirty="0" err="1" smtClean="0">
                <a:solidFill>
                  <a:srgbClr val="000066"/>
                </a:solidFill>
                <a:latin typeface="Comic Sans MS" pitchFamily="66" charset="0"/>
              </a:rPr>
              <a:t>mill</a:t>
            </a:r>
            <a:r>
              <a:rPr lang="es-PE" sz="1200" b="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0604" y="894077"/>
            <a:ext cx="9172575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 flipV="1">
            <a:off x="5261945" y="785653"/>
            <a:ext cx="396123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118582" y="108257"/>
            <a:ext cx="884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>
                <a:latin typeface="Comic Sans MS" pitchFamily="66" charset="0"/>
                <a:cs typeface="Arial" charset="0"/>
              </a:rPr>
              <a:t>PE 2016-2021 – </a:t>
            </a:r>
            <a:r>
              <a:rPr lang="es-PE" sz="2400" dirty="0" smtClean="0">
                <a:latin typeface="Comic Sans MS" pitchFamily="66" charset="0"/>
                <a:cs typeface="Arial" charset="0"/>
              </a:rPr>
              <a:t>Motors of </a:t>
            </a:r>
            <a:r>
              <a:rPr lang="es-PE" sz="2400" dirty="0" err="1" smtClean="0">
                <a:latin typeface="Comic Sans MS" pitchFamily="66" charset="0"/>
                <a:cs typeface="Arial" charset="0"/>
              </a:rPr>
              <a:t>Growth</a:t>
            </a:r>
            <a:r>
              <a:rPr lang="es-PE" sz="2400" dirty="0" smtClean="0">
                <a:latin typeface="Comic Sans MS" pitchFamily="66" charset="0"/>
                <a:cs typeface="Arial" charset="0"/>
              </a:rPr>
              <a:t>: </a:t>
            </a:r>
            <a:r>
              <a:rPr lang="es-PE" sz="2400" dirty="0" err="1" smtClean="0">
                <a:latin typeface="Comic Sans MS" pitchFamily="66" charset="0"/>
                <a:cs typeface="Arial" charset="0"/>
              </a:rPr>
              <a:t>Investment</a:t>
            </a:r>
            <a:r>
              <a:rPr lang="es-PE" sz="2400" dirty="0" smtClean="0">
                <a:latin typeface="Comic Sans MS" pitchFamily="66" charset="0"/>
                <a:cs typeface="Arial" charset="0"/>
              </a:rPr>
              <a:t>: </a:t>
            </a:r>
            <a:r>
              <a:rPr lang="es-PE" sz="2400" dirty="0" err="1" smtClean="0">
                <a:latin typeface="Comic Sans MS" pitchFamily="66" charset="0"/>
                <a:cs typeface="Arial" charset="0"/>
              </a:rPr>
              <a:t>Projects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67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40" y="1110828"/>
            <a:ext cx="5335878" cy="56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21"/>
          <p:cNvSpPr txBox="1">
            <a:spLocks noChangeArrowheads="1"/>
          </p:cNvSpPr>
          <p:nvPr/>
        </p:nvSpPr>
        <p:spPr bwMode="auto">
          <a:xfrm>
            <a:off x="-14653" y="6394450"/>
            <a:ext cx="3988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200" b="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cs typeface="Arial" charset="0"/>
              </a:rPr>
              <a:t>Book</a:t>
            </a:r>
            <a:r>
              <a:rPr lang="es-ES_tradnl" sz="1200" b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s-ES_tradnl" sz="1200" b="0" dirty="0">
                <a:solidFill>
                  <a:schemeClr val="tx2"/>
                </a:solidFill>
                <a:cs typeface="Arial" charset="0"/>
              </a:rPr>
              <a:t>“Agenda Económica para el Cambio” , César Peñaranda C.</a:t>
            </a:r>
          </a:p>
        </p:txBody>
      </p:sp>
      <p:sp>
        <p:nvSpPr>
          <p:cNvPr id="50181" name="Text Box 22"/>
          <p:cNvSpPr txBox="1">
            <a:spLocks noChangeArrowheads="1"/>
          </p:cNvSpPr>
          <p:nvPr/>
        </p:nvSpPr>
        <p:spPr bwMode="auto">
          <a:xfrm>
            <a:off x="-14654" y="6092825"/>
            <a:ext cx="252632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200" b="0">
                <a:cs typeface="Arial" charset="0"/>
              </a:rPr>
              <a:t>Fuente: AFIN, IEDEP-CCL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 flipH="1">
            <a:off x="251519" y="3815754"/>
            <a:ext cx="3124039" cy="1341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AC00">
                <a:gamma/>
                <a:shade val="60000"/>
                <a:invGamma/>
              </a:srgbClr>
            </a:prstShdw>
          </a:effectLst>
        </p:spPr>
        <p:txBody>
          <a:bodyPr lIns="0" rIns="0" anchor="ctr"/>
          <a:lstStyle/>
          <a:p>
            <a:pPr algn="ctr" eaLnBrk="0" hangingPunct="0">
              <a:defRPr/>
            </a:pPr>
            <a:r>
              <a:rPr lang="es-PE" sz="2500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Sectors</a:t>
            </a:r>
            <a:r>
              <a:rPr lang="es-PE" sz="25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PE" sz="2500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must</a:t>
            </a:r>
            <a:r>
              <a:rPr lang="es-PE" sz="25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be </a:t>
            </a:r>
            <a:r>
              <a:rPr lang="es-PE" sz="2500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potentialized</a:t>
            </a:r>
            <a:r>
              <a:rPr lang="es-PE" sz="2500" b="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s-PE" sz="2500" b="0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APP </a:t>
            </a:r>
            <a:r>
              <a:rPr lang="es-PE" sz="2500" b="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&amp; </a:t>
            </a:r>
            <a:r>
              <a:rPr lang="es-PE" sz="2500" b="0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works</a:t>
            </a:r>
            <a:r>
              <a:rPr lang="es-PE" sz="2500" b="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PE" sz="2500" b="0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es-PE" sz="2500" b="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PE" sz="2500" b="0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taxes</a:t>
            </a:r>
            <a:endParaRPr lang="es-PE" sz="2500" b="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184" name="9 Elipse"/>
          <p:cNvSpPr>
            <a:spLocks noChangeArrowheads="1"/>
          </p:cNvSpPr>
          <p:nvPr/>
        </p:nvSpPr>
        <p:spPr bwMode="auto">
          <a:xfrm>
            <a:off x="6281829" y="1614885"/>
            <a:ext cx="1395847" cy="503783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200" dirty="0">
                <a:latin typeface="Comic Sans MS" pitchFamily="66" charset="0"/>
              </a:rPr>
              <a:t>107,285</a:t>
            </a:r>
          </a:p>
        </p:txBody>
      </p:sp>
      <p:sp>
        <p:nvSpPr>
          <p:cNvPr id="9" name="63 Rectángulo redondeado"/>
          <p:cNvSpPr>
            <a:spLocks noChangeArrowheads="1"/>
          </p:cNvSpPr>
          <p:nvPr/>
        </p:nvSpPr>
        <p:spPr bwMode="auto">
          <a:xfrm>
            <a:off x="118582" y="1052512"/>
            <a:ext cx="3124039" cy="12963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00"/>
              </a:gs>
              <a:gs pos="44000">
                <a:srgbClr val="FFCC00"/>
              </a:gs>
              <a:gs pos="100000">
                <a:srgbClr val="9966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600" dirty="0" err="1" smtClean="0">
                <a:latin typeface="Comic Sans MS" pitchFamily="66" charset="0"/>
              </a:rPr>
              <a:t>Infrastructure</a:t>
            </a:r>
            <a:r>
              <a:rPr lang="es-PE" sz="1600" dirty="0" smtClean="0">
                <a:latin typeface="Comic Sans MS" pitchFamily="66" charset="0"/>
              </a:rPr>
              <a:t> </a:t>
            </a:r>
            <a:r>
              <a:rPr lang="es-PE" sz="1600" dirty="0" err="1" smtClean="0">
                <a:latin typeface="Comic Sans MS" pitchFamily="66" charset="0"/>
              </a:rPr>
              <a:t>Breach</a:t>
            </a:r>
            <a:r>
              <a:rPr lang="es-PE" sz="1600" dirty="0" smtClean="0">
                <a:latin typeface="Comic Sans MS" pitchFamily="66" charset="0"/>
              </a:rPr>
              <a:t> at </a:t>
            </a:r>
            <a:r>
              <a:rPr lang="es-PE" sz="1600" dirty="0">
                <a:latin typeface="Comic Sans MS" pitchFamily="66" charset="0"/>
              </a:rPr>
              <a:t>2021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28575" y="836713"/>
            <a:ext cx="9172575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 flipV="1">
            <a:off x="5182766" y="728289"/>
            <a:ext cx="396123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Rectángulo"/>
          <p:cNvSpPr/>
          <p:nvPr/>
        </p:nvSpPr>
        <p:spPr>
          <a:xfrm>
            <a:off x="176510" y="145457"/>
            <a:ext cx="89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>
                <a:latin typeface="Comic Sans MS" pitchFamily="66" charset="0"/>
                <a:cs typeface="Arial" charset="0"/>
              </a:rPr>
              <a:t>PE 2016-2021 – Motores del Crecimiento: </a:t>
            </a:r>
            <a:r>
              <a:rPr lang="es-PE" sz="2000" dirty="0" smtClean="0">
                <a:latin typeface="Comic Sans MS" pitchFamily="66" charset="0"/>
                <a:cs typeface="Arial" charset="0"/>
              </a:rPr>
              <a:t>Inversión</a:t>
            </a:r>
            <a:r>
              <a:rPr lang="es-PE" sz="2000" dirty="0">
                <a:latin typeface="Comic Sans MS" pitchFamily="66" charset="0"/>
                <a:cs typeface="Arial" charset="0"/>
              </a:rPr>
              <a:t>: Oportunidades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3418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1" name="53 Rectángulo redondeado"/>
          <p:cNvSpPr>
            <a:spLocks noChangeArrowheads="1"/>
          </p:cNvSpPr>
          <p:nvPr/>
        </p:nvSpPr>
        <p:spPr bwMode="auto">
          <a:xfrm>
            <a:off x="166207" y="1196753"/>
            <a:ext cx="4139918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00"/>
              </a:gs>
              <a:gs pos="44000">
                <a:srgbClr val="FFCC00"/>
              </a:gs>
              <a:gs pos="100000">
                <a:srgbClr val="9966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700" dirty="0" err="1" smtClean="0">
                <a:latin typeface="Comic Sans MS" pitchFamily="66" charset="0"/>
              </a:rPr>
              <a:t>Potential</a:t>
            </a:r>
            <a:r>
              <a:rPr lang="es-PE" sz="1700" dirty="0" smtClean="0">
                <a:latin typeface="Comic Sans MS" pitchFamily="66" charset="0"/>
              </a:rPr>
              <a:t> </a:t>
            </a:r>
            <a:r>
              <a:rPr lang="es-PE" sz="1700" dirty="0" err="1" smtClean="0">
                <a:latin typeface="Comic Sans MS" pitchFamily="66" charset="0"/>
              </a:rPr>
              <a:t>Economic</a:t>
            </a:r>
            <a:r>
              <a:rPr lang="es-PE" sz="1700" dirty="0" smtClean="0">
                <a:latin typeface="Comic Sans MS" pitchFamily="66" charset="0"/>
              </a:rPr>
              <a:t> </a:t>
            </a:r>
            <a:r>
              <a:rPr lang="es-PE" sz="1700" dirty="0" err="1" smtClean="0">
                <a:latin typeface="Comic Sans MS" pitchFamily="66" charset="0"/>
              </a:rPr>
              <a:t>Growth</a:t>
            </a:r>
            <a:r>
              <a:rPr lang="es-PE" sz="1700" dirty="0" smtClean="0">
                <a:latin typeface="Comic Sans MS" pitchFamily="66" charset="0"/>
              </a:rPr>
              <a:t> (Var </a:t>
            </a:r>
            <a:r>
              <a:rPr lang="es-PE" sz="1700" dirty="0">
                <a:latin typeface="Comic Sans MS" pitchFamily="66" charset="0"/>
              </a:rPr>
              <a:t>%)</a:t>
            </a:r>
          </a:p>
        </p:txBody>
      </p:sp>
      <p:sp>
        <p:nvSpPr>
          <p:cNvPr id="55" name="Line 47"/>
          <p:cNvSpPr>
            <a:spLocks noChangeShapeType="1"/>
          </p:cNvSpPr>
          <p:nvPr/>
        </p:nvSpPr>
        <p:spPr bwMode="auto">
          <a:xfrm flipV="1">
            <a:off x="381412" y="5448795"/>
            <a:ext cx="35095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/>
          <a:lstStyle/>
          <a:p>
            <a:pPr algn="just" eaLnBrk="0" hangingPunct="0">
              <a:defRPr/>
            </a:pPr>
            <a:endParaRPr lang="es-PE" dirty="0"/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 flipH="1" flipV="1">
            <a:off x="355035" y="2275383"/>
            <a:ext cx="24912" cy="316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/>
          <a:lstStyle/>
          <a:p>
            <a:pPr algn="just" eaLnBrk="0" hangingPunct="0">
              <a:defRPr/>
            </a:pPr>
            <a:endParaRPr lang="es-PE" dirty="0"/>
          </a:p>
        </p:txBody>
      </p:sp>
      <p:sp>
        <p:nvSpPr>
          <p:cNvPr id="36884" name="Rectangle 8"/>
          <p:cNvSpPr>
            <a:spLocks noChangeArrowheads="1"/>
          </p:cNvSpPr>
          <p:nvPr/>
        </p:nvSpPr>
        <p:spPr bwMode="auto">
          <a:xfrm>
            <a:off x="-17173" y="2061070"/>
            <a:ext cx="3985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500">
                <a:latin typeface="Comic Sans MS" pitchFamily="66" charset="0"/>
              </a:rPr>
              <a:t>C</a:t>
            </a:r>
          </a:p>
        </p:txBody>
      </p:sp>
      <p:sp>
        <p:nvSpPr>
          <p:cNvPr id="36885" name="Rectangle 9"/>
          <p:cNvSpPr>
            <a:spLocks noChangeArrowheads="1"/>
          </p:cNvSpPr>
          <p:nvPr/>
        </p:nvSpPr>
        <p:spPr bwMode="auto">
          <a:xfrm>
            <a:off x="3772312" y="5377358"/>
            <a:ext cx="3985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500">
                <a:latin typeface="Comic Sans MS" pitchFamily="66" charset="0"/>
              </a:rPr>
              <a:t>E</a:t>
            </a:r>
          </a:p>
        </p:txBody>
      </p:sp>
      <p:sp>
        <p:nvSpPr>
          <p:cNvPr id="60" name="59 Arco"/>
          <p:cNvSpPr/>
          <p:nvPr/>
        </p:nvSpPr>
        <p:spPr bwMode="auto">
          <a:xfrm>
            <a:off x="-1661860" y="4053383"/>
            <a:ext cx="3656135" cy="3524250"/>
          </a:xfrm>
          <a:prstGeom prst="arc">
            <a:avLst>
              <a:gd name="adj1" fmla="val 16683563"/>
              <a:gd name="adj2" fmla="val 20983182"/>
            </a:avLst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1800" b="0" dirty="0">
              <a:latin typeface="Arial" charset="0"/>
            </a:endParaRPr>
          </a:p>
        </p:txBody>
      </p:sp>
      <p:sp>
        <p:nvSpPr>
          <p:cNvPr id="61" name="60 Arco"/>
          <p:cNvSpPr/>
          <p:nvPr/>
        </p:nvSpPr>
        <p:spPr bwMode="auto">
          <a:xfrm>
            <a:off x="-3389549" y="3445370"/>
            <a:ext cx="6096000" cy="5456238"/>
          </a:xfrm>
          <a:prstGeom prst="arc">
            <a:avLst>
              <a:gd name="adj1" fmla="val 17226723"/>
              <a:gd name="adj2" fmla="val 20818951"/>
            </a:avLst>
          </a:prstGeom>
          <a:noFill/>
          <a:ln w="28575" cap="flat" cmpd="sng" algn="ctr">
            <a:solidFill>
              <a:srgbClr val="00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1800" b="0" dirty="0">
              <a:latin typeface="Arial" charset="0"/>
            </a:endParaRPr>
          </a:p>
        </p:txBody>
      </p:sp>
      <p:sp>
        <p:nvSpPr>
          <p:cNvPr id="62" name="61 Arco"/>
          <p:cNvSpPr/>
          <p:nvPr/>
        </p:nvSpPr>
        <p:spPr bwMode="auto">
          <a:xfrm>
            <a:off x="-2990964" y="2989758"/>
            <a:ext cx="6049108" cy="5757862"/>
          </a:xfrm>
          <a:prstGeom prst="arc">
            <a:avLst>
              <a:gd name="adj1" fmla="val 16625590"/>
              <a:gd name="adj2" fmla="val 21161462"/>
            </a:avLst>
          </a:prstGeom>
          <a:noFill/>
          <a:ln w="28575" cap="flat" cmpd="sng" algn="ctr">
            <a:solidFill>
              <a:srgbClr val="00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1800" b="0" dirty="0">
              <a:latin typeface="Arial" charset="0"/>
            </a:endParaRPr>
          </a:p>
        </p:txBody>
      </p:sp>
      <p:sp>
        <p:nvSpPr>
          <p:cNvPr id="36889" name="Rectangle 13"/>
          <p:cNvSpPr>
            <a:spLocks noChangeArrowheads="1"/>
          </p:cNvSpPr>
          <p:nvPr/>
        </p:nvSpPr>
        <p:spPr bwMode="auto">
          <a:xfrm>
            <a:off x="430296" y="4868391"/>
            <a:ext cx="12808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b="0" dirty="0" smtClean="0">
                <a:solidFill>
                  <a:srgbClr val="663300"/>
                </a:solidFill>
                <a:latin typeface="Comic Sans MS" pitchFamily="66" charset="0"/>
              </a:rPr>
              <a:t>2.5% </a:t>
            </a:r>
            <a:r>
              <a:rPr lang="es-ES" sz="1300" b="0" dirty="0" smtClean="0">
                <a:solidFill>
                  <a:srgbClr val="663300"/>
                </a:solidFill>
                <a:latin typeface="Comic Sans MS" pitchFamily="66" charset="0"/>
              </a:rPr>
              <a:t>(</a:t>
            </a:r>
            <a:r>
              <a:rPr lang="es-ES" sz="1300" dirty="0" err="1" smtClean="0">
                <a:solidFill>
                  <a:srgbClr val="663300"/>
                </a:solidFill>
                <a:latin typeface="Comic Sans MS" pitchFamily="66" charset="0"/>
              </a:rPr>
              <a:t>average</a:t>
            </a:r>
            <a:endParaRPr lang="es-ES" sz="1300" b="0" dirty="0" smtClean="0">
              <a:solidFill>
                <a:srgbClr val="6633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s-ES" sz="1300" b="0" dirty="0" smtClean="0">
                <a:solidFill>
                  <a:srgbClr val="663300"/>
                </a:solidFill>
                <a:latin typeface="Comic Sans MS" pitchFamily="66" charset="0"/>
              </a:rPr>
              <a:t>2014-2015*)</a:t>
            </a:r>
            <a:endParaRPr lang="es-ES" sz="1300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6898" name="Rectangle 20"/>
          <p:cNvSpPr>
            <a:spLocks noChangeArrowheads="1"/>
          </p:cNvSpPr>
          <p:nvPr/>
        </p:nvSpPr>
        <p:spPr bwMode="auto">
          <a:xfrm>
            <a:off x="-132937" y="1772145"/>
            <a:ext cx="297473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es-ES" sz="1200" b="0" dirty="0">
                <a:latin typeface="Comic Sans MS" pitchFamily="66" charset="0"/>
              </a:rPr>
              <a:t>C: Capital, E: </a:t>
            </a:r>
            <a:r>
              <a:rPr lang="es-ES" sz="1200" b="0" dirty="0" err="1" smtClean="0">
                <a:latin typeface="Comic Sans MS" pitchFamily="66" charset="0"/>
              </a:rPr>
              <a:t>Employment</a:t>
            </a:r>
            <a:r>
              <a:rPr lang="es-ES" sz="1200" b="0" dirty="0" smtClean="0">
                <a:latin typeface="Comic Sans MS" pitchFamily="66" charset="0"/>
              </a:rPr>
              <a:t>, </a:t>
            </a:r>
            <a:r>
              <a:rPr lang="es-ES" sz="1200" b="0" dirty="0">
                <a:latin typeface="Comic Sans MS" pitchFamily="66" charset="0"/>
              </a:rPr>
              <a:t>P: </a:t>
            </a:r>
            <a:r>
              <a:rPr lang="es-ES" sz="1200" b="0" dirty="0" err="1" smtClean="0">
                <a:latin typeface="Comic Sans MS" pitchFamily="66" charset="0"/>
              </a:rPr>
              <a:t>Productivityd</a:t>
            </a:r>
            <a:endParaRPr lang="es-ES" sz="1200" b="0" dirty="0">
              <a:latin typeface="Comic Sans MS" pitchFamily="66" charset="0"/>
            </a:endParaRPr>
          </a:p>
        </p:txBody>
      </p:sp>
      <p:sp>
        <p:nvSpPr>
          <p:cNvPr id="36899" name="77 Elipse"/>
          <p:cNvSpPr>
            <a:spLocks noChangeArrowheads="1"/>
          </p:cNvSpPr>
          <p:nvPr/>
        </p:nvSpPr>
        <p:spPr bwMode="auto">
          <a:xfrm>
            <a:off x="732738" y="4784254"/>
            <a:ext cx="114300" cy="84137"/>
          </a:xfrm>
          <a:prstGeom prst="ellipse">
            <a:avLst/>
          </a:prstGeom>
          <a:gradFill rotWithShape="1">
            <a:gsLst>
              <a:gs pos="0">
                <a:srgbClr val="C00000"/>
              </a:gs>
              <a:gs pos="100000">
                <a:schemeClr val="accent2"/>
              </a:gs>
            </a:gsLst>
            <a:lin ang="18900000" scaled="1"/>
          </a:gra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PE" sz="1800" b="0">
              <a:latin typeface="Arial" charset="0"/>
            </a:endParaRPr>
          </a:p>
        </p:txBody>
      </p:sp>
      <p:sp>
        <p:nvSpPr>
          <p:cNvPr id="36901" name="Rectangle 13"/>
          <p:cNvSpPr>
            <a:spLocks noChangeArrowheads="1"/>
          </p:cNvSpPr>
          <p:nvPr/>
        </p:nvSpPr>
        <p:spPr bwMode="auto">
          <a:xfrm>
            <a:off x="1511224" y="5444034"/>
            <a:ext cx="66528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200" b="0" dirty="0">
                <a:latin typeface="Comic Sans MS" pitchFamily="66" charset="0"/>
              </a:rPr>
              <a:t>CP actual: </a:t>
            </a:r>
          </a:p>
          <a:p>
            <a:pPr algn="ctr" eaLnBrk="0" hangingPunct="0"/>
            <a:r>
              <a:rPr lang="es-ES" sz="1200" b="0" dirty="0" smtClean="0">
                <a:latin typeface="Comic Sans MS" pitchFamily="66" charset="0"/>
              </a:rPr>
              <a:t>4.5%</a:t>
            </a:r>
            <a:endParaRPr lang="es-ES" sz="1200" b="0" baseline="-25000" dirty="0">
              <a:latin typeface="Comic Sans MS" pitchFamily="66" charset="0"/>
            </a:endParaRPr>
          </a:p>
        </p:txBody>
      </p:sp>
      <p:sp>
        <p:nvSpPr>
          <p:cNvPr id="36906" name="Rectangle 20"/>
          <p:cNvSpPr>
            <a:spLocks noChangeArrowheads="1"/>
          </p:cNvSpPr>
          <p:nvPr/>
        </p:nvSpPr>
        <p:spPr bwMode="auto">
          <a:xfrm>
            <a:off x="2826200" y="3500238"/>
            <a:ext cx="127781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200" dirty="0" err="1" smtClean="0">
                <a:latin typeface="Comic Sans MS" pitchFamily="66" charset="0"/>
              </a:rPr>
              <a:t>Transformation</a:t>
            </a:r>
            <a:r>
              <a:rPr lang="es-ES" sz="1200" dirty="0" smtClean="0">
                <a:latin typeface="Comic Sans MS" pitchFamily="66" charset="0"/>
              </a:rPr>
              <a:t> Curve</a:t>
            </a:r>
          </a:p>
          <a:p>
            <a:pPr algn="ctr" eaLnBrk="0" hangingPunct="0"/>
            <a:endParaRPr lang="es-ES" sz="1200" b="0" dirty="0">
              <a:latin typeface="Comic Sans MS" pitchFamily="66" charset="0"/>
            </a:endParaRPr>
          </a:p>
        </p:txBody>
      </p:sp>
      <p:cxnSp>
        <p:nvCxnSpPr>
          <p:cNvPr id="36907" name="85 Conector recto de flecha"/>
          <p:cNvCxnSpPr>
            <a:cxnSpLocks noChangeShapeType="1"/>
          </p:cNvCxnSpPr>
          <p:nvPr/>
        </p:nvCxnSpPr>
        <p:spPr bwMode="auto">
          <a:xfrm flipV="1">
            <a:off x="2395777" y="3716833"/>
            <a:ext cx="598416" cy="142875"/>
          </a:xfrm>
          <a:prstGeom prst="straightConnector1">
            <a:avLst/>
          </a:prstGeom>
          <a:noFill/>
          <a:ln w="12700" algn="ctr">
            <a:solidFill>
              <a:srgbClr val="000066"/>
            </a:solidFill>
            <a:round/>
            <a:headEnd/>
            <a:tailEnd type="arrow" w="med" len="med"/>
          </a:ln>
        </p:spPr>
      </p:cxnSp>
      <p:sp>
        <p:nvSpPr>
          <p:cNvPr id="36908" name="Rectangle 13"/>
          <p:cNvSpPr>
            <a:spLocks noChangeArrowheads="1"/>
          </p:cNvSpPr>
          <p:nvPr/>
        </p:nvSpPr>
        <p:spPr bwMode="auto">
          <a:xfrm>
            <a:off x="2774385" y="5534520"/>
            <a:ext cx="684334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200" b="0">
                <a:latin typeface="Comic Sans MS" pitchFamily="66" charset="0"/>
              </a:rPr>
              <a:t>CP: </a:t>
            </a:r>
          </a:p>
          <a:p>
            <a:pPr algn="ctr" eaLnBrk="0" hangingPunct="0"/>
            <a:r>
              <a:rPr lang="es-ES" sz="1200" b="0">
                <a:latin typeface="Comic Sans MS" pitchFamily="66" charset="0"/>
              </a:rPr>
              <a:t>6.5%</a:t>
            </a:r>
            <a:endParaRPr lang="es-ES" sz="1200" b="0" baseline="-25000">
              <a:latin typeface="Comic Sans MS" pitchFamily="66" charset="0"/>
            </a:endParaRPr>
          </a:p>
        </p:txBody>
      </p:sp>
      <p:sp>
        <p:nvSpPr>
          <p:cNvPr id="36909" name="Rectangle 13"/>
          <p:cNvSpPr>
            <a:spLocks noChangeArrowheads="1"/>
          </p:cNvSpPr>
          <p:nvPr/>
        </p:nvSpPr>
        <p:spPr bwMode="auto">
          <a:xfrm>
            <a:off x="3101166" y="1843584"/>
            <a:ext cx="1201615" cy="4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200" b="0" dirty="0">
                <a:latin typeface="Comic Sans MS" pitchFamily="66" charset="0"/>
              </a:rPr>
              <a:t>CP: </a:t>
            </a:r>
            <a:r>
              <a:rPr lang="es-ES" sz="1200" dirty="0" err="1" smtClean="0">
                <a:latin typeface="Comic Sans MS" pitchFamily="66" charset="0"/>
              </a:rPr>
              <a:t>Potetial</a:t>
            </a:r>
            <a:r>
              <a:rPr lang="es-ES" sz="1200" dirty="0" smtClean="0">
                <a:latin typeface="Comic Sans MS" pitchFamily="66" charset="0"/>
              </a:rPr>
              <a:t> </a:t>
            </a:r>
            <a:r>
              <a:rPr lang="es-ES" sz="1200" dirty="0" err="1" smtClean="0">
                <a:latin typeface="Comic Sans MS" pitchFamily="66" charset="0"/>
              </a:rPr>
              <a:t>Growth</a:t>
            </a:r>
            <a:endParaRPr lang="es-ES" sz="1200" b="0" dirty="0">
              <a:latin typeface="Comic Sans MS" pitchFamily="66" charset="0"/>
            </a:endParaRPr>
          </a:p>
        </p:txBody>
      </p:sp>
      <p:sp>
        <p:nvSpPr>
          <p:cNvPr id="36910" name="Rectangle 13"/>
          <p:cNvSpPr>
            <a:spLocks noChangeArrowheads="1"/>
          </p:cNvSpPr>
          <p:nvPr/>
        </p:nvSpPr>
        <p:spPr bwMode="auto">
          <a:xfrm>
            <a:off x="2309858" y="5517059"/>
            <a:ext cx="68433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200" b="0">
                <a:latin typeface="Comic Sans MS" pitchFamily="66" charset="0"/>
              </a:rPr>
              <a:t>CP: </a:t>
            </a:r>
          </a:p>
          <a:p>
            <a:pPr algn="ctr" eaLnBrk="0" hangingPunct="0"/>
            <a:r>
              <a:rPr lang="es-ES" sz="1200" b="0">
                <a:latin typeface="Comic Sans MS" pitchFamily="66" charset="0"/>
              </a:rPr>
              <a:t>5.3%</a:t>
            </a:r>
            <a:endParaRPr lang="es-ES" sz="1200" b="0" baseline="-25000">
              <a:latin typeface="Comic Sans MS" pitchFamily="66" charset="0"/>
            </a:endParaRPr>
          </a:p>
        </p:txBody>
      </p:sp>
      <p:cxnSp>
        <p:nvCxnSpPr>
          <p:cNvPr id="59" name="70 Conector recto de flecha"/>
          <p:cNvCxnSpPr>
            <a:cxnSpLocks noChangeShapeType="1"/>
          </p:cNvCxnSpPr>
          <p:nvPr/>
        </p:nvCxnSpPr>
        <p:spPr bwMode="auto">
          <a:xfrm flipV="1">
            <a:off x="701994" y="2980382"/>
            <a:ext cx="1452981" cy="1578918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2164213" y="2420889"/>
            <a:ext cx="127781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600" dirty="0" err="1" smtClean="0">
                <a:solidFill>
                  <a:srgbClr val="0000CC"/>
                </a:solidFill>
                <a:latin typeface="Comic Sans MS" pitchFamily="66" charset="0"/>
              </a:rPr>
              <a:t>Growth</a:t>
            </a:r>
            <a:endParaRPr lang="es-ES" sz="16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eaLnBrk="0" hangingPunct="0"/>
            <a:endParaRPr lang="es-ES" sz="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s-ES" sz="1600" dirty="0" smtClean="0">
                <a:solidFill>
                  <a:srgbClr val="0000CC"/>
                </a:solidFill>
                <a:latin typeface="Comic Sans MS" pitchFamily="66" charset="0"/>
              </a:rPr>
              <a:t>(2016-2021)</a:t>
            </a:r>
            <a:endParaRPr lang="es-ES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52113" y="6319506"/>
            <a:ext cx="4205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000" dirty="0" err="1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Source</a:t>
            </a:r>
            <a:r>
              <a:rPr lang="es-ES_tradnl" sz="1000" b="0" dirty="0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: Book </a:t>
            </a:r>
            <a:r>
              <a:rPr lang="es-ES_tradnl" sz="1000" b="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“Agenda Económica para el Cambio</a:t>
            </a:r>
            <a:r>
              <a:rPr lang="es-ES_tradnl" sz="1000" b="0" dirty="0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”, César </a:t>
            </a:r>
            <a:r>
              <a:rPr lang="es-ES_tradnl" sz="1000" b="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Peñaranda C.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70294" y="6565726"/>
            <a:ext cx="1992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1000" dirty="0" err="1" smtClean="0">
                <a:latin typeface="Comic Sans MS" pitchFamily="66" charset="0"/>
                <a:cs typeface="Arial" charset="0"/>
              </a:rPr>
              <a:t>Prepared</a:t>
            </a:r>
            <a:r>
              <a:rPr lang="es-ES_tradnl" sz="1000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1000" dirty="0" err="1" smtClean="0">
                <a:latin typeface="Comic Sans MS" pitchFamily="66" charset="0"/>
                <a:cs typeface="Arial" charset="0"/>
              </a:rPr>
              <a:t>by</a:t>
            </a:r>
            <a:r>
              <a:rPr lang="es-ES_tradnl" sz="1000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1000" b="0" dirty="0" smtClean="0">
                <a:latin typeface="Comic Sans MS" pitchFamily="66" charset="0"/>
                <a:cs typeface="Arial" charset="0"/>
              </a:rPr>
              <a:t>:  </a:t>
            </a:r>
            <a:r>
              <a:rPr lang="es-ES_tradnl" sz="1000" b="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César Peñaranda C.</a:t>
            </a:r>
            <a:endParaRPr lang="es-ES_tradnl" sz="1000" b="0" dirty="0">
              <a:latin typeface="Comic Sans MS" pitchFamily="66" charset="0"/>
              <a:cs typeface="Arial" charset="0"/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gray">
          <a:xfrm flipH="1">
            <a:off x="4505531" y="980729"/>
            <a:ext cx="4519887" cy="7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2200" i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s-PE" sz="2200" i="1" dirty="0" err="1" smtClean="0">
                <a:solidFill>
                  <a:srgbClr val="0000CC"/>
                </a:solidFill>
                <a:latin typeface="Comic Sans MS" pitchFamily="66" charset="0"/>
              </a:rPr>
              <a:t>Seek</a:t>
            </a:r>
            <a:r>
              <a:rPr lang="es-PE" sz="2200" i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s-PE" sz="2200" i="1" dirty="0" err="1" smtClean="0">
                <a:solidFill>
                  <a:srgbClr val="0000CC"/>
                </a:solidFill>
                <a:latin typeface="Comic Sans MS" pitchFamily="66" charset="0"/>
              </a:rPr>
              <a:t>progressive</a:t>
            </a:r>
            <a:r>
              <a:rPr lang="es-PE" sz="2200" i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s-PE" sz="2200" i="1" dirty="0" err="1" smtClean="0">
                <a:solidFill>
                  <a:srgbClr val="0000CC"/>
                </a:solidFill>
                <a:latin typeface="Comic Sans MS" pitchFamily="66" charset="0"/>
              </a:rPr>
              <a:t>increase</a:t>
            </a:r>
            <a:r>
              <a:rPr lang="es-PE" sz="2200" i="1" dirty="0" smtClean="0">
                <a:solidFill>
                  <a:srgbClr val="0000CC"/>
                </a:solidFill>
                <a:latin typeface="Comic Sans MS" pitchFamily="66" charset="0"/>
              </a:rPr>
              <a:t> of </a:t>
            </a:r>
            <a:r>
              <a:rPr lang="es-PE" sz="2200" i="1" dirty="0" err="1" smtClean="0">
                <a:solidFill>
                  <a:srgbClr val="0000CC"/>
                </a:solidFill>
                <a:latin typeface="Comic Sans MS" pitchFamily="66" charset="0"/>
              </a:rPr>
              <a:t>potential</a:t>
            </a:r>
            <a:r>
              <a:rPr lang="es-PE" sz="2200" i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s-PE" sz="2200" i="1" dirty="0" err="1" smtClean="0">
                <a:solidFill>
                  <a:srgbClr val="0000CC"/>
                </a:solidFill>
                <a:latin typeface="Comic Sans MS" pitchFamily="66" charset="0"/>
              </a:rPr>
              <a:t>growth</a:t>
            </a:r>
            <a:endParaRPr lang="es-PE" sz="2200" i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4505531" y="1979494"/>
            <a:ext cx="4519887" cy="729426"/>
          </a:xfrm>
          <a:prstGeom prst="rect">
            <a:avLst/>
          </a:prstGeom>
          <a:gradFill rotWithShape="1">
            <a:gsLst>
              <a:gs pos="0">
                <a:srgbClr val="996600"/>
              </a:gs>
              <a:gs pos="44000">
                <a:srgbClr val="FFCC00"/>
              </a:gs>
              <a:gs pos="100000">
                <a:srgbClr val="99660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2200" dirty="0" err="1" smtClean="0">
                <a:latin typeface="Comic Sans MS" pitchFamily="66" charset="0"/>
              </a:rPr>
              <a:t>Economic</a:t>
            </a:r>
            <a:r>
              <a:rPr lang="es-PE" sz="2200" dirty="0" smtClean="0">
                <a:latin typeface="Comic Sans MS" pitchFamily="66" charset="0"/>
              </a:rPr>
              <a:t> </a:t>
            </a:r>
            <a:r>
              <a:rPr lang="es-PE" sz="2200" dirty="0" err="1" smtClean="0">
                <a:latin typeface="Comic Sans MS" pitchFamily="66" charset="0"/>
              </a:rPr>
              <a:t>Program</a:t>
            </a:r>
            <a:r>
              <a:rPr lang="es-PE" sz="2200" dirty="0" smtClean="0">
                <a:latin typeface="Comic Sans MS" pitchFamily="66" charset="0"/>
              </a:rPr>
              <a:t> </a:t>
            </a:r>
          </a:p>
          <a:p>
            <a:pPr algn="ctr" eaLnBrk="0" hangingPunct="0"/>
            <a:r>
              <a:rPr lang="es-PE" sz="2200" dirty="0" smtClean="0">
                <a:latin typeface="Comic Sans MS" pitchFamily="66" charset="0"/>
              </a:rPr>
              <a:t>2016-2021</a:t>
            </a:r>
            <a:endParaRPr lang="es-PE" sz="2200" dirty="0">
              <a:latin typeface="Comic Sans MS" pitchFamily="66" charset="0"/>
            </a:endParaRPr>
          </a:p>
        </p:txBody>
      </p:sp>
      <p:sp>
        <p:nvSpPr>
          <p:cNvPr id="72" name="McK Subtit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433373" y="5588148"/>
            <a:ext cx="2623254" cy="505148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49000">
                <a:srgbClr val="CCCC00"/>
              </a:gs>
              <a:gs pos="100000">
                <a:srgbClr val="666633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800" dirty="0" smtClean="0">
                <a:latin typeface="Comic Sans MS" pitchFamily="66" charset="0"/>
              </a:rPr>
              <a:t> 2.- </a:t>
            </a:r>
            <a:r>
              <a:rPr lang="es-PE" sz="1800" dirty="0" err="1" smtClean="0">
                <a:latin typeface="Comic Sans MS" pitchFamily="66" charset="0"/>
              </a:rPr>
              <a:t>Production</a:t>
            </a:r>
            <a:endParaRPr lang="es-PE" sz="1800" dirty="0">
              <a:latin typeface="Comic Sans MS" pitchFamily="66" charset="0"/>
            </a:endParaRPr>
          </a:p>
        </p:txBody>
      </p:sp>
      <p:sp>
        <p:nvSpPr>
          <p:cNvPr id="73" name="McK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434930" y="5013012"/>
            <a:ext cx="2624287" cy="504220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49000">
                <a:srgbClr val="CCCC00"/>
              </a:gs>
              <a:gs pos="100000">
                <a:srgbClr val="666633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800" dirty="0" smtClean="0">
                <a:latin typeface="Comic Sans MS" pitchFamily="66" charset="0"/>
              </a:rPr>
              <a:t> 1.- </a:t>
            </a:r>
            <a:r>
              <a:rPr lang="es-PE" sz="1800" dirty="0" err="1" smtClean="0">
                <a:latin typeface="Comic Sans MS" pitchFamily="66" charset="0"/>
              </a:rPr>
              <a:t>Investment</a:t>
            </a:r>
            <a:endParaRPr lang="es-PE" sz="1800" dirty="0" smtClean="0">
              <a:latin typeface="Comic Sans MS" pitchFamily="66" charset="0"/>
            </a:endParaRPr>
          </a:p>
        </p:txBody>
      </p:sp>
      <p:sp>
        <p:nvSpPr>
          <p:cNvPr id="74" name="McK Subtitl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433648" y="6164212"/>
            <a:ext cx="2624287" cy="505148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49000">
                <a:srgbClr val="CCCC00"/>
              </a:gs>
              <a:gs pos="100000">
                <a:srgbClr val="666633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800" dirty="0" smtClean="0">
                <a:latin typeface="Comic Sans MS" pitchFamily="66" charset="0"/>
              </a:rPr>
              <a:t> 3.- </a:t>
            </a:r>
            <a:r>
              <a:rPr lang="es-PE" sz="1800" dirty="0" err="1" smtClean="0">
                <a:latin typeface="Comic Sans MS" pitchFamily="66" charset="0"/>
              </a:rPr>
              <a:t>Exports</a:t>
            </a:r>
            <a:endParaRPr lang="es-PE" sz="1800" dirty="0">
              <a:latin typeface="Comic Sans MS" pitchFamily="66" charset="0"/>
            </a:endParaRPr>
          </a:p>
        </p:txBody>
      </p:sp>
      <p:sp>
        <p:nvSpPr>
          <p:cNvPr id="75" name="McK Subtitl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433130" y="3572852"/>
            <a:ext cx="2623676" cy="504220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49000">
                <a:srgbClr val="CCCC00"/>
              </a:gs>
              <a:gs pos="100000">
                <a:srgbClr val="666633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800" dirty="0" smtClean="0">
                <a:latin typeface="Comic Sans MS" pitchFamily="66" charset="0"/>
              </a:rPr>
              <a:t>   </a:t>
            </a:r>
            <a:r>
              <a:rPr lang="es-PE" dirty="0" err="1" smtClean="0">
                <a:latin typeface="Comic Sans MS" pitchFamily="66" charset="0"/>
              </a:rPr>
              <a:t>Maintain</a:t>
            </a:r>
            <a:r>
              <a:rPr lang="es-PE" dirty="0" smtClean="0">
                <a:latin typeface="Comic Sans MS" pitchFamily="66" charset="0"/>
              </a:rPr>
              <a:t> </a:t>
            </a:r>
            <a:r>
              <a:rPr lang="es-PE" dirty="0" err="1" smtClean="0">
                <a:latin typeface="Comic Sans MS" pitchFamily="66" charset="0"/>
              </a:rPr>
              <a:t>Economic</a:t>
            </a:r>
            <a:r>
              <a:rPr lang="es-PE" dirty="0" smtClean="0">
                <a:latin typeface="Comic Sans MS" pitchFamily="66" charset="0"/>
              </a:rPr>
              <a:t> </a:t>
            </a:r>
            <a:r>
              <a:rPr lang="es-PE" sz="1800" dirty="0" smtClean="0">
                <a:latin typeface="Comic Sans MS" pitchFamily="66" charset="0"/>
              </a:rPr>
              <a:t> </a:t>
            </a:r>
            <a:r>
              <a:rPr lang="es-PE" sz="1800" dirty="0" err="1" smtClean="0">
                <a:latin typeface="Comic Sans MS" pitchFamily="66" charset="0"/>
              </a:rPr>
              <a:t>Stability</a:t>
            </a:r>
            <a:endParaRPr lang="es-PE" sz="1800" dirty="0">
              <a:latin typeface="Comic Sans MS" pitchFamily="66" charset="0"/>
            </a:endParaRPr>
          </a:p>
        </p:txBody>
      </p:sp>
      <p:sp>
        <p:nvSpPr>
          <p:cNvPr id="76" name="McK Sub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433130" y="4220924"/>
            <a:ext cx="2623676" cy="504220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49000">
                <a:srgbClr val="CCCC00"/>
              </a:gs>
              <a:gs pos="100000">
                <a:srgbClr val="666633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/>
          <a:p>
            <a:pPr algn="ctr" eaLnBrk="0" hangingPunct="0"/>
            <a:r>
              <a:rPr lang="es-PE" sz="1800" dirty="0" smtClean="0">
                <a:latin typeface="Comic Sans MS" pitchFamily="66" charset="0"/>
              </a:rPr>
              <a:t>   </a:t>
            </a:r>
            <a:r>
              <a:rPr lang="es-PE" dirty="0" err="1" smtClean="0">
                <a:latin typeface="Comic Sans MS" pitchFamily="66" charset="0"/>
              </a:rPr>
              <a:t>Strengthen</a:t>
            </a:r>
            <a:r>
              <a:rPr lang="es-PE" dirty="0" smtClean="0">
                <a:latin typeface="Comic Sans MS" pitchFamily="66" charset="0"/>
              </a:rPr>
              <a:t> </a:t>
            </a:r>
            <a:r>
              <a:rPr lang="es-PE" dirty="0" err="1" smtClean="0">
                <a:latin typeface="Comic Sans MS" pitchFamily="66" charset="0"/>
              </a:rPr>
              <a:t>Institutions</a:t>
            </a:r>
            <a:endParaRPr lang="es-PE" sz="1800" dirty="0">
              <a:latin typeface="Comic Sans MS" pitchFamily="66" charset="0"/>
            </a:endParaRPr>
          </a:p>
        </p:txBody>
      </p:sp>
      <p:cxnSp>
        <p:nvCxnSpPr>
          <p:cNvPr id="77" name="76 Conector recto de flecha"/>
          <p:cNvCxnSpPr>
            <a:endCxn id="75" idx="1"/>
          </p:cNvCxnSpPr>
          <p:nvPr/>
        </p:nvCxnSpPr>
        <p:spPr bwMode="auto">
          <a:xfrm flipV="1">
            <a:off x="5967848" y="3824962"/>
            <a:ext cx="465282" cy="25211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77 Conector recto de flecha"/>
          <p:cNvCxnSpPr>
            <a:stCxn id="70" idx="3"/>
          </p:cNvCxnSpPr>
          <p:nvPr/>
        </p:nvCxnSpPr>
        <p:spPr bwMode="auto">
          <a:xfrm>
            <a:off x="5967962" y="4148696"/>
            <a:ext cx="465168" cy="2121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78 Conector recto de flecha"/>
          <p:cNvCxnSpPr>
            <a:endCxn id="73" idx="1"/>
          </p:cNvCxnSpPr>
          <p:nvPr/>
        </p:nvCxnSpPr>
        <p:spPr bwMode="auto">
          <a:xfrm flipV="1">
            <a:off x="5834910" y="5265123"/>
            <a:ext cx="600020" cy="64722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79 Conector recto de flecha"/>
          <p:cNvCxnSpPr>
            <a:stCxn id="71" idx="3"/>
            <a:endCxn id="74" idx="1"/>
          </p:cNvCxnSpPr>
          <p:nvPr/>
        </p:nvCxnSpPr>
        <p:spPr bwMode="auto">
          <a:xfrm>
            <a:off x="5967993" y="5805650"/>
            <a:ext cx="465655" cy="61113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80 Conector recto de flecha"/>
          <p:cNvCxnSpPr/>
          <p:nvPr/>
        </p:nvCxnSpPr>
        <p:spPr bwMode="auto">
          <a:xfrm>
            <a:off x="5967848" y="5805264"/>
            <a:ext cx="465282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McK Subtitle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05646" y="5373216"/>
            <a:ext cx="1462347" cy="864866"/>
          </a:xfrm>
          <a:prstGeom prst="rect">
            <a:avLst/>
          </a:prstGeom>
          <a:gradFill rotWithShape="1">
            <a:gsLst>
              <a:gs pos="0">
                <a:srgbClr val="996600"/>
              </a:gs>
              <a:gs pos="44000">
                <a:srgbClr val="FFCC00"/>
              </a:gs>
              <a:gs pos="100000">
                <a:srgbClr val="99660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>
            <a:defPPr>
              <a:defRPr lang="es-ES"/>
            </a:defPPr>
            <a:lvl1pPr algn="ctr" eaLnBrk="0" hangingPunct="0">
              <a:defRPr sz="2000">
                <a:latin typeface="Comic Sans MS" pitchFamily="66" charset="0"/>
              </a:defRPr>
            </a:lvl1pPr>
          </a:lstStyle>
          <a:p>
            <a:r>
              <a:rPr lang="es-PE" sz="1800" dirty="0"/>
              <a:t>   </a:t>
            </a:r>
            <a:r>
              <a:rPr lang="es-PE" sz="1800" dirty="0" smtClean="0"/>
              <a:t>Motors of </a:t>
            </a:r>
            <a:r>
              <a:rPr lang="es-PE" sz="1800" dirty="0" err="1" smtClean="0"/>
              <a:t>Growth</a:t>
            </a:r>
            <a:r>
              <a:rPr lang="es-PE" sz="1800" dirty="0" smtClean="0"/>
              <a:t>:</a:t>
            </a:r>
            <a:endParaRPr lang="es-PE" sz="1800" dirty="0"/>
          </a:p>
        </p:txBody>
      </p:sp>
      <p:sp>
        <p:nvSpPr>
          <p:cNvPr id="70" name="McK Subtitle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05531" y="3716262"/>
            <a:ext cx="1462431" cy="864866"/>
          </a:xfrm>
          <a:prstGeom prst="rect">
            <a:avLst/>
          </a:prstGeom>
          <a:gradFill rotWithShape="1">
            <a:gsLst>
              <a:gs pos="0">
                <a:srgbClr val="996600"/>
              </a:gs>
              <a:gs pos="44000">
                <a:srgbClr val="FFCC00"/>
              </a:gs>
              <a:gs pos="100000">
                <a:srgbClr val="99660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>
            <a:defPPr>
              <a:defRPr lang="es-ES"/>
            </a:defPPr>
            <a:lvl1pPr algn="ctr" eaLnBrk="0" hangingPunct="0">
              <a:defRPr sz="2000">
                <a:latin typeface="Comic Sans MS" pitchFamily="66" charset="0"/>
              </a:defRPr>
            </a:lvl1pPr>
          </a:lstStyle>
          <a:p>
            <a:r>
              <a:rPr lang="es-PE" sz="1800" dirty="0"/>
              <a:t>   </a:t>
            </a:r>
            <a:r>
              <a:rPr lang="es-PE" sz="1800" dirty="0" err="1" smtClean="0"/>
              <a:t>Prerequisite</a:t>
            </a:r>
            <a:r>
              <a:rPr lang="es-PE" sz="1800" dirty="0" smtClean="0"/>
              <a:t>:</a:t>
            </a:r>
            <a:endParaRPr lang="es-PE" sz="1800" dirty="0"/>
          </a:p>
        </p:txBody>
      </p:sp>
      <p:sp>
        <p:nvSpPr>
          <p:cNvPr id="87" name="Rectangle 13"/>
          <p:cNvSpPr>
            <a:spLocks noChangeArrowheads="1"/>
          </p:cNvSpPr>
          <p:nvPr/>
        </p:nvSpPr>
        <p:spPr bwMode="auto">
          <a:xfrm>
            <a:off x="118583" y="5954738"/>
            <a:ext cx="12808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" sz="1100" b="0" dirty="0" smtClean="0">
                <a:solidFill>
                  <a:srgbClr val="663300"/>
                </a:solidFill>
                <a:latin typeface="Comic Sans MS" pitchFamily="66" charset="0"/>
              </a:rPr>
              <a:t>* </a:t>
            </a:r>
            <a:r>
              <a:rPr lang="es-ES" sz="1100" b="0" dirty="0" err="1" smtClean="0">
                <a:solidFill>
                  <a:srgbClr val="663300"/>
                </a:solidFill>
                <a:latin typeface="Comic Sans MS" pitchFamily="66" charset="0"/>
              </a:rPr>
              <a:t>estimate</a:t>
            </a:r>
            <a:endParaRPr lang="es-ES" sz="1100" b="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88" name="McK Subtitle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505531" y="2781028"/>
            <a:ext cx="4519887" cy="6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6700"/>
            </a:prstShdw>
          </a:effectLst>
        </p:spPr>
        <p:txBody>
          <a:bodyPr lIns="0" rIns="0" anchor="ctr"/>
          <a:lstStyle>
            <a:defPPr>
              <a:defRPr lang="es-ES"/>
            </a:defPPr>
            <a:lvl1pPr algn="ctr" eaLnBrk="0" hangingPunct="0">
              <a:defRPr sz="2200" i="1">
                <a:solidFill>
                  <a:srgbClr val="0000CC"/>
                </a:solidFill>
                <a:latin typeface="Comic Sans MS" pitchFamily="66" charset="0"/>
              </a:defRPr>
            </a:lvl1pPr>
          </a:lstStyle>
          <a:p>
            <a:r>
              <a:rPr lang="es-PE" dirty="0" smtClean="0">
                <a:solidFill>
                  <a:srgbClr val="000066"/>
                </a:solidFill>
              </a:rPr>
              <a:t>To </a:t>
            </a:r>
            <a:r>
              <a:rPr lang="es-PE" dirty="0" err="1" smtClean="0">
                <a:solidFill>
                  <a:srgbClr val="000066"/>
                </a:solidFill>
              </a:rPr>
              <a:t>face</a:t>
            </a:r>
            <a:r>
              <a:rPr lang="es-PE" dirty="0" smtClean="0">
                <a:solidFill>
                  <a:srgbClr val="000066"/>
                </a:solidFill>
              </a:rPr>
              <a:t> </a:t>
            </a:r>
            <a:r>
              <a:rPr lang="es-PE" dirty="0" err="1" smtClean="0">
                <a:solidFill>
                  <a:srgbClr val="000066"/>
                </a:solidFill>
              </a:rPr>
              <a:t>the</a:t>
            </a:r>
            <a:r>
              <a:rPr lang="es-PE" dirty="0" smtClean="0">
                <a:solidFill>
                  <a:srgbClr val="000066"/>
                </a:solidFill>
              </a:rPr>
              <a:t> </a:t>
            </a:r>
            <a:r>
              <a:rPr lang="es-PE" dirty="0" err="1" smtClean="0">
                <a:solidFill>
                  <a:srgbClr val="000066"/>
                </a:solidFill>
              </a:rPr>
              <a:t>challenge</a:t>
            </a:r>
            <a:r>
              <a:rPr lang="es-PE" dirty="0" smtClean="0">
                <a:solidFill>
                  <a:srgbClr val="000066"/>
                </a:solidFill>
              </a:rPr>
              <a:t> of </a:t>
            </a:r>
            <a:r>
              <a:rPr lang="es-PE" dirty="0" err="1" smtClean="0">
                <a:solidFill>
                  <a:srgbClr val="000066"/>
                </a:solidFill>
              </a:rPr>
              <a:t>growth</a:t>
            </a:r>
            <a:r>
              <a:rPr lang="es-PE" dirty="0" smtClean="0">
                <a:solidFill>
                  <a:srgbClr val="000066"/>
                </a:solidFill>
              </a:rPr>
              <a:t> </a:t>
            </a:r>
            <a:r>
              <a:rPr lang="es-PE" dirty="0" err="1" smtClean="0">
                <a:solidFill>
                  <a:srgbClr val="000066"/>
                </a:solidFill>
              </a:rPr>
              <a:t>requires</a:t>
            </a:r>
            <a:r>
              <a:rPr lang="es-PE" dirty="0" smtClean="0">
                <a:solidFill>
                  <a:srgbClr val="000066"/>
                </a:solidFill>
              </a:rPr>
              <a:t>:</a:t>
            </a:r>
            <a:endParaRPr lang="es-PE" dirty="0">
              <a:solidFill>
                <a:srgbClr val="000066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-28575" y="936369"/>
            <a:ext cx="9172575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2" name="41 Rectángulo"/>
          <p:cNvSpPr/>
          <p:nvPr/>
        </p:nvSpPr>
        <p:spPr>
          <a:xfrm flipV="1">
            <a:off x="5182766" y="827945"/>
            <a:ext cx="396123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Rectángulo"/>
          <p:cNvSpPr/>
          <p:nvPr/>
        </p:nvSpPr>
        <p:spPr>
          <a:xfrm>
            <a:off x="118582" y="260648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latin typeface="Comic Sans MS" pitchFamily="66" charset="0"/>
                <a:cs typeface="Arial" charset="0"/>
              </a:rPr>
              <a:t>Growth</a:t>
            </a:r>
            <a:r>
              <a:rPr lang="es-E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  <a:cs typeface="Arial" charset="0"/>
              </a:rPr>
              <a:t>is</a:t>
            </a:r>
            <a:r>
              <a:rPr lang="es-E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  <a:cs typeface="Arial" charset="0"/>
              </a:rPr>
              <a:t>the</a:t>
            </a:r>
            <a:r>
              <a:rPr lang="es-E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  <a:cs typeface="Arial" charset="0"/>
              </a:rPr>
              <a:t>Challenge</a:t>
            </a:r>
            <a:endParaRPr lang="es-ES" sz="2400" b="1" dirty="0" smtClean="0"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1" grpId="0" animBg="1"/>
      <p:bldP spid="70" grpId="0" animBg="1"/>
      <p:bldP spid="88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5691" y="2709276"/>
            <a:ext cx="65563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Politics of trade integration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8575" y="797602"/>
            <a:ext cx="7624911" cy="45719"/>
          </a:xfrm>
          <a:prstGeom prst="rect">
            <a:avLst/>
          </a:prstGeom>
          <a:solidFill>
            <a:srgbClr val="2A4A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5182766" y="734897"/>
            <a:ext cx="241357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7596336" y="-4875"/>
            <a:ext cx="159862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6 Imagen" descr="logo-bafur-2.png"/>
          <p:cNvPicPr>
            <a:picLocks noChangeAspect="1"/>
          </p:cNvPicPr>
          <p:nvPr/>
        </p:nvPicPr>
        <p:blipFill>
          <a:blip r:embed="rId3" cstate="print"/>
          <a:srcRect l="10028" r="11288"/>
          <a:stretch>
            <a:fillRect/>
          </a:stretch>
        </p:blipFill>
        <p:spPr bwMode="auto">
          <a:xfrm>
            <a:off x="7620024" y="167393"/>
            <a:ext cx="1416472" cy="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0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eGmFVc7EmZjFCBSU9nHQ"/>
  <p:tag name="RESIZE" val="Yes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1537</Words>
  <Application>Microsoft Office PowerPoint</Application>
  <PresentationFormat>On-screen Show (4:3)</PresentationFormat>
  <Paragraphs>285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PowerPoint Presentation</vt:lpstr>
      <vt:lpstr>PowerPoint Presentation</vt:lpstr>
      <vt:lpstr>Doing Business in Peru</vt:lpstr>
      <vt:lpstr>Country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economy that works in the process of globalization, with preferential access to larger markets.</vt:lpstr>
      <vt:lpstr>World Leader in NO Traditional Exports</vt:lpstr>
      <vt:lpstr>World Leader in Traditional Exports</vt:lpstr>
      <vt:lpstr>PowerPoint Presentation</vt:lpstr>
      <vt:lpstr>Favorable legal framework for foreign investment</vt:lpstr>
      <vt:lpstr>PowerPoint Presentation</vt:lpstr>
      <vt:lpstr>Articles of the Constitution guarantees free market economy</vt:lpstr>
      <vt:lpstr>A) INCENTIVES TO PRIVATE INVESTMENT IN PERU</vt:lpstr>
      <vt:lpstr>B) JURIDICAL STABILITY CONTRACTS</vt:lpstr>
      <vt:lpstr>C) ARBITRATION</vt:lpstr>
      <vt:lpstr>PLACE OF OPERATIONS</vt:lpstr>
      <vt:lpstr>TERM</vt:lpstr>
      <vt:lpstr>PERUVIAN GOVERNMENT CONTRACTING</vt:lpstr>
      <vt:lpstr>Doing Business in Peru</vt:lpstr>
      <vt:lpstr>Doing Business in Peru </vt:lpstr>
      <vt:lpstr>Doing Business in Peru</vt:lpstr>
      <vt:lpstr>Doing Business in Peru </vt:lpstr>
      <vt:lpstr>Doing Business in Peru </vt:lpstr>
      <vt:lpstr>Doing Business in Peru </vt:lpstr>
      <vt:lpstr>Doing Business in Peru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Miguel Reyes</dc:creator>
  <cp:lastModifiedBy>Melike Hocaoglu</cp:lastModifiedBy>
  <cp:revision>136</cp:revision>
  <dcterms:created xsi:type="dcterms:W3CDTF">2016-04-06T15:54:14Z</dcterms:created>
  <dcterms:modified xsi:type="dcterms:W3CDTF">2016-06-14T12:27:49Z</dcterms:modified>
</cp:coreProperties>
</file>