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9.xml" ContentType="application/vnd.openxmlformats-officedocument.drawingml.chart+xml"/>
  <Override PartName="/ppt/drawings/drawing3.xml" ContentType="application/vnd.openxmlformats-officedocument.drawingml.chartshapes+xml"/>
  <Override PartName="/ppt/charts/chart10.xml" ContentType="application/vnd.openxmlformats-officedocument.drawingml.chart+xml"/>
  <Override PartName="/ppt/drawings/drawing4.xml" ContentType="application/vnd.openxmlformats-officedocument.drawingml.chartshapes+xml"/>
  <Override PartName="/ppt/charts/chart11.xml" ContentType="application/vnd.openxmlformats-officedocument.drawingml.chart+xml"/>
  <Override PartName="/ppt/drawings/drawing5.xml" ContentType="application/vnd.openxmlformats-officedocument.drawingml.chartshapes+xml"/>
  <Override PartName="/ppt/charts/chart12.xml" ContentType="application/vnd.openxmlformats-officedocument.drawingml.chart+xml"/>
  <Override PartName="/ppt/theme/themeOverride1.xml" ContentType="application/vnd.openxmlformats-officedocument.themeOverride+xml"/>
  <Override PartName="/ppt/drawings/drawing6.xml" ContentType="application/vnd.openxmlformats-officedocument.drawingml.chartshape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3.xml" ContentType="application/vnd.openxmlformats-officedocument.drawingml.chart+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0.xml" ContentType="application/vnd.openxmlformats-officedocument.presentationml.notesSlide+xml"/>
  <Override PartName="/ppt/charts/chart14.xml" ContentType="application/vnd.openxmlformats-officedocument.drawingml.chart+xml"/>
  <Override PartName="/ppt/drawings/drawing7.xml" ContentType="application/vnd.openxmlformats-officedocument.drawingml.chartshapes+xml"/>
  <Override PartName="/ppt/charts/chart15.xml" ContentType="application/vnd.openxmlformats-officedocument.drawingml.chart+xml"/>
  <Override PartName="/ppt/drawings/drawing8.xml" ContentType="application/vnd.openxmlformats-officedocument.drawingml.chartshapes+xml"/>
  <Override PartName="/ppt/charts/chart16.xml" ContentType="application/vnd.openxmlformats-officedocument.drawingml.chart+xml"/>
  <Override PartName="/ppt/drawings/drawing9.xml" ContentType="application/vnd.openxmlformats-officedocument.drawingml.chartshapes+xml"/>
  <Override PartName="/ppt/charts/chart17.xml" ContentType="application/vnd.openxmlformats-officedocument.drawingml.chart+xml"/>
  <Override PartName="/ppt/drawings/drawing10.xml" ContentType="application/vnd.openxmlformats-officedocument.drawingml.chartshapes+xml"/>
  <Override PartName="/ppt/charts/chart18.xml" ContentType="application/vnd.openxmlformats-officedocument.drawingml.chart+xml"/>
  <Override PartName="/ppt/drawings/drawing11.xml" ContentType="application/vnd.openxmlformats-officedocument.drawingml.chartshapes+xml"/>
  <Override PartName="/ppt/charts/chart19.xml" ContentType="application/vnd.openxmlformats-officedocument.drawingml.chart+xml"/>
  <Override PartName="/ppt/charts/chart20.xml" ContentType="application/vnd.openxmlformats-officedocument.drawingml.chart+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charts/chart21.xml" ContentType="application/vnd.openxmlformats-officedocument.drawingml.chart+xml"/>
  <Override PartName="/ppt/charts/chart22.xml" ContentType="application/vnd.openxmlformats-officedocument.drawingml.chart+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1"/>
  </p:notesMasterIdLst>
  <p:sldIdLst>
    <p:sldId id="547" r:id="rId2"/>
    <p:sldId id="548" r:id="rId3"/>
    <p:sldId id="549" r:id="rId4"/>
    <p:sldId id="550" r:id="rId5"/>
    <p:sldId id="636" r:id="rId6"/>
    <p:sldId id="637" r:id="rId7"/>
    <p:sldId id="638" r:id="rId8"/>
    <p:sldId id="725" r:id="rId9"/>
    <p:sldId id="551" r:id="rId10"/>
    <p:sldId id="674" r:id="rId11"/>
    <p:sldId id="724" r:id="rId12"/>
    <p:sldId id="675" r:id="rId13"/>
    <p:sldId id="676" r:id="rId14"/>
    <p:sldId id="677" r:id="rId15"/>
    <p:sldId id="678" r:id="rId16"/>
    <p:sldId id="679" r:id="rId17"/>
    <p:sldId id="680" r:id="rId18"/>
    <p:sldId id="681" r:id="rId19"/>
    <p:sldId id="682" r:id="rId20"/>
    <p:sldId id="683" r:id="rId21"/>
    <p:sldId id="684" r:id="rId22"/>
    <p:sldId id="720" r:id="rId23"/>
    <p:sldId id="722" r:id="rId24"/>
    <p:sldId id="723" r:id="rId25"/>
    <p:sldId id="696" r:id="rId26"/>
    <p:sldId id="552" r:id="rId27"/>
    <p:sldId id="640" r:id="rId28"/>
    <p:sldId id="641" r:id="rId29"/>
    <p:sldId id="642" r:id="rId30"/>
    <p:sldId id="643" r:id="rId31"/>
    <p:sldId id="553" r:id="rId32"/>
    <p:sldId id="554" r:id="rId33"/>
    <p:sldId id="557" r:id="rId34"/>
    <p:sldId id="480" r:id="rId35"/>
    <p:sldId id="711" r:id="rId36"/>
    <p:sldId id="589" r:id="rId37"/>
    <p:sldId id="556" r:id="rId38"/>
    <p:sldId id="590" r:id="rId39"/>
    <p:sldId id="628" r:id="rId40"/>
    <p:sldId id="517" r:id="rId41"/>
    <p:sldId id="591" r:id="rId42"/>
    <p:sldId id="630" r:id="rId43"/>
    <p:sldId id="576" r:id="rId44"/>
    <p:sldId id="545" r:id="rId45"/>
    <p:sldId id="565" r:id="rId46"/>
    <p:sldId id="566" r:id="rId47"/>
    <p:sldId id="567" r:id="rId48"/>
    <p:sldId id="568" r:id="rId49"/>
    <p:sldId id="644" r:id="rId50"/>
    <p:sldId id="569" r:id="rId51"/>
    <p:sldId id="542" r:id="rId52"/>
    <p:sldId id="603" r:id="rId53"/>
    <p:sldId id="604" r:id="rId54"/>
    <p:sldId id="602" r:id="rId55"/>
    <p:sldId id="570" r:id="rId56"/>
    <p:sldId id="571" r:id="rId57"/>
    <p:sldId id="619" r:id="rId58"/>
    <p:sldId id="572" r:id="rId59"/>
    <p:sldId id="712" r:id="rId60"/>
    <p:sldId id="713" r:id="rId61"/>
    <p:sldId id="615" r:id="rId62"/>
    <p:sldId id="595" r:id="rId63"/>
    <p:sldId id="616" r:id="rId64"/>
    <p:sldId id="596" r:id="rId65"/>
    <p:sldId id="597" r:id="rId66"/>
    <p:sldId id="598" r:id="rId67"/>
    <p:sldId id="714" r:id="rId68"/>
    <p:sldId id="599" r:id="rId69"/>
    <p:sldId id="594" r:id="rId70"/>
    <p:sldId id="600" r:id="rId71"/>
    <p:sldId id="577" r:id="rId72"/>
    <p:sldId id="578" r:id="rId73"/>
    <p:sldId id="579" r:id="rId74"/>
    <p:sldId id="580" r:id="rId75"/>
    <p:sldId id="528" r:id="rId76"/>
    <p:sldId id="581" r:id="rId77"/>
    <p:sldId id="546" r:id="rId78"/>
    <p:sldId id="582" r:id="rId79"/>
    <p:sldId id="610" r:id="rId80"/>
    <p:sldId id="583" r:id="rId81"/>
    <p:sldId id="617" r:id="rId82"/>
    <p:sldId id="618" r:id="rId83"/>
    <p:sldId id="613" r:id="rId84"/>
    <p:sldId id="614" r:id="rId85"/>
    <p:sldId id="584" r:id="rId86"/>
    <p:sldId id="585" r:id="rId87"/>
    <p:sldId id="586" r:id="rId88"/>
    <p:sldId id="587" r:id="rId89"/>
    <p:sldId id="588" r:id="rId90"/>
  </p:sldIdLst>
  <p:sldSz cx="9144000" cy="6858000" type="screen4x3"/>
  <p:notesSz cx="6973888" cy="9236075"/>
  <p:defaultText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B59"/>
    <a:srgbClr val="5EAF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56615" autoAdjust="0"/>
  </p:normalViewPr>
  <p:slideViewPr>
    <p:cSldViewPr>
      <p:cViewPr>
        <p:scale>
          <a:sx n="60" d="100"/>
          <a:sy n="60" d="100"/>
        </p:scale>
        <p:origin x="-1450" y="-264"/>
      </p:cViewPr>
      <p:guideLst>
        <p:guide orient="horz" pos="2160"/>
        <p:guide pos="2880"/>
      </p:guideLst>
    </p:cSldViewPr>
  </p:slideViewPr>
  <p:notesTextViewPr>
    <p:cViewPr>
      <p:scale>
        <a:sx n="1" d="1"/>
        <a:sy n="1" d="1"/>
      </p:scale>
      <p:origin x="0" y="0"/>
    </p:cViewPr>
  </p:notesTextViewPr>
  <p:sorterViewPr>
    <p:cViewPr>
      <p:scale>
        <a:sx n="125" d="100"/>
        <a:sy n="125" d="100"/>
      </p:scale>
      <p:origin x="0" y="124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omartinez\Desktop\Indicadores%20Macro\Crecimiento%20Econ&#243;mico%20con%20y%20sin%20canal.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omartinez\Desktop\Indicadores%20Macro\Crecimiento%20Nicaragua%20con%20Canal.xlsx" TargetMode="Externa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C:\Users\omartinez\Desktop\Datos%20Panam&#225;\PANAMA%20PIB.xlsx" TargetMode="External"/><Relationship Id="rId1" Type="http://schemas.openxmlformats.org/officeDocument/2006/relationships/themeOverride" Target="../theme/themeOverride1.xml"/></Relationships>
</file>

<file path=ppt/charts/_rels/chart13.xml.rels><?xml version="1.0" encoding="UTF-8" standalone="yes"?>
<Relationships xmlns="http://schemas.openxmlformats.org/package/2006/relationships"><Relationship Id="rId2" Type="http://schemas.openxmlformats.org/officeDocument/2006/relationships/oleObject" Target="file:///C:\Users\aflores\AppData\Roaming\Microsoft\Excel\Libro1%20(version%201).xlsb" TargetMode="External"/><Relationship Id="rId1" Type="http://schemas.openxmlformats.org/officeDocument/2006/relationships/image" Target="../media/image124.png"/></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C:\Users\omartinez\Downloads\weoreptc%20(3).xls"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C:\Users\omartinez\Downloads\weoreptc%20(2).xls" TargetMode="Externa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C:\Users\omartinez\Downloads\weoreptc%20(3).xls" TargetMode="External"/></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vboxsrv\home\octavio\Documentos\SPPN%20Trabajo%20diario\165%2005%20de%20agosto\Importaciones,%20exportaciones%20puerto%20limon%20y%20cortes\mp_Exp_X_Aduanas_Frontera_220_230_y_250_Del_2010_A_2013.xlsx" TargetMode="Externa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oleObject" Target="file:///\\vboxsrv\home\octavio\Documentos\SPPN%20Trabajo%20diario\165%2005%20de%20agosto\Importaciones,%20exportaciones%20puerto%20limon%20y%20cortes\mp_Exp_X_Aduanas_Frontera_220_230_y_250_Del_2010_A_2013.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josanchez\Desktop\informes%20importantes\2014\presentaciones%20ultimas\2014\inversiones%20IPC.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Libro1"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aflores\Documents\2014\Presentaciones\Documentaci&#243;n\Reducci&#243;n%20de%20la%20Desigualdad.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5.xml.rels><?xml version="1.0" encoding="UTF-8" standalone="yes"?>
<Relationships xmlns="http://schemas.openxmlformats.org/package/2006/relationships"><Relationship Id="rId1" Type="http://schemas.openxmlformats.org/officeDocument/2006/relationships/oleObject" Target="file:///C:\Users\aflores\Documents\Presentaciones\Estado%20Mayor%20EN\Seguridad%20Ciudadan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flores\Documents\Presentaciones\Estado%20Mayor%20EN\Seguridad%20Ciudadan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col"/>
        <c:grouping val="clustered"/>
        <c:varyColors val="0"/>
        <c:ser>
          <c:idx val="0"/>
          <c:order val="0"/>
          <c:tx>
            <c:strRef>
              <c:f>Hoja1!$B$4</c:f>
              <c:strCache>
                <c:ptCount val="1"/>
                <c:pt idx="0">
                  <c:v>Pobreza general</c:v>
                </c:pt>
              </c:strCache>
            </c:strRef>
          </c:tx>
          <c:invertIfNegative val="0"/>
          <c:cat>
            <c:numRef>
              <c:f>Hoja1!$C$3:$E$3</c:f>
              <c:numCache>
                <c:formatCode>General</c:formatCode>
                <c:ptCount val="3"/>
                <c:pt idx="0">
                  <c:v>2001</c:v>
                </c:pt>
                <c:pt idx="1">
                  <c:v>2005</c:v>
                </c:pt>
                <c:pt idx="2">
                  <c:v>2009</c:v>
                </c:pt>
              </c:numCache>
            </c:numRef>
          </c:cat>
          <c:val>
            <c:numRef>
              <c:f>Hoja1!$C$4:$E$4</c:f>
              <c:numCache>
                <c:formatCode>0.0%</c:formatCode>
                <c:ptCount val="3"/>
                <c:pt idx="0">
                  <c:v>0.45800000000000002</c:v>
                </c:pt>
                <c:pt idx="1">
                  <c:v>0.48300000000000032</c:v>
                </c:pt>
                <c:pt idx="2">
                  <c:v>0.42500000000000032</c:v>
                </c:pt>
              </c:numCache>
            </c:numRef>
          </c:val>
        </c:ser>
        <c:dLbls>
          <c:showLegendKey val="0"/>
          <c:showVal val="1"/>
          <c:showCatName val="0"/>
          <c:showSerName val="0"/>
          <c:showPercent val="0"/>
          <c:showBubbleSize val="0"/>
        </c:dLbls>
        <c:gapWidth val="150"/>
        <c:axId val="198392448"/>
        <c:axId val="198549888"/>
      </c:barChart>
      <c:catAx>
        <c:axId val="198392448"/>
        <c:scaling>
          <c:orientation val="minMax"/>
        </c:scaling>
        <c:delete val="0"/>
        <c:axPos val="b"/>
        <c:numFmt formatCode="General" sourceLinked="1"/>
        <c:majorTickMark val="out"/>
        <c:minorTickMark val="none"/>
        <c:tickLblPos val="nextTo"/>
        <c:crossAx val="198549888"/>
        <c:crosses val="autoZero"/>
        <c:auto val="1"/>
        <c:lblAlgn val="ctr"/>
        <c:lblOffset val="100"/>
        <c:noMultiLvlLbl val="0"/>
      </c:catAx>
      <c:valAx>
        <c:axId val="198549888"/>
        <c:scaling>
          <c:orientation val="minMax"/>
        </c:scaling>
        <c:delete val="1"/>
        <c:axPos val="l"/>
        <c:numFmt formatCode="0.0%" sourceLinked="1"/>
        <c:majorTickMark val="out"/>
        <c:minorTickMark val="none"/>
        <c:tickLblPos val="none"/>
        <c:crossAx val="198392448"/>
        <c:crosses val="autoZero"/>
        <c:crossBetween val="between"/>
      </c:valAx>
    </c:plotArea>
    <c:plotVisOnly val="1"/>
    <c:dispBlanksAs val="gap"/>
    <c:showDLblsOverMax val="0"/>
  </c:chart>
  <c:txPr>
    <a:bodyPr/>
    <a:lstStyle/>
    <a:p>
      <a:pPr>
        <a:defRPr sz="1200"/>
      </a:pPr>
      <a:endParaRPr lang="es-NI"/>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2355205599300091E-2"/>
          <c:y val="0.19485894644094542"/>
          <c:w val="0.91640308597788889"/>
          <c:h val="0.68916132617342152"/>
        </c:manualLayout>
      </c:layout>
      <c:barChart>
        <c:barDir val="col"/>
        <c:grouping val="stacked"/>
        <c:varyColors val="0"/>
        <c:ser>
          <c:idx val="0"/>
          <c:order val="0"/>
          <c:tx>
            <c:strRef>
              <c:f>Hoja1!$B$4</c:f>
              <c:strCache>
                <c:ptCount val="1"/>
                <c:pt idx="0">
                  <c:v>Without Canal</c:v>
                </c:pt>
              </c:strCache>
            </c:strRef>
          </c:tx>
          <c:invertIfNegative val="0"/>
          <c:dLbls>
            <c:txPr>
              <a:bodyPr/>
              <a:lstStyle/>
              <a:p>
                <a:pPr>
                  <a:defRPr sz="1050" b="1"/>
                </a:pPr>
                <a:endParaRPr lang="es-NI"/>
              </a:p>
            </c:txPr>
            <c:showLegendKey val="0"/>
            <c:showVal val="1"/>
            <c:showCatName val="0"/>
            <c:showSerName val="0"/>
            <c:showPercent val="0"/>
            <c:showBubbleSize val="0"/>
            <c:showLeaderLines val="0"/>
          </c:dLbls>
          <c:cat>
            <c:numRef>
              <c:f>Hoja1!$A$5:$A$14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Hoja1!$B$5:$B$14</c:f>
              <c:numCache>
                <c:formatCode>General</c:formatCode>
                <c:ptCount val="10"/>
                <c:pt idx="0">
                  <c:v>3.3</c:v>
                </c:pt>
                <c:pt idx="1">
                  <c:v>5.7</c:v>
                </c:pt>
                <c:pt idx="2">
                  <c:v>5</c:v>
                </c:pt>
                <c:pt idx="3">
                  <c:v>4.5999999999999996</c:v>
                </c:pt>
                <c:pt idx="4">
                  <c:v>4</c:v>
                </c:pt>
                <c:pt idx="5">
                  <c:v>4.7</c:v>
                </c:pt>
                <c:pt idx="6">
                  <c:v>4.9000000000000004</c:v>
                </c:pt>
                <c:pt idx="7">
                  <c:v>4</c:v>
                </c:pt>
                <c:pt idx="8">
                  <c:v>4</c:v>
                </c:pt>
                <c:pt idx="9">
                  <c:v>4</c:v>
                </c:pt>
              </c:numCache>
            </c:numRef>
          </c:val>
        </c:ser>
        <c:ser>
          <c:idx val="1"/>
          <c:order val="1"/>
          <c:tx>
            <c:strRef>
              <c:f>Hoja1!$C$4</c:f>
              <c:strCache>
                <c:ptCount val="1"/>
                <c:pt idx="0">
                  <c:v>With Canal</c:v>
                </c:pt>
              </c:strCache>
            </c:strRef>
          </c:tx>
          <c:invertIfNegative val="0"/>
          <c:dLbls>
            <c:txPr>
              <a:bodyPr/>
              <a:lstStyle/>
              <a:p>
                <a:pPr>
                  <a:defRPr sz="1200" b="1">
                    <a:solidFill>
                      <a:sysClr val="windowText" lastClr="000000"/>
                    </a:solidFill>
                  </a:defRPr>
                </a:pPr>
                <a:endParaRPr lang="es-NI"/>
              </a:p>
            </c:txPr>
            <c:showLegendKey val="0"/>
            <c:showVal val="1"/>
            <c:showCatName val="0"/>
            <c:showSerName val="0"/>
            <c:showPercent val="0"/>
            <c:showBubbleSize val="0"/>
            <c:showLeaderLines val="0"/>
          </c:dLbls>
          <c:cat>
            <c:numRef>
              <c:f>Hoja1!$A$5:$A$14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Hoja1!$C$5:$C$14</c:f>
              <c:numCache>
                <c:formatCode>General</c:formatCode>
                <c:ptCount val="10"/>
                <c:pt idx="5">
                  <c:v>10.3</c:v>
                </c:pt>
                <c:pt idx="6">
                  <c:v>14.4</c:v>
                </c:pt>
                <c:pt idx="7">
                  <c:v>11.9</c:v>
                </c:pt>
                <c:pt idx="8">
                  <c:v>10.1</c:v>
                </c:pt>
                <c:pt idx="9">
                  <c:v>8.8000000000000007</c:v>
                </c:pt>
              </c:numCache>
            </c:numRef>
          </c:val>
        </c:ser>
        <c:dLbls>
          <c:showLegendKey val="0"/>
          <c:showVal val="0"/>
          <c:showCatName val="0"/>
          <c:showSerName val="0"/>
          <c:showPercent val="0"/>
          <c:showBubbleSize val="0"/>
        </c:dLbls>
        <c:gapWidth val="150"/>
        <c:overlap val="100"/>
        <c:axId val="213417344"/>
        <c:axId val="213423232"/>
      </c:barChart>
      <c:catAx>
        <c:axId val="213417344"/>
        <c:scaling>
          <c:orientation val="minMax"/>
        </c:scaling>
        <c:delete val="0"/>
        <c:axPos val="b"/>
        <c:numFmt formatCode="General" sourceLinked="1"/>
        <c:majorTickMark val="out"/>
        <c:minorTickMark val="none"/>
        <c:tickLblPos val="nextTo"/>
        <c:txPr>
          <a:bodyPr/>
          <a:lstStyle/>
          <a:p>
            <a:pPr>
              <a:defRPr sz="1000" b="1"/>
            </a:pPr>
            <a:endParaRPr lang="es-NI"/>
          </a:p>
        </c:txPr>
        <c:crossAx val="213423232"/>
        <c:crosses val="autoZero"/>
        <c:auto val="1"/>
        <c:lblAlgn val="ctr"/>
        <c:lblOffset val="100"/>
        <c:noMultiLvlLbl val="0"/>
      </c:catAx>
      <c:valAx>
        <c:axId val="213423232"/>
        <c:scaling>
          <c:orientation val="minMax"/>
        </c:scaling>
        <c:delete val="1"/>
        <c:axPos val="l"/>
        <c:numFmt formatCode="General" sourceLinked="1"/>
        <c:majorTickMark val="out"/>
        <c:minorTickMark val="none"/>
        <c:tickLblPos val="none"/>
        <c:crossAx val="213417344"/>
        <c:crosses val="autoZero"/>
        <c:crossBetween val="between"/>
      </c:valAx>
    </c:plotArea>
    <c:legend>
      <c:legendPos val="r"/>
      <c:layout>
        <c:manualLayout>
          <c:xMode val="edge"/>
          <c:yMode val="edge"/>
          <c:x val="3.5302168021680215E-2"/>
          <c:y val="0.30404360056258795"/>
          <c:w val="0.24326038843721781"/>
          <c:h val="0.13916621950040803"/>
        </c:manualLayout>
      </c:layout>
      <c:overlay val="0"/>
      <c:txPr>
        <a:bodyPr/>
        <a:lstStyle/>
        <a:p>
          <a:pPr>
            <a:defRPr sz="1200"/>
          </a:pPr>
          <a:endParaRPr lang="es-NI"/>
        </a:p>
      </c:txPr>
    </c:legend>
    <c:plotVisOnly val="1"/>
    <c:dispBlanksAs val="gap"/>
    <c:showDLblsOverMax val="0"/>
  </c:chart>
  <c:spPr>
    <a:ln>
      <a:noFill/>
    </a:ln>
  </c:sp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7324647078961676E-2"/>
          <c:y val="0.18563445052959887"/>
          <c:w val="0.85553832625141801"/>
          <c:h val="0.62856120257695058"/>
        </c:manualLayout>
      </c:layout>
      <c:barChart>
        <c:barDir val="col"/>
        <c:grouping val="clustered"/>
        <c:varyColors val="0"/>
        <c:ser>
          <c:idx val="0"/>
          <c:order val="0"/>
          <c:spPr>
            <a:solidFill>
              <a:schemeClr val="tx2">
                <a:lumMod val="60000"/>
                <a:lumOff val="40000"/>
              </a:schemeClr>
            </a:solidFill>
          </c:spPr>
          <c:invertIfNegative val="0"/>
          <c:dLbls>
            <c:dLbl>
              <c:idx val="0"/>
              <c:layout>
                <c:manualLayout>
                  <c:x val="4.9565705113307117E-3"/>
                  <c:y val="1.2617880194024161E-2"/>
                </c:manualLayout>
              </c:layout>
              <c:showLegendKey val="0"/>
              <c:showVal val="1"/>
              <c:showCatName val="0"/>
              <c:showSerName val="0"/>
              <c:showPercent val="0"/>
              <c:showBubbleSize val="0"/>
            </c:dLbl>
            <c:dLbl>
              <c:idx val="2"/>
              <c:layout>
                <c:manualLayout>
                  <c:x val="6.4527884427669682E-3"/>
                  <c:y val="1.202511622608117E-2"/>
                </c:manualLayout>
              </c:layout>
              <c:showLegendKey val="0"/>
              <c:showVal val="1"/>
              <c:showCatName val="0"/>
              <c:showSerName val="0"/>
              <c:showPercent val="0"/>
              <c:showBubbleSize val="0"/>
            </c:dLbl>
            <c:dLbl>
              <c:idx val="3"/>
              <c:layout>
                <c:manualLayout>
                  <c:x val="4.4885298428605511E-3"/>
                  <c:y val="1.2617880194024161E-2"/>
                </c:manualLayout>
              </c:layout>
              <c:showLegendKey val="0"/>
              <c:showVal val="1"/>
              <c:showCatName val="0"/>
              <c:showSerName val="0"/>
              <c:showPercent val="0"/>
              <c:showBubbleSize val="0"/>
            </c:dLbl>
            <c:dLbl>
              <c:idx val="4"/>
              <c:layout>
                <c:manualLayout>
                  <c:x val="1.5740594409169929E-3"/>
                  <c:y val="1.0391948084953488E-2"/>
                </c:manualLayout>
              </c:layout>
              <c:showLegendKey val="0"/>
              <c:showVal val="1"/>
              <c:showCatName val="0"/>
              <c:showSerName val="0"/>
              <c:showPercent val="0"/>
              <c:showBubbleSize val="0"/>
            </c:dLbl>
            <c:dLbl>
              <c:idx val="5"/>
              <c:layout>
                <c:manualLayout>
                  <c:x val="3.3044216580365472E-3"/>
                  <c:y val="9.799184117010416E-3"/>
                </c:manualLayout>
              </c:layout>
              <c:showLegendKey val="0"/>
              <c:showVal val="1"/>
              <c:showCatName val="0"/>
              <c:showSerName val="0"/>
              <c:showPercent val="0"/>
              <c:showBubbleSize val="0"/>
            </c:dLbl>
            <c:dLbl>
              <c:idx val="6"/>
              <c:layout>
                <c:manualLayout>
                  <c:x val="3.1483667847304209E-3"/>
                  <c:y val="1.2617880194024161E-2"/>
                </c:manualLayout>
              </c:layout>
              <c:showLegendKey val="0"/>
              <c:showVal val="1"/>
              <c:showCatName val="0"/>
              <c:showSerName val="0"/>
              <c:showPercent val="0"/>
              <c:showBubbleSize val="0"/>
            </c:dLbl>
            <c:dLbl>
              <c:idx val="7"/>
              <c:layout>
                <c:manualLayout>
                  <c:x val="6.3746990303897967E-3"/>
                  <c:y val="1.0391948084953488E-2"/>
                </c:manualLayout>
              </c:layout>
              <c:showLegendKey val="0"/>
              <c:showVal val="1"/>
              <c:showCatName val="0"/>
              <c:showSerName val="0"/>
              <c:showPercent val="0"/>
              <c:showBubbleSize val="0"/>
            </c:dLbl>
            <c:dLbl>
              <c:idx val="8"/>
              <c:layout>
                <c:manualLayout>
                  <c:x val="-3.1210974661225198E-4"/>
                  <c:y val="8.7587799438258868E-3"/>
                </c:manualLayout>
              </c:layout>
              <c:showLegendKey val="0"/>
              <c:showVal val="1"/>
              <c:showCatName val="0"/>
              <c:showSerName val="0"/>
              <c:showPercent val="0"/>
              <c:showBubbleSize val="0"/>
            </c:dLbl>
            <c:dLbl>
              <c:idx val="9"/>
              <c:layout>
                <c:manualLayout>
                  <c:x val="1.4180045676109824E-3"/>
                  <c:y val="1.1577476020839632E-2"/>
                </c:manualLayout>
              </c:layout>
              <c:showLegendKey val="0"/>
              <c:showVal val="1"/>
              <c:showCatName val="0"/>
              <c:showSerName val="0"/>
              <c:showPercent val="0"/>
              <c:showBubbleSize val="0"/>
            </c:dLbl>
            <c:txPr>
              <a:bodyPr/>
              <a:lstStyle/>
              <a:p>
                <a:pPr>
                  <a:defRPr b="1"/>
                </a:pPr>
                <a:endParaRPr lang="es-NI"/>
              </a:p>
            </c:txPr>
            <c:showLegendKey val="0"/>
            <c:showVal val="1"/>
            <c:showCatName val="0"/>
            <c:showSerName val="0"/>
            <c:showPercent val="0"/>
            <c:showBubbleSize val="0"/>
            <c:showLeaderLines val="0"/>
          </c:dLbls>
          <c:cat>
            <c:numRef>
              <c:f>Hoja1!$B$3:$B$12</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Hoja1!$C$3:$C$12</c:f>
              <c:numCache>
                <c:formatCode>#,##0.0</c:formatCode>
                <c:ptCount val="10"/>
                <c:pt idx="0">
                  <c:v>8938.2000000000007</c:v>
                </c:pt>
                <c:pt idx="1">
                  <c:v>9898.6</c:v>
                </c:pt>
                <c:pt idx="2">
                  <c:v>10645.5</c:v>
                </c:pt>
                <c:pt idx="3">
                  <c:v>11255.6</c:v>
                </c:pt>
                <c:pt idx="4">
                  <c:v>11843</c:v>
                </c:pt>
                <c:pt idx="5">
                  <c:v>13847.2</c:v>
                </c:pt>
                <c:pt idx="6">
                  <c:v>16630.900000000001</c:v>
                </c:pt>
                <c:pt idx="7">
                  <c:v>19409.900000000001</c:v>
                </c:pt>
                <c:pt idx="8">
                  <c:v>22165.5</c:v>
                </c:pt>
                <c:pt idx="9">
                  <c:v>24889.5</c:v>
                </c:pt>
              </c:numCache>
            </c:numRef>
          </c:val>
        </c:ser>
        <c:dLbls>
          <c:showLegendKey val="0"/>
          <c:showVal val="0"/>
          <c:showCatName val="0"/>
          <c:showSerName val="0"/>
          <c:showPercent val="0"/>
          <c:showBubbleSize val="0"/>
        </c:dLbls>
        <c:gapWidth val="150"/>
        <c:axId val="198519424"/>
        <c:axId val="213139840"/>
      </c:barChart>
      <c:lineChart>
        <c:grouping val="standard"/>
        <c:varyColors val="0"/>
        <c:ser>
          <c:idx val="1"/>
          <c:order val="1"/>
          <c:marker>
            <c:symbol val="none"/>
          </c:marker>
          <c:dLbls>
            <c:dLbl>
              <c:idx val="0"/>
              <c:layout>
                <c:manualLayout>
                  <c:x val="-2.8985507246376812E-2"/>
                  <c:y val="3.4732277346502631E-2"/>
                </c:manualLayout>
              </c:layout>
              <c:showLegendKey val="0"/>
              <c:showVal val="1"/>
              <c:showCatName val="0"/>
              <c:showSerName val="0"/>
              <c:showPercent val="0"/>
              <c:showBubbleSize val="0"/>
            </c:dLbl>
            <c:dLbl>
              <c:idx val="1"/>
              <c:layout>
                <c:manualLayout>
                  <c:x val="-2.557544757033248E-2"/>
                  <c:y val="5.0168845056059286E-2"/>
                </c:manualLayout>
              </c:layout>
              <c:showLegendKey val="0"/>
              <c:showVal val="1"/>
              <c:showCatName val="0"/>
              <c:showSerName val="0"/>
              <c:showPercent val="0"/>
              <c:showBubbleSize val="0"/>
            </c:dLbl>
            <c:dLbl>
              <c:idx val="2"/>
              <c:layout>
                <c:manualLayout>
                  <c:x val="-2.557544757033248E-2"/>
                  <c:y val="2.3154851564335086E-2"/>
                </c:manualLayout>
              </c:layout>
              <c:showLegendKey val="0"/>
              <c:showVal val="1"/>
              <c:showCatName val="0"/>
              <c:showSerName val="0"/>
              <c:showPercent val="0"/>
              <c:showBubbleSize val="0"/>
            </c:dLbl>
            <c:dLbl>
              <c:idx val="3"/>
              <c:layout>
                <c:manualLayout>
                  <c:x val="-2.557544757033248E-2"/>
                  <c:y val="3.4732277346502631E-2"/>
                </c:manualLayout>
              </c:layout>
              <c:showLegendKey val="0"/>
              <c:showVal val="1"/>
              <c:showCatName val="0"/>
              <c:showSerName val="0"/>
              <c:showPercent val="0"/>
              <c:showBubbleSize val="0"/>
            </c:dLbl>
            <c:dLbl>
              <c:idx val="4"/>
              <c:layout>
                <c:manualLayout>
                  <c:x val="-2.2165387894288086E-2"/>
                  <c:y val="1.1577425782167543E-2"/>
                </c:manualLayout>
              </c:layout>
              <c:showLegendKey val="0"/>
              <c:showVal val="1"/>
              <c:showCatName val="0"/>
              <c:showSerName val="0"/>
              <c:showPercent val="0"/>
              <c:showBubbleSize val="0"/>
            </c:dLbl>
            <c:dLbl>
              <c:idx val="5"/>
              <c:layout>
                <c:manualLayout>
                  <c:x val="-2.2165522148606103E-2"/>
                  <c:y val="3.0873135419113448E-2"/>
                </c:manualLayout>
              </c:layout>
              <c:showLegendKey val="0"/>
              <c:showVal val="1"/>
              <c:showCatName val="0"/>
              <c:showSerName val="0"/>
              <c:showPercent val="0"/>
              <c:showBubbleSize val="0"/>
            </c:dLbl>
            <c:dLbl>
              <c:idx val="6"/>
              <c:layout>
                <c:manualLayout>
                  <c:x val="-2.4393768960698094E-2"/>
                  <c:y val="-2.1969774646282737E-2"/>
                </c:manualLayout>
              </c:layout>
              <c:showLegendKey val="0"/>
              <c:showVal val="1"/>
              <c:showCatName val="0"/>
              <c:showSerName val="0"/>
              <c:showPercent val="0"/>
              <c:showBubbleSize val="0"/>
            </c:dLbl>
            <c:dLbl>
              <c:idx val="7"/>
              <c:layout>
                <c:manualLayout>
                  <c:x val="-3.239556692242114E-2"/>
                  <c:y val="-3.4732277346502631E-2"/>
                </c:manualLayout>
              </c:layout>
              <c:showLegendKey val="0"/>
              <c:showVal val="1"/>
              <c:showCatName val="0"/>
              <c:showSerName val="0"/>
              <c:showPercent val="0"/>
              <c:showBubbleSize val="0"/>
            </c:dLbl>
            <c:dLbl>
              <c:idx val="8"/>
              <c:layout>
                <c:manualLayout>
                  <c:x val="-2.8985507246376812E-2"/>
                  <c:y val="-2.3154851564335086E-2"/>
                </c:manualLayout>
              </c:layout>
              <c:showLegendKey val="0"/>
              <c:showVal val="1"/>
              <c:showCatName val="0"/>
              <c:showSerName val="0"/>
              <c:showPercent val="0"/>
              <c:showBubbleSize val="0"/>
            </c:dLbl>
            <c:dLbl>
              <c:idx val="9"/>
              <c:layout>
                <c:manualLayout>
                  <c:x val="-2.2268869283901382E-2"/>
                  <c:y val="-2.627633983147766E-2"/>
                </c:manualLayout>
              </c:layout>
              <c:showLegendKey val="0"/>
              <c:showVal val="1"/>
              <c:showCatName val="0"/>
              <c:showSerName val="0"/>
              <c:showPercent val="0"/>
              <c:showBubbleSize val="0"/>
            </c:dLbl>
            <c:txPr>
              <a:bodyPr/>
              <a:lstStyle/>
              <a:p>
                <a:pPr>
                  <a:defRPr sz="1050" b="1">
                    <a:solidFill>
                      <a:srgbClr val="FF0000"/>
                    </a:solidFill>
                  </a:defRPr>
                </a:pPr>
                <a:endParaRPr lang="es-NI"/>
              </a:p>
            </c:txPr>
            <c:showLegendKey val="0"/>
            <c:showVal val="1"/>
            <c:showCatName val="0"/>
            <c:showSerName val="0"/>
            <c:showPercent val="0"/>
            <c:showBubbleSize val="0"/>
            <c:showLeaderLines val="0"/>
          </c:dLbls>
          <c:val>
            <c:numRef>
              <c:f>Hoja1!$D$3:$D$12</c:f>
              <c:numCache>
                <c:formatCode>#,##0.0</c:formatCode>
                <c:ptCount val="10"/>
                <c:pt idx="0">
                  <c:v>3.3</c:v>
                </c:pt>
                <c:pt idx="1">
                  <c:v>5.7</c:v>
                </c:pt>
                <c:pt idx="2">
                  <c:v>5</c:v>
                </c:pt>
                <c:pt idx="3">
                  <c:v>4.5999999999999996</c:v>
                </c:pt>
                <c:pt idx="4">
                  <c:v>4</c:v>
                </c:pt>
                <c:pt idx="5">
                  <c:v>10.3</c:v>
                </c:pt>
                <c:pt idx="6">
                  <c:v>14.4</c:v>
                </c:pt>
                <c:pt idx="7">
                  <c:v>11.9</c:v>
                </c:pt>
                <c:pt idx="8">
                  <c:v>10.1</c:v>
                </c:pt>
                <c:pt idx="9">
                  <c:v>8.8000000000000007</c:v>
                </c:pt>
              </c:numCache>
            </c:numRef>
          </c:val>
          <c:smooth val="1"/>
        </c:ser>
        <c:dLbls>
          <c:showLegendKey val="0"/>
          <c:showVal val="0"/>
          <c:showCatName val="0"/>
          <c:showSerName val="0"/>
          <c:showPercent val="0"/>
          <c:showBubbleSize val="0"/>
        </c:dLbls>
        <c:marker val="1"/>
        <c:smooth val="0"/>
        <c:axId val="213142912"/>
        <c:axId val="213141376"/>
      </c:lineChart>
      <c:catAx>
        <c:axId val="198519424"/>
        <c:scaling>
          <c:orientation val="minMax"/>
        </c:scaling>
        <c:delete val="0"/>
        <c:axPos val="b"/>
        <c:numFmt formatCode="General" sourceLinked="1"/>
        <c:majorTickMark val="out"/>
        <c:minorTickMark val="none"/>
        <c:tickLblPos val="nextTo"/>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crossAx val="213139840"/>
        <c:crosses val="autoZero"/>
        <c:auto val="1"/>
        <c:lblAlgn val="ctr"/>
        <c:lblOffset val="100"/>
        <c:noMultiLvlLbl val="0"/>
      </c:catAx>
      <c:valAx>
        <c:axId val="213139840"/>
        <c:scaling>
          <c:orientation val="minMax"/>
        </c:scaling>
        <c:delete val="0"/>
        <c:axPos val="l"/>
        <c:numFmt formatCode="#,##0.0" sourceLinked="1"/>
        <c:majorTickMark val="out"/>
        <c:minorTickMark val="none"/>
        <c:tickLblPos val="nextTo"/>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crossAx val="198519424"/>
        <c:crosses val="autoZero"/>
        <c:crossBetween val="between"/>
      </c:valAx>
      <c:valAx>
        <c:axId val="213141376"/>
        <c:scaling>
          <c:orientation val="minMax"/>
        </c:scaling>
        <c:delete val="0"/>
        <c:axPos val="r"/>
        <c:numFmt formatCode="#,##0.0" sourceLinked="1"/>
        <c:majorTickMark val="out"/>
        <c:minorTickMark val="none"/>
        <c:tickLblPos val="nextTo"/>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crossAx val="213142912"/>
        <c:crosses val="max"/>
        <c:crossBetween val="between"/>
      </c:valAx>
      <c:catAx>
        <c:axId val="213142912"/>
        <c:scaling>
          <c:orientation val="minMax"/>
        </c:scaling>
        <c:delete val="1"/>
        <c:axPos val="b"/>
        <c:majorTickMark val="out"/>
        <c:minorTickMark val="none"/>
        <c:tickLblPos val="nextTo"/>
        <c:crossAx val="213141376"/>
        <c:crosses val="autoZero"/>
        <c:auto val="1"/>
        <c:lblAlgn val="ctr"/>
        <c:lblOffset val="100"/>
        <c:noMultiLvlLbl val="0"/>
      </c:catAx>
    </c:plotArea>
    <c:plotVisOnly val="1"/>
    <c:dispBlanksAs val="gap"/>
    <c:showDLblsOverMax val="0"/>
  </c:chart>
  <c:spPr>
    <a:ln>
      <a:noFill/>
    </a:ln>
  </c:sp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979927447034383E-2"/>
          <c:y val="0.1941302772374992"/>
          <c:w val="0.8507003490073497"/>
          <c:h val="0.58340837252162747"/>
        </c:manualLayout>
      </c:layout>
      <c:barChart>
        <c:barDir val="col"/>
        <c:grouping val="clustered"/>
        <c:varyColors val="0"/>
        <c:ser>
          <c:idx val="0"/>
          <c:order val="0"/>
          <c:spPr>
            <a:solidFill>
              <a:schemeClr val="accent1">
                <a:lumMod val="75000"/>
              </a:schemeClr>
            </a:solidFill>
          </c:spPr>
          <c:invertIfNegative val="0"/>
          <c:dLbls>
            <c:dLbl>
              <c:idx val="0"/>
              <c:layout>
                <c:manualLayout>
                  <c:x val="3.3085194375516991E-3"/>
                  <c:y val="6.1658202329924368E-3"/>
                </c:manualLayout>
              </c:layout>
              <c:showLegendKey val="0"/>
              <c:showVal val="1"/>
              <c:showCatName val="0"/>
              <c:showSerName val="0"/>
              <c:showPercent val="0"/>
              <c:showBubbleSize val="0"/>
            </c:dLbl>
            <c:dLbl>
              <c:idx val="1"/>
              <c:layout>
                <c:manualLayout>
                  <c:x val="-3.3086496942224654E-3"/>
                  <c:y val="5.5220891412199654E-3"/>
                </c:manualLayout>
              </c:layout>
              <c:showLegendKey val="0"/>
              <c:showVal val="1"/>
              <c:showCatName val="0"/>
              <c:showSerName val="0"/>
              <c:showPercent val="0"/>
              <c:showBubbleSize val="0"/>
            </c:dLbl>
            <c:dLbl>
              <c:idx val="2"/>
              <c:layout>
                <c:manualLayout>
                  <c:x val="-6.6170388751033912E-3"/>
                  <c:y val="1.3618788787466122E-2"/>
                </c:manualLayout>
              </c:layout>
              <c:showLegendKey val="0"/>
              <c:showVal val="1"/>
              <c:showCatName val="0"/>
              <c:showSerName val="0"/>
              <c:showPercent val="0"/>
              <c:showBubbleSize val="0"/>
            </c:dLbl>
            <c:dLbl>
              <c:idx val="3"/>
              <c:layout>
                <c:manualLayout>
                  <c:x val="0"/>
                  <c:y val="2.2110013047246042E-2"/>
                </c:manualLayout>
              </c:layout>
              <c:showLegendKey val="0"/>
              <c:showVal val="1"/>
              <c:showCatName val="0"/>
              <c:showSerName val="0"/>
              <c:showPercent val="0"/>
              <c:showBubbleSize val="0"/>
            </c:dLbl>
            <c:dLbl>
              <c:idx val="4"/>
              <c:layout>
                <c:manualLayout>
                  <c:x val="1.6542597187758504E-3"/>
                  <c:y val="1.3494499410410131E-2"/>
                </c:manualLayout>
              </c:layout>
              <c:showLegendKey val="0"/>
              <c:showVal val="1"/>
              <c:showCatName val="0"/>
              <c:showSerName val="0"/>
              <c:showPercent val="0"/>
              <c:showBubbleSize val="0"/>
            </c:dLbl>
            <c:dLbl>
              <c:idx val="5"/>
              <c:layout>
                <c:manualLayout>
                  <c:x val="-6.6170388751033912E-3"/>
                  <c:y val="5.5224030032833176E-3"/>
                </c:manualLayout>
              </c:layout>
              <c:showLegendKey val="0"/>
              <c:showVal val="1"/>
              <c:showCatName val="0"/>
              <c:showSerName val="0"/>
              <c:showPercent val="0"/>
              <c:showBubbleSize val="0"/>
            </c:dLbl>
            <c:dLbl>
              <c:idx val="8"/>
              <c:layout>
                <c:manualLayout>
                  <c:x val="-4.9627791563275434E-3"/>
                  <c:y val="1.1958144610690205E-2"/>
                </c:manualLayout>
              </c:layout>
              <c:showLegendKey val="0"/>
              <c:showVal val="1"/>
              <c:showCatName val="0"/>
              <c:showSerName val="0"/>
              <c:showPercent val="0"/>
              <c:showBubbleSize val="0"/>
            </c:dLbl>
            <c:txPr>
              <a:bodyPr/>
              <a:lstStyle/>
              <a:p>
                <a:pPr>
                  <a:defRPr b="1"/>
                </a:pPr>
                <a:endParaRPr lang="es-NI"/>
              </a:p>
            </c:txPr>
            <c:showLegendKey val="0"/>
            <c:showVal val="1"/>
            <c:showCatName val="0"/>
            <c:showSerName val="0"/>
            <c:showPercent val="0"/>
            <c:showBubbleSize val="0"/>
            <c:showLeaderLines val="0"/>
          </c:dLbls>
          <c:cat>
            <c:strRef>
              <c:f>'PIB CORRIENTE'!$D$8:$Q$8</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 (P)</c:v>
                </c:pt>
                <c:pt idx="13">
                  <c:v>2015(P)</c:v>
                </c:pt>
              </c:strCache>
            </c:strRef>
          </c:cat>
          <c:val>
            <c:numRef>
              <c:f>'PIB CORRIENTE'!$D$9:$Q$9</c:f>
              <c:numCache>
                <c:formatCode>General</c:formatCode>
                <c:ptCount val="14"/>
                <c:pt idx="0">
                  <c:v>12.27</c:v>
                </c:pt>
                <c:pt idx="1">
                  <c:v>12.93</c:v>
                </c:pt>
                <c:pt idx="2">
                  <c:v>14.18</c:v>
                </c:pt>
                <c:pt idx="3">
                  <c:v>15.47</c:v>
                </c:pt>
                <c:pt idx="4">
                  <c:v>17.14</c:v>
                </c:pt>
                <c:pt idx="5">
                  <c:v>19.79</c:v>
                </c:pt>
                <c:pt idx="6">
                  <c:v>23</c:v>
                </c:pt>
                <c:pt idx="7">
                  <c:v>24.16</c:v>
                </c:pt>
                <c:pt idx="8">
                  <c:v>27.053000000000001</c:v>
                </c:pt>
                <c:pt idx="9">
                  <c:v>31.32</c:v>
                </c:pt>
                <c:pt idx="10">
                  <c:v>35.938000000000002</c:v>
                </c:pt>
                <c:pt idx="11">
                  <c:v>42.65</c:v>
                </c:pt>
                <c:pt idx="12">
                  <c:v>44.694000000000003</c:v>
                </c:pt>
                <c:pt idx="13">
                  <c:v>49.142000000000003</c:v>
                </c:pt>
              </c:numCache>
            </c:numRef>
          </c:val>
        </c:ser>
        <c:dLbls>
          <c:showLegendKey val="0"/>
          <c:showVal val="0"/>
          <c:showCatName val="0"/>
          <c:showSerName val="0"/>
          <c:showPercent val="0"/>
          <c:showBubbleSize val="0"/>
        </c:dLbls>
        <c:gapWidth val="150"/>
        <c:axId val="213190912"/>
        <c:axId val="213225472"/>
      </c:barChart>
      <c:lineChart>
        <c:grouping val="standard"/>
        <c:varyColors val="0"/>
        <c:ser>
          <c:idx val="1"/>
          <c:order val="1"/>
          <c:marker>
            <c:symbol val="none"/>
          </c:marker>
          <c:dLbls>
            <c:dLbl>
              <c:idx val="0"/>
              <c:layout>
                <c:manualLayout>
                  <c:x val="5.5768814769149404E-3"/>
                  <c:y val="9.6960344568820765E-3"/>
                </c:manualLayout>
              </c:layout>
              <c:showLegendKey val="0"/>
              <c:showVal val="1"/>
              <c:showCatName val="0"/>
              <c:showSerName val="0"/>
              <c:showPercent val="0"/>
              <c:showBubbleSize val="0"/>
            </c:dLbl>
            <c:dLbl>
              <c:idx val="1"/>
              <c:layout>
                <c:manualLayout>
                  <c:x val="-2.9776674937965261E-2"/>
                  <c:y val="-3.5874433832070611E-2"/>
                </c:manualLayout>
              </c:layout>
              <c:showLegendKey val="0"/>
              <c:showVal val="1"/>
              <c:showCatName val="0"/>
              <c:showSerName val="0"/>
              <c:showPercent val="0"/>
              <c:showBubbleSize val="0"/>
            </c:dLbl>
            <c:dLbl>
              <c:idx val="2"/>
              <c:layout>
                <c:manualLayout>
                  <c:x val="-2.4813895781637747E-2"/>
                  <c:y val="-3.5874433832070611E-2"/>
                </c:manualLayout>
              </c:layout>
              <c:showLegendKey val="0"/>
              <c:showVal val="1"/>
              <c:showCatName val="0"/>
              <c:showSerName val="0"/>
              <c:showPercent val="0"/>
              <c:showBubbleSize val="0"/>
            </c:dLbl>
            <c:dLbl>
              <c:idx val="3"/>
              <c:layout>
                <c:manualLayout>
                  <c:x val="-2.2754140548049751E-2"/>
                  <c:y val="1.9930241017817037E-2"/>
                </c:manualLayout>
              </c:layout>
              <c:showLegendKey val="0"/>
              <c:showVal val="1"/>
              <c:showCatName val="0"/>
              <c:showSerName val="0"/>
              <c:showPercent val="0"/>
              <c:showBubbleSize val="0"/>
            </c:dLbl>
            <c:dLbl>
              <c:idx val="4"/>
              <c:layout>
                <c:manualLayout>
                  <c:x val="-2.811165957834447E-2"/>
                  <c:y val="2.7902337424943868E-2"/>
                </c:manualLayout>
              </c:layout>
              <c:showLegendKey val="0"/>
              <c:showVal val="1"/>
              <c:showCatName val="0"/>
              <c:showSerName val="0"/>
              <c:showPercent val="0"/>
              <c:showBubbleSize val="0"/>
            </c:dLbl>
            <c:dLbl>
              <c:idx val="5"/>
              <c:layout>
                <c:manualLayout>
                  <c:x val="-3.3085194375516956E-2"/>
                  <c:y val="-3.1888385628507245E-2"/>
                </c:manualLayout>
              </c:layout>
              <c:showLegendKey val="0"/>
              <c:showVal val="1"/>
              <c:showCatName val="0"/>
              <c:showSerName val="0"/>
              <c:showPercent val="0"/>
              <c:showBubbleSize val="0"/>
            </c:dLbl>
            <c:dLbl>
              <c:idx val="6"/>
              <c:layout>
                <c:manualLayout>
                  <c:x val="-2.7092535341975983E-2"/>
                  <c:y val="-4.384684410126069E-2"/>
                </c:manualLayout>
              </c:layout>
              <c:showLegendKey val="0"/>
              <c:showVal val="1"/>
              <c:showCatName val="0"/>
              <c:showSerName val="0"/>
              <c:showPercent val="0"/>
              <c:showBubbleSize val="0"/>
            </c:dLbl>
            <c:dLbl>
              <c:idx val="7"/>
              <c:layout>
                <c:manualLayout>
                  <c:x val="5.6504186923714422E-3"/>
                  <c:y val="2.6771369602639896E-2"/>
                </c:manualLayout>
              </c:layout>
              <c:showLegendKey val="0"/>
              <c:showVal val="1"/>
              <c:showCatName val="0"/>
              <c:showSerName val="0"/>
              <c:showPercent val="0"/>
              <c:showBubbleSize val="0"/>
            </c:dLbl>
            <c:dLbl>
              <c:idx val="8"/>
              <c:layout>
                <c:manualLayout>
                  <c:x val="5.0367193122762537E-3"/>
                  <c:y val="1.7965162367782509E-2"/>
                </c:manualLayout>
              </c:layout>
              <c:showLegendKey val="0"/>
              <c:showVal val="1"/>
              <c:showCatName val="0"/>
              <c:showSerName val="0"/>
              <c:showPercent val="0"/>
              <c:showBubbleSize val="0"/>
            </c:dLbl>
            <c:dLbl>
              <c:idx val="9"/>
              <c:layout>
                <c:manualLayout>
                  <c:x val="-3.3085194375516956E-2"/>
                  <c:y val="-3.1888385628507245E-2"/>
                </c:manualLayout>
              </c:layout>
              <c:showLegendKey val="0"/>
              <c:showVal val="1"/>
              <c:showCatName val="0"/>
              <c:showSerName val="0"/>
              <c:showPercent val="0"/>
              <c:showBubbleSize val="0"/>
            </c:dLbl>
            <c:dLbl>
              <c:idx val="10"/>
              <c:layout>
                <c:manualLayout>
                  <c:x val="-2.8122417425768299E-2"/>
                  <c:y val="-7.4349022993079024E-3"/>
                </c:manualLayout>
              </c:layout>
              <c:showLegendKey val="0"/>
              <c:showVal val="1"/>
              <c:showCatName val="0"/>
              <c:showSerName val="0"/>
              <c:showPercent val="0"/>
              <c:showBubbleSize val="0"/>
            </c:dLbl>
            <c:dLbl>
              <c:idx val="11"/>
              <c:layout>
                <c:manualLayout>
                  <c:x val="4.3045948580783889E-3"/>
                  <c:y val="3.9303892012002737E-3"/>
                </c:manualLayout>
              </c:layout>
              <c:showLegendKey val="0"/>
              <c:showVal val="1"/>
              <c:showCatName val="0"/>
              <c:showSerName val="0"/>
              <c:showPercent val="0"/>
              <c:showBubbleSize val="0"/>
            </c:dLbl>
            <c:dLbl>
              <c:idx val="12"/>
              <c:layout>
                <c:manualLayout>
                  <c:x val="1.2581359243796191E-3"/>
                  <c:y val="-8.027784688807273E-3"/>
                </c:manualLayout>
              </c:layout>
              <c:showLegendKey val="0"/>
              <c:showVal val="1"/>
              <c:showCatName val="0"/>
              <c:showSerName val="0"/>
              <c:showPercent val="0"/>
              <c:showBubbleSize val="0"/>
            </c:dLbl>
            <c:dLbl>
              <c:idx val="13"/>
              <c:layout>
                <c:manualLayout>
                  <c:x val="1.2580199350808992E-3"/>
                  <c:y val="-1.5406682467462494E-2"/>
                </c:manualLayout>
              </c:layout>
              <c:showLegendKey val="0"/>
              <c:showVal val="1"/>
              <c:showCatName val="0"/>
              <c:showSerName val="0"/>
              <c:showPercent val="0"/>
              <c:showBubbleSize val="0"/>
            </c:dLbl>
            <c:txPr>
              <a:bodyPr/>
              <a:lstStyle/>
              <a:p>
                <a:pPr>
                  <a:defRPr b="1">
                    <a:solidFill>
                      <a:srgbClr val="FF0000"/>
                    </a:solidFill>
                  </a:defRPr>
                </a:pPr>
                <a:endParaRPr lang="es-NI"/>
              </a:p>
            </c:txPr>
            <c:showLegendKey val="0"/>
            <c:showVal val="1"/>
            <c:showCatName val="0"/>
            <c:showSerName val="0"/>
            <c:showPercent val="0"/>
            <c:showBubbleSize val="0"/>
            <c:showLeaderLines val="0"/>
          </c:dLbls>
          <c:cat>
            <c:strRef>
              <c:f>'PIB CORRIENTE'!$D$8:$Q$8</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 (P)</c:v>
                </c:pt>
                <c:pt idx="13">
                  <c:v>2015(P)</c:v>
                </c:pt>
              </c:strCache>
            </c:strRef>
          </c:cat>
          <c:val>
            <c:numRef>
              <c:f>'PIB CORRIENTE'!$D$10:$Q$10</c:f>
              <c:numCache>
                <c:formatCode>General</c:formatCode>
                <c:ptCount val="14"/>
                <c:pt idx="0">
                  <c:v>2.23</c:v>
                </c:pt>
                <c:pt idx="1">
                  <c:v>4.21</c:v>
                </c:pt>
                <c:pt idx="2">
                  <c:v>7.52</c:v>
                </c:pt>
                <c:pt idx="3">
                  <c:v>7.1899999999999995</c:v>
                </c:pt>
                <c:pt idx="4">
                  <c:v>8.5300000000000011</c:v>
                </c:pt>
                <c:pt idx="5">
                  <c:v>12.11</c:v>
                </c:pt>
                <c:pt idx="6">
                  <c:v>10.120000000000001</c:v>
                </c:pt>
                <c:pt idx="7">
                  <c:v>3.86</c:v>
                </c:pt>
                <c:pt idx="8" formatCode="0.0">
                  <c:v>5.8519539256174395</c:v>
                </c:pt>
                <c:pt idx="9" formatCode="0.0">
                  <c:v>10.770221390475589</c:v>
                </c:pt>
                <c:pt idx="10" formatCode="0.0">
                  <c:v>10.246960657747</c:v>
                </c:pt>
                <c:pt idx="11" formatCode="0.0">
                  <c:v>8.3522533981218068</c:v>
                </c:pt>
                <c:pt idx="12">
                  <c:v>6.6099999999999985</c:v>
                </c:pt>
                <c:pt idx="13">
                  <c:v>6.44</c:v>
                </c:pt>
              </c:numCache>
            </c:numRef>
          </c:val>
          <c:smooth val="1"/>
        </c:ser>
        <c:dLbls>
          <c:showLegendKey val="0"/>
          <c:showVal val="0"/>
          <c:showCatName val="0"/>
          <c:showSerName val="0"/>
          <c:showPercent val="0"/>
          <c:showBubbleSize val="0"/>
        </c:dLbls>
        <c:marker val="1"/>
        <c:smooth val="0"/>
        <c:axId val="213228544"/>
        <c:axId val="213227008"/>
      </c:lineChart>
      <c:catAx>
        <c:axId val="213190912"/>
        <c:scaling>
          <c:orientation val="minMax"/>
        </c:scaling>
        <c:delete val="0"/>
        <c:axPos val="b"/>
        <c:majorTickMark val="out"/>
        <c:minorTickMark val="none"/>
        <c:tickLblPos val="nextTo"/>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crossAx val="213225472"/>
        <c:crosses val="autoZero"/>
        <c:auto val="1"/>
        <c:lblAlgn val="ctr"/>
        <c:lblOffset val="100"/>
        <c:noMultiLvlLbl val="0"/>
      </c:catAx>
      <c:valAx>
        <c:axId val="213225472"/>
        <c:scaling>
          <c:orientation val="minMax"/>
          <c:max val="60"/>
          <c:min val="0"/>
        </c:scaling>
        <c:delete val="0"/>
        <c:axPos val="l"/>
        <c:numFmt formatCode="General" sourceLinked="0"/>
        <c:majorTickMark val="out"/>
        <c:minorTickMark val="none"/>
        <c:tickLblPos val="nextTo"/>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crossAx val="213190912"/>
        <c:crosses val="autoZero"/>
        <c:crossBetween val="between"/>
      </c:valAx>
      <c:valAx>
        <c:axId val="213227008"/>
        <c:scaling>
          <c:orientation val="minMax"/>
        </c:scaling>
        <c:delete val="0"/>
        <c:axPos val="r"/>
        <c:numFmt formatCode="General" sourceLinked="1"/>
        <c:majorTickMark val="out"/>
        <c:minorTickMark val="none"/>
        <c:tickLblPos val="nextTo"/>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crossAx val="213228544"/>
        <c:crosses val="max"/>
        <c:crossBetween val="between"/>
      </c:valAx>
      <c:catAx>
        <c:axId val="213228544"/>
        <c:scaling>
          <c:orientation val="minMax"/>
        </c:scaling>
        <c:delete val="1"/>
        <c:axPos val="b"/>
        <c:majorTickMark val="out"/>
        <c:minorTickMark val="none"/>
        <c:tickLblPos val="none"/>
        <c:crossAx val="213227008"/>
        <c:crosses val="autoZero"/>
        <c:auto val="1"/>
        <c:lblAlgn val="ctr"/>
        <c:lblOffset val="100"/>
        <c:noMultiLvlLbl val="0"/>
      </c:catAx>
    </c:plotArea>
    <c:plotVisOnly val="1"/>
    <c:dispBlanksAs val="gap"/>
    <c:showDLblsOverMax val="0"/>
  </c:chart>
  <c:spPr>
    <a:ln>
      <a:noFill/>
    </a:ln>
  </c:sp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sz="1400"/>
            </a:pPr>
            <a:r>
              <a:rPr lang="en-US" sz="1400"/>
              <a:t>World seaborne trade</a:t>
            </a:r>
          </a:p>
          <a:p>
            <a:pPr>
              <a:defRPr sz="1400"/>
            </a:pPr>
            <a:r>
              <a:rPr lang="en-US" sz="1400"/>
              <a:t>(Millions of TM)</a:t>
            </a:r>
          </a:p>
        </c:rich>
      </c:tx>
      <c:layout/>
      <c:overlay val="0"/>
    </c:title>
    <c:autoTitleDeleted val="0"/>
    <c:plotArea>
      <c:layout>
        <c:manualLayout>
          <c:layoutTarget val="inner"/>
          <c:xMode val="edge"/>
          <c:yMode val="edge"/>
          <c:x val="0.12265946510783635"/>
          <c:y val="0.19780046121726499"/>
          <c:w val="0.84771807389966469"/>
          <c:h val="0.71258719099787249"/>
        </c:manualLayout>
      </c:layout>
      <c:lineChart>
        <c:grouping val="standard"/>
        <c:varyColors val="0"/>
        <c:ser>
          <c:idx val="0"/>
          <c:order val="0"/>
          <c:tx>
            <c:strRef>
              <c:f>Hoja1!$C$2</c:f>
              <c:strCache>
                <c:ptCount val="1"/>
                <c:pt idx="0">
                  <c:v>Millones de TM</c:v>
                </c:pt>
              </c:strCache>
            </c:strRef>
          </c:tx>
          <c:spPr>
            <a:ln>
              <a:solidFill>
                <a:srgbClr val="C00000"/>
              </a:solidFill>
            </a:ln>
            <a:effectLst>
              <a:outerShdw blurRad="50800" dist="38100" dir="2700000" algn="tl" rotWithShape="0">
                <a:prstClr val="black">
                  <a:alpha val="40000"/>
                </a:prstClr>
              </a:outerShdw>
            </a:effectLst>
          </c:spPr>
          <c:marker>
            <c:symbol val="none"/>
          </c:marker>
          <c:dPt>
            <c:idx val="3"/>
            <c:bubble3D val="0"/>
            <c:spPr>
              <a:ln>
                <a:solidFill>
                  <a:srgbClr val="C00000"/>
                </a:solidFill>
                <a:tailEnd type="stealth"/>
              </a:ln>
              <a:effectLst>
                <a:outerShdw blurRad="50800" dist="38100" dir="2700000" algn="tl" rotWithShape="0">
                  <a:prstClr val="black">
                    <a:alpha val="40000"/>
                  </a:prstClr>
                </a:outerShdw>
              </a:effectLst>
            </c:spPr>
          </c:dPt>
          <c:dLbls>
            <c:numFmt formatCode="#,##0" sourceLinked="0"/>
            <c:txPr>
              <a:bodyPr/>
              <a:lstStyle/>
              <a:p>
                <a:pPr>
                  <a:defRPr sz="1400" b="1"/>
                </a:pPr>
                <a:endParaRPr lang="es-NI"/>
              </a:p>
            </c:txPr>
            <c:dLblPos val="t"/>
            <c:showLegendKey val="0"/>
            <c:showVal val="1"/>
            <c:showCatName val="0"/>
            <c:showSerName val="0"/>
            <c:showPercent val="0"/>
            <c:showBubbleSize val="0"/>
            <c:showLeaderLines val="0"/>
          </c:dLbls>
          <c:cat>
            <c:numRef>
              <c:f>Hoja1!$B$3:$B$6</c:f>
              <c:numCache>
                <c:formatCode>General</c:formatCode>
                <c:ptCount val="4"/>
                <c:pt idx="0">
                  <c:v>1988</c:v>
                </c:pt>
                <c:pt idx="1">
                  <c:v>2011</c:v>
                </c:pt>
                <c:pt idx="2">
                  <c:v>2019</c:v>
                </c:pt>
                <c:pt idx="3">
                  <c:v>2025</c:v>
                </c:pt>
              </c:numCache>
            </c:numRef>
          </c:cat>
          <c:val>
            <c:numRef>
              <c:f>Hoja1!$C$3:$C$6</c:f>
              <c:numCache>
                <c:formatCode>General</c:formatCode>
                <c:ptCount val="4"/>
                <c:pt idx="0">
                  <c:v>3585</c:v>
                </c:pt>
                <c:pt idx="1">
                  <c:v>8839</c:v>
                </c:pt>
                <c:pt idx="2">
                  <c:v>10529</c:v>
                </c:pt>
                <c:pt idx="3">
                  <c:v>12572</c:v>
                </c:pt>
              </c:numCache>
            </c:numRef>
          </c:val>
          <c:smooth val="0"/>
        </c:ser>
        <c:dLbls>
          <c:showLegendKey val="0"/>
          <c:showVal val="0"/>
          <c:showCatName val="0"/>
          <c:showSerName val="0"/>
          <c:showPercent val="0"/>
          <c:showBubbleSize val="0"/>
        </c:dLbls>
        <c:marker val="1"/>
        <c:smooth val="0"/>
        <c:axId val="213766528"/>
        <c:axId val="213768064"/>
      </c:lineChart>
      <c:catAx>
        <c:axId val="213766528"/>
        <c:scaling>
          <c:orientation val="minMax"/>
        </c:scaling>
        <c:delete val="0"/>
        <c:axPos val="b"/>
        <c:numFmt formatCode="General" sourceLinked="1"/>
        <c:majorTickMark val="out"/>
        <c:minorTickMark val="none"/>
        <c:tickLblPos val="nextTo"/>
        <c:crossAx val="213768064"/>
        <c:crosses val="autoZero"/>
        <c:auto val="1"/>
        <c:lblAlgn val="ctr"/>
        <c:lblOffset val="100"/>
        <c:noMultiLvlLbl val="0"/>
      </c:catAx>
      <c:valAx>
        <c:axId val="213768064"/>
        <c:scaling>
          <c:orientation val="minMax"/>
        </c:scaling>
        <c:delete val="0"/>
        <c:axPos val="l"/>
        <c:numFmt formatCode="#,##0" sourceLinked="0"/>
        <c:majorTickMark val="out"/>
        <c:minorTickMark val="none"/>
        <c:tickLblPos val="nextTo"/>
        <c:crossAx val="213766528"/>
        <c:crosses val="autoZero"/>
        <c:crossBetween val="between"/>
      </c:valAx>
      <c:spPr>
        <a:blipFill>
          <a:blip xmlns:r="http://schemas.openxmlformats.org/officeDocument/2006/relationships" r:embed="rId1"/>
          <a:stretch>
            <a:fillRect/>
          </a:stretch>
        </a:blipFill>
      </c:spPr>
    </c:plotArea>
    <c:plotVisOnly val="1"/>
    <c:dispBlanksAs val="gap"/>
    <c:showDLblsOverMax val="0"/>
  </c:chart>
  <c:spPr>
    <a:solidFill>
      <a:schemeClr val="lt1"/>
    </a:solidFill>
    <a:ln w="25400" cap="flat" cmpd="sng" algn="ctr">
      <a:solidFill>
        <a:schemeClr val="accent2"/>
      </a:solidFill>
      <a:prstDash val="solid"/>
    </a:ln>
    <a:effectLst/>
  </c:spPr>
  <c:txPr>
    <a:bodyPr/>
    <a:lstStyle/>
    <a:p>
      <a:pPr>
        <a:defRPr>
          <a:solidFill>
            <a:schemeClr val="dk1"/>
          </a:solidFill>
          <a:latin typeface="+mn-lt"/>
          <a:ea typeface="+mn-ea"/>
          <a:cs typeface="+mn-cs"/>
        </a:defRPr>
      </a:pPr>
      <a:endParaRPr lang="es-NI"/>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615906872723512E-2"/>
          <c:y val="0.14090133775985691"/>
          <c:w val="0.89848915286960507"/>
          <c:h val="0.72654721370829345"/>
        </c:manualLayout>
      </c:layout>
      <c:lineChart>
        <c:grouping val="standard"/>
        <c:varyColors val="0"/>
        <c:ser>
          <c:idx val="0"/>
          <c:order val="0"/>
          <c:spPr>
            <a:ln>
              <a:solidFill>
                <a:schemeClr val="accent5">
                  <a:lumMod val="50000"/>
                </a:schemeClr>
              </a:solidFill>
            </a:ln>
          </c:spPr>
          <c:marker>
            <c:symbol val="none"/>
          </c:marker>
          <c:cat>
            <c:numRef>
              <c:f>'weoreptc (3)'!$F$1:$AR$1</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'weoreptc (3)'!$F$9:$AR$9</c:f>
              <c:numCache>
                <c:formatCode>General</c:formatCode>
                <c:ptCount val="39"/>
                <c:pt idx="0">
                  <c:v>7.3279999999999745</c:v>
                </c:pt>
                <c:pt idx="1">
                  <c:v>7.6</c:v>
                </c:pt>
                <c:pt idx="2">
                  <c:v>9.6</c:v>
                </c:pt>
                <c:pt idx="3">
                  <c:v>8</c:v>
                </c:pt>
                <c:pt idx="4">
                  <c:v>7.5</c:v>
                </c:pt>
                <c:pt idx="5">
                  <c:v>7.8</c:v>
                </c:pt>
                <c:pt idx="6">
                  <c:v>4</c:v>
                </c:pt>
                <c:pt idx="7">
                  <c:v>5.0999999999999996</c:v>
                </c:pt>
                <c:pt idx="8">
                  <c:v>4.4000000000000004</c:v>
                </c:pt>
                <c:pt idx="9">
                  <c:v>5.6669999999999945</c:v>
                </c:pt>
                <c:pt idx="10">
                  <c:v>7.6469999999999985</c:v>
                </c:pt>
                <c:pt idx="11">
                  <c:v>7.5919999999999996</c:v>
                </c:pt>
                <c:pt idx="12">
                  <c:v>7.6189999999999856</c:v>
                </c:pt>
                <c:pt idx="13">
                  <c:v>7.5019999999999998</c:v>
                </c:pt>
                <c:pt idx="14">
                  <c:v>6.9660000000000002</c:v>
                </c:pt>
                <c:pt idx="15">
                  <c:v>8.0970000000000013</c:v>
                </c:pt>
                <c:pt idx="16">
                  <c:v>9.6309999999999985</c:v>
                </c:pt>
                <c:pt idx="17">
                  <c:v>10.418000000000001</c:v>
                </c:pt>
                <c:pt idx="18">
                  <c:v>8.0740000000000016</c:v>
                </c:pt>
                <c:pt idx="19">
                  <c:v>8.620000000000001</c:v>
                </c:pt>
                <c:pt idx="20">
                  <c:v>12.014000000000001</c:v>
                </c:pt>
                <c:pt idx="21">
                  <c:v>10.636000000000001</c:v>
                </c:pt>
                <c:pt idx="22">
                  <c:v>10.337</c:v>
                </c:pt>
                <c:pt idx="23">
                  <c:v>12.693</c:v>
                </c:pt>
                <c:pt idx="24">
                  <c:v>17.082999999999789</c:v>
                </c:pt>
                <c:pt idx="25">
                  <c:v>22.664000000000001</c:v>
                </c:pt>
                <c:pt idx="26">
                  <c:v>31.57</c:v>
                </c:pt>
                <c:pt idx="27">
                  <c:v>37.758000000000003</c:v>
                </c:pt>
                <c:pt idx="28">
                  <c:v>67.180999999999983</c:v>
                </c:pt>
                <c:pt idx="29">
                  <c:v>49.179000000000002</c:v>
                </c:pt>
                <c:pt idx="30">
                  <c:v>70.867000000000004</c:v>
                </c:pt>
                <c:pt idx="31">
                  <c:v>113.24000000000002</c:v>
                </c:pt>
                <c:pt idx="32">
                  <c:v>123.85899999999998</c:v>
                </c:pt>
                <c:pt idx="33">
                  <c:v>132.596</c:v>
                </c:pt>
                <c:pt idx="34">
                  <c:v>126.10199999999999</c:v>
                </c:pt>
                <c:pt idx="35">
                  <c:v>120.617</c:v>
                </c:pt>
                <c:pt idx="36">
                  <c:v>116.76400000000002</c:v>
                </c:pt>
                <c:pt idx="37">
                  <c:v>114.60599999999998</c:v>
                </c:pt>
                <c:pt idx="38">
                  <c:v>113.09399999999999</c:v>
                </c:pt>
              </c:numCache>
            </c:numRef>
          </c:val>
          <c:smooth val="1"/>
        </c:ser>
        <c:dLbls>
          <c:showLegendKey val="0"/>
          <c:showVal val="0"/>
          <c:showCatName val="0"/>
          <c:showSerName val="0"/>
          <c:showPercent val="0"/>
          <c:showBubbleSize val="0"/>
        </c:dLbls>
        <c:marker val="1"/>
        <c:smooth val="0"/>
        <c:axId val="213932672"/>
        <c:axId val="213934464"/>
      </c:lineChart>
      <c:catAx>
        <c:axId val="213932672"/>
        <c:scaling>
          <c:orientation val="minMax"/>
        </c:scaling>
        <c:delete val="0"/>
        <c:axPos val="b"/>
        <c:numFmt formatCode="General" sourceLinked="1"/>
        <c:majorTickMark val="out"/>
        <c:minorTickMark val="none"/>
        <c:tickLblPos val="nextTo"/>
        <c:txPr>
          <a:bodyPr rot="5400000"/>
          <a:lstStyle/>
          <a:p>
            <a:pPr>
              <a:defRPr/>
            </a:pPr>
            <a:endParaRPr lang="es-NI"/>
          </a:p>
        </c:txPr>
        <c:crossAx val="213934464"/>
        <c:crosses val="autoZero"/>
        <c:auto val="1"/>
        <c:lblAlgn val="ctr"/>
        <c:lblOffset val="100"/>
        <c:noMultiLvlLbl val="0"/>
      </c:catAx>
      <c:valAx>
        <c:axId val="213934464"/>
        <c:scaling>
          <c:orientation val="minMax"/>
        </c:scaling>
        <c:delete val="0"/>
        <c:axPos val="l"/>
        <c:numFmt formatCode="General" sourceLinked="1"/>
        <c:majorTickMark val="out"/>
        <c:minorTickMark val="none"/>
        <c:tickLblPos val="nextTo"/>
        <c:crossAx val="213932672"/>
        <c:crosses val="autoZero"/>
        <c:crossBetween val="between"/>
      </c:valAx>
    </c:plotArea>
    <c:plotVisOnly val="1"/>
    <c:dispBlanksAs val="gap"/>
    <c:showDLblsOverMax val="0"/>
  </c:chart>
  <c:spPr>
    <a:ln>
      <a:noFill/>
    </a:ln>
  </c:spPr>
  <c:txPr>
    <a:bodyPr/>
    <a:lstStyle/>
    <a:p>
      <a:pPr>
        <a:defRPr sz="800">
          <a:latin typeface="+mn-lt"/>
        </a:defRPr>
      </a:pPr>
      <a:endParaRPr lang="es-NI"/>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1189090933362408E-2"/>
          <c:y val="0.13498691729652879"/>
          <c:w val="0.93821488405000653"/>
          <c:h val="0.73893272570579749"/>
        </c:manualLayout>
      </c:layout>
      <c:lineChart>
        <c:grouping val="standard"/>
        <c:varyColors val="0"/>
        <c:ser>
          <c:idx val="0"/>
          <c:order val="0"/>
          <c:spPr>
            <a:ln>
              <a:solidFill>
                <a:schemeClr val="accent5">
                  <a:lumMod val="50000"/>
                </a:schemeClr>
              </a:solidFill>
            </a:ln>
          </c:spPr>
          <c:marker>
            <c:symbol val="none"/>
          </c:marker>
          <c:cat>
            <c:numRef>
              <c:f>'weoreptc (2)'!$F$1:$AR$1</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'weoreptc (2)'!$F$7:$AR$7</c:f>
              <c:numCache>
                <c:formatCode>General</c:formatCode>
                <c:ptCount val="39"/>
                <c:pt idx="0">
                  <c:v>0.66400000000001591</c:v>
                </c:pt>
                <c:pt idx="1">
                  <c:v>0.72900000000000065</c:v>
                </c:pt>
                <c:pt idx="2">
                  <c:v>1.6559999999999737</c:v>
                </c:pt>
                <c:pt idx="3">
                  <c:v>0.999</c:v>
                </c:pt>
                <c:pt idx="4">
                  <c:v>1.08</c:v>
                </c:pt>
                <c:pt idx="5">
                  <c:v>0.98499999999999999</c:v>
                </c:pt>
                <c:pt idx="6">
                  <c:v>3.3819999999999997</c:v>
                </c:pt>
                <c:pt idx="7">
                  <c:v>3.573</c:v>
                </c:pt>
                <c:pt idx="8">
                  <c:v>5.7409999999999997</c:v>
                </c:pt>
                <c:pt idx="9">
                  <c:v>4.0649999999999755</c:v>
                </c:pt>
                <c:pt idx="10">
                  <c:v>5.2119999999999997</c:v>
                </c:pt>
                <c:pt idx="11">
                  <c:v>4.3259999999999845</c:v>
                </c:pt>
                <c:pt idx="12">
                  <c:v>4.3039999999999985</c:v>
                </c:pt>
                <c:pt idx="13">
                  <c:v>4.3460000000000001</c:v>
                </c:pt>
                <c:pt idx="14">
                  <c:v>3.597</c:v>
                </c:pt>
                <c:pt idx="15">
                  <c:v>4.5669999999999975</c:v>
                </c:pt>
                <c:pt idx="16">
                  <c:v>5.95</c:v>
                </c:pt>
                <c:pt idx="17">
                  <c:v>9.1840000000000011</c:v>
                </c:pt>
                <c:pt idx="18">
                  <c:v>5.7850000000000001</c:v>
                </c:pt>
                <c:pt idx="19">
                  <c:v>7.6310000000000002</c:v>
                </c:pt>
                <c:pt idx="20">
                  <c:v>18.901</c:v>
                </c:pt>
                <c:pt idx="21">
                  <c:v>15.931000000000001</c:v>
                </c:pt>
                <c:pt idx="22">
                  <c:v>17.231000000000005</c:v>
                </c:pt>
                <c:pt idx="23">
                  <c:v>26.733000000000001</c:v>
                </c:pt>
                <c:pt idx="24">
                  <c:v>44.503</c:v>
                </c:pt>
                <c:pt idx="25">
                  <c:v>59.615000000000002</c:v>
                </c:pt>
                <c:pt idx="26">
                  <c:v>84.061000000000007</c:v>
                </c:pt>
                <c:pt idx="27">
                  <c:v>98.845000000000013</c:v>
                </c:pt>
                <c:pt idx="28">
                  <c:v>161.76999999999998</c:v>
                </c:pt>
                <c:pt idx="29">
                  <c:v>108.553</c:v>
                </c:pt>
                <c:pt idx="30">
                  <c:v>163.55800000000067</c:v>
                </c:pt>
                <c:pt idx="31">
                  <c:v>235.75300000000001</c:v>
                </c:pt>
                <c:pt idx="32">
                  <c:v>262.95400000000001</c:v>
                </c:pt>
                <c:pt idx="33">
                  <c:v>263.92200000000003</c:v>
                </c:pt>
                <c:pt idx="34">
                  <c:v>250.99600000000001</c:v>
                </c:pt>
                <c:pt idx="35">
                  <c:v>240.07899999999998</c:v>
                </c:pt>
                <c:pt idx="36">
                  <c:v>232.41</c:v>
                </c:pt>
                <c:pt idx="37">
                  <c:v>228.11399999999998</c:v>
                </c:pt>
                <c:pt idx="38">
                  <c:v>225.10499999999999</c:v>
                </c:pt>
              </c:numCache>
            </c:numRef>
          </c:val>
          <c:smooth val="1"/>
        </c:ser>
        <c:dLbls>
          <c:showLegendKey val="0"/>
          <c:showVal val="0"/>
          <c:showCatName val="0"/>
          <c:showSerName val="0"/>
          <c:showPercent val="0"/>
          <c:showBubbleSize val="0"/>
        </c:dLbls>
        <c:marker val="1"/>
        <c:smooth val="0"/>
        <c:axId val="213971712"/>
        <c:axId val="213973248"/>
      </c:lineChart>
      <c:catAx>
        <c:axId val="213971712"/>
        <c:scaling>
          <c:orientation val="minMax"/>
        </c:scaling>
        <c:delete val="0"/>
        <c:axPos val="b"/>
        <c:numFmt formatCode="General" sourceLinked="1"/>
        <c:majorTickMark val="out"/>
        <c:minorTickMark val="none"/>
        <c:tickLblPos val="nextTo"/>
        <c:crossAx val="213973248"/>
        <c:crosses val="autoZero"/>
        <c:auto val="1"/>
        <c:lblAlgn val="ctr"/>
        <c:lblOffset val="100"/>
        <c:noMultiLvlLbl val="0"/>
      </c:catAx>
      <c:valAx>
        <c:axId val="213973248"/>
        <c:scaling>
          <c:orientation val="minMax"/>
        </c:scaling>
        <c:delete val="0"/>
        <c:axPos val="l"/>
        <c:numFmt formatCode="General" sourceLinked="1"/>
        <c:majorTickMark val="out"/>
        <c:minorTickMark val="none"/>
        <c:tickLblPos val="nextTo"/>
        <c:crossAx val="213971712"/>
        <c:crosses val="autoZero"/>
        <c:crossBetween val="between"/>
      </c:valAx>
    </c:plotArea>
    <c:plotVisOnly val="1"/>
    <c:dispBlanksAs val="gap"/>
    <c:showDLblsOverMax val="0"/>
  </c:chart>
  <c:spPr>
    <a:ln>
      <a:noFill/>
    </a:ln>
  </c:sp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152877412151628E-2"/>
          <c:y val="8.665378787699711E-2"/>
          <c:w val="0.93171544533449124"/>
          <c:h val="0.75266423510931213"/>
        </c:manualLayout>
      </c:layout>
      <c:barChart>
        <c:barDir val="col"/>
        <c:grouping val="clustered"/>
        <c:varyColors val="0"/>
        <c:ser>
          <c:idx val="0"/>
          <c:order val="0"/>
          <c:tx>
            <c:v>Estados Unidos</c:v>
          </c:tx>
          <c:invertIfNegative val="0"/>
          <c:cat>
            <c:numRef>
              <c:f>'weoreptc (3)'!$F$1:$BR$1</c:f>
              <c:numCache>
                <c:formatCode>General</c:formatCode>
                <c:ptCount val="6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numCache>
            </c:numRef>
          </c:cat>
          <c:val>
            <c:numRef>
              <c:f>'weoreptc (3)'!$F$3:$BR$3</c:f>
              <c:numCache>
                <c:formatCode>#,##0.00</c:formatCode>
                <c:ptCount val="65"/>
                <c:pt idx="0">
                  <c:v>2788.15</c:v>
                </c:pt>
                <c:pt idx="1">
                  <c:v>3126.8500000000022</c:v>
                </c:pt>
                <c:pt idx="2">
                  <c:v>3253.1750000000002</c:v>
                </c:pt>
                <c:pt idx="3">
                  <c:v>3534.6</c:v>
                </c:pt>
                <c:pt idx="4">
                  <c:v>3930.9250000000002</c:v>
                </c:pt>
                <c:pt idx="5">
                  <c:v>4217.4749999999995</c:v>
                </c:pt>
                <c:pt idx="6">
                  <c:v>4460.05</c:v>
                </c:pt>
                <c:pt idx="7">
                  <c:v>4736.3500000000004</c:v>
                </c:pt>
                <c:pt idx="8">
                  <c:v>5100.4250000000002</c:v>
                </c:pt>
                <c:pt idx="9">
                  <c:v>5482.125000000101</c:v>
                </c:pt>
                <c:pt idx="10">
                  <c:v>5800.5250000000024</c:v>
                </c:pt>
                <c:pt idx="11">
                  <c:v>5992.1</c:v>
                </c:pt>
                <c:pt idx="12">
                  <c:v>6342.3</c:v>
                </c:pt>
                <c:pt idx="13">
                  <c:v>6667.3250000000044</c:v>
                </c:pt>
                <c:pt idx="14">
                  <c:v>7085.1500000000024</c:v>
                </c:pt>
                <c:pt idx="15">
                  <c:v>7414.625000000101</c:v>
                </c:pt>
                <c:pt idx="16">
                  <c:v>7838.4749999999995</c:v>
                </c:pt>
                <c:pt idx="17">
                  <c:v>8332.3499999997512</c:v>
                </c:pt>
                <c:pt idx="18">
                  <c:v>8793.4749999997512</c:v>
                </c:pt>
                <c:pt idx="19">
                  <c:v>9353.5</c:v>
                </c:pt>
                <c:pt idx="20">
                  <c:v>9951.4749999997512</c:v>
                </c:pt>
                <c:pt idx="21">
                  <c:v>10286.174999999987</c:v>
                </c:pt>
                <c:pt idx="22">
                  <c:v>10642.3</c:v>
                </c:pt>
                <c:pt idx="23">
                  <c:v>11142.225</c:v>
                </c:pt>
                <c:pt idx="24">
                  <c:v>11853.25</c:v>
                </c:pt>
                <c:pt idx="25">
                  <c:v>12622.949999999983</c:v>
                </c:pt>
                <c:pt idx="26">
                  <c:v>13377.2</c:v>
                </c:pt>
                <c:pt idx="27">
                  <c:v>14028.674999999987</c:v>
                </c:pt>
                <c:pt idx="28">
                  <c:v>14291.55</c:v>
                </c:pt>
                <c:pt idx="29">
                  <c:v>13973.65</c:v>
                </c:pt>
                <c:pt idx="30">
                  <c:v>14498.924999999987</c:v>
                </c:pt>
                <c:pt idx="31">
                  <c:v>15075.674999999987</c:v>
                </c:pt>
                <c:pt idx="32">
                  <c:v>15684.75</c:v>
                </c:pt>
                <c:pt idx="33">
                  <c:v>16237.745999999985</c:v>
                </c:pt>
                <c:pt idx="34">
                  <c:v>17049.026999999998</c:v>
                </c:pt>
                <c:pt idx="35">
                  <c:v>18012.185000000001</c:v>
                </c:pt>
                <c:pt idx="36">
                  <c:v>19020.508999999998</c:v>
                </c:pt>
                <c:pt idx="37">
                  <c:v>20077.907999999999</c:v>
                </c:pt>
                <c:pt idx="38">
                  <c:v>21101.367999999999</c:v>
                </c:pt>
                <c:pt idx="39">
                  <c:v>21572.768222222749</c:v>
                </c:pt>
                <c:pt idx="40">
                  <c:v>22403.808688888897</c:v>
                </c:pt>
                <c:pt idx="41">
                  <c:v>23234.849155555497</c:v>
                </c:pt>
                <c:pt idx="42">
                  <c:v>24065.889622222199</c:v>
                </c:pt>
                <c:pt idx="43">
                  <c:v>24896.930088888897</c:v>
                </c:pt>
                <c:pt idx="44">
                  <c:v>25727.970555555497</c:v>
                </c:pt>
                <c:pt idx="45">
                  <c:v>26559.011022222199</c:v>
                </c:pt>
                <c:pt idx="46">
                  <c:v>27390.051488888796</c:v>
                </c:pt>
                <c:pt idx="47">
                  <c:v>28221.091955555497</c:v>
                </c:pt>
                <c:pt idx="48">
                  <c:v>29052.132422222199</c:v>
                </c:pt>
                <c:pt idx="49">
                  <c:v>29883.172888888796</c:v>
                </c:pt>
                <c:pt idx="50">
                  <c:v>30714.213355555497</c:v>
                </c:pt>
                <c:pt idx="51">
                  <c:v>31545.253822222749</c:v>
                </c:pt>
                <c:pt idx="52">
                  <c:v>32376.294288888796</c:v>
                </c:pt>
                <c:pt idx="53">
                  <c:v>33207.334755555501</c:v>
                </c:pt>
                <c:pt idx="54">
                  <c:v>34038.375222222203</c:v>
                </c:pt>
                <c:pt idx="55">
                  <c:v>34869.415688888803</c:v>
                </c:pt>
                <c:pt idx="56">
                  <c:v>35700.456155555497</c:v>
                </c:pt>
                <c:pt idx="57">
                  <c:v>36531.496622222097</c:v>
                </c:pt>
                <c:pt idx="58">
                  <c:v>37362.537088888785</c:v>
                </c:pt>
                <c:pt idx="59">
                  <c:v>38193.577555555385</c:v>
                </c:pt>
                <c:pt idx="60">
                  <c:v>39024.618022222203</c:v>
                </c:pt>
                <c:pt idx="61">
                  <c:v>39855.658488888701</c:v>
                </c:pt>
                <c:pt idx="62">
                  <c:v>40686.698955555476</c:v>
                </c:pt>
                <c:pt idx="63">
                  <c:v>41517.739422222076</c:v>
                </c:pt>
                <c:pt idx="64">
                  <c:v>42348.779888888675</c:v>
                </c:pt>
              </c:numCache>
            </c:numRef>
          </c:val>
        </c:ser>
        <c:ser>
          <c:idx val="1"/>
          <c:order val="1"/>
          <c:tx>
            <c:v>China</c:v>
          </c:tx>
          <c:spPr>
            <a:solidFill>
              <a:schemeClr val="accent2"/>
            </a:solidFill>
          </c:spPr>
          <c:invertIfNegative val="0"/>
          <c:cat>
            <c:numRef>
              <c:f>'weoreptc (3)'!$F$1:$BR$1</c:f>
              <c:numCache>
                <c:formatCode>General</c:formatCode>
                <c:ptCount val="6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numCache>
            </c:numRef>
          </c:cat>
          <c:val>
            <c:numRef>
              <c:f>'weoreptc (3)'!$F$4:$BR$4</c:f>
              <c:numCache>
                <c:formatCode>General</c:formatCode>
                <c:ptCount val="65"/>
                <c:pt idx="0">
                  <c:v>202.45800000000187</c:v>
                </c:pt>
                <c:pt idx="1">
                  <c:v>168.36700000000027</c:v>
                </c:pt>
                <c:pt idx="2">
                  <c:v>281.27999999999969</c:v>
                </c:pt>
                <c:pt idx="3">
                  <c:v>301.803</c:v>
                </c:pt>
                <c:pt idx="4">
                  <c:v>310.68599999999969</c:v>
                </c:pt>
                <c:pt idx="5">
                  <c:v>307.017</c:v>
                </c:pt>
                <c:pt idx="6">
                  <c:v>297.58999999999969</c:v>
                </c:pt>
                <c:pt idx="7">
                  <c:v>323.97299999999899</c:v>
                </c:pt>
                <c:pt idx="8">
                  <c:v>404.14900000000432</c:v>
                </c:pt>
                <c:pt idx="9">
                  <c:v>451.31099999999969</c:v>
                </c:pt>
                <c:pt idx="10">
                  <c:v>390.279</c:v>
                </c:pt>
                <c:pt idx="11">
                  <c:v>409.16500000000002</c:v>
                </c:pt>
                <c:pt idx="12">
                  <c:v>488.22199999999663</c:v>
                </c:pt>
                <c:pt idx="13">
                  <c:v>613.22299999999996</c:v>
                </c:pt>
                <c:pt idx="14">
                  <c:v>559.22400000000005</c:v>
                </c:pt>
                <c:pt idx="15">
                  <c:v>727.94699999999796</c:v>
                </c:pt>
                <c:pt idx="16">
                  <c:v>856.08399999999995</c:v>
                </c:pt>
                <c:pt idx="17">
                  <c:v>952.649</c:v>
                </c:pt>
                <c:pt idx="18" formatCode="#,##0.00">
                  <c:v>1019.48</c:v>
                </c:pt>
                <c:pt idx="19" formatCode="#,##0.00">
                  <c:v>1083.2839999999999</c:v>
                </c:pt>
                <c:pt idx="20" formatCode="#,##0.00">
                  <c:v>1198.4770000000001</c:v>
                </c:pt>
                <c:pt idx="21" formatCode="#,##0.00">
                  <c:v>1324.8139999999999</c:v>
                </c:pt>
                <c:pt idx="22" formatCode="#,##0.00">
                  <c:v>1453.8329999999999</c:v>
                </c:pt>
                <c:pt idx="23" formatCode="#,##0.00">
                  <c:v>1640.961</c:v>
                </c:pt>
                <c:pt idx="24" formatCode="#,##0.00">
                  <c:v>1931.646</c:v>
                </c:pt>
                <c:pt idx="25" formatCode="#,##0.00">
                  <c:v>2256.9189999999999</c:v>
                </c:pt>
                <c:pt idx="26" formatCode="#,##0.00">
                  <c:v>2712.9169999999999</c:v>
                </c:pt>
                <c:pt idx="27" formatCode="#,##0.00">
                  <c:v>3494.2350000000001</c:v>
                </c:pt>
                <c:pt idx="28" formatCode="#,##0.00">
                  <c:v>4519.951</c:v>
                </c:pt>
                <c:pt idx="29" formatCode="#,##0.00">
                  <c:v>4990.5260000000044</c:v>
                </c:pt>
                <c:pt idx="30" formatCode="#,##0.00">
                  <c:v>5930.393</c:v>
                </c:pt>
                <c:pt idx="31" formatCode="#,##0.00">
                  <c:v>7321.9859999999999</c:v>
                </c:pt>
                <c:pt idx="32" formatCode="#,##0.00">
                  <c:v>8227.0370000000003</c:v>
                </c:pt>
                <c:pt idx="33" formatCode="#,##0.00">
                  <c:v>9020.3089999996264</c:v>
                </c:pt>
                <c:pt idx="34" formatCode="#,##0.00">
                  <c:v>9951.9359999996814</c:v>
                </c:pt>
                <c:pt idx="35" formatCode="#,##0.00">
                  <c:v>11020.118</c:v>
                </c:pt>
                <c:pt idx="36" formatCode="#,##0.00">
                  <c:v>12193.035</c:v>
                </c:pt>
                <c:pt idx="37" formatCode="#,##0.00">
                  <c:v>13497.766</c:v>
                </c:pt>
                <c:pt idx="38" formatCode="#,##0.00">
                  <c:v>14941.147999999985</c:v>
                </c:pt>
                <c:pt idx="39" formatCode="#,##0.00">
                  <c:v>15608.9279722222</c:v>
                </c:pt>
                <c:pt idx="40" formatCode="#,##0.00">
                  <c:v>16683.964055555505</c:v>
                </c:pt>
                <c:pt idx="41" formatCode="#,##0.00">
                  <c:v>17759.000138888896</c:v>
                </c:pt>
                <c:pt idx="42" formatCode="#,##0.00">
                  <c:v>18834.036222222199</c:v>
                </c:pt>
                <c:pt idx="43" formatCode="#,##0.00">
                  <c:v>19909.072305555499</c:v>
                </c:pt>
                <c:pt idx="44" formatCode="#,##0.00">
                  <c:v>20984.108388888897</c:v>
                </c:pt>
                <c:pt idx="45" formatCode="#,##0.00">
                  <c:v>22059.14447222232</c:v>
                </c:pt>
                <c:pt idx="46" formatCode="#,##0.00">
                  <c:v>23134.180555555497</c:v>
                </c:pt>
                <c:pt idx="47" formatCode="#,##0.00">
                  <c:v>24209.216638888283</c:v>
                </c:pt>
                <c:pt idx="48" formatCode="#,##0.00">
                  <c:v>25284.252722222325</c:v>
                </c:pt>
                <c:pt idx="49" formatCode="#,##0.00">
                  <c:v>26359.288805556047</c:v>
                </c:pt>
                <c:pt idx="50" formatCode="#,##0.00">
                  <c:v>27434.324888888801</c:v>
                </c:pt>
                <c:pt idx="51" formatCode="#,##0.00">
                  <c:v>28509.360972222199</c:v>
                </c:pt>
                <c:pt idx="52" formatCode="#,##0.00">
                  <c:v>29584.397055555499</c:v>
                </c:pt>
                <c:pt idx="53" formatCode="#,##0.00">
                  <c:v>30659.433138888697</c:v>
                </c:pt>
                <c:pt idx="54" formatCode="#,##0.00">
                  <c:v>31734.469222222229</c:v>
                </c:pt>
                <c:pt idx="55" formatCode="#,##0.00">
                  <c:v>32809.505305555504</c:v>
                </c:pt>
                <c:pt idx="56" formatCode="#,##0.00">
                  <c:v>33884.5413888888</c:v>
                </c:pt>
                <c:pt idx="57" formatCode="#,##0.00">
                  <c:v>34959.577472222103</c:v>
                </c:pt>
                <c:pt idx="58" formatCode="#,##0.00">
                  <c:v>36034.613555555385</c:v>
                </c:pt>
                <c:pt idx="59" formatCode="#,##0.00">
                  <c:v>37109.649638888797</c:v>
                </c:pt>
                <c:pt idx="60" formatCode="#,##0.00">
                  <c:v>38184.685722222101</c:v>
                </c:pt>
                <c:pt idx="61" formatCode="#,##0.00">
                  <c:v>39259.721805554975</c:v>
                </c:pt>
                <c:pt idx="62" formatCode="#,##0.00">
                  <c:v>40334.757888888802</c:v>
                </c:pt>
                <c:pt idx="63" formatCode="#,##0.00">
                  <c:v>41409.793972222004</c:v>
                </c:pt>
                <c:pt idx="64" formatCode="#,##0.00">
                  <c:v>42484.830055555401</c:v>
                </c:pt>
              </c:numCache>
            </c:numRef>
          </c:val>
        </c:ser>
        <c:dLbls>
          <c:showLegendKey val="0"/>
          <c:showVal val="0"/>
          <c:showCatName val="0"/>
          <c:showSerName val="0"/>
          <c:showPercent val="0"/>
          <c:showBubbleSize val="0"/>
        </c:dLbls>
        <c:gapWidth val="150"/>
        <c:overlap val="100"/>
        <c:axId val="213998976"/>
        <c:axId val="214000768"/>
      </c:barChart>
      <c:catAx>
        <c:axId val="213998976"/>
        <c:scaling>
          <c:orientation val="minMax"/>
        </c:scaling>
        <c:delete val="0"/>
        <c:axPos val="b"/>
        <c:numFmt formatCode="General" sourceLinked="1"/>
        <c:majorTickMark val="out"/>
        <c:minorTickMark val="none"/>
        <c:tickLblPos val="nextTo"/>
        <c:txPr>
          <a:bodyPr rot="5400000"/>
          <a:lstStyle/>
          <a:p>
            <a:pPr>
              <a:defRPr/>
            </a:pPr>
            <a:endParaRPr lang="es-NI"/>
          </a:p>
        </c:txPr>
        <c:crossAx val="214000768"/>
        <c:crosses val="autoZero"/>
        <c:auto val="1"/>
        <c:lblAlgn val="ctr"/>
        <c:lblOffset val="100"/>
        <c:noMultiLvlLbl val="0"/>
      </c:catAx>
      <c:valAx>
        <c:axId val="214000768"/>
        <c:scaling>
          <c:orientation val="minMax"/>
        </c:scaling>
        <c:delete val="0"/>
        <c:axPos val="l"/>
        <c:numFmt formatCode="#,##0" sourceLinked="0"/>
        <c:majorTickMark val="out"/>
        <c:minorTickMark val="none"/>
        <c:tickLblPos val="nextTo"/>
        <c:crossAx val="213998976"/>
        <c:crosses val="autoZero"/>
        <c:crossBetween val="between"/>
      </c:valAx>
    </c:plotArea>
    <c:legend>
      <c:legendPos val="r"/>
      <c:layout>
        <c:manualLayout>
          <c:xMode val="edge"/>
          <c:yMode val="edge"/>
          <c:x val="7.3329547405660167E-2"/>
          <c:y val="0.42489339245993946"/>
          <c:w val="0.17554234027298388"/>
          <c:h val="0.15473605769571724"/>
        </c:manualLayout>
      </c:layout>
      <c:overlay val="0"/>
      <c:txPr>
        <a:bodyPr/>
        <a:lstStyle/>
        <a:p>
          <a:pPr>
            <a:defRPr sz="1400"/>
          </a:pPr>
          <a:endParaRPr lang="es-NI"/>
        </a:p>
      </c:txPr>
    </c:legend>
    <c:plotVisOnly val="1"/>
    <c:dispBlanksAs val="gap"/>
    <c:showDLblsOverMax val="0"/>
  </c:chart>
  <c:spPr>
    <a:ln>
      <a:noFill/>
    </a:ln>
  </c:spPr>
  <c:txPr>
    <a:bodyPr/>
    <a:lstStyle/>
    <a:p>
      <a:pPr>
        <a:defRPr sz="1100">
          <a:latin typeface="+mn-lt"/>
        </a:defRPr>
      </a:pPr>
      <a:endParaRPr lang="es-NI"/>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987562875507214E-2"/>
          <c:y val="0.15476729218796736"/>
          <c:w val="0.93555847809195058"/>
          <c:h val="0.651602337125331"/>
        </c:manualLayout>
      </c:layout>
      <c:barChart>
        <c:barDir val="col"/>
        <c:grouping val="clustered"/>
        <c:varyColors val="0"/>
        <c:ser>
          <c:idx val="0"/>
          <c:order val="0"/>
          <c:tx>
            <c:strRef>
              <c:f>Hoja2!$A$28</c:f>
              <c:strCache>
                <c:ptCount val="1"/>
                <c:pt idx="0">
                  <c:v>PUERTO CORTES</c:v>
                </c:pt>
              </c:strCache>
            </c:strRef>
          </c:tx>
          <c:spPr>
            <a:solidFill>
              <a:schemeClr val="accent1">
                <a:lumMod val="50000"/>
              </a:schemeClr>
            </a:solidFill>
            <a:ln>
              <a:noFill/>
            </a:ln>
            <a:effectLst/>
          </c:spPr>
          <c:invertIfNegative val="0"/>
          <c:dLbls>
            <c:spPr>
              <a:noFill/>
              <a:ln>
                <a:noFill/>
              </a:ln>
              <a:effectLst/>
            </c:spPr>
            <c:txPr>
              <a:bodyPr rot="0" vert="horz"/>
              <a:lstStyle/>
              <a:p>
                <a:pPr>
                  <a:defRPr sz="1200"/>
                </a:pPr>
                <a:endParaRPr lang="es-NI"/>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Hoja2!$B$25:$E$25</c:f>
              <c:numCache>
                <c:formatCode>General</c:formatCode>
                <c:ptCount val="4"/>
                <c:pt idx="0">
                  <c:v>2010</c:v>
                </c:pt>
                <c:pt idx="1">
                  <c:v>2011</c:v>
                </c:pt>
                <c:pt idx="2">
                  <c:v>2012</c:v>
                </c:pt>
                <c:pt idx="3">
                  <c:v>2013</c:v>
                </c:pt>
              </c:numCache>
            </c:numRef>
          </c:cat>
          <c:val>
            <c:numRef>
              <c:f>Hoja2!$B$28:$E$28</c:f>
              <c:numCache>
                <c:formatCode>#,##0.00</c:formatCode>
                <c:ptCount val="4"/>
                <c:pt idx="0">
                  <c:v>212.07542289</c:v>
                </c:pt>
                <c:pt idx="1">
                  <c:v>224.19673975000001</c:v>
                </c:pt>
                <c:pt idx="2">
                  <c:v>148.20317577999973</c:v>
                </c:pt>
                <c:pt idx="3">
                  <c:v>136.68468383999999</c:v>
                </c:pt>
              </c:numCache>
            </c:numRef>
          </c:val>
        </c:ser>
        <c:ser>
          <c:idx val="1"/>
          <c:order val="1"/>
          <c:tx>
            <c:strRef>
              <c:f>Hoja2!$A$29</c:f>
              <c:strCache>
                <c:ptCount val="1"/>
                <c:pt idx="0">
                  <c:v>PUERTO LIMON</c:v>
                </c:pt>
              </c:strCache>
            </c:strRef>
          </c:tx>
          <c:spPr>
            <a:solidFill>
              <a:schemeClr val="accent6">
                <a:lumMod val="50000"/>
              </a:schemeClr>
            </a:solidFill>
            <a:ln>
              <a:noFill/>
            </a:ln>
            <a:effectLst/>
          </c:spPr>
          <c:invertIfNegative val="0"/>
          <c:dLbls>
            <c:spPr>
              <a:noFill/>
              <a:ln>
                <a:noFill/>
              </a:ln>
              <a:effectLst/>
            </c:spPr>
            <c:txPr>
              <a:bodyPr rot="0" vert="horz"/>
              <a:lstStyle/>
              <a:p>
                <a:pPr>
                  <a:defRPr sz="1200"/>
                </a:pPr>
                <a:endParaRPr lang="es-NI"/>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Hoja2!$B$25:$E$25</c:f>
              <c:numCache>
                <c:formatCode>General</c:formatCode>
                <c:ptCount val="4"/>
                <c:pt idx="0">
                  <c:v>2010</c:v>
                </c:pt>
                <c:pt idx="1">
                  <c:v>2011</c:v>
                </c:pt>
                <c:pt idx="2">
                  <c:v>2012</c:v>
                </c:pt>
                <c:pt idx="3">
                  <c:v>2013</c:v>
                </c:pt>
              </c:numCache>
            </c:numRef>
          </c:cat>
          <c:val>
            <c:numRef>
              <c:f>Hoja2!$B$29:$E$29</c:f>
              <c:numCache>
                <c:formatCode>#,##0.00</c:formatCode>
                <c:ptCount val="4"/>
                <c:pt idx="0">
                  <c:v>390.85763409999998</c:v>
                </c:pt>
                <c:pt idx="1">
                  <c:v>491.39251637999928</c:v>
                </c:pt>
                <c:pt idx="2">
                  <c:v>602.27631892000102</c:v>
                </c:pt>
                <c:pt idx="3">
                  <c:v>449.79582898999956</c:v>
                </c:pt>
              </c:numCache>
            </c:numRef>
          </c:val>
        </c:ser>
        <c:dLbls>
          <c:showLegendKey val="0"/>
          <c:showVal val="0"/>
          <c:showCatName val="0"/>
          <c:showSerName val="0"/>
          <c:showPercent val="0"/>
          <c:showBubbleSize val="0"/>
        </c:dLbls>
        <c:gapWidth val="219"/>
        <c:overlap val="-27"/>
        <c:axId val="214058496"/>
        <c:axId val="214060032"/>
      </c:barChart>
      <c:catAx>
        <c:axId val="214058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200"/>
            </a:pPr>
            <a:endParaRPr lang="es-NI"/>
          </a:p>
        </c:txPr>
        <c:crossAx val="214060032"/>
        <c:crosses val="autoZero"/>
        <c:auto val="1"/>
        <c:lblAlgn val="ctr"/>
        <c:lblOffset val="100"/>
        <c:noMultiLvlLbl val="0"/>
      </c:catAx>
      <c:valAx>
        <c:axId val="21406003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s-NI"/>
          </a:p>
        </c:txPr>
        <c:crossAx val="214058496"/>
        <c:crosses val="autoZero"/>
        <c:crossBetween val="between"/>
      </c:valAx>
      <c:spPr>
        <a:noFill/>
        <a:ln>
          <a:noFill/>
        </a:ln>
        <a:effectLst/>
      </c:spPr>
    </c:plotArea>
    <c:legend>
      <c:legendPos val="b"/>
      <c:layout>
        <c:manualLayout>
          <c:xMode val="edge"/>
          <c:yMode val="edge"/>
          <c:x val="6.8975677457409526E-2"/>
          <c:y val="0.91015185069874871"/>
          <c:w val="0.89418040905264118"/>
          <c:h val="6.8918005354752371E-2"/>
        </c:manualLayout>
      </c:layout>
      <c:overlay val="0"/>
      <c:spPr>
        <a:noFill/>
        <a:ln>
          <a:noFill/>
        </a:ln>
        <a:effectLst/>
      </c:spPr>
      <c:txPr>
        <a:bodyPr rot="0" vert="horz"/>
        <a:lstStyle/>
        <a:p>
          <a:pPr>
            <a:defRPr sz="1200"/>
          </a:pPr>
          <a:endParaRPr lang="es-NI"/>
        </a:p>
      </c:txPr>
    </c:legend>
    <c:plotVisOnly val="1"/>
    <c:dispBlanksAs val="gap"/>
    <c:showDLblsOverMax val="0"/>
  </c:chart>
  <c:spPr>
    <a:solidFill>
      <a:schemeClr val="bg1"/>
    </a:solidFill>
    <a:ln w="9525" cap="flat" cmpd="sng" algn="ctr">
      <a:noFill/>
      <a:round/>
    </a:ln>
    <a:effectLst/>
  </c:spPr>
  <c:txPr>
    <a:bodyPr/>
    <a:lstStyle/>
    <a:p>
      <a:pPr>
        <a:defRPr>
          <a:latin typeface="Calibri" pitchFamily="34" charset="0"/>
        </a:defRPr>
      </a:pPr>
      <a:endParaRPr lang="es-NI"/>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987562875507214E-2"/>
          <c:y val="0.1547369477911649"/>
          <c:w val="0.93555847809195058"/>
          <c:h val="0.65178413654618594"/>
        </c:manualLayout>
      </c:layout>
      <c:barChart>
        <c:barDir val="col"/>
        <c:grouping val="clustered"/>
        <c:varyColors val="0"/>
        <c:ser>
          <c:idx val="0"/>
          <c:order val="0"/>
          <c:tx>
            <c:strRef>
              <c:f>Hoja2!$A$28</c:f>
              <c:strCache>
                <c:ptCount val="1"/>
                <c:pt idx="0">
                  <c:v>PUERTO CORTES</c:v>
                </c:pt>
              </c:strCache>
            </c:strRef>
          </c:tx>
          <c:spPr>
            <a:solidFill>
              <a:srgbClr val="002060"/>
            </a:solidFill>
            <a:ln>
              <a:noFill/>
            </a:ln>
            <a:effectLst/>
          </c:spPr>
          <c:invertIfNegative val="0"/>
          <c:dLbls>
            <c:spPr>
              <a:noFill/>
              <a:ln>
                <a:noFill/>
              </a:ln>
              <a:effectLst/>
            </c:spPr>
            <c:txPr>
              <a:bodyPr rot="0" vert="horz"/>
              <a:lstStyle/>
              <a:p>
                <a:pPr>
                  <a:defRPr sz="1200"/>
                </a:pPr>
                <a:endParaRPr lang="es-NI"/>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Hoja2!$B$25:$E$25</c:f>
              <c:numCache>
                <c:formatCode>General</c:formatCode>
                <c:ptCount val="4"/>
                <c:pt idx="0">
                  <c:v>2010</c:v>
                </c:pt>
                <c:pt idx="1">
                  <c:v>2011</c:v>
                </c:pt>
                <c:pt idx="2">
                  <c:v>2012</c:v>
                </c:pt>
                <c:pt idx="3">
                  <c:v>2013</c:v>
                </c:pt>
              </c:numCache>
            </c:numRef>
          </c:cat>
          <c:val>
            <c:numRef>
              <c:f>Hoja2!$H$28:$K$28</c:f>
              <c:numCache>
                <c:formatCode>#,##0.00</c:formatCode>
                <c:ptCount val="4"/>
                <c:pt idx="0">
                  <c:v>77.69032808999988</c:v>
                </c:pt>
                <c:pt idx="1">
                  <c:v>77.529675680000096</c:v>
                </c:pt>
                <c:pt idx="2">
                  <c:v>81.794060959999996</c:v>
                </c:pt>
                <c:pt idx="3">
                  <c:v>87.681294420000114</c:v>
                </c:pt>
              </c:numCache>
            </c:numRef>
          </c:val>
        </c:ser>
        <c:ser>
          <c:idx val="1"/>
          <c:order val="1"/>
          <c:tx>
            <c:strRef>
              <c:f>Hoja2!$A$29</c:f>
              <c:strCache>
                <c:ptCount val="1"/>
                <c:pt idx="0">
                  <c:v>PUERTO LIMON</c:v>
                </c:pt>
              </c:strCache>
            </c:strRef>
          </c:tx>
          <c:spPr>
            <a:solidFill>
              <a:schemeClr val="accent2">
                <a:lumMod val="75000"/>
              </a:schemeClr>
            </a:solidFill>
            <a:ln>
              <a:noFill/>
            </a:ln>
            <a:effectLst/>
          </c:spPr>
          <c:invertIfNegative val="0"/>
          <c:dLbls>
            <c:dLbl>
              <c:idx val="0"/>
              <c:layout>
                <c:manualLayout>
                  <c:x val="3.3489469484056782E-2"/>
                  <c:y val="0"/>
                </c:manualLayout>
              </c:layout>
              <c:showLegendKey val="0"/>
              <c:showVal val="1"/>
              <c:showCatName val="0"/>
              <c:showSerName val="0"/>
              <c:showPercent val="0"/>
              <c:showBubbleSize val="0"/>
            </c:dLbl>
            <c:dLbl>
              <c:idx val="1"/>
              <c:layout>
                <c:manualLayout>
                  <c:x val="1.762603657055619E-2"/>
                  <c:y val="0"/>
                </c:manualLayout>
              </c:layout>
              <c:showLegendKey val="0"/>
              <c:showVal val="1"/>
              <c:showCatName val="0"/>
              <c:showSerName val="0"/>
              <c:showPercent val="0"/>
              <c:showBubbleSize val="0"/>
            </c:dLbl>
            <c:dLbl>
              <c:idx val="3"/>
              <c:layout>
                <c:manualLayout>
                  <c:x val="2.1151243884667454E-2"/>
                  <c:y val="0"/>
                </c:manualLayout>
              </c:layout>
              <c:showLegendKey val="0"/>
              <c:showVal val="1"/>
              <c:showCatName val="0"/>
              <c:showSerName val="0"/>
              <c:showPercent val="0"/>
              <c:showBubbleSize val="0"/>
            </c:dLbl>
            <c:spPr>
              <a:noFill/>
              <a:ln>
                <a:noFill/>
              </a:ln>
              <a:effectLst/>
            </c:spPr>
            <c:txPr>
              <a:bodyPr rot="0" vert="horz"/>
              <a:lstStyle/>
              <a:p>
                <a:pPr>
                  <a:defRPr sz="1200"/>
                </a:pPr>
                <a:endParaRPr lang="es-NI"/>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Hoja2!$B$25:$E$25</c:f>
              <c:numCache>
                <c:formatCode>General</c:formatCode>
                <c:ptCount val="4"/>
                <c:pt idx="0">
                  <c:v>2010</c:v>
                </c:pt>
                <c:pt idx="1">
                  <c:v>2011</c:v>
                </c:pt>
                <c:pt idx="2">
                  <c:v>2012</c:v>
                </c:pt>
                <c:pt idx="3">
                  <c:v>2013</c:v>
                </c:pt>
              </c:numCache>
            </c:numRef>
          </c:cat>
          <c:val>
            <c:numRef>
              <c:f>Hoja2!$H$29:$K$29</c:f>
              <c:numCache>
                <c:formatCode>#,##0.00</c:formatCode>
                <c:ptCount val="4"/>
                <c:pt idx="0">
                  <c:v>73.877597749999978</c:v>
                </c:pt>
                <c:pt idx="1">
                  <c:v>77.908241510000011</c:v>
                </c:pt>
                <c:pt idx="2">
                  <c:v>99.994274350000026</c:v>
                </c:pt>
                <c:pt idx="3">
                  <c:v>90.088675319999837</c:v>
                </c:pt>
              </c:numCache>
            </c:numRef>
          </c:val>
        </c:ser>
        <c:dLbls>
          <c:showLegendKey val="0"/>
          <c:showVal val="0"/>
          <c:showCatName val="0"/>
          <c:showSerName val="0"/>
          <c:showPercent val="0"/>
          <c:showBubbleSize val="0"/>
        </c:dLbls>
        <c:gapWidth val="219"/>
        <c:overlap val="-27"/>
        <c:axId val="213530112"/>
        <c:axId val="213531648"/>
      </c:barChart>
      <c:catAx>
        <c:axId val="21353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200"/>
            </a:pPr>
            <a:endParaRPr lang="es-NI"/>
          </a:p>
        </c:txPr>
        <c:crossAx val="213531648"/>
        <c:crosses val="autoZero"/>
        <c:auto val="1"/>
        <c:lblAlgn val="ctr"/>
        <c:lblOffset val="100"/>
        <c:noMultiLvlLbl val="0"/>
      </c:catAx>
      <c:valAx>
        <c:axId val="21353164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s-NI"/>
          </a:p>
        </c:txPr>
        <c:crossAx val="213530112"/>
        <c:crosses val="autoZero"/>
        <c:crossBetween val="between"/>
      </c:valAx>
      <c:spPr>
        <a:noFill/>
        <a:ln>
          <a:noFill/>
        </a:ln>
        <a:effectLst/>
      </c:spPr>
    </c:plotArea>
    <c:legend>
      <c:legendPos val="b"/>
      <c:layout>
        <c:manualLayout>
          <c:xMode val="edge"/>
          <c:yMode val="edge"/>
          <c:x val="8.1226050449325141E-2"/>
          <c:y val="0.9281373176763611"/>
          <c:w val="0.89103575496459164"/>
          <c:h val="6.8918005354752371E-2"/>
        </c:manualLayout>
      </c:layout>
      <c:overlay val="0"/>
      <c:spPr>
        <a:noFill/>
        <a:ln>
          <a:noFill/>
        </a:ln>
        <a:effectLst/>
      </c:spPr>
      <c:txPr>
        <a:bodyPr rot="0" vert="horz"/>
        <a:lstStyle/>
        <a:p>
          <a:pPr>
            <a:defRPr sz="1100"/>
          </a:pPr>
          <a:endParaRPr lang="es-NI"/>
        </a:p>
      </c:txPr>
    </c:legend>
    <c:plotVisOnly val="1"/>
    <c:dispBlanksAs val="gap"/>
    <c:showDLblsOverMax val="0"/>
  </c:chart>
  <c:spPr>
    <a:solidFill>
      <a:schemeClr val="bg1"/>
    </a:solidFill>
    <a:ln w="9525" cap="flat" cmpd="sng" algn="ctr">
      <a:noFill/>
      <a:round/>
    </a:ln>
    <a:effectLst/>
  </c:spPr>
  <c:txPr>
    <a:bodyPr/>
    <a:lstStyle/>
    <a:p>
      <a:pPr>
        <a:defRPr>
          <a:latin typeface="Calibri" pitchFamily="34" charset="0"/>
        </a:defRPr>
      </a:pPr>
      <a:endParaRPr lang="es-NI"/>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b="1" i="0" baseline="0">
                <a:effectLst/>
              </a:rPr>
              <a:t>Logistics costs as a percentage of the final price of the product</a:t>
            </a:r>
            <a:endParaRPr lang="es-NI" sz="1600">
              <a:effectLst/>
            </a:endParaRPr>
          </a:p>
        </c:rich>
      </c:tx>
      <c:layout/>
      <c:overlay val="0"/>
    </c:title>
    <c:autoTitleDeleted val="0"/>
    <c:plotArea>
      <c:layout>
        <c:manualLayout>
          <c:layoutTarget val="inner"/>
          <c:xMode val="edge"/>
          <c:yMode val="edge"/>
          <c:x val="3.0555555555555565E-2"/>
          <c:y val="6.3260171059077372E-2"/>
          <c:w val="0.93888888888888922"/>
          <c:h val="0.69113026010248491"/>
        </c:manualLayout>
      </c:layout>
      <c:barChart>
        <c:barDir val="col"/>
        <c:grouping val="stacked"/>
        <c:varyColors val="0"/>
        <c:ser>
          <c:idx val="0"/>
          <c:order val="0"/>
          <c:tx>
            <c:strRef>
              <c:f>Hoja1!$A$59</c:f>
              <c:strCache>
                <c:ptCount val="1"/>
                <c:pt idx="0">
                  <c:v>Transport USA</c:v>
                </c:pt>
              </c:strCache>
            </c:strRef>
          </c:tx>
          <c:invertIfNegative val="0"/>
          <c:dLbls>
            <c:txPr>
              <a:bodyPr/>
              <a:lstStyle/>
              <a:p>
                <a:pPr>
                  <a:defRPr sz="1400"/>
                </a:pPr>
                <a:endParaRPr lang="es-NI"/>
              </a:p>
            </c:txPr>
            <c:showLegendKey val="0"/>
            <c:showVal val="1"/>
            <c:showCatName val="0"/>
            <c:showSerName val="0"/>
            <c:showPercent val="0"/>
            <c:showBubbleSize val="0"/>
            <c:showLeaderLines val="0"/>
          </c:dLbls>
          <c:cat>
            <c:strRef>
              <c:f>Hoja1!$B$58:$G$58</c:f>
              <c:strCache>
                <c:ptCount val="6"/>
                <c:pt idx="0">
                  <c:v>Honduras</c:v>
                </c:pt>
                <c:pt idx="1">
                  <c:v>Nicaragua</c:v>
                </c:pt>
                <c:pt idx="2">
                  <c:v>Honduras</c:v>
                </c:pt>
                <c:pt idx="3">
                  <c:v>Nicaragua</c:v>
                </c:pt>
                <c:pt idx="4">
                  <c:v>Honduras</c:v>
                </c:pt>
                <c:pt idx="5">
                  <c:v>Nicaragua</c:v>
                </c:pt>
              </c:strCache>
            </c:strRef>
          </c:cat>
          <c:val>
            <c:numRef>
              <c:f>Hoja1!$B$59:$G$59</c:f>
              <c:numCache>
                <c:formatCode>0</c:formatCode>
                <c:ptCount val="6"/>
                <c:pt idx="0">
                  <c:v>17</c:v>
                </c:pt>
                <c:pt idx="1">
                  <c:v>12</c:v>
                </c:pt>
                <c:pt idx="2">
                  <c:v>14</c:v>
                </c:pt>
                <c:pt idx="3">
                  <c:v>18</c:v>
                </c:pt>
                <c:pt idx="4">
                  <c:v>12</c:v>
                </c:pt>
                <c:pt idx="5">
                  <c:v>7</c:v>
                </c:pt>
              </c:numCache>
            </c:numRef>
          </c:val>
        </c:ser>
        <c:ser>
          <c:idx val="1"/>
          <c:order val="1"/>
          <c:tx>
            <c:strRef>
              <c:f>Hoja1!$A$60</c:f>
              <c:strCache>
                <c:ptCount val="1"/>
                <c:pt idx="0">
                  <c:v>Acuatic transport</c:v>
                </c:pt>
              </c:strCache>
            </c:strRef>
          </c:tx>
          <c:invertIfNegative val="0"/>
          <c:dLbls>
            <c:txPr>
              <a:bodyPr/>
              <a:lstStyle/>
              <a:p>
                <a:pPr>
                  <a:defRPr sz="1400"/>
                </a:pPr>
                <a:endParaRPr lang="es-NI"/>
              </a:p>
            </c:txPr>
            <c:showLegendKey val="0"/>
            <c:showVal val="1"/>
            <c:showCatName val="0"/>
            <c:showSerName val="0"/>
            <c:showPercent val="0"/>
            <c:showBubbleSize val="0"/>
            <c:showLeaderLines val="0"/>
          </c:dLbls>
          <c:cat>
            <c:strRef>
              <c:f>Hoja1!$B$58:$G$58</c:f>
              <c:strCache>
                <c:ptCount val="6"/>
                <c:pt idx="0">
                  <c:v>Honduras</c:v>
                </c:pt>
                <c:pt idx="1">
                  <c:v>Nicaragua</c:v>
                </c:pt>
                <c:pt idx="2">
                  <c:v>Honduras</c:v>
                </c:pt>
                <c:pt idx="3">
                  <c:v>Nicaragua</c:v>
                </c:pt>
                <c:pt idx="4">
                  <c:v>Honduras</c:v>
                </c:pt>
                <c:pt idx="5">
                  <c:v>Nicaragua</c:v>
                </c:pt>
              </c:strCache>
            </c:strRef>
          </c:cat>
          <c:val>
            <c:numRef>
              <c:f>Hoja1!$B$60:$G$60</c:f>
              <c:numCache>
                <c:formatCode>0</c:formatCode>
                <c:ptCount val="6"/>
                <c:pt idx="0">
                  <c:v>10</c:v>
                </c:pt>
                <c:pt idx="1">
                  <c:v>11</c:v>
                </c:pt>
                <c:pt idx="2">
                  <c:v>9</c:v>
                </c:pt>
                <c:pt idx="3">
                  <c:v>4</c:v>
                </c:pt>
                <c:pt idx="4">
                  <c:v>22</c:v>
                </c:pt>
                <c:pt idx="5">
                  <c:v>30</c:v>
                </c:pt>
              </c:numCache>
            </c:numRef>
          </c:val>
        </c:ser>
        <c:ser>
          <c:idx val="2"/>
          <c:order val="2"/>
          <c:tx>
            <c:strRef>
              <c:f>Hoja1!$A$61</c:f>
              <c:strCache>
                <c:ptCount val="1"/>
                <c:pt idx="0">
                  <c:v>Domestic transport</c:v>
                </c:pt>
              </c:strCache>
            </c:strRef>
          </c:tx>
          <c:invertIfNegative val="0"/>
          <c:dLbls>
            <c:txPr>
              <a:bodyPr/>
              <a:lstStyle/>
              <a:p>
                <a:pPr>
                  <a:defRPr sz="1400"/>
                </a:pPr>
                <a:endParaRPr lang="es-NI"/>
              </a:p>
            </c:txPr>
            <c:showLegendKey val="0"/>
            <c:showVal val="1"/>
            <c:showCatName val="0"/>
            <c:showSerName val="0"/>
            <c:showPercent val="0"/>
            <c:showBubbleSize val="0"/>
            <c:showLeaderLines val="0"/>
          </c:dLbls>
          <c:cat>
            <c:strRef>
              <c:f>Hoja1!$B$58:$G$58</c:f>
              <c:strCache>
                <c:ptCount val="6"/>
                <c:pt idx="0">
                  <c:v>Honduras</c:v>
                </c:pt>
                <c:pt idx="1">
                  <c:v>Nicaragua</c:v>
                </c:pt>
                <c:pt idx="2">
                  <c:v>Honduras</c:v>
                </c:pt>
                <c:pt idx="3">
                  <c:v>Nicaragua</c:v>
                </c:pt>
                <c:pt idx="4">
                  <c:v>Honduras</c:v>
                </c:pt>
                <c:pt idx="5">
                  <c:v>Nicaragua</c:v>
                </c:pt>
              </c:strCache>
            </c:strRef>
          </c:cat>
          <c:val>
            <c:numRef>
              <c:f>Hoja1!$B$61:$G$61</c:f>
              <c:numCache>
                <c:formatCode>0</c:formatCode>
                <c:ptCount val="6"/>
                <c:pt idx="0">
                  <c:v>4</c:v>
                </c:pt>
                <c:pt idx="1">
                  <c:v>5</c:v>
                </c:pt>
                <c:pt idx="2">
                  <c:v>3</c:v>
                </c:pt>
                <c:pt idx="3">
                  <c:v>4</c:v>
                </c:pt>
                <c:pt idx="4">
                  <c:v>5</c:v>
                </c:pt>
                <c:pt idx="5">
                  <c:v>5</c:v>
                </c:pt>
              </c:numCache>
            </c:numRef>
          </c:val>
        </c:ser>
        <c:ser>
          <c:idx val="3"/>
          <c:order val="3"/>
          <c:tx>
            <c:strRef>
              <c:f>Hoja1!$A$62</c:f>
              <c:strCache>
                <c:ptCount val="1"/>
                <c:pt idx="0">
                  <c:v>Other logistic</c:v>
                </c:pt>
              </c:strCache>
            </c:strRef>
          </c:tx>
          <c:invertIfNegative val="0"/>
          <c:dLbls>
            <c:txPr>
              <a:bodyPr/>
              <a:lstStyle/>
              <a:p>
                <a:pPr>
                  <a:defRPr sz="1400"/>
                </a:pPr>
                <a:endParaRPr lang="es-NI"/>
              </a:p>
            </c:txPr>
            <c:showLegendKey val="0"/>
            <c:showVal val="1"/>
            <c:showCatName val="0"/>
            <c:showSerName val="0"/>
            <c:showPercent val="0"/>
            <c:showBubbleSize val="0"/>
            <c:showLeaderLines val="0"/>
          </c:dLbls>
          <c:cat>
            <c:strRef>
              <c:f>Hoja1!$B$58:$G$58</c:f>
              <c:strCache>
                <c:ptCount val="6"/>
                <c:pt idx="0">
                  <c:v>Honduras</c:v>
                </c:pt>
                <c:pt idx="1">
                  <c:v>Nicaragua</c:v>
                </c:pt>
                <c:pt idx="2">
                  <c:v>Honduras</c:v>
                </c:pt>
                <c:pt idx="3">
                  <c:v>Nicaragua</c:v>
                </c:pt>
                <c:pt idx="4">
                  <c:v>Honduras</c:v>
                </c:pt>
                <c:pt idx="5">
                  <c:v>Nicaragua</c:v>
                </c:pt>
              </c:strCache>
            </c:strRef>
          </c:cat>
          <c:val>
            <c:numRef>
              <c:f>Hoja1!$B$62:$G$62</c:f>
              <c:numCache>
                <c:formatCode>0</c:formatCode>
                <c:ptCount val="6"/>
                <c:pt idx="0">
                  <c:v>9</c:v>
                </c:pt>
                <c:pt idx="1">
                  <c:v>8</c:v>
                </c:pt>
                <c:pt idx="2">
                  <c:v>3</c:v>
                </c:pt>
                <c:pt idx="3">
                  <c:v>3</c:v>
                </c:pt>
                <c:pt idx="4">
                  <c:v>6</c:v>
                </c:pt>
                <c:pt idx="5">
                  <c:v>6</c:v>
                </c:pt>
              </c:numCache>
            </c:numRef>
          </c:val>
        </c:ser>
        <c:dLbls>
          <c:showLegendKey val="0"/>
          <c:showVal val="1"/>
          <c:showCatName val="0"/>
          <c:showSerName val="0"/>
          <c:showPercent val="0"/>
          <c:showBubbleSize val="0"/>
        </c:dLbls>
        <c:gapWidth val="95"/>
        <c:overlap val="100"/>
        <c:axId val="213620992"/>
        <c:axId val="213639168"/>
      </c:barChart>
      <c:catAx>
        <c:axId val="213620992"/>
        <c:scaling>
          <c:orientation val="minMax"/>
        </c:scaling>
        <c:delete val="0"/>
        <c:axPos val="b"/>
        <c:majorTickMark val="none"/>
        <c:minorTickMark val="none"/>
        <c:tickLblPos val="nextTo"/>
        <c:txPr>
          <a:bodyPr/>
          <a:lstStyle/>
          <a:p>
            <a:pPr>
              <a:defRPr sz="1100"/>
            </a:pPr>
            <a:endParaRPr lang="es-NI"/>
          </a:p>
        </c:txPr>
        <c:crossAx val="213639168"/>
        <c:crosses val="autoZero"/>
        <c:auto val="1"/>
        <c:lblAlgn val="ctr"/>
        <c:lblOffset val="100"/>
        <c:noMultiLvlLbl val="0"/>
      </c:catAx>
      <c:valAx>
        <c:axId val="213639168"/>
        <c:scaling>
          <c:orientation val="minMax"/>
        </c:scaling>
        <c:delete val="1"/>
        <c:axPos val="l"/>
        <c:numFmt formatCode="0" sourceLinked="1"/>
        <c:majorTickMark val="out"/>
        <c:minorTickMark val="none"/>
        <c:tickLblPos val="none"/>
        <c:crossAx val="213620992"/>
        <c:crosses val="autoZero"/>
        <c:crossBetween val="between"/>
      </c:valAx>
    </c:plotArea>
    <c:legend>
      <c:legendPos val="t"/>
      <c:layout>
        <c:manualLayout>
          <c:xMode val="edge"/>
          <c:yMode val="edge"/>
          <c:x val="3.888888888888889E-2"/>
          <c:y val="0.90254629629629635"/>
          <c:w val="0.9"/>
          <c:h val="8.3717191601049915E-2"/>
        </c:manualLayout>
      </c:layout>
      <c:overlay val="0"/>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lineChart>
        <c:grouping val="standard"/>
        <c:varyColors val="0"/>
        <c:ser>
          <c:idx val="2"/>
          <c:order val="0"/>
          <c:tx>
            <c:strRef>
              <c:f>Hoja1!$D$2</c:f>
              <c:strCache>
                <c:ptCount val="1"/>
                <c:pt idx="0">
                  <c:v>FIDEG</c:v>
                </c:pt>
              </c:strCache>
            </c:strRef>
          </c:tx>
          <c:dLbls>
            <c:dLbl>
              <c:idx val="0"/>
              <c:delete val="1"/>
            </c:dLbl>
            <c:dLbl>
              <c:idx val="1"/>
              <c:delete val="1"/>
            </c:dLbl>
            <c:dLbl>
              <c:idx val="2"/>
              <c:layout>
                <c:manualLayout>
                  <c:x val="1.46499763062588E-2"/>
                  <c:y val="-2.0178800057326876E-2"/>
                </c:manualLayout>
              </c:layout>
              <c:dLblPos val="t"/>
              <c:showLegendKey val="0"/>
              <c:showVal val="1"/>
              <c:showCatName val="0"/>
              <c:showSerName val="0"/>
              <c:showPercent val="0"/>
              <c:showBubbleSize val="0"/>
            </c:dLbl>
            <c:numFmt formatCode="0.0%" sourceLinked="0"/>
            <c:dLblPos val="t"/>
            <c:showLegendKey val="0"/>
            <c:showVal val="1"/>
            <c:showCatName val="0"/>
            <c:showSerName val="0"/>
            <c:showPercent val="0"/>
            <c:showBubbleSize val="0"/>
            <c:showLeaderLines val="0"/>
          </c:dLbls>
          <c:cat>
            <c:numRef>
              <c:f>Hoja1!$B$3:$B$8</c:f>
              <c:numCache>
                <c:formatCode>General</c:formatCode>
                <c:ptCount val="6"/>
                <c:pt idx="0">
                  <c:v>2001</c:v>
                </c:pt>
                <c:pt idx="1">
                  <c:v>2005</c:v>
                </c:pt>
                <c:pt idx="2">
                  <c:v>2009</c:v>
                </c:pt>
                <c:pt idx="3">
                  <c:v>2010</c:v>
                </c:pt>
                <c:pt idx="4">
                  <c:v>2011</c:v>
                </c:pt>
                <c:pt idx="5">
                  <c:v>2012</c:v>
                </c:pt>
              </c:numCache>
            </c:numRef>
          </c:cat>
          <c:val>
            <c:numRef>
              <c:f>Hoja1!$D$3:$D$8</c:f>
              <c:numCache>
                <c:formatCode>0.00%</c:formatCode>
                <c:ptCount val="6"/>
                <c:pt idx="0">
                  <c:v>0.15100000000000041</c:v>
                </c:pt>
                <c:pt idx="1">
                  <c:v>0.17200000000000001</c:v>
                </c:pt>
                <c:pt idx="2">
                  <c:v>9.7000000000000003E-2</c:v>
                </c:pt>
                <c:pt idx="3">
                  <c:v>9.0000000000000024E-2</c:v>
                </c:pt>
                <c:pt idx="4">
                  <c:v>8.2000000000000017E-2</c:v>
                </c:pt>
                <c:pt idx="5">
                  <c:v>7.5999999999999998E-2</c:v>
                </c:pt>
              </c:numCache>
            </c:numRef>
          </c:val>
          <c:smooth val="0"/>
        </c:ser>
        <c:ser>
          <c:idx val="1"/>
          <c:order val="1"/>
          <c:tx>
            <c:strRef>
              <c:f>Hoja1!$C$2</c:f>
              <c:strCache>
                <c:ptCount val="1"/>
                <c:pt idx="0">
                  <c:v>INIDE</c:v>
                </c:pt>
              </c:strCache>
            </c:strRef>
          </c:tx>
          <c:dLbls>
            <c:dLbl>
              <c:idx val="2"/>
              <c:layout>
                <c:manualLayout>
                  <c:x val="-3.3973295054215043E-2"/>
                  <c:y val="-3.6856498860612832E-2"/>
                </c:manualLayout>
              </c:layout>
              <c:dLblPos val="r"/>
              <c:showLegendKey val="0"/>
              <c:showVal val="1"/>
              <c:showCatName val="0"/>
              <c:showSerName val="0"/>
              <c:showPercent val="0"/>
              <c:showBubbleSize val="0"/>
            </c:dLbl>
            <c:numFmt formatCode="0.0%" sourceLinked="0"/>
            <c:dLblPos val="t"/>
            <c:showLegendKey val="0"/>
            <c:showVal val="1"/>
            <c:showCatName val="0"/>
            <c:showSerName val="0"/>
            <c:showPercent val="0"/>
            <c:showBubbleSize val="0"/>
            <c:showLeaderLines val="0"/>
          </c:dLbls>
          <c:cat>
            <c:numRef>
              <c:f>Hoja1!$B$3:$B$8</c:f>
              <c:numCache>
                <c:formatCode>General</c:formatCode>
                <c:ptCount val="6"/>
                <c:pt idx="0">
                  <c:v>2001</c:v>
                </c:pt>
                <c:pt idx="1">
                  <c:v>2005</c:v>
                </c:pt>
                <c:pt idx="2">
                  <c:v>2009</c:v>
                </c:pt>
                <c:pt idx="3">
                  <c:v>2010</c:v>
                </c:pt>
                <c:pt idx="4">
                  <c:v>2011</c:v>
                </c:pt>
                <c:pt idx="5">
                  <c:v>2012</c:v>
                </c:pt>
              </c:numCache>
            </c:numRef>
          </c:cat>
          <c:val>
            <c:numRef>
              <c:f>Hoja1!$C$3:$C$5</c:f>
              <c:numCache>
                <c:formatCode>0.00%</c:formatCode>
                <c:ptCount val="3"/>
                <c:pt idx="0">
                  <c:v>0.15100000000000041</c:v>
                </c:pt>
                <c:pt idx="1">
                  <c:v>0.17200000000000001</c:v>
                </c:pt>
                <c:pt idx="2">
                  <c:v>0.14600000000000021</c:v>
                </c:pt>
              </c:numCache>
            </c:numRef>
          </c:val>
          <c:smooth val="0"/>
        </c:ser>
        <c:dLbls>
          <c:showLegendKey val="0"/>
          <c:showVal val="1"/>
          <c:showCatName val="0"/>
          <c:showSerName val="0"/>
          <c:showPercent val="0"/>
          <c:showBubbleSize val="0"/>
        </c:dLbls>
        <c:marker val="1"/>
        <c:smooth val="0"/>
        <c:axId val="203240576"/>
        <c:axId val="203242112"/>
      </c:lineChart>
      <c:catAx>
        <c:axId val="203240576"/>
        <c:scaling>
          <c:orientation val="minMax"/>
        </c:scaling>
        <c:delete val="0"/>
        <c:axPos val="b"/>
        <c:numFmt formatCode="General" sourceLinked="1"/>
        <c:majorTickMark val="out"/>
        <c:minorTickMark val="none"/>
        <c:tickLblPos val="nextTo"/>
        <c:crossAx val="203242112"/>
        <c:crosses val="autoZero"/>
        <c:auto val="1"/>
        <c:lblAlgn val="ctr"/>
        <c:lblOffset val="100"/>
        <c:noMultiLvlLbl val="0"/>
      </c:catAx>
      <c:valAx>
        <c:axId val="203242112"/>
        <c:scaling>
          <c:orientation val="minMax"/>
          <c:max val="0.2"/>
          <c:min val="6.0000000000000039E-2"/>
        </c:scaling>
        <c:delete val="0"/>
        <c:axPos val="l"/>
        <c:numFmt formatCode="0%" sourceLinked="0"/>
        <c:majorTickMark val="out"/>
        <c:minorTickMark val="none"/>
        <c:tickLblPos val="nextTo"/>
        <c:crossAx val="203240576"/>
        <c:crosses val="autoZero"/>
        <c:crossBetween val="between"/>
        <c:majorUnit val="2.0000000000000014E-2"/>
      </c:valAx>
      <c:spPr>
        <a:noFill/>
      </c:spPr>
    </c:plotArea>
    <c:plotVisOnly val="1"/>
    <c:dispBlanksAs val="gap"/>
    <c:showDLblsOverMax val="0"/>
  </c:chart>
  <c:spPr>
    <a:ln>
      <a:noFill/>
    </a:ln>
  </c:spPr>
  <c:txPr>
    <a:bodyPr/>
    <a:lstStyle/>
    <a:p>
      <a:pPr>
        <a:defRPr sz="1400"/>
      </a:pPr>
      <a:endParaRPr lang="es-NI"/>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sz="1600"/>
            </a:pPr>
            <a:r>
              <a:rPr lang="en-US" sz="1600" b="1" i="0" u="none" strike="noStrike" baseline="0" dirty="0" smtClean="0">
                <a:effectLst/>
              </a:rPr>
              <a:t>Logistics costs as a percentage of GDP</a:t>
            </a:r>
            <a:endParaRPr lang="en-US" sz="1600" dirty="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txPr>
              <a:bodyPr/>
              <a:lstStyle/>
              <a:p>
                <a:pPr>
                  <a:defRPr sz="1100" b="1"/>
                </a:pPr>
                <a:endParaRPr lang="es-NI"/>
              </a:p>
            </c:txPr>
            <c:showLegendKey val="0"/>
            <c:showVal val="1"/>
            <c:showCatName val="0"/>
            <c:showSerName val="0"/>
            <c:showPercent val="0"/>
            <c:showBubbleSize val="0"/>
            <c:showLeaderLines val="0"/>
          </c:dLbls>
          <c:cat>
            <c:strRef>
              <c:f>Hoja1!$G$3:$G$12</c:f>
              <c:strCache>
                <c:ptCount val="10"/>
                <c:pt idx="0">
                  <c:v>Perú</c:v>
                </c:pt>
                <c:pt idx="1">
                  <c:v>Argentina</c:v>
                </c:pt>
                <c:pt idx="2">
                  <c:v>Brasil</c:v>
                </c:pt>
                <c:pt idx="3">
                  <c:v>Colombia</c:v>
                </c:pt>
                <c:pt idx="4">
                  <c:v>México</c:v>
                </c:pt>
                <c:pt idx="5">
                  <c:v>Chile</c:v>
                </c:pt>
                <c:pt idx="6">
                  <c:v>Panamá</c:v>
                </c:pt>
                <c:pt idx="7">
                  <c:v>USA</c:v>
                </c:pt>
                <c:pt idx="8">
                  <c:v>OCDE</c:v>
                </c:pt>
                <c:pt idx="9">
                  <c:v>Singapur</c:v>
                </c:pt>
              </c:strCache>
            </c:strRef>
          </c:cat>
          <c:val>
            <c:numRef>
              <c:f>Hoja1!$H$3:$H$12</c:f>
              <c:numCache>
                <c:formatCode>0.0%</c:formatCode>
                <c:ptCount val="10"/>
                <c:pt idx="0">
                  <c:v>0.32000000000000017</c:v>
                </c:pt>
                <c:pt idx="1">
                  <c:v>0.27</c:v>
                </c:pt>
                <c:pt idx="2">
                  <c:v>0.26</c:v>
                </c:pt>
                <c:pt idx="3">
                  <c:v>0.23</c:v>
                </c:pt>
                <c:pt idx="4">
                  <c:v>0.2</c:v>
                </c:pt>
                <c:pt idx="5">
                  <c:v>0.18000000000000008</c:v>
                </c:pt>
                <c:pt idx="6">
                  <c:v>0.12000000000000002</c:v>
                </c:pt>
                <c:pt idx="7">
                  <c:v>9.5000000000000043E-2</c:v>
                </c:pt>
                <c:pt idx="8">
                  <c:v>9.0000000000000024E-2</c:v>
                </c:pt>
                <c:pt idx="9">
                  <c:v>8.5000000000000006E-2</c:v>
                </c:pt>
              </c:numCache>
            </c:numRef>
          </c:val>
        </c:ser>
        <c:dLbls>
          <c:showLegendKey val="0"/>
          <c:showVal val="0"/>
          <c:showCatName val="0"/>
          <c:showSerName val="0"/>
          <c:showPercent val="0"/>
          <c:showBubbleSize val="0"/>
        </c:dLbls>
        <c:gapWidth val="150"/>
        <c:shape val="cylinder"/>
        <c:axId val="213684992"/>
        <c:axId val="213686528"/>
        <c:axId val="0"/>
      </c:bar3DChart>
      <c:catAx>
        <c:axId val="213684992"/>
        <c:scaling>
          <c:orientation val="minMax"/>
        </c:scaling>
        <c:delete val="0"/>
        <c:axPos val="b"/>
        <c:majorTickMark val="none"/>
        <c:minorTickMark val="none"/>
        <c:tickLblPos val="nextTo"/>
        <c:txPr>
          <a:bodyPr/>
          <a:lstStyle/>
          <a:p>
            <a:pPr>
              <a:defRPr sz="1400" b="1"/>
            </a:pPr>
            <a:endParaRPr lang="es-NI"/>
          </a:p>
        </c:txPr>
        <c:crossAx val="213686528"/>
        <c:crosses val="autoZero"/>
        <c:auto val="1"/>
        <c:lblAlgn val="ctr"/>
        <c:lblOffset val="100"/>
        <c:noMultiLvlLbl val="0"/>
      </c:catAx>
      <c:valAx>
        <c:axId val="213686528"/>
        <c:scaling>
          <c:orientation val="minMax"/>
        </c:scaling>
        <c:delete val="1"/>
        <c:axPos val="l"/>
        <c:numFmt formatCode="0.0%" sourceLinked="1"/>
        <c:majorTickMark val="none"/>
        <c:minorTickMark val="none"/>
        <c:tickLblPos val="none"/>
        <c:crossAx val="213684992"/>
        <c:crosses val="autoZero"/>
        <c:crossBetween val="between"/>
      </c:valAx>
    </c:plotArea>
    <c:plotVisOnly val="1"/>
    <c:dispBlanksAs val="gap"/>
    <c:showDLblsOverMax val="0"/>
  </c:chart>
  <c:spPr>
    <a:ln>
      <a:solidFill>
        <a:schemeClr val="tx2"/>
      </a:solid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chemeClr val="tx2"/>
                </a:solidFill>
              </a:defRPr>
            </a:pPr>
            <a:r>
              <a:rPr lang="en-US" sz="1400" dirty="0" smtClean="0">
                <a:solidFill>
                  <a:schemeClr val="tx2"/>
                </a:solidFill>
              </a:rPr>
              <a:t>Comparison of CO2 emissions in some countries and the emissions avoided by the transit of Mega Boats trough the Canal (thousands of metric tons)</a:t>
            </a:r>
            <a:endParaRPr lang="en-US" sz="1400" dirty="0">
              <a:solidFill>
                <a:schemeClr val="tx2"/>
              </a:solidFill>
            </a:endParaRP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spPr>
            <a:solidFill>
              <a:srgbClr val="002060"/>
            </a:solidFill>
          </c:spPr>
          <c:invertIfNegative val="0"/>
          <c:dLbls>
            <c:dLbl>
              <c:idx val="12"/>
              <c:spPr/>
              <c:txPr>
                <a:bodyPr/>
                <a:lstStyle/>
                <a:p>
                  <a:pPr>
                    <a:defRPr sz="1050" b="1">
                      <a:solidFill>
                        <a:srgbClr val="C00000"/>
                      </a:solidFill>
                    </a:defRPr>
                  </a:pPr>
                  <a:endParaRPr lang="es-NI"/>
                </a:p>
              </c:txPr>
              <c:showLegendKey val="0"/>
              <c:showVal val="1"/>
              <c:showCatName val="0"/>
              <c:showSerName val="0"/>
              <c:showPercent val="0"/>
              <c:showBubbleSize val="0"/>
            </c:dLbl>
            <c:txPr>
              <a:bodyPr/>
              <a:lstStyle/>
              <a:p>
                <a:pPr>
                  <a:defRPr b="1"/>
                </a:pPr>
                <a:endParaRPr lang="es-NI"/>
              </a:p>
            </c:txPr>
            <c:showLegendKey val="0"/>
            <c:showVal val="1"/>
            <c:showCatName val="0"/>
            <c:showSerName val="0"/>
            <c:showPercent val="0"/>
            <c:showBubbleSize val="0"/>
            <c:showLeaderLines val="0"/>
          </c:dLbls>
          <c:cat>
            <c:strRef>
              <c:f>Hoja1!$M$26:$Y$26</c:f>
              <c:strCache>
                <c:ptCount val="13"/>
                <c:pt idx="0">
                  <c:v>Nicaragua</c:v>
                </c:pt>
                <c:pt idx="1">
                  <c:v>Costa Rica</c:v>
                </c:pt>
                <c:pt idx="2">
                  <c:v>Panama</c:v>
                </c:pt>
                <c:pt idx="3">
                  <c:v>Honduras </c:v>
                </c:pt>
                <c:pt idx="4">
                  <c:v>Guatemala </c:v>
                </c:pt>
                <c:pt idx="5">
                  <c:v>El Salvador</c:v>
                </c:pt>
                <c:pt idx="6">
                  <c:v>Ecuador</c:v>
                </c:pt>
                <c:pt idx="7">
                  <c:v>Bolivia</c:v>
                </c:pt>
                <c:pt idx="8">
                  <c:v>Noruega</c:v>
                </c:pt>
                <c:pt idx="9">
                  <c:v>Dinamarca</c:v>
                </c:pt>
                <c:pt idx="10">
                  <c:v>Croacia</c:v>
                </c:pt>
                <c:pt idx="11">
                  <c:v>Suiza</c:v>
                </c:pt>
                <c:pt idx="12">
                  <c:v>Emisiones evitadas</c:v>
                </c:pt>
              </c:strCache>
            </c:strRef>
          </c:cat>
          <c:val>
            <c:numRef>
              <c:f>Hoja1!$A$2:$M$2</c:f>
              <c:numCache>
                <c:formatCode>#,##0</c:formatCode>
                <c:ptCount val="13"/>
                <c:pt idx="0">
                  <c:v>4547</c:v>
                </c:pt>
                <c:pt idx="1">
                  <c:v>7770</c:v>
                </c:pt>
                <c:pt idx="2">
                  <c:v>9633</c:v>
                </c:pt>
                <c:pt idx="3">
                  <c:v>8108</c:v>
                </c:pt>
                <c:pt idx="4">
                  <c:v>11118</c:v>
                </c:pt>
                <c:pt idx="5">
                  <c:v>6249</c:v>
                </c:pt>
                <c:pt idx="6">
                  <c:v>16835</c:v>
                </c:pt>
                <c:pt idx="7">
                  <c:v>15456</c:v>
                </c:pt>
                <c:pt idx="8">
                  <c:v>57187</c:v>
                </c:pt>
                <c:pt idx="9">
                  <c:v>46303</c:v>
                </c:pt>
                <c:pt idx="10">
                  <c:v>20884</c:v>
                </c:pt>
                <c:pt idx="11">
                  <c:v>38757</c:v>
                </c:pt>
                <c:pt idx="12">
                  <c:v>32500</c:v>
                </c:pt>
              </c:numCache>
            </c:numRef>
          </c:val>
        </c:ser>
        <c:dLbls>
          <c:showLegendKey val="0"/>
          <c:showVal val="1"/>
          <c:showCatName val="0"/>
          <c:showSerName val="0"/>
          <c:showPercent val="0"/>
          <c:showBubbleSize val="0"/>
        </c:dLbls>
        <c:gapWidth val="150"/>
        <c:shape val="box"/>
        <c:axId val="214136320"/>
        <c:axId val="214137856"/>
        <c:axId val="0"/>
      </c:bar3DChart>
      <c:catAx>
        <c:axId val="214136320"/>
        <c:scaling>
          <c:orientation val="minMax"/>
        </c:scaling>
        <c:delete val="0"/>
        <c:axPos val="b"/>
        <c:majorTickMark val="none"/>
        <c:minorTickMark val="none"/>
        <c:tickLblPos val="nextTo"/>
        <c:txPr>
          <a:bodyPr/>
          <a:lstStyle/>
          <a:p>
            <a:pPr>
              <a:defRPr sz="900" b="1"/>
            </a:pPr>
            <a:endParaRPr lang="es-NI"/>
          </a:p>
        </c:txPr>
        <c:crossAx val="214137856"/>
        <c:crosses val="autoZero"/>
        <c:auto val="1"/>
        <c:lblAlgn val="ctr"/>
        <c:lblOffset val="100"/>
        <c:noMultiLvlLbl val="0"/>
      </c:catAx>
      <c:valAx>
        <c:axId val="214137856"/>
        <c:scaling>
          <c:orientation val="minMax"/>
        </c:scaling>
        <c:delete val="1"/>
        <c:axPos val="l"/>
        <c:numFmt formatCode="#,##0" sourceLinked="1"/>
        <c:majorTickMark val="out"/>
        <c:minorTickMark val="none"/>
        <c:tickLblPos val="none"/>
        <c:crossAx val="214136320"/>
        <c:crosses val="autoZero"/>
        <c:crossBetween val="between"/>
      </c:valAx>
    </c:plotArea>
    <c:plotVisOnly val="1"/>
    <c:dispBlanksAs val="gap"/>
    <c:showDLblsOverMax val="0"/>
  </c:chart>
  <c:spPr>
    <a:ln>
      <a:solidFill>
        <a:schemeClr val="accent6"/>
      </a:solidFill>
    </a:ln>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solidFill>
                  <a:schemeClr val="tx2"/>
                </a:solidFill>
              </a:defRPr>
            </a:pPr>
            <a:r>
              <a:rPr lang="en-US" sz="1600" dirty="0" smtClean="0">
                <a:solidFill>
                  <a:schemeClr val="tx2"/>
                </a:solidFill>
              </a:rPr>
              <a:t>CO2 emissions (thousand metric tons)</a:t>
            </a:r>
            <a:endParaRPr lang="en-US" sz="1600" dirty="0">
              <a:solidFill>
                <a:schemeClr val="tx2"/>
              </a:solidFill>
            </a:endParaRPr>
          </a:p>
        </c:rich>
      </c:tx>
      <c:layout/>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spPr>
            <a:solidFill>
              <a:srgbClr val="00B050"/>
            </a:solidFill>
          </c:spPr>
          <c:invertIfNegative val="0"/>
          <c:dLbls>
            <c:dLbl>
              <c:idx val="0"/>
              <c:layout>
                <c:manualLayout>
                  <c:x val="3.3403656821378355E-3"/>
                  <c:y val="-2.806032660894488E-3"/>
                </c:manualLayout>
              </c:layout>
              <c:showLegendKey val="0"/>
              <c:showVal val="1"/>
              <c:showCatName val="0"/>
              <c:showSerName val="0"/>
              <c:showPercent val="0"/>
              <c:showBubbleSize val="0"/>
            </c:dLbl>
            <c:dLbl>
              <c:idx val="1"/>
              <c:layout>
                <c:manualLayout>
                  <c:x val="2.3879901020630746E-2"/>
                  <c:y val="0"/>
                </c:manualLayout>
              </c:layout>
              <c:showLegendKey val="0"/>
              <c:showVal val="1"/>
              <c:showCatName val="0"/>
              <c:showSerName val="0"/>
              <c:showPercent val="0"/>
              <c:showBubbleSize val="0"/>
            </c:dLbl>
            <c:dLbl>
              <c:idx val="2"/>
              <c:layout>
                <c:manualLayout>
                  <c:x val="2.9849876275788414E-2"/>
                  <c:y val="5.612065321788976E-3"/>
                </c:manualLayout>
              </c:layout>
              <c:spPr/>
              <c:txPr>
                <a:bodyPr/>
                <a:lstStyle/>
                <a:p>
                  <a:pPr>
                    <a:defRPr sz="1100" b="1">
                      <a:solidFill>
                        <a:srgbClr val="C00000"/>
                      </a:solidFill>
                    </a:defRPr>
                  </a:pPr>
                  <a:endParaRPr lang="es-NI"/>
                </a:p>
              </c:txPr>
              <c:showLegendKey val="0"/>
              <c:showVal val="1"/>
              <c:showCatName val="0"/>
              <c:showSerName val="0"/>
              <c:showPercent val="0"/>
              <c:showBubbleSize val="0"/>
            </c:dLbl>
            <c:txPr>
              <a:bodyPr/>
              <a:lstStyle/>
              <a:p>
                <a:pPr>
                  <a:defRPr sz="1100" b="1"/>
                </a:pPr>
                <a:endParaRPr lang="es-NI"/>
              </a:p>
            </c:txPr>
            <c:showLegendKey val="0"/>
            <c:showVal val="1"/>
            <c:showCatName val="0"/>
            <c:showSerName val="0"/>
            <c:showPercent val="0"/>
            <c:showBubbleSize val="0"/>
            <c:showLeaderLines val="0"/>
          </c:dLbls>
          <c:cat>
            <c:strRef>
              <c:f>Hoja1!$L$47:$L$49</c:f>
              <c:strCache>
                <c:ptCount val="3"/>
                <c:pt idx="0">
                  <c:v>Transporte Marítimo</c:v>
                </c:pt>
                <c:pt idx="1">
                  <c:v>Barcos que transitarán el Canal (5% del transporte mundial)</c:v>
                </c:pt>
                <c:pt idx="2">
                  <c:v>emisiones evitadas por el Gran Canal (Mega barcos reducen hasta en 50% las emisiones)</c:v>
                </c:pt>
              </c:strCache>
            </c:strRef>
          </c:cat>
          <c:val>
            <c:numRef>
              <c:f>Hoja1!$C$27:$C$29</c:f>
              <c:numCache>
                <c:formatCode>#,##0</c:formatCode>
                <c:ptCount val="3"/>
                <c:pt idx="0">
                  <c:v>1300000</c:v>
                </c:pt>
                <c:pt idx="1">
                  <c:v>65000</c:v>
                </c:pt>
                <c:pt idx="2">
                  <c:v>32500</c:v>
                </c:pt>
              </c:numCache>
            </c:numRef>
          </c:val>
        </c:ser>
        <c:dLbls>
          <c:showLegendKey val="0"/>
          <c:showVal val="1"/>
          <c:showCatName val="0"/>
          <c:showSerName val="0"/>
          <c:showPercent val="0"/>
          <c:showBubbleSize val="0"/>
        </c:dLbls>
        <c:gapWidth val="150"/>
        <c:shape val="box"/>
        <c:axId val="214437888"/>
        <c:axId val="214439424"/>
        <c:axId val="0"/>
      </c:bar3DChart>
      <c:catAx>
        <c:axId val="214437888"/>
        <c:scaling>
          <c:orientation val="maxMin"/>
        </c:scaling>
        <c:delete val="0"/>
        <c:axPos val="l"/>
        <c:majorTickMark val="none"/>
        <c:minorTickMark val="none"/>
        <c:tickLblPos val="nextTo"/>
        <c:txPr>
          <a:bodyPr/>
          <a:lstStyle/>
          <a:p>
            <a:pPr>
              <a:defRPr sz="1200" b="1"/>
            </a:pPr>
            <a:endParaRPr lang="es-NI"/>
          </a:p>
        </c:txPr>
        <c:crossAx val="214439424"/>
        <c:crosses val="autoZero"/>
        <c:auto val="1"/>
        <c:lblAlgn val="ctr"/>
        <c:lblOffset val="100"/>
        <c:noMultiLvlLbl val="0"/>
      </c:catAx>
      <c:valAx>
        <c:axId val="214439424"/>
        <c:scaling>
          <c:orientation val="minMax"/>
        </c:scaling>
        <c:delete val="1"/>
        <c:axPos val="t"/>
        <c:numFmt formatCode="#,##0" sourceLinked="1"/>
        <c:majorTickMark val="out"/>
        <c:minorTickMark val="none"/>
        <c:tickLblPos val="none"/>
        <c:crossAx val="214437888"/>
        <c:crosses val="autoZero"/>
        <c:crossBetween val="between"/>
      </c:valAx>
    </c:plotArea>
    <c:plotVisOnly val="1"/>
    <c:dispBlanksAs val="gap"/>
    <c:showDLblsOverMax val="0"/>
  </c:chart>
  <c:spPr>
    <a:ln>
      <a:solidFill>
        <a:srgbClr val="7030A0"/>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lgn="l">
              <a:defRPr sz="1400">
                <a:solidFill>
                  <a:schemeClr val="tx2"/>
                </a:solidFill>
              </a:defRPr>
            </a:pPr>
            <a:r>
              <a:rPr lang="en-US" sz="1600" dirty="0">
                <a:solidFill>
                  <a:schemeClr val="tx2"/>
                </a:solidFill>
              </a:rPr>
              <a:t>Declining income inequality in Latin America, by country: 2000-2011</a:t>
            </a:r>
          </a:p>
          <a:p>
            <a:pPr algn="l">
              <a:defRPr sz="1400">
                <a:solidFill>
                  <a:schemeClr val="tx2"/>
                </a:solidFill>
              </a:defRPr>
            </a:pPr>
            <a:r>
              <a:rPr lang="en-US" sz="1400" i="1" dirty="0">
                <a:solidFill>
                  <a:schemeClr val="tx2"/>
                </a:solidFill>
              </a:rPr>
              <a:t>Annual % change in the </a:t>
            </a:r>
            <a:r>
              <a:rPr lang="en-US" sz="1400" i="1" dirty="0" err="1">
                <a:solidFill>
                  <a:schemeClr val="tx2"/>
                </a:solidFill>
              </a:rPr>
              <a:t>Gini</a:t>
            </a:r>
            <a:r>
              <a:rPr lang="en-US" sz="1400" i="1" dirty="0">
                <a:solidFill>
                  <a:schemeClr val="tx2"/>
                </a:solidFill>
              </a:rPr>
              <a:t> coefficient</a:t>
            </a:r>
          </a:p>
        </c:rich>
      </c:tx>
      <c:layout>
        <c:manualLayout>
          <c:xMode val="edge"/>
          <c:yMode val="edge"/>
          <c:x val="2.0878544028150323E-3"/>
          <c:y val="3.2222457720484095E-3"/>
        </c:manualLayout>
      </c:layout>
      <c:overlay val="1"/>
    </c:title>
    <c:autoTitleDeleted val="0"/>
    <c:view3D>
      <c:rotX val="15"/>
      <c:rotY val="20"/>
      <c:rAngAx val="1"/>
    </c:view3D>
    <c:floor>
      <c:thickness val="0"/>
      <c:spPr>
        <a:noFill/>
        <a:ln w="9525">
          <a:noFill/>
        </a:ln>
      </c:spPr>
    </c:floor>
    <c:sideWall>
      <c:thickness val="0"/>
    </c:sideWall>
    <c:backWall>
      <c:thickness val="0"/>
    </c:backWall>
    <c:plotArea>
      <c:layout>
        <c:manualLayout>
          <c:layoutTarget val="inner"/>
          <c:xMode val="edge"/>
          <c:yMode val="edge"/>
          <c:x val="3.2962995010239124E-2"/>
          <c:y val="0"/>
          <c:w val="0.96503440916039362"/>
          <c:h val="0.902279879658057"/>
        </c:manualLayout>
      </c:layout>
      <c:bar3DChart>
        <c:barDir val="col"/>
        <c:grouping val="clustered"/>
        <c:varyColors val="0"/>
        <c:ser>
          <c:idx val="0"/>
          <c:order val="0"/>
          <c:invertIfNegative val="0"/>
          <c:dPt>
            <c:idx val="0"/>
            <c:invertIfNegative val="0"/>
            <c:bubble3D val="0"/>
            <c:spPr>
              <a:solidFill>
                <a:schemeClr val="accent2">
                  <a:lumMod val="60000"/>
                  <a:lumOff val="40000"/>
                </a:schemeClr>
              </a:solidFill>
            </c:spPr>
          </c:dPt>
          <c:dPt>
            <c:idx val="17"/>
            <c:invertIfNegative val="0"/>
            <c:bubble3D val="0"/>
            <c:spPr>
              <a:solidFill>
                <a:schemeClr val="accent1">
                  <a:lumMod val="20000"/>
                  <a:lumOff val="80000"/>
                </a:schemeClr>
              </a:solidFill>
            </c:spPr>
          </c:dPt>
          <c:dPt>
            <c:idx val="18"/>
            <c:invertIfNegative val="0"/>
            <c:bubble3D val="0"/>
            <c:spPr>
              <a:solidFill>
                <a:schemeClr val="accent3">
                  <a:lumMod val="60000"/>
                  <a:lumOff val="40000"/>
                </a:schemeClr>
              </a:solidFill>
            </c:spPr>
          </c:dPt>
          <c:dPt>
            <c:idx val="19"/>
            <c:invertIfNegative val="0"/>
            <c:bubble3D val="0"/>
            <c:spPr>
              <a:solidFill>
                <a:schemeClr val="accent3">
                  <a:lumMod val="60000"/>
                  <a:lumOff val="40000"/>
                </a:schemeClr>
              </a:solidFill>
            </c:spPr>
          </c:dPt>
          <c:dPt>
            <c:idx val="20"/>
            <c:invertIfNegative val="0"/>
            <c:bubble3D val="0"/>
            <c:spPr>
              <a:solidFill>
                <a:schemeClr val="accent3">
                  <a:lumMod val="60000"/>
                  <a:lumOff val="40000"/>
                </a:schemeClr>
              </a:solidFill>
            </c:spPr>
          </c:dPt>
          <c:dPt>
            <c:idx val="21"/>
            <c:invertIfNegative val="0"/>
            <c:bubble3D val="0"/>
            <c:spPr>
              <a:solidFill>
                <a:schemeClr val="accent3">
                  <a:lumMod val="60000"/>
                  <a:lumOff val="40000"/>
                </a:schemeClr>
              </a:solidFill>
            </c:spPr>
          </c:dPt>
          <c:dLbls>
            <c:dLbl>
              <c:idx val="0"/>
              <c:layout>
                <c:manualLayout>
                  <c:x val="2.9304029304029317E-3"/>
                  <c:y val="0.51080971996924962"/>
                </c:manualLayout>
              </c:layout>
              <c:spPr/>
              <c:txPr>
                <a:bodyPr/>
                <a:lstStyle/>
                <a:p>
                  <a:pPr>
                    <a:defRPr sz="1000" b="1">
                      <a:solidFill>
                        <a:srgbClr val="C00000"/>
                      </a:solidFill>
                    </a:defRPr>
                  </a:pPr>
                  <a:endParaRPr lang="es-NI"/>
                </a:p>
              </c:txPr>
              <c:showLegendKey val="0"/>
              <c:showVal val="1"/>
              <c:showCatName val="0"/>
              <c:showSerName val="0"/>
              <c:showPercent val="0"/>
              <c:showBubbleSize val="0"/>
            </c:dLbl>
            <c:dLbl>
              <c:idx val="1"/>
              <c:layout>
                <c:manualLayout>
                  <c:x val="1.465201465201452E-3"/>
                  <c:y val="0.41753142327921322"/>
                </c:manualLayout>
              </c:layout>
              <c:showLegendKey val="0"/>
              <c:showVal val="1"/>
              <c:showCatName val="0"/>
              <c:showSerName val="0"/>
              <c:showPercent val="0"/>
              <c:showBubbleSize val="0"/>
            </c:dLbl>
            <c:dLbl>
              <c:idx val="2"/>
              <c:layout>
                <c:manualLayout>
                  <c:x val="2.9304029304029317E-3"/>
                  <c:y val="0.40864777597540036"/>
                </c:manualLayout>
              </c:layout>
              <c:showLegendKey val="0"/>
              <c:showVal val="1"/>
              <c:showCatName val="0"/>
              <c:showSerName val="0"/>
              <c:showPercent val="0"/>
              <c:showBubbleSize val="0"/>
            </c:dLbl>
            <c:dLbl>
              <c:idx val="3"/>
              <c:layout>
                <c:manualLayout>
                  <c:x val="4.3956043956043991E-3"/>
                  <c:y val="0.30648583198155033"/>
                </c:manualLayout>
              </c:layout>
              <c:showLegendKey val="0"/>
              <c:showVal val="1"/>
              <c:showCatName val="0"/>
              <c:showSerName val="0"/>
              <c:showPercent val="0"/>
              <c:showBubbleSize val="0"/>
            </c:dLbl>
            <c:dLbl>
              <c:idx val="4"/>
              <c:layout>
                <c:manualLayout>
                  <c:x val="4.3956043956044277E-3"/>
                  <c:y val="0.29760218467773697"/>
                </c:manualLayout>
              </c:layout>
              <c:showLegendKey val="0"/>
              <c:showVal val="1"/>
              <c:showCatName val="0"/>
              <c:showSerName val="0"/>
              <c:showPercent val="0"/>
              <c:showBubbleSize val="0"/>
            </c:dLbl>
            <c:dLbl>
              <c:idx val="5"/>
              <c:layout>
                <c:manualLayout>
                  <c:x val="5.8608058608058608E-3"/>
                  <c:y val="0.28427671372201757"/>
                </c:manualLayout>
              </c:layout>
              <c:showLegendKey val="0"/>
              <c:showVal val="1"/>
              <c:showCatName val="0"/>
              <c:showSerName val="0"/>
              <c:showPercent val="0"/>
              <c:showBubbleSize val="0"/>
            </c:dLbl>
            <c:dLbl>
              <c:idx val="6"/>
              <c:layout>
                <c:manualLayout>
                  <c:x val="7.3260073260073286E-3"/>
                  <c:y val="0.27095124276629773"/>
                </c:manualLayout>
              </c:layout>
              <c:showLegendKey val="0"/>
              <c:showVal val="1"/>
              <c:showCatName val="0"/>
              <c:showSerName val="0"/>
              <c:showPercent val="0"/>
              <c:showBubbleSize val="0"/>
            </c:dLbl>
            <c:dLbl>
              <c:idx val="7"/>
              <c:layout>
                <c:manualLayout>
                  <c:x val="0"/>
                  <c:y val="0.2665094191143913"/>
                </c:manualLayout>
              </c:layout>
              <c:showLegendKey val="0"/>
              <c:showVal val="1"/>
              <c:showCatName val="0"/>
              <c:showSerName val="0"/>
              <c:showPercent val="0"/>
              <c:showBubbleSize val="0"/>
            </c:dLbl>
            <c:dLbl>
              <c:idx val="8"/>
              <c:layout>
                <c:manualLayout>
                  <c:x val="1.4652014652014659E-3"/>
                  <c:y val="0.24874212450676536"/>
                </c:manualLayout>
              </c:layout>
              <c:showLegendKey val="0"/>
              <c:showVal val="1"/>
              <c:showCatName val="0"/>
              <c:showSerName val="0"/>
              <c:showPercent val="0"/>
              <c:showBubbleSize val="0"/>
            </c:dLbl>
            <c:dLbl>
              <c:idx val="9"/>
              <c:layout>
                <c:manualLayout>
                  <c:x val="2.9304029304029317E-3"/>
                  <c:y val="0.22653300624723266"/>
                </c:manualLayout>
              </c:layout>
              <c:showLegendKey val="0"/>
              <c:showVal val="1"/>
              <c:showCatName val="0"/>
              <c:showSerName val="0"/>
              <c:showPercent val="0"/>
              <c:showBubbleSize val="0"/>
            </c:dLbl>
            <c:dLbl>
              <c:idx val="10"/>
              <c:layout>
                <c:manualLayout>
                  <c:x val="4.3956043956043991E-3"/>
                  <c:y val="0.22209118259532629"/>
                </c:manualLayout>
              </c:layout>
              <c:showLegendKey val="0"/>
              <c:showVal val="1"/>
              <c:showCatName val="0"/>
              <c:showSerName val="0"/>
              <c:showPercent val="0"/>
              <c:showBubbleSize val="0"/>
            </c:dLbl>
            <c:dLbl>
              <c:idx val="11"/>
              <c:layout>
                <c:manualLayout>
                  <c:x val="4.3956043956043991E-3"/>
                  <c:y val="0.21764935894341964"/>
                </c:manualLayout>
              </c:layout>
              <c:showLegendKey val="0"/>
              <c:showVal val="1"/>
              <c:showCatName val="0"/>
              <c:showSerName val="0"/>
              <c:showPercent val="0"/>
              <c:showBubbleSize val="0"/>
            </c:dLbl>
            <c:dLbl>
              <c:idx val="12"/>
              <c:layout>
                <c:manualLayout>
                  <c:x val="5.8608058608058608E-3"/>
                  <c:y val="0.18211651847763671"/>
                </c:manualLayout>
              </c:layout>
              <c:showLegendKey val="0"/>
              <c:showVal val="1"/>
              <c:showCatName val="0"/>
              <c:showSerName val="0"/>
              <c:showPercent val="0"/>
              <c:showBubbleSize val="0"/>
            </c:dLbl>
            <c:dLbl>
              <c:idx val="13"/>
              <c:layout>
                <c:manualLayout>
                  <c:x val="7.3260073260073286E-3"/>
                  <c:y val="0.16669744465732567"/>
                </c:manualLayout>
              </c:layout>
              <c:showLegendKey val="0"/>
              <c:showVal val="1"/>
              <c:showCatName val="0"/>
              <c:showSerName val="0"/>
              <c:showPercent val="0"/>
              <c:showBubbleSize val="0"/>
            </c:dLbl>
            <c:dLbl>
              <c:idx val="14"/>
              <c:layout>
                <c:manualLayout>
                  <c:x val="7.3260073260073286E-3"/>
                  <c:y val="0.13885665360700564"/>
                </c:manualLayout>
              </c:layout>
              <c:showLegendKey val="0"/>
              <c:showVal val="1"/>
              <c:showCatName val="0"/>
              <c:showSerName val="0"/>
              <c:showPercent val="0"/>
              <c:showBubbleSize val="0"/>
            </c:dLbl>
            <c:dLbl>
              <c:idx val="15"/>
              <c:layout>
                <c:manualLayout>
                  <c:x val="1.4652014652014659E-3"/>
                  <c:y val="0.12271534625589248"/>
                </c:manualLayout>
              </c:layout>
              <c:showLegendKey val="0"/>
              <c:showVal val="1"/>
              <c:showCatName val="0"/>
              <c:showSerName val="0"/>
              <c:showPercent val="0"/>
              <c:showBubbleSize val="0"/>
            </c:dLbl>
            <c:dLbl>
              <c:idx val="17"/>
              <c:layout>
                <c:manualLayout>
                  <c:x val="2.9304029304030367E-3"/>
                  <c:y val="0.25318394815867185"/>
                </c:manualLayout>
              </c:layout>
              <c:showLegendKey val="0"/>
              <c:showVal val="1"/>
              <c:showCatName val="0"/>
              <c:showSerName val="0"/>
              <c:showPercent val="0"/>
              <c:showBubbleSize val="0"/>
            </c:dLbl>
            <c:txPr>
              <a:bodyPr/>
              <a:lstStyle/>
              <a:p>
                <a:pPr>
                  <a:defRPr sz="900" b="1"/>
                </a:pPr>
                <a:endParaRPr lang="es-NI"/>
              </a:p>
            </c:txPr>
            <c:showLegendKey val="0"/>
            <c:showVal val="1"/>
            <c:showCatName val="0"/>
            <c:showSerName val="0"/>
            <c:showPercent val="0"/>
            <c:showBubbleSize val="0"/>
            <c:showLeaderLines val="0"/>
          </c:dLbls>
          <c:cat>
            <c:strRef>
              <c:f>Hoja1!$E$3:$E$24</c:f>
              <c:strCache>
                <c:ptCount val="22"/>
                <c:pt idx="0">
                  <c:v>Nicaragua</c:v>
                </c:pt>
                <c:pt idx="1">
                  <c:v>Bolivia</c:v>
                </c:pt>
                <c:pt idx="2">
                  <c:v>Ecuador</c:v>
                </c:pt>
                <c:pt idx="3">
                  <c:v>Argentina</c:v>
                </c:pt>
                <c:pt idx="4">
                  <c:v>El Salvador</c:v>
                </c:pt>
                <c:pt idx="5">
                  <c:v>Mexico</c:v>
                </c:pt>
                <c:pt idx="6">
                  <c:v>Venezuela</c:v>
                </c:pt>
                <c:pt idx="7">
                  <c:v>Brazil</c:v>
                </c:pt>
                <c:pt idx="8">
                  <c:v>Peru</c:v>
                </c:pt>
                <c:pt idx="9">
                  <c:v>Dominican Rep.</c:v>
                </c:pt>
                <c:pt idx="10">
                  <c:v>Panama</c:v>
                </c:pt>
                <c:pt idx="11">
                  <c:v>Chile</c:v>
                </c:pt>
                <c:pt idx="12">
                  <c:v>Costa Rica</c:v>
                </c:pt>
                <c:pt idx="13">
                  <c:v>Paraguay</c:v>
                </c:pt>
                <c:pt idx="14">
                  <c:v>Uruguay</c:v>
                </c:pt>
                <c:pt idx="15">
                  <c:v>Guatemala</c:v>
                </c:pt>
                <c:pt idx="16">
                  <c:v>Honduras</c:v>
                </c:pt>
                <c:pt idx="17">
                  <c:v>LAC-17</c:v>
                </c:pt>
                <c:pt idx="18">
                  <c:v>China</c:v>
                </c:pt>
                <c:pt idx="19">
                  <c:v>South Africa</c:v>
                </c:pt>
                <c:pt idx="20">
                  <c:v>India</c:v>
                </c:pt>
                <c:pt idx="21">
                  <c:v>USA</c:v>
                </c:pt>
              </c:strCache>
            </c:strRef>
          </c:cat>
          <c:val>
            <c:numRef>
              <c:f>Hoja1!$F$3:$F$24</c:f>
              <c:numCache>
                <c:formatCode>0.00</c:formatCode>
                <c:ptCount val="22"/>
                <c:pt idx="0">
                  <c:v>-2.64</c:v>
                </c:pt>
                <c:pt idx="1">
                  <c:v>-2.0499999999999998</c:v>
                </c:pt>
                <c:pt idx="2">
                  <c:v>-1.9900000000000007</c:v>
                </c:pt>
                <c:pt idx="3">
                  <c:v>-1.3</c:v>
                </c:pt>
                <c:pt idx="4">
                  <c:v>-1.24</c:v>
                </c:pt>
                <c:pt idx="5">
                  <c:v>-1.1700000000000006</c:v>
                </c:pt>
                <c:pt idx="6">
                  <c:v>-1.07</c:v>
                </c:pt>
                <c:pt idx="7">
                  <c:v>-1.03</c:v>
                </c:pt>
                <c:pt idx="8">
                  <c:v>-0.91</c:v>
                </c:pt>
                <c:pt idx="9">
                  <c:v>-0.79</c:v>
                </c:pt>
                <c:pt idx="10">
                  <c:v>-0.74000000000000032</c:v>
                </c:pt>
                <c:pt idx="11">
                  <c:v>-0.72000000000000031</c:v>
                </c:pt>
                <c:pt idx="12">
                  <c:v>-0.47000000000000008</c:v>
                </c:pt>
                <c:pt idx="13">
                  <c:v>-0.39000000000000018</c:v>
                </c:pt>
                <c:pt idx="14">
                  <c:v>-0.2</c:v>
                </c:pt>
                <c:pt idx="15">
                  <c:v>-0.1</c:v>
                </c:pt>
                <c:pt idx="16">
                  <c:v>0.61000000000000032</c:v>
                </c:pt>
                <c:pt idx="17">
                  <c:v>-0.95000000000000029</c:v>
                </c:pt>
                <c:pt idx="18">
                  <c:v>2.12</c:v>
                </c:pt>
                <c:pt idx="19">
                  <c:v>0.82000000000000028</c:v>
                </c:pt>
                <c:pt idx="20">
                  <c:v>0.77000000000000035</c:v>
                </c:pt>
                <c:pt idx="21">
                  <c:v>0.4</c:v>
                </c:pt>
              </c:numCache>
            </c:numRef>
          </c:val>
        </c:ser>
        <c:dLbls>
          <c:showLegendKey val="0"/>
          <c:showVal val="1"/>
          <c:showCatName val="0"/>
          <c:showSerName val="0"/>
          <c:showPercent val="0"/>
          <c:showBubbleSize val="0"/>
        </c:dLbls>
        <c:gapWidth val="75"/>
        <c:shape val="box"/>
        <c:axId val="203312128"/>
        <c:axId val="203322112"/>
        <c:axId val="0"/>
      </c:bar3DChart>
      <c:catAx>
        <c:axId val="203312128"/>
        <c:scaling>
          <c:orientation val="minMax"/>
        </c:scaling>
        <c:delete val="0"/>
        <c:axPos val="b"/>
        <c:majorTickMark val="none"/>
        <c:minorTickMark val="none"/>
        <c:tickLblPos val="nextTo"/>
        <c:txPr>
          <a:bodyPr/>
          <a:lstStyle/>
          <a:p>
            <a:pPr>
              <a:defRPr sz="900" b="1">
                <a:solidFill>
                  <a:srgbClr val="002060"/>
                </a:solidFill>
              </a:defRPr>
            </a:pPr>
            <a:endParaRPr lang="es-NI"/>
          </a:p>
        </c:txPr>
        <c:crossAx val="203322112"/>
        <c:crosses val="autoZero"/>
        <c:auto val="1"/>
        <c:lblAlgn val="ctr"/>
        <c:lblOffset val="100"/>
        <c:noMultiLvlLbl val="0"/>
      </c:catAx>
      <c:valAx>
        <c:axId val="203322112"/>
        <c:scaling>
          <c:orientation val="minMax"/>
        </c:scaling>
        <c:delete val="1"/>
        <c:axPos val="l"/>
        <c:numFmt formatCode="0.00" sourceLinked="1"/>
        <c:majorTickMark val="none"/>
        <c:minorTickMark val="none"/>
        <c:tickLblPos val="none"/>
        <c:crossAx val="203312128"/>
        <c:crosses val="autoZero"/>
        <c:crossBetween val="between"/>
      </c:valAx>
    </c:plotArea>
    <c:plotVisOnly val="1"/>
    <c:dispBlanksAs val="gap"/>
    <c:showDLblsOverMax val="0"/>
  </c:chart>
  <c:txPr>
    <a:bodyPr/>
    <a:lstStyle/>
    <a:p>
      <a:pPr>
        <a:defRPr>
          <a:latin typeface="+mj-lt"/>
        </a:defRPr>
      </a:pPr>
      <a:endParaRPr lang="es-NI"/>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35"/>
    </mc:Choice>
    <mc:Fallback>
      <c:style val="35"/>
    </mc:Fallback>
  </mc:AlternateContent>
  <c:chart>
    <c:title>
      <c:tx>
        <c:rich>
          <a:bodyPr/>
          <a:lstStyle/>
          <a:p>
            <a:pPr>
              <a:defRPr sz="1200"/>
            </a:pPr>
            <a:r>
              <a:rPr lang="en-US" sz="1200" dirty="0" smtClean="0"/>
              <a:t>Captures of unaccompanied minors from Central America by the US "Border Patrol". By country (October1th, 2013-july 30th, 2014)</a:t>
            </a:r>
            <a:endParaRPr lang="es-NI" sz="1200" dirty="0"/>
          </a:p>
        </c:rich>
      </c:tx>
      <c:layout>
        <c:manualLayout>
          <c:xMode val="edge"/>
          <c:yMode val="edge"/>
          <c:x val="0.13332369849677719"/>
          <c:y val="0"/>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
          <c:y val="0.21569885954700743"/>
          <c:w val="0.99966788059330502"/>
          <c:h val="0.6333450872608376"/>
        </c:manualLayout>
      </c:layout>
      <c:bar3DChart>
        <c:barDir val="col"/>
        <c:grouping val="clustered"/>
        <c:varyColors val="0"/>
        <c:ser>
          <c:idx val="0"/>
          <c:order val="0"/>
          <c:tx>
            <c:strRef>
              <c:f>Hoja1!$B$1</c:f>
              <c:strCache>
                <c:ptCount val="1"/>
                <c:pt idx="0">
                  <c:v>Menores capturados</c:v>
                </c:pt>
              </c:strCache>
            </c:strRef>
          </c:tx>
          <c:invertIfNegative val="0"/>
          <c:dLbls>
            <c:dLbl>
              <c:idx val="0"/>
              <c:layout>
                <c:manualLayout>
                  <c:x val="0"/>
                  <c:y val="-2.8125000000000028E-2"/>
                </c:manualLayout>
              </c:layout>
              <c:showLegendKey val="0"/>
              <c:showVal val="1"/>
              <c:showCatName val="0"/>
              <c:showSerName val="0"/>
              <c:showPercent val="0"/>
              <c:showBubbleSize val="0"/>
            </c:dLbl>
            <c:dLbl>
              <c:idx val="1"/>
              <c:layout>
                <c:manualLayout>
                  <c:x val="-2.0833333333333832E-3"/>
                  <c:y val="-2.1875000000000106E-2"/>
                </c:manualLayout>
              </c:layout>
              <c:showLegendKey val="0"/>
              <c:showVal val="1"/>
              <c:showCatName val="0"/>
              <c:showSerName val="0"/>
              <c:showPercent val="0"/>
              <c:showBubbleSize val="0"/>
            </c:dLbl>
            <c:dLbl>
              <c:idx val="2"/>
              <c:layout>
                <c:manualLayout>
                  <c:x val="2.0831692913385906E-3"/>
                  <c:y val="-3.1250000000000042E-2"/>
                </c:manualLayout>
              </c:layout>
              <c:showLegendKey val="0"/>
              <c:showVal val="1"/>
              <c:showCatName val="0"/>
              <c:showSerName val="0"/>
              <c:showPercent val="0"/>
              <c:showBubbleSize val="0"/>
            </c:dLbl>
            <c:dLbl>
              <c:idx val="3"/>
              <c:layout>
                <c:manualLayout>
                  <c:x val="2.083333333333345E-3"/>
                  <c:y val="-4.0624999999999988E-2"/>
                </c:manualLayout>
              </c:layout>
              <c:numFmt formatCode="#,##0" sourceLinked="0"/>
              <c:spPr/>
              <c:txPr>
                <a:bodyPr/>
                <a:lstStyle/>
                <a:p>
                  <a:pPr>
                    <a:defRPr sz="1200" b="1">
                      <a:solidFill>
                        <a:srgbClr val="FF0000"/>
                      </a:solidFill>
                    </a:defRPr>
                  </a:pPr>
                  <a:endParaRPr lang="es-NI"/>
                </a:p>
              </c:txPr>
              <c:showLegendKey val="0"/>
              <c:showVal val="1"/>
              <c:showCatName val="0"/>
              <c:showSerName val="0"/>
              <c:showPercent val="0"/>
              <c:showBubbleSize val="0"/>
            </c:dLbl>
            <c:numFmt formatCode="#,##0" sourceLinked="0"/>
            <c:txPr>
              <a:bodyPr/>
              <a:lstStyle/>
              <a:p>
                <a:pPr>
                  <a:defRPr sz="1200" b="1">
                    <a:solidFill>
                      <a:schemeClr val="accent1"/>
                    </a:solidFill>
                  </a:defRPr>
                </a:pPr>
                <a:endParaRPr lang="es-NI"/>
              </a:p>
            </c:txPr>
            <c:showLegendKey val="0"/>
            <c:showVal val="1"/>
            <c:showCatName val="0"/>
            <c:showSerName val="0"/>
            <c:showPercent val="0"/>
            <c:showBubbleSize val="0"/>
            <c:showLeaderLines val="0"/>
          </c:dLbls>
          <c:cat>
            <c:strRef>
              <c:f>Hoja1!$A$2:$A$5</c:f>
              <c:strCache>
                <c:ptCount val="4"/>
                <c:pt idx="0">
                  <c:v>Honduras</c:v>
                </c:pt>
                <c:pt idx="1">
                  <c:v>Guatemala</c:v>
                </c:pt>
                <c:pt idx="2">
                  <c:v>El Salvador</c:v>
                </c:pt>
                <c:pt idx="3">
                  <c:v>Nicaragua</c:v>
                </c:pt>
              </c:strCache>
            </c:strRef>
          </c:cat>
          <c:val>
            <c:numRef>
              <c:f>Hoja1!$B$2:$B$5</c:f>
              <c:numCache>
                <c:formatCode>General</c:formatCode>
                <c:ptCount val="4"/>
                <c:pt idx="0">
                  <c:v>16546</c:v>
                </c:pt>
                <c:pt idx="1">
                  <c:v>14086</c:v>
                </c:pt>
                <c:pt idx="2">
                  <c:v>13301</c:v>
                </c:pt>
                <c:pt idx="3">
                  <c:v>178</c:v>
                </c:pt>
              </c:numCache>
            </c:numRef>
          </c:val>
        </c:ser>
        <c:dLbls>
          <c:showLegendKey val="0"/>
          <c:showVal val="1"/>
          <c:showCatName val="0"/>
          <c:showSerName val="0"/>
          <c:showPercent val="0"/>
          <c:showBubbleSize val="0"/>
        </c:dLbls>
        <c:gapWidth val="150"/>
        <c:shape val="box"/>
        <c:axId val="216157568"/>
        <c:axId val="216179840"/>
        <c:axId val="0"/>
      </c:bar3DChart>
      <c:catAx>
        <c:axId val="216157568"/>
        <c:scaling>
          <c:orientation val="minMax"/>
        </c:scaling>
        <c:delete val="0"/>
        <c:axPos val="b"/>
        <c:majorTickMark val="none"/>
        <c:minorTickMark val="none"/>
        <c:tickLblPos val="nextTo"/>
        <c:txPr>
          <a:bodyPr/>
          <a:lstStyle/>
          <a:p>
            <a:pPr>
              <a:defRPr sz="1100" b="1"/>
            </a:pPr>
            <a:endParaRPr lang="es-NI"/>
          </a:p>
        </c:txPr>
        <c:crossAx val="216179840"/>
        <c:crosses val="autoZero"/>
        <c:auto val="1"/>
        <c:lblAlgn val="ctr"/>
        <c:lblOffset val="100"/>
        <c:noMultiLvlLbl val="0"/>
      </c:catAx>
      <c:valAx>
        <c:axId val="216179840"/>
        <c:scaling>
          <c:orientation val="minMax"/>
        </c:scaling>
        <c:delete val="1"/>
        <c:axPos val="l"/>
        <c:numFmt formatCode="General" sourceLinked="1"/>
        <c:majorTickMark val="out"/>
        <c:minorTickMark val="none"/>
        <c:tickLblPos val="none"/>
        <c:crossAx val="216157568"/>
        <c:crosses val="autoZero"/>
        <c:crossBetween val="between"/>
      </c:valAx>
    </c:plotArea>
    <c:plotVisOnly val="1"/>
    <c:dispBlanksAs val="gap"/>
    <c:showDLblsOverMax val="0"/>
  </c:chart>
  <c:spPr>
    <a:noFill/>
  </c:spPr>
  <c:txPr>
    <a:bodyPr/>
    <a:lstStyle/>
    <a:p>
      <a:pPr>
        <a:defRPr sz="1800"/>
      </a:pPr>
      <a:endParaRPr lang="es-NI"/>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27"/>
    </mc:Choice>
    <mc:Fallback>
      <c:style val="27"/>
    </mc:Fallback>
  </mc:AlternateContent>
  <c:chart>
    <c:title>
      <c:tx>
        <c:rich>
          <a:bodyPr/>
          <a:lstStyle/>
          <a:p>
            <a:pPr>
              <a:defRPr sz="1600">
                <a:solidFill>
                  <a:srgbClr val="C00000"/>
                </a:solidFill>
              </a:defRPr>
            </a:pPr>
            <a:r>
              <a:rPr lang="en-US" sz="1600" dirty="0" smtClean="0">
                <a:solidFill>
                  <a:srgbClr val="C00000"/>
                </a:solidFill>
              </a:rPr>
              <a:t>Vehicle theft in Central America</a:t>
            </a:r>
            <a:endParaRPr lang="en-US" sz="1600" dirty="0">
              <a:solidFill>
                <a:srgbClr val="C00000"/>
              </a:solidFill>
            </a:endParaRPr>
          </a:p>
        </c:rich>
      </c:tx>
      <c:layout>
        <c:manualLayout>
          <c:xMode val="edge"/>
          <c:yMode val="edge"/>
          <c:x val="0.21338771497013029"/>
          <c:y val="0"/>
        </c:manualLayout>
      </c:layout>
      <c:overlay val="1"/>
    </c:title>
    <c:autoTitleDeleted val="0"/>
    <c:view3D>
      <c:rotX val="15"/>
      <c:rotY val="0"/>
      <c:rAngAx val="0"/>
      <c:perspective val="0"/>
    </c:view3D>
    <c:floor>
      <c:thickness val="0"/>
    </c:floor>
    <c:sideWall>
      <c:thickness val="0"/>
    </c:sideWall>
    <c:backWall>
      <c:thickness val="0"/>
    </c:backWall>
    <c:plotArea>
      <c:layout/>
      <c:bar3DChart>
        <c:barDir val="col"/>
        <c:grouping val="clustered"/>
        <c:varyColors val="0"/>
        <c:ser>
          <c:idx val="0"/>
          <c:order val="0"/>
          <c:tx>
            <c:strRef>
              <c:f>Vehículos!$F$3</c:f>
              <c:strCache>
                <c:ptCount val="1"/>
                <c:pt idx="0">
                  <c:v>2010</c:v>
                </c:pt>
              </c:strCache>
            </c:strRef>
          </c:tx>
          <c:invertIfNegative val="0"/>
          <c:dPt>
            <c:idx val="5"/>
            <c:invertIfNegative val="0"/>
            <c:bubble3D val="0"/>
            <c:spPr>
              <a:solidFill>
                <a:schemeClr val="accent2">
                  <a:lumMod val="50000"/>
                </a:schemeClr>
              </a:solidFill>
            </c:spPr>
          </c:dPt>
          <c:dLbls>
            <c:dLbl>
              <c:idx val="0"/>
              <c:layout>
                <c:manualLayout>
                  <c:x val="-3.2461986034529842E-2"/>
                  <c:y val="1.0176343207190758E-2"/>
                </c:manualLayout>
              </c:layout>
              <c:showLegendKey val="0"/>
              <c:showVal val="1"/>
              <c:showCatName val="0"/>
              <c:showSerName val="0"/>
              <c:showPercent val="0"/>
              <c:showBubbleSize val="0"/>
            </c:dLbl>
            <c:dLbl>
              <c:idx val="1"/>
              <c:layout>
                <c:manualLayout>
                  <c:x val="-2.975682053165233E-2"/>
                  <c:y val="5.0881716035953914E-3"/>
                </c:manualLayout>
              </c:layout>
              <c:showLegendKey val="0"/>
              <c:showVal val="1"/>
              <c:showCatName val="0"/>
              <c:showSerName val="0"/>
              <c:showPercent val="0"/>
              <c:showBubbleSize val="0"/>
            </c:dLbl>
            <c:dLbl>
              <c:idx val="3"/>
              <c:layout>
                <c:manualLayout>
                  <c:x val="-2.7051655028775143E-2"/>
                  <c:y val="5.0881716035953914E-3"/>
                </c:manualLayout>
              </c:layout>
              <c:showLegendKey val="0"/>
              <c:showVal val="1"/>
              <c:showCatName val="0"/>
              <c:showSerName val="0"/>
              <c:showPercent val="0"/>
              <c:showBubbleSize val="0"/>
            </c:dLbl>
            <c:dLbl>
              <c:idx val="4"/>
              <c:layout>
                <c:manualLayout>
                  <c:x val="-2.4346489525897377E-2"/>
                  <c:y val="1.5264514810786192E-2"/>
                </c:manualLayout>
              </c:layout>
              <c:showLegendKey val="0"/>
              <c:showVal val="1"/>
              <c:showCatName val="0"/>
              <c:showSerName val="0"/>
              <c:showPercent val="0"/>
              <c:showBubbleSize val="0"/>
            </c:dLbl>
            <c:dLbl>
              <c:idx val="5"/>
              <c:layout>
                <c:manualLayout>
                  <c:x val="-1.3525827514387549E-2"/>
                  <c:y val="-9.4975024142617201E-2"/>
                </c:manualLayout>
              </c:layout>
              <c:showLegendKey val="0"/>
              <c:showVal val="1"/>
              <c:showCatName val="0"/>
              <c:showSerName val="0"/>
              <c:showPercent val="0"/>
              <c:showBubbleSize val="0"/>
            </c:dLbl>
            <c:txPr>
              <a:bodyPr/>
              <a:lstStyle/>
              <a:p>
                <a:pPr>
                  <a:defRPr sz="1100" b="1"/>
                </a:pPr>
                <a:endParaRPr lang="es-NI"/>
              </a:p>
            </c:txPr>
            <c:showLegendKey val="0"/>
            <c:showVal val="1"/>
            <c:showCatName val="0"/>
            <c:showSerName val="0"/>
            <c:showPercent val="0"/>
            <c:showBubbleSize val="0"/>
            <c:showLeaderLines val="0"/>
          </c:dLbls>
          <c:cat>
            <c:strRef>
              <c:f>Vehículos!$B$4:$B$9</c:f>
              <c:strCache>
                <c:ptCount val="6"/>
                <c:pt idx="0">
                  <c:v>Guatemala</c:v>
                </c:pt>
                <c:pt idx="1">
                  <c:v>Honduras</c:v>
                </c:pt>
                <c:pt idx="2">
                  <c:v>Costa Rica</c:v>
                </c:pt>
                <c:pt idx="3">
                  <c:v>El Salvador</c:v>
                </c:pt>
                <c:pt idx="4">
                  <c:v>Panamá</c:v>
                </c:pt>
                <c:pt idx="5">
                  <c:v>Nicaragua</c:v>
                </c:pt>
              </c:strCache>
            </c:strRef>
          </c:cat>
          <c:val>
            <c:numRef>
              <c:f>Vehículos!$F$4:$F$9</c:f>
              <c:numCache>
                <c:formatCode>_-* #,##0\ _€_-;\-* #,##0\ _€_-;_-* "-"??\ _€_-;_-@_-</c:formatCode>
                <c:ptCount val="6"/>
                <c:pt idx="0">
                  <c:v>8095</c:v>
                </c:pt>
                <c:pt idx="1">
                  <c:v>3130</c:v>
                </c:pt>
                <c:pt idx="2">
                  <c:v>5222</c:v>
                </c:pt>
                <c:pt idx="3">
                  <c:v>1035</c:v>
                </c:pt>
                <c:pt idx="4">
                  <c:v>366</c:v>
                </c:pt>
                <c:pt idx="5">
                  <c:v>387</c:v>
                </c:pt>
              </c:numCache>
            </c:numRef>
          </c:val>
        </c:ser>
        <c:ser>
          <c:idx val="1"/>
          <c:order val="1"/>
          <c:tx>
            <c:strRef>
              <c:f>Vehículos!$E$3</c:f>
              <c:strCache>
                <c:ptCount val="1"/>
                <c:pt idx="0">
                  <c:v>2011</c:v>
                </c:pt>
              </c:strCache>
            </c:strRef>
          </c:tx>
          <c:invertIfNegative val="0"/>
          <c:dPt>
            <c:idx val="5"/>
            <c:invertIfNegative val="0"/>
            <c:bubble3D val="0"/>
            <c:spPr>
              <a:solidFill>
                <a:schemeClr val="accent2">
                  <a:lumMod val="75000"/>
                </a:schemeClr>
              </a:solidFill>
            </c:spPr>
          </c:dPt>
          <c:dLbls>
            <c:dLbl>
              <c:idx val="0"/>
              <c:layout>
                <c:manualLayout>
                  <c:x val="1.3525827514387564E-2"/>
                  <c:y val="1.5264514810786192E-2"/>
                </c:manualLayout>
              </c:layout>
              <c:showLegendKey val="0"/>
              <c:showVal val="1"/>
              <c:showCatName val="0"/>
              <c:showSerName val="0"/>
              <c:showPercent val="0"/>
              <c:showBubbleSize val="0"/>
            </c:dLbl>
            <c:dLbl>
              <c:idx val="2"/>
              <c:layout>
                <c:manualLayout>
                  <c:x val="2.7051655028775143E-2"/>
                  <c:y val="-5.0881716035953914E-3"/>
                </c:manualLayout>
              </c:layout>
              <c:showLegendKey val="0"/>
              <c:showVal val="1"/>
              <c:showCatName val="0"/>
              <c:showSerName val="0"/>
              <c:showPercent val="0"/>
              <c:showBubbleSize val="0"/>
            </c:dLbl>
            <c:dLbl>
              <c:idx val="5"/>
              <c:layout>
                <c:manualLayout>
                  <c:x val="-2.4346489525897377E-2"/>
                  <c:y val="-4.0705372828762985E-2"/>
                </c:manualLayout>
              </c:layout>
              <c:showLegendKey val="0"/>
              <c:showVal val="1"/>
              <c:showCatName val="0"/>
              <c:showSerName val="0"/>
              <c:showPercent val="0"/>
              <c:showBubbleSize val="0"/>
            </c:dLbl>
            <c:txPr>
              <a:bodyPr/>
              <a:lstStyle/>
              <a:p>
                <a:pPr>
                  <a:defRPr sz="1100" b="1"/>
                </a:pPr>
                <a:endParaRPr lang="es-NI"/>
              </a:p>
            </c:txPr>
            <c:showLegendKey val="0"/>
            <c:showVal val="1"/>
            <c:showCatName val="0"/>
            <c:showSerName val="0"/>
            <c:showPercent val="0"/>
            <c:showBubbleSize val="0"/>
            <c:showLeaderLines val="0"/>
          </c:dLbls>
          <c:cat>
            <c:strRef>
              <c:f>Vehículos!$B$4:$B$9</c:f>
              <c:strCache>
                <c:ptCount val="6"/>
                <c:pt idx="0">
                  <c:v>Guatemala</c:v>
                </c:pt>
                <c:pt idx="1">
                  <c:v>Honduras</c:v>
                </c:pt>
                <c:pt idx="2">
                  <c:v>Costa Rica</c:v>
                </c:pt>
                <c:pt idx="3">
                  <c:v>El Salvador</c:v>
                </c:pt>
                <c:pt idx="4">
                  <c:v>Panamá</c:v>
                </c:pt>
                <c:pt idx="5">
                  <c:v>Nicaragua</c:v>
                </c:pt>
              </c:strCache>
            </c:strRef>
          </c:cat>
          <c:val>
            <c:numRef>
              <c:f>Vehículos!$E$4:$E$9</c:f>
              <c:numCache>
                <c:formatCode>_-* #,##0\ _€_-;\-* #,##0\ _€_-;_-* "-"??\ _€_-;_-@_-</c:formatCode>
                <c:ptCount val="6"/>
                <c:pt idx="0">
                  <c:v>7334</c:v>
                </c:pt>
                <c:pt idx="1">
                  <c:v>5475</c:v>
                </c:pt>
                <c:pt idx="2">
                  <c:v>3800</c:v>
                </c:pt>
                <c:pt idx="3">
                  <c:v>2811</c:v>
                </c:pt>
                <c:pt idx="4">
                  <c:v>720</c:v>
                </c:pt>
                <c:pt idx="5">
                  <c:v>272</c:v>
                </c:pt>
              </c:numCache>
            </c:numRef>
          </c:val>
        </c:ser>
        <c:ser>
          <c:idx val="2"/>
          <c:order val="2"/>
          <c:tx>
            <c:strRef>
              <c:f>Vehículos!$D$3</c:f>
              <c:strCache>
                <c:ptCount val="1"/>
                <c:pt idx="0">
                  <c:v>2012</c:v>
                </c:pt>
              </c:strCache>
            </c:strRef>
          </c:tx>
          <c:spPr>
            <a:solidFill>
              <a:schemeClr val="accent2">
                <a:lumMod val="60000"/>
                <a:lumOff val="40000"/>
              </a:schemeClr>
            </a:solidFill>
          </c:spPr>
          <c:invertIfNegative val="0"/>
          <c:dLbls>
            <c:dLbl>
              <c:idx val="5"/>
              <c:layout>
                <c:manualLayout>
                  <c:x val="-8.1154965086325456E-3"/>
                  <c:y val="-1.5264514810786287E-2"/>
                </c:manualLayout>
              </c:layout>
              <c:showLegendKey val="0"/>
              <c:showVal val="1"/>
              <c:showCatName val="0"/>
              <c:showSerName val="0"/>
              <c:showPercent val="0"/>
              <c:showBubbleSize val="0"/>
            </c:dLbl>
            <c:txPr>
              <a:bodyPr/>
              <a:lstStyle/>
              <a:p>
                <a:pPr>
                  <a:defRPr b="1"/>
                </a:pPr>
                <a:endParaRPr lang="es-NI"/>
              </a:p>
            </c:txPr>
            <c:showLegendKey val="0"/>
            <c:showVal val="1"/>
            <c:showCatName val="0"/>
            <c:showSerName val="0"/>
            <c:showPercent val="0"/>
            <c:showBubbleSize val="0"/>
            <c:showLeaderLines val="0"/>
          </c:dLbls>
          <c:val>
            <c:numRef>
              <c:f>Vehículos!$D$4:$D$9</c:f>
              <c:numCache>
                <c:formatCode>General</c:formatCode>
                <c:ptCount val="6"/>
                <c:pt idx="5">
                  <c:v>218</c:v>
                </c:pt>
              </c:numCache>
            </c:numRef>
          </c:val>
        </c:ser>
        <c:ser>
          <c:idx val="3"/>
          <c:order val="3"/>
          <c:tx>
            <c:strRef>
              <c:f>Vehículos!$C$3</c:f>
              <c:strCache>
                <c:ptCount val="1"/>
                <c:pt idx="0">
                  <c:v>2013</c:v>
                </c:pt>
              </c:strCache>
            </c:strRef>
          </c:tx>
          <c:spPr>
            <a:solidFill>
              <a:schemeClr val="accent2">
                <a:lumMod val="40000"/>
                <a:lumOff val="60000"/>
              </a:schemeClr>
            </a:solidFill>
          </c:spPr>
          <c:invertIfNegative val="0"/>
          <c:dLbls>
            <c:dLbl>
              <c:idx val="5"/>
              <c:layout>
                <c:manualLayout>
                  <c:x val="1.0820662011509946E-2"/>
                  <c:y val="5.0881716035953914E-3"/>
                </c:manualLayout>
              </c:layout>
              <c:spPr/>
              <c:txPr>
                <a:bodyPr/>
                <a:lstStyle/>
                <a:p>
                  <a:pPr>
                    <a:defRPr b="1"/>
                  </a:pPr>
                  <a:endParaRPr lang="es-NI"/>
                </a:p>
              </c:txPr>
              <c:showLegendKey val="0"/>
              <c:showVal val="1"/>
              <c:showCatName val="0"/>
              <c:showSerName val="0"/>
              <c:showPercent val="0"/>
              <c:showBubbleSize val="0"/>
            </c:dLbl>
            <c:showLegendKey val="0"/>
            <c:showVal val="1"/>
            <c:showCatName val="0"/>
            <c:showSerName val="0"/>
            <c:showPercent val="0"/>
            <c:showBubbleSize val="0"/>
            <c:showLeaderLines val="0"/>
          </c:dLbls>
          <c:val>
            <c:numRef>
              <c:f>Vehículos!$C$4:$C$9</c:f>
              <c:numCache>
                <c:formatCode>General</c:formatCode>
                <c:ptCount val="6"/>
                <c:pt idx="5">
                  <c:v>172</c:v>
                </c:pt>
              </c:numCache>
            </c:numRef>
          </c:val>
        </c:ser>
        <c:dLbls>
          <c:showLegendKey val="0"/>
          <c:showVal val="1"/>
          <c:showCatName val="0"/>
          <c:showSerName val="0"/>
          <c:showPercent val="0"/>
          <c:showBubbleSize val="0"/>
        </c:dLbls>
        <c:gapWidth val="150"/>
        <c:shape val="box"/>
        <c:axId val="524391552"/>
        <c:axId val="524393088"/>
        <c:axId val="0"/>
      </c:bar3DChart>
      <c:catAx>
        <c:axId val="524391552"/>
        <c:scaling>
          <c:orientation val="minMax"/>
        </c:scaling>
        <c:delete val="0"/>
        <c:axPos val="b"/>
        <c:majorTickMark val="none"/>
        <c:minorTickMark val="none"/>
        <c:tickLblPos val="nextTo"/>
        <c:txPr>
          <a:bodyPr/>
          <a:lstStyle/>
          <a:p>
            <a:pPr>
              <a:defRPr sz="900"/>
            </a:pPr>
            <a:endParaRPr lang="es-NI"/>
          </a:p>
        </c:txPr>
        <c:crossAx val="524393088"/>
        <c:crosses val="autoZero"/>
        <c:auto val="1"/>
        <c:lblAlgn val="ctr"/>
        <c:lblOffset val="100"/>
        <c:noMultiLvlLbl val="0"/>
      </c:catAx>
      <c:valAx>
        <c:axId val="524393088"/>
        <c:scaling>
          <c:orientation val="minMax"/>
        </c:scaling>
        <c:delete val="1"/>
        <c:axPos val="l"/>
        <c:numFmt formatCode="_-* #,##0\ _€_-;\-* #,##0\ _€_-;_-* &quot;-&quot;??\ _€_-;_-@_-" sourceLinked="1"/>
        <c:majorTickMark val="out"/>
        <c:minorTickMark val="none"/>
        <c:tickLblPos val="none"/>
        <c:crossAx val="524391552"/>
        <c:crosses val="autoZero"/>
        <c:crossBetween val="between"/>
      </c:valAx>
    </c:plotArea>
    <c:legend>
      <c:legendPos val="t"/>
      <c:layout>
        <c:manualLayout>
          <c:xMode val="edge"/>
          <c:yMode val="edge"/>
          <c:x val="0.13868190704369715"/>
          <c:y val="0.14830189807970054"/>
          <c:w val="0.44113006052328557"/>
          <c:h val="0.13270961346175211"/>
        </c:manualLayout>
      </c:layout>
      <c:overlay val="0"/>
      <c:txPr>
        <a:bodyPr/>
        <a:lstStyle/>
        <a:p>
          <a:pPr>
            <a:defRPr sz="1200"/>
          </a:pPr>
          <a:endParaRPr lang="es-NI"/>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27"/>
    </mc:Choice>
    <mc:Fallback>
      <c:style val="27"/>
    </mc:Fallback>
  </mc:AlternateContent>
  <c:chart>
    <c:title>
      <c:tx>
        <c:rich>
          <a:bodyPr/>
          <a:lstStyle/>
          <a:p>
            <a:pPr>
              <a:defRPr lang="en-US" sz="1400" noProof="0">
                <a:solidFill>
                  <a:srgbClr val="C00000"/>
                </a:solidFill>
              </a:defRPr>
            </a:pPr>
            <a:r>
              <a:rPr lang="en-US" sz="1400" noProof="0" smtClean="0">
                <a:solidFill>
                  <a:srgbClr val="C00000"/>
                </a:solidFill>
              </a:rPr>
              <a:t>Homicide Rates in Central America</a:t>
            </a:r>
          </a:p>
          <a:p>
            <a:pPr>
              <a:defRPr lang="en-US" sz="1400" noProof="0">
                <a:solidFill>
                  <a:srgbClr val="C00000"/>
                </a:solidFill>
              </a:defRPr>
            </a:pPr>
            <a:r>
              <a:rPr lang="en-US" sz="1400" noProof="0" smtClean="0">
                <a:solidFill>
                  <a:srgbClr val="C00000"/>
                </a:solidFill>
              </a:rPr>
              <a:t>(per 100,000 inhabitants)</a:t>
            </a:r>
            <a:endParaRPr lang="en-US" sz="1400" noProof="0">
              <a:solidFill>
                <a:srgbClr val="C00000"/>
              </a:solidFill>
            </a:endParaRPr>
          </a:p>
        </c:rich>
      </c:tx>
      <c:layout>
        <c:manualLayout>
          <c:xMode val="edge"/>
          <c:yMode val="edge"/>
          <c:x val="0.1896906657700394"/>
          <c:y val="0"/>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4.4077134986226438E-3"/>
          <c:y val="0.18056390199068789"/>
          <c:w val="0.99118457300275109"/>
          <c:h val="0.73444333205401768"/>
        </c:manualLayout>
      </c:layout>
      <c:bar3DChart>
        <c:barDir val="col"/>
        <c:grouping val="clustered"/>
        <c:varyColors val="0"/>
        <c:ser>
          <c:idx val="0"/>
          <c:order val="0"/>
          <c:tx>
            <c:strRef>
              <c:f>Hoja2!$C$4</c:f>
              <c:strCache>
                <c:ptCount val="1"/>
                <c:pt idx="0">
                  <c:v>2010</c:v>
                </c:pt>
              </c:strCache>
            </c:strRef>
          </c:tx>
          <c:invertIfNegative val="0"/>
          <c:dPt>
            <c:idx val="4"/>
            <c:invertIfNegative val="0"/>
            <c:bubble3D val="0"/>
            <c:spPr>
              <a:solidFill>
                <a:schemeClr val="accent2">
                  <a:lumMod val="50000"/>
                </a:schemeClr>
              </a:solidFill>
            </c:spPr>
          </c:dPt>
          <c:dLbls>
            <c:dLbl>
              <c:idx val="0"/>
              <c:layout>
                <c:manualLayout>
                  <c:x val="-2.5184593374579081E-2"/>
                  <c:y val="-8.016786013675321E-3"/>
                </c:manualLayout>
              </c:layout>
              <c:showLegendKey val="0"/>
              <c:showVal val="1"/>
              <c:showCatName val="0"/>
              <c:showSerName val="0"/>
              <c:showPercent val="0"/>
              <c:showBubbleSize val="0"/>
            </c:dLbl>
            <c:dLbl>
              <c:idx val="1"/>
              <c:layout>
                <c:manualLayout>
                  <c:x val="-2.2386305221848091E-2"/>
                  <c:y val="-7.3486356204700454E-17"/>
                </c:manualLayout>
              </c:layout>
              <c:showLegendKey val="0"/>
              <c:showVal val="1"/>
              <c:showCatName val="0"/>
              <c:showSerName val="0"/>
              <c:showPercent val="0"/>
              <c:showBubbleSize val="0"/>
            </c:dLbl>
            <c:dLbl>
              <c:idx val="2"/>
              <c:layout>
                <c:manualLayout>
                  <c:x val="-1.6789728916386155E-2"/>
                  <c:y val="4.0083930068376588E-3"/>
                </c:manualLayout>
              </c:layout>
              <c:showLegendKey val="0"/>
              <c:showVal val="1"/>
              <c:showCatName val="0"/>
              <c:showSerName val="0"/>
              <c:showPercent val="0"/>
              <c:showBubbleSize val="0"/>
            </c:dLbl>
            <c:dLbl>
              <c:idx val="3"/>
              <c:layout>
                <c:manualLayout>
                  <c:x val="-1.399144076365511E-2"/>
                  <c:y val="4.0083930068376588E-3"/>
                </c:manualLayout>
              </c:layout>
              <c:showLegendKey val="0"/>
              <c:showVal val="1"/>
              <c:showCatName val="0"/>
              <c:showSerName val="0"/>
              <c:showPercent val="0"/>
              <c:showBubbleSize val="0"/>
            </c:dLbl>
            <c:dLbl>
              <c:idx val="4"/>
              <c:layout>
                <c:manualLayout>
                  <c:x val="-2.5184593374579071E-2"/>
                  <c:y val="-2.8058751047863376E-2"/>
                </c:manualLayout>
              </c:layout>
              <c:spPr/>
              <c:txPr>
                <a:bodyPr/>
                <a:lstStyle/>
                <a:p>
                  <a:pPr>
                    <a:defRPr sz="1100" b="1">
                      <a:solidFill>
                        <a:srgbClr val="C00000"/>
                      </a:solidFill>
                    </a:defRPr>
                  </a:pPr>
                  <a:endParaRPr lang="es-NI"/>
                </a:p>
              </c:txPr>
              <c:showLegendKey val="0"/>
              <c:showVal val="1"/>
              <c:showCatName val="0"/>
              <c:showSerName val="0"/>
              <c:showPercent val="0"/>
              <c:showBubbleSize val="0"/>
            </c:dLbl>
            <c:txPr>
              <a:bodyPr/>
              <a:lstStyle/>
              <a:p>
                <a:pPr>
                  <a:defRPr sz="1100" b="1"/>
                </a:pPr>
                <a:endParaRPr lang="es-NI"/>
              </a:p>
            </c:txPr>
            <c:showLegendKey val="0"/>
            <c:showVal val="1"/>
            <c:showCatName val="0"/>
            <c:showSerName val="0"/>
            <c:showPercent val="0"/>
            <c:showBubbleSize val="0"/>
            <c:showLeaderLines val="0"/>
          </c:dLbls>
          <c:cat>
            <c:strRef>
              <c:f>Hoja2!$B$5:$B$10</c:f>
              <c:strCache>
                <c:ptCount val="6"/>
                <c:pt idx="0">
                  <c:v>Honduras</c:v>
                </c:pt>
                <c:pt idx="1">
                  <c:v>Guatemala</c:v>
                </c:pt>
                <c:pt idx="2">
                  <c:v>El Salvador</c:v>
                </c:pt>
                <c:pt idx="3">
                  <c:v>Panamá</c:v>
                </c:pt>
                <c:pt idx="4">
                  <c:v>Nicaragua</c:v>
                </c:pt>
                <c:pt idx="5">
                  <c:v>Costa Rica</c:v>
                </c:pt>
              </c:strCache>
            </c:strRef>
          </c:cat>
          <c:val>
            <c:numRef>
              <c:f>Hoja2!$C$5:$C$10</c:f>
              <c:numCache>
                <c:formatCode>_-* #,##0.0\ _€_-;\-* #,##0.0\ _€_-;_-* "-"??\ _€_-;_-@_-</c:formatCode>
                <c:ptCount val="6"/>
                <c:pt idx="0">
                  <c:v>82.1</c:v>
                </c:pt>
                <c:pt idx="1">
                  <c:v>41.4</c:v>
                </c:pt>
                <c:pt idx="2">
                  <c:v>64.7</c:v>
                </c:pt>
                <c:pt idx="3">
                  <c:v>21.6</c:v>
                </c:pt>
                <c:pt idx="4">
                  <c:v>13.6</c:v>
                </c:pt>
                <c:pt idx="5">
                  <c:v>11.3</c:v>
                </c:pt>
              </c:numCache>
            </c:numRef>
          </c:val>
        </c:ser>
        <c:ser>
          <c:idx val="1"/>
          <c:order val="1"/>
          <c:tx>
            <c:strRef>
              <c:f>Hoja2!$D$4</c:f>
              <c:strCache>
                <c:ptCount val="1"/>
                <c:pt idx="0">
                  <c:v>2011</c:v>
                </c:pt>
              </c:strCache>
            </c:strRef>
          </c:tx>
          <c:invertIfNegative val="0"/>
          <c:dPt>
            <c:idx val="4"/>
            <c:invertIfNegative val="0"/>
            <c:bubble3D val="0"/>
            <c:spPr>
              <a:solidFill>
                <a:schemeClr val="accent2">
                  <a:lumMod val="75000"/>
                </a:schemeClr>
              </a:solidFill>
            </c:spPr>
          </c:dPt>
          <c:dLbls>
            <c:dLbl>
              <c:idx val="1"/>
              <c:layout>
                <c:manualLayout>
                  <c:x val="6.6115702479338893E-3"/>
                  <c:y val="0"/>
                </c:manualLayout>
              </c:layout>
              <c:showLegendKey val="0"/>
              <c:showVal val="1"/>
              <c:showCatName val="0"/>
              <c:showSerName val="0"/>
              <c:showPercent val="0"/>
              <c:showBubbleSize val="0"/>
            </c:dLbl>
            <c:dLbl>
              <c:idx val="3"/>
              <c:layout>
                <c:manualLayout>
                  <c:x val="1.7804824469113117E-2"/>
                  <c:y val="-1.5417794487481188E-2"/>
                </c:manualLayout>
              </c:layout>
              <c:showLegendKey val="0"/>
              <c:showVal val="1"/>
              <c:showCatName val="0"/>
              <c:showSerName val="0"/>
              <c:showPercent val="0"/>
              <c:showBubbleSize val="0"/>
            </c:dLbl>
            <c:dLbl>
              <c:idx val="4"/>
              <c:layout>
                <c:manualLayout>
                  <c:x val="-7.3797689054661934E-3"/>
                  <c:y val="-8.6325635535445568E-3"/>
                </c:manualLayout>
              </c:layout>
              <c:spPr/>
              <c:txPr>
                <a:bodyPr/>
                <a:lstStyle/>
                <a:p>
                  <a:pPr>
                    <a:defRPr sz="1100" b="1">
                      <a:solidFill>
                        <a:srgbClr val="C00000"/>
                      </a:solidFill>
                    </a:defRPr>
                  </a:pPr>
                  <a:endParaRPr lang="es-NI"/>
                </a:p>
              </c:txPr>
              <c:showLegendKey val="0"/>
              <c:showVal val="1"/>
              <c:showCatName val="0"/>
              <c:showSerName val="0"/>
              <c:showPercent val="0"/>
              <c:showBubbleSize val="0"/>
            </c:dLbl>
            <c:dLbl>
              <c:idx val="5"/>
              <c:layout>
                <c:manualLayout>
                  <c:x val="2.5605217948088052E-2"/>
                  <c:y val="-4.0083930068376588E-3"/>
                </c:manualLayout>
              </c:layout>
              <c:showLegendKey val="0"/>
              <c:showVal val="1"/>
              <c:showCatName val="0"/>
              <c:showSerName val="0"/>
              <c:showPercent val="0"/>
              <c:showBubbleSize val="0"/>
            </c:dLbl>
            <c:txPr>
              <a:bodyPr/>
              <a:lstStyle/>
              <a:p>
                <a:pPr>
                  <a:defRPr sz="1100" b="1"/>
                </a:pPr>
                <a:endParaRPr lang="es-NI"/>
              </a:p>
            </c:txPr>
            <c:showLegendKey val="0"/>
            <c:showVal val="1"/>
            <c:showCatName val="0"/>
            <c:showSerName val="0"/>
            <c:showPercent val="0"/>
            <c:showBubbleSize val="0"/>
            <c:showLeaderLines val="0"/>
          </c:dLbls>
          <c:cat>
            <c:strRef>
              <c:f>Hoja2!$B$5:$B$10</c:f>
              <c:strCache>
                <c:ptCount val="6"/>
                <c:pt idx="0">
                  <c:v>Honduras</c:v>
                </c:pt>
                <c:pt idx="1">
                  <c:v>Guatemala</c:v>
                </c:pt>
                <c:pt idx="2">
                  <c:v>El Salvador</c:v>
                </c:pt>
                <c:pt idx="3">
                  <c:v>Panamá</c:v>
                </c:pt>
                <c:pt idx="4">
                  <c:v>Nicaragua</c:v>
                </c:pt>
                <c:pt idx="5">
                  <c:v>Costa Rica</c:v>
                </c:pt>
              </c:strCache>
            </c:strRef>
          </c:cat>
          <c:val>
            <c:numRef>
              <c:f>Hoja2!$D$5:$D$10</c:f>
              <c:numCache>
                <c:formatCode>_-* #,##0.0\ _€_-;\-* #,##0.0\ _€_-;_-* "-"??\ _€_-;_-@_-</c:formatCode>
                <c:ptCount val="6"/>
                <c:pt idx="0">
                  <c:v>91.6</c:v>
                </c:pt>
                <c:pt idx="1">
                  <c:v>38.5</c:v>
                </c:pt>
                <c:pt idx="2">
                  <c:v>69.2</c:v>
                </c:pt>
                <c:pt idx="3">
                  <c:v>15.4</c:v>
                </c:pt>
                <c:pt idx="4">
                  <c:v>12.6</c:v>
                </c:pt>
                <c:pt idx="5">
                  <c:v>10</c:v>
                </c:pt>
              </c:numCache>
            </c:numRef>
          </c:val>
        </c:ser>
        <c:ser>
          <c:idx val="2"/>
          <c:order val="2"/>
          <c:tx>
            <c:strRef>
              <c:f>Hoja2!$E$4</c:f>
              <c:strCache>
                <c:ptCount val="1"/>
                <c:pt idx="0">
                  <c:v>2012</c:v>
                </c:pt>
              </c:strCache>
            </c:strRef>
          </c:tx>
          <c:invertIfNegative val="0"/>
          <c:dPt>
            <c:idx val="4"/>
            <c:invertIfNegative val="0"/>
            <c:bubble3D val="0"/>
            <c:spPr>
              <a:solidFill>
                <a:schemeClr val="accent2">
                  <a:lumMod val="60000"/>
                  <a:lumOff val="40000"/>
                </a:schemeClr>
              </a:solidFill>
            </c:spPr>
          </c:dPt>
          <c:dLbls>
            <c:dLbl>
              <c:idx val="0"/>
              <c:layout>
                <c:manualLayout>
                  <c:x val="4.1206004906038124E-2"/>
                  <c:y val="0"/>
                </c:manualLayout>
              </c:layout>
              <c:showLegendKey val="0"/>
              <c:showVal val="1"/>
              <c:showCatName val="0"/>
              <c:showSerName val="0"/>
              <c:showPercent val="0"/>
              <c:showBubbleSize val="0"/>
            </c:dLbl>
            <c:dLbl>
              <c:idx val="1"/>
              <c:layout>
                <c:manualLayout>
                  <c:x val="3.0012852295114082E-2"/>
                  <c:y val="0"/>
                </c:manualLayout>
              </c:layout>
              <c:showLegendKey val="0"/>
              <c:showVal val="1"/>
              <c:showCatName val="0"/>
              <c:showSerName val="0"/>
              <c:showPercent val="0"/>
              <c:showBubbleSize val="0"/>
            </c:dLbl>
            <c:dLbl>
              <c:idx val="2"/>
              <c:layout>
                <c:manualLayout>
                  <c:x val="3.2811140447845409E-2"/>
                  <c:y val="-4.0083930068376588E-3"/>
                </c:manualLayout>
              </c:layout>
              <c:showLegendKey val="0"/>
              <c:showVal val="1"/>
              <c:showCatName val="0"/>
              <c:showSerName val="0"/>
              <c:showPercent val="0"/>
              <c:showBubbleSize val="0"/>
            </c:dLbl>
            <c:dLbl>
              <c:idx val="3"/>
              <c:layout>
                <c:manualLayout>
                  <c:x val="2.3821584672784269E-2"/>
                  <c:y val="-4.0083930068376433E-2"/>
                </c:manualLayout>
              </c:layout>
              <c:showLegendKey val="0"/>
              <c:showVal val="1"/>
              <c:showCatName val="0"/>
              <c:showSerName val="0"/>
              <c:showPercent val="0"/>
              <c:showBubbleSize val="0"/>
            </c:dLbl>
            <c:dLbl>
              <c:idx val="4"/>
              <c:layout>
                <c:manualLayout>
                  <c:x val="2.4416275989652042E-2"/>
                  <c:y val="-2.0041965034188119E-2"/>
                </c:manualLayout>
              </c:layout>
              <c:spPr/>
              <c:txPr>
                <a:bodyPr/>
                <a:lstStyle/>
                <a:p>
                  <a:pPr>
                    <a:defRPr sz="1100" b="1">
                      <a:solidFill>
                        <a:srgbClr val="C00000"/>
                      </a:solidFill>
                    </a:defRPr>
                  </a:pPr>
                  <a:endParaRPr lang="es-NI"/>
                </a:p>
              </c:txPr>
              <c:showLegendKey val="0"/>
              <c:showVal val="1"/>
              <c:showCatName val="0"/>
              <c:showSerName val="0"/>
              <c:showPercent val="0"/>
              <c:showBubbleSize val="0"/>
            </c:dLbl>
            <c:dLbl>
              <c:idx val="5"/>
              <c:layout>
                <c:manualLayout>
                  <c:x val="5.4008503711257212E-2"/>
                  <c:y val="4.0083930068376588E-3"/>
                </c:manualLayout>
              </c:layout>
              <c:showLegendKey val="0"/>
              <c:showVal val="1"/>
              <c:showCatName val="0"/>
              <c:showSerName val="0"/>
              <c:showPercent val="0"/>
              <c:showBubbleSize val="0"/>
            </c:dLbl>
            <c:txPr>
              <a:bodyPr/>
              <a:lstStyle/>
              <a:p>
                <a:pPr>
                  <a:defRPr sz="1100" b="1"/>
                </a:pPr>
                <a:endParaRPr lang="es-NI"/>
              </a:p>
            </c:txPr>
            <c:showLegendKey val="0"/>
            <c:showVal val="1"/>
            <c:showCatName val="0"/>
            <c:showSerName val="0"/>
            <c:showPercent val="0"/>
            <c:showBubbleSize val="0"/>
            <c:showLeaderLines val="0"/>
          </c:dLbls>
          <c:cat>
            <c:strRef>
              <c:f>Hoja2!$B$5:$B$10</c:f>
              <c:strCache>
                <c:ptCount val="6"/>
                <c:pt idx="0">
                  <c:v>Honduras</c:v>
                </c:pt>
                <c:pt idx="1">
                  <c:v>Guatemala</c:v>
                </c:pt>
                <c:pt idx="2">
                  <c:v>El Salvador</c:v>
                </c:pt>
                <c:pt idx="3">
                  <c:v>Panamá</c:v>
                </c:pt>
                <c:pt idx="4">
                  <c:v>Nicaragua</c:v>
                </c:pt>
                <c:pt idx="5">
                  <c:v>Costa Rica</c:v>
                </c:pt>
              </c:strCache>
            </c:strRef>
          </c:cat>
          <c:val>
            <c:numRef>
              <c:f>Hoja2!$E$5:$E$10</c:f>
              <c:numCache>
                <c:formatCode>_-* #,##0.0\ _€_-;\-* #,##0.0\ _€_-;_-* "-"??\ _€_-;_-@_-</c:formatCode>
                <c:ptCount val="6"/>
                <c:pt idx="0">
                  <c:v>84</c:v>
                </c:pt>
                <c:pt idx="1">
                  <c:v>34</c:v>
                </c:pt>
                <c:pt idx="2">
                  <c:v>30</c:v>
                </c:pt>
                <c:pt idx="3">
                  <c:v>18</c:v>
                </c:pt>
                <c:pt idx="4">
                  <c:v>11</c:v>
                </c:pt>
                <c:pt idx="5">
                  <c:v>8.9</c:v>
                </c:pt>
              </c:numCache>
            </c:numRef>
          </c:val>
        </c:ser>
        <c:ser>
          <c:idx val="3"/>
          <c:order val="3"/>
          <c:tx>
            <c:strRef>
              <c:f>Hoja2!$F$4</c:f>
              <c:strCache>
                <c:ptCount val="1"/>
                <c:pt idx="0">
                  <c:v>2013</c:v>
                </c:pt>
              </c:strCache>
            </c:strRef>
          </c:tx>
          <c:invertIfNegative val="0"/>
          <c:dPt>
            <c:idx val="4"/>
            <c:invertIfNegative val="0"/>
            <c:bubble3D val="0"/>
            <c:spPr>
              <a:solidFill>
                <a:schemeClr val="accent2">
                  <a:lumMod val="40000"/>
                  <a:lumOff val="60000"/>
                </a:schemeClr>
              </a:solidFill>
            </c:spPr>
          </c:dPt>
          <c:dLbls>
            <c:dLbl>
              <c:idx val="4"/>
              <c:layout>
                <c:manualLayout>
                  <c:x val="2.2386305221848091E-2"/>
                  <c:y val="1.2025179020512965E-2"/>
                </c:manualLayout>
              </c:layout>
              <c:spPr/>
              <c:txPr>
                <a:bodyPr/>
                <a:lstStyle/>
                <a:p>
                  <a:pPr>
                    <a:defRPr sz="1100" b="1">
                      <a:solidFill>
                        <a:srgbClr val="C00000"/>
                      </a:solidFill>
                    </a:defRPr>
                  </a:pPr>
                  <a:endParaRPr lang="es-NI"/>
                </a:p>
              </c:txPr>
              <c:showLegendKey val="0"/>
              <c:showVal val="1"/>
              <c:showCatName val="0"/>
              <c:showSerName val="0"/>
              <c:showPercent val="0"/>
              <c:showBubbleSize val="0"/>
            </c:dLbl>
            <c:txPr>
              <a:bodyPr/>
              <a:lstStyle/>
              <a:p>
                <a:pPr>
                  <a:defRPr sz="1100"/>
                </a:pPr>
                <a:endParaRPr lang="es-NI"/>
              </a:p>
            </c:txPr>
            <c:showLegendKey val="0"/>
            <c:showVal val="1"/>
            <c:showCatName val="0"/>
            <c:showSerName val="0"/>
            <c:showPercent val="0"/>
            <c:showBubbleSize val="0"/>
            <c:showLeaderLines val="0"/>
          </c:dLbls>
          <c:val>
            <c:numRef>
              <c:f>Hoja2!$F$5:$F$10</c:f>
              <c:numCache>
                <c:formatCode>General</c:formatCode>
                <c:ptCount val="6"/>
                <c:pt idx="4" formatCode="_-* #,##0.0\ _€_-;\-* #,##0.0\ _€_-;_-* &quot;-&quot;??\ _€_-;_-@_-">
                  <c:v>9.8000000000000007</c:v>
                </c:pt>
              </c:numCache>
            </c:numRef>
          </c:val>
        </c:ser>
        <c:dLbls>
          <c:showLegendKey val="0"/>
          <c:showVal val="1"/>
          <c:showCatName val="0"/>
          <c:showSerName val="0"/>
          <c:showPercent val="0"/>
          <c:showBubbleSize val="0"/>
        </c:dLbls>
        <c:gapWidth val="150"/>
        <c:shape val="box"/>
        <c:axId val="546879744"/>
        <c:axId val="547131392"/>
        <c:axId val="0"/>
      </c:bar3DChart>
      <c:catAx>
        <c:axId val="546879744"/>
        <c:scaling>
          <c:orientation val="minMax"/>
        </c:scaling>
        <c:delete val="0"/>
        <c:axPos val="b"/>
        <c:majorTickMark val="none"/>
        <c:minorTickMark val="none"/>
        <c:tickLblPos val="nextTo"/>
        <c:txPr>
          <a:bodyPr/>
          <a:lstStyle/>
          <a:p>
            <a:pPr>
              <a:defRPr b="1"/>
            </a:pPr>
            <a:endParaRPr lang="es-NI"/>
          </a:p>
        </c:txPr>
        <c:crossAx val="547131392"/>
        <c:crosses val="autoZero"/>
        <c:auto val="1"/>
        <c:lblAlgn val="ctr"/>
        <c:lblOffset val="100"/>
        <c:noMultiLvlLbl val="0"/>
      </c:catAx>
      <c:valAx>
        <c:axId val="547131392"/>
        <c:scaling>
          <c:orientation val="minMax"/>
        </c:scaling>
        <c:delete val="1"/>
        <c:axPos val="l"/>
        <c:numFmt formatCode="_-* #,##0.0\ _€_-;\-* #,##0.0\ _€_-;_-* &quot;-&quot;??\ _€_-;_-@_-" sourceLinked="1"/>
        <c:majorTickMark val="out"/>
        <c:minorTickMark val="none"/>
        <c:tickLblPos val="none"/>
        <c:crossAx val="546879744"/>
        <c:crosses val="autoZero"/>
        <c:crossBetween val="between"/>
      </c:valAx>
    </c:plotArea>
    <c:legend>
      <c:legendPos val="t"/>
      <c:layout>
        <c:manualLayout>
          <c:xMode val="edge"/>
          <c:yMode val="edge"/>
          <c:x val="0.20278929837661841"/>
          <c:y val="0.17849994781724743"/>
          <c:w val="0.58733909016855612"/>
          <c:h val="6.135000300534952E-2"/>
        </c:manualLayout>
      </c:layout>
      <c:overlay val="0"/>
      <c:txPr>
        <a:bodyPr/>
        <a:lstStyle/>
        <a:p>
          <a:pPr>
            <a:defRPr sz="1600"/>
          </a:pPr>
          <a:endParaRPr lang="es-NI"/>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Ratio FDI/GDP in Central America, 2013 (%)</a:t>
            </a:r>
          </a:p>
        </c:rich>
      </c:tx>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9.3085739282589702E-2"/>
          <c:y val="0.20857648002333051"/>
          <c:w val="0.87635870516185477"/>
          <c:h val="0.67544364246135946"/>
        </c:manualLayout>
      </c:layout>
      <c:bar3DChart>
        <c:barDir val="col"/>
        <c:grouping val="clustered"/>
        <c:varyColors val="0"/>
        <c:ser>
          <c:idx val="0"/>
          <c:order val="0"/>
          <c:spPr>
            <a:solidFill>
              <a:srgbClr val="7030A0"/>
            </a:solidFill>
          </c:spPr>
          <c:invertIfNegative val="0"/>
          <c:dLbls>
            <c:dLbl>
              <c:idx val="0"/>
              <c:layout>
                <c:manualLayout>
                  <c:x val="1.1111111111111092E-2"/>
                  <c:y val="-1.8518518518518528E-2"/>
                </c:manualLayout>
              </c:layout>
              <c:showLegendKey val="0"/>
              <c:showVal val="1"/>
              <c:showCatName val="0"/>
              <c:showSerName val="0"/>
              <c:showPercent val="0"/>
              <c:showBubbleSize val="0"/>
            </c:dLbl>
            <c:dLbl>
              <c:idx val="1"/>
              <c:layout>
                <c:manualLayout>
                  <c:x val="8.3333333333333367E-3"/>
                  <c:y val="-2.7777777777777811E-2"/>
                </c:manualLayout>
              </c:layout>
              <c:showLegendKey val="0"/>
              <c:showVal val="1"/>
              <c:showCatName val="0"/>
              <c:showSerName val="0"/>
              <c:showPercent val="0"/>
              <c:showBubbleSize val="0"/>
            </c:dLbl>
            <c:dLbl>
              <c:idx val="2"/>
              <c:layout>
                <c:manualLayout>
                  <c:x val="1.111111111111112E-2"/>
                  <c:y val="-2.7777777777777811E-2"/>
                </c:manualLayout>
              </c:layout>
              <c:showLegendKey val="0"/>
              <c:showVal val="1"/>
              <c:showCatName val="0"/>
              <c:showSerName val="0"/>
              <c:showPercent val="0"/>
              <c:showBubbleSize val="0"/>
            </c:dLbl>
            <c:dLbl>
              <c:idx val="3"/>
              <c:layout>
                <c:manualLayout>
                  <c:x val="1.38888888888889E-2"/>
                  <c:y val="-2.3148148148148147E-2"/>
                </c:manualLayout>
              </c:layout>
              <c:showLegendKey val="0"/>
              <c:showVal val="1"/>
              <c:showCatName val="0"/>
              <c:showSerName val="0"/>
              <c:showPercent val="0"/>
              <c:showBubbleSize val="0"/>
            </c:dLbl>
            <c:dLbl>
              <c:idx val="4"/>
              <c:layout>
                <c:manualLayout>
                  <c:x val="1.38888888888889E-2"/>
                  <c:y val="-2.3148148148148147E-2"/>
                </c:manualLayout>
              </c:layout>
              <c:showLegendKey val="0"/>
              <c:showVal val="1"/>
              <c:showCatName val="0"/>
              <c:showSerName val="0"/>
              <c:showPercent val="0"/>
              <c:showBubbleSize val="0"/>
            </c:dLbl>
            <c:txPr>
              <a:bodyPr/>
              <a:lstStyle/>
              <a:p>
                <a:pPr>
                  <a:defRPr sz="1400" b="1"/>
                </a:pPr>
                <a:endParaRPr lang="es-NI"/>
              </a:p>
            </c:txPr>
            <c:showLegendKey val="0"/>
            <c:showVal val="1"/>
            <c:showCatName val="0"/>
            <c:showSerName val="0"/>
            <c:showPercent val="0"/>
            <c:showBubbleSize val="0"/>
            <c:showLeaderLines val="0"/>
          </c:dLbls>
          <c:cat>
            <c:strRef>
              <c:f>Hoja1!$A$8:$E$8</c:f>
              <c:strCache>
                <c:ptCount val="5"/>
                <c:pt idx="0">
                  <c:v>Nicaragua</c:v>
                </c:pt>
                <c:pt idx="1">
                  <c:v>Honduras</c:v>
                </c:pt>
                <c:pt idx="2">
                  <c:v>Costa Rica</c:v>
                </c:pt>
                <c:pt idx="3">
                  <c:v>Guatemala</c:v>
                </c:pt>
                <c:pt idx="4">
                  <c:v>El Salvador</c:v>
                </c:pt>
              </c:strCache>
            </c:strRef>
          </c:cat>
          <c:val>
            <c:numRef>
              <c:f>Hoja1!$A$6:$E$6</c:f>
              <c:numCache>
                <c:formatCode>0.0</c:formatCode>
                <c:ptCount val="5"/>
                <c:pt idx="0">
                  <c:v>12.331201137171281</c:v>
                </c:pt>
                <c:pt idx="1">
                  <c:v>5.6344017434752534</c:v>
                </c:pt>
                <c:pt idx="2">
                  <c:v>5.4049696700993515</c:v>
                </c:pt>
                <c:pt idx="3">
                  <c:v>2.4070021881838062</c:v>
                </c:pt>
                <c:pt idx="4">
                  <c:v>0.57114882506527442</c:v>
                </c:pt>
              </c:numCache>
            </c:numRef>
          </c:val>
        </c:ser>
        <c:dLbls>
          <c:showLegendKey val="0"/>
          <c:showVal val="0"/>
          <c:showCatName val="0"/>
          <c:showSerName val="0"/>
          <c:showPercent val="0"/>
          <c:showBubbleSize val="0"/>
        </c:dLbls>
        <c:gapWidth val="150"/>
        <c:shape val="cylinder"/>
        <c:axId val="207808000"/>
        <c:axId val="207809536"/>
        <c:axId val="0"/>
      </c:bar3DChart>
      <c:catAx>
        <c:axId val="207808000"/>
        <c:scaling>
          <c:orientation val="minMax"/>
        </c:scaling>
        <c:delete val="0"/>
        <c:axPos val="b"/>
        <c:majorTickMark val="none"/>
        <c:minorTickMark val="none"/>
        <c:tickLblPos val="nextTo"/>
        <c:txPr>
          <a:bodyPr/>
          <a:lstStyle/>
          <a:p>
            <a:pPr>
              <a:defRPr sz="900" b="1"/>
            </a:pPr>
            <a:endParaRPr lang="es-NI"/>
          </a:p>
        </c:txPr>
        <c:crossAx val="207809536"/>
        <c:crosses val="autoZero"/>
        <c:auto val="1"/>
        <c:lblAlgn val="ctr"/>
        <c:lblOffset val="100"/>
        <c:noMultiLvlLbl val="0"/>
      </c:catAx>
      <c:valAx>
        <c:axId val="207809536"/>
        <c:scaling>
          <c:orientation val="minMax"/>
        </c:scaling>
        <c:delete val="0"/>
        <c:axPos val="l"/>
        <c:numFmt formatCode="0.0" sourceLinked="1"/>
        <c:majorTickMark val="none"/>
        <c:minorTickMark val="none"/>
        <c:tickLblPos val="nextTo"/>
        <c:crossAx val="207808000"/>
        <c:crosses val="autoZero"/>
        <c:crossBetween val="between"/>
      </c:valAx>
    </c:plotArea>
    <c:plotVisOnly val="1"/>
    <c:dispBlanksAs val="gap"/>
    <c:showDLblsOverMax val="0"/>
  </c:chart>
  <c:spPr>
    <a:ln w="25400">
      <a:solidFill>
        <a:srgbClr val="7030A0"/>
      </a:solid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Ratio FDI/GDP, 2006 to 2013 (%)</a:t>
            </a:r>
          </a:p>
        </c:rich>
      </c:tx>
      <c:layout/>
      <c:overlay val="0"/>
    </c:title>
    <c:autoTitleDeleted val="0"/>
    <c:plotArea>
      <c:layout/>
      <c:lineChart>
        <c:grouping val="standard"/>
        <c:varyColors val="0"/>
        <c:ser>
          <c:idx val="1"/>
          <c:order val="0"/>
          <c:spPr>
            <a:ln w="38100">
              <a:solidFill>
                <a:schemeClr val="tx2"/>
              </a:solidFill>
            </a:ln>
          </c:spPr>
          <c:marker>
            <c:spPr>
              <a:solidFill>
                <a:schemeClr val="tx2"/>
              </a:solidFill>
              <a:ln>
                <a:solidFill>
                  <a:schemeClr val="tx2"/>
                </a:solidFill>
              </a:ln>
            </c:spPr>
          </c:marker>
          <c:dLbls>
            <c:txPr>
              <a:bodyPr/>
              <a:lstStyle/>
              <a:p>
                <a:pPr>
                  <a:defRPr sz="1400" b="1"/>
                </a:pPr>
                <a:endParaRPr lang="es-NI"/>
              </a:p>
            </c:txPr>
            <c:dLblPos val="t"/>
            <c:showLegendKey val="0"/>
            <c:showVal val="1"/>
            <c:showCatName val="0"/>
            <c:showSerName val="0"/>
            <c:showPercent val="0"/>
            <c:showBubbleSize val="0"/>
            <c:showLeaderLines val="0"/>
          </c:dLbls>
          <c:cat>
            <c:numRef>
              <c:f>Hoja1!$J$28:$Q$28</c:f>
              <c:numCache>
                <c:formatCode>General</c:formatCode>
                <c:ptCount val="8"/>
                <c:pt idx="0">
                  <c:v>2006</c:v>
                </c:pt>
                <c:pt idx="1">
                  <c:v>2007</c:v>
                </c:pt>
                <c:pt idx="2">
                  <c:v>2008</c:v>
                </c:pt>
                <c:pt idx="3">
                  <c:v>2009</c:v>
                </c:pt>
                <c:pt idx="4">
                  <c:v>2010</c:v>
                </c:pt>
                <c:pt idx="5">
                  <c:v>2011</c:v>
                </c:pt>
                <c:pt idx="6">
                  <c:v>2012</c:v>
                </c:pt>
                <c:pt idx="7">
                  <c:v>2013</c:v>
                </c:pt>
              </c:numCache>
            </c:numRef>
          </c:cat>
          <c:val>
            <c:numRef>
              <c:f>Hoja1!$J$29:$Q$29</c:f>
              <c:numCache>
                <c:formatCode>0.0</c:formatCode>
                <c:ptCount val="8"/>
                <c:pt idx="0">
                  <c:v>4.2</c:v>
                </c:pt>
                <c:pt idx="1">
                  <c:v>5.0999999999999996</c:v>
                </c:pt>
                <c:pt idx="2">
                  <c:v>7.6</c:v>
                </c:pt>
                <c:pt idx="3">
                  <c:v>5.3</c:v>
                </c:pt>
                <c:pt idx="4">
                  <c:v>5.9</c:v>
                </c:pt>
                <c:pt idx="5">
                  <c:v>10</c:v>
                </c:pt>
                <c:pt idx="6">
                  <c:v>12.2</c:v>
                </c:pt>
                <c:pt idx="7">
                  <c:v>12.3</c:v>
                </c:pt>
              </c:numCache>
            </c:numRef>
          </c:val>
          <c:smooth val="1"/>
        </c:ser>
        <c:dLbls>
          <c:showLegendKey val="0"/>
          <c:showVal val="0"/>
          <c:showCatName val="0"/>
          <c:showSerName val="0"/>
          <c:showPercent val="0"/>
          <c:showBubbleSize val="0"/>
        </c:dLbls>
        <c:marker val="1"/>
        <c:smooth val="0"/>
        <c:axId val="212941824"/>
        <c:axId val="212964096"/>
      </c:lineChart>
      <c:catAx>
        <c:axId val="212941824"/>
        <c:scaling>
          <c:orientation val="minMax"/>
        </c:scaling>
        <c:delete val="0"/>
        <c:axPos val="b"/>
        <c:numFmt formatCode="General" sourceLinked="1"/>
        <c:majorTickMark val="none"/>
        <c:minorTickMark val="none"/>
        <c:tickLblPos val="nextTo"/>
        <c:txPr>
          <a:bodyPr/>
          <a:lstStyle/>
          <a:p>
            <a:pPr>
              <a:defRPr b="1"/>
            </a:pPr>
            <a:endParaRPr lang="es-NI"/>
          </a:p>
        </c:txPr>
        <c:crossAx val="212964096"/>
        <c:crosses val="autoZero"/>
        <c:auto val="1"/>
        <c:lblAlgn val="ctr"/>
        <c:lblOffset val="100"/>
        <c:noMultiLvlLbl val="0"/>
      </c:catAx>
      <c:valAx>
        <c:axId val="212964096"/>
        <c:scaling>
          <c:orientation val="minMax"/>
          <c:min val="2"/>
        </c:scaling>
        <c:delete val="0"/>
        <c:axPos val="l"/>
        <c:numFmt formatCode="0.0" sourceLinked="1"/>
        <c:majorTickMark val="none"/>
        <c:minorTickMark val="none"/>
        <c:tickLblPos val="nextTo"/>
        <c:crossAx val="212941824"/>
        <c:crosses val="autoZero"/>
        <c:crossBetween val="between"/>
      </c:valAx>
    </c:plotArea>
    <c:plotVisOnly val="1"/>
    <c:dispBlanksAs val="gap"/>
    <c:showDLblsOverMax val="0"/>
  </c:chart>
  <c:spPr>
    <a:ln w="25400">
      <a:solidFill>
        <a:srgbClr val="7030A0"/>
      </a:solid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N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C00000"/>
                </a:solidFill>
              </a:defRPr>
            </a:pPr>
            <a:r>
              <a:rPr lang="en-US" sz="1400" dirty="0" smtClean="0">
                <a:solidFill>
                  <a:srgbClr val="C00000"/>
                </a:solidFill>
              </a:rPr>
              <a:t>Formal employment in nicaragua 2012-2018 </a:t>
            </a:r>
            <a:endParaRPr lang="en-US" sz="1400" dirty="0">
              <a:solidFill>
                <a:srgbClr val="C00000"/>
              </a:solidFill>
            </a:endParaRP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Hoja1!$A$2</c:f>
              <c:strCache>
                <c:ptCount val="1"/>
                <c:pt idx="0">
                  <c:v>EMPLEO FORMAL </c:v>
                </c:pt>
              </c:strCache>
            </c:strRef>
          </c:tx>
          <c:invertIfNegative val="0"/>
          <c:dLbls>
            <c:txPr>
              <a:bodyPr/>
              <a:lstStyle/>
              <a:p>
                <a:pPr>
                  <a:defRPr sz="1100"/>
                </a:pPr>
                <a:endParaRPr lang="es-NI"/>
              </a:p>
            </c:txPr>
            <c:showLegendKey val="0"/>
            <c:showVal val="1"/>
            <c:showCatName val="0"/>
            <c:showSerName val="0"/>
            <c:showPercent val="0"/>
            <c:showBubbleSize val="0"/>
            <c:showLeaderLines val="0"/>
          </c:dLbls>
          <c:cat>
            <c:numRef>
              <c:f>Hoja1!$B$1:$H$1</c:f>
              <c:numCache>
                <c:formatCode>General</c:formatCode>
                <c:ptCount val="7"/>
                <c:pt idx="0">
                  <c:v>2012</c:v>
                </c:pt>
                <c:pt idx="1">
                  <c:v>2013</c:v>
                </c:pt>
                <c:pt idx="2">
                  <c:v>2014</c:v>
                </c:pt>
                <c:pt idx="3">
                  <c:v>2015</c:v>
                </c:pt>
                <c:pt idx="4">
                  <c:v>2016</c:v>
                </c:pt>
                <c:pt idx="5">
                  <c:v>2017</c:v>
                </c:pt>
                <c:pt idx="6">
                  <c:v>2018</c:v>
                </c:pt>
              </c:numCache>
            </c:numRef>
          </c:cat>
          <c:val>
            <c:numRef>
              <c:f>Hoja1!$B$2:$H$2</c:f>
              <c:numCache>
                <c:formatCode>_(* #,##0_);_(* \(#,##0\);_(* "-"??_);_(@_)</c:formatCode>
                <c:ptCount val="7"/>
                <c:pt idx="0">
                  <c:v>623458</c:v>
                </c:pt>
                <c:pt idx="1">
                  <c:v>662992</c:v>
                </c:pt>
                <c:pt idx="2">
                  <c:v>848630</c:v>
                </c:pt>
                <c:pt idx="3">
                  <c:v>1018581</c:v>
                </c:pt>
                <c:pt idx="4">
                  <c:v>1303783</c:v>
                </c:pt>
                <c:pt idx="5">
                  <c:v>1608402</c:v>
                </c:pt>
                <c:pt idx="6">
                  <c:v>1927527</c:v>
                </c:pt>
              </c:numCache>
            </c:numRef>
          </c:val>
        </c:ser>
        <c:dLbls>
          <c:showLegendKey val="0"/>
          <c:showVal val="0"/>
          <c:showCatName val="0"/>
          <c:showSerName val="0"/>
          <c:showPercent val="0"/>
          <c:showBubbleSize val="0"/>
        </c:dLbls>
        <c:gapWidth val="150"/>
        <c:shape val="box"/>
        <c:axId val="213343616"/>
        <c:axId val="213382272"/>
        <c:axId val="0"/>
      </c:bar3DChart>
      <c:catAx>
        <c:axId val="213343616"/>
        <c:scaling>
          <c:orientation val="minMax"/>
        </c:scaling>
        <c:delete val="0"/>
        <c:axPos val="b"/>
        <c:numFmt formatCode="General" sourceLinked="1"/>
        <c:majorTickMark val="out"/>
        <c:minorTickMark val="none"/>
        <c:tickLblPos val="nextTo"/>
        <c:crossAx val="213382272"/>
        <c:crosses val="autoZero"/>
        <c:auto val="1"/>
        <c:lblAlgn val="ctr"/>
        <c:lblOffset val="100"/>
        <c:noMultiLvlLbl val="0"/>
      </c:catAx>
      <c:valAx>
        <c:axId val="213382272"/>
        <c:scaling>
          <c:orientation val="minMax"/>
        </c:scaling>
        <c:delete val="0"/>
        <c:axPos val="l"/>
        <c:numFmt formatCode="_(* #,##0_);_(* \(#,##0\);_(* &quot;-&quot;??_);_(@_)" sourceLinked="1"/>
        <c:majorTickMark val="out"/>
        <c:minorTickMark val="none"/>
        <c:tickLblPos val="nextTo"/>
        <c:txPr>
          <a:bodyPr/>
          <a:lstStyle/>
          <a:p>
            <a:pPr>
              <a:defRPr sz="900"/>
            </a:pPr>
            <a:endParaRPr lang="es-NI"/>
          </a:p>
        </c:txPr>
        <c:crossAx val="213343616"/>
        <c:crosses val="autoZero"/>
        <c:crossBetween val="between"/>
      </c:valAx>
    </c:plotArea>
    <c:plotVisOnly val="1"/>
    <c:dispBlanksAs val="gap"/>
    <c:showDLblsOverMax val="0"/>
  </c:chart>
  <c:externalData r:id="rId1">
    <c:autoUpdate val="0"/>
  </c:externalData>
  <c:userShapes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diagrams/_rels/data1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image" Target="../media/image93.png"/><Relationship Id="rId4" Type="http://schemas.openxmlformats.org/officeDocument/2006/relationships/image" Target="../media/image96.jpeg"/></Relationships>
</file>

<file path=ppt/diagrams/_rels/data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 Id="rId4" Type="http://schemas.openxmlformats.org/officeDocument/2006/relationships/image" Target="../media/image102.png"/></Relationships>
</file>

<file path=ppt/diagrams/_rels/data1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s>
</file>

<file path=ppt/diagrams/_rels/data1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image" Target="../media/image109.png"/></Relationships>
</file>

<file path=ppt/diagrams/_rels/data1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image" Target="../media/image109.png"/></Relationships>
</file>

<file path=ppt/diagrams/_rels/data1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image" Target="../media/image113.png"/></Relationships>
</file>

<file path=ppt/diagrams/_rels/data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 Id="rId4" Type="http://schemas.openxmlformats.org/officeDocument/2006/relationships/image" Target="../media/image119.png"/></Relationships>
</file>

<file path=ppt/diagrams/_rels/data18.xml.rels><?xml version="1.0" encoding="UTF-8" standalone="yes"?>
<Relationships xmlns="http://schemas.openxmlformats.org/package/2006/relationships"><Relationship Id="rId1" Type="http://schemas.openxmlformats.org/officeDocument/2006/relationships/image" Target="../media/image133.png"/></Relationships>
</file>

<file path=ppt/diagrams/_rels/data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image" Target="../media/image27.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_rels/data21.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png"/><Relationship Id="rId7" Type="http://schemas.openxmlformats.org/officeDocument/2006/relationships/image" Target="../media/image161.jpeg"/><Relationship Id="rId2" Type="http://schemas.openxmlformats.org/officeDocument/2006/relationships/image" Target="../media/image156.jpeg"/><Relationship Id="rId1" Type="http://schemas.openxmlformats.org/officeDocument/2006/relationships/image" Target="../media/image155.png"/><Relationship Id="rId6" Type="http://schemas.openxmlformats.org/officeDocument/2006/relationships/image" Target="../media/image160.jpeg"/><Relationship Id="rId5" Type="http://schemas.openxmlformats.org/officeDocument/2006/relationships/image" Target="../media/image159.jpeg"/><Relationship Id="rId10" Type="http://schemas.openxmlformats.org/officeDocument/2006/relationships/image" Target="../media/image164.jpeg"/><Relationship Id="rId4" Type="http://schemas.openxmlformats.org/officeDocument/2006/relationships/image" Target="../media/image158.png"/><Relationship Id="rId9" Type="http://schemas.openxmlformats.org/officeDocument/2006/relationships/image" Target="../media/image163.png"/></Relationships>
</file>

<file path=ppt/diagrams/_rels/data2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image" Target="../media/image165.png"/></Relationships>
</file>

<file path=ppt/diagrams/_rels/data2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image" Target="../media/image175.png"/><Relationship Id="rId4" Type="http://schemas.openxmlformats.org/officeDocument/2006/relationships/image" Target="../media/image178.png"/></Relationships>
</file>

<file path=ppt/diagrams/_rels/data2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image" Target="../media/image179.png"/><Relationship Id="rId4" Type="http://schemas.openxmlformats.org/officeDocument/2006/relationships/image" Target="../media/image182.png"/></Relationships>
</file>

<file path=ppt/diagrams/_rels/data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png"/><Relationship Id="rId4" Type="http://schemas.openxmlformats.org/officeDocument/2006/relationships/image" Target="../media/image46.png"/></Relationships>
</file>

<file path=ppt/diagrams/_rels/data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diagrams/_rels/data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diagrams/_rels/data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 Id="rId4" Type="http://schemas.openxmlformats.org/officeDocument/2006/relationships/image" Target="../media/image56.png"/></Relationships>
</file>

<file path=ppt/diagrams/_rels/data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image" Target="../media/image93.png"/><Relationship Id="rId4" Type="http://schemas.openxmlformats.org/officeDocument/2006/relationships/image" Target="../media/image96.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 Id="rId4" Type="http://schemas.openxmlformats.org/officeDocument/2006/relationships/image" Target="../media/image102.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image" Target="../media/image109.png"/></Relationships>
</file>

<file path=ppt/diagrams/_rels/drawing1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image" Target="../media/image109.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image" Target="../media/image113.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 Id="rId4" Type="http://schemas.openxmlformats.org/officeDocument/2006/relationships/image" Target="../media/image119.png"/></Relationships>
</file>

<file path=ppt/diagrams/_rels/drawing18.xml.rels><?xml version="1.0" encoding="UTF-8" standalone="yes"?>
<Relationships xmlns="http://schemas.openxmlformats.org/package/2006/relationships"><Relationship Id="rId1" Type="http://schemas.openxmlformats.org/officeDocument/2006/relationships/image" Target="../media/image13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image" Target="../media/image27.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_rels/drawing21.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7.png"/><Relationship Id="rId7" Type="http://schemas.openxmlformats.org/officeDocument/2006/relationships/image" Target="../media/image161.jpeg"/><Relationship Id="rId2" Type="http://schemas.openxmlformats.org/officeDocument/2006/relationships/image" Target="../media/image156.jpeg"/><Relationship Id="rId1" Type="http://schemas.openxmlformats.org/officeDocument/2006/relationships/image" Target="../media/image155.png"/><Relationship Id="rId6" Type="http://schemas.openxmlformats.org/officeDocument/2006/relationships/image" Target="../media/image160.jpeg"/><Relationship Id="rId5" Type="http://schemas.openxmlformats.org/officeDocument/2006/relationships/image" Target="../media/image162.jpeg"/><Relationship Id="rId10" Type="http://schemas.openxmlformats.org/officeDocument/2006/relationships/image" Target="../media/image159.jpeg"/><Relationship Id="rId4" Type="http://schemas.openxmlformats.org/officeDocument/2006/relationships/image" Target="../media/image158.png"/><Relationship Id="rId9" Type="http://schemas.openxmlformats.org/officeDocument/2006/relationships/image" Target="../media/image164.jpeg"/></Relationships>
</file>

<file path=ppt/diagrams/_rels/drawing2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7.jpeg"/><Relationship Id="rId1" Type="http://schemas.openxmlformats.org/officeDocument/2006/relationships/image" Target="../media/image165.png"/></Relationships>
</file>

<file path=ppt/diagrams/_rels/drawing2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image" Target="../media/image175.png"/><Relationship Id="rId4" Type="http://schemas.openxmlformats.org/officeDocument/2006/relationships/image" Target="../media/image178.png"/></Relationships>
</file>

<file path=ppt/diagrams/_rels/drawing2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image" Target="../media/image179.png"/><Relationship Id="rId4" Type="http://schemas.openxmlformats.org/officeDocument/2006/relationships/image" Target="../media/image18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png"/><Relationship Id="rId4" Type="http://schemas.openxmlformats.org/officeDocument/2006/relationships/image" Target="../media/image4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 Id="rId4" Type="http://schemas.openxmlformats.org/officeDocument/2006/relationships/image" Target="../media/image56.png"/></Relationships>
</file>

<file path=ppt/diagrams/_rels/drawing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44C59C-C0D9-48F2-8CCD-3ED260710852}" type="doc">
      <dgm:prSet loTypeId="urn:microsoft.com/office/officeart/2005/8/layout/vList4#1" loCatId="list" qsTypeId="urn:microsoft.com/office/officeart/2005/8/quickstyle/3d3" qsCatId="3D" csTypeId="urn:microsoft.com/office/officeart/2005/8/colors/accent1_1" csCatId="accent1" phldr="1"/>
      <dgm:spPr/>
      <dgm:t>
        <a:bodyPr/>
        <a:lstStyle/>
        <a:p>
          <a:endParaRPr lang="es-ES"/>
        </a:p>
      </dgm:t>
    </dgm:pt>
    <dgm:pt modelId="{266F2D00-4CCA-401E-9046-CE88FEA91689}">
      <dgm:prSet phldrT="[Texto]" custT="1"/>
      <dgm:spPr>
        <a:solidFill>
          <a:schemeClr val="lt1">
            <a:hueOff val="0"/>
            <a:satOff val="0"/>
            <a:lumOff val="0"/>
            <a:alpha val="67000"/>
          </a:schemeClr>
        </a:solidFill>
      </dgm:spPr>
      <dgm:t>
        <a:bodyPr/>
        <a:lstStyle/>
        <a:p>
          <a:r>
            <a:rPr lang="es-ES" sz="1500" b="1" dirty="0" smtClean="0"/>
            <a:t>1. </a:t>
          </a:r>
          <a:r>
            <a:rPr lang="es-ES" sz="1600" b="1" dirty="0" err="1" smtClean="0"/>
            <a:t>Productive</a:t>
          </a:r>
          <a:r>
            <a:rPr lang="es-ES" sz="1600" b="1" dirty="0" smtClean="0"/>
            <a:t>  </a:t>
          </a:r>
          <a:endParaRPr lang="es-ES" sz="1600" b="1" dirty="0"/>
        </a:p>
      </dgm:t>
    </dgm:pt>
    <dgm:pt modelId="{ABB5CE5A-1416-46A6-9FB1-13B31111646C}" type="parTrans" cxnId="{7AEB4876-3766-4C96-A03A-BE0B7BD10C5C}">
      <dgm:prSet/>
      <dgm:spPr/>
      <dgm:t>
        <a:bodyPr/>
        <a:lstStyle/>
        <a:p>
          <a:endParaRPr lang="es-ES"/>
        </a:p>
      </dgm:t>
    </dgm:pt>
    <dgm:pt modelId="{046E24B9-E371-4224-9F14-70F83E1A8C83}" type="sibTrans" cxnId="{7AEB4876-3766-4C96-A03A-BE0B7BD10C5C}">
      <dgm:prSet/>
      <dgm:spPr/>
      <dgm:t>
        <a:bodyPr/>
        <a:lstStyle/>
        <a:p>
          <a:endParaRPr lang="es-ES"/>
        </a:p>
      </dgm:t>
    </dgm:pt>
    <dgm:pt modelId="{DFAD3287-D9CB-47E3-83CF-DA26E9BC2CFE}">
      <dgm:prSet phldrT="[Texto]" custT="1"/>
      <dgm:spPr>
        <a:solidFill>
          <a:schemeClr val="lt1">
            <a:hueOff val="0"/>
            <a:satOff val="0"/>
            <a:lumOff val="0"/>
            <a:alpha val="67000"/>
          </a:schemeClr>
        </a:solidFill>
      </dgm:spPr>
      <dgm:t>
        <a:bodyPr/>
        <a:lstStyle/>
        <a:p>
          <a:r>
            <a:rPr lang="es-ES" sz="1600" b="1" dirty="0" smtClean="0"/>
            <a:t>7. Grand </a:t>
          </a:r>
          <a:r>
            <a:rPr lang="es-ES" sz="1600" b="1" dirty="0" err="1" smtClean="0"/>
            <a:t>Interoceanic</a:t>
          </a:r>
          <a:r>
            <a:rPr lang="es-ES" sz="1600" b="1" dirty="0" smtClean="0"/>
            <a:t> Canal</a:t>
          </a:r>
        </a:p>
      </dgm:t>
    </dgm:pt>
    <dgm:pt modelId="{B90AEBB1-B38F-448C-AEC2-FB6BC43D9C71}" type="sibTrans" cxnId="{40D1E5CC-4313-4B12-88FF-C870FD6F2756}">
      <dgm:prSet/>
      <dgm:spPr/>
      <dgm:t>
        <a:bodyPr/>
        <a:lstStyle/>
        <a:p>
          <a:endParaRPr lang="es-ES"/>
        </a:p>
      </dgm:t>
    </dgm:pt>
    <dgm:pt modelId="{3479E832-C2D2-452D-9164-32D7E5172CAA}" type="parTrans" cxnId="{40D1E5CC-4313-4B12-88FF-C870FD6F2756}">
      <dgm:prSet/>
      <dgm:spPr/>
      <dgm:t>
        <a:bodyPr/>
        <a:lstStyle/>
        <a:p>
          <a:endParaRPr lang="es-ES"/>
        </a:p>
      </dgm:t>
    </dgm:pt>
    <dgm:pt modelId="{BC9E260B-B2D3-4CDC-9CB3-66EDF386F44D}">
      <dgm:prSet phldrT="[Texto]" custT="1"/>
      <dgm:spPr>
        <a:solidFill>
          <a:schemeClr val="lt1">
            <a:hueOff val="0"/>
            <a:satOff val="0"/>
            <a:lumOff val="0"/>
            <a:alpha val="67000"/>
          </a:schemeClr>
        </a:solidFill>
      </dgm:spPr>
      <dgm:t>
        <a:bodyPr/>
        <a:lstStyle/>
        <a:p>
          <a:r>
            <a:rPr lang="es-ES" sz="1600" b="1" dirty="0" smtClean="0"/>
            <a:t>3. </a:t>
          </a:r>
          <a:r>
            <a:rPr lang="en-US" sz="1600" b="1" dirty="0" smtClean="0"/>
            <a:t>Expansion and transformation of the Energy Matrix</a:t>
          </a:r>
          <a:endParaRPr lang="es-ES" sz="1600" b="1" dirty="0" smtClean="0"/>
        </a:p>
      </dgm:t>
    </dgm:pt>
    <dgm:pt modelId="{37B74388-D77C-4585-9487-D5229F4F050F}" type="sibTrans" cxnId="{E6BE1072-18D1-4583-B95F-DD14878B5631}">
      <dgm:prSet/>
      <dgm:spPr/>
      <dgm:t>
        <a:bodyPr/>
        <a:lstStyle/>
        <a:p>
          <a:endParaRPr lang="es-ES"/>
        </a:p>
      </dgm:t>
    </dgm:pt>
    <dgm:pt modelId="{C8EE6542-EADE-4261-91D6-BE42BA91D778}" type="parTrans" cxnId="{E6BE1072-18D1-4583-B95F-DD14878B5631}">
      <dgm:prSet/>
      <dgm:spPr/>
      <dgm:t>
        <a:bodyPr/>
        <a:lstStyle/>
        <a:p>
          <a:endParaRPr lang="es-ES"/>
        </a:p>
      </dgm:t>
    </dgm:pt>
    <dgm:pt modelId="{B9D82D8E-9DC5-473B-9766-119D05DC5F1B}">
      <dgm:prSet phldrT="[Texto]" custT="1"/>
      <dgm:spPr>
        <a:solidFill>
          <a:schemeClr val="lt1">
            <a:hueOff val="0"/>
            <a:satOff val="0"/>
            <a:lumOff val="0"/>
            <a:alpha val="67000"/>
          </a:schemeClr>
        </a:solidFill>
      </dgm:spPr>
      <dgm:t>
        <a:bodyPr/>
        <a:lstStyle/>
        <a:p>
          <a:r>
            <a:rPr lang="es-ES" sz="1600" b="1" dirty="0" smtClean="0"/>
            <a:t>2. </a:t>
          </a:r>
          <a:r>
            <a:rPr lang="es-ES" sz="1600" b="1" dirty="0" err="1" smtClean="0"/>
            <a:t>Infraestructure</a:t>
          </a:r>
          <a:endParaRPr lang="es-ES" sz="1600" b="1" dirty="0"/>
        </a:p>
      </dgm:t>
    </dgm:pt>
    <dgm:pt modelId="{BBE42DAF-7036-4B59-9870-1DBFFBCB03A7}" type="sibTrans" cxnId="{8865A1EF-6990-443E-B737-04726A66085A}">
      <dgm:prSet/>
      <dgm:spPr/>
      <dgm:t>
        <a:bodyPr/>
        <a:lstStyle/>
        <a:p>
          <a:endParaRPr lang="es-NI"/>
        </a:p>
      </dgm:t>
    </dgm:pt>
    <dgm:pt modelId="{467D0149-7B83-4C6C-8577-8B058629E7BA}" type="parTrans" cxnId="{8865A1EF-6990-443E-B737-04726A66085A}">
      <dgm:prSet/>
      <dgm:spPr/>
      <dgm:t>
        <a:bodyPr/>
        <a:lstStyle/>
        <a:p>
          <a:endParaRPr lang="es-NI"/>
        </a:p>
      </dgm:t>
    </dgm:pt>
    <dgm:pt modelId="{DBA91B6F-D1B2-4507-87F7-8E318D6E6155}">
      <dgm:prSet phldrT="[Texto]" custT="1"/>
      <dgm:spPr>
        <a:solidFill>
          <a:schemeClr val="lt1">
            <a:hueOff val="0"/>
            <a:satOff val="0"/>
            <a:lumOff val="0"/>
            <a:alpha val="67000"/>
          </a:schemeClr>
        </a:solidFill>
      </dgm:spPr>
      <dgm:t>
        <a:bodyPr/>
        <a:lstStyle/>
        <a:p>
          <a:r>
            <a:rPr lang="es-ES" sz="1600" b="1" dirty="0" smtClean="0"/>
            <a:t>5. </a:t>
          </a:r>
          <a:r>
            <a:rPr lang="es-ES" sz="1600" b="1" dirty="0" err="1" smtClean="0"/>
            <a:t>Refinery</a:t>
          </a:r>
          <a:endParaRPr lang="es-ES" sz="1600" b="1" dirty="0"/>
        </a:p>
      </dgm:t>
    </dgm:pt>
    <dgm:pt modelId="{57674CBF-1599-4DE9-B24B-DCC44C8827FC}" type="sibTrans" cxnId="{0ACF898F-ADFF-417B-8EBA-449960FDF672}">
      <dgm:prSet/>
      <dgm:spPr/>
      <dgm:t>
        <a:bodyPr/>
        <a:lstStyle/>
        <a:p>
          <a:endParaRPr lang="es-ES"/>
        </a:p>
      </dgm:t>
    </dgm:pt>
    <dgm:pt modelId="{EB516AD8-DAF0-4F60-9CF3-9D6246C6A4E5}" type="parTrans" cxnId="{0ACF898F-ADFF-417B-8EBA-449960FDF672}">
      <dgm:prSet/>
      <dgm:spPr/>
      <dgm:t>
        <a:bodyPr/>
        <a:lstStyle/>
        <a:p>
          <a:endParaRPr lang="es-ES"/>
        </a:p>
      </dgm:t>
    </dgm:pt>
    <dgm:pt modelId="{B4DCE5D3-FEA3-4216-818D-A3CAD63DD198}">
      <dgm:prSet phldrT="[Texto]" custT="1"/>
      <dgm:spPr>
        <a:solidFill>
          <a:schemeClr val="lt1">
            <a:hueOff val="0"/>
            <a:satOff val="0"/>
            <a:lumOff val="0"/>
            <a:alpha val="67000"/>
          </a:schemeClr>
        </a:solidFill>
      </dgm:spPr>
      <dgm:t>
        <a:bodyPr/>
        <a:lstStyle/>
        <a:p>
          <a:pPr marL="360000"/>
          <a:r>
            <a:rPr lang="es-ES" sz="1200" b="1" dirty="0" err="1" smtClean="0"/>
            <a:t>Geothermal</a:t>
          </a:r>
          <a:endParaRPr lang="es-ES" sz="1200" b="1" dirty="0" smtClean="0"/>
        </a:p>
      </dgm:t>
    </dgm:pt>
    <dgm:pt modelId="{F1682E21-A2CC-47B5-B67F-5992EB4CA9E8}" type="parTrans" cxnId="{8B3EEC62-B194-46EA-8CC2-0DA48C11E058}">
      <dgm:prSet/>
      <dgm:spPr/>
      <dgm:t>
        <a:bodyPr/>
        <a:lstStyle/>
        <a:p>
          <a:endParaRPr lang="es-NI"/>
        </a:p>
      </dgm:t>
    </dgm:pt>
    <dgm:pt modelId="{4AADC131-F14E-4B91-8FC8-E697732E90FF}" type="sibTrans" cxnId="{8B3EEC62-B194-46EA-8CC2-0DA48C11E058}">
      <dgm:prSet/>
      <dgm:spPr/>
      <dgm:t>
        <a:bodyPr/>
        <a:lstStyle/>
        <a:p>
          <a:endParaRPr lang="es-NI"/>
        </a:p>
      </dgm:t>
    </dgm:pt>
    <dgm:pt modelId="{D353A52E-DB3A-4351-B60F-46277E8C5B46}">
      <dgm:prSet phldrT="[Texto]" custT="1"/>
      <dgm:spPr>
        <a:solidFill>
          <a:schemeClr val="lt1">
            <a:hueOff val="0"/>
            <a:satOff val="0"/>
            <a:lumOff val="0"/>
            <a:alpha val="67000"/>
          </a:schemeClr>
        </a:solidFill>
      </dgm:spPr>
      <dgm:t>
        <a:bodyPr/>
        <a:lstStyle/>
        <a:p>
          <a:pPr marL="360000"/>
          <a:r>
            <a:rPr lang="es-ES" sz="1200" b="1" dirty="0" err="1" smtClean="0"/>
            <a:t>Other</a:t>
          </a:r>
          <a:r>
            <a:rPr lang="es-ES" sz="1200" b="1" dirty="0" smtClean="0"/>
            <a:t> </a:t>
          </a:r>
          <a:r>
            <a:rPr lang="es-ES" sz="1200" b="1" dirty="0" err="1" smtClean="0"/>
            <a:t>projects</a:t>
          </a:r>
          <a:endParaRPr lang="es-ES" sz="1200" b="1" dirty="0" smtClean="0"/>
        </a:p>
      </dgm:t>
    </dgm:pt>
    <dgm:pt modelId="{A460A70D-AEC4-49DF-B955-69EB4A0CB1B5}" type="parTrans" cxnId="{ECE422FB-20AA-4FC3-A0D7-61FF082B7A0E}">
      <dgm:prSet/>
      <dgm:spPr/>
      <dgm:t>
        <a:bodyPr/>
        <a:lstStyle/>
        <a:p>
          <a:endParaRPr lang="es-NI"/>
        </a:p>
      </dgm:t>
    </dgm:pt>
    <dgm:pt modelId="{E35EC289-7BB0-4B4D-8CE4-D1AB4C796BFA}" type="sibTrans" cxnId="{ECE422FB-20AA-4FC3-A0D7-61FF082B7A0E}">
      <dgm:prSet/>
      <dgm:spPr/>
      <dgm:t>
        <a:bodyPr/>
        <a:lstStyle/>
        <a:p>
          <a:endParaRPr lang="es-NI"/>
        </a:p>
      </dgm:t>
    </dgm:pt>
    <dgm:pt modelId="{E90F44F8-97BB-4C72-A6EF-802297E62E01}">
      <dgm:prSet phldrT="[Texto]" custT="1"/>
      <dgm:spPr>
        <a:solidFill>
          <a:schemeClr val="lt1">
            <a:hueOff val="0"/>
            <a:satOff val="0"/>
            <a:lumOff val="0"/>
            <a:alpha val="67000"/>
          </a:schemeClr>
        </a:solidFill>
      </dgm:spPr>
      <dgm:t>
        <a:bodyPr/>
        <a:lstStyle/>
        <a:p>
          <a:pPr marL="360000"/>
          <a:r>
            <a:rPr lang="es-ES" sz="1200" b="1" dirty="0" err="1" smtClean="0"/>
            <a:t>Hydropower</a:t>
          </a:r>
          <a:endParaRPr lang="es-ES" sz="1400" b="1" dirty="0" smtClean="0"/>
        </a:p>
      </dgm:t>
    </dgm:pt>
    <dgm:pt modelId="{A7579FFB-B17C-4DA9-8F2E-AF7AA31F6954}" type="sibTrans" cxnId="{B7F0AFBE-B681-4F08-A40D-F44303A943E3}">
      <dgm:prSet/>
      <dgm:spPr/>
      <dgm:t>
        <a:bodyPr/>
        <a:lstStyle/>
        <a:p>
          <a:endParaRPr lang="es-NI"/>
        </a:p>
      </dgm:t>
    </dgm:pt>
    <dgm:pt modelId="{44E3E862-8A21-4961-8D7E-FEEB192D1DCC}" type="parTrans" cxnId="{B7F0AFBE-B681-4F08-A40D-F44303A943E3}">
      <dgm:prSet/>
      <dgm:spPr/>
      <dgm:t>
        <a:bodyPr/>
        <a:lstStyle/>
        <a:p>
          <a:endParaRPr lang="es-NI"/>
        </a:p>
      </dgm:t>
    </dgm:pt>
    <dgm:pt modelId="{06FCB98A-5A9F-4C25-AEFE-E6C808217AF8}">
      <dgm:prSet phldrT="[Texto]" custT="1"/>
      <dgm:spPr>
        <a:solidFill>
          <a:schemeClr val="lt1">
            <a:hueOff val="0"/>
            <a:satOff val="0"/>
            <a:lumOff val="0"/>
            <a:alpha val="67000"/>
          </a:schemeClr>
        </a:solidFill>
      </dgm:spPr>
      <dgm:t>
        <a:bodyPr/>
        <a:lstStyle/>
        <a:p>
          <a:r>
            <a:rPr lang="es-ES" sz="1600" b="1" dirty="0" smtClean="0"/>
            <a:t>6. </a:t>
          </a:r>
          <a:r>
            <a:rPr lang="es-ES" sz="1600" b="1" dirty="0" err="1" smtClean="0"/>
            <a:t>Communications</a:t>
          </a:r>
          <a:endParaRPr lang="es-ES" sz="1600" b="1" dirty="0"/>
        </a:p>
      </dgm:t>
    </dgm:pt>
    <dgm:pt modelId="{C141A667-38D2-4418-8F11-5B10D7308DF6}" type="parTrans" cxnId="{74FAD492-D966-4921-B46F-E240EA172C5F}">
      <dgm:prSet/>
      <dgm:spPr/>
      <dgm:t>
        <a:bodyPr/>
        <a:lstStyle/>
        <a:p>
          <a:endParaRPr lang="es-NI"/>
        </a:p>
      </dgm:t>
    </dgm:pt>
    <dgm:pt modelId="{07369087-C5F5-4548-AEC5-C65B90CD2BFC}" type="sibTrans" cxnId="{74FAD492-D966-4921-B46F-E240EA172C5F}">
      <dgm:prSet/>
      <dgm:spPr/>
      <dgm:t>
        <a:bodyPr/>
        <a:lstStyle/>
        <a:p>
          <a:endParaRPr lang="es-NI"/>
        </a:p>
      </dgm:t>
    </dgm:pt>
    <dgm:pt modelId="{86BFFCE8-DC78-4877-87E8-32ED274948AF}" type="pres">
      <dgm:prSet presAssocID="{4644C59C-C0D9-48F2-8CCD-3ED260710852}" presName="linear" presStyleCnt="0">
        <dgm:presLayoutVars>
          <dgm:dir/>
          <dgm:resizeHandles val="exact"/>
        </dgm:presLayoutVars>
      </dgm:prSet>
      <dgm:spPr/>
      <dgm:t>
        <a:bodyPr/>
        <a:lstStyle/>
        <a:p>
          <a:endParaRPr lang="es-NI"/>
        </a:p>
      </dgm:t>
    </dgm:pt>
    <dgm:pt modelId="{92EF5CFE-5C4B-494B-88DF-9A016C26B594}" type="pres">
      <dgm:prSet presAssocID="{266F2D00-4CCA-401E-9046-CE88FEA91689}" presName="comp" presStyleCnt="0"/>
      <dgm:spPr/>
    </dgm:pt>
    <dgm:pt modelId="{BD1E4B0E-A212-4EF4-826B-E4E9827F73A2}" type="pres">
      <dgm:prSet presAssocID="{266F2D00-4CCA-401E-9046-CE88FEA91689}" presName="box" presStyleLbl="node1" presStyleIdx="0" presStyleCnt="6"/>
      <dgm:spPr/>
      <dgm:t>
        <a:bodyPr/>
        <a:lstStyle/>
        <a:p>
          <a:endParaRPr lang="es-ES"/>
        </a:p>
      </dgm:t>
    </dgm:pt>
    <dgm:pt modelId="{0FA4409F-6F4D-4816-810D-D90A1876E3BA}" type="pres">
      <dgm:prSet presAssocID="{266F2D00-4CCA-401E-9046-CE88FEA91689}" presName="img" presStyleLbl="fgImgPlace1" presStyleIdx="0" presStyleCnt="6"/>
      <dgm:spPr>
        <a:blipFill rotWithShape="0">
          <a:blip xmlns:r="http://schemas.openxmlformats.org/officeDocument/2006/relationships" r:embed="rId1"/>
          <a:stretch>
            <a:fillRect/>
          </a:stretch>
        </a:blipFill>
      </dgm:spPr>
      <dgm:t>
        <a:bodyPr/>
        <a:lstStyle/>
        <a:p>
          <a:endParaRPr lang="es-NI"/>
        </a:p>
      </dgm:t>
    </dgm:pt>
    <dgm:pt modelId="{FAFA8F47-DB09-4ADF-837F-C38012434003}" type="pres">
      <dgm:prSet presAssocID="{266F2D00-4CCA-401E-9046-CE88FEA91689}" presName="text" presStyleLbl="node1" presStyleIdx="0" presStyleCnt="6">
        <dgm:presLayoutVars>
          <dgm:bulletEnabled val="1"/>
        </dgm:presLayoutVars>
      </dgm:prSet>
      <dgm:spPr/>
      <dgm:t>
        <a:bodyPr/>
        <a:lstStyle/>
        <a:p>
          <a:endParaRPr lang="es-ES"/>
        </a:p>
      </dgm:t>
    </dgm:pt>
    <dgm:pt modelId="{4BAE4B95-A1A8-404D-B858-BF3C0418A2A7}" type="pres">
      <dgm:prSet presAssocID="{046E24B9-E371-4224-9F14-70F83E1A8C83}" presName="spacer" presStyleCnt="0"/>
      <dgm:spPr/>
    </dgm:pt>
    <dgm:pt modelId="{5219185A-3839-4EA0-A04B-F6E11F307442}" type="pres">
      <dgm:prSet presAssocID="{B9D82D8E-9DC5-473B-9766-119D05DC5F1B}" presName="comp" presStyleCnt="0"/>
      <dgm:spPr/>
    </dgm:pt>
    <dgm:pt modelId="{EB0B71ED-47EA-4EE9-BBFF-6DD2DACABC85}" type="pres">
      <dgm:prSet presAssocID="{B9D82D8E-9DC5-473B-9766-119D05DC5F1B}" presName="box" presStyleLbl="node1" presStyleIdx="1" presStyleCnt="6"/>
      <dgm:spPr/>
      <dgm:t>
        <a:bodyPr/>
        <a:lstStyle/>
        <a:p>
          <a:endParaRPr lang="es-NI"/>
        </a:p>
      </dgm:t>
    </dgm:pt>
    <dgm:pt modelId="{72C3E5E7-0F92-444E-81E0-C29923522AC1}" type="pres">
      <dgm:prSet presAssocID="{B9D82D8E-9DC5-473B-9766-119D05DC5F1B}" presName="img" presStyleLbl="fgImgPlace1" presStyleIdx="1" presStyleCnt="6"/>
      <dgm:spPr>
        <a:blipFill rotWithShape="1">
          <a:blip xmlns:r="http://schemas.openxmlformats.org/officeDocument/2006/relationships" r:embed="rId2"/>
          <a:stretch>
            <a:fillRect/>
          </a:stretch>
        </a:blipFill>
      </dgm:spPr>
      <dgm:t>
        <a:bodyPr/>
        <a:lstStyle/>
        <a:p>
          <a:endParaRPr lang="es-NI"/>
        </a:p>
      </dgm:t>
    </dgm:pt>
    <dgm:pt modelId="{A819E0DA-9DCA-4B35-A0AB-D2F4DB9D60C1}" type="pres">
      <dgm:prSet presAssocID="{B9D82D8E-9DC5-473B-9766-119D05DC5F1B}" presName="text" presStyleLbl="node1" presStyleIdx="1" presStyleCnt="6">
        <dgm:presLayoutVars>
          <dgm:bulletEnabled val="1"/>
        </dgm:presLayoutVars>
      </dgm:prSet>
      <dgm:spPr/>
      <dgm:t>
        <a:bodyPr/>
        <a:lstStyle/>
        <a:p>
          <a:endParaRPr lang="es-NI"/>
        </a:p>
      </dgm:t>
    </dgm:pt>
    <dgm:pt modelId="{B89446C1-8070-4351-81A4-3196CBBCFBE1}" type="pres">
      <dgm:prSet presAssocID="{BBE42DAF-7036-4B59-9870-1DBFFBCB03A7}" presName="spacer" presStyleCnt="0"/>
      <dgm:spPr/>
    </dgm:pt>
    <dgm:pt modelId="{C46C6ACD-5A91-40C0-93DF-A3CD2DAA9D1D}" type="pres">
      <dgm:prSet presAssocID="{BC9E260B-B2D3-4CDC-9CB3-66EDF386F44D}" presName="comp" presStyleCnt="0"/>
      <dgm:spPr/>
    </dgm:pt>
    <dgm:pt modelId="{6DCB5BFC-F8FA-4136-AD7D-C95EB1084CB0}" type="pres">
      <dgm:prSet presAssocID="{BC9E260B-B2D3-4CDC-9CB3-66EDF386F44D}" presName="box" presStyleLbl="node1" presStyleIdx="2" presStyleCnt="6"/>
      <dgm:spPr/>
      <dgm:t>
        <a:bodyPr/>
        <a:lstStyle/>
        <a:p>
          <a:endParaRPr lang="es-ES"/>
        </a:p>
      </dgm:t>
    </dgm:pt>
    <dgm:pt modelId="{92F2C55E-1C58-444D-97AC-64780074CC1B}" type="pres">
      <dgm:prSet presAssocID="{BC9E260B-B2D3-4CDC-9CB3-66EDF386F44D}" presName="img" presStyleLbl="fgImgPlace1" presStyleIdx="2" presStyleCnt="6"/>
      <dgm:spPr>
        <a:blipFill rotWithShape="1">
          <a:blip xmlns:r="http://schemas.openxmlformats.org/officeDocument/2006/relationships" r:embed="rId3"/>
          <a:stretch>
            <a:fillRect/>
          </a:stretch>
        </a:blipFill>
      </dgm:spPr>
      <dgm:t>
        <a:bodyPr/>
        <a:lstStyle/>
        <a:p>
          <a:endParaRPr lang="es-NI"/>
        </a:p>
      </dgm:t>
    </dgm:pt>
    <dgm:pt modelId="{34B2CC44-1709-44D3-981F-3C7F0312AFFB}" type="pres">
      <dgm:prSet presAssocID="{BC9E260B-B2D3-4CDC-9CB3-66EDF386F44D}" presName="text" presStyleLbl="node1" presStyleIdx="2" presStyleCnt="6">
        <dgm:presLayoutVars>
          <dgm:bulletEnabled val="1"/>
        </dgm:presLayoutVars>
      </dgm:prSet>
      <dgm:spPr/>
      <dgm:t>
        <a:bodyPr/>
        <a:lstStyle/>
        <a:p>
          <a:endParaRPr lang="es-ES"/>
        </a:p>
      </dgm:t>
    </dgm:pt>
    <dgm:pt modelId="{34220661-E063-4197-A007-B3A9362EE512}" type="pres">
      <dgm:prSet presAssocID="{37B74388-D77C-4585-9487-D5229F4F050F}" presName="spacer" presStyleCnt="0"/>
      <dgm:spPr/>
    </dgm:pt>
    <dgm:pt modelId="{7F4A14F4-DC03-487D-9683-50261A64E8A9}" type="pres">
      <dgm:prSet presAssocID="{DBA91B6F-D1B2-4507-87F7-8E318D6E6155}" presName="comp" presStyleCnt="0"/>
      <dgm:spPr/>
    </dgm:pt>
    <dgm:pt modelId="{DD48A758-5961-4D54-B6EE-75DED922AA29}" type="pres">
      <dgm:prSet presAssocID="{DBA91B6F-D1B2-4507-87F7-8E318D6E6155}" presName="box" presStyleLbl="node1" presStyleIdx="3" presStyleCnt="6"/>
      <dgm:spPr/>
      <dgm:t>
        <a:bodyPr/>
        <a:lstStyle/>
        <a:p>
          <a:endParaRPr lang="es-ES"/>
        </a:p>
      </dgm:t>
    </dgm:pt>
    <dgm:pt modelId="{0ED55859-B398-4CA1-BC6D-0ABE70E15FB4}" type="pres">
      <dgm:prSet presAssocID="{DBA91B6F-D1B2-4507-87F7-8E318D6E6155}" presName="img" presStyleLbl="fgImgPlace1" presStyleIdx="3" presStyleCnt="6"/>
      <dgm:spPr>
        <a:blipFill rotWithShape="0">
          <a:blip xmlns:r="http://schemas.openxmlformats.org/officeDocument/2006/relationships" r:embed="rId4"/>
          <a:stretch>
            <a:fillRect/>
          </a:stretch>
        </a:blipFill>
      </dgm:spPr>
      <dgm:t>
        <a:bodyPr/>
        <a:lstStyle/>
        <a:p>
          <a:endParaRPr lang="es-NI"/>
        </a:p>
      </dgm:t>
    </dgm:pt>
    <dgm:pt modelId="{5F130187-1387-4D63-921E-B2E1EE9AACA9}" type="pres">
      <dgm:prSet presAssocID="{DBA91B6F-D1B2-4507-87F7-8E318D6E6155}" presName="text" presStyleLbl="node1" presStyleIdx="3" presStyleCnt="6">
        <dgm:presLayoutVars>
          <dgm:bulletEnabled val="1"/>
        </dgm:presLayoutVars>
      </dgm:prSet>
      <dgm:spPr/>
      <dgm:t>
        <a:bodyPr/>
        <a:lstStyle/>
        <a:p>
          <a:endParaRPr lang="es-ES"/>
        </a:p>
      </dgm:t>
    </dgm:pt>
    <dgm:pt modelId="{92B7A469-3BBD-4FC1-9143-246EFF1E0E11}" type="pres">
      <dgm:prSet presAssocID="{57674CBF-1599-4DE9-B24B-DCC44C8827FC}" presName="spacer" presStyleCnt="0"/>
      <dgm:spPr/>
    </dgm:pt>
    <dgm:pt modelId="{101D8109-D067-442A-A419-E4B08337D214}" type="pres">
      <dgm:prSet presAssocID="{06FCB98A-5A9F-4C25-AEFE-E6C808217AF8}" presName="comp" presStyleCnt="0"/>
      <dgm:spPr/>
    </dgm:pt>
    <dgm:pt modelId="{52E54E6B-9746-4625-98FE-59287637AEC2}" type="pres">
      <dgm:prSet presAssocID="{06FCB98A-5A9F-4C25-AEFE-E6C808217AF8}" presName="box" presStyleLbl="node1" presStyleIdx="4" presStyleCnt="6"/>
      <dgm:spPr/>
      <dgm:t>
        <a:bodyPr/>
        <a:lstStyle/>
        <a:p>
          <a:endParaRPr lang="es-NI"/>
        </a:p>
      </dgm:t>
    </dgm:pt>
    <dgm:pt modelId="{876DE29A-69A1-4451-8D2D-CB34FD50D1D5}" type="pres">
      <dgm:prSet presAssocID="{06FCB98A-5A9F-4C25-AEFE-E6C808217AF8}" presName="img" presStyleLbl="fgImgPlace1" presStyleIdx="4" presStyleCnt="6"/>
      <dgm:spPr>
        <a:blipFill rotWithShape="1">
          <a:blip xmlns:r="http://schemas.openxmlformats.org/officeDocument/2006/relationships" r:embed="rId5"/>
          <a:stretch>
            <a:fillRect/>
          </a:stretch>
        </a:blipFill>
      </dgm:spPr>
      <dgm:t>
        <a:bodyPr/>
        <a:lstStyle/>
        <a:p>
          <a:endParaRPr lang="es-NI"/>
        </a:p>
      </dgm:t>
    </dgm:pt>
    <dgm:pt modelId="{CC849014-C361-4203-B1F8-3FA523F6DBB6}" type="pres">
      <dgm:prSet presAssocID="{06FCB98A-5A9F-4C25-AEFE-E6C808217AF8}" presName="text" presStyleLbl="node1" presStyleIdx="4" presStyleCnt="6">
        <dgm:presLayoutVars>
          <dgm:bulletEnabled val="1"/>
        </dgm:presLayoutVars>
      </dgm:prSet>
      <dgm:spPr/>
      <dgm:t>
        <a:bodyPr/>
        <a:lstStyle/>
        <a:p>
          <a:endParaRPr lang="es-NI"/>
        </a:p>
      </dgm:t>
    </dgm:pt>
    <dgm:pt modelId="{732D42C4-5606-4B96-A656-26E744EDF40E}" type="pres">
      <dgm:prSet presAssocID="{07369087-C5F5-4548-AEC5-C65B90CD2BFC}" presName="spacer" presStyleCnt="0"/>
      <dgm:spPr/>
    </dgm:pt>
    <dgm:pt modelId="{2DD9E30E-8D10-4218-A611-7EE73E6FA08D}" type="pres">
      <dgm:prSet presAssocID="{DFAD3287-D9CB-47E3-83CF-DA26E9BC2CFE}" presName="comp" presStyleCnt="0"/>
      <dgm:spPr/>
    </dgm:pt>
    <dgm:pt modelId="{7D425FBB-0D9C-4A40-8AE5-5D755248A299}" type="pres">
      <dgm:prSet presAssocID="{DFAD3287-D9CB-47E3-83CF-DA26E9BC2CFE}" presName="box" presStyleLbl="node1" presStyleIdx="5" presStyleCnt="6"/>
      <dgm:spPr/>
      <dgm:t>
        <a:bodyPr/>
        <a:lstStyle/>
        <a:p>
          <a:endParaRPr lang="es-ES"/>
        </a:p>
      </dgm:t>
    </dgm:pt>
    <dgm:pt modelId="{00A8890D-6B44-4B95-B10C-BE19A81941A9}" type="pres">
      <dgm:prSet presAssocID="{DFAD3287-D9CB-47E3-83CF-DA26E9BC2CFE}" presName="img" presStyleLbl="fgImgPlace1" presStyleIdx="5" presStyleCnt="6"/>
      <dgm:spPr>
        <a:blipFill rotWithShape="1">
          <a:blip xmlns:r="http://schemas.openxmlformats.org/officeDocument/2006/relationships" r:embed="rId6"/>
          <a:stretch>
            <a:fillRect/>
          </a:stretch>
        </a:blipFill>
      </dgm:spPr>
      <dgm:t>
        <a:bodyPr/>
        <a:lstStyle/>
        <a:p>
          <a:endParaRPr lang="es-NI"/>
        </a:p>
      </dgm:t>
    </dgm:pt>
    <dgm:pt modelId="{20186C26-1FF7-401A-8821-2FF39D882FEF}" type="pres">
      <dgm:prSet presAssocID="{DFAD3287-D9CB-47E3-83CF-DA26E9BC2CFE}" presName="text" presStyleLbl="node1" presStyleIdx="5" presStyleCnt="6">
        <dgm:presLayoutVars>
          <dgm:bulletEnabled val="1"/>
        </dgm:presLayoutVars>
      </dgm:prSet>
      <dgm:spPr/>
      <dgm:t>
        <a:bodyPr/>
        <a:lstStyle/>
        <a:p>
          <a:endParaRPr lang="es-ES"/>
        </a:p>
      </dgm:t>
    </dgm:pt>
  </dgm:ptLst>
  <dgm:cxnLst>
    <dgm:cxn modelId="{A724308D-E75D-4D3F-8360-673E7D50497F}" type="presOf" srcId="{266F2D00-4CCA-401E-9046-CE88FEA91689}" destId="{BD1E4B0E-A212-4EF4-826B-E4E9827F73A2}" srcOrd="0" destOrd="0" presId="urn:microsoft.com/office/officeart/2005/8/layout/vList4#1"/>
    <dgm:cxn modelId="{C31C21FC-B5B4-47B4-B3EA-4339C433FDF8}" type="presOf" srcId="{4644C59C-C0D9-48F2-8CCD-3ED260710852}" destId="{86BFFCE8-DC78-4877-87E8-32ED274948AF}" srcOrd="0" destOrd="0" presId="urn:microsoft.com/office/officeart/2005/8/layout/vList4#1"/>
    <dgm:cxn modelId="{025CEC71-3BD4-4B0B-A52D-74545E06E39B}" type="presOf" srcId="{DBA91B6F-D1B2-4507-87F7-8E318D6E6155}" destId="{DD48A758-5961-4D54-B6EE-75DED922AA29}" srcOrd="0" destOrd="0" presId="urn:microsoft.com/office/officeart/2005/8/layout/vList4#1"/>
    <dgm:cxn modelId="{6CB37711-60A7-4923-B390-C7FDD97B656A}" type="presOf" srcId="{06FCB98A-5A9F-4C25-AEFE-E6C808217AF8}" destId="{52E54E6B-9746-4625-98FE-59287637AEC2}" srcOrd="0" destOrd="0" presId="urn:microsoft.com/office/officeart/2005/8/layout/vList4#1"/>
    <dgm:cxn modelId="{FC80E0A0-0355-4325-A53F-03331FA5D156}" type="presOf" srcId="{BC9E260B-B2D3-4CDC-9CB3-66EDF386F44D}" destId="{34B2CC44-1709-44D3-981F-3C7F0312AFFB}" srcOrd="1" destOrd="0" presId="urn:microsoft.com/office/officeart/2005/8/layout/vList4#1"/>
    <dgm:cxn modelId="{E6BE1072-18D1-4583-B95F-DD14878B5631}" srcId="{4644C59C-C0D9-48F2-8CCD-3ED260710852}" destId="{BC9E260B-B2D3-4CDC-9CB3-66EDF386F44D}" srcOrd="2" destOrd="0" parTransId="{C8EE6542-EADE-4261-91D6-BE42BA91D778}" sibTransId="{37B74388-D77C-4585-9487-D5229F4F050F}"/>
    <dgm:cxn modelId="{8865A1EF-6990-443E-B737-04726A66085A}" srcId="{4644C59C-C0D9-48F2-8CCD-3ED260710852}" destId="{B9D82D8E-9DC5-473B-9766-119D05DC5F1B}" srcOrd="1" destOrd="0" parTransId="{467D0149-7B83-4C6C-8577-8B058629E7BA}" sibTransId="{BBE42DAF-7036-4B59-9870-1DBFFBCB03A7}"/>
    <dgm:cxn modelId="{19D6229D-62B2-47F4-9CC6-ED263FA60674}" type="presOf" srcId="{DBA91B6F-D1B2-4507-87F7-8E318D6E6155}" destId="{5F130187-1387-4D63-921E-B2E1EE9AACA9}" srcOrd="1" destOrd="0" presId="urn:microsoft.com/office/officeart/2005/8/layout/vList4#1"/>
    <dgm:cxn modelId="{B7F0AFBE-B681-4F08-A40D-F44303A943E3}" srcId="{BC9E260B-B2D3-4CDC-9CB3-66EDF386F44D}" destId="{E90F44F8-97BB-4C72-A6EF-802297E62E01}" srcOrd="0" destOrd="0" parTransId="{44E3E862-8A21-4961-8D7E-FEEB192D1DCC}" sibTransId="{A7579FFB-B17C-4DA9-8F2E-AF7AA31F6954}"/>
    <dgm:cxn modelId="{01D1472F-0141-4492-A37A-B8DC23B9568F}" type="presOf" srcId="{D353A52E-DB3A-4351-B60F-46277E8C5B46}" destId="{34B2CC44-1709-44D3-981F-3C7F0312AFFB}" srcOrd="1" destOrd="3" presId="urn:microsoft.com/office/officeart/2005/8/layout/vList4#1"/>
    <dgm:cxn modelId="{8B3EEC62-B194-46EA-8CC2-0DA48C11E058}" srcId="{BC9E260B-B2D3-4CDC-9CB3-66EDF386F44D}" destId="{B4DCE5D3-FEA3-4216-818D-A3CAD63DD198}" srcOrd="1" destOrd="0" parTransId="{F1682E21-A2CC-47B5-B67F-5992EB4CA9E8}" sibTransId="{4AADC131-F14E-4B91-8FC8-E697732E90FF}"/>
    <dgm:cxn modelId="{D8749CBC-2EBA-4C60-BD8F-8E4600452F65}" type="presOf" srcId="{E90F44F8-97BB-4C72-A6EF-802297E62E01}" destId="{6DCB5BFC-F8FA-4136-AD7D-C95EB1084CB0}" srcOrd="0" destOrd="1" presId="urn:microsoft.com/office/officeart/2005/8/layout/vList4#1"/>
    <dgm:cxn modelId="{5B9ADB03-6671-419A-BEF3-4F0187E3216A}" type="presOf" srcId="{B9D82D8E-9DC5-473B-9766-119D05DC5F1B}" destId="{A819E0DA-9DCA-4B35-A0AB-D2F4DB9D60C1}" srcOrd="1" destOrd="0" presId="urn:microsoft.com/office/officeart/2005/8/layout/vList4#1"/>
    <dgm:cxn modelId="{ECE422FB-20AA-4FC3-A0D7-61FF082B7A0E}" srcId="{BC9E260B-B2D3-4CDC-9CB3-66EDF386F44D}" destId="{D353A52E-DB3A-4351-B60F-46277E8C5B46}" srcOrd="2" destOrd="0" parTransId="{A460A70D-AEC4-49DF-B955-69EB4A0CB1B5}" sibTransId="{E35EC289-7BB0-4B4D-8CE4-D1AB4C796BFA}"/>
    <dgm:cxn modelId="{34F9127A-0E74-4DBD-B902-257EF964012E}" type="presOf" srcId="{D353A52E-DB3A-4351-B60F-46277E8C5B46}" destId="{6DCB5BFC-F8FA-4136-AD7D-C95EB1084CB0}" srcOrd="0" destOrd="3" presId="urn:microsoft.com/office/officeart/2005/8/layout/vList4#1"/>
    <dgm:cxn modelId="{237C9070-238A-4B48-8AEC-E345410358E1}" type="presOf" srcId="{DFAD3287-D9CB-47E3-83CF-DA26E9BC2CFE}" destId="{7D425FBB-0D9C-4A40-8AE5-5D755248A299}" srcOrd="0" destOrd="0" presId="urn:microsoft.com/office/officeart/2005/8/layout/vList4#1"/>
    <dgm:cxn modelId="{1FA0C012-9B61-4D69-9447-9C9FD96F16A8}" type="presOf" srcId="{DFAD3287-D9CB-47E3-83CF-DA26E9BC2CFE}" destId="{20186C26-1FF7-401A-8821-2FF39D882FEF}" srcOrd="1" destOrd="0" presId="urn:microsoft.com/office/officeart/2005/8/layout/vList4#1"/>
    <dgm:cxn modelId="{476236C8-BDC8-4F26-BF68-A06126403AD1}" type="presOf" srcId="{B4DCE5D3-FEA3-4216-818D-A3CAD63DD198}" destId="{6DCB5BFC-F8FA-4136-AD7D-C95EB1084CB0}" srcOrd="0" destOrd="2" presId="urn:microsoft.com/office/officeart/2005/8/layout/vList4#1"/>
    <dgm:cxn modelId="{40D1E5CC-4313-4B12-88FF-C870FD6F2756}" srcId="{4644C59C-C0D9-48F2-8CCD-3ED260710852}" destId="{DFAD3287-D9CB-47E3-83CF-DA26E9BC2CFE}" srcOrd="5" destOrd="0" parTransId="{3479E832-C2D2-452D-9164-32D7E5172CAA}" sibTransId="{B90AEBB1-B38F-448C-AEC2-FB6BC43D9C71}"/>
    <dgm:cxn modelId="{AB445035-CF03-44D3-B5A6-61DDFE51A630}" type="presOf" srcId="{266F2D00-4CCA-401E-9046-CE88FEA91689}" destId="{FAFA8F47-DB09-4ADF-837F-C38012434003}" srcOrd="1" destOrd="0" presId="urn:microsoft.com/office/officeart/2005/8/layout/vList4#1"/>
    <dgm:cxn modelId="{73E29666-F1EE-4DC0-9716-A439EB491452}" type="presOf" srcId="{BC9E260B-B2D3-4CDC-9CB3-66EDF386F44D}" destId="{6DCB5BFC-F8FA-4136-AD7D-C95EB1084CB0}" srcOrd="0" destOrd="0" presId="urn:microsoft.com/office/officeart/2005/8/layout/vList4#1"/>
    <dgm:cxn modelId="{74FAD492-D966-4921-B46F-E240EA172C5F}" srcId="{4644C59C-C0D9-48F2-8CCD-3ED260710852}" destId="{06FCB98A-5A9F-4C25-AEFE-E6C808217AF8}" srcOrd="4" destOrd="0" parTransId="{C141A667-38D2-4418-8F11-5B10D7308DF6}" sibTransId="{07369087-C5F5-4548-AEC5-C65B90CD2BFC}"/>
    <dgm:cxn modelId="{AA9ABAC4-298F-43D4-9A4C-EBB3E8DBE091}" type="presOf" srcId="{06FCB98A-5A9F-4C25-AEFE-E6C808217AF8}" destId="{CC849014-C361-4203-B1F8-3FA523F6DBB6}" srcOrd="1" destOrd="0" presId="urn:microsoft.com/office/officeart/2005/8/layout/vList4#1"/>
    <dgm:cxn modelId="{7AEB4876-3766-4C96-A03A-BE0B7BD10C5C}" srcId="{4644C59C-C0D9-48F2-8CCD-3ED260710852}" destId="{266F2D00-4CCA-401E-9046-CE88FEA91689}" srcOrd="0" destOrd="0" parTransId="{ABB5CE5A-1416-46A6-9FB1-13B31111646C}" sibTransId="{046E24B9-E371-4224-9F14-70F83E1A8C83}"/>
    <dgm:cxn modelId="{52039028-0955-4C7A-942B-FEE8E8F0A361}" type="presOf" srcId="{E90F44F8-97BB-4C72-A6EF-802297E62E01}" destId="{34B2CC44-1709-44D3-981F-3C7F0312AFFB}" srcOrd="1" destOrd="1" presId="urn:microsoft.com/office/officeart/2005/8/layout/vList4#1"/>
    <dgm:cxn modelId="{C0B70CD8-C42E-4E74-B5C0-CBD0FD3A9222}" type="presOf" srcId="{B4DCE5D3-FEA3-4216-818D-A3CAD63DD198}" destId="{34B2CC44-1709-44D3-981F-3C7F0312AFFB}" srcOrd="1" destOrd="2" presId="urn:microsoft.com/office/officeart/2005/8/layout/vList4#1"/>
    <dgm:cxn modelId="{0ACF898F-ADFF-417B-8EBA-449960FDF672}" srcId="{4644C59C-C0D9-48F2-8CCD-3ED260710852}" destId="{DBA91B6F-D1B2-4507-87F7-8E318D6E6155}" srcOrd="3" destOrd="0" parTransId="{EB516AD8-DAF0-4F60-9CF3-9D6246C6A4E5}" sibTransId="{57674CBF-1599-4DE9-B24B-DCC44C8827FC}"/>
    <dgm:cxn modelId="{D0BF15A0-EE2C-4494-99D0-9800176AD182}" type="presOf" srcId="{B9D82D8E-9DC5-473B-9766-119D05DC5F1B}" destId="{EB0B71ED-47EA-4EE9-BBFF-6DD2DACABC85}" srcOrd="0" destOrd="0" presId="urn:microsoft.com/office/officeart/2005/8/layout/vList4#1"/>
    <dgm:cxn modelId="{362AF8E6-0AA8-49E9-BD76-138ADCA17002}" type="presParOf" srcId="{86BFFCE8-DC78-4877-87E8-32ED274948AF}" destId="{92EF5CFE-5C4B-494B-88DF-9A016C26B594}" srcOrd="0" destOrd="0" presId="urn:microsoft.com/office/officeart/2005/8/layout/vList4#1"/>
    <dgm:cxn modelId="{9F522AF8-1330-4F43-8261-1C35A3FBDA4E}" type="presParOf" srcId="{92EF5CFE-5C4B-494B-88DF-9A016C26B594}" destId="{BD1E4B0E-A212-4EF4-826B-E4E9827F73A2}" srcOrd="0" destOrd="0" presId="urn:microsoft.com/office/officeart/2005/8/layout/vList4#1"/>
    <dgm:cxn modelId="{1F495B4A-A120-4C87-A4BC-D01474AB9066}" type="presParOf" srcId="{92EF5CFE-5C4B-494B-88DF-9A016C26B594}" destId="{0FA4409F-6F4D-4816-810D-D90A1876E3BA}" srcOrd="1" destOrd="0" presId="urn:microsoft.com/office/officeart/2005/8/layout/vList4#1"/>
    <dgm:cxn modelId="{18C09C50-260C-47F2-94F8-F258D56E34AF}" type="presParOf" srcId="{92EF5CFE-5C4B-494B-88DF-9A016C26B594}" destId="{FAFA8F47-DB09-4ADF-837F-C38012434003}" srcOrd="2" destOrd="0" presId="urn:microsoft.com/office/officeart/2005/8/layout/vList4#1"/>
    <dgm:cxn modelId="{5F011BF6-AFF4-4BD2-8644-C6A20C4CEB83}" type="presParOf" srcId="{86BFFCE8-DC78-4877-87E8-32ED274948AF}" destId="{4BAE4B95-A1A8-404D-B858-BF3C0418A2A7}" srcOrd="1" destOrd="0" presId="urn:microsoft.com/office/officeart/2005/8/layout/vList4#1"/>
    <dgm:cxn modelId="{C47D32F1-2239-406A-920A-F460D9C32E66}" type="presParOf" srcId="{86BFFCE8-DC78-4877-87E8-32ED274948AF}" destId="{5219185A-3839-4EA0-A04B-F6E11F307442}" srcOrd="2" destOrd="0" presId="urn:microsoft.com/office/officeart/2005/8/layout/vList4#1"/>
    <dgm:cxn modelId="{E8D19329-0ACC-4DF1-997A-53C9576FEEEF}" type="presParOf" srcId="{5219185A-3839-4EA0-A04B-F6E11F307442}" destId="{EB0B71ED-47EA-4EE9-BBFF-6DD2DACABC85}" srcOrd="0" destOrd="0" presId="urn:microsoft.com/office/officeart/2005/8/layout/vList4#1"/>
    <dgm:cxn modelId="{BC30FB58-C1B9-4076-B163-754FAF08BD4D}" type="presParOf" srcId="{5219185A-3839-4EA0-A04B-F6E11F307442}" destId="{72C3E5E7-0F92-444E-81E0-C29923522AC1}" srcOrd="1" destOrd="0" presId="urn:microsoft.com/office/officeart/2005/8/layout/vList4#1"/>
    <dgm:cxn modelId="{37B94687-9355-4615-B391-FF9BD819383E}" type="presParOf" srcId="{5219185A-3839-4EA0-A04B-F6E11F307442}" destId="{A819E0DA-9DCA-4B35-A0AB-D2F4DB9D60C1}" srcOrd="2" destOrd="0" presId="urn:microsoft.com/office/officeart/2005/8/layout/vList4#1"/>
    <dgm:cxn modelId="{AB1460E1-B0E4-4880-A2AE-5F1EEE98741B}" type="presParOf" srcId="{86BFFCE8-DC78-4877-87E8-32ED274948AF}" destId="{B89446C1-8070-4351-81A4-3196CBBCFBE1}" srcOrd="3" destOrd="0" presId="urn:microsoft.com/office/officeart/2005/8/layout/vList4#1"/>
    <dgm:cxn modelId="{C5C04776-050B-4005-8814-080A4228E48B}" type="presParOf" srcId="{86BFFCE8-DC78-4877-87E8-32ED274948AF}" destId="{C46C6ACD-5A91-40C0-93DF-A3CD2DAA9D1D}" srcOrd="4" destOrd="0" presId="urn:microsoft.com/office/officeart/2005/8/layout/vList4#1"/>
    <dgm:cxn modelId="{483D17C3-EA21-4F04-97C4-1894AF46D5A6}" type="presParOf" srcId="{C46C6ACD-5A91-40C0-93DF-A3CD2DAA9D1D}" destId="{6DCB5BFC-F8FA-4136-AD7D-C95EB1084CB0}" srcOrd="0" destOrd="0" presId="urn:microsoft.com/office/officeart/2005/8/layout/vList4#1"/>
    <dgm:cxn modelId="{9054B56F-BFE4-4E62-B70B-196990D064B9}" type="presParOf" srcId="{C46C6ACD-5A91-40C0-93DF-A3CD2DAA9D1D}" destId="{92F2C55E-1C58-444D-97AC-64780074CC1B}" srcOrd="1" destOrd="0" presId="urn:microsoft.com/office/officeart/2005/8/layout/vList4#1"/>
    <dgm:cxn modelId="{E437D808-341C-4C7B-A203-D4348CBBB273}" type="presParOf" srcId="{C46C6ACD-5A91-40C0-93DF-A3CD2DAA9D1D}" destId="{34B2CC44-1709-44D3-981F-3C7F0312AFFB}" srcOrd="2" destOrd="0" presId="urn:microsoft.com/office/officeart/2005/8/layout/vList4#1"/>
    <dgm:cxn modelId="{FBD432A7-FD47-4F8B-A77C-A394A328FC1F}" type="presParOf" srcId="{86BFFCE8-DC78-4877-87E8-32ED274948AF}" destId="{34220661-E063-4197-A007-B3A9362EE512}" srcOrd="5" destOrd="0" presId="urn:microsoft.com/office/officeart/2005/8/layout/vList4#1"/>
    <dgm:cxn modelId="{A27F7E63-91AB-40F3-840E-B122A43506A3}" type="presParOf" srcId="{86BFFCE8-DC78-4877-87E8-32ED274948AF}" destId="{7F4A14F4-DC03-487D-9683-50261A64E8A9}" srcOrd="6" destOrd="0" presId="urn:microsoft.com/office/officeart/2005/8/layout/vList4#1"/>
    <dgm:cxn modelId="{91908944-9ADB-4A90-9A2D-1538070ADE68}" type="presParOf" srcId="{7F4A14F4-DC03-487D-9683-50261A64E8A9}" destId="{DD48A758-5961-4D54-B6EE-75DED922AA29}" srcOrd="0" destOrd="0" presId="urn:microsoft.com/office/officeart/2005/8/layout/vList4#1"/>
    <dgm:cxn modelId="{7D09DBAE-9828-49A0-8CCD-10D0F4B8E154}" type="presParOf" srcId="{7F4A14F4-DC03-487D-9683-50261A64E8A9}" destId="{0ED55859-B398-4CA1-BC6D-0ABE70E15FB4}" srcOrd="1" destOrd="0" presId="urn:microsoft.com/office/officeart/2005/8/layout/vList4#1"/>
    <dgm:cxn modelId="{06CD00D6-0A1F-44E2-B6D8-7496D54091F9}" type="presParOf" srcId="{7F4A14F4-DC03-487D-9683-50261A64E8A9}" destId="{5F130187-1387-4D63-921E-B2E1EE9AACA9}" srcOrd="2" destOrd="0" presId="urn:microsoft.com/office/officeart/2005/8/layout/vList4#1"/>
    <dgm:cxn modelId="{1283A758-23CB-49FB-A86E-CF60B50909D4}" type="presParOf" srcId="{86BFFCE8-DC78-4877-87E8-32ED274948AF}" destId="{92B7A469-3BBD-4FC1-9143-246EFF1E0E11}" srcOrd="7" destOrd="0" presId="urn:microsoft.com/office/officeart/2005/8/layout/vList4#1"/>
    <dgm:cxn modelId="{B9A4D1A8-18AC-43E5-9AD7-3699474F0378}" type="presParOf" srcId="{86BFFCE8-DC78-4877-87E8-32ED274948AF}" destId="{101D8109-D067-442A-A419-E4B08337D214}" srcOrd="8" destOrd="0" presId="urn:microsoft.com/office/officeart/2005/8/layout/vList4#1"/>
    <dgm:cxn modelId="{908F184F-B89A-4BAC-8C5B-3848C9210313}" type="presParOf" srcId="{101D8109-D067-442A-A419-E4B08337D214}" destId="{52E54E6B-9746-4625-98FE-59287637AEC2}" srcOrd="0" destOrd="0" presId="urn:microsoft.com/office/officeart/2005/8/layout/vList4#1"/>
    <dgm:cxn modelId="{15F92DDF-4BA6-4F79-9602-E5624E65BCC4}" type="presParOf" srcId="{101D8109-D067-442A-A419-E4B08337D214}" destId="{876DE29A-69A1-4451-8D2D-CB34FD50D1D5}" srcOrd="1" destOrd="0" presId="urn:microsoft.com/office/officeart/2005/8/layout/vList4#1"/>
    <dgm:cxn modelId="{FECCA092-DE2E-47FE-8F84-64CCE72F6289}" type="presParOf" srcId="{101D8109-D067-442A-A419-E4B08337D214}" destId="{CC849014-C361-4203-B1F8-3FA523F6DBB6}" srcOrd="2" destOrd="0" presId="urn:microsoft.com/office/officeart/2005/8/layout/vList4#1"/>
    <dgm:cxn modelId="{0264D549-FF2D-4C0F-A736-DB5168AB77A9}" type="presParOf" srcId="{86BFFCE8-DC78-4877-87E8-32ED274948AF}" destId="{732D42C4-5606-4B96-A656-26E744EDF40E}" srcOrd="9" destOrd="0" presId="urn:microsoft.com/office/officeart/2005/8/layout/vList4#1"/>
    <dgm:cxn modelId="{389BE96B-A03C-4414-8035-878190FF67BC}" type="presParOf" srcId="{86BFFCE8-DC78-4877-87E8-32ED274948AF}" destId="{2DD9E30E-8D10-4218-A611-7EE73E6FA08D}" srcOrd="10" destOrd="0" presId="urn:microsoft.com/office/officeart/2005/8/layout/vList4#1"/>
    <dgm:cxn modelId="{8C00E593-CF8D-4ED1-93C1-5E309EEED775}" type="presParOf" srcId="{2DD9E30E-8D10-4218-A611-7EE73E6FA08D}" destId="{7D425FBB-0D9C-4A40-8AE5-5D755248A299}" srcOrd="0" destOrd="0" presId="urn:microsoft.com/office/officeart/2005/8/layout/vList4#1"/>
    <dgm:cxn modelId="{692CB829-9010-4479-8944-79FCF694E4C4}" type="presParOf" srcId="{2DD9E30E-8D10-4218-A611-7EE73E6FA08D}" destId="{00A8890D-6B44-4B95-B10C-BE19A81941A9}" srcOrd="1" destOrd="0" presId="urn:microsoft.com/office/officeart/2005/8/layout/vList4#1"/>
    <dgm:cxn modelId="{1238A8E5-4366-4043-9619-5E7B46E11ADB}" type="presParOf" srcId="{2DD9E30E-8D10-4218-A611-7EE73E6FA08D}" destId="{20186C26-1FF7-401A-8821-2FF39D882FEF}" srcOrd="2" destOrd="0" presId="urn:microsoft.com/office/officeart/2005/8/layout/vList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E77F621-E9EC-4502-A18B-C84229842219}" type="doc">
      <dgm:prSet loTypeId="urn:microsoft.com/office/officeart/2005/8/layout/pList2#25" loCatId="list" qsTypeId="urn:microsoft.com/office/officeart/2005/8/quickstyle/simple3" qsCatId="simple" csTypeId="urn:microsoft.com/office/officeart/2005/8/colors/colorful2" csCatId="colorful" phldr="1"/>
      <dgm:spPr/>
      <dgm:t>
        <a:bodyPr/>
        <a:lstStyle/>
        <a:p>
          <a:endParaRPr lang="es-NI"/>
        </a:p>
      </dgm:t>
    </dgm:pt>
    <dgm:pt modelId="{9E641AC8-AF9B-4D14-9F20-CC77EC3F1C39}">
      <dgm:prSet phldrT="[Texto]" custT="1"/>
      <dgm:spPr/>
      <dgm:t>
        <a:bodyPr/>
        <a:lstStyle/>
        <a:p>
          <a:r>
            <a:rPr lang="en-US" sz="1600" b="1" noProof="0" dirty="0" smtClean="0"/>
            <a:t>5. An International Airport in Rivas</a:t>
          </a:r>
          <a:endParaRPr lang="en-US" sz="1600" b="1" noProof="0" dirty="0"/>
        </a:p>
      </dgm:t>
    </dgm:pt>
    <dgm:pt modelId="{1FE28B9F-C5E1-481F-991A-BB5E628EB760}" type="parTrans" cxnId="{9626B0F1-C68E-423B-A3E3-6E9590E9231F}">
      <dgm:prSet/>
      <dgm:spPr/>
      <dgm:t>
        <a:bodyPr/>
        <a:lstStyle/>
        <a:p>
          <a:endParaRPr lang="en-US" b="1" noProof="0"/>
        </a:p>
      </dgm:t>
    </dgm:pt>
    <dgm:pt modelId="{B3076711-B24C-4CBB-B2FC-35C61EAED95C}" type="sibTrans" cxnId="{9626B0F1-C68E-423B-A3E3-6E9590E9231F}">
      <dgm:prSet/>
      <dgm:spPr/>
      <dgm:t>
        <a:bodyPr/>
        <a:lstStyle/>
        <a:p>
          <a:endParaRPr lang="en-US" b="1" noProof="0"/>
        </a:p>
      </dgm:t>
    </dgm:pt>
    <dgm:pt modelId="{75CECFCD-D43C-4187-B129-131EE3A935C5}">
      <dgm:prSet phldrT="[Texto]" custT="1"/>
      <dgm:spPr/>
      <dgm:t>
        <a:bodyPr/>
        <a:lstStyle/>
        <a:p>
          <a:r>
            <a:rPr lang="en-US" sz="1600" b="1" noProof="0" dirty="0" smtClean="0"/>
            <a:t>6. 595.66km of Roads, highways, access roads and 2 bridges</a:t>
          </a:r>
          <a:endParaRPr lang="en-US" sz="1600" b="1" noProof="0" dirty="0"/>
        </a:p>
      </dgm:t>
    </dgm:pt>
    <dgm:pt modelId="{F6EC6A10-5B9F-4BF6-BB27-0747356C0C3A}" type="parTrans" cxnId="{E381BB35-2B30-4031-A536-E0149AB42360}">
      <dgm:prSet/>
      <dgm:spPr/>
      <dgm:t>
        <a:bodyPr/>
        <a:lstStyle/>
        <a:p>
          <a:endParaRPr lang="en-US" b="1" noProof="0"/>
        </a:p>
      </dgm:t>
    </dgm:pt>
    <dgm:pt modelId="{E77F8D05-F9D3-4417-A4EF-D420FF13BCE3}" type="sibTrans" cxnId="{E381BB35-2B30-4031-A536-E0149AB42360}">
      <dgm:prSet/>
      <dgm:spPr/>
      <dgm:t>
        <a:bodyPr/>
        <a:lstStyle/>
        <a:p>
          <a:endParaRPr lang="en-US" b="1" noProof="0"/>
        </a:p>
      </dgm:t>
    </dgm:pt>
    <dgm:pt modelId="{42448827-F0E4-4705-B73F-F37F14CF8DC4}">
      <dgm:prSet phldrT="[Texto]" custT="1"/>
      <dgm:spPr/>
      <dgm:t>
        <a:bodyPr/>
        <a:lstStyle/>
        <a:p>
          <a:r>
            <a:rPr lang="en-US" sz="1600" b="1" noProof="0" dirty="0" smtClean="0"/>
            <a:t>7. </a:t>
          </a:r>
          <a:r>
            <a:rPr lang="es-NI" sz="1600" b="1" noProof="0" dirty="0" err="1" smtClean="0"/>
            <a:t>Tourist</a:t>
          </a:r>
          <a:r>
            <a:rPr lang="es-NI" sz="1600" b="1" noProof="0" dirty="0" smtClean="0"/>
            <a:t> </a:t>
          </a:r>
          <a:r>
            <a:rPr lang="es-NI" sz="1600" b="1" noProof="0" dirty="0" err="1" smtClean="0"/>
            <a:t>Complexes</a:t>
          </a:r>
          <a:r>
            <a:rPr lang="es-NI" sz="1600" b="1" noProof="0" dirty="0" smtClean="0"/>
            <a:t> </a:t>
          </a:r>
          <a:r>
            <a:rPr lang="es-NI" sz="1200" b="1" noProof="0" dirty="0" smtClean="0"/>
            <a:t>(</a:t>
          </a:r>
          <a:r>
            <a:rPr lang="es-NI" sz="1200" b="1" noProof="0" dirty="0" err="1" smtClean="0"/>
            <a:t>Lodging</a:t>
          </a:r>
          <a:r>
            <a:rPr lang="es-NI" sz="1200" b="1" noProof="0" dirty="0" smtClean="0"/>
            <a:t> </a:t>
          </a:r>
          <a:r>
            <a:rPr lang="es-NI" sz="1200" b="1" noProof="0" dirty="0" err="1" smtClean="0"/>
            <a:t>for</a:t>
          </a:r>
          <a:r>
            <a:rPr lang="es-NI" sz="1200" b="1" noProof="0" dirty="0" smtClean="0"/>
            <a:t> </a:t>
          </a:r>
          <a:r>
            <a:rPr lang="es-NI" sz="1200" b="1" noProof="0" dirty="0" err="1" smtClean="0"/>
            <a:t>construction</a:t>
          </a:r>
          <a:r>
            <a:rPr lang="es-NI" sz="1200" b="1" noProof="0" dirty="0" smtClean="0"/>
            <a:t>/</a:t>
          </a:r>
          <a:r>
            <a:rPr lang="es-NI" sz="1200" b="1" noProof="0" dirty="0" err="1" smtClean="0"/>
            <a:t>operation</a:t>
          </a:r>
          <a:r>
            <a:rPr lang="es-NI" sz="1200" b="1" noProof="0" dirty="0" smtClean="0"/>
            <a:t>, </a:t>
          </a:r>
          <a:r>
            <a:rPr lang="es-NI" sz="1200" b="1" noProof="0" dirty="0" err="1" smtClean="0"/>
            <a:t>opening</a:t>
          </a:r>
          <a:r>
            <a:rPr lang="es-NI" sz="1200" b="1" noProof="0" dirty="0" smtClean="0"/>
            <a:t> </a:t>
          </a:r>
          <a:r>
            <a:rPr lang="es-NI" sz="1200" b="1" noProof="0" dirty="0" err="1" smtClean="0"/>
            <a:t>to</a:t>
          </a:r>
          <a:r>
            <a:rPr lang="es-NI" sz="1200" b="1" noProof="0" dirty="0" smtClean="0"/>
            <a:t> </a:t>
          </a:r>
          <a:r>
            <a:rPr lang="es-NI" sz="1200" b="1" noProof="0" dirty="0" err="1" smtClean="0"/>
            <a:t>tourism</a:t>
          </a:r>
          <a:r>
            <a:rPr lang="es-NI" sz="1200" b="1" noProof="0" dirty="0" smtClean="0"/>
            <a:t> </a:t>
          </a:r>
          <a:r>
            <a:rPr lang="es-NI" sz="1200" b="1" noProof="0" dirty="0" err="1" smtClean="0"/>
            <a:t>later</a:t>
          </a:r>
          <a:r>
            <a:rPr lang="es-NI" sz="1200" b="1" noProof="0" dirty="0" smtClean="0"/>
            <a:t>) </a:t>
          </a:r>
          <a:endParaRPr lang="en-US" sz="1200" b="1" noProof="0" dirty="0"/>
        </a:p>
      </dgm:t>
    </dgm:pt>
    <dgm:pt modelId="{BB304F27-7E46-487C-9E56-5E5C9841BD13}" type="parTrans" cxnId="{5269A5CB-FC94-4F21-9EAB-7F22B1055904}">
      <dgm:prSet/>
      <dgm:spPr/>
      <dgm:t>
        <a:bodyPr/>
        <a:lstStyle/>
        <a:p>
          <a:endParaRPr lang="es-ES"/>
        </a:p>
      </dgm:t>
    </dgm:pt>
    <dgm:pt modelId="{BAFE38A9-3CE4-452E-A854-B1A349B1BC5A}" type="sibTrans" cxnId="{5269A5CB-FC94-4F21-9EAB-7F22B1055904}">
      <dgm:prSet/>
      <dgm:spPr/>
      <dgm:t>
        <a:bodyPr/>
        <a:lstStyle/>
        <a:p>
          <a:endParaRPr lang="es-ES"/>
        </a:p>
      </dgm:t>
    </dgm:pt>
    <dgm:pt modelId="{804D179E-36DB-475D-80DF-B7055562EDE4}">
      <dgm:prSet phldrT="[Texto]" custT="1"/>
      <dgm:spPr/>
      <dgm:t>
        <a:bodyPr/>
        <a:lstStyle/>
        <a:p>
          <a:r>
            <a:rPr lang="en-US" sz="1600" b="1" noProof="0" dirty="0" smtClean="0"/>
            <a:t>4. A Free Trade Zone on the Pacific coast (Rivas)</a:t>
          </a:r>
          <a:endParaRPr lang="en-US" sz="1600" b="1" noProof="0" dirty="0"/>
        </a:p>
      </dgm:t>
    </dgm:pt>
    <dgm:pt modelId="{2033B05A-B617-422C-BDF3-9431B1395276}" type="parTrans" cxnId="{C00F4413-A4EA-44FD-A2BA-FC619279CB20}">
      <dgm:prSet/>
      <dgm:spPr/>
      <dgm:t>
        <a:bodyPr/>
        <a:lstStyle/>
        <a:p>
          <a:endParaRPr lang="es-NI"/>
        </a:p>
      </dgm:t>
    </dgm:pt>
    <dgm:pt modelId="{FDEDB5CB-CD67-4E5D-A543-8C0E40D68F5E}" type="sibTrans" cxnId="{C00F4413-A4EA-44FD-A2BA-FC619279CB20}">
      <dgm:prSet/>
      <dgm:spPr/>
      <dgm:t>
        <a:bodyPr/>
        <a:lstStyle/>
        <a:p>
          <a:endParaRPr lang="es-NI"/>
        </a:p>
      </dgm:t>
    </dgm:pt>
    <dgm:pt modelId="{426AFE1F-FE8A-48DC-85E4-8C677FC83DC0}" type="pres">
      <dgm:prSet presAssocID="{EE77F621-E9EC-4502-A18B-C84229842219}" presName="Name0" presStyleCnt="0">
        <dgm:presLayoutVars>
          <dgm:dir/>
          <dgm:resizeHandles val="exact"/>
        </dgm:presLayoutVars>
      </dgm:prSet>
      <dgm:spPr/>
      <dgm:t>
        <a:bodyPr/>
        <a:lstStyle/>
        <a:p>
          <a:endParaRPr lang="es-NI"/>
        </a:p>
      </dgm:t>
    </dgm:pt>
    <dgm:pt modelId="{A2741468-19FD-4EAE-ABAA-CEFE9DF4972A}" type="pres">
      <dgm:prSet presAssocID="{EE77F621-E9EC-4502-A18B-C84229842219}" presName="bkgdShp" presStyleLbl="alignAccFollowNode1" presStyleIdx="0" presStyleCnt="1"/>
      <dgm:spPr/>
    </dgm:pt>
    <dgm:pt modelId="{007226F2-B6B8-4BA2-9D63-993043FDA9A0}" type="pres">
      <dgm:prSet presAssocID="{EE77F621-E9EC-4502-A18B-C84229842219}" presName="linComp" presStyleCnt="0"/>
      <dgm:spPr/>
    </dgm:pt>
    <dgm:pt modelId="{97F310DA-B381-4BA8-B131-91C73F1FA50E}" type="pres">
      <dgm:prSet presAssocID="{804D179E-36DB-475D-80DF-B7055562EDE4}" presName="compNode" presStyleCnt="0"/>
      <dgm:spPr/>
    </dgm:pt>
    <dgm:pt modelId="{B66D6F17-4454-4559-88A9-C2987DC89A45}" type="pres">
      <dgm:prSet presAssocID="{804D179E-36DB-475D-80DF-B7055562EDE4}" presName="node" presStyleLbl="node1" presStyleIdx="0" presStyleCnt="4" custLinFactNeighborX="-1843" custLinFactNeighborY="1299">
        <dgm:presLayoutVars>
          <dgm:bulletEnabled val="1"/>
        </dgm:presLayoutVars>
      </dgm:prSet>
      <dgm:spPr/>
      <dgm:t>
        <a:bodyPr/>
        <a:lstStyle/>
        <a:p>
          <a:endParaRPr lang="es-NI"/>
        </a:p>
      </dgm:t>
    </dgm:pt>
    <dgm:pt modelId="{6A2018F2-F1D0-4EDF-B658-352A74A10E00}" type="pres">
      <dgm:prSet presAssocID="{804D179E-36DB-475D-80DF-B7055562EDE4}" presName="invisiNode" presStyleLbl="node1" presStyleIdx="0" presStyleCnt="4"/>
      <dgm:spPr/>
    </dgm:pt>
    <dgm:pt modelId="{3B6E7EE8-AA43-407A-874A-230D175BE7EB}" type="pres">
      <dgm:prSet presAssocID="{804D179E-36DB-475D-80DF-B7055562EDE4}" presName="imagNode" presStyleLbl="fgImgPlace1" presStyleIdx="0" presStyleCnt="4"/>
      <dgm:spPr>
        <a:blipFill rotWithShape="1">
          <a:blip xmlns:r="http://schemas.openxmlformats.org/officeDocument/2006/relationships" r:embed="rId1"/>
          <a:stretch>
            <a:fillRect/>
          </a:stretch>
        </a:blipFill>
      </dgm:spPr>
      <dgm:t>
        <a:bodyPr/>
        <a:lstStyle/>
        <a:p>
          <a:endParaRPr lang="es-NI"/>
        </a:p>
      </dgm:t>
    </dgm:pt>
    <dgm:pt modelId="{59AF2977-CE33-4130-97C1-9029FBF80247}" type="pres">
      <dgm:prSet presAssocID="{FDEDB5CB-CD67-4E5D-A543-8C0E40D68F5E}" presName="sibTrans" presStyleLbl="sibTrans2D1" presStyleIdx="0" presStyleCnt="0"/>
      <dgm:spPr/>
      <dgm:t>
        <a:bodyPr/>
        <a:lstStyle/>
        <a:p>
          <a:endParaRPr lang="es-NI"/>
        </a:p>
      </dgm:t>
    </dgm:pt>
    <dgm:pt modelId="{9B3895EA-812A-4AB9-9527-8107CF0C7AB7}" type="pres">
      <dgm:prSet presAssocID="{42448827-F0E4-4705-B73F-F37F14CF8DC4}" presName="compNode" presStyleCnt="0"/>
      <dgm:spPr/>
    </dgm:pt>
    <dgm:pt modelId="{411BA134-D26B-4D90-8C40-4532940B301C}" type="pres">
      <dgm:prSet presAssocID="{42448827-F0E4-4705-B73F-F37F14CF8DC4}" presName="node" presStyleLbl="node1" presStyleIdx="1" presStyleCnt="4" custScaleX="111785" custLinFactX="100000" custLinFactNeighborX="129578" custLinFactNeighborY="-5195">
        <dgm:presLayoutVars>
          <dgm:bulletEnabled val="1"/>
        </dgm:presLayoutVars>
      </dgm:prSet>
      <dgm:spPr/>
      <dgm:t>
        <a:bodyPr/>
        <a:lstStyle/>
        <a:p>
          <a:endParaRPr lang="es-ES"/>
        </a:p>
      </dgm:t>
    </dgm:pt>
    <dgm:pt modelId="{8568078A-56C1-4462-A003-31E4C327B32B}" type="pres">
      <dgm:prSet presAssocID="{42448827-F0E4-4705-B73F-F37F14CF8DC4}" presName="invisiNode" presStyleLbl="node1" presStyleIdx="1" presStyleCnt="4"/>
      <dgm:spPr/>
    </dgm:pt>
    <dgm:pt modelId="{A826C217-3A5D-43F2-A009-94B707D1FA16}" type="pres">
      <dgm:prSet presAssocID="{42448827-F0E4-4705-B73F-F37F14CF8DC4}" presName="imagNode" presStyleLbl="fgImgPlace1" presStyleIdx="1" presStyleCnt="4" custLinFactX="100000" custLinFactNeighborX="129578" custLinFactNeighborY="-6493"/>
      <dgm:spPr>
        <a:blipFill rotWithShape="1">
          <a:blip xmlns:r="http://schemas.openxmlformats.org/officeDocument/2006/relationships" r:embed="rId2"/>
          <a:stretch>
            <a:fillRect/>
          </a:stretch>
        </a:blipFill>
      </dgm:spPr>
      <dgm:t>
        <a:bodyPr/>
        <a:lstStyle/>
        <a:p>
          <a:endParaRPr lang="es-NI"/>
        </a:p>
      </dgm:t>
    </dgm:pt>
    <dgm:pt modelId="{8D3FB95F-8D99-4A8E-9DD7-C082A7E49484}" type="pres">
      <dgm:prSet presAssocID="{BAFE38A9-3CE4-452E-A854-B1A349B1BC5A}" presName="sibTrans" presStyleLbl="sibTrans2D1" presStyleIdx="0" presStyleCnt="0"/>
      <dgm:spPr/>
      <dgm:t>
        <a:bodyPr/>
        <a:lstStyle/>
        <a:p>
          <a:endParaRPr lang="es-ES"/>
        </a:p>
      </dgm:t>
    </dgm:pt>
    <dgm:pt modelId="{5C0572DC-BE2E-4E06-8E77-6D42F206BFC5}" type="pres">
      <dgm:prSet presAssocID="{9E641AC8-AF9B-4D14-9F20-CC77EC3F1C39}" presName="compNode" presStyleCnt="0"/>
      <dgm:spPr/>
    </dgm:pt>
    <dgm:pt modelId="{7FC1425F-3D43-4417-B880-8ED86CDDA885}" type="pres">
      <dgm:prSet presAssocID="{9E641AC8-AF9B-4D14-9F20-CC77EC3F1C39}" presName="node" presStyleLbl="node1" presStyleIdx="2" presStyleCnt="4" custLinFactX="-22533" custLinFactNeighborX="-100000" custLinFactNeighborY="4676">
        <dgm:presLayoutVars>
          <dgm:bulletEnabled val="1"/>
        </dgm:presLayoutVars>
      </dgm:prSet>
      <dgm:spPr/>
      <dgm:t>
        <a:bodyPr/>
        <a:lstStyle/>
        <a:p>
          <a:endParaRPr lang="es-NI"/>
        </a:p>
      </dgm:t>
    </dgm:pt>
    <dgm:pt modelId="{79B392B0-B913-4F6D-BEF7-C1F816C09DA7}" type="pres">
      <dgm:prSet presAssocID="{9E641AC8-AF9B-4D14-9F20-CC77EC3F1C39}" presName="invisiNode" presStyleLbl="node1" presStyleIdx="2" presStyleCnt="4"/>
      <dgm:spPr/>
    </dgm:pt>
    <dgm:pt modelId="{43E84FCA-2E19-441E-AAF3-DCEBBB4909E5}" type="pres">
      <dgm:prSet presAssocID="{9E641AC8-AF9B-4D14-9F20-CC77EC3F1C39}" presName="imagNode" presStyleLbl="fgImgPlace1" presStyleIdx="2" presStyleCnt="4" custLinFactX="-22533" custLinFactNeighborX="-100000" custLinFactNeighborY="7792"/>
      <dgm:spPr>
        <a:blipFill rotWithShape="0">
          <a:blip xmlns:r="http://schemas.openxmlformats.org/officeDocument/2006/relationships" r:embed="rId3"/>
          <a:stretch>
            <a:fillRect/>
          </a:stretch>
        </a:blipFill>
      </dgm:spPr>
      <dgm:t>
        <a:bodyPr/>
        <a:lstStyle/>
        <a:p>
          <a:endParaRPr lang="es-NI"/>
        </a:p>
      </dgm:t>
    </dgm:pt>
    <dgm:pt modelId="{3B804748-9F16-4C3E-A679-DF78FE1B475D}" type="pres">
      <dgm:prSet presAssocID="{B3076711-B24C-4CBB-B2FC-35C61EAED95C}" presName="sibTrans" presStyleLbl="sibTrans2D1" presStyleIdx="0" presStyleCnt="0"/>
      <dgm:spPr/>
      <dgm:t>
        <a:bodyPr/>
        <a:lstStyle/>
        <a:p>
          <a:endParaRPr lang="es-NI"/>
        </a:p>
      </dgm:t>
    </dgm:pt>
    <dgm:pt modelId="{0E0C75A2-6094-40B1-A66D-6DFB7055D9BA}" type="pres">
      <dgm:prSet presAssocID="{75CECFCD-D43C-4187-B129-131EE3A935C5}" presName="compNode" presStyleCnt="0"/>
      <dgm:spPr/>
    </dgm:pt>
    <dgm:pt modelId="{DA8B81F1-1AA0-4FE3-B907-C84307933FE0}" type="pres">
      <dgm:prSet presAssocID="{75CECFCD-D43C-4187-B129-131EE3A935C5}" presName="node" presStyleLbl="node1" presStyleIdx="3" presStyleCnt="4" custLinFactX="-17370" custLinFactNeighborX="-100000" custLinFactNeighborY="-519">
        <dgm:presLayoutVars>
          <dgm:bulletEnabled val="1"/>
        </dgm:presLayoutVars>
      </dgm:prSet>
      <dgm:spPr/>
      <dgm:t>
        <a:bodyPr/>
        <a:lstStyle/>
        <a:p>
          <a:endParaRPr lang="es-ES"/>
        </a:p>
      </dgm:t>
    </dgm:pt>
    <dgm:pt modelId="{3D51E771-E31C-480E-B503-B9200914D9F5}" type="pres">
      <dgm:prSet presAssocID="{75CECFCD-D43C-4187-B129-131EE3A935C5}" presName="invisiNode" presStyleLbl="node1" presStyleIdx="3" presStyleCnt="4"/>
      <dgm:spPr/>
    </dgm:pt>
    <dgm:pt modelId="{56B7DE96-7B45-45A2-A453-E20B66B5C870}" type="pres">
      <dgm:prSet presAssocID="{75CECFCD-D43C-4187-B129-131EE3A935C5}" presName="imagNode" presStyleLbl="fgImgPlace1" presStyleIdx="3" presStyleCnt="4" custLinFactX="-17370" custLinFactNeighborX="-100000" custLinFactNeighborY="-866"/>
      <dgm:spPr>
        <a:blipFill rotWithShape="0">
          <a:blip xmlns:r="http://schemas.openxmlformats.org/officeDocument/2006/relationships" r:embed="rId4"/>
          <a:stretch>
            <a:fillRect/>
          </a:stretch>
        </a:blipFill>
      </dgm:spPr>
      <dgm:t>
        <a:bodyPr/>
        <a:lstStyle/>
        <a:p>
          <a:endParaRPr lang="es-NI"/>
        </a:p>
      </dgm:t>
    </dgm:pt>
  </dgm:ptLst>
  <dgm:cxnLst>
    <dgm:cxn modelId="{9626B0F1-C68E-423B-A3E3-6E9590E9231F}" srcId="{EE77F621-E9EC-4502-A18B-C84229842219}" destId="{9E641AC8-AF9B-4D14-9F20-CC77EC3F1C39}" srcOrd="2" destOrd="0" parTransId="{1FE28B9F-C5E1-481F-991A-BB5E628EB760}" sibTransId="{B3076711-B24C-4CBB-B2FC-35C61EAED95C}"/>
    <dgm:cxn modelId="{A45D5D64-6CB0-49C4-8B4C-C3F3AB1F409A}" type="presOf" srcId="{FDEDB5CB-CD67-4E5D-A543-8C0E40D68F5E}" destId="{59AF2977-CE33-4130-97C1-9029FBF80247}" srcOrd="0" destOrd="0" presId="urn:microsoft.com/office/officeart/2005/8/layout/pList2#25"/>
    <dgm:cxn modelId="{C693F523-FBF3-4274-A375-1ACA0FDC8B02}" type="presOf" srcId="{BAFE38A9-3CE4-452E-A854-B1A349B1BC5A}" destId="{8D3FB95F-8D99-4A8E-9DD7-C082A7E49484}" srcOrd="0" destOrd="0" presId="urn:microsoft.com/office/officeart/2005/8/layout/pList2#25"/>
    <dgm:cxn modelId="{E381BB35-2B30-4031-A536-E0149AB42360}" srcId="{EE77F621-E9EC-4502-A18B-C84229842219}" destId="{75CECFCD-D43C-4187-B129-131EE3A935C5}" srcOrd="3" destOrd="0" parTransId="{F6EC6A10-5B9F-4BF6-BB27-0747356C0C3A}" sibTransId="{E77F8D05-F9D3-4417-A4EF-D420FF13BCE3}"/>
    <dgm:cxn modelId="{59F5CBCB-491C-4A49-86BB-44053C76B838}" type="presOf" srcId="{EE77F621-E9EC-4502-A18B-C84229842219}" destId="{426AFE1F-FE8A-48DC-85E4-8C677FC83DC0}" srcOrd="0" destOrd="0" presId="urn:microsoft.com/office/officeart/2005/8/layout/pList2#25"/>
    <dgm:cxn modelId="{EE09D8D8-76F8-4BFD-B912-F5FC5134703E}" type="presOf" srcId="{42448827-F0E4-4705-B73F-F37F14CF8DC4}" destId="{411BA134-D26B-4D90-8C40-4532940B301C}" srcOrd="0" destOrd="0" presId="urn:microsoft.com/office/officeart/2005/8/layout/pList2#25"/>
    <dgm:cxn modelId="{5269A5CB-FC94-4F21-9EAB-7F22B1055904}" srcId="{EE77F621-E9EC-4502-A18B-C84229842219}" destId="{42448827-F0E4-4705-B73F-F37F14CF8DC4}" srcOrd="1" destOrd="0" parTransId="{BB304F27-7E46-487C-9E56-5E5C9841BD13}" sibTransId="{BAFE38A9-3CE4-452E-A854-B1A349B1BC5A}"/>
    <dgm:cxn modelId="{950082BF-DFAB-4F9E-B6EF-1A2F4F7C3651}" type="presOf" srcId="{B3076711-B24C-4CBB-B2FC-35C61EAED95C}" destId="{3B804748-9F16-4C3E-A679-DF78FE1B475D}" srcOrd="0" destOrd="0" presId="urn:microsoft.com/office/officeart/2005/8/layout/pList2#25"/>
    <dgm:cxn modelId="{6B450367-45C3-43C0-89A3-4CEDFFEA1D57}" type="presOf" srcId="{9E641AC8-AF9B-4D14-9F20-CC77EC3F1C39}" destId="{7FC1425F-3D43-4417-B880-8ED86CDDA885}" srcOrd="0" destOrd="0" presId="urn:microsoft.com/office/officeart/2005/8/layout/pList2#25"/>
    <dgm:cxn modelId="{0DFDC6A6-802D-4AE1-B1B6-4B5D726605EB}" type="presOf" srcId="{75CECFCD-D43C-4187-B129-131EE3A935C5}" destId="{DA8B81F1-1AA0-4FE3-B907-C84307933FE0}" srcOrd="0" destOrd="0" presId="urn:microsoft.com/office/officeart/2005/8/layout/pList2#25"/>
    <dgm:cxn modelId="{75244A1D-592B-44FE-9715-DA03A0544A95}" type="presOf" srcId="{804D179E-36DB-475D-80DF-B7055562EDE4}" destId="{B66D6F17-4454-4559-88A9-C2987DC89A45}" srcOrd="0" destOrd="0" presId="urn:microsoft.com/office/officeart/2005/8/layout/pList2#25"/>
    <dgm:cxn modelId="{C00F4413-A4EA-44FD-A2BA-FC619279CB20}" srcId="{EE77F621-E9EC-4502-A18B-C84229842219}" destId="{804D179E-36DB-475D-80DF-B7055562EDE4}" srcOrd="0" destOrd="0" parTransId="{2033B05A-B617-422C-BDF3-9431B1395276}" sibTransId="{FDEDB5CB-CD67-4E5D-A543-8C0E40D68F5E}"/>
    <dgm:cxn modelId="{C81E816D-4ECB-474D-A3AF-8C49E2DE02E8}" type="presParOf" srcId="{426AFE1F-FE8A-48DC-85E4-8C677FC83DC0}" destId="{A2741468-19FD-4EAE-ABAA-CEFE9DF4972A}" srcOrd="0" destOrd="0" presId="urn:microsoft.com/office/officeart/2005/8/layout/pList2#25"/>
    <dgm:cxn modelId="{C9E6DD42-6F30-419D-B9F2-C320DF0CB891}" type="presParOf" srcId="{426AFE1F-FE8A-48DC-85E4-8C677FC83DC0}" destId="{007226F2-B6B8-4BA2-9D63-993043FDA9A0}" srcOrd="1" destOrd="0" presId="urn:microsoft.com/office/officeart/2005/8/layout/pList2#25"/>
    <dgm:cxn modelId="{960CEB00-55C0-43C2-A5CE-3FE223F792FD}" type="presParOf" srcId="{007226F2-B6B8-4BA2-9D63-993043FDA9A0}" destId="{97F310DA-B381-4BA8-B131-91C73F1FA50E}" srcOrd="0" destOrd="0" presId="urn:microsoft.com/office/officeart/2005/8/layout/pList2#25"/>
    <dgm:cxn modelId="{443FB819-A859-40B1-AB82-C24C4DFA0F33}" type="presParOf" srcId="{97F310DA-B381-4BA8-B131-91C73F1FA50E}" destId="{B66D6F17-4454-4559-88A9-C2987DC89A45}" srcOrd="0" destOrd="0" presId="urn:microsoft.com/office/officeart/2005/8/layout/pList2#25"/>
    <dgm:cxn modelId="{CC7A650B-0715-42AE-9C8C-C39AD34691B8}" type="presParOf" srcId="{97F310DA-B381-4BA8-B131-91C73F1FA50E}" destId="{6A2018F2-F1D0-4EDF-B658-352A74A10E00}" srcOrd="1" destOrd="0" presId="urn:microsoft.com/office/officeart/2005/8/layout/pList2#25"/>
    <dgm:cxn modelId="{A85A60DE-CFA8-422D-A815-EC2206673CB9}" type="presParOf" srcId="{97F310DA-B381-4BA8-B131-91C73F1FA50E}" destId="{3B6E7EE8-AA43-407A-874A-230D175BE7EB}" srcOrd="2" destOrd="0" presId="urn:microsoft.com/office/officeart/2005/8/layout/pList2#25"/>
    <dgm:cxn modelId="{D9F00CB5-AA42-4BF4-A7F2-A029F3718224}" type="presParOf" srcId="{007226F2-B6B8-4BA2-9D63-993043FDA9A0}" destId="{59AF2977-CE33-4130-97C1-9029FBF80247}" srcOrd="1" destOrd="0" presId="urn:microsoft.com/office/officeart/2005/8/layout/pList2#25"/>
    <dgm:cxn modelId="{34005955-CFBA-4A66-A1D2-4023513D3BF0}" type="presParOf" srcId="{007226F2-B6B8-4BA2-9D63-993043FDA9A0}" destId="{9B3895EA-812A-4AB9-9527-8107CF0C7AB7}" srcOrd="2" destOrd="0" presId="urn:microsoft.com/office/officeart/2005/8/layout/pList2#25"/>
    <dgm:cxn modelId="{6EE29AA1-204E-4D72-978A-1E315D1D6F07}" type="presParOf" srcId="{9B3895EA-812A-4AB9-9527-8107CF0C7AB7}" destId="{411BA134-D26B-4D90-8C40-4532940B301C}" srcOrd="0" destOrd="0" presId="urn:microsoft.com/office/officeart/2005/8/layout/pList2#25"/>
    <dgm:cxn modelId="{AB7E303A-7F89-4987-B122-04C9050DDDEC}" type="presParOf" srcId="{9B3895EA-812A-4AB9-9527-8107CF0C7AB7}" destId="{8568078A-56C1-4462-A003-31E4C327B32B}" srcOrd="1" destOrd="0" presId="urn:microsoft.com/office/officeart/2005/8/layout/pList2#25"/>
    <dgm:cxn modelId="{9B3ED941-CE6C-4001-8E79-33D8430E74A0}" type="presParOf" srcId="{9B3895EA-812A-4AB9-9527-8107CF0C7AB7}" destId="{A826C217-3A5D-43F2-A009-94B707D1FA16}" srcOrd="2" destOrd="0" presId="urn:microsoft.com/office/officeart/2005/8/layout/pList2#25"/>
    <dgm:cxn modelId="{3D80F1D7-1E96-4981-B0C1-AC86E7A8F14A}" type="presParOf" srcId="{007226F2-B6B8-4BA2-9D63-993043FDA9A0}" destId="{8D3FB95F-8D99-4A8E-9DD7-C082A7E49484}" srcOrd="3" destOrd="0" presId="urn:microsoft.com/office/officeart/2005/8/layout/pList2#25"/>
    <dgm:cxn modelId="{76E4A035-2442-4A0D-8703-D59CD1631200}" type="presParOf" srcId="{007226F2-B6B8-4BA2-9D63-993043FDA9A0}" destId="{5C0572DC-BE2E-4E06-8E77-6D42F206BFC5}" srcOrd="4" destOrd="0" presId="urn:microsoft.com/office/officeart/2005/8/layout/pList2#25"/>
    <dgm:cxn modelId="{E537EFA6-4718-4A77-8F17-0BBB598BB2D1}" type="presParOf" srcId="{5C0572DC-BE2E-4E06-8E77-6D42F206BFC5}" destId="{7FC1425F-3D43-4417-B880-8ED86CDDA885}" srcOrd="0" destOrd="0" presId="urn:microsoft.com/office/officeart/2005/8/layout/pList2#25"/>
    <dgm:cxn modelId="{516A3458-D8EA-4F65-9035-599B28FE802F}" type="presParOf" srcId="{5C0572DC-BE2E-4E06-8E77-6D42F206BFC5}" destId="{79B392B0-B913-4F6D-BEF7-C1F816C09DA7}" srcOrd="1" destOrd="0" presId="urn:microsoft.com/office/officeart/2005/8/layout/pList2#25"/>
    <dgm:cxn modelId="{1AB95E63-3863-421F-82F7-027FA56FE2F9}" type="presParOf" srcId="{5C0572DC-BE2E-4E06-8E77-6D42F206BFC5}" destId="{43E84FCA-2E19-441E-AAF3-DCEBBB4909E5}" srcOrd="2" destOrd="0" presId="urn:microsoft.com/office/officeart/2005/8/layout/pList2#25"/>
    <dgm:cxn modelId="{9859C5B3-5E72-4393-94DC-A3620B56C6C8}" type="presParOf" srcId="{007226F2-B6B8-4BA2-9D63-993043FDA9A0}" destId="{3B804748-9F16-4C3E-A679-DF78FE1B475D}" srcOrd="5" destOrd="0" presId="urn:microsoft.com/office/officeart/2005/8/layout/pList2#25"/>
    <dgm:cxn modelId="{1F4E023D-6BFB-4F67-B708-1C71ED0B0F54}" type="presParOf" srcId="{007226F2-B6B8-4BA2-9D63-993043FDA9A0}" destId="{0E0C75A2-6094-40B1-A66D-6DFB7055D9BA}" srcOrd="6" destOrd="0" presId="urn:microsoft.com/office/officeart/2005/8/layout/pList2#25"/>
    <dgm:cxn modelId="{360F5FD5-BC13-48DF-95EA-ABC9EA0E15FA}" type="presParOf" srcId="{0E0C75A2-6094-40B1-A66D-6DFB7055D9BA}" destId="{DA8B81F1-1AA0-4FE3-B907-C84307933FE0}" srcOrd="0" destOrd="0" presId="urn:microsoft.com/office/officeart/2005/8/layout/pList2#25"/>
    <dgm:cxn modelId="{BB4A7888-C02C-48CC-8175-E6E256E8993F}" type="presParOf" srcId="{0E0C75A2-6094-40B1-A66D-6DFB7055D9BA}" destId="{3D51E771-E31C-480E-B503-B9200914D9F5}" srcOrd="1" destOrd="0" presId="urn:microsoft.com/office/officeart/2005/8/layout/pList2#25"/>
    <dgm:cxn modelId="{2BD1F6DB-F8CB-4DC7-9D77-64E57457D0C9}" type="presParOf" srcId="{0E0C75A2-6094-40B1-A66D-6DFB7055D9BA}" destId="{56B7DE96-7B45-45A2-A453-E20B66B5C870}" srcOrd="2" destOrd="0" presId="urn:microsoft.com/office/officeart/2005/8/layout/pList2#2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2C388BB-5A05-45B6-AABE-9CD2C6A45097}" type="doc">
      <dgm:prSet loTypeId="urn:microsoft.com/office/officeart/2005/8/layout/pList2#6" loCatId="list" qsTypeId="urn:microsoft.com/office/officeart/2005/8/quickstyle/simple1" qsCatId="simple" csTypeId="urn:microsoft.com/office/officeart/2005/8/colors/colorful4" csCatId="colorful" phldr="1"/>
      <dgm:spPr/>
    </dgm:pt>
    <dgm:pt modelId="{1343F392-6915-4B84-B3B4-1169C1B7EC75}">
      <dgm:prSet phldrT="[Texto]" custT="1"/>
      <dgm:spPr/>
      <dgm:t>
        <a:bodyPr/>
        <a:lstStyle/>
        <a:p>
          <a:pPr algn="l"/>
          <a:r>
            <a:rPr lang="en-US" sz="1400" b="1" dirty="0" smtClean="0"/>
            <a:t>A Road linking the Port to </a:t>
          </a:r>
          <a:r>
            <a:rPr lang="en-US" sz="1400" b="1" dirty="0" err="1" smtClean="0"/>
            <a:t>Tola</a:t>
          </a:r>
          <a:endParaRPr lang="en-US" sz="1400" b="1" dirty="0" smtClean="0"/>
        </a:p>
        <a:p>
          <a:pPr algn="l"/>
          <a:r>
            <a:rPr lang="en-US" sz="1400" b="1" dirty="0" smtClean="0"/>
            <a:t>A Rock Bund to be designed to enable better mix of salt and fresh water to mangrove.</a:t>
          </a:r>
          <a:endParaRPr lang="es-NI" sz="1400" dirty="0"/>
        </a:p>
      </dgm:t>
    </dgm:pt>
    <dgm:pt modelId="{6BAF7D7F-19E6-4605-BD5C-35576C79D9AB}" type="parTrans" cxnId="{983D475F-7F61-49E4-8EA1-FCCC5326B594}">
      <dgm:prSet/>
      <dgm:spPr/>
      <dgm:t>
        <a:bodyPr/>
        <a:lstStyle/>
        <a:p>
          <a:endParaRPr lang="es-NI"/>
        </a:p>
      </dgm:t>
    </dgm:pt>
    <dgm:pt modelId="{52732C53-BC29-47D7-A53A-9B967F6BE9C3}" type="sibTrans" cxnId="{983D475F-7F61-49E4-8EA1-FCCC5326B594}">
      <dgm:prSet/>
      <dgm:spPr/>
      <dgm:t>
        <a:bodyPr/>
        <a:lstStyle/>
        <a:p>
          <a:endParaRPr lang="es-NI"/>
        </a:p>
      </dgm:t>
    </dgm:pt>
    <dgm:pt modelId="{039666D7-5D31-4F6E-AA19-A808F7503BE1}">
      <dgm:prSet phldrT="[Texto]" custT="1"/>
      <dgm:spPr/>
      <dgm:t>
        <a:bodyPr/>
        <a:lstStyle/>
        <a:p>
          <a:pPr algn="l"/>
          <a:r>
            <a:rPr lang="en-US" sz="1400" b="1" dirty="0" smtClean="0"/>
            <a:t>Canal alignment and airport location changed to minimize impact in Rivas</a:t>
          </a:r>
          <a:endParaRPr lang="es-NI" sz="1400" b="1" dirty="0"/>
        </a:p>
      </dgm:t>
    </dgm:pt>
    <dgm:pt modelId="{8135E463-B7E9-4233-A362-651DC5BADE78}" type="parTrans" cxnId="{3AC536C0-4A3F-41EC-A229-493E8EF938FE}">
      <dgm:prSet/>
      <dgm:spPr/>
      <dgm:t>
        <a:bodyPr/>
        <a:lstStyle/>
        <a:p>
          <a:endParaRPr lang="es-NI"/>
        </a:p>
      </dgm:t>
    </dgm:pt>
    <dgm:pt modelId="{EFA63891-7C31-4642-BED9-BC4F69377369}" type="sibTrans" cxnId="{3AC536C0-4A3F-41EC-A229-493E8EF938FE}">
      <dgm:prSet/>
      <dgm:spPr/>
      <dgm:t>
        <a:bodyPr/>
        <a:lstStyle/>
        <a:p>
          <a:endParaRPr lang="es-NI"/>
        </a:p>
      </dgm:t>
    </dgm:pt>
    <dgm:pt modelId="{F6A9EC9F-9057-440B-B974-B4A4C2CF979F}">
      <dgm:prSet phldrT="[Texto]" custT="1"/>
      <dgm:spPr/>
      <dgm:t>
        <a:bodyPr/>
        <a:lstStyle/>
        <a:p>
          <a:r>
            <a:rPr lang="en-US" sz="1300" b="1" dirty="0" smtClean="0"/>
            <a:t>The Grand Canal project has been designed to not  make net use of water from Lake Nicaragua</a:t>
          </a:r>
        </a:p>
        <a:p>
          <a:r>
            <a:rPr lang="en-US" sz="1300" b="1" dirty="0" smtClean="0"/>
            <a:t>The locks will capture water from the Punta </a:t>
          </a:r>
          <a:r>
            <a:rPr lang="en-US" sz="1300" b="1" dirty="0" err="1" smtClean="0"/>
            <a:t>Gorda</a:t>
          </a:r>
          <a:r>
            <a:rPr lang="en-US" sz="1300" b="1" dirty="0" smtClean="0"/>
            <a:t> River Basin, or the </a:t>
          </a:r>
          <a:r>
            <a:rPr lang="en-US" sz="1300" b="1" dirty="0" err="1" smtClean="0"/>
            <a:t>Zarca</a:t>
          </a:r>
          <a:r>
            <a:rPr lang="en-US" sz="1300" b="1" dirty="0" smtClean="0"/>
            <a:t> Water Reservoir.</a:t>
          </a:r>
          <a:endParaRPr lang="es-NI" sz="1300" b="1" dirty="0" smtClean="0"/>
        </a:p>
        <a:p>
          <a:pPr algn="l"/>
          <a:endParaRPr lang="es-NI" sz="1300" b="1" dirty="0"/>
        </a:p>
      </dgm:t>
    </dgm:pt>
    <dgm:pt modelId="{354DD2CF-90D4-461B-A901-E1DDADC5BAE5}" type="sibTrans" cxnId="{991E070A-91CD-4007-B0C3-8CDB38A505B5}">
      <dgm:prSet/>
      <dgm:spPr/>
      <dgm:t>
        <a:bodyPr/>
        <a:lstStyle/>
        <a:p>
          <a:endParaRPr lang="es-NI"/>
        </a:p>
      </dgm:t>
    </dgm:pt>
    <dgm:pt modelId="{5634F3F5-DEAF-4F75-9575-FAD5DCAC10F6}" type="parTrans" cxnId="{991E070A-91CD-4007-B0C3-8CDB38A505B5}">
      <dgm:prSet/>
      <dgm:spPr/>
      <dgm:t>
        <a:bodyPr/>
        <a:lstStyle/>
        <a:p>
          <a:endParaRPr lang="es-NI"/>
        </a:p>
      </dgm:t>
    </dgm:pt>
    <dgm:pt modelId="{C21F06F5-26AA-4F75-917F-4EE2BDE1390D}">
      <dgm:prSet phldrT="[Texto]" custT="1"/>
      <dgm:spPr/>
      <dgm:t>
        <a:bodyPr/>
        <a:lstStyle/>
        <a:p>
          <a:pPr algn="l"/>
          <a:r>
            <a:rPr lang="en-US" sz="1400" b="1" dirty="0" smtClean="0"/>
            <a:t>Most of the Río </a:t>
          </a:r>
          <a:r>
            <a:rPr lang="en-US" sz="1400" b="1" dirty="0" err="1" smtClean="0"/>
            <a:t>Brito</a:t>
          </a:r>
          <a:r>
            <a:rPr lang="en-US" sz="1400" b="1" dirty="0" smtClean="0"/>
            <a:t> and healthy mangroves will NOT be affected</a:t>
          </a:r>
          <a:endParaRPr lang="es-NI" sz="1400" b="1" dirty="0"/>
        </a:p>
      </dgm:t>
    </dgm:pt>
    <dgm:pt modelId="{7359C184-E388-4FAF-8C51-3E3147519715}" type="sibTrans" cxnId="{CD8B2058-79E9-4971-B46F-744A0458985C}">
      <dgm:prSet/>
      <dgm:spPr/>
      <dgm:t>
        <a:bodyPr/>
        <a:lstStyle/>
        <a:p>
          <a:endParaRPr lang="es-NI"/>
        </a:p>
      </dgm:t>
    </dgm:pt>
    <dgm:pt modelId="{0230322B-0566-48E6-8BDB-138479137C22}" type="parTrans" cxnId="{CD8B2058-79E9-4971-B46F-744A0458985C}">
      <dgm:prSet/>
      <dgm:spPr/>
      <dgm:t>
        <a:bodyPr/>
        <a:lstStyle/>
        <a:p>
          <a:endParaRPr lang="es-NI"/>
        </a:p>
      </dgm:t>
    </dgm:pt>
    <dgm:pt modelId="{7E27A18F-8589-4D7B-B3DD-E6DA92A2BB8F}" type="pres">
      <dgm:prSet presAssocID="{52C388BB-5A05-45B6-AABE-9CD2C6A45097}" presName="Name0" presStyleCnt="0">
        <dgm:presLayoutVars>
          <dgm:dir/>
          <dgm:resizeHandles val="exact"/>
        </dgm:presLayoutVars>
      </dgm:prSet>
      <dgm:spPr/>
    </dgm:pt>
    <dgm:pt modelId="{861F325E-1ED8-4FAE-9B98-164031EE3ED8}" type="pres">
      <dgm:prSet presAssocID="{52C388BB-5A05-45B6-AABE-9CD2C6A45097}" presName="bkgdShp" presStyleLbl="alignAccFollowNode1" presStyleIdx="0" presStyleCnt="1" custScaleX="96667"/>
      <dgm:spPr/>
    </dgm:pt>
    <dgm:pt modelId="{2E7F5386-30EF-45B4-97C7-BE1820C0DF88}" type="pres">
      <dgm:prSet presAssocID="{52C388BB-5A05-45B6-AABE-9CD2C6A45097}" presName="linComp" presStyleCnt="0"/>
      <dgm:spPr/>
    </dgm:pt>
    <dgm:pt modelId="{3157A494-912D-4F7C-B67D-540BE2C94DD0}" type="pres">
      <dgm:prSet presAssocID="{1343F392-6915-4B84-B3B4-1169C1B7EC75}" presName="compNode" presStyleCnt="0"/>
      <dgm:spPr/>
    </dgm:pt>
    <dgm:pt modelId="{582680AD-1B2B-49B9-B934-E0F11534DAE3}" type="pres">
      <dgm:prSet presAssocID="{1343F392-6915-4B84-B3B4-1169C1B7EC75}" presName="node" presStyleLbl="node1" presStyleIdx="0" presStyleCnt="4" custScaleX="123409">
        <dgm:presLayoutVars>
          <dgm:bulletEnabled val="1"/>
        </dgm:presLayoutVars>
      </dgm:prSet>
      <dgm:spPr/>
      <dgm:t>
        <a:bodyPr/>
        <a:lstStyle/>
        <a:p>
          <a:endParaRPr lang="es-NI"/>
        </a:p>
      </dgm:t>
    </dgm:pt>
    <dgm:pt modelId="{EE88254F-FD57-48DC-9C7B-0737A9EE9ABE}" type="pres">
      <dgm:prSet presAssocID="{1343F392-6915-4B84-B3B4-1169C1B7EC75}" presName="invisiNode" presStyleLbl="node1" presStyleIdx="0" presStyleCnt="4"/>
      <dgm:spPr/>
    </dgm:pt>
    <dgm:pt modelId="{48D35DD1-3415-4D89-BFB7-A56861D40018}" type="pres">
      <dgm:prSet presAssocID="{1343F392-6915-4B84-B3B4-1169C1B7EC75}" presName="imagNode" presStyleLbl="fgImgPlace1" presStyleIdx="0" presStyleCnt="4" custScaleX="114941"/>
      <dgm:spPr>
        <a:blipFill rotWithShape="1">
          <a:blip xmlns:r="http://schemas.openxmlformats.org/officeDocument/2006/relationships" r:embed="rId1"/>
          <a:stretch>
            <a:fillRect/>
          </a:stretch>
        </a:blipFill>
      </dgm:spPr>
    </dgm:pt>
    <dgm:pt modelId="{C7E5FF2B-C42E-4B90-9F3B-ECC0F71E1A7D}" type="pres">
      <dgm:prSet presAssocID="{52732C53-BC29-47D7-A53A-9B967F6BE9C3}" presName="sibTrans" presStyleLbl="sibTrans2D1" presStyleIdx="0" presStyleCnt="0"/>
      <dgm:spPr/>
      <dgm:t>
        <a:bodyPr/>
        <a:lstStyle/>
        <a:p>
          <a:endParaRPr lang="es-NI"/>
        </a:p>
      </dgm:t>
    </dgm:pt>
    <dgm:pt modelId="{00DE5390-A1F1-473B-9A70-F913E9EC4EAF}" type="pres">
      <dgm:prSet presAssocID="{C21F06F5-26AA-4F75-917F-4EE2BDE1390D}" presName="compNode" presStyleCnt="0"/>
      <dgm:spPr/>
    </dgm:pt>
    <dgm:pt modelId="{E72D4951-FF9E-43B7-BA95-8B635330BADC}" type="pres">
      <dgm:prSet presAssocID="{C21F06F5-26AA-4F75-917F-4EE2BDE1390D}" presName="node" presStyleLbl="node1" presStyleIdx="1" presStyleCnt="4" custScaleX="130697">
        <dgm:presLayoutVars>
          <dgm:bulletEnabled val="1"/>
        </dgm:presLayoutVars>
      </dgm:prSet>
      <dgm:spPr/>
      <dgm:t>
        <a:bodyPr/>
        <a:lstStyle/>
        <a:p>
          <a:endParaRPr lang="es-NI"/>
        </a:p>
      </dgm:t>
    </dgm:pt>
    <dgm:pt modelId="{3176FCF6-A523-4E63-93F5-CBC76D81E30F}" type="pres">
      <dgm:prSet presAssocID="{C21F06F5-26AA-4F75-917F-4EE2BDE1390D}" presName="invisiNode" presStyleLbl="node1" presStyleIdx="1" presStyleCnt="4"/>
      <dgm:spPr/>
    </dgm:pt>
    <dgm:pt modelId="{DFE7DF31-E20C-47C9-971D-64A375B6F546}" type="pres">
      <dgm:prSet presAssocID="{C21F06F5-26AA-4F75-917F-4EE2BDE1390D}" presName="imagNode" presStyleLbl="fgImgPlace1" presStyleIdx="1" presStyleCnt="4" custScaleX="125922" custLinFactNeighborX="2954" custLinFactNeighborY="3837"/>
      <dgm:spPr>
        <a:blipFill rotWithShape="1">
          <a:blip xmlns:r="http://schemas.openxmlformats.org/officeDocument/2006/relationships" r:embed="rId2"/>
          <a:stretch>
            <a:fillRect/>
          </a:stretch>
        </a:blipFill>
      </dgm:spPr>
    </dgm:pt>
    <dgm:pt modelId="{3A69DA3E-E9C8-4DEC-8E70-16096946AE56}" type="pres">
      <dgm:prSet presAssocID="{7359C184-E388-4FAF-8C51-3E3147519715}" presName="sibTrans" presStyleLbl="sibTrans2D1" presStyleIdx="0" presStyleCnt="0"/>
      <dgm:spPr/>
      <dgm:t>
        <a:bodyPr/>
        <a:lstStyle/>
        <a:p>
          <a:endParaRPr lang="es-NI"/>
        </a:p>
      </dgm:t>
    </dgm:pt>
    <dgm:pt modelId="{328CE998-52B2-4416-A701-5A49F9F606A1}" type="pres">
      <dgm:prSet presAssocID="{039666D7-5D31-4F6E-AA19-A808F7503BE1}" presName="compNode" presStyleCnt="0"/>
      <dgm:spPr/>
    </dgm:pt>
    <dgm:pt modelId="{A0BEC5D2-79E4-438C-B753-A58C5A106463}" type="pres">
      <dgm:prSet presAssocID="{039666D7-5D31-4F6E-AA19-A808F7503BE1}" presName="node" presStyleLbl="node1" presStyleIdx="2" presStyleCnt="4" custScaleX="123106">
        <dgm:presLayoutVars>
          <dgm:bulletEnabled val="1"/>
        </dgm:presLayoutVars>
      </dgm:prSet>
      <dgm:spPr/>
      <dgm:t>
        <a:bodyPr/>
        <a:lstStyle/>
        <a:p>
          <a:endParaRPr lang="es-NI"/>
        </a:p>
      </dgm:t>
    </dgm:pt>
    <dgm:pt modelId="{39CD64D2-008A-4A15-A562-2EEF022DC4BB}" type="pres">
      <dgm:prSet presAssocID="{039666D7-5D31-4F6E-AA19-A808F7503BE1}" presName="invisiNode" presStyleLbl="node1" presStyleIdx="2" presStyleCnt="4"/>
      <dgm:spPr/>
    </dgm:pt>
    <dgm:pt modelId="{2B4C7BB0-3C02-46BF-A852-4FCDF32FF38E}" type="pres">
      <dgm:prSet presAssocID="{039666D7-5D31-4F6E-AA19-A808F7503BE1}" presName="imagNode" presStyleLbl="fgImgPlace1" presStyleIdx="2" presStyleCnt="4" custScaleX="121171"/>
      <dgm:spPr>
        <a:blipFill rotWithShape="1">
          <a:blip xmlns:r="http://schemas.openxmlformats.org/officeDocument/2006/relationships" r:embed="rId3"/>
          <a:stretch>
            <a:fillRect/>
          </a:stretch>
        </a:blipFill>
      </dgm:spPr>
    </dgm:pt>
    <dgm:pt modelId="{A6765C25-0874-4FB1-B6F5-78E357DB60C1}" type="pres">
      <dgm:prSet presAssocID="{EFA63891-7C31-4642-BED9-BC4F69377369}" presName="sibTrans" presStyleLbl="sibTrans2D1" presStyleIdx="0" presStyleCnt="0"/>
      <dgm:spPr/>
      <dgm:t>
        <a:bodyPr/>
        <a:lstStyle/>
        <a:p>
          <a:endParaRPr lang="es-NI"/>
        </a:p>
      </dgm:t>
    </dgm:pt>
    <dgm:pt modelId="{E453CEDB-B8E8-43D6-81CB-FB684889A6FC}" type="pres">
      <dgm:prSet presAssocID="{F6A9EC9F-9057-440B-B974-B4A4C2CF979F}" presName="compNode" presStyleCnt="0"/>
      <dgm:spPr/>
    </dgm:pt>
    <dgm:pt modelId="{0DFB3935-5AF6-43DE-A639-94D4D0CF968E}" type="pres">
      <dgm:prSet presAssocID="{F6A9EC9F-9057-440B-B974-B4A4C2CF979F}" presName="node" presStyleLbl="node1" presStyleIdx="3" presStyleCnt="4" custScaleX="144342">
        <dgm:presLayoutVars>
          <dgm:bulletEnabled val="1"/>
        </dgm:presLayoutVars>
      </dgm:prSet>
      <dgm:spPr/>
      <dgm:t>
        <a:bodyPr/>
        <a:lstStyle/>
        <a:p>
          <a:endParaRPr lang="es-NI"/>
        </a:p>
      </dgm:t>
    </dgm:pt>
    <dgm:pt modelId="{BB4D80C1-CBBC-4F85-8320-D40632BBE0CF}" type="pres">
      <dgm:prSet presAssocID="{F6A9EC9F-9057-440B-B974-B4A4C2CF979F}" presName="invisiNode" presStyleLbl="node1" presStyleIdx="3" presStyleCnt="4"/>
      <dgm:spPr/>
    </dgm:pt>
    <dgm:pt modelId="{6E482B64-C938-46FF-989E-4C06093BF4BA}" type="pres">
      <dgm:prSet presAssocID="{F6A9EC9F-9057-440B-B974-B4A4C2CF979F}" presName="imagNode" presStyleLbl="fgImgPlace1" presStyleIdx="3" presStyleCnt="4" custScaleX="124147" custScaleY="107674"/>
      <dgm:spPr>
        <a:blipFill rotWithShape="1">
          <a:blip xmlns:r="http://schemas.openxmlformats.org/officeDocument/2006/relationships" r:embed="rId4"/>
          <a:stretch>
            <a:fillRect/>
          </a:stretch>
        </a:blipFill>
      </dgm:spPr>
    </dgm:pt>
  </dgm:ptLst>
  <dgm:cxnLst>
    <dgm:cxn modelId="{245AE97A-5E92-41D6-B176-70A016CE09AC}" type="presOf" srcId="{7359C184-E388-4FAF-8C51-3E3147519715}" destId="{3A69DA3E-E9C8-4DEC-8E70-16096946AE56}" srcOrd="0" destOrd="0" presId="urn:microsoft.com/office/officeart/2005/8/layout/pList2#6"/>
    <dgm:cxn modelId="{FAF625A6-56F4-4F43-85E1-4A7707BD33B0}" type="presOf" srcId="{1343F392-6915-4B84-B3B4-1169C1B7EC75}" destId="{582680AD-1B2B-49B9-B934-E0F11534DAE3}" srcOrd="0" destOrd="0" presId="urn:microsoft.com/office/officeart/2005/8/layout/pList2#6"/>
    <dgm:cxn modelId="{08C4719A-7F8F-4597-8A39-8B83DBA52902}" type="presOf" srcId="{52732C53-BC29-47D7-A53A-9B967F6BE9C3}" destId="{C7E5FF2B-C42E-4B90-9F3B-ECC0F71E1A7D}" srcOrd="0" destOrd="0" presId="urn:microsoft.com/office/officeart/2005/8/layout/pList2#6"/>
    <dgm:cxn modelId="{983D475F-7F61-49E4-8EA1-FCCC5326B594}" srcId="{52C388BB-5A05-45B6-AABE-9CD2C6A45097}" destId="{1343F392-6915-4B84-B3B4-1169C1B7EC75}" srcOrd="0" destOrd="0" parTransId="{6BAF7D7F-19E6-4605-BD5C-35576C79D9AB}" sibTransId="{52732C53-BC29-47D7-A53A-9B967F6BE9C3}"/>
    <dgm:cxn modelId="{7CB8E587-D625-42B9-8EC6-1BD04677EF90}" type="presOf" srcId="{F6A9EC9F-9057-440B-B974-B4A4C2CF979F}" destId="{0DFB3935-5AF6-43DE-A639-94D4D0CF968E}" srcOrd="0" destOrd="0" presId="urn:microsoft.com/office/officeart/2005/8/layout/pList2#6"/>
    <dgm:cxn modelId="{991E070A-91CD-4007-B0C3-8CDB38A505B5}" srcId="{52C388BB-5A05-45B6-AABE-9CD2C6A45097}" destId="{F6A9EC9F-9057-440B-B974-B4A4C2CF979F}" srcOrd="3" destOrd="0" parTransId="{5634F3F5-DEAF-4F75-9575-FAD5DCAC10F6}" sibTransId="{354DD2CF-90D4-461B-A901-E1DDADC5BAE5}"/>
    <dgm:cxn modelId="{09761799-3790-4612-A071-77CBBBC92F33}" type="presOf" srcId="{039666D7-5D31-4F6E-AA19-A808F7503BE1}" destId="{A0BEC5D2-79E4-438C-B753-A58C5A106463}" srcOrd="0" destOrd="0" presId="urn:microsoft.com/office/officeart/2005/8/layout/pList2#6"/>
    <dgm:cxn modelId="{8735F4D0-ECA9-47AC-A09F-5D4E592274AB}" type="presOf" srcId="{C21F06F5-26AA-4F75-917F-4EE2BDE1390D}" destId="{E72D4951-FF9E-43B7-BA95-8B635330BADC}" srcOrd="0" destOrd="0" presId="urn:microsoft.com/office/officeart/2005/8/layout/pList2#6"/>
    <dgm:cxn modelId="{837B4680-2970-4573-90B5-8EFEC9EB6E6C}" type="presOf" srcId="{EFA63891-7C31-4642-BED9-BC4F69377369}" destId="{A6765C25-0874-4FB1-B6F5-78E357DB60C1}" srcOrd="0" destOrd="0" presId="urn:microsoft.com/office/officeart/2005/8/layout/pList2#6"/>
    <dgm:cxn modelId="{3AC536C0-4A3F-41EC-A229-493E8EF938FE}" srcId="{52C388BB-5A05-45B6-AABE-9CD2C6A45097}" destId="{039666D7-5D31-4F6E-AA19-A808F7503BE1}" srcOrd="2" destOrd="0" parTransId="{8135E463-B7E9-4233-A362-651DC5BADE78}" sibTransId="{EFA63891-7C31-4642-BED9-BC4F69377369}"/>
    <dgm:cxn modelId="{AA0F34DA-43AB-4080-84DC-CDC667ECEAB3}" type="presOf" srcId="{52C388BB-5A05-45B6-AABE-9CD2C6A45097}" destId="{7E27A18F-8589-4D7B-B3DD-E6DA92A2BB8F}" srcOrd="0" destOrd="0" presId="urn:microsoft.com/office/officeart/2005/8/layout/pList2#6"/>
    <dgm:cxn modelId="{CD8B2058-79E9-4971-B46F-744A0458985C}" srcId="{52C388BB-5A05-45B6-AABE-9CD2C6A45097}" destId="{C21F06F5-26AA-4F75-917F-4EE2BDE1390D}" srcOrd="1" destOrd="0" parTransId="{0230322B-0566-48E6-8BDB-138479137C22}" sibTransId="{7359C184-E388-4FAF-8C51-3E3147519715}"/>
    <dgm:cxn modelId="{DAF0C9E2-6EFA-4266-A92B-5CB37CCE59F0}" type="presParOf" srcId="{7E27A18F-8589-4D7B-B3DD-E6DA92A2BB8F}" destId="{861F325E-1ED8-4FAE-9B98-164031EE3ED8}" srcOrd="0" destOrd="0" presId="urn:microsoft.com/office/officeart/2005/8/layout/pList2#6"/>
    <dgm:cxn modelId="{4A8ED1CA-8222-4E8E-B64B-2D3412FB455C}" type="presParOf" srcId="{7E27A18F-8589-4D7B-B3DD-E6DA92A2BB8F}" destId="{2E7F5386-30EF-45B4-97C7-BE1820C0DF88}" srcOrd="1" destOrd="0" presId="urn:microsoft.com/office/officeart/2005/8/layout/pList2#6"/>
    <dgm:cxn modelId="{960D9552-9290-48D7-8381-EE0AD3A0B181}" type="presParOf" srcId="{2E7F5386-30EF-45B4-97C7-BE1820C0DF88}" destId="{3157A494-912D-4F7C-B67D-540BE2C94DD0}" srcOrd="0" destOrd="0" presId="urn:microsoft.com/office/officeart/2005/8/layout/pList2#6"/>
    <dgm:cxn modelId="{CF5E6B6F-8D69-4D87-8890-2496AFD28E6F}" type="presParOf" srcId="{3157A494-912D-4F7C-B67D-540BE2C94DD0}" destId="{582680AD-1B2B-49B9-B934-E0F11534DAE3}" srcOrd="0" destOrd="0" presId="urn:microsoft.com/office/officeart/2005/8/layout/pList2#6"/>
    <dgm:cxn modelId="{92DB4236-FCAC-4F4C-9305-D70C576C6ECD}" type="presParOf" srcId="{3157A494-912D-4F7C-B67D-540BE2C94DD0}" destId="{EE88254F-FD57-48DC-9C7B-0737A9EE9ABE}" srcOrd="1" destOrd="0" presId="urn:microsoft.com/office/officeart/2005/8/layout/pList2#6"/>
    <dgm:cxn modelId="{F121264D-C060-4B29-B355-649DFD63108E}" type="presParOf" srcId="{3157A494-912D-4F7C-B67D-540BE2C94DD0}" destId="{48D35DD1-3415-4D89-BFB7-A56861D40018}" srcOrd="2" destOrd="0" presId="urn:microsoft.com/office/officeart/2005/8/layout/pList2#6"/>
    <dgm:cxn modelId="{542E54A6-B3E7-4E37-90FA-B56E43CFDB68}" type="presParOf" srcId="{2E7F5386-30EF-45B4-97C7-BE1820C0DF88}" destId="{C7E5FF2B-C42E-4B90-9F3B-ECC0F71E1A7D}" srcOrd="1" destOrd="0" presId="urn:microsoft.com/office/officeart/2005/8/layout/pList2#6"/>
    <dgm:cxn modelId="{B7BAA7BD-021F-4E37-9E0A-3A4D4897E550}" type="presParOf" srcId="{2E7F5386-30EF-45B4-97C7-BE1820C0DF88}" destId="{00DE5390-A1F1-473B-9A70-F913E9EC4EAF}" srcOrd="2" destOrd="0" presId="urn:microsoft.com/office/officeart/2005/8/layout/pList2#6"/>
    <dgm:cxn modelId="{5C06BB0F-5586-499D-8BD3-89E455B1B6CE}" type="presParOf" srcId="{00DE5390-A1F1-473B-9A70-F913E9EC4EAF}" destId="{E72D4951-FF9E-43B7-BA95-8B635330BADC}" srcOrd="0" destOrd="0" presId="urn:microsoft.com/office/officeart/2005/8/layout/pList2#6"/>
    <dgm:cxn modelId="{8A7A44C8-CE47-4B90-9993-D921E74BA0A5}" type="presParOf" srcId="{00DE5390-A1F1-473B-9A70-F913E9EC4EAF}" destId="{3176FCF6-A523-4E63-93F5-CBC76D81E30F}" srcOrd="1" destOrd="0" presId="urn:microsoft.com/office/officeart/2005/8/layout/pList2#6"/>
    <dgm:cxn modelId="{A7F5E49E-ADA1-4C44-8229-82362724B3C0}" type="presParOf" srcId="{00DE5390-A1F1-473B-9A70-F913E9EC4EAF}" destId="{DFE7DF31-E20C-47C9-971D-64A375B6F546}" srcOrd="2" destOrd="0" presId="urn:microsoft.com/office/officeart/2005/8/layout/pList2#6"/>
    <dgm:cxn modelId="{BF4BF4FF-1AEC-436E-8D65-6B2ECE9E61FE}" type="presParOf" srcId="{2E7F5386-30EF-45B4-97C7-BE1820C0DF88}" destId="{3A69DA3E-E9C8-4DEC-8E70-16096946AE56}" srcOrd="3" destOrd="0" presId="urn:microsoft.com/office/officeart/2005/8/layout/pList2#6"/>
    <dgm:cxn modelId="{4A872132-D153-43F2-80E7-B9DE1AE2C43B}" type="presParOf" srcId="{2E7F5386-30EF-45B4-97C7-BE1820C0DF88}" destId="{328CE998-52B2-4416-A701-5A49F9F606A1}" srcOrd="4" destOrd="0" presId="urn:microsoft.com/office/officeart/2005/8/layout/pList2#6"/>
    <dgm:cxn modelId="{9F778674-695C-454F-B33D-456A2B0952B0}" type="presParOf" srcId="{328CE998-52B2-4416-A701-5A49F9F606A1}" destId="{A0BEC5D2-79E4-438C-B753-A58C5A106463}" srcOrd="0" destOrd="0" presId="urn:microsoft.com/office/officeart/2005/8/layout/pList2#6"/>
    <dgm:cxn modelId="{6DF03638-541D-46E2-A529-25E8FBEA9E53}" type="presParOf" srcId="{328CE998-52B2-4416-A701-5A49F9F606A1}" destId="{39CD64D2-008A-4A15-A562-2EEF022DC4BB}" srcOrd="1" destOrd="0" presId="urn:microsoft.com/office/officeart/2005/8/layout/pList2#6"/>
    <dgm:cxn modelId="{0AEC8A94-F7FC-40F8-B36B-7B1056546A89}" type="presParOf" srcId="{328CE998-52B2-4416-A701-5A49F9F606A1}" destId="{2B4C7BB0-3C02-46BF-A852-4FCDF32FF38E}" srcOrd="2" destOrd="0" presId="urn:microsoft.com/office/officeart/2005/8/layout/pList2#6"/>
    <dgm:cxn modelId="{30843250-5B92-46A2-9931-21EB6A0582C4}" type="presParOf" srcId="{2E7F5386-30EF-45B4-97C7-BE1820C0DF88}" destId="{A6765C25-0874-4FB1-B6F5-78E357DB60C1}" srcOrd="5" destOrd="0" presId="urn:microsoft.com/office/officeart/2005/8/layout/pList2#6"/>
    <dgm:cxn modelId="{B9F42496-A7A8-4EBF-94DD-4610767189AC}" type="presParOf" srcId="{2E7F5386-30EF-45B4-97C7-BE1820C0DF88}" destId="{E453CEDB-B8E8-43D6-81CB-FB684889A6FC}" srcOrd="6" destOrd="0" presId="urn:microsoft.com/office/officeart/2005/8/layout/pList2#6"/>
    <dgm:cxn modelId="{583514BF-CB25-4D08-8BDC-02D0415F37F5}" type="presParOf" srcId="{E453CEDB-B8E8-43D6-81CB-FB684889A6FC}" destId="{0DFB3935-5AF6-43DE-A639-94D4D0CF968E}" srcOrd="0" destOrd="0" presId="urn:microsoft.com/office/officeart/2005/8/layout/pList2#6"/>
    <dgm:cxn modelId="{10F913B3-7312-4125-9133-BFE328EBD3F3}" type="presParOf" srcId="{E453CEDB-B8E8-43D6-81CB-FB684889A6FC}" destId="{BB4D80C1-CBBC-4F85-8320-D40632BBE0CF}" srcOrd="1" destOrd="0" presId="urn:microsoft.com/office/officeart/2005/8/layout/pList2#6"/>
    <dgm:cxn modelId="{03EED9AB-3CD1-4BB2-91F0-DEF1ADF13C46}" type="presParOf" srcId="{E453CEDB-B8E8-43D6-81CB-FB684889A6FC}" destId="{6E482B64-C938-46FF-989E-4C06093BF4BA}" srcOrd="2" destOrd="0" presId="urn:microsoft.com/office/officeart/2005/8/layout/pList2#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2C388BB-5A05-45B6-AABE-9CD2C6A45097}" type="doc">
      <dgm:prSet loTypeId="urn:microsoft.com/office/officeart/2005/8/layout/pList2#9" loCatId="list" qsTypeId="urn:microsoft.com/office/officeart/2005/8/quickstyle/simple2" qsCatId="simple" csTypeId="urn:microsoft.com/office/officeart/2005/8/colors/colorful5" csCatId="colorful" phldr="1"/>
      <dgm:spPr/>
    </dgm:pt>
    <dgm:pt modelId="{1343F392-6915-4B84-B3B4-1169C1B7EC75}">
      <dgm:prSet phldrT="[Texto]" custT="1"/>
      <dgm:spPr/>
      <dgm:t>
        <a:bodyPr/>
        <a:lstStyle/>
        <a:p>
          <a:r>
            <a:rPr lang="en-US" sz="1300" b="1" dirty="0" smtClean="0"/>
            <a:t>There will be hydraulic dredging (suction) of sediment. There will be no blasting inside the Lake.</a:t>
          </a:r>
          <a:endParaRPr lang="es-NI" sz="1300" b="1" dirty="0" smtClean="0"/>
        </a:p>
        <a:p>
          <a:pPr algn="l"/>
          <a:r>
            <a:rPr lang="en-US" sz="1300" b="1" dirty="0" smtClean="0"/>
            <a:t>Sand and hard materials will be distributed along the south side of the Canal route.</a:t>
          </a:r>
          <a:endParaRPr lang="es-NI" sz="1300" b="1" dirty="0"/>
        </a:p>
      </dgm:t>
    </dgm:pt>
    <dgm:pt modelId="{6BAF7D7F-19E6-4605-BD5C-35576C79D9AB}" type="parTrans" cxnId="{983D475F-7F61-49E4-8EA1-FCCC5326B594}">
      <dgm:prSet/>
      <dgm:spPr/>
      <dgm:t>
        <a:bodyPr/>
        <a:lstStyle/>
        <a:p>
          <a:endParaRPr lang="es-NI"/>
        </a:p>
      </dgm:t>
    </dgm:pt>
    <dgm:pt modelId="{52732C53-BC29-47D7-A53A-9B967F6BE9C3}" type="sibTrans" cxnId="{983D475F-7F61-49E4-8EA1-FCCC5326B594}">
      <dgm:prSet/>
      <dgm:spPr/>
      <dgm:t>
        <a:bodyPr/>
        <a:lstStyle/>
        <a:p>
          <a:endParaRPr lang="es-NI"/>
        </a:p>
      </dgm:t>
    </dgm:pt>
    <dgm:pt modelId="{C21F06F5-26AA-4F75-917F-4EE2BDE1390D}">
      <dgm:prSet phldrT="[Texto]" custT="1"/>
      <dgm:spPr>
        <a:solidFill>
          <a:srgbClr val="00B050"/>
        </a:solidFill>
      </dgm:spPr>
      <dgm:t>
        <a:bodyPr/>
        <a:lstStyle/>
        <a:p>
          <a:r>
            <a:rPr lang="en-US" sz="1300" b="1" dirty="0" smtClean="0"/>
            <a:t>The alignment has been changed for the output from the Lake to the eastern area of the Canal, in order to minimize the impact on the wetlands of San </a:t>
          </a:r>
          <a:r>
            <a:rPr lang="en-US" sz="1300" b="1" dirty="0" err="1" smtClean="0"/>
            <a:t>Miguelito</a:t>
          </a:r>
          <a:endParaRPr lang="es-NI" sz="1300" b="1" dirty="0" smtClean="0"/>
        </a:p>
        <a:p>
          <a:pPr algn="l"/>
          <a:endParaRPr lang="es-NI" sz="1300" b="1" dirty="0"/>
        </a:p>
      </dgm:t>
    </dgm:pt>
    <dgm:pt modelId="{0230322B-0566-48E6-8BDB-138479137C22}" type="parTrans" cxnId="{CD8B2058-79E9-4971-B46F-744A0458985C}">
      <dgm:prSet/>
      <dgm:spPr/>
      <dgm:t>
        <a:bodyPr/>
        <a:lstStyle/>
        <a:p>
          <a:endParaRPr lang="es-NI"/>
        </a:p>
      </dgm:t>
    </dgm:pt>
    <dgm:pt modelId="{7359C184-E388-4FAF-8C51-3E3147519715}" type="sibTrans" cxnId="{CD8B2058-79E9-4971-B46F-744A0458985C}">
      <dgm:prSet/>
      <dgm:spPr/>
      <dgm:t>
        <a:bodyPr/>
        <a:lstStyle/>
        <a:p>
          <a:endParaRPr lang="es-NI"/>
        </a:p>
      </dgm:t>
    </dgm:pt>
    <dgm:pt modelId="{039666D7-5D31-4F6E-AA19-A808F7503BE1}">
      <dgm:prSet phldrT="[Texto]" custT="1"/>
      <dgm:spPr/>
      <dgm:t>
        <a:bodyPr/>
        <a:lstStyle/>
        <a:p>
          <a:r>
            <a:rPr lang="en-US" sz="1300" b="1" dirty="0" smtClean="0"/>
            <a:t>Port Punta </a:t>
          </a:r>
          <a:r>
            <a:rPr lang="en-US" sz="1300" b="1" dirty="0" err="1" smtClean="0"/>
            <a:t>Aguila</a:t>
          </a:r>
          <a:r>
            <a:rPr lang="en-US" sz="1300" b="1" dirty="0" smtClean="0"/>
            <a:t> will be on dredge filled reclaimed land with minimal impact on the Indigenous People.</a:t>
          </a:r>
          <a:endParaRPr lang="es-NI" sz="1300" b="1" dirty="0" smtClean="0"/>
        </a:p>
        <a:p>
          <a:r>
            <a:rPr lang="en-US" sz="1300" b="1" dirty="0" smtClean="0"/>
            <a:t>Canal route avoids impact to Booby Cay.</a:t>
          </a:r>
          <a:endParaRPr lang="es-NI" sz="1300" b="1" dirty="0" smtClean="0"/>
        </a:p>
        <a:p>
          <a:pPr algn="l"/>
          <a:endParaRPr lang="es-NI" sz="1300" b="1" dirty="0"/>
        </a:p>
      </dgm:t>
    </dgm:pt>
    <dgm:pt modelId="{8135E463-B7E9-4233-A362-651DC5BADE78}" type="parTrans" cxnId="{3AC536C0-4A3F-41EC-A229-493E8EF938FE}">
      <dgm:prSet/>
      <dgm:spPr/>
      <dgm:t>
        <a:bodyPr/>
        <a:lstStyle/>
        <a:p>
          <a:endParaRPr lang="es-NI"/>
        </a:p>
      </dgm:t>
    </dgm:pt>
    <dgm:pt modelId="{EFA63891-7C31-4642-BED9-BC4F69377369}" type="sibTrans" cxnId="{3AC536C0-4A3F-41EC-A229-493E8EF938FE}">
      <dgm:prSet/>
      <dgm:spPr/>
      <dgm:t>
        <a:bodyPr/>
        <a:lstStyle/>
        <a:p>
          <a:endParaRPr lang="es-NI"/>
        </a:p>
      </dgm:t>
    </dgm:pt>
    <dgm:pt modelId="{7E27A18F-8589-4D7B-B3DD-E6DA92A2BB8F}" type="pres">
      <dgm:prSet presAssocID="{52C388BB-5A05-45B6-AABE-9CD2C6A45097}" presName="Name0" presStyleCnt="0">
        <dgm:presLayoutVars>
          <dgm:dir/>
          <dgm:resizeHandles val="exact"/>
        </dgm:presLayoutVars>
      </dgm:prSet>
      <dgm:spPr/>
    </dgm:pt>
    <dgm:pt modelId="{861F325E-1ED8-4FAE-9B98-164031EE3ED8}" type="pres">
      <dgm:prSet presAssocID="{52C388BB-5A05-45B6-AABE-9CD2C6A45097}" presName="bkgdShp" presStyleLbl="alignAccFollowNode1" presStyleIdx="0" presStyleCnt="1" custScaleY="74743"/>
      <dgm:spPr/>
    </dgm:pt>
    <dgm:pt modelId="{2E7F5386-30EF-45B4-97C7-BE1820C0DF88}" type="pres">
      <dgm:prSet presAssocID="{52C388BB-5A05-45B6-AABE-9CD2C6A45097}" presName="linComp" presStyleCnt="0"/>
      <dgm:spPr/>
    </dgm:pt>
    <dgm:pt modelId="{3157A494-912D-4F7C-B67D-540BE2C94DD0}" type="pres">
      <dgm:prSet presAssocID="{1343F392-6915-4B84-B3B4-1169C1B7EC75}" presName="compNode" presStyleCnt="0"/>
      <dgm:spPr/>
    </dgm:pt>
    <dgm:pt modelId="{582680AD-1B2B-49B9-B934-E0F11534DAE3}" type="pres">
      <dgm:prSet presAssocID="{1343F392-6915-4B84-B3B4-1169C1B7EC75}" presName="node" presStyleLbl="node1" presStyleIdx="0" presStyleCnt="3" custLinFactNeighborX="-2121" custLinFactNeighborY="-10332">
        <dgm:presLayoutVars>
          <dgm:bulletEnabled val="1"/>
        </dgm:presLayoutVars>
      </dgm:prSet>
      <dgm:spPr/>
      <dgm:t>
        <a:bodyPr/>
        <a:lstStyle/>
        <a:p>
          <a:endParaRPr lang="es-NI"/>
        </a:p>
      </dgm:t>
    </dgm:pt>
    <dgm:pt modelId="{EE88254F-FD57-48DC-9C7B-0737A9EE9ABE}" type="pres">
      <dgm:prSet presAssocID="{1343F392-6915-4B84-B3B4-1169C1B7EC75}" presName="invisiNode" presStyleLbl="node1" presStyleIdx="0" presStyleCnt="3"/>
      <dgm:spPr/>
    </dgm:pt>
    <dgm:pt modelId="{48D35DD1-3415-4D89-BFB7-A56861D40018}" type="pres">
      <dgm:prSet presAssocID="{1343F392-6915-4B84-B3B4-1169C1B7EC75}" presName="imagNode" presStyleLbl="fgImgPlace1" presStyleIdx="0" presStyleCnt="3"/>
      <dgm:spPr>
        <a:blipFill rotWithShape="1">
          <a:blip xmlns:r="http://schemas.openxmlformats.org/officeDocument/2006/relationships" r:embed="rId1"/>
          <a:stretch>
            <a:fillRect/>
          </a:stretch>
        </a:blipFill>
      </dgm:spPr>
    </dgm:pt>
    <dgm:pt modelId="{C7E5FF2B-C42E-4B90-9F3B-ECC0F71E1A7D}" type="pres">
      <dgm:prSet presAssocID="{52732C53-BC29-47D7-A53A-9B967F6BE9C3}" presName="sibTrans" presStyleLbl="sibTrans2D1" presStyleIdx="0" presStyleCnt="0"/>
      <dgm:spPr/>
      <dgm:t>
        <a:bodyPr/>
        <a:lstStyle/>
        <a:p>
          <a:endParaRPr lang="es-NI"/>
        </a:p>
      </dgm:t>
    </dgm:pt>
    <dgm:pt modelId="{00DE5390-A1F1-473B-9A70-F913E9EC4EAF}" type="pres">
      <dgm:prSet presAssocID="{C21F06F5-26AA-4F75-917F-4EE2BDE1390D}" presName="compNode" presStyleCnt="0"/>
      <dgm:spPr/>
    </dgm:pt>
    <dgm:pt modelId="{E72D4951-FF9E-43B7-BA95-8B635330BADC}" type="pres">
      <dgm:prSet presAssocID="{C21F06F5-26AA-4F75-917F-4EE2BDE1390D}" presName="node" presStyleLbl="node1" presStyleIdx="1" presStyleCnt="3" custLinFactNeighborY="-10332">
        <dgm:presLayoutVars>
          <dgm:bulletEnabled val="1"/>
        </dgm:presLayoutVars>
      </dgm:prSet>
      <dgm:spPr/>
      <dgm:t>
        <a:bodyPr/>
        <a:lstStyle/>
        <a:p>
          <a:endParaRPr lang="es-NI"/>
        </a:p>
      </dgm:t>
    </dgm:pt>
    <dgm:pt modelId="{3176FCF6-A523-4E63-93F5-CBC76D81E30F}" type="pres">
      <dgm:prSet presAssocID="{C21F06F5-26AA-4F75-917F-4EE2BDE1390D}" presName="invisiNode" presStyleLbl="node1" presStyleIdx="1" presStyleCnt="3"/>
      <dgm:spPr/>
    </dgm:pt>
    <dgm:pt modelId="{DFE7DF31-E20C-47C9-971D-64A375B6F546}" type="pres">
      <dgm:prSet presAssocID="{C21F06F5-26AA-4F75-917F-4EE2BDE1390D}" presName="imagNode" presStyleLbl="fgImgPlace1" presStyleIdx="1" presStyleCnt="3"/>
      <dgm:spPr>
        <a:blipFill rotWithShape="1">
          <a:blip xmlns:r="http://schemas.openxmlformats.org/officeDocument/2006/relationships" r:embed="rId2"/>
          <a:stretch>
            <a:fillRect/>
          </a:stretch>
        </a:blipFill>
      </dgm:spPr>
    </dgm:pt>
    <dgm:pt modelId="{3A69DA3E-E9C8-4DEC-8E70-16096946AE56}" type="pres">
      <dgm:prSet presAssocID="{7359C184-E388-4FAF-8C51-3E3147519715}" presName="sibTrans" presStyleLbl="sibTrans2D1" presStyleIdx="0" presStyleCnt="0"/>
      <dgm:spPr/>
      <dgm:t>
        <a:bodyPr/>
        <a:lstStyle/>
        <a:p>
          <a:endParaRPr lang="es-NI"/>
        </a:p>
      </dgm:t>
    </dgm:pt>
    <dgm:pt modelId="{328CE998-52B2-4416-A701-5A49F9F606A1}" type="pres">
      <dgm:prSet presAssocID="{039666D7-5D31-4F6E-AA19-A808F7503BE1}" presName="compNode" presStyleCnt="0"/>
      <dgm:spPr/>
    </dgm:pt>
    <dgm:pt modelId="{A0BEC5D2-79E4-438C-B753-A58C5A106463}" type="pres">
      <dgm:prSet presAssocID="{039666D7-5D31-4F6E-AA19-A808F7503BE1}" presName="node" presStyleLbl="node1" presStyleIdx="2" presStyleCnt="3" custLinFactNeighborY="-10332">
        <dgm:presLayoutVars>
          <dgm:bulletEnabled val="1"/>
        </dgm:presLayoutVars>
      </dgm:prSet>
      <dgm:spPr/>
      <dgm:t>
        <a:bodyPr/>
        <a:lstStyle/>
        <a:p>
          <a:endParaRPr lang="es-NI"/>
        </a:p>
      </dgm:t>
    </dgm:pt>
    <dgm:pt modelId="{39CD64D2-008A-4A15-A562-2EEF022DC4BB}" type="pres">
      <dgm:prSet presAssocID="{039666D7-5D31-4F6E-AA19-A808F7503BE1}" presName="invisiNode" presStyleLbl="node1" presStyleIdx="2" presStyleCnt="3"/>
      <dgm:spPr/>
    </dgm:pt>
    <dgm:pt modelId="{2B4C7BB0-3C02-46BF-A852-4FCDF32FF38E}" type="pres">
      <dgm:prSet presAssocID="{039666D7-5D31-4F6E-AA19-A808F7503BE1}" presName="imagNode" presStyleLbl="fgImgPlace1" presStyleIdx="2" presStyleCnt="3"/>
      <dgm:spPr>
        <a:blipFill rotWithShape="1">
          <a:blip xmlns:r="http://schemas.openxmlformats.org/officeDocument/2006/relationships" r:embed="rId3"/>
          <a:stretch>
            <a:fillRect/>
          </a:stretch>
        </a:blipFill>
      </dgm:spPr>
    </dgm:pt>
  </dgm:ptLst>
  <dgm:cxnLst>
    <dgm:cxn modelId="{983D475F-7F61-49E4-8EA1-FCCC5326B594}" srcId="{52C388BB-5A05-45B6-AABE-9CD2C6A45097}" destId="{1343F392-6915-4B84-B3B4-1169C1B7EC75}" srcOrd="0" destOrd="0" parTransId="{6BAF7D7F-19E6-4605-BD5C-35576C79D9AB}" sibTransId="{52732C53-BC29-47D7-A53A-9B967F6BE9C3}"/>
    <dgm:cxn modelId="{CD8B2058-79E9-4971-B46F-744A0458985C}" srcId="{52C388BB-5A05-45B6-AABE-9CD2C6A45097}" destId="{C21F06F5-26AA-4F75-917F-4EE2BDE1390D}" srcOrd="1" destOrd="0" parTransId="{0230322B-0566-48E6-8BDB-138479137C22}" sibTransId="{7359C184-E388-4FAF-8C51-3E3147519715}"/>
    <dgm:cxn modelId="{6C737EF5-9655-4292-8370-E410521E4D93}" type="presOf" srcId="{1343F392-6915-4B84-B3B4-1169C1B7EC75}" destId="{582680AD-1B2B-49B9-B934-E0F11534DAE3}" srcOrd="0" destOrd="0" presId="urn:microsoft.com/office/officeart/2005/8/layout/pList2#9"/>
    <dgm:cxn modelId="{3AC536C0-4A3F-41EC-A229-493E8EF938FE}" srcId="{52C388BB-5A05-45B6-AABE-9CD2C6A45097}" destId="{039666D7-5D31-4F6E-AA19-A808F7503BE1}" srcOrd="2" destOrd="0" parTransId="{8135E463-B7E9-4233-A362-651DC5BADE78}" sibTransId="{EFA63891-7C31-4642-BED9-BC4F69377369}"/>
    <dgm:cxn modelId="{F406EC8E-884D-4AC9-BF8D-9414FF7D7DEB}" type="presOf" srcId="{039666D7-5D31-4F6E-AA19-A808F7503BE1}" destId="{A0BEC5D2-79E4-438C-B753-A58C5A106463}" srcOrd="0" destOrd="0" presId="urn:microsoft.com/office/officeart/2005/8/layout/pList2#9"/>
    <dgm:cxn modelId="{CB200F80-EE13-4F1E-81DA-7E3772E2848C}" type="presOf" srcId="{52C388BB-5A05-45B6-AABE-9CD2C6A45097}" destId="{7E27A18F-8589-4D7B-B3DD-E6DA92A2BB8F}" srcOrd="0" destOrd="0" presId="urn:microsoft.com/office/officeart/2005/8/layout/pList2#9"/>
    <dgm:cxn modelId="{CA23ACA9-EE7A-435B-9BC6-159B19C95FBF}" type="presOf" srcId="{52732C53-BC29-47D7-A53A-9B967F6BE9C3}" destId="{C7E5FF2B-C42E-4B90-9F3B-ECC0F71E1A7D}" srcOrd="0" destOrd="0" presId="urn:microsoft.com/office/officeart/2005/8/layout/pList2#9"/>
    <dgm:cxn modelId="{B57BD625-1F82-4568-BA30-B4F5EA911F47}" type="presOf" srcId="{7359C184-E388-4FAF-8C51-3E3147519715}" destId="{3A69DA3E-E9C8-4DEC-8E70-16096946AE56}" srcOrd="0" destOrd="0" presId="urn:microsoft.com/office/officeart/2005/8/layout/pList2#9"/>
    <dgm:cxn modelId="{FDB24E5A-6FE1-4BC1-B7A9-EE5F473A0140}" type="presOf" srcId="{C21F06F5-26AA-4F75-917F-4EE2BDE1390D}" destId="{E72D4951-FF9E-43B7-BA95-8B635330BADC}" srcOrd="0" destOrd="0" presId="urn:microsoft.com/office/officeart/2005/8/layout/pList2#9"/>
    <dgm:cxn modelId="{F5D47340-EE81-428B-9099-50799193E663}" type="presParOf" srcId="{7E27A18F-8589-4D7B-B3DD-E6DA92A2BB8F}" destId="{861F325E-1ED8-4FAE-9B98-164031EE3ED8}" srcOrd="0" destOrd="0" presId="urn:microsoft.com/office/officeart/2005/8/layout/pList2#9"/>
    <dgm:cxn modelId="{2A33C81D-BB10-41E4-A066-5F00EC096572}" type="presParOf" srcId="{7E27A18F-8589-4D7B-B3DD-E6DA92A2BB8F}" destId="{2E7F5386-30EF-45B4-97C7-BE1820C0DF88}" srcOrd="1" destOrd="0" presId="urn:microsoft.com/office/officeart/2005/8/layout/pList2#9"/>
    <dgm:cxn modelId="{C81B3FD5-5F26-4743-B444-9FD268F1F431}" type="presParOf" srcId="{2E7F5386-30EF-45B4-97C7-BE1820C0DF88}" destId="{3157A494-912D-4F7C-B67D-540BE2C94DD0}" srcOrd="0" destOrd="0" presId="urn:microsoft.com/office/officeart/2005/8/layout/pList2#9"/>
    <dgm:cxn modelId="{3132C527-2413-40DC-951E-D95949DF368A}" type="presParOf" srcId="{3157A494-912D-4F7C-B67D-540BE2C94DD0}" destId="{582680AD-1B2B-49B9-B934-E0F11534DAE3}" srcOrd="0" destOrd="0" presId="urn:microsoft.com/office/officeart/2005/8/layout/pList2#9"/>
    <dgm:cxn modelId="{EB077F12-ABE0-4EE7-8B44-7EC12A532872}" type="presParOf" srcId="{3157A494-912D-4F7C-B67D-540BE2C94DD0}" destId="{EE88254F-FD57-48DC-9C7B-0737A9EE9ABE}" srcOrd="1" destOrd="0" presId="urn:microsoft.com/office/officeart/2005/8/layout/pList2#9"/>
    <dgm:cxn modelId="{C0378481-FA19-485B-8E35-0E30E9429127}" type="presParOf" srcId="{3157A494-912D-4F7C-B67D-540BE2C94DD0}" destId="{48D35DD1-3415-4D89-BFB7-A56861D40018}" srcOrd="2" destOrd="0" presId="urn:microsoft.com/office/officeart/2005/8/layout/pList2#9"/>
    <dgm:cxn modelId="{EC341760-ACD9-4DB9-93C6-0FE1BE56D202}" type="presParOf" srcId="{2E7F5386-30EF-45B4-97C7-BE1820C0DF88}" destId="{C7E5FF2B-C42E-4B90-9F3B-ECC0F71E1A7D}" srcOrd="1" destOrd="0" presId="urn:microsoft.com/office/officeart/2005/8/layout/pList2#9"/>
    <dgm:cxn modelId="{A7629C2D-50AE-4B23-905C-C67C4808E036}" type="presParOf" srcId="{2E7F5386-30EF-45B4-97C7-BE1820C0DF88}" destId="{00DE5390-A1F1-473B-9A70-F913E9EC4EAF}" srcOrd="2" destOrd="0" presId="urn:microsoft.com/office/officeart/2005/8/layout/pList2#9"/>
    <dgm:cxn modelId="{17287393-AC10-4CBC-8F83-79AC2E104A6A}" type="presParOf" srcId="{00DE5390-A1F1-473B-9A70-F913E9EC4EAF}" destId="{E72D4951-FF9E-43B7-BA95-8B635330BADC}" srcOrd="0" destOrd="0" presId="urn:microsoft.com/office/officeart/2005/8/layout/pList2#9"/>
    <dgm:cxn modelId="{E02ABFF3-1293-4A5B-8D37-BB143D2DDD0E}" type="presParOf" srcId="{00DE5390-A1F1-473B-9A70-F913E9EC4EAF}" destId="{3176FCF6-A523-4E63-93F5-CBC76D81E30F}" srcOrd="1" destOrd="0" presId="urn:microsoft.com/office/officeart/2005/8/layout/pList2#9"/>
    <dgm:cxn modelId="{E008C46F-6D5B-4265-B470-1FBDEE063055}" type="presParOf" srcId="{00DE5390-A1F1-473B-9A70-F913E9EC4EAF}" destId="{DFE7DF31-E20C-47C9-971D-64A375B6F546}" srcOrd="2" destOrd="0" presId="urn:microsoft.com/office/officeart/2005/8/layout/pList2#9"/>
    <dgm:cxn modelId="{CC30B20B-F4D8-4620-A5E5-F05F50A24D49}" type="presParOf" srcId="{2E7F5386-30EF-45B4-97C7-BE1820C0DF88}" destId="{3A69DA3E-E9C8-4DEC-8E70-16096946AE56}" srcOrd="3" destOrd="0" presId="urn:microsoft.com/office/officeart/2005/8/layout/pList2#9"/>
    <dgm:cxn modelId="{1F899E6C-CCF5-45D9-9E25-A479526DCFBA}" type="presParOf" srcId="{2E7F5386-30EF-45B4-97C7-BE1820C0DF88}" destId="{328CE998-52B2-4416-A701-5A49F9F606A1}" srcOrd="4" destOrd="0" presId="urn:microsoft.com/office/officeart/2005/8/layout/pList2#9"/>
    <dgm:cxn modelId="{5BEBDA65-7144-4E7E-8B1A-03F2A464F2E1}" type="presParOf" srcId="{328CE998-52B2-4416-A701-5A49F9F606A1}" destId="{A0BEC5D2-79E4-438C-B753-A58C5A106463}" srcOrd="0" destOrd="0" presId="urn:microsoft.com/office/officeart/2005/8/layout/pList2#9"/>
    <dgm:cxn modelId="{CF1F4458-A562-40BC-B045-53E95F050F9C}" type="presParOf" srcId="{328CE998-52B2-4416-A701-5A49F9F606A1}" destId="{39CD64D2-008A-4A15-A562-2EEF022DC4BB}" srcOrd="1" destOrd="0" presId="urn:microsoft.com/office/officeart/2005/8/layout/pList2#9"/>
    <dgm:cxn modelId="{C00C9473-8165-4B5F-94F0-D6B105C9B584}" type="presParOf" srcId="{328CE998-52B2-4416-A701-5A49F9F606A1}" destId="{2B4C7BB0-3C02-46BF-A852-4FCDF32FF38E}" srcOrd="2" destOrd="0" presId="urn:microsoft.com/office/officeart/2005/8/layout/pList2#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990478A-6C5E-4F3A-A992-D3FB8B353D18}" type="doc">
      <dgm:prSet loTypeId="urn:microsoft.com/office/officeart/2005/8/layout/pList2#3" loCatId="list" qsTypeId="urn:microsoft.com/office/officeart/2005/8/quickstyle/simple1" qsCatId="simple" csTypeId="urn:microsoft.com/office/officeart/2005/8/colors/accent1_2" csCatId="accent1" phldr="1"/>
      <dgm:spPr/>
    </dgm:pt>
    <dgm:pt modelId="{80699253-4609-4868-91AD-2513FE592869}">
      <dgm:prSet phldrT="[Texto]" custT="1"/>
      <dgm:spPr/>
      <dgm:t>
        <a:bodyPr/>
        <a:lstStyle/>
        <a:p>
          <a:pPr marL="87313" indent="-87313" algn="l"/>
          <a:r>
            <a:rPr lang="es-NI" sz="1400" dirty="0" smtClean="0"/>
            <a:t>- </a:t>
          </a:r>
          <a:r>
            <a:rPr lang="en-US" sz="1400" dirty="0" smtClean="0"/>
            <a:t>Design capacity: 1.68 million TEU / year . Approximately 80</a:t>
          </a:r>
          <a:r>
            <a:rPr lang="en-US" sz="1400" baseline="30000" dirty="0" smtClean="0"/>
            <a:t>th</a:t>
          </a:r>
          <a:r>
            <a:rPr lang="en-US" sz="1400" dirty="0" smtClean="0"/>
            <a:t> in  top 100 world´s container ports</a:t>
          </a:r>
        </a:p>
        <a:p>
          <a:pPr marL="87313" indent="-87313" algn="l"/>
          <a:r>
            <a:rPr lang="en-US" sz="1400" dirty="0" smtClean="0"/>
            <a:t>- North Wharf Structure, 1.100 meters long, capable of supporting 200,000 DWT bulk carriers or 25,000 TEU container ship; </a:t>
          </a:r>
        </a:p>
        <a:p>
          <a:pPr marL="87313" indent="-87313" algn="l"/>
          <a:r>
            <a:rPr lang="en-US" sz="1400" dirty="0" smtClean="0"/>
            <a:t>- West Wharf berthing facilities, 1,200 meters long, with capacity for: </a:t>
          </a:r>
        </a:p>
        <a:p>
          <a:pPr marL="87313" indent="-87313" algn="l"/>
          <a:r>
            <a:rPr lang="en-US" sz="1400" dirty="0" smtClean="0"/>
            <a:t>		* Three container berths 70,000 DWT; </a:t>
          </a:r>
        </a:p>
        <a:p>
          <a:pPr marL="87313" indent="-87313" algn="l"/>
          <a:r>
            <a:rPr lang="en-US" sz="1400" dirty="0" smtClean="0"/>
            <a:t>		* A jetty oil / fuel of 30,000 DWT; </a:t>
          </a:r>
        </a:p>
        <a:p>
          <a:pPr marL="87313" indent="-87313" algn="l"/>
          <a:r>
            <a:rPr lang="en-US" sz="1400" dirty="0" smtClean="0"/>
            <a:t>		* 13 workboat berths </a:t>
          </a:r>
        </a:p>
        <a:p>
          <a:pPr marL="87313" indent="-87313" algn="l"/>
          <a:r>
            <a:rPr lang="en-US" sz="1400" dirty="0" smtClean="0"/>
            <a:t>- Other marine services.</a:t>
          </a:r>
          <a:endParaRPr lang="es-NI" sz="1400" dirty="0"/>
        </a:p>
      </dgm:t>
    </dgm:pt>
    <dgm:pt modelId="{0E53DC86-2083-4E1F-B31C-B91A3AF31E30}" type="parTrans" cxnId="{3FD23E81-81B4-498E-9E1E-A5F66007EF9F}">
      <dgm:prSet/>
      <dgm:spPr/>
      <dgm:t>
        <a:bodyPr/>
        <a:lstStyle/>
        <a:p>
          <a:endParaRPr lang="es-NI"/>
        </a:p>
      </dgm:t>
    </dgm:pt>
    <dgm:pt modelId="{07C1BCA8-00D9-41E1-8C0F-27BD520715D7}" type="sibTrans" cxnId="{3FD23E81-81B4-498E-9E1E-A5F66007EF9F}">
      <dgm:prSet/>
      <dgm:spPr/>
      <dgm:t>
        <a:bodyPr/>
        <a:lstStyle/>
        <a:p>
          <a:endParaRPr lang="es-NI"/>
        </a:p>
      </dgm:t>
    </dgm:pt>
    <dgm:pt modelId="{B83A0A1A-F7D7-4F48-85A1-165BC3031381}">
      <dgm:prSet phldrT="[Texto]" custT="1"/>
      <dgm:spPr/>
      <dgm:t>
        <a:bodyPr/>
        <a:lstStyle/>
        <a:p>
          <a:pPr algn="l"/>
          <a:r>
            <a:rPr lang="en-US" sz="1400" dirty="0" smtClean="0"/>
            <a:t>- Design capacity: 2.5 million TEU / year. Approximately 58</a:t>
          </a:r>
          <a:r>
            <a:rPr lang="en-US" sz="1400" baseline="30000" dirty="0" smtClean="0"/>
            <a:t>th</a:t>
          </a:r>
          <a:r>
            <a:rPr lang="en-US" sz="1400" dirty="0" smtClean="0"/>
            <a:t> in  top 100 world´s container ports</a:t>
          </a:r>
          <a:endParaRPr lang="es-NI" sz="1400" dirty="0" smtClean="0"/>
        </a:p>
        <a:p>
          <a:pPr algn="l"/>
          <a:r>
            <a:rPr lang="en-US" sz="1400" dirty="0" smtClean="0"/>
            <a:t>- Wharf Structure for container ship 200,000 DWT; </a:t>
          </a:r>
          <a:endParaRPr lang="es-NI" sz="1400" dirty="0" smtClean="0"/>
        </a:p>
        <a:p>
          <a:pPr algn="l"/>
          <a:r>
            <a:rPr lang="en-US" sz="1400" dirty="0" smtClean="0"/>
            <a:t>- Berthing Facilities 1,300 meters long, with capacity for: </a:t>
          </a:r>
          <a:endParaRPr lang="es-NI" sz="1400" dirty="0" smtClean="0"/>
        </a:p>
        <a:p>
          <a:pPr algn="l"/>
          <a:r>
            <a:rPr lang="en-US" sz="1400" dirty="0" smtClean="0"/>
            <a:t>	* Three container berths 150 thousand 	DWT; </a:t>
          </a:r>
          <a:endParaRPr lang="es-NI" sz="1400" dirty="0" smtClean="0"/>
        </a:p>
        <a:p>
          <a:pPr algn="l"/>
          <a:r>
            <a:rPr lang="en-US" sz="1400" dirty="0" smtClean="0"/>
            <a:t>	* A jetty oil / fuel of 30,000 DWT; </a:t>
          </a:r>
          <a:endParaRPr lang="es-NI" sz="1400" dirty="0" smtClean="0"/>
        </a:p>
        <a:p>
          <a:pPr algn="l"/>
          <a:r>
            <a:rPr lang="es-NI" sz="1400" dirty="0" smtClean="0"/>
            <a:t>	* 8 </a:t>
          </a:r>
          <a:r>
            <a:rPr lang="es-NI" sz="1400" dirty="0" err="1" smtClean="0"/>
            <a:t>working</a:t>
          </a:r>
          <a:r>
            <a:rPr lang="es-NI" sz="1400" dirty="0" smtClean="0"/>
            <a:t> </a:t>
          </a:r>
          <a:r>
            <a:rPr lang="es-NI" sz="1400" dirty="0" err="1" smtClean="0"/>
            <a:t>boat</a:t>
          </a:r>
          <a:r>
            <a:rPr lang="es-NI" sz="1400" dirty="0" smtClean="0"/>
            <a:t> docks;</a:t>
          </a:r>
        </a:p>
        <a:p>
          <a:pPr algn="l"/>
          <a:r>
            <a:rPr lang="es-NI" sz="1400" dirty="0" smtClean="0"/>
            <a:t>- </a:t>
          </a:r>
          <a:r>
            <a:rPr lang="es-NI" sz="1400" dirty="0" err="1" smtClean="0"/>
            <a:t>Other</a:t>
          </a:r>
          <a:r>
            <a:rPr lang="es-NI" sz="1400" dirty="0" smtClean="0"/>
            <a:t> marine </a:t>
          </a:r>
          <a:r>
            <a:rPr lang="es-NI" sz="1400" dirty="0" err="1" smtClean="0"/>
            <a:t>services</a:t>
          </a:r>
          <a:r>
            <a:rPr lang="es-NI" sz="1400" dirty="0" smtClean="0"/>
            <a:t>.</a:t>
          </a:r>
          <a:endParaRPr lang="es-NI" sz="1400" dirty="0"/>
        </a:p>
      </dgm:t>
    </dgm:pt>
    <dgm:pt modelId="{FA53BBBF-C2C7-43B1-A23D-ADB3FA48484F}" type="parTrans" cxnId="{2E52C027-AFCA-47E0-A59E-4B631A38C7F4}">
      <dgm:prSet/>
      <dgm:spPr/>
      <dgm:t>
        <a:bodyPr/>
        <a:lstStyle/>
        <a:p>
          <a:endParaRPr lang="es-NI"/>
        </a:p>
      </dgm:t>
    </dgm:pt>
    <dgm:pt modelId="{A91C4BBE-61C1-49B0-93C5-9324457080FB}" type="sibTrans" cxnId="{2E52C027-AFCA-47E0-A59E-4B631A38C7F4}">
      <dgm:prSet/>
      <dgm:spPr/>
      <dgm:t>
        <a:bodyPr/>
        <a:lstStyle/>
        <a:p>
          <a:endParaRPr lang="es-NI"/>
        </a:p>
      </dgm:t>
    </dgm:pt>
    <dgm:pt modelId="{37D7CD44-33C7-4B81-A9CF-A68274222F63}" type="pres">
      <dgm:prSet presAssocID="{7990478A-6C5E-4F3A-A992-D3FB8B353D18}" presName="Name0" presStyleCnt="0">
        <dgm:presLayoutVars>
          <dgm:dir/>
          <dgm:resizeHandles val="exact"/>
        </dgm:presLayoutVars>
      </dgm:prSet>
      <dgm:spPr/>
    </dgm:pt>
    <dgm:pt modelId="{6FE9600F-0B71-4617-8DEE-654ABC6C612B}" type="pres">
      <dgm:prSet presAssocID="{7990478A-6C5E-4F3A-A992-D3FB8B353D18}" presName="bkgdShp" presStyleLbl="alignAccFollowNode1" presStyleIdx="0" presStyleCnt="1"/>
      <dgm:spPr/>
    </dgm:pt>
    <dgm:pt modelId="{198D5951-7DB2-4F0B-B0DD-616B470D65A6}" type="pres">
      <dgm:prSet presAssocID="{7990478A-6C5E-4F3A-A992-D3FB8B353D18}" presName="linComp" presStyleCnt="0"/>
      <dgm:spPr/>
    </dgm:pt>
    <dgm:pt modelId="{8ABC6C65-1950-4FAF-A7FF-61D2E1B995FF}" type="pres">
      <dgm:prSet presAssocID="{80699253-4609-4868-91AD-2513FE592869}" presName="compNode" presStyleCnt="0"/>
      <dgm:spPr/>
    </dgm:pt>
    <dgm:pt modelId="{8D453556-C95F-4640-8947-3C0DA86D254C}" type="pres">
      <dgm:prSet presAssocID="{80699253-4609-4868-91AD-2513FE592869}" presName="node" presStyleLbl="node1" presStyleIdx="0" presStyleCnt="2" custScaleX="141482">
        <dgm:presLayoutVars>
          <dgm:bulletEnabled val="1"/>
        </dgm:presLayoutVars>
      </dgm:prSet>
      <dgm:spPr/>
      <dgm:t>
        <a:bodyPr/>
        <a:lstStyle/>
        <a:p>
          <a:endParaRPr lang="es-NI"/>
        </a:p>
      </dgm:t>
    </dgm:pt>
    <dgm:pt modelId="{7AA8F321-842C-4925-8F01-009C9F0D0BE3}" type="pres">
      <dgm:prSet presAssocID="{80699253-4609-4868-91AD-2513FE592869}" presName="invisiNode" presStyleLbl="node1" presStyleIdx="0" presStyleCnt="2"/>
      <dgm:spPr/>
    </dgm:pt>
    <dgm:pt modelId="{84486B12-1AA7-4C28-98BE-DBDD5960288D}" type="pres">
      <dgm:prSet presAssocID="{80699253-4609-4868-91AD-2513FE592869}" presName="imagNode" presStyleLbl="fgImgPlace1" presStyleIdx="0" presStyleCnt="2" custScaleX="127499" custScaleY="104694" custLinFactNeighborY="13716"/>
      <dgm:spPr>
        <a:blipFill rotWithShape="1">
          <a:blip xmlns:r="http://schemas.openxmlformats.org/officeDocument/2006/relationships" r:embed="rId1"/>
          <a:stretch>
            <a:fillRect/>
          </a:stretch>
        </a:blipFill>
      </dgm:spPr>
    </dgm:pt>
    <dgm:pt modelId="{2AB9B396-4CB7-49D2-B155-979BC4A3A6E0}" type="pres">
      <dgm:prSet presAssocID="{07C1BCA8-00D9-41E1-8C0F-27BD520715D7}" presName="sibTrans" presStyleLbl="sibTrans2D1" presStyleIdx="0" presStyleCnt="0"/>
      <dgm:spPr/>
      <dgm:t>
        <a:bodyPr/>
        <a:lstStyle/>
        <a:p>
          <a:endParaRPr lang="es-NI"/>
        </a:p>
      </dgm:t>
    </dgm:pt>
    <dgm:pt modelId="{E62E8284-30AE-4912-9C93-3C55741BC665}" type="pres">
      <dgm:prSet presAssocID="{B83A0A1A-F7D7-4F48-85A1-165BC3031381}" presName="compNode" presStyleCnt="0"/>
      <dgm:spPr/>
    </dgm:pt>
    <dgm:pt modelId="{FA9C00A4-30D1-45AB-AC3E-573D809CC4FE}" type="pres">
      <dgm:prSet presAssocID="{B83A0A1A-F7D7-4F48-85A1-165BC3031381}" presName="node" presStyleLbl="node1" presStyleIdx="1" presStyleCnt="2" custScaleX="140191">
        <dgm:presLayoutVars>
          <dgm:bulletEnabled val="1"/>
        </dgm:presLayoutVars>
      </dgm:prSet>
      <dgm:spPr/>
      <dgm:t>
        <a:bodyPr/>
        <a:lstStyle/>
        <a:p>
          <a:endParaRPr lang="es-NI"/>
        </a:p>
      </dgm:t>
    </dgm:pt>
    <dgm:pt modelId="{DB42BB7E-88E6-487C-99CD-E322A9CF1084}" type="pres">
      <dgm:prSet presAssocID="{B83A0A1A-F7D7-4F48-85A1-165BC3031381}" presName="invisiNode" presStyleLbl="node1" presStyleIdx="1" presStyleCnt="2"/>
      <dgm:spPr/>
    </dgm:pt>
    <dgm:pt modelId="{7858A31E-E176-4DAE-A868-C39C3DDE81E7}" type="pres">
      <dgm:prSet presAssocID="{B83A0A1A-F7D7-4F48-85A1-165BC3031381}" presName="imagNode" presStyleLbl="fgImgPlace1" presStyleIdx="1" presStyleCnt="2" custScaleX="127533" custScaleY="104653" custLinFactNeighborY="13397"/>
      <dgm:spPr>
        <a:blipFill rotWithShape="1">
          <a:blip xmlns:r="http://schemas.openxmlformats.org/officeDocument/2006/relationships" r:embed="rId2"/>
          <a:stretch>
            <a:fillRect/>
          </a:stretch>
        </a:blipFill>
      </dgm:spPr>
    </dgm:pt>
  </dgm:ptLst>
  <dgm:cxnLst>
    <dgm:cxn modelId="{3F75FDD9-3A4A-4499-BC97-3104648E90FC}" type="presOf" srcId="{07C1BCA8-00D9-41E1-8C0F-27BD520715D7}" destId="{2AB9B396-4CB7-49D2-B155-979BC4A3A6E0}" srcOrd="0" destOrd="0" presId="urn:microsoft.com/office/officeart/2005/8/layout/pList2#3"/>
    <dgm:cxn modelId="{3FD23E81-81B4-498E-9E1E-A5F66007EF9F}" srcId="{7990478A-6C5E-4F3A-A992-D3FB8B353D18}" destId="{80699253-4609-4868-91AD-2513FE592869}" srcOrd="0" destOrd="0" parTransId="{0E53DC86-2083-4E1F-B31C-B91A3AF31E30}" sibTransId="{07C1BCA8-00D9-41E1-8C0F-27BD520715D7}"/>
    <dgm:cxn modelId="{2E52C027-AFCA-47E0-A59E-4B631A38C7F4}" srcId="{7990478A-6C5E-4F3A-A992-D3FB8B353D18}" destId="{B83A0A1A-F7D7-4F48-85A1-165BC3031381}" srcOrd="1" destOrd="0" parTransId="{FA53BBBF-C2C7-43B1-A23D-ADB3FA48484F}" sibTransId="{A91C4BBE-61C1-49B0-93C5-9324457080FB}"/>
    <dgm:cxn modelId="{C520CC0D-F798-47A7-ADA2-FBCA59C92078}" type="presOf" srcId="{B83A0A1A-F7D7-4F48-85A1-165BC3031381}" destId="{FA9C00A4-30D1-45AB-AC3E-573D809CC4FE}" srcOrd="0" destOrd="0" presId="urn:microsoft.com/office/officeart/2005/8/layout/pList2#3"/>
    <dgm:cxn modelId="{7CA76898-9418-439B-B279-1579D7CCFEBF}" type="presOf" srcId="{80699253-4609-4868-91AD-2513FE592869}" destId="{8D453556-C95F-4640-8947-3C0DA86D254C}" srcOrd="0" destOrd="0" presId="urn:microsoft.com/office/officeart/2005/8/layout/pList2#3"/>
    <dgm:cxn modelId="{F73685C9-692B-41E0-AB94-6F49C77E4354}" type="presOf" srcId="{7990478A-6C5E-4F3A-A992-D3FB8B353D18}" destId="{37D7CD44-33C7-4B81-A9CF-A68274222F63}" srcOrd="0" destOrd="0" presId="urn:microsoft.com/office/officeart/2005/8/layout/pList2#3"/>
    <dgm:cxn modelId="{152171FB-435E-42E8-A017-A8DF0B0E2808}" type="presParOf" srcId="{37D7CD44-33C7-4B81-A9CF-A68274222F63}" destId="{6FE9600F-0B71-4617-8DEE-654ABC6C612B}" srcOrd="0" destOrd="0" presId="urn:microsoft.com/office/officeart/2005/8/layout/pList2#3"/>
    <dgm:cxn modelId="{9D462170-EA8F-489A-9A58-77DEAB877E68}" type="presParOf" srcId="{37D7CD44-33C7-4B81-A9CF-A68274222F63}" destId="{198D5951-7DB2-4F0B-B0DD-616B470D65A6}" srcOrd="1" destOrd="0" presId="urn:microsoft.com/office/officeart/2005/8/layout/pList2#3"/>
    <dgm:cxn modelId="{50922743-EBC3-4811-A925-37A36B1926E2}" type="presParOf" srcId="{198D5951-7DB2-4F0B-B0DD-616B470D65A6}" destId="{8ABC6C65-1950-4FAF-A7FF-61D2E1B995FF}" srcOrd="0" destOrd="0" presId="urn:microsoft.com/office/officeart/2005/8/layout/pList2#3"/>
    <dgm:cxn modelId="{4A08CD31-39B4-44C5-AB75-99BE5ED8501E}" type="presParOf" srcId="{8ABC6C65-1950-4FAF-A7FF-61D2E1B995FF}" destId="{8D453556-C95F-4640-8947-3C0DA86D254C}" srcOrd="0" destOrd="0" presId="urn:microsoft.com/office/officeart/2005/8/layout/pList2#3"/>
    <dgm:cxn modelId="{0D33B943-4976-469A-BFC0-2283FFA29E0B}" type="presParOf" srcId="{8ABC6C65-1950-4FAF-A7FF-61D2E1B995FF}" destId="{7AA8F321-842C-4925-8F01-009C9F0D0BE3}" srcOrd="1" destOrd="0" presId="urn:microsoft.com/office/officeart/2005/8/layout/pList2#3"/>
    <dgm:cxn modelId="{C2CFF334-177F-45D4-8DDB-729ADA0840DD}" type="presParOf" srcId="{8ABC6C65-1950-4FAF-A7FF-61D2E1B995FF}" destId="{84486B12-1AA7-4C28-98BE-DBDD5960288D}" srcOrd="2" destOrd="0" presId="urn:microsoft.com/office/officeart/2005/8/layout/pList2#3"/>
    <dgm:cxn modelId="{AB556B4C-22D5-4B15-BCCC-27393EFE7CD6}" type="presParOf" srcId="{198D5951-7DB2-4F0B-B0DD-616B470D65A6}" destId="{2AB9B396-4CB7-49D2-B155-979BC4A3A6E0}" srcOrd="1" destOrd="0" presId="urn:microsoft.com/office/officeart/2005/8/layout/pList2#3"/>
    <dgm:cxn modelId="{B7B2764D-46CE-457D-A583-12A01314B8D6}" type="presParOf" srcId="{198D5951-7DB2-4F0B-B0DD-616B470D65A6}" destId="{E62E8284-30AE-4912-9C93-3C55741BC665}" srcOrd="2" destOrd="0" presId="urn:microsoft.com/office/officeart/2005/8/layout/pList2#3"/>
    <dgm:cxn modelId="{F7083677-07E6-43C2-8720-0D7844A8A043}" type="presParOf" srcId="{E62E8284-30AE-4912-9C93-3C55741BC665}" destId="{FA9C00A4-30D1-45AB-AC3E-573D809CC4FE}" srcOrd="0" destOrd="0" presId="urn:microsoft.com/office/officeart/2005/8/layout/pList2#3"/>
    <dgm:cxn modelId="{D768DDFC-6838-41D3-ABB6-5B24C3146ECB}" type="presParOf" srcId="{E62E8284-30AE-4912-9C93-3C55741BC665}" destId="{DB42BB7E-88E6-487C-99CD-E322A9CF1084}" srcOrd="1" destOrd="0" presId="urn:microsoft.com/office/officeart/2005/8/layout/pList2#3"/>
    <dgm:cxn modelId="{02632BCC-B05B-467D-9F6D-3BC4472275D5}" type="presParOf" srcId="{E62E8284-30AE-4912-9C93-3C55741BC665}" destId="{7858A31E-E176-4DAE-A868-C39C3DDE81E7}" srcOrd="2" destOrd="0" presId="urn:microsoft.com/office/officeart/2005/8/layout/pList2#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0D4AD13-D0AD-499D-A9F4-E6447384C125}" type="doc">
      <dgm:prSet loTypeId="urn:microsoft.com/office/officeart/2008/layout/PictureStrips" loCatId="list" qsTypeId="urn:microsoft.com/office/officeart/2005/8/quickstyle/simple1" qsCatId="simple" csTypeId="urn:microsoft.com/office/officeart/2005/8/colors/accent1_2" csCatId="accent1" phldr="1"/>
      <dgm:spPr/>
    </dgm:pt>
    <dgm:pt modelId="{1391955B-EE29-4651-B675-18B076C669D8}">
      <dgm:prSet phldrT="[Texto]" custT="1"/>
      <dgm:spPr/>
      <dgm:t>
        <a:bodyPr/>
        <a:lstStyle/>
        <a:p>
          <a:r>
            <a:rPr lang="en-US" sz="1800" dirty="0" smtClean="0"/>
            <a:t>The Pacific breakwater would extend approximately 800 m from the shoreline on both sides of the canal. It will be constructed with armor rock sourced from the </a:t>
          </a:r>
          <a:r>
            <a:rPr lang="en-US" sz="1800" dirty="0" err="1" smtClean="0"/>
            <a:t>Brito</a:t>
          </a:r>
          <a:r>
            <a:rPr lang="en-US" sz="1800" dirty="0" smtClean="0"/>
            <a:t> Lock</a:t>
          </a:r>
          <a:r>
            <a:rPr lang="es-NI" sz="1800" dirty="0" smtClean="0"/>
            <a:t>. </a:t>
          </a:r>
          <a:r>
            <a:rPr lang="en-US" sz="1800" dirty="0" smtClean="0"/>
            <a:t>The overall footprint of each breakwater will be about 62,000 square meters (m2), or 124,000 m2 total for the two breakwaters.</a:t>
          </a:r>
          <a:endParaRPr lang="es-NI" sz="1800" dirty="0"/>
        </a:p>
      </dgm:t>
    </dgm:pt>
    <dgm:pt modelId="{5A90C735-1F07-4632-B57D-81D18C7F12AB}" type="parTrans" cxnId="{895065B6-ABC5-4C10-A911-9F9C29A7AF05}">
      <dgm:prSet/>
      <dgm:spPr/>
      <dgm:t>
        <a:bodyPr/>
        <a:lstStyle/>
        <a:p>
          <a:endParaRPr lang="es-NI"/>
        </a:p>
      </dgm:t>
    </dgm:pt>
    <dgm:pt modelId="{656E2B52-D1CB-4C11-8402-760DBBF41D4D}" type="sibTrans" cxnId="{895065B6-ABC5-4C10-A911-9F9C29A7AF05}">
      <dgm:prSet/>
      <dgm:spPr/>
      <dgm:t>
        <a:bodyPr/>
        <a:lstStyle/>
        <a:p>
          <a:endParaRPr lang="es-NI"/>
        </a:p>
      </dgm:t>
    </dgm:pt>
    <dgm:pt modelId="{1D74AC49-1A08-4C7B-807F-7A10877E8F83}">
      <dgm:prSet phldrT="[Texto]" custT="1"/>
      <dgm:spPr/>
      <dgm:t>
        <a:bodyPr/>
        <a:lstStyle/>
        <a:p>
          <a:r>
            <a:rPr lang="en-US" sz="1500" dirty="0" smtClean="0"/>
            <a:t>The Caribbean breakwater would include two different structures, one at each side of the canal. The breakwater located to the north of the canal would extend south from Punta </a:t>
          </a:r>
          <a:r>
            <a:rPr lang="en-US" sz="1500" dirty="0" err="1" smtClean="0"/>
            <a:t>Aguila</a:t>
          </a:r>
          <a:r>
            <a:rPr lang="en-US" sz="1500" dirty="0" smtClean="0"/>
            <a:t> approximately 7 kilometers to a location about 3 kilometers southwest of Booby Cay. The breakwater located to the south of the canal would be located about 1 kilometers north of the mouth of the Rio Punta </a:t>
          </a:r>
          <a:r>
            <a:rPr lang="en-US" sz="1500" dirty="0" err="1" smtClean="0"/>
            <a:t>Gorda</a:t>
          </a:r>
          <a:r>
            <a:rPr lang="en-US" sz="1500" dirty="0" smtClean="0"/>
            <a:t> and would be oriented perpendicular to the shoreline and extend approximately 3.5 kilometers</a:t>
          </a:r>
          <a:r>
            <a:rPr lang="es-NI" sz="1500" dirty="0" smtClean="0"/>
            <a:t>. </a:t>
          </a:r>
          <a:r>
            <a:rPr lang="es-NI" sz="1500" dirty="0" err="1" smtClean="0"/>
            <a:t>The</a:t>
          </a:r>
          <a:r>
            <a:rPr lang="es-NI" sz="1500" dirty="0" smtClean="0"/>
            <a:t> </a:t>
          </a:r>
          <a:r>
            <a:rPr lang="en-US" sz="1500" dirty="0" smtClean="0"/>
            <a:t>overall footprint of north breakwater would be about 238,000 m2. The overall footprint of the south breakwater will be about 105,000 m2. Combined, this would be approximately 343,000 m2 total for the </a:t>
          </a:r>
          <a:r>
            <a:rPr lang="es-NI" sz="1500" dirty="0" err="1" smtClean="0"/>
            <a:t>two</a:t>
          </a:r>
          <a:r>
            <a:rPr lang="es-NI" sz="1500" dirty="0" smtClean="0"/>
            <a:t> </a:t>
          </a:r>
          <a:r>
            <a:rPr lang="es-NI" sz="1500" dirty="0" err="1" smtClean="0"/>
            <a:t>breakwaters</a:t>
          </a:r>
          <a:r>
            <a:rPr lang="es-NI" sz="1500" dirty="0" smtClean="0"/>
            <a:t>.</a:t>
          </a:r>
          <a:endParaRPr lang="es-NI" sz="1500" dirty="0"/>
        </a:p>
      </dgm:t>
    </dgm:pt>
    <dgm:pt modelId="{160DDA70-003A-4B0F-930F-F78FA5355507}" type="parTrans" cxnId="{6BBA56CA-8695-44C5-83FA-1A82193B4855}">
      <dgm:prSet/>
      <dgm:spPr/>
      <dgm:t>
        <a:bodyPr/>
        <a:lstStyle/>
        <a:p>
          <a:endParaRPr lang="es-NI"/>
        </a:p>
      </dgm:t>
    </dgm:pt>
    <dgm:pt modelId="{52BF66F1-9575-4846-A62E-3C4949CF6170}" type="sibTrans" cxnId="{6BBA56CA-8695-44C5-83FA-1A82193B4855}">
      <dgm:prSet/>
      <dgm:spPr/>
      <dgm:t>
        <a:bodyPr/>
        <a:lstStyle/>
        <a:p>
          <a:endParaRPr lang="es-NI"/>
        </a:p>
      </dgm:t>
    </dgm:pt>
    <dgm:pt modelId="{FBD264E2-9B98-4721-B33C-762234ABBD30}" type="pres">
      <dgm:prSet presAssocID="{E0D4AD13-D0AD-499D-A9F4-E6447384C125}" presName="Name0" presStyleCnt="0">
        <dgm:presLayoutVars>
          <dgm:dir/>
          <dgm:resizeHandles val="exact"/>
        </dgm:presLayoutVars>
      </dgm:prSet>
      <dgm:spPr/>
    </dgm:pt>
    <dgm:pt modelId="{6D2C1B0B-C40F-40D8-BDBA-138B879D1252}" type="pres">
      <dgm:prSet presAssocID="{1391955B-EE29-4651-B675-18B076C669D8}" presName="composite" presStyleCnt="0"/>
      <dgm:spPr/>
    </dgm:pt>
    <dgm:pt modelId="{B5F3F2F8-D1FE-44FF-BEF6-E8D3B78B6A56}" type="pres">
      <dgm:prSet presAssocID="{1391955B-EE29-4651-B675-18B076C669D8}" presName="rect1" presStyleLbl="trAlignAcc1" presStyleIdx="0" presStyleCnt="2" custLinFactNeighborX="6045">
        <dgm:presLayoutVars>
          <dgm:bulletEnabled val="1"/>
        </dgm:presLayoutVars>
      </dgm:prSet>
      <dgm:spPr/>
      <dgm:t>
        <a:bodyPr/>
        <a:lstStyle/>
        <a:p>
          <a:endParaRPr lang="es-NI"/>
        </a:p>
      </dgm:t>
    </dgm:pt>
    <dgm:pt modelId="{0A65BFB2-7B71-417E-8595-AAE631E0937A}" type="pres">
      <dgm:prSet presAssocID="{1391955B-EE29-4651-B675-18B076C669D8}" presName="rect2" presStyleLbl="fgImgPlace1" presStyleIdx="0" presStyleCnt="2" custScaleX="161362" custLinFactNeighborX="-55739" custLinFactNeighborY="1906"/>
      <dgm:spPr>
        <a:blipFill rotWithShape="1">
          <a:blip xmlns:r="http://schemas.openxmlformats.org/officeDocument/2006/relationships" r:embed="rId1"/>
          <a:stretch>
            <a:fillRect/>
          </a:stretch>
        </a:blipFill>
      </dgm:spPr>
    </dgm:pt>
    <dgm:pt modelId="{A37DEDA6-2389-4854-9372-58217AD05C2A}" type="pres">
      <dgm:prSet presAssocID="{656E2B52-D1CB-4C11-8402-760DBBF41D4D}" presName="sibTrans" presStyleCnt="0"/>
      <dgm:spPr/>
    </dgm:pt>
    <dgm:pt modelId="{B92AF200-6007-42A9-8778-DD0B2B50D7E8}" type="pres">
      <dgm:prSet presAssocID="{1D74AC49-1A08-4C7B-807F-7A10877E8F83}" presName="composite" presStyleCnt="0"/>
      <dgm:spPr/>
    </dgm:pt>
    <dgm:pt modelId="{F0321CE0-C474-4BF6-9775-8B611234E1E8}" type="pres">
      <dgm:prSet presAssocID="{1D74AC49-1A08-4C7B-807F-7A10877E8F83}" presName="rect1" presStyleLbl="trAlignAcc1" presStyleIdx="1" presStyleCnt="2" custScaleX="97954" custScaleY="112289" custLinFactNeighborX="6265">
        <dgm:presLayoutVars>
          <dgm:bulletEnabled val="1"/>
        </dgm:presLayoutVars>
      </dgm:prSet>
      <dgm:spPr/>
      <dgm:t>
        <a:bodyPr/>
        <a:lstStyle/>
        <a:p>
          <a:endParaRPr lang="es-NI"/>
        </a:p>
      </dgm:t>
    </dgm:pt>
    <dgm:pt modelId="{F4564A3E-8488-4AD4-AFCE-A6EADA762BB4}" type="pres">
      <dgm:prSet presAssocID="{1D74AC49-1A08-4C7B-807F-7A10877E8F83}" presName="rect2" presStyleLbl="fgImgPlace1" presStyleIdx="1" presStyleCnt="2" custScaleX="159403" custLinFactNeighborX="-25637" custLinFactNeighborY="232"/>
      <dgm:spPr>
        <a:blipFill rotWithShape="1">
          <a:blip xmlns:r="http://schemas.openxmlformats.org/officeDocument/2006/relationships" r:embed="rId2"/>
          <a:stretch>
            <a:fillRect/>
          </a:stretch>
        </a:blipFill>
      </dgm:spPr>
    </dgm:pt>
  </dgm:ptLst>
  <dgm:cxnLst>
    <dgm:cxn modelId="{EA48F845-2700-47C4-A5BF-F6EBCD7745B9}" type="presOf" srcId="{E0D4AD13-D0AD-499D-A9F4-E6447384C125}" destId="{FBD264E2-9B98-4721-B33C-762234ABBD30}" srcOrd="0" destOrd="0" presId="urn:microsoft.com/office/officeart/2008/layout/PictureStrips"/>
    <dgm:cxn modelId="{98E8EF47-1AC8-4AD5-8BC7-0022C504CF78}" type="presOf" srcId="{1D74AC49-1A08-4C7B-807F-7A10877E8F83}" destId="{F0321CE0-C474-4BF6-9775-8B611234E1E8}" srcOrd="0" destOrd="0" presId="urn:microsoft.com/office/officeart/2008/layout/PictureStrips"/>
    <dgm:cxn modelId="{6BBA56CA-8695-44C5-83FA-1A82193B4855}" srcId="{E0D4AD13-D0AD-499D-A9F4-E6447384C125}" destId="{1D74AC49-1A08-4C7B-807F-7A10877E8F83}" srcOrd="1" destOrd="0" parTransId="{160DDA70-003A-4B0F-930F-F78FA5355507}" sibTransId="{52BF66F1-9575-4846-A62E-3C4949CF6170}"/>
    <dgm:cxn modelId="{895065B6-ABC5-4C10-A911-9F9C29A7AF05}" srcId="{E0D4AD13-D0AD-499D-A9F4-E6447384C125}" destId="{1391955B-EE29-4651-B675-18B076C669D8}" srcOrd="0" destOrd="0" parTransId="{5A90C735-1F07-4632-B57D-81D18C7F12AB}" sibTransId="{656E2B52-D1CB-4C11-8402-760DBBF41D4D}"/>
    <dgm:cxn modelId="{BB09F48A-A2D3-4DDE-ADDF-67E8AA48D319}" type="presOf" srcId="{1391955B-EE29-4651-B675-18B076C669D8}" destId="{B5F3F2F8-D1FE-44FF-BEF6-E8D3B78B6A56}" srcOrd="0" destOrd="0" presId="urn:microsoft.com/office/officeart/2008/layout/PictureStrips"/>
    <dgm:cxn modelId="{91892E4A-515E-4A88-87CE-3BFB266C0296}" type="presParOf" srcId="{FBD264E2-9B98-4721-B33C-762234ABBD30}" destId="{6D2C1B0B-C40F-40D8-BDBA-138B879D1252}" srcOrd="0" destOrd="0" presId="urn:microsoft.com/office/officeart/2008/layout/PictureStrips"/>
    <dgm:cxn modelId="{018C8139-CDAD-4E65-80AA-EEB23E4F7CC9}" type="presParOf" srcId="{6D2C1B0B-C40F-40D8-BDBA-138B879D1252}" destId="{B5F3F2F8-D1FE-44FF-BEF6-E8D3B78B6A56}" srcOrd="0" destOrd="0" presId="urn:microsoft.com/office/officeart/2008/layout/PictureStrips"/>
    <dgm:cxn modelId="{F50BEF70-F695-4C85-8205-4F933D9A6B88}" type="presParOf" srcId="{6D2C1B0B-C40F-40D8-BDBA-138B879D1252}" destId="{0A65BFB2-7B71-417E-8595-AAE631E0937A}" srcOrd="1" destOrd="0" presId="urn:microsoft.com/office/officeart/2008/layout/PictureStrips"/>
    <dgm:cxn modelId="{B0201BD5-CE93-49D4-9382-1FDD0DF0DE79}" type="presParOf" srcId="{FBD264E2-9B98-4721-B33C-762234ABBD30}" destId="{A37DEDA6-2389-4854-9372-58217AD05C2A}" srcOrd="1" destOrd="0" presId="urn:microsoft.com/office/officeart/2008/layout/PictureStrips"/>
    <dgm:cxn modelId="{A88C35A3-7234-4CCC-911F-167D1DC6DA39}" type="presParOf" srcId="{FBD264E2-9B98-4721-B33C-762234ABBD30}" destId="{B92AF200-6007-42A9-8778-DD0B2B50D7E8}" srcOrd="2" destOrd="0" presId="urn:microsoft.com/office/officeart/2008/layout/PictureStrips"/>
    <dgm:cxn modelId="{017037D4-9E0B-4034-8C05-2760529F3331}" type="presParOf" srcId="{B92AF200-6007-42A9-8778-DD0B2B50D7E8}" destId="{F0321CE0-C474-4BF6-9775-8B611234E1E8}" srcOrd="0" destOrd="0" presId="urn:microsoft.com/office/officeart/2008/layout/PictureStrips"/>
    <dgm:cxn modelId="{2BC4173B-39E4-445B-BEBB-DAC82507B08E}" type="presParOf" srcId="{B92AF200-6007-42A9-8778-DD0B2B50D7E8}" destId="{F4564A3E-8488-4AD4-AFCE-A6EADA762BB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646517D-E741-40D9-B268-C1C8CE795398}"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s-NI"/>
        </a:p>
      </dgm:t>
    </dgm:pt>
    <dgm:pt modelId="{DAB82F65-B2C1-4174-A10D-DF62C64B6029}">
      <dgm:prSet phldrT="[Texto]" custT="1"/>
      <dgm:spPr/>
      <dgm:t>
        <a:bodyPr/>
        <a:lstStyle/>
        <a:p>
          <a:r>
            <a:rPr lang="en-US" sz="1600" b="1" dirty="0" smtClean="0"/>
            <a:t>Excavated material disposal areas (West)</a:t>
          </a:r>
          <a:endParaRPr lang="es-NI" sz="1600" b="1" dirty="0"/>
        </a:p>
      </dgm:t>
    </dgm:pt>
    <dgm:pt modelId="{2435BF07-D146-4C8A-AA66-FBA24B119E32}" type="parTrans" cxnId="{1E0552B2-410A-4E49-9B4C-B0530A5EA333}">
      <dgm:prSet/>
      <dgm:spPr/>
      <dgm:t>
        <a:bodyPr/>
        <a:lstStyle/>
        <a:p>
          <a:endParaRPr lang="es-NI"/>
        </a:p>
      </dgm:t>
    </dgm:pt>
    <dgm:pt modelId="{35885A7C-C7C9-4247-A416-F9A1B06BB7E3}" type="sibTrans" cxnId="{1E0552B2-410A-4E49-9B4C-B0530A5EA333}">
      <dgm:prSet/>
      <dgm:spPr/>
      <dgm:t>
        <a:bodyPr/>
        <a:lstStyle/>
        <a:p>
          <a:endParaRPr lang="es-NI"/>
        </a:p>
      </dgm:t>
    </dgm:pt>
    <dgm:pt modelId="{63136CE0-F302-4DC9-BB3B-602173FD7604}">
      <dgm:prSet phldrT="[Texto]" custT="1"/>
      <dgm:spPr/>
      <dgm:t>
        <a:bodyPr/>
        <a:lstStyle/>
        <a:p>
          <a:pPr algn="l"/>
          <a:r>
            <a:rPr lang="es-NI" sz="1600" dirty="0" smtClean="0"/>
            <a:t>7 </a:t>
          </a:r>
          <a:r>
            <a:rPr lang="es-NI" sz="1600" dirty="0" err="1" smtClean="0"/>
            <a:t>Disposal</a:t>
          </a:r>
          <a:r>
            <a:rPr lang="es-NI" sz="1600" dirty="0" smtClean="0"/>
            <a:t> </a:t>
          </a:r>
          <a:r>
            <a:rPr lang="es-NI" sz="1600" dirty="0" err="1" smtClean="0"/>
            <a:t>areas</a:t>
          </a:r>
          <a:endParaRPr lang="es-NI" sz="1600" dirty="0"/>
        </a:p>
      </dgm:t>
    </dgm:pt>
    <dgm:pt modelId="{86DD3589-4D94-4DAE-87B9-006FD88BD038}" type="parTrans" cxnId="{7EC9D07B-76DC-459D-93BD-D0D4DE2631CB}">
      <dgm:prSet/>
      <dgm:spPr/>
      <dgm:t>
        <a:bodyPr/>
        <a:lstStyle/>
        <a:p>
          <a:endParaRPr lang="es-NI"/>
        </a:p>
      </dgm:t>
    </dgm:pt>
    <dgm:pt modelId="{E331199B-E4B1-4A68-8BD9-A5B8BFC1D624}" type="sibTrans" cxnId="{7EC9D07B-76DC-459D-93BD-D0D4DE2631CB}">
      <dgm:prSet/>
      <dgm:spPr/>
      <dgm:t>
        <a:bodyPr/>
        <a:lstStyle/>
        <a:p>
          <a:endParaRPr lang="es-NI"/>
        </a:p>
      </dgm:t>
    </dgm:pt>
    <dgm:pt modelId="{1B44857B-0BE2-43FE-BF32-CE8E21F7AD94}">
      <dgm:prSet phldrT="[Texto]" custT="1"/>
      <dgm:spPr/>
      <dgm:t>
        <a:bodyPr/>
        <a:lstStyle/>
        <a:p>
          <a:r>
            <a:rPr lang="es-NI" sz="1600" b="1" dirty="0" err="1" smtClean="0"/>
            <a:t>Disposal</a:t>
          </a:r>
          <a:r>
            <a:rPr lang="es-NI" sz="1600" b="1" dirty="0" smtClean="0"/>
            <a:t> </a:t>
          </a:r>
          <a:r>
            <a:rPr lang="es-NI" sz="1600" b="1" dirty="0" err="1" smtClean="0"/>
            <a:t>sites</a:t>
          </a:r>
          <a:r>
            <a:rPr lang="es-NI" sz="1600" b="1" dirty="0" smtClean="0"/>
            <a:t> </a:t>
          </a:r>
          <a:r>
            <a:rPr lang="es-NI" sz="1600" b="1" dirty="0" err="1" smtClean="0"/>
            <a:t>for</a:t>
          </a:r>
          <a:r>
            <a:rPr lang="es-NI" sz="1600" b="1" dirty="0" smtClean="0"/>
            <a:t> </a:t>
          </a:r>
          <a:r>
            <a:rPr lang="es-NI" sz="1600" b="1" dirty="0" err="1" smtClean="0"/>
            <a:t>dredged</a:t>
          </a:r>
          <a:r>
            <a:rPr lang="es-NI" sz="1600" b="1" dirty="0" smtClean="0"/>
            <a:t> material (East)</a:t>
          </a:r>
          <a:endParaRPr lang="es-NI" sz="1600" b="1" dirty="0"/>
        </a:p>
      </dgm:t>
    </dgm:pt>
    <dgm:pt modelId="{7B2817F0-D0B4-444D-9B0E-A98916F56BDF}" type="parTrans" cxnId="{C020BF40-C4DB-4E51-B79A-A8EE37683EC3}">
      <dgm:prSet/>
      <dgm:spPr/>
      <dgm:t>
        <a:bodyPr/>
        <a:lstStyle/>
        <a:p>
          <a:endParaRPr lang="es-NI"/>
        </a:p>
      </dgm:t>
    </dgm:pt>
    <dgm:pt modelId="{369E620A-9D2A-4C0A-99C7-E9CD27F56E8C}" type="sibTrans" cxnId="{C020BF40-C4DB-4E51-B79A-A8EE37683EC3}">
      <dgm:prSet/>
      <dgm:spPr/>
      <dgm:t>
        <a:bodyPr/>
        <a:lstStyle/>
        <a:p>
          <a:endParaRPr lang="es-NI"/>
        </a:p>
      </dgm:t>
    </dgm:pt>
    <dgm:pt modelId="{4E73E4A3-A304-4DBD-9CEB-25ACD00DB40F}">
      <dgm:prSet phldrT="[Texto]" custT="1"/>
      <dgm:spPr/>
      <dgm:t>
        <a:bodyPr/>
        <a:lstStyle/>
        <a:p>
          <a:r>
            <a:rPr lang="es-NI" sz="1600" dirty="0" smtClean="0"/>
            <a:t>15 </a:t>
          </a:r>
          <a:r>
            <a:rPr lang="es-NI" sz="1600" dirty="0" err="1" smtClean="0"/>
            <a:t>Disposal</a:t>
          </a:r>
          <a:r>
            <a:rPr lang="es-NI" sz="1600" dirty="0" smtClean="0"/>
            <a:t> </a:t>
          </a:r>
          <a:r>
            <a:rPr lang="es-NI" sz="1600" dirty="0" err="1" smtClean="0"/>
            <a:t>areas</a:t>
          </a:r>
          <a:endParaRPr lang="es-NI" sz="1600" dirty="0" smtClean="0"/>
        </a:p>
        <a:p>
          <a:r>
            <a:rPr lang="es-NI" sz="1600" dirty="0" smtClean="0"/>
            <a:t>6,644Mm3 of material</a:t>
          </a:r>
        </a:p>
        <a:p>
          <a:r>
            <a:rPr lang="es-NI" sz="1600" dirty="0" smtClean="0"/>
            <a:t>26,620ha </a:t>
          </a:r>
          <a:r>
            <a:rPr lang="es-NI" sz="1600" dirty="0" err="1" smtClean="0"/>
            <a:t>Area</a:t>
          </a:r>
          <a:endParaRPr lang="es-NI" sz="1600" dirty="0"/>
        </a:p>
      </dgm:t>
    </dgm:pt>
    <dgm:pt modelId="{F8AE4278-1B45-4593-B149-59578D4ACFF5}" type="parTrans" cxnId="{EDFF1601-4F46-44CE-817C-996C5F61F5BA}">
      <dgm:prSet/>
      <dgm:spPr/>
      <dgm:t>
        <a:bodyPr/>
        <a:lstStyle/>
        <a:p>
          <a:endParaRPr lang="es-NI"/>
        </a:p>
      </dgm:t>
    </dgm:pt>
    <dgm:pt modelId="{A03A4632-F97D-47BC-B38D-A3806EAD4DDE}" type="sibTrans" cxnId="{EDFF1601-4F46-44CE-817C-996C5F61F5BA}">
      <dgm:prSet/>
      <dgm:spPr/>
      <dgm:t>
        <a:bodyPr/>
        <a:lstStyle/>
        <a:p>
          <a:endParaRPr lang="es-NI"/>
        </a:p>
      </dgm:t>
    </dgm:pt>
    <dgm:pt modelId="{6D07A833-D490-4EDD-87C5-AEDE3FC9BC99}">
      <dgm:prSet phldrT="[Texto]" custT="1"/>
      <dgm:spPr/>
      <dgm:t>
        <a:bodyPr/>
        <a:lstStyle/>
        <a:p>
          <a:r>
            <a:rPr lang="es-NI" sz="1600" b="1" dirty="0" err="1" smtClean="0"/>
            <a:t>Disposal</a:t>
          </a:r>
          <a:r>
            <a:rPr lang="es-NI" sz="1600" b="1" dirty="0" smtClean="0"/>
            <a:t> </a:t>
          </a:r>
          <a:r>
            <a:rPr lang="es-NI" sz="1600" b="1" dirty="0" err="1" smtClean="0"/>
            <a:t>sites</a:t>
          </a:r>
          <a:r>
            <a:rPr lang="es-NI" sz="1600" b="1" dirty="0" smtClean="0"/>
            <a:t> </a:t>
          </a:r>
          <a:r>
            <a:rPr lang="es-NI" sz="1600" b="1" dirty="0" err="1" smtClean="0"/>
            <a:t>for</a:t>
          </a:r>
          <a:r>
            <a:rPr lang="es-NI" sz="1600" b="1" dirty="0" smtClean="0"/>
            <a:t> </a:t>
          </a:r>
          <a:r>
            <a:rPr lang="es-NI" sz="1600" b="1" dirty="0" err="1" smtClean="0"/>
            <a:t>dredged</a:t>
          </a:r>
          <a:r>
            <a:rPr lang="es-NI" sz="1600" b="1" dirty="0" smtClean="0"/>
            <a:t> material (Lake Nicaragua)</a:t>
          </a:r>
          <a:endParaRPr lang="es-NI" sz="1600" b="1" dirty="0"/>
        </a:p>
      </dgm:t>
    </dgm:pt>
    <dgm:pt modelId="{0F59F4DD-A0D1-42CF-84D3-9ECE59ECAA9D}" type="parTrans" cxnId="{FC524F88-55D3-4BD5-AC74-5E6123E6BB5E}">
      <dgm:prSet/>
      <dgm:spPr/>
      <dgm:t>
        <a:bodyPr/>
        <a:lstStyle/>
        <a:p>
          <a:endParaRPr lang="es-NI"/>
        </a:p>
      </dgm:t>
    </dgm:pt>
    <dgm:pt modelId="{49DE62A0-204F-42BB-91C6-3280D086CF5D}" type="sibTrans" cxnId="{FC524F88-55D3-4BD5-AC74-5E6123E6BB5E}">
      <dgm:prSet/>
      <dgm:spPr/>
      <dgm:t>
        <a:bodyPr/>
        <a:lstStyle/>
        <a:p>
          <a:endParaRPr lang="es-NI"/>
        </a:p>
      </dgm:t>
    </dgm:pt>
    <dgm:pt modelId="{3CFA930B-1DDB-4462-8797-6DE1B27FB1C4}">
      <dgm:prSet phldrT="[Texto]" custT="1"/>
      <dgm:spPr/>
      <dgm:t>
        <a:bodyPr/>
        <a:lstStyle/>
        <a:p>
          <a:r>
            <a:rPr lang="en-US" sz="1600" dirty="0" smtClean="0"/>
            <a:t>3 material disposal sites </a:t>
          </a:r>
        </a:p>
        <a:p>
          <a:r>
            <a:rPr lang="en-US" sz="1600" dirty="0" smtClean="0"/>
            <a:t>610Mm3 of dredged material</a:t>
          </a:r>
          <a:endParaRPr lang="es-NI" sz="1600" dirty="0"/>
        </a:p>
      </dgm:t>
    </dgm:pt>
    <dgm:pt modelId="{4ABE3583-0EAB-4940-9D23-C5E5A734EDEF}" type="parTrans" cxnId="{7FE202E9-12C0-4416-869B-529DCC398AD1}">
      <dgm:prSet/>
      <dgm:spPr/>
      <dgm:t>
        <a:bodyPr/>
        <a:lstStyle/>
        <a:p>
          <a:endParaRPr lang="es-NI"/>
        </a:p>
      </dgm:t>
    </dgm:pt>
    <dgm:pt modelId="{F8493F7D-FCE3-4869-9A97-F66898A3038F}" type="sibTrans" cxnId="{7FE202E9-12C0-4416-869B-529DCC398AD1}">
      <dgm:prSet/>
      <dgm:spPr/>
      <dgm:t>
        <a:bodyPr/>
        <a:lstStyle/>
        <a:p>
          <a:endParaRPr lang="es-NI"/>
        </a:p>
      </dgm:t>
    </dgm:pt>
    <dgm:pt modelId="{CE492321-0555-4483-9787-02A4F226C310}">
      <dgm:prSet custT="1"/>
      <dgm:spPr/>
      <dgm:t>
        <a:bodyPr/>
        <a:lstStyle/>
        <a:p>
          <a:r>
            <a:rPr lang="es-NI" sz="1600" dirty="0" smtClean="0"/>
            <a:t>731Mm3 Material </a:t>
          </a:r>
        </a:p>
      </dgm:t>
    </dgm:pt>
    <dgm:pt modelId="{1F66CD51-0F73-4FBF-A868-E6BD0EFBC74E}" type="parTrans" cxnId="{98680FB8-B7CF-4FEA-BB65-3EEEE90EAD23}">
      <dgm:prSet/>
      <dgm:spPr/>
      <dgm:t>
        <a:bodyPr/>
        <a:lstStyle/>
        <a:p>
          <a:endParaRPr lang="es-NI"/>
        </a:p>
      </dgm:t>
    </dgm:pt>
    <dgm:pt modelId="{74D720F8-EF9B-43A8-9508-764CF0ABFFF1}" type="sibTrans" cxnId="{98680FB8-B7CF-4FEA-BB65-3EEEE90EAD23}">
      <dgm:prSet/>
      <dgm:spPr/>
      <dgm:t>
        <a:bodyPr/>
        <a:lstStyle/>
        <a:p>
          <a:endParaRPr lang="es-NI"/>
        </a:p>
      </dgm:t>
    </dgm:pt>
    <dgm:pt modelId="{58F1F025-E2C4-4257-8ECE-237B11E0B2BE}">
      <dgm:prSet custT="1"/>
      <dgm:spPr/>
      <dgm:t>
        <a:bodyPr/>
        <a:lstStyle/>
        <a:p>
          <a:r>
            <a:rPr lang="es-NI" sz="1600" dirty="0" smtClean="0"/>
            <a:t>4,880ha. area</a:t>
          </a:r>
        </a:p>
      </dgm:t>
    </dgm:pt>
    <dgm:pt modelId="{E7643C29-559A-4F7C-9147-7750A76E31C0}" type="parTrans" cxnId="{B32AE804-462D-4FC3-8EF7-278F6E38CA46}">
      <dgm:prSet/>
      <dgm:spPr/>
      <dgm:t>
        <a:bodyPr/>
        <a:lstStyle/>
        <a:p>
          <a:endParaRPr lang="es-NI"/>
        </a:p>
      </dgm:t>
    </dgm:pt>
    <dgm:pt modelId="{8F513331-180E-4000-81BE-916086E5A8FC}" type="sibTrans" cxnId="{B32AE804-462D-4FC3-8EF7-278F6E38CA46}">
      <dgm:prSet/>
      <dgm:spPr/>
      <dgm:t>
        <a:bodyPr/>
        <a:lstStyle/>
        <a:p>
          <a:endParaRPr lang="es-NI"/>
        </a:p>
      </dgm:t>
    </dgm:pt>
    <dgm:pt modelId="{310C6110-0826-400A-848E-57E11BBB5663}" type="pres">
      <dgm:prSet presAssocID="{B646517D-E741-40D9-B268-C1C8CE795398}" presName="rootNode" presStyleCnt="0">
        <dgm:presLayoutVars>
          <dgm:chMax/>
          <dgm:chPref/>
          <dgm:dir/>
          <dgm:animLvl val="lvl"/>
        </dgm:presLayoutVars>
      </dgm:prSet>
      <dgm:spPr/>
      <dgm:t>
        <a:bodyPr/>
        <a:lstStyle/>
        <a:p>
          <a:endParaRPr lang="es-NI"/>
        </a:p>
      </dgm:t>
    </dgm:pt>
    <dgm:pt modelId="{8E6FF9C8-06C3-4FD2-9D24-31799BBF849A}" type="pres">
      <dgm:prSet presAssocID="{DAB82F65-B2C1-4174-A10D-DF62C64B6029}" presName="composite" presStyleCnt="0"/>
      <dgm:spPr/>
    </dgm:pt>
    <dgm:pt modelId="{8AD1E1CA-B580-4BE4-B205-42884E30A890}" type="pres">
      <dgm:prSet presAssocID="{DAB82F65-B2C1-4174-A10D-DF62C64B6029}" presName="ParentText" presStyleLbl="node1" presStyleIdx="0" presStyleCnt="3" custLinFactX="58975" custLinFactNeighborX="100000">
        <dgm:presLayoutVars>
          <dgm:chMax val="1"/>
          <dgm:chPref val="1"/>
          <dgm:bulletEnabled val="1"/>
        </dgm:presLayoutVars>
      </dgm:prSet>
      <dgm:spPr/>
      <dgm:t>
        <a:bodyPr/>
        <a:lstStyle/>
        <a:p>
          <a:endParaRPr lang="es-NI"/>
        </a:p>
      </dgm:t>
    </dgm:pt>
    <dgm:pt modelId="{B2D34283-3F5D-4516-889E-24B977B11CF3}" type="pres">
      <dgm:prSet presAssocID="{DAB82F65-B2C1-4174-A10D-DF62C64B6029}" presName="Image" presStyleLbl="bgImgPlace1" presStyleIdx="0" presStyleCnt="3" custLinFactX="58975" custLinFactNeighborX="100000"/>
      <dgm:spPr>
        <a:blipFill rotWithShape="1">
          <a:blip xmlns:r="http://schemas.openxmlformats.org/officeDocument/2006/relationships" r:embed="rId1"/>
          <a:stretch>
            <a:fillRect/>
          </a:stretch>
        </a:blipFill>
      </dgm:spPr>
      <dgm:t>
        <a:bodyPr/>
        <a:lstStyle/>
        <a:p>
          <a:endParaRPr lang="es-NI"/>
        </a:p>
      </dgm:t>
    </dgm:pt>
    <dgm:pt modelId="{4EF30C1E-A4EB-4F30-ACF8-D7989A57D056}" type="pres">
      <dgm:prSet presAssocID="{DAB82F65-B2C1-4174-A10D-DF62C64B6029}" presName="ChildText" presStyleLbl="fgAcc1" presStyleIdx="0" presStyleCnt="3" custScaleX="106777" custScaleY="115732" custLinFactX="143814" custLinFactNeighborX="200000">
        <dgm:presLayoutVars>
          <dgm:chMax val="0"/>
          <dgm:chPref val="0"/>
          <dgm:bulletEnabled val="1"/>
        </dgm:presLayoutVars>
      </dgm:prSet>
      <dgm:spPr/>
      <dgm:t>
        <a:bodyPr/>
        <a:lstStyle/>
        <a:p>
          <a:endParaRPr lang="es-NI"/>
        </a:p>
      </dgm:t>
    </dgm:pt>
    <dgm:pt modelId="{C7B6CB15-BCB8-473A-8A89-D50AB0D6C9BD}" type="pres">
      <dgm:prSet presAssocID="{35885A7C-C7C9-4247-A416-F9A1B06BB7E3}" presName="sibTrans" presStyleCnt="0"/>
      <dgm:spPr/>
    </dgm:pt>
    <dgm:pt modelId="{190B46F0-2487-49CC-958A-F4FBEB65564A}" type="pres">
      <dgm:prSet presAssocID="{1B44857B-0BE2-43FE-BF32-CE8E21F7AD94}" presName="composite" presStyleCnt="0"/>
      <dgm:spPr/>
    </dgm:pt>
    <dgm:pt modelId="{A5CF76B9-0E6D-4D67-92D7-E83A1564F3AB}" type="pres">
      <dgm:prSet presAssocID="{1B44857B-0BE2-43FE-BF32-CE8E21F7AD94}" presName="ParentText" presStyleLbl="node1" presStyleIdx="1" presStyleCnt="3" custLinFactX="-43394" custLinFactY="362049" custLinFactNeighborX="-100000" custLinFactNeighborY="400000">
        <dgm:presLayoutVars>
          <dgm:chMax val="1"/>
          <dgm:chPref val="1"/>
          <dgm:bulletEnabled val="1"/>
        </dgm:presLayoutVars>
      </dgm:prSet>
      <dgm:spPr/>
      <dgm:t>
        <a:bodyPr/>
        <a:lstStyle/>
        <a:p>
          <a:endParaRPr lang="es-NI"/>
        </a:p>
      </dgm:t>
    </dgm:pt>
    <dgm:pt modelId="{C4407AF8-38A7-414D-B6E1-12DCF7D01606}" type="pres">
      <dgm:prSet presAssocID="{1B44857B-0BE2-43FE-BF32-CE8E21F7AD94}" presName="Image" presStyleLbl="bgImgPlace1" presStyleIdx="1" presStyleCnt="3" custScaleX="106795" custScaleY="92234" custLinFactX="-43394" custLinFactY="31226" custLinFactNeighborX="-100000" custLinFactNeighborY="100000"/>
      <dgm:spPr>
        <a:blipFill rotWithShape="1">
          <a:blip xmlns:r="http://schemas.openxmlformats.org/officeDocument/2006/relationships" r:embed="rId2"/>
          <a:stretch>
            <a:fillRect/>
          </a:stretch>
        </a:blipFill>
      </dgm:spPr>
      <dgm:t>
        <a:bodyPr/>
        <a:lstStyle/>
        <a:p>
          <a:endParaRPr lang="es-NI"/>
        </a:p>
      </dgm:t>
    </dgm:pt>
    <dgm:pt modelId="{0B27C977-A1C8-41C0-ABD4-2EC79A2E22AF}" type="pres">
      <dgm:prSet presAssocID="{1B44857B-0BE2-43FE-BF32-CE8E21F7AD94}" presName="ChildText" presStyleLbl="fgAcc1" presStyleIdx="1" presStyleCnt="3" custScaleX="106676" custScaleY="115694" custLinFactX="-105315" custLinFactY="100000" custLinFactNeighborX="-200000" custLinFactNeighborY="125283">
        <dgm:presLayoutVars>
          <dgm:chMax val="0"/>
          <dgm:chPref val="0"/>
          <dgm:bulletEnabled val="1"/>
        </dgm:presLayoutVars>
      </dgm:prSet>
      <dgm:spPr/>
      <dgm:t>
        <a:bodyPr/>
        <a:lstStyle/>
        <a:p>
          <a:endParaRPr lang="es-NI"/>
        </a:p>
      </dgm:t>
    </dgm:pt>
    <dgm:pt modelId="{E41CACFD-AABA-4209-8610-A3AFB32568D9}" type="pres">
      <dgm:prSet presAssocID="{369E620A-9D2A-4C0A-99C7-E9CD27F56E8C}" presName="sibTrans" presStyleCnt="0"/>
      <dgm:spPr/>
    </dgm:pt>
    <dgm:pt modelId="{AD985037-6221-47BA-B2BE-84C88D4511DA}" type="pres">
      <dgm:prSet presAssocID="{6D07A833-D490-4EDD-87C5-AEDE3FC9BC99}" presName="composite" presStyleCnt="0"/>
      <dgm:spPr/>
    </dgm:pt>
    <dgm:pt modelId="{8C131E1C-DABD-4401-9C5D-CDC28EA8CBB8}" type="pres">
      <dgm:prSet presAssocID="{6D07A833-D490-4EDD-87C5-AEDE3FC9BC99}" presName="ParentText" presStyleLbl="node1" presStyleIdx="2" presStyleCnt="3" custScaleX="107290" custLinFactNeighborX="82611" custLinFactNeighborY="-75555">
        <dgm:presLayoutVars>
          <dgm:chMax val="1"/>
          <dgm:chPref val="1"/>
          <dgm:bulletEnabled val="1"/>
        </dgm:presLayoutVars>
      </dgm:prSet>
      <dgm:spPr/>
      <dgm:t>
        <a:bodyPr/>
        <a:lstStyle/>
        <a:p>
          <a:endParaRPr lang="es-NI"/>
        </a:p>
      </dgm:t>
    </dgm:pt>
    <dgm:pt modelId="{1E409FD6-B784-473E-A5AB-CB3FA0338ADA}" type="pres">
      <dgm:prSet presAssocID="{6D07A833-D490-4EDD-87C5-AEDE3FC9BC99}" presName="Image" presStyleLbl="bgImgPlace1" presStyleIdx="2" presStyleCnt="3" custLinFactNeighborX="78495" custLinFactNeighborY="-13011"/>
      <dgm:spPr>
        <a:blipFill rotWithShape="1">
          <a:blip xmlns:r="http://schemas.openxmlformats.org/officeDocument/2006/relationships" r:embed="rId3"/>
          <a:stretch>
            <a:fillRect/>
          </a:stretch>
        </a:blipFill>
      </dgm:spPr>
      <dgm:t>
        <a:bodyPr/>
        <a:lstStyle/>
        <a:p>
          <a:endParaRPr lang="es-NI"/>
        </a:p>
      </dgm:t>
    </dgm:pt>
    <dgm:pt modelId="{4E8A8670-C76E-4138-8E43-1DBDF217CDDC}" type="pres">
      <dgm:prSet presAssocID="{6D07A833-D490-4EDD-87C5-AEDE3FC9BC99}" presName="ChildText" presStyleLbl="fgAcc1" presStyleIdx="2" presStyleCnt="3" custScaleX="106946" custScaleY="115694" custLinFactX="65538" custLinFactNeighborX="100000" custLinFactNeighborY="-22336">
        <dgm:presLayoutVars>
          <dgm:chMax val="0"/>
          <dgm:chPref val="0"/>
          <dgm:bulletEnabled val="1"/>
        </dgm:presLayoutVars>
      </dgm:prSet>
      <dgm:spPr/>
      <dgm:t>
        <a:bodyPr/>
        <a:lstStyle/>
        <a:p>
          <a:endParaRPr lang="es-NI"/>
        </a:p>
      </dgm:t>
    </dgm:pt>
  </dgm:ptLst>
  <dgm:cxnLst>
    <dgm:cxn modelId="{0EDC4E29-40BC-45B0-90DA-22D4BCF26BD7}" type="presOf" srcId="{63136CE0-F302-4DC9-BB3B-602173FD7604}" destId="{4EF30C1E-A4EB-4F30-ACF8-D7989A57D056}" srcOrd="0" destOrd="0" presId="urn:microsoft.com/office/officeart/2008/layout/TitledPictureBlocks"/>
    <dgm:cxn modelId="{1E0552B2-410A-4E49-9B4C-B0530A5EA333}" srcId="{B646517D-E741-40D9-B268-C1C8CE795398}" destId="{DAB82F65-B2C1-4174-A10D-DF62C64B6029}" srcOrd="0" destOrd="0" parTransId="{2435BF07-D146-4C8A-AA66-FBA24B119E32}" sibTransId="{35885A7C-C7C9-4247-A416-F9A1B06BB7E3}"/>
    <dgm:cxn modelId="{3332654B-030F-429E-BBBF-74520710C9A2}" type="presOf" srcId="{4E73E4A3-A304-4DBD-9CEB-25ACD00DB40F}" destId="{0B27C977-A1C8-41C0-ABD4-2EC79A2E22AF}" srcOrd="0" destOrd="0" presId="urn:microsoft.com/office/officeart/2008/layout/TitledPictureBlocks"/>
    <dgm:cxn modelId="{FC524F88-55D3-4BD5-AC74-5E6123E6BB5E}" srcId="{B646517D-E741-40D9-B268-C1C8CE795398}" destId="{6D07A833-D490-4EDD-87C5-AEDE3FC9BC99}" srcOrd="2" destOrd="0" parTransId="{0F59F4DD-A0D1-42CF-84D3-9ECE59ECAA9D}" sibTransId="{49DE62A0-204F-42BB-91C6-3280D086CF5D}"/>
    <dgm:cxn modelId="{439EC58E-5B04-4530-8AEF-C027B56FF568}" type="presOf" srcId="{3CFA930B-1DDB-4462-8797-6DE1B27FB1C4}" destId="{4E8A8670-C76E-4138-8E43-1DBDF217CDDC}" srcOrd="0" destOrd="0" presId="urn:microsoft.com/office/officeart/2008/layout/TitledPictureBlocks"/>
    <dgm:cxn modelId="{7EC9D07B-76DC-459D-93BD-D0D4DE2631CB}" srcId="{DAB82F65-B2C1-4174-A10D-DF62C64B6029}" destId="{63136CE0-F302-4DC9-BB3B-602173FD7604}" srcOrd="0" destOrd="0" parTransId="{86DD3589-4D94-4DAE-87B9-006FD88BD038}" sibTransId="{E331199B-E4B1-4A68-8BD9-A5B8BFC1D624}"/>
    <dgm:cxn modelId="{15E18E57-CD5C-4D86-B808-31A7A4FC4548}" type="presOf" srcId="{1B44857B-0BE2-43FE-BF32-CE8E21F7AD94}" destId="{A5CF76B9-0E6D-4D67-92D7-E83A1564F3AB}" srcOrd="0" destOrd="0" presId="urn:microsoft.com/office/officeart/2008/layout/TitledPictureBlocks"/>
    <dgm:cxn modelId="{EDFF1601-4F46-44CE-817C-996C5F61F5BA}" srcId="{1B44857B-0BE2-43FE-BF32-CE8E21F7AD94}" destId="{4E73E4A3-A304-4DBD-9CEB-25ACD00DB40F}" srcOrd="0" destOrd="0" parTransId="{F8AE4278-1B45-4593-B149-59578D4ACFF5}" sibTransId="{A03A4632-F97D-47BC-B38D-A3806EAD4DDE}"/>
    <dgm:cxn modelId="{7FE202E9-12C0-4416-869B-529DCC398AD1}" srcId="{6D07A833-D490-4EDD-87C5-AEDE3FC9BC99}" destId="{3CFA930B-1DDB-4462-8797-6DE1B27FB1C4}" srcOrd="0" destOrd="0" parTransId="{4ABE3583-0EAB-4940-9D23-C5E5A734EDEF}" sibTransId="{F8493F7D-FCE3-4869-9A97-F66898A3038F}"/>
    <dgm:cxn modelId="{E890831A-2D63-42F4-8034-9FAD78F05900}" type="presOf" srcId="{CE492321-0555-4483-9787-02A4F226C310}" destId="{4EF30C1E-A4EB-4F30-ACF8-D7989A57D056}" srcOrd="0" destOrd="1" presId="urn:microsoft.com/office/officeart/2008/layout/TitledPictureBlocks"/>
    <dgm:cxn modelId="{157EAE2E-5794-406E-A325-C99B533823FA}" type="presOf" srcId="{B646517D-E741-40D9-B268-C1C8CE795398}" destId="{310C6110-0826-400A-848E-57E11BBB5663}" srcOrd="0" destOrd="0" presId="urn:microsoft.com/office/officeart/2008/layout/TitledPictureBlocks"/>
    <dgm:cxn modelId="{78D02B79-AB2F-493D-ADC0-DBC252219CD2}" type="presOf" srcId="{DAB82F65-B2C1-4174-A10D-DF62C64B6029}" destId="{8AD1E1CA-B580-4BE4-B205-42884E30A890}" srcOrd="0" destOrd="0" presId="urn:microsoft.com/office/officeart/2008/layout/TitledPictureBlocks"/>
    <dgm:cxn modelId="{C020BF40-C4DB-4E51-B79A-A8EE37683EC3}" srcId="{B646517D-E741-40D9-B268-C1C8CE795398}" destId="{1B44857B-0BE2-43FE-BF32-CE8E21F7AD94}" srcOrd="1" destOrd="0" parTransId="{7B2817F0-D0B4-444D-9B0E-A98916F56BDF}" sibTransId="{369E620A-9D2A-4C0A-99C7-E9CD27F56E8C}"/>
    <dgm:cxn modelId="{02CD438F-84FC-432F-BCD1-75204B6434B0}" type="presOf" srcId="{58F1F025-E2C4-4257-8ECE-237B11E0B2BE}" destId="{4EF30C1E-A4EB-4F30-ACF8-D7989A57D056}" srcOrd="0" destOrd="2" presId="urn:microsoft.com/office/officeart/2008/layout/TitledPictureBlocks"/>
    <dgm:cxn modelId="{B32AE804-462D-4FC3-8EF7-278F6E38CA46}" srcId="{DAB82F65-B2C1-4174-A10D-DF62C64B6029}" destId="{58F1F025-E2C4-4257-8ECE-237B11E0B2BE}" srcOrd="2" destOrd="0" parTransId="{E7643C29-559A-4F7C-9147-7750A76E31C0}" sibTransId="{8F513331-180E-4000-81BE-916086E5A8FC}"/>
    <dgm:cxn modelId="{98680FB8-B7CF-4FEA-BB65-3EEEE90EAD23}" srcId="{DAB82F65-B2C1-4174-A10D-DF62C64B6029}" destId="{CE492321-0555-4483-9787-02A4F226C310}" srcOrd="1" destOrd="0" parTransId="{1F66CD51-0F73-4FBF-A868-E6BD0EFBC74E}" sibTransId="{74D720F8-EF9B-43A8-9508-764CF0ABFFF1}"/>
    <dgm:cxn modelId="{D2104679-B072-4D51-B89C-80E6C675D1C7}" type="presOf" srcId="{6D07A833-D490-4EDD-87C5-AEDE3FC9BC99}" destId="{8C131E1C-DABD-4401-9C5D-CDC28EA8CBB8}" srcOrd="0" destOrd="0" presId="urn:microsoft.com/office/officeart/2008/layout/TitledPictureBlocks"/>
    <dgm:cxn modelId="{DDA2E0A7-EB3F-4DB7-8C05-22650CA03DE3}" type="presParOf" srcId="{310C6110-0826-400A-848E-57E11BBB5663}" destId="{8E6FF9C8-06C3-4FD2-9D24-31799BBF849A}" srcOrd="0" destOrd="0" presId="urn:microsoft.com/office/officeart/2008/layout/TitledPictureBlocks"/>
    <dgm:cxn modelId="{0B13B8C8-434C-4754-ABCF-07CF0615F817}" type="presParOf" srcId="{8E6FF9C8-06C3-4FD2-9D24-31799BBF849A}" destId="{8AD1E1CA-B580-4BE4-B205-42884E30A890}" srcOrd="0" destOrd="0" presId="urn:microsoft.com/office/officeart/2008/layout/TitledPictureBlocks"/>
    <dgm:cxn modelId="{1546990E-084D-428A-8952-C71862FFCF8A}" type="presParOf" srcId="{8E6FF9C8-06C3-4FD2-9D24-31799BBF849A}" destId="{B2D34283-3F5D-4516-889E-24B977B11CF3}" srcOrd="1" destOrd="0" presId="urn:microsoft.com/office/officeart/2008/layout/TitledPictureBlocks"/>
    <dgm:cxn modelId="{3023B09E-7053-43F9-8570-68920DCAABFE}" type="presParOf" srcId="{8E6FF9C8-06C3-4FD2-9D24-31799BBF849A}" destId="{4EF30C1E-A4EB-4F30-ACF8-D7989A57D056}" srcOrd="2" destOrd="0" presId="urn:microsoft.com/office/officeart/2008/layout/TitledPictureBlocks"/>
    <dgm:cxn modelId="{EFB5BE8B-3C08-48C0-A037-57CEFE88F7D1}" type="presParOf" srcId="{310C6110-0826-400A-848E-57E11BBB5663}" destId="{C7B6CB15-BCB8-473A-8A89-D50AB0D6C9BD}" srcOrd="1" destOrd="0" presId="urn:microsoft.com/office/officeart/2008/layout/TitledPictureBlocks"/>
    <dgm:cxn modelId="{1D61F947-0D23-4DB0-9A02-995553E34F17}" type="presParOf" srcId="{310C6110-0826-400A-848E-57E11BBB5663}" destId="{190B46F0-2487-49CC-958A-F4FBEB65564A}" srcOrd="2" destOrd="0" presId="urn:microsoft.com/office/officeart/2008/layout/TitledPictureBlocks"/>
    <dgm:cxn modelId="{9EAE211A-C4CF-42B7-BBFD-2803DD137F4E}" type="presParOf" srcId="{190B46F0-2487-49CC-958A-F4FBEB65564A}" destId="{A5CF76B9-0E6D-4D67-92D7-E83A1564F3AB}" srcOrd="0" destOrd="0" presId="urn:microsoft.com/office/officeart/2008/layout/TitledPictureBlocks"/>
    <dgm:cxn modelId="{F560565E-FB5F-4ECF-A945-79698CEF86CF}" type="presParOf" srcId="{190B46F0-2487-49CC-958A-F4FBEB65564A}" destId="{C4407AF8-38A7-414D-B6E1-12DCF7D01606}" srcOrd="1" destOrd="0" presId="urn:microsoft.com/office/officeart/2008/layout/TitledPictureBlocks"/>
    <dgm:cxn modelId="{29C79360-981A-4C51-83BC-88BA950A5EC6}" type="presParOf" srcId="{190B46F0-2487-49CC-958A-F4FBEB65564A}" destId="{0B27C977-A1C8-41C0-ABD4-2EC79A2E22AF}" srcOrd="2" destOrd="0" presId="urn:microsoft.com/office/officeart/2008/layout/TitledPictureBlocks"/>
    <dgm:cxn modelId="{55B0F7B3-8A98-49D9-981B-45BB3EF74E6A}" type="presParOf" srcId="{310C6110-0826-400A-848E-57E11BBB5663}" destId="{E41CACFD-AABA-4209-8610-A3AFB32568D9}" srcOrd="3" destOrd="0" presId="urn:microsoft.com/office/officeart/2008/layout/TitledPictureBlocks"/>
    <dgm:cxn modelId="{CE2796D1-3534-4828-AECE-E362153CEA14}" type="presParOf" srcId="{310C6110-0826-400A-848E-57E11BBB5663}" destId="{AD985037-6221-47BA-B2BE-84C88D4511DA}" srcOrd="4" destOrd="0" presId="urn:microsoft.com/office/officeart/2008/layout/TitledPictureBlocks"/>
    <dgm:cxn modelId="{7EDA77CE-C6AC-4AF2-A1B0-4803F190B633}" type="presParOf" srcId="{AD985037-6221-47BA-B2BE-84C88D4511DA}" destId="{8C131E1C-DABD-4401-9C5D-CDC28EA8CBB8}" srcOrd="0" destOrd="0" presId="urn:microsoft.com/office/officeart/2008/layout/TitledPictureBlocks"/>
    <dgm:cxn modelId="{591CE95C-6920-48A8-98AD-F7FF61ED30C2}" type="presParOf" srcId="{AD985037-6221-47BA-B2BE-84C88D4511DA}" destId="{1E409FD6-B784-473E-A5AB-CB3FA0338ADA}" srcOrd="1" destOrd="0" presId="urn:microsoft.com/office/officeart/2008/layout/TitledPictureBlocks"/>
    <dgm:cxn modelId="{442BBAF0-404B-4AA7-A7B9-446D6FA9C24E}" type="presParOf" srcId="{AD985037-6221-47BA-B2BE-84C88D4511DA}" destId="{4E8A8670-C76E-4138-8E43-1DBDF217CDDC}"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DE0EFF2-104F-458D-B939-7EE96A7D6C5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NI"/>
        </a:p>
      </dgm:t>
    </dgm:pt>
    <dgm:pt modelId="{5CB32415-209B-4DE8-BBFD-81B349C8C684}">
      <dgm:prSet phldrT="[Texto]" custT="1"/>
      <dgm:spPr/>
      <dgm:t>
        <a:bodyPr/>
        <a:lstStyle/>
        <a:p>
          <a:r>
            <a:rPr lang="es-NI" sz="1800" b="1" smtClean="0"/>
            <a:t>JULY, 2014</a:t>
          </a:r>
          <a:endParaRPr lang="es-NI" sz="1800" b="1" dirty="0"/>
        </a:p>
      </dgm:t>
    </dgm:pt>
    <dgm:pt modelId="{53900A9A-E10B-477D-ABB4-0A096DA7CA2C}" type="parTrans" cxnId="{B488B130-D459-42E0-92E5-ACBD74A212CB}">
      <dgm:prSet/>
      <dgm:spPr/>
      <dgm:t>
        <a:bodyPr/>
        <a:lstStyle/>
        <a:p>
          <a:endParaRPr lang="es-NI" sz="1600" b="1"/>
        </a:p>
      </dgm:t>
    </dgm:pt>
    <dgm:pt modelId="{20C9D5E1-2B94-4722-AA3E-26F3AF195694}" type="sibTrans" cxnId="{B488B130-D459-42E0-92E5-ACBD74A212CB}">
      <dgm:prSet/>
      <dgm:spPr/>
      <dgm:t>
        <a:bodyPr/>
        <a:lstStyle/>
        <a:p>
          <a:endParaRPr lang="es-NI" sz="1600" b="1"/>
        </a:p>
      </dgm:t>
    </dgm:pt>
    <dgm:pt modelId="{240B980F-9DD8-4CB5-92B4-C08238C2FAA1}">
      <dgm:prSet custT="1"/>
      <dgm:spPr/>
      <dgm:t>
        <a:bodyPr/>
        <a:lstStyle/>
        <a:p>
          <a:r>
            <a:rPr lang="es-NI" sz="1800" b="1" dirty="0" smtClean="0"/>
            <a:t>PRESENTATION OF THE ROUTE</a:t>
          </a:r>
        </a:p>
      </dgm:t>
    </dgm:pt>
    <dgm:pt modelId="{16220074-700C-4E3C-9F98-7971955CE864}" type="parTrans" cxnId="{FF444BD6-5E01-40AB-AE34-34793396EFAD}">
      <dgm:prSet/>
      <dgm:spPr/>
      <dgm:t>
        <a:bodyPr/>
        <a:lstStyle/>
        <a:p>
          <a:endParaRPr lang="es-NI"/>
        </a:p>
      </dgm:t>
    </dgm:pt>
    <dgm:pt modelId="{28149460-48B9-4F69-BE66-110CB55E12AC}" type="sibTrans" cxnId="{FF444BD6-5E01-40AB-AE34-34793396EFAD}">
      <dgm:prSet/>
      <dgm:spPr/>
      <dgm:t>
        <a:bodyPr/>
        <a:lstStyle/>
        <a:p>
          <a:endParaRPr lang="es-NI"/>
        </a:p>
      </dgm:t>
    </dgm:pt>
    <dgm:pt modelId="{D39A9125-3F92-4BA5-B3BB-7D9052511A4D}">
      <dgm:prSet custT="1"/>
      <dgm:spPr/>
      <dgm:t>
        <a:bodyPr/>
        <a:lstStyle/>
        <a:p>
          <a:r>
            <a:rPr lang="es-NI" sz="1800" b="1" dirty="0" smtClean="0"/>
            <a:t>AUGUST 23-OCTOBER 15, 2014</a:t>
          </a:r>
        </a:p>
      </dgm:t>
    </dgm:pt>
    <dgm:pt modelId="{7348358C-E4C9-45CD-A115-59A3D4E68060}" type="parTrans" cxnId="{5D47B389-32B5-43E6-9466-1C4C50B9BF17}">
      <dgm:prSet/>
      <dgm:spPr/>
      <dgm:t>
        <a:bodyPr/>
        <a:lstStyle/>
        <a:p>
          <a:endParaRPr lang="es-NI"/>
        </a:p>
      </dgm:t>
    </dgm:pt>
    <dgm:pt modelId="{D0B0D831-4AB6-4B12-A513-E8C1ACE59D61}" type="sibTrans" cxnId="{5D47B389-32B5-43E6-9466-1C4C50B9BF17}">
      <dgm:prSet/>
      <dgm:spPr/>
      <dgm:t>
        <a:bodyPr/>
        <a:lstStyle/>
        <a:p>
          <a:endParaRPr lang="es-NI"/>
        </a:p>
      </dgm:t>
    </dgm:pt>
    <dgm:pt modelId="{63FDBC0C-8796-4041-8246-A151760EC218}">
      <dgm:prSet custT="1"/>
      <dgm:spPr/>
      <dgm:t>
        <a:bodyPr/>
        <a:lstStyle/>
        <a:p>
          <a:r>
            <a:rPr lang="en-US" sz="1800" b="1" dirty="0" smtClean="0"/>
            <a:t>CENSUS FROM POPULATION AND PROPERTY</a:t>
          </a:r>
          <a:endParaRPr lang="es-NI" sz="1800" b="1" dirty="0" smtClean="0"/>
        </a:p>
      </dgm:t>
    </dgm:pt>
    <dgm:pt modelId="{A16E0CE6-F338-49D6-BACC-8E9868AC5B92}" type="parTrans" cxnId="{418F3606-2758-4AB2-94CD-4F7482F279B9}">
      <dgm:prSet/>
      <dgm:spPr/>
      <dgm:t>
        <a:bodyPr/>
        <a:lstStyle/>
        <a:p>
          <a:endParaRPr lang="es-NI"/>
        </a:p>
      </dgm:t>
    </dgm:pt>
    <dgm:pt modelId="{9D9DB8C8-4B57-454E-BDE7-D44E7DC18540}" type="sibTrans" cxnId="{418F3606-2758-4AB2-94CD-4F7482F279B9}">
      <dgm:prSet/>
      <dgm:spPr/>
      <dgm:t>
        <a:bodyPr/>
        <a:lstStyle/>
        <a:p>
          <a:endParaRPr lang="es-NI"/>
        </a:p>
      </dgm:t>
    </dgm:pt>
    <dgm:pt modelId="{E97B8B88-6467-49FA-A4BA-30A2B33DE65E}">
      <dgm:prSet custT="1"/>
      <dgm:spPr/>
      <dgm:t>
        <a:bodyPr/>
        <a:lstStyle/>
        <a:p>
          <a:r>
            <a:rPr lang="es-NI" sz="1800" b="1" dirty="0" smtClean="0"/>
            <a:t>NOVEMBER 20, 2014</a:t>
          </a:r>
        </a:p>
      </dgm:t>
    </dgm:pt>
    <dgm:pt modelId="{6E7062B1-8C9A-42EE-B5C5-4D0D29B33FF0}" type="parTrans" cxnId="{FC1FB6ED-77D5-4C51-B408-F5A6F736A9F6}">
      <dgm:prSet/>
      <dgm:spPr/>
      <dgm:t>
        <a:bodyPr/>
        <a:lstStyle/>
        <a:p>
          <a:endParaRPr lang="es-NI"/>
        </a:p>
      </dgm:t>
    </dgm:pt>
    <dgm:pt modelId="{C4F4EF64-AF5E-4DCB-B877-F761607E71D9}" type="sibTrans" cxnId="{FC1FB6ED-77D5-4C51-B408-F5A6F736A9F6}">
      <dgm:prSet/>
      <dgm:spPr/>
      <dgm:t>
        <a:bodyPr/>
        <a:lstStyle/>
        <a:p>
          <a:endParaRPr lang="es-NI"/>
        </a:p>
      </dgm:t>
    </dgm:pt>
    <dgm:pt modelId="{E6F23E30-136F-4C8B-BA44-DCD67221ACF7}">
      <dgm:prSet custT="1"/>
      <dgm:spPr/>
      <dgm:t>
        <a:bodyPr/>
        <a:lstStyle/>
        <a:p>
          <a:r>
            <a:rPr lang="es-NI" sz="1800" b="1" dirty="0" smtClean="0"/>
            <a:t>PRESENTATION OF THE GRAND CANAL PROJECT</a:t>
          </a:r>
        </a:p>
      </dgm:t>
    </dgm:pt>
    <dgm:pt modelId="{5910B31D-4ABA-4FEE-94A0-47BC1A9E5AA7}" type="parTrans" cxnId="{CCFB5483-331C-4B54-888B-5A9EAF8FB4A0}">
      <dgm:prSet/>
      <dgm:spPr/>
      <dgm:t>
        <a:bodyPr/>
        <a:lstStyle/>
        <a:p>
          <a:endParaRPr lang="es-NI"/>
        </a:p>
      </dgm:t>
    </dgm:pt>
    <dgm:pt modelId="{E72BB7D7-CA06-4645-8557-B9059811F0F3}" type="sibTrans" cxnId="{CCFB5483-331C-4B54-888B-5A9EAF8FB4A0}">
      <dgm:prSet/>
      <dgm:spPr/>
      <dgm:t>
        <a:bodyPr/>
        <a:lstStyle/>
        <a:p>
          <a:endParaRPr lang="es-NI"/>
        </a:p>
      </dgm:t>
    </dgm:pt>
    <dgm:pt modelId="{C57D1D52-47E6-496E-97B8-40A8FA2E5AF3}">
      <dgm:prSet custT="1"/>
      <dgm:spPr/>
      <dgm:t>
        <a:bodyPr/>
        <a:lstStyle/>
        <a:p>
          <a:r>
            <a:rPr lang="es-NI" sz="1800" b="1" dirty="0" smtClean="0"/>
            <a:t>DECEMBER, 2014</a:t>
          </a:r>
        </a:p>
      </dgm:t>
    </dgm:pt>
    <dgm:pt modelId="{AAAD1797-BA7B-4319-A1C3-918D7CCB151D}" type="parTrans" cxnId="{DCCD095B-8C86-4EBB-AB5B-6931CCD95A13}">
      <dgm:prSet/>
      <dgm:spPr/>
      <dgm:t>
        <a:bodyPr/>
        <a:lstStyle/>
        <a:p>
          <a:endParaRPr lang="es-NI"/>
        </a:p>
      </dgm:t>
    </dgm:pt>
    <dgm:pt modelId="{2F2F239F-243A-418F-8C3B-F3D7A77DCAF7}" type="sibTrans" cxnId="{DCCD095B-8C86-4EBB-AB5B-6931CCD95A13}">
      <dgm:prSet/>
      <dgm:spPr/>
      <dgm:t>
        <a:bodyPr/>
        <a:lstStyle/>
        <a:p>
          <a:endParaRPr lang="es-NI"/>
        </a:p>
      </dgm:t>
    </dgm:pt>
    <dgm:pt modelId="{B195792D-30A9-4B5D-B3C7-828098BA0748}">
      <dgm:prSet custT="1"/>
      <dgm:spPr/>
      <dgm:t>
        <a:bodyPr/>
        <a:lstStyle/>
        <a:p>
          <a:r>
            <a:rPr lang="es-NI" sz="1800" b="1" dirty="0" smtClean="0"/>
            <a:t>PRESENTATION OF FESEABILITY STUDIES</a:t>
          </a:r>
        </a:p>
      </dgm:t>
    </dgm:pt>
    <dgm:pt modelId="{626B7DAA-C188-43D0-927E-3CAC97129C6B}" type="parTrans" cxnId="{B16A205C-C2A7-45F0-92BE-AD5A944BD338}">
      <dgm:prSet/>
      <dgm:spPr/>
      <dgm:t>
        <a:bodyPr/>
        <a:lstStyle/>
        <a:p>
          <a:endParaRPr lang="es-NI"/>
        </a:p>
      </dgm:t>
    </dgm:pt>
    <dgm:pt modelId="{96807618-80F3-4176-8ECB-0CC8D31BA6F5}" type="sibTrans" cxnId="{B16A205C-C2A7-45F0-92BE-AD5A944BD338}">
      <dgm:prSet/>
      <dgm:spPr/>
      <dgm:t>
        <a:bodyPr/>
        <a:lstStyle/>
        <a:p>
          <a:endParaRPr lang="es-NI"/>
        </a:p>
      </dgm:t>
    </dgm:pt>
    <dgm:pt modelId="{746F6D2E-D6B0-4718-85AF-5EACBE5E5CB4}">
      <dgm:prSet custT="1"/>
      <dgm:spPr/>
      <dgm:t>
        <a:bodyPr/>
        <a:lstStyle/>
        <a:p>
          <a:r>
            <a:rPr lang="es-NI" sz="1800" b="1" dirty="0" smtClean="0"/>
            <a:t>DECEMBER 22, 2014</a:t>
          </a:r>
        </a:p>
      </dgm:t>
    </dgm:pt>
    <dgm:pt modelId="{B6BD8BFD-B2E6-44CC-89EF-219C72E7CEA2}" type="parTrans" cxnId="{BF96A291-FD85-4CD9-940B-46002F21B7C4}">
      <dgm:prSet/>
      <dgm:spPr/>
      <dgm:t>
        <a:bodyPr/>
        <a:lstStyle/>
        <a:p>
          <a:endParaRPr lang="es-NI"/>
        </a:p>
      </dgm:t>
    </dgm:pt>
    <dgm:pt modelId="{D40D2EBE-A6E6-4C29-8DC9-D4DA4CD9D0AF}" type="sibTrans" cxnId="{BF96A291-FD85-4CD9-940B-46002F21B7C4}">
      <dgm:prSet/>
      <dgm:spPr/>
      <dgm:t>
        <a:bodyPr/>
        <a:lstStyle/>
        <a:p>
          <a:endParaRPr lang="es-NI"/>
        </a:p>
      </dgm:t>
    </dgm:pt>
    <dgm:pt modelId="{4A2BEF0F-D50A-4361-98DC-8C9110AD8C2F}">
      <dgm:prSet custT="1"/>
      <dgm:spPr/>
      <dgm:t>
        <a:bodyPr/>
        <a:lstStyle/>
        <a:p>
          <a:r>
            <a:rPr lang="es-NI" sz="1800" b="1" dirty="0" smtClean="0"/>
            <a:t>CONSTRUCTION STARTS</a:t>
          </a:r>
        </a:p>
      </dgm:t>
    </dgm:pt>
    <dgm:pt modelId="{D732CA44-B228-4893-AD2E-E77EB8C88B4B}" type="parTrans" cxnId="{63186E52-1AA7-433A-AA11-53B277DF3FA0}">
      <dgm:prSet/>
      <dgm:spPr/>
      <dgm:t>
        <a:bodyPr/>
        <a:lstStyle/>
        <a:p>
          <a:endParaRPr lang="es-NI"/>
        </a:p>
      </dgm:t>
    </dgm:pt>
    <dgm:pt modelId="{D5FA5A3E-4233-458A-9701-2B9EA75A38C7}" type="sibTrans" cxnId="{63186E52-1AA7-433A-AA11-53B277DF3FA0}">
      <dgm:prSet/>
      <dgm:spPr/>
      <dgm:t>
        <a:bodyPr/>
        <a:lstStyle/>
        <a:p>
          <a:endParaRPr lang="es-NI"/>
        </a:p>
      </dgm:t>
    </dgm:pt>
    <dgm:pt modelId="{67E7F435-CE64-4D65-81AF-BC35AE321D72}">
      <dgm:prSet custT="1"/>
      <dgm:spPr/>
      <dgm:t>
        <a:bodyPr/>
        <a:lstStyle/>
        <a:p>
          <a:r>
            <a:rPr lang="es-NI" sz="1800" b="1" dirty="0" smtClean="0"/>
            <a:t>DECEMBER 2019</a:t>
          </a:r>
        </a:p>
      </dgm:t>
    </dgm:pt>
    <dgm:pt modelId="{47F20777-C202-4C8B-9FBD-1F346B1F952E}" type="parTrans" cxnId="{72E9B35A-C627-4D68-8EA0-138DED7E0963}">
      <dgm:prSet/>
      <dgm:spPr/>
      <dgm:t>
        <a:bodyPr/>
        <a:lstStyle/>
        <a:p>
          <a:endParaRPr lang="es-NI"/>
        </a:p>
      </dgm:t>
    </dgm:pt>
    <dgm:pt modelId="{896DC222-B083-4398-9809-631E31E367B5}" type="sibTrans" cxnId="{72E9B35A-C627-4D68-8EA0-138DED7E0963}">
      <dgm:prSet/>
      <dgm:spPr/>
      <dgm:t>
        <a:bodyPr/>
        <a:lstStyle/>
        <a:p>
          <a:endParaRPr lang="es-NI"/>
        </a:p>
      </dgm:t>
    </dgm:pt>
    <dgm:pt modelId="{B651E53A-E731-4947-A691-4D4E1C4B1B70}">
      <dgm:prSet custT="1"/>
      <dgm:spPr/>
      <dgm:t>
        <a:bodyPr/>
        <a:lstStyle/>
        <a:p>
          <a:r>
            <a:rPr lang="es-NI" sz="1800" b="1" dirty="0" smtClean="0"/>
            <a:t>CONSTRUCTIONS ENDS</a:t>
          </a:r>
        </a:p>
      </dgm:t>
    </dgm:pt>
    <dgm:pt modelId="{FBD555D3-45A1-4EBE-B45A-126FC43082B6}" type="parTrans" cxnId="{0221E571-6B9C-49E0-9177-CC358B828FEF}">
      <dgm:prSet/>
      <dgm:spPr/>
      <dgm:t>
        <a:bodyPr/>
        <a:lstStyle/>
        <a:p>
          <a:endParaRPr lang="es-NI"/>
        </a:p>
      </dgm:t>
    </dgm:pt>
    <dgm:pt modelId="{9F8EA6E0-F6AA-42B3-97B6-A4FF2F519E98}" type="sibTrans" cxnId="{0221E571-6B9C-49E0-9177-CC358B828FEF}">
      <dgm:prSet/>
      <dgm:spPr/>
      <dgm:t>
        <a:bodyPr/>
        <a:lstStyle/>
        <a:p>
          <a:endParaRPr lang="es-NI"/>
        </a:p>
      </dgm:t>
    </dgm:pt>
    <dgm:pt modelId="{62D5DA89-19A1-4A11-91F6-5A973FCDC7B3}" type="pres">
      <dgm:prSet presAssocID="{6DE0EFF2-104F-458D-B939-7EE96A7D6C51}" presName="linear" presStyleCnt="0">
        <dgm:presLayoutVars>
          <dgm:dir/>
          <dgm:animLvl val="lvl"/>
          <dgm:resizeHandles val="exact"/>
        </dgm:presLayoutVars>
      </dgm:prSet>
      <dgm:spPr/>
      <dgm:t>
        <a:bodyPr/>
        <a:lstStyle/>
        <a:p>
          <a:endParaRPr lang="es-NI"/>
        </a:p>
      </dgm:t>
    </dgm:pt>
    <dgm:pt modelId="{9AA6069A-3EFF-4603-B6E7-541DFCF09F09}" type="pres">
      <dgm:prSet presAssocID="{5CB32415-209B-4DE8-BBFD-81B349C8C684}" presName="parentLin" presStyleCnt="0"/>
      <dgm:spPr/>
      <dgm:t>
        <a:bodyPr/>
        <a:lstStyle/>
        <a:p>
          <a:endParaRPr lang="es-NI"/>
        </a:p>
      </dgm:t>
    </dgm:pt>
    <dgm:pt modelId="{D6BDB11A-7A8B-422A-BFF4-83AE70EC049F}" type="pres">
      <dgm:prSet presAssocID="{5CB32415-209B-4DE8-BBFD-81B349C8C684}" presName="parentLeftMargin" presStyleLbl="node1" presStyleIdx="0" presStyleCnt="6"/>
      <dgm:spPr/>
      <dgm:t>
        <a:bodyPr/>
        <a:lstStyle/>
        <a:p>
          <a:endParaRPr lang="es-NI"/>
        </a:p>
      </dgm:t>
    </dgm:pt>
    <dgm:pt modelId="{771148FF-5E1E-4208-AB38-CFEF29DFA317}" type="pres">
      <dgm:prSet presAssocID="{5CB32415-209B-4DE8-BBFD-81B349C8C684}" presName="parentText" presStyleLbl="node1" presStyleIdx="0" presStyleCnt="6">
        <dgm:presLayoutVars>
          <dgm:chMax val="0"/>
          <dgm:bulletEnabled val="1"/>
        </dgm:presLayoutVars>
      </dgm:prSet>
      <dgm:spPr/>
      <dgm:t>
        <a:bodyPr/>
        <a:lstStyle/>
        <a:p>
          <a:endParaRPr lang="es-NI"/>
        </a:p>
      </dgm:t>
    </dgm:pt>
    <dgm:pt modelId="{5F165F01-7A8E-4568-AA71-69D3789B4A68}" type="pres">
      <dgm:prSet presAssocID="{5CB32415-209B-4DE8-BBFD-81B349C8C684}" presName="negativeSpace" presStyleCnt="0"/>
      <dgm:spPr/>
      <dgm:t>
        <a:bodyPr/>
        <a:lstStyle/>
        <a:p>
          <a:endParaRPr lang="es-NI"/>
        </a:p>
      </dgm:t>
    </dgm:pt>
    <dgm:pt modelId="{DAEE8B1E-6D2B-4745-9690-494987601966}" type="pres">
      <dgm:prSet presAssocID="{5CB32415-209B-4DE8-BBFD-81B349C8C684}" presName="childText" presStyleLbl="conFgAcc1" presStyleIdx="0" presStyleCnt="6">
        <dgm:presLayoutVars>
          <dgm:bulletEnabled val="1"/>
        </dgm:presLayoutVars>
      </dgm:prSet>
      <dgm:spPr/>
      <dgm:t>
        <a:bodyPr/>
        <a:lstStyle/>
        <a:p>
          <a:endParaRPr lang="es-NI"/>
        </a:p>
      </dgm:t>
    </dgm:pt>
    <dgm:pt modelId="{3CB11D9E-05E9-4F32-A0A6-D8F5694D11FC}" type="pres">
      <dgm:prSet presAssocID="{20C9D5E1-2B94-4722-AA3E-26F3AF195694}" presName="spaceBetweenRectangles" presStyleCnt="0"/>
      <dgm:spPr/>
      <dgm:t>
        <a:bodyPr/>
        <a:lstStyle/>
        <a:p>
          <a:endParaRPr lang="es-NI"/>
        </a:p>
      </dgm:t>
    </dgm:pt>
    <dgm:pt modelId="{8B7F836A-463D-40B6-91E9-06ACA69671ED}" type="pres">
      <dgm:prSet presAssocID="{D39A9125-3F92-4BA5-B3BB-7D9052511A4D}" presName="parentLin" presStyleCnt="0"/>
      <dgm:spPr/>
    </dgm:pt>
    <dgm:pt modelId="{F590175B-0BB9-4726-B80F-C5297D3EB03E}" type="pres">
      <dgm:prSet presAssocID="{D39A9125-3F92-4BA5-B3BB-7D9052511A4D}" presName="parentLeftMargin" presStyleLbl="node1" presStyleIdx="0" presStyleCnt="6"/>
      <dgm:spPr/>
      <dgm:t>
        <a:bodyPr/>
        <a:lstStyle/>
        <a:p>
          <a:endParaRPr lang="es-NI"/>
        </a:p>
      </dgm:t>
    </dgm:pt>
    <dgm:pt modelId="{2715EAEE-EDEF-485A-9460-23F0E2F4CAC5}" type="pres">
      <dgm:prSet presAssocID="{D39A9125-3F92-4BA5-B3BB-7D9052511A4D}" presName="parentText" presStyleLbl="node1" presStyleIdx="1" presStyleCnt="6">
        <dgm:presLayoutVars>
          <dgm:chMax val="0"/>
          <dgm:bulletEnabled val="1"/>
        </dgm:presLayoutVars>
      </dgm:prSet>
      <dgm:spPr/>
      <dgm:t>
        <a:bodyPr/>
        <a:lstStyle/>
        <a:p>
          <a:endParaRPr lang="es-NI"/>
        </a:p>
      </dgm:t>
    </dgm:pt>
    <dgm:pt modelId="{4999FD47-A3A9-41DD-8B1F-51EC02BCCC77}" type="pres">
      <dgm:prSet presAssocID="{D39A9125-3F92-4BA5-B3BB-7D9052511A4D}" presName="negativeSpace" presStyleCnt="0"/>
      <dgm:spPr/>
    </dgm:pt>
    <dgm:pt modelId="{F38C2E2E-A67E-4989-A2C9-70AE086AE5DE}" type="pres">
      <dgm:prSet presAssocID="{D39A9125-3F92-4BA5-B3BB-7D9052511A4D}" presName="childText" presStyleLbl="conFgAcc1" presStyleIdx="1" presStyleCnt="6">
        <dgm:presLayoutVars>
          <dgm:bulletEnabled val="1"/>
        </dgm:presLayoutVars>
      </dgm:prSet>
      <dgm:spPr/>
      <dgm:t>
        <a:bodyPr/>
        <a:lstStyle/>
        <a:p>
          <a:endParaRPr lang="es-NI"/>
        </a:p>
      </dgm:t>
    </dgm:pt>
    <dgm:pt modelId="{2D246DA6-05EC-4648-8436-74031B24CAE8}" type="pres">
      <dgm:prSet presAssocID="{D0B0D831-4AB6-4B12-A513-E8C1ACE59D61}" presName="spaceBetweenRectangles" presStyleCnt="0"/>
      <dgm:spPr/>
    </dgm:pt>
    <dgm:pt modelId="{DF104D7D-F648-4983-BC53-0431F9E094E8}" type="pres">
      <dgm:prSet presAssocID="{E97B8B88-6467-49FA-A4BA-30A2B33DE65E}" presName="parentLin" presStyleCnt="0"/>
      <dgm:spPr/>
    </dgm:pt>
    <dgm:pt modelId="{FC0AA367-5F8D-435A-A9A4-B2BB2B804CF9}" type="pres">
      <dgm:prSet presAssocID="{E97B8B88-6467-49FA-A4BA-30A2B33DE65E}" presName="parentLeftMargin" presStyleLbl="node1" presStyleIdx="1" presStyleCnt="6"/>
      <dgm:spPr/>
      <dgm:t>
        <a:bodyPr/>
        <a:lstStyle/>
        <a:p>
          <a:endParaRPr lang="es-NI"/>
        </a:p>
      </dgm:t>
    </dgm:pt>
    <dgm:pt modelId="{0597B724-BDF6-4ECD-8A0F-4AAE26D3DF5B}" type="pres">
      <dgm:prSet presAssocID="{E97B8B88-6467-49FA-A4BA-30A2B33DE65E}" presName="parentText" presStyleLbl="node1" presStyleIdx="2" presStyleCnt="6">
        <dgm:presLayoutVars>
          <dgm:chMax val="0"/>
          <dgm:bulletEnabled val="1"/>
        </dgm:presLayoutVars>
      </dgm:prSet>
      <dgm:spPr/>
      <dgm:t>
        <a:bodyPr/>
        <a:lstStyle/>
        <a:p>
          <a:endParaRPr lang="es-NI"/>
        </a:p>
      </dgm:t>
    </dgm:pt>
    <dgm:pt modelId="{2505E6E6-E4E9-4939-9344-282B2E5F77DC}" type="pres">
      <dgm:prSet presAssocID="{E97B8B88-6467-49FA-A4BA-30A2B33DE65E}" presName="negativeSpace" presStyleCnt="0"/>
      <dgm:spPr/>
    </dgm:pt>
    <dgm:pt modelId="{4CFC1CD3-3559-48BE-9A9A-506B7AC7C784}" type="pres">
      <dgm:prSet presAssocID="{E97B8B88-6467-49FA-A4BA-30A2B33DE65E}" presName="childText" presStyleLbl="conFgAcc1" presStyleIdx="2" presStyleCnt="6">
        <dgm:presLayoutVars>
          <dgm:bulletEnabled val="1"/>
        </dgm:presLayoutVars>
      </dgm:prSet>
      <dgm:spPr/>
      <dgm:t>
        <a:bodyPr/>
        <a:lstStyle/>
        <a:p>
          <a:endParaRPr lang="es-NI"/>
        </a:p>
      </dgm:t>
    </dgm:pt>
    <dgm:pt modelId="{41690509-6D97-4717-B767-820D99896627}" type="pres">
      <dgm:prSet presAssocID="{C4F4EF64-AF5E-4DCB-B877-F761607E71D9}" presName="spaceBetweenRectangles" presStyleCnt="0"/>
      <dgm:spPr/>
    </dgm:pt>
    <dgm:pt modelId="{01586D32-4CD4-4E25-8819-BDB0EDB142F2}" type="pres">
      <dgm:prSet presAssocID="{C57D1D52-47E6-496E-97B8-40A8FA2E5AF3}" presName="parentLin" presStyleCnt="0"/>
      <dgm:spPr/>
    </dgm:pt>
    <dgm:pt modelId="{37A393BF-2461-44A6-8A3F-131DF5FE7FB5}" type="pres">
      <dgm:prSet presAssocID="{C57D1D52-47E6-496E-97B8-40A8FA2E5AF3}" presName="parentLeftMargin" presStyleLbl="node1" presStyleIdx="2" presStyleCnt="6"/>
      <dgm:spPr/>
      <dgm:t>
        <a:bodyPr/>
        <a:lstStyle/>
        <a:p>
          <a:endParaRPr lang="es-NI"/>
        </a:p>
      </dgm:t>
    </dgm:pt>
    <dgm:pt modelId="{6F9336A8-AB26-4E50-A5FA-8FAD4770E3BB}" type="pres">
      <dgm:prSet presAssocID="{C57D1D52-47E6-496E-97B8-40A8FA2E5AF3}" presName="parentText" presStyleLbl="node1" presStyleIdx="3" presStyleCnt="6">
        <dgm:presLayoutVars>
          <dgm:chMax val="0"/>
          <dgm:bulletEnabled val="1"/>
        </dgm:presLayoutVars>
      </dgm:prSet>
      <dgm:spPr/>
      <dgm:t>
        <a:bodyPr/>
        <a:lstStyle/>
        <a:p>
          <a:endParaRPr lang="es-NI"/>
        </a:p>
      </dgm:t>
    </dgm:pt>
    <dgm:pt modelId="{F93F7CAE-7C00-47B3-A205-7C7C99BE2D14}" type="pres">
      <dgm:prSet presAssocID="{C57D1D52-47E6-496E-97B8-40A8FA2E5AF3}" presName="negativeSpace" presStyleCnt="0"/>
      <dgm:spPr/>
    </dgm:pt>
    <dgm:pt modelId="{DD605A06-0582-4ADC-A8FF-B4F7804E455E}" type="pres">
      <dgm:prSet presAssocID="{C57D1D52-47E6-496E-97B8-40A8FA2E5AF3}" presName="childText" presStyleLbl="conFgAcc1" presStyleIdx="3" presStyleCnt="6">
        <dgm:presLayoutVars>
          <dgm:bulletEnabled val="1"/>
        </dgm:presLayoutVars>
      </dgm:prSet>
      <dgm:spPr/>
      <dgm:t>
        <a:bodyPr/>
        <a:lstStyle/>
        <a:p>
          <a:endParaRPr lang="es-NI"/>
        </a:p>
      </dgm:t>
    </dgm:pt>
    <dgm:pt modelId="{2B5E96DB-53D3-4FA1-B058-56AE743D1555}" type="pres">
      <dgm:prSet presAssocID="{2F2F239F-243A-418F-8C3B-F3D7A77DCAF7}" presName="spaceBetweenRectangles" presStyleCnt="0"/>
      <dgm:spPr/>
    </dgm:pt>
    <dgm:pt modelId="{B634FF5E-2B38-4B74-AD0D-6824DFB23D5B}" type="pres">
      <dgm:prSet presAssocID="{746F6D2E-D6B0-4718-85AF-5EACBE5E5CB4}" presName="parentLin" presStyleCnt="0"/>
      <dgm:spPr/>
    </dgm:pt>
    <dgm:pt modelId="{6B34A5F2-E152-4954-9A45-7BEE9785D9C4}" type="pres">
      <dgm:prSet presAssocID="{746F6D2E-D6B0-4718-85AF-5EACBE5E5CB4}" presName="parentLeftMargin" presStyleLbl="node1" presStyleIdx="3" presStyleCnt="6"/>
      <dgm:spPr/>
      <dgm:t>
        <a:bodyPr/>
        <a:lstStyle/>
        <a:p>
          <a:endParaRPr lang="es-NI"/>
        </a:p>
      </dgm:t>
    </dgm:pt>
    <dgm:pt modelId="{D9D87A2D-CB99-450D-AB6C-B83CC22C5ECB}" type="pres">
      <dgm:prSet presAssocID="{746F6D2E-D6B0-4718-85AF-5EACBE5E5CB4}" presName="parentText" presStyleLbl="node1" presStyleIdx="4" presStyleCnt="6">
        <dgm:presLayoutVars>
          <dgm:chMax val="0"/>
          <dgm:bulletEnabled val="1"/>
        </dgm:presLayoutVars>
      </dgm:prSet>
      <dgm:spPr/>
      <dgm:t>
        <a:bodyPr/>
        <a:lstStyle/>
        <a:p>
          <a:endParaRPr lang="es-NI"/>
        </a:p>
      </dgm:t>
    </dgm:pt>
    <dgm:pt modelId="{D5BFAB12-3FD2-4E1E-B1B7-1E67218CB773}" type="pres">
      <dgm:prSet presAssocID="{746F6D2E-D6B0-4718-85AF-5EACBE5E5CB4}" presName="negativeSpace" presStyleCnt="0"/>
      <dgm:spPr/>
    </dgm:pt>
    <dgm:pt modelId="{379F457A-58DD-4A1B-AEED-362AE903FC2F}" type="pres">
      <dgm:prSet presAssocID="{746F6D2E-D6B0-4718-85AF-5EACBE5E5CB4}" presName="childText" presStyleLbl="conFgAcc1" presStyleIdx="4" presStyleCnt="6">
        <dgm:presLayoutVars>
          <dgm:bulletEnabled val="1"/>
        </dgm:presLayoutVars>
      </dgm:prSet>
      <dgm:spPr/>
      <dgm:t>
        <a:bodyPr/>
        <a:lstStyle/>
        <a:p>
          <a:endParaRPr lang="es-NI"/>
        </a:p>
      </dgm:t>
    </dgm:pt>
    <dgm:pt modelId="{FF9FF914-248C-4B81-AF10-AF69734EE6E5}" type="pres">
      <dgm:prSet presAssocID="{D40D2EBE-A6E6-4C29-8DC9-D4DA4CD9D0AF}" presName="spaceBetweenRectangles" presStyleCnt="0"/>
      <dgm:spPr/>
    </dgm:pt>
    <dgm:pt modelId="{FF4CCADA-FA55-4BA7-9DC1-0F7CCEA915B2}" type="pres">
      <dgm:prSet presAssocID="{67E7F435-CE64-4D65-81AF-BC35AE321D72}" presName="parentLin" presStyleCnt="0"/>
      <dgm:spPr/>
    </dgm:pt>
    <dgm:pt modelId="{6692C6DC-ED0A-4774-832E-2AEA2BAC2412}" type="pres">
      <dgm:prSet presAssocID="{67E7F435-CE64-4D65-81AF-BC35AE321D72}" presName="parentLeftMargin" presStyleLbl="node1" presStyleIdx="4" presStyleCnt="6"/>
      <dgm:spPr/>
      <dgm:t>
        <a:bodyPr/>
        <a:lstStyle/>
        <a:p>
          <a:endParaRPr lang="es-NI"/>
        </a:p>
      </dgm:t>
    </dgm:pt>
    <dgm:pt modelId="{521816C4-2D14-43B5-A579-F262AA0E7FA5}" type="pres">
      <dgm:prSet presAssocID="{67E7F435-CE64-4D65-81AF-BC35AE321D72}" presName="parentText" presStyleLbl="node1" presStyleIdx="5" presStyleCnt="6">
        <dgm:presLayoutVars>
          <dgm:chMax val="0"/>
          <dgm:bulletEnabled val="1"/>
        </dgm:presLayoutVars>
      </dgm:prSet>
      <dgm:spPr/>
      <dgm:t>
        <a:bodyPr/>
        <a:lstStyle/>
        <a:p>
          <a:endParaRPr lang="es-NI"/>
        </a:p>
      </dgm:t>
    </dgm:pt>
    <dgm:pt modelId="{FDFF513E-AE06-4BF0-A7F6-DFCA6A2D7E8A}" type="pres">
      <dgm:prSet presAssocID="{67E7F435-CE64-4D65-81AF-BC35AE321D72}" presName="negativeSpace" presStyleCnt="0"/>
      <dgm:spPr/>
    </dgm:pt>
    <dgm:pt modelId="{A526B5FB-9287-4CAB-B8CE-61A0F655D4AE}" type="pres">
      <dgm:prSet presAssocID="{67E7F435-CE64-4D65-81AF-BC35AE321D72}" presName="childText" presStyleLbl="conFgAcc1" presStyleIdx="5" presStyleCnt="6">
        <dgm:presLayoutVars>
          <dgm:bulletEnabled val="1"/>
        </dgm:presLayoutVars>
      </dgm:prSet>
      <dgm:spPr/>
      <dgm:t>
        <a:bodyPr/>
        <a:lstStyle/>
        <a:p>
          <a:endParaRPr lang="es-NI"/>
        </a:p>
      </dgm:t>
    </dgm:pt>
  </dgm:ptLst>
  <dgm:cxnLst>
    <dgm:cxn modelId="{3A78CD64-45F2-4A13-80E5-40AF86C60558}" type="presOf" srcId="{67E7F435-CE64-4D65-81AF-BC35AE321D72}" destId="{521816C4-2D14-43B5-A579-F262AA0E7FA5}" srcOrd="1" destOrd="0" presId="urn:microsoft.com/office/officeart/2005/8/layout/list1"/>
    <dgm:cxn modelId="{E9B115B0-BCFB-49D3-AABC-383F05423C7D}" type="presOf" srcId="{E97B8B88-6467-49FA-A4BA-30A2B33DE65E}" destId="{0597B724-BDF6-4ECD-8A0F-4AAE26D3DF5B}" srcOrd="1" destOrd="0" presId="urn:microsoft.com/office/officeart/2005/8/layout/list1"/>
    <dgm:cxn modelId="{9C94553C-0FA5-44C3-8F1D-FFCD9C60152E}" type="presOf" srcId="{C57D1D52-47E6-496E-97B8-40A8FA2E5AF3}" destId="{37A393BF-2461-44A6-8A3F-131DF5FE7FB5}" srcOrd="0" destOrd="0" presId="urn:microsoft.com/office/officeart/2005/8/layout/list1"/>
    <dgm:cxn modelId="{D6404536-7BEA-4F26-B7BB-1531CA21A2B9}" type="presOf" srcId="{B195792D-30A9-4B5D-B3C7-828098BA0748}" destId="{DD605A06-0582-4ADC-A8FF-B4F7804E455E}" srcOrd="0" destOrd="0" presId="urn:microsoft.com/office/officeart/2005/8/layout/list1"/>
    <dgm:cxn modelId="{297659C1-1D88-4BD2-B467-716C75F8FDB6}" type="presOf" srcId="{240B980F-9DD8-4CB5-92B4-C08238C2FAA1}" destId="{DAEE8B1E-6D2B-4745-9690-494987601966}" srcOrd="0" destOrd="0" presId="urn:microsoft.com/office/officeart/2005/8/layout/list1"/>
    <dgm:cxn modelId="{DCCD095B-8C86-4EBB-AB5B-6931CCD95A13}" srcId="{6DE0EFF2-104F-458D-B939-7EE96A7D6C51}" destId="{C57D1D52-47E6-496E-97B8-40A8FA2E5AF3}" srcOrd="3" destOrd="0" parTransId="{AAAD1797-BA7B-4319-A1C3-918D7CCB151D}" sibTransId="{2F2F239F-243A-418F-8C3B-F3D7A77DCAF7}"/>
    <dgm:cxn modelId="{669FD478-4BF6-4187-85D2-99AC399635F8}" type="presOf" srcId="{67E7F435-CE64-4D65-81AF-BC35AE321D72}" destId="{6692C6DC-ED0A-4774-832E-2AEA2BAC2412}" srcOrd="0" destOrd="0" presId="urn:microsoft.com/office/officeart/2005/8/layout/list1"/>
    <dgm:cxn modelId="{85C834FC-4253-4FAD-9F77-0A055896A6ED}" type="presOf" srcId="{746F6D2E-D6B0-4718-85AF-5EACBE5E5CB4}" destId="{6B34A5F2-E152-4954-9A45-7BEE9785D9C4}" srcOrd="0" destOrd="0" presId="urn:microsoft.com/office/officeart/2005/8/layout/list1"/>
    <dgm:cxn modelId="{855F93B0-2CF7-4E68-8236-FB71D33838C9}" type="presOf" srcId="{E6F23E30-136F-4C8B-BA44-DCD67221ACF7}" destId="{4CFC1CD3-3559-48BE-9A9A-506B7AC7C784}" srcOrd="0" destOrd="0" presId="urn:microsoft.com/office/officeart/2005/8/layout/list1"/>
    <dgm:cxn modelId="{4D0173BA-16AA-41D5-A32D-7E5C6E8656A5}" type="presOf" srcId="{5CB32415-209B-4DE8-BBFD-81B349C8C684}" destId="{771148FF-5E1E-4208-AB38-CFEF29DFA317}" srcOrd="1" destOrd="0" presId="urn:microsoft.com/office/officeart/2005/8/layout/list1"/>
    <dgm:cxn modelId="{06A4605E-FC6F-45D4-9A3C-95A5764E1EB4}" type="presOf" srcId="{746F6D2E-D6B0-4718-85AF-5EACBE5E5CB4}" destId="{D9D87A2D-CB99-450D-AB6C-B83CC22C5ECB}" srcOrd="1" destOrd="0" presId="urn:microsoft.com/office/officeart/2005/8/layout/list1"/>
    <dgm:cxn modelId="{BBCCF526-B2BB-4132-B606-CDBFF44F76AC}" type="presOf" srcId="{B651E53A-E731-4947-A691-4D4E1C4B1B70}" destId="{A526B5FB-9287-4CAB-B8CE-61A0F655D4AE}" srcOrd="0" destOrd="0" presId="urn:microsoft.com/office/officeart/2005/8/layout/list1"/>
    <dgm:cxn modelId="{5D47B389-32B5-43E6-9466-1C4C50B9BF17}" srcId="{6DE0EFF2-104F-458D-B939-7EE96A7D6C51}" destId="{D39A9125-3F92-4BA5-B3BB-7D9052511A4D}" srcOrd="1" destOrd="0" parTransId="{7348358C-E4C9-45CD-A115-59A3D4E68060}" sibTransId="{D0B0D831-4AB6-4B12-A513-E8C1ACE59D61}"/>
    <dgm:cxn modelId="{0221E571-6B9C-49E0-9177-CC358B828FEF}" srcId="{67E7F435-CE64-4D65-81AF-BC35AE321D72}" destId="{B651E53A-E731-4947-A691-4D4E1C4B1B70}" srcOrd="0" destOrd="0" parTransId="{FBD555D3-45A1-4EBE-B45A-126FC43082B6}" sibTransId="{9F8EA6E0-F6AA-42B3-97B6-A4FF2F519E98}"/>
    <dgm:cxn modelId="{46042D7F-0EEC-46A5-8343-F276EC0EFD5D}" type="presOf" srcId="{63FDBC0C-8796-4041-8246-A151760EC218}" destId="{F38C2E2E-A67E-4989-A2C9-70AE086AE5DE}" srcOrd="0" destOrd="0" presId="urn:microsoft.com/office/officeart/2005/8/layout/list1"/>
    <dgm:cxn modelId="{BF96A291-FD85-4CD9-940B-46002F21B7C4}" srcId="{6DE0EFF2-104F-458D-B939-7EE96A7D6C51}" destId="{746F6D2E-D6B0-4718-85AF-5EACBE5E5CB4}" srcOrd="4" destOrd="0" parTransId="{B6BD8BFD-B2E6-44CC-89EF-219C72E7CEA2}" sibTransId="{D40D2EBE-A6E6-4C29-8DC9-D4DA4CD9D0AF}"/>
    <dgm:cxn modelId="{A8C4E70B-637A-4149-A0E8-7495C7BDB2AE}" type="presOf" srcId="{5CB32415-209B-4DE8-BBFD-81B349C8C684}" destId="{D6BDB11A-7A8B-422A-BFF4-83AE70EC049F}" srcOrd="0" destOrd="0" presId="urn:microsoft.com/office/officeart/2005/8/layout/list1"/>
    <dgm:cxn modelId="{6D70990D-0F82-4E72-8907-25A27F2A675C}" type="presOf" srcId="{D39A9125-3F92-4BA5-B3BB-7D9052511A4D}" destId="{F590175B-0BB9-4726-B80F-C5297D3EB03E}" srcOrd="0" destOrd="0" presId="urn:microsoft.com/office/officeart/2005/8/layout/list1"/>
    <dgm:cxn modelId="{FF444BD6-5E01-40AB-AE34-34793396EFAD}" srcId="{5CB32415-209B-4DE8-BBFD-81B349C8C684}" destId="{240B980F-9DD8-4CB5-92B4-C08238C2FAA1}" srcOrd="0" destOrd="0" parTransId="{16220074-700C-4E3C-9F98-7971955CE864}" sibTransId="{28149460-48B9-4F69-BE66-110CB55E12AC}"/>
    <dgm:cxn modelId="{DB717A93-6587-4DB7-BA24-A92CA86B4EFB}" type="presOf" srcId="{C57D1D52-47E6-496E-97B8-40A8FA2E5AF3}" destId="{6F9336A8-AB26-4E50-A5FA-8FAD4770E3BB}" srcOrd="1" destOrd="0" presId="urn:microsoft.com/office/officeart/2005/8/layout/list1"/>
    <dgm:cxn modelId="{72E9B35A-C627-4D68-8EA0-138DED7E0963}" srcId="{6DE0EFF2-104F-458D-B939-7EE96A7D6C51}" destId="{67E7F435-CE64-4D65-81AF-BC35AE321D72}" srcOrd="5" destOrd="0" parTransId="{47F20777-C202-4C8B-9FBD-1F346B1F952E}" sibTransId="{896DC222-B083-4398-9809-631E31E367B5}"/>
    <dgm:cxn modelId="{B488B130-D459-42E0-92E5-ACBD74A212CB}" srcId="{6DE0EFF2-104F-458D-B939-7EE96A7D6C51}" destId="{5CB32415-209B-4DE8-BBFD-81B349C8C684}" srcOrd="0" destOrd="0" parTransId="{53900A9A-E10B-477D-ABB4-0A096DA7CA2C}" sibTransId="{20C9D5E1-2B94-4722-AA3E-26F3AF195694}"/>
    <dgm:cxn modelId="{63186E52-1AA7-433A-AA11-53B277DF3FA0}" srcId="{746F6D2E-D6B0-4718-85AF-5EACBE5E5CB4}" destId="{4A2BEF0F-D50A-4361-98DC-8C9110AD8C2F}" srcOrd="0" destOrd="0" parTransId="{D732CA44-B228-4893-AD2E-E77EB8C88B4B}" sibTransId="{D5FA5A3E-4233-458A-9701-2B9EA75A38C7}"/>
    <dgm:cxn modelId="{42E01E09-37EA-4D4C-B020-8B27CAAF0331}" type="presOf" srcId="{4A2BEF0F-D50A-4361-98DC-8C9110AD8C2F}" destId="{379F457A-58DD-4A1B-AEED-362AE903FC2F}" srcOrd="0" destOrd="0" presId="urn:microsoft.com/office/officeart/2005/8/layout/list1"/>
    <dgm:cxn modelId="{FC1FB6ED-77D5-4C51-B408-F5A6F736A9F6}" srcId="{6DE0EFF2-104F-458D-B939-7EE96A7D6C51}" destId="{E97B8B88-6467-49FA-A4BA-30A2B33DE65E}" srcOrd="2" destOrd="0" parTransId="{6E7062B1-8C9A-42EE-B5C5-4D0D29B33FF0}" sibTransId="{C4F4EF64-AF5E-4DCB-B877-F761607E71D9}"/>
    <dgm:cxn modelId="{B16A205C-C2A7-45F0-92BE-AD5A944BD338}" srcId="{C57D1D52-47E6-496E-97B8-40A8FA2E5AF3}" destId="{B195792D-30A9-4B5D-B3C7-828098BA0748}" srcOrd="0" destOrd="0" parTransId="{626B7DAA-C188-43D0-927E-3CAC97129C6B}" sibTransId="{96807618-80F3-4176-8ECB-0CC8D31BA6F5}"/>
    <dgm:cxn modelId="{418F3606-2758-4AB2-94CD-4F7482F279B9}" srcId="{D39A9125-3F92-4BA5-B3BB-7D9052511A4D}" destId="{63FDBC0C-8796-4041-8246-A151760EC218}" srcOrd="0" destOrd="0" parTransId="{A16E0CE6-F338-49D6-BACC-8E9868AC5B92}" sibTransId="{9D9DB8C8-4B57-454E-BDE7-D44E7DC18540}"/>
    <dgm:cxn modelId="{CCFB5483-331C-4B54-888B-5A9EAF8FB4A0}" srcId="{E97B8B88-6467-49FA-A4BA-30A2B33DE65E}" destId="{E6F23E30-136F-4C8B-BA44-DCD67221ACF7}" srcOrd="0" destOrd="0" parTransId="{5910B31D-4ABA-4FEE-94A0-47BC1A9E5AA7}" sibTransId="{E72BB7D7-CA06-4645-8557-B9059811F0F3}"/>
    <dgm:cxn modelId="{56B02278-756E-43B5-A867-FC66F3E1EF0D}" type="presOf" srcId="{E97B8B88-6467-49FA-A4BA-30A2B33DE65E}" destId="{FC0AA367-5F8D-435A-A9A4-B2BB2B804CF9}" srcOrd="0" destOrd="0" presId="urn:microsoft.com/office/officeart/2005/8/layout/list1"/>
    <dgm:cxn modelId="{33B8CF0D-F540-4E54-8954-F9F7A652A26C}" type="presOf" srcId="{D39A9125-3F92-4BA5-B3BB-7D9052511A4D}" destId="{2715EAEE-EDEF-485A-9460-23F0E2F4CAC5}" srcOrd="1" destOrd="0" presId="urn:microsoft.com/office/officeart/2005/8/layout/list1"/>
    <dgm:cxn modelId="{6B6701BA-19D3-4D58-BD00-B81475EDFA1A}" type="presOf" srcId="{6DE0EFF2-104F-458D-B939-7EE96A7D6C51}" destId="{62D5DA89-19A1-4A11-91F6-5A973FCDC7B3}" srcOrd="0" destOrd="0" presId="urn:microsoft.com/office/officeart/2005/8/layout/list1"/>
    <dgm:cxn modelId="{8207EE5D-E0F6-4D1F-9D67-D57B18A32671}" type="presParOf" srcId="{62D5DA89-19A1-4A11-91F6-5A973FCDC7B3}" destId="{9AA6069A-3EFF-4603-B6E7-541DFCF09F09}" srcOrd="0" destOrd="0" presId="urn:microsoft.com/office/officeart/2005/8/layout/list1"/>
    <dgm:cxn modelId="{47D06E82-ACE9-43C8-A40A-1D4794CBAFAA}" type="presParOf" srcId="{9AA6069A-3EFF-4603-B6E7-541DFCF09F09}" destId="{D6BDB11A-7A8B-422A-BFF4-83AE70EC049F}" srcOrd="0" destOrd="0" presId="urn:microsoft.com/office/officeart/2005/8/layout/list1"/>
    <dgm:cxn modelId="{C04D7F25-81A7-42BA-B6E1-8A8CAF535F87}" type="presParOf" srcId="{9AA6069A-3EFF-4603-B6E7-541DFCF09F09}" destId="{771148FF-5E1E-4208-AB38-CFEF29DFA317}" srcOrd="1" destOrd="0" presId="urn:microsoft.com/office/officeart/2005/8/layout/list1"/>
    <dgm:cxn modelId="{823B5C66-639C-4E74-98EF-4FFBFAD926FE}" type="presParOf" srcId="{62D5DA89-19A1-4A11-91F6-5A973FCDC7B3}" destId="{5F165F01-7A8E-4568-AA71-69D3789B4A68}" srcOrd="1" destOrd="0" presId="urn:microsoft.com/office/officeart/2005/8/layout/list1"/>
    <dgm:cxn modelId="{6786EB2A-D668-4B48-9D97-743BA293179B}" type="presParOf" srcId="{62D5DA89-19A1-4A11-91F6-5A973FCDC7B3}" destId="{DAEE8B1E-6D2B-4745-9690-494987601966}" srcOrd="2" destOrd="0" presId="urn:microsoft.com/office/officeart/2005/8/layout/list1"/>
    <dgm:cxn modelId="{832D2EB4-E91A-4837-9CD0-88335F4C4448}" type="presParOf" srcId="{62D5DA89-19A1-4A11-91F6-5A973FCDC7B3}" destId="{3CB11D9E-05E9-4F32-A0A6-D8F5694D11FC}" srcOrd="3" destOrd="0" presId="urn:microsoft.com/office/officeart/2005/8/layout/list1"/>
    <dgm:cxn modelId="{9A71CE20-924B-4705-BBB8-A45BB59D18BD}" type="presParOf" srcId="{62D5DA89-19A1-4A11-91F6-5A973FCDC7B3}" destId="{8B7F836A-463D-40B6-91E9-06ACA69671ED}" srcOrd="4" destOrd="0" presId="urn:microsoft.com/office/officeart/2005/8/layout/list1"/>
    <dgm:cxn modelId="{B253659D-1D48-472A-916C-5B37878E5FF1}" type="presParOf" srcId="{8B7F836A-463D-40B6-91E9-06ACA69671ED}" destId="{F590175B-0BB9-4726-B80F-C5297D3EB03E}" srcOrd="0" destOrd="0" presId="urn:microsoft.com/office/officeart/2005/8/layout/list1"/>
    <dgm:cxn modelId="{DED326DA-4E2D-43E1-BE65-BBE5907BC070}" type="presParOf" srcId="{8B7F836A-463D-40B6-91E9-06ACA69671ED}" destId="{2715EAEE-EDEF-485A-9460-23F0E2F4CAC5}" srcOrd="1" destOrd="0" presId="urn:microsoft.com/office/officeart/2005/8/layout/list1"/>
    <dgm:cxn modelId="{760EE961-9F18-42A9-B565-C8A38A19F73A}" type="presParOf" srcId="{62D5DA89-19A1-4A11-91F6-5A973FCDC7B3}" destId="{4999FD47-A3A9-41DD-8B1F-51EC02BCCC77}" srcOrd="5" destOrd="0" presId="urn:microsoft.com/office/officeart/2005/8/layout/list1"/>
    <dgm:cxn modelId="{D6D8C482-376D-4088-AF21-628CF7887C99}" type="presParOf" srcId="{62D5DA89-19A1-4A11-91F6-5A973FCDC7B3}" destId="{F38C2E2E-A67E-4989-A2C9-70AE086AE5DE}" srcOrd="6" destOrd="0" presId="urn:microsoft.com/office/officeart/2005/8/layout/list1"/>
    <dgm:cxn modelId="{D02C7821-032E-416E-99F3-F3A606A682B0}" type="presParOf" srcId="{62D5DA89-19A1-4A11-91F6-5A973FCDC7B3}" destId="{2D246DA6-05EC-4648-8436-74031B24CAE8}" srcOrd="7" destOrd="0" presId="urn:microsoft.com/office/officeart/2005/8/layout/list1"/>
    <dgm:cxn modelId="{30D37208-90FF-47E7-9527-36DCDFC70C42}" type="presParOf" srcId="{62D5DA89-19A1-4A11-91F6-5A973FCDC7B3}" destId="{DF104D7D-F648-4983-BC53-0431F9E094E8}" srcOrd="8" destOrd="0" presId="urn:microsoft.com/office/officeart/2005/8/layout/list1"/>
    <dgm:cxn modelId="{EC2D9752-2934-483E-967B-C502D013C464}" type="presParOf" srcId="{DF104D7D-F648-4983-BC53-0431F9E094E8}" destId="{FC0AA367-5F8D-435A-A9A4-B2BB2B804CF9}" srcOrd="0" destOrd="0" presId="urn:microsoft.com/office/officeart/2005/8/layout/list1"/>
    <dgm:cxn modelId="{C6DC232F-1B7D-49E8-A807-E67390603D40}" type="presParOf" srcId="{DF104D7D-F648-4983-BC53-0431F9E094E8}" destId="{0597B724-BDF6-4ECD-8A0F-4AAE26D3DF5B}" srcOrd="1" destOrd="0" presId="urn:microsoft.com/office/officeart/2005/8/layout/list1"/>
    <dgm:cxn modelId="{5DE32069-C768-4752-B69C-E9C883F44849}" type="presParOf" srcId="{62D5DA89-19A1-4A11-91F6-5A973FCDC7B3}" destId="{2505E6E6-E4E9-4939-9344-282B2E5F77DC}" srcOrd="9" destOrd="0" presId="urn:microsoft.com/office/officeart/2005/8/layout/list1"/>
    <dgm:cxn modelId="{98E425B7-B35F-4DD4-951A-7104BAB1B4AC}" type="presParOf" srcId="{62D5DA89-19A1-4A11-91F6-5A973FCDC7B3}" destId="{4CFC1CD3-3559-48BE-9A9A-506B7AC7C784}" srcOrd="10" destOrd="0" presId="urn:microsoft.com/office/officeart/2005/8/layout/list1"/>
    <dgm:cxn modelId="{97A8A627-CCA2-4795-82DC-AF926877CB55}" type="presParOf" srcId="{62D5DA89-19A1-4A11-91F6-5A973FCDC7B3}" destId="{41690509-6D97-4717-B767-820D99896627}" srcOrd="11" destOrd="0" presId="urn:microsoft.com/office/officeart/2005/8/layout/list1"/>
    <dgm:cxn modelId="{0DC12435-3D9B-4D3E-96CD-16F5907674AA}" type="presParOf" srcId="{62D5DA89-19A1-4A11-91F6-5A973FCDC7B3}" destId="{01586D32-4CD4-4E25-8819-BDB0EDB142F2}" srcOrd="12" destOrd="0" presId="urn:microsoft.com/office/officeart/2005/8/layout/list1"/>
    <dgm:cxn modelId="{7B763315-1458-4EBA-82CF-B9215EE47852}" type="presParOf" srcId="{01586D32-4CD4-4E25-8819-BDB0EDB142F2}" destId="{37A393BF-2461-44A6-8A3F-131DF5FE7FB5}" srcOrd="0" destOrd="0" presId="urn:microsoft.com/office/officeart/2005/8/layout/list1"/>
    <dgm:cxn modelId="{AAF550F7-7A78-4375-AC89-43C7A6948185}" type="presParOf" srcId="{01586D32-4CD4-4E25-8819-BDB0EDB142F2}" destId="{6F9336A8-AB26-4E50-A5FA-8FAD4770E3BB}" srcOrd="1" destOrd="0" presId="urn:microsoft.com/office/officeart/2005/8/layout/list1"/>
    <dgm:cxn modelId="{7D78BA94-8199-4091-BA09-149E1D0D3D04}" type="presParOf" srcId="{62D5DA89-19A1-4A11-91F6-5A973FCDC7B3}" destId="{F93F7CAE-7C00-47B3-A205-7C7C99BE2D14}" srcOrd="13" destOrd="0" presId="urn:microsoft.com/office/officeart/2005/8/layout/list1"/>
    <dgm:cxn modelId="{B135039A-AB81-4DA1-8433-153E7604B3FD}" type="presParOf" srcId="{62D5DA89-19A1-4A11-91F6-5A973FCDC7B3}" destId="{DD605A06-0582-4ADC-A8FF-B4F7804E455E}" srcOrd="14" destOrd="0" presId="urn:microsoft.com/office/officeart/2005/8/layout/list1"/>
    <dgm:cxn modelId="{5E6F4778-5B50-44DB-A56E-3FA15E4AE045}" type="presParOf" srcId="{62D5DA89-19A1-4A11-91F6-5A973FCDC7B3}" destId="{2B5E96DB-53D3-4FA1-B058-56AE743D1555}" srcOrd="15" destOrd="0" presId="urn:microsoft.com/office/officeart/2005/8/layout/list1"/>
    <dgm:cxn modelId="{DDA0D65C-B787-4995-8F87-347442FF480F}" type="presParOf" srcId="{62D5DA89-19A1-4A11-91F6-5A973FCDC7B3}" destId="{B634FF5E-2B38-4B74-AD0D-6824DFB23D5B}" srcOrd="16" destOrd="0" presId="urn:microsoft.com/office/officeart/2005/8/layout/list1"/>
    <dgm:cxn modelId="{C6E67EC1-5929-4565-925C-17D71A201785}" type="presParOf" srcId="{B634FF5E-2B38-4B74-AD0D-6824DFB23D5B}" destId="{6B34A5F2-E152-4954-9A45-7BEE9785D9C4}" srcOrd="0" destOrd="0" presId="urn:microsoft.com/office/officeart/2005/8/layout/list1"/>
    <dgm:cxn modelId="{04E3E936-3497-46D4-80B8-BDFAA0603951}" type="presParOf" srcId="{B634FF5E-2B38-4B74-AD0D-6824DFB23D5B}" destId="{D9D87A2D-CB99-450D-AB6C-B83CC22C5ECB}" srcOrd="1" destOrd="0" presId="urn:microsoft.com/office/officeart/2005/8/layout/list1"/>
    <dgm:cxn modelId="{41B40FC8-666C-4223-BE6B-B416C9C55400}" type="presParOf" srcId="{62D5DA89-19A1-4A11-91F6-5A973FCDC7B3}" destId="{D5BFAB12-3FD2-4E1E-B1B7-1E67218CB773}" srcOrd="17" destOrd="0" presId="urn:microsoft.com/office/officeart/2005/8/layout/list1"/>
    <dgm:cxn modelId="{23654C8C-DA5B-4E2F-A1C7-AD256A511449}" type="presParOf" srcId="{62D5DA89-19A1-4A11-91F6-5A973FCDC7B3}" destId="{379F457A-58DD-4A1B-AEED-362AE903FC2F}" srcOrd="18" destOrd="0" presId="urn:microsoft.com/office/officeart/2005/8/layout/list1"/>
    <dgm:cxn modelId="{910EF68D-D555-41CD-AFA1-18867F9DB107}" type="presParOf" srcId="{62D5DA89-19A1-4A11-91F6-5A973FCDC7B3}" destId="{FF9FF914-248C-4B81-AF10-AF69734EE6E5}" srcOrd="19" destOrd="0" presId="urn:microsoft.com/office/officeart/2005/8/layout/list1"/>
    <dgm:cxn modelId="{64CA3A4D-9FFF-4720-8940-D89E203BEC51}" type="presParOf" srcId="{62D5DA89-19A1-4A11-91F6-5A973FCDC7B3}" destId="{FF4CCADA-FA55-4BA7-9DC1-0F7CCEA915B2}" srcOrd="20" destOrd="0" presId="urn:microsoft.com/office/officeart/2005/8/layout/list1"/>
    <dgm:cxn modelId="{D6C3E5E6-211F-4AB3-8FB0-091C4BCCDB56}" type="presParOf" srcId="{FF4CCADA-FA55-4BA7-9DC1-0F7CCEA915B2}" destId="{6692C6DC-ED0A-4774-832E-2AEA2BAC2412}" srcOrd="0" destOrd="0" presId="urn:microsoft.com/office/officeart/2005/8/layout/list1"/>
    <dgm:cxn modelId="{2440F777-084F-40E3-95A3-7A0440AA6C6D}" type="presParOf" srcId="{FF4CCADA-FA55-4BA7-9DC1-0F7CCEA915B2}" destId="{521816C4-2D14-43B5-A579-F262AA0E7FA5}" srcOrd="1" destOrd="0" presId="urn:microsoft.com/office/officeart/2005/8/layout/list1"/>
    <dgm:cxn modelId="{9C3CAD2E-5675-42B5-B3EE-57E8A1CEEA44}" type="presParOf" srcId="{62D5DA89-19A1-4A11-91F6-5A973FCDC7B3}" destId="{FDFF513E-AE06-4BF0-A7F6-DFCA6A2D7E8A}" srcOrd="21" destOrd="0" presId="urn:microsoft.com/office/officeart/2005/8/layout/list1"/>
    <dgm:cxn modelId="{808B8FEB-6D05-4595-A74D-B1D3F661126B}" type="presParOf" srcId="{62D5DA89-19A1-4A11-91F6-5A973FCDC7B3}" destId="{A526B5FB-9287-4CAB-B8CE-61A0F655D4AE}"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167C8FF-549B-4D9D-84A6-CF59AC1CA9A8}" type="doc">
      <dgm:prSet loTypeId="urn:microsoft.com/office/officeart/2005/8/layout/pList2#4" loCatId="list" qsTypeId="urn:microsoft.com/office/officeart/2005/8/quickstyle/3d3" qsCatId="3D" csTypeId="urn:microsoft.com/office/officeart/2005/8/colors/colorful2" csCatId="colorful" phldr="1"/>
      <dgm:spPr/>
      <dgm:t>
        <a:bodyPr/>
        <a:lstStyle/>
        <a:p>
          <a:endParaRPr lang="es-ES"/>
        </a:p>
      </dgm:t>
    </dgm:pt>
    <dgm:pt modelId="{AE844543-1332-4295-8EFE-C7C918CFE41C}">
      <dgm:prSet phldrT="[Texto]" custT="1"/>
      <dgm:spPr/>
      <dgm:t>
        <a:bodyPr/>
        <a:lstStyle/>
        <a:p>
          <a:r>
            <a:rPr lang="es-NI" sz="2000" b="1" noProof="0" dirty="0" err="1" smtClean="0"/>
            <a:t>Locks</a:t>
          </a:r>
          <a:endParaRPr lang="es-NI" sz="2000" b="1" noProof="0" dirty="0"/>
        </a:p>
      </dgm:t>
    </dgm:pt>
    <dgm:pt modelId="{15375016-C5F5-4082-A74D-C74EC7E6B3BE}" type="parTrans" cxnId="{705ACE6C-0158-4BE5-8C38-2212C4B04B15}">
      <dgm:prSet/>
      <dgm:spPr/>
      <dgm:t>
        <a:bodyPr/>
        <a:lstStyle/>
        <a:p>
          <a:endParaRPr lang="es-ES" sz="1800" b="1"/>
        </a:p>
      </dgm:t>
    </dgm:pt>
    <dgm:pt modelId="{796737FD-3CB8-4524-A566-F68D37D4B22C}" type="sibTrans" cxnId="{705ACE6C-0158-4BE5-8C38-2212C4B04B15}">
      <dgm:prSet/>
      <dgm:spPr/>
      <dgm:t>
        <a:bodyPr/>
        <a:lstStyle/>
        <a:p>
          <a:endParaRPr lang="es-ES" sz="1800" b="1"/>
        </a:p>
      </dgm:t>
    </dgm:pt>
    <dgm:pt modelId="{EBBC89DD-70AE-428B-B53B-079A3E762BC7}">
      <dgm:prSet phldrT="[Texto]" custT="1"/>
      <dgm:spPr/>
      <dgm:t>
        <a:bodyPr/>
        <a:lstStyle/>
        <a:p>
          <a:r>
            <a:rPr lang="es-NI" sz="2000" b="1" noProof="0" dirty="0" err="1" smtClean="0"/>
            <a:t>Dredging</a:t>
          </a:r>
          <a:endParaRPr lang="es-NI" sz="2000" b="1" noProof="0" dirty="0"/>
        </a:p>
      </dgm:t>
    </dgm:pt>
    <dgm:pt modelId="{437E05AF-D4BE-4DF4-954F-546454C5F183}" type="parTrans" cxnId="{ADC1C7A5-B8A8-4268-9A27-0CB4D9CF1B0C}">
      <dgm:prSet/>
      <dgm:spPr/>
      <dgm:t>
        <a:bodyPr/>
        <a:lstStyle/>
        <a:p>
          <a:endParaRPr lang="es-ES" sz="1800" b="1"/>
        </a:p>
      </dgm:t>
    </dgm:pt>
    <dgm:pt modelId="{62C6266E-E44B-4F2A-AD38-D1147A9A22F2}" type="sibTrans" cxnId="{ADC1C7A5-B8A8-4268-9A27-0CB4D9CF1B0C}">
      <dgm:prSet/>
      <dgm:spPr/>
      <dgm:t>
        <a:bodyPr/>
        <a:lstStyle/>
        <a:p>
          <a:endParaRPr lang="es-ES" sz="1800" b="1"/>
        </a:p>
      </dgm:t>
    </dgm:pt>
    <dgm:pt modelId="{82391BEC-3AF8-4D41-9019-9742C8ED6CEA}">
      <dgm:prSet phldrT="[Texto]" custT="1"/>
      <dgm:spPr/>
      <dgm:t>
        <a:bodyPr/>
        <a:lstStyle/>
        <a:p>
          <a:r>
            <a:rPr lang="es-NI" sz="2000" b="1" noProof="0" dirty="0" err="1" smtClean="0"/>
            <a:t>Ports</a:t>
          </a:r>
          <a:endParaRPr lang="es-NI" sz="2000" b="1" noProof="0" dirty="0"/>
        </a:p>
      </dgm:t>
    </dgm:pt>
    <dgm:pt modelId="{D2A57013-E5A4-4738-ABBC-5EF0B4124099}" type="sibTrans" cxnId="{B2F23C27-EEC0-4585-9839-D4F8D9D8F6C7}">
      <dgm:prSet/>
      <dgm:spPr/>
      <dgm:t>
        <a:bodyPr/>
        <a:lstStyle/>
        <a:p>
          <a:endParaRPr lang="es-ES" sz="1800" b="1"/>
        </a:p>
      </dgm:t>
    </dgm:pt>
    <dgm:pt modelId="{D28A2D11-80AE-46F9-BF6D-3597CE5C6948}" type="parTrans" cxnId="{B2F23C27-EEC0-4585-9839-D4F8D9D8F6C7}">
      <dgm:prSet/>
      <dgm:spPr/>
      <dgm:t>
        <a:bodyPr/>
        <a:lstStyle/>
        <a:p>
          <a:endParaRPr lang="es-ES" sz="1800" b="1"/>
        </a:p>
      </dgm:t>
    </dgm:pt>
    <dgm:pt modelId="{970E988C-8F89-4DDF-B10A-D79F7F82DBEA}">
      <dgm:prSet phldrT="[Texto]" custT="1"/>
      <dgm:spPr/>
      <dgm:t>
        <a:bodyPr/>
        <a:lstStyle/>
        <a:p>
          <a:r>
            <a:rPr lang="es-NI" sz="2000" b="1" noProof="0" dirty="0" err="1" smtClean="0"/>
            <a:t>Land</a:t>
          </a:r>
          <a:r>
            <a:rPr lang="es-NI" sz="2000" b="1" noProof="0" dirty="0" smtClean="0"/>
            <a:t> </a:t>
          </a:r>
          <a:r>
            <a:rPr lang="es-NI" sz="2000" b="1" noProof="0" dirty="0" err="1" smtClean="0"/>
            <a:t>movements</a:t>
          </a:r>
          <a:endParaRPr lang="es-NI" sz="2000" b="1" noProof="0" dirty="0"/>
        </a:p>
      </dgm:t>
    </dgm:pt>
    <dgm:pt modelId="{3709AD63-BF3D-4533-8D45-0D49E6D910A7}" type="sibTrans" cxnId="{6F270689-2431-4CB9-B72C-99182D7C06DE}">
      <dgm:prSet/>
      <dgm:spPr/>
      <dgm:t>
        <a:bodyPr/>
        <a:lstStyle/>
        <a:p>
          <a:endParaRPr lang="es-ES" sz="1800" b="1"/>
        </a:p>
      </dgm:t>
    </dgm:pt>
    <dgm:pt modelId="{7E934CA7-A296-471F-8372-0BECFA838551}" type="parTrans" cxnId="{6F270689-2431-4CB9-B72C-99182D7C06DE}">
      <dgm:prSet/>
      <dgm:spPr/>
      <dgm:t>
        <a:bodyPr/>
        <a:lstStyle/>
        <a:p>
          <a:endParaRPr lang="es-ES" sz="1800" b="1"/>
        </a:p>
      </dgm:t>
    </dgm:pt>
    <dgm:pt modelId="{5BFED1C9-82C9-441A-BD39-0AE76610AD26}" type="pres">
      <dgm:prSet presAssocID="{6167C8FF-549B-4D9D-84A6-CF59AC1CA9A8}" presName="Name0" presStyleCnt="0">
        <dgm:presLayoutVars>
          <dgm:dir/>
          <dgm:resizeHandles val="exact"/>
        </dgm:presLayoutVars>
      </dgm:prSet>
      <dgm:spPr/>
      <dgm:t>
        <a:bodyPr/>
        <a:lstStyle/>
        <a:p>
          <a:endParaRPr lang="es-ES"/>
        </a:p>
      </dgm:t>
    </dgm:pt>
    <dgm:pt modelId="{73FBDA5C-2DCB-4EB1-BF37-227DC9F9C61B}" type="pres">
      <dgm:prSet presAssocID="{6167C8FF-549B-4D9D-84A6-CF59AC1CA9A8}" presName="bkgdShp" presStyleLbl="alignAccFollowNode1" presStyleIdx="0" presStyleCnt="1"/>
      <dgm:spPr/>
      <dgm:t>
        <a:bodyPr/>
        <a:lstStyle/>
        <a:p>
          <a:endParaRPr lang="es-ES"/>
        </a:p>
      </dgm:t>
    </dgm:pt>
    <dgm:pt modelId="{FC36F523-CDE9-46EC-ACB6-CC731327861C}" type="pres">
      <dgm:prSet presAssocID="{6167C8FF-549B-4D9D-84A6-CF59AC1CA9A8}" presName="linComp" presStyleCnt="0"/>
      <dgm:spPr/>
      <dgm:t>
        <a:bodyPr/>
        <a:lstStyle/>
        <a:p>
          <a:endParaRPr lang="es-ES"/>
        </a:p>
      </dgm:t>
    </dgm:pt>
    <dgm:pt modelId="{1566C1F9-93DC-4CC6-969D-698DA5B62E9E}" type="pres">
      <dgm:prSet presAssocID="{AE844543-1332-4295-8EFE-C7C918CFE41C}" presName="compNode" presStyleCnt="0"/>
      <dgm:spPr/>
      <dgm:t>
        <a:bodyPr/>
        <a:lstStyle/>
        <a:p>
          <a:endParaRPr lang="es-ES"/>
        </a:p>
      </dgm:t>
    </dgm:pt>
    <dgm:pt modelId="{CA225555-0DAA-406E-B3CA-8C14C5DCE009}" type="pres">
      <dgm:prSet presAssocID="{AE844543-1332-4295-8EFE-C7C918CFE41C}" presName="node" presStyleLbl="node1" presStyleIdx="0" presStyleCnt="4">
        <dgm:presLayoutVars>
          <dgm:bulletEnabled val="1"/>
        </dgm:presLayoutVars>
      </dgm:prSet>
      <dgm:spPr/>
      <dgm:t>
        <a:bodyPr/>
        <a:lstStyle/>
        <a:p>
          <a:endParaRPr lang="es-ES"/>
        </a:p>
      </dgm:t>
    </dgm:pt>
    <dgm:pt modelId="{6AC1DA00-44BA-4F82-A551-597CE3D58BC4}" type="pres">
      <dgm:prSet presAssocID="{AE844543-1332-4295-8EFE-C7C918CFE41C}" presName="invisiNode" presStyleLbl="node1" presStyleIdx="0" presStyleCnt="4"/>
      <dgm:spPr/>
      <dgm:t>
        <a:bodyPr/>
        <a:lstStyle/>
        <a:p>
          <a:endParaRPr lang="es-ES"/>
        </a:p>
      </dgm:t>
    </dgm:pt>
    <dgm:pt modelId="{5E7100BD-B000-4A26-A17F-D2400C45D949}" type="pres">
      <dgm:prSet presAssocID="{AE844543-1332-4295-8EFE-C7C918CFE41C}" presName="imagNode" presStyleLbl="fgImgPlace1" presStyleIdx="0" presStyleCnt="4"/>
      <dgm:spPr>
        <a:blipFill rotWithShape="0">
          <a:blip xmlns:r="http://schemas.openxmlformats.org/officeDocument/2006/relationships" r:embed="rId1"/>
          <a:stretch>
            <a:fillRect/>
          </a:stretch>
        </a:blipFill>
      </dgm:spPr>
      <dgm:t>
        <a:bodyPr/>
        <a:lstStyle/>
        <a:p>
          <a:endParaRPr lang="es-ES"/>
        </a:p>
      </dgm:t>
    </dgm:pt>
    <dgm:pt modelId="{34053235-A104-4D14-A3AC-EDE6956819F2}" type="pres">
      <dgm:prSet presAssocID="{796737FD-3CB8-4524-A566-F68D37D4B22C}" presName="sibTrans" presStyleLbl="sibTrans2D1" presStyleIdx="0" presStyleCnt="0"/>
      <dgm:spPr/>
      <dgm:t>
        <a:bodyPr/>
        <a:lstStyle/>
        <a:p>
          <a:endParaRPr lang="es-ES"/>
        </a:p>
      </dgm:t>
    </dgm:pt>
    <dgm:pt modelId="{C1F6BCD9-0966-4AB9-AC55-36F1BF381D47}" type="pres">
      <dgm:prSet presAssocID="{970E988C-8F89-4DDF-B10A-D79F7F82DBEA}" presName="compNode" presStyleCnt="0"/>
      <dgm:spPr/>
      <dgm:t>
        <a:bodyPr/>
        <a:lstStyle/>
        <a:p>
          <a:endParaRPr lang="es-ES"/>
        </a:p>
      </dgm:t>
    </dgm:pt>
    <dgm:pt modelId="{1382664B-67A3-4488-818B-6FB50C9F9CD6}" type="pres">
      <dgm:prSet presAssocID="{970E988C-8F89-4DDF-B10A-D79F7F82DBEA}" presName="node" presStyleLbl="node1" presStyleIdx="1" presStyleCnt="4">
        <dgm:presLayoutVars>
          <dgm:bulletEnabled val="1"/>
        </dgm:presLayoutVars>
      </dgm:prSet>
      <dgm:spPr/>
      <dgm:t>
        <a:bodyPr/>
        <a:lstStyle/>
        <a:p>
          <a:endParaRPr lang="es-ES"/>
        </a:p>
      </dgm:t>
    </dgm:pt>
    <dgm:pt modelId="{FEDEA713-A875-4971-874E-0EA81A201495}" type="pres">
      <dgm:prSet presAssocID="{970E988C-8F89-4DDF-B10A-D79F7F82DBEA}" presName="invisiNode" presStyleLbl="node1" presStyleIdx="1" presStyleCnt="4"/>
      <dgm:spPr/>
      <dgm:t>
        <a:bodyPr/>
        <a:lstStyle/>
        <a:p>
          <a:endParaRPr lang="es-ES"/>
        </a:p>
      </dgm:t>
    </dgm:pt>
    <dgm:pt modelId="{6218A17F-7F66-432D-A145-3B78E2556CD4}" type="pres">
      <dgm:prSet presAssocID="{970E988C-8F89-4DDF-B10A-D79F7F82DBEA}" presName="imagNode" presStyleLbl="fgImgPlace1" presStyleIdx="1" presStyleCnt="4" custLinFactNeighborX="871" custLinFactNeighborY="-515"/>
      <dgm:spPr>
        <a:blipFill rotWithShape="0">
          <a:blip xmlns:r="http://schemas.openxmlformats.org/officeDocument/2006/relationships" r:embed="rId2"/>
          <a:stretch>
            <a:fillRect/>
          </a:stretch>
        </a:blipFill>
      </dgm:spPr>
      <dgm:t>
        <a:bodyPr/>
        <a:lstStyle/>
        <a:p>
          <a:endParaRPr lang="es-ES"/>
        </a:p>
      </dgm:t>
    </dgm:pt>
    <dgm:pt modelId="{DEC5ACCF-4ED7-48B0-950D-A5CC40DE13ED}" type="pres">
      <dgm:prSet presAssocID="{3709AD63-BF3D-4533-8D45-0D49E6D910A7}" presName="sibTrans" presStyleLbl="sibTrans2D1" presStyleIdx="0" presStyleCnt="0"/>
      <dgm:spPr/>
      <dgm:t>
        <a:bodyPr/>
        <a:lstStyle/>
        <a:p>
          <a:endParaRPr lang="es-ES"/>
        </a:p>
      </dgm:t>
    </dgm:pt>
    <dgm:pt modelId="{1CAE31F0-7D74-4CF7-9734-907AD00F9621}" type="pres">
      <dgm:prSet presAssocID="{82391BEC-3AF8-4D41-9019-9742C8ED6CEA}" presName="compNode" presStyleCnt="0"/>
      <dgm:spPr/>
      <dgm:t>
        <a:bodyPr/>
        <a:lstStyle/>
        <a:p>
          <a:endParaRPr lang="es-ES"/>
        </a:p>
      </dgm:t>
    </dgm:pt>
    <dgm:pt modelId="{71CF49A5-131B-499C-B2EF-106E9B8DCC15}" type="pres">
      <dgm:prSet presAssocID="{82391BEC-3AF8-4D41-9019-9742C8ED6CEA}" presName="node" presStyleLbl="node1" presStyleIdx="2" presStyleCnt="4">
        <dgm:presLayoutVars>
          <dgm:bulletEnabled val="1"/>
        </dgm:presLayoutVars>
      </dgm:prSet>
      <dgm:spPr/>
      <dgm:t>
        <a:bodyPr/>
        <a:lstStyle/>
        <a:p>
          <a:endParaRPr lang="es-ES"/>
        </a:p>
      </dgm:t>
    </dgm:pt>
    <dgm:pt modelId="{52A98BB5-2961-444F-B49F-7DEA3FF866C1}" type="pres">
      <dgm:prSet presAssocID="{82391BEC-3AF8-4D41-9019-9742C8ED6CEA}" presName="invisiNode" presStyleLbl="node1" presStyleIdx="2" presStyleCnt="4"/>
      <dgm:spPr/>
      <dgm:t>
        <a:bodyPr/>
        <a:lstStyle/>
        <a:p>
          <a:endParaRPr lang="es-ES"/>
        </a:p>
      </dgm:t>
    </dgm:pt>
    <dgm:pt modelId="{7A72E1C4-356F-49B5-8F3D-D4B1EE7EDC43}" type="pres">
      <dgm:prSet presAssocID="{82391BEC-3AF8-4D41-9019-9742C8ED6CEA}" presName="imagNode" presStyleLbl="fgImgPlace1" presStyleIdx="2" presStyleCnt="4"/>
      <dgm:spPr>
        <a:blipFill rotWithShape="0">
          <a:blip xmlns:r="http://schemas.openxmlformats.org/officeDocument/2006/relationships" r:embed="rId3"/>
          <a:stretch>
            <a:fillRect/>
          </a:stretch>
        </a:blipFill>
      </dgm:spPr>
      <dgm:t>
        <a:bodyPr/>
        <a:lstStyle/>
        <a:p>
          <a:endParaRPr lang="es-ES"/>
        </a:p>
      </dgm:t>
    </dgm:pt>
    <dgm:pt modelId="{BCAA2329-CF79-4DC0-9854-C3D94A1E26EE}" type="pres">
      <dgm:prSet presAssocID="{D2A57013-E5A4-4738-ABBC-5EF0B4124099}" presName="sibTrans" presStyleLbl="sibTrans2D1" presStyleIdx="0" presStyleCnt="0"/>
      <dgm:spPr/>
      <dgm:t>
        <a:bodyPr/>
        <a:lstStyle/>
        <a:p>
          <a:endParaRPr lang="es-ES"/>
        </a:p>
      </dgm:t>
    </dgm:pt>
    <dgm:pt modelId="{1EBC7180-D98D-4E12-AEEC-7CCD5D142DB0}" type="pres">
      <dgm:prSet presAssocID="{EBBC89DD-70AE-428B-B53B-079A3E762BC7}" presName="compNode" presStyleCnt="0"/>
      <dgm:spPr/>
      <dgm:t>
        <a:bodyPr/>
        <a:lstStyle/>
        <a:p>
          <a:endParaRPr lang="es-ES"/>
        </a:p>
      </dgm:t>
    </dgm:pt>
    <dgm:pt modelId="{0615B3A1-AC0F-44CB-B9B6-67275B2793D4}" type="pres">
      <dgm:prSet presAssocID="{EBBC89DD-70AE-428B-B53B-079A3E762BC7}" presName="node" presStyleLbl="node1" presStyleIdx="3" presStyleCnt="4">
        <dgm:presLayoutVars>
          <dgm:bulletEnabled val="1"/>
        </dgm:presLayoutVars>
      </dgm:prSet>
      <dgm:spPr/>
      <dgm:t>
        <a:bodyPr/>
        <a:lstStyle/>
        <a:p>
          <a:endParaRPr lang="es-ES"/>
        </a:p>
      </dgm:t>
    </dgm:pt>
    <dgm:pt modelId="{56A6CA29-494A-491A-A84F-CCDE6144EAE8}" type="pres">
      <dgm:prSet presAssocID="{EBBC89DD-70AE-428B-B53B-079A3E762BC7}" presName="invisiNode" presStyleLbl="node1" presStyleIdx="3" presStyleCnt="4"/>
      <dgm:spPr/>
      <dgm:t>
        <a:bodyPr/>
        <a:lstStyle/>
        <a:p>
          <a:endParaRPr lang="es-ES"/>
        </a:p>
      </dgm:t>
    </dgm:pt>
    <dgm:pt modelId="{1B171241-271D-4C5B-AEFB-A27C3925AD16}" type="pres">
      <dgm:prSet presAssocID="{EBBC89DD-70AE-428B-B53B-079A3E762BC7}" presName="imagNode" presStyleLbl="fgImgPlace1" presStyleIdx="3" presStyleCnt="4"/>
      <dgm:spPr>
        <a:blipFill rotWithShape="1">
          <a:blip xmlns:r="http://schemas.openxmlformats.org/officeDocument/2006/relationships" r:embed="rId4"/>
          <a:stretch>
            <a:fillRect/>
          </a:stretch>
        </a:blipFill>
      </dgm:spPr>
      <dgm:t>
        <a:bodyPr/>
        <a:lstStyle/>
        <a:p>
          <a:endParaRPr lang="es-ES"/>
        </a:p>
      </dgm:t>
    </dgm:pt>
  </dgm:ptLst>
  <dgm:cxnLst>
    <dgm:cxn modelId="{C2F7BC2E-AF1E-4353-9D17-353D8B792F6C}" type="presOf" srcId="{AE844543-1332-4295-8EFE-C7C918CFE41C}" destId="{CA225555-0DAA-406E-B3CA-8C14C5DCE009}" srcOrd="0" destOrd="0" presId="urn:microsoft.com/office/officeart/2005/8/layout/pList2#4"/>
    <dgm:cxn modelId="{6A7E88EF-2176-4EFC-B895-740D59F74D3F}" type="presOf" srcId="{EBBC89DD-70AE-428B-B53B-079A3E762BC7}" destId="{0615B3A1-AC0F-44CB-B9B6-67275B2793D4}" srcOrd="0" destOrd="0" presId="urn:microsoft.com/office/officeart/2005/8/layout/pList2#4"/>
    <dgm:cxn modelId="{7C9446CF-C356-4800-A194-D810515BD286}" type="presOf" srcId="{6167C8FF-549B-4D9D-84A6-CF59AC1CA9A8}" destId="{5BFED1C9-82C9-441A-BD39-0AE76610AD26}" srcOrd="0" destOrd="0" presId="urn:microsoft.com/office/officeart/2005/8/layout/pList2#4"/>
    <dgm:cxn modelId="{883EA43E-F295-451D-94FA-B142B6AF6B35}" type="presOf" srcId="{970E988C-8F89-4DDF-B10A-D79F7F82DBEA}" destId="{1382664B-67A3-4488-818B-6FB50C9F9CD6}" srcOrd="0" destOrd="0" presId="urn:microsoft.com/office/officeart/2005/8/layout/pList2#4"/>
    <dgm:cxn modelId="{ADC1C7A5-B8A8-4268-9A27-0CB4D9CF1B0C}" srcId="{6167C8FF-549B-4D9D-84A6-CF59AC1CA9A8}" destId="{EBBC89DD-70AE-428B-B53B-079A3E762BC7}" srcOrd="3" destOrd="0" parTransId="{437E05AF-D4BE-4DF4-954F-546454C5F183}" sibTransId="{62C6266E-E44B-4F2A-AD38-D1147A9A22F2}"/>
    <dgm:cxn modelId="{705ACE6C-0158-4BE5-8C38-2212C4B04B15}" srcId="{6167C8FF-549B-4D9D-84A6-CF59AC1CA9A8}" destId="{AE844543-1332-4295-8EFE-C7C918CFE41C}" srcOrd="0" destOrd="0" parTransId="{15375016-C5F5-4082-A74D-C74EC7E6B3BE}" sibTransId="{796737FD-3CB8-4524-A566-F68D37D4B22C}"/>
    <dgm:cxn modelId="{B2F23C27-EEC0-4585-9839-D4F8D9D8F6C7}" srcId="{6167C8FF-549B-4D9D-84A6-CF59AC1CA9A8}" destId="{82391BEC-3AF8-4D41-9019-9742C8ED6CEA}" srcOrd="2" destOrd="0" parTransId="{D28A2D11-80AE-46F9-BF6D-3597CE5C6948}" sibTransId="{D2A57013-E5A4-4738-ABBC-5EF0B4124099}"/>
    <dgm:cxn modelId="{57453248-6DB6-4CB6-9B4E-764738CAD98B}" type="presOf" srcId="{D2A57013-E5A4-4738-ABBC-5EF0B4124099}" destId="{BCAA2329-CF79-4DC0-9854-C3D94A1E26EE}" srcOrd="0" destOrd="0" presId="urn:microsoft.com/office/officeart/2005/8/layout/pList2#4"/>
    <dgm:cxn modelId="{399D3B3E-5881-4926-BC0B-CA4BB2A42B62}" type="presOf" srcId="{796737FD-3CB8-4524-A566-F68D37D4B22C}" destId="{34053235-A104-4D14-A3AC-EDE6956819F2}" srcOrd="0" destOrd="0" presId="urn:microsoft.com/office/officeart/2005/8/layout/pList2#4"/>
    <dgm:cxn modelId="{D10ED3B4-9281-4FED-B417-D86899F73A20}" type="presOf" srcId="{3709AD63-BF3D-4533-8D45-0D49E6D910A7}" destId="{DEC5ACCF-4ED7-48B0-950D-A5CC40DE13ED}" srcOrd="0" destOrd="0" presId="urn:microsoft.com/office/officeart/2005/8/layout/pList2#4"/>
    <dgm:cxn modelId="{6A7D7566-B985-42AC-848F-540B706C2EF9}" type="presOf" srcId="{82391BEC-3AF8-4D41-9019-9742C8ED6CEA}" destId="{71CF49A5-131B-499C-B2EF-106E9B8DCC15}" srcOrd="0" destOrd="0" presId="urn:microsoft.com/office/officeart/2005/8/layout/pList2#4"/>
    <dgm:cxn modelId="{6F270689-2431-4CB9-B72C-99182D7C06DE}" srcId="{6167C8FF-549B-4D9D-84A6-CF59AC1CA9A8}" destId="{970E988C-8F89-4DDF-B10A-D79F7F82DBEA}" srcOrd="1" destOrd="0" parTransId="{7E934CA7-A296-471F-8372-0BECFA838551}" sibTransId="{3709AD63-BF3D-4533-8D45-0D49E6D910A7}"/>
    <dgm:cxn modelId="{3C61AF8C-E6D2-42F6-BBBE-B45C582CD3C1}" type="presParOf" srcId="{5BFED1C9-82C9-441A-BD39-0AE76610AD26}" destId="{73FBDA5C-2DCB-4EB1-BF37-227DC9F9C61B}" srcOrd="0" destOrd="0" presId="urn:microsoft.com/office/officeart/2005/8/layout/pList2#4"/>
    <dgm:cxn modelId="{20160E42-2B48-463E-ACE0-812F282DD96C}" type="presParOf" srcId="{5BFED1C9-82C9-441A-BD39-0AE76610AD26}" destId="{FC36F523-CDE9-46EC-ACB6-CC731327861C}" srcOrd="1" destOrd="0" presId="urn:microsoft.com/office/officeart/2005/8/layout/pList2#4"/>
    <dgm:cxn modelId="{E06342F9-1907-4031-8570-90A9316E2814}" type="presParOf" srcId="{FC36F523-CDE9-46EC-ACB6-CC731327861C}" destId="{1566C1F9-93DC-4CC6-969D-698DA5B62E9E}" srcOrd="0" destOrd="0" presId="urn:microsoft.com/office/officeart/2005/8/layout/pList2#4"/>
    <dgm:cxn modelId="{FB0C311C-4803-4EB6-9BB5-EA573D2A122C}" type="presParOf" srcId="{1566C1F9-93DC-4CC6-969D-698DA5B62E9E}" destId="{CA225555-0DAA-406E-B3CA-8C14C5DCE009}" srcOrd="0" destOrd="0" presId="urn:microsoft.com/office/officeart/2005/8/layout/pList2#4"/>
    <dgm:cxn modelId="{C4570185-F566-4F40-8376-09A4926A3031}" type="presParOf" srcId="{1566C1F9-93DC-4CC6-969D-698DA5B62E9E}" destId="{6AC1DA00-44BA-4F82-A551-597CE3D58BC4}" srcOrd="1" destOrd="0" presId="urn:microsoft.com/office/officeart/2005/8/layout/pList2#4"/>
    <dgm:cxn modelId="{D600578C-40CF-4E73-BB9F-99124F062CEE}" type="presParOf" srcId="{1566C1F9-93DC-4CC6-969D-698DA5B62E9E}" destId="{5E7100BD-B000-4A26-A17F-D2400C45D949}" srcOrd="2" destOrd="0" presId="urn:microsoft.com/office/officeart/2005/8/layout/pList2#4"/>
    <dgm:cxn modelId="{C8C5CB85-870E-49D6-AB26-8DA2421C6B33}" type="presParOf" srcId="{FC36F523-CDE9-46EC-ACB6-CC731327861C}" destId="{34053235-A104-4D14-A3AC-EDE6956819F2}" srcOrd="1" destOrd="0" presId="urn:microsoft.com/office/officeart/2005/8/layout/pList2#4"/>
    <dgm:cxn modelId="{CEB69357-8849-45D0-A881-28FC4F0928F8}" type="presParOf" srcId="{FC36F523-CDE9-46EC-ACB6-CC731327861C}" destId="{C1F6BCD9-0966-4AB9-AC55-36F1BF381D47}" srcOrd="2" destOrd="0" presId="urn:microsoft.com/office/officeart/2005/8/layout/pList2#4"/>
    <dgm:cxn modelId="{6AC99B14-8404-43A5-B583-BA46A1BAC008}" type="presParOf" srcId="{C1F6BCD9-0966-4AB9-AC55-36F1BF381D47}" destId="{1382664B-67A3-4488-818B-6FB50C9F9CD6}" srcOrd="0" destOrd="0" presId="urn:microsoft.com/office/officeart/2005/8/layout/pList2#4"/>
    <dgm:cxn modelId="{8E1CFC04-3A4F-4C44-8A14-3C3DF9C77988}" type="presParOf" srcId="{C1F6BCD9-0966-4AB9-AC55-36F1BF381D47}" destId="{FEDEA713-A875-4971-874E-0EA81A201495}" srcOrd="1" destOrd="0" presId="urn:microsoft.com/office/officeart/2005/8/layout/pList2#4"/>
    <dgm:cxn modelId="{8B04C0BE-2260-4732-A999-F0CF232D7867}" type="presParOf" srcId="{C1F6BCD9-0966-4AB9-AC55-36F1BF381D47}" destId="{6218A17F-7F66-432D-A145-3B78E2556CD4}" srcOrd="2" destOrd="0" presId="urn:microsoft.com/office/officeart/2005/8/layout/pList2#4"/>
    <dgm:cxn modelId="{C1F33267-EDDE-4019-B5AC-D04C3E55BE4D}" type="presParOf" srcId="{FC36F523-CDE9-46EC-ACB6-CC731327861C}" destId="{DEC5ACCF-4ED7-48B0-950D-A5CC40DE13ED}" srcOrd="3" destOrd="0" presId="urn:microsoft.com/office/officeart/2005/8/layout/pList2#4"/>
    <dgm:cxn modelId="{E0B55D0E-686C-465B-9445-322FB606A188}" type="presParOf" srcId="{FC36F523-CDE9-46EC-ACB6-CC731327861C}" destId="{1CAE31F0-7D74-4CF7-9734-907AD00F9621}" srcOrd="4" destOrd="0" presId="urn:microsoft.com/office/officeart/2005/8/layout/pList2#4"/>
    <dgm:cxn modelId="{15D70181-09E8-4692-AE09-99D841BA5651}" type="presParOf" srcId="{1CAE31F0-7D74-4CF7-9734-907AD00F9621}" destId="{71CF49A5-131B-499C-B2EF-106E9B8DCC15}" srcOrd="0" destOrd="0" presId="urn:microsoft.com/office/officeart/2005/8/layout/pList2#4"/>
    <dgm:cxn modelId="{6ED8C6AD-B252-427C-95CF-1209D07484D9}" type="presParOf" srcId="{1CAE31F0-7D74-4CF7-9734-907AD00F9621}" destId="{52A98BB5-2961-444F-B49F-7DEA3FF866C1}" srcOrd="1" destOrd="0" presId="urn:microsoft.com/office/officeart/2005/8/layout/pList2#4"/>
    <dgm:cxn modelId="{9E36165F-430F-44A3-9E79-30AD8F812760}" type="presParOf" srcId="{1CAE31F0-7D74-4CF7-9734-907AD00F9621}" destId="{7A72E1C4-356F-49B5-8F3D-D4B1EE7EDC43}" srcOrd="2" destOrd="0" presId="urn:microsoft.com/office/officeart/2005/8/layout/pList2#4"/>
    <dgm:cxn modelId="{6373214A-EB61-48E5-A8A0-2C6B5B1582E9}" type="presParOf" srcId="{FC36F523-CDE9-46EC-ACB6-CC731327861C}" destId="{BCAA2329-CF79-4DC0-9854-C3D94A1E26EE}" srcOrd="5" destOrd="0" presId="urn:microsoft.com/office/officeart/2005/8/layout/pList2#4"/>
    <dgm:cxn modelId="{8A310D4F-8571-462F-8AA4-3ECF0D3472E3}" type="presParOf" srcId="{FC36F523-CDE9-46EC-ACB6-CC731327861C}" destId="{1EBC7180-D98D-4E12-AEEC-7CCD5D142DB0}" srcOrd="6" destOrd="0" presId="urn:microsoft.com/office/officeart/2005/8/layout/pList2#4"/>
    <dgm:cxn modelId="{7D11C88D-3C45-4E96-B21C-1772D16791CD}" type="presParOf" srcId="{1EBC7180-D98D-4E12-AEEC-7CCD5D142DB0}" destId="{0615B3A1-AC0F-44CB-B9B6-67275B2793D4}" srcOrd="0" destOrd="0" presId="urn:microsoft.com/office/officeart/2005/8/layout/pList2#4"/>
    <dgm:cxn modelId="{0D09F1FA-8734-437D-B9B4-217C2AD9A16B}" type="presParOf" srcId="{1EBC7180-D98D-4E12-AEEC-7CCD5D142DB0}" destId="{56A6CA29-494A-491A-A84F-CCDE6144EAE8}" srcOrd="1" destOrd="0" presId="urn:microsoft.com/office/officeart/2005/8/layout/pList2#4"/>
    <dgm:cxn modelId="{63E97DDA-1CD7-4D2B-A042-0C947A8A6547}" type="presParOf" srcId="{1EBC7180-D98D-4E12-AEEC-7CCD5D142DB0}" destId="{1B171241-271D-4C5B-AEFB-A27C3925AD16}" srcOrd="2" destOrd="0" presId="urn:microsoft.com/office/officeart/2005/8/layout/pList2#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9F17CFC-1D57-4529-89EF-989C359840AA}"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s-NI"/>
        </a:p>
      </dgm:t>
    </dgm:pt>
    <dgm:pt modelId="{9039016A-AD1C-4C11-9A17-B92C0859C1F9}">
      <dgm:prSet custT="1"/>
      <dgm:spPr/>
      <dgm:t>
        <a:bodyPr/>
        <a:lstStyle/>
        <a:p>
          <a:endParaRPr lang="es-NI" sz="2800" b="1" dirty="0">
            <a:solidFill>
              <a:schemeClr val="tx1"/>
            </a:solidFill>
          </a:endParaRPr>
        </a:p>
      </dgm:t>
    </dgm:pt>
    <dgm:pt modelId="{63A89AA0-5F9B-47BE-B661-255B8491C1F5}" type="parTrans" cxnId="{201C224F-3341-4478-A51C-521E17E10D80}">
      <dgm:prSet/>
      <dgm:spPr/>
      <dgm:t>
        <a:bodyPr/>
        <a:lstStyle/>
        <a:p>
          <a:endParaRPr lang="es-NI"/>
        </a:p>
      </dgm:t>
    </dgm:pt>
    <dgm:pt modelId="{C27ED160-B8AF-4254-BFF3-C367729019D1}" type="sibTrans" cxnId="{201C224F-3341-4478-A51C-521E17E10D80}">
      <dgm:prSet/>
      <dgm:spPr>
        <a:blipFill rotWithShape="1">
          <a:blip xmlns:r="http://schemas.openxmlformats.org/officeDocument/2006/relationships" r:embed="rId1"/>
          <a:stretch>
            <a:fillRect/>
          </a:stretch>
        </a:blipFill>
      </dgm:spPr>
      <dgm:t>
        <a:bodyPr/>
        <a:lstStyle/>
        <a:p>
          <a:endParaRPr lang="es-NI"/>
        </a:p>
      </dgm:t>
    </dgm:pt>
    <dgm:pt modelId="{E4DF9157-395F-49C4-9721-FB3BF94709E8}" type="pres">
      <dgm:prSet presAssocID="{E9F17CFC-1D57-4529-89EF-989C359840AA}" presName="Name0" presStyleCnt="0">
        <dgm:presLayoutVars>
          <dgm:chMax val="7"/>
          <dgm:chPref val="7"/>
          <dgm:dir/>
        </dgm:presLayoutVars>
      </dgm:prSet>
      <dgm:spPr/>
      <dgm:t>
        <a:bodyPr/>
        <a:lstStyle/>
        <a:p>
          <a:endParaRPr lang="es-ES"/>
        </a:p>
      </dgm:t>
    </dgm:pt>
    <dgm:pt modelId="{C9AFC9D4-F543-4CDF-916F-FB7ABD16183C}" type="pres">
      <dgm:prSet presAssocID="{E9F17CFC-1D57-4529-89EF-989C359840AA}" presName="Name1" presStyleCnt="0"/>
      <dgm:spPr/>
    </dgm:pt>
    <dgm:pt modelId="{E8E35AF3-2560-45B5-B679-FE7F6EE9C3B2}" type="pres">
      <dgm:prSet presAssocID="{C27ED160-B8AF-4254-BFF3-C367729019D1}" presName="picture_1" presStyleCnt="0"/>
      <dgm:spPr/>
    </dgm:pt>
    <dgm:pt modelId="{5A416875-0D1D-4C9C-9807-0F7C202DACCA}" type="pres">
      <dgm:prSet presAssocID="{C27ED160-B8AF-4254-BFF3-C367729019D1}" presName="pictureRepeatNode" presStyleLbl="alignImgPlace1" presStyleIdx="0" presStyleCnt="1" custAng="0" custScaleX="124999" custScaleY="104031" custLinFactNeighborX="-43768" custLinFactNeighborY="-37315"/>
      <dgm:spPr/>
      <dgm:t>
        <a:bodyPr/>
        <a:lstStyle/>
        <a:p>
          <a:endParaRPr lang="es-ES"/>
        </a:p>
      </dgm:t>
    </dgm:pt>
    <dgm:pt modelId="{1ADB5ADF-D285-4224-A676-6A7F71A14BE3}" type="pres">
      <dgm:prSet presAssocID="{9039016A-AD1C-4C11-9A17-B92C0859C1F9}" presName="text_1" presStyleLbl="node1" presStyleIdx="0" presStyleCnt="0" custAng="11163807" custFlipVert="0" custFlipHor="1" custScaleX="312500" custScaleY="199692" custLinFactNeighborX="-46875" custLinFactNeighborY="-5767">
        <dgm:presLayoutVars>
          <dgm:bulletEnabled val="1"/>
        </dgm:presLayoutVars>
      </dgm:prSet>
      <dgm:spPr/>
      <dgm:t>
        <a:bodyPr/>
        <a:lstStyle/>
        <a:p>
          <a:endParaRPr lang="es-ES"/>
        </a:p>
      </dgm:t>
    </dgm:pt>
  </dgm:ptLst>
  <dgm:cxnLst>
    <dgm:cxn modelId="{BFAF1824-DC88-4E3E-A261-EF0CCDEE2F30}" type="presOf" srcId="{9039016A-AD1C-4C11-9A17-B92C0859C1F9}" destId="{1ADB5ADF-D285-4224-A676-6A7F71A14BE3}" srcOrd="0" destOrd="0" presId="urn:microsoft.com/office/officeart/2008/layout/CircularPictureCallout"/>
    <dgm:cxn modelId="{14A4D720-DE27-42AA-BEC5-A55113EF1432}" type="presOf" srcId="{C27ED160-B8AF-4254-BFF3-C367729019D1}" destId="{5A416875-0D1D-4C9C-9807-0F7C202DACCA}" srcOrd="0" destOrd="0" presId="urn:microsoft.com/office/officeart/2008/layout/CircularPictureCallout"/>
    <dgm:cxn modelId="{201C224F-3341-4478-A51C-521E17E10D80}" srcId="{E9F17CFC-1D57-4529-89EF-989C359840AA}" destId="{9039016A-AD1C-4C11-9A17-B92C0859C1F9}" srcOrd="0" destOrd="0" parTransId="{63A89AA0-5F9B-47BE-B661-255B8491C1F5}" sibTransId="{C27ED160-B8AF-4254-BFF3-C367729019D1}"/>
    <dgm:cxn modelId="{B7A3859F-35A8-4D54-A72A-F8EAF879FFEC}" type="presOf" srcId="{E9F17CFC-1D57-4529-89EF-989C359840AA}" destId="{E4DF9157-395F-49C4-9721-FB3BF94709E8}" srcOrd="0" destOrd="0" presId="urn:microsoft.com/office/officeart/2008/layout/CircularPictureCallout"/>
    <dgm:cxn modelId="{39A9280E-E842-47E0-A06C-54E79F4F8283}" type="presParOf" srcId="{E4DF9157-395F-49C4-9721-FB3BF94709E8}" destId="{C9AFC9D4-F543-4CDF-916F-FB7ABD16183C}" srcOrd="0" destOrd="0" presId="urn:microsoft.com/office/officeart/2008/layout/CircularPictureCallout"/>
    <dgm:cxn modelId="{6B232807-D556-4882-9E01-C1E53DA9F35B}" type="presParOf" srcId="{C9AFC9D4-F543-4CDF-916F-FB7ABD16183C}" destId="{E8E35AF3-2560-45B5-B679-FE7F6EE9C3B2}" srcOrd="0" destOrd="0" presId="urn:microsoft.com/office/officeart/2008/layout/CircularPictureCallout"/>
    <dgm:cxn modelId="{8EB1A28E-0FC9-4CDC-827D-C832171400C8}" type="presParOf" srcId="{E8E35AF3-2560-45B5-B679-FE7F6EE9C3B2}" destId="{5A416875-0D1D-4C9C-9807-0F7C202DACCA}" srcOrd="0" destOrd="0" presId="urn:microsoft.com/office/officeart/2008/layout/CircularPictureCallout"/>
    <dgm:cxn modelId="{6841A985-9205-4523-8643-16568DEC80B9}" type="presParOf" srcId="{C9AFC9D4-F543-4CDF-916F-FB7ABD16183C}" destId="{1ADB5ADF-D285-4224-A676-6A7F71A14BE3}" srcOrd="1"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805230F-CE03-4C22-9A6C-3E1AB9308668}"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s-NI"/>
        </a:p>
      </dgm:t>
    </dgm:pt>
    <dgm:pt modelId="{353D945B-166F-411D-8E23-9739C940F216}">
      <dgm:prSet phldrT="[Texto]" custT="1"/>
      <dgm:spPr/>
      <dgm:t>
        <a:bodyPr/>
        <a:lstStyle/>
        <a:p>
          <a:r>
            <a:rPr lang="es-MX" sz="2400" b="1" dirty="0" smtClean="0"/>
            <a:t>June 14, 2013 </a:t>
          </a:r>
          <a:endParaRPr lang="es-NI" sz="2400" b="1" dirty="0"/>
        </a:p>
      </dgm:t>
    </dgm:pt>
    <dgm:pt modelId="{8FEFB7F6-94F9-47ED-9BB6-4D03481C9CEB}" type="parTrans" cxnId="{60C1DAEB-94C1-4745-A52A-86A416DC3E22}">
      <dgm:prSet/>
      <dgm:spPr/>
      <dgm:t>
        <a:bodyPr/>
        <a:lstStyle/>
        <a:p>
          <a:endParaRPr lang="es-NI"/>
        </a:p>
      </dgm:t>
    </dgm:pt>
    <dgm:pt modelId="{93D0D578-ED5A-4AE0-9153-848B956F885A}" type="sibTrans" cxnId="{60C1DAEB-94C1-4745-A52A-86A416DC3E22}">
      <dgm:prSet/>
      <dgm:spPr/>
      <dgm:t>
        <a:bodyPr/>
        <a:lstStyle/>
        <a:p>
          <a:endParaRPr lang="es-NI"/>
        </a:p>
      </dgm:t>
    </dgm:pt>
    <dgm:pt modelId="{232DE177-5903-4397-9661-5B834BE96B51}">
      <dgm:prSet phldrT="[Texto]" custT="1"/>
      <dgm:spPr/>
      <dgm:t>
        <a:bodyPr/>
        <a:lstStyle/>
        <a:p>
          <a:r>
            <a:rPr lang="es-NI" sz="2400" b="1" dirty="0" err="1" smtClean="0"/>
            <a:t>September</a:t>
          </a:r>
          <a:r>
            <a:rPr lang="es-NI" sz="2400" b="1" dirty="0" smtClean="0"/>
            <a:t> 5, 2012 </a:t>
          </a:r>
          <a:endParaRPr lang="es-NI" sz="2400" b="1" dirty="0"/>
        </a:p>
      </dgm:t>
    </dgm:pt>
    <dgm:pt modelId="{9F30D1CD-9C77-4C5C-BAE9-A0110EF19754}" type="parTrans" cxnId="{347F0992-E5FA-438C-9200-210BEC0DCE52}">
      <dgm:prSet/>
      <dgm:spPr/>
      <dgm:t>
        <a:bodyPr/>
        <a:lstStyle/>
        <a:p>
          <a:endParaRPr lang="es-NI"/>
        </a:p>
      </dgm:t>
    </dgm:pt>
    <dgm:pt modelId="{FA6C3EBC-C3CE-4922-A263-748DB854D8DD}" type="sibTrans" cxnId="{347F0992-E5FA-438C-9200-210BEC0DCE52}">
      <dgm:prSet/>
      <dgm:spPr/>
      <dgm:t>
        <a:bodyPr/>
        <a:lstStyle/>
        <a:p>
          <a:endParaRPr lang="es-NI"/>
        </a:p>
      </dgm:t>
    </dgm:pt>
    <dgm:pt modelId="{75D24A39-A67B-4D72-8895-B882B092A5C2}">
      <dgm:prSet phldrT="[Texto]" custT="1"/>
      <dgm:spPr/>
      <dgm:t>
        <a:bodyPr/>
        <a:lstStyle/>
        <a:p>
          <a:r>
            <a:rPr lang="es-NI" sz="2400" b="1" dirty="0" err="1" smtClean="0"/>
            <a:t>August</a:t>
          </a:r>
          <a:r>
            <a:rPr lang="es-NI" sz="2400" b="1" dirty="0" smtClean="0"/>
            <a:t> 26, 2014</a:t>
          </a:r>
          <a:endParaRPr lang="es-NI" sz="2400" b="1" dirty="0"/>
        </a:p>
      </dgm:t>
    </dgm:pt>
    <dgm:pt modelId="{9A710BC4-53FE-4DCB-9063-11D3B00B6B46}" type="parTrans" cxnId="{BB35899F-2D77-4FEC-B38A-76E6F6DC8C07}">
      <dgm:prSet/>
      <dgm:spPr/>
      <dgm:t>
        <a:bodyPr/>
        <a:lstStyle/>
        <a:p>
          <a:endParaRPr lang="es-NI"/>
        </a:p>
      </dgm:t>
    </dgm:pt>
    <dgm:pt modelId="{3FF5E5F8-CDB7-4C54-952A-CCD26C1BFD3D}" type="sibTrans" cxnId="{BB35899F-2D77-4FEC-B38A-76E6F6DC8C07}">
      <dgm:prSet/>
      <dgm:spPr/>
      <dgm:t>
        <a:bodyPr/>
        <a:lstStyle/>
        <a:p>
          <a:endParaRPr lang="es-NI"/>
        </a:p>
      </dgm:t>
    </dgm:pt>
    <dgm:pt modelId="{B585ECF5-EA46-4171-852B-075134DAB34C}">
      <dgm:prSet phldrT="[Texto]" custT="1"/>
      <dgm:spPr/>
      <dgm:t>
        <a:bodyPr/>
        <a:lstStyle/>
        <a:p>
          <a:r>
            <a:rPr lang="es-NI" sz="2400" b="1" dirty="0" smtClean="0"/>
            <a:t>2013-2014</a:t>
          </a:r>
          <a:endParaRPr lang="es-NI" sz="2400" b="1" dirty="0"/>
        </a:p>
      </dgm:t>
    </dgm:pt>
    <dgm:pt modelId="{16CF4A8F-4052-4C95-A2BA-A9F880CF1A32}" type="parTrans" cxnId="{BCA9EDCE-C120-45A5-9E4D-067DBE282A8B}">
      <dgm:prSet/>
      <dgm:spPr/>
      <dgm:t>
        <a:bodyPr/>
        <a:lstStyle/>
        <a:p>
          <a:endParaRPr lang="es-NI"/>
        </a:p>
      </dgm:t>
    </dgm:pt>
    <dgm:pt modelId="{D63D2FCF-9DAD-48A7-87F4-EA262136CE16}" type="sibTrans" cxnId="{BCA9EDCE-C120-45A5-9E4D-067DBE282A8B}">
      <dgm:prSet/>
      <dgm:spPr/>
      <dgm:t>
        <a:bodyPr/>
        <a:lstStyle/>
        <a:p>
          <a:endParaRPr lang="es-NI"/>
        </a:p>
      </dgm:t>
    </dgm:pt>
    <dgm:pt modelId="{1FD159FB-FE4E-4D80-A33A-8C45A14C3548}">
      <dgm:prSet phldrT="[Texto]" custT="1"/>
      <dgm:spPr/>
      <dgm:t>
        <a:bodyPr/>
        <a:lstStyle/>
        <a:p>
          <a:r>
            <a:rPr lang="es-NI" sz="2400" b="1" dirty="0" err="1" smtClean="0"/>
            <a:t>July</a:t>
          </a:r>
          <a:r>
            <a:rPr lang="es-NI" sz="2400" b="1" dirty="0" smtClean="0"/>
            <a:t> 3, 2012</a:t>
          </a:r>
          <a:endParaRPr lang="es-NI" sz="2400" b="1" dirty="0"/>
        </a:p>
      </dgm:t>
    </dgm:pt>
    <dgm:pt modelId="{C4F7BFF7-6095-463F-A52C-C64F1A0D8981}" type="sibTrans" cxnId="{7E3AF697-AB25-49D9-95C8-A8A5E4AA73EF}">
      <dgm:prSet/>
      <dgm:spPr/>
      <dgm:t>
        <a:bodyPr/>
        <a:lstStyle/>
        <a:p>
          <a:endParaRPr lang="es-NI"/>
        </a:p>
      </dgm:t>
    </dgm:pt>
    <dgm:pt modelId="{7E86B44E-5D9F-419F-8E33-9A10B27480F9}" type="parTrans" cxnId="{7E3AF697-AB25-49D9-95C8-A8A5E4AA73EF}">
      <dgm:prSet/>
      <dgm:spPr/>
      <dgm:t>
        <a:bodyPr/>
        <a:lstStyle/>
        <a:p>
          <a:endParaRPr lang="es-NI"/>
        </a:p>
      </dgm:t>
    </dgm:pt>
    <dgm:pt modelId="{B16797D8-2A4E-4CAB-A1AC-AD1DC1A1F09B}">
      <dgm:prSet phldrT="[Texto]" custT="1"/>
      <dgm:spPr/>
      <dgm:t>
        <a:bodyPr/>
        <a:lstStyle/>
        <a:p>
          <a:r>
            <a:rPr lang="en-US" sz="1600" b="1" dirty="0" smtClean="0"/>
            <a:t>Law 800 'Law of Legal Regime of the Grand Interoceanic Canal of Nicaragua and Creation of the Authority of the Grand Interoceanic Canal of Nicaragua»</a:t>
          </a:r>
          <a:endParaRPr lang="es-NI" sz="1400" b="1" dirty="0"/>
        </a:p>
      </dgm:t>
    </dgm:pt>
    <dgm:pt modelId="{95D75680-3748-4711-B77C-2C1DA9949D7F}" type="parTrans" cxnId="{A796569E-7437-404F-B05B-E30E68A0C97B}">
      <dgm:prSet/>
      <dgm:spPr/>
      <dgm:t>
        <a:bodyPr/>
        <a:lstStyle/>
        <a:p>
          <a:endParaRPr lang="es-NI"/>
        </a:p>
      </dgm:t>
    </dgm:pt>
    <dgm:pt modelId="{7ABA0B24-C50E-4238-AB3A-7F82D4708CD0}" type="sibTrans" cxnId="{A796569E-7437-404F-B05B-E30E68A0C97B}">
      <dgm:prSet/>
      <dgm:spPr/>
      <dgm:t>
        <a:bodyPr/>
        <a:lstStyle/>
        <a:p>
          <a:endParaRPr lang="es-NI"/>
        </a:p>
      </dgm:t>
    </dgm:pt>
    <dgm:pt modelId="{D7013FD9-3BA6-42D5-BB82-F239EEEFCB4A}">
      <dgm:prSet phldrT="[Texto]" custT="1"/>
      <dgm:spPr/>
      <dgm:t>
        <a:bodyPr/>
        <a:lstStyle/>
        <a:p>
          <a:r>
            <a:rPr lang="es-NI" sz="2400" b="1" dirty="0" err="1" smtClean="0"/>
            <a:t>May</a:t>
          </a:r>
          <a:r>
            <a:rPr lang="es-NI" sz="2400" b="1" dirty="0" smtClean="0"/>
            <a:t> 23, 2013</a:t>
          </a:r>
          <a:endParaRPr lang="es-NI" sz="2400" b="1" dirty="0"/>
        </a:p>
      </dgm:t>
    </dgm:pt>
    <dgm:pt modelId="{CE872FCF-6AE6-4C3A-AF91-0D380DC70070}" type="parTrans" cxnId="{77D9DDAE-4972-4481-8293-C2380091CD93}">
      <dgm:prSet/>
      <dgm:spPr/>
      <dgm:t>
        <a:bodyPr/>
        <a:lstStyle/>
        <a:p>
          <a:endParaRPr lang="es-NI"/>
        </a:p>
      </dgm:t>
    </dgm:pt>
    <dgm:pt modelId="{ADC1D776-501C-4053-8341-110D1A35D7F6}" type="sibTrans" cxnId="{77D9DDAE-4972-4481-8293-C2380091CD93}">
      <dgm:prSet/>
      <dgm:spPr/>
      <dgm:t>
        <a:bodyPr/>
        <a:lstStyle/>
        <a:p>
          <a:endParaRPr lang="es-NI"/>
        </a:p>
      </dgm:t>
    </dgm:pt>
    <dgm:pt modelId="{8D81DAB8-1CA8-4833-90C4-E81275FCF1C0}">
      <dgm:prSet phldrT="[Texto]" custT="1"/>
      <dgm:spPr/>
      <dgm:t>
        <a:bodyPr/>
        <a:lstStyle/>
        <a:p>
          <a:r>
            <a:rPr lang="en-US" sz="1600" b="1" dirty="0" smtClean="0"/>
            <a:t>Memorandum of Understanding with HKND</a:t>
          </a:r>
          <a:endParaRPr lang="es-NI" sz="1600" dirty="0"/>
        </a:p>
      </dgm:t>
    </dgm:pt>
    <dgm:pt modelId="{135AD66B-1C18-4A84-A2B4-DB2F814383E0}" type="parTrans" cxnId="{F93EECFF-1765-445B-8EA0-5F82FE926AF2}">
      <dgm:prSet/>
      <dgm:spPr/>
      <dgm:t>
        <a:bodyPr/>
        <a:lstStyle/>
        <a:p>
          <a:endParaRPr lang="es-NI"/>
        </a:p>
      </dgm:t>
    </dgm:pt>
    <dgm:pt modelId="{F2E9FE1F-CBCB-4514-BCC6-28D4215A9C52}" type="sibTrans" cxnId="{F93EECFF-1765-445B-8EA0-5F82FE926AF2}">
      <dgm:prSet/>
      <dgm:spPr/>
      <dgm:t>
        <a:bodyPr/>
        <a:lstStyle/>
        <a:p>
          <a:endParaRPr lang="es-NI"/>
        </a:p>
      </dgm:t>
    </dgm:pt>
    <dgm:pt modelId="{52C30017-E9A0-42C3-A028-CA9ACD5BC42C}">
      <dgm:prSet phldrT="[Texto]" custT="1"/>
      <dgm:spPr/>
      <dgm:t>
        <a:bodyPr/>
        <a:lstStyle/>
        <a:p>
          <a:r>
            <a:rPr lang="en-US" sz="1600" b="1" dirty="0" smtClean="0"/>
            <a:t>Consultations with the Autonomous Southern Caribbean Regional Council </a:t>
          </a:r>
          <a:endParaRPr lang="es-NI" sz="1600" dirty="0"/>
        </a:p>
      </dgm:t>
    </dgm:pt>
    <dgm:pt modelId="{B643EFC6-9310-4960-8945-4664D2B701E4}" type="parTrans" cxnId="{768BE429-4595-41A3-96B5-A74FF5500F56}">
      <dgm:prSet/>
      <dgm:spPr/>
      <dgm:t>
        <a:bodyPr/>
        <a:lstStyle/>
        <a:p>
          <a:endParaRPr lang="es-NI"/>
        </a:p>
      </dgm:t>
    </dgm:pt>
    <dgm:pt modelId="{A61A232C-3B94-42DD-9A49-51FDD292F1B8}" type="sibTrans" cxnId="{768BE429-4595-41A3-96B5-A74FF5500F56}">
      <dgm:prSet/>
      <dgm:spPr/>
      <dgm:t>
        <a:bodyPr/>
        <a:lstStyle/>
        <a:p>
          <a:endParaRPr lang="es-NI"/>
        </a:p>
      </dgm:t>
    </dgm:pt>
    <dgm:pt modelId="{94A608C5-F134-4E46-8EB4-C5D9CECD7F3F}">
      <dgm:prSet phldrT="[Texto]" custT="1"/>
      <dgm:spPr/>
      <dgm:t>
        <a:bodyPr/>
        <a:lstStyle/>
        <a:p>
          <a:r>
            <a:rPr lang="en-US" sz="1600" b="1" dirty="0" smtClean="0"/>
            <a:t>Law 840 "Special Law for the Development of Infrastructure and Transportation relating to Nicaraguan Canal , Free Trade Zone and associated infrastructure"</a:t>
          </a:r>
          <a:endParaRPr lang="es-NI" sz="1600" dirty="0"/>
        </a:p>
      </dgm:t>
    </dgm:pt>
    <dgm:pt modelId="{E3B0A94B-DE1D-455E-9DD2-1902B643FF09}" type="parTrans" cxnId="{97254E75-C089-45E8-A539-DD5FEDA11020}">
      <dgm:prSet/>
      <dgm:spPr/>
      <dgm:t>
        <a:bodyPr/>
        <a:lstStyle/>
        <a:p>
          <a:endParaRPr lang="es-NI"/>
        </a:p>
      </dgm:t>
    </dgm:pt>
    <dgm:pt modelId="{39A7475E-2F91-4446-B206-6CFEE4863B84}" type="sibTrans" cxnId="{97254E75-C089-45E8-A539-DD5FEDA11020}">
      <dgm:prSet/>
      <dgm:spPr/>
      <dgm:t>
        <a:bodyPr/>
        <a:lstStyle/>
        <a:p>
          <a:endParaRPr lang="es-NI"/>
        </a:p>
      </dgm:t>
    </dgm:pt>
    <dgm:pt modelId="{CEC73CA0-2BB4-4CFA-B337-34D25091C029}">
      <dgm:prSet phldrT="[Texto]" custT="1"/>
      <dgm:spPr/>
      <dgm:t>
        <a:bodyPr/>
        <a:lstStyle/>
        <a:p>
          <a:r>
            <a:rPr lang="en-US" sz="1600" b="1" dirty="0" smtClean="0"/>
            <a:t>Permission granted for canal studies to HKND by the Territorial Government  Rama-Kriol</a:t>
          </a:r>
          <a:endParaRPr lang="es-NI" sz="1600" dirty="0"/>
        </a:p>
      </dgm:t>
    </dgm:pt>
    <dgm:pt modelId="{AE2390D3-A334-43C2-A781-002C4D136214}" type="parTrans" cxnId="{72CF624F-D601-4F90-B4C3-22FE5D8DD7F1}">
      <dgm:prSet/>
      <dgm:spPr/>
      <dgm:t>
        <a:bodyPr/>
        <a:lstStyle/>
        <a:p>
          <a:endParaRPr lang="es-NI"/>
        </a:p>
      </dgm:t>
    </dgm:pt>
    <dgm:pt modelId="{D3F645D4-91C4-4F93-A82E-474C0ADC82F4}" type="sibTrans" cxnId="{72CF624F-D601-4F90-B4C3-22FE5D8DD7F1}">
      <dgm:prSet/>
      <dgm:spPr/>
      <dgm:t>
        <a:bodyPr/>
        <a:lstStyle/>
        <a:p>
          <a:endParaRPr lang="es-NI"/>
        </a:p>
      </dgm:t>
    </dgm:pt>
    <dgm:pt modelId="{EFBD7E7E-E6A3-44D5-8F82-D340F363E26E}">
      <dgm:prSet phldrT="[Texto]" custT="1"/>
      <dgm:spPr/>
      <dgm:t>
        <a:bodyPr/>
        <a:lstStyle/>
        <a:p>
          <a:r>
            <a:rPr lang="es-NI" sz="1600" b="1" dirty="0" err="1" smtClean="0"/>
            <a:t>Constitutional</a:t>
          </a:r>
          <a:r>
            <a:rPr lang="es-NI" sz="1600" b="1" dirty="0" smtClean="0"/>
            <a:t> </a:t>
          </a:r>
          <a:r>
            <a:rPr lang="es-NI" sz="1600" b="1" dirty="0" err="1" smtClean="0"/>
            <a:t>Reform</a:t>
          </a:r>
          <a:r>
            <a:rPr lang="es-NI" sz="1600" b="1" dirty="0" smtClean="0"/>
            <a:t> </a:t>
          </a:r>
          <a:endParaRPr lang="es-NI" sz="1600" dirty="0"/>
        </a:p>
      </dgm:t>
    </dgm:pt>
    <dgm:pt modelId="{8C9F995C-EA56-49E2-BA60-730B8658D7C0}" type="parTrans" cxnId="{E434F398-D0B9-4D3C-8850-601AACBD69B8}">
      <dgm:prSet/>
      <dgm:spPr/>
      <dgm:t>
        <a:bodyPr/>
        <a:lstStyle/>
        <a:p>
          <a:endParaRPr lang="es-NI"/>
        </a:p>
      </dgm:t>
    </dgm:pt>
    <dgm:pt modelId="{7185FAB4-F0BA-4126-9B38-5E6D1C53A42E}" type="sibTrans" cxnId="{E434F398-D0B9-4D3C-8850-601AACBD69B8}">
      <dgm:prSet/>
      <dgm:spPr/>
      <dgm:t>
        <a:bodyPr/>
        <a:lstStyle/>
        <a:p>
          <a:endParaRPr lang="es-NI"/>
        </a:p>
      </dgm:t>
    </dgm:pt>
    <dgm:pt modelId="{9560C29E-D8C7-4A21-9F4A-5954706869A7}" type="pres">
      <dgm:prSet presAssocID="{B805230F-CE03-4C22-9A6C-3E1AB9308668}" presName="Name0" presStyleCnt="0">
        <dgm:presLayoutVars>
          <dgm:dir/>
          <dgm:animLvl val="lvl"/>
          <dgm:resizeHandles val="exact"/>
        </dgm:presLayoutVars>
      </dgm:prSet>
      <dgm:spPr/>
      <dgm:t>
        <a:bodyPr/>
        <a:lstStyle/>
        <a:p>
          <a:endParaRPr lang="es-NI"/>
        </a:p>
      </dgm:t>
    </dgm:pt>
    <dgm:pt modelId="{9ECEF33F-943A-4572-B938-3915B2F9F011}" type="pres">
      <dgm:prSet presAssocID="{75D24A39-A67B-4D72-8895-B882B092A5C2}" presName="boxAndChildren" presStyleCnt="0"/>
      <dgm:spPr/>
      <dgm:t>
        <a:bodyPr/>
        <a:lstStyle/>
        <a:p>
          <a:endParaRPr lang="es-NI"/>
        </a:p>
      </dgm:t>
    </dgm:pt>
    <dgm:pt modelId="{F1EB0F9A-0FCE-47FD-A39F-69C6B8B2461D}" type="pres">
      <dgm:prSet presAssocID="{75D24A39-A67B-4D72-8895-B882B092A5C2}" presName="parentTextBox" presStyleLbl="node1" presStyleIdx="0" presStyleCnt="6"/>
      <dgm:spPr/>
      <dgm:t>
        <a:bodyPr/>
        <a:lstStyle/>
        <a:p>
          <a:endParaRPr lang="es-NI"/>
        </a:p>
      </dgm:t>
    </dgm:pt>
    <dgm:pt modelId="{34510BA7-B5FC-4737-A21C-F620EB6F8D70}" type="pres">
      <dgm:prSet presAssocID="{75D24A39-A67B-4D72-8895-B882B092A5C2}" presName="entireBox" presStyleLbl="node1" presStyleIdx="0" presStyleCnt="6"/>
      <dgm:spPr/>
      <dgm:t>
        <a:bodyPr/>
        <a:lstStyle/>
        <a:p>
          <a:endParaRPr lang="es-NI"/>
        </a:p>
      </dgm:t>
    </dgm:pt>
    <dgm:pt modelId="{F4EA4B5E-7474-495F-A7C4-B5E0D3C1E6F0}" type="pres">
      <dgm:prSet presAssocID="{75D24A39-A67B-4D72-8895-B882B092A5C2}" presName="descendantBox" presStyleCnt="0"/>
      <dgm:spPr/>
    </dgm:pt>
    <dgm:pt modelId="{F66D1BB4-702B-4A76-A10B-F6F2E2E5C3C6}" type="pres">
      <dgm:prSet presAssocID="{CEC73CA0-2BB4-4CFA-B337-34D25091C029}" presName="childTextBox" presStyleLbl="fgAccFollowNode1" presStyleIdx="0" presStyleCnt="6">
        <dgm:presLayoutVars>
          <dgm:bulletEnabled val="1"/>
        </dgm:presLayoutVars>
      </dgm:prSet>
      <dgm:spPr/>
      <dgm:t>
        <a:bodyPr/>
        <a:lstStyle/>
        <a:p>
          <a:endParaRPr lang="es-NI"/>
        </a:p>
      </dgm:t>
    </dgm:pt>
    <dgm:pt modelId="{53B00688-16B6-4AC6-9F0B-B08E44FAFC1D}" type="pres">
      <dgm:prSet presAssocID="{D63D2FCF-9DAD-48A7-87F4-EA262136CE16}" presName="sp" presStyleCnt="0"/>
      <dgm:spPr/>
      <dgm:t>
        <a:bodyPr/>
        <a:lstStyle/>
        <a:p>
          <a:endParaRPr lang="es-NI"/>
        </a:p>
      </dgm:t>
    </dgm:pt>
    <dgm:pt modelId="{9D71FB04-1D1B-4EA7-B538-648D982C244E}" type="pres">
      <dgm:prSet presAssocID="{B585ECF5-EA46-4171-852B-075134DAB34C}" presName="arrowAndChildren" presStyleCnt="0"/>
      <dgm:spPr/>
      <dgm:t>
        <a:bodyPr/>
        <a:lstStyle/>
        <a:p>
          <a:endParaRPr lang="es-NI"/>
        </a:p>
      </dgm:t>
    </dgm:pt>
    <dgm:pt modelId="{301E530B-9E4F-452F-9847-362A8DA85F04}" type="pres">
      <dgm:prSet presAssocID="{B585ECF5-EA46-4171-852B-075134DAB34C}" presName="parentTextArrow" presStyleLbl="node1" presStyleIdx="0" presStyleCnt="6"/>
      <dgm:spPr/>
      <dgm:t>
        <a:bodyPr/>
        <a:lstStyle/>
        <a:p>
          <a:endParaRPr lang="es-NI"/>
        </a:p>
      </dgm:t>
    </dgm:pt>
    <dgm:pt modelId="{B0DD6966-3DDE-48F4-8B77-EF8BFB58B170}" type="pres">
      <dgm:prSet presAssocID="{B585ECF5-EA46-4171-852B-075134DAB34C}" presName="arrow" presStyleLbl="node1" presStyleIdx="1" presStyleCnt="6"/>
      <dgm:spPr/>
      <dgm:t>
        <a:bodyPr/>
        <a:lstStyle/>
        <a:p>
          <a:endParaRPr lang="es-NI"/>
        </a:p>
      </dgm:t>
    </dgm:pt>
    <dgm:pt modelId="{FC0510BA-C461-4B6E-BA89-3D07EE278AA2}" type="pres">
      <dgm:prSet presAssocID="{B585ECF5-EA46-4171-852B-075134DAB34C}" presName="descendantArrow" presStyleCnt="0"/>
      <dgm:spPr/>
    </dgm:pt>
    <dgm:pt modelId="{BF842534-A902-4C97-84C6-F0666254FCD3}" type="pres">
      <dgm:prSet presAssocID="{EFBD7E7E-E6A3-44D5-8F82-D340F363E26E}" presName="childTextArrow" presStyleLbl="fgAccFollowNode1" presStyleIdx="1" presStyleCnt="6">
        <dgm:presLayoutVars>
          <dgm:bulletEnabled val="1"/>
        </dgm:presLayoutVars>
      </dgm:prSet>
      <dgm:spPr/>
      <dgm:t>
        <a:bodyPr/>
        <a:lstStyle/>
        <a:p>
          <a:endParaRPr lang="es-NI"/>
        </a:p>
      </dgm:t>
    </dgm:pt>
    <dgm:pt modelId="{1F2AC0EA-89B8-4259-A92C-70A90285B77C}" type="pres">
      <dgm:prSet presAssocID="{93D0D578-ED5A-4AE0-9153-848B956F885A}" presName="sp" presStyleCnt="0"/>
      <dgm:spPr/>
      <dgm:t>
        <a:bodyPr/>
        <a:lstStyle/>
        <a:p>
          <a:endParaRPr lang="es-NI"/>
        </a:p>
      </dgm:t>
    </dgm:pt>
    <dgm:pt modelId="{5C4FE44A-7048-4E6A-8355-E9D14B70C2DE}" type="pres">
      <dgm:prSet presAssocID="{353D945B-166F-411D-8E23-9739C940F216}" presName="arrowAndChildren" presStyleCnt="0"/>
      <dgm:spPr/>
      <dgm:t>
        <a:bodyPr/>
        <a:lstStyle/>
        <a:p>
          <a:endParaRPr lang="es-NI"/>
        </a:p>
      </dgm:t>
    </dgm:pt>
    <dgm:pt modelId="{B7D685A3-3A9F-4796-828D-2483121B9B24}" type="pres">
      <dgm:prSet presAssocID="{353D945B-166F-411D-8E23-9739C940F216}" presName="parentTextArrow" presStyleLbl="node1" presStyleIdx="1" presStyleCnt="6"/>
      <dgm:spPr/>
      <dgm:t>
        <a:bodyPr/>
        <a:lstStyle/>
        <a:p>
          <a:endParaRPr lang="es-NI"/>
        </a:p>
      </dgm:t>
    </dgm:pt>
    <dgm:pt modelId="{356D3FEF-9239-41D1-A827-50962D819B77}" type="pres">
      <dgm:prSet presAssocID="{353D945B-166F-411D-8E23-9739C940F216}" presName="arrow" presStyleLbl="node1" presStyleIdx="2" presStyleCnt="6"/>
      <dgm:spPr/>
      <dgm:t>
        <a:bodyPr/>
        <a:lstStyle/>
        <a:p>
          <a:endParaRPr lang="es-NI"/>
        </a:p>
      </dgm:t>
    </dgm:pt>
    <dgm:pt modelId="{4F432E82-DE6B-407B-A5CC-091AE4E46B57}" type="pres">
      <dgm:prSet presAssocID="{353D945B-166F-411D-8E23-9739C940F216}" presName="descendantArrow" presStyleCnt="0"/>
      <dgm:spPr/>
    </dgm:pt>
    <dgm:pt modelId="{2F126686-64DF-4FF2-B63A-DB18D8B4E406}" type="pres">
      <dgm:prSet presAssocID="{94A608C5-F134-4E46-8EB4-C5D9CECD7F3F}" presName="childTextArrow" presStyleLbl="fgAccFollowNode1" presStyleIdx="2" presStyleCnt="6">
        <dgm:presLayoutVars>
          <dgm:bulletEnabled val="1"/>
        </dgm:presLayoutVars>
      </dgm:prSet>
      <dgm:spPr/>
      <dgm:t>
        <a:bodyPr/>
        <a:lstStyle/>
        <a:p>
          <a:endParaRPr lang="es-NI"/>
        </a:p>
      </dgm:t>
    </dgm:pt>
    <dgm:pt modelId="{5A886E4D-37FF-4DFA-AE99-88EBDDFA3454}" type="pres">
      <dgm:prSet presAssocID="{ADC1D776-501C-4053-8341-110D1A35D7F6}" presName="sp" presStyleCnt="0"/>
      <dgm:spPr/>
    </dgm:pt>
    <dgm:pt modelId="{7DA42F05-DC95-4B2E-86A0-0769EF80F008}" type="pres">
      <dgm:prSet presAssocID="{D7013FD9-3BA6-42D5-BB82-F239EEEFCB4A}" presName="arrowAndChildren" presStyleCnt="0"/>
      <dgm:spPr/>
    </dgm:pt>
    <dgm:pt modelId="{DE91415A-4BE2-4820-AC16-AF2D243ACEA0}" type="pres">
      <dgm:prSet presAssocID="{D7013FD9-3BA6-42D5-BB82-F239EEEFCB4A}" presName="parentTextArrow" presStyleLbl="node1" presStyleIdx="2" presStyleCnt="6"/>
      <dgm:spPr/>
      <dgm:t>
        <a:bodyPr/>
        <a:lstStyle/>
        <a:p>
          <a:endParaRPr lang="es-NI"/>
        </a:p>
      </dgm:t>
    </dgm:pt>
    <dgm:pt modelId="{4DB26B88-ECE3-41EA-A80A-142E100606F1}" type="pres">
      <dgm:prSet presAssocID="{D7013FD9-3BA6-42D5-BB82-F239EEEFCB4A}" presName="arrow" presStyleLbl="node1" presStyleIdx="3" presStyleCnt="6"/>
      <dgm:spPr/>
      <dgm:t>
        <a:bodyPr/>
        <a:lstStyle/>
        <a:p>
          <a:endParaRPr lang="es-NI"/>
        </a:p>
      </dgm:t>
    </dgm:pt>
    <dgm:pt modelId="{D05EFD4E-DBD5-4845-892C-E0010CAD965D}" type="pres">
      <dgm:prSet presAssocID="{D7013FD9-3BA6-42D5-BB82-F239EEEFCB4A}" presName="descendantArrow" presStyleCnt="0"/>
      <dgm:spPr/>
    </dgm:pt>
    <dgm:pt modelId="{D18C2935-2B09-4A49-90E8-7658781486B4}" type="pres">
      <dgm:prSet presAssocID="{52C30017-E9A0-42C3-A028-CA9ACD5BC42C}" presName="childTextArrow" presStyleLbl="fgAccFollowNode1" presStyleIdx="3" presStyleCnt="6">
        <dgm:presLayoutVars>
          <dgm:bulletEnabled val="1"/>
        </dgm:presLayoutVars>
      </dgm:prSet>
      <dgm:spPr/>
      <dgm:t>
        <a:bodyPr/>
        <a:lstStyle/>
        <a:p>
          <a:endParaRPr lang="es-NI"/>
        </a:p>
      </dgm:t>
    </dgm:pt>
    <dgm:pt modelId="{CC3A408D-1B05-417F-8E31-1D5165336D00}" type="pres">
      <dgm:prSet presAssocID="{FA6C3EBC-C3CE-4922-A263-748DB854D8DD}" presName="sp" presStyleCnt="0"/>
      <dgm:spPr/>
      <dgm:t>
        <a:bodyPr/>
        <a:lstStyle/>
        <a:p>
          <a:endParaRPr lang="es-NI"/>
        </a:p>
      </dgm:t>
    </dgm:pt>
    <dgm:pt modelId="{161063E5-DAC1-4190-8B09-96AC39A37BFC}" type="pres">
      <dgm:prSet presAssocID="{232DE177-5903-4397-9661-5B834BE96B51}" presName="arrowAndChildren" presStyleCnt="0"/>
      <dgm:spPr/>
      <dgm:t>
        <a:bodyPr/>
        <a:lstStyle/>
        <a:p>
          <a:endParaRPr lang="es-NI"/>
        </a:p>
      </dgm:t>
    </dgm:pt>
    <dgm:pt modelId="{38A09D61-66D2-4A01-9FD4-488D80FE8D6B}" type="pres">
      <dgm:prSet presAssocID="{232DE177-5903-4397-9661-5B834BE96B51}" presName="parentTextArrow" presStyleLbl="node1" presStyleIdx="3" presStyleCnt="6"/>
      <dgm:spPr/>
      <dgm:t>
        <a:bodyPr/>
        <a:lstStyle/>
        <a:p>
          <a:endParaRPr lang="es-NI"/>
        </a:p>
      </dgm:t>
    </dgm:pt>
    <dgm:pt modelId="{D69E555E-7616-4DF8-A305-42CC232FC8A9}" type="pres">
      <dgm:prSet presAssocID="{232DE177-5903-4397-9661-5B834BE96B51}" presName="arrow" presStyleLbl="node1" presStyleIdx="4" presStyleCnt="6"/>
      <dgm:spPr/>
      <dgm:t>
        <a:bodyPr/>
        <a:lstStyle/>
        <a:p>
          <a:endParaRPr lang="es-NI"/>
        </a:p>
      </dgm:t>
    </dgm:pt>
    <dgm:pt modelId="{3FE3C722-56E0-4045-977E-52139845C03D}" type="pres">
      <dgm:prSet presAssocID="{232DE177-5903-4397-9661-5B834BE96B51}" presName="descendantArrow" presStyleCnt="0"/>
      <dgm:spPr/>
    </dgm:pt>
    <dgm:pt modelId="{D27A0C14-F26A-469E-BA5E-4DDEADD13EBC}" type="pres">
      <dgm:prSet presAssocID="{8D81DAB8-1CA8-4833-90C4-E81275FCF1C0}" presName="childTextArrow" presStyleLbl="fgAccFollowNode1" presStyleIdx="4" presStyleCnt="6">
        <dgm:presLayoutVars>
          <dgm:bulletEnabled val="1"/>
        </dgm:presLayoutVars>
      </dgm:prSet>
      <dgm:spPr/>
      <dgm:t>
        <a:bodyPr/>
        <a:lstStyle/>
        <a:p>
          <a:endParaRPr lang="es-NI"/>
        </a:p>
      </dgm:t>
    </dgm:pt>
    <dgm:pt modelId="{0D5D6403-9898-43DE-B4AE-AFF90B12DC05}" type="pres">
      <dgm:prSet presAssocID="{C4F7BFF7-6095-463F-A52C-C64F1A0D8981}" presName="sp" presStyleCnt="0"/>
      <dgm:spPr/>
      <dgm:t>
        <a:bodyPr/>
        <a:lstStyle/>
        <a:p>
          <a:endParaRPr lang="es-NI"/>
        </a:p>
      </dgm:t>
    </dgm:pt>
    <dgm:pt modelId="{7DB79438-1E0C-42BE-B129-CEB32101157D}" type="pres">
      <dgm:prSet presAssocID="{1FD159FB-FE4E-4D80-A33A-8C45A14C3548}" presName="arrowAndChildren" presStyleCnt="0"/>
      <dgm:spPr/>
      <dgm:t>
        <a:bodyPr/>
        <a:lstStyle/>
        <a:p>
          <a:endParaRPr lang="es-NI"/>
        </a:p>
      </dgm:t>
    </dgm:pt>
    <dgm:pt modelId="{67CBAB14-9B6C-4352-912F-B8161AB0BBA0}" type="pres">
      <dgm:prSet presAssocID="{1FD159FB-FE4E-4D80-A33A-8C45A14C3548}" presName="parentTextArrow" presStyleLbl="node1" presStyleIdx="4" presStyleCnt="6"/>
      <dgm:spPr/>
      <dgm:t>
        <a:bodyPr/>
        <a:lstStyle/>
        <a:p>
          <a:endParaRPr lang="es-NI"/>
        </a:p>
      </dgm:t>
    </dgm:pt>
    <dgm:pt modelId="{A830C774-59EE-44C0-950F-B7B2065288D6}" type="pres">
      <dgm:prSet presAssocID="{1FD159FB-FE4E-4D80-A33A-8C45A14C3548}" presName="arrow" presStyleLbl="node1" presStyleIdx="5" presStyleCnt="6"/>
      <dgm:spPr/>
      <dgm:t>
        <a:bodyPr/>
        <a:lstStyle/>
        <a:p>
          <a:endParaRPr lang="es-NI"/>
        </a:p>
      </dgm:t>
    </dgm:pt>
    <dgm:pt modelId="{0DFF801C-CEE3-46A8-92B5-ABCAFCC36F9E}" type="pres">
      <dgm:prSet presAssocID="{1FD159FB-FE4E-4D80-A33A-8C45A14C3548}" presName="descendantArrow" presStyleCnt="0"/>
      <dgm:spPr/>
    </dgm:pt>
    <dgm:pt modelId="{B65DD588-1B61-44E6-9D79-872003540E35}" type="pres">
      <dgm:prSet presAssocID="{B16797D8-2A4E-4CAB-A1AC-AD1DC1A1F09B}" presName="childTextArrow" presStyleLbl="fgAccFollowNode1" presStyleIdx="5" presStyleCnt="6">
        <dgm:presLayoutVars>
          <dgm:bulletEnabled val="1"/>
        </dgm:presLayoutVars>
      </dgm:prSet>
      <dgm:spPr/>
      <dgm:t>
        <a:bodyPr/>
        <a:lstStyle/>
        <a:p>
          <a:endParaRPr lang="es-NI"/>
        </a:p>
      </dgm:t>
    </dgm:pt>
  </dgm:ptLst>
  <dgm:cxnLst>
    <dgm:cxn modelId="{3FBEFB6B-8214-4EC4-BB40-93B334EBEACA}" type="presOf" srcId="{232DE177-5903-4397-9661-5B834BE96B51}" destId="{38A09D61-66D2-4A01-9FD4-488D80FE8D6B}" srcOrd="0" destOrd="0" presId="urn:microsoft.com/office/officeart/2005/8/layout/process4"/>
    <dgm:cxn modelId="{003E1C22-403A-49F8-BA80-8A59BA540B08}" type="presOf" srcId="{EFBD7E7E-E6A3-44D5-8F82-D340F363E26E}" destId="{BF842534-A902-4C97-84C6-F0666254FCD3}" srcOrd="0" destOrd="0" presId="urn:microsoft.com/office/officeart/2005/8/layout/process4"/>
    <dgm:cxn modelId="{A796569E-7437-404F-B05B-E30E68A0C97B}" srcId="{1FD159FB-FE4E-4D80-A33A-8C45A14C3548}" destId="{B16797D8-2A4E-4CAB-A1AC-AD1DC1A1F09B}" srcOrd="0" destOrd="0" parTransId="{95D75680-3748-4711-B77C-2C1DA9949D7F}" sibTransId="{7ABA0B24-C50E-4238-AB3A-7F82D4708CD0}"/>
    <dgm:cxn modelId="{02384AA3-B816-4704-A5BF-B8E417FB6DCA}" type="presOf" srcId="{D7013FD9-3BA6-42D5-BB82-F239EEEFCB4A}" destId="{DE91415A-4BE2-4820-AC16-AF2D243ACEA0}" srcOrd="0" destOrd="0" presId="urn:microsoft.com/office/officeart/2005/8/layout/process4"/>
    <dgm:cxn modelId="{BCA9EDCE-C120-45A5-9E4D-067DBE282A8B}" srcId="{B805230F-CE03-4C22-9A6C-3E1AB9308668}" destId="{B585ECF5-EA46-4171-852B-075134DAB34C}" srcOrd="4" destOrd="0" parTransId="{16CF4A8F-4052-4C95-A2BA-A9F880CF1A32}" sibTransId="{D63D2FCF-9DAD-48A7-87F4-EA262136CE16}"/>
    <dgm:cxn modelId="{5EB5715C-1579-491A-85A3-9F40F56B695D}" type="presOf" srcId="{52C30017-E9A0-42C3-A028-CA9ACD5BC42C}" destId="{D18C2935-2B09-4A49-90E8-7658781486B4}" srcOrd="0" destOrd="0" presId="urn:microsoft.com/office/officeart/2005/8/layout/process4"/>
    <dgm:cxn modelId="{82734062-DD29-43B1-A77E-9E7180EE4A5C}" type="presOf" srcId="{75D24A39-A67B-4D72-8895-B882B092A5C2}" destId="{34510BA7-B5FC-4737-A21C-F620EB6F8D70}" srcOrd="1" destOrd="0" presId="urn:microsoft.com/office/officeart/2005/8/layout/process4"/>
    <dgm:cxn modelId="{BB35899F-2D77-4FEC-B38A-76E6F6DC8C07}" srcId="{B805230F-CE03-4C22-9A6C-3E1AB9308668}" destId="{75D24A39-A67B-4D72-8895-B882B092A5C2}" srcOrd="5" destOrd="0" parTransId="{9A710BC4-53FE-4DCB-9063-11D3B00B6B46}" sibTransId="{3FF5E5F8-CDB7-4C54-952A-CCD26C1BFD3D}"/>
    <dgm:cxn modelId="{4D173706-318B-40D8-BDB6-96B4AC2C5E51}" type="presOf" srcId="{CEC73CA0-2BB4-4CFA-B337-34D25091C029}" destId="{F66D1BB4-702B-4A76-A10B-F6F2E2E5C3C6}" srcOrd="0" destOrd="0" presId="urn:microsoft.com/office/officeart/2005/8/layout/process4"/>
    <dgm:cxn modelId="{7C5EB1CA-A462-4B8F-9057-B4363BF40EA4}" type="presOf" srcId="{B585ECF5-EA46-4171-852B-075134DAB34C}" destId="{301E530B-9E4F-452F-9847-362A8DA85F04}" srcOrd="0" destOrd="0" presId="urn:microsoft.com/office/officeart/2005/8/layout/process4"/>
    <dgm:cxn modelId="{0089FBFA-B8D1-4AEC-9D0B-8EEE5E3D6B30}" type="presOf" srcId="{8D81DAB8-1CA8-4833-90C4-E81275FCF1C0}" destId="{D27A0C14-F26A-469E-BA5E-4DDEADD13EBC}" srcOrd="0" destOrd="0" presId="urn:microsoft.com/office/officeart/2005/8/layout/process4"/>
    <dgm:cxn modelId="{72CF624F-D601-4F90-B4C3-22FE5D8DD7F1}" srcId="{75D24A39-A67B-4D72-8895-B882B092A5C2}" destId="{CEC73CA0-2BB4-4CFA-B337-34D25091C029}" srcOrd="0" destOrd="0" parTransId="{AE2390D3-A334-43C2-A781-002C4D136214}" sibTransId="{D3F645D4-91C4-4F93-A82E-474C0ADC82F4}"/>
    <dgm:cxn modelId="{347F0992-E5FA-438C-9200-210BEC0DCE52}" srcId="{B805230F-CE03-4C22-9A6C-3E1AB9308668}" destId="{232DE177-5903-4397-9661-5B834BE96B51}" srcOrd="1" destOrd="0" parTransId="{9F30D1CD-9C77-4C5C-BAE9-A0110EF19754}" sibTransId="{FA6C3EBC-C3CE-4922-A263-748DB854D8DD}"/>
    <dgm:cxn modelId="{875FEC0A-F497-417E-847D-6EC6F819C73E}" type="presOf" srcId="{75D24A39-A67B-4D72-8895-B882B092A5C2}" destId="{F1EB0F9A-0FCE-47FD-A39F-69C6B8B2461D}" srcOrd="0" destOrd="0" presId="urn:microsoft.com/office/officeart/2005/8/layout/process4"/>
    <dgm:cxn modelId="{C9B122DD-ED4D-4185-B9F1-770D06C50D9F}" type="presOf" srcId="{1FD159FB-FE4E-4D80-A33A-8C45A14C3548}" destId="{67CBAB14-9B6C-4352-912F-B8161AB0BBA0}" srcOrd="0" destOrd="0" presId="urn:microsoft.com/office/officeart/2005/8/layout/process4"/>
    <dgm:cxn modelId="{4E71294F-7F7F-44CF-9117-47329317AC63}" type="presOf" srcId="{D7013FD9-3BA6-42D5-BB82-F239EEEFCB4A}" destId="{4DB26B88-ECE3-41EA-A80A-142E100606F1}" srcOrd="1" destOrd="0" presId="urn:microsoft.com/office/officeart/2005/8/layout/process4"/>
    <dgm:cxn modelId="{7E3AF697-AB25-49D9-95C8-A8A5E4AA73EF}" srcId="{B805230F-CE03-4C22-9A6C-3E1AB9308668}" destId="{1FD159FB-FE4E-4D80-A33A-8C45A14C3548}" srcOrd="0" destOrd="0" parTransId="{7E86B44E-5D9F-419F-8E33-9A10B27480F9}" sibTransId="{C4F7BFF7-6095-463F-A52C-C64F1A0D8981}"/>
    <dgm:cxn modelId="{D67A9251-70A0-4D30-8365-F3FC6BF46D6F}" type="presOf" srcId="{1FD159FB-FE4E-4D80-A33A-8C45A14C3548}" destId="{A830C774-59EE-44C0-950F-B7B2065288D6}" srcOrd="1" destOrd="0" presId="urn:microsoft.com/office/officeart/2005/8/layout/process4"/>
    <dgm:cxn modelId="{F93EECFF-1765-445B-8EA0-5F82FE926AF2}" srcId="{232DE177-5903-4397-9661-5B834BE96B51}" destId="{8D81DAB8-1CA8-4833-90C4-E81275FCF1C0}" srcOrd="0" destOrd="0" parTransId="{135AD66B-1C18-4A84-A2B4-DB2F814383E0}" sibTransId="{F2E9FE1F-CBCB-4514-BCC6-28D4215A9C52}"/>
    <dgm:cxn modelId="{E4F02F78-50FB-4690-975D-7A99A5B8FFFB}" type="presOf" srcId="{B585ECF5-EA46-4171-852B-075134DAB34C}" destId="{B0DD6966-3DDE-48F4-8B77-EF8BFB58B170}" srcOrd="1" destOrd="0" presId="urn:microsoft.com/office/officeart/2005/8/layout/process4"/>
    <dgm:cxn modelId="{14A73FDC-7448-4156-8680-1E8515544381}" type="presOf" srcId="{94A608C5-F134-4E46-8EB4-C5D9CECD7F3F}" destId="{2F126686-64DF-4FF2-B63A-DB18D8B4E406}" srcOrd="0" destOrd="0" presId="urn:microsoft.com/office/officeart/2005/8/layout/process4"/>
    <dgm:cxn modelId="{77D9DDAE-4972-4481-8293-C2380091CD93}" srcId="{B805230F-CE03-4C22-9A6C-3E1AB9308668}" destId="{D7013FD9-3BA6-42D5-BB82-F239EEEFCB4A}" srcOrd="2" destOrd="0" parTransId="{CE872FCF-6AE6-4C3A-AF91-0D380DC70070}" sibTransId="{ADC1D776-501C-4053-8341-110D1A35D7F6}"/>
    <dgm:cxn modelId="{ECFD82F7-6B4A-4A49-AC95-B6B1CE93FAC0}" type="presOf" srcId="{353D945B-166F-411D-8E23-9739C940F216}" destId="{356D3FEF-9239-41D1-A827-50962D819B77}" srcOrd="1" destOrd="0" presId="urn:microsoft.com/office/officeart/2005/8/layout/process4"/>
    <dgm:cxn modelId="{E434F398-D0B9-4D3C-8850-601AACBD69B8}" srcId="{B585ECF5-EA46-4171-852B-075134DAB34C}" destId="{EFBD7E7E-E6A3-44D5-8F82-D340F363E26E}" srcOrd="0" destOrd="0" parTransId="{8C9F995C-EA56-49E2-BA60-730B8658D7C0}" sibTransId="{7185FAB4-F0BA-4126-9B38-5E6D1C53A42E}"/>
    <dgm:cxn modelId="{97254E75-C089-45E8-A539-DD5FEDA11020}" srcId="{353D945B-166F-411D-8E23-9739C940F216}" destId="{94A608C5-F134-4E46-8EB4-C5D9CECD7F3F}" srcOrd="0" destOrd="0" parTransId="{E3B0A94B-DE1D-455E-9DD2-1902B643FF09}" sibTransId="{39A7475E-2F91-4446-B206-6CFEE4863B84}"/>
    <dgm:cxn modelId="{E6C2C183-BF98-47B2-9C83-BF22E4D493BA}" type="presOf" srcId="{232DE177-5903-4397-9661-5B834BE96B51}" destId="{D69E555E-7616-4DF8-A305-42CC232FC8A9}" srcOrd="1" destOrd="0" presId="urn:microsoft.com/office/officeart/2005/8/layout/process4"/>
    <dgm:cxn modelId="{D90CA246-ED1F-43A1-80B0-2A65F30C4194}" type="presOf" srcId="{B16797D8-2A4E-4CAB-A1AC-AD1DC1A1F09B}" destId="{B65DD588-1B61-44E6-9D79-872003540E35}" srcOrd="0" destOrd="0" presId="urn:microsoft.com/office/officeart/2005/8/layout/process4"/>
    <dgm:cxn modelId="{60C1DAEB-94C1-4745-A52A-86A416DC3E22}" srcId="{B805230F-CE03-4C22-9A6C-3E1AB9308668}" destId="{353D945B-166F-411D-8E23-9739C940F216}" srcOrd="3" destOrd="0" parTransId="{8FEFB7F6-94F9-47ED-9BB6-4D03481C9CEB}" sibTransId="{93D0D578-ED5A-4AE0-9153-848B956F885A}"/>
    <dgm:cxn modelId="{768BE429-4595-41A3-96B5-A74FF5500F56}" srcId="{D7013FD9-3BA6-42D5-BB82-F239EEEFCB4A}" destId="{52C30017-E9A0-42C3-A028-CA9ACD5BC42C}" srcOrd="0" destOrd="0" parTransId="{B643EFC6-9310-4960-8945-4664D2B701E4}" sibTransId="{A61A232C-3B94-42DD-9A49-51FDD292F1B8}"/>
    <dgm:cxn modelId="{7570738D-0A1C-4893-982B-8F37479B2B09}" type="presOf" srcId="{353D945B-166F-411D-8E23-9739C940F216}" destId="{B7D685A3-3A9F-4796-828D-2483121B9B24}" srcOrd="0" destOrd="0" presId="urn:microsoft.com/office/officeart/2005/8/layout/process4"/>
    <dgm:cxn modelId="{0B900393-51B3-4008-862D-EA4EFB16D202}" type="presOf" srcId="{B805230F-CE03-4C22-9A6C-3E1AB9308668}" destId="{9560C29E-D8C7-4A21-9F4A-5954706869A7}" srcOrd="0" destOrd="0" presId="urn:microsoft.com/office/officeart/2005/8/layout/process4"/>
    <dgm:cxn modelId="{C06B5E8B-DB99-4F2A-8622-9D478CD30ACC}" type="presParOf" srcId="{9560C29E-D8C7-4A21-9F4A-5954706869A7}" destId="{9ECEF33F-943A-4572-B938-3915B2F9F011}" srcOrd="0" destOrd="0" presId="urn:microsoft.com/office/officeart/2005/8/layout/process4"/>
    <dgm:cxn modelId="{4EE2637F-1C7B-4DE5-85A9-0910AE0A3A66}" type="presParOf" srcId="{9ECEF33F-943A-4572-B938-3915B2F9F011}" destId="{F1EB0F9A-0FCE-47FD-A39F-69C6B8B2461D}" srcOrd="0" destOrd="0" presId="urn:microsoft.com/office/officeart/2005/8/layout/process4"/>
    <dgm:cxn modelId="{A8D470D9-683B-4E2D-B24F-196EC9153061}" type="presParOf" srcId="{9ECEF33F-943A-4572-B938-3915B2F9F011}" destId="{34510BA7-B5FC-4737-A21C-F620EB6F8D70}" srcOrd="1" destOrd="0" presId="urn:microsoft.com/office/officeart/2005/8/layout/process4"/>
    <dgm:cxn modelId="{854D9674-3A34-44F2-A5C4-5CD9EEC23036}" type="presParOf" srcId="{9ECEF33F-943A-4572-B938-3915B2F9F011}" destId="{F4EA4B5E-7474-495F-A7C4-B5E0D3C1E6F0}" srcOrd="2" destOrd="0" presId="urn:microsoft.com/office/officeart/2005/8/layout/process4"/>
    <dgm:cxn modelId="{658B57BB-28B7-4108-A16E-70B2DB351BA0}" type="presParOf" srcId="{F4EA4B5E-7474-495F-A7C4-B5E0D3C1E6F0}" destId="{F66D1BB4-702B-4A76-A10B-F6F2E2E5C3C6}" srcOrd="0" destOrd="0" presId="urn:microsoft.com/office/officeart/2005/8/layout/process4"/>
    <dgm:cxn modelId="{9F678D9B-8318-4DB7-BFB0-1E061F82E57E}" type="presParOf" srcId="{9560C29E-D8C7-4A21-9F4A-5954706869A7}" destId="{53B00688-16B6-4AC6-9F0B-B08E44FAFC1D}" srcOrd="1" destOrd="0" presId="urn:microsoft.com/office/officeart/2005/8/layout/process4"/>
    <dgm:cxn modelId="{D19AA1E9-99B4-4853-82BA-B7A08255ECB9}" type="presParOf" srcId="{9560C29E-D8C7-4A21-9F4A-5954706869A7}" destId="{9D71FB04-1D1B-4EA7-B538-648D982C244E}" srcOrd="2" destOrd="0" presId="urn:microsoft.com/office/officeart/2005/8/layout/process4"/>
    <dgm:cxn modelId="{1B969D6D-1081-4EEC-B0DF-D3377D2B04E8}" type="presParOf" srcId="{9D71FB04-1D1B-4EA7-B538-648D982C244E}" destId="{301E530B-9E4F-452F-9847-362A8DA85F04}" srcOrd="0" destOrd="0" presId="urn:microsoft.com/office/officeart/2005/8/layout/process4"/>
    <dgm:cxn modelId="{3A14EBE7-E05E-4D7E-853D-E539CC8C62FD}" type="presParOf" srcId="{9D71FB04-1D1B-4EA7-B538-648D982C244E}" destId="{B0DD6966-3DDE-48F4-8B77-EF8BFB58B170}" srcOrd="1" destOrd="0" presId="urn:microsoft.com/office/officeart/2005/8/layout/process4"/>
    <dgm:cxn modelId="{F100BBD8-8400-49A8-AAC7-5D46AA2797DD}" type="presParOf" srcId="{9D71FB04-1D1B-4EA7-B538-648D982C244E}" destId="{FC0510BA-C461-4B6E-BA89-3D07EE278AA2}" srcOrd="2" destOrd="0" presId="urn:microsoft.com/office/officeart/2005/8/layout/process4"/>
    <dgm:cxn modelId="{0D758D69-B31D-4A50-AE76-FC018273E9A1}" type="presParOf" srcId="{FC0510BA-C461-4B6E-BA89-3D07EE278AA2}" destId="{BF842534-A902-4C97-84C6-F0666254FCD3}" srcOrd="0" destOrd="0" presId="urn:microsoft.com/office/officeart/2005/8/layout/process4"/>
    <dgm:cxn modelId="{DC805151-F1A3-43C3-8030-6D54AA5C700E}" type="presParOf" srcId="{9560C29E-D8C7-4A21-9F4A-5954706869A7}" destId="{1F2AC0EA-89B8-4259-A92C-70A90285B77C}" srcOrd="3" destOrd="0" presId="urn:microsoft.com/office/officeart/2005/8/layout/process4"/>
    <dgm:cxn modelId="{B840CC61-44D5-403D-9AC9-27FB740D9D5E}" type="presParOf" srcId="{9560C29E-D8C7-4A21-9F4A-5954706869A7}" destId="{5C4FE44A-7048-4E6A-8355-E9D14B70C2DE}" srcOrd="4" destOrd="0" presId="urn:microsoft.com/office/officeart/2005/8/layout/process4"/>
    <dgm:cxn modelId="{C00E3AF6-13F5-4CF3-8FB9-13BB8487D5F9}" type="presParOf" srcId="{5C4FE44A-7048-4E6A-8355-E9D14B70C2DE}" destId="{B7D685A3-3A9F-4796-828D-2483121B9B24}" srcOrd="0" destOrd="0" presId="urn:microsoft.com/office/officeart/2005/8/layout/process4"/>
    <dgm:cxn modelId="{017515F8-2E72-49F9-9866-DE6DEDC1C50E}" type="presParOf" srcId="{5C4FE44A-7048-4E6A-8355-E9D14B70C2DE}" destId="{356D3FEF-9239-41D1-A827-50962D819B77}" srcOrd="1" destOrd="0" presId="urn:microsoft.com/office/officeart/2005/8/layout/process4"/>
    <dgm:cxn modelId="{2E63201B-5221-4201-A9BD-ABF1815A0186}" type="presParOf" srcId="{5C4FE44A-7048-4E6A-8355-E9D14B70C2DE}" destId="{4F432E82-DE6B-407B-A5CC-091AE4E46B57}" srcOrd="2" destOrd="0" presId="urn:microsoft.com/office/officeart/2005/8/layout/process4"/>
    <dgm:cxn modelId="{750A3E69-7047-47B5-BDAB-057D89971526}" type="presParOf" srcId="{4F432E82-DE6B-407B-A5CC-091AE4E46B57}" destId="{2F126686-64DF-4FF2-B63A-DB18D8B4E406}" srcOrd="0" destOrd="0" presId="urn:microsoft.com/office/officeart/2005/8/layout/process4"/>
    <dgm:cxn modelId="{81C01C62-4EBF-4D86-A4ED-7814D7E71942}" type="presParOf" srcId="{9560C29E-D8C7-4A21-9F4A-5954706869A7}" destId="{5A886E4D-37FF-4DFA-AE99-88EBDDFA3454}" srcOrd="5" destOrd="0" presId="urn:microsoft.com/office/officeart/2005/8/layout/process4"/>
    <dgm:cxn modelId="{7279DFFA-11D0-48FF-A2CB-C1E579C7ECE1}" type="presParOf" srcId="{9560C29E-D8C7-4A21-9F4A-5954706869A7}" destId="{7DA42F05-DC95-4B2E-86A0-0769EF80F008}" srcOrd="6" destOrd="0" presId="urn:microsoft.com/office/officeart/2005/8/layout/process4"/>
    <dgm:cxn modelId="{028E0D1C-D3C9-4E41-8C31-DD23286E1504}" type="presParOf" srcId="{7DA42F05-DC95-4B2E-86A0-0769EF80F008}" destId="{DE91415A-4BE2-4820-AC16-AF2D243ACEA0}" srcOrd="0" destOrd="0" presId="urn:microsoft.com/office/officeart/2005/8/layout/process4"/>
    <dgm:cxn modelId="{CFFDC480-6359-48CD-AF83-A8A3DB9F3C20}" type="presParOf" srcId="{7DA42F05-DC95-4B2E-86A0-0769EF80F008}" destId="{4DB26B88-ECE3-41EA-A80A-142E100606F1}" srcOrd="1" destOrd="0" presId="urn:microsoft.com/office/officeart/2005/8/layout/process4"/>
    <dgm:cxn modelId="{A5EA344C-487A-45C5-A8DE-9B05102FFA52}" type="presParOf" srcId="{7DA42F05-DC95-4B2E-86A0-0769EF80F008}" destId="{D05EFD4E-DBD5-4845-892C-E0010CAD965D}" srcOrd="2" destOrd="0" presId="urn:microsoft.com/office/officeart/2005/8/layout/process4"/>
    <dgm:cxn modelId="{7AF74989-182F-427E-883C-63D899353FEF}" type="presParOf" srcId="{D05EFD4E-DBD5-4845-892C-E0010CAD965D}" destId="{D18C2935-2B09-4A49-90E8-7658781486B4}" srcOrd="0" destOrd="0" presId="urn:microsoft.com/office/officeart/2005/8/layout/process4"/>
    <dgm:cxn modelId="{7104F66A-8603-4D7C-B954-932F27D60C01}" type="presParOf" srcId="{9560C29E-D8C7-4A21-9F4A-5954706869A7}" destId="{CC3A408D-1B05-417F-8E31-1D5165336D00}" srcOrd="7" destOrd="0" presId="urn:microsoft.com/office/officeart/2005/8/layout/process4"/>
    <dgm:cxn modelId="{F56FD0AA-3650-4C93-8AE8-17C932922879}" type="presParOf" srcId="{9560C29E-D8C7-4A21-9F4A-5954706869A7}" destId="{161063E5-DAC1-4190-8B09-96AC39A37BFC}" srcOrd="8" destOrd="0" presId="urn:microsoft.com/office/officeart/2005/8/layout/process4"/>
    <dgm:cxn modelId="{D7709B75-8C45-4FDA-B102-FC8B819A8EC3}" type="presParOf" srcId="{161063E5-DAC1-4190-8B09-96AC39A37BFC}" destId="{38A09D61-66D2-4A01-9FD4-488D80FE8D6B}" srcOrd="0" destOrd="0" presId="urn:microsoft.com/office/officeart/2005/8/layout/process4"/>
    <dgm:cxn modelId="{F526DD16-5A17-4193-81E5-7E252EFB9872}" type="presParOf" srcId="{161063E5-DAC1-4190-8B09-96AC39A37BFC}" destId="{D69E555E-7616-4DF8-A305-42CC232FC8A9}" srcOrd="1" destOrd="0" presId="urn:microsoft.com/office/officeart/2005/8/layout/process4"/>
    <dgm:cxn modelId="{E659FAD1-8620-456D-96D6-243049B994E1}" type="presParOf" srcId="{161063E5-DAC1-4190-8B09-96AC39A37BFC}" destId="{3FE3C722-56E0-4045-977E-52139845C03D}" srcOrd="2" destOrd="0" presId="urn:microsoft.com/office/officeart/2005/8/layout/process4"/>
    <dgm:cxn modelId="{7CC5F81E-848B-46DA-9BEA-A0AA9851154B}" type="presParOf" srcId="{3FE3C722-56E0-4045-977E-52139845C03D}" destId="{D27A0C14-F26A-469E-BA5E-4DDEADD13EBC}" srcOrd="0" destOrd="0" presId="urn:microsoft.com/office/officeart/2005/8/layout/process4"/>
    <dgm:cxn modelId="{7AE73B1E-08B4-44A6-A100-6FA46BDE6158}" type="presParOf" srcId="{9560C29E-D8C7-4A21-9F4A-5954706869A7}" destId="{0D5D6403-9898-43DE-B4AE-AFF90B12DC05}" srcOrd="9" destOrd="0" presId="urn:microsoft.com/office/officeart/2005/8/layout/process4"/>
    <dgm:cxn modelId="{B4145E94-2BB7-4159-849E-4766FA4E01DD}" type="presParOf" srcId="{9560C29E-D8C7-4A21-9F4A-5954706869A7}" destId="{7DB79438-1E0C-42BE-B129-CEB32101157D}" srcOrd="10" destOrd="0" presId="urn:microsoft.com/office/officeart/2005/8/layout/process4"/>
    <dgm:cxn modelId="{5FCF1936-3962-477C-B9ED-32636AE78BC8}" type="presParOf" srcId="{7DB79438-1E0C-42BE-B129-CEB32101157D}" destId="{67CBAB14-9B6C-4352-912F-B8161AB0BBA0}" srcOrd="0" destOrd="0" presId="urn:microsoft.com/office/officeart/2005/8/layout/process4"/>
    <dgm:cxn modelId="{043A61DE-6D5C-44CA-90BD-04F52D1C783B}" type="presParOf" srcId="{7DB79438-1E0C-42BE-B129-CEB32101157D}" destId="{A830C774-59EE-44C0-950F-B7B2065288D6}" srcOrd="1" destOrd="0" presId="urn:microsoft.com/office/officeart/2005/8/layout/process4"/>
    <dgm:cxn modelId="{B958266F-8987-40E5-9CE9-BB24124F1BE5}" type="presParOf" srcId="{7DB79438-1E0C-42BE-B129-CEB32101157D}" destId="{0DFF801C-CEE3-46A8-92B5-ABCAFCC36F9E}" srcOrd="2" destOrd="0" presId="urn:microsoft.com/office/officeart/2005/8/layout/process4"/>
    <dgm:cxn modelId="{D3BFC7B5-F36E-4649-84A2-0D9F3113F6D1}" type="presParOf" srcId="{0DFF801C-CEE3-46A8-92B5-ABCAFCC36F9E}" destId="{B65DD588-1B61-44E6-9D79-872003540E3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44C59C-C0D9-48F2-8CCD-3ED260710852}" type="doc">
      <dgm:prSet loTypeId="urn:microsoft.com/office/officeart/2005/8/layout/vList4#1" loCatId="list" qsTypeId="urn:microsoft.com/office/officeart/2005/8/quickstyle/3d2" qsCatId="3D" csTypeId="urn:microsoft.com/office/officeart/2005/8/colors/accent0_2" csCatId="mainScheme" phldr="1"/>
      <dgm:spPr/>
      <dgm:t>
        <a:bodyPr/>
        <a:lstStyle/>
        <a:p>
          <a:endParaRPr lang="es-ES"/>
        </a:p>
      </dgm:t>
    </dgm:pt>
    <dgm:pt modelId="{266F2D00-4CCA-401E-9046-CE88FEA91689}">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dirty="0" smtClean="0">
              <a:solidFill>
                <a:schemeClr val="tx1"/>
              </a:solidFill>
            </a:rPr>
            <a:t>1. </a:t>
          </a:r>
          <a:r>
            <a:rPr lang="en-US" b="1" noProof="0" dirty="0" err="1" smtClean="0">
              <a:solidFill>
                <a:schemeClr val="tx1"/>
              </a:solidFill>
            </a:rPr>
            <a:t>Tumarín</a:t>
          </a:r>
          <a:r>
            <a:rPr lang="en-US" b="1" noProof="0" dirty="0" smtClean="0">
              <a:solidFill>
                <a:schemeClr val="tx1"/>
              </a:solidFill>
            </a:rPr>
            <a:t> &amp; </a:t>
          </a:r>
          <a:r>
            <a:rPr lang="en-US" b="1" noProof="0" dirty="0" err="1" smtClean="0">
              <a:solidFill>
                <a:schemeClr val="tx1"/>
              </a:solidFill>
            </a:rPr>
            <a:t>Boboké</a:t>
          </a:r>
          <a:r>
            <a:rPr lang="en-US" b="1" noProof="0" dirty="0" smtClean="0">
              <a:solidFill>
                <a:schemeClr val="tx1"/>
              </a:solidFill>
            </a:rPr>
            <a:t> Hydroelectric Projects</a:t>
          </a:r>
          <a:endParaRPr lang="en-US" b="1" noProof="0" dirty="0">
            <a:solidFill>
              <a:schemeClr val="tx1"/>
            </a:solidFill>
          </a:endParaRPr>
        </a:p>
      </dgm:t>
    </dgm:pt>
    <dgm:pt modelId="{ABB5CE5A-1416-46A6-9FB1-13B31111646C}" type="parTrans" cxnId="{7AEB4876-3766-4C96-A03A-BE0B7BD10C5C}">
      <dgm:prSet/>
      <dgm:spPr/>
      <dgm:t>
        <a:bodyPr/>
        <a:lstStyle/>
        <a:p>
          <a:endParaRPr lang="en-US" b="1" noProof="0">
            <a:solidFill>
              <a:schemeClr val="tx1"/>
            </a:solidFill>
          </a:endParaRPr>
        </a:p>
      </dgm:t>
    </dgm:pt>
    <dgm:pt modelId="{046E24B9-E371-4224-9F14-70F83E1A8C83}" type="sibTrans" cxnId="{7AEB4876-3766-4C96-A03A-BE0B7BD10C5C}">
      <dgm:prSet/>
      <dgm:spPr/>
      <dgm:t>
        <a:bodyPr/>
        <a:lstStyle/>
        <a:p>
          <a:endParaRPr lang="en-US" b="1" noProof="0">
            <a:solidFill>
              <a:schemeClr val="tx1"/>
            </a:solidFill>
          </a:endParaRPr>
        </a:p>
      </dgm:t>
    </dgm:pt>
    <dgm:pt modelId="{DBA91B6F-D1B2-4507-87F7-8E318D6E6155}">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smtClean="0">
              <a:solidFill>
                <a:schemeClr val="tx1"/>
              </a:solidFill>
            </a:rPr>
            <a:t>4. CEMEX New Plant</a:t>
          </a:r>
        </a:p>
      </dgm:t>
    </dgm:pt>
    <dgm:pt modelId="{EB516AD8-DAF0-4F60-9CF3-9D6246C6A4E5}" type="parTrans" cxnId="{0ACF898F-ADFF-417B-8EBA-449960FDF672}">
      <dgm:prSet/>
      <dgm:spPr/>
      <dgm:t>
        <a:bodyPr/>
        <a:lstStyle/>
        <a:p>
          <a:endParaRPr lang="en-US" b="1" noProof="0">
            <a:solidFill>
              <a:schemeClr val="tx1"/>
            </a:solidFill>
          </a:endParaRPr>
        </a:p>
      </dgm:t>
    </dgm:pt>
    <dgm:pt modelId="{57674CBF-1599-4DE9-B24B-DCC44C8827FC}" type="sibTrans" cxnId="{0ACF898F-ADFF-417B-8EBA-449960FDF672}">
      <dgm:prSet/>
      <dgm:spPr/>
      <dgm:t>
        <a:bodyPr/>
        <a:lstStyle/>
        <a:p>
          <a:endParaRPr lang="en-US" b="1" noProof="0">
            <a:solidFill>
              <a:schemeClr val="tx1"/>
            </a:solidFill>
          </a:endParaRPr>
        </a:p>
      </dgm:t>
    </dgm:pt>
    <dgm:pt modelId="{BC9E260B-B2D3-4CDC-9CB3-66EDF386F44D}">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smtClean="0">
              <a:solidFill>
                <a:schemeClr val="tx1"/>
              </a:solidFill>
            </a:rPr>
            <a:t>5. Cargill</a:t>
          </a:r>
        </a:p>
      </dgm:t>
    </dgm:pt>
    <dgm:pt modelId="{C8EE6542-EADE-4261-91D6-BE42BA91D778}" type="parTrans" cxnId="{E6BE1072-18D1-4583-B95F-DD14878B5631}">
      <dgm:prSet/>
      <dgm:spPr/>
      <dgm:t>
        <a:bodyPr/>
        <a:lstStyle/>
        <a:p>
          <a:endParaRPr lang="en-US" b="1" noProof="0">
            <a:solidFill>
              <a:schemeClr val="tx1"/>
            </a:solidFill>
          </a:endParaRPr>
        </a:p>
      </dgm:t>
    </dgm:pt>
    <dgm:pt modelId="{37B74388-D77C-4585-9487-D5229F4F050F}" type="sibTrans" cxnId="{E6BE1072-18D1-4583-B95F-DD14878B5631}">
      <dgm:prSet/>
      <dgm:spPr/>
      <dgm:t>
        <a:bodyPr/>
        <a:lstStyle/>
        <a:p>
          <a:endParaRPr lang="en-US" b="1" noProof="0">
            <a:solidFill>
              <a:schemeClr val="tx1"/>
            </a:solidFill>
          </a:endParaRPr>
        </a:p>
      </dgm:t>
    </dgm:pt>
    <dgm:pt modelId="{DFAD3287-D9CB-47E3-83CF-DA26E9BC2CFE}">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dirty="0" smtClean="0">
              <a:solidFill>
                <a:schemeClr val="tx1"/>
              </a:solidFill>
            </a:rPr>
            <a:t>6. </a:t>
          </a:r>
          <a:r>
            <a:rPr lang="en-US" b="1" noProof="0" dirty="0" err="1" smtClean="0">
              <a:solidFill>
                <a:schemeClr val="tx1"/>
              </a:solidFill>
            </a:rPr>
            <a:t>Walmart</a:t>
          </a:r>
          <a:r>
            <a:rPr lang="en-US" b="1" noProof="0" dirty="0" smtClean="0">
              <a:solidFill>
                <a:schemeClr val="tx1"/>
              </a:solidFill>
            </a:rPr>
            <a:t> Group</a:t>
          </a:r>
        </a:p>
      </dgm:t>
    </dgm:pt>
    <dgm:pt modelId="{3479E832-C2D2-452D-9164-32D7E5172CAA}" type="parTrans" cxnId="{40D1E5CC-4313-4B12-88FF-C870FD6F2756}">
      <dgm:prSet/>
      <dgm:spPr/>
      <dgm:t>
        <a:bodyPr/>
        <a:lstStyle/>
        <a:p>
          <a:endParaRPr lang="en-US" b="1" noProof="0">
            <a:solidFill>
              <a:schemeClr val="tx1"/>
            </a:solidFill>
          </a:endParaRPr>
        </a:p>
      </dgm:t>
    </dgm:pt>
    <dgm:pt modelId="{B90AEBB1-B38F-448C-AEC2-FB6BC43D9C71}" type="sibTrans" cxnId="{40D1E5CC-4313-4B12-88FF-C870FD6F2756}">
      <dgm:prSet/>
      <dgm:spPr/>
      <dgm:t>
        <a:bodyPr/>
        <a:lstStyle/>
        <a:p>
          <a:endParaRPr lang="en-US" b="1" noProof="0">
            <a:solidFill>
              <a:schemeClr val="tx1"/>
            </a:solidFill>
          </a:endParaRPr>
        </a:p>
      </dgm:t>
    </dgm:pt>
    <dgm:pt modelId="{B9D82D8E-9DC5-473B-9766-119D05DC5F1B}">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smtClean="0">
              <a:solidFill>
                <a:schemeClr val="tx1"/>
              </a:solidFill>
            </a:rPr>
            <a:t>2. Aguas El Carmen Hydroelectric Project</a:t>
          </a:r>
          <a:endParaRPr lang="en-US" b="1" noProof="0">
            <a:solidFill>
              <a:schemeClr val="tx1"/>
            </a:solidFill>
          </a:endParaRPr>
        </a:p>
      </dgm:t>
    </dgm:pt>
    <dgm:pt modelId="{467D0149-7B83-4C6C-8577-8B058629E7BA}" type="parTrans" cxnId="{8865A1EF-6990-443E-B737-04726A66085A}">
      <dgm:prSet/>
      <dgm:spPr/>
      <dgm:t>
        <a:bodyPr/>
        <a:lstStyle/>
        <a:p>
          <a:endParaRPr lang="en-US" b="1" noProof="0">
            <a:solidFill>
              <a:schemeClr val="tx1"/>
            </a:solidFill>
          </a:endParaRPr>
        </a:p>
      </dgm:t>
    </dgm:pt>
    <dgm:pt modelId="{BBE42DAF-7036-4B59-9870-1DBFFBCB03A7}" type="sibTrans" cxnId="{8865A1EF-6990-443E-B737-04726A66085A}">
      <dgm:prSet/>
      <dgm:spPr/>
      <dgm:t>
        <a:bodyPr/>
        <a:lstStyle/>
        <a:p>
          <a:endParaRPr lang="en-US" b="1" noProof="0">
            <a:solidFill>
              <a:schemeClr val="tx1"/>
            </a:solidFill>
          </a:endParaRPr>
        </a:p>
      </dgm:t>
    </dgm:pt>
    <dgm:pt modelId="{FBF7305B-46E2-455E-8138-483CFCA0E2F3}">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smtClean="0">
              <a:solidFill>
                <a:schemeClr val="tx1"/>
              </a:solidFill>
            </a:rPr>
            <a:t>3. Geothermal Park</a:t>
          </a:r>
          <a:endParaRPr lang="en-US" b="1" noProof="0">
            <a:solidFill>
              <a:schemeClr val="tx1"/>
            </a:solidFill>
          </a:endParaRPr>
        </a:p>
      </dgm:t>
    </dgm:pt>
    <dgm:pt modelId="{603C614E-4850-41B4-B3C3-129DAA9D4624}" type="parTrans" cxnId="{A1410A1A-EC1D-434C-BFA8-EA3A299271E8}">
      <dgm:prSet/>
      <dgm:spPr/>
      <dgm:t>
        <a:bodyPr/>
        <a:lstStyle/>
        <a:p>
          <a:endParaRPr lang="en-US" b="1" noProof="0">
            <a:solidFill>
              <a:schemeClr val="tx1"/>
            </a:solidFill>
          </a:endParaRPr>
        </a:p>
      </dgm:t>
    </dgm:pt>
    <dgm:pt modelId="{4EA57C9F-CFC6-4226-B658-718572AD48EB}" type="sibTrans" cxnId="{A1410A1A-EC1D-434C-BFA8-EA3A299271E8}">
      <dgm:prSet/>
      <dgm:spPr/>
      <dgm:t>
        <a:bodyPr/>
        <a:lstStyle/>
        <a:p>
          <a:endParaRPr lang="en-US" b="1" noProof="0">
            <a:solidFill>
              <a:schemeClr val="tx1"/>
            </a:solidFill>
          </a:endParaRPr>
        </a:p>
      </dgm:t>
    </dgm:pt>
    <dgm:pt modelId="{55345CEE-64A3-49A0-B906-8F219D756474}">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dirty="0" smtClean="0">
              <a:solidFill>
                <a:schemeClr val="tx1"/>
              </a:solidFill>
            </a:rPr>
            <a:t>US$50 </a:t>
          </a:r>
          <a:r>
            <a:rPr lang="en-US" b="1" noProof="0" dirty="0" err="1" smtClean="0">
              <a:solidFill>
                <a:schemeClr val="tx1"/>
              </a:solidFill>
            </a:rPr>
            <a:t>miiion</a:t>
          </a:r>
          <a:r>
            <a:rPr lang="en-US" b="1" noProof="0" dirty="0" smtClean="0">
              <a:solidFill>
                <a:schemeClr val="tx1"/>
              </a:solidFill>
            </a:rPr>
            <a:t> for refrigeration plant as part of US$240 million expansion</a:t>
          </a:r>
          <a:endParaRPr lang="en-US" b="1" noProof="0" dirty="0" smtClean="0">
            <a:solidFill>
              <a:schemeClr val="tx1"/>
            </a:solidFill>
          </a:endParaRPr>
        </a:p>
      </dgm:t>
    </dgm:pt>
    <dgm:pt modelId="{44D4C59C-CF08-4F72-B699-CC5B2D9CD1FE}" type="parTrans" cxnId="{9FE42A7B-1651-4C32-82FC-0A8F32DD8D06}">
      <dgm:prSet/>
      <dgm:spPr/>
      <dgm:t>
        <a:bodyPr/>
        <a:lstStyle/>
        <a:p>
          <a:endParaRPr lang="en-US" b="1" noProof="0">
            <a:solidFill>
              <a:schemeClr val="tx1"/>
            </a:solidFill>
          </a:endParaRPr>
        </a:p>
      </dgm:t>
    </dgm:pt>
    <dgm:pt modelId="{CA30D586-6D1E-4F7A-8AC2-80902B835014}" type="sibTrans" cxnId="{9FE42A7B-1651-4C32-82FC-0A8F32DD8D06}">
      <dgm:prSet/>
      <dgm:spPr/>
      <dgm:t>
        <a:bodyPr/>
        <a:lstStyle/>
        <a:p>
          <a:endParaRPr lang="en-US" b="1" noProof="0">
            <a:solidFill>
              <a:schemeClr val="tx1"/>
            </a:solidFill>
          </a:endParaRPr>
        </a:p>
      </dgm:t>
    </dgm:pt>
    <dgm:pt modelId="{35F08B0C-1466-4A4C-A0A2-F55780B82B60}">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smtClean="0">
              <a:solidFill>
                <a:schemeClr val="tx1"/>
              </a:solidFill>
            </a:rPr>
            <a:t>US$ 1,345 million</a:t>
          </a:r>
          <a:endParaRPr lang="en-US" b="1" noProof="0">
            <a:solidFill>
              <a:schemeClr val="tx1"/>
            </a:solidFill>
          </a:endParaRPr>
        </a:p>
      </dgm:t>
    </dgm:pt>
    <dgm:pt modelId="{BADA4A2D-2677-4DD2-857F-5ED7F7871FEC}" type="parTrans" cxnId="{5DCC7EA6-2EC2-49B8-9DDF-88F0F8886991}">
      <dgm:prSet/>
      <dgm:spPr/>
      <dgm:t>
        <a:bodyPr/>
        <a:lstStyle/>
        <a:p>
          <a:endParaRPr lang="en-US" noProof="0">
            <a:solidFill>
              <a:schemeClr val="tx1"/>
            </a:solidFill>
          </a:endParaRPr>
        </a:p>
      </dgm:t>
    </dgm:pt>
    <dgm:pt modelId="{BDF0B22E-BA23-4ADF-ABD1-BDA4B6B2F286}" type="sibTrans" cxnId="{5DCC7EA6-2EC2-49B8-9DDF-88F0F8886991}">
      <dgm:prSet/>
      <dgm:spPr/>
      <dgm:t>
        <a:bodyPr/>
        <a:lstStyle/>
        <a:p>
          <a:endParaRPr lang="en-US" noProof="0">
            <a:solidFill>
              <a:schemeClr val="tx1"/>
            </a:solidFill>
          </a:endParaRPr>
        </a:p>
      </dgm:t>
    </dgm:pt>
    <dgm:pt modelId="{611B797D-7E1A-4F66-8825-88236D6BF078}">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dirty="0" smtClean="0">
              <a:solidFill>
                <a:schemeClr val="tx1"/>
              </a:solidFill>
            </a:rPr>
            <a:t>323 MW</a:t>
          </a:r>
          <a:endParaRPr lang="en-US" b="1" noProof="0" dirty="0">
            <a:solidFill>
              <a:schemeClr val="tx1"/>
            </a:solidFill>
          </a:endParaRPr>
        </a:p>
      </dgm:t>
    </dgm:pt>
    <dgm:pt modelId="{A2B930A0-AA07-4923-8ADB-A6C2EB73510D}" type="parTrans" cxnId="{CBC4B0B8-392A-4E22-A27C-2184193C9E06}">
      <dgm:prSet/>
      <dgm:spPr/>
      <dgm:t>
        <a:bodyPr/>
        <a:lstStyle/>
        <a:p>
          <a:endParaRPr lang="en-US" noProof="0">
            <a:solidFill>
              <a:schemeClr val="tx1"/>
            </a:solidFill>
          </a:endParaRPr>
        </a:p>
      </dgm:t>
    </dgm:pt>
    <dgm:pt modelId="{33012C2E-A299-471D-B796-934258DAA9C0}" type="sibTrans" cxnId="{CBC4B0B8-392A-4E22-A27C-2184193C9E06}">
      <dgm:prSet/>
      <dgm:spPr/>
      <dgm:t>
        <a:bodyPr/>
        <a:lstStyle/>
        <a:p>
          <a:endParaRPr lang="en-US" noProof="0">
            <a:solidFill>
              <a:schemeClr val="tx1"/>
            </a:solidFill>
          </a:endParaRPr>
        </a:p>
      </dgm:t>
    </dgm:pt>
    <dgm:pt modelId="{F54B6442-98C0-4B17-9754-2871C94BF481}">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smtClean="0">
              <a:solidFill>
                <a:schemeClr val="tx1"/>
              </a:solidFill>
            </a:rPr>
            <a:t>+US$1,754 million</a:t>
          </a:r>
          <a:endParaRPr lang="en-US" b="1" noProof="0">
            <a:solidFill>
              <a:schemeClr val="tx1"/>
            </a:solidFill>
          </a:endParaRPr>
        </a:p>
      </dgm:t>
    </dgm:pt>
    <dgm:pt modelId="{5A3DAD62-3AC4-4E6C-9BC1-7057BAE04AB7}" type="parTrans" cxnId="{C36EA782-9F52-4489-A429-604779064C8E}">
      <dgm:prSet/>
      <dgm:spPr/>
      <dgm:t>
        <a:bodyPr/>
        <a:lstStyle/>
        <a:p>
          <a:endParaRPr lang="en-US" noProof="0">
            <a:solidFill>
              <a:schemeClr val="tx1"/>
            </a:solidFill>
          </a:endParaRPr>
        </a:p>
      </dgm:t>
    </dgm:pt>
    <dgm:pt modelId="{93E43F54-C10B-43C0-8CE4-A267AE341A3E}" type="sibTrans" cxnId="{C36EA782-9F52-4489-A429-604779064C8E}">
      <dgm:prSet/>
      <dgm:spPr/>
      <dgm:t>
        <a:bodyPr/>
        <a:lstStyle/>
        <a:p>
          <a:endParaRPr lang="en-US" noProof="0">
            <a:solidFill>
              <a:schemeClr val="tx1"/>
            </a:solidFill>
          </a:endParaRPr>
        </a:p>
      </dgm:t>
    </dgm:pt>
    <dgm:pt modelId="{8662716E-AF5A-40D9-BFFD-1ADDA96DDAD0}">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smtClean="0">
              <a:solidFill>
                <a:schemeClr val="tx1"/>
              </a:solidFill>
            </a:rPr>
            <a:t>+364 MW</a:t>
          </a:r>
          <a:endParaRPr lang="en-US" b="1" noProof="0">
            <a:solidFill>
              <a:schemeClr val="tx1"/>
            </a:solidFill>
          </a:endParaRPr>
        </a:p>
      </dgm:t>
    </dgm:pt>
    <dgm:pt modelId="{E4DE88D9-D702-4779-A6E9-285BB8FF2CA4}" type="parTrans" cxnId="{5185B587-3171-422C-9FC2-1861C785DA0D}">
      <dgm:prSet/>
      <dgm:spPr/>
      <dgm:t>
        <a:bodyPr/>
        <a:lstStyle/>
        <a:p>
          <a:endParaRPr lang="en-US" noProof="0">
            <a:solidFill>
              <a:schemeClr val="tx1"/>
            </a:solidFill>
          </a:endParaRPr>
        </a:p>
      </dgm:t>
    </dgm:pt>
    <dgm:pt modelId="{160DC3A6-3800-406C-ACE1-4EE085192976}" type="sibTrans" cxnId="{5185B587-3171-422C-9FC2-1861C785DA0D}">
      <dgm:prSet/>
      <dgm:spPr/>
      <dgm:t>
        <a:bodyPr/>
        <a:lstStyle/>
        <a:p>
          <a:endParaRPr lang="en-US" noProof="0">
            <a:solidFill>
              <a:schemeClr val="tx1"/>
            </a:solidFill>
          </a:endParaRPr>
        </a:p>
      </dgm:t>
    </dgm:pt>
    <dgm:pt modelId="{888FCB01-ADEA-4BB2-A3B1-0FD43BB36FFD}">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smtClean="0">
              <a:solidFill>
                <a:schemeClr val="tx1"/>
              </a:solidFill>
            </a:rPr>
            <a:t>US$330 million</a:t>
          </a:r>
          <a:endParaRPr lang="en-US" b="1" noProof="0">
            <a:solidFill>
              <a:schemeClr val="tx1"/>
            </a:solidFill>
          </a:endParaRPr>
        </a:p>
      </dgm:t>
    </dgm:pt>
    <dgm:pt modelId="{BF662641-E8D1-4387-80C6-37FF186233E0}" type="parTrans" cxnId="{2FE94011-5480-46A7-9AFF-793A9D7DD399}">
      <dgm:prSet/>
      <dgm:spPr/>
      <dgm:t>
        <a:bodyPr/>
        <a:lstStyle/>
        <a:p>
          <a:endParaRPr lang="en-US" noProof="0">
            <a:solidFill>
              <a:schemeClr val="tx1"/>
            </a:solidFill>
          </a:endParaRPr>
        </a:p>
      </dgm:t>
    </dgm:pt>
    <dgm:pt modelId="{F9E340DE-C7AA-49B3-A0C3-2110F188446E}" type="sibTrans" cxnId="{2FE94011-5480-46A7-9AFF-793A9D7DD399}">
      <dgm:prSet/>
      <dgm:spPr/>
      <dgm:t>
        <a:bodyPr/>
        <a:lstStyle/>
        <a:p>
          <a:endParaRPr lang="en-US" noProof="0">
            <a:solidFill>
              <a:schemeClr val="tx1"/>
            </a:solidFill>
          </a:endParaRPr>
        </a:p>
      </dgm:t>
    </dgm:pt>
    <dgm:pt modelId="{91BC4A5F-EF4B-42C7-8116-01111741F9CE}">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smtClean="0">
              <a:solidFill>
                <a:schemeClr val="tx1"/>
              </a:solidFill>
            </a:rPr>
            <a:t>85 MW</a:t>
          </a:r>
          <a:endParaRPr lang="en-US" b="1" noProof="0">
            <a:solidFill>
              <a:schemeClr val="tx1"/>
            </a:solidFill>
          </a:endParaRPr>
        </a:p>
      </dgm:t>
    </dgm:pt>
    <dgm:pt modelId="{156AF82B-C943-44A3-B737-98F3D30638C1}" type="parTrans" cxnId="{AAE7EFDA-325D-41B8-A69F-C08CE3A8D1F8}">
      <dgm:prSet/>
      <dgm:spPr/>
      <dgm:t>
        <a:bodyPr/>
        <a:lstStyle/>
        <a:p>
          <a:endParaRPr lang="en-US" noProof="0">
            <a:solidFill>
              <a:schemeClr val="tx1"/>
            </a:solidFill>
          </a:endParaRPr>
        </a:p>
      </dgm:t>
    </dgm:pt>
    <dgm:pt modelId="{87AF7748-8414-47F0-9F37-A7628C2D70B6}" type="sibTrans" cxnId="{AAE7EFDA-325D-41B8-A69F-C08CE3A8D1F8}">
      <dgm:prSet/>
      <dgm:spPr/>
      <dgm:t>
        <a:bodyPr/>
        <a:lstStyle/>
        <a:p>
          <a:endParaRPr lang="en-US" noProof="0">
            <a:solidFill>
              <a:schemeClr val="tx1"/>
            </a:solidFill>
          </a:endParaRPr>
        </a:p>
      </dgm:t>
    </dgm:pt>
    <dgm:pt modelId="{F2888BB1-031A-49A0-B4E9-85BBE755BD6F}">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smtClean="0">
              <a:solidFill>
                <a:schemeClr val="tx1"/>
              </a:solidFill>
            </a:rPr>
            <a:t>US$55 million</a:t>
          </a:r>
        </a:p>
      </dgm:t>
    </dgm:pt>
    <dgm:pt modelId="{7F029E91-14E1-442A-A631-C7839F3C8684}" type="parTrans" cxnId="{815EA152-22B0-4E41-B0A4-A36206F23980}">
      <dgm:prSet/>
      <dgm:spPr/>
      <dgm:t>
        <a:bodyPr/>
        <a:lstStyle/>
        <a:p>
          <a:endParaRPr lang="en-US" noProof="0">
            <a:solidFill>
              <a:schemeClr val="tx1"/>
            </a:solidFill>
          </a:endParaRPr>
        </a:p>
      </dgm:t>
    </dgm:pt>
    <dgm:pt modelId="{87529311-F0F0-48EF-BE03-9CF718259D6A}" type="sibTrans" cxnId="{815EA152-22B0-4E41-B0A4-A36206F23980}">
      <dgm:prSet/>
      <dgm:spPr/>
      <dgm:t>
        <a:bodyPr/>
        <a:lstStyle/>
        <a:p>
          <a:endParaRPr lang="en-US" noProof="0">
            <a:solidFill>
              <a:schemeClr val="tx1"/>
            </a:solidFill>
          </a:endParaRPr>
        </a:p>
      </dgm:t>
    </dgm:pt>
    <dgm:pt modelId="{5293C5DB-2D91-4263-86F8-E4112B9780E7}">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smtClean="0">
              <a:solidFill>
                <a:schemeClr val="tx1"/>
              </a:solidFill>
            </a:rPr>
            <a:t>US$15 million</a:t>
          </a:r>
        </a:p>
      </dgm:t>
    </dgm:pt>
    <dgm:pt modelId="{05DB5065-CFCD-4C34-B300-8CD2F5D96EAE}" type="parTrans" cxnId="{EBA9C7A3-57D0-413C-8FFC-F8F69D2B9177}">
      <dgm:prSet/>
      <dgm:spPr/>
      <dgm:t>
        <a:bodyPr/>
        <a:lstStyle/>
        <a:p>
          <a:endParaRPr lang="en-US" noProof="0">
            <a:solidFill>
              <a:schemeClr val="tx1"/>
            </a:solidFill>
          </a:endParaRPr>
        </a:p>
      </dgm:t>
    </dgm:pt>
    <dgm:pt modelId="{8DB6B996-74E7-43B7-87F9-AB07E1CED1E9}" type="sibTrans" cxnId="{EBA9C7A3-57D0-413C-8FFC-F8F69D2B9177}">
      <dgm:prSet/>
      <dgm:spPr/>
      <dgm:t>
        <a:bodyPr/>
        <a:lstStyle/>
        <a:p>
          <a:endParaRPr lang="en-US" noProof="0">
            <a:solidFill>
              <a:schemeClr val="tx1"/>
            </a:solidFill>
          </a:endParaRPr>
        </a:p>
      </dgm:t>
    </dgm:pt>
    <dgm:pt modelId="{71BCC9D1-CD1B-428C-90BD-327D9631CF2E}">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smtClean="0">
              <a:solidFill>
                <a:schemeClr val="tx1"/>
              </a:solidFill>
            </a:rPr>
            <a:t>7. Harnesses and auto parts</a:t>
          </a:r>
        </a:p>
      </dgm:t>
    </dgm:pt>
    <dgm:pt modelId="{41534D40-0C53-43C5-B848-97EA144EA8B7}" type="parTrans" cxnId="{1C0A25F4-EE40-404C-AE19-69CBB8F0E72C}">
      <dgm:prSet/>
      <dgm:spPr/>
      <dgm:t>
        <a:bodyPr/>
        <a:lstStyle/>
        <a:p>
          <a:endParaRPr lang="en-US" noProof="0">
            <a:solidFill>
              <a:schemeClr val="tx1"/>
            </a:solidFill>
          </a:endParaRPr>
        </a:p>
      </dgm:t>
    </dgm:pt>
    <dgm:pt modelId="{DAFA6366-1F5F-45D4-826E-E7E76B727088}" type="sibTrans" cxnId="{1C0A25F4-EE40-404C-AE19-69CBB8F0E72C}">
      <dgm:prSet/>
      <dgm:spPr/>
      <dgm:t>
        <a:bodyPr/>
        <a:lstStyle/>
        <a:p>
          <a:endParaRPr lang="en-US" noProof="0">
            <a:solidFill>
              <a:schemeClr val="tx1"/>
            </a:solidFill>
          </a:endParaRPr>
        </a:p>
      </dgm:t>
    </dgm:pt>
    <dgm:pt modelId="{5C29C1FA-342B-4FD2-931A-AF66D430BA47}">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smtClean="0">
              <a:solidFill>
                <a:schemeClr val="tx1"/>
              </a:solidFill>
            </a:rPr>
            <a:t>Yazaki</a:t>
          </a:r>
        </a:p>
      </dgm:t>
    </dgm:pt>
    <dgm:pt modelId="{DF2B63DC-EFAB-4256-9AA1-199BB1650B0B}" type="parTrans" cxnId="{BA73BC7D-D6B9-4908-943C-272E17A483D2}">
      <dgm:prSet/>
      <dgm:spPr/>
      <dgm:t>
        <a:bodyPr/>
        <a:lstStyle/>
        <a:p>
          <a:endParaRPr lang="en-US" noProof="0">
            <a:solidFill>
              <a:schemeClr val="tx1"/>
            </a:solidFill>
          </a:endParaRPr>
        </a:p>
      </dgm:t>
    </dgm:pt>
    <dgm:pt modelId="{795DA9FD-C5B8-411C-AEC5-73A7B447B460}" type="sibTrans" cxnId="{BA73BC7D-D6B9-4908-943C-272E17A483D2}">
      <dgm:prSet/>
      <dgm:spPr/>
      <dgm:t>
        <a:bodyPr/>
        <a:lstStyle/>
        <a:p>
          <a:endParaRPr lang="en-US" noProof="0">
            <a:solidFill>
              <a:schemeClr val="tx1"/>
            </a:solidFill>
          </a:endParaRPr>
        </a:p>
      </dgm:t>
    </dgm:pt>
    <dgm:pt modelId="{D905B0BE-BB39-438E-B74E-E3907878331C}">
      <dgm:prSet phldrT="[Texto]"/>
      <dgm:spPr>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b="1" noProof="0" dirty="0" err="1" smtClean="0">
              <a:solidFill>
                <a:schemeClr val="tx1"/>
              </a:solidFill>
            </a:rPr>
            <a:t>Dräxlmaier</a:t>
          </a:r>
          <a:endParaRPr lang="en-US" b="1" noProof="0" dirty="0" smtClean="0">
            <a:solidFill>
              <a:schemeClr val="tx1"/>
            </a:solidFill>
          </a:endParaRPr>
        </a:p>
      </dgm:t>
    </dgm:pt>
    <dgm:pt modelId="{ED555A73-97E7-4C38-A967-B062E4CDDB94}" type="parTrans" cxnId="{924254EA-ABF1-4DCB-8DB9-D2ABE04F89F5}">
      <dgm:prSet/>
      <dgm:spPr/>
      <dgm:t>
        <a:bodyPr/>
        <a:lstStyle/>
        <a:p>
          <a:endParaRPr lang="en-US" noProof="0">
            <a:solidFill>
              <a:schemeClr val="tx1"/>
            </a:solidFill>
          </a:endParaRPr>
        </a:p>
      </dgm:t>
    </dgm:pt>
    <dgm:pt modelId="{499B1C33-70A5-4371-B8F1-50ECEC6CA6FC}" type="sibTrans" cxnId="{924254EA-ABF1-4DCB-8DB9-D2ABE04F89F5}">
      <dgm:prSet/>
      <dgm:spPr/>
      <dgm:t>
        <a:bodyPr/>
        <a:lstStyle/>
        <a:p>
          <a:endParaRPr lang="en-US" noProof="0">
            <a:solidFill>
              <a:schemeClr val="tx1"/>
            </a:solidFill>
          </a:endParaRPr>
        </a:p>
      </dgm:t>
    </dgm:pt>
    <dgm:pt modelId="{86BFFCE8-DC78-4877-87E8-32ED274948AF}" type="pres">
      <dgm:prSet presAssocID="{4644C59C-C0D9-48F2-8CCD-3ED260710852}" presName="linear" presStyleCnt="0">
        <dgm:presLayoutVars>
          <dgm:dir/>
          <dgm:resizeHandles val="exact"/>
        </dgm:presLayoutVars>
      </dgm:prSet>
      <dgm:spPr/>
      <dgm:t>
        <a:bodyPr/>
        <a:lstStyle/>
        <a:p>
          <a:endParaRPr lang="es-NI"/>
        </a:p>
      </dgm:t>
    </dgm:pt>
    <dgm:pt modelId="{92EF5CFE-5C4B-494B-88DF-9A016C26B594}" type="pres">
      <dgm:prSet presAssocID="{266F2D00-4CCA-401E-9046-CE88FEA91689}" presName="comp" presStyleCnt="0"/>
      <dgm:spPr/>
      <dgm:t>
        <a:bodyPr/>
        <a:lstStyle/>
        <a:p>
          <a:endParaRPr lang="es-ES"/>
        </a:p>
      </dgm:t>
    </dgm:pt>
    <dgm:pt modelId="{BD1E4B0E-A212-4EF4-826B-E4E9827F73A2}" type="pres">
      <dgm:prSet presAssocID="{266F2D00-4CCA-401E-9046-CE88FEA91689}" presName="box" presStyleLbl="node1" presStyleIdx="0" presStyleCnt="7"/>
      <dgm:spPr/>
      <dgm:t>
        <a:bodyPr/>
        <a:lstStyle/>
        <a:p>
          <a:endParaRPr lang="es-ES"/>
        </a:p>
      </dgm:t>
    </dgm:pt>
    <dgm:pt modelId="{0FA4409F-6F4D-4816-810D-D90A1876E3BA}" type="pres">
      <dgm:prSet presAssocID="{266F2D00-4CCA-401E-9046-CE88FEA91689}" presName="img" presStyleLbl="fgImgPlace1" presStyleIdx="0" presStyleCnt="7"/>
      <dgm:spPr>
        <a:blipFill rotWithShape="0">
          <a:blip xmlns:r="http://schemas.openxmlformats.org/officeDocument/2006/relationships" r:embed="rId1"/>
          <a:stretch>
            <a:fillRect/>
          </a:stretch>
        </a:blipFill>
      </dgm:spPr>
      <dgm:t>
        <a:bodyPr/>
        <a:lstStyle/>
        <a:p>
          <a:endParaRPr lang="es-NI"/>
        </a:p>
      </dgm:t>
    </dgm:pt>
    <dgm:pt modelId="{FAFA8F47-DB09-4ADF-837F-C38012434003}" type="pres">
      <dgm:prSet presAssocID="{266F2D00-4CCA-401E-9046-CE88FEA91689}" presName="text" presStyleLbl="node1" presStyleIdx="0" presStyleCnt="7">
        <dgm:presLayoutVars>
          <dgm:bulletEnabled val="1"/>
        </dgm:presLayoutVars>
      </dgm:prSet>
      <dgm:spPr/>
      <dgm:t>
        <a:bodyPr/>
        <a:lstStyle/>
        <a:p>
          <a:endParaRPr lang="es-ES"/>
        </a:p>
      </dgm:t>
    </dgm:pt>
    <dgm:pt modelId="{4BAE4B95-A1A8-404D-B858-BF3C0418A2A7}" type="pres">
      <dgm:prSet presAssocID="{046E24B9-E371-4224-9F14-70F83E1A8C83}" presName="spacer" presStyleCnt="0"/>
      <dgm:spPr/>
      <dgm:t>
        <a:bodyPr/>
        <a:lstStyle/>
        <a:p>
          <a:endParaRPr lang="es-ES"/>
        </a:p>
      </dgm:t>
    </dgm:pt>
    <dgm:pt modelId="{5219185A-3839-4EA0-A04B-F6E11F307442}" type="pres">
      <dgm:prSet presAssocID="{B9D82D8E-9DC5-473B-9766-119D05DC5F1B}" presName="comp" presStyleCnt="0"/>
      <dgm:spPr/>
      <dgm:t>
        <a:bodyPr/>
        <a:lstStyle/>
        <a:p>
          <a:endParaRPr lang="es-ES"/>
        </a:p>
      </dgm:t>
    </dgm:pt>
    <dgm:pt modelId="{EB0B71ED-47EA-4EE9-BBFF-6DD2DACABC85}" type="pres">
      <dgm:prSet presAssocID="{B9D82D8E-9DC5-473B-9766-119D05DC5F1B}" presName="box" presStyleLbl="node1" presStyleIdx="1" presStyleCnt="7"/>
      <dgm:spPr/>
      <dgm:t>
        <a:bodyPr/>
        <a:lstStyle/>
        <a:p>
          <a:endParaRPr lang="es-NI"/>
        </a:p>
      </dgm:t>
    </dgm:pt>
    <dgm:pt modelId="{72C3E5E7-0F92-444E-81E0-C29923522AC1}" type="pres">
      <dgm:prSet presAssocID="{B9D82D8E-9DC5-473B-9766-119D05DC5F1B}" presName="img" presStyleLbl="fgImgPlace1" presStyleIdx="1" presStyleCnt="7"/>
      <dgm:spPr>
        <a:blipFill rotWithShape="0">
          <a:blip xmlns:r="http://schemas.openxmlformats.org/officeDocument/2006/relationships" r:embed="rId2"/>
          <a:stretch>
            <a:fillRect/>
          </a:stretch>
        </a:blipFill>
      </dgm:spPr>
      <dgm:t>
        <a:bodyPr/>
        <a:lstStyle/>
        <a:p>
          <a:endParaRPr lang="es-NI"/>
        </a:p>
      </dgm:t>
    </dgm:pt>
    <dgm:pt modelId="{A819E0DA-9DCA-4B35-A0AB-D2F4DB9D60C1}" type="pres">
      <dgm:prSet presAssocID="{B9D82D8E-9DC5-473B-9766-119D05DC5F1B}" presName="text" presStyleLbl="node1" presStyleIdx="1" presStyleCnt="7">
        <dgm:presLayoutVars>
          <dgm:bulletEnabled val="1"/>
        </dgm:presLayoutVars>
      </dgm:prSet>
      <dgm:spPr/>
      <dgm:t>
        <a:bodyPr/>
        <a:lstStyle/>
        <a:p>
          <a:endParaRPr lang="es-NI"/>
        </a:p>
      </dgm:t>
    </dgm:pt>
    <dgm:pt modelId="{B89446C1-8070-4351-81A4-3196CBBCFBE1}" type="pres">
      <dgm:prSet presAssocID="{BBE42DAF-7036-4B59-9870-1DBFFBCB03A7}" presName="spacer" presStyleCnt="0"/>
      <dgm:spPr/>
      <dgm:t>
        <a:bodyPr/>
        <a:lstStyle/>
        <a:p>
          <a:endParaRPr lang="es-ES"/>
        </a:p>
      </dgm:t>
    </dgm:pt>
    <dgm:pt modelId="{F050FD4F-8D87-4B85-BAE6-B302D7C3B7F4}" type="pres">
      <dgm:prSet presAssocID="{FBF7305B-46E2-455E-8138-483CFCA0E2F3}" presName="comp" presStyleCnt="0"/>
      <dgm:spPr/>
      <dgm:t>
        <a:bodyPr/>
        <a:lstStyle/>
        <a:p>
          <a:endParaRPr lang="es-ES"/>
        </a:p>
      </dgm:t>
    </dgm:pt>
    <dgm:pt modelId="{1ED5ADFF-6823-4FBB-BBC1-3F285B1A2228}" type="pres">
      <dgm:prSet presAssocID="{FBF7305B-46E2-455E-8138-483CFCA0E2F3}" presName="box" presStyleLbl="node1" presStyleIdx="2" presStyleCnt="7"/>
      <dgm:spPr/>
      <dgm:t>
        <a:bodyPr/>
        <a:lstStyle/>
        <a:p>
          <a:endParaRPr lang="es-NI"/>
        </a:p>
      </dgm:t>
    </dgm:pt>
    <dgm:pt modelId="{C70685ED-46B8-40DF-93E1-1E02F16E6DB5}" type="pres">
      <dgm:prSet presAssocID="{FBF7305B-46E2-455E-8138-483CFCA0E2F3}" presName="img" presStyleLbl="fgImgPlace1" presStyleIdx="2" presStyleCnt="7"/>
      <dgm:spPr>
        <a:blipFill rotWithShape="0">
          <a:blip xmlns:r="http://schemas.openxmlformats.org/officeDocument/2006/relationships" r:embed="rId3"/>
          <a:stretch>
            <a:fillRect/>
          </a:stretch>
        </a:blipFill>
      </dgm:spPr>
      <dgm:t>
        <a:bodyPr/>
        <a:lstStyle/>
        <a:p>
          <a:endParaRPr lang="es-NI"/>
        </a:p>
      </dgm:t>
    </dgm:pt>
    <dgm:pt modelId="{1D1A715C-168D-4618-BBB1-3D0974C0528A}" type="pres">
      <dgm:prSet presAssocID="{FBF7305B-46E2-455E-8138-483CFCA0E2F3}" presName="text" presStyleLbl="node1" presStyleIdx="2" presStyleCnt="7">
        <dgm:presLayoutVars>
          <dgm:bulletEnabled val="1"/>
        </dgm:presLayoutVars>
      </dgm:prSet>
      <dgm:spPr/>
      <dgm:t>
        <a:bodyPr/>
        <a:lstStyle/>
        <a:p>
          <a:endParaRPr lang="es-NI"/>
        </a:p>
      </dgm:t>
    </dgm:pt>
    <dgm:pt modelId="{241D1631-4070-4E96-8DCF-9A60187BF589}" type="pres">
      <dgm:prSet presAssocID="{4EA57C9F-CFC6-4226-B658-718572AD48EB}" presName="spacer" presStyleCnt="0"/>
      <dgm:spPr/>
      <dgm:t>
        <a:bodyPr/>
        <a:lstStyle/>
        <a:p>
          <a:endParaRPr lang="es-ES"/>
        </a:p>
      </dgm:t>
    </dgm:pt>
    <dgm:pt modelId="{7F4A14F4-DC03-487D-9683-50261A64E8A9}" type="pres">
      <dgm:prSet presAssocID="{DBA91B6F-D1B2-4507-87F7-8E318D6E6155}" presName="comp" presStyleCnt="0"/>
      <dgm:spPr/>
      <dgm:t>
        <a:bodyPr/>
        <a:lstStyle/>
        <a:p>
          <a:endParaRPr lang="es-ES"/>
        </a:p>
      </dgm:t>
    </dgm:pt>
    <dgm:pt modelId="{DD48A758-5961-4D54-B6EE-75DED922AA29}" type="pres">
      <dgm:prSet presAssocID="{DBA91B6F-D1B2-4507-87F7-8E318D6E6155}" presName="box" presStyleLbl="node1" presStyleIdx="3" presStyleCnt="7"/>
      <dgm:spPr/>
      <dgm:t>
        <a:bodyPr/>
        <a:lstStyle/>
        <a:p>
          <a:endParaRPr lang="es-ES"/>
        </a:p>
      </dgm:t>
    </dgm:pt>
    <dgm:pt modelId="{0ED55859-B398-4CA1-BC6D-0ABE70E15FB4}" type="pres">
      <dgm:prSet presAssocID="{DBA91B6F-D1B2-4507-87F7-8E318D6E6155}" presName="img" presStyleLbl="fgImgPlace1" presStyleIdx="3" presStyleCnt="7"/>
      <dgm:spPr>
        <a:blipFill rotWithShape="0">
          <a:blip xmlns:r="http://schemas.openxmlformats.org/officeDocument/2006/relationships" r:embed="rId4"/>
          <a:stretch>
            <a:fillRect/>
          </a:stretch>
        </a:blipFill>
      </dgm:spPr>
      <dgm:t>
        <a:bodyPr/>
        <a:lstStyle/>
        <a:p>
          <a:endParaRPr lang="es-NI"/>
        </a:p>
      </dgm:t>
    </dgm:pt>
    <dgm:pt modelId="{5F130187-1387-4D63-921E-B2E1EE9AACA9}" type="pres">
      <dgm:prSet presAssocID="{DBA91B6F-D1B2-4507-87F7-8E318D6E6155}" presName="text" presStyleLbl="node1" presStyleIdx="3" presStyleCnt="7">
        <dgm:presLayoutVars>
          <dgm:bulletEnabled val="1"/>
        </dgm:presLayoutVars>
      </dgm:prSet>
      <dgm:spPr/>
      <dgm:t>
        <a:bodyPr/>
        <a:lstStyle/>
        <a:p>
          <a:endParaRPr lang="es-ES"/>
        </a:p>
      </dgm:t>
    </dgm:pt>
    <dgm:pt modelId="{92B7A469-3BBD-4FC1-9143-246EFF1E0E11}" type="pres">
      <dgm:prSet presAssocID="{57674CBF-1599-4DE9-B24B-DCC44C8827FC}" presName="spacer" presStyleCnt="0"/>
      <dgm:spPr/>
      <dgm:t>
        <a:bodyPr/>
        <a:lstStyle/>
        <a:p>
          <a:endParaRPr lang="es-ES"/>
        </a:p>
      </dgm:t>
    </dgm:pt>
    <dgm:pt modelId="{C46C6ACD-5A91-40C0-93DF-A3CD2DAA9D1D}" type="pres">
      <dgm:prSet presAssocID="{BC9E260B-B2D3-4CDC-9CB3-66EDF386F44D}" presName="comp" presStyleCnt="0"/>
      <dgm:spPr/>
      <dgm:t>
        <a:bodyPr/>
        <a:lstStyle/>
        <a:p>
          <a:endParaRPr lang="es-ES"/>
        </a:p>
      </dgm:t>
    </dgm:pt>
    <dgm:pt modelId="{6DCB5BFC-F8FA-4136-AD7D-C95EB1084CB0}" type="pres">
      <dgm:prSet presAssocID="{BC9E260B-B2D3-4CDC-9CB3-66EDF386F44D}" presName="box" presStyleLbl="node1" presStyleIdx="4" presStyleCnt="7"/>
      <dgm:spPr/>
      <dgm:t>
        <a:bodyPr/>
        <a:lstStyle/>
        <a:p>
          <a:endParaRPr lang="es-ES"/>
        </a:p>
      </dgm:t>
    </dgm:pt>
    <dgm:pt modelId="{92F2C55E-1C58-444D-97AC-64780074CC1B}" type="pres">
      <dgm:prSet presAssocID="{BC9E260B-B2D3-4CDC-9CB3-66EDF386F44D}" presName="img" presStyleLbl="fgImgPlace1" presStyleIdx="4" presStyleCnt="7"/>
      <dgm:spPr>
        <a:blipFill rotWithShape="0">
          <a:blip xmlns:r="http://schemas.openxmlformats.org/officeDocument/2006/relationships" r:embed="rId5"/>
          <a:stretch>
            <a:fillRect/>
          </a:stretch>
        </a:blipFill>
      </dgm:spPr>
      <dgm:t>
        <a:bodyPr/>
        <a:lstStyle/>
        <a:p>
          <a:endParaRPr lang="es-NI"/>
        </a:p>
      </dgm:t>
    </dgm:pt>
    <dgm:pt modelId="{34B2CC44-1709-44D3-981F-3C7F0312AFFB}" type="pres">
      <dgm:prSet presAssocID="{BC9E260B-B2D3-4CDC-9CB3-66EDF386F44D}" presName="text" presStyleLbl="node1" presStyleIdx="4" presStyleCnt="7">
        <dgm:presLayoutVars>
          <dgm:bulletEnabled val="1"/>
        </dgm:presLayoutVars>
      </dgm:prSet>
      <dgm:spPr/>
      <dgm:t>
        <a:bodyPr/>
        <a:lstStyle/>
        <a:p>
          <a:endParaRPr lang="es-ES"/>
        </a:p>
      </dgm:t>
    </dgm:pt>
    <dgm:pt modelId="{34220661-E063-4197-A007-B3A9362EE512}" type="pres">
      <dgm:prSet presAssocID="{37B74388-D77C-4585-9487-D5229F4F050F}" presName="spacer" presStyleCnt="0"/>
      <dgm:spPr/>
      <dgm:t>
        <a:bodyPr/>
        <a:lstStyle/>
        <a:p>
          <a:endParaRPr lang="es-ES"/>
        </a:p>
      </dgm:t>
    </dgm:pt>
    <dgm:pt modelId="{2DD9E30E-8D10-4218-A611-7EE73E6FA08D}" type="pres">
      <dgm:prSet presAssocID="{DFAD3287-D9CB-47E3-83CF-DA26E9BC2CFE}" presName="comp" presStyleCnt="0"/>
      <dgm:spPr/>
      <dgm:t>
        <a:bodyPr/>
        <a:lstStyle/>
        <a:p>
          <a:endParaRPr lang="es-ES"/>
        </a:p>
      </dgm:t>
    </dgm:pt>
    <dgm:pt modelId="{7D425FBB-0D9C-4A40-8AE5-5D755248A299}" type="pres">
      <dgm:prSet presAssocID="{DFAD3287-D9CB-47E3-83CF-DA26E9BC2CFE}" presName="box" presStyleLbl="node1" presStyleIdx="5" presStyleCnt="7"/>
      <dgm:spPr/>
      <dgm:t>
        <a:bodyPr/>
        <a:lstStyle/>
        <a:p>
          <a:endParaRPr lang="es-ES"/>
        </a:p>
      </dgm:t>
    </dgm:pt>
    <dgm:pt modelId="{00A8890D-6B44-4B95-B10C-BE19A81941A9}" type="pres">
      <dgm:prSet presAssocID="{DFAD3287-D9CB-47E3-83CF-DA26E9BC2CFE}" presName="img" presStyleLbl="fgImgPlace1" presStyleIdx="5" presStyleCnt="7"/>
      <dgm:spPr>
        <a:blipFill rotWithShape="0">
          <a:blip xmlns:r="http://schemas.openxmlformats.org/officeDocument/2006/relationships" r:embed="rId6"/>
          <a:stretch>
            <a:fillRect/>
          </a:stretch>
        </a:blipFill>
      </dgm:spPr>
      <dgm:t>
        <a:bodyPr/>
        <a:lstStyle/>
        <a:p>
          <a:endParaRPr lang="es-NI"/>
        </a:p>
      </dgm:t>
    </dgm:pt>
    <dgm:pt modelId="{20186C26-1FF7-401A-8821-2FF39D882FEF}" type="pres">
      <dgm:prSet presAssocID="{DFAD3287-D9CB-47E3-83CF-DA26E9BC2CFE}" presName="text" presStyleLbl="node1" presStyleIdx="5" presStyleCnt="7">
        <dgm:presLayoutVars>
          <dgm:bulletEnabled val="1"/>
        </dgm:presLayoutVars>
      </dgm:prSet>
      <dgm:spPr/>
      <dgm:t>
        <a:bodyPr/>
        <a:lstStyle/>
        <a:p>
          <a:endParaRPr lang="es-ES"/>
        </a:p>
      </dgm:t>
    </dgm:pt>
    <dgm:pt modelId="{B8B32116-4DE8-478F-9B5C-31358521139D}" type="pres">
      <dgm:prSet presAssocID="{B90AEBB1-B38F-448C-AEC2-FB6BC43D9C71}" presName="spacer" presStyleCnt="0"/>
      <dgm:spPr/>
    </dgm:pt>
    <dgm:pt modelId="{8F03E78E-DC85-4C98-9AC0-B67891E6FED2}" type="pres">
      <dgm:prSet presAssocID="{71BCC9D1-CD1B-428C-90BD-327D9631CF2E}" presName="comp" presStyleCnt="0"/>
      <dgm:spPr/>
    </dgm:pt>
    <dgm:pt modelId="{03007D29-C45D-4697-882C-6E47505E7D6C}" type="pres">
      <dgm:prSet presAssocID="{71BCC9D1-CD1B-428C-90BD-327D9631CF2E}" presName="box" presStyleLbl="node1" presStyleIdx="6" presStyleCnt="7"/>
      <dgm:spPr/>
      <dgm:t>
        <a:bodyPr/>
        <a:lstStyle/>
        <a:p>
          <a:endParaRPr lang="es-ES"/>
        </a:p>
      </dgm:t>
    </dgm:pt>
    <dgm:pt modelId="{E16991E9-F13D-49C2-902A-6590754FC4B2}" type="pres">
      <dgm:prSet presAssocID="{71BCC9D1-CD1B-428C-90BD-327D9631CF2E}" presName="img" presStyleLbl="fgImgPlace1" presStyleIdx="6" presStyleCnt="7"/>
      <dgm:spPr>
        <a:blipFill rotWithShape="0">
          <a:blip xmlns:r="http://schemas.openxmlformats.org/officeDocument/2006/relationships" r:embed="rId7"/>
          <a:stretch>
            <a:fillRect/>
          </a:stretch>
        </a:blipFill>
      </dgm:spPr>
      <dgm:t>
        <a:bodyPr/>
        <a:lstStyle/>
        <a:p>
          <a:endParaRPr lang="es-ES"/>
        </a:p>
      </dgm:t>
    </dgm:pt>
    <dgm:pt modelId="{1F45E821-83A9-4638-A87F-3D9F66D8C29A}" type="pres">
      <dgm:prSet presAssocID="{71BCC9D1-CD1B-428C-90BD-327D9631CF2E}" presName="text" presStyleLbl="node1" presStyleIdx="6" presStyleCnt="7">
        <dgm:presLayoutVars>
          <dgm:bulletEnabled val="1"/>
        </dgm:presLayoutVars>
      </dgm:prSet>
      <dgm:spPr/>
      <dgm:t>
        <a:bodyPr/>
        <a:lstStyle/>
        <a:p>
          <a:endParaRPr lang="es-ES"/>
        </a:p>
      </dgm:t>
    </dgm:pt>
  </dgm:ptLst>
  <dgm:cxnLst>
    <dgm:cxn modelId="{16229350-485C-48C4-A69F-0753569C4610}" type="presOf" srcId="{91BC4A5F-EF4B-42C7-8116-01111741F9CE}" destId="{EB0B71ED-47EA-4EE9-BBFF-6DD2DACABC85}" srcOrd="0" destOrd="2" presId="urn:microsoft.com/office/officeart/2005/8/layout/vList4#1"/>
    <dgm:cxn modelId="{AAE7EFDA-325D-41B8-A69F-C08CE3A8D1F8}" srcId="{B9D82D8E-9DC5-473B-9766-119D05DC5F1B}" destId="{91BC4A5F-EF4B-42C7-8116-01111741F9CE}" srcOrd="1" destOrd="0" parTransId="{156AF82B-C943-44A3-B737-98F3D30638C1}" sibTransId="{87AF7748-8414-47F0-9F37-A7628C2D70B6}"/>
    <dgm:cxn modelId="{58EE85D3-B58F-46F2-88F3-E99F98EA3CDE}" type="presOf" srcId="{55345CEE-64A3-49A0-B906-8F219D756474}" destId="{6DCB5BFC-F8FA-4136-AD7D-C95EB1084CB0}" srcOrd="0" destOrd="1" presId="urn:microsoft.com/office/officeart/2005/8/layout/vList4#1"/>
    <dgm:cxn modelId="{D0FFFD87-1EC5-4799-91F6-E248904723C2}" type="presOf" srcId="{FBF7305B-46E2-455E-8138-483CFCA0E2F3}" destId="{1D1A715C-168D-4618-BBB1-3D0974C0528A}" srcOrd="1" destOrd="0" presId="urn:microsoft.com/office/officeart/2005/8/layout/vList4#1"/>
    <dgm:cxn modelId="{507E161F-1E08-4A18-9281-B4098F338199}" type="presOf" srcId="{611B797D-7E1A-4F66-8825-88236D6BF078}" destId="{BD1E4B0E-A212-4EF4-826B-E4E9827F73A2}" srcOrd="0" destOrd="2" presId="urn:microsoft.com/office/officeart/2005/8/layout/vList4#1"/>
    <dgm:cxn modelId="{75B4FE5C-EAA7-47C7-980E-F9318DD3E1AC}" type="presOf" srcId="{888FCB01-ADEA-4BB2-A3B1-0FD43BB36FFD}" destId="{EB0B71ED-47EA-4EE9-BBFF-6DD2DACABC85}" srcOrd="0" destOrd="1" presId="urn:microsoft.com/office/officeart/2005/8/layout/vList4#1"/>
    <dgm:cxn modelId="{1A6ED0FE-ADEE-44C6-BE40-AFBC69C18727}" type="presOf" srcId="{55345CEE-64A3-49A0-B906-8F219D756474}" destId="{34B2CC44-1709-44D3-981F-3C7F0312AFFB}" srcOrd="1" destOrd="1" presId="urn:microsoft.com/office/officeart/2005/8/layout/vList4#1"/>
    <dgm:cxn modelId="{1C0A25F4-EE40-404C-AE19-69CBB8F0E72C}" srcId="{4644C59C-C0D9-48F2-8CCD-3ED260710852}" destId="{71BCC9D1-CD1B-428C-90BD-327D9631CF2E}" srcOrd="6" destOrd="0" parTransId="{41534D40-0C53-43C5-B848-97EA144EA8B7}" sibTransId="{DAFA6366-1F5F-45D4-826E-E7E76B727088}"/>
    <dgm:cxn modelId="{C7E8A342-0B2B-4E43-A467-507941A51B33}" type="presOf" srcId="{5293C5DB-2D91-4263-86F8-E4112B9780E7}" destId="{7D425FBB-0D9C-4A40-8AE5-5D755248A299}" srcOrd="0" destOrd="1" presId="urn:microsoft.com/office/officeart/2005/8/layout/vList4#1"/>
    <dgm:cxn modelId="{D9BB3A8B-E530-471D-8755-2299D4D314C6}" type="presOf" srcId="{35F08B0C-1466-4A4C-A0A2-F55780B82B60}" destId="{FAFA8F47-DB09-4ADF-837F-C38012434003}" srcOrd="1" destOrd="1" presId="urn:microsoft.com/office/officeart/2005/8/layout/vList4#1"/>
    <dgm:cxn modelId="{2D384A2F-A20E-4BEC-8EE3-9F9E5AFA183F}" type="presOf" srcId="{DBA91B6F-D1B2-4507-87F7-8E318D6E6155}" destId="{5F130187-1387-4D63-921E-B2E1EE9AACA9}" srcOrd="1" destOrd="0" presId="urn:microsoft.com/office/officeart/2005/8/layout/vList4#1"/>
    <dgm:cxn modelId="{5185B587-3171-422C-9FC2-1861C785DA0D}" srcId="{FBF7305B-46E2-455E-8138-483CFCA0E2F3}" destId="{8662716E-AF5A-40D9-BFFD-1ADDA96DDAD0}" srcOrd="1" destOrd="0" parTransId="{E4DE88D9-D702-4779-A6E9-285BB8FF2CA4}" sibTransId="{160DC3A6-3800-406C-ACE1-4EE085192976}"/>
    <dgm:cxn modelId="{758022AA-CBA4-42CC-AC44-E30088DC10F2}" type="presOf" srcId="{DFAD3287-D9CB-47E3-83CF-DA26E9BC2CFE}" destId="{20186C26-1FF7-401A-8821-2FF39D882FEF}" srcOrd="1" destOrd="0" presId="urn:microsoft.com/office/officeart/2005/8/layout/vList4#1"/>
    <dgm:cxn modelId="{E6BE1072-18D1-4583-B95F-DD14878B5631}" srcId="{4644C59C-C0D9-48F2-8CCD-3ED260710852}" destId="{BC9E260B-B2D3-4CDC-9CB3-66EDF386F44D}" srcOrd="4" destOrd="0" parTransId="{C8EE6542-EADE-4261-91D6-BE42BA91D778}" sibTransId="{37B74388-D77C-4585-9487-D5229F4F050F}"/>
    <dgm:cxn modelId="{924254EA-ABF1-4DCB-8DB9-D2ABE04F89F5}" srcId="{71BCC9D1-CD1B-428C-90BD-327D9631CF2E}" destId="{D905B0BE-BB39-438E-B74E-E3907878331C}" srcOrd="1" destOrd="0" parTransId="{ED555A73-97E7-4C38-A967-B062E4CDDB94}" sibTransId="{499B1C33-70A5-4371-B8F1-50ECEC6CA6FC}"/>
    <dgm:cxn modelId="{D09BA32E-A44F-4150-A3B8-4004A953395F}" type="presOf" srcId="{F2888BB1-031A-49A0-B4E9-85BBE755BD6F}" destId="{DD48A758-5961-4D54-B6EE-75DED922AA29}" srcOrd="0" destOrd="1" presId="urn:microsoft.com/office/officeart/2005/8/layout/vList4#1"/>
    <dgm:cxn modelId="{6FD4AEFA-DA22-4FA5-84E6-8FB4DC8A9A0F}" type="presOf" srcId="{888FCB01-ADEA-4BB2-A3B1-0FD43BB36FFD}" destId="{A819E0DA-9DCA-4B35-A0AB-D2F4DB9D60C1}" srcOrd="1" destOrd="1" presId="urn:microsoft.com/office/officeart/2005/8/layout/vList4#1"/>
    <dgm:cxn modelId="{BA73BC7D-D6B9-4908-943C-272E17A483D2}" srcId="{71BCC9D1-CD1B-428C-90BD-327D9631CF2E}" destId="{5C29C1FA-342B-4FD2-931A-AF66D430BA47}" srcOrd="0" destOrd="0" parTransId="{DF2B63DC-EFAB-4256-9AA1-199BB1650B0B}" sibTransId="{795DA9FD-C5B8-411C-AEC5-73A7B447B460}"/>
    <dgm:cxn modelId="{901829FE-C048-48F3-819C-EE3139D1B3DB}" type="presOf" srcId="{F54B6442-98C0-4B17-9754-2871C94BF481}" destId="{1D1A715C-168D-4618-BBB1-3D0974C0528A}" srcOrd="1" destOrd="1" presId="urn:microsoft.com/office/officeart/2005/8/layout/vList4#1"/>
    <dgm:cxn modelId="{5DCC7EA6-2EC2-49B8-9DDF-88F0F8886991}" srcId="{266F2D00-4CCA-401E-9046-CE88FEA91689}" destId="{35F08B0C-1466-4A4C-A0A2-F55780B82B60}" srcOrd="0" destOrd="0" parTransId="{BADA4A2D-2677-4DD2-857F-5ED7F7871FEC}" sibTransId="{BDF0B22E-BA23-4ADF-ABD1-BDA4B6B2F286}"/>
    <dgm:cxn modelId="{EBA9C7A3-57D0-413C-8FFC-F8F69D2B9177}" srcId="{DFAD3287-D9CB-47E3-83CF-DA26E9BC2CFE}" destId="{5293C5DB-2D91-4263-86F8-E4112B9780E7}" srcOrd="0" destOrd="0" parTransId="{05DB5065-CFCD-4C34-B300-8CD2F5D96EAE}" sibTransId="{8DB6B996-74E7-43B7-87F9-AB07E1CED1E9}"/>
    <dgm:cxn modelId="{C36EA782-9F52-4489-A429-604779064C8E}" srcId="{FBF7305B-46E2-455E-8138-483CFCA0E2F3}" destId="{F54B6442-98C0-4B17-9754-2871C94BF481}" srcOrd="0" destOrd="0" parTransId="{5A3DAD62-3AC4-4E6C-9BC1-7057BAE04AB7}" sibTransId="{93E43F54-C10B-43C0-8CE4-A267AE341A3E}"/>
    <dgm:cxn modelId="{A1000F23-526F-42BE-A882-92BD39F4DDAF}" type="presOf" srcId="{BC9E260B-B2D3-4CDC-9CB3-66EDF386F44D}" destId="{34B2CC44-1709-44D3-981F-3C7F0312AFFB}" srcOrd="1" destOrd="0" presId="urn:microsoft.com/office/officeart/2005/8/layout/vList4#1"/>
    <dgm:cxn modelId="{8865A1EF-6990-443E-B737-04726A66085A}" srcId="{4644C59C-C0D9-48F2-8CCD-3ED260710852}" destId="{B9D82D8E-9DC5-473B-9766-119D05DC5F1B}" srcOrd="1" destOrd="0" parTransId="{467D0149-7B83-4C6C-8577-8B058629E7BA}" sibTransId="{BBE42DAF-7036-4B59-9870-1DBFFBCB03A7}"/>
    <dgm:cxn modelId="{4D93A897-9D65-4329-8B13-31FDCBA4CC01}" type="presOf" srcId="{35F08B0C-1466-4A4C-A0A2-F55780B82B60}" destId="{BD1E4B0E-A212-4EF4-826B-E4E9827F73A2}" srcOrd="0" destOrd="1" presId="urn:microsoft.com/office/officeart/2005/8/layout/vList4#1"/>
    <dgm:cxn modelId="{6063E212-1788-49CE-8EFF-EB7932AA11CD}" type="presOf" srcId="{BC9E260B-B2D3-4CDC-9CB3-66EDF386F44D}" destId="{6DCB5BFC-F8FA-4136-AD7D-C95EB1084CB0}" srcOrd="0" destOrd="0" presId="urn:microsoft.com/office/officeart/2005/8/layout/vList4#1"/>
    <dgm:cxn modelId="{B52D2909-3E9C-46BA-AB27-79A3F2AB6CD1}" type="presOf" srcId="{DBA91B6F-D1B2-4507-87F7-8E318D6E6155}" destId="{DD48A758-5961-4D54-B6EE-75DED922AA29}" srcOrd="0" destOrd="0" presId="urn:microsoft.com/office/officeart/2005/8/layout/vList4#1"/>
    <dgm:cxn modelId="{7948965B-6FD9-4DF0-B89D-35F1EB22C5D7}" type="presOf" srcId="{4644C59C-C0D9-48F2-8CCD-3ED260710852}" destId="{86BFFCE8-DC78-4877-87E8-32ED274948AF}" srcOrd="0" destOrd="0" presId="urn:microsoft.com/office/officeart/2005/8/layout/vList4#1"/>
    <dgm:cxn modelId="{275BE0F5-8E45-4295-8E80-809909638A66}" type="presOf" srcId="{B9D82D8E-9DC5-473B-9766-119D05DC5F1B}" destId="{A819E0DA-9DCA-4B35-A0AB-D2F4DB9D60C1}" srcOrd="1" destOrd="0" presId="urn:microsoft.com/office/officeart/2005/8/layout/vList4#1"/>
    <dgm:cxn modelId="{9EEA832B-A14F-407A-89BA-E94279B5C630}" type="presOf" srcId="{5293C5DB-2D91-4263-86F8-E4112B9780E7}" destId="{20186C26-1FF7-401A-8821-2FF39D882FEF}" srcOrd="1" destOrd="1" presId="urn:microsoft.com/office/officeart/2005/8/layout/vList4#1"/>
    <dgm:cxn modelId="{35EDB536-8528-47D7-B8CB-E397310336D1}" type="presOf" srcId="{F2888BB1-031A-49A0-B4E9-85BBE755BD6F}" destId="{5F130187-1387-4D63-921E-B2E1EE9AACA9}" srcOrd="1" destOrd="1" presId="urn:microsoft.com/office/officeart/2005/8/layout/vList4#1"/>
    <dgm:cxn modelId="{CBC4B0B8-392A-4E22-A27C-2184193C9E06}" srcId="{266F2D00-4CCA-401E-9046-CE88FEA91689}" destId="{611B797D-7E1A-4F66-8825-88236D6BF078}" srcOrd="1" destOrd="0" parTransId="{A2B930A0-AA07-4923-8ADB-A6C2EB73510D}" sibTransId="{33012C2E-A299-471D-B796-934258DAA9C0}"/>
    <dgm:cxn modelId="{BBA0D4B5-359C-4AF8-98CC-5F87CB333B7D}" type="presOf" srcId="{8662716E-AF5A-40D9-BFFD-1ADDA96DDAD0}" destId="{1D1A715C-168D-4618-BBB1-3D0974C0528A}" srcOrd="1" destOrd="2" presId="urn:microsoft.com/office/officeart/2005/8/layout/vList4#1"/>
    <dgm:cxn modelId="{A6ED892B-E3D6-476A-BF10-37B9DE886E8E}" type="presOf" srcId="{266F2D00-4CCA-401E-9046-CE88FEA91689}" destId="{FAFA8F47-DB09-4ADF-837F-C38012434003}" srcOrd="1" destOrd="0" presId="urn:microsoft.com/office/officeart/2005/8/layout/vList4#1"/>
    <dgm:cxn modelId="{4F47AA63-E9A8-47A2-8764-35785C7E8D1D}" type="presOf" srcId="{F54B6442-98C0-4B17-9754-2871C94BF481}" destId="{1ED5ADFF-6823-4FBB-BBC1-3F285B1A2228}" srcOrd="0" destOrd="1" presId="urn:microsoft.com/office/officeart/2005/8/layout/vList4#1"/>
    <dgm:cxn modelId="{65E61BBE-88DD-4F0A-A8B1-2B5502BFFBAB}" type="presOf" srcId="{71BCC9D1-CD1B-428C-90BD-327D9631CF2E}" destId="{1F45E821-83A9-4638-A87F-3D9F66D8C29A}" srcOrd="1" destOrd="0" presId="urn:microsoft.com/office/officeart/2005/8/layout/vList4#1"/>
    <dgm:cxn modelId="{40D1E5CC-4313-4B12-88FF-C870FD6F2756}" srcId="{4644C59C-C0D9-48F2-8CCD-3ED260710852}" destId="{DFAD3287-D9CB-47E3-83CF-DA26E9BC2CFE}" srcOrd="5" destOrd="0" parTransId="{3479E832-C2D2-452D-9164-32D7E5172CAA}" sibTransId="{B90AEBB1-B38F-448C-AEC2-FB6BC43D9C71}"/>
    <dgm:cxn modelId="{815EA152-22B0-4E41-B0A4-A36206F23980}" srcId="{DBA91B6F-D1B2-4507-87F7-8E318D6E6155}" destId="{F2888BB1-031A-49A0-B4E9-85BBE755BD6F}" srcOrd="0" destOrd="0" parTransId="{7F029E91-14E1-442A-A631-C7839F3C8684}" sibTransId="{87529311-F0F0-48EF-BE03-9CF718259D6A}"/>
    <dgm:cxn modelId="{CBA7A29E-350A-43A7-92EA-5792E3833BE2}" type="presOf" srcId="{266F2D00-4CCA-401E-9046-CE88FEA91689}" destId="{BD1E4B0E-A212-4EF4-826B-E4E9827F73A2}" srcOrd="0" destOrd="0" presId="urn:microsoft.com/office/officeart/2005/8/layout/vList4#1"/>
    <dgm:cxn modelId="{410DB180-20A5-4F03-A1C5-2982EC2BEECA}" type="presOf" srcId="{71BCC9D1-CD1B-428C-90BD-327D9631CF2E}" destId="{03007D29-C45D-4697-882C-6E47505E7D6C}" srcOrd="0" destOrd="0" presId="urn:microsoft.com/office/officeart/2005/8/layout/vList4#1"/>
    <dgm:cxn modelId="{3E90E08E-1B5A-4B77-8631-657456555786}" type="presOf" srcId="{5C29C1FA-342B-4FD2-931A-AF66D430BA47}" destId="{03007D29-C45D-4697-882C-6E47505E7D6C}" srcOrd="0" destOrd="1" presId="urn:microsoft.com/office/officeart/2005/8/layout/vList4#1"/>
    <dgm:cxn modelId="{24F343A4-E5CB-4F18-9C3A-80683C4B0227}" type="presOf" srcId="{D905B0BE-BB39-438E-B74E-E3907878331C}" destId="{03007D29-C45D-4697-882C-6E47505E7D6C}" srcOrd="0" destOrd="2" presId="urn:microsoft.com/office/officeart/2005/8/layout/vList4#1"/>
    <dgm:cxn modelId="{7AEB4876-3766-4C96-A03A-BE0B7BD10C5C}" srcId="{4644C59C-C0D9-48F2-8CCD-3ED260710852}" destId="{266F2D00-4CCA-401E-9046-CE88FEA91689}" srcOrd="0" destOrd="0" parTransId="{ABB5CE5A-1416-46A6-9FB1-13B31111646C}" sibTransId="{046E24B9-E371-4224-9F14-70F83E1A8C83}"/>
    <dgm:cxn modelId="{7E520B55-1BFA-440E-9D1D-81A12136BE73}" type="presOf" srcId="{8662716E-AF5A-40D9-BFFD-1ADDA96DDAD0}" destId="{1ED5ADFF-6823-4FBB-BBC1-3F285B1A2228}" srcOrd="0" destOrd="2" presId="urn:microsoft.com/office/officeart/2005/8/layout/vList4#1"/>
    <dgm:cxn modelId="{B2F86457-DA48-443A-BD15-0C2F2BB50A3A}" type="presOf" srcId="{611B797D-7E1A-4F66-8825-88236D6BF078}" destId="{FAFA8F47-DB09-4ADF-837F-C38012434003}" srcOrd="1" destOrd="2" presId="urn:microsoft.com/office/officeart/2005/8/layout/vList4#1"/>
    <dgm:cxn modelId="{45A93246-D372-46B9-9565-0FF9071D2517}" type="presOf" srcId="{5C29C1FA-342B-4FD2-931A-AF66D430BA47}" destId="{1F45E821-83A9-4638-A87F-3D9F66D8C29A}" srcOrd="1" destOrd="1" presId="urn:microsoft.com/office/officeart/2005/8/layout/vList4#1"/>
    <dgm:cxn modelId="{B109D06C-9C94-4C1C-884F-315A73DF1D70}" type="presOf" srcId="{DFAD3287-D9CB-47E3-83CF-DA26E9BC2CFE}" destId="{7D425FBB-0D9C-4A40-8AE5-5D755248A299}" srcOrd="0" destOrd="0" presId="urn:microsoft.com/office/officeart/2005/8/layout/vList4#1"/>
    <dgm:cxn modelId="{D904B17D-9E79-4BB6-9FDC-04B7BE0C8719}" type="presOf" srcId="{91BC4A5F-EF4B-42C7-8116-01111741F9CE}" destId="{A819E0DA-9DCA-4B35-A0AB-D2F4DB9D60C1}" srcOrd="1" destOrd="2" presId="urn:microsoft.com/office/officeart/2005/8/layout/vList4#1"/>
    <dgm:cxn modelId="{0ACF898F-ADFF-417B-8EBA-449960FDF672}" srcId="{4644C59C-C0D9-48F2-8CCD-3ED260710852}" destId="{DBA91B6F-D1B2-4507-87F7-8E318D6E6155}" srcOrd="3" destOrd="0" parTransId="{EB516AD8-DAF0-4F60-9CF3-9D6246C6A4E5}" sibTransId="{57674CBF-1599-4DE9-B24B-DCC44C8827FC}"/>
    <dgm:cxn modelId="{9FE42A7B-1651-4C32-82FC-0A8F32DD8D06}" srcId="{BC9E260B-B2D3-4CDC-9CB3-66EDF386F44D}" destId="{55345CEE-64A3-49A0-B906-8F219D756474}" srcOrd="0" destOrd="0" parTransId="{44D4C59C-CF08-4F72-B699-CC5B2D9CD1FE}" sibTransId="{CA30D586-6D1E-4F7A-8AC2-80902B835014}"/>
    <dgm:cxn modelId="{2FE94011-5480-46A7-9AFF-793A9D7DD399}" srcId="{B9D82D8E-9DC5-473B-9766-119D05DC5F1B}" destId="{888FCB01-ADEA-4BB2-A3B1-0FD43BB36FFD}" srcOrd="0" destOrd="0" parTransId="{BF662641-E8D1-4387-80C6-37FF186233E0}" sibTransId="{F9E340DE-C7AA-49B3-A0C3-2110F188446E}"/>
    <dgm:cxn modelId="{013123C9-9D7E-4399-9072-E41962A55ADB}" type="presOf" srcId="{FBF7305B-46E2-455E-8138-483CFCA0E2F3}" destId="{1ED5ADFF-6823-4FBB-BBC1-3F285B1A2228}" srcOrd="0" destOrd="0" presId="urn:microsoft.com/office/officeart/2005/8/layout/vList4#1"/>
    <dgm:cxn modelId="{2CBF5250-50E2-4B95-A709-FC3C08577D4B}" type="presOf" srcId="{B9D82D8E-9DC5-473B-9766-119D05DC5F1B}" destId="{EB0B71ED-47EA-4EE9-BBFF-6DD2DACABC85}" srcOrd="0" destOrd="0" presId="urn:microsoft.com/office/officeart/2005/8/layout/vList4#1"/>
    <dgm:cxn modelId="{BBE48C84-CD97-437E-ADFA-13C09726A371}" type="presOf" srcId="{D905B0BE-BB39-438E-B74E-E3907878331C}" destId="{1F45E821-83A9-4638-A87F-3D9F66D8C29A}" srcOrd="1" destOrd="2" presId="urn:microsoft.com/office/officeart/2005/8/layout/vList4#1"/>
    <dgm:cxn modelId="{A1410A1A-EC1D-434C-BFA8-EA3A299271E8}" srcId="{4644C59C-C0D9-48F2-8CCD-3ED260710852}" destId="{FBF7305B-46E2-455E-8138-483CFCA0E2F3}" srcOrd="2" destOrd="0" parTransId="{603C614E-4850-41B4-B3C3-129DAA9D4624}" sibTransId="{4EA57C9F-CFC6-4226-B658-718572AD48EB}"/>
    <dgm:cxn modelId="{2B060E73-B0A4-4B83-9E19-AF5233B219E8}" type="presParOf" srcId="{86BFFCE8-DC78-4877-87E8-32ED274948AF}" destId="{92EF5CFE-5C4B-494B-88DF-9A016C26B594}" srcOrd="0" destOrd="0" presId="urn:microsoft.com/office/officeart/2005/8/layout/vList4#1"/>
    <dgm:cxn modelId="{A79FA144-35C1-45F6-B5B2-579BD5183712}" type="presParOf" srcId="{92EF5CFE-5C4B-494B-88DF-9A016C26B594}" destId="{BD1E4B0E-A212-4EF4-826B-E4E9827F73A2}" srcOrd="0" destOrd="0" presId="urn:microsoft.com/office/officeart/2005/8/layout/vList4#1"/>
    <dgm:cxn modelId="{978C4052-F446-4094-868F-78A967963AB3}" type="presParOf" srcId="{92EF5CFE-5C4B-494B-88DF-9A016C26B594}" destId="{0FA4409F-6F4D-4816-810D-D90A1876E3BA}" srcOrd="1" destOrd="0" presId="urn:microsoft.com/office/officeart/2005/8/layout/vList4#1"/>
    <dgm:cxn modelId="{719D4A6B-AF12-436D-A7BF-6DBB5D3F1477}" type="presParOf" srcId="{92EF5CFE-5C4B-494B-88DF-9A016C26B594}" destId="{FAFA8F47-DB09-4ADF-837F-C38012434003}" srcOrd="2" destOrd="0" presId="urn:microsoft.com/office/officeart/2005/8/layout/vList4#1"/>
    <dgm:cxn modelId="{D4AEDE47-64BF-4D6F-900C-F471382FF778}" type="presParOf" srcId="{86BFFCE8-DC78-4877-87E8-32ED274948AF}" destId="{4BAE4B95-A1A8-404D-B858-BF3C0418A2A7}" srcOrd="1" destOrd="0" presId="urn:microsoft.com/office/officeart/2005/8/layout/vList4#1"/>
    <dgm:cxn modelId="{065C7D4B-7388-4A34-92EC-0CE9372E1203}" type="presParOf" srcId="{86BFFCE8-DC78-4877-87E8-32ED274948AF}" destId="{5219185A-3839-4EA0-A04B-F6E11F307442}" srcOrd="2" destOrd="0" presId="urn:microsoft.com/office/officeart/2005/8/layout/vList4#1"/>
    <dgm:cxn modelId="{D67301AC-1E94-4614-80C4-21A22FDA319E}" type="presParOf" srcId="{5219185A-3839-4EA0-A04B-F6E11F307442}" destId="{EB0B71ED-47EA-4EE9-BBFF-6DD2DACABC85}" srcOrd="0" destOrd="0" presId="urn:microsoft.com/office/officeart/2005/8/layout/vList4#1"/>
    <dgm:cxn modelId="{4C226FEE-FB12-4659-A745-796502CBA68A}" type="presParOf" srcId="{5219185A-3839-4EA0-A04B-F6E11F307442}" destId="{72C3E5E7-0F92-444E-81E0-C29923522AC1}" srcOrd="1" destOrd="0" presId="urn:microsoft.com/office/officeart/2005/8/layout/vList4#1"/>
    <dgm:cxn modelId="{BEEEDD0B-300B-4E0B-86EF-1D651B8B7E31}" type="presParOf" srcId="{5219185A-3839-4EA0-A04B-F6E11F307442}" destId="{A819E0DA-9DCA-4B35-A0AB-D2F4DB9D60C1}" srcOrd="2" destOrd="0" presId="urn:microsoft.com/office/officeart/2005/8/layout/vList4#1"/>
    <dgm:cxn modelId="{1A0564F9-3AAC-46F4-A5B0-778C5023B810}" type="presParOf" srcId="{86BFFCE8-DC78-4877-87E8-32ED274948AF}" destId="{B89446C1-8070-4351-81A4-3196CBBCFBE1}" srcOrd="3" destOrd="0" presId="urn:microsoft.com/office/officeart/2005/8/layout/vList4#1"/>
    <dgm:cxn modelId="{C245EF8A-3679-4E1C-BDEF-DCD0C34B6E96}" type="presParOf" srcId="{86BFFCE8-DC78-4877-87E8-32ED274948AF}" destId="{F050FD4F-8D87-4B85-BAE6-B302D7C3B7F4}" srcOrd="4" destOrd="0" presId="urn:microsoft.com/office/officeart/2005/8/layout/vList4#1"/>
    <dgm:cxn modelId="{4A412140-0F49-4095-BDB5-BAB214D41CFF}" type="presParOf" srcId="{F050FD4F-8D87-4B85-BAE6-B302D7C3B7F4}" destId="{1ED5ADFF-6823-4FBB-BBC1-3F285B1A2228}" srcOrd="0" destOrd="0" presId="urn:microsoft.com/office/officeart/2005/8/layout/vList4#1"/>
    <dgm:cxn modelId="{3B7AAFD4-2002-4FA7-8677-C87C3FBD846A}" type="presParOf" srcId="{F050FD4F-8D87-4B85-BAE6-B302D7C3B7F4}" destId="{C70685ED-46B8-40DF-93E1-1E02F16E6DB5}" srcOrd="1" destOrd="0" presId="urn:microsoft.com/office/officeart/2005/8/layout/vList4#1"/>
    <dgm:cxn modelId="{669109F7-7D8D-4EFF-87F0-A932D33DA404}" type="presParOf" srcId="{F050FD4F-8D87-4B85-BAE6-B302D7C3B7F4}" destId="{1D1A715C-168D-4618-BBB1-3D0974C0528A}" srcOrd="2" destOrd="0" presId="urn:microsoft.com/office/officeart/2005/8/layout/vList4#1"/>
    <dgm:cxn modelId="{FAF74451-B262-4756-9233-AAAECC8149C8}" type="presParOf" srcId="{86BFFCE8-DC78-4877-87E8-32ED274948AF}" destId="{241D1631-4070-4E96-8DCF-9A60187BF589}" srcOrd="5" destOrd="0" presId="urn:microsoft.com/office/officeart/2005/8/layout/vList4#1"/>
    <dgm:cxn modelId="{3792AC8F-9916-46D4-A9E4-60B2AB8CD5E7}" type="presParOf" srcId="{86BFFCE8-DC78-4877-87E8-32ED274948AF}" destId="{7F4A14F4-DC03-487D-9683-50261A64E8A9}" srcOrd="6" destOrd="0" presId="urn:microsoft.com/office/officeart/2005/8/layout/vList4#1"/>
    <dgm:cxn modelId="{E869E3A5-6763-4F18-8FD5-E212416CCDE9}" type="presParOf" srcId="{7F4A14F4-DC03-487D-9683-50261A64E8A9}" destId="{DD48A758-5961-4D54-B6EE-75DED922AA29}" srcOrd="0" destOrd="0" presId="urn:microsoft.com/office/officeart/2005/8/layout/vList4#1"/>
    <dgm:cxn modelId="{212689F9-2708-4C5C-9A51-A1961E0899B9}" type="presParOf" srcId="{7F4A14F4-DC03-487D-9683-50261A64E8A9}" destId="{0ED55859-B398-4CA1-BC6D-0ABE70E15FB4}" srcOrd="1" destOrd="0" presId="urn:microsoft.com/office/officeart/2005/8/layout/vList4#1"/>
    <dgm:cxn modelId="{FFE4FC09-A456-411C-94DC-376BAADDAA6D}" type="presParOf" srcId="{7F4A14F4-DC03-487D-9683-50261A64E8A9}" destId="{5F130187-1387-4D63-921E-B2E1EE9AACA9}" srcOrd="2" destOrd="0" presId="urn:microsoft.com/office/officeart/2005/8/layout/vList4#1"/>
    <dgm:cxn modelId="{DD268016-0F9D-411F-89B4-E145D547C470}" type="presParOf" srcId="{86BFFCE8-DC78-4877-87E8-32ED274948AF}" destId="{92B7A469-3BBD-4FC1-9143-246EFF1E0E11}" srcOrd="7" destOrd="0" presId="urn:microsoft.com/office/officeart/2005/8/layout/vList4#1"/>
    <dgm:cxn modelId="{F78BB5A2-34A9-4D90-A7E9-A73E5D56809E}" type="presParOf" srcId="{86BFFCE8-DC78-4877-87E8-32ED274948AF}" destId="{C46C6ACD-5A91-40C0-93DF-A3CD2DAA9D1D}" srcOrd="8" destOrd="0" presId="urn:microsoft.com/office/officeart/2005/8/layout/vList4#1"/>
    <dgm:cxn modelId="{1F41B6EF-9B6F-4054-9B0D-356026DCE40B}" type="presParOf" srcId="{C46C6ACD-5A91-40C0-93DF-A3CD2DAA9D1D}" destId="{6DCB5BFC-F8FA-4136-AD7D-C95EB1084CB0}" srcOrd="0" destOrd="0" presId="urn:microsoft.com/office/officeart/2005/8/layout/vList4#1"/>
    <dgm:cxn modelId="{2C0FF3EC-6503-478B-94CA-41319E123D50}" type="presParOf" srcId="{C46C6ACD-5A91-40C0-93DF-A3CD2DAA9D1D}" destId="{92F2C55E-1C58-444D-97AC-64780074CC1B}" srcOrd="1" destOrd="0" presId="urn:microsoft.com/office/officeart/2005/8/layout/vList4#1"/>
    <dgm:cxn modelId="{2C0A4B93-8DDE-4DAF-8B0D-64389F9FD659}" type="presParOf" srcId="{C46C6ACD-5A91-40C0-93DF-A3CD2DAA9D1D}" destId="{34B2CC44-1709-44D3-981F-3C7F0312AFFB}" srcOrd="2" destOrd="0" presId="urn:microsoft.com/office/officeart/2005/8/layout/vList4#1"/>
    <dgm:cxn modelId="{899CBFBB-442A-4F7D-AF86-47F9822326E6}" type="presParOf" srcId="{86BFFCE8-DC78-4877-87E8-32ED274948AF}" destId="{34220661-E063-4197-A007-B3A9362EE512}" srcOrd="9" destOrd="0" presId="urn:microsoft.com/office/officeart/2005/8/layout/vList4#1"/>
    <dgm:cxn modelId="{70E97730-3A43-4D67-B228-5A06314249B7}" type="presParOf" srcId="{86BFFCE8-DC78-4877-87E8-32ED274948AF}" destId="{2DD9E30E-8D10-4218-A611-7EE73E6FA08D}" srcOrd="10" destOrd="0" presId="urn:microsoft.com/office/officeart/2005/8/layout/vList4#1"/>
    <dgm:cxn modelId="{CF604F16-BA21-4035-B439-B4653F42BD58}" type="presParOf" srcId="{2DD9E30E-8D10-4218-A611-7EE73E6FA08D}" destId="{7D425FBB-0D9C-4A40-8AE5-5D755248A299}" srcOrd="0" destOrd="0" presId="urn:microsoft.com/office/officeart/2005/8/layout/vList4#1"/>
    <dgm:cxn modelId="{8D2208EF-C9DD-4A21-8A94-BFA8C8E7389F}" type="presParOf" srcId="{2DD9E30E-8D10-4218-A611-7EE73E6FA08D}" destId="{00A8890D-6B44-4B95-B10C-BE19A81941A9}" srcOrd="1" destOrd="0" presId="urn:microsoft.com/office/officeart/2005/8/layout/vList4#1"/>
    <dgm:cxn modelId="{A1FEF0D2-E123-4687-8822-EC36332E1182}" type="presParOf" srcId="{2DD9E30E-8D10-4218-A611-7EE73E6FA08D}" destId="{20186C26-1FF7-401A-8821-2FF39D882FEF}" srcOrd="2" destOrd="0" presId="urn:microsoft.com/office/officeart/2005/8/layout/vList4#1"/>
    <dgm:cxn modelId="{B029876B-488E-47D7-B9C1-BA2CBF6E4E98}" type="presParOf" srcId="{86BFFCE8-DC78-4877-87E8-32ED274948AF}" destId="{B8B32116-4DE8-478F-9B5C-31358521139D}" srcOrd="11" destOrd="0" presId="urn:microsoft.com/office/officeart/2005/8/layout/vList4#1"/>
    <dgm:cxn modelId="{054C7E20-EF5D-44CD-9338-ED57FDF55F92}" type="presParOf" srcId="{86BFFCE8-DC78-4877-87E8-32ED274948AF}" destId="{8F03E78E-DC85-4C98-9AC0-B67891E6FED2}" srcOrd="12" destOrd="0" presId="urn:microsoft.com/office/officeart/2005/8/layout/vList4#1"/>
    <dgm:cxn modelId="{083AF69A-F8E0-4A16-AB3D-A7751F4F2255}" type="presParOf" srcId="{8F03E78E-DC85-4C98-9AC0-B67891E6FED2}" destId="{03007D29-C45D-4697-882C-6E47505E7D6C}" srcOrd="0" destOrd="0" presId="urn:microsoft.com/office/officeart/2005/8/layout/vList4#1"/>
    <dgm:cxn modelId="{C3B6526D-6607-4F8E-A9A9-19FBA584528D}" type="presParOf" srcId="{8F03E78E-DC85-4C98-9AC0-B67891E6FED2}" destId="{E16991E9-F13D-49C2-902A-6590754FC4B2}" srcOrd="1" destOrd="0" presId="urn:microsoft.com/office/officeart/2005/8/layout/vList4#1"/>
    <dgm:cxn modelId="{E4FEE912-BEDD-4BEA-8E0E-8A95D767DC42}" type="presParOf" srcId="{8F03E78E-DC85-4C98-9AC0-B67891E6FED2}" destId="{1F45E821-83A9-4638-A87F-3D9F66D8C29A}" srcOrd="2" destOrd="0" presId="urn:microsoft.com/office/officeart/2005/8/layout/vList4#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5C5A1D2-AF06-4387-9E5D-595FF2F3A25C}" type="doc">
      <dgm:prSet loTypeId="urn:microsoft.com/office/officeart/2005/8/layout/venn1" loCatId="relationship" qsTypeId="urn:microsoft.com/office/officeart/2005/8/quickstyle/simple1" qsCatId="simple" csTypeId="urn:microsoft.com/office/officeart/2005/8/colors/colorful1#4" csCatId="colorful" phldr="1"/>
      <dgm:spPr/>
      <dgm:t>
        <a:bodyPr/>
        <a:lstStyle/>
        <a:p>
          <a:endParaRPr lang="es-NI"/>
        </a:p>
      </dgm:t>
    </dgm:pt>
    <dgm:pt modelId="{8F5AB985-FB31-4F84-AF47-386C0495D1A0}">
      <dgm:prSet phldrT="[Texto]" custT="1"/>
      <dgm:spPr/>
      <dgm:t>
        <a:bodyPr/>
        <a:lstStyle/>
        <a:p>
          <a:r>
            <a:rPr lang="en-US" sz="1600" b="1" dirty="0" smtClean="0">
              <a:solidFill>
                <a:srgbClr val="002060"/>
              </a:solidFill>
            </a:rPr>
            <a:t>Law 840 grants to HKND Concession to conduct studies, and to promote further concessions for subprojects.</a:t>
          </a:r>
          <a:endParaRPr lang="es-NI" sz="1600" b="1" dirty="0">
            <a:solidFill>
              <a:srgbClr val="002060"/>
            </a:solidFill>
          </a:endParaRPr>
        </a:p>
      </dgm:t>
    </dgm:pt>
    <dgm:pt modelId="{3BFAFD01-5D30-4DBC-931D-BD03F6FFC6ED}" type="parTrans" cxnId="{280C74D9-D0C1-45CB-B49D-BE3A45D49146}">
      <dgm:prSet/>
      <dgm:spPr/>
      <dgm:t>
        <a:bodyPr/>
        <a:lstStyle/>
        <a:p>
          <a:endParaRPr lang="es-NI" sz="2400" b="1">
            <a:solidFill>
              <a:srgbClr val="002060"/>
            </a:solidFill>
          </a:endParaRPr>
        </a:p>
      </dgm:t>
    </dgm:pt>
    <dgm:pt modelId="{750D61EE-7C01-45C9-B034-7D94667E06FD}" type="sibTrans" cxnId="{280C74D9-D0C1-45CB-B49D-BE3A45D49146}">
      <dgm:prSet/>
      <dgm:spPr/>
      <dgm:t>
        <a:bodyPr/>
        <a:lstStyle/>
        <a:p>
          <a:endParaRPr lang="es-NI" sz="2400" b="1">
            <a:solidFill>
              <a:srgbClr val="002060"/>
            </a:solidFill>
          </a:endParaRPr>
        </a:p>
      </dgm:t>
    </dgm:pt>
    <dgm:pt modelId="{A19FCB95-EEDC-4866-B3A4-D9B6EB256ECE}">
      <dgm:prSet phldrT="[Texto]" custT="1"/>
      <dgm:spPr/>
      <dgm:t>
        <a:bodyPr/>
        <a:lstStyle/>
        <a:p>
          <a:r>
            <a:rPr lang="en-US" sz="1600" b="1" dirty="0" smtClean="0">
              <a:solidFill>
                <a:srgbClr val="002060"/>
              </a:solidFill>
            </a:rPr>
            <a:t>Nicaragua will start, 1% of shares and shall be increased by 10% its stake in every 10 years. Also receive $ 100 million in 10 annual payments for the concession.</a:t>
          </a:r>
          <a:endParaRPr lang="es-NI" sz="1600" b="1" dirty="0" smtClean="0">
            <a:solidFill>
              <a:srgbClr val="002060"/>
            </a:solidFill>
          </a:endParaRPr>
        </a:p>
      </dgm:t>
    </dgm:pt>
    <dgm:pt modelId="{B83A8947-351D-47CF-82C6-A490119F57A7}" type="parTrans" cxnId="{9ED46256-0C9D-4C72-81A4-529E75B4143C}">
      <dgm:prSet/>
      <dgm:spPr/>
      <dgm:t>
        <a:bodyPr/>
        <a:lstStyle/>
        <a:p>
          <a:endParaRPr lang="es-NI" sz="2400" b="1">
            <a:solidFill>
              <a:srgbClr val="002060"/>
            </a:solidFill>
          </a:endParaRPr>
        </a:p>
      </dgm:t>
    </dgm:pt>
    <dgm:pt modelId="{0FEDADB7-31B1-4371-A6F1-4FCEFF817CF3}" type="sibTrans" cxnId="{9ED46256-0C9D-4C72-81A4-529E75B4143C}">
      <dgm:prSet/>
      <dgm:spPr/>
      <dgm:t>
        <a:bodyPr/>
        <a:lstStyle/>
        <a:p>
          <a:endParaRPr lang="es-NI" sz="2400" b="1">
            <a:solidFill>
              <a:srgbClr val="002060"/>
            </a:solidFill>
          </a:endParaRPr>
        </a:p>
      </dgm:t>
    </dgm:pt>
    <dgm:pt modelId="{1099510E-0B82-4262-BC44-45D8BD9BBA6D}">
      <dgm:prSet phldrT="[Texto]" custT="1"/>
      <dgm:spPr/>
      <dgm:t>
        <a:bodyPr/>
        <a:lstStyle/>
        <a:p>
          <a:r>
            <a:rPr lang="en-US" sz="1600" b="1" dirty="0" smtClean="0">
              <a:solidFill>
                <a:srgbClr val="002060"/>
              </a:solidFill>
            </a:rPr>
            <a:t>Concession of use for a period of 50 years, renewable for another 50 years.</a:t>
          </a:r>
          <a:endParaRPr lang="es-NI" sz="1600" b="1" dirty="0">
            <a:solidFill>
              <a:srgbClr val="002060"/>
            </a:solidFill>
          </a:endParaRPr>
        </a:p>
      </dgm:t>
    </dgm:pt>
    <dgm:pt modelId="{247E7BC8-BD35-45E6-9F6B-D1A66413FC92}" type="sibTrans" cxnId="{6E6F8304-AA5F-487C-8959-5EF28EE26FB4}">
      <dgm:prSet/>
      <dgm:spPr/>
      <dgm:t>
        <a:bodyPr/>
        <a:lstStyle/>
        <a:p>
          <a:endParaRPr lang="es-NI" sz="2400" b="1">
            <a:solidFill>
              <a:srgbClr val="002060"/>
            </a:solidFill>
          </a:endParaRPr>
        </a:p>
      </dgm:t>
    </dgm:pt>
    <dgm:pt modelId="{85215D41-55D9-4835-8E61-2774B98C29D6}" type="parTrans" cxnId="{6E6F8304-AA5F-487C-8959-5EF28EE26FB4}">
      <dgm:prSet/>
      <dgm:spPr/>
      <dgm:t>
        <a:bodyPr/>
        <a:lstStyle/>
        <a:p>
          <a:endParaRPr lang="es-NI" sz="2400" b="1">
            <a:solidFill>
              <a:srgbClr val="002060"/>
            </a:solidFill>
          </a:endParaRPr>
        </a:p>
      </dgm:t>
    </dgm:pt>
    <dgm:pt modelId="{95DACDA7-A666-4152-8D7E-7BADFFAC79FC}">
      <dgm:prSet phldrT="[Texto]" custT="1"/>
      <dgm:spPr/>
      <dgm:t>
        <a:bodyPr/>
        <a:lstStyle/>
        <a:p>
          <a:r>
            <a:rPr lang="en-US" sz="1600" b="1" u="none" dirty="0" smtClean="0">
              <a:solidFill>
                <a:srgbClr val="002060"/>
              </a:solidFill>
            </a:rPr>
            <a:t>Commission of the Development of the Grand Canal Project </a:t>
          </a:r>
          <a:r>
            <a:rPr lang="en-US" sz="1600" b="1" u="sng" dirty="0" smtClean="0">
              <a:solidFill>
                <a:srgbClr val="C00000"/>
              </a:solidFill>
            </a:rPr>
            <a:t>will monitor financial and physical execution of each subproject and will issue all environmental permits and construction permits</a:t>
          </a:r>
          <a:r>
            <a:rPr lang="en-US" sz="1600" b="1" u="none" dirty="0" smtClean="0">
              <a:solidFill>
                <a:srgbClr val="C00000"/>
              </a:solidFill>
            </a:rPr>
            <a:t>.</a:t>
          </a:r>
          <a:endParaRPr lang="es-NI" sz="1600" b="1" u="none" dirty="0" smtClean="0">
            <a:solidFill>
              <a:srgbClr val="C00000"/>
            </a:solidFill>
            <a:hlinkClick xmlns:r="http://schemas.openxmlformats.org/officeDocument/2006/relationships" r:id="" action="ppaction://noaction"/>
          </a:endParaRPr>
        </a:p>
      </dgm:t>
    </dgm:pt>
    <dgm:pt modelId="{08EC49E0-705D-41F5-981E-86D822488C2C}" type="parTrans" cxnId="{45C08A4C-45D4-40C0-8179-4C4EF7543CDB}">
      <dgm:prSet/>
      <dgm:spPr/>
      <dgm:t>
        <a:bodyPr/>
        <a:lstStyle/>
        <a:p>
          <a:endParaRPr lang="es-NI" sz="2400" b="1">
            <a:solidFill>
              <a:srgbClr val="002060"/>
            </a:solidFill>
          </a:endParaRPr>
        </a:p>
      </dgm:t>
    </dgm:pt>
    <dgm:pt modelId="{400FCAE5-893B-4D32-A997-D99C265770EC}" type="sibTrans" cxnId="{45C08A4C-45D4-40C0-8179-4C4EF7543CDB}">
      <dgm:prSet/>
      <dgm:spPr/>
      <dgm:t>
        <a:bodyPr/>
        <a:lstStyle/>
        <a:p>
          <a:endParaRPr lang="es-NI" sz="2400" b="1">
            <a:solidFill>
              <a:srgbClr val="002060"/>
            </a:solidFill>
          </a:endParaRPr>
        </a:p>
      </dgm:t>
    </dgm:pt>
    <dgm:pt modelId="{8F28437D-9810-4E4A-B368-50DA12774F92}">
      <dgm:prSet phldrT="[Texto]" custT="1"/>
      <dgm:spPr/>
      <dgm:t>
        <a:bodyPr/>
        <a:lstStyle/>
        <a:p>
          <a:r>
            <a:rPr lang="en-US" sz="1600" b="1" dirty="0" smtClean="0">
              <a:solidFill>
                <a:srgbClr val="002060"/>
              </a:solidFill>
            </a:rPr>
            <a:t>Each sub project should have  its feasibility studies and </a:t>
          </a:r>
          <a:r>
            <a:rPr lang="en-US" sz="1600" b="1" dirty="0" smtClean="0">
              <a:solidFill>
                <a:srgbClr val="C00000"/>
              </a:solidFill>
            </a:rPr>
            <a:t>a plan </a:t>
          </a:r>
          <a:r>
            <a:rPr lang="en-US" sz="1600" b="1" u="sng" dirty="0" smtClean="0">
              <a:solidFill>
                <a:srgbClr val="C00000"/>
              </a:solidFill>
            </a:rPr>
            <a:t>approved by the </a:t>
          </a:r>
          <a:r>
            <a:rPr lang="en-US" sz="1600" b="1" u="sng" dirty="0" smtClean="0">
              <a:solidFill>
                <a:srgbClr val="0070C0"/>
              </a:solidFill>
            </a:rPr>
            <a:t>Commission</a:t>
          </a:r>
          <a:r>
            <a:rPr lang="en-US" sz="1600" b="1" dirty="0" smtClean="0">
              <a:solidFill>
                <a:srgbClr val="C00000"/>
              </a:solidFill>
            </a:rPr>
            <a:t> of the Grand Canal Project</a:t>
          </a:r>
          <a:r>
            <a:rPr lang="en-US" sz="1600" b="1" dirty="0" smtClean="0">
              <a:solidFill>
                <a:srgbClr val="002060"/>
              </a:solidFill>
            </a:rPr>
            <a:t>.</a:t>
          </a:r>
          <a:endParaRPr lang="es-NI" sz="1600" b="1" dirty="0">
            <a:solidFill>
              <a:srgbClr val="002060"/>
            </a:solidFill>
          </a:endParaRPr>
        </a:p>
      </dgm:t>
    </dgm:pt>
    <dgm:pt modelId="{C1BE5FA1-D127-4748-8F69-28418B5DAA67}" type="parTrans" cxnId="{D211CC2E-934D-43FF-B3A7-B60D2114E0D3}">
      <dgm:prSet/>
      <dgm:spPr/>
      <dgm:t>
        <a:bodyPr/>
        <a:lstStyle/>
        <a:p>
          <a:endParaRPr lang="es-NI" sz="2400" b="1">
            <a:solidFill>
              <a:srgbClr val="002060"/>
            </a:solidFill>
          </a:endParaRPr>
        </a:p>
      </dgm:t>
    </dgm:pt>
    <dgm:pt modelId="{47B9BB7C-CDA4-485C-96F1-0D0B5F2C5C01}" type="sibTrans" cxnId="{D211CC2E-934D-43FF-B3A7-B60D2114E0D3}">
      <dgm:prSet/>
      <dgm:spPr/>
      <dgm:t>
        <a:bodyPr/>
        <a:lstStyle/>
        <a:p>
          <a:endParaRPr lang="es-NI" sz="2400" b="1">
            <a:solidFill>
              <a:srgbClr val="002060"/>
            </a:solidFill>
          </a:endParaRPr>
        </a:p>
      </dgm:t>
    </dgm:pt>
    <dgm:pt modelId="{17E77029-F857-44F7-A844-CAFDC49BB01B}">
      <dgm:prSet phldrT="[Texto]" custT="1"/>
      <dgm:spPr/>
      <dgm:t>
        <a:bodyPr/>
        <a:lstStyle/>
        <a:p>
          <a:r>
            <a:rPr lang="en-US" sz="1600" b="1" dirty="0" smtClean="0">
              <a:solidFill>
                <a:srgbClr val="002060"/>
              </a:solidFill>
            </a:rPr>
            <a:t>Fiscal and legal incentives to attract investments to the Canal and subprojects.</a:t>
          </a:r>
          <a:endParaRPr lang="es-NI" sz="1600" b="1" dirty="0" smtClean="0">
            <a:solidFill>
              <a:srgbClr val="002060"/>
            </a:solidFill>
          </a:endParaRPr>
        </a:p>
      </dgm:t>
    </dgm:pt>
    <dgm:pt modelId="{3D3B77D7-4BB2-4678-906E-EDDC283BC884}" type="parTrans" cxnId="{C132D6C6-A148-43B1-9B4A-BB9FB8085DAE}">
      <dgm:prSet/>
      <dgm:spPr/>
      <dgm:t>
        <a:bodyPr/>
        <a:lstStyle/>
        <a:p>
          <a:endParaRPr lang="es-NI" sz="2400">
            <a:solidFill>
              <a:srgbClr val="002060"/>
            </a:solidFill>
          </a:endParaRPr>
        </a:p>
      </dgm:t>
    </dgm:pt>
    <dgm:pt modelId="{27DAF0FB-4A7C-4F3D-9FC8-CDB675826A72}" type="sibTrans" cxnId="{C132D6C6-A148-43B1-9B4A-BB9FB8085DAE}">
      <dgm:prSet/>
      <dgm:spPr/>
      <dgm:t>
        <a:bodyPr/>
        <a:lstStyle/>
        <a:p>
          <a:endParaRPr lang="es-NI" sz="2400">
            <a:solidFill>
              <a:srgbClr val="002060"/>
            </a:solidFill>
          </a:endParaRPr>
        </a:p>
      </dgm:t>
    </dgm:pt>
    <dgm:pt modelId="{9A749BEC-E2E6-48A5-ADD3-AB56DAEB3A8D}" type="pres">
      <dgm:prSet presAssocID="{35C5A1D2-AF06-4387-9E5D-595FF2F3A25C}" presName="compositeShape" presStyleCnt="0">
        <dgm:presLayoutVars>
          <dgm:chMax val="7"/>
          <dgm:dir/>
          <dgm:resizeHandles val="exact"/>
        </dgm:presLayoutVars>
      </dgm:prSet>
      <dgm:spPr/>
      <dgm:t>
        <a:bodyPr/>
        <a:lstStyle/>
        <a:p>
          <a:endParaRPr lang="es-NI"/>
        </a:p>
      </dgm:t>
    </dgm:pt>
    <dgm:pt modelId="{A2CD1A0A-54BA-49FE-B113-BA391F88F975}" type="pres">
      <dgm:prSet presAssocID="{8F5AB985-FB31-4F84-AF47-386C0495D1A0}" presName="circ1" presStyleLbl="vennNode1" presStyleIdx="0" presStyleCnt="6"/>
      <dgm:spPr/>
    </dgm:pt>
    <dgm:pt modelId="{786D024F-EA9A-4D72-8F07-9F300030AB14}" type="pres">
      <dgm:prSet presAssocID="{8F5AB985-FB31-4F84-AF47-386C0495D1A0}" presName="circ1Tx" presStyleLbl="revTx" presStyleIdx="0" presStyleCnt="0" custScaleX="136836" custScaleY="85529" custLinFactNeighborY="9802">
        <dgm:presLayoutVars>
          <dgm:chMax val="0"/>
          <dgm:chPref val="0"/>
          <dgm:bulletEnabled val="1"/>
        </dgm:presLayoutVars>
      </dgm:prSet>
      <dgm:spPr/>
      <dgm:t>
        <a:bodyPr/>
        <a:lstStyle/>
        <a:p>
          <a:endParaRPr lang="es-NI"/>
        </a:p>
      </dgm:t>
    </dgm:pt>
    <dgm:pt modelId="{7B697211-3A0A-4533-9D94-C77AFFA4CDF5}" type="pres">
      <dgm:prSet presAssocID="{1099510E-0B82-4262-BC44-45D8BD9BBA6D}" presName="circ2" presStyleLbl="vennNode1" presStyleIdx="1" presStyleCnt="6"/>
      <dgm:spPr/>
    </dgm:pt>
    <dgm:pt modelId="{922722A9-81D8-4A60-ACAB-5800616DA5ED}" type="pres">
      <dgm:prSet presAssocID="{1099510E-0B82-4262-BC44-45D8BD9BBA6D}" presName="circ2Tx" presStyleLbl="revTx" presStyleIdx="0" presStyleCnt="0" custScaleY="82778">
        <dgm:presLayoutVars>
          <dgm:chMax val="0"/>
          <dgm:chPref val="0"/>
          <dgm:bulletEnabled val="1"/>
        </dgm:presLayoutVars>
      </dgm:prSet>
      <dgm:spPr/>
      <dgm:t>
        <a:bodyPr/>
        <a:lstStyle/>
        <a:p>
          <a:endParaRPr lang="es-NI"/>
        </a:p>
      </dgm:t>
    </dgm:pt>
    <dgm:pt modelId="{49664942-18B1-4B4C-88DF-AD67C2F319BC}" type="pres">
      <dgm:prSet presAssocID="{A19FCB95-EEDC-4866-B3A4-D9B6EB256ECE}" presName="circ3" presStyleLbl="vennNode1" presStyleIdx="2" presStyleCnt="6"/>
      <dgm:spPr/>
    </dgm:pt>
    <dgm:pt modelId="{D4167AB8-5092-4618-BB19-BB0C2C4A4939}" type="pres">
      <dgm:prSet presAssocID="{A19FCB95-EEDC-4866-B3A4-D9B6EB256ECE}" presName="circ3Tx" presStyleLbl="revTx" presStyleIdx="0" presStyleCnt="0" custScaleX="107208" custScaleY="130168">
        <dgm:presLayoutVars>
          <dgm:chMax val="0"/>
          <dgm:chPref val="0"/>
          <dgm:bulletEnabled val="1"/>
        </dgm:presLayoutVars>
      </dgm:prSet>
      <dgm:spPr/>
      <dgm:t>
        <a:bodyPr/>
        <a:lstStyle/>
        <a:p>
          <a:endParaRPr lang="es-NI"/>
        </a:p>
      </dgm:t>
    </dgm:pt>
    <dgm:pt modelId="{4524EBEB-4D7F-49BB-9F58-446259F8D812}" type="pres">
      <dgm:prSet presAssocID="{8F28437D-9810-4E4A-B368-50DA12774F92}" presName="circ4" presStyleLbl="vennNode1" presStyleIdx="3" presStyleCnt="6"/>
      <dgm:spPr/>
    </dgm:pt>
    <dgm:pt modelId="{DD598400-6793-4838-ABF2-1757E93A1F88}" type="pres">
      <dgm:prSet presAssocID="{8F28437D-9810-4E4A-B368-50DA12774F92}" presName="circ4Tx" presStyleLbl="revTx" presStyleIdx="0" presStyleCnt="0" custScaleX="127971">
        <dgm:presLayoutVars>
          <dgm:chMax val="0"/>
          <dgm:chPref val="0"/>
          <dgm:bulletEnabled val="1"/>
        </dgm:presLayoutVars>
      </dgm:prSet>
      <dgm:spPr/>
      <dgm:t>
        <a:bodyPr/>
        <a:lstStyle/>
        <a:p>
          <a:endParaRPr lang="es-NI"/>
        </a:p>
      </dgm:t>
    </dgm:pt>
    <dgm:pt modelId="{1CA6C4B1-C960-4CCF-BEA4-3D1BE717D697}" type="pres">
      <dgm:prSet presAssocID="{95DACDA7-A666-4152-8D7E-7BADFFAC79FC}" presName="circ5" presStyleLbl="vennNode1" presStyleIdx="4" presStyleCnt="6"/>
      <dgm:spPr/>
    </dgm:pt>
    <dgm:pt modelId="{33055593-4C0C-485C-9232-3AFE92174607}" type="pres">
      <dgm:prSet presAssocID="{95DACDA7-A666-4152-8D7E-7BADFFAC79FC}" presName="circ5Tx" presStyleLbl="revTx" presStyleIdx="0" presStyleCnt="0" custScaleX="114415">
        <dgm:presLayoutVars>
          <dgm:chMax val="0"/>
          <dgm:chPref val="0"/>
          <dgm:bulletEnabled val="1"/>
        </dgm:presLayoutVars>
      </dgm:prSet>
      <dgm:spPr/>
      <dgm:t>
        <a:bodyPr/>
        <a:lstStyle/>
        <a:p>
          <a:endParaRPr lang="es-NI"/>
        </a:p>
      </dgm:t>
    </dgm:pt>
    <dgm:pt modelId="{57905E5E-49E5-4D4B-B598-6E285F18E6A0}" type="pres">
      <dgm:prSet presAssocID="{17E77029-F857-44F7-A844-CAFDC49BB01B}" presName="circ6" presStyleLbl="vennNode1" presStyleIdx="5" presStyleCnt="6"/>
      <dgm:spPr/>
    </dgm:pt>
    <dgm:pt modelId="{6A3AEB0A-3567-46E1-A844-D9D05BB7B6AB}" type="pres">
      <dgm:prSet presAssocID="{17E77029-F857-44F7-A844-CAFDC49BB01B}" presName="circ6Tx" presStyleLbl="revTx" presStyleIdx="0" presStyleCnt="0" custScaleX="107403">
        <dgm:presLayoutVars>
          <dgm:chMax val="0"/>
          <dgm:chPref val="0"/>
          <dgm:bulletEnabled val="1"/>
        </dgm:presLayoutVars>
      </dgm:prSet>
      <dgm:spPr/>
      <dgm:t>
        <a:bodyPr/>
        <a:lstStyle/>
        <a:p>
          <a:endParaRPr lang="es-NI"/>
        </a:p>
      </dgm:t>
    </dgm:pt>
  </dgm:ptLst>
  <dgm:cxnLst>
    <dgm:cxn modelId="{68037BD1-B252-457C-AAD1-5DEC5704AE58}" type="presOf" srcId="{1099510E-0B82-4262-BC44-45D8BD9BBA6D}" destId="{922722A9-81D8-4A60-ACAB-5800616DA5ED}" srcOrd="0" destOrd="0" presId="urn:microsoft.com/office/officeart/2005/8/layout/venn1"/>
    <dgm:cxn modelId="{D211CC2E-934D-43FF-B3A7-B60D2114E0D3}" srcId="{35C5A1D2-AF06-4387-9E5D-595FF2F3A25C}" destId="{8F28437D-9810-4E4A-B368-50DA12774F92}" srcOrd="3" destOrd="0" parTransId="{C1BE5FA1-D127-4748-8F69-28418B5DAA67}" sibTransId="{47B9BB7C-CDA4-485C-96F1-0D0B5F2C5C01}"/>
    <dgm:cxn modelId="{44327D28-0085-4C30-9955-BE1315F91704}" type="presOf" srcId="{8F28437D-9810-4E4A-B368-50DA12774F92}" destId="{DD598400-6793-4838-ABF2-1757E93A1F88}" srcOrd="0" destOrd="0" presId="urn:microsoft.com/office/officeart/2005/8/layout/venn1"/>
    <dgm:cxn modelId="{FDB6764C-0E35-4B94-BDC7-20DEA160A6D4}" type="presOf" srcId="{35C5A1D2-AF06-4387-9E5D-595FF2F3A25C}" destId="{9A749BEC-E2E6-48A5-ADD3-AB56DAEB3A8D}" srcOrd="0" destOrd="0" presId="urn:microsoft.com/office/officeart/2005/8/layout/venn1"/>
    <dgm:cxn modelId="{9207A2E2-6909-4725-9BA6-2215E73EE00C}" type="presOf" srcId="{95DACDA7-A666-4152-8D7E-7BADFFAC79FC}" destId="{33055593-4C0C-485C-9232-3AFE92174607}" srcOrd="0" destOrd="0" presId="urn:microsoft.com/office/officeart/2005/8/layout/venn1"/>
    <dgm:cxn modelId="{C286AACE-B329-4DDC-944C-EA7FAFD2AEAC}" type="presOf" srcId="{8F5AB985-FB31-4F84-AF47-386C0495D1A0}" destId="{786D024F-EA9A-4D72-8F07-9F300030AB14}" srcOrd="0" destOrd="0" presId="urn:microsoft.com/office/officeart/2005/8/layout/venn1"/>
    <dgm:cxn modelId="{280C74D9-D0C1-45CB-B49D-BE3A45D49146}" srcId="{35C5A1D2-AF06-4387-9E5D-595FF2F3A25C}" destId="{8F5AB985-FB31-4F84-AF47-386C0495D1A0}" srcOrd="0" destOrd="0" parTransId="{3BFAFD01-5D30-4DBC-931D-BD03F6FFC6ED}" sibTransId="{750D61EE-7C01-45C9-B034-7D94667E06FD}"/>
    <dgm:cxn modelId="{45C08A4C-45D4-40C0-8179-4C4EF7543CDB}" srcId="{35C5A1D2-AF06-4387-9E5D-595FF2F3A25C}" destId="{95DACDA7-A666-4152-8D7E-7BADFFAC79FC}" srcOrd="4" destOrd="0" parTransId="{08EC49E0-705D-41F5-981E-86D822488C2C}" sibTransId="{400FCAE5-893B-4D32-A997-D99C265770EC}"/>
    <dgm:cxn modelId="{C132D6C6-A148-43B1-9B4A-BB9FB8085DAE}" srcId="{35C5A1D2-AF06-4387-9E5D-595FF2F3A25C}" destId="{17E77029-F857-44F7-A844-CAFDC49BB01B}" srcOrd="5" destOrd="0" parTransId="{3D3B77D7-4BB2-4678-906E-EDDC283BC884}" sibTransId="{27DAF0FB-4A7C-4F3D-9FC8-CDB675826A72}"/>
    <dgm:cxn modelId="{F9DFD4FE-D16F-4B67-B25B-8CAD6FC301A2}" type="presOf" srcId="{17E77029-F857-44F7-A844-CAFDC49BB01B}" destId="{6A3AEB0A-3567-46E1-A844-D9D05BB7B6AB}" srcOrd="0" destOrd="0" presId="urn:microsoft.com/office/officeart/2005/8/layout/venn1"/>
    <dgm:cxn modelId="{9ED46256-0C9D-4C72-81A4-529E75B4143C}" srcId="{35C5A1D2-AF06-4387-9E5D-595FF2F3A25C}" destId="{A19FCB95-EEDC-4866-B3A4-D9B6EB256ECE}" srcOrd="2" destOrd="0" parTransId="{B83A8947-351D-47CF-82C6-A490119F57A7}" sibTransId="{0FEDADB7-31B1-4371-A6F1-4FCEFF817CF3}"/>
    <dgm:cxn modelId="{6E6F8304-AA5F-487C-8959-5EF28EE26FB4}" srcId="{35C5A1D2-AF06-4387-9E5D-595FF2F3A25C}" destId="{1099510E-0B82-4262-BC44-45D8BD9BBA6D}" srcOrd="1" destOrd="0" parTransId="{85215D41-55D9-4835-8E61-2774B98C29D6}" sibTransId="{247E7BC8-BD35-45E6-9F6B-D1A66413FC92}"/>
    <dgm:cxn modelId="{801249BD-D8A8-4235-9FFF-22741968AA6F}" type="presOf" srcId="{A19FCB95-EEDC-4866-B3A4-D9B6EB256ECE}" destId="{D4167AB8-5092-4618-BB19-BB0C2C4A4939}" srcOrd="0" destOrd="0" presId="urn:microsoft.com/office/officeart/2005/8/layout/venn1"/>
    <dgm:cxn modelId="{6E8B1B76-F8CF-43CB-B478-3E67920730D8}" type="presParOf" srcId="{9A749BEC-E2E6-48A5-ADD3-AB56DAEB3A8D}" destId="{A2CD1A0A-54BA-49FE-B113-BA391F88F975}" srcOrd="0" destOrd="0" presId="urn:microsoft.com/office/officeart/2005/8/layout/venn1"/>
    <dgm:cxn modelId="{7F2AD128-6A1C-4173-861B-7E270F5F977C}" type="presParOf" srcId="{9A749BEC-E2E6-48A5-ADD3-AB56DAEB3A8D}" destId="{786D024F-EA9A-4D72-8F07-9F300030AB14}" srcOrd="1" destOrd="0" presId="urn:microsoft.com/office/officeart/2005/8/layout/venn1"/>
    <dgm:cxn modelId="{20A8AC55-CF24-466A-8266-4284D84550C4}" type="presParOf" srcId="{9A749BEC-E2E6-48A5-ADD3-AB56DAEB3A8D}" destId="{7B697211-3A0A-4533-9D94-C77AFFA4CDF5}" srcOrd="2" destOrd="0" presId="urn:microsoft.com/office/officeart/2005/8/layout/venn1"/>
    <dgm:cxn modelId="{EC6506A3-4CA9-4945-8FF3-B5044C37CF04}" type="presParOf" srcId="{9A749BEC-E2E6-48A5-ADD3-AB56DAEB3A8D}" destId="{922722A9-81D8-4A60-ACAB-5800616DA5ED}" srcOrd="3" destOrd="0" presId="urn:microsoft.com/office/officeart/2005/8/layout/venn1"/>
    <dgm:cxn modelId="{5E1369B3-5E88-4307-9276-4884E299DF55}" type="presParOf" srcId="{9A749BEC-E2E6-48A5-ADD3-AB56DAEB3A8D}" destId="{49664942-18B1-4B4C-88DF-AD67C2F319BC}" srcOrd="4" destOrd="0" presId="urn:microsoft.com/office/officeart/2005/8/layout/venn1"/>
    <dgm:cxn modelId="{C6BC35D7-8A95-4AE5-8878-82A2B5298AB2}" type="presParOf" srcId="{9A749BEC-E2E6-48A5-ADD3-AB56DAEB3A8D}" destId="{D4167AB8-5092-4618-BB19-BB0C2C4A4939}" srcOrd="5" destOrd="0" presId="urn:microsoft.com/office/officeart/2005/8/layout/venn1"/>
    <dgm:cxn modelId="{1D82E3B9-6B8E-4B0D-87A6-69846BDE5B7A}" type="presParOf" srcId="{9A749BEC-E2E6-48A5-ADD3-AB56DAEB3A8D}" destId="{4524EBEB-4D7F-49BB-9F58-446259F8D812}" srcOrd="6" destOrd="0" presId="urn:microsoft.com/office/officeart/2005/8/layout/venn1"/>
    <dgm:cxn modelId="{73C85F79-8BCE-4E99-8A95-373E69F82D70}" type="presParOf" srcId="{9A749BEC-E2E6-48A5-ADD3-AB56DAEB3A8D}" destId="{DD598400-6793-4838-ABF2-1757E93A1F88}" srcOrd="7" destOrd="0" presId="urn:microsoft.com/office/officeart/2005/8/layout/venn1"/>
    <dgm:cxn modelId="{0069EC71-F871-4102-90BA-EB140A990EEF}" type="presParOf" srcId="{9A749BEC-E2E6-48A5-ADD3-AB56DAEB3A8D}" destId="{1CA6C4B1-C960-4CCF-BEA4-3D1BE717D697}" srcOrd="8" destOrd="0" presId="urn:microsoft.com/office/officeart/2005/8/layout/venn1"/>
    <dgm:cxn modelId="{5ADEC353-94D9-4EBE-87EF-F3A3415C75A7}" type="presParOf" srcId="{9A749BEC-E2E6-48A5-ADD3-AB56DAEB3A8D}" destId="{33055593-4C0C-485C-9232-3AFE92174607}" srcOrd="9" destOrd="0" presId="urn:microsoft.com/office/officeart/2005/8/layout/venn1"/>
    <dgm:cxn modelId="{91889016-EA76-4082-A4C3-ADC4E0EE2C5F}" type="presParOf" srcId="{9A749BEC-E2E6-48A5-ADD3-AB56DAEB3A8D}" destId="{57905E5E-49E5-4D4B-B598-6E285F18E6A0}" srcOrd="10" destOrd="0" presId="urn:microsoft.com/office/officeart/2005/8/layout/venn1"/>
    <dgm:cxn modelId="{73AC1385-0D4C-4EB9-9B3D-F3D9F0F662F1}" type="presParOf" srcId="{9A749BEC-E2E6-48A5-ADD3-AB56DAEB3A8D}" destId="{6A3AEB0A-3567-46E1-A844-D9D05BB7B6AB}"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3954804-D880-42FC-BE53-58803356F600}" type="doc">
      <dgm:prSet loTypeId="urn:microsoft.com/office/officeart/2005/8/layout/radial6" loCatId="cycle" qsTypeId="urn:microsoft.com/office/officeart/2005/8/quickstyle/3d3" qsCatId="3D" csTypeId="urn:microsoft.com/office/officeart/2005/8/colors/colorful5" csCatId="colorful" phldr="1"/>
      <dgm:spPr/>
      <dgm:t>
        <a:bodyPr/>
        <a:lstStyle/>
        <a:p>
          <a:endParaRPr lang="es-NI"/>
        </a:p>
      </dgm:t>
    </dgm:pt>
    <dgm:pt modelId="{A3229949-8B21-442F-A313-6C093D38A028}">
      <dgm:prSet phldrT="[Texto]" custT="1">
        <dgm:style>
          <a:lnRef idx="3">
            <a:schemeClr val="lt1"/>
          </a:lnRef>
          <a:fillRef idx="1">
            <a:schemeClr val="accent2"/>
          </a:fillRef>
          <a:effectRef idx="1">
            <a:schemeClr val="accent2"/>
          </a:effectRef>
          <a:fontRef idx="minor">
            <a:schemeClr val="lt1"/>
          </a:fontRef>
        </dgm:style>
      </dgm:prSet>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NI" sz="2400" b="1" dirty="0"/>
        </a:p>
      </dgm:t>
    </dgm:pt>
    <dgm:pt modelId="{AA73FFDE-6193-43C6-9E1B-7BD89B1DBB80}" type="parTrans" cxnId="{132F21B4-950A-4AD0-9AC1-A0B9BDA63502}">
      <dgm:prSet/>
      <dgm:spPr/>
      <dgm:t>
        <a:bodyPr/>
        <a:lstStyle/>
        <a:p>
          <a:endParaRPr lang="es-NI" sz="4000" b="1"/>
        </a:p>
      </dgm:t>
    </dgm:pt>
    <dgm:pt modelId="{9BE5F6A3-DAD8-47A0-88F6-18EC25DCB9E2}" type="sibTrans" cxnId="{132F21B4-950A-4AD0-9AC1-A0B9BDA63502}">
      <dgm:prSet/>
      <dgm:spPr/>
      <dgm:t>
        <a:bodyPr/>
        <a:lstStyle/>
        <a:p>
          <a:endParaRPr lang="es-NI" sz="4000" b="1"/>
        </a:p>
      </dgm:t>
    </dgm:pt>
    <dgm:pt modelId="{CF3C74F5-7B2A-4092-B765-FE0E38B95A2A}">
      <dgm:prSet phldrT="[Texto]" custT="1"/>
      <dgm:spPr>
        <a:blipFill rotWithShape="0">
          <a:blip xmlns:r="http://schemas.openxmlformats.org/officeDocument/2006/relationships" r:embed="rId2"/>
          <a:stretch>
            <a:fillRect/>
          </a:stretch>
        </a:blipFill>
      </dgm:spPr>
      <dgm:t>
        <a:bodyPr/>
        <a:lstStyle/>
        <a:p>
          <a:endParaRPr lang="es-NI" sz="1050" b="1" dirty="0"/>
        </a:p>
      </dgm:t>
    </dgm:pt>
    <dgm:pt modelId="{2C84AD76-3B99-4B6C-A048-6480968BC292}" type="parTrans" cxnId="{D4F2FC52-3858-437B-97DD-210605745698}">
      <dgm:prSet/>
      <dgm:spPr/>
      <dgm:t>
        <a:bodyPr/>
        <a:lstStyle/>
        <a:p>
          <a:endParaRPr lang="es-NI" sz="4000" b="1"/>
        </a:p>
      </dgm:t>
    </dgm:pt>
    <dgm:pt modelId="{03802B18-339A-4EF4-B7BF-11F742350B22}" type="sibTrans" cxnId="{D4F2FC52-3858-437B-97DD-210605745698}">
      <dgm:prSet/>
      <dgm:spPr/>
      <dgm:t>
        <a:bodyPr/>
        <a:lstStyle/>
        <a:p>
          <a:endParaRPr lang="es-NI" sz="4000" b="1"/>
        </a:p>
      </dgm:t>
    </dgm:pt>
    <dgm:pt modelId="{E26BBE57-8D44-4068-B7E6-67318FB8F7F3}">
      <dgm:prSet phldrT="[Texto]" custT="1"/>
      <dgm:spPr>
        <a:blipFill rotWithShape="0">
          <a:blip xmlns:r="http://schemas.openxmlformats.org/officeDocument/2006/relationships" r:embed="rId3"/>
          <a:stretch>
            <a:fillRect/>
          </a:stretch>
        </a:blipFill>
      </dgm:spPr>
      <dgm:t>
        <a:bodyPr/>
        <a:lstStyle/>
        <a:p>
          <a:endParaRPr lang="es-NI" sz="1050" b="1" dirty="0"/>
        </a:p>
      </dgm:t>
    </dgm:pt>
    <dgm:pt modelId="{EDFB048A-1AB0-4BC7-87DC-D311D41022E6}" type="parTrans" cxnId="{02D96701-E995-4CBE-BB34-A4BD2B5CB9E4}">
      <dgm:prSet/>
      <dgm:spPr/>
      <dgm:t>
        <a:bodyPr/>
        <a:lstStyle/>
        <a:p>
          <a:endParaRPr lang="es-NI" sz="4000" b="1"/>
        </a:p>
      </dgm:t>
    </dgm:pt>
    <dgm:pt modelId="{BE29E5C0-9C1B-4EDC-B416-F4A382A65BD3}" type="sibTrans" cxnId="{02D96701-E995-4CBE-BB34-A4BD2B5CB9E4}">
      <dgm:prSet/>
      <dgm:spPr/>
      <dgm:t>
        <a:bodyPr/>
        <a:lstStyle/>
        <a:p>
          <a:endParaRPr lang="es-NI" sz="4000" b="1"/>
        </a:p>
      </dgm:t>
    </dgm:pt>
    <dgm:pt modelId="{75666369-587E-4ECB-995E-AB93ACD25A8D}">
      <dgm:prSet phldrT="[Texto]" custT="1"/>
      <dgm:spPr>
        <a:blipFill rotWithShape="0">
          <a:blip xmlns:r="http://schemas.openxmlformats.org/officeDocument/2006/relationships" r:embed="rId4"/>
          <a:stretch>
            <a:fillRect/>
          </a:stretch>
        </a:blipFill>
      </dgm:spPr>
      <dgm:t>
        <a:bodyPr/>
        <a:lstStyle/>
        <a:p>
          <a:endParaRPr lang="es-NI" sz="1100" b="1" dirty="0"/>
        </a:p>
      </dgm:t>
    </dgm:pt>
    <dgm:pt modelId="{16D9C2CA-8474-45D7-B450-F928A45F15FC}" type="parTrans" cxnId="{735B67D8-BFCA-4E6A-9239-AB70430CEF40}">
      <dgm:prSet/>
      <dgm:spPr/>
      <dgm:t>
        <a:bodyPr/>
        <a:lstStyle/>
        <a:p>
          <a:endParaRPr lang="es-NI" sz="4000" b="1"/>
        </a:p>
      </dgm:t>
    </dgm:pt>
    <dgm:pt modelId="{A40A710E-255B-4B38-8005-F9E08E9C03A2}" type="sibTrans" cxnId="{735B67D8-BFCA-4E6A-9239-AB70430CEF40}">
      <dgm:prSet/>
      <dgm:spPr/>
      <dgm:t>
        <a:bodyPr/>
        <a:lstStyle/>
        <a:p>
          <a:endParaRPr lang="es-NI" sz="4000" b="1"/>
        </a:p>
      </dgm:t>
    </dgm:pt>
    <dgm:pt modelId="{BF7CBF93-AE5C-4E42-B41B-4D8D40B8ADAD}">
      <dgm:prSet phldrT="[Texto]" custT="1"/>
      <dgm:spPr>
        <a:blipFill rotWithShape="0">
          <a:blip xmlns:r="http://schemas.openxmlformats.org/officeDocument/2006/relationships" r:embed="rId5"/>
          <a:stretch>
            <a:fillRect/>
          </a:stretch>
        </a:blipFill>
      </dgm:spPr>
      <dgm:t>
        <a:bodyPr/>
        <a:lstStyle/>
        <a:p>
          <a:endParaRPr lang="es-NI" sz="1100" b="1" dirty="0"/>
        </a:p>
      </dgm:t>
    </dgm:pt>
    <dgm:pt modelId="{35C68C46-BD10-43BE-BE0F-D18DB13D4AA5}" type="parTrans" cxnId="{4285BB90-12F7-447D-AA56-1F8C0244405B}">
      <dgm:prSet/>
      <dgm:spPr/>
      <dgm:t>
        <a:bodyPr/>
        <a:lstStyle/>
        <a:p>
          <a:endParaRPr lang="es-NI" sz="4000" b="1"/>
        </a:p>
      </dgm:t>
    </dgm:pt>
    <dgm:pt modelId="{3CDA8237-2A2D-4177-A271-89377E0AFAF4}" type="sibTrans" cxnId="{4285BB90-12F7-447D-AA56-1F8C0244405B}">
      <dgm:prSet/>
      <dgm:spPr/>
      <dgm:t>
        <a:bodyPr/>
        <a:lstStyle/>
        <a:p>
          <a:endParaRPr lang="es-NI" sz="4000" b="1"/>
        </a:p>
      </dgm:t>
    </dgm:pt>
    <dgm:pt modelId="{51EC0808-C3D4-4A24-A89D-EC5AF441D4D0}">
      <dgm:prSet custT="1"/>
      <dgm:spPr>
        <a:blipFill rotWithShape="0">
          <a:blip xmlns:r="http://schemas.openxmlformats.org/officeDocument/2006/relationships" r:embed="rId6"/>
          <a:stretch>
            <a:fillRect/>
          </a:stretch>
        </a:blipFill>
      </dgm:spPr>
      <dgm:t>
        <a:bodyPr/>
        <a:lstStyle/>
        <a:p>
          <a:endParaRPr lang="es-NI" sz="1100" b="1" noProof="1" smtClean="0"/>
        </a:p>
      </dgm:t>
    </dgm:pt>
    <dgm:pt modelId="{FAEDBFD1-D322-440A-90A1-752D6B27572E}" type="parTrans" cxnId="{3C3E7873-4EF1-41F5-91B7-F2D4A345AD7E}">
      <dgm:prSet/>
      <dgm:spPr/>
      <dgm:t>
        <a:bodyPr/>
        <a:lstStyle/>
        <a:p>
          <a:endParaRPr lang="es-NI" sz="2400" b="1"/>
        </a:p>
      </dgm:t>
    </dgm:pt>
    <dgm:pt modelId="{BB3FEB13-7E43-4346-A957-8F859818D916}" type="sibTrans" cxnId="{3C3E7873-4EF1-41F5-91B7-F2D4A345AD7E}">
      <dgm:prSet/>
      <dgm:spPr/>
      <dgm:t>
        <a:bodyPr/>
        <a:lstStyle/>
        <a:p>
          <a:endParaRPr lang="es-NI" sz="2400" b="1"/>
        </a:p>
      </dgm:t>
    </dgm:pt>
    <dgm:pt modelId="{620F7F9B-68CF-4E47-AAE3-DC435D124280}">
      <dgm:prSet custT="1"/>
      <dgm:spPr>
        <a:blipFill rotWithShape="0">
          <a:blip xmlns:r="http://schemas.openxmlformats.org/officeDocument/2006/relationships" r:embed="rId7"/>
          <a:stretch>
            <a:fillRect/>
          </a:stretch>
        </a:blipFill>
      </dgm:spPr>
      <dgm:t>
        <a:bodyPr/>
        <a:lstStyle/>
        <a:p>
          <a:endParaRPr lang="es-NI" sz="1600" b="1" dirty="0"/>
        </a:p>
      </dgm:t>
    </dgm:pt>
    <dgm:pt modelId="{B34EF938-CE61-434A-910B-3D99565CDDB0}" type="sibTrans" cxnId="{239E5D58-FAD8-424B-9CFD-D7ADC7D8B54F}">
      <dgm:prSet/>
      <dgm:spPr/>
      <dgm:t>
        <a:bodyPr/>
        <a:lstStyle/>
        <a:p>
          <a:endParaRPr lang="es-NI" sz="4000" b="1"/>
        </a:p>
      </dgm:t>
    </dgm:pt>
    <dgm:pt modelId="{24F45B57-15E5-4A32-BD38-5D00FFCDC7EB}" type="parTrans" cxnId="{239E5D58-FAD8-424B-9CFD-D7ADC7D8B54F}">
      <dgm:prSet/>
      <dgm:spPr/>
      <dgm:t>
        <a:bodyPr/>
        <a:lstStyle/>
        <a:p>
          <a:endParaRPr lang="es-NI" sz="4000" b="1"/>
        </a:p>
      </dgm:t>
    </dgm:pt>
    <dgm:pt modelId="{E3338720-A6AC-41C6-89C4-D940490BF75D}">
      <dgm:prSet custT="1"/>
      <dgm:spPr>
        <a:blipFill rotWithShape="0">
          <a:blip xmlns:r="http://schemas.openxmlformats.org/officeDocument/2006/relationships" r:embed="rId8"/>
          <a:stretch>
            <a:fillRect/>
          </a:stretch>
        </a:blipFill>
      </dgm:spPr>
      <dgm:t>
        <a:bodyPr/>
        <a:lstStyle/>
        <a:p>
          <a:endParaRPr lang="es-NI" sz="1600" b="1" dirty="0"/>
        </a:p>
      </dgm:t>
    </dgm:pt>
    <dgm:pt modelId="{EF602796-E763-439E-A654-D6F48701F0CC}" type="parTrans" cxnId="{C43E8117-930C-4877-B297-4B68FD363260}">
      <dgm:prSet/>
      <dgm:spPr/>
      <dgm:t>
        <a:bodyPr/>
        <a:lstStyle/>
        <a:p>
          <a:endParaRPr lang="es-NI" sz="2000" b="1"/>
        </a:p>
      </dgm:t>
    </dgm:pt>
    <dgm:pt modelId="{689D120C-2E1C-4E0D-80D3-B26A2F9373A4}" type="sibTrans" cxnId="{C43E8117-930C-4877-B297-4B68FD363260}">
      <dgm:prSet/>
      <dgm:spPr/>
      <dgm:t>
        <a:bodyPr/>
        <a:lstStyle/>
        <a:p>
          <a:endParaRPr lang="es-NI" sz="2000" b="1"/>
        </a:p>
      </dgm:t>
    </dgm:pt>
    <dgm:pt modelId="{8D0A1B5C-408A-4DE2-B67F-79544E0B7E26}">
      <dgm:prSet/>
      <dgm:spPr>
        <a:prstGeom prst="roundRect">
          <a:avLst/>
        </a:prstGeom>
      </dgm:spPr>
      <dgm:t>
        <a:bodyPr/>
        <a:lstStyle/>
        <a:p>
          <a:endParaRPr lang="es-NI" dirty="0"/>
        </a:p>
      </dgm:t>
    </dgm:pt>
    <dgm:pt modelId="{7B420DE9-E310-4196-A47E-5A5BABBE4709}" type="parTrans" cxnId="{2E03E170-98FE-46EE-9F3C-CE7DA014EACE}">
      <dgm:prSet/>
      <dgm:spPr/>
      <dgm:t>
        <a:bodyPr/>
        <a:lstStyle/>
        <a:p>
          <a:endParaRPr lang="es-NI"/>
        </a:p>
      </dgm:t>
    </dgm:pt>
    <dgm:pt modelId="{1A99565E-EF00-4C6F-83D2-A0871B6F64F6}" type="sibTrans" cxnId="{2E03E170-98FE-46EE-9F3C-CE7DA014EACE}">
      <dgm:prSet/>
      <dgm:spPr/>
      <dgm:t>
        <a:bodyPr/>
        <a:lstStyle/>
        <a:p>
          <a:endParaRPr lang="es-NI"/>
        </a:p>
      </dgm:t>
    </dgm:pt>
    <dgm:pt modelId="{3041D65C-B7E9-4B26-B17F-13846B2B9E39}">
      <dgm:prSet/>
      <dgm:spPr>
        <a:blipFill rotWithShape="0">
          <a:blip xmlns:r="http://schemas.openxmlformats.org/officeDocument/2006/relationships" r:embed="rId9"/>
          <a:stretch>
            <a:fillRect/>
          </a:stretch>
        </a:blipFill>
      </dgm:spPr>
      <dgm:t>
        <a:bodyPr/>
        <a:lstStyle/>
        <a:p>
          <a:endParaRPr lang="es-NI" dirty="0"/>
        </a:p>
      </dgm:t>
    </dgm:pt>
    <dgm:pt modelId="{34025414-44D4-4570-8B82-46736C25914F}" type="parTrans" cxnId="{023125B5-02F3-4F83-BE1A-9FF7E987F644}">
      <dgm:prSet/>
      <dgm:spPr/>
      <dgm:t>
        <a:bodyPr/>
        <a:lstStyle/>
        <a:p>
          <a:endParaRPr lang="es-NI"/>
        </a:p>
      </dgm:t>
    </dgm:pt>
    <dgm:pt modelId="{F675A9F4-049E-4B79-A7D9-A95FF5296C7B}" type="sibTrans" cxnId="{023125B5-02F3-4F83-BE1A-9FF7E987F644}">
      <dgm:prSet/>
      <dgm:spPr/>
      <dgm:t>
        <a:bodyPr/>
        <a:lstStyle/>
        <a:p>
          <a:endParaRPr lang="es-NI"/>
        </a:p>
      </dgm:t>
    </dgm:pt>
    <dgm:pt modelId="{B2745EED-EB9D-4F7B-A242-447B390FE16E}">
      <dgm:prSet/>
      <dgm:spPr>
        <a:blipFill dpi="0" rotWithShape="1">
          <a:blip xmlns:r="http://schemas.openxmlformats.org/officeDocument/2006/relationships" r:embed="rId10">
            <a:extLst>
              <a:ext uri="{28A0092B-C50C-407E-A947-70E740481C1C}">
                <a14:useLocalDpi xmlns:a14="http://schemas.microsoft.com/office/drawing/2010/main" val="0"/>
              </a:ext>
            </a:extLst>
          </a:blip>
          <a:srcRect/>
          <a:stretch>
            <a:fillRect/>
          </a:stretch>
        </a:blipFill>
      </dgm:spPr>
      <dgm:t>
        <a:bodyPr/>
        <a:lstStyle/>
        <a:p>
          <a:endParaRPr lang="es-NI" dirty="0"/>
        </a:p>
      </dgm:t>
    </dgm:pt>
    <dgm:pt modelId="{391A2B07-21E4-41F3-B529-3FFE5C4E844C}" type="sibTrans" cxnId="{4795C699-61A1-4843-94CC-FD2D218B36D7}">
      <dgm:prSet/>
      <dgm:spPr/>
      <dgm:t>
        <a:bodyPr/>
        <a:lstStyle/>
        <a:p>
          <a:endParaRPr lang="es-NI"/>
        </a:p>
      </dgm:t>
    </dgm:pt>
    <dgm:pt modelId="{2235EA47-5111-4484-95D3-2B80B389AD3C}" type="parTrans" cxnId="{4795C699-61A1-4843-94CC-FD2D218B36D7}">
      <dgm:prSet/>
      <dgm:spPr/>
      <dgm:t>
        <a:bodyPr/>
        <a:lstStyle/>
        <a:p>
          <a:endParaRPr lang="es-NI"/>
        </a:p>
      </dgm:t>
    </dgm:pt>
    <dgm:pt modelId="{6A4E8386-2AF7-4D06-AD5D-C19C7D45F24D}" type="pres">
      <dgm:prSet presAssocID="{F3954804-D880-42FC-BE53-58803356F600}" presName="Name0" presStyleCnt="0">
        <dgm:presLayoutVars>
          <dgm:chMax val="1"/>
          <dgm:dir/>
          <dgm:animLvl val="ctr"/>
          <dgm:resizeHandles val="exact"/>
        </dgm:presLayoutVars>
      </dgm:prSet>
      <dgm:spPr/>
      <dgm:t>
        <a:bodyPr/>
        <a:lstStyle/>
        <a:p>
          <a:endParaRPr lang="es-NI"/>
        </a:p>
      </dgm:t>
    </dgm:pt>
    <dgm:pt modelId="{79392B0F-6107-492E-8748-1E2B6C96C2E5}" type="pres">
      <dgm:prSet presAssocID="{A3229949-8B21-442F-A313-6C093D38A028}" presName="centerShape" presStyleLbl="node0" presStyleIdx="0" presStyleCnt="1" custScaleX="115802" custScaleY="115726"/>
      <dgm:spPr/>
      <dgm:t>
        <a:bodyPr/>
        <a:lstStyle/>
        <a:p>
          <a:endParaRPr lang="es-NI"/>
        </a:p>
      </dgm:t>
    </dgm:pt>
    <dgm:pt modelId="{AA733690-7893-473A-BAD1-E1681BD0D4F0}" type="pres">
      <dgm:prSet presAssocID="{CF3C74F5-7B2A-4092-B765-FE0E38B95A2A}" presName="node" presStyleLbl="node1" presStyleIdx="0" presStyleCnt="9" custScaleX="152881" custScaleY="105336" custRadScaleRad="96359" custRadScaleInc="3301">
        <dgm:presLayoutVars>
          <dgm:bulletEnabled val="1"/>
        </dgm:presLayoutVars>
      </dgm:prSet>
      <dgm:spPr>
        <a:prstGeom prst="roundRect">
          <a:avLst/>
        </a:prstGeom>
      </dgm:spPr>
      <dgm:t>
        <a:bodyPr/>
        <a:lstStyle/>
        <a:p>
          <a:endParaRPr lang="es-NI"/>
        </a:p>
      </dgm:t>
    </dgm:pt>
    <dgm:pt modelId="{5EF590EA-567C-420F-816C-982368C15F64}" type="pres">
      <dgm:prSet presAssocID="{CF3C74F5-7B2A-4092-B765-FE0E38B95A2A}" presName="dummy" presStyleCnt="0"/>
      <dgm:spPr/>
      <dgm:t>
        <a:bodyPr/>
        <a:lstStyle/>
        <a:p>
          <a:endParaRPr lang="es-NI"/>
        </a:p>
      </dgm:t>
    </dgm:pt>
    <dgm:pt modelId="{8B487C10-CEC0-4377-80E4-BF2901ED6523}" type="pres">
      <dgm:prSet presAssocID="{03802B18-339A-4EF4-B7BF-11F742350B22}" presName="sibTrans" presStyleLbl="sibTrans2D1" presStyleIdx="0" presStyleCnt="9"/>
      <dgm:spPr/>
      <dgm:t>
        <a:bodyPr/>
        <a:lstStyle/>
        <a:p>
          <a:endParaRPr lang="es-NI"/>
        </a:p>
      </dgm:t>
    </dgm:pt>
    <dgm:pt modelId="{62FFAC8E-0AE0-4CC2-A267-63D6D0463D88}" type="pres">
      <dgm:prSet presAssocID="{E26BBE57-8D44-4068-B7E6-67318FB8F7F3}" presName="node" presStyleLbl="node1" presStyleIdx="1" presStyleCnt="9" custScaleX="145255" custScaleY="107435" custRadScaleRad="102169" custRadScaleInc="23339">
        <dgm:presLayoutVars>
          <dgm:bulletEnabled val="1"/>
        </dgm:presLayoutVars>
      </dgm:prSet>
      <dgm:spPr>
        <a:prstGeom prst="roundRect">
          <a:avLst/>
        </a:prstGeom>
      </dgm:spPr>
      <dgm:t>
        <a:bodyPr/>
        <a:lstStyle/>
        <a:p>
          <a:endParaRPr lang="es-NI"/>
        </a:p>
      </dgm:t>
    </dgm:pt>
    <dgm:pt modelId="{B875E08D-7FCA-407D-BE6F-B5EE9BADB9BE}" type="pres">
      <dgm:prSet presAssocID="{E26BBE57-8D44-4068-B7E6-67318FB8F7F3}" presName="dummy" presStyleCnt="0"/>
      <dgm:spPr/>
      <dgm:t>
        <a:bodyPr/>
        <a:lstStyle/>
        <a:p>
          <a:endParaRPr lang="es-NI"/>
        </a:p>
      </dgm:t>
    </dgm:pt>
    <dgm:pt modelId="{62A67199-E7FD-433A-A18F-43DB434E8534}" type="pres">
      <dgm:prSet presAssocID="{BE29E5C0-9C1B-4EDC-B416-F4A382A65BD3}" presName="sibTrans" presStyleLbl="sibTrans2D1" presStyleIdx="1" presStyleCnt="9"/>
      <dgm:spPr/>
      <dgm:t>
        <a:bodyPr/>
        <a:lstStyle/>
        <a:p>
          <a:endParaRPr lang="es-NI"/>
        </a:p>
      </dgm:t>
    </dgm:pt>
    <dgm:pt modelId="{E51E420E-A96C-40E5-BAFB-A0A09AD80BDC}" type="pres">
      <dgm:prSet presAssocID="{75666369-587E-4ECB-995E-AB93ACD25A8D}" presName="node" presStyleLbl="node1" presStyleIdx="2" presStyleCnt="9" custScaleX="132425" custRadScaleRad="97195" custRadScaleInc="-14927">
        <dgm:presLayoutVars>
          <dgm:bulletEnabled val="1"/>
        </dgm:presLayoutVars>
      </dgm:prSet>
      <dgm:spPr>
        <a:prstGeom prst="roundRect">
          <a:avLst/>
        </a:prstGeom>
      </dgm:spPr>
      <dgm:t>
        <a:bodyPr/>
        <a:lstStyle/>
        <a:p>
          <a:endParaRPr lang="es-NI"/>
        </a:p>
      </dgm:t>
    </dgm:pt>
    <dgm:pt modelId="{BCB8E9F6-9B39-4D5D-86A0-46EF0E173716}" type="pres">
      <dgm:prSet presAssocID="{75666369-587E-4ECB-995E-AB93ACD25A8D}" presName="dummy" presStyleCnt="0"/>
      <dgm:spPr/>
      <dgm:t>
        <a:bodyPr/>
        <a:lstStyle/>
        <a:p>
          <a:endParaRPr lang="es-NI"/>
        </a:p>
      </dgm:t>
    </dgm:pt>
    <dgm:pt modelId="{8226AE44-1C50-4BFF-BE69-8666F91F939F}" type="pres">
      <dgm:prSet presAssocID="{A40A710E-255B-4B38-8005-F9E08E9C03A2}" presName="sibTrans" presStyleLbl="sibTrans2D1" presStyleIdx="2" presStyleCnt="9"/>
      <dgm:spPr/>
      <dgm:t>
        <a:bodyPr/>
        <a:lstStyle/>
        <a:p>
          <a:endParaRPr lang="es-NI"/>
        </a:p>
      </dgm:t>
    </dgm:pt>
    <dgm:pt modelId="{C40191B6-4061-4B32-AFCE-E8365658C969}" type="pres">
      <dgm:prSet presAssocID="{E3338720-A6AC-41C6-89C4-D940490BF75D}" presName="node" presStyleLbl="node1" presStyleIdx="3" presStyleCnt="9" custScaleX="137029">
        <dgm:presLayoutVars>
          <dgm:bulletEnabled val="1"/>
        </dgm:presLayoutVars>
      </dgm:prSet>
      <dgm:spPr>
        <a:prstGeom prst="roundRect">
          <a:avLst/>
        </a:prstGeom>
      </dgm:spPr>
      <dgm:t>
        <a:bodyPr/>
        <a:lstStyle/>
        <a:p>
          <a:endParaRPr lang="es-NI"/>
        </a:p>
      </dgm:t>
    </dgm:pt>
    <dgm:pt modelId="{C9D121AD-BE8B-4BBE-82DF-F358612460E2}" type="pres">
      <dgm:prSet presAssocID="{E3338720-A6AC-41C6-89C4-D940490BF75D}" presName="dummy" presStyleCnt="0"/>
      <dgm:spPr/>
      <dgm:t>
        <a:bodyPr/>
        <a:lstStyle/>
        <a:p>
          <a:endParaRPr lang="es-NI"/>
        </a:p>
      </dgm:t>
    </dgm:pt>
    <dgm:pt modelId="{7DF1BF03-7ACF-4E87-BB0A-DD57850E237E}" type="pres">
      <dgm:prSet presAssocID="{689D120C-2E1C-4E0D-80D3-B26A2F9373A4}" presName="sibTrans" presStyleLbl="sibTrans2D1" presStyleIdx="3" presStyleCnt="9"/>
      <dgm:spPr/>
      <dgm:t>
        <a:bodyPr/>
        <a:lstStyle/>
        <a:p>
          <a:endParaRPr lang="es-NI"/>
        </a:p>
      </dgm:t>
    </dgm:pt>
    <dgm:pt modelId="{175C953D-D333-4156-A4EC-DB46931213F7}" type="pres">
      <dgm:prSet presAssocID="{51EC0808-C3D4-4A24-A89D-EC5AF441D4D0}" presName="node" presStyleLbl="node1" presStyleIdx="4" presStyleCnt="9" custScaleX="134747">
        <dgm:presLayoutVars>
          <dgm:bulletEnabled val="1"/>
        </dgm:presLayoutVars>
      </dgm:prSet>
      <dgm:spPr>
        <a:prstGeom prst="roundRect">
          <a:avLst/>
        </a:prstGeom>
      </dgm:spPr>
      <dgm:t>
        <a:bodyPr/>
        <a:lstStyle/>
        <a:p>
          <a:endParaRPr lang="es-NI"/>
        </a:p>
      </dgm:t>
    </dgm:pt>
    <dgm:pt modelId="{5E71F96A-E720-41BC-8D19-A8F18338EA18}" type="pres">
      <dgm:prSet presAssocID="{51EC0808-C3D4-4A24-A89D-EC5AF441D4D0}" presName="dummy" presStyleCnt="0"/>
      <dgm:spPr/>
      <dgm:t>
        <a:bodyPr/>
        <a:lstStyle/>
        <a:p>
          <a:endParaRPr lang="es-NI"/>
        </a:p>
      </dgm:t>
    </dgm:pt>
    <dgm:pt modelId="{89F0DEA0-93B0-40A1-A812-A1E89302997E}" type="pres">
      <dgm:prSet presAssocID="{BB3FEB13-7E43-4346-A957-8F859818D916}" presName="sibTrans" presStyleLbl="sibTrans2D1" presStyleIdx="4" presStyleCnt="9"/>
      <dgm:spPr/>
      <dgm:t>
        <a:bodyPr/>
        <a:lstStyle/>
        <a:p>
          <a:endParaRPr lang="es-NI"/>
        </a:p>
      </dgm:t>
    </dgm:pt>
    <dgm:pt modelId="{285598D1-F3E1-4301-A466-A32B115C720F}" type="pres">
      <dgm:prSet presAssocID="{620F7F9B-68CF-4E47-AAE3-DC435D124280}" presName="node" presStyleLbl="node1" presStyleIdx="5" presStyleCnt="9" custScaleX="128262" custScaleY="103326">
        <dgm:presLayoutVars>
          <dgm:bulletEnabled val="1"/>
        </dgm:presLayoutVars>
      </dgm:prSet>
      <dgm:spPr>
        <a:prstGeom prst="roundRect">
          <a:avLst/>
        </a:prstGeom>
      </dgm:spPr>
      <dgm:t>
        <a:bodyPr/>
        <a:lstStyle/>
        <a:p>
          <a:endParaRPr lang="es-NI"/>
        </a:p>
      </dgm:t>
    </dgm:pt>
    <dgm:pt modelId="{D6C6404D-C39B-489C-8772-894F57B345C7}" type="pres">
      <dgm:prSet presAssocID="{620F7F9B-68CF-4E47-AAE3-DC435D124280}" presName="dummy" presStyleCnt="0"/>
      <dgm:spPr/>
      <dgm:t>
        <a:bodyPr/>
        <a:lstStyle/>
        <a:p>
          <a:endParaRPr lang="es-NI"/>
        </a:p>
      </dgm:t>
    </dgm:pt>
    <dgm:pt modelId="{BF61FCDD-080A-4397-B0D4-DF4EB1E7CCDD}" type="pres">
      <dgm:prSet presAssocID="{B34EF938-CE61-434A-910B-3D99565CDDB0}" presName="sibTrans" presStyleLbl="sibTrans2D1" presStyleIdx="5" presStyleCnt="9"/>
      <dgm:spPr/>
      <dgm:t>
        <a:bodyPr/>
        <a:lstStyle/>
        <a:p>
          <a:endParaRPr lang="es-NI"/>
        </a:p>
      </dgm:t>
    </dgm:pt>
    <dgm:pt modelId="{D095B3AA-572F-4AC3-9F28-91091115CF24}" type="pres">
      <dgm:prSet presAssocID="{3041D65C-B7E9-4B26-B17F-13846B2B9E39}" presName="node" presStyleLbl="node1" presStyleIdx="6" presStyleCnt="9" custScaleX="117893">
        <dgm:presLayoutVars>
          <dgm:bulletEnabled val="1"/>
        </dgm:presLayoutVars>
      </dgm:prSet>
      <dgm:spPr>
        <a:prstGeom prst="roundRect">
          <a:avLst/>
        </a:prstGeom>
      </dgm:spPr>
      <dgm:t>
        <a:bodyPr/>
        <a:lstStyle/>
        <a:p>
          <a:endParaRPr lang="es-NI"/>
        </a:p>
      </dgm:t>
    </dgm:pt>
    <dgm:pt modelId="{9323432F-DC0C-4D39-B229-70584FED4020}" type="pres">
      <dgm:prSet presAssocID="{3041D65C-B7E9-4B26-B17F-13846B2B9E39}" presName="dummy" presStyleCnt="0"/>
      <dgm:spPr/>
    </dgm:pt>
    <dgm:pt modelId="{1E5F22CD-D7EC-4F11-B362-56B42DEEE138}" type="pres">
      <dgm:prSet presAssocID="{F675A9F4-049E-4B79-A7D9-A95FF5296C7B}" presName="sibTrans" presStyleLbl="sibTrans2D1" presStyleIdx="6" presStyleCnt="9"/>
      <dgm:spPr/>
      <dgm:t>
        <a:bodyPr/>
        <a:lstStyle/>
        <a:p>
          <a:endParaRPr lang="es-NI"/>
        </a:p>
      </dgm:t>
    </dgm:pt>
    <dgm:pt modelId="{5BA62C4E-9289-4FEF-9790-1ACC1CDED4F0}" type="pres">
      <dgm:prSet presAssocID="{B2745EED-EB9D-4F7B-A242-447B390FE16E}" presName="node" presStyleLbl="node1" presStyleIdx="7" presStyleCnt="9" custScaleX="218737" custScaleY="82355">
        <dgm:presLayoutVars>
          <dgm:bulletEnabled val="1"/>
        </dgm:presLayoutVars>
      </dgm:prSet>
      <dgm:spPr>
        <a:prstGeom prst="roundRect">
          <a:avLst/>
        </a:prstGeom>
      </dgm:spPr>
      <dgm:t>
        <a:bodyPr/>
        <a:lstStyle/>
        <a:p>
          <a:endParaRPr lang="es-NI"/>
        </a:p>
      </dgm:t>
    </dgm:pt>
    <dgm:pt modelId="{855262BC-0891-498B-B154-FA31CC949903}" type="pres">
      <dgm:prSet presAssocID="{B2745EED-EB9D-4F7B-A242-447B390FE16E}" presName="dummy" presStyleCnt="0"/>
      <dgm:spPr/>
      <dgm:t>
        <a:bodyPr/>
        <a:lstStyle/>
        <a:p>
          <a:endParaRPr lang="es-NI"/>
        </a:p>
      </dgm:t>
    </dgm:pt>
    <dgm:pt modelId="{58F5DE01-6EBE-44EA-AB0A-E125A03E42C7}" type="pres">
      <dgm:prSet presAssocID="{391A2B07-21E4-41F3-B529-3FFE5C4E844C}" presName="sibTrans" presStyleLbl="sibTrans2D1" presStyleIdx="7" presStyleCnt="9"/>
      <dgm:spPr/>
      <dgm:t>
        <a:bodyPr/>
        <a:lstStyle/>
        <a:p>
          <a:endParaRPr lang="es-NI"/>
        </a:p>
      </dgm:t>
    </dgm:pt>
    <dgm:pt modelId="{D9B1032F-4DF6-41C8-851D-68D8F4722D02}" type="pres">
      <dgm:prSet presAssocID="{BF7CBF93-AE5C-4E42-B41B-4D8D40B8ADAD}" presName="node" presStyleLbl="node1" presStyleIdx="8" presStyleCnt="9" custScaleX="129512" custScaleY="102486" custRadScaleRad="100446" custRadScaleInc="-8735">
        <dgm:presLayoutVars>
          <dgm:bulletEnabled val="1"/>
        </dgm:presLayoutVars>
      </dgm:prSet>
      <dgm:spPr>
        <a:prstGeom prst="roundRect">
          <a:avLst/>
        </a:prstGeom>
      </dgm:spPr>
      <dgm:t>
        <a:bodyPr/>
        <a:lstStyle/>
        <a:p>
          <a:endParaRPr lang="es-NI"/>
        </a:p>
      </dgm:t>
    </dgm:pt>
    <dgm:pt modelId="{E9FA7DC1-E4BC-42FF-87D2-5A8710F42FF5}" type="pres">
      <dgm:prSet presAssocID="{BF7CBF93-AE5C-4E42-B41B-4D8D40B8ADAD}" presName="dummy" presStyleCnt="0"/>
      <dgm:spPr/>
      <dgm:t>
        <a:bodyPr/>
        <a:lstStyle/>
        <a:p>
          <a:endParaRPr lang="es-NI"/>
        </a:p>
      </dgm:t>
    </dgm:pt>
    <dgm:pt modelId="{0F660243-242E-4FDB-BCD4-165EE6073F7F}" type="pres">
      <dgm:prSet presAssocID="{3CDA8237-2A2D-4177-A271-89377E0AFAF4}" presName="sibTrans" presStyleLbl="sibTrans2D1" presStyleIdx="8" presStyleCnt="9"/>
      <dgm:spPr/>
      <dgm:t>
        <a:bodyPr/>
        <a:lstStyle/>
        <a:p>
          <a:endParaRPr lang="es-NI"/>
        </a:p>
      </dgm:t>
    </dgm:pt>
  </dgm:ptLst>
  <dgm:cxnLst>
    <dgm:cxn modelId="{132F21B4-950A-4AD0-9AC1-A0B9BDA63502}" srcId="{F3954804-D880-42FC-BE53-58803356F600}" destId="{A3229949-8B21-442F-A313-6C093D38A028}" srcOrd="0" destOrd="0" parTransId="{AA73FFDE-6193-43C6-9E1B-7BD89B1DBB80}" sibTransId="{9BE5F6A3-DAD8-47A0-88F6-18EC25DCB9E2}"/>
    <dgm:cxn modelId="{B89733AE-DF87-4848-A2FF-FB266F76C2D7}" type="presOf" srcId="{B34EF938-CE61-434A-910B-3D99565CDDB0}" destId="{BF61FCDD-080A-4397-B0D4-DF4EB1E7CCDD}" srcOrd="0" destOrd="0" presId="urn:microsoft.com/office/officeart/2005/8/layout/radial6"/>
    <dgm:cxn modelId="{1422E646-1B59-4703-AA32-C9A40FEA0EDE}" type="presOf" srcId="{3CDA8237-2A2D-4177-A271-89377E0AFAF4}" destId="{0F660243-242E-4FDB-BCD4-165EE6073F7F}" srcOrd="0" destOrd="0" presId="urn:microsoft.com/office/officeart/2005/8/layout/radial6"/>
    <dgm:cxn modelId="{D4F2FC52-3858-437B-97DD-210605745698}" srcId="{A3229949-8B21-442F-A313-6C093D38A028}" destId="{CF3C74F5-7B2A-4092-B765-FE0E38B95A2A}" srcOrd="0" destOrd="0" parTransId="{2C84AD76-3B99-4B6C-A048-6480968BC292}" sibTransId="{03802B18-339A-4EF4-B7BF-11F742350B22}"/>
    <dgm:cxn modelId="{C43E8117-930C-4877-B297-4B68FD363260}" srcId="{A3229949-8B21-442F-A313-6C093D38A028}" destId="{E3338720-A6AC-41C6-89C4-D940490BF75D}" srcOrd="3" destOrd="0" parTransId="{EF602796-E763-439E-A654-D6F48701F0CC}" sibTransId="{689D120C-2E1C-4E0D-80D3-B26A2F9373A4}"/>
    <dgm:cxn modelId="{02D96701-E995-4CBE-BB34-A4BD2B5CB9E4}" srcId="{A3229949-8B21-442F-A313-6C093D38A028}" destId="{E26BBE57-8D44-4068-B7E6-67318FB8F7F3}" srcOrd="1" destOrd="0" parTransId="{EDFB048A-1AB0-4BC7-87DC-D311D41022E6}" sibTransId="{BE29E5C0-9C1B-4EDC-B416-F4A382A65BD3}"/>
    <dgm:cxn modelId="{735B67D8-BFCA-4E6A-9239-AB70430CEF40}" srcId="{A3229949-8B21-442F-A313-6C093D38A028}" destId="{75666369-587E-4ECB-995E-AB93ACD25A8D}" srcOrd="2" destOrd="0" parTransId="{16D9C2CA-8474-45D7-B450-F928A45F15FC}" sibTransId="{A40A710E-255B-4B38-8005-F9E08E9C03A2}"/>
    <dgm:cxn modelId="{08BC715C-4978-4B83-8EFB-EAD334E0C68A}" type="presOf" srcId="{A40A710E-255B-4B38-8005-F9E08E9C03A2}" destId="{8226AE44-1C50-4BFF-BE69-8666F91F939F}" srcOrd="0" destOrd="0" presId="urn:microsoft.com/office/officeart/2005/8/layout/radial6"/>
    <dgm:cxn modelId="{4FA19076-446B-4638-A45B-571EF485B529}" type="presOf" srcId="{CF3C74F5-7B2A-4092-B765-FE0E38B95A2A}" destId="{AA733690-7893-473A-BAD1-E1681BD0D4F0}" srcOrd="0" destOrd="0" presId="urn:microsoft.com/office/officeart/2005/8/layout/radial6"/>
    <dgm:cxn modelId="{21E89557-5860-4EAF-A18E-19D4D0C3337C}" type="presOf" srcId="{F3954804-D880-42FC-BE53-58803356F600}" destId="{6A4E8386-2AF7-4D06-AD5D-C19C7D45F24D}" srcOrd="0" destOrd="0" presId="urn:microsoft.com/office/officeart/2005/8/layout/radial6"/>
    <dgm:cxn modelId="{F5D2C4FC-7B17-4048-8695-CF022B0120AF}" type="presOf" srcId="{689D120C-2E1C-4E0D-80D3-B26A2F9373A4}" destId="{7DF1BF03-7ACF-4E87-BB0A-DD57850E237E}" srcOrd="0" destOrd="0" presId="urn:microsoft.com/office/officeart/2005/8/layout/radial6"/>
    <dgm:cxn modelId="{EA738081-D47F-4374-A0A0-628AE10BF161}" type="presOf" srcId="{3041D65C-B7E9-4B26-B17F-13846B2B9E39}" destId="{D095B3AA-572F-4AC3-9F28-91091115CF24}" srcOrd="0" destOrd="0" presId="urn:microsoft.com/office/officeart/2005/8/layout/radial6"/>
    <dgm:cxn modelId="{4795C699-61A1-4843-94CC-FD2D218B36D7}" srcId="{A3229949-8B21-442F-A313-6C093D38A028}" destId="{B2745EED-EB9D-4F7B-A242-447B390FE16E}" srcOrd="7" destOrd="0" parTransId="{2235EA47-5111-4484-95D3-2B80B389AD3C}" sibTransId="{391A2B07-21E4-41F3-B529-3FFE5C4E844C}"/>
    <dgm:cxn modelId="{A023A516-0932-44CF-B24A-8633B76E636A}" type="presOf" srcId="{03802B18-339A-4EF4-B7BF-11F742350B22}" destId="{8B487C10-CEC0-4377-80E4-BF2901ED6523}" srcOrd="0" destOrd="0" presId="urn:microsoft.com/office/officeart/2005/8/layout/radial6"/>
    <dgm:cxn modelId="{1AFA212D-DCFD-4CD6-91E5-1F39EC870931}" type="presOf" srcId="{E3338720-A6AC-41C6-89C4-D940490BF75D}" destId="{C40191B6-4061-4B32-AFCE-E8365658C969}" srcOrd="0" destOrd="0" presId="urn:microsoft.com/office/officeart/2005/8/layout/radial6"/>
    <dgm:cxn modelId="{767F8FDC-2E83-492C-8C38-13E9CB1F4602}" type="presOf" srcId="{E26BBE57-8D44-4068-B7E6-67318FB8F7F3}" destId="{62FFAC8E-0AE0-4CC2-A267-63D6D0463D88}" srcOrd="0" destOrd="0" presId="urn:microsoft.com/office/officeart/2005/8/layout/radial6"/>
    <dgm:cxn modelId="{E055FBCD-8AAB-45CD-98CB-2B622B3CE119}" type="presOf" srcId="{BE29E5C0-9C1B-4EDC-B416-F4A382A65BD3}" destId="{62A67199-E7FD-433A-A18F-43DB434E8534}" srcOrd="0" destOrd="0" presId="urn:microsoft.com/office/officeart/2005/8/layout/radial6"/>
    <dgm:cxn modelId="{E594958A-229A-4CF6-A321-3D447AC211C7}" type="presOf" srcId="{F675A9F4-049E-4B79-A7D9-A95FF5296C7B}" destId="{1E5F22CD-D7EC-4F11-B362-56B42DEEE138}" srcOrd="0" destOrd="0" presId="urn:microsoft.com/office/officeart/2005/8/layout/radial6"/>
    <dgm:cxn modelId="{2E03E170-98FE-46EE-9F3C-CE7DA014EACE}" srcId="{F3954804-D880-42FC-BE53-58803356F600}" destId="{8D0A1B5C-408A-4DE2-B67F-79544E0B7E26}" srcOrd="1" destOrd="0" parTransId="{7B420DE9-E310-4196-A47E-5A5BABBE4709}" sibTransId="{1A99565E-EF00-4C6F-83D2-A0871B6F64F6}"/>
    <dgm:cxn modelId="{1BA838FA-E3C2-401F-AC0C-0082B80FBD6A}" type="presOf" srcId="{BB3FEB13-7E43-4346-A957-8F859818D916}" destId="{89F0DEA0-93B0-40A1-A812-A1E89302997E}" srcOrd="0" destOrd="0" presId="urn:microsoft.com/office/officeart/2005/8/layout/radial6"/>
    <dgm:cxn modelId="{023125B5-02F3-4F83-BE1A-9FF7E987F644}" srcId="{A3229949-8B21-442F-A313-6C093D38A028}" destId="{3041D65C-B7E9-4B26-B17F-13846B2B9E39}" srcOrd="6" destOrd="0" parTransId="{34025414-44D4-4570-8B82-46736C25914F}" sibTransId="{F675A9F4-049E-4B79-A7D9-A95FF5296C7B}"/>
    <dgm:cxn modelId="{FE151A70-A528-4930-B429-3A63ADD2C1ED}" type="presOf" srcId="{75666369-587E-4ECB-995E-AB93ACD25A8D}" destId="{E51E420E-A96C-40E5-BAFB-A0A09AD80BDC}" srcOrd="0" destOrd="0" presId="urn:microsoft.com/office/officeart/2005/8/layout/radial6"/>
    <dgm:cxn modelId="{75261E67-36E6-457B-AC9B-DD138605C29A}" type="presOf" srcId="{A3229949-8B21-442F-A313-6C093D38A028}" destId="{79392B0F-6107-492E-8748-1E2B6C96C2E5}" srcOrd="0" destOrd="0" presId="urn:microsoft.com/office/officeart/2005/8/layout/radial6"/>
    <dgm:cxn modelId="{4285BB90-12F7-447D-AA56-1F8C0244405B}" srcId="{A3229949-8B21-442F-A313-6C093D38A028}" destId="{BF7CBF93-AE5C-4E42-B41B-4D8D40B8ADAD}" srcOrd="8" destOrd="0" parTransId="{35C68C46-BD10-43BE-BE0F-D18DB13D4AA5}" sibTransId="{3CDA8237-2A2D-4177-A271-89377E0AFAF4}"/>
    <dgm:cxn modelId="{239E5D58-FAD8-424B-9CFD-D7ADC7D8B54F}" srcId="{A3229949-8B21-442F-A313-6C093D38A028}" destId="{620F7F9B-68CF-4E47-AAE3-DC435D124280}" srcOrd="5" destOrd="0" parTransId="{24F45B57-15E5-4A32-BD38-5D00FFCDC7EB}" sibTransId="{B34EF938-CE61-434A-910B-3D99565CDDB0}"/>
    <dgm:cxn modelId="{0DE0F5AB-4CF7-4517-8303-D27354F1DE33}" type="presOf" srcId="{B2745EED-EB9D-4F7B-A242-447B390FE16E}" destId="{5BA62C4E-9289-4FEF-9790-1ACC1CDED4F0}" srcOrd="0" destOrd="0" presId="urn:microsoft.com/office/officeart/2005/8/layout/radial6"/>
    <dgm:cxn modelId="{24D31393-F0AF-41A0-86F4-004290B1C4EF}" type="presOf" srcId="{51EC0808-C3D4-4A24-A89D-EC5AF441D4D0}" destId="{175C953D-D333-4156-A4EC-DB46931213F7}" srcOrd="0" destOrd="0" presId="urn:microsoft.com/office/officeart/2005/8/layout/radial6"/>
    <dgm:cxn modelId="{32E15F91-A4A2-4EB5-8839-A57D241CF486}" type="presOf" srcId="{391A2B07-21E4-41F3-B529-3FFE5C4E844C}" destId="{58F5DE01-6EBE-44EA-AB0A-E125A03E42C7}" srcOrd="0" destOrd="0" presId="urn:microsoft.com/office/officeart/2005/8/layout/radial6"/>
    <dgm:cxn modelId="{3C3E7873-4EF1-41F5-91B7-F2D4A345AD7E}" srcId="{A3229949-8B21-442F-A313-6C093D38A028}" destId="{51EC0808-C3D4-4A24-A89D-EC5AF441D4D0}" srcOrd="4" destOrd="0" parTransId="{FAEDBFD1-D322-440A-90A1-752D6B27572E}" sibTransId="{BB3FEB13-7E43-4346-A957-8F859818D916}"/>
    <dgm:cxn modelId="{870C207F-3295-4AF3-BB0C-688FAF4728C6}" type="presOf" srcId="{BF7CBF93-AE5C-4E42-B41B-4D8D40B8ADAD}" destId="{D9B1032F-4DF6-41C8-851D-68D8F4722D02}" srcOrd="0" destOrd="0" presId="urn:microsoft.com/office/officeart/2005/8/layout/radial6"/>
    <dgm:cxn modelId="{96B01487-C610-412F-954E-9B4AFDEF9427}" type="presOf" srcId="{620F7F9B-68CF-4E47-AAE3-DC435D124280}" destId="{285598D1-F3E1-4301-A466-A32B115C720F}" srcOrd="0" destOrd="0" presId="urn:microsoft.com/office/officeart/2005/8/layout/radial6"/>
    <dgm:cxn modelId="{88A24C64-2244-4EC4-943E-F2048DF0CC91}" type="presParOf" srcId="{6A4E8386-2AF7-4D06-AD5D-C19C7D45F24D}" destId="{79392B0F-6107-492E-8748-1E2B6C96C2E5}" srcOrd="0" destOrd="0" presId="urn:microsoft.com/office/officeart/2005/8/layout/radial6"/>
    <dgm:cxn modelId="{81B70795-55D5-4FF5-A601-E0A57CB41942}" type="presParOf" srcId="{6A4E8386-2AF7-4D06-AD5D-C19C7D45F24D}" destId="{AA733690-7893-473A-BAD1-E1681BD0D4F0}" srcOrd="1" destOrd="0" presId="urn:microsoft.com/office/officeart/2005/8/layout/radial6"/>
    <dgm:cxn modelId="{9DF3DF98-9B62-491B-9D46-9589F4DB3ADA}" type="presParOf" srcId="{6A4E8386-2AF7-4D06-AD5D-C19C7D45F24D}" destId="{5EF590EA-567C-420F-816C-982368C15F64}" srcOrd="2" destOrd="0" presId="urn:microsoft.com/office/officeart/2005/8/layout/radial6"/>
    <dgm:cxn modelId="{8FC94FBF-4C2D-45C8-82FF-5D804F228B21}" type="presParOf" srcId="{6A4E8386-2AF7-4D06-AD5D-C19C7D45F24D}" destId="{8B487C10-CEC0-4377-80E4-BF2901ED6523}" srcOrd="3" destOrd="0" presId="urn:microsoft.com/office/officeart/2005/8/layout/radial6"/>
    <dgm:cxn modelId="{8CD3EE27-9F4D-41A4-AD1A-48FC8D20DDCD}" type="presParOf" srcId="{6A4E8386-2AF7-4D06-AD5D-C19C7D45F24D}" destId="{62FFAC8E-0AE0-4CC2-A267-63D6D0463D88}" srcOrd="4" destOrd="0" presId="urn:microsoft.com/office/officeart/2005/8/layout/radial6"/>
    <dgm:cxn modelId="{7CFF4B35-419F-4F91-8B15-1250D73F99FA}" type="presParOf" srcId="{6A4E8386-2AF7-4D06-AD5D-C19C7D45F24D}" destId="{B875E08D-7FCA-407D-BE6F-B5EE9BADB9BE}" srcOrd="5" destOrd="0" presId="urn:microsoft.com/office/officeart/2005/8/layout/radial6"/>
    <dgm:cxn modelId="{D7C66501-8917-4911-A792-B03DCAC13ADA}" type="presParOf" srcId="{6A4E8386-2AF7-4D06-AD5D-C19C7D45F24D}" destId="{62A67199-E7FD-433A-A18F-43DB434E8534}" srcOrd="6" destOrd="0" presId="urn:microsoft.com/office/officeart/2005/8/layout/radial6"/>
    <dgm:cxn modelId="{E9408425-6132-424E-9CF2-2DECB245EF47}" type="presParOf" srcId="{6A4E8386-2AF7-4D06-AD5D-C19C7D45F24D}" destId="{E51E420E-A96C-40E5-BAFB-A0A09AD80BDC}" srcOrd="7" destOrd="0" presId="urn:microsoft.com/office/officeart/2005/8/layout/radial6"/>
    <dgm:cxn modelId="{A969C4F2-9186-4FE8-B2B8-674D339A154E}" type="presParOf" srcId="{6A4E8386-2AF7-4D06-AD5D-C19C7D45F24D}" destId="{BCB8E9F6-9B39-4D5D-86A0-46EF0E173716}" srcOrd="8" destOrd="0" presId="urn:microsoft.com/office/officeart/2005/8/layout/radial6"/>
    <dgm:cxn modelId="{E193EEDC-B9FF-4FA8-A409-FDAD3F518844}" type="presParOf" srcId="{6A4E8386-2AF7-4D06-AD5D-C19C7D45F24D}" destId="{8226AE44-1C50-4BFF-BE69-8666F91F939F}" srcOrd="9" destOrd="0" presId="urn:microsoft.com/office/officeart/2005/8/layout/radial6"/>
    <dgm:cxn modelId="{241F5880-4BC5-4BDA-8533-6FA81DD47D14}" type="presParOf" srcId="{6A4E8386-2AF7-4D06-AD5D-C19C7D45F24D}" destId="{C40191B6-4061-4B32-AFCE-E8365658C969}" srcOrd="10" destOrd="0" presId="urn:microsoft.com/office/officeart/2005/8/layout/radial6"/>
    <dgm:cxn modelId="{B98E6F02-3334-4CE4-8697-B69EAB4A6D81}" type="presParOf" srcId="{6A4E8386-2AF7-4D06-AD5D-C19C7D45F24D}" destId="{C9D121AD-BE8B-4BBE-82DF-F358612460E2}" srcOrd="11" destOrd="0" presId="urn:microsoft.com/office/officeart/2005/8/layout/radial6"/>
    <dgm:cxn modelId="{4883E5FB-051A-41C4-BD61-3EA852B52237}" type="presParOf" srcId="{6A4E8386-2AF7-4D06-AD5D-C19C7D45F24D}" destId="{7DF1BF03-7ACF-4E87-BB0A-DD57850E237E}" srcOrd="12" destOrd="0" presId="urn:microsoft.com/office/officeart/2005/8/layout/radial6"/>
    <dgm:cxn modelId="{D4D42243-D4E6-4432-98DF-D74198B67615}" type="presParOf" srcId="{6A4E8386-2AF7-4D06-AD5D-C19C7D45F24D}" destId="{175C953D-D333-4156-A4EC-DB46931213F7}" srcOrd="13" destOrd="0" presId="urn:microsoft.com/office/officeart/2005/8/layout/radial6"/>
    <dgm:cxn modelId="{E791CC93-CF4E-497C-9A16-906B2F890032}" type="presParOf" srcId="{6A4E8386-2AF7-4D06-AD5D-C19C7D45F24D}" destId="{5E71F96A-E720-41BC-8D19-A8F18338EA18}" srcOrd="14" destOrd="0" presId="urn:microsoft.com/office/officeart/2005/8/layout/radial6"/>
    <dgm:cxn modelId="{FF9F1B36-F652-4BB0-B7BA-C9B653C14EE2}" type="presParOf" srcId="{6A4E8386-2AF7-4D06-AD5D-C19C7D45F24D}" destId="{89F0DEA0-93B0-40A1-A812-A1E89302997E}" srcOrd="15" destOrd="0" presId="urn:microsoft.com/office/officeart/2005/8/layout/radial6"/>
    <dgm:cxn modelId="{24871783-4CEB-4999-B609-AAA88A51A375}" type="presParOf" srcId="{6A4E8386-2AF7-4D06-AD5D-C19C7D45F24D}" destId="{285598D1-F3E1-4301-A466-A32B115C720F}" srcOrd="16" destOrd="0" presId="urn:microsoft.com/office/officeart/2005/8/layout/radial6"/>
    <dgm:cxn modelId="{AC51BF6B-63B2-4FD1-8B9B-CF396F9F7B2E}" type="presParOf" srcId="{6A4E8386-2AF7-4D06-AD5D-C19C7D45F24D}" destId="{D6C6404D-C39B-489C-8772-894F57B345C7}" srcOrd="17" destOrd="0" presId="urn:microsoft.com/office/officeart/2005/8/layout/radial6"/>
    <dgm:cxn modelId="{9FCCE905-92C4-476C-B4EE-663533E53571}" type="presParOf" srcId="{6A4E8386-2AF7-4D06-AD5D-C19C7D45F24D}" destId="{BF61FCDD-080A-4397-B0D4-DF4EB1E7CCDD}" srcOrd="18" destOrd="0" presId="urn:microsoft.com/office/officeart/2005/8/layout/radial6"/>
    <dgm:cxn modelId="{82255771-2CA4-4132-AF98-A2B44F51E6D9}" type="presParOf" srcId="{6A4E8386-2AF7-4D06-AD5D-C19C7D45F24D}" destId="{D095B3AA-572F-4AC3-9F28-91091115CF24}" srcOrd="19" destOrd="0" presId="urn:microsoft.com/office/officeart/2005/8/layout/radial6"/>
    <dgm:cxn modelId="{5DE82D59-21F7-4C96-AD61-DB57DDAE3DF0}" type="presParOf" srcId="{6A4E8386-2AF7-4D06-AD5D-C19C7D45F24D}" destId="{9323432F-DC0C-4D39-B229-70584FED4020}" srcOrd="20" destOrd="0" presId="urn:microsoft.com/office/officeart/2005/8/layout/radial6"/>
    <dgm:cxn modelId="{F57FCA4A-30A3-4562-9C8C-9B05C14CBE48}" type="presParOf" srcId="{6A4E8386-2AF7-4D06-AD5D-C19C7D45F24D}" destId="{1E5F22CD-D7EC-4F11-B362-56B42DEEE138}" srcOrd="21" destOrd="0" presId="urn:microsoft.com/office/officeart/2005/8/layout/radial6"/>
    <dgm:cxn modelId="{20E82A30-4B1F-4C0E-841B-A5B9D3056BA2}" type="presParOf" srcId="{6A4E8386-2AF7-4D06-AD5D-C19C7D45F24D}" destId="{5BA62C4E-9289-4FEF-9790-1ACC1CDED4F0}" srcOrd="22" destOrd="0" presId="urn:microsoft.com/office/officeart/2005/8/layout/radial6"/>
    <dgm:cxn modelId="{76AA0C48-81EA-4BAB-B55C-1414FC43BA4B}" type="presParOf" srcId="{6A4E8386-2AF7-4D06-AD5D-C19C7D45F24D}" destId="{855262BC-0891-498B-B154-FA31CC949903}" srcOrd="23" destOrd="0" presId="urn:microsoft.com/office/officeart/2005/8/layout/radial6"/>
    <dgm:cxn modelId="{02628150-4DE1-4B81-8127-073505E75F8B}" type="presParOf" srcId="{6A4E8386-2AF7-4D06-AD5D-C19C7D45F24D}" destId="{58F5DE01-6EBE-44EA-AB0A-E125A03E42C7}" srcOrd="24" destOrd="0" presId="urn:microsoft.com/office/officeart/2005/8/layout/radial6"/>
    <dgm:cxn modelId="{A95BF5B0-86FD-4B66-B9FF-DD6B93A6F168}" type="presParOf" srcId="{6A4E8386-2AF7-4D06-AD5D-C19C7D45F24D}" destId="{D9B1032F-4DF6-41C8-851D-68D8F4722D02}" srcOrd="25" destOrd="0" presId="urn:microsoft.com/office/officeart/2005/8/layout/radial6"/>
    <dgm:cxn modelId="{D1340DBA-5360-4BB9-91C6-E796FD8811D9}" type="presParOf" srcId="{6A4E8386-2AF7-4D06-AD5D-C19C7D45F24D}" destId="{E9FA7DC1-E4BC-42FF-87D2-5A8710F42FF5}" srcOrd="26" destOrd="0" presId="urn:microsoft.com/office/officeart/2005/8/layout/radial6"/>
    <dgm:cxn modelId="{17B7FD5E-BB6B-4293-B950-7800E564C9FA}" type="presParOf" srcId="{6A4E8386-2AF7-4D06-AD5D-C19C7D45F24D}" destId="{0F660243-242E-4FDB-BCD4-165EE6073F7F}" srcOrd="27"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70F25D9-E1C8-42FB-8E40-DC6D517A3E8C}"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s-NI"/>
        </a:p>
      </dgm:t>
    </dgm:pt>
    <dgm:pt modelId="{0D9DB225-A062-48C3-A481-6C094506D719}">
      <dgm:prSet phldrT="[Texto]" custT="1"/>
      <dgm:spPr>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lIns="72000" tIns="36000" rIns="108000"/>
        <a:lstStyle/>
        <a:p>
          <a:endParaRPr lang="es-NI" sz="1000" b="1" dirty="0">
            <a:solidFill>
              <a:srgbClr val="C00000"/>
            </a:solidFill>
          </a:endParaRPr>
        </a:p>
      </dgm:t>
    </dgm:pt>
    <dgm:pt modelId="{FD0FA728-14C8-43CC-A872-AE2835B75CF4}" type="parTrans" cxnId="{38C08EDE-5BD2-4729-8960-64118880D92F}">
      <dgm:prSet/>
      <dgm:spPr/>
      <dgm:t>
        <a:bodyPr/>
        <a:lstStyle/>
        <a:p>
          <a:endParaRPr lang="es-NI" sz="2400"/>
        </a:p>
      </dgm:t>
    </dgm:pt>
    <dgm:pt modelId="{20640853-A59D-46D0-85F2-7BF8E5BDA402}" type="sibTrans" cxnId="{38C08EDE-5BD2-4729-8960-64118880D92F}">
      <dgm:prSet/>
      <dgm:spPr/>
      <dgm:t>
        <a:bodyPr/>
        <a:lstStyle/>
        <a:p>
          <a:endParaRPr lang="es-NI" sz="2400"/>
        </a:p>
      </dgm:t>
    </dgm:pt>
    <dgm:pt modelId="{135C9591-3C75-4A58-9FD1-BEA1BDD8C871}">
      <dgm:prSet phldrT="[Texto]" custT="1"/>
      <dgm:spPr/>
      <dgm:t>
        <a:bodyPr lIns="36000" tIns="0"/>
        <a:lstStyle/>
        <a:p>
          <a:r>
            <a:rPr lang="es-NI" sz="1050" b="1" dirty="0" err="1" smtClean="0"/>
            <a:t>Shipping</a:t>
          </a:r>
          <a:r>
            <a:rPr lang="es-NI" sz="1050" b="1" dirty="0" smtClean="0"/>
            <a:t> </a:t>
          </a:r>
          <a:r>
            <a:rPr lang="es-NI" sz="1050" b="1" dirty="0" err="1" smtClean="0"/>
            <a:t>company</a:t>
          </a:r>
          <a:endParaRPr lang="es-NI" sz="1050" b="1" dirty="0">
            <a:solidFill>
              <a:srgbClr val="C00000"/>
            </a:solidFill>
          </a:endParaRPr>
        </a:p>
      </dgm:t>
    </dgm:pt>
    <dgm:pt modelId="{18AB4EB5-A412-4BCA-84D9-FD48775C7A66}" type="parTrans" cxnId="{22DDECAA-CA23-4A49-A7DC-69EEF54D5ED2}">
      <dgm:prSet/>
      <dgm:spPr/>
      <dgm:t>
        <a:bodyPr/>
        <a:lstStyle/>
        <a:p>
          <a:endParaRPr lang="es-NI" sz="2400"/>
        </a:p>
      </dgm:t>
    </dgm:pt>
    <dgm:pt modelId="{4AEE01A0-8530-4F7E-86A5-F12F92C038D7}" type="sibTrans" cxnId="{22DDECAA-CA23-4A49-A7DC-69EEF54D5ED2}">
      <dgm:prSet/>
      <dgm:spPr/>
      <dgm:t>
        <a:bodyPr/>
        <a:lstStyle/>
        <a:p>
          <a:endParaRPr lang="es-NI" sz="2400"/>
        </a:p>
      </dgm:t>
    </dgm:pt>
    <dgm:pt modelId="{901015DA-3677-43E7-852E-CE73E2C69672}">
      <dgm:prSet phldrT="[Texto]" custT="1"/>
      <dgm:spPr>
        <a:solidFill>
          <a:srgbClr val="1F466F"/>
        </a:solidFill>
      </dgm:spPr>
      <dgm:t>
        <a:bodyPr/>
        <a:lstStyle/>
        <a:p>
          <a:endParaRPr lang="es-NI" sz="1050" b="1" dirty="0">
            <a:solidFill>
              <a:srgbClr val="C00000"/>
            </a:solidFill>
          </a:endParaRPr>
        </a:p>
      </dgm:t>
    </dgm:pt>
    <dgm:pt modelId="{22465A33-3512-4B22-9672-DEDAC9732826}" type="parTrans" cxnId="{28631E26-0D47-4E33-8A18-B66E30AD187F}">
      <dgm:prSet/>
      <dgm:spPr/>
      <dgm:t>
        <a:bodyPr/>
        <a:lstStyle/>
        <a:p>
          <a:endParaRPr lang="es-NI" sz="2400"/>
        </a:p>
      </dgm:t>
    </dgm:pt>
    <dgm:pt modelId="{DED23E2C-B3EF-457E-B7B4-83D2CAE333C8}" type="sibTrans" cxnId="{28631E26-0D47-4E33-8A18-B66E30AD187F}">
      <dgm:prSet/>
      <dgm:spPr/>
      <dgm:t>
        <a:bodyPr/>
        <a:lstStyle/>
        <a:p>
          <a:endParaRPr lang="es-NI" sz="2400"/>
        </a:p>
      </dgm:t>
    </dgm:pt>
    <dgm:pt modelId="{4A292E1C-F69A-4EE6-AF75-D4D3B9D8A7E5}">
      <dgm:prSet custT="1"/>
      <dgm:spPr>
        <a:blipFill rotWithShape="0">
          <a:blip xmlns:r="http://schemas.openxmlformats.org/officeDocument/2006/relationships" r:embed="rId2"/>
          <a:stretch>
            <a:fillRect/>
          </a:stretch>
        </a:blipFill>
      </dgm:spPr>
      <dgm:t>
        <a:bodyPr/>
        <a:lstStyle/>
        <a:p>
          <a:endParaRPr lang="es-NI" sz="1050" dirty="0"/>
        </a:p>
      </dgm:t>
    </dgm:pt>
    <dgm:pt modelId="{063873BB-4207-4CB8-B54B-7C8810F47273}" type="parTrans" cxnId="{B9B017A5-91C1-4698-B84C-8771D18998FF}">
      <dgm:prSet/>
      <dgm:spPr/>
      <dgm:t>
        <a:bodyPr/>
        <a:lstStyle/>
        <a:p>
          <a:endParaRPr lang="es-NI" sz="2400"/>
        </a:p>
      </dgm:t>
    </dgm:pt>
    <dgm:pt modelId="{F4A48808-BB73-4DFA-80AE-57B96CDA5B27}" type="sibTrans" cxnId="{B9B017A5-91C1-4698-B84C-8771D18998FF}">
      <dgm:prSet/>
      <dgm:spPr/>
      <dgm:t>
        <a:bodyPr/>
        <a:lstStyle/>
        <a:p>
          <a:endParaRPr lang="es-NI" sz="2400"/>
        </a:p>
      </dgm:t>
    </dgm:pt>
    <dgm:pt modelId="{14ABB981-5353-45AB-9D68-66F7EE5F8186}">
      <dgm:prSet phldrT="[Texto]" custT="1"/>
      <dgm:spPr/>
      <dgm:t>
        <a:bodyPr/>
        <a:lstStyle/>
        <a:p>
          <a:r>
            <a:rPr lang="en-US" sz="1050" b="1" dirty="0" smtClean="0"/>
            <a:t>International Marine Shipping Container of China</a:t>
          </a:r>
          <a:r>
            <a:rPr lang="en-US" sz="1050" b="1" dirty="0" smtClean="0">
              <a:solidFill>
                <a:srgbClr val="FF0000"/>
              </a:solidFill>
            </a:rPr>
            <a:t>(CIMC)</a:t>
          </a:r>
          <a:r>
            <a:rPr lang="en-US" sz="1050" b="1" dirty="0" smtClean="0"/>
            <a:t>;</a:t>
          </a:r>
          <a:endParaRPr lang="es-NI" sz="1050" b="1" dirty="0">
            <a:solidFill>
              <a:srgbClr val="C00000"/>
            </a:solidFill>
          </a:endParaRPr>
        </a:p>
      </dgm:t>
    </dgm:pt>
    <dgm:pt modelId="{B2C09F21-9A0A-470F-859A-E982C97C1CCE}" type="parTrans" cxnId="{BA22CC3D-4B3A-40D1-9B15-20C12CB55E19}">
      <dgm:prSet/>
      <dgm:spPr/>
      <dgm:t>
        <a:bodyPr/>
        <a:lstStyle/>
        <a:p>
          <a:endParaRPr lang="es-NI" sz="2400"/>
        </a:p>
      </dgm:t>
    </dgm:pt>
    <dgm:pt modelId="{35997187-D267-492C-8A7E-B521BD7B592F}" type="sibTrans" cxnId="{BA22CC3D-4B3A-40D1-9B15-20C12CB55E19}">
      <dgm:prSet/>
      <dgm:spPr/>
      <dgm:t>
        <a:bodyPr/>
        <a:lstStyle/>
        <a:p>
          <a:endParaRPr lang="es-NI" sz="2400"/>
        </a:p>
      </dgm:t>
    </dgm:pt>
    <dgm:pt modelId="{9AB82F9D-0C77-4170-89DE-E4AA9B837129}">
      <dgm:prSet custT="1"/>
      <dgm:spPr/>
      <dgm:t>
        <a:bodyPr/>
        <a:lstStyle/>
        <a:p>
          <a:r>
            <a:rPr lang="en-US" sz="1050" b="1" dirty="0" smtClean="0"/>
            <a:t>China National Corporation of Building Materials </a:t>
          </a:r>
          <a:r>
            <a:rPr lang="en-US" sz="1050" b="1" dirty="0" smtClean="0">
              <a:solidFill>
                <a:srgbClr val="FF0000"/>
              </a:solidFill>
            </a:rPr>
            <a:t>(CNBM)</a:t>
          </a:r>
          <a:endParaRPr lang="es-NI" sz="1050" b="1" dirty="0">
            <a:solidFill>
              <a:srgbClr val="FF0000"/>
            </a:solidFill>
          </a:endParaRPr>
        </a:p>
      </dgm:t>
    </dgm:pt>
    <dgm:pt modelId="{0010D5E0-D668-459A-9D35-7EBC648FA048}" type="sibTrans" cxnId="{A52B01BF-530E-4954-A58D-5CC5E04B2E9D}">
      <dgm:prSet/>
      <dgm:spPr/>
      <dgm:t>
        <a:bodyPr/>
        <a:lstStyle/>
        <a:p>
          <a:endParaRPr lang="es-NI" sz="2400"/>
        </a:p>
      </dgm:t>
    </dgm:pt>
    <dgm:pt modelId="{D2AA6DA8-DA71-470A-8399-969D2CE27300}" type="parTrans" cxnId="{A52B01BF-530E-4954-A58D-5CC5E04B2E9D}">
      <dgm:prSet/>
      <dgm:spPr/>
      <dgm:t>
        <a:bodyPr/>
        <a:lstStyle/>
        <a:p>
          <a:endParaRPr lang="es-NI" sz="2400"/>
        </a:p>
      </dgm:t>
    </dgm:pt>
    <dgm:pt modelId="{51AA8C75-3902-4C19-9087-F22B583BEFE5}">
      <dgm:prSet phldrT="[Texto]" custT="1"/>
      <dgm:spPr/>
      <dgm:t>
        <a:bodyPr lIns="72000" tIns="36000" rIns="108000"/>
        <a:lstStyle/>
        <a:p>
          <a:r>
            <a:rPr lang="en-US" sz="1050" b="1" dirty="0" smtClean="0"/>
            <a:t>Group of Xuzhou Construction Machinery </a:t>
          </a:r>
          <a:r>
            <a:rPr lang="en-US" sz="1050" b="1" dirty="0" smtClean="0">
              <a:solidFill>
                <a:srgbClr val="FF0000"/>
              </a:solidFill>
            </a:rPr>
            <a:t>(XCMG)</a:t>
          </a:r>
        </a:p>
        <a:p>
          <a:r>
            <a:rPr lang="en-US" sz="1050" b="1" dirty="0" smtClean="0"/>
            <a:t>No. 7 construction machinery industry of China</a:t>
          </a:r>
          <a:endParaRPr lang="es-NI" sz="1050" b="1" dirty="0"/>
        </a:p>
      </dgm:t>
    </dgm:pt>
    <dgm:pt modelId="{BAAC611C-E7B6-4B48-92A1-633C2A40297C}" type="parTrans" cxnId="{E92AB93A-05F2-4E5E-B9FB-B3737F4DADE8}">
      <dgm:prSet/>
      <dgm:spPr/>
      <dgm:t>
        <a:bodyPr/>
        <a:lstStyle/>
        <a:p>
          <a:endParaRPr lang="es-NI"/>
        </a:p>
      </dgm:t>
    </dgm:pt>
    <dgm:pt modelId="{BA958569-5015-4701-A069-10B0F191FA26}" type="sibTrans" cxnId="{E92AB93A-05F2-4E5E-B9FB-B3737F4DADE8}">
      <dgm:prSet/>
      <dgm:spPr/>
      <dgm:t>
        <a:bodyPr/>
        <a:lstStyle/>
        <a:p>
          <a:endParaRPr lang="es-NI"/>
        </a:p>
      </dgm:t>
    </dgm:pt>
    <dgm:pt modelId="{905A8309-5143-4C51-AB34-CE726172F6E4}">
      <dgm:prSet phldrT="[Texto]" phldr="1" custT="1"/>
      <dgm:spPr>
        <a:blipFill rotWithShape="0">
          <a:blip xmlns:r="http://schemas.openxmlformats.org/officeDocument/2006/relationships" r:embed="rId3"/>
          <a:stretch>
            <a:fillRect/>
          </a:stretch>
        </a:blipFill>
      </dgm:spPr>
      <dgm:t>
        <a:bodyPr/>
        <a:lstStyle/>
        <a:p>
          <a:endParaRPr lang="es-NI" sz="1050" dirty="0"/>
        </a:p>
      </dgm:t>
    </dgm:pt>
    <dgm:pt modelId="{D94992C8-55E5-480B-A8F3-CD50BFFF5874}" type="sibTrans" cxnId="{3DA08B4D-93CE-4B8C-8D46-F130696061E7}">
      <dgm:prSet/>
      <dgm:spPr/>
      <dgm:t>
        <a:bodyPr/>
        <a:lstStyle/>
        <a:p>
          <a:endParaRPr lang="es-NI" sz="2400"/>
        </a:p>
      </dgm:t>
    </dgm:pt>
    <dgm:pt modelId="{A1C73E2A-C0B3-41A0-9223-455B02E38224}" type="parTrans" cxnId="{3DA08B4D-93CE-4B8C-8D46-F130696061E7}">
      <dgm:prSet/>
      <dgm:spPr/>
      <dgm:t>
        <a:bodyPr/>
        <a:lstStyle/>
        <a:p>
          <a:endParaRPr lang="es-NI" sz="2400"/>
        </a:p>
      </dgm:t>
    </dgm:pt>
    <dgm:pt modelId="{100911E1-6CA1-4566-828D-2F187E3D4B74}">
      <dgm:prSet custT="1"/>
      <dgm:spPr/>
      <dgm:t>
        <a:bodyPr/>
        <a:lstStyle/>
        <a:p>
          <a:r>
            <a:rPr lang="en-US" sz="1050" b="1" dirty="0" smtClean="0"/>
            <a:t>China Ocean Shipping (Group) Company </a:t>
          </a:r>
          <a:r>
            <a:rPr lang="en-US" sz="1050" b="1" dirty="0" smtClean="0">
              <a:solidFill>
                <a:srgbClr val="FF0000"/>
              </a:solidFill>
            </a:rPr>
            <a:t>(COSCO)</a:t>
          </a:r>
          <a:r>
            <a:rPr lang="en-US" sz="1050" b="1" dirty="0" smtClean="0"/>
            <a:t>;</a:t>
          </a:r>
          <a:endParaRPr lang="es-NI" sz="1050" b="1" dirty="0" smtClean="0"/>
        </a:p>
      </dgm:t>
    </dgm:pt>
    <dgm:pt modelId="{792D4663-016B-49C9-861D-35E549E7CC6C}" type="parTrans" cxnId="{F459C1C0-74D0-4514-8905-BE7E54283964}">
      <dgm:prSet/>
      <dgm:spPr/>
      <dgm:t>
        <a:bodyPr/>
        <a:lstStyle/>
        <a:p>
          <a:endParaRPr lang="es-NI"/>
        </a:p>
      </dgm:t>
    </dgm:pt>
    <dgm:pt modelId="{7673EEFE-96A4-4896-8867-D94BF910D032}" type="sibTrans" cxnId="{F459C1C0-74D0-4514-8905-BE7E54283964}">
      <dgm:prSet/>
      <dgm:spPr/>
      <dgm:t>
        <a:bodyPr/>
        <a:lstStyle/>
        <a:p>
          <a:endParaRPr lang="es-NI"/>
        </a:p>
      </dgm:t>
    </dgm:pt>
    <dgm:pt modelId="{0714C385-15A4-4B9E-A1FA-D43DCF23FD63}">
      <dgm:prSet custT="1"/>
      <dgm:spPr/>
      <dgm:t>
        <a:bodyPr/>
        <a:lstStyle/>
        <a:p>
          <a:r>
            <a:rPr lang="es-NI" sz="1050" b="1" dirty="0" smtClean="0"/>
            <a:t>World leader in shipping</a:t>
          </a:r>
        </a:p>
      </dgm:t>
    </dgm:pt>
    <dgm:pt modelId="{8F4534C9-8276-4126-8758-AE3DC0B24E5D}" type="parTrans" cxnId="{63236414-09E4-459C-93C2-291EEE4ACAFA}">
      <dgm:prSet/>
      <dgm:spPr/>
      <dgm:t>
        <a:bodyPr/>
        <a:lstStyle/>
        <a:p>
          <a:endParaRPr lang="es-NI"/>
        </a:p>
      </dgm:t>
    </dgm:pt>
    <dgm:pt modelId="{8776EDBF-6996-4936-BB73-DAB00463D8E1}" type="sibTrans" cxnId="{63236414-09E4-459C-93C2-291EEE4ACAFA}">
      <dgm:prSet/>
      <dgm:spPr/>
      <dgm:t>
        <a:bodyPr/>
        <a:lstStyle/>
        <a:p>
          <a:endParaRPr lang="es-NI"/>
        </a:p>
      </dgm:t>
    </dgm:pt>
    <dgm:pt modelId="{71A1FE70-8443-43F7-8230-EB48414BEA0A}">
      <dgm:prSet phldrT="[Texto]" custT="1"/>
      <dgm:spPr/>
      <dgm:t>
        <a:bodyPr/>
        <a:lstStyle/>
        <a:p>
          <a:r>
            <a:rPr lang="en-US" sz="1050" b="1" dirty="0" smtClean="0"/>
            <a:t>The world's largest manufacturer of shipping containers</a:t>
          </a:r>
          <a:endParaRPr lang="es-NI" sz="1050" b="1" dirty="0">
            <a:solidFill>
              <a:srgbClr val="C00000"/>
            </a:solidFill>
          </a:endParaRPr>
        </a:p>
      </dgm:t>
    </dgm:pt>
    <dgm:pt modelId="{996CD6B0-402E-481A-9A96-6AEDAC115FFB}" type="parTrans" cxnId="{9C1D0AAC-BA0C-4F57-BCBA-61077E169460}">
      <dgm:prSet/>
      <dgm:spPr/>
      <dgm:t>
        <a:bodyPr/>
        <a:lstStyle/>
        <a:p>
          <a:endParaRPr lang="es-NI"/>
        </a:p>
      </dgm:t>
    </dgm:pt>
    <dgm:pt modelId="{6704AC9A-3E12-46B9-A5B0-94F16A0E330A}" type="sibTrans" cxnId="{9C1D0AAC-BA0C-4F57-BCBA-61077E169460}">
      <dgm:prSet/>
      <dgm:spPr/>
      <dgm:t>
        <a:bodyPr/>
        <a:lstStyle/>
        <a:p>
          <a:endParaRPr lang="es-NI"/>
        </a:p>
      </dgm:t>
    </dgm:pt>
    <dgm:pt modelId="{D589E41E-8258-4EAC-BA9E-7C566F9A57E6}">
      <dgm:prSet custT="1"/>
      <dgm:spPr/>
      <dgm:t>
        <a:bodyPr/>
        <a:lstStyle/>
        <a:p>
          <a:r>
            <a:rPr lang="en-US" sz="1050" b="1" dirty="0" smtClean="0"/>
            <a:t>Major industry group of building materials of China</a:t>
          </a:r>
          <a:endParaRPr lang="es-NI" sz="1050" b="1" dirty="0">
            <a:solidFill>
              <a:srgbClr val="C00000"/>
            </a:solidFill>
          </a:endParaRPr>
        </a:p>
      </dgm:t>
    </dgm:pt>
    <dgm:pt modelId="{757D0695-2D8C-4B9A-BDB6-3FAF6418EAB2}" type="parTrans" cxnId="{9639594C-FF66-436C-89CD-7E4E958997E4}">
      <dgm:prSet/>
      <dgm:spPr/>
      <dgm:t>
        <a:bodyPr/>
        <a:lstStyle/>
        <a:p>
          <a:endParaRPr lang="es-NI"/>
        </a:p>
      </dgm:t>
    </dgm:pt>
    <dgm:pt modelId="{88C15663-B9D4-41EC-81E7-EFBAD9E8B6E1}" type="sibTrans" cxnId="{9639594C-FF66-436C-89CD-7E4E958997E4}">
      <dgm:prSet/>
      <dgm:spPr/>
      <dgm:t>
        <a:bodyPr/>
        <a:lstStyle/>
        <a:p>
          <a:endParaRPr lang="es-NI"/>
        </a:p>
      </dgm:t>
    </dgm:pt>
    <dgm:pt modelId="{29241BF9-CA37-49CD-9A05-11201252FCFB}" type="pres">
      <dgm:prSet presAssocID="{270F25D9-E1C8-42FB-8E40-DC6D517A3E8C}" presName="Name0" presStyleCnt="0">
        <dgm:presLayoutVars>
          <dgm:dir/>
          <dgm:animLvl val="lvl"/>
          <dgm:resizeHandles val="exact"/>
        </dgm:presLayoutVars>
      </dgm:prSet>
      <dgm:spPr/>
      <dgm:t>
        <a:bodyPr/>
        <a:lstStyle/>
        <a:p>
          <a:endParaRPr lang="es-NI"/>
        </a:p>
      </dgm:t>
    </dgm:pt>
    <dgm:pt modelId="{D2A4FC9B-C431-4110-8F87-5DC027C5CD0C}" type="pres">
      <dgm:prSet presAssocID="{0D9DB225-A062-48C3-A481-6C094506D719}" presName="linNode" presStyleCnt="0"/>
      <dgm:spPr/>
    </dgm:pt>
    <dgm:pt modelId="{7372BB89-F7AC-42C8-B047-918FAF06997A}" type="pres">
      <dgm:prSet presAssocID="{0D9DB225-A062-48C3-A481-6C094506D719}" presName="parentText" presStyleLbl="node1" presStyleIdx="0" presStyleCnt="4" custScaleY="74981">
        <dgm:presLayoutVars>
          <dgm:chMax val="1"/>
          <dgm:bulletEnabled val="1"/>
        </dgm:presLayoutVars>
      </dgm:prSet>
      <dgm:spPr/>
      <dgm:t>
        <a:bodyPr/>
        <a:lstStyle/>
        <a:p>
          <a:endParaRPr lang="es-NI"/>
        </a:p>
      </dgm:t>
    </dgm:pt>
    <dgm:pt modelId="{271E8EA6-0B4B-43E8-91C9-2902F27AEBAD}" type="pres">
      <dgm:prSet presAssocID="{0D9DB225-A062-48C3-A481-6C094506D719}" presName="descendantText" presStyleLbl="alignAccFollowNode1" presStyleIdx="0" presStyleCnt="4">
        <dgm:presLayoutVars>
          <dgm:bulletEnabled val="1"/>
        </dgm:presLayoutVars>
      </dgm:prSet>
      <dgm:spPr/>
      <dgm:t>
        <a:bodyPr/>
        <a:lstStyle/>
        <a:p>
          <a:endParaRPr lang="es-NI"/>
        </a:p>
      </dgm:t>
    </dgm:pt>
    <dgm:pt modelId="{01F62897-7520-4669-9D7B-37A8AC8BE754}" type="pres">
      <dgm:prSet presAssocID="{20640853-A59D-46D0-85F2-7BF8E5BDA402}" presName="sp" presStyleCnt="0"/>
      <dgm:spPr/>
    </dgm:pt>
    <dgm:pt modelId="{42445806-7465-44A0-864C-3F7ABA2C09DE}" type="pres">
      <dgm:prSet presAssocID="{905A8309-5143-4C51-AB34-CE726172F6E4}" presName="linNode" presStyleCnt="0"/>
      <dgm:spPr/>
    </dgm:pt>
    <dgm:pt modelId="{C1179FCE-9EBB-49AB-879D-B76BBB62B67D}" type="pres">
      <dgm:prSet presAssocID="{905A8309-5143-4C51-AB34-CE726172F6E4}" presName="parentText" presStyleLbl="node1" presStyleIdx="1" presStyleCnt="4">
        <dgm:presLayoutVars>
          <dgm:chMax val="1"/>
          <dgm:bulletEnabled val="1"/>
        </dgm:presLayoutVars>
      </dgm:prSet>
      <dgm:spPr/>
      <dgm:t>
        <a:bodyPr/>
        <a:lstStyle/>
        <a:p>
          <a:endParaRPr lang="es-NI"/>
        </a:p>
      </dgm:t>
    </dgm:pt>
    <dgm:pt modelId="{B77CC369-4BFC-4946-8D6B-25D4ADB93065}" type="pres">
      <dgm:prSet presAssocID="{905A8309-5143-4C51-AB34-CE726172F6E4}" presName="descendantText" presStyleLbl="alignAccFollowNode1" presStyleIdx="1" presStyleCnt="4">
        <dgm:presLayoutVars>
          <dgm:bulletEnabled val="1"/>
        </dgm:presLayoutVars>
      </dgm:prSet>
      <dgm:spPr/>
      <dgm:t>
        <a:bodyPr/>
        <a:lstStyle/>
        <a:p>
          <a:endParaRPr lang="es-NI"/>
        </a:p>
      </dgm:t>
    </dgm:pt>
    <dgm:pt modelId="{F1325256-D128-465E-9CED-93EF4116BF1B}" type="pres">
      <dgm:prSet presAssocID="{D94992C8-55E5-480B-A8F3-CD50BFFF5874}" presName="sp" presStyleCnt="0"/>
      <dgm:spPr/>
    </dgm:pt>
    <dgm:pt modelId="{910F8F69-49F9-4EE0-AA34-A3C84F057ADE}" type="pres">
      <dgm:prSet presAssocID="{901015DA-3677-43E7-852E-CE73E2C69672}" presName="linNode" presStyleCnt="0"/>
      <dgm:spPr/>
    </dgm:pt>
    <dgm:pt modelId="{514D6378-8764-4983-880D-CCAA56F4F5EA}" type="pres">
      <dgm:prSet presAssocID="{901015DA-3677-43E7-852E-CE73E2C69672}" presName="parentText" presStyleLbl="node1" presStyleIdx="2" presStyleCnt="4">
        <dgm:presLayoutVars>
          <dgm:chMax val="1"/>
          <dgm:bulletEnabled val="1"/>
        </dgm:presLayoutVars>
      </dgm:prSet>
      <dgm:spPr/>
      <dgm:t>
        <a:bodyPr/>
        <a:lstStyle/>
        <a:p>
          <a:endParaRPr lang="es-NI"/>
        </a:p>
      </dgm:t>
    </dgm:pt>
    <dgm:pt modelId="{A216B842-93B5-486D-9933-28BE64D474EF}" type="pres">
      <dgm:prSet presAssocID="{901015DA-3677-43E7-852E-CE73E2C69672}" presName="descendantText" presStyleLbl="alignAccFollowNode1" presStyleIdx="2" presStyleCnt="4" custScaleY="139080">
        <dgm:presLayoutVars>
          <dgm:bulletEnabled val="1"/>
        </dgm:presLayoutVars>
      </dgm:prSet>
      <dgm:spPr/>
      <dgm:t>
        <a:bodyPr/>
        <a:lstStyle/>
        <a:p>
          <a:endParaRPr lang="es-NI"/>
        </a:p>
      </dgm:t>
    </dgm:pt>
    <dgm:pt modelId="{07154A1F-0C42-4E22-9486-72858747B6F3}" type="pres">
      <dgm:prSet presAssocID="{DED23E2C-B3EF-457E-B7B4-83D2CAE333C8}" presName="sp" presStyleCnt="0"/>
      <dgm:spPr/>
    </dgm:pt>
    <dgm:pt modelId="{2DA973AA-FA51-4D94-B6F4-75D1FD4E45FC}" type="pres">
      <dgm:prSet presAssocID="{4A292E1C-F69A-4EE6-AF75-D4D3B9D8A7E5}" presName="linNode" presStyleCnt="0"/>
      <dgm:spPr/>
    </dgm:pt>
    <dgm:pt modelId="{3CFB696B-1499-4B56-B96B-A392122D0125}" type="pres">
      <dgm:prSet presAssocID="{4A292E1C-F69A-4EE6-AF75-D4D3B9D8A7E5}" presName="parentText" presStyleLbl="node1" presStyleIdx="3" presStyleCnt="4">
        <dgm:presLayoutVars>
          <dgm:chMax val="1"/>
          <dgm:bulletEnabled val="1"/>
        </dgm:presLayoutVars>
      </dgm:prSet>
      <dgm:spPr/>
      <dgm:t>
        <a:bodyPr/>
        <a:lstStyle/>
        <a:p>
          <a:endParaRPr lang="es-NI"/>
        </a:p>
      </dgm:t>
    </dgm:pt>
    <dgm:pt modelId="{6251B54F-9BC5-4586-849C-DE1E801F94C4}" type="pres">
      <dgm:prSet presAssocID="{4A292E1C-F69A-4EE6-AF75-D4D3B9D8A7E5}" presName="descendantText" presStyleLbl="alignAccFollowNode1" presStyleIdx="3" presStyleCnt="4">
        <dgm:presLayoutVars>
          <dgm:bulletEnabled val="1"/>
        </dgm:presLayoutVars>
      </dgm:prSet>
      <dgm:spPr/>
      <dgm:t>
        <a:bodyPr/>
        <a:lstStyle/>
        <a:p>
          <a:endParaRPr lang="es-NI"/>
        </a:p>
      </dgm:t>
    </dgm:pt>
  </dgm:ptLst>
  <dgm:cxnLst>
    <dgm:cxn modelId="{9C1D0AAC-BA0C-4F57-BCBA-61077E169460}" srcId="{901015DA-3677-43E7-852E-CE73E2C69672}" destId="{71A1FE70-8443-43F7-8230-EB48414BEA0A}" srcOrd="1" destOrd="0" parTransId="{996CD6B0-402E-481A-9A96-6AEDAC115FFB}" sibTransId="{6704AC9A-3E12-46B9-A5B0-94F16A0E330A}"/>
    <dgm:cxn modelId="{6DA3AB31-0A01-4B48-B08C-FC113BECAEB5}" type="presOf" srcId="{4A292E1C-F69A-4EE6-AF75-D4D3B9D8A7E5}" destId="{3CFB696B-1499-4B56-B96B-A392122D0125}" srcOrd="0" destOrd="0" presId="urn:microsoft.com/office/officeart/2005/8/layout/vList5"/>
    <dgm:cxn modelId="{63236414-09E4-459C-93C2-291EEE4ACAFA}" srcId="{905A8309-5143-4C51-AB34-CE726172F6E4}" destId="{0714C385-15A4-4B9E-A1FA-D43DCF23FD63}" srcOrd="2" destOrd="0" parTransId="{8F4534C9-8276-4126-8758-AE3DC0B24E5D}" sibTransId="{8776EDBF-6996-4936-BB73-DAB00463D8E1}"/>
    <dgm:cxn modelId="{5B2CD3A0-37C5-47EF-A4FA-88575437E5B1}" type="presOf" srcId="{D589E41E-8258-4EAC-BA9E-7C566F9A57E6}" destId="{6251B54F-9BC5-4586-849C-DE1E801F94C4}" srcOrd="0" destOrd="1" presId="urn:microsoft.com/office/officeart/2005/8/layout/vList5"/>
    <dgm:cxn modelId="{4D921141-84E2-4FBC-8CAA-CB80B1D1DB07}" type="presOf" srcId="{100911E1-6CA1-4566-828D-2F187E3D4B74}" destId="{B77CC369-4BFC-4946-8D6B-25D4ADB93065}" srcOrd="0" destOrd="1" presId="urn:microsoft.com/office/officeart/2005/8/layout/vList5"/>
    <dgm:cxn modelId="{84694013-00DD-46D5-A226-9E0BE9C3387F}" type="presOf" srcId="{9AB82F9D-0C77-4170-89DE-E4AA9B837129}" destId="{6251B54F-9BC5-4586-849C-DE1E801F94C4}" srcOrd="0" destOrd="0" presId="urn:microsoft.com/office/officeart/2005/8/layout/vList5"/>
    <dgm:cxn modelId="{C51F4F12-07AE-46D3-86DA-3AC9CC2CA179}" type="presOf" srcId="{51AA8C75-3902-4C19-9087-F22B583BEFE5}" destId="{271E8EA6-0B4B-43E8-91C9-2902F27AEBAD}" srcOrd="0" destOrd="0" presId="urn:microsoft.com/office/officeart/2005/8/layout/vList5"/>
    <dgm:cxn modelId="{22DDECAA-CA23-4A49-A7DC-69EEF54D5ED2}" srcId="{905A8309-5143-4C51-AB34-CE726172F6E4}" destId="{135C9591-3C75-4A58-9FD1-BEA1BDD8C871}" srcOrd="0" destOrd="0" parTransId="{18AB4EB5-A412-4BCA-84D9-FD48775C7A66}" sibTransId="{4AEE01A0-8530-4F7E-86A5-F12F92C038D7}"/>
    <dgm:cxn modelId="{A125C008-13CC-4A00-B0EE-2BBF6578E7ED}" type="presOf" srcId="{901015DA-3677-43E7-852E-CE73E2C69672}" destId="{514D6378-8764-4983-880D-CCAA56F4F5EA}" srcOrd="0" destOrd="0" presId="urn:microsoft.com/office/officeart/2005/8/layout/vList5"/>
    <dgm:cxn modelId="{37A0CAF7-94C4-4273-A9D1-DE4F7F3604EB}" type="presOf" srcId="{905A8309-5143-4C51-AB34-CE726172F6E4}" destId="{C1179FCE-9EBB-49AB-879D-B76BBB62B67D}" srcOrd="0" destOrd="0" presId="urn:microsoft.com/office/officeart/2005/8/layout/vList5"/>
    <dgm:cxn modelId="{28631E26-0D47-4E33-8A18-B66E30AD187F}" srcId="{270F25D9-E1C8-42FB-8E40-DC6D517A3E8C}" destId="{901015DA-3677-43E7-852E-CE73E2C69672}" srcOrd="2" destOrd="0" parTransId="{22465A33-3512-4B22-9672-DEDAC9732826}" sibTransId="{DED23E2C-B3EF-457E-B7B4-83D2CAE333C8}"/>
    <dgm:cxn modelId="{9B8ED61B-5CB4-465F-92E4-58E4E561A819}" type="presOf" srcId="{270F25D9-E1C8-42FB-8E40-DC6D517A3E8C}" destId="{29241BF9-CA37-49CD-9A05-11201252FCFB}" srcOrd="0" destOrd="0" presId="urn:microsoft.com/office/officeart/2005/8/layout/vList5"/>
    <dgm:cxn modelId="{F459C1C0-74D0-4514-8905-BE7E54283964}" srcId="{905A8309-5143-4C51-AB34-CE726172F6E4}" destId="{100911E1-6CA1-4566-828D-2F187E3D4B74}" srcOrd="1" destOrd="0" parTransId="{792D4663-016B-49C9-861D-35E549E7CC6C}" sibTransId="{7673EEFE-96A4-4896-8867-D94BF910D032}"/>
    <dgm:cxn modelId="{6E261A6A-128F-4F0F-9E65-83825025AB80}" type="presOf" srcId="{14ABB981-5353-45AB-9D68-66F7EE5F8186}" destId="{A216B842-93B5-486D-9933-28BE64D474EF}" srcOrd="0" destOrd="0" presId="urn:microsoft.com/office/officeart/2005/8/layout/vList5"/>
    <dgm:cxn modelId="{14425D5C-70FB-44EC-A2D4-DAEDC1F764E6}" type="presOf" srcId="{135C9591-3C75-4A58-9FD1-BEA1BDD8C871}" destId="{B77CC369-4BFC-4946-8D6B-25D4ADB93065}" srcOrd="0" destOrd="0" presId="urn:microsoft.com/office/officeart/2005/8/layout/vList5"/>
    <dgm:cxn modelId="{F0C3A18C-9A7A-41A5-862C-53C4B8CE6C13}" type="presOf" srcId="{71A1FE70-8443-43F7-8230-EB48414BEA0A}" destId="{A216B842-93B5-486D-9933-28BE64D474EF}" srcOrd="0" destOrd="1" presId="urn:microsoft.com/office/officeart/2005/8/layout/vList5"/>
    <dgm:cxn modelId="{BA22CC3D-4B3A-40D1-9B15-20C12CB55E19}" srcId="{901015DA-3677-43E7-852E-CE73E2C69672}" destId="{14ABB981-5353-45AB-9D68-66F7EE5F8186}" srcOrd="0" destOrd="0" parTransId="{B2C09F21-9A0A-470F-859A-E982C97C1CCE}" sibTransId="{35997187-D267-492C-8A7E-B521BD7B592F}"/>
    <dgm:cxn modelId="{B8589527-C3E9-42FB-9F91-4EF1DD94448D}" type="presOf" srcId="{0714C385-15A4-4B9E-A1FA-D43DCF23FD63}" destId="{B77CC369-4BFC-4946-8D6B-25D4ADB93065}" srcOrd="0" destOrd="2" presId="urn:microsoft.com/office/officeart/2005/8/layout/vList5"/>
    <dgm:cxn modelId="{B9B017A5-91C1-4698-B84C-8771D18998FF}" srcId="{270F25D9-E1C8-42FB-8E40-DC6D517A3E8C}" destId="{4A292E1C-F69A-4EE6-AF75-D4D3B9D8A7E5}" srcOrd="3" destOrd="0" parTransId="{063873BB-4207-4CB8-B54B-7C8810F47273}" sibTransId="{F4A48808-BB73-4DFA-80AE-57B96CDA5B27}"/>
    <dgm:cxn modelId="{3DA08B4D-93CE-4B8C-8D46-F130696061E7}" srcId="{270F25D9-E1C8-42FB-8E40-DC6D517A3E8C}" destId="{905A8309-5143-4C51-AB34-CE726172F6E4}" srcOrd="1" destOrd="0" parTransId="{A1C73E2A-C0B3-41A0-9223-455B02E38224}" sibTransId="{D94992C8-55E5-480B-A8F3-CD50BFFF5874}"/>
    <dgm:cxn modelId="{A52B01BF-530E-4954-A58D-5CC5E04B2E9D}" srcId="{4A292E1C-F69A-4EE6-AF75-D4D3B9D8A7E5}" destId="{9AB82F9D-0C77-4170-89DE-E4AA9B837129}" srcOrd="0" destOrd="0" parTransId="{D2AA6DA8-DA71-470A-8399-969D2CE27300}" sibTransId="{0010D5E0-D668-459A-9D35-7EBC648FA048}"/>
    <dgm:cxn modelId="{9639594C-FF66-436C-89CD-7E4E958997E4}" srcId="{4A292E1C-F69A-4EE6-AF75-D4D3B9D8A7E5}" destId="{D589E41E-8258-4EAC-BA9E-7C566F9A57E6}" srcOrd="1" destOrd="0" parTransId="{757D0695-2D8C-4B9A-BDB6-3FAF6418EAB2}" sibTransId="{88C15663-B9D4-41EC-81E7-EFBAD9E8B6E1}"/>
    <dgm:cxn modelId="{E92AB93A-05F2-4E5E-B9FB-B3737F4DADE8}" srcId="{0D9DB225-A062-48C3-A481-6C094506D719}" destId="{51AA8C75-3902-4C19-9087-F22B583BEFE5}" srcOrd="0" destOrd="0" parTransId="{BAAC611C-E7B6-4B48-92A1-633C2A40297C}" sibTransId="{BA958569-5015-4701-A069-10B0F191FA26}"/>
    <dgm:cxn modelId="{5DAA5FA2-5BDD-4090-A6B0-C77B5077849C}" type="presOf" srcId="{0D9DB225-A062-48C3-A481-6C094506D719}" destId="{7372BB89-F7AC-42C8-B047-918FAF06997A}" srcOrd="0" destOrd="0" presId="urn:microsoft.com/office/officeart/2005/8/layout/vList5"/>
    <dgm:cxn modelId="{38C08EDE-5BD2-4729-8960-64118880D92F}" srcId="{270F25D9-E1C8-42FB-8E40-DC6D517A3E8C}" destId="{0D9DB225-A062-48C3-A481-6C094506D719}" srcOrd="0" destOrd="0" parTransId="{FD0FA728-14C8-43CC-A872-AE2835B75CF4}" sibTransId="{20640853-A59D-46D0-85F2-7BF8E5BDA402}"/>
    <dgm:cxn modelId="{B7E7214D-FF3D-4896-9E1A-A8AD9E4B0463}" type="presParOf" srcId="{29241BF9-CA37-49CD-9A05-11201252FCFB}" destId="{D2A4FC9B-C431-4110-8F87-5DC027C5CD0C}" srcOrd="0" destOrd="0" presId="urn:microsoft.com/office/officeart/2005/8/layout/vList5"/>
    <dgm:cxn modelId="{E12521F9-C1D7-4668-ABCB-ABCDB6E60826}" type="presParOf" srcId="{D2A4FC9B-C431-4110-8F87-5DC027C5CD0C}" destId="{7372BB89-F7AC-42C8-B047-918FAF06997A}" srcOrd="0" destOrd="0" presId="urn:microsoft.com/office/officeart/2005/8/layout/vList5"/>
    <dgm:cxn modelId="{5BEE9B71-DC15-45AF-BA2D-F0AEFFD35A31}" type="presParOf" srcId="{D2A4FC9B-C431-4110-8F87-5DC027C5CD0C}" destId="{271E8EA6-0B4B-43E8-91C9-2902F27AEBAD}" srcOrd="1" destOrd="0" presId="urn:microsoft.com/office/officeart/2005/8/layout/vList5"/>
    <dgm:cxn modelId="{171AC467-1266-41C4-9088-4AABE53233C4}" type="presParOf" srcId="{29241BF9-CA37-49CD-9A05-11201252FCFB}" destId="{01F62897-7520-4669-9D7B-37A8AC8BE754}" srcOrd="1" destOrd="0" presId="urn:microsoft.com/office/officeart/2005/8/layout/vList5"/>
    <dgm:cxn modelId="{923D0C0B-AE46-4BC3-9002-D960D02ACFBD}" type="presParOf" srcId="{29241BF9-CA37-49CD-9A05-11201252FCFB}" destId="{42445806-7465-44A0-864C-3F7ABA2C09DE}" srcOrd="2" destOrd="0" presId="urn:microsoft.com/office/officeart/2005/8/layout/vList5"/>
    <dgm:cxn modelId="{93E3A489-EEE3-4237-AF34-F0568F5E44E9}" type="presParOf" srcId="{42445806-7465-44A0-864C-3F7ABA2C09DE}" destId="{C1179FCE-9EBB-49AB-879D-B76BBB62B67D}" srcOrd="0" destOrd="0" presId="urn:microsoft.com/office/officeart/2005/8/layout/vList5"/>
    <dgm:cxn modelId="{59D10CF3-F8BA-44FF-B37B-9410D03B1C26}" type="presParOf" srcId="{42445806-7465-44A0-864C-3F7ABA2C09DE}" destId="{B77CC369-4BFC-4946-8D6B-25D4ADB93065}" srcOrd="1" destOrd="0" presId="urn:microsoft.com/office/officeart/2005/8/layout/vList5"/>
    <dgm:cxn modelId="{B9057E5C-C79C-4301-A952-243D2F1B7205}" type="presParOf" srcId="{29241BF9-CA37-49CD-9A05-11201252FCFB}" destId="{F1325256-D128-465E-9CED-93EF4116BF1B}" srcOrd="3" destOrd="0" presId="urn:microsoft.com/office/officeart/2005/8/layout/vList5"/>
    <dgm:cxn modelId="{42B594B8-9A4F-41A9-874C-B75D690D2D16}" type="presParOf" srcId="{29241BF9-CA37-49CD-9A05-11201252FCFB}" destId="{910F8F69-49F9-4EE0-AA34-A3C84F057ADE}" srcOrd="4" destOrd="0" presId="urn:microsoft.com/office/officeart/2005/8/layout/vList5"/>
    <dgm:cxn modelId="{9E8AA09F-F065-456C-8DFD-8E4EF579D430}" type="presParOf" srcId="{910F8F69-49F9-4EE0-AA34-A3C84F057ADE}" destId="{514D6378-8764-4983-880D-CCAA56F4F5EA}" srcOrd="0" destOrd="0" presId="urn:microsoft.com/office/officeart/2005/8/layout/vList5"/>
    <dgm:cxn modelId="{C1FAD6E2-24F1-43F4-BBD7-7610F8AD59B0}" type="presParOf" srcId="{910F8F69-49F9-4EE0-AA34-A3C84F057ADE}" destId="{A216B842-93B5-486D-9933-28BE64D474EF}" srcOrd="1" destOrd="0" presId="urn:microsoft.com/office/officeart/2005/8/layout/vList5"/>
    <dgm:cxn modelId="{CE1A9057-6101-412C-A8B2-0ADFAF8A1A24}" type="presParOf" srcId="{29241BF9-CA37-49CD-9A05-11201252FCFB}" destId="{07154A1F-0C42-4E22-9486-72858747B6F3}" srcOrd="5" destOrd="0" presId="urn:microsoft.com/office/officeart/2005/8/layout/vList5"/>
    <dgm:cxn modelId="{854DA1DC-A5D8-4155-B7AE-A24A26E0F9F0}" type="presParOf" srcId="{29241BF9-CA37-49CD-9A05-11201252FCFB}" destId="{2DA973AA-FA51-4D94-B6F4-75D1FD4E45FC}" srcOrd="6" destOrd="0" presId="urn:microsoft.com/office/officeart/2005/8/layout/vList5"/>
    <dgm:cxn modelId="{9B03DC59-3B49-45CF-B0C8-9264B066072F}" type="presParOf" srcId="{2DA973AA-FA51-4D94-B6F4-75D1FD4E45FC}" destId="{3CFB696B-1499-4B56-B96B-A392122D0125}" srcOrd="0" destOrd="0" presId="urn:microsoft.com/office/officeart/2005/8/layout/vList5"/>
    <dgm:cxn modelId="{BD256778-0AFF-4A6F-9662-E4082C83A9F3}" type="presParOf" srcId="{2DA973AA-FA51-4D94-B6F4-75D1FD4E45FC}" destId="{6251B54F-9BC5-4586-849C-DE1E801F94C4}" srcOrd="1" destOrd="0" presId="urn:microsoft.com/office/officeart/2005/8/layout/vList5"/>
  </dgm:cxnLst>
  <dgm:bg>
    <a:solidFill>
      <a:schemeClr val="accent5">
        <a:lumMod val="40000"/>
        <a:lumOff val="60000"/>
      </a:schemeClr>
    </a:solidFill>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73AD700-9AB9-44CB-A8B8-DB572E7F9D60}" type="doc">
      <dgm:prSet loTypeId="urn:microsoft.com/office/officeart/2005/8/layout/equation1" loCatId="process" qsTypeId="urn:microsoft.com/office/officeart/2005/8/quickstyle/simple2" qsCatId="simple" csTypeId="urn:microsoft.com/office/officeart/2005/8/colors/colorful4" csCatId="colorful" phldr="1"/>
      <dgm:spPr/>
      <dgm:t>
        <a:bodyPr/>
        <a:lstStyle/>
        <a:p>
          <a:endParaRPr lang="es-NI"/>
        </a:p>
      </dgm:t>
    </dgm:pt>
    <dgm:pt modelId="{7E07C6FC-4F83-4DAD-A67E-438ABA3F8B45}">
      <dgm:prSet phldrT="[Texto]" custT="1"/>
      <dgm:spPr/>
      <dgm:t>
        <a:bodyPr/>
        <a:lstStyle/>
        <a:p>
          <a:r>
            <a:rPr lang="es-MX" sz="1200" b="1" dirty="0" smtClean="0"/>
            <a:t>HKND</a:t>
          </a:r>
          <a:endParaRPr lang="es-NI" sz="1200" b="1" dirty="0"/>
        </a:p>
      </dgm:t>
    </dgm:pt>
    <dgm:pt modelId="{967228E0-0538-4654-BF92-2D3DCCB21CBC}" type="parTrans" cxnId="{EFB56737-C58A-4AFC-8FFF-9D230C43D85B}">
      <dgm:prSet/>
      <dgm:spPr/>
      <dgm:t>
        <a:bodyPr/>
        <a:lstStyle/>
        <a:p>
          <a:endParaRPr lang="es-NI" sz="300" b="1">
            <a:solidFill>
              <a:schemeClr val="tx1"/>
            </a:solidFill>
          </a:endParaRPr>
        </a:p>
      </dgm:t>
    </dgm:pt>
    <dgm:pt modelId="{49E28A8F-170C-4E84-BC15-FCD1E351BC70}" type="sibTrans" cxnId="{EFB56737-C58A-4AFC-8FFF-9D230C43D85B}">
      <dgm:prSet custT="1"/>
      <dgm:spPr/>
      <dgm:t>
        <a:bodyPr/>
        <a:lstStyle/>
        <a:p>
          <a:endParaRPr lang="es-NI" sz="300" b="1">
            <a:solidFill>
              <a:schemeClr val="tx1"/>
            </a:solidFill>
          </a:endParaRPr>
        </a:p>
      </dgm:t>
    </dgm:pt>
    <dgm:pt modelId="{41FDB83E-309A-4E81-B2C1-0B38BDC66385}">
      <dgm:prSet phldrT="[Texto]" custT="1"/>
      <dgm:spPr/>
      <dgm:t>
        <a:bodyPr/>
        <a:lstStyle/>
        <a:p>
          <a:r>
            <a:rPr lang="es-MX" sz="1200" b="1" dirty="0" smtClean="0"/>
            <a:t>PRIVATE EQUITY FUNDS</a:t>
          </a:r>
          <a:endParaRPr lang="es-NI" sz="1200" b="1" dirty="0"/>
        </a:p>
      </dgm:t>
    </dgm:pt>
    <dgm:pt modelId="{9BB614A7-AFE8-4A5C-BD51-90931BE99256}" type="parTrans" cxnId="{15009881-66C6-431D-9EBF-0075426F3707}">
      <dgm:prSet/>
      <dgm:spPr/>
      <dgm:t>
        <a:bodyPr/>
        <a:lstStyle/>
        <a:p>
          <a:endParaRPr lang="es-NI" sz="300" b="1">
            <a:solidFill>
              <a:schemeClr val="tx1"/>
            </a:solidFill>
          </a:endParaRPr>
        </a:p>
      </dgm:t>
    </dgm:pt>
    <dgm:pt modelId="{8B6735DC-E703-4564-9D24-14241CB11854}" type="sibTrans" cxnId="{15009881-66C6-431D-9EBF-0075426F3707}">
      <dgm:prSet custT="1"/>
      <dgm:spPr/>
      <dgm:t>
        <a:bodyPr/>
        <a:lstStyle/>
        <a:p>
          <a:endParaRPr lang="es-NI" sz="300" b="1">
            <a:solidFill>
              <a:schemeClr val="tx1"/>
            </a:solidFill>
          </a:endParaRPr>
        </a:p>
      </dgm:t>
    </dgm:pt>
    <dgm:pt modelId="{165E7565-A3ED-4ECA-A2F8-83F150621D15}">
      <dgm:prSet phldrT="[Texto]" custT="1"/>
      <dgm:spPr/>
      <dgm:t>
        <a:bodyPr/>
        <a:lstStyle/>
        <a:p>
          <a:r>
            <a:rPr lang="es-MX" sz="1200" b="1" dirty="0" smtClean="0"/>
            <a:t>PRIVATE INVESTMENT BANKS</a:t>
          </a:r>
          <a:endParaRPr lang="es-NI" sz="1200" b="1" dirty="0"/>
        </a:p>
      </dgm:t>
    </dgm:pt>
    <dgm:pt modelId="{BAC54700-574E-4A44-8BA8-3E4A1389DB09}" type="parTrans" cxnId="{049ADE2A-A85E-47F4-BFC8-4D4FB7E9CD5B}">
      <dgm:prSet/>
      <dgm:spPr/>
      <dgm:t>
        <a:bodyPr/>
        <a:lstStyle/>
        <a:p>
          <a:endParaRPr lang="es-NI" sz="300" b="1">
            <a:solidFill>
              <a:schemeClr val="tx1"/>
            </a:solidFill>
          </a:endParaRPr>
        </a:p>
      </dgm:t>
    </dgm:pt>
    <dgm:pt modelId="{3681C424-4D59-4FBF-85FC-B73C6F4B9019}" type="sibTrans" cxnId="{049ADE2A-A85E-47F4-BFC8-4D4FB7E9CD5B}">
      <dgm:prSet custT="1"/>
      <dgm:spPr/>
      <dgm:t>
        <a:bodyPr/>
        <a:lstStyle/>
        <a:p>
          <a:endParaRPr lang="es-NI" sz="300" b="1">
            <a:solidFill>
              <a:schemeClr val="tx1"/>
            </a:solidFill>
          </a:endParaRPr>
        </a:p>
      </dgm:t>
    </dgm:pt>
    <dgm:pt modelId="{98470C59-9C4D-46C8-8F2C-B0C63A28F1D4}">
      <dgm:prSet phldrT="[Texto]" custT="1"/>
      <dgm:spPr/>
      <dgm:t>
        <a:bodyPr/>
        <a:lstStyle/>
        <a:p>
          <a:r>
            <a:rPr lang="es-MX" sz="1200" b="1" dirty="0" smtClean="0"/>
            <a:t>MULTILATERAL BANKS</a:t>
          </a:r>
          <a:endParaRPr lang="es-NI" sz="1200" b="1" dirty="0"/>
        </a:p>
      </dgm:t>
    </dgm:pt>
    <dgm:pt modelId="{3316D3BF-1EBD-4C78-ACD6-8F4D176C7481}" type="parTrans" cxnId="{5A0F8C28-7637-4A56-BD8B-3635B1B23259}">
      <dgm:prSet/>
      <dgm:spPr/>
      <dgm:t>
        <a:bodyPr/>
        <a:lstStyle/>
        <a:p>
          <a:endParaRPr lang="es-NI" sz="300" b="1">
            <a:solidFill>
              <a:schemeClr val="tx1"/>
            </a:solidFill>
          </a:endParaRPr>
        </a:p>
      </dgm:t>
    </dgm:pt>
    <dgm:pt modelId="{59A17BA0-5993-4726-8A5B-23B927C947E8}" type="sibTrans" cxnId="{5A0F8C28-7637-4A56-BD8B-3635B1B23259}">
      <dgm:prSet/>
      <dgm:spPr/>
      <dgm:t>
        <a:bodyPr/>
        <a:lstStyle/>
        <a:p>
          <a:endParaRPr lang="es-NI" sz="300" b="1">
            <a:solidFill>
              <a:schemeClr val="tx1"/>
            </a:solidFill>
          </a:endParaRPr>
        </a:p>
      </dgm:t>
    </dgm:pt>
    <dgm:pt modelId="{62218583-9426-41F7-BE43-36FCD137FB67}" type="pres">
      <dgm:prSet presAssocID="{273AD700-9AB9-44CB-A8B8-DB572E7F9D60}" presName="linearFlow" presStyleCnt="0">
        <dgm:presLayoutVars>
          <dgm:dir/>
          <dgm:resizeHandles val="exact"/>
        </dgm:presLayoutVars>
      </dgm:prSet>
      <dgm:spPr/>
      <dgm:t>
        <a:bodyPr/>
        <a:lstStyle/>
        <a:p>
          <a:endParaRPr lang="es-NI"/>
        </a:p>
      </dgm:t>
    </dgm:pt>
    <dgm:pt modelId="{7D225005-8C1D-432D-A6A5-F201F95222AB}" type="pres">
      <dgm:prSet presAssocID="{7E07C6FC-4F83-4DAD-A67E-438ABA3F8B45}" presName="node" presStyleLbl="node1" presStyleIdx="0" presStyleCnt="4" custLinFactNeighborX="-55663" custLinFactNeighborY="-224">
        <dgm:presLayoutVars>
          <dgm:bulletEnabled val="1"/>
        </dgm:presLayoutVars>
      </dgm:prSet>
      <dgm:spPr/>
      <dgm:t>
        <a:bodyPr/>
        <a:lstStyle/>
        <a:p>
          <a:endParaRPr lang="es-NI"/>
        </a:p>
      </dgm:t>
    </dgm:pt>
    <dgm:pt modelId="{829FD292-1827-4BEB-87A6-1925EAAF7DF0}" type="pres">
      <dgm:prSet presAssocID="{49E28A8F-170C-4E84-BC15-FCD1E351BC70}" presName="spacerL" presStyleCnt="0"/>
      <dgm:spPr/>
      <dgm:t>
        <a:bodyPr/>
        <a:lstStyle/>
        <a:p>
          <a:endParaRPr lang="es-NI"/>
        </a:p>
      </dgm:t>
    </dgm:pt>
    <dgm:pt modelId="{69EF0076-14A7-41BA-8D58-E975FC39EB74}" type="pres">
      <dgm:prSet presAssocID="{49E28A8F-170C-4E84-BC15-FCD1E351BC70}" presName="sibTrans" presStyleLbl="sibTrans2D1" presStyleIdx="0" presStyleCnt="3"/>
      <dgm:spPr/>
      <dgm:t>
        <a:bodyPr/>
        <a:lstStyle/>
        <a:p>
          <a:endParaRPr lang="es-NI"/>
        </a:p>
      </dgm:t>
    </dgm:pt>
    <dgm:pt modelId="{046A0B2C-A838-497A-98FA-69221878789E}" type="pres">
      <dgm:prSet presAssocID="{49E28A8F-170C-4E84-BC15-FCD1E351BC70}" presName="spacerR" presStyleCnt="0"/>
      <dgm:spPr/>
      <dgm:t>
        <a:bodyPr/>
        <a:lstStyle/>
        <a:p>
          <a:endParaRPr lang="es-NI"/>
        </a:p>
      </dgm:t>
    </dgm:pt>
    <dgm:pt modelId="{1340EE8D-DA57-44F6-B04A-500ACCE307B3}" type="pres">
      <dgm:prSet presAssocID="{41FDB83E-309A-4E81-B2C1-0B38BDC66385}" presName="node" presStyleLbl="node1" presStyleIdx="1" presStyleCnt="4">
        <dgm:presLayoutVars>
          <dgm:bulletEnabled val="1"/>
        </dgm:presLayoutVars>
      </dgm:prSet>
      <dgm:spPr/>
      <dgm:t>
        <a:bodyPr/>
        <a:lstStyle/>
        <a:p>
          <a:endParaRPr lang="es-NI"/>
        </a:p>
      </dgm:t>
    </dgm:pt>
    <dgm:pt modelId="{5E27D196-9801-4407-871A-C7EEA13D5B10}" type="pres">
      <dgm:prSet presAssocID="{8B6735DC-E703-4564-9D24-14241CB11854}" presName="spacerL" presStyleCnt="0"/>
      <dgm:spPr/>
      <dgm:t>
        <a:bodyPr/>
        <a:lstStyle/>
        <a:p>
          <a:endParaRPr lang="es-NI"/>
        </a:p>
      </dgm:t>
    </dgm:pt>
    <dgm:pt modelId="{A8449E17-4130-4CD6-8046-540F26BF5AAA}" type="pres">
      <dgm:prSet presAssocID="{8B6735DC-E703-4564-9D24-14241CB11854}" presName="sibTrans" presStyleLbl="sibTrans2D1" presStyleIdx="1" presStyleCnt="3"/>
      <dgm:spPr/>
      <dgm:t>
        <a:bodyPr/>
        <a:lstStyle/>
        <a:p>
          <a:endParaRPr lang="es-NI"/>
        </a:p>
      </dgm:t>
    </dgm:pt>
    <dgm:pt modelId="{DEC3880D-30A7-4324-8A24-3FD93779F7D5}" type="pres">
      <dgm:prSet presAssocID="{8B6735DC-E703-4564-9D24-14241CB11854}" presName="spacerR" presStyleCnt="0"/>
      <dgm:spPr/>
      <dgm:t>
        <a:bodyPr/>
        <a:lstStyle/>
        <a:p>
          <a:endParaRPr lang="es-NI"/>
        </a:p>
      </dgm:t>
    </dgm:pt>
    <dgm:pt modelId="{EC073812-86F2-43AF-B434-1308FAE88FAE}" type="pres">
      <dgm:prSet presAssocID="{165E7565-A3ED-4ECA-A2F8-83F150621D15}" presName="node" presStyleLbl="node1" presStyleIdx="2" presStyleCnt="4" custScaleX="162660">
        <dgm:presLayoutVars>
          <dgm:bulletEnabled val="1"/>
        </dgm:presLayoutVars>
      </dgm:prSet>
      <dgm:spPr/>
      <dgm:t>
        <a:bodyPr/>
        <a:lstStyle/>
        <a:p>
          <a:endParaRPr lang="es-NI"/>
        </a:p>
      </dgm:t>
    </dgm:pt>
    <dgm:pt modelId="{8565A91E-7F9D-49D9-8730-1AA7BE1D9D68}" type="pres">
      <dgm:prSet presAssocID="{3681C424-4D59-4FBF-85FC-B73C6F4B9019}" presName="spacerL" presStyleCnt="0"/>
      <dgm:spPr/>
      <dgm:t>
        <a:bodyPr/>
        <a:lstStyle/>
        <a:p>
          <a:endParaRPr lang="es-NI"/>
        </a:p>
      </dgm:t>
    </dgm:pt>
    <dgm:pt modelId="{EEE63568-32D8-49D1-9A94-DA4E5BB99E4A}" type="pres">
      <dgm:prSet presAssocID="{3681C424-4D59-4FBF-85FC-B73C6F4B9019}" presName="sibTrans" presStyleLbl="sibTrans2D1" presStyleIdx="2" presStyleCnt="3"/>
      <dgm:spPr>
        <a:prstGeom prst="mathPlus">
          <a:avLst/>
        </a:prstGeom>
      </dgm:spPr>
      <dgm:t>
        <a:bodyPr/>
        <a:lstStyle/>
        <a:p>
          <a:endParaRPr lang="es-NI"/>
        </a:p>
      </dgm:t>
    </dgm:pt>
    <dgm:pt modelId="{D564DFD1-FF39-4DB3-B72B-C1EF51A97FCC}" type="pres">
      <dgm:prSet presAssocID="{3681C424-4D59-4FBF-85FC-B73C6F4B9019}" presName="spacerR" presStyleCnt="0"/>
      <dgm:spPr/>
      <dgm:t>
        <a:bodyPr/>
        <a:lstStyle/>
        <a:p>
          <a:endParaRPr lang="es-NI"/>
        </a:p>
      </dgm:t>
    </dgm:pt>
    <dgm:pt modelId="{96834C17-9E4D-44EA-B73B-3018C3611A1D}" type="pres">
      <dgm:prSet presAssocID="{98470C59-9C4D-46C8-8F2C-B0C63A28F1D4}" presName="node" presStyleLbl="node1" presStyleIdx="3" presStyleCnt="4" custScaleX="186125">
        <dgm:presLayoutVars>
          <dgm:bulletEnabled val="1"/>
        </dgm:presLayoutVars>
      </dgm:prSet>
      <dgm:spPr/>
      <dgm:t>
        <a:bodyPr/>
        <a:lstStyle/>
        <a:p>
          <a:endParaRPr lang="es-NI"/>
        </a:p>
      </dgm:t>
    </dgm:pt>
  </dgm:ptLst>
  <dgm:cxnLst>
    <dgm:cxn modelId="{1702F250-D55A-4EFA-91BC-C72BA33502DA}" type="presOf" srcId="{3681C424-4D59-4FBF-85FC-B73C6F4B9019}" destId="{EEE63568-32D8-49D1-9A94-DA4E5BB99E4A}" srcOrd="0" destOrd="0" presId="urn:microsoft.com/office/officeart/2005/8/layout/equation1"/>
    <dgm:cxn modelId="{8CAB909F-8C73-4E77-8D29-129EB67EC386}" type="presOf" srcId="{273AD700-9AB9-44CB-A8B8-DB572E7F9D60}" destId="{62218583-9426-41F7-BE43-36FCD137FB67}" srcOrd="0" destOrd="0" presId="urn:microsoft.com/office/officeart/2005/8/layout/equation1"/>
    <dgm:cxn modelId="{049ADE2A-A85E-47F4-BFC8-4D4FB7E9CD5B}" srcId="{273AD700-9AB9-44CB-A8B8-DB572E7F9D60}" destId="{165E7565-A3ED-4ECA-A2F8-83F150621D15}" srcOrd="2" destOrd="0" parTransId="{BAC54700-574E-4A44-8BA8-3E4A1389DB09}" sibTransId="{3681C424-4D59-4FBF-85FC-B73C6F4B9019}"/>
    <dgm:cxn modelId="{D8129ECE-C65E-4144-950E-02E8347D8FFA}" type="presOf" srcId="{165E7565-A3ED-4ECA-A2F8-83F150621D15}" destId="{EC073812-86F2-43AF-B434-1308FAE88FAE}" srcOrd="0" destOrd="0" presId="urn:microsoft.com/office/officeart/2005/8/layout/equation1"/>
    <dgm:cxn modelId="{D0706A1D-90B5-4F9C-8443-9934F11D5895}" type="presOf" srcId="{98470C59-9C4D-46C8-8F2C-B0C63A28F1D4}" destId="{96834C17-9E4D-44EA-B73B-3018C3611A1D}" srcOrd="0" destOrd="0" presId="urn:microsoft.com/office/officeart/2005/8/layout/equation1"/>
    <dgm:cxn modelId="{15009881-66C6-431D-9EBF-0075426F3707}" srcId="{273AD700-9AB9-44CB-A8B8-DB572E7F9D60}" destId="{41FDB83E-309A-4E81-B2C1-0B38BDC66385}" srcOrd="1" destOrd="0" parTransId="{9BB614A7-AFE8-4A5C-BD51-90931BE99256}" sibTransId="{8B6735DC-E703-4564-9D24-14241CB11854}"/>
    <dgm:cxn modelId="{EFB56737-C58A-4AFC-8FFF-9D230C43D85B}" srcId="{273AD700-9AB9-44CB-A8B8-DB572E7F9D60}" destId="{7E07C6FC-4F83-4DAD-A67E-438ABA3F8B45}" srcOrd="0" destOrd="0" parTransId="{967228E0-0538-4654-BF92-2D3DCCB21CBC}" sibTransId="{49E28A8F-170C-4E84-BC15-FCD1E351BC70}"/>
    <dgm:cxn modelId="{2AA4E104-742A-4A4F-8CCA-5D6A013D8313}" type="presOf" srcId="{41FDB83E-309A-4E81-B2C1-0B38BDC66385}" destId="{1340EE8D-DA57-44F6-B04A-500ACCE307B3}" srcOrd="0" destOrd="0" presId="urn:microsoft.com/office/officeart/2005/8/layout/equation1"/>
    <dgm:cxn modelId="{8701F27A-E55A-4E7D-B1E1-C5E5E0E759CE}" type="presOf" srcId="{49E28A8F-170C-4E84-BC15-FCD1E351BC70}" destId="{69EF0076-14A7-41BA-8D58-E975FC39EB74}" srcOrd="0" destOrd="0" presId="urn:microsoft.com/office/officeart/2005/8/layout/equation1"/>
    <dgm:cxn modelId="{E0930B06-8898-460F-A91E-EA56AA511763}" type="presOf" srcId="{7E07C6FC-4F83-4DAD-A67E-438ABA3F8B45}" destId="{7D225005-8C1D-432D-A6A5-F201F95222AB}" srcOrd="0" destOrd="0" presId="urn:microsoft.com/office/officeart/2005/8/layout/equation1"/>
    <dgm:cxn modelId="{9E51336C-72AC-41D5-BAE1-EEF10BC5C0E6}" type="presOf" srcId="{8B6735DC-E703-4564-9D24-14241CB11854}" destId="{A8449E17-4130-4CD6-8046-540F26BF5AAA}" srcOrd="0" destOrd="0" presId="urn:microsoft.com/office/officeart/2005/8/layout/equation1"/>
    <dgm:cxn modelId="{5A0F8C28-7637-4A56-BD8B-3635B1B23259}" srcId="{273AD700-9AB9-44CB-A8B8-DB572E7F9D60}" destId="{98470C59-9C4D-46C8-8F2C-B0C63A28F1D4}" srcOrd="3" destOrd="0" parTransId="{3316D3BF-1EBD-4C78-ACD6-8F4D176C7481}" sibTransId="{59A17BA0-5993-4726-8A5B-23B927C947E8}"/>
    <dgm:cxn modelId="{9CF2BBD8-B3B5-4758-85DA-C4D9287C047E}" type="presParOf" srcId="{62218583-9426-41F7-BE43-36FCD137FB67}" destId="{7D225005-8C1D-432D-A6A5-F201F95222AB}" srcOrd="0" destOrd="0" presId="urn:microsoft.com/office/officeart/2005/8/layout/equation1"/>
    <dgm:cxn modelId="{A860E7FD-5B2A-461E-8EDD-462447F8DC19}" type="presParOf" srcId="{62218583-9426-41F7-BE43-36FCD137FB67}" destId="{829FD292-1827-4BEB-87A6-1925EAAF7DF0}" srcOrd="1" destOrd="0" presId="urn:microsoft.com/office/officeart/2005/8/layout/equation1"/>
    <dgm:cxn modelId="{7A6F5870-044B-4DF2-ACE9-AFAE064E0985}" type="presParOf" srcId="{62218583-9426-41F7-BE43-36FCD137FB67}" destId="{69EF0076-14A7-41BA-8D58-E975FC39EB74}" srcOrd="2" destOrd="0" presId="urn:microsoft.com/office/officeart/2005/8/layout/equation1"/>
    <dgm:cxn modelId="{AF3657A4-BD6D-43D9-9322-4F346EE4CE37}" type="presParOf" srcId="{62218583-9426-41F7-BE43-36FCD137FB67}" destId="{046A0B2C-A838-497A-98FA-69221878789E}" srcOrd="3" destOrd="0" presId="urn:microsoft.com/office/officeart/2005/8/layout/equation1"/>
    <dgm:cxn modelId="{6A93F4EC-6EF5-4243-8910-1644379FF2CB}" type="presParOf" srcId="{62218583-9426-41F7-BE43-36FCD137FB67}" destId="{1340EE8D-DA57-44F6-B04A-500ACCE307B3}" srcOrd="4" destOrd="0" presId="urn:microsoft.com/office/officeart/2005/8/layout/equation1"/>
    <dgm:cxn modelId="{7CE76079-EBD9-495C-A302-1E220E4133D0}" type="presParOf" srcId="{62218583-9426-41F7-BE43-36FCD137FB67}" destId="{5E27D196-9801-4407-871A-C7EEA13D5B10}" srcOrd="5" destOrd="0" presId="urn:microsoft.com/office/officeart/2005/8/layout/equation1"/>
    <dgm:cxn modelId="{8B53E53F-CFA3-4124-B6B5-E6BFCFB1BC06}" type="presParOf" srcId="{62218583-9426-41F7-BE43-36FCD137FB67}" destId="{A8449E17-4130-4CD6-8046-540F26BF5AAA}" srcOrd="6" destOrd="0" presId="urn:microsoft.com/office/officeart/2005/8/layout/equation1"/>
    <dgm:cxn modelId="{28E5360F-BE28-415D-BAF8-D44116CE3E0E}" type="presParOf" srcId="{62218583-9426-41F7-BE43-36FCD137FB67}" destId="{DEC3880D-30A7-4324-8A24-3FD93779F7D5}" srcOrd="7" destOrd="0" presId="urn:microsoft.com/office/officeart/2005/8/layout/equation1"/>
    <dgm:cxn modelId="{247E86A8-E294-4C60-96C0-75B50DF20AC1}" type="presParOf" srcId="{62218583-9426-41F7-BE43-36FCD137FB67}" destId="{EC073812-86F2-43AF-B434-1308FAE88FAE}" srcOrd="8" destOrd="0" presId="urn:microsoft.com/office/officeart/2005/8/layout/equation1"/>
    <dgm:cxn modelId="{9538B804-4326-4D4B-801C-3DCFA4B24CA1}" type="presParOf" srcId="{62218583-9426-41F7-BE43-36FCD137FB67}" destId="{8565A91E-7F9D-49D9-8730-1AA7BE1D9D68}" srcOrd="9" destOrd="0" presId="urn:microsoft.com/office/officeart/2005/8/layout/equation1"/>
    <dgm:cxn modelId="{3858D527-39FC-4083-85C3-3BE5043E3DD4}" type="presParOf" srcId="{62218583-9426-41F7-BE43-36FCD137FB67}" destId="{EEE63568-32D8-49D1-9A94-DA4E5BB99E4A}" srcOrd="10" destOrd="0" presId="urn:microsoft.com/office/officeart/2005/8/layout/equation1"/>
    <dgm:cxn modelId="{D2BA538E-C42D-4E63-9F36-DB7B4B27E14F}" type="presParOf" srcId="{62218583-9426-41F7-BE43-36FCD137FB67}" destId="{D564DFD1-FF39-4DB3-B72B-C1EF51A97FCC}" srcOrd="11" destOrd="0" presId="urn:microsoft.com/office/officeart/2005/8/layout/equation1"/>
    <dgm:cxn modelId="{ABE9341B-05C3-44EC-BCA2-F39FF2650AD6}" type="presParOf" srcId="{62218583-9426-41F7-BE43-36FCD137FB67}" destId="{96834C17-9E4D-44EA-B73B-3018C3611A1D}" srcOrd="12" destOrd="0" presId="urn:microsoft.com/office/officeart/2005/8/layout/equation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2AD991B-77A6-4C5E-992D-40AF18E1A13B}" type="doc">
      <dgm:prSet loTypeId="urn:microsoft.com/office/officeart/2005/8/layout/vProcess5" loCatId="process" qsTypeId="urn:microsoft.com/office/officeart/2005/8/quickstyle/3d1" qsCatId="3D" csTypeId="urn:microsoft.com/office/officeart/2005/8/colors/colorful4" csCatId="colorful" phldr="1"/>
      <dgm:spPr/>
      <dgm:t>
        <a:bodyPr/>
        <a:lstStyle/>
        <a:p>
          <a:endParaRPr lang="es-ES"/>
        </a:p>
      </dgm:t>
    </dgm:pt>
    <dgm:pt modelId="{CE0DC39E-53F5-4B5C-A5B2-6EE340E64AF0}">
      <dgm:prSet phldrT="[Texto]" custT="1"/>
      <dgm:spPr/>
      <dgm:t>
        <a:bodyPr/>
        <a:lstStyle/>
        <a:p>
          <a:r>
            <a:rPr lang="en-US" sz="1800" dirty="0" smtClean="0"/>
            <a:t>All construction projects have an environmental and social cost.</a:t>
          </a:r>
          <a:endParaRPr lang="es-ES" sz="1800" dirty="0"/>
        </a:p>
      </dgm:t>
    </dgm:pt>
    <dgm:pt modelId="{7393FBD3-A56E-4C53-9AFB-60EE85A648F7}" type="parTrans" cxnId="{B5FB92A8-4C8B-48AF-8B74-C668DB0F1FF9}">
      <dgm:prSet/>
      <dgm:spPr/>
      <dgm:t>
        <a:bodyPr/>
        <a:lstStyle/>
        <a:p>
          <a:endParaRPr lang="es-ES"/>
        </a:p>
      </dgm:t>
    </dgm:pt>
    <dgm:pt modelId="{D01FF4C0-3B04-4F21-8321-569BE6129075}" type="sibTrans" cxnId="{B5FB92A8-4C8B-48AF-8B74-C668DB0F1FF9}">
      <dgm:prSet/>
      <dgm:spPr/>
      <dgm:t>
        <a:bodyPr/>
        <a:lstStyle/>
        <a:p>
          <a:endParaRPr lang="es-ES"/>
        </a:p>
      </dgm:t>
    </dgm:pt>
    <dgm:pt modelId="{6B0DEB60-D86B-4B18-B145-EEF6DEF46A5B}">
      <dgm:prSet phldrT="[Texto]" custT="1"/>
      <dgm:spPr/>
      <dgm:t>
        <a:bodyPr/>
        <a:lstStyle/>
        <a:p>
          <a:r>
            <a:rPr lang="en-US" sz="1800" dirty="0" smtClean="0"/>
            <a:t>The route has been chosen, engineering choices have been made and the necessary adjustments that minimize environmental and social impact have been decided.</a:t>
          </a:r>
          <a:endParaRPr lang="es-ES" sz="1800" dirty="0"/>
        </a:p>
      </dgm:t>
    </dgm:pt>
    <dgm:pt modelId="{A982ACF4-0E4A-433B-A4EF-7A405AEBC4B4}" type="parTrans" cxnId="{DA094260-362A-4441-94A4-CBDA00D745DF}">
      <dgm:prSet/>
      <dgm:spPr/>
      <dgm:t>
        <a:bodyPr/>
        <a:lstStyle/>
        <a:p>
          <a:endParaRPr lang="es-ES"/>
        </a:p>
      </dgm:t>
    </dgm:pt>
    <dgm:pt modelId="{C13E5DD6-3FB0-4559-9124-E075CE33D745}" type="sibTrans" cxnId="{DA094260-362A-4441-94A4-CBDA00D745DF}">
      <dgm:prSet/>
      <dgm:spPr/>
      <dgm:t>
        <a:bodyPr/>
        <a:lstStyle/>
        <a:p>
          <a:endParaRPr lang="es-ES"/>
        </a:p>
      </dgm:t>
    </dgm:pt>
    <dgm:pt modelId="{2951E911-9B26-46C0-984E-AC2A2255EE83}">
      <dgm:prSet phldrT="[Texto]" custT="1"/>
      <dgm:spPr/>
      <dgm:t>
        <a:bodyPr/>
        <a:lstStyle/>
        <a:p>
          <a:r>
            <a:rPr lang="es-NI" sz="1800" dirty="0" err="1" smtClean="0"/>
            <a:t>Mitigation</a:t>
          </a:r>
          <a:r>
            <a:rPr lang="es-NI" sz="1800" dirty="0" smtClean="0"/>
            <a:t> and </a:t>
          </a:r>
          <a:r>
            <a:rPr lang="es-NI" sz="1800" dirty="0" err="1" smtClean="0"/>
            <a:t>compensation</a:t>
          </a:r>
          <a:r>
            <a:rPr lang="es-NI" sz="1800" dirty="0" smtClean="0"/>
            <a:t> </a:t>
          </a:r>
          <a:r>
            <a:rPr lang="es-NI" sz="1800" dirty="0" err="1" smtClean="0"/>
            <a:t>measures</a:t>
          </a:r>
          <a:r>
            <a:rPr lang="es-NI" sz="1800" dirty="0" smtClean="0"/>
            <a:t>, </a:t>
          </a:r>
          <a:r>
            <a:rPr lang="es-NI" sz="1800" dirty="0" err="1" smtClean="0"/>
            <a:t>improving</a:t>
          </a:r>
          <a:r>
            <a:rPr lang="es-NI" sz="1800" dirty="0" smtClean="0"/>
            <a:t> </a:t>
          </a:r>
          <a:r>
            <a:rPr lang="es-NI" sz="1800" dirty="0" err="1" smtClean="0"/>
            <a:t>the</a:t>
          </a:r>
          <a:r>
            <a:rPr lang="es-NI" sz="1800" dirty="0" smtClean="0"/>
            <a:t> </a:t>
          </a:r>
          <a:r>
            <a:rPr lang="es-NI" sz="1800" dirty="0" err="1" smtClean="0"/>
            <a:t>environment</a:t>
          </a:r>
          <a:r>
            <a:rPr lang="es-NI" sz="1800" dirty="0" smtClean="0"/>
            <a:t> </a:t>
          </a:r>
          <a:r>
            <a:rPr lang="es-NI" sz="1800" dirty="0" err="1" smtClean="0"/>
            <a:t>to</a:t>
          </a:r>
          <a:r>
            <a:rPr lang="es-NI" sz="1800" dirty="0" smtClean="0"/>
            <a:t> cause a net positive </a:t>
          </a:r>
          <a:r>
            <a:rPr lang="es-NI" sz="1800" dirty="0" err="1" smtClean="0"/>
            <a:t>environmental</a:t>
          </a:r>
          <a:r>
            <a:rPr lang="es-NI" sz="1800" dirty="0" smtClean="0"/>
            <a:t> </a:t>
          </a:r>
          <a:r>
            <a:rPr lang="es-NI" sz="1800" dirty="0" err="1" smtClean="0"/>
            <a:t>impact</a:t>
          </a:r>
          <a:endParaRPr lang="es-ES" sz="1800" dirty="0"/>
        </a:p>
      </dgm:t>
    </dgm:pt>
    <dgm:pt modelId="{6FF4A17B-BA75-4734-B830-2A396C464BA7}" type="parTrans" cxnId="{E4A2A9E4-CF8B-464C-A197-D3A892F04DDD}">
      <dgm:prSet/>
      <dgm:spPr/>
      <dgm:t>
        <a:bodyPr/>
        <a:lstStyle/>
        <a:p>
          <a:endParaRPr lang="es-ES"/>
        </a:p>
      </dgm:t>
    </dgm:pt>
    <dgm:pt modelId="{2A83EEFB-A5C0-4BCF-A19D-D561C1D3EC79}" type="sibTrans" cxnId="{E4A2A9E4-CF8B-464C-A197-D3A892F04DDD}">
      <dgm:prSet/>
      <dgm:spPr/>
      <dgm:t>
        <a:bodyPr/>
        <a:lstStyle/>
        <a:p>
          <a:endParaRPr lang="es-ES"/>
        </a:p>
      </dgm:t>
    </dgm:pt>
    <dgm:pt modelId="{436824BB-7388-40A2-B2C4-8E5A430A8F55}">
      <dgm:prSet phldrT="[Texto]" custT="1"/>
      <dgm:spPr/>
      <dgm:t>
        <a:bodyPr/>
        <a:lstStyle/>
        <a:p>
          <a:pPr algn="ctr"/>
          <a:r>
            <a:rPr lang="en-US" sz="1800" b="1" dirty="0" smtClean="0"/>
            <a:t>THE GOAL IS A POSITIVE NET ENVIRONMENTAL IMPACT, WHETHER IN THE AREA OF CANAL OR AT THE NATIONAL LEVEL. WITH THE RESOURCES FOR MASSIVE REFORESTATION, WHICH CAN INCREASE THE RESILIENCE OF THE ECOSYSTEMS.</a:t>
          </a:r>
          <a:endParaRPr lang="es-ES" sz="1800" b="1" dirty="0"/>
        </a:p>
      </dgm:t>
    </dgm:pt>
    <dgm:pt modelId="{87CBD20D-C698-4CE3-9772-126FFF05CFEC}" type="parTrans" cxnId="{50E6D9C6-EE32-4753-B9E9-549719874354}">
      <dgm:prSet/>
      <dgm:spPr/>
      <dgm:t>
        <a:bodyPr/>
        <a:lstStyle/>
        <a:p>
          <a:endParaRPr lang="es-ES"/>
        </a:p>
      </dgm:t>
    </dgm:pt>
    <dgm:pt modelId="{D6DAA4DE-EDD3-4A9E-AB4C-D73722324E0A}" type="sibTrans" cxnId="{50E6D9C6-EE32-4753-B9E9-549719874354}">
      <dgm:prSet/>
      <dgm:spPr/>
      <dgm:t>
        <a:bodyPr/>
        <a:lstStyle/>
        <a:p>
          <a:endParaRPr lang="es-ES"/>
        </a:p>
      </dgm:t>
    </dgm:pt>
    <dgm:pt modelId="{313047B6-91A4-47C1-9FD2-7526A36E3788}" type="pres">
      <dgm:prSet presAssocID="{E2AD991B-77A6-4C5E-992D-40AF18E1A13B}" presName="outerComposite" presStyleCnt="0">
        <dgm:presLayoutVars>
          <dgm:chMax val="5"/>
          <dgm:dir/>
          <dgm:resizeHandles val="exact"/>
        </dgm:presLayoutVars>
      </dgm:prSet>
      <dgm:spPr/>
      <dgm:t>
        <a:bodyPr/>
        <a:lstStyle/>
        <a:p>
          <a:endParaRPr lang="es-NI"/>
        </a:p>
      </dgm:t>
    </dgm:pt>
    <dgm:pt modelId="{0E1F5BD5-0C9A-4831-9858-C75D2775DED4}" type="pres">
      <dgm:prSet presAssocID="{E2AD991B-77A6-4C5E-992D-40AF18E1A13B}" presName="dummyMaxCanvas" presStyleCnt="0">
        <dgm:presLayoutVars/>
      </dgm:prSet>
      <dgm:spPr/>
    </dgm:pt>
    <dgm:pt modelId="{C35408D2-FCC7-4970-B7A4-1F18A1A05EEA}" type="pres">
      <dgm:prSet presAssocID="{E2AD991B-77A6-4C5E-992D-40AF18E1A13B}" presName="FourNodes_1" presStyleLbl="node1" presStyleIdx="0" presStyleCnt="4">
        <dgm:presLayoutVars>
          <dgm:bulletEnabled val="1"/>
        </dgm:presLayoutVars>
      </dgm:prSet>
      <dgm:spPr/>
      <dgm:t>
        <a:bodyPr/>
        <a:lstStyle/>
        <a:p>
          <a:endParaRPr lang="es-NI"/>
        </a:p>
      </dgm:t>
    </dgm:pt>
    <dgm:pt modelId="{B2A9DE7F-19A9-4E1D-8812-9167C5092A08}" type="pres">
      <dgm:prSet presAssocID="{E2AD991B-77A6-4C5E-992D-40AF18E1A13B}" presName="FourNodes_2" presStyleLbl="node1" presStyleIdx="1" presStyleCnt="4" custLinFactNeighborY="-8808">
        <dgm:presLayoutVars>
          <dgm:bulletEnabled val="1"/>
        </dgm:presLayoutVars>
      </dgm:prSet>
      <dgm:spPr/>
      <dgm:t>
        <a:bodyPr/>
        <a:lstStyle/>
        <a:p>
          <a:endParaRPr lang="es-NI"/>
        </a:p>
      </dgm:t>
    </dgm:pt>
    <dgm:pt modelId="{849D175B-BEA4-4A1D-A092-E18F6C7AEB44}" type="pres">
      <dgm:prSet presAssocID="{E2AD991B-77A6-4C5E-992D-40AF18E1A13B}" presName="FourNodes_3" presStyleLbl="node1" presStyleIdx="2" presStyleCnt="4" custLinFactNeighborY="-14824">
        <dgm:presLayoutVars>
          <dgm:bulletEnabled val="1"/>
        </dgm:presLayoutVars>
      </dgm:prSet>
      <dgm:spPr/>
      <dgm:t>
        <a:bodyPr/>
        <a:lstStyle/>
        <a:p>
          <a:endParaRPr lang="es-NI"/>
        </a:p>
      </dgm:t>
    </dgm:pt>
    <dgm:pt modelId="{FBA31D21-4708-4F1C-87E3-4B8E8BE21E85}" type="pres">
      <dgm:prSet presAssocID="{E2AD991B-77A6-4C5E-992D-40AF18E1A13B}" presName="FourNodes_4" presStyleLbl="node1" presStyleIdx="3" presStyleCnt="4" custScaleY="112523" custLinFactNeighborY="-14580">
        <dgm:presLayoutVars>
          <dgm:bulletEnabled val="1"/>
        </dgm:presLayoutVars>
      </dgm:prSet>
      <dgm:spPr/>
      <dgm:t>
        <a:bodyPr/>
        <a:lstStyle/>
        <a:p>
          <a:endParaRPr lang="es-ES"/>
        </a:p>
      </dgm:t>
    </dgm:pt>
    <dgm:pt modelId="{255DBC0A-098D-4F42-AC26-683177FDD9A2}" type="pres">
      <dgm:prSet presAssocID="{E2AD991B-77A6-4C5E-992D-40AF18E1A13B}" presName="FourConn_1-2" presStyleLbl="fgAccFollowNode1" presStyleIdx="0" presStyleCnt="3">
        <dgm:presLayoutVars>
          <dgm:bulletEnabled val="1"/>
        </dgm:presLayoutVars>
      </dgm:prSet>
      <dgm:spPr/>
      <dgm:t>
        <a:bodyPr/>
        <a:lstStyle/>
        <a:p>
          <a:endParaRPr lang="es-NI"/>
        </a:p>
      </dgm:t>
    </dgm:pt>
    <dgm:pt modelId="{CDCE7046-2704-435F-91B4-BF55DA537B09}" type="pres">
      <dgm:prSet presAssocID="{E2AD991B-77A6-4C5E-992D-40AF18E1A13B}" presName="FourConn_2-3" presStyleLbl="fgAccFollowNode1" presStyleIdx="1" presStyleCnt="3">
        <dgm:presLayoutVars>
          <dgm:bulletEnabled val="1"/>
        </dgm:presLayoutVars>
      </dgm:prSet>
      <dgm:spPr/>
      <dgm:t>
        <a:bodyPr/>
        <a:lstStyle/>
        <a:p>
          <a:endParaRPr lang="es-NI"/>
        </a:p>
      </dgm:t>
    </dgm:pt>
    <dgm:pt modelId="{A88539DB-A1A5-49B2-9B3F-3CDFD71CCC0F}" type="pres">
      <dgm:prSet presAssocID="{E2AD991B-77A6-4C5E-992D-40AF18E1A13B}" presName="FourConn_3-4" presStyleLbl="fgAccFollowNode1" presStyleIdx="2" presStyleCnt="3">
        <dgm:presLayoutVars>
          <dgm:bulletEnabled val="1"/>
        </dgm:presLayoutVars>
      </dgm:prSet>
      <dgm:spPr/>
      <dgm:t>
        <a:bodyPr/>
        <a:lstStyle/>
        <a:p>
          <a:endParaRPr lang="es-NI"/>
        </a:p>
      </dgm:t>
    </dgm:pt>
    <dgm:pt modelId="{EB3AF08C-3C70-4937-B18C-39A73E75AA69}" type="pres">
      <dgm:prSet presAssocID="{E2AD991B-77A6-4C5E-992D-40AF18E1A13B}" presName="FourNodes_1_text" presStyleLbl="node1" presStyleIdx="3" presStyleCnt="4">
        <dgm:presLayoutVars>
          <dgm:bulletEnabled val="1"/>
        </dgm:presLayoutVars>
      </dgm:prSet>
      <dgm:spPr/>
      <dgm:t>
        <a:bodyPr/>
        <a:lstStyle/>
        <a:p>
          <a:endParaRPr lang="es-NI"/>
        </a:p>
      </dgm:t>
    </dgm:pt>
    <dgm:pt modelId="{47C9A36F-498E-4DAA-A4A0-6DFF5397A219}" type="pres">
      <dgm:prSet presAssocID="{E2AD991B-77A6-4C5E-992D-40AF18E1A13B}" presName="FourNodes_2_text" presStyleLbl="node1" presStyleIdx="3" presStyleCnt="4">
        <dgm:presLayoutVars>
          <dgm:bulletEnabled val="1"/>
        </dgm:presLayoutVars>
      </dgm:prSet>
      <dgm:spPr/>
      <dgm:t>
        <a:bodyPr/>
        <a:lstStyle/>
        <a:p>
          <a:endParaRPr lang="es-NI"/>
        </a:p>
      </dgm:t>
    </dgm:pt>
    <dgm:pt modelId="{03B292E8-502C-4D05-88FB-A450E3FD1045}" type="pres">
      <dgm:prSet presAssocID="{E2AD991B-77A6-4C5E-992D-40AF18E1A13B}" presName="FourNodes_3_text" presStyleLbl="node1" presStyleIdx="3" presStyleCnt="4">
        <dgm:presLayoutVars>
          <dgm:bulletEnabled val="1"/>
        </dgm:presLayoutVars>
      </dgm:prSet>
      <dgm:spPr/>
      <dgm:t>
        <a:bodyPr/>
        <a:lstStyle/>
        <a:p>
          <a:endParaRPr lang="es-NI"/>
        </a:p>
      </dgm:t>
    </dgm:pt>
    <dgm:pt modelId="{A5DDD1AA-6120-414D-984A-360DD7BDAE56}" type="pres">
      <dgm:prSet presAssocID="{E2AD991B-77A6-4C5E-992D-40AF18E1A13B}" presName="FourNodes_4_text" presStyleLbl="node1" presStyleIdx="3" presStyleCnt="4">
        <dgm:presLayoutVars>
          <dgm:bulletEnabled val="1"/>
        </dgm:presLayoutVars>
      </dgm:prSet>
      <dgm:spPr/>
      <dgm:t>
        <a:bodyPr/>
        <a:lstStyle/>
        <a:p>
          <a:endParaRPr lang="es-ES"/>
        </a:p>
      </dgm:t>
    </dgm:pt>
  </dgm:ptLst>
  <dgm:cxnLst>
    <dgm:cxn modelId="{5CE7FD92-3152-4ECB-AC79-4CDBC290403D}" type="presOf" srcId="{436824BB-7388-40A2-B2C4-8E5A430A8F55}" destId="{A5DDD1AA-6120-414D-984A-360DD7BDAE56}" srcOrd="1" destOrd="0" presId="urn:microsoft.com/office/officeart/2005/8/layout/vProcess5"/>
    <dgm:cxn modelId="{50E6D9C6-EE32-4753-B9E9-549719874354}" srcId="{E2AD991B-77A6-4C5E-992D-40AF18E1A13B}" destId="{436824BB-7388-40A2-B2C4-8E5A430A8F55}" srcOrd="3" destOrd="0" parTransId="{87CBD20D-C698-4CE3-9772-126FFF05CFEC}" sibTransId="{D6DAA4DE-EDD3-4A9E-AB4C-D73722324E0A}"/>
    <dgm:cxn modelId="{4A1EFBA0-0ECF-4C58-8C38-94AEBAA3A6A6}" type="presOf" srcId="{2951E911-9B26-46C0-984E-AC2A2255EE83}" destId="{849D175B-BEA4-4A1D-A092-E18F6C7AEB44}" srcOrd="0" destOrd="0" presId="urn:microsoft.com/office/officeart/2005/8/layout/vProcess5"/>
    <dgm:cxn modelId="{F835A830-6FC6-4560-A0F9-EC6025473F88}" type="presOf" srcId="{CE0DC39E-53F5-4B5C-A5B2-6EE340E64AF0}" destId="{EB3AF08C-3C70-4937-B18C-39A73E75AA69}" srcOrd="1" destOrd="0" presId="urn:microsoft.com/office/officeart/2005/8/layout/vProcess5"/>
    <dgm:cxn modelId="{98819ECB-1D3F-4225-9825-753511CA9450}" type="presOf" srcId="{C13E5DD6-3FB0-4559-9124-E075CE33D745}" destId="{CDCE7046-2704-435F-91B4-BF55DA537B09}" srcOrd="0" destOrd="0" presId="urn:microsoft.com/office/officeart/2005/8/layout/vProcess5"/>
    <dgm:cxn modelId="{E4A2A9E4-CF8B-464C-A197-D3A892F04DDD}" srcId="{E2AD991B-77A6-4C5E-992D-40AF18E1A13B}" destId="{2951E911-9B26-46C0-984E-AC2A2255EE83}" srcOrd="2" destOrd="0" parTransId="{6FF4A17B-BA75-4734-B830-2A396C464BA7}" sibTransId="{2A83EEFB-A5C0-4BCF-A19D-D561C1D3EC79}"/>
    <dgm:cxn modelId="{A9FDE92C-0BE0-4E27-8ADA-952D33E718CD}" type="presOf" srcId="{6B0DEB60-D86B-4B18-B145-EEF6DEF46A5B}" destId="{47C9A36F-498E-4DAA-A4A0-6DFF5397A219}" srcOrd="1" destOrd="0" presId="urn:microsoft.com/office/officeart/2005/8/layout/vProcess5"/>
    <dgm:cxn modelId="{5477715B-BFEA-4F5F-A782-F10F0CF309F1}" type="presOf" srcId="{E2AD991B-77A6-4C5E-992D-40AF18E1A13B}" destId="{313047B6-91A4-47C1-9FD2-7526A36E3788}" srcOrd="0" destOrd="0" presId="urn:microsoft.com/office/officeart/2005/8/layout/vProcess5"/>
    <dgm:cxn modelId="{4BD6FF64-50C4-4910-9313-77562287ADBB}" type="presOf" srcId="{6B0DEB60-D86B-4B18-B145-EEF6DEF46A5B}" destId="{B2A9DE7F-19A9-4E1D-8812-9167C5092A08}" srcOrd="0" destOrd="0" presId="urn:microsoft.com/office/officeart/2005/8/layout/vProcess5"/>
    <dgm:cxn modelId="{DA094260-362A-4441-94A4-CBDA00D745DF}" srcId="{E2AD991B-77A6-4C5E-992D-40AF18E1A13B}" destId="{6B0DEB60-D86B-4B18-B145-EEF6DEF46A5B}" srcOrd="1" destOrd="0" parTransId="{A982ACF4-0E4A-433B-A4EF-7A405AEBC4B4}" sibTransId="{C13E5DD6-3FB0-4559-9124-E075CE33D745}"/>
    <dgm:cxn modelId="{420322DB-5E1F-452F-B4CD-0A3413CE237D}" type="presOf" srcId="{436824BB-7388-40A2-B2C4-8E5A430A8F55}" destId="{FBA31D21-4708-4F1C-87E3-4B8E8BE21E85}" srcOrd="0" destOrd="0" presId="urn:microsoft.com/office/officeart/2005/8/layout/vProcess5"/>
    <dgm:cxn modelId="{82EB9E65-3ABE-41E5-AEE4-C541E44515C1}" type="presOf" srcId="{CE0DC39E-53F5-4B5C-A5B2-6EE340E64AF0}" destId="{C35408D2-FCC7-4970-B7A4-1F18A1A05EEA}" srcOrd="0" destOrd="0" presId="urn:microsoft.com/office/officeart/2005/8/layout/vProcess5"/>
    <dgm:cxn modelId="{B5FB92A8-4C8B-48AF-8B74-C668DB0F1FF9}" srcId="{E2AD991B-77A6-4C5E-992D-40AF18E1A13B}" destId="{CE0DC39E-53F5-4B5C-A5B2-6EE340E64AF0}" srcOrd="0" destOrd="0" parTransId="{7393FBD3-A56E-4C53-9AFB-60EE85A648F7}" sibTransId="{D01FF4C0-3B04-4F21-8321-569BE6129075}"/>
    <dgm:cxn modelId="{C2A593E9-F9A8-47D8-99B1-1C2E91E386D0}" type="presOf" srcId="{2951E911-9B26-46C0-984E-AC2A2255EE83}" destId="{03B292E8-502C-4D05-88FB-A450E3FD1045}" srcOrd="1" destOrd="0" presId="urn:microsoft.com/office/officeart/2005/8/layout/vProcess5"/>
    <dgm:cxn modelId="{1BDC04F2-36D6-4035-91CE-BA262A7BA702}" type="presOf" srcId="{2A83EEFB-A5C0-4BCF-A19D-D561C1D3EC79}" destId="{A88539DB-A1A5-49B2-9B3F-3CDFD71CCC0F}" srcOrd="0" destOrd="0" presId="urn:microsoft.com/office/officeart/2005/8/layout/vProcess5"/>
    <dgm:cxn modelId="{FAD28D95-B800-40A2-975A-A7B3DB55CB0B}" type="presOf" srcId="{D01FF4C0-3B04-4F21-8321-569BE6129075}" destId="{255DBC0A-098D-4F42-AC26-683177FDD9A2}" srcOrd="0" destOrd="0" presId="urn:microsoft.com/office/officeart/2005/8/layout/vProcess5"/>
    <dgm:cxn modelId="{FB21498A-CD7F-4329-BAB1-3E6AB2615D6D}" type="presParOf" srcId="{313047B6-91A4-47C1-9FD2-7526A36E3788}" destId="{0E1F5BD5-0C9A-4831-9858-C75D2775DED4}" srcOrd="0" destOrd="0" presId="urn:microsoft.com/office/officeart/2005/8/layout/vProcess5"/>
    <dgm:cxn modelId="{1661E258-5FED-4693-9D0C-26CC3326DB9B}" type="presParOf" srcId="{313047B6-91A4-47C1-9FD2-7526A36E3788}" destId="{C35408D2-FCC7-4970-B7A4-1F18A1A05EEA}" srcOrd="1" destOrd="0" presId="urn:microsoft.com/office/officeart/2005/8/layout/vProcess5"/>
    <dgm:cxn modelId="{F80E648A-A974-4799-A751-4E0CEF79D7AE}" type="presParOf" srcId="{313047B6-91A4-47C1-9FD2-7526A36E3788}" destId="{B2A9DE7F-19A9-4E1D-8812-9167C5092A08}" srcOrd="2" destOrd="0" presId="urn:microsoft.com/office/officeart/2005/8/layout/vProcess5"/>
    <dgm:cxn modelId="{8B7FC261-23F2-4ED8-89F9-504B13306E08}" type="presParOf" srcId="{313047B6-91A4-47C1-9FD2-7526A36E3788}" destId="{849D175B-BEA4-4A1D-A092-E18F6C7AEB44}" srcOrd="3" destOrd="0" presId="urn:microsoft.com/office/officeart/2005/8/layout/vProcess5"/>
    <dgm:cxn modelId="{E72A1A29-7BA6-4CE3-BB01-7E4810A8E4E7}" type="presParOf" srcId="{313047B6-91A4-47C1-9FD2-7526A36E3788}" destId="{FBA31D21-4708-4F1C-87E3-4B8E8BE21E85}" srcOrd="4" destOrd="0" presId="urn:microsoft.com/office/officeart/2005/8/layout/vProcess5"/>
    <dgm:cxn modelId="{FF33C16A-7F4E-4438-95C7-C017119775FB}" type="presParOf" srcId="{313047B6-91A4-47C1-9FD2-7526A36E3788}" destId="{255DBC0A-098D-4F42-AC26-683177FDD9A2}" srcOrd="5" destOrd="0" presId="urn:microsoft.com/office/officeart/2005/8/layout/vProcess5"/>
    <dgm:cxn modelId="{6754C28A-BABF-482E-80A0-CCA467BA3B0C}" type="presParOf" srcId="{313047B6-91A4-47C1-9FD2-7526A36E3788}" destId="{CDCE7046-2704-435F-91B4-BF55DA537B09}" srcOrd="6" destOrd="0" presId="urn:microsoft.com/office/officeart/2005/8/layout/vProcess5"/>
    <dgm:cxn modelId="{FCFA3D62-DF99-46E2-9798-8F1302334202}" type="presParOf" srcId="{313047B6-91A4-47C1-9FD2-7526A36E3788}" destId="{A88539DB-A1A5-49B2-9B3F-3CDFD71CCC0F}" srcOrd="7" destOrd="0" presId="urn:microsoft.com/office/officeart/2005/8/layout/vProcess5"/>
    <dgm:cxn modelId="{55208385-2FB4-4A64-91CF-DAFAD352F650}" type="presParOf" srcId="{313047B6-91A4-47C1-9FD2-7526A36E3788}" destId="{EB3AF08C-3C70-4937-B18C-39A73E75AA69}" srcOrd="8" destOrd="0" presId="urn:microsoft.com/office/officeart/2005/8/layout/vProcess5"/>
    <dgm:cxn modelId="{8EDDFCD8-E1EA-4A5F-939E-9BD1C2190ED5}" type="presParOf" srcId="{313047B6-91A4-47C1-9FD2-7526A36E3788}" destId="{47C9A36F-498E-4DAA-A4A0-6DFF5397A219}" srcOrd="9" destOrd="0" presId="urn:microsoft.com/office/officeart/2005/8/layout/vProcess5"/>
    <dgm:cxn modelId="{B41D3843-AD13-4D6D-A4C9-B6AFD599A910}" type="presParOf" srcId="{313047B6-91A4-47C1-9FD2-7526A36E3788}" destId="{03B292E8-502C-4D05-88FB-A450E3FD1045}" srcOrd="10" destOrd="0" presId="urn:microsoft.com/office/officeart/2005/8/layout/vProcess5"/>
    <dgm:cxn modelId="{DAC820AC-A195-4A14-8583-A7E8C8BFF5C6}" type="presParOf" srcId="{313047B6-91A4-47C1-9FD2-7526A36E3788}" destId="{A5DDD1AA-6120-414D-984A-360DD7BDAE5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25D46DA-B666-4B34-AA0A-455A2565EDA6}" type="doc">
      <dgm:prSet loTypeId="urn:microsoft.com/office/officeart/2005/8/layout/hList7#1" loCatId="list" qsTypeId="urn:microsoft.com/office/officeart/2005/8/quickstyle/simple1" qsCatId="simple" csTypeId="urn:microsoft.com/office/officeart/2005/8/colors/colorful4" csCatId="colorful" phldr="1"/>
      <dgm:spPr/>
    </dgm:pt>
    <dgm:pt modelId="{D9A93C1B-4D1B-4F5F-A21A-B9115D58BCC9}">
      <dgm:prSet phldrT="[Texto]" custT="1"/>
      <dgm:spPr/>
      <dgm:t>
        <a:bodyPr/>
        <a:lstStyle/>
        <a:p>
          <a:r>
            <a:rPr lang="en-US" sz="1400" b="1" dirty="0" smtClean="0"/>
            <a:t>A road linking the port with </a:t>
          </a:r>
          <a:r>
            <a:rPr lang="en-US" sz="1400" b="1" dirty="0" err="1" smtClean="0"/>
            <a:t>Tola</a:t>
          </a:r>
          <a:r>
            <a:rPr lang="en-US" sz="1400" b="1" dirty="0" smtClean="0"/>
            <a:t>.</a:t>
          </a:r>
        </a:p>
        <a:p>
          <a:r>
            <a:rPr lang="en-US" sz="1400" b="1" dirty="0" smtClean="0"/>
            <a:t>A rock wall will be designed to allow a good mix of fresh and salt water for the mangroves.</a:t>
          </a:r>
          <a:endParaRPr lang="es-NI" sz="1400" dirty="0"/>
        </a:p>
      </dgm:t>
    </dgm:pt>
    <dgm:pt modelId="{F60BB993-EFE3-452B-974B-DFB8FBDE94CA}" type="parTrans" cxnId="{3BACE4F0-8AF7-4C11-9920-4B57C6802CFF}">
      <dgm:prSet/>
      <dgm:spPr/>
      <dgm:t>
        <a:bodyPr/>
        <a:lstStyle/>
        <a:p>
          <a:endParaRPr lang="es-NI"/>
        </a:p>
      </dgm:t>
    </dgm:pt>
    <dgm:pt modelId="{7DCB640D-B6B2-491C-BF38-5E1211D4C28B}" type="sibTrans" cxnId="{3BACE4F0-8AF7-4C11-9920-4B57C6802CFF}">
      <dgm:prSet/>
      <dgm:spPr/>
      <dgm:t>
        <a:bodyPr/>
        <a:lstStyle/>
        <a:p>
          <a:endParaRPr lang="es-NI"/>
        </a:p>
      </dgm:t>
    </dgm:pt>
    <dgm:pt modelId="{06BF9A69-178E-479A-A0C5-9CCBBC8D332C}">
      <dgm:prSet phldrT="[Texto]" custT="1"/>
      <dgm:spPr/>
      <dgm:t>
        <a:bodyPr/>
        <a:lstStyle/>
        <a:p>
          <a:r>
            <a:rPr lang="en-US" sz="1300" b="1" dirty="0" smtClean="0"/>
            <a:t>Small-scale dredging of the lake by suction (hydraulic)l.</a:t>
          </a:r>
        </a:p>
        <a:p>
          <a:r>
            <a:rPr lang="en-US" sz="1300" b="1" dirty="0" smtClean="0"/>
            <a:t>THERE WILL BE NO BLASTING IN THE LAKE</a:t>
          </a:r>
          <a:endParaRPr lang="es-NI" sz="1300" b="1" dirty="0" smtClean="0"/>
        </a:p>
        <a:p>
          <a:r>
            <a:rPr lang="en-US" sz="1300" b="1" dirty="0" smtClean="0"/>
            <a:t>The sand and hard materials will be arranged at along the south side of Route Canal.</a:t>
          </a:r>
          <a:endParaRPr lang="es-NI" sz="1300" dirty="0"/>
        </a:p>
      </dgm:t>
    </dgm:pt>
    <dgm:pt modelId="{62EB658C-9DDD-4625-9D25-7A8C245280C4}" type="parTrans" cxnId="{DBAD6D0B-2C13-498F-9154-74EBF27DE529}">
      <dgm:prSet/>
      <dgm:spPr/>
      <dgm:t>
        <a:bodyPr/>
        <a:lstStyle/>
        <a:p>
          <a:endParaRPr lang="es-NI"/>
        </a:p>
      </dgm:t>
    </dgm:pt>
    <dgm:pt modelId="{DB6412E1-3BA9-4360-8597-EFAD3EA2978B}" type="sibTrans" cxnId="{DBAD6D0B-2C13-498F-9154-74EBF27DE529}">
      <dgm:prSet/>
      <dgm:spPr/>
      <dgm:t>
        <a:bodyPr/>
        <a:lstStyle/>
        <a:p>
          <a:endParaRPr lang="es-NI"/>
        </a:p>
      </dgm:t>
    </dgm:pt>
    <dgm:pt modelId="{B25DBBCE-D610-482F-A06E-6DBA4490442D}">
      <dgm:prSet phldrT="[Texto]"/>
      <dgm:spPr/>
      <dgm:t>
        <a:bodyPr/>
        <a:lstStyle/>
        <a:p>
          <a:pPr defTabSz="711200">
            <a:lnSpc>
              <a:spcPct val="90000"/>
            </a:lnSpc>
            <a:spcBef>
              <a:spcPct val="0"/>
            </a:spcBef>
            <a:spcAft>
              <a:spcPct val="35000"/>
            </a:spcAft>
          </a:pPr>
          <a:r>
            <a:rPr lang="en-US" b="1" dirty="0" smtClean="0"/>
            <a:t>West Entrance into Lake (avoid populated areas).</a:t>
          </a:r>
          <a:endParaRPr lang="es-NI" b="1" dirty="0" smtClean="0"/>
        </a:p>
        <a:p>
          <a:pPr marL="0" marR="0" indent="0" defTabSz="914400" eaLnBrk="1" fontAlgn="auto" latinLnBrk="0" hangingPunct="1">
            <a:lnSpc>
              <a:spcPct val="100000"/>
            </a:lnSpc>
            <a:spcBef>
              <a:spcPts val="0"/>
            </a:spcBef>
            <a:spcAft>
              <a:spcPts val="0"/>
            </a:spcAft>
            <a:buClrTx/>
            <a:buSzTx/>
            <a:buFontTx/>
            <a:buNone/>
            <a:tabLst/>
            <a:defRPr/>
          </a:pPr>
          <a:r>
            <a:rPr lang="en-US" b="1" dirty="0" smtClean="0"/>
            <a:t>Canal alignment and Airport location will change to avoid impacting Rivas. </a:t>
          </a:r>
          <a:endParaRPr lang="es-NI" dirty="0"/>
        </a:p>
      </dgm:t>
    </dgm:pt>
    <dgm:pt modelId="{B674DD8A-5F23-44A9-B26A-31E4D70651E8}" type="sibTrans" cxnId="{217A3A66-E80E-4274-8BD1-CF6855330D53}">
      <dgm:prSet/>
      <dgm:spPr/>
      <dgm:t>
        <a:bodyPr/>
        <a:lstStyle/>
        <a:p>
          <a:endParaRPr lang="es-NI"/>
        </a:p>
      </dgm:t>
    </dgm:pt>
    <dgm:pt modelId="{C5BFF2AC-3E3E-4B0C-9DC1-FD41D4A0C896}" type="parTrans" cxnId="{217A3A66-E80E-4274-8BD1-CF6855330D53}">
      <dgm:prSet/>
      <dgm:spPr/>
      <dgm:t>
        <a:bodyPr/>
        <a:lstStyle/>
        <a:p>
          <a:endParaRPr lang="es-NI"/>
        </a:p>
      </dgm:t>
    </dgm:pt>
    <dgm:pt modelId="{1D81FE42-5D2F-4960-99A4-672617E21B5F}">
      <dgm:prSet phldrT="[Texto]"/>
      <dgm:spPr/>
      <dgm:t>
        <a:bodyPr/>
        <a:lstStyle/>
        <a:p>
          <a:r>
            <a:rPr lang="en-US" altLang="zh-TW" b="1" dirty="0" smtClean="0"/>
            <a:t>Most of the Río </a:t>
          </a:r>
          <a:r>
            <a:rPr lang="en-US" altLang="zh-TW" b="1" dirty="0" err="1" smtClean="0"/>
            <a:t>Brito</a:t>
          </a:r>
          <a:r>
            <a:rPr lang="en-US" altLang="zh-TW" b="1" dirty="0" smtClean="0"/>
            <a:t> and healthy mangroves NOT be affected.</a:t>
          </a:r>
          <a:endParaRPr lang="es-NI" altLang="zh-TW" b="1" dirty="0" smtClean="0"/>
        </a:p>
        <a:p>
          <a:r>
            <a:rPr lang="en-US" altLang="zh-TW" b="1" dirty="0" err="1" smtClean="0"/>
            <a:t>Brito´s</a:t>
          </a:r>
          <a:r>
            <a:rPr lang="en-US" altLang="zh-TW" b="1" dirty="0" smtClean="0"/>
            <a:t> Mangroves, southward of Canal, remain intact.</a:t>
          </a:r>
          <a:endParaRPr lang="es-NI" dirty="0"/>
        </a:p>
      </dgm:t>
    </dgm:pt>
    <dgm:pt modelId="{48E52B78-AE7C-4A8D-96F3-0D6DF661678C}" type="sibTrans" cxnId="{A935B34F-2C17-4E6F-B44D-A69EC39E6B5C}">
      <dgm:prSet/>
      <dgm:spPr/>
      <dgm:t>
        <a:bodyPr/>
        <a:lstStyle/>
        <a:p>
          <a:endParaRPr lang="es-ES"/>
        </a:p>
      </dgm:t>
    </dgm:pt>
    <dgm:pt modelId="{E7C5795A-DF5F-40F7-8780-9FED50E91301}" type="parTrans" cxnId="{A935B34F-2C17-4E6F-B44D-A69EC39E6B5C}">
      <dgm:prSet/>
      <dgm:spPr/>
      <dgm:t>
        <a:bodyPr/>
        <a:lstStyle/>
        <a:p>
          <a:endParaRPr lang="es-ES"/>
        </a:p>
      </dgm:t>
    </dgm:pt>
    <dgm:pt modelId="{BAFB4FD8-C8BB-41B9-A27C-B87A163D0C39}" type="pres">
      <dgm:prSet presAssocID="{725D46DA-B666-4B34-AA0A-455A2565EDA6}" presName="Name0" presStyleCnt="0">
        <dgm:presLayoutVars>
          <dgm:dir/>
          <dgm:resizeHandles val="exact"/>
        </dgm:presLayoutVars>
      </dgm:prSet>
      <dgm:spPr/>
    </dgm:pt>
    <dgm:pt modelId="{01A6F874-8F9B-47BC-9391-64B3F202C11D}" type="pres">
      <dgm:prSet presAssocID="{725D46DA-B666-4B34-AA0A-455A2565EDA6}" presName="fgShape" presStyleLbl="fgShp" presStyleIdx="0" presStyleCnt="1"/>
      <dgm:spPr/>
    </dgm:pt>
    <dgm:pt modelId="{EB61219A-EAE6-4FF4-875C-92D704C81A0D}" type="pres">
      <dgm:prSet presAssocID="{725D46DA-B666-4B34-AA0A-455A2565EDA6}" presName="linComp" presStyleCnt="0"/>
      <dgm:spPr/>
    </dgm:pt>
    <dgm:pt modelId="{A8F27F6E-ADED-40AF-AC95-F0F21ED7EFF5}" type="pres">
      <dgm:prSet presAssocID="{D9A93C1B-4D1B-4F5F-A21A-B9115D58BCC9}" presName="compNode" presStyleCnt="0"/>
      <dgm:spPr/>
    </dgm:pt>
    <dgm:pt modelId="{08B088F3-1E59-4D1B-A1C1-B8089A0E8DEC}" type="pres">
      <dgm:prSet presAssocID="{D9A93C1B-4D1B-4F5F-A21A-B9115D58BCC9}" presName="bkgdShape" presStyleLbl="node1" presStyleIdx="0" presStyleCnt="4"/>
      <dgm:spPr/>
      <dgm:t>
        <a:bodyPr/>
        <a:lstStyle/>
        <a:p>
          <a:endParaRPr lang="es-NI"/>
        </a:p>
      </dgm:t>
    </dgm:pt>
    <dgm:pt modelId="{7FF30572-4DAE-4868-B9B7-E75CD0ABA634}" type="pres">
      <dgm:prSet presAssocID="{D9A93C1B-4D1B-4F5F-A21A-B9115D58BCC9}" presName="nodeTx" presStyleLbl="node1" presStyleIdx="0" presStyleCnt="4">
        <dgm:presLayoutVars>
          <dgm:bulletEnabled val="1"/>
        </dgm:presLayoutVars>
      </dgm:prSet>
      <dgm:spPr/>
      <dgm:t>
        <a:bodyPr/>
        <a:lstStyle/>
        <a:p>
          <a:endParaRPr lang="es-NI"/>
        </a:p>
      </dgm:t>
    </dgm:pt>
    <dgm:pt modelId="{1C484930-FCBE-47BE-A303-4C30BA1DD84A}" type="pres">
      <dgm:prSet presAssocID="{D9A93C1B-4D1B-4F5F-A21A-B9115D58BCC9}" presName="invisiNode" presStyleLbl="node1" presStyleIdx="0" presStyleCnt="4"/>
      <dgm:spPr/>
    </dgm:pt>
    <dgm:pt modelId="{B0A05080-9092-416C-A232-8331BFDEF46B}" type="pres">
      <dgm:prSet presAssocID="{D9A93C1B-4D1B-4F5F-A21A-B9115D58BCC9}" presName="imagNode" presStyleLbl="fgImgPlace1" presStyleIdx="0" presStyleCnt="4"/>
      <dgm:spPr>
        <a:prstGeom prst="roundRect">
          <a:avLst/>
        </a:prstGeom>
        <a:blipFill rotWithShape="0">
          <a:blip xmlns:r="http://schemas.openxmlformats.org/officeDocument/2006/relationships" r:embed="rId1"/>
          <a:stretch>
            <a:fillRect/>
          </a:stretch>
        </a:blipFill>
      </dgm:spPr>
      <dgm:t>
        <a:bodyPr/>
        <a:lstStyle/>
        <a:p>
          <a:endParaRPr lang="es-ES"/>
        </a:p>
      </dgm:t>
    </dgm:pt>
    <dgm:pt modelId="{0A1B196F-B3D5-4FB6-84C3-79EA508BFB0E}" type="pres">
      <dgm:prSet presAssocID="{7DCB640D-B6B2-491C-BF38-5E1211D4C28B}" presName="sibTrans" presStyleLbl="sibTrans2D1" presStyleIdx="0" presStyleCnt="0"/>
      <dgm:spPr/>
      <dgm:t>
        <a:bodyPr/>
        <a:lstStyle/>
        <a:p>
          <a:endParaRPr lang="es-NI"/>
        </a:p>
      </dgm:t>
    </dgm:pt>
    <dgm:pt modelId="{2F0B1D4F-BA61-471E-A24D-540B9C4DB12F}" type="pres">
      <dgm:prSet presAssocID="{1D81FE42-5D2F-4960-99A4-672617E21B5F}" presName="compNode" presStyleCnt="0"/>
      <dgm:spPr/>
    </dgm:pt>
    <dgm:pt modelId="{3601B0EB-4E17-4D4A-B4B7-880AACE3962D}" type="pres">
      <dgm:prSet presAssocID="{1D81FE42-5D2F-4960-99A4-672617E21B5F}" presName="bkgdShape" presStyleLbl="node1" presStyleIdx="1" presStyleCnt="4"/>
      <dgm:spPr/>
      <dgm:t>
        <a:bodyPr/>
        <a:lstStyle/>
        <a:p>
          <a:endParaRPr lang="es-ES"/>
        </a:p>
      </dgm:t>
    </dgm:pt>
    <dgm:pt modelId="{C59A8524-0CA5-46B7-9CA8-6F62C1DA1C0B}" type="pres">
      <dgm:prSet presAssocID="{1D81FE42-5D2F-4960-99A4-672617E21B5F}" presName="nodeTx" presStyleLbl="node1" presStyleIdx="1" presStyleCnt="4">
        <dgm:presLayoutVars>
          <dgm:bulletEnabled val="1"/>
        </dgm:presLayoutVars>
      </dgm:prSet>
      <dgm:spPr/>
      <dgm:t>
        <a:bodyPr/>
        <a:lstStyle/>
        <a:p>
          <a:endParaRPr lang="es-ES"/>
        </a:p>
      </dgm:t>
    </dgm:pt>
    <dgm:pt modelId="{2AB9C142-23E2-4CAF-BC7E-D3F42352034E}" type="pres">
      <dgm:prSet presAssocID="{1D81FE42-5D2F-4960-99A4-672617E21B5F}" presName="invisiNode" presStyleLbl="node1" presStyleIdx="1" presStyleCnt="4"/>
      <dgm:spPr/>
    </dgm:pt>
    <dgm:pt modelId="{509F257D-2E4C-4D64-BE31-C9CC74D5A9C9}" type="pres">
      <dgm:prSet presAssocID="{1D81FE42-5D2F-4960-99A4-672617E21B5F}" presName="imagNode" presStyleLbl="fgImgPlace1" presStyleIdx="1" presStyleCnt="4"/>
      <dgm:spPr>
        <a:prstGeom prst="roundRect">
          <a:avLst/>
        </a:prstGeom>
        <a:blipFill rotWithShape="0">
          <a:blip xmlns:r="http://schemas.openxmlformats.org/officeDocument/2006/relationships" r:embed="rId2"/>
          <a:stretch>
            <a:fillRect/>
          </a:stretch>
        </a:blipFill>
      </dgm:spPr>
    </dgm:pt>
    <dgm:pt modelId="{C344CA4A-9AD7-4B2A-BD4F-5CB7C6A7D865}" type="pres">
      <dgm:prSet presAssocID="{48E52B78-AE7C-4A8D-96F3-0D6DF661678C}" presName="sibTrans" presStyleLbl="sibTrans2D1" presStyleIdx="0" presStyleCnt="0"/>
      <dgm:spPr/>
      <dgm:t>
        <a:bodyPr/>
        <a:lstStyle/>
        <a:p>
          <a:endParaRPr lang="es-NI"/>
        </a:p>
      </dgm:t>
    </dgm:pt>
    <dgm:pt modelId="{0C6F4AD4-3C4A-4F06-9EC6-525664959797}" type="pres">
      <dgm:prSet presAssocID="{B25DBBCE-D610-482F-A06E-6DBA4490442D}" presName="compNode" presStyleCnt="0"/>
      <dgm:spPr/>
    </dgm:pt>
    <dgm:pt modelId="{58D97220-00D3-4CA7-8370-C1A275D13462}" type="pres">
      <dgm:prSet presAssocID="{B25DBBCE-D610-482F-A06E-6DBA4490442D}" presName="bkgdShape" presStyleLbl="node1" presStyleIdx="2" presStyleCnt="4"/>
      <dgm:spPr/>
      <dgm:t>
        <a:bodyPr/>
        <a:lstStyle/>
        <a:p>
          <a:endParaRPr lang="es-NI"/>
        </a:p>
      </dgm:t>
    </dgm:pt>
    <dgm:pt modelId="{8965027A-37F3-4D68-99F2-99439FA1333B}" type="pres">
      <dgm:prSet presAssocID="{B25DBBCE-D610-482F-A06E-6DBA4490442D}" presName="nodeTx" presStyleLbl="node1" presStyleIdx="2" presStyleCnt="4">
        <dgm:presLayoutVars>
          <dgm:bulletEnabled val="1"/>
        </dgm:presLayoutVars>
      </dgm:prSet>
      <dgm:spPr/>
      <dgm:t>
        <a:bodyPr/>
        <a:lstStyle/>
        <a:p>
          <a:endParaRPr lang="es-NI"/>
        </a:p>
      </dgm:t>
    </dgm:pt>
    <dgm:pt modelId="{B444DF2E-2B7C-400A-9A54-85ECB8D24F8E}" type="pres">
      <dgm:prSet presAssocID="{B25DBBCE-D610-482F-A06E-6DBA4490442D}" presName="invisiNode" presStyleLbl="node1" presStyleIdx="2" presStyleCnt="4"/>
      <dgm:spPr/>
    </dgm:pt>
    <dgm:pt modelId="{D8C5B8A5-C7CE-434B-8B5B-248A4AB19643}" type="pres">
      <dgm:prSet presAssocID="{B25DBBCE-D610-482F-A06E-6DBA4490442D}" presName="imagNode" presStyleLbl="fgImgPlace1" presStyleIdx="2" presStyleCnt="4"/>
      <dgm:spPr>
        <a:prstGeom prst="roundRect">
          <a:avLst/>
        </a:prstGeom>
        <a:blipFill rotWithShape="0">
          <a:blip xmlns:r="http://schemas.openxmlformats.org/officeDocument/2006/relationships" r:embed="rId3"/>
          <a:stretch>
            <a:fillRect/>
          </a:stretch>
        </a:blipFill>
      </dgm:spPr>
    </dgm:pt>
    <dgm:pt modelId="{886EC1D0-919F-424E-A06F-18F7B7A3BD02}" type="pres">
      <dgm:prSet presAssocID="{B674DD8A-5F23-44A9-B26A-31E4D70651E8}" presName="sibTrans" presStyleLbl="sibTrans2D1" presStyleIdx="0" presStyleCnt="0"/>
      <dgm:spPr/>
      <dgm:t>
        <a:bodyPr/>
        <a:lstStyle/>
        <a:p>
          <a:endParaRPr lang="es-NI"/>
        </a:p>
      </dgm:t>
    </dgm:pt>
    <dgm:pt modelId="{7F5B17FC-C00C-480F-B40D-AD1DBE5351B5}" type="pres">
      <dgm:prSet presAssocID="{06BF9A69-178E-479A-A0C5-9CCBBC8D332C}" presName="compNode" presStyleCnt="0"/>
      <dgm:spPr/>
    </dgm:pt>
    <dgm:pt modelId="{7007F3F5-8F80-4D78-B397-EE915D6B9B31}" type="pres">
      <dgm:prSet presAssocID="{06BF9A69-178E-479A-A0C5-9CCBBC8D332C}" presName="bkgdShape" presStyleLbl="node1" presStyleIdx="3" presStyleCnt="4"/>
      <dgm:spPr/>
      <dgm:t>
        <a:bodyPr/>
        <a:lstStyle/>
        <a:p>
          <a:endParaRPr lang="es-NI"/>
        </a:p>
      </dgm:t>
    </dgm:pt>
    <dgm:pt modelId="{E69267B1-2784-4EA3-B1AE-050E32F5BE3E}" type="pres">
      <dgm:prSet presAssocID="{06BF9A69-178E-479A-A0C5-9CCBBC8D332C}" presName="nodeTx" presStyleLbl="node1" presStyleIdx="3" presStyleCnt="4">
        <dgm:presLayoutVars>
          <dgm:bulletEnabled val="1"/>
        </dgm:presLayoutVars>
      </dgm:prSet>
      <dgm:spPr/>
      <dgm:t>
        <a:bodyPr/>
        <a:lstStyle/>
        <a:p>
          <a:endParaRPr lang="es-NI"/>
        </a:p>
      </dgm:t>
    </dgm:pt>
    <dgm:pt modelId="{1284FAAE-73A4-44D1-B58D-FD16E7FCD08D}" type="pres">
      <dgm:prSet presAssocID="{06BF9A69-178E-479A-A0C5-9CCBBC8D332C}" presName="invisiNode" presStyleLbl="node1" presStyleIdx="3" presStyleCnt="4"/>
      <dgm:spPr/>
    </dgm:pt>
    <dgm:pt modelId="{A3707FE5-D5D3-4A73-A9AF-67027CE73F8E}" type="pres">
      <dgm:prSet presAssocID="{06BF9A69-178E-479A-A0C5-9CCBBC8D332C}" presName="imagNode" presStyleLbl="fgImgPlace1" presStyleIdx="3" presStyleCnt="4"/>
      <dgm:spPr>
        <a:prstGeom prst="roundRect">
          <a:avLst/>
        </a:prstGeom>
        <a:blipFill rotWithShape="0">
          <a:blip xmlns:r="http://schemas.openxmlformats.org/officeDocument/2006/relationships" r:embed="rId4"/>
          <a:stretch>
            <a:fillRect/>
          </a:stretch>
        </a:blipFill>
      </dgm:spPr>
    </dgm:pt>
  </dgm:ptLst>
  <dgm:cxnLst>
    <dgm:cxn modelId="{A935B34F-2C17-4E6F-B44D-A69EC39E6B5C}" srcId="{725D46DA-B666-4B34-AA0A-455A2565EDA6}" destId="{1D81FE42-5D2F-4960-99A4-672617E21B5F}" srcOrd="1" destOrd="0" parTransId="{E7C5795A-DF5F-40F7-8780-9FED50E91301}" sibTransId="{48E52B78-AE7C-4A8D-96F3-0D6DF661678C}"/>
    <dgm:cxn modelId="{3BACE4F0-8AF7-4C11-9920-4B57C6802CFF}" srcId="{725D46DA-B666-4B34-AA0A-455A2565EDA6}" destId="{D9A93C1B-4D1B-4F5F-A21A-B9115D58BCC9}" srcOrd="0" destOrd="0" parTransId="{F60BB993-EFE3-452B-974B-DFB8FBDE94CA}" sibTransId="{7DCB640D-B6B2-491C-BF38-5E1211D4C28B}"/>
    <dgm:cxn modelId="{5C958EFE-54F8-4598-8807-787BE96D0000}" type="presOf" srcId="{B25DBBCE-D610-482F-A06E-6DBA4490442D}" destId="{8965027A-37F3-4D68-99F2-99439FA1333B}" srcOrd="1" destOrd="0" presId="urn:microsoft.com/office/officeart/2005/8/layout/hList7#1"/>
    <dgm:cxn modelId="{1F3FD22A-4A79-44AA-93DB-4BC22E7C1811}" type="presOf" srcId="{D9A93C1B-4D1B-4F5F-A21A-B9115D58BCC9}" destId="{08B088F3-1E59-4D1B-A1C1-B8089A0E8DEC}" srcOrd="0" destOrd="0" presId="urn:microsoft.com/office/officeart/2005/8/layout/hList7#1"/>
    <dgm:cxn modelId="{B7206A69-FF86-4809-89BF-7ABA2BB97706}" type="presOf" srcId="{B674DD8A-5F23-44A9-B26A-31E4D70651E8}" destId="{886EC1D0-919F-424E-A06F-18F7B7A3BD02}" srcOrd="0" destOrd="0" presId="urn:microsoft.com/office/officeart/2005/8/layout/hList7#1"/>
    <dgm:cxn modelId="{88DDC260-353E-414E-9E57-95BCCE2911FC}" type="presOf" srcId="{1D81FE42-5D2F-4960-99A4-672617E21B5F}" destId="{C59A8524-0CA5-46B7-9CA8-6F62C1DA1C0B}" srcOrd="1" destOrd="0" presId="urn:microsoft.com/office/officeart/2005/8/layout/hList7#1"/>
    <dgm:cxn modelId="{DBAD6D0B-2C13-498F-9154-74EBF27DE529}" srcId="{725D46DA-B666-4B34-AA0A-455A2565EDA6}" destId="{06BF9A69-178E-479A-A0C5-9CCBBC8D332C}" srcOrd="3" destOrd="0" parTransId="{62EB658C-9DDD-4625-9D25-7A8C245280C4}" sibTransId="{DB6412E1-3BA9-4360-8597-EFAD3EA2978B}"/>
    <dgm:cxn modelId="{96420E2B-4E6B-455B-B3C0-A1456B2706F7}" type="presOf" srcId="{06BF9A69-178E-479A-A0C5-9CCBBC8D332C}" destId="{E69267B1-2784-4EA3-B1AE-050E32F5BE3E}" srcOrd="1" destOrd="0" presId="urn:microsoft.com/office/officeart/2005/8/layout/hList7#1"/>
    <dgm:cxn modelId="{F2511630-D34C-47AF-B1C7-B2539B6A77FB}" type="presOf" srcId="{06BF9A69-178E-479A-A0C5-9CCBBC8D332C}" destId="{7007F3F5-8F80-4D78-B397-EE915D6B9B31}" srcOrd="0" destOrd="0" presId="urn:microsoft.com/office/officeart/2005/8/layout/hList7#1"/>
    <dgm:cxn modelId="{0598704D-3184-4310-8576-0DB7935C7B01}" type="presOf" srcId="{7DCB640D-B6B2-491C-BF38-5E1211D4C28B}" destId="{0A1B196F-B3D5-4FB6-84C3-79EA508BFB0E}" srcOrd="0" destOrd="0" presId="urn:microsoft.com/office/officeart/2005/8/layout/hList7#1"/>
    <dgm:cxn modelId="{8D0AFACD-39AD-4DC9-A569-60093EA50BB4}" type="presOf" srcId="{1D81FE42-5D2F-4960-99A4-672617E21B5F}" destId="{3601B0EB-4E17-4D4A-B4B7-880AACE3962D}" srcOrd="0" destOrd="0" presId="urn:microsoft.com/office/officeart/2005/8/layout/hList7#1"/>
    <dgm:cxn modelId="{E72037E8-FFE1-4F92-A0AC-4DDCF931E0B3}" type="presOf" srcId="{48E52B78-AE7C-4A8D-96F3-0D6DF661678C}" destId="{C344CA4A-9AD7-4B2A-BD4F-5CB7C6A7D865}" srcOrd="0" destOrd="0" presId="urn:microsoft.com/office/officeart/2005/8/layout/hList7#1"/>
    <dgm:cxn modelId="{5062F17A-A0E2-437F-BB34-74890AB60E0B}" type="presOf" srcId="{B25DBBCE-D610-482F-A06E-6DBA4490442D}" destId="{58D97220-00D3-4CA7-8370-C1A275D13462}" srcOrd="0" destOrd="0" presId="urn:microsoft.com/office/officeart/2005/8/layout/hList7#1"/>
    <dgm:cxn modelId="{217A3A66-E80E-4274-8BD1-CF6855330D53}" srcId="{725D46DA-B666-4B34-AA0A-455A2565EDA6}" destId="{B25DBBCE-D610-482F-A06E-6DBA4490442D}" srcOrd="2" destOrd="0" parTransId="{C5BFF2AC-3E3E-4B0C-9DC1-FD41D4A0C896}" sibTransId="{B674DD8A-5F23-44A9-B26A-31E4D70651E8}"/>
    <dgm:cxn modelId="{40525A67-C24A-4022-81EC-B9BB052A2413}" type="presOf" srcId="{725D46DA-B666-4B34-AA0A-455A2565EDA6}" destId="{BAFB4FD8-C8BB-41B9-A27C-B87A163D0C39}" srcOrd="0" destOrd="0" presId="urn:microsoft.com/office/officeart/2005/8/layout/hList7#1"/>
    <dgm:cxn modelId="{7C7C454A-F792-498F-BF43-415FF5A1AF99}" type="presOf" srcId="{D9A93C1B-4D1B-4F5F-A21A-B9115D58BCC9}" destId="{7FF30572-4DAE-4868-B9B7-E75CD0ABA634}" srcOrd="1" destOrd="0" presId="urn:microsoft.com/office/officeart/2005/8/layout/hList7#1"/>
    <dgm:cxn modelId="{2D1F7991-A03E-4F23-9F54-4E76C5125F0C}" type="presParOf" srcId="{BAFB4FD8-C8BB-41B9-A27C-B87A163D0C39}" destId="{01A6F874-8F9B-47BC-9391-64B3F202C11D}" srcOrd="0" destOrd="0" presId="urn:microsoft.com/office/officeart/2005/8/layout/hList7#1"/>
    <dgm:cxn modelId="{89ED9BD1-A578-4A45-8C94-C32A4E73F8CF}" type="presParOf" srcId="{BAFB4FD8-C8BB-41B9-A27C-B87A163D0C39}" destId="{EB61219A-EAE6-4FF4-875C-92D704C81A0D}" srcOrd="1" destOrd="0" presId="urn:microsoft.com/office/officeart/2005/8/layout/hList7#1"/>
    <dgm:cxn modelId="{77B7DDA6-93E6-4E73-9D1E-2FB37A5E93D8}" type="presParOf" srcId="{EB61219A-EAE6-4FF4-875C-92D704C81A0D}" destId="{A8F27F6E-ADED-40AF-AC95-F0F21ED7EFF5}" srcOrd="0" destOrd="0" presId="urn:microsoft.com/office/officeart/2005/8/layout/hList7#1"/>
    <dgm:cxn modelId="{3C841745-9235-4991-9105-66230EABBAC6}" type="presParOf" srcId="{A8F27F6E-ADED-40AF-AC95-F0F21ED7EFF5}" destId="{08B088F3-1E59-4D1B-A1C1-B8089A0E8DEC}" srcOrd="0" destOrd="0" presId="urn:microsoft.com/office/officeart/2005/8/layout/hList7#1"/>
    <dgm:cxn modelId="{C4A4FC71-0AD7-4BA9-97DE-6537A28DCC6E}" type="presParOf" srcId="{A8F27F6E-ADED-40AF-AC95-F0F21ED7EFF5}" destId="{7FF30572-4DAE-4868-B9B7-E75CD0ABA634}" srcOrd="1" destOrd="0" presId="urn:microsoft.com/office/officeart/2005/8/layout/hList7#1"/>
    <dgm:cxn modelId="{89A0F893-E302-476B-A9FB-369DB21C4851}" type="presParOf" srcId="{A8F27F6E-ADED-40AF-AC95-F0F21ED7EFF5}" destId="{1C484930-FCBE-47BE-A303-4C30BA1DD84A}" srcOrd="2" destOrd="0" presId="urn:microsoft.com/office/officeart/2005/8/layout/hList7#1"/>
    <dgm:cxn modelId="{056E3954-71D6-4BA9-AA05-3C3504262272}" type="presParOf" srcId="{A8F27F6E-ADED-40AF-AC95-F0F21ED7EFF5}" destId="{B0A05080-9092-416C-A232-8331BFDEF46B}" srcOrd="3" destOrd="0" presId="urn:microsoft.com/office/officeart/2005/8/layout/hList7#1"/>
    <dgm:cxn modelId="{7B002CF4-CDAA-4D45-BAE0-A1EF0A9B1804}" type="presParOf" srcId="{EB61219A-EAE6-4FF4-875C-92D704C81A0D}" destId="{0A1B196F-B3D5-4FB6-84C3-79EA508BFB0E}" srcOrd="1" destOrd="0" presId="urn:microsoft.com/office/officeart/2005/8/layout/hList7#1"/>
    <dgm:cxn modelId="{E587D551-41AE-4E55-9C4F-DBE111CD10C6}" type="presParOf" srcId="{EB61219A-EAE6-4FF4-875C-92D704C81A0D}" destId="{2F0B1D4F-BA61-471E-A24D-540B9C4DB12F}" srcOrd="2" destOrd="0" presId="urn:microsoft.com/office/officeart/2005/8/layout/hList7#1"/>
    <dgm:cxn modelId="{C7BBE59D-90F6-4007-9799-535B4F4B3518}" type="presParOf" srcId="{2F0B1D4F-BA61-471E-A24D-540B9C4DB12F}" destId="{3601B0EB-4E17-4D4A-B4B7-880AACE3962D}" srcOrd="0" destOrd="0" presId="urn:microsoft.com/office/officeart/2005/8/layout/hList7#1"/>
    <dgm:cxn modelId="{B0E2D6A3-B27B-48B4-B85F-99B1346BFFE6}" type="presParOf" srcId="{2F0B1D4F-BA61-471E-A24D-540B9C4DB12F}" destId="{C59A8524-0CA5-46B7-9CA8-6F62C1DA1C0B}" srcOrd="1" destOrd="0" presId="urn:microsoft.com/office/officeart/2005/8/layout/hList7#1"/>
    <dgm:cxn modelId="{8028CBAC-A014-4746-895B-00A3D09A9625}" type="presParOf" srcId="{2F0B1D4F-BA61-471E-A24D-540B9C4DB12F}" destId="{2AB9C142-23E2-4CAF-BC7E-D3F42352034E}" srcOrd="2" destOrd="0" presId="urn:microsoft.com/office/officeart/2005/8/layout/hList7#1"/>
    <dgm:cxn modelId="{927B8E0B-1496-4A8E-AFA9-AC1D467E4246}" type="presParOf" srcId="{2F0B1D4F-BA61-471E-A24D-540B9C4DB12F}" destId="{509F257D-2E4C-4D64-BE31-C9CC74D5A9C9}" srcOrd="3" destOrd="0" presId="urn:microsoft.com/office/officeart/2005/8/layout/hList7#1"/>
    <dgm:cxn modelId="{EA218C7D-2406-428F-B69B-3D5BE08367AE}" type="presParOf" srcId="{EB61219A-EAE6-4FF4-875C-92D704C81A0D}" destId="{C344CA4A-9AD7-4B2A-BD4F-5CB7C6A7D865}" srcOrd="3" destOrd="0" presId="urn:microsoft.com/office/officeart/2005/8/layout/hList7#1"/>
    <dgm:cxn modelId="{00BAB0EE-D9AC-470E-BF6D-5A046A7C46EC}" type="presParOf" srcId="{EB61219A-EAE6-4FF4-875C-92D704C81A0D}" destId="{0C6F4AD4-3C4A-4F06-9EC6-525664959797}" srcOrd="4" destOrd="0" presId="urn:microsoft.com/office/officeart/2005/8/layout/hList7#1"/>
    <dgm:cxn modelId="{B9391352-3788-4E64-8426-6C422AAA5781}" type="presParOf" srcId="{0C6F4AD4-3C4A-4F06-9EC6-525664959797}" destId="{58D97220-00D3-4CA7-8370-C1A275D13462}" srcOrd="0" destOrd="0" presId="urn:microsoft.com/office/officeart/2005/8/layout/hList7#1"/>
    <dgm:cxn modelId="{F7258567-3B7F-48FF-81E3-EA596FA0AA60}" type="presParOf" srcId="{0C6F4AD4-3C4A-4F06-9EC6-525664959797}" destId="{8965027A-37F3-4D68-99F2-99439FA1333B}" srcOrd="1" destOrd="0" presId="urn:microsoft.com/office/officeart/2005/8/layout/hList7#1"/>
    <dgm:cxn modelId="{DAAAFDF5-38C5-402A-9BC1-C4636BE907CA}" type="presParOf" srcId="{0C6F4AD4-3C4A-4F06-9EC6-525664959797}" destId="{B444DF2E-2B7C-400A-9A54-85ECB8D24F8E}" srcOrd="2" destOrd="0" presId="urn:microsoft.com/office/officeart/2005/8/layout/hList7#1"/>
    <dgm:cxn modelId="{9A9F1A1A-6EAF-4A40-8672-9FC05A0CDB25}" type="presParOf" srcId="{0C6F4AD4-3C4A-4F06-9EC6-525664959797}" destId="{D8C5B8A5-C7CE-434B-8B5B-248A4AB19643}" srcOrd="3" destOrd="0" presId="urn:microsoft.com/office/officeart/2005/8/layout/hList7#1"/>
    <dgm:cxn modelId="{05C2F54B-6B45-458B-BB5F-CE9304C01AE9}" type="presParOf" srcId="{EB61219A-EAE6-4FF4-875C-92D704C81A0D}" destId="{886EC1D0-919F-424E-A06F-18F7B7A3BD02}" srcOrd="5" destOrd="0" presId="urn:microsoft.com/office/officeart/2005/8/layout/hList7#1"/>
    <dgm:cxn modelId="{62DB4683-AD20-4B29-B519-D3658333AAE0}" type="presParOf" srcId="{EB61219A-EAE6-4FF4-875C-92D704C81A0D}" destId="{7F5B17FC-C00C-480F-B40D-AD1DBE5351B5}" srcOrd="6" destOrd="0" presId="urn:microsoft.com/office/officeart/2005/8/layout/hList7#1"/>
    <dgm:cxn modelId="{1AB6A0CC-B1A6-4BBF-98C6-C0D707D05CD9}" type="presParOf" srcId="{7F5B17FC-C00C-480F-B40D-AD1DBE5351B5}" destId="{7007F3F5-8F80-4D78-B397-EE915D6B9B31}" srcOrd="0" destOrd="0" presId="urn:microsoft.com/office/officeart/2005/8/layout/hList7#1"/>
    <dgm:cxn modelId="{43F28DCD-BFC5-4A33-BC08-E032E59C9D0E}" type="presParOf" srcId="{7F5B17FC-C00C-480F-B40D-AD1DBE5351B5}" destId="{E69267B1-2784-4EA3-B1AE-050E32F5BE3E}" srcOrd="1" destOrd="0" presId="urn:microsoft.com/office/officeart/2005/8/layout/hList7#1"/>
    <dgm:cxn modelId="{CB820C84-BB70-41AF-8389-E6D1E76C2150}" type="presParOf" srcId="{7F5B17FC-C00C-480F-B40D-AD1DBE5351B5}" destId="{1284FAAE-73A4-44D1-B58D-FD16E7FCD08D}" srcOrd="2" destOrd="0" presId="urn:microsoft.com/office/officeart/2005/8/layout/hList7#1"/>
    <dgm:cxn modelId="{27823EB8-0152-4D61-9A9C-D0A9110C2D04}" type="presParOf" srcId="{7F5B17FC-C00C-480F-B40D-AD1DBE5351B5}" destId="{A3707FE5-D5D3-4A73-A9AF-67027CE73F8E}"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25D46DA-B666-4B34-AA0A-455A2565EDA6}" type="doc">
      <dgm:prSet loTypeId="urn:microsoft.com/office/officeart/2005/8/layout/hList7#1" loCatId="list" qsTypeId="urn:microsoft.com/office/officeart/2005/8/quickstyle/simple1" qsCatId="simple" csTypeId="urn:microsoft.com/office/officeart/2005/8/colors/colorful4" csCatId="colorful" phldr="1"/>
      <dgm:spPr/>
    </dgm:pt>
    <dgm:pt modelId="{D9A93C1B-4D1B-4F5F-A21A-B9115D58BCC9}">
      <dgm:prSet phldrT="[Texto]"/>
      <dgm:spPr/>
      <dgm:t>
        <a:bodyPr/>
        <a:lstStyle/>
        <a:p>
          <a:r>
            <a:rPr lang="en-US" altLang="zh-TW" b="1" dirty="0" smtClean="0"/>
            <a:t>The alignment has been changed to the output from the Lake to the east of the Canal, in order to avoid environmentally sensitive areas.</a:t>
          </a:r>
          <a:endParaRPr lang="es-NI" dirty="0"/>
        </a:p>
      </dgm:t>
    </dgm:pt>
    <dgm:pt modelId="{F60BB993-EFE3-452B-974B-DFB8FBDE94CA}" type="parTrans" cxnId="{3BACE4F0-8AF7-4C11-9920-4B57C6802CFF}">
      <dgm:prSet/>
      <dgm:spPr/>
      <dgm:t>
        <a:bodyPr/>
        <a:lstStyle/>
        <a:p>
          <a:endParaRPr lang="es-NI"/>
        </a:p>
      </dgm:t>
    </dgm:pt>
    <dgm:pt modelId="{7DCB640D-B6B2-491C-BF38-5E1211D4C28B}" type="sibTrans" cxnId="{3BACE4F0-8AF7-4C11-9920-4B57C6802CFF}">
      <dgm:prSet/>
      <dgm:spPr/>
      <dgm:t>
        <a:bodyPr/>
        <a:lstStyle/>
        <a:p>
          <a:endParaRPr lang="es-NI"/>
        </a:p>
      </dgm:t>
    </dgm:pt>
    <dgm:pt modelId="{B25DBBCE-D610-482F-A06E-6DBA4490442D}">
      <dgm:prSet phldrT="[Texto]"/>
      <dgm:spPr/>
      <dgm:t>
        <a:bodyPr/>
        <a:lstStyle/>
        <a:p>
          <a:r>
            <a:rPr lang="en-US" b="1" dirty="0" smtClean="0"/>
            <a:t>Protection of Indio </a:t>
          </a:r>
          <a:r>
            <a:rPr lang="en-US" b="1" dirty="0" err="1" smtClean="0"/>
            <a:t>Maíz</a:t>
          </a:r>
          <a:r>
            <a:rPr lang="en-US" b="1" dirty="0" smtClean="0"/>
            <a:t>. The Canal acts as a barrier to the intrusions of people in the area.</a:t>
          </a:r>
          <a:endParaRPr lang="es-NI" dirty="0"/>
        </a:p>
      </dgm:t>
    </dgm:pt>
    <dgm:pt modelId="{C5BFF2AC-3E3E-4B0C-9DC1-FD41D4A0C896}" type="parTrans" cxnId="{217A3A66-E80E-4274-8BD1-CF6855330D53}">
      <dgm:prSet/>
      <dgm:spPr/>
      <dgm:t>
        <a:bodyPr/>
        <a:lstStyle/>
        <a:p>
          <a:endParaRPr lang="es-NI"/>
        </a:p>
      </dgm:t>
    </dgm:pt>
    <dgm:pt modelId="{B674DD8A-5F23-44A9-B26A-31E4D70651E8}" type="sibTrans" cxnId="{217A3A66-E80E-4274-8BD1-CF6855330D53}">
      <dgm:prSet/>
      <dgm:spPr/>
      <dgm:t>
        <a:bodyPr/>
        <a:lstStyle/>
        <a:p>
          <a:endParaRPr lang="es-NI"/>
        </a:p>
      </dgm:t>
    </dgm:pt>
    <dgm:pt modelId="{06BF9A69-178E-479A-A0C5-9CCBBC8D332C}">
      <dgm:prSet phldrT="[Texto]"/>
      <dgm:spPr/>
      <dgm:t>
        <a:bodyPr/>
        <a:lstStyle/>
        <a:p>
          <a:r>
            <a:rPr lang="en-US" b="1" dirty="0" smtClean="0"/>
            <a:t>The impact on palm forest in the Caribbean will be minimized.</a:t>
          </a:r>
          <a:endParaRPr lang="es-NI" dirty="0"/>
        </a:p>
      </dgm:t>
    </dgm:pt>
    <dgm:pt modelId="{62EB658C-9DDD-4625-9D25-7A8C245280C4}" type="parTrans" cxnId="{DBAD6D0B-2C13-498F-9154-74EBF27DE529}">
      <dgm:prSet/>
      <dgm:spPr/>
      <dgm:t>
        <a:bodyPr/>
        <a:lstStyle/>
        <a:p>
          <a:endParaRPr lang="es-NI"/>
        </a:p>
      </dgm:t>
    </dgm:pt>
    <dgm:pt modelId="{DB6412E1-3BA9-4360-8597-EFAD3EA2978B}" type="sibTrans" cxnId="{DBAD6D0B-2C13-498F-9154-74EBF27DE529}">
      <dgm:prSet/>
      <dgm:spPr/>
      <dgm:t>
        <a:bodyPr/>
        <a:lstStyle/>
        <a:p>
          <a:endParaRPr lang="es-NI"/>
        </a:p>
      </dgm:t>
    </dgm:pt>
    <dgm:pt modelId="{A1D756BE-6BF6-4248-A7D5-FB4B75B29B99}">
      <dgm:prSet phldrT="[Texto]"/>
      <dgm:spPr/>
      <dgm:t>
        <a:bodyPr/>
        <a:lstStyle/>
        <a:p>
          <a:r>
            <a:rPr lang="en-US" b="1" dirty="0" smtClean="0"/>
            <a:t>Puerto </a:t>
          </a:r>
          <a:r>
            <a:rPr lang="en-US" b="1" dirty="0" err="1" smtClean="0"/>
            <a:t>Águila</a:t>
          </a:r>
          <a:r>
            <a:rPr lang="en-US" b="1" dirty="0" smtClean="0"/>
            <a:t> will be filled with dredged to minimize the impact on Indigenous Peoples.</a:t>
          </a:r>
          <a:endParaRPr lang="es-NI" b="1" dirty="0" smtClean="0"/>
        </a:p>
        <a:p>
          <a:r>
            <a:rPr lang="en-US" b="1" dirty="0" smtClean="0"/>
            <a:t>Canal Route avoids the impact on Booby Cay.</a:t>
          </a:r>
          <a:endParaRPr lang="es-NI" dirty="0"/>
        </a:p>
      </dgm:t>
    </dgm:pt>
    <dgm:pt modelId="{6755ED94-4EA1-4076-B50B-B9E0B9ED45AE}" type="parTrans" cxnId="{28574A4F-2DF7-45E2-A53F-6C0754D066D5}">
      <dgm:prSet/>
      <dgm:spPr/>
      <dgm:t>
        <a:bodyPr/>
        <a:lstStyle/>
        <a:p>
          <a:endParaRPr lang="es-ES"/>
        </a:p>
      </dgm:t>
    </dgm:pt>
    <dgm:pt modelId="{88432A3B-5F31-4F81-B06C-16D7C68F0F3F}" type="sibTrans" cxnId="{28574A4F-2DF7-45E2-A53F-6C0754D066D5}">
      <dgm:prSet/>
      <dgm:spPr/>
      <dgm:t>
        <a:bodyPr/>
        <a:lstStyle/>
        <a:p>
          <a:endParaRPr lang="es-ES"/>
        </a:p>
      </dgm:t>
    </dgm:pt>
    <dgm:pt modelId="{BAFB4FD8-C8BB-41B9-A27C-B87A163D0C39}" type="pres">
      <dgm:prSet presAssocID="{725D46DA-B666-4B34-AA0A-455A2565EDA6}" presName="Name0" presStyleCnt="0">
        <dgm:presLayoutVars>
          <dgm:dir/>
          <dgm:resizeHandles val="exact"/>
        </dgm:presLayoutVars>
      </dgm:prSet>
      <dgm:spPr/>
    </dgm:pt>
    <dgm:pt modelId="{01A6F874-8F9B-47BC-9391-64B3F202C11D}" type="pres">
      <dgm:prSet presAssocID="{725D46DA-B666-4B34-AA0A-455A2565EDA6}" presName="fgShape" presStyleLbl="fgShp" presStyleIdx="0" presStyleCnt="1"/>
      <dgm:spPr/>
    </dgm:pt>
    <dgm:pt modelId="{EB61219A-EAE6-4FF4-875C-92D704C81A0D}" type="pres">
      <dgm:prSet presAssocID="{725D46DA-B666-4B34-AA0A-455A2565EDA6}" presName="linComp" presStyleCnt="0"/>
      <dgm:spPr/>
    </dgm:pt>
    <dgm:pt modelId="{A8F27F6E-ADED-40AF-AC95-F0F21ED7EFF5}" type="pres">
      <dgm:prSet presAssocID="{D9A93C1B-4D1B-4F5F-A21A-B9115D58BCC9}" presName="compNode" presStyleCnt="0"/>
      <dgm:spPr/>
    </dgm:pt>
    <dgm:pt modelId="{08B088F3-1E59-4D1B-A1C1-B8089A0E8DEC}" type="pres">
      <dgm:prSet presAssocID="{D9A93C1B-4D1B-4F5F-A21A-B9115D58BCC9}" presName="bkgdShape" presStyleLbl="node1" presStyleIdx="0" presStyleCnt="4"/>
      <dgm:spPr/>
      <dgm:t>
        <a:bodyPr/>
        <a:lstStyle/>
        <a:p>
          <a:endParaRPr lang="es-NI"/>
        </a:p>
      </dgm:t>
    </dgm:pt>
    <dgm:pt modelId="{7FF30572-4DAE-4868-B9B7-E75CD0ABA634}" type="pres">
      <dgm:prSet presAssocID="{D9A93C1B-4D1B-4F5F-A21A-B9115D58BCC9}" presName="nodeTx" presStyleLbl="node1" presStyleIdx="0" presStyleCnt="4">
        <dgm:presLayoutVars>
          <dgm:bulletEnabled val="1"/>
        </dgm:presLayoutVars>
      </dgm:prSet>
      <dgm:spPr/>
      <dgm:t>
        <a:bodyPr/>
        <a:lstStyle/>
        <a:p>
          <a:endParaRPr lang="es-NI"/>
        </a:p>
      </dgm:t>
    </dgm:pt>
    <dgm:pt modelId="{1C484930-FCBE-47BE-A303-4C30BA1DD84A}" type="pres">
      <dgm:prSet presAssocID="{D9A93C1B-4D1B-4F5F-A21A-B9115D58BCC9}" presName="invisiNode" presStyleLbl="node1" presStyleIdx="0" presStyleCnt="4"/>
      <dgm:spPr/>
    </dgm:pt>
    <dgm:pt modelId="{B0A05080-9092-416C-A232-8331BFDEF46B}" type="pres">
      <dgm:prSet presAssocID="{D9A93C1B-4D1B-4F5F-A21A-B9115D58BCC9}" presName="imagNode" presStyleLbl="fgImgPlace1" presStyleIdx="0" presStyleCnt="4"/>
      <dgm:spPr>
        <a:prstGeom prst="roundRect">
          <a:avLst/>
        </a:prstGeom>
        <a:blipFill rotWithShape="0">
          <a:blip xmlns:r="http://schemas.openxmlformats.org/officeDocument/2006/relationships" r:embed="rId1"/>
          <a:stretch>
            <a:fillRect/>
          </a:stretch>
        </a:blipFill>
      </dgm:spPr>
    </dgm:pt>
    <dgm:pt modelId="{0A1B196F-B3D5-4FB6-84C3-79EA508BFB0E}" type="pres">
      <dgm:prSet presAssocID="{7DCB640D-B6B2-491C-BF38-5E1211D4C28B}" presName="sibTrans" presStyleLbl="sibTrans2D1" presStyleIdx="0" presStyleCnt="0"/>
      <dgm:spPr/>
      <dgm:t>
        <a:bodyPr/>
        <a:lstStyle/>
        <a:p>
          <a:endParaRPr lang="es-NI"/>
        </a:p>
      </dgm:t>
    </dgm:pt>
    <dgm:pt modelId="{0C6F4AD4-3C4A-4F06-9EC6-525664959797}" type="pres">
      <dgm:prSet presAssocID="{B25DBBCE-D610-482F-A06E-6DBA4490442D}" presName="compNode" presStyleCnt="0"/>
      <dgm:spPr/>
    </dgm:pt>
    <dgm:pt modelId="{58D97220-00D3-4CA7-8370-C1A275D13462}" type="pres">
      <dgm:prSet presAssocID="{B25DBBCE-D610-482F-A06E-6DBA4490442D}" presName="bkgdShape" presStyleLbl="node1" presStyleIdx="1" presStyleCnt="4"/>
      <dgm:spPr/>
      <dgm:t>
        <a:bodyPr/>
        <a:lstStyle/>
        <a:p>
          <a:endParaRPr lang="es-NI"/>
        </a:p>
      </dgm:t>
    </dgm:pt>
    <dgm:pt modelId="{8965027A-37F3-4D68-99F2-99439FA1333B}" type="pres">
      <dgm:prSet presAssocID="{B25DBBCE-D610-482F-A06E-6DBA4490442D}" presName="nodeTx" presStyleLbl="node1" presStyleIdx="1" presStyleCnt="4">
        <dgm:presLayoutVars>
          <dgm:bulletEnabled val="1"/>
        </dgm:presLayoutVars>
      </dgm:prSet>
      <dgm:spPr/>
      <dgm:t>
        <a:bodyPr/>
        <a:lstStyle/>
        <a:p>
          <a:endParaRPr lang="es-NI"/>
        </a:p>
      </dgm:t>
    </dgm:pt>
    <dgm:pt modelId="{B444DF2E-2B7C-400A-9A54-85ECB8D24F8E}" type="pres">
      <dgm:prSet presAssocID="{B25DBBCE-D610-482F-A06E-6DBA4490442D}" presName="invisiNode" presStyleLbl="node1" presStyleIdx="1" presStyleCnt="4"/>
      <dgm:spPr/>
    </dgm:pt>
    <dgm:pt modelId="{D8C5B8A5-C7CE-434B-8B5B-248A4AB19643}" type="pres">
      <dgm:prSet presAssocID="{B25DBBCE-D610-482F-A06E-6DBA4490442D}" presName="imagNode" presStyleLbl="fgImgPlace1" presStyleIdx="1" presStyleCnt="4"/>
      <dgm:spPr>
        <a:prstGeom prst="roundRect">
          <a:avLst/>
        </a:prstGeom>
        <a:blipFill rotWithShape="1">
          <a:blip xmlns:r="http://schemas.openxmlformats.org/officeDocument/2006/relationships" r:embed="rId2"/>
          <a:stretch>
            <a:fillRect/>
          </a:stretch>
        </a:blipFill>
      </dgm:spPr>
    </dgm:pt>
    <dgm:pt modelId="{886EC1D0-919F-424E-A06F-18F7B7A3BD02}" type="pres">
      <dgm:prSet presAssocID="{B674DD8A-5F23-44A9-B26A-31E4D70651E8}" presName="sibTrans" presStyleLbl="sibTrans2D1" presStyleIdx="0" presStyleCnt="0"/>
      <dgm:spPr/>
      <dgm:t>
        <a:bodyPr/>
        <a:lstStyle/>
        <a:p>
          <a:endParaRPr lang="es-NI"/>
        </a:p>
      </dgm:t>
    </dgm:pt>
    <dgm:pt modelId="{7F5B17FC-C00C-480F-B40D-AD1DBE5351B5}" type="pres">
      <dgm:prSet presAssocID="{06BF9A69-178E-479A-A0C5-9CCBBC8D332C}" presName="compNode" presStyleCnt="0"/>
      <dgm:spPr/>
    </dgm:pt>
    <dgm:pt modelId="{7007F3F5-8F80-4D78-B397-EE915D6B9B31}" type="pres">
      <dgm:prSet presAssocID="{06BF9A69-178E-479A-A0C5-9CCBBC8D332C}" presName="bkgdShape" presStyleLbl="node1" presStyleIdx="2" presStyleCnt="4"/>
      <dgm:spPr/>
      <dgm:t>
        <a:bodyPr/>
        <a:lstStyle/>
        <a:p>
          <a:endParaRPr lang="es-NI"/>
        </a:p>
      </dgm:t>
    </dgm:pt>
    <dgm:pt modelId="{E69267B1-2784-4EA3-B1AE-050E32F5BE3E}" type="pres">
      <dgm:prSet presAssocID="{06BF9A69-178E-479A-A0C5-9CCBBC8D332C}" presName="nodeTx" presStyleLbl="node1" presStyleIdx="2" presStyleCnt="4">
        <dgm:presLayoutVars>
          <dgm:bulletEnabled val="1"/>
        </dgm:presLayoutVars>
      </dgm:prSet>
      <dgm:spPr/>
      <dgm:t>
        <a:bodyPr/>
        <a:lstStyle/>
        <a:p>
          <a:endParaRPr lang="es-NI"/>
        </a:p>
      </dgm:t>
    </dgm:pt>
    <dgm:pt modelId="{1284FAAE-73A4-44D1-B58D-FD16E7FCD08D}" type="pres">
      <dgm:prSet presAssocID="{06BF9A69-178E-479A-A0C5-9CCBBC8D332C}" presName="invisiNode" presStyleLbl="node1" presStyleIdx="2" presStyleCnt="4"/>
      <dgm:spPr/>
    </dgm:pt>
    <dgm:pt modelId="{A3707FE5-D5D3-4A73-A9AF-67027CE73F8E}" type="pres">
      <dgm:prSet presAssocID="{06BF9A69-178E-479A-A0C5-9CCBBC8D332C}" presName="imagNode" presStyleLbl="fgImgPlace1" presStyleIdx="2" presStyleCnt="4"/>
      <dgm:spPr>
        <a:prstGeom prst="roundRect">
          <a:avLst/>
        </a:prstGeom>
        <a:blipFill rotWithShape="1">
          <a:blip xmlns:r="http://schemas.openxmlformats.org/officeDocument/2006/relationships" r:embed="rId3"/>
          <a:stretch>
            <a:fillRect/>
          </a:stretch>
        </a:blipFill>
      </dgm:spPr>
    </dgm:pt>
    <dgm:pt modelId="{19A03083-61B3-4382-A960-D99FD1A93A3C}" type="pres">
      <dgm:prSet presAssocID="{DB6412E1-3BA9-4360-8597-EFAD3EA2978B}" presName="sibTrans" presStyleLbl="sibTrans2D1" presStyleIdx="0" presStyleCnt="0"/>
      <dgm:spPr/>
      <dgm:t>
        <a:bodyPr/>
        <a:lstStyle/>
        <a:p>
          <a:endParaRPr lang="es-ES"/>
        </a:p>
      </dgm:t>
    </dgm:pt>
    <dgm:pt modelId="{FBE314E7-6A17-42FF-A0B2-044D695CAF90}" type="pres">
      <dgm:prSet presAssocID="{A1D756BE-6BF6-4248-A7D5-FB4B75B29B99}" presName="compNode" presStyleCnt="0"/>
      <dgm:spPr/>
    </dgm:pt>
    <dgm:pt modelId="{6102ED27-7FFB-4954-9253-5FAAACD16E9B}" type="pres">
      <dgm:prSet presAssocID="{A1D756BE-6BF6-4248-A7D5-FB4B75B29B99}" presName="bkgdShape" presStyleLbl="node1" presStyleIdx="3" presStyleCnt="4"/>
      <dgm:spPr/>
      <dgm:t>
        <a:bodyPr/>
        <a:lstStyle/>
        <a:p>
          <a:endParaRPr lang="es-ES"/>
        </a:p>
      </dgm:t>
    </dgm:pt>
    <dgm:pt modelId="{140F0BAB-E635-4BEE-8BEC-A1CDE944D4C7}" type="pres">
      <dgm:prSet presAssocID="{A1D756BE-6BF6-4248-A7D5-FB4B75B29B99}" presName="nodeTx" presStyleLbl="node1" presStyleIdx="3" presStyleCnt="4">
        <dgm:presLayoutVars>
          <dgm:bulletEnabled val="1"/>
        </dgm:presLayoutVars>
      </dgm:prSet>
      <dgm:spPr/>
      <dgm:t>
        <a:bodyPr/>
        <a:lstStyle/>
        <a:p>
          <a:endParaRPr lang="es-ES"/>
        </a:p>
      </dgm:t>
    </dgm:pt>
    <dgm:pt modelId="{C4DC6827-B6E6-4258-9687-54012093182A}" type="pres">
      <dgm:prSet presAssocID="{A1D756BE-6BF6-4248-A7D5-FB4B75B29B99}" presName="invisiNode" presStyleLbl="node1" presStyleIdx="3" presStyleCnt="4"/>
      <dgm:spPr/>
    </dgm:pt>
    <dgm:pt modelId="{D4611A57-9AD0-4389-953B-31590452890D}" type="pres">
      <dgm:prSet presAssocID="{A1D756BE-6BF6-4248-A7D5-FB4B75B29B99}" presName="imagNode" presStyleLbl="fgImgPlace1" presStyleIdx="3" presStyleCnt="4"/>
      <dgm:spPr>
        <a:prstGeom prst="roundRect">
          <a:avLst/>
        </a:prstGeom>
        <a:blipFill rotWithShape="0">
          <a:blip xmlns:r="http://schemas.openxmlformats.org/officeDocument/2006/relationships" r:embed="rId4"/>
          <a:stretch>
            <a:fillRect/>
          </a:stretch>
        </a:blipFill>
      </dgm:spPr>
    </dgm:pt>
  </dgm:ptLst>
  <dgm:cxnLst>
    <dgm:cxn modelId="{3BACE4F0-8AF7-4C11-9920-4B57C6802CFF}" srcId="{725D46DA-B666-4B34-AA0A-455A2565EDA6}" destId="{D9A93C1B-4D1B-4F5F-A21A-B9115D58BCC9}" srcOrd="0" destOrd="0" parTransId="{F60BB993-EFE3-452B-974B-DFB8FBDE94CA}" sibTransId="{7DCB640D-B6B2-491C-BF38-5E1211D4C28B}"/>
    <dgm:cxn modelId="{28574A4F-2DF7-45E2-A53F-6C0754D066D5}" srcId="{725D46DA-B666-4B34-AA0A-455A2565EDA6}" destId="{A1D756BE-6BF6-4248-A7D5-FB4B75B29B99}" srcOrd="3" destOrd="0" parTransId="{6755ED94-4EA1-4076-B50B-B9E0B9ED45AE}" sibTransId="{88432A3B-5F31-4F81-B06C-16D7C68F0F3F}"/>
    <dgm:cxn modelId="{029C00A9-CB8C-4C36-BF03-88E19D1974E8}" type="presOf" srcId="{B25DBBCE-D610-482F-A06E-6DBA4490442D}" destId="{58D97220-00D3-4CA7-8370-C1A275D13462}" srcOrd="0" destOrd="0" presId="urn:microsoft.com/office/officeart/2005/8/layout/hList7#1"/>
    <dgm:cxn modelId="{EC1D102D-3845-40B0-9076-C0A1569536E7}" type="presOf" srcId="{06BF9A69-178E-479A-A0C5-9CCBBC8D332C}" destId="{E69267B1-2784-4EA3-B1AE-050E32F5BE3E}" srcOrd="1" destOrd="0" presId="urn:microsoft.com/office/officeart/2005/8/layout/hList7#1"/>
    <dgm:cxn modelId="{62A60D1B-625B-4307-9DB3-AFEF7371B078}" type="presOf" srcId="{DB6412E1-3BA9-4360-8597-EFAD3EA2978B}" destId="{19A03083-61B3-4382-A960-D99FD1A93A3C}" srcOrd="0" destOrd="0" presId="urn:microsoft.com/office/officeart/2005/8/layout/hList7#1"/>
    <dgm:cxn modelId="{9F716838-7B6A-4ACB-90C4-B111CF102FF2}" type="presOf" srcId="{B674DD8A-5F23-44A9-B26A-31E4D70651E8}" destId="{886EC1D0-919F-424E-A06F-18F7B7A3BD02}" srcOrd="0" destOrd="0" presId="urn:microsoft.com/office/officeart/2005/8/layout/hList7#1"/>
    <dgm:cxn modelId="{1704C211-F1D8-4729-AFEC-348D3FA2D07D}" type="presOf" srcId="{A1D756BE-6BF6-4248-A7D5-FB4B75B29B99}" destId="{140F0BAB-E635-4BEE-8BEC-A1CDE944D4C7}" srcOrd="1" destOrd="0" presId="urn:microsoft.com/office/officeart/2005/8/layout/hList7#1"/>
    <dgm:cxn modelId="{1860E64B-0DD6-4A09-B4F8-4D6521C0B6CE}" type="presOf" srcId="{725D46DA-B666-4B34-AA0A-455A2565EDA6}" destId="{BAFB4FD8-C8BB-41B9-A27C-B87A163D0C39}" srcOrd="0" destOrd="0" presId="urn:microsoft.com/office/officeart/2005/8/layout/hList7#1"/>
    <dgm:cxn modelId="{DBAD6D0B-2C13-498F-9154-74EBF27DE529}" srcId="{725D46DA-B666-4B34-AA0A-455A2565EDA6}" destId="{06BF9A69-178E-479A-A0C5-9CCBBC8D332C}" srcOrd="2" destOrd="0" parTransId="{62EB658C-9DDD-4625-9D25-7A8C245280C4}" sibTransId="{DB6412E1-3BA9-4360-8597-EFAD3EA2978B}"/>
    <dgm:cxn modelId="{FFD3AC3F-DC09-4B28-B6B6-EE940CE7CAC8}" type="presOf" srcId="{D9A93C1B-4D1B-4F5F-A21A-B9115D58BCC9}" destId="{7FF30572-4DAE-4868-B9B7-E75CD0ABA634}" srcOrd="1" destOrd="0" presId="urn:microsoft.com/office/officeart/2005/8/layout/hList7#1"/>
    <dgm:cxn modelId="{63F1C1C8-AE9D-409D-B7D5-7405719181BE}" type="presOf" srcId="{D9A93C1B-4D1B-4F5F-A21A-B9115D58BCC9}" destId="{08B088F3-1E59-4D1B-A1C1-B8089A0E8DEC}" srcOrd="0" destOrd="0" presId="urn:microsoft.com/office/officeart/2005/8/layout/hList7#1"/>
    <dgm:cxn modelId="{F111D756-A20C-4B6C-93EA-5653805F783F}" type="presOf" srcId="{06BF9A69-178E-479A-A0C5-9CCBBC8D332C}" destId="{7007F3F5-8F80-4D78-B397-EE915D6B9B31}" srcOrd="0" destOrd="0" presId="urn:microsoft.com/office/officeart/2005/8/layout/hList7#1"/>
    <dgm:cxn modelId="{3E148DAE-145B-438F-B7AE-26F0EC959FAB}" type="presOf" srcId="{7DCB640D-B6B2-491C-BF38-5E1211D4C28B}" destId="{0A1B196F-B3D5-4FB6-84C3-79EA508BFB0E}" srcOrd="0" destOrd="0" presId="urn:microsoft.com/office/officeart/2005/8/layout/hList7#1"/>
    <dgm:cxn modelId="{8D974C44-555C-42A8-8301-ABBE4B20987B}" type="presOf" srcId="{A1D756BE-6BF6-4248-A7D5-FB4B75B29B99}" destId="{6102ED27-7FFB-4954-9253-5FAAACD16E9B}" srcOrd="0" destOrd="0" presId="urn:microsoft.com/office/officeart/2005/8/layout/hList7#1"/>
    <dgm:cxn modelId="{217A3A66-E80E-4274-8BD1-CF6855330D53}" srcId="{725D46DA-B666-4B34-AA0A-455A2565EDA6}" destId="{B25DBBCE-D610-482F-A06E-6DBA4490442D}" srcOrd="1" destOrd="0" parTransId="{C5BFF2AC-3E3E-4B0C-9DC1-FD41D4A0C896}" sibTransId="{B674DD8A-5F23-44A9-B26A-31E4D70651E8}"/>
    <dgm:cxn modelId="{31543140-34E2-4D6F-BEF2-FAC6EEE066CC}" type="presOf" srcId="{B25DBBCE-D610-482F-A06E-6DBA4490442D}" destId="{8965027A-37F3-4D68-99F2-99439FA1333B}" srcOrd="1" destOrd="0" presId="urn:microsoft.com/office/officeart/2005/8/layout/hList7#1"/>
    <dgm:cxn modelId="{B5715093-1C34-4B37-B7C6-FE4A9D4B133D}" type="presParOf" srcId="{BAFB4FD8-C8BB-41B9-A27C-B87A163D0C39}" destId="{01A6F874-8F9B-47BC-9391-64B3F202C11D}" srcOrd="0" destOrd="0" presId="urn:microsoft.com/office/officeart/2005/8/layout/hList7#1"/>
    <dgm:cxn modelId="{E2C313AA-E276-48AB-AFA5-918D2911C58C}" type="presParOf" srcId="{BAFB4FD8-C8BB-41B9-A27C-B87A163D0C39}" destId="{EB61219A-EAE6-4FF4-875C-92D704C81A0D}" srcOrd="1" destOrd="0" presId="urn:microsoft.com/office/officeart/2005/8/layout/hList7#1"/>
    <dgm:cxn modelId="{7AAFFBD8-0D39-4B21-9E74-F2BD7C07C85C}" type="presParOf" srcId="{EB61219A-EAE6-4FF4-875C-92D704C81A0D}" destId="{A8F27F6E-ADED-40AF-AC95-F0F21ED7EFF5}" srcOrd="0" destOrd="0" presId="urn:microsoft.com/office/officeart/2005/8/layout/hList7#1"/>
    <dgm:cxn modelId="{986C437D-A9DE-4A87-B447-74F54D091B86}" type="presParOf" srcId="{A8F27F6E-ADED-40AF-AC95-F0F21ED7EFF5}" destId="{08B088F3-1E59-4D1B-A1C1-B8089A0E8DEC}" srcOrd="0" destOrd="0" presId="urn:microsoft.com/office/officeart/2005/8/layout/hList7#1"/>
    <dgm:cxn modelId="{7C129746-D30C-4C2F-9A80-56BF228DFE87}" type="presParOf" srcId="{A8F27F6E-ADED-40AF-AC95-F0F21ED7EFF5}" destId="{7FF30572-4DAE-4868-B9B7-E75CD0ABA634}" srcOrd="1" destOrd="0" presId="urn:microsoft.com/office/officeart/2005/8/layout/hList7#1"/>
    <dgm:cxn modelId="{1CCA1284-76FF-45D5-9A38-EF40B468B046}" type="presParOf" srcId="{A8F27F6E-ADED-40AF-AC95-F0F21ED7EFF5}" destId="{1C484930-FCBE-47BE-A303-4C30BA1DD84A}" srcOrd="2" destOrd="0" presId="urn:microsoft.com/office/officeart/2005/8/layout/hList7#1"/>
    <dgm:cxn modelId="{ABD1ED1A-6A99-4029-90B3-FFFAB9C3A18F}" type="presParOf" srcId="{A8F27F6E-ADED-40AF-AC95-F0F21ED7EFF5}" destId="{B0A05080-9092-416C-A232-8331BFDEF46B}" srcOrd="3" destOrd="0" presId="urn:microsoft.com/office/officeart/2005/8/layout/hList7#1"/>
    <dgm:cxn modelId="{FFE9D1CA-FF87-4B19-9F77-251C31D7B277}" type="presParOf" srcId="{EB61219A-EAE6-4FF4-875C-92D704C81A0D}" destId="{0A1B196F-B3D5-4FB6-84C3-79EA508BFB0E}" srcOrd="1" destOrd="0" presId="urn:microsoft.com/office/officeart/2005/8/layout/hList7#1"/>
    <dgm:cxn modelId="{55ABAE86-F180-4628-853E-E5C2D9CC2037}" type="presParOf" srcId="{EB61219A-EAE6-4FF4-875C-92D704C81A0D}" destId="{0C6F4AD4-3C4A-4F06-9EC6-525664959797}" srcOrd="2" destOrd="0" presId="urn:microsoft.com/office/officeart/2005/8/layout/hList7#1"/>
    <dgm:cxn modelId="{D238B470-5D8D-4CF4-B474-D4CDA3F52356}" type="presParOf" srcId="{0C6F4AD4-3C4A-4F06-9EC6-525664959797}" destId="{58D97220-00D3-4CA7-8370-C1A275D13462}" srcOrd="0" destOrd="0" presId="urn:microsoft.com/office/officeart/2005/8/layout/hList7#1"/>
    <dgm:cxn modelId="{64A309AD-1333-488B-A3D1-027232164270}" type="presParOf" srcId="{0C6F4AD4-3C4A-4F06-9EC6-525664959797}" destId="{8965027A-37F3-4D68-99F2-99439FA1333B}" srcOrd="1" destOrd="0" presId="urn:microsoft.com/office/officeart/2005/8/layout/hList7#1"/>
    <dgm:cxn modelId="{A57DED2C-3819-4AC3-B378-21C4FA7E6335}" type="presParOf" srcId="{0C6F4AD4-3C4A-4F06-9EC6-525664959797}" destId="{B444DF2E-2B7C-400A-9A54-85ECB8D24F8E}" srcOrd="2" destOrd="0" presId="urn:microsoft.com/office/officeart/2005/8/layout/hList7#1"/>
    <dgm:cxn modelId="{783A2127-A0AF-46B7-9FC5-6AB751211565}" type="presParOf" srcId="{0C6F4AD4-3C4A-4F06-9EC6-525664959797}" destId="{D8C5B8A5-C7CE-434B-8B5B-248A4AB19643}" srcOrd="3" destOrd="0" presId="urn:microsoft.com/office/officeart/2005/8/layout/hList7#1"/>
    <dgm:cxn modelId="{97F5DA79-980E-4C8A-914F-4FA687E9C851}" type="presParOf" srcId="{EB61219A-EAE6-4FF4-875C-92D704C81A0D}" destId="{886EC1D0-919F-424E-A06F-18F7B7A3BD02}" srcOrd="3" destOrd="0" presId="urn:microsoft.com/office/officeart/2005/8/layout/hList7#1"/>
    <dgm:cxn modelId="{2709EAD3-E9A7-4F36-9AFE-C2DB0A1D9B2E}" type="presParOf" srcId="{EB61219A-EAE6-4FF4-875C-92D704C81A0D}" destId="{7F5B17FC-C00C-480F-B40D-AD1DBE5351B5}" srcOrd="4" destOrd="0" presId="urn:microsoft.com/office/officeart/2005/8/layout/hList7#1"/>
    <dgm:cxn modelId="{9FB063DC-3B88-4B78-A001-7DC8D40D162B}" type="presParOf" srcId="{7F5B17FC-C00C-480F-B40D-AD1DBE5351B5}" destId="{7007F3F5-8F80-4D78-B397-EE915D6B9B31}" srcOrd="0" destOrd="0" presId="urn:microsoft.com/office/officeart/2005/8/layout/hList7#1"/>
    <dgm:cxn modelId="{F2D7D979-1113-4667-8805-5F309347C6C4}" type="presParOf" srcId="{7F5B17FC-C00C-480F-B40D-AD1DBE5351B5}" destId="{E69267B1-2784-4EA3-B1AE-050E32F5BE3E}" srcOrd="1" destOrd="0" presId="urn:microsoft.com/office/officeart/2005/8/layout/hList7#1"/>
    <dgm:cxn modelId="{7C79903C-C686-46EF-9C09-488668C42694}" type="presParOf" srcId="{7F5B17FC-C00C-480F-B40D-AD1DBE5351B5}" destId="{1284FAAE-73A4-44D1-B58D-FD16E7FCD08D}" srcOrd="2" destOrd="0" presId="urn:microsoft.com/office/officeart/2005/8/layout/hList7#1"/>
    <dgm:cxn modelId="{01BAE609-C443-46F6-9436-DCE5F6ABF009}" type="presParOf" srcId="{7F5B17FC-C00C-480F-B40D-AD1DBE5351B5}" destId="{A3707FE5-D5D3-4A73-A9AF-67027CE73F8E}" srcOrd="3" destOrd="0" presId="urn:microsoft.com/office/officeart/2005/8/layout/hList7#1"/>
    <dgm:cxn modelId="{93AD31FE-3BE5-4E62-8F56-C7545F639D46}" type="presParOf" srcId="{EB61219A-EAE6-4FF4-875C-92D704C81A0D}" destId="{19A03083-61B3-4382-A960-D99FD1A93A3C}" srcOrd="5" destOrd="0" presId="urn:microsoft.com/office/officeart/2005/8/layout/hList7#1"/>
    <dgm:cxn modelId="{0F0594A7-AFCD-41A7-ACA6-3DBDE7220E3D}" type="presParOf" srcId="{EB61219A-EAE6-4FF4-875C-92D704C81A0D}" destId="{FBE314E7-6A17-42FF-A0B2-044D695CAF90}" srcOrd="6" destOrd="0" presId="urn:microsoft.com/office/officeart/2005/8/layout/hList7#1"/>
    <dgm:cxn modelId="{032F0418-11C9-456E-A3D8-0FE59D5D24BF}" type="presParOf" srcId="{FBE314E7-6A17-42FF-A0B2-044D695CAF90}" destId="{6102ED27-7FFB-4954-9253-5FAAACD16E9B}" srcOrd="0" destOrd="0" presId="urn:microsoft.com/office/officeart/2005/8/layout/hList7#1"/>
    <dgm:cxn modelId="{619A6DF8-72C7-4BA7-B841-E4418409C67B}" type="presParOf" srcId="{FBE314E7-6A17-42FF-A0B2-044D695CAF90}" destId="{140F0BAB-E635-4BEE-8BEC-A1CDE944D4C7}" srcOrd="1" destOrd="0" presId="urn:microsoft.com/office/officeart/2005/8/layout/hList7#1"/>
    <dgm:cxn modelId="{3D9B90C1-4FC4-4C06-B55A-E5B5CA7300D0}" type="presParOf" srcId="{FBE314E7-6A17-42FF-A0B2-044D695CAF90}" destId="{C4DC6827-B6E6-4258-9687-54012093182A}" srcOrd="2" destOrd="0" presId="urn:microsoft.com/office/officeart/2005/8/layout/hList7#1"/>
    <dgm:cxn modelId="{9E7FE0F5-0A48-4D98-88E1-9411DA199ECF}" type="presParOf" srcId="{FBE314E7-6A17-42FF-A0B2-044D695CAF90}" destId="{D4611A57-9AD0-4389-953B-31590452890D}"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92C30F2-60AE-481C-9D90-FA49105775F7}" type="doc">
      <dgm:prSet loTypeId="urn:microsoft.com/office/officeart/2008/layout/RadialCluster" loCatId="cycle" qsTypeId="urn:microsoft.com/office/officeart/2005/8/quickstyle/simple1" qsCatId="simple" csTypeId="urn:microsoft.com/office/officeart/2005/8/colors/colorful3" csCatId="colorful" phldr="1"/>
      <dgm:spPr/>
      <dgm:t>
        <a:bodyPr/>
        <a:lstStyle/>
        <a:p>
          <a:endParaRPr lang="es-NI"/>
        </a:p>
      </dgm:t>
    </dgm:pt>
    <dgm:pt modelId="{B72D9574-FDC8-47BD-82D4-A85424D40014}">
      <dgm:prSet phldrT="[Texto]"/>
      <dgm:spPr/>
      <dgm:t>
        <a:bodyPr/>
        <a:lstStyle/>
        <a:p>
          <a:r>
            <a:rPr lang="es-NI" b="1" dirty="0" smtClean="0"/>
            <a:t>Reverse </a:t>
          </a:r>
          <a:r>
            <a:rPr lang="es-NI" b="1" dirty="0" err="1" smtClean="0"/>
            <a:t>deforestation</a:t>
          </a:r>
          <a:r>
            <a:rPr lang="es-NI" b="1" dirty="0" smtClean="0"/>
            <a:t> </a:t>
          </a:r>
          <a:r>
            <a:rPr lang="es-NI" b="1" dirty="0" err="1" smtClean="0"/>
            <a:t>trends</a:t>
          </a:r>
          <a:endParaRPr lang="es-NI" b="1" dirty="0"/>
        </a:p>
      </dgm:t>
    </dgm:pt>
    <dgm:pt modelId="{64EE5490-BA31-48A3-BF0E-9A52825FFF8D}" type="parTrans" cxnId="{DC840C4D-B01A-4FAA-847F-90277A273272}">
      <dgm:prSet/>
      <dgm:spPr/>
      <dgm:t>
        <a:bodyPr/>
        <a:lstStyle/>
        <a:p>
          <a:endParaRPr lang="es-NI"/>
        </a:p>
      </dgm:t>
    </dgm:pt>
    <dgm:pt modelId="{787241BB-6838-4AE8-8122-CACFF58D1304}" type="sibTrans" cxnId="{DC840C4D-B01A-4FAA-847F-90277A273272}">
      <dgm:prSet/>
      <dgm:spPr/>
      <dgm:t>
        <a:bodyPr/>
        <a:lstStyle/>
        <a:p>
          <a:endParaRPr lang="es-NI"/>
        </a:p>
      </dgm:t>
    </dgm:pt>
    <dgm:pt modelId="{B9FE0DE6-7A34-4076-894B-8D64C6E2443A}">
      <dgm:prSet phldrT="[Texto]"/>
      <dgm:spPr/>
      <dgm:t>
        <a:bodyPr/>
        <a:lstStyle/>
        <a:p>
          <a:r>
            <a:rPr lang="en-US" b="1" dirty="0" smtClean="0"/>
            <a:t>Prevent further penetration into Reserves Indian Corn and Punta </a:t>
          </a:r>
          <a:r>
            <a:rPr lang="en-US" b="1" dirty="0" err="1" smtClean="0"/>
            <a:t>Gorda</a:t>
          </a:r>
          <a:endParaRPr lang="es-NI" b="1" dirty="0"/>
        </a:p>
      </dgm:t>
    </dgm:pt>
    <dgm:pt modelId="{0FAF0441-36F9-460F-912F-9662235698CA}" type="parTrans" cxnId="{BFD997CE-336F-4BDC-88B0-0E101DE16FE2}">
      <dgm:prSet/>
      <dgm:spPr/>
      <dgm:t>
        <a:bodyPr/>
        <a:lstStyle/>
        <a:p>
          <a:endParaRPr lang="es-NI"/>
        </a:p>
      </dgm:t>
    </dgm:pt>
    <dgm:pt modelId="{9C710F41-225C-40EF-B856-11379D4058EB}" type="sibTrans" cxnId="{BFD997CE-336F-4BDC-88B0-0E101DE16FE2}">
      <dgm:prSet/>
      <dgm:spPr/>
      <dgm:t>
        <a:bodyPr/>
        <a:lstStyle/>
        <a:p>
          <a:endParaRPr lang="es-NI"/>
        </a:p>
      </dgm:t>
    </dgm:pt>
    <dgm:pt modelId="{19B80B30-DC48-40C4-A7D8-6072C2D6D2D7}">
      <dgm:prSet phldrT="[Texto]"/>
      <dgm:spPr/>
      <dgm:t>
        <a:bodyPr/>
        <a:lstStyle/>
        <a:p>
          <a:r>
            <a:rPr lang="en-US" b="1" dirty="0" smtClean="0"/>
            <a:t>Rehabilitation of degraded areas in Indio </a:t>
          </a:r>
          <a:r>
            <a:rPr lang="en-US" b="1" dirty="0" err="1" smtClean="0"/>
            <a:t>Maiz</a:t>
          </a:r>
          <a:r>
            <a:rPr lang="en-US" b="1" dirty="0" smtClean="0"/>
            <a:t> Reservations and Punta </a:t>
          </a:r>
          <a:r>
            <a:rPr lang="en-US" b="1" dirty="0" err="1" smtClean="0"/>
            <a:t>Gorda</a:t>
          </a:r>
          <a:r>
            <a:rPr lang="en-US" b="1" dirty="0" smtClean="0"/>
            <a:t> and improve watershed management</a:t>
          </a:r>
          <a:endParaRPr lang="es-NI" b="1" dirty="0"/>
        </a:p>
      </dgm:t>
    </dgm:pt>
    <dgm:pt modelId="{590CAA44-9833-4CF1-A5D4-18181C80856D}" type="parTrans" cxnId="{239909D4-AD38-4DE9-BE12-4154CD052385}">
      <dgm:prSet/>
      <dgm:spPr/>
      <dgm:t>
        <a:bodyPr/>
        <a:lstStyle/>
        <a:p>
          <a:endParaRPr lang="es-NI"/>
        </a:p>
      </dgm:t>
    </dgm:pt>
    <dgm:pt modelId="{C6630E75-4096-48EB-8373-EAB8AF464048}" type="sibTrans" cxnId="{239909D4-AD38-4DE9-BE12-4154CD052385}">
      <dgm:prSet/>
      <dgm:spPr/>
      <dgm:t>
        <a:bodyPr/>
        <a:lstStyle/>
        <a:p>
          <a:endParaRPr lang="es-NI"/>
        </a:p>
      </dgm:t>
    </dgm:pt>
    <dgm:pt modelId="{86CF8586-4EAC-49F1-BDB0-3FDA15A3AE1E}">
      <dgm:prSet phldrT="[Texto]"/>
      <dgm:spPr/>
      <dgm:t>
        <a:bodyPr/>
        <a:lstStyle/>
        <a:p>
          <a:r>
            <a:rPr lang="en-US" b="1" dirty="0" smtClean="0"/>
            <a:t>Provide compensation and funding to improve RAMSAR site of San </a:t>
          </a:r>
          <a:r>
            <a:rPr lang="en-US" b="1" dirty="0" err="1" smtClean="0"/>
            <a:t>Miguelito</a:t>
          </a:r>
          <a:r>
            <a:rPr lang="en-US" b="1" dirty="0" smtClean="0"/>
            <a:t>.</a:t>
          </a:r>
          <a:endParaRPr lang="es-NI" b="1" dirty="0"/>
        </a:p>
      </dgm:t>
    </dgm:pt>
    <dgm:pt modelId="{AE9B387E-EB3E-44DE-BC34-4240E6CDE84F}" type="parTrans" cxnId="{B7939F58-7764-453C-9438-DCD12CAA6610}">
      <dgm:prSet/>
      <dgm:spPr/>
      <dgm:t>
        <a:bodyPr/>
        <a:lstStyle/>
        <a:p>
          <a:endParaRPr lang="es-NI"/>
        </a:p>
      </dgm:t>
    </dgm:pt>
    <dgm:pt modelId="{9926EFF8-EA5D-42C3-9A84-F2F89DEE8405}" type="sibTrans" cxnId="{B7939F58-7764-453C-9438-DCD12CAA6610}">
      <dgm:prSet/>
      <dgm:spPr/>
      <dgm:t>
        <a:bodyPr/>
        <a:lstStyle/>
        <a:p>
          <a:endParaRPr lang="es-NI"/>
        </a:p>
      </dgm:t>
    </dgm:pt>
    <dgm:pt modelId="{4653F8C4-5A17-4CE7-904A-3B8681BADAD6}">
      <dgm:prSet phldrT="[Texto]" custT="1"/>
      <dgm:spPr/>
      <dgm:t>
        <a:bodyPr/>
        <a:lstStyle/>
        <a:p>
          <a:r>
            <a:rPr lang="en-US" sz="1800" b="1" dirty="0" smtClean="0"/>
            <a:t>Provide alternatives and better living conditions</a:t>
          </a:r>
          <a:endParaRPr lang="es-NI" sz="1800" b="1" dirty="0"/>
        </a:p>
      </dgm:t>
    </dgm:pt>
    <dgm:pt modelId="{4B64D7CF-1845-4FEF-9318-FA97BFEAD888}" type="parTrans" cxnId="{28A866A8-417A-400C-8D24-D5421AABF521}">
      <dgm:prSet/>
      <dgm:spPr/>
      <dgm:t>
        <a:bodyPr/>
        <a:lstStyle/>
        <a:p>
          <a:endParaRPr lang="es-NI"/>
        </a:p>
      </dgm:t>
    </dgm:pt>
    <dgm:pt modelId="{BDF3EE6F-688B-447B-97AD-CDC1ECCE4CAB}" type="sibTrans" cxnId="{28A866A8-417A-400C-8D24-D5421AABF521}">
      <dgm:prSet/>
      <dgm:spPr/>
      <dgm:t>
        <a:bodyPr/>
        <a:lstStyle/>
        <a:p>
          <a:endParaRPr lang="es-NI"/>
        </a:p>
      </dgm:t>
    </dgm:pt>
    <dgm:pt modelId="{3E3A1339-36B8-47B2-98F2-04A1F95B4C7B}" type="pres">
      <dgm:prSet presAssocID="{E92C30F2-60AE-481C-9D90-FA49105775F7}" presName="Name0" presStyleCnt="0">
        <dgm:presLayoutVars>
          <dgm:chMax val="1"/>
          <dgm:chPref val="1"/>
          <dgm:dir/>
          <dgm:animOne val="branch"/>
          <dgm:animLvl val="lvl"/>
        </dgm:presLayoutVars>
      </dgm:prSet>
      <dgm:spPr/>
      <dgm:t>
        <a:bodyPr/>
        <a:lstStyle/>
        <a:p>
          <a:endParaRPr lang="es-NI"/>
        </a:p>
      </dgm:t>
    </dgm:pt>
    <dgm:pt modelId="{B7E698D1-6534-4599-A3A6-6442CED019C4}" type="pres">
      <dgm:prSet presAssocID="{B72D9574-FDC8-47BD-82D4-A85424D40014}" presName="singleCycle" presStyleCnt="0"/>
      <dgm:spPr/>
    </dgm:pt>
    <dgm:pt modelId="{669F8A03-691C-4D7B-B86C-24D990D222B7}" type="pres">
      <dgm:prSet presAssocID="{B72D9574-FDC8-47BD-82D4-A85424D40014}" presName="singleCenter" presStyleLbl="node1" presStyleIdx="0" presStyleCnt="5" custScaleX="130457" custScaleY="130457" custLinFactNeighborY="6009">
        <dgm:presLayoutVars>
          <dgm:chMax val="7"/>
          <dgm:chPref val="7"/>
        </dgm:presLayoutVars>
      </dgm:prSet>
      <dgm:spPr/>
      <dgm:t>
        <a:bodyPr/>
        <a:lstStyle/>
        <a:p>
          <a:endParaRPr lang="es-NI"/>
        </a:p>
      </dgm:t>
    </dgm:pt>
    <dgm:pt modelId="{0B04BE31-6A7B-436D-BF47-24F4729A0470}" type="pres">
      <dgm:prSet presAssocID="{0FAF0441-36F9-460F-912F-9662235698CA}" presName="Name56" presStyleLbl="parChTrans1D2" presStyleIdx="0" presStyleCnt="4"/>
      <dgm:spPr/>
      <dgm:t>
        <a:bodyPr/>
        <a:lstStyle/>
        <a:p>
          <a:endParaRPr lang="es-NI"/>
        </a:p>
      </dgm:t>
    </dgm:pt>
    <dgm:pt modelId="{2D22DA1C-4FF7-4FA5-84BE-A142477E3EDF}" type="pres">
      <dgm:prSet presAssocID="{B9FE0DE6-7A34-4076-894B-8D64C6E2443A}" presName="text0" presStyleLbl="node1" presStyleIdx="1" presStyleCnt="5" custScaleX="243389" custScaleY="113582" custRadScaleRad="75199" custRadScaleInc="1371">
        <dgm:presLayoutVars>
          <dgm:bulletEnabled val="1"/>
        </dgm:presLayoutVars>
      </dgm:prSet>
      <dgm:spPr/>
      <dgm:t>
        <a:bodyPr/>
        <a:lstStyle/>
        <a:p>
          <a:endParaRPr lang="es-NI"/>
        </a:p>
      </dgm:t>
    </dgm:pt>
    <dgm:pt modelId="{1CEAD055-2253-4D9F-815A-1EF21C77BE0F}" type="pres">
      <dgm:prSet presAssocID="{590CAA44-9833-4CF1-A5D4-18181C80856D}" presName="Name56" presStyleLbl="parChTrans1D2" presStyleIdx="1" presStyleCnt="4"/>
      <dgm:spPr/>
      <dgm:t>
        <a:bodyPr/>
        <a:lstStyle/>
        <a:p>
          <a:endParaRPr lang="es-NI"/>
        </a:p>
      </dgm:t>
    </dgm:pt>
    <dgm:pt modelId="{DC0644A3-0461-455E-8923-104D68A85774}" type="pres">
      <dgm:prSet presAssocID="{19B80B30-DC48-40C4-A7D8-6072C2D6D2D7}" presName="text0" presStyleLbl="node1" presStyleIdx="2" presStyleCnt="5" custScaleX="243390" custScaleY="113582" custRadScaleRad="122728" custRadScaleInc="13087">
        <dgm:presLayoutVars>
          <dgm:bulletEnabled val="1"/>
        </dgm:presLayoutVars>
      </dgm:prSet>
      <dgm:spPr/>
      <dgm:t>
        <a:bodyPr/>
        <a:lstStyle/>
        <a:p>
          <a:endParaRPr lang="es-NI"/>
        </a:p>
      </dgm:t>
    </dgm:pt>
    <dgm:pt modelId="{D1E9F055-9024-49B8-925F-EECF93F741E2}" type="pres">
      <dgm:prSet presAssocID="{4B64D7CF-1845-4FEF-9318-FA97BFEAD888}" presName="Name56" presStyleLbl="parChTrans1D2" presStyleIdx="2" presStyleCnt="4"/>
      <dgm:spPr/>
      <dgm:t>
        <a:bodyPr/>
        <a:lstStyle/>
        <a:p>
          <a:endParaRPr lang="es-NI"/>
        </a:p>
      </dgm:t>
    </dgm:pt>
    <dgm:pt modelId="{1C969C73-EA87-4A06-952D-B71A71363C24}" type="pres">
      <dgm:prSet presAssocID="{4653F8C4-5A17-4CE7-904A-3B8681BADAD6}" presName="text0" presStyleLbl="node1" presStyleIdx="3" presStyleCnt="5" custScaleX="243390" custScaleY="113582">
        <dgm:presLayoutVars>
          <dgm:bulletEnabled val="1"/>
        </dgm:presLayoutVars>
      </dgm:prSet>
      <dgm:spPr/>
      <dgm:t>
        <a:bodyPr/>
        <a:lstStyle/>
        <a:p>
          <a:endParaRPr lang="es-NI"/>
        </a:p>
      </dgm:t>
    </dgm:pt>
    <dgm:pt modelId="{7A96BCEE-8894-463C-93A5-75D82DF7D031}" type="pres">
      <dgm:prSet presAssocID="{AE9B387E-EB3E-44DE-BC34-4240E6CDE84F}" presName="Name56" presStyleLbl="parChTrans1D2" presStyleIdx="3" presStyleCnt="4"/>
      <dgm:spPr/>
      <dgm:t>
        <a:bodyPr/>
        <a:lstStyle/>
        <a:p>
          <a:endParaRPr lang="es-NI"/>
        </a:p>
      </dgm:t>
    </dgm:pt>
    <dgm:pt modelId="{CE0397FA-CCD8-4A1A-A102-50160B462621}" type="pres">
      <dgm:prSet presAssocID="{86CF8586-4EAC-49F1-BDB0-3FDA15A3AE1E}" presName="text0" presStyleLbl="node1" presStyleIdx="4" presStyleCnt="5" custScaleX="243390" custScaleY="113582" custRadScaleRad="123961" custRadScaleInc="-12958">
        <dgm:presLayoutVars>
          <dgm:bulletEnabled val="1"/>
        </dgm:presLayoutVars>
      </dgm:prSet>
      <dgm:spPr/>
      <dgm:t>
        <a:bodyPr/>
        <a:lstStyle/>
        <a:p>
          <a:endParaRPr lang="es-NI"/>
        </a:p>
      </dgm:t>
    </dgm:pt>
  </dgm:ptLst>
  <dgm:cxnLst>
    <dgm:cxn modelId="{0D3E19A9-A354-42CD-B422-8F1D3B75D95F}" type="presOf" srcId="{4B64D7CF-1845-4FEF-9318-FA97BFEAD888}" destId="{D1E9F055-9024-49B8-925F-EECF93F741E2}" srcOrd="0" destOrd="0" presId="urn:microsoft.com/office/officeart/2008/layout/RadialCluster"/>
    <dgm:cxn modelId="{8B624F1A-E415-47CD-BF5E-FBBD0263C077}" type="presOf" srcId="{86CF8586-4EAC-49F1-BDB0-3FDA15A3AE1E}" destId="{CE0397FA-CCD8-4A1A-A102-50160B462621}" srcOrd="0" destOrd="0" presId="urn:microsoft.com/office/officeart/2008/layout/RadialCluster"/>
    <dgm:cxn modelId="{CFD1C89A-89F6-4441-B745-8ECF79924687}" type="presOf" srcId="{B72D9574-FDC8-47BD-82D4-A85424D40014}" destId="{669F8A03-691C-4D7B-B86C-24D990D222B7}" srcOrd="0" destOrd="0" presId="urn:microsoft.com/office/officeart/2008/layout/RadialCluster"/>
    <dgm:cxn modelId="{239909D4-AD38-4DE9-BE12-4154CD052385}" srcId="{B72D9574-FDC8-47BD-82D4-A85424D40014}" destId="{19B80B30-DC48-40C4-A7D8-6072C2D6D2D7}" srcOrd="1" destOrd="0" parTransId="{590CAA44-9833-4CF1-A5D4-18181C80856D}" sibTransId="{C6630E75-4096-48EB-8373-EAB8AF464048}"/>
    <dgm:cxn modelId="{44104776-7A75-465E-A323-52AEDA8DA7E3}" type="presOf" srcId="{4653F8C4-5A17-4CE7-904A-3B8681BADAD6}" destId="{1C969C73-EA87-4A06-952D-B71A71363C24}" srcOrd="0" destOrd="0" presId="urn:microsoft.com/office/officeart/2008/layout/RadialCluster"/>
    <dgm:cxn modelId="{B7939F58-7764-453C-9438-DCD12CAA6610}" srcId="{B72D9574-FDC8-47BD-82D4-A85424D40014}" destId="{86CF8586-4EAC-49F1-BDB0-3FDA15A3AE1E}" srcOrd="3" destOrd="0" parTransId="{AE9B387E-EB3E-44DE-BC34-4240E6CDE84F}" sibTransId="{9926EFF8-EA5D-42C3-9A84-F2F89DEE8405}"/>
    <dgm:cxn modelId="{082DF52C-042C-4A6C-BA0C-2FF9192C00A4}" type="presOf" srcId="{19B80B30-DC48-40C4-A7D8-6072C2D6D2D7}" destId="{DC0644A3-0461-455E-8923-104D68A85774}" srcOrd="0" destOrd="0" presId="urn:microsoft.com/office/officeart/2008/layout/RadialCluster"/>
    <dgm:cxn modelId="{28A866A8-417A-400C-8D24-D5421AABF521}" srcId="{B72D9574-FDC8-47BD-82D4-A85424D40014}" destId="{4653F8C4-5A17-4CE7-904A-3B8681BADAD6}" srcOrd="2" destOrd="0" parTransId="{4B64D7CF-1845-4FEF-9318-FA97BFEAD888}" sibTransId="{BDF3EE6F-688B-447B-97AD-CDC1ECCE4CAB}"/>
    <dgm:cxn modelId="{BFD997CE-336F-4BDC-88B0-0E101DE16FE2}" srcId="{B72D9574-FDC8-47BD-82D4-A85424D40014}" destId="{B9FE0DE6-7A34-4076-894B-8D64C6E2443A}" srcOrd="0" destOrd="0" parTransId="{0FAF0441-36F9-460F-912F-9662235698CA}" sibTransId="{9C710F41-225C-40EF-B856-11379D4058EB}"/>
    <dgm:cxn modelId="{64C7BA37-3D85-48B2-A1F3-98504B268669}" type="presOf" srcId="{B9FE0DE6-7A34-4076-894B-8D64C6E2443A}" destId="{2D22DA1C-4FF7-4FA5-84BE-A142477E3EDF}" srcOrd="0" destOrd="0" presId="urn:microsoft.com/office/officeart/2008/layout/RadialCluster"/>
    <dgm:cxn modelId="{DC840C4D-B01A-4FAA-847F-90277A273272}" srcId="{E92C30F2-60AE-481C-9D90-FA49105775F7}" destId="{B72D9574-FDC8-47BD-82D4-A85424D40014}" srcOrd="0" destOrd="0" parTransId="{64EE5490-BA31-48A3-BF0E-9A52825FFF8D}" sibTransId="{787241BB-6838-4AE8-8122-CACFF58D1304}"/>
    <dgm:cxn modelId="{D394E6A5-DFC6-4F1F-815A-F5FA645F0ED0}" type="presOf" srcId="{AE9B387E-EB3E-44DE-BC34-4240E6CDE84F}" destId="{7A96BCEE-8894-463C-93A5-75D82DF7D031}" srcOrd="0" destOrd="0" presId="urn:microsoft.com/office/officeart/2008/layout/RadialCluster"/>
    <dgm:cxn modelId="{13DCA2E4-2F08-4F88-9A0B-2BCAF2CA12EB}" type="presOf" srcId="{E92C30F2-60AE-481C-9D90-FA49105775F7}" destId="{3E3A1339-36B8-47B2-98F2-04A1F95B4C7B}" srcOrd="0" destOrd="0" presId="urn:microsoft.com/office/officeart/2008/layout/RadialCluster"/>
    <dgm:cxn modelId="{6A6363AA-EEB6-4679-892D-F0E90B142024}" type="presOf" srcId="{590CAA44-9833-4CF1-A5D4-18181C80856D}" destId="{1CEAD055-2253-4D9F-815A-1EF21C77BE0F}" srcOrd="0" destOrd="0" presId="urn:microsoft.com/office/officeart/2008/layout/RadialCluster"/>
    <dgm:cxn modelId="{920FF1D5-BE39-4E4F-83F2-FE36ECE751BE}" type="presOf" srcId="{0FAF0441-36F9-460F-912F-9662235698CA}" destId="{0B04BE31-6A7B-436D-BF47-24F4729A0470}" srcOrd="0" destOrd="0" presId="urn:microsoft.com/office/officeart/2008/layout/RadialCluster"/>
    <dgm:cxn modelId="{5F96095C-89B2-4CE7-910A-7FEAF76B60CB}" type="presParOf" srcId="{3E3A1339-36B8-47B2-98F2-04A1F95B4C7B}" destId="{B7E698D1-6534-4599-A3A6-6442CED019C4}" srcOrd="0" destOrd="0" presId="urn:microsoft.com/office/officeart/2008/layout/RadialCluster"/>
    <dgm:cxn modelId="{AAF4935A-2DB4-49FE-8299-1FC419848AA3}" type="presParOf" srcId="{B7E698D1-6534-4599-A3A6-6442CED019C4}" destId="{669F8A03-691C-4D7B-B86C-24D990D222B7}" srcOrd="0" destOrd="0" presId="urn:microsoft.com/office/officeart/2008/layout/RadialCluster"/>
    <dgm:cxn modelId="{B4F193DA-AE68-4F04-B89E-E444275224EA}" type="presParOf" srcId="{B7E698D1-6534-4599-A3A6-6442CED019C4}" destId="{0B04BE31-6A7B-436D-BF47-24F4729A0470}" srcOrd="1" destOrd="0" presId="urn:microsoft.com/office/officeart/2008/layout/RadialCluster"/>
    <dgm:cxn modelId="{AD51B5DF-F34F-46CF-8483-5E7370C1AFCE}" type="presParOf" srcId="{B7E698D1-6534-4599-A3A6-6442CED019C4}" destId="{2D22DA1C-4FF7-4FA5-84BE-A142477E3EDF}" srcOrd="2" destOrd="0" presId="urn:microsoft.com/office/officeart/2008/layout/RadialCluster"/>
    <dgm:cxn modelId="{41FCE902-79CA-4127-8E6C-C95F51B4BB5E}" type="presParOf" srcId="{B7E698D1-6534-4599-A3A6-6442CED019C4}" destId="{1CEAD055-2253-4D9F-815A-1EF21C77BE0F}" srcOrd="3" destOrd="0" presId="urn:microsoft.com/office/officeart/2008/layout/RadialCluster"/>
    <dgm:cxn modelId="{FB9B48E9-A8F2-40CB-A394-0B96F31C250D}" type="presParOf" srcId="{B7E698D1-6534-4599-A3A6-6442CED019C4}" destId="{DC0644A3-0461-455E-8923-104D68A85774}" srcOrd="4" destOrd="0" presId="urn:microsoft.com/office/officeart/2008/layout/RadialCluster"/>
    <dgm:cxn modelId="{E456251B-A5BC-401F-AA66-B5B5BCAB7C27}" type="presParOf" srcId="{B7E698D1-6534-4599-A3A6-6442CED019C4}" destId="{D1E9F055-9024-49B8-925F-EECF93F741E2}" srcOrd="5" destOrd="0" presId="urn:microsoft.com/office/officeart/2008/layout/RadialCluster"/>
    <dgm:cxn modelId="{716B28CF-B744-4827-85C6-3562CD8A426A}" type="presParOf" srcId="{B7E698D1-6534-4599-A3A6-6442CED019C4}" destId="{1C969C73-EA87-4A06-952D-B71A71363C24}" srcOrd="6" destOrd="0" presId="urn:microsoft.com/office/officeart/2008/layout/RadialCluster"/>
    <dgm:cxn modelId="{B5B30F54-240B-4FC5-8F15-573BB298E957}" type="presParOf" srcId="{B7E698D1-6534-4599-A3A6-6442CED019C4}" destId="{7A96BCEE-8894-463C-93A5-75D82DF7D031}" srcOrd="7" destOrd="0" presId="urn:microsoft.com/office/officeart/2008/layout/RadialCluster"/>
    <dgm:cxn modelId="{B5226B7F-DBE3-41D3-BB30-0525CA7F3E80}" type="presParOf" srcId="{B7E698D1-6534-4599-A3A6-6442CED019C4}" destId="{CE0397FA-CCD8-4A1A-A102-50160B462621}" srcOrd="8" destOrd="0" presId="urn:microsoft.com/office/officeart/2008/layout/Radial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AD7E4C7-5ABC-43AB-BD7D-7107F190D479}" type="doc">
      <dgm:prSet loTypeId="urn:microsoft.com/office/officeart/2005/8/layout/cycle5" loCatId="cycle" qsTypeId="urn:microsoft.com/office/officeart/2005/8/quickstyle/simple3" qsCatId="simple" csTypeId="urn:microsoft.com/office/officeart/2005/8/colors/accent1_2" csCatId="accent1" phldr="1"/>
      <dgm:spPr/>
      <dgm:t>
        <a:bodyPr/>
        <a:lstStyle/>
        <a:p>
          <a:endParaRPr lang="es-NI"/>
        </a:p>
      </dgm:t>
    </dgm:pt>
    <dgm:pt modelId="{2A1120FD-EDA2-405C-8EEC-B23DA7FE8629}">
      <dgm:prSet phldrT="[Texto]" custT="1"/>
      <dgm:spPr/>
      <dgm:t>
        <a:bodyPr/>
        <a:lstStyle/>
        <a:p>
          <a:r>
            <a:rPr lang="es-MX" sz="1600" b="1" dirty="0" err="1" smtClean="0">
              <a:solidFill>
                <a:schemeClr val="tx1"/>
              </a:solidFill>
            </a:rPr>
            <a:t>Public</a:t>
          </a:r>
          <a:r>
            <a:rPr lang="es-MX" sz="1600" b="1" dirty="0" smtClean="0">
              <a:solidFill>
                <a:schemeClr val="tx1"/>
              </a:solidFill>
            </a:rPr>
            <a:t> </a:t>
          </a:r>
          <a:r>
            <a:rPr lang="es-MX" sz="1600" b="1" dirty="0" err="1" smtClean="0">
              <a:solidFill>
                <a:schemeClr val="tx1"/>
              </a:solidFill>
            </a:rPr>
            <a:t>Universities</a:t>
          </a:r>
          <a:endParaRPr lang="es-NI" sz="1600" b="1" dirty="0">
            <a:solidFill>
              <a:schemeClr val="tx1"/>
            </a:solidFill>
          </a:endParaRPr>
        </a:p>
      </dgm:t>
    </dgm:pt>
    <dgm:pt modelId="{0878F9BD-C34E-4233-A7F1-318F7C7195DC}" type="parTrans" cxnId="{E1E90CD4-FF75-4ADC-9880-D8556E99A223}">
      <dgm:prSet/>
      <dgm:spPr/>
      <dgm:t>
        <a:bodyPr/>
        <a:lstStyle/>
        <a:p>
          <a:endParaRPr lang="es-NI" b="1">
            <a:solidFill>
              <a:schemeClr val="tx1"/>
            </a:solidFill>
          </a:endParaRPr>
        </a:p>
      </dgm:t>
    </dgm:pt>
    <dgm:pt modelId="{2DF6B1DA-CA94-4361-894D-B4C485FB803D}" type="sibTrans" cxnId="{E1E90CD4-FF75-4ADC-9880-D8556E99A223}">
      <dgm:prSet/>
      <dgm:spPr/>
      <dgm:t>
        <a:bodyPr/>
        <a:lstStyle/>
        <a:p>
          <a:endParaRPr lang="es-NI" b="1">
            <a:solidFill>
              <a:schemeClr val="tx1"/>
            </a:solidFill>
          </a:endParaRPr>
        </a:p>
      </dgm:t>
    </dgm:pt>
    <dgm:pt modelId="{0799D78F-1CE4-4C19-8C57-40CEB7FB40D3}">
      <dgm:prSet phldrT="[Texto]" custT="1"/>
      <dgm:spPr/>
      <dgm:t>
        <a:bodyPr/>
        <a:lstStyle/>
        <a:p>
          <a:r>
            <a:rPr lang="es-MX" sz="1600" b="1" dirty="0" err="1" smtClean="0">
              <a:solidFill>
                <a:schemeClr val="tx1"/>
              </a:solidFill>
            </a:rPr>
            <a:t>Private</a:t>
          </a:r>
          <a:r>
            <a:rPr lang="es-MX" sz="1600" b="1" dirty="0" smtClean="0">
              <a:solidFill>
                <a:schemeClr val="tx1"/>
              </a:solidFill>
            </a:rPr>
            <a:t> </a:t>
          </a:r>
          <a:r>
            <a:rPr lang="es-MX" sz="1600" b="1" dirty="0" err="1" smtClean="0">
              <a:solidFill>
                <a:schemeClr val="tx1"/>
              </a:solidFill>
            </a:rPr>
            <a:t>Universities</a:t>
          </a:r>
          <a:endParaRPr lang="es-NI" sz="1600" b="1" dirty="0">
            <a:solidFill>
              <a:schemeClr val="tx1"/>
            </a:solidFill>
          </a:endParaRPr>
        </a:p>
      </dgm:t>
    </dgm:pt>
    <dgm:pt modelId="{12068B0C-6252-4E50-B161-E39F377731BD}" type="parTrans" cxnId="{26D7092D-CBE3-4779-AE29-AB68AE311D11}">
      <dgm:prSet/>
      <dgm:spPr/>
      <dgm:t>
        <a:bodyPr/>
        <a:lstStyle/>
        <a:p>
          <a:endParaRPr lang="es-NI" b="1">
            <a:solidFill>
              <a:schemeClr val="tx1"/>
            </a:solidFill>
          </a:endParaRPr>
        </a:p>
      </dgm:t>
    </dgm:pt>
    <dgm:pt modelId="{5C037365-F240-42AC-9D00-6961CD1C7C02}" type="sibTrans" cxnId="{26D7092D-CBE3-4779-AE29-AB68AE311D11}">
      <dgm:prSet/>
      <dgm:spPr/>
      <dgm:t>
        <a:bodyPr/>
        <a:lstStyle/>
        <a:p>
          <a:endParaRPr lang="es-NI" b="1">
            <a:solidFill>
              <a:schemeClr val="tx1"/>
            </a:solidFill>
          </a:endParaRPr>
        </a:p>
      </dgm:t>
    </dgm:pt>
    <dgm:pt modelId="{DADA48CB-C5EF-4DC3-BFE4-BADD01112F65}">
      <dgm:prSet phldrT="[Texto]" custT="1"/>
      <dgm:spPr/>
      <dgm:t>
        <a:bodyPr/>
        <a:lstStyle/>
        <a:p>
          <a:r>
            <a:rPr lang="en-US" sz="1600" b="1" dirty="0" smtClean="0">
              <a:solidFill>
                <a:schemeClr val="tx1"/>
              </a:solidFill>
            </a:rPr>
            <a:t>Public technical institutes and centers</a:t>
          </a:r>
          <a:endParaRPr lang="es-NI" sz="1600" b="1" dirty="0">
            <a:solidFill>
              <a:schemeClr val="tx1"/>
            </a:solidFill>
          </a:endParaRPr>
        </a:p>
      </dgm:t>
    </dgm:pt>
    <dgm:pt modelId="{5D66D172-4837-411A-B723-D46785EF1794}" type="parTrans" cxnId="{1E849367-A1A4-407D-8BAB-1BCF1DF83C63}">
      <dgm:prSet/>
      <dgm:spPr/>
      <dgm:t>
        <a:bodyPr/>
        <a:lstStyle/>
        <a:p>
          <a:endParaRPr lang="es-NI" b="1">
            <a:solidFill>
              <a:schemeClr val="tx1"/>
            </a:solidFill>
          </a:endParaRPr>
        </a:p>
      </dgm:t>
    </dgm:pt>
    <dgm:pt modelId="{50909AD2-84B7-4412-BC2E-011E429BCA88}" type="sibTrans" cxnId="{1E849367-A1A4-407D-8BAB-1BCF1DF83C63}">
      <dgm:prSet/>
      <dgm:spPr>
        <a:ln>
          <a:noFill/>
        </a:ln>
      </dgm:spPr>
      <dgm:t>
        <a:bodyPr/>
        <a:lstStyle/>
        <a:p>
          <a:endParaRPr lang="es-NI" b="1">
            <a:solidFill>
              <a:schemeClr val="tx1"/>
            </a:solidFill>
          </a:endParaRPr>
        </a:p>
      </dgm:t>
    </dgm:pt>
    <dgm:pt modelId="{A60DA41C-4035-497D-A0A0-86ECFF2EE0E0}">
      <dgm:prSet custT="1"/>
      <dgm:spPr/>
      <dgm:t>
        <a:bodyPr/>
        <a:lstStyle/>
        <a:p>
          <a:r>
            <a:rPr lang="es-NI" sz="1600" b="1" dirty="0" err="1" smtClean="0">
              <a:solidFill>
                <a:schemeClr val="tx1"/>
              </a:solidFill>
            </a:rPr>
            <a:t>Presidency</a:t>
          </a:r>
          <a:endParaRPr lang="es-NI" sz="1600" b="1" dirty="0" smtClean="0">
            <a:solidFill>
              <a:schemeClr val="tx1"/>
            </a:solidFill>
          </a:endParaRPr>
        </a:p>
      </dgm:t>
    </dgm:pt>
    <dgm:pt modelId="{400FC8AD-FFB2-4371-9286-18DB1E3ACADE}" type="parTrans" cxnId="{B47020EA-6B33-41F2-AD67-5D4C5AABA1DD}">
      <dgm:prSet/>
      <dgm:spPr/>
      <dgm:t>
        <a:bodyPr/>
        <a:lstStyle/>
        <a:p>
          <a:endParaRPr lang="es-NI"/>
        </a:p>
      </dgm:t>
    </dgm:pt>
    <dgm:pt modelId="{862A2370-6D52-40ED-AE70-2009AA1996B4}" type="sibTrans" cxnId="{B47020EA-6B33-41F2-AD67-5D4C5AABA1DD}">
      <dgm:prSet/>
      <dgm:spPr/>
      <dgm:t>
        <a:bodyPr/>
        <a:lstStyle/>
        <a:p>
          <a:endParaRPr lang="es-NI"/>
        </a:p>
      </dgm:t>
    </dgm:pt>
    <dgm:pt modelId="{B5860F2D-E40B-483F-A292-0DC32FCE787C}">
      <dgm:prSet custT="1"/>
      <dgm:spPr/>
      <dgm:t>
        <a:bodyPr/>
        <a:lstStyle/>
        <a:p>
          <a:r>
            <a:rPr lang="es-NI" sz="1600" b="1" dirty="0" smtClean="0">
              <a:solidFill>
                <a:schemeClr val="tx1"/>
              </a:solidFill>
            </a:rPr>
            <a:t>Ministry of Education</a:t>
          </a:r>
        </a:p>
      </dgm:t>
    </dgm:pt>
    <dgm:pt modelId="{A439D900-C9C8-477A-B278-F965B60039D1}" type="parTrans" cxnId="{BC575EE7-6561-41A2-8162-752A27B39C9C}">
      <dgm:prSet/>
      <dgm:spPr/>
      <dgm:t>
        <a:bodyPr/>
        <a:lstStyle/>
        <a:p>
          <a:endParaRPr lang="es-NI"/>
        </a:p>
      </dgm:t>
    </dgm:pt>
    <dgm:pt modelId="{5DACC5FC-A033-4843-807C-39FDC16F5050}" type="sibTrans" cxnId="{BC575EE7-6561-41A2-8162-752A27B39C9C}">
      <dgm:prSet/>
      <dgm:spPr/>
      <dgm:t>
        <a:bodyPr/>
        <a:lstStyle/>
        <a:p>
          <a:endParaRPr lang="es-NI"/>
        </a:p>
      </dgm:t>
    </dgm:pt>
    <dgm:pt modelId="{8E0C9BEA-ED66-432E-A653-A3D98848C1D8}" type="pres">
      <dgm:prSet presAssocID="{DAD7E4C7-5ABC-43AB-BD7D-7107F190D479}" presName="cycle" presStyleCnt="0">
        <dgm:presLayoutVars>
          <dgm:dir/>
          <dgm:resizeHandles val="exact"/>
        </dgm:presLayoutVars>
      </dgm:prSet>
      <dgm:spPr/>
      <dgm:t>
        <a:bodyPr/>
        <a:lstStyle/>
        <a:p>
          <a:endParaRPr lang="es-NI"/>
        </a:p>
      </dgm:t>
    </dgm:pt>
    <dgm:pt modelId="{4CB19AF0-21CC-4F7A-8019-CDF0E8EBED82}" type="pres">
      <dgm:prSet presAssocID="{2A1120FD-EDA2-405C-8EEC-B23DA7FE8629}" presName="node" presStyleLbl="node1" presStyleIdx="0" presStyleCnt="5" custScaleX="115096" custScaleY="36925" custRadScaleRad="105572" custRadScaleInc="17787">
        <dgm:presLayoutVars>
          <dgm:bulletEnabled val="1"/>
        </dgm:presLayoutVars>
      </dgm:prSet>
      <dgm:spPr/>
      <dgm:t>
        <a:bodyPr/>
        <a:lstStyle/>
        <a:p>
          <a:endParaRPr lang="es-NI"/>
        </a:p>
      </dgm:t>
    </dgm:pt>
    <dgm:pt modelId="{245CC495-6E7C-4855-8FF0-BECAA1C8567E}" type="pres">
      <dgm:prSet presAssocID="{2A1120FD-EDA2-405C-8EEC-B23DA7FE8629}" presName="spNode" presStyleCnt="0"/>
      <dgm:spPr/>
    </dgm:pt>
    <dgm:pt modelId="{A0422E57-2209-472D-8C2F-35657A2C2689}" type="pres">
      <dgm:prSet presAssocID="{2DF6B1DA-CA94-4361-894D-B4C485FB803D}" presName="sibTrans" presStyleLbl="sibTrans1D1" presStyleIdx="0" presStyleCnt="5"/>
      <dgm:spPr/>
      <dgm:t>
        <a:bodyPr/>
        <a:lstStyle/>
        <a:p>
          <a:endParaRPr lang="es-NI"/>
        </a:p>
      </dgm:t>
    </dgm:pt>
    <dgm:pt modelId="{72874DF0-02B4-4CC2-9A71-903C638AA1FA}" type="pres">
      <dgm:prSet presAssocID="{0799D78F-1CE4-4C19-8C57-40CEB7FB40D3}" presName="node" presStyleLbl="node1" presStyleIdx="1" presStyleCnt="5" custScaleX="71364" custScaleY="45012" custRadScaleRad="134515" custRadScaleInc="13558">
        <dgm:presLayoutVars>
          <dgm:bulletEnabled val="1"/>
        </dgm:presLayoutVars>
      </dgm:prSet>
      <dgm:spPr/>
      <dgm:t>
        <a:bodyPr/>
        <a:lstStyle/>
        <a:p>
          <a:endParaRPr lang="es-NI"/>
        </a:p>
      </dgm:t>
    </dgm:pt>
    <dgm:pt modelId="{405CC791-6EC5-42D5-AF26-BFB69DD457E7}" type="pres">
      <dgm:prSet presAssocID="{0799D78F-1CE4-4C19-8C57-40CEB7FB40D3}" presName="spNode" presStyleCnt="0"/>
      <dgm:spPr/>
    </dgm:pt>
    <dgm:pt modelId="{0F908FDA-216D-48C6-BE0D-11F26C0DA380}" type="pres">
      <dgm:prSet presAssocID="{5C037365-F240-42AC-9D00-6961CD1C7C02}" presName="sibTrans" presStyleLbl="sibTrans1D1" presStyleIdx="1" presStyleCnt="5"/>
      <dgm:spPr/>
      <dgm:t>
        <a:bodyPr/>
        <a:lstStyle/>
        <a:p>
          <a:endParaRPr lang="es-NI"/>
        </a:p>
      </dgm:t>
    </dgm:pt>
    <dgm:pt modelId="{894DC991-693D-464B-9A1E-76A41CD8A52B}" type="pres">
      <dgm:prSet presAssocID="{DADA48CB-C5EF-4DC3-BFE4-BADD01112F65}" presName="node" presStyleLbl="node1" presStyleIdx="2" presStyleCnt="5" custScaleY="52238" custRadScaleRad="125321" custRadScaleInc="-125140">
        <dgm:presLayoutVars>
          <dgm:bulletEnabled val="1"/>
        </dgm:presLayoutVars>
      </dgm:prSet>
      <dgm:spPr/>
      <dgm:t>
        <a:bodyPr/>
        <a:lstStyle/>
        <a:p>
          <a:endParaRPr lang="es-NI"/>
        </a:p>
      </dgm:t>
    </dgm:pt>
    <dgm:pt modelId="{CA6C063B-16B9-42E7-A6FC-D948066E2F4A}" type="pres">
      <dgm:prSet presAssocID="{DADA48CB-C5EF-4DC3-BFE4-BADD01112F65}" presName="spNode" presStyleCnt="0"/>
      <dgm:spPr/>
    </dgm:pt>
    <dgm:pt modelId="{D2FF1E2A-B099-44C5-8B54-F0FBE8725617}" type="pres">
      <dgm:prSet presAssocID="{50909AD2-84B7-4412-BC2E-011E429BCA88}" presName="sibTrans" presStyleLbl="sibTrans1D1" presStyleIdx="2" presStyleCnt="5"/>
      <dgm:spPr/>
      <dgm:t>
        <a:bodyPr/>
        <a:lstStyle/>
        <a:p>
          <a:endParaRPr lang="es-NI"/>
        </a:p>
      </dgm:t>
    </dgm:pt>
    <dgm:pt modelId="{4DBB17D7-17EA-43F2-8866-262FD23F69A6}" type="pres">
      <dgm:prSet presAssocID="{A60DA41C-4035-497D-A0A0-86ECFF2EE0E0}" presName="node" presStyleLbl="node1" presStyleIdx="3" presStyleCnt="5" custScaleY="28674" custRadScaleRad="104222" custRadScaleInc="83470">
        <dgm:presLayoutVars>
          <dgm:bulletEnabled val="1"/>
        </dgm:presLayoutVars>
      </dgm:prSet>
      <dgm:spPr/>
      <dgm:t>
        <a:bodyPr/>
        <a:lstStyle/>
        <a:p>
          <a:endParaRPr lang="es-NI"/>
        </a:p>
      </dgm:t>
    </dgm:pt>
    <dgm:pt modelId="{5A49FB4E-09AB-4EEB-9BC1-E4970352E696}" type="pres">
      <dgm:prSet presAssocID="{A60DA41C-4035-497D-A0A0-86ECFF2EE0E0}" presName="spNode" presStyleCnt="0"/>
      <dgm:spPr/>
    </dgm:pt>
    <dgm:pt modelId="{E2E5830F-FD77-4770-B3F4-68BA8066126E}" type="pres">
      <dgm:prSet presAssocID="{862A2370-6D52-40ED-AE70-2009AA1996B4}" presName="sibTrans" presStyleLbl="sibTrans1D1" presStyleIdx="3" presStyleCnt="5"/>
      <dgm:spPr/>
      <dgm:t>
        <a:bodyPr/>
        <a:lstStyle/>
        <a:p>
          <a:endParaRPr lang="es-NI"/>
        </a:p>
      </dgm:t>
    </dgm:pt>
    <dgm:pt modelId="{C39C011F-EBA6-448F-AB80-3C101397BC85}" type="pres">
      <dgm:prSet presAssocID="{B5860F2D-E40B-483F-A292-0DC32FCE787C}" presName="node" presStyleLbl="node1" presStyleIdx="4" presStyleCnt="5" custScaleX="58009" custScaleY="52879" custRadScaleRad="122841" custRadScaleInc="-8933">
        <dgm:presLayoutVars>
          <dgm:bulletEnabled val="1"/>
        </dgm:presLayoutVars>
      </dgm:prSet>
      <dgm:spPr/>
      <dgm:t>
        <a:bodyPr/>
        <a:lstStyle/>
        <a:p>
          <a:endParaRPr lang="es-NI"/>
        </a:p>
      </dgm:t>
    </dgm:pt>
    <dgm:pt modelId="{447C7BCF-9246-4133-AF5A-BFF49AFC21AC}" type="pres">
      <dgm:prSet presAssocID="{B5860F2D-E40B-483F-A292-0DC32FCE787C}" presName="spNode" presStyleCnt="0"/>
      <dgm:spPr/>
    </dgm:pt>
    <dgm:pt modelId="{60DA4F77-5472-4CE1-879E-2317AB97DABD}" type="pres">
      <dgm:prSet presAssocID="{5DACC5FC-A033-4843-807C-39FDC16F5050}" presName="sibTrans" presStyleLbl="sibTrans1D1" presStyleIdx="4" presStyleCnt="5"/>
      <dgm:spPr/>
      <dgm:t>
        <a:bodyPr/>
        <a:lstStyle/>
        <a:p>
          <a:endParaRPr lang="es-NI"/>
        </a:p>
      </dgm:t>
    </dgm:pt>
  </dgm:ptLst>
  <dgm:cxnLst>
    <dgm:cxn modelId="{BC575EE7-6561-41A2-8162-752A27B39C9C}" srcId="{DAD7E4C7-5ABC-43AB-BD7D-7107F190D479}" destId="{B5860F2D-E40B-483F-A292-0DC32FCE787C}" srcOrd="4" destOrd="0" parTransId="{A439D900-C9C8-477A-B278-F965B60039D1}" sibTransId="{5DACC5FC-A033-4843-807C-39FDC16F5050}"/>
    <dgm:cxn modelId="{2B85AE25-D1AA-446D-ADE4-5AB2223C8047}" type="presOf" srcId="{5C037365-F240-42AC-9D00-6961CD1C7C02}" destId="{0F908FDA-216D-48C6-BE0D-11F26C0DA380}" srcOrd="0" destOrd="0" presId="urn:microsoft.com/office/officeart/2005/8/layout/cycle5"/>
    <dgm:cxn modelId="{514D893D-DF60-463E-ACED-14715FACA915}" type="presOf" srcId="{DADA48CB-C5EF-4DC3-BFE4-BADD01112F65}" destId="{894DC991-693D-464B-9A1E-76A41CD8A52B}" srcOrd="0" destOrd="0" presId="urn:microsoft.com/office/officeart/2005/8/layout/cycle5"/>
    <dgm:cxn modelId="{E1E90CD4-FF75-4ADC-9880-D8556E99A223}" srcId="{DAD7E4C7-5ABC-43AB-BD7D-7107F190D479}" destId="{2A1120FD-EDA2-405C-8EEC-B23DA7FE8629}" srcOrd="0" destOrd="0" parTransId="{0878F9BD-C34E-4233-A7F1-318F7C7195DC}" sibTransId="{2DF6B1DA-CA94-4361-894D-B4C485FB803D}"/>
    <dgm:cxn modelId="{1E849367-A1A4-407D-8BAB-1BCF1DF83C63}" srcId="{DAD7E4C7-5ABC-43AB-BD7D-7107F190D479}" destId="{DADA48CB-C5EF-4DC3-BFE4-BADD01112F65}" srcOrd="2" destOrd="0" parTransId="{5D66D172-4837-411A-B723-D46785EF1794}" sibTransId="{50909AD2-84B7-4412-BC2E-011E429BCA88}"/>
    <dgm:cxn modelId="{B1A71CDA-04F4-402B-BB2C-3578869E1197}" type="presOf" srcId="{0799D78F-1CE4-4C19-8C57-40CEB7FB40D3}" destId="{72874DF0-02B4-4CC2-9A71-903C638AA1FA}" srcOrd="0" destOrd="0" presId="urn:microsoft.com/office/officeart/2005/8/layout/cycle5"/>
    <dgm:cxn modelId="{D3FD5B10-D750-45B9-B133-0048CFB1A1F4}" type="presOf" srcId="{A60DA41C-4035-497D-A0A0-86ECFF2EE0E0}" destId="{4DBB17D7-17EA-43F2-8866-262FD23F69A6}" srcOrd="0" destOrd="0" presId="urn:microsoft.com/office/officeart/2005/8/layout/cycle5"/>
    <dgm:cxn modelId="{5B77CC25-ED08-426D-803A-2507CB8CEED8}" type="presOf" srcId="{2DF6B1DA-CA94-4361-894D-B4C485FB803D}" destId="{A0422E57-2209-472D-8C2F-35657A2C2689}" srcOrd="0" destOrd="0" presId="urn:microsoft.com/office/officeart/2005/8/layout/cycle5"/>
    <dgm:cxn modelId="{307164C7-3AA3-4F3C-A7F6-2E5048190755}" type="presOf" srcId="{50909AD2-84B7-4412-BC2E-011E429BCA88}" destId="{D2FF1E2A-B099-44C5-8B54-F0FBE8725617}" srcOrd="0" destOrd="0" presId="urn:microsoft.com/office/officeart/2005/8/layout/cycle5"/>
    <dgm:cxn modelId="{26D7092D-CBE3-4779-AE29-AB68AE311D11}" srcId="{DAD7E4C7-5ABC-43AB-BD7D-7107F190D479}" destId="{0799D78F-1CE4-4C19-8C57-40CEB7FB40D3}" srcOrd="1" destOrd="0" parTransId="{12068B0C-6252-4E50-B161-E39F377731BD}" sibTransId="{5C037365-F240-42AC-9D00-6961CD1C7C02}"/>
    <dgm:cxn modelId="{5F8C9507-B7CF-4F10-ACF8-9559BDDC1C8E}" type="presOf" srcId="{5DACC5FC-A033-4843-807C-39FDC16F5050}" destId="{60DA4F77-5472-4CE1-879E-2317AB97DABD}" srcOrd="0" destOrd="0" presId="urn:microsoft.com/office/officeart/2005/8/layout/cycle5"/>
    <dgm:cxn modelId="{D3D8D1C4-9E77-4C72-9CD9-7FEE2ED23BB9}" type="presOf" srcId="{B5860F2D-E40B-483F-A292-0DC32FCE787C}" destId="{C39C011F-EBA6-448F-AB80-3C101397BC85}" srcOrd="0" destOrd="0" presId="urn:microsoft.com/office/officeart/2005/8/layout/cycle5"/>
    <dgm:cxn modelId="{430488E4-5B8B-45A2-9F5E-179538ED51DB}" type="presOf" srcId="{DAD7E4C7-5ABC-43AB-BD7D-7107F190D479}" destId="{8E0C9BEA-ED66-432E-A653-A3D98848C1D8}" srcOrd="0" destOrd="0" presId="urn:microsoft.com/office/officeart/2005/8/layout/cycle5"/>
    <dgm:cxn modelId="{B47020EA-6B33-41F2-AD67-5D4C5AABA1DD}" srcId="{DAD7E4C7-5ABC-43AB-BD7D-7107F190D479}" destId="{A60DA41C-4035-497D-A0A0-86ECFF2EE0E0}" srcOrd="3" destOrd="0" parTransId="{400FC8AD-FFB2-4371-9286-18DB1E3ACADE}" sibTransId="{862A2370-6D52-40ED-AE70-2009AA1996B4}"/>
    <dgm:cxn modelId="{848B0728-BD8B-4449-86F0-B830D69FDCB0}" type="presOf" srcId="{2A1120FD-EDA2-405C-8EEC-B23DA7FE8629}" destId="{4CB19AF0-21CC-4F7A-8019-CDF0E8EBED82}" srcOrd="0" destOrd="0" presId="urn:microsoft.com/office/officeart/2005/8/layout/cycle5"/>
    <dgm:cxn modelId="{129CACCF-707C-49AD-9098-0FC0875566D2}" type="presOf" srcId="{862A2370-6D52-40ED-AE70-2009AA1996B4}" destId="{E2E5830F-FD77-4770-B3F4-68BA8066126E}" srcOrd="0" destOrd="0" presId="urn:microsoft.com/office/officeart/2005/8/layout/cycle5"/>
    <dgm:cxn modelId="{2808C22B-064F-4521-A12C-431909EB7C8D}" type="presParOf" srcId="{8E0C9BEA-ED66-432E-A653-A3D98848C1D8}" destId="{4CB19AF0-21CC-4F7A-8019-CDF0E8EBED82}" srcOrd="0" destOrd="0" presId="urn:microsoft.com/office/officeart/2005/8/layout/cycle5"/>
    <dgm:cxn modelId="{27594EB1-2245-4E75-B9AE-A306750AC992}" type="presParOf" srcId="{8E0C9BEA-ED66-432E-A653-A3D98848C1D8}" destId="{245CC495-6E7C-4855-8FF0-BECAA1C8567E}" srcOrd="1" destOrd="0" presId="urn:microsoft.com/office/officeart/2005/8/layout/cycle5"/>
    <dgm:cxn modelId="{9048F48F-C235-43F5-8E53-CB8CF6182682}" type="presParOf" srcId="{8E0C9BEA-ED66-432E-A653-A3D98848C1D8}" destId="{A0422E57-2209-472D-8C2F-35657A2C2689}" srcOrd="2" destOrd="0" presId="urn:microsoft.com/office/officeart/2005/8/layout/cycle5"/>
    <dgm:cxn modelId="{1E4A7D08-7FD4-4E56-9DBC-F8389637C039}" type="presParOf" srcId="{8E0C9BEA-ED66-432E-A653-A3D98848C1D8}" destId="{72874DF0-02B4-4CC2-9A71-903C638AA1FA}" srcOrd="3" destOrd="0" presId="urn:microsoft.com/office/officeart/2005/8/layout/cycle5"/>
    <dgm:cxn modelId="{A99926F3-A382-4B5C-A6FB-DBF71AB39748}" type="presParOf" srcId="{8E0C9BEA-ED66-432E-A653-A3D98848C1D8}" destId="{405CC791-6EC5-42D5-AF26-BFB69DD457E7}" srcOrd="4" destOrd="0" presId="urn:microsoft.com/office/officeart/2005/8/layout/cycle5"/>
    <dgm:cxn modelId="{3E939207-75C6-46A2-9F33-1BA5C3E241C9}" type="presParOf" srcId="{8E0C9BEA-ED66-432E-A653-A3D98848C1D8}" destId="{0F908FDA-216D-48C6-BE0D-11F26C0DA380}" srcOrd="5" destOrd="0" presId="urn:microsoft.com/office/officeart/2005/8/layout/cycle5"/>
    <dgm:cxn modelId="{AEEC776A-4487-480B-9D4D-86983D3E1500}" type="presParOf" srcId="{8E0C9BEA-ED66-432E-A653-A3D98848C1D8}" destId="{894DC991-693D-464B-9A1E-76A41CD8A52B}" srcOrd="6" destOrd="0" presId="urn:microsoft.com/office/officeart/2005/8/layout/cycle5"/>
    <dgm:cxn modelId="{8CA453CA-F4C5-438B-AD25-26C3C60B6A7B}" type="presParOf" srcId="{8E0C9BEA-ED66-432E-A653-A3D98848C1D8}" destId="{CA6C063B-16B9-42E7-A6FC-D948066E2F4A}" srcOrd="7" destOrd="0" presId="urn:microsoft.com/office/officeart/2005/8/layout/cycle5"/>
    <dgm:cxn modelId="{B65A1812-AF67-4BD5-8937-576330A210FB}" type="presParOf" srcId="{8E0C9BEA-ED66-432E-A653-A3D98848C1D8}" destId="{D2FF1E2A-B099-44C5-8B54-F0FBE8725617}" srcOrd="8" destOrd="0" presId="urn:microsoft.com/office/officeart/2005/8/layout/cycle5"/>
    <dgm:cxn modelId="{5A3F14EC-5F8C-4666-A0A8-EC995FA8639B}" type="presParOf" srcId="{8E0C9BEA-ED66-432E-A653-A3D98848C1D8}" destId="{4DBB17D7-17EA-43F2-8866-262FD23F69A6}" srcOrd="9" destOrd="0" presId="urn:microsoft.com/office/officeart/2005/8/layout/cycle5"/>
    <dgm:cxn modelId="{BD9FBB99-D524-45D5-B332-A6066F992E68}" type="presParOf" srcId="{8E0C9BEA-ED66-432E-A653-A3D98848C1D8}" destId="{5A49FB4E-09AB-4EEB-9BC1-E4970352E696}" srcOrd="10" destOrd="0" presId="urn:microsoft.com/office/officeart/2005/8/layout/cycle5"/>
    <dgm:cxn modelId="{C160BDF0-E4C6-4642-88FA-CC4BC1DF76C2}" type="presParOf" srcId="{8E0C9BEA-ED66-432E-A653-A3D98848C1D8}" destId="{E2E5830F-FD77-4770-B3F4-68BA8066126E}" srcOrd="11" destOrd="0" presId="urn:microsoft.com/office/officeart/2005/8/layout/cycle5"/>
    <dgm:cxn modelId="{6D7E6CAF-F91C-4E21-8218-F46EC8203585}" type="presParOf" srcId="{8E0C9BEA-ED66-432E-A653-A3D98848C1D8}" destId="{C39C011F-EBA6-448F-AB80-3C101397BC85}" srcOrd="12" destOrd="0" presId="urn:microsoft.com/office/officeart/2005/8/layout/cycle5"/>
    <dgm:cxn modelId="{3C271BE8-107D-42B3-89B7-CA9F4080579E}" type="presParOf" srcId="{8E0C9BEA-ED66-432E-A653-A3D98848C1D8}" destId="{447C7BCF-9246-4133-AF5A-BFF49AFC21AC}" srcOrd="13" destOrd="0" presId="urn:microsoft.com/office/officeart/2005/8/layout/cycle5"/>
    <dgm:cxn modelId="{E57DCAD2-8A82-4BD3-A1CD-7E74DF0898A4}" type="presParOf" srcId="{8E0C9BEA-ED66-432E-A653-A3D98848C1D8}" destId="{60DA4F77-5472-4CE1-879E-2317AB97DABD}"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A153D37-97E0-4629-9CC5-1D4BB633F9BE}" type="doc">
      <dgm:prSet loTypeId="urn:microsoft.com/office/officeart/2005/8/layout/radial6" loCatId="relationship" qsTypeId="urn:microsoft.com/office/officeart/2005/8/quickstyle/simple3" qsCatId="simple" csTypeId="urn:microsoft.com/office/officeart/2005/8/colors/colorful2" csCatId="colorful" phldr="1"/>
      <dgm:spPr/>
      <dgm:t>
        <a:bodyPr/>
        <a:lstStyle/>
        <a:p>
          <a:endParaRPr lang="es-NI"/>
        </a:p>
      </dgm:t>
    </dgm:pt>
    <dgm:pt modelId="{2DA832BD-0DD3-4227-B652-FE296E6731D1}">
      <dgm:prSet phldrT="[Texto]" custT="1"/>
      <dgm:spPr/>
      <dgm:t>
        <a:bodyPr lIns="0" tIns="0" rIns="0" bIns="0"/>
        <a:lstStyle/>
        <a:p>
          <a:r>
            <a:rPr lang="en-US" sz="1400" b="1" dirty="0" smtClean="0"/>
            <a:t>CREATE THE NATIONAL CAPACITIES FOR THE TRANSFORMATION OF NICARAGUA</a:t>
          </a:r>
          <a:endParaRPr lang="es-NI" sz="1400" b="1" dirty="0"/>
        </a:p>
      </dgm:t>
    </dgm:pt>
    <dgm:pt modelId="{DDCB5E11-6BF9-4BEB-9416-F1052D094E51}" type="parTrans" cxnId="{AB8C2147-2FD8-472A-8DA1-B34DB8A53659}">
      <dgm:prSet/>
      <dgm:spPr/>
      <dgm:t>
        <a:bodyPr/>
        <a:lstStyle/>
        <a:p>
          <a:endParaRPr lang="es-NI" sz="2800" b="1">
            <a:solidFill>
              <a:schemeClr val="tx1"/>
            </a:solidFill>
          </a:endParaRPr>
        </a:p>
      </dgm:t>
    </dgm:pt>
    <dgm:pt modelId="{D5DB361C-3CA3-4D90-BF4B-995816C74E5A}" type="sibTrans" cxnId="{AB8C2147-2FD8-472A-8DA1-B34DB8A53659}">
      <dgm:prSet/>
      <dgm:spPr/>
      <dgm:t>
        <a:bodyPr/>
        <a:lstStyle/>
        <a:p>
          <a:endParaRPr lang="es-NI" sz="2800" b="1">
            <a:solidFill>
              <a:schemeClr val="tx1"/>
            </a:solidFill>
          </a:endParaRPr>
        </a:p>
      </dgm:t>
    </dgm:pt>
    <dgm:pt modelId="{6EF0C2AF-6F35-4618-8D62-E19C8A1D3113}">
      <dgm:prSet phldrT="[Texto]" custT="1"/>
      <dgm:spPr/>
      <dgm:t>
        <a:bodyPr/>
        <a:lstStyle/>
        <a:p>
          <a:r>
            <a:rPr lang="es-NI" sz="1100" b="1" dirty="0" smtClean="0"/>
            <a:t>SOCIAL PARTICIPATION </a:t>
          </a:r>
          <a:endParaRPr lang="es-NI" sz="1100" b="1" dirty="0"/>
        </a:p>
      </dgm:t>
    </dgm:pt>
    <dgm:pt modelId="{825E0B15-2C0B-43F5-A926-699ABA9BD3D5}" type="parTrans" cxnId="{AFA4FDFC-0D6C-464F-AA0B-3C43F50FF897}">
      <dgm:prSet/>
      <dgm:spPr/>
      <dgm:t>
        <a:bodyPr/>
        <a:lstStyle/>
        <a:p>
          <a:endParaRPr lang="es-NI" sz="2800" b="1">
            <a:solidFill>
              <a:schemeClr val="tx1"/>
            </a:solidFill>
          </a:endParaRPr>
        </a:p>
      </dgm:t>
    </dgm:pt>
    <dgm:pt modelId="{A8373AB5-D65A-4067-BC30-8A21297B57D7}" type="sibTrans" cxnId="{AFA4FDFC-0D6C-464F-AA0B-3C43F50FF897}">
      <dgm:prSet/>
      <dgm:spPr/>
      <dgm:t>
        <a:bodyPr/>
        <a:lstStyle/>
        <a:p>
          <a:endParaRPr lang="es-NI" sz="2800" b="1">
            <a:solidFill>
              <a:schemeClr val="tx1"/>
            </a:solidFill>
          </a:endParaRPr>
        </a:p>
      </dgm:t>
    </dgm:pt>
    <dgm:pt modelId="{611AE527-7D13-4285-9FFC-16BC02EDE741}">
      <dgm:prSet custT="1"/>
      <dgm:spPr/>
      <dgm:t>
        <a:bodyPr/>
        <a:lstStyle/>
        <a:p>
          <a:r>
            <a:rPr lang="es-NI" sz="1100" b="1" dirty="0" smtClean="0"/>
            <a:t>PUBLIC ADMINISTRATION ALIGNED TO THE DEVELOPMENT </a:t>
          </a:r>
        </a:p>
      </dgm:t>
    </dgm:pt>
    <dgm:pt modelId="{1FCD5E55-4DFD-4BFD-834E-9F6CEA02DE4D}" type="parTrans" cxnId="{30180856-BD56-48B2-91FE-955AB34BA77A}">
      <dgm:prSet/>
      <dgm:spPr/>
      <dgm:t>
        <a:bodyPr/>
        <a:lstStyle/>
        <a:p>
          <a:endParaRPr lang="es-NI"/>
        </a:p>
      </dgm:t>
    </dgm:pt>
    <dgm:pt modelId="{A290F58D-085E-4FE1-A141-9896B5F7B2ED}" type="sibTrans" cxnId="{30180856-BD56-48B2-91FE-955AB34BA77A}">
      <dgm:prSet/>
      <dgm:spPr/>
      <dgm:t>
        <a:bodyPr/>
        <a:lstStyle/>
        <a:p>
          <a:endParaRPr lang="es-NI"/>
        </a:p>
      </dgm:t>
    </dgm:pt>
    <dgm:pt modelId="{2FA478CD-B256-4333-A68D-79E55BA391A9}">
      <dgm:prSet custT="1"/>
      <dgm:spPr/>
      <dgm:t>
        <a:bodyPr/>
        <a:lstStyle/>
        <a:p>
          <a:r>
            <a:rPr lang="en-US" sz="1100" b="1" dirty="0" smtClean="0"/>
            <a:t>CONSTRUCTION AND OPERATION OF THE GRAND CANAL AND OTHER PROJECTS </a:t>
          </a:r>
          <a:endParaRPr lang="es-NI" sz="1100" b="1" dirty="0" smtClean="0"/>
        </a:p>
      </dgm:t>
    </dgm:pt>
    <dgm:pt modelId="{0B6DC904-7E8C-4352-85B4-D15D8591BC74}" type="parTrans" cxnId="{E31BFA61-DF3A-4F04-BCF2-AE7D07581D39}">
      <dgm:prSet/>
      <dgm:spPr/>
      <dgm:t>
        <a:bodyPr/>
        <a:lstStyle/>
        <a:p>
          <a:endParaRPr lang="es-NI"/>
        </a:p>
      </dgm:t>
    </dgm:pt>
    <dgm:pt modelId="{DACDF824-5D4E-4274-AD6E-757F41DBCFDC}" type="sibTrans" cxnId="{E31BFA61-DF3A-4F04-BCF2-AE7D07581D39}">
      <dgm:prSet/>
      <dgm:spPr/>
      <dgm:t>
        <a:bodyPr/>
        <a:lstStyle/>
        <a:p>
          <a:endParaRPr lang="es-NI"/>
        </a:p>
      </dgm:t>
    </dgm:pt>
    <dgm:pt modelId="{2A62ECD1-844F-4F14-811E-E28DE62C6554}">
      <dgm:prSet custT="1"/>
      <dgm:spPr/>
      <dgm:t>
        <a:bodyPr/>
        <a:lstStyle/>
        <a:p>
          <a:r>
            <a:rPr lang="en-US" sz="1100" b="1" dirty="0" smtClean="0"/>
            <a:t>TRANSFORMATION OF CURRENT AGRICULTURAL ECONOMY </a:t>
          </a:r>
          <a:endParaRPr lang="es-NI" sz="1100" b="1" dirty="0" smtClean="0"/>
        </a:p>
      </dgm:t>
    </dgm:pt>
    <dgm:pt modelId="{99684589-6FD3-47B9-84B5-937AD0F28DB8}" type="parTrans" cxnId="{80E41C13-EF8D-48AA-A1EE-D6ECBF4C1DC7}">
      <dgm:prSet/>
      <dgm:spPr/>
      <dgm:t>
        <a:bodyPr/>
        <a:lstStyle/>
        <a:p>
          <a:endParaRPr lang="es-NI"/>
        </a:p>
      </dgm:t>
    </dgm:pt>
    <dgm:pt modelId="{BFD2D9EC-B5CF-49E0-90D2-5347504862AA}" type="sibTrans" cxnId="{80E41C13-EF8D-48AA-A1EE-D6ECBF4C1DC7}">
      <dgm:prSet/>
      <dgm:spPr/>
      <dgm:t>
        <a:bodyPr/>
        <a:lstStyle/>
        <a:p>
          <a:endParaRPr lang="es-NI"/>
        </a:p>
      </dgm:t>
    </dgm:pt>
    <dgm:pt modelId="{FD457C09-8189-4AB7-B70B-0478C7157C15}">
      <dgm:prSet custT="1"/>
      <dgm:spPr/>
      <dgm:t>
        <a:bodyPr/>
        <a:lstStyle/>
        <a:p>
          <a:r>
            <a:rPr lang="en-US" sz="1100" b="1" dirty="0" smtClean="0"/>
            <a:t>MITIGATION AND ADAPTATION TO CLIMATE CHANGE </a:t>
          </a:r>
          <a:endParaRPr lang="es-NI" sz="1100" b="1" dirty="0" smtClean="0"/>
        </a:p>
      </dgm:t>
    </dgm:pt>
    <dgm:pt modelId="{23A2BE42-2515-4156-8E69-9674DE7A5FE0}" type="parTrans" cxnId="{DB6DD7A7-3C36-4BE9-8C56-38C2F8C08632}">
      <dgm:prSet/>
      <dgm:spPr/>
      <dgm:t>
        <a:bodyPr/>
        <a:lstStyle/>
        <a:p>
          <a:endParaRPr lang="es-NI"/>
        </a:p>
      </dgm:t>
    </dgm:pt>
    <dgm:pt modelId="{CEB0A156-8595-4168-906B-2F542A8AA0D0}" type="sibTrans" cxnId="{DB6DD7A7-3C36-4BE9-8C56-38C2F8C08632}">
      <dgm:prSet/>
      <dgm:spPr/>
      <dgm:t>
        <a:bodyPr/>
        <a:lstStyle/>
        <a:p>
          <a:endParaRPr lang="es-NI"/>
        </a:p>
      </dgm:t>
    </dgm:pt>
    <dgm:pt modelId="{90D7DF0F-231F-497A-9C61-DA95B7C6CA19}">
      <dgm:prSet custT="1"/>
      <dgm:spPr/>
      <dgm:t>
        <a:bodyPr/>
        <a:lstStyle/>
        <a:p>
          <a:r>
            <a:rPr lang="es-NI" sz="1100" b="1" dirty="0" smtClean="0"/>
            <a:t>INNOVATION AND ENTREPRENEURSHIP</a:t>
          </a:r>
        </a:p>
      </dgm:t>
    </dgm:pt>
    <dgm:pt modelId="{1F290736-9B34-4747-9E94-7DF760464D1F}" type="parTrans" cxnId="{19506767-15A9-40A2-B846-9E95862A7718}">
      <dgm:prSet/>
      <dgm:spPr/>
      <dgm:t>
        <a:bodyPr/>
        <a:lstStyle/>
        <a:p>
          <a:endParaRPr lang="es-NI"/>
        </a:p>
      </dgm:t>
    </dgm:pt>
    <dgm:pt modelId="{997FF5A0-0154-4CB8-B201-47469C44A9A3}" type="sibTrans" cxnId="{19506767-15A9-40A2-B846-9E95862A7718}">
      <dgm:prSet/>
      <dgm:spPr/>
      <dgm:t>
        <a:bodyPr/>
        <a:lstStyle/>
        <a:p>
          <a:endParaRPr lang="es-NI"/>
        </a:p>
      </dgm:t>
    </dgm:pt>
    <dgm:pt modelId="{56EEA49B-BECE-48E0-A40B-8054450D37E0}" type="pres">
      <dgm:prSet presAssocID="{6A153D37-97E0-4629-9CC5-1D4BB633F9BE}" presName="Name0" presStyleCnt="0">
        <dgm:presLayoutVars>
          <dgm:chMax val="1"/>
          <dgm:dir/>
          <dgm:animLvl val="ctr"/>
          <dgm:resizeHandles val="exact"/>
        </dgm:presLayoutVars>
      </dgm:prSet>
      <dgm:spPr/>
      <dgm:t>
        <a:bodyPr/>
        <a:lstStyle/>
        <a:p>
          <a:endParaRPr lang="es-NI"/>
        </a:p>
      </dgm:t>
    </dgm:pt>
    <dgm:pt modelId="{53BBF558-2B86-4D2E-B1EE-5AAD4FD94776}" type="pres">
      <dgm:prSet presAssocID="{2DA832BD-0DD3-4227-B652-FE296E6731D1}" presName="centerShape" presStyleLbl="node0" presStyleIdx="0" presStyleCnt="1" custScaleX="129261"/>
      <dgm:spPr/>
      <dgm:t>
        <a:bodyPr/>
        <a:lstStyle/>
        <a:p>
          <a:endParaRPr lang="es-NI"/>
        </a:p>
      </dgm:t>
    </dgm:pt>
    <dgm:pt modelId="{7B3D8856-12D8-4956-8EC9-165F0C48D332}" type="pres">
      <dgm:prSet presAssocID="{6EF0C2AF-6F35-4618-8D62-E19C8A1D3113}" presName="node" presStyleLbl="node1" presStyleIdx="0" presStyleCnt="6" custScaleX="137935">
        <dgm:presLayoutVars>
          <dgm:bulletEnabled val="1"/>
        </dgm:presLayoutVars>
      </dgm:prSet>
      <dgm:spPr/>
      <dgm:t>
        <a:bodyPr/>
        <a:lstStyle/>
        <a:p>
          <a:endParaRPr lang="es-NI"/>
        </a:p>
      </dgm:t>
    </dgm:pt>
    <dgm:pt modelId="{63B553B4-7525-4A73-A4AE-3EAD3D7EE453}" type="pres">
      <dgm:prSet presAssocID="{6EF0C2AF-6F35-4618-8D62-E19C8A1D3113}" presName="dummy" presStyleCnt="0"/>
      <dgm:spPr/>
      <dgm:t>
        <a:bodyPr/>
        <a:lstStyle/>
        <a:p>
          <a:endParaRPr lang="es-NI"/>
        </a:p>
      </dgm:t>
    </dgm:pt>
    <dgm:pt modelId="{7C68451C-4D57-40A1-9253-E42825092F42}" type="pres">
      <dgm:prSet presAssocID="{A8373AB5-D65A-4067-BC30-8A21297B57D7}" presName="sibTrans" presStyleLbl="sibTrans2D1" presStyleIdx="0" presStyleCnt="6"/>
      <dgm:spPr/>
      <dgm:t>
        <a:bodyPr/>
        <a:lstStyle/>
        <a:p>
          <a:endParaRPr lang="es-NI"/>
        </a:p>
      </dgm:t>
    </dgm:pt>
    <dgm:pt modelId="{0C9273C7-9D7D-4901-895C-9B728840DB3C}" type="pres">
      <dgm:prSet presAssocID="{611AE527-7D13-4285-9FFC-16BC02EDE741}" presName="node" presStyleLbl="node1" presStyleIdx="1" presStyleCnt="6" custScaleX="151804">
        <dgm:presLayoutVars>
          <dgm:bulletEnabled val="1"/>
        </dgm:presLayoutVars>
      </dgm:prSet>
      <dgm:spPr/>
      <dgm:t>
        <a:bodyPr/>
        <a:lstStyle/>
        <a:p>
          <a:endParaRPr lang="es-NI"/>
        </a:p>
      </dgm:t>
    </dgm:pt>
    <dgm:pt modelId="{B063BD0D-C9C7-4967-84D1-373C74585FC8}" type="pres">
      <dgm:prSet presAssocID="{611AE527-7D13-4285-9FFC-16BC02EDE741}" presName="dummy" presStyleCnt="0"/>
      <dgm:spPr/>
    </dgm:pt>
    <dgm:pt modelId="{D067728C-82DE-4B29-B520-C822B47E0801}" type="pres">
      <dgm:prSet presAssocID="{A290F58D-085E-4FE1-A141-9896B5F7B2ED}" presName="sibTrans" presStyleLbl="sibTrans2D1" presStyleIdx="1" presStyleCnt="6"/>
      <dgm:spPr/>
      <dgm:t>
        <a:bodyPr/>
        <a:lstStyle/>
        <a:p>
          <a:endParaRPr lang="es-NI"/>
        </a:p>
      </dgm:t>
    </dgm:pt>
    <dgm:pt modelId="{0A8003FC-449F-4588-AC41-07A4AF098C13}" type="pres">
      <dgm:prSet presAssocID="{2FA478CD-B256-4333-A68D-79E55BA391A9}" presName="node" presStyleLbl="node1" presStyleIdx="2" presStyleCnt="6" custScaleX="155523">
        <dgm:presLayoutVars>
          <dgm:bulletEnabled val="1"/>
        </dgm:presLayoutVars>
      </dgm:prSet>
      <dgm:spPr/>
      <dgm:t>
        <a:bodyPr/>
        <a:lstStyle/>
        <a:p>
          <a:endParaRPr lang="es-NI"/>
        </a:p>
      </dgm:t>
    </dgm:pt>
    <dgm:pt modelId="{408D1694-A8A6-4A22-BD96-BFFD33BEC13B}" type="pres">
      <dgm:prSet presAssocID="{2FA478CD-B256-4333-A68D-79E55BA391A9}" presName="dummy" presStyleCnt="0"/>
      <dgm:spPr/>
    </dgm:pt>
    <dgm:pt modelId="{D80CF6FE-2E76-4026-800A-8B60162DF6A6}" type="pres">
      <dgm:prSet presAssocID="{DACDF824-5D4E-4274-AD6E-757F41DBCFDC}" presName="sibTrans" presStyleLbl="sibTrans2D1" presStyleIdx="2" presStyleCnt="6"/>
      <dgm:spPr/>
      <dgm:t>
        <a:bodyPr/>
        <a:lstStyle/>
        <a:p>
          <a:endParaRPr lang="es-NI"/>
        </a:p>
      </dgm:t>
    </dgm:pt>
    <dgm:pt modelId="{F8BA254C-C21A-40B3-B2CF-8CE07641E73F}" type="pres">
      <dgm:prSet presAssocID="{2A62ECD1-844F-4F14-811E-E28DE62C6554}" presName="node" presStyleLbl="node1" presStyleIdx="3" presStyleCnt="6" custScaleX="163247">
        <dgm:presLayoutVars>
          <dgm:bulletEnabled val="1"/>
        </dgm:presLayoutVars>
      </dgm:prSet>
      <dgm:spPr/>
      <dgm:t>
        <a:bodyPr/>
        <a:lstStyle/>
        <a:p>
          <a:endParaRPr lang="es-NI"/>
        </a:p>
      </dgm:t>
    </dgm:pt>
    <dgm:pt modelId="{B578D781-E282-489D-A419-92EDB09AC96F}" type="pres">
      <dgm:prSet presAssocID="{2A62ECD1-844F-4F14-811E-E28DE62C6554}" presName="dummy" presStyleCnt="0"/>
      <dgm:spPr/>
    </dgm:pt>
    <dgm:pt modelId="{2D03545B-104C-4B2B-8BEE-F07F9C9B648A}" type="pres">
      <dgm:prSet presAssocID="{BFD2D9EC-B5CF-49E0-90D2-5347504862AA}" presName="sibTrans" presStyleLbl="sibTrans2D1" presStyleIdx="3" presStyleCnt="6"/>
      <dgm:spPr/>
      <dgm:t>
        <a:bodyPr/>
        <a:lstStyle/>
        <a:p>
          <a:endParaRPr lang="es-NI"/>
        </a:p>
      </dgm:t>
    </dgm:pt>
    <dgm:pt modelId="{A09A4D18-F293-4A01-8AF4-986E94748120}" type="pres">
      <dgm:prSet presAssocID="{FD457C09-8189-4AB7-B70B-0478C7157C15}" presName="node" presStyleLbl="node1" presStyleIdx="4" presStyleCnt="6" custScaleX="141663">
        <dgm:presLayoutVars>
          <dgm:bulletEnabled val="1"/>
        </dgm:presLayoutVars>
      </dgm:prSet>
      <dgm:spPr/>
      <dgm:t>
        <a:bodyPr/>
        <a:lstStyle/>
        <a:p>
          <a:endParaRPr lang="es-NI"/>
        </a:p>
      </dgm:t>
    </dgm:pt>
    <dgm:pt modelId="{CF5A6027-D2C5-4D5D-8011-3FAAD10B2CD6}" type="pres">
      <dgm:prSet presAssocID="{FD457C09-8189-4AB7-B70B-0478C7157C15}" presName="dummy" presStyleCnt="0"/>
      <dgm:spPr/>
    </dgm:pt>
    <dgm:pt modelId="{027D41F7-2249-4D56-B981-B285AED876A9}" type="pres">
      <dgm:prSet presAssocID="{CEB0A156-8595-4168-906B-2F542A8AA0D0}" presName="sibTrans" presStyleLbl="sibTrans2D1" presStyleIdx="4" presStyleCnt="6"/>
      <dgm:spPr/>
      <dgm:t>
        <a:bodyPr/>
        <a:lstStyle/>
        <a:p>
          <a:endParaRPr lang="es-NI"/>
        </a:p>
      </dgm:t>
    </dgm:pt>
    <dgm:pt modelId="{A4A69B35-FA1D-4E63-AEEA-F5A9AF080C7F}" type="pres">
      <dgm:prSet presAssocID="{90D7DF0F-231F-497A-9C61-DA95B7C6CA19}" presName="node" presStyleLbl="node1" presStyleIdx="5" presStyleCnt="6" custScaleX="181223" custRadScaleRad="107243" custRadScaleInc="-11049">
        <dgm:presLayoutVars>
          <dgm:bulletEnabled val="1"/>
        </dgm:presLayoutVars>
      </dgm:prSet>
      <dgm:spPr/>
      <dgm:t>
        <a:bodyPr/>
        <a:lstStyle/>
        <a:p>
          <a:endParaRPr lang="es-NI"/>
        </a:p>
      </dgm:t>
    </dgm:pt>
    <dgm:pt modelId="{409AA513-9427-4895-A2CC-1E0D72DF116F}" type="pres">
      <dgm:prSet presAssocID="{90D7DF0F-231F-497A-9C61-DA95B7C6CA19}" presName="dummy" presStyleCnt="0"/>
      <dgm:spPr/>
    </dgm:pt>
    <dgm:pt modelId="{0EC23C5B-F0E5-4AFB-B5B5-B2ACB1FE6598}" type="pres">
      <dgm:prSet presAssocID="{997FF5A0-0154-4CB8-B201-47469C44A9A3}" presName="sibTrans" presStyleLbl="sibTrans2D1" presStyleIdx="5" presStyleCnt="6"/>
      <dgm:spPr/>
      <dgm:t>
        <a:bodyPr/>
        <a:lstStyle/>
        <a:p>
          <a:endParaRPr lang="es-NI"/>
        </a:p>
      </dgm:t>
    </dgm:pt>
  </dgm:ptLst>
  <dgm:cxnLst>
    <dgm:cxn modelId="{320DA249-0577-414F-AF12-FC274A770717}" type="presOf" srcId="{997FF5A0-0154-4CB8-B201-47469C44A9A3}" destId="{0EC23C5B-F0E5-4AFB-B5B5-B2ACB1FE6598}" srcOrd="0" destOrd="0" presId="urn:microsoft.com/office/officeart/2005/8/layout/radial6"/>
    <dgm:cxn modelId="{AD36204B-CB84-4245-93E6-B17E476ADAE5}" type="presOf" srcId="{A290F58D-085E-4FE1-A141-9896B5F7B2ED}" destId="{D067728C-82DE-4B29-B520-C822B47E0801}" srcOrd="0" destOrd="0" presId="urn:microsoft.com/office/officeart/2005/8/layout/radial6"/>
    <dgm:cxn modelId="{45D4593B-FABC-495B-842D-C784C4E27EFC}" type="presOf" srcId="{611AE527-7D13-4285-9FFC-16BC02EDE741}" destId="{0C9273C7-9D7D-4901-895C-9B728840DB3C}" srcOrd="0" destOrd="0" presId="urn:microsoft.com/office/officeart/2005/8/layout/radial6"/>
    <dgm:cxn modelId="{84AA20E7-1DBE-4C61-AC16-E2C648B02DFE}" type="presOf" srcId="{6A153D37-97E0-4629-9CC5-1D4BB633F9BE}" destId="{56EEA49B-BECE-48E0-A40B-8054450D37E0}" srcOrd="0" destOrd="0" presId="urn:microsoft.com/office/officeart/2005/8/layout/radial6"/>
    <dgm:cxn modelId="{01FC0102-6C14-420A-ABC9-ECAF0E3D2761}" type="presOf" srcId="{2FA478CD-B256-4333-A68D-79E55BA391A9}" destId="{0A8003FC-449F-4588-AC41-07A4AF098C13}" srcOrd="0" destOrd="0" presId="urn:microsoft.com/office/officeart/2005/8/layout/radial6"/>
    <dgm:cxn modelId="{8828E163-AFA4-4628-A585-C9419CCA6661}" type="presOf" srcId="{6EF0C2AF-6F35-4618-8D62-E19C8A1D3113}" destId="{7B3D8856-12D8-4956-8EC9-165F0C48D332}" srcOrd="0" destOrd="0" presId="urn:microsoft.com/office/officeart/2005/8/layout/radial6"/>
    <dgm:cxn modelId="{DB6DD7A7-3C36-4BE9-8C56-38C2F8C08632}" srcId="{2DA832BD-0DD3-4227-B652-FE296E6731D1}" destId="{FD457C09-8189-4AB7-B70B-0478C7157C15}" srcOrd="4" destOrd="0" parTransId="{23A2BE42-2515-4156-8E69-9674DE7A5FE0}" sibTransId="{CEB0A156-8595-4168-906B-2F542A8AA0D0}"/>
    <dgm:cxn modelId="{34BFB84C-BBC4-4D25-8DBA-A6881142E5FE}" type="presOf" srcId="{CEB0A156-8595-4168-906B-2F542A8AA0D0}" destId="{027D41F7-2249-4D56-B981-B285AED876A9}" srcOrd="0" destOrd="0" presId="urn:microsoft.com/office/officeart/2005/8/layout/radial6"/>
    <dgm:cxn modelId="{935A8412-213C-4816-8745-8D881EEB6684}" type="presOf" srcId="{FD457C09-8189-4AB7-B70B-0478C7157C15}" destId="{A09A4D18-F293-4A01-8AF4-986E94748120}" srcOrd="0" destOrd="0" presId="urn:microsoft.com/office/officeart/2005/8/layout/radial6"/>
    <dgm:cxn modelId="{AB8C2147-2FD8-472A-8DA1-B34DB8A53659}" srcId="{6A153D37-97E0-4629-9CC5-1D4BB633F9BE}" destId="{2DA832BD-0DD3-4227-B652-FE296E6731D1}" srcOrd="0" destOrd="0" parTransId="{DDCB5E11-6BF9-4BEB-9416-F1052D094E51}" sibTransId="{D5DB361C-3CA3-4D90-BF4B-995816C74E5A}"/>
    <dgm:cxn modelId="{19506767-15A9-40A2-B846-9E95862A7718}" srcId="{2DA832BD-0DD3-4227-B652-FE296E6731D1}" destId="{90D7DF0F-231F-497A-9C61-DA95B7C6CA19}" srcOrd="5" destOrd="0" parTransId="{1F290736-9B34-4747-9E94-7DF760464D1F}" sibTransId="{997FF5A0-0154-4CB8-B201-47469C44A9A3}"/>
    <dgm:cxn modelId="{69CB4561-837E-4556-A878-5A583108FA4A}" type="presOf" srcId="{90D7DF0F-231F-497A-9C61-DA95B7C6CA19}" destId="{A4A69B35-FA1D-4E63-AEEA-F5A9AF080C7F}" srcOrd="0" destOrd="0" presId="urn:microsoft.com/office/officeart/2005/8/layout/radial6"/>
    <dgm:cxn modelId="{05130019-A3E8-494D-B1A6-0D361ABD9E83}" type="presOf" srcId="{2A62ECD1-844F-4F14-811E-E28DE62C6554}" destId="{F8BA254C-C21A-40B3-B2CF-8CE07641E73F}" srcOrd="0" destOrd="0" presId="urn:microsoft.com/office/officeart/2005/8/layout/radial6"/>
    <dgm:cxn modelId="{2B2DFB56-4E39-4CAF-A98E-AC9140273522}" type="presOf" srcId="{2DA832BD-0DD3-4227-B652-FE296E6731D1}" destId="{53BBF558-2B86-4D2E-B1EE-5AAD4FD94776}" srcOrd="0" destOrd="0" presId="urn:microsoft.com/office/officeart/2005/8/layout/radial6"/>
    <dgm:cxn modelId="{80E41C13-EF8D-48AA-A1EE-D6ECBF4C1DC7}" srcId="{2DA832BD-0DD3-4227-B652-FE296E6731D1}" destId="{2A62ECD1-844F-4F14-811E-E28DE62C6554}" srcOrd="3" destOrd="0" parTransId="{99684589-6FD3-47B9-84B5-937AD0F28DB8}" sibTransId="{BFD2D9EC-B5CF-49E0-90D2-5347504862AA}"/>
    <dgm:cxn modelId="{82743396-4006-47C9-9D8D-B9E93BE067D1}" type="presOf" srcId="{BFD2D9EC-B5CF-49E0-90D2-5347504862AA}" destId="{2D03545B-104C-4B2B-8BEE-F07F9C9B648A}" srcOrd="0" destOrd="0" presId="urn:microsoft.com/office/officeart/2005/8/layout/radial6"/>
    <dgm:cxn modelId="{AFA4FDFC-0D6C-464F-AA0B-3C43F50FF897}" srcId="{2DA832BD-0DD3-4227-B652-FE296E6731D1}" destId="{6EF0C2AF-6F35-4618-8D62-E19C8A1D3113}" srcOrd="0" destOrd="0" parTransId="{825E0B15-2C0B-43F5-A926-699ABA9BD3D5}" sibTransId="{A8373AB5-D65A-4067-BC30-8A21297B57D7}"/>
    <dgm:cxn modelId="{55A04785-8102-451D-9A33-FB8E14E5FD6D}" type="presOf" srcId="{A8373AB5-D65A-4067-BC30-8A21297B57D7}" destId="{7C68451C-4D57-40A1-9253-E42825092F42}" srcOrd="0" destOrd="0" presId="urn:microsoft.com/office/officeart/2005/8/layout/radial6"/>
    <dgm:cxn modelId="{4C5157C2-8C63-4E66-832C-9624F8318167}" type="presOf" srcId="{DACDF824-5D4E-4274-AD6E-757F41DBCFDC}" destId="{D80CF6FE-2E76-4026-800A-8B60162DF6A6}" srcOrd="0" destOrd="0" presId="urn:microsoft.com/office/officeart/2005/8/layout/radial6"/>
    <dgm:cxn modelId="{E31BFA61-DF3A-4F04-BCF2-AE7D07581D39}" srcId="{2DA832BD-0DD3-4227-B652-FE296E6731D1}" destId="{2FA478CD-B256-4333-A68D-79E55BA391A9}" srcOrd="2" destOrd="0" parTransId="{0B6DC904-7E8C-4352-85B4-D15D8591BC74}" sibTransId="{DACDF824-5D4E-4274-AD6E-757F41DBCFDC}"/>
    <dgm:cxn modelId="{30180856-BD56-48B2-91FE-955AB34BA77A}" srcId="{2DA832BD-0DD3-4227-B652-FE296E6731D1}" destId="{611AE527-7D13-4285-9FFC-16BC02EDE741}" srcOrd="1" destOrd="0" parTransId="{1FCD5E55-4DFD-4BFD-834E-9F6CEA02DE4D}" sibTransId="{A290F58D-085E-4FE1-A141-9896B5F7B2ED}"/>
    <dgm:cxn modelId="{B6FF9CF0-CA85-4D07-81A4-8A0DD5D21F85}" type="presParOf" srcId="{56EEA49B-BECE-48E0-A40B-8054450D37E0}" destId="{53BBF558-2B86-4D2E-B1EE-5AAD4FD94776}" srcOrd="0" destOrd="0" presId="urn:microsoft.com/office/officeart/2005/8/layout/radial6"/>
    <dgm:cxn modelId="{D92DC494-2094-4E9A-8C3E-632C73419E97}" type="presParOf" srcId="{56EEA49B-BECE-48E0-A40B-8054450D37E0}" destId="{7B3D8856-12D8-4956-8EC9-165F0C48D332}" srcOrd="1" destOrd="0" presId="urn:microsoft.com/office/officeart/2005/8/layout/radial6"/>
    <dgm:cxn modelId="{21F3C288-9191-493C-A8AE-E60B2C63D0F1}" type="presParOf" srcId="{56EEA49B-BECE-48E0-A40B-8054450D37E0}" destId="{63B553B4-7525-4A73-A4AE-3EAD3D7EE453}" srcOrd="2" destOrd="0" presId="urn:microsoft.com/office/officeart/2005/8/layout/radial6"/>
    <dgm:cxn modelId="{E8BF3DF9-CC24-4305-85D2-DF1DADF3147D}" type="presParOf" srcId="{56EEA49B-BECE-48E0-A40B-8054450D37E0}" destId="{7C68451C-4D57-40A1-9253-E42825092F42}" srcOrd="3" destOrd="0" presId="urn:microsoft.com/office/officeart/2005/8/layout/radial6"/>
    <dgm:cxn modelId="{03C51A8B-406E-4F40-975D-835D8E01CDE3}" type="presParOf" srcId="{56EEA49B-BECE-48E0-A40B-8054450D37E0}" destId="{0C9273C7-9D7D-4901-895C-9B728840DB3C}" srcOrd="4" destOrd="0" presId="urn:microsoft.com/office/officeart/2005/8/layout/radial6"/>
    <dgm:cxn modelId="{75002C84-9577-46B2-AFFD-99767BDF816C}" type="presParOf" srcId="{56EEA49B-BECE-48E0-A40B-8054450D37E0}" destId="{B063BD0D-C9C7-4967-84D1-373C74585FC8}" srcOrd="5" destOrd="0" presId="urn:microsoft.com/office/officeart/2005/8/layout/radial6"/>
    <dgm:cxn modelId="{0B3CFFB4-3579-41E5-9353-9DEB509B118C}" type="presParOf" srcId="{56EEA49B-BECE-48E0-A40B-8054450D37E0}" destId="{D067728C-82DE-4B29-B520-C822B47E0801}" srcOrd="6" destOrd="0" presId="urn:microsoft.com/office/officeart/2005/8/layout/radial6"/>
    <dgm:cxn modelId="{FAF46F62-3F22-49A1-9067-CCEF122BCC7C}" type="presParOf" srcId="{56EEA49B-BECE-48E0-A40B-8054450D37E0}" destId="{0A8003FC-449F-4588-AC41-07A4AF098C13}" srcOrd="7" destOrd="0" presId="urn:microsoft.com/office/officeart/2005/8/layout/radial6"/>
    <dgm:cxn modelId="{2A86D87B-24FE-4CAE-9E18-358B807C4389}" type="presParOf" srcId="{56EEA49B-BECE-48E0-A40B-8054450D37E0}" destId="{408D1694-A8A6-4A22-BD96-BFFD33BEC13B}" srcOrd="8" destOrd="0" presId="urn:microsoft.com/office/officeart/2005/8/layout/radial6"/>
    <dgm:cxn modelId="{954836C7-73D8-48E8-B99B-3F282780878D}" type="presParOf" srcId="{56EEA49B-BECE-48E0-A40B-8054450D37E0}" destId="{D80CF6FE-2E76-4026-800A-8B60162DF6A6}" srcOrd="9" destOrd="0" presId="urn:microsoft.com/office/officeart/2005/8/layout/radial6"/>
    <dgm:cxn modelId="{E012BACB-C372-42D5-9024-4538164AD98E}" type="presParOf" srcId="{56EEA49B-BECE-48E0-A40B-8054450D37E0}" destId="{F8BA254C-C21A-40B3-B2CF-8CE07641E73F}" srcOrd="10" destOrd="0" presId="urn:microsoft.com/office/officeart/2005/8/layout/radial6"/>
    <dgm:cxn modelId="{B7AE85F6-5E76-4E14-A014-300DD306507F}" type="presParOf" srcId="{56EEA49B-BECE-48E0-A40B-8054450D37E0}" destId="{B578D781-E282-489D-A419-92EDB09AC96F}" srcOrd="11" destOrd="0" presId="urn:microsoft.com/office/officeart/2005/8/layout/radial6"/>
    <dgm:cxn modelId="{AC1CBD9D-59CC-40D7-B3A7-6E5A40D4021E}" type="presParOf" srcId="{56EEA49B-BECE-48E0-A40B-8054450D37E0}" destId="{2D03545B-104C-4B2B-8BEE-F07F9C9B648A}" srcOrd="12" destOrd="0" presId="urn:microsoft.com/office/officeart/2005/8/layout/radial6"/>
    <dgm:cxn modelId="{793EF6F9-0410-4F74-9AA0-DEAC5EAE4292}" type="presParOf" srcId="{56EEA49B-BECE-48E0-A40B-8054450D37E0}" destId="{A09A4D18-F293-4A01-8AF4-986E94748120}" srcOrd="13" destOrd="0" presId="urn:microsoft.com/office/officeart/2005/8/layout/radial6"/>
    <dgm:cxn modelId="{47781592-A44A-42E8-A54E-5EBA256B8203}" type="presParOf" srcId="{56EEA49B-BECE-48E0-A40B-8054450D37E0}" destId="{CF5A6027-D2C5-4D5D-8011-3FAAD10B2CD6}" srcOrd="14" destOrd="0" presId="urn:microsoft.com/office/officeart/2005/8/layout/radial6"/>
    <dgm:cxn modelId="{4F053C37-61B0-440F-B9B2-B224C26BFBDD}" type="presParOf" srcId="{56EEA49B-BECE-48E0-A40B-8054450D37E0}" destId="{027D41F7-2249-4D56-B981-B285AED876A9}" srcOrd="15" destOrd="0" presId="urn:microsoft.com/office/officeart/2005/8/layout/radial6"/>
    <dgm:cxn modelId="{42D99743-CF9F-4DFA-B0FE-13B06530CC1C}" type="presParOf" srcId="{56EEA49B-BECE-48E0-A40B-8054450D37E0}" destId="{A4A69B35-FA1D-4E63-AEEA-F5A9AF080C7F}" srcOrd="16" destOrd="0" presId="urn:microsoft.com/office/officeart/2005/8/layout/radial6"/>
    <dgm:cxn modelId="{106E6FD1-3C12-4120-8DCB-9ECF297A3E9A}" type="presParOf" srcId="{56EEA49B-BECE-48E0-A40B-8054450D37E0}" destId="{409AA513-9427-4895-A2CC-1E0D72DF116F}" srcOrd="17" destOrd="0" presId="urn:microsoft.com/office/officeart/2005/8/layout/radial6"/>
    <dgm:cxn modelId="{6F6FB5D7-B29D-4924-A5FF-5C88D6058CD9}" type="presParOf" srcId="{56EEA49B-BECE-48E0-A40B-8054450D37E0}" destId="{0EC23C5B-F0E5-4AFB-B5B5-B2ACB1FE6598}" srcOrd="18"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CAB6D6-658E-46FE-9D14-8A54050FEBA2}" type="doc">
      <dgm:prSet loTypeId="urn:microsoft.com/office/officeart/2005/8/layout/pList2#7" loCatId="list" qsTypeId="urn:microsoft.com/office/officeart/2005/8/quickstyle/simple1" qsCatId="simple" csTypeId="urn:microsoft.com/office/officeart/2005/8/colors/accent1_2" csCatId="accent1" phldr="1"/>
      <dgm:spPr/>
    </dgm:pt>
    <dgm:pt modelId="{7AE98532-606F-454D-BEB9-3D713CE013F3}">
      <dgm:prSet phldrT="[Texto]" custT="1"/>
      <dgm:spPr>
        <a:noFill/>
      </dgm:spPr>
      <dgm:t>
        <a:bodyPr/>
        <a:lstStyle/>
        <a:p>
          <a:r>
            <a:rPr lang="es-NI" sz="1600" b="1" dirty="0" smtClean="0">
              <a:solidFill>
                <a:srgbClr val="C00000"/>
              </a:solidFill>
            </a:rPr>
            <a:t>Acoyapa-San Carlos &amp; Santa Fe Bridges</a:t>
          </a:r>
        </a:p>
      </dgm:t>
    </dgm:pt>
    <dgm:pt modelId="{B08BBAFD-98D8-4704-9F5C-4A2C52A38329}" type="parTrans" cxnId="{9CEB3778-9009-45DC-991F-3C1406098354}">
      <dgm:prSet/>
      <dgm:spPr/>
      <dgm:t>
        <a:bodyPr/>
        <a:lstStyle/>
        <a:p>
          <a:endParaRPr lang="es-NI"/>
        </a:p>
      </dgm:t>
    </dgm:pt>
    <dgm:pt modelId="{4EFEBE42-57B1-44EF-BECB-AF7E163A6732}" type="sibTrans" cxnId="{9CEB3778-9009-45DC-991F-3C1406098354}">
      <dgm:prSet/>
      <dgm:spPr/>
      <dgm:t>
        <a:bodyPr/>
        <a:lstStyle/>
        <a:p>
          <a:endParaRPr lang="es-NI"/>
        </a:p>
      </dgm:t>
    </dgm:pt>
    <dgm:pt modelId="{908B8AD4-792B-4BB8-9246-E39FA4562162}">
      <dgm:prSet phldrT="[Texto]" custT="1"/>
      <dgm:spPr>
        <a:noFill/>
      </dgm:spPr>
      <dgm:t>
        <a:bodyPr/>
        <a:lstStyle/>
        <a:p>
          <a:r>
            <a:rPr lang="en-US" sz="1500" b="1" dirty="0" smtClean="0">
              <a:solidFill>
                <a:srgbClr val="C00000"/>
              </a:solidFill>
            </a:rPr>
            <a:t>Roads improvements in the Caribbean Coast</a:t>
          </a:r>
          <a:endParaRPr lang="es-NI" sz="1500" b="1" dirty="0">
            <a:solidFill>
              <a:srgbClr val="C00000"/>
            </a:solidFill>
          </a:endParaRPr>
        </a:p>
      </dgm:t>
    </dgm:pt>
    <dgm:pt modelId="{10F02A53-79B9-4C42-AE61-25E391DE620C}" type="parTrans" cxnId="{4E92C4B1-3E61-4D49-8F40-F5E6A32693CD}">
      <dgm:prSet/>
      <dgm:spPr/>
      <dgm:t>
        <a:bodyPr/>
        <a:lstStyle/>
        <a:p>
          <a:endParaRPr lang="es-NI"/>
        </a:p>
      </dgm:t>
    </dgm:pt>
    <dgm:pt modelId="{8EB77FDD-5B90-487D-AE57-AEE4C6E9FA95}" type="sibTrans" cxnId="{4E92C4B1-3E61-4D49-8F40-F5E6A32693CD}">
      <dgm:prSet/>
      <dgm:spPr/>
      <dgm:t>
        <a:bodyPr/>
        <a:lstStyle/>
        <a:p>
          <a:endParaRPr lang="es-NI"/>
        </a:p>
      </dgm:t>
    </dgm:pt>
    <dgm:pt modelId="{85E39F3E-47BA-4227-AF96-9536FC309311}">
      <dgm:prSet phldrT="[Texto]" custT="1"/>
      <dgm:spPr>
        <a:noFill/>
      </dgm:spPr>
      <dgm:t>
        <a:bodyPr/>
        <a:lstStyle/>
        <a:p>
          <a:pPr>
            <a:lnSpc>
              <a:spcPct val="80000"/>
            </a:lnSpc>
            <a:spcAft>
              <a:spcPts val="0"/>
            </a:spcAft>
          </a:pPr>
          <a:r>
            <a:rPr lang="es-NI" sz="1100" b="1" dirty="0" smtClean="0">
              <a:solidFill>
                <a:srgbClr val="C00000"/>
              </a:solidFill>
            </a:rPr>
            <a:t> </a:t>
          </a:r>
          <a:r>
            <a:rPr lang="es-NI" sz="1400" b="1" dirty="0" smtClean="0">
              <a:solidFill>
                <a:srgbClr val="C00000"/>
              </a:solidFill>
            </a:rPr>
            <a:t>La Costanera;</a:t>
          </a:r>
        </a:p>
        <a:p>
          <a:pPr>
            <a:lnSpc>
              <a:spcPct val="80000"/>
            </a:lnSpc>
            <a:spcAft>
              <a:spcPts val="0"/>
            </a:spcAft>
          </a:pPr>
          <a:r>
            <a:rPr lang="es-NI" sz="1100" b="0" dirty="0" smtClean="0">
              <a:solidFill>
                <a:srgbClr val="C00000"/>
              </a:solidFill>
            </a:rPr>
            <a:t>Managua – Rama; </a:t>
          </a:r>
        </a:p>
        <a:p>
          <a:pPr>
            <a:lnSpc>
              <a:spcPct val="80000"/>
            </a:lnSpc>
            <a:spcAft>
              <a:spcPts val="0"/>
            </a:spcAft>
          </a:pPr>
          <a:r>
            <a:rPr lang="es-NI" sz="1100" b="0" dirty="0" smtClean="0">
              <a:solidFill>
                <a:srgbClr val="C00000"/>
              </a:solidFill>
            </a:rPr>
            <a:t>La Libertad – Santo Domingo;</a:t>
          </a:r>
        </a:p>
        <a:p>
          <a:pPr>
            <a:lnSpc>
              <a:spcPct val="80000"/>
            </a:lnSpc>
            <a:spcAft>
              <a:spcPts val="0"/>
            </a:spcAft>
          </a:pPr>
          <a:r>
            <a:rPr lang="es-NI" sz="1100" b="0" dirty="0" smtClean="0">
              <a:solidFill>
                <a:srgbClr val="C00000"/>
              </a:solidFill>
            </a:rPr>
            <a:t>Boaco – Muy Muy – Río Blanco; </a:t>
          </a:r>
        </a:p>
        <a:p>
          <a:pPr>
            <a:lnSpc>
              <a:spcPct val="80000"/>
            </a:lnSpc>
            <a:spcAft>
              <a:spcPts val="0"/>
            </a:spcAft>
          </a:pPr>
          <a:r>
            <a:rPr lang="es-NI" sz="1100" b="0" dirty="0" smtClean="0">
              <a:solidFill>
                <a:srgbClr val="C00000"/>
              </a:solidFill>
            </a:rPr>
            <a:t>Ruta alterna a Masaya; </a:t>
          </a:r>
        </a:p>
      </dgm:t>
    </dgm:pt>
    <dgm:pt modelId="{BF74B60C-2A4E-49A7-986C-C4D59432991B}" type="parTrans" cxnId="{5C01879F-18DC-41C1-9C15-E09FF6266984}">
      <dgm:prSet/>
      <dgm:spPr/>
      <dgm:t>
        <a:bodyPr/>
        <a:lstStyle/>
        <a:p>
          <a:endParaRPr lang="es-NI"/>
        </a:p>
      </dgm:t>
    </dgm:pt>
    <dgm:pt modelId="{2A9D99D6-F394-4B2A-B485-B735F3F54AA3}" type="sibTrans" cxnId="{5C01879F-18DC-41C1-9C15-E09FF6266984}">
      <dgm:prSet/>
      <dgm:spPr/>
      <dgm:t>
        <a:bodyPr/>
        <a:lstStyle/>
        <a:p>
          <a:endParaRPr lang="es-NI"/>
        </a:p>
      </dgm:t>
    </dgm:pt>
    <dgm:pt modelId="{FC5EFEA8-1D51-4C62-90BB-0594578B0B64}">
      <dgm:prSet phldrT="[Texto]" custT="1"/>
      <dgm:spPr>
        <a:noFill/>
      </dgm:spPr>
      <dgm:t>
        <a:bodyPr/>
        <a:lstStyle/>
        <a:p>
          <a:pPr>
            <a:lnSpc>
              <a:spcPct val="80000"/>
            </a:lnSpc>
            <a:spcAft>
              <a:spcPts val="0"/>
            </a:spcAft>
          </a:pPr>
          <a:r>
            <a:rPr lang="es-NI" sz="1600" b="1" dirty="0" err="1" smtClean="0">
              <a:solidFill>
                <a:srgbClr val="C00000"/>
              </a:solidFill>
            </a:rPr>
            <a:t>Nejapa</a:t>
          </a:r>
          <a:r>
            <a:rPr lang="es-NI" sz="1600" b="1" dirty="0" smtClean="0">
              <a:solidFill>
                <a:srgbClr val="C00000"/>
              </a:solidFill>
            </a:rPr>
            <a:t> – Port Sandino</a:t>
          </a:r>
        </a:p>
      </dgm:t>
    </dgm:pt>
    <dgm:pt modelId="{A2102F28-F18E-4BEA-9973-3C2E186D1413}" type="parTrans" cxnId="{B97EA877-846D-4160-B5EB-F4AF5E86A91E}">
      <dgm:prSet/>
      <dgm:spPr/>
      <dgm:t>
        <a:bodyPr/>
        <a:lstStyle/>
        <a:p>
          <a:endParaRPr lang="es-NI"/>
        </a:p>
      </dgm:t>
    </dgm:pt>
    <dgm:pt modelId="{BB7769C6-54C2-432E-9E22-8CF67103AF53}" type="sibTrans" cxnId="{B97EA877-846D-4160-B5EB-F4AF5E86A91E}">
      <dgm:prSet/>
      <dgm:spPr/>
      <dgm:t>
        <a:bodyPr/>
        <a:lstStyle/>
        <a:p>
          <a:endParaRPr lang="es-NI"/>
        </a:p>
      </dgm:t>
    </dgm:pt>
    <dgm:pt modelId="{D2F509E0-1B5B-4E65-92EB-5FDF12D1FEAC}" type="pres">
      <dgm:prSet presAssocID="{65CAB6D6-658E-46FE-9D14-8A54050FEBA2}" presName="Name0" presStyleCnt="0">
        <dgm:presLayoutVars>
          <dgm:dir/>
          <dgm:resizeHandles val="exact"/>
        </dgm:presLayoutVars>
      </dgm:prSet>
      <dgm:spPr/>
    </dgm:pt>
    <dgm:pt modelId="{D207D0FE-49AB-412F-9173-E370D39D58BF}" type="pres">
      <dgm:prSet presAssocID="{65CAB6D6-658E-46FE-9D14-8A54050FEBA2}" presName="bkgdShp" presStyleLbl="alignAccFollowNode1" presStyleIdx="0" presStyleCnt="1"/>
      <dgm:spPr/>
    </dgm:pt>
    <dgm:pt modelId="{B135873A-2F7E-4157-8DB6-1923975925B6}" type="pres">
      <dgm:prSet presAssocID="{65CAB6D6-658E-46FE-9D14-8A54050FEBA2}" presName="linComp" presStyleCnt="0"/>
      <dgm:spPr/>
    </dgm:pt>
    <dgm:pt modelId="{A325970F-4076-4E60-AF1F-46BE388E1F1E}" type="pres">
      <dgm:prSet presAssocID="{7AE98532-606F-454D-BEB9-3D713CE013F3}" presName="compNode" presStyleCnt="0"/>
      <dgm:spPr/>
    </dgm:pt>
    <dgm:pt modelId="{612C1A99-FE6D-4BDC-9AD4-9F5F1FC8840C}" type="pres">
      <dgm:prSet presAssocID="{7AE98532-606F-454D-BEB9-3D713CE013F3}" presName="node" presStyleLbl="node1" presStyleIdx="0" presStyleCnt="4" custScaleX="121632" custScaleY="54270" custLinFactNeighborY="-7455">
        <dgm:presLayoutVars>
          <dgm:bulletEnabled val="1"/>
        </dgm:presLayoutVars>
      </dgm:prSet>
      <dgm:spPr/>
      <dgm:t>
        <a:bodyPr/>
        <a:lstStyle/>
        <a:p>
          <a:endParaRPr lang="es-NI"/>
        </a:p>
      </dgm:t>
    </dgm:pt>
    <dgm:pt modelId="{8525618C-0DA0-4AAC-A747-0ECFBF466DD0}" type="pres">
      <dgm:prSet presAssocID="{7AE98532-606F-454D-BEB9-3D713CE013F3}" presName="invisiNode" presStyleLbl="node1" presStyleIdx="0" presStyleCnt="4"/>
      <dgm:spPr/>
    </dgm:pt>
    <dgm:pt modelId="{98F6103B-8189-4DD5-AC74-14907BE8EEA9}" type="pres">
      <dgm:prSet presAssocID="{7AE98532-606F-454D-BEB9-3D713CE013F3}" presName="imagNode" presStyleLbl="fgImgPlace1" presStyleIdx="0" presStyleCnt="4" custScaleY="183311" custLinFactNeighborX="-4443" custLinFactNeighborY="-1517"/>
      <dgm:spPr>
        <a:blipFill rotWithShape="0">
          <a:blip xmlns:r="http://schemas.openxmlformats.org/officeDocument/2006/relationships" r:embed="rId1"/>
          <a:stretch>
            <a:fillRect/>
          </a:stretch>
        </a:blipFill>
      </dgm:spPr>
      <dgm:t>
        <a:bodyPr/>
        <a:lstStyle/>
        <a:p>
          <a:endParaRPr lang="es-NI"/>
        </a:p>
      </dgm:t>
    </dgm:pt>
    <dgm:pt modelId="{5A89D08F-3A6F-4F40-9EB8-C96A4DE07D71}" type="pres">
      <dgm:prSet presAssocID="{4EFEBE42-57B1-44EF-BECB-AF7E163A6732}" presName="sibTrans" presStyleLbl="sibTrans2D1" presStyleIdx="0" presStyleCnt="0"/>
      <dgm:spPr/>
      <dgm:t>
        <a:bodyPr/>
        <a:lstStyle/>
        <a:p>
          <a:endParaRPr lang="es-NI"/>
        </a:p>
      </dgm:t>
    </dgm:pt>
    <dgm:pt modelId="{14E87304-353A-4A0D-B21A-1779735FC1F4}" type="pres">
      <dgm:prSet presAssocID="{908B8AD4-792B-4BB8-9246-E39FA4562162}" presName="compNode" presStyleCnt="0"/>
      <dgm:spPr/>
    </dgm:pt>
    <dgm:pt modelId="{EC2042B2-82B6-40D7-B6BC-4614808A8C43}" type="pres">
      <dgm:prSet presAssocID="{908B8AD4-792B-4BB8-9246-E39FA4562162}" presName="node" presStyleLbl="node1" presStyleIdx="1" presStyleCnt="4" custScaleX="131775" custScaleY="55096" custLinFactNeighborX="6728" custLinFactNeighborY="-10916">
        <dgm:presLayoutVars>
          <dgm:bulletEnabled val="1"/>
        </dgm:presLayoutVars>
      </dgm:prSet>
      <dgm:spPr/>
      <dgm:t>
        <a:bodyPr/>
        <a:lstStyle/>
        <a:p>
          <a:endParaRPr lang="es-NI"/>
        </a:p>
      </dgm:t>
    </dgm:pt>
    <dgm:pt modelId="{FD9D620F-968F-4C56-8923-42D2E2136208}" type="pres">
      <dgm:prSet presAssocID="{908B8AD4-792B-4BB8-9246-E39FA4562162}" presName="invisiNode" presStyleLbl="node1" presStyleIdx="1" presStyleCnt="4"/>
      <dgm:spPr/>
    </dgm:pt>
    <dgm:pt modelId="{1E4ABC68-C4D6-45B3-8F61-4A9877C19A6E}" type="pres">
      <dgm:prSet presAssocID="{908B8AD4-792B-4BB8-9246-E39FA4562162}" presName="imagNode" presStyleLbl="fgImgPlace1" presStyleIdx="1" presStyleCnt="4" custScaleY="173783"/>
      <dgm:spPr>
        <a:blipFill rotWithShape="1">
          <a:blip xmlns:r="http://schemas.openxmlformats.org/officeDocument/2006/relationships" r:embed="rId2"/>
          <a:stretch>
            <a:fillRect/>
          </a:stretch>
        </a:blipFill>
      </dgm:spPr>
    </dgm:pt>
    <dgm:pt modelId="{A9D40AD8-4FA3-44F3-BE14-984D6D268355}" type="pres">
      <dgm:prSet presAssocID="{8EB77FDD-5B90-487D-AE57-AEE4C6E9FA95}" presName="sibTrans" presStyleLbl="sibTrans2D1" presStyleIdx="0" presStyleCnt="0"/>
      <dgm:spPr/>
      <dgm:t>
        <a:bodyPr/>
        <a:lstStyle/>
        <a:p>
          <a:endParaRPr lang="es-NI"/>
        </a:p>
      </dgm:t>
    </dgm:pt>
    <dgm:pt modelId="{811BB225-FCC7-4F9A-8B52-FB6F351E02E2}" type="pres">
      <dgm:prSet presAssocID="{85E39F3E-47BA-4227-AF96-9536FC309311}" presName="compNode" presStyleCnt="0"/>
      <dgm:spPr/>
    </dgm:pt>
    <dgm:pt modelId="{AF3DED45-3638-4DAD-A505-42B420F52B81}" type="pres">
      <dgm:prSet presAssocID="{85E39F3E-47BA-4227-AF96-9536FC309311}" presName="node" presStyleLbl="node1" presStyleIdx="2" presStyleCnt="4" custScaleX="136551" custScaleY="76308" custLinFactNeighborY="7539">
        <dgm:presLayoutVars>
          <dgm:bulletEnabled val="1"/>
        </dgm:presLayoutVars>
      </dgm:prSet>
      <dgm:spPr/>
      <dgm:t>
        <a:bodyPr/>
        <a:lstStyle/>
        <a:p>
          <a:endParaRPr lang="es-NI"/>
        </a:p>
      </dgm:t>
    </dgm:pt>
    <dgm:pt modelId="{504B3342-6CCE-4B9A-A033-CA017974F101}" type="pres">
      <dgm:prSet presAssocID="{85E39F3E-47BA-4227-AF96-9536FC309311}" presName="invisiNode" presStyleLbl="node1" presStyleIdx="2" presStyleCnt="4"/>
      <dgm:spPr/>
    </dgm:pt>
    <dgm:pt modelId="{8F83E96B-7621-49C6-9F73-B85676262ABD}" type="pres">
      <dgm:prSet presAssocID="{85E39F3E-47BA-4227-AF96-9536FC309311}" presName="imagNode" presStyleLbl="fgImgPlace1" presStyleIdx="2" presStyleCnt="4" custScaleY="171089"/>
      <dgm:spPr>
        <a:blipFill rotWithShape="0">
          <a:blip xmlns:r="http://schemas.openxmlformats.org/officeDocument/2006/relationships" r:embed="rId3"/>
          <a:stretch>
            <a:fillRect/>
          </a:stretch>
        </a:blipFill>
      </dgm:spPr>
    </dgm:pt>
    <dgm:pt modelId="{33919F63-89BB-445E-BDAD-EC5105CFA6BA}" type="pres">
      <dgm:prSet presAssocID="{2A9D99D6-F394-4B2A-B485-B735F3F54AA3}" presName="sibTrans" presStyleLbl="sibTrans2D1" presStyleIdx="0" presStyleCnt="0"/>
      <dgm:spPr/>
      <dgm:t>
        <a:bodyPr/>
        <a:lstStyle/>
        <a:p>
          <a:endParaRPr lang="es-NI"/>
        </a:p>
      </dgm:t>
    </dgm:pt>
    <dgm:pt modelId="{7A8158BA-26F9-4646-83D9-9DC1E9493E07}" type="pres">
      <dgm:prSet presAssocID="{FC5EFEA8-1D51-4C62-90BB-0594578B0B64}" presName="compNode" presStyleCnt="0"/>
      <dgm:spPr/>
    </dgm:pt>
    <dgm:pt modelId="{800AA09E-65C7-4BA2-997C-C10DADC18701}" type="pres">
      <dgm:prSet presAssocID="{FC5EFEA8-1D51-4C62-90BB-0594578B0B64}" presName="node" presStyleLbl="node1" presStyleIdx="3" presStyleCnt="4" custScaleX="115243" custScaleY="67912" custLinFactNeighborX="4313" custLinFactNeighborY="28860">
        <dgm:presLayoutVars>
          <dgm:bulletEnabled val="1"/>
        </dgm:presLayoutVars>
      </dgm:prSet>
      <dgm:spPr/>
      <dgm:t>
        <a:bodyPr/>
        <a:lstStyle/>
        <a:p>
          <a:endParaRPr lang="es-NI"/>
        </a:p>
      </dgm:t>
    </dgm:pt>
    <dgm:pt modelId="{A22C369C-18FD-4352-BA09-0874DC4697F3}" type="pres">
      <dgm:prSet presAssocID="{FC5EFEA8-1D51-4C62-90BB-0594578B0B64}" presName="invisiNode" presStyleLbl="node1" presStyleIdx="3" presStyleCnt="4"/>
      <dgm:spPr/>
    </dgm:pt>
    <dgm:pt modelId="{26443A4D-7427-4682-817A-82B868BF3B31}" type="pres">
      <dgm:prSet presAssocID="{FC5EFEA8-1D51-4C62-90BB-0594578B0B64}" presName="imagNode" presStyleLbl="fgImgPlace1" presStyleIdx="3" presStyleCnt="4" custScaleY="169862" custLinFactNeighborX="4197" custLinFactNeighborY="-5591"/>
      <dgm:spPr>
        <a:blipFill rotWithShape="1">
          <a:blip xmlns:r="http://schemas.openxmlformats.org/officeDocument/2006/relationships" r:embed="rId4"/>
          <a:stretch>
            <a:fillRect/>
          </a:stretch>
        </a:blipFill>
      </dgm:spPr>
      <dgm:t>
        <a:bodyPr/>
        <a:lstStyle/>
        <a:p>
          <a:endParaRPr lang="es-NI"/>
        </a:p>
      </dgm:t>
    </dgm:pt>
  </dgm:ptLst>
  <dgm:cxnLst>
    <dgm:cxn modelId="{4E92C4B1-3E61-4D49-8F40-F5E6A32693CD}" srcId="{65CAB6D6-658E-46FE-9D14-8A54050FEBA2}" destId="{908B8AD4-792B-4BB8-9246-E39FA4562162}" srcOrd="1" destOrd="0" parTransId="{10F02A53-79B9-4C42-AE61-25E391DE620C}" sibTransId="{8EB77FDD-5B90-487D-AE57-AEE4C6E9FA95}"/>
    <dgm:cxn modelId="{9CEB3778-9009-45DC-991F-3C1406098354}" srcId="{65CAB6D6-658E-46FE-9D14-8A54050FEBA2}" destId="{7AE98532-606F-454D-BEB9-3D713CE013F3}" srcOrd="0" destOrd="0" parTransId="{B08BBAFD-98D8-4704-9F5C-4A2C52A38329}" sibTransId="{4EFEBE42-57B1-44EF-BECB-AF7E163A6732}"/>
    <dgm:cxn modelId="{0378A531-4F0C-4569-BF7E-5084A05EB154}" type="presOf" srcId="{7AE98532-606F-454D-BEB9-3D713CE013F3}" destId="{612C1A99-FE6D-4BDC-9AD4-9F5F1FC8840C}" srcOrd="0" destOrd="0" presId="urn:microsoft.com/office/officeart/2005/8/layout/pList2#7"/>
    <dgm:cxn modelId="{608611E8-4784-46B0-8C36-D187A932BB45}" type="presOf" srcId="{85E39F3E-47BA-4227-AF96-9536FC309311}" destId="{AF3DED45-3638-4DAD-A505-42B420F52B81}" srcOrd="0" destOrd="0" presId="urn:microsoft.com/office/officeart/2005/8/layout/pList2#7"/>
    <dgm:cxn modelId="{ABF6272A-93A1-4DD2-B7BD-AD8D23059F01}" type="presOf" srcId="{2A9D99D6-F394-4B2A-B485-B735F3F54AA3}" destId="{33919F63-89BB-445E-BDAD-EC5105CFA6BA}" srcOrd="0" destOrd="0" presId="urn:microsoft.com/office/officeart/2005/8/layout/pList2#7"/>
    <dgm:cxn modelId="{7687B9B7-B814-448B-9220-C37618277978}" type="presOf" srcId="{8EB77FDD-5B90-487D-AE57-AEE4C6E9FA95}" destId="{A9D40AD8-4FA3-44F3-BE14-984D6D268355}" srcOrd="0" destOrd="0" presId="urn:microsoft.com/office/officeart/2005/8/layout/pList2#7"/>
    <dgm:cxn modelId="{B97EA877-846D-4160-B5EB-F4AF5E86A91E}" srcId="{65CAB6D6-658E-46FE-9D14-8A54050FEBA2}" destId="{FC5EFEA8-1D51-4C62-90BB-0594578B0B64}" srcOrd="3" destOrd="0" parTransId="{A2102F28-F18E-4BEA-9973-3C2E186D1413}" sibTransId="{BB7769C6-54C2-432E-9E22-8CF67103AF53}"/>
    <dgm:cxn modelId="{78343288-2CB7-4D91-A860-F27946773C90}" type="presOf" srcId="{FC5EFEA8-1D51-4C62-90BB-0594578B0B64}" destId="{800AA09E-65C7-4BA2-997C-C10DADC18701}" srcOrd="0" destOrd="0" presId="urn:microsoft.com/office/officeart/2005/8/layout/pList2#7"/>
    <dgm:cxn modelId="{5C01879F-18DC-41C1-9C15-E09FF6266984}" srcId="{65CAB6D6-658E-46FE-9D14-8A54050FEBA2}" destId="{85E39F3E-47BA-4227-AF96-9536FC309311}" srcOrd="2" destOrd="0" parTransId="{BF74B60C-2A4E-49A7-986C-C4D59432991B}" sibTransId="{2A9D99D6-F394-4B2A-B485-B735F3F54AA3}"/>
    <dgm:cxn modelId="{DF3B0D2F-1F64-4D82-A6BB-40EA6ADCB52C}" type="presOf" srcId="{4EFEBE42-57B1-44EF-BECB-AF7E163A6732}" destId="{5A89D08F-3A6F-4F40-9EB8-C96A4DE07D71}" srcOrd="0" destOrd="0" presId="urn:microsoft.com/office/officeart/2005/8/layout/pList2#7"/>
    <dgm:cxn modelId="{B5F37327-B03A-4ED3-A684-51008B8E045C}" type="presOf" srcId="{65CAB6D6-658E-46FE-9D14-8A54050FEBA2}" destId="{D2F509E0-1B5B-4E65-92EB-5FDF12D1FEAC}" srcOrd="0" destOrd="0" presId="urn:microsoft.com/office/officeart/2005/8/layout/pList2#7"/>
    <dgm:cxn modelId="{C2DBEFC9-1F70-4D99-A0B6-AE5B5ED1DCB5}" type="presOf" srcId="{908B8AD4-792B-4BB8-9246-E39FA4562162}" destId="{EC2042B2-82B6-40D7-B6BC-4614808A8C43}" srcOrd="0" destOrd="0" presId="urn:microsoft.com/office/officeart/2005/8/layout/pList2#7"/>
    <dgm:cxn modelId="{4497761C-7BF2-4822-BBBC-114E398A2B1E}" type="presParOf" srcId="{D2F509E0-1B5B-4E65-92EB-5FDF12D1FEAC}" destId="{D207D0FE-49AB-412F-9173-E370D39D58BF}" srcOrd="0" destOrd="0" presId="urn:microsoft.com/office/officeart/2005/8/layout/pList2#7"/>
    <dgm:cxn modelId="{7C9E837A-3A4D-4048-BE26-CF992520A57A}" type="presParOf" srcId="{D2F509E0-1B5B-4E65-92EB-5FDF12D1FEAC}" destId="{B135873A-2F7E-4157-8DB6-1923975925B6}" srcOrd="1" destOrd="0" presId="urn:microsoft.com/office/officeart/2005/8/layout/pList2#7"/>
    <dgm:cxn modelId="{B94B8917-7A44-478F-8751-4BE2AEF3E734}" type="presParOf" srcId="{B135873A-2F7E-4157-8DB6-1923975925B6}" destId="{A325970F-4076-4E60-AF1F-46BE388E1F1E}" srcOrd="0" destOrd="0" presId="urn:microsoft.com/office/officeart/2005/8/layout/pList2#7"/>
    <dgm:cxn modelId="{DAE460FD-6A73-474A-B8E9-AF8ED457EAAC}" type="presParOf" srcId="{A325970F-4076-4E60-AF1F-46BE388E1F1E}" destId="{612C1A99-FE6D-4BDC-9AD4-9F5F1FC8840C}" srcOrd="0" destOrd="0" presId="urn:microsoft.com/office/officeart/2005/8/layout/pList2#7"/>
    <dgm:cxn modelId="{8208C647-ED11-452F-B6E7-1B950425D056}" type="presParOf" srcId="{A325970F-4076-4E60-AF1F-46BE388E1F1E}" destId="{8525618C-0DA0-4AAC-A747-0ECFBF466DD0}" srcOrd="1" destOrd="0" presId="urn:microsoft.com/office/officeart/2005/8/layout/pList2#7"/>
    <dgm:cxn modelId="{1D82AB76-07F0-4236-96DB-2BA8C05CF7DE}" type="presParOf" srcId="{A325970F-4076-4E60-AF1F-46BE388E1F1E}" destId="{98F6103B-8189-4DD5-AC74-14907BE8EEA9}" srcOrd="2" destOrd="0" presId="urn:microsoft.com/office/officeart/2005/8/layout/pList2#7"/>
    <dgm:cxn modelId="{8B4455A8-E911-4FB1-A80A-A99F8DD95E46}" type="presParOf" srcId="{B135873A-2F7E-4157-8DB6-1923975925B6}" destId="{5A89D08F-3A6F-4F40-9EB8-C96A4DE07D71}" srcOrd="1" destOrd="0" presId="urn:microsoft.com/office/officeart/2005/8/layout/pList2#7"/>
    <dgm:cxn modelId="{2AA5E13A-FA76-4515-86AA-9A152D5057B2}" type="presParOf" srcId="{B135873A-2F7E-4157-8DB6-1923975925B6}" destId="{14E87304-353A-4A0D-B21A-1779735FC1F4}" srcOrd="2" destOrd="0" presId="urn:microsoft.com/office/officeart/2005/8/layout/pList2#7"/>
    <dgm:cxn modelId="{745174D9-DF4A-4547-AD5A-BAA4E82D8C25}" type="presParOf" srcId="{14E87304-353A-4A0D-B21A-1779735FC1F4}" destId="{EC2042B2-82B6-40D7-B6BC-4614808A8C43}" srcOrd="0" destOrd="0" presId="urn:microsoft.com/office/officeart/2005/8/layout/pList2#7"/>
    <dgm:cxn modelId="{05042999-5009-4432-9AA2-50CC21DA4DE1}" type="presParOf" srcId="{14E87304-353A-4A0D-B21A-1779735FC1F4}" destId="{FD9D620F-968F-4C56-8923-42D2E2136208}" srcOrd="1" destOrd="0" presId="urn:microsoft.com/office/officeart/2005/8/layout/pList2#7"/>
    <dgm:cxn modelId="{1CF52D30-86AC-4345-BDC9-175750F01208}" type="presParOf" srcId="{14E87304-353A-4A0D-B21A-1779735FC1F4}" destId="{1E4ABC68-C4D6-45B3-8F61-4A9877C19A6E}" srcOrd="2" destOrd="0" presId="urn:microsoft.com/office/officeart/2005/8/layout/pList2#7"/>
    <dgm:cxn modelId="{1856AA3C-DE18-419E-B9BD-619685E95785}" type="presParOf" srcId="{B135873A-2F7E-4157-8DB6-1923975925B6}" destId="{A9D40AD8-4FA3-44F3-BE14-984D6D268355}" srcOrd="3" destOrd="0" presId="urn:microsoft.com/office/officeart/2005/8/layout/pList2#7"/>
    <dgm:cxn modelId="{43D97AAA-59AA-4489-ACFA-68FAC09D72A9}" type="presParOf" srcId="{B135873A-2F7E-4157-8DB6-1923975925B6}" destId="{811BB225-FCC7-4F9A-8B52-FB6F351E02E2}" srcOrd="4" destOrd="0" presId="urn:microsoft.com/office/officeart/2005/8/layout/pList2#7"/>
    <dgm:cxn modelId="{5730F2C5-29DC-4976-B3FF-E5036DED883F}" type="presParOf" srcId="{811BB225-FCC7-4F9A-8B52-FB6F351E02E2}" destId="{AF3DED45-3638-4DAD-A505-42B420F52B81}" srcOrd="0" destOrd="0" presId="urn:microsoft.com/office/officeart/2005/8/layout/pList2#7"/>
    <dgm:cxn modelId="{91FC0227-3EF9-484F-9379-736D5923F7F9}" type="presParOf" srcId="{811BB225-FCC7-4F9A-8B52-FB6F351E02E2}" destId="{504B3342-6CCE-4B9A-A033-CA017974F101}" srcOrd="1" destOrd="0" presId="urn:microsoft.com/office/officeart/2005/8/layout/pList2#7"/>
    <dgm:cxn modelId="{F3298E9A-3B6C-4A15-9FD8-0E45535C1426}" type="presParOf" srcId="{811BB225-FCC7-4F9A-8B52-FB6F351E02E2}" destId="{8F83E96B-7621-49C6-9F73-B85676262ABD}" srcOrd="2" destOrd="0" presId="urn:microsoft.com/office/officeart/2005/8/layout/pList2#7"/>
    <dgm:cxn modelId="{D12F4867-BFD1-4A4E-8758-5FB414739A40}" type="presParOf" srcId="{B135873A-2F7E-4157-8DB6-1923975925B6}" destId="{33919F63-89BB-445E-BDAD-EC5105CFA6BA}" srcOrd="5" destOrd="0" presId="urn:microsoft.com/office/officeart/2005/8/layout/pList2#7"/>
    <dgm:cxn modelId="{2AA94C34-DF6B-4370-87E9-C9E9002378F7}" type="presParOf" srcId="{B135873A-2F7E-4157-8DB6-1923975925B6}" destId="{7A8158BA-26F9-4646-83D9-9DC1E9493E07}" srcOrd="6" destOrd="0" presId="urn:microsoft.com/office/officeart/2005/8/layout/pList2#7"/>
    <dgm:cxn modelId="{067144B7-A4F7-491F-9275-8EF490BA4A65}" type="presParOf" srcId="{7A8158BA-26F9-4646-83D9-9DC1E9493E07}" destId="{800AA09E-65C7-4BA2-997C-C10DADC18701}" srcOrd="0" destOrd="0" presId="urn:microsoft.com/office/officeart/2005/8/layout/pList2#7"/>
    <dgm:cxn modelId="{9FDB4993-AD80-4BF3-9DFE-9B55F1763E72}" type="presParOf" srcId="{7A8158BA-26F9-4646-83D9-9DC1E9493E07}" destId="{A22C369C-18FD-4352-BA09-0874DC4697F3}" srcOrd="1" destOrd="0" presId="urn:microsoft.com/office/officeart/2005/8/layout/pList2#7"/>
    <dgm:cxn modelId="{5FD0C24F-5B45-4246-9A5E-3C4E65E01501}" type="presParOf" srcId="{7A8158BA-26F9-4646-83D9-9DC1E9493E07}" destId="{26443A4D-7427-4682-817A-82B868BF3B31}" srcOrd="2" destOrd="0" presId="urn:microsoft.com/office/officeart/2005/8/layout/pList2#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BCD0B3B-0BB3-45B7-B218-AFBD98601901}"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s-NI"/>
        </a:p>
      </dgm:t>
    </dgm:pt>
    <dgm:pt modelId="{BC073050-EC64-4405-A97F-C0B26BB6C4BC}">
      <dgm:prSet phldrT="[Texto]"/>
      <dgm:spPr/>
      <dgm:t>
        <a:bodyPr/>
        <a:lstStyle/>
        <a:p>
          <a:r>
            <a:rPr lang="en-US" b="1" dirty="0" smtClean="0"/>
            <a:t>Multiplier effect of the Canal from now to 2020</a:t>
          </a:r>
          <a:endParaRPr lang="es-NI" b="1" dirty="0"/>
        </a:p>
      </dgm:t>
    </dgm:pt>
    <dgm:pt modelId="{A8AB8851-3F0D-4D19-8BAD-4A351BC34834}" type="parTrans" cxnId="{BDFEF7A4-632A-4F5F-A825-5465A594C17B}">
      <dgm:prSet/>
      <dgm:spPr/>
      <dgm:t>
        <a:bodyPr/>
        <a:lstStyle/>
        <a:p>
          <a:endParaRPr lang="es-NI"/>
        </a:p>
      </dgm:t>
    </dgm:pt>
    <dgm:pt modelId="{B70BF4BD-0B25-410A-9666-89C5146CD431}" type="sibTrans" cxnId="{BDFEF7A4-632A-4F5F-A825-5465A594C17B}">
      <dgm:prSet/>
      <dgm:spPr/>
      <dgm:t>
        <a:bodyPr/>
        <a:lstStyle/>
        <a:p>
          <a:endParaRPr lang="es-NI"/>
        </a:p>
      </dgm:t>
    </dgm:pt>
    <dgm:pt modelId="{26251DDB-2377-4574-9C0D-417AC4DBEE45}">
      <dgm:prSet phldrT="[Texto]" custT="1"/>
      <dgm:spPr/>
      <dgm:t>
        <a:bodyPr/>
        <a:lstStyle/>
        <a:p>
          <a:r>
            <a:rPr lang="es-NI" sz="1600" b="1" dirty="0" smtClean="0"/>
            <a:t>Canal </a:t>
          </a:r>
          <a:r>
            <a:rPr lang="es-NI" sz="1600" b="1" dirty="0" err="1" smtClean="0"/>
            <a:t>construction</a:t>
          </a:r>
          <a:r>
            <a:rPr lang="es-NI" sz="1600" b="1" dirty="0" smtClean="0"/>
            <a:t> and </a:t>
          </a:r>
          <a:r>
            <a:rPr lang="es-NI" sz="1600" b="1" dirty="0" err="1" smtClean="0"/>
            <a:t>complementary</a:t>
          </a:r>
          <a:r>
            <a:rPr lang="es-NI" sz="1600" b="1" dirty="0" smtClean="0"/>
            <a:t> </a:t>
          </a:r>
          <a:r>
            <a:rPr lang="es-NI" sz="1600" b="1" dirty="0" err="1" smtClean="0"/>
            <a:t>infrastructure</a:t>
          </a:r>
          <a:endParaRPr lang="es-NI" sz="1600" b="1" dirty="0" smtClean="0"/>
        </a:p>
        <a:p>
          <a:r>
            <a:rPr lang="en-US" sz="1600" b="1" dirty="0" smtClean="0"/>
            <a:t>Operation and Administration of the World and Regional Logistics Center</a:t>
          </a:r>
          <a:endParaRPr lang="es-NI" sz="1600" b="1" dirty="0"/>
        </a:p>
      </dgm:t>
    </dgm:pt>
    <dgm:pt modelId="{7262ABB1-852B-48B2-8300-E47A5B838469}" type="parTrans" cxnId="{71039F30-EA21-4A15-834E-7B50055A5CC1}">
      <dgm:prSet/>
      <dgm:spPr/>
      <dgm:t>
        <a:bodyPr/>
        <a:lstStyle/>
        <a:p>
          <a:endParaRPr lang="es-NI"/>
        </a:p>
      </dgm:t>
    </dgm:pt>
    <dgm:pt modelId="{7764591E-70D0-44AF-AD8A-F82315346E8A}" type="sibTrans" cxnId="{71039F30-EA21-4A15-834E-7B50055A5CC1}">
      <dgm:prSet/>
      <dgm:spPr/>
      <dgm:t>
        <a:bodyPr/>
        <a:lstStyle/>
        <a:p>
          <a:endParaRPr lang="es-NI"/>
        </a:p>
      </dgm:t>
    </dgm:pt>
    <dgm:pt modelId="{ABEFEADA-4AD0-4827-B297-46941E5B5720}">
      <dgm:prSet phldrT="[Texto]" custT="1"/>
      <dgm:spPr/>
      <dgm:t>
        <a:bodyPr/>
        <a:lstStyle/>
        <a:p>
          <a:r>
            <a:rPr lang="es-NI" sz="1800" b="1" dirty="0" smtClean="0"/>
            <a:t>Great formal </a:t>
          </a:r>
          <a:r>
            <a:rPr lang="es-NI" sz="1800" b="1" dirty="0" err="1" smtClean="0"/>
            <a:t>employment</a:t>
          </a:r>
          <a:r>
            <a:rPr lang="es-NI" sz="1800" b="1" dirty="0" smtClean="0"/>
            <a:t> </a:t>
          </a:r>
          <a:r>
            <a:rPr lang="es-NI" sz="1800" b="1" dirty="0" err="1" smtClean="0"/>
            <a:t>growth</a:t>
          </a:r>
          <a:endParaRPr lang="es-NI" sz="1800" b="1" dirty="0"/>
        </a:p>
      </dgm:t>
    </dgm:pt>
    <dgm:pt modelId="{15F521BC-D7E7-4E0A-B871-971D842998F2}" type="parTrans" cxnId="{6E25A858-BEFE-47E8-B1FF-629CC18E1259}">
      <dgm:prSet/>
      <dgm:spPr/>
      <dgm:t>
        <a:bodyPr/>
        <a:lstStyle/>
        <a:p>
          <a:endParaRPr lang="es-NI"/>
        </a:p>
      </dgm:t>
    </dgm:pt>
    <dgm:pt modelId="{B4FFE2C3-F152-4FF4-94C6-BE0C9964F3F0}" type="sibTrans" cxnId="{6E25A858-BEFE-47E8-B1FF-629CC18E1259}">
      <dgm:prSet/>
      <dgm:spPr/>
      <dgm:t>
        <a:bodyPr/>
        <a:lstStyle/>
        <a:p>
          <a:endParaRPr lang="es-NI"/>
        </a:p>
      </dgm:t>
    </dgm:pt>
    <dgm:pt modelId="{BF14A32A-9525-4C97-8A06-8BAB10CC0F0D}">
      <dgm:prSet phldrT="[Texto]" custT="1"/>
      <dgm:spPr/>
      <dgm:t>
        <a:bodyPr/>
        <a:lstStyle/>
        <a:p>
          <a:r>
            <a:rPr lang="en-US" sz="1800" b="1" dirty="0" smtClean="0"/>
            <a:t>Increased income of Central Government</a:t>
          </a:r>
          <a:endParaRPr lang="es-NI" sz="1800" b="1" dirty="0"/>
        </a:p>
      </dgm:t>
    </dgm:pt>
    <dgm:pt modelId="{8D5A9AE7-AD06-4138-A251-61766F515034}" type="parTrans" cxnId="{8A6C5919-3F04-434B-B540-88BD12187439}">
      <dgm:prSet/>
      <dgm:spPr/>
      <dgm:t>
        <a:bodyPr/>
        <a:lstStyle/>
        <a:p>
          <a:endParaRPr lang="es-NI"/>
        </a:p>
      </dgm:t>
    </dgm:pt>
    <dgm:pt modelId="{2A7FEC7E-7C2F-4582-A5AA-A97AAC2DE41D}" type="sibTrans" cxnId="{8A6C5919-3F04-434B-B540-88BD12187439}">
      <dgm:prSet/>
      <dgm:spPr/>
      <dgm:t>
        <a:bodyPr/>
        <a:lstStyle/>
        <a:p>
          <a:endParaRPr lang="es-NI"/>
        </a:p>
      </dgm:t>
    </dgm:pt>
    <dgm:pt modelId="{966C33B3-47F1-4E00-B453-77D034FA70A0}">
      <dgm:prSet phldrT="[Texto]" custT="1"/>
      <dgm:spPr/>
      <dgm:t>
        <a:bodyPr/>
        <a:lstStyle/>
        <a:p>
          <a:r>
            <a:rPr lang="en-US" sz="1800" b="1" dirty="0" smtClean="0"/>
            <a:t>Increased investment, trade growth, accelerating growth</a:t>
          </a:r>
          <a:endParaRPr lang="es-NI" sz="1800" b="1" dirty="0"/>
        </a:p>
      </dgm:t>
    </dgm:pt>
    <dgm:pt modelId="{B2BABEAD-BCD1-4267-B1A6-9408B0C475E4}" type="parTrans" cxnId="{C33A317B-4E64-4AB1-B3E5-42D76024A18F}">
      <dgm:prSet/>
      <dgm:spPr/>
      <dgm:t>
        <a:bodyPr/>
        <a:lstStyle/>
        <a:p>
          <a:endParaRPr lang="es-NI"/>
        </a:p>
      </dgm:t>
    </dgm:pt>
    <dgm:pt modelId="{091CCB5D-F148-43BE-8221-7F3C200B57B6}" type="sibTrans" cxnId="{C33A317B-4E64-4AB1-B3E5-42D76024A18F}">
      <dgm:prSet/>
      <dgm:spPr/>
      <dgm:t>
        <a:bodyPr/>
        <a:lstStyle/>
        <a:p>
          <a:endParaRPr lang="es-NI"/>
        </a:p>
      </dgm:t>
    </dgm:pt>
    <dgm:pt modelId="{79CF409D-6CE9-403A-941A-0149EBC1CAA5}" type="pres">
      <dgm:prSet presAssocID="{CBCD0B3B-0BB3-45B7-B218-AFBD98601901}" presName="composite" presStyleCnt="0">
        <dgm:presLayoutVars>
          <dgm:chMax val="1"/>
          <dgm:dir/>
          <dgm:resizeHandles val="exact"/>
        </dgm:presLayoutVars>
      </dgm:prSet>
      <dgm:spPr/>
      <dgm:t>
        <a:bodyPr/>
        <a:lstStyle/>
        <a:p>
          <a:endParaRPr lang="es-ES"/>
        </a:p>
      </dgm:t>
    </dgm:pt>
    <dgm:pt modelId="{BB384C84-F3AF-4739-82FD-6B7CCF636BC9}" type="pres">
      <dgm:prSet presAssocID="{CBCD0B3B-0BB3-45B7-B218-AFBD98601901}" presName="radial" presStyleCnt="0">
        <dgm:presLayoutVars>
          <dgm:animLvl val="ctr"/>
        </dgm:presLayoutVars>
      </dgm:prSet>
      <dgm:spPr/>
    </dgm:pt>
    <dgm:pt modelId="{866AAB84-DF90-49D7-B062-156F5D86F18F}" type="pres">
      <dgm:prSet presAssocID="{BC073050-EC64-4405-A97F-C0B26BB6C4BC}" presName="centerShape" presStyleLbl="vennNode1" presStyleIdx="0" presStyleCnt="5" custScaleX="83843" custScaleY="83843"/>
      <dgm:spPr/>
      <dgm:t>
        <a:bodyPr/>
        <a:lstStyle/>
        <a:p>
          <a:endParaRPr lang="es-NI"/>
        </a:p>
      </dgm:t>
    </dgm:pt>
    <dgm:pt modelId="{7B77B13D-7135-4FF9-BDA6-BC428C7830B6}" type="pres">
      <dgm:prSet presAssocID="{26251DDB-2377-4574-9C0D-417AC4DBEE45}" presName="node" presStyleLbl="vennNode1" presStyleIdx="1" presStyleCnt="5" custScaleX="129956" custScaleY="129956">
        <dgm:presLayoutVars>
          <dgm:bulletEnabled val="1"/>
        </dgm:presLayoutVars>
      </dgm:prSet>
      <dgm:spPr/>
      <dgm:t>
        <a:bodyPr/>
        <a:lstStyle/>
        <a:p>
          <a:endParaRPr lang="es-NI"/>
        </a:p>
      </dgm:t>
    </dgm:pt>
    <dgm:pt modelId="{97E85225-9F96-4710-8658-7E87A627B892}" type="pres">
      <dgm:prSet presAssocID="{ABEFEADA-4AD0-4827-B297-46941E5B5720}" presName="node" presStyleLbl="vennNode1" presStyleIdx="2" presStyleCnt="5" custScaleX="129956" custScaleY="129956">
        <dgm:presLayoutVars>
          <dgm:bulletEnabled val="1"/>
        </dgm:presLayoutVars>
      </dgm:prSet>
      <dgm:spPr/>
      <dgm:t>
        <a:bodyPr/>
        <a:lstStyle/>
        <a:p>
          <a:endParaRPr lang="es-NI"/>
        </a:p>
      </dgm:t>
    </dgm:pt>
    <dgm:pt modelId="{A204982C-0017-4159-9F06-34714BA03562}" type="pres">
      <dgm:prSet presAssocID="{BF14A32A-9525-4C97-8A06-8BAB10CC0F0D}" presName="node" presStyleLbl="vennNode1" presStyleIdx="3" presStyleCnt="5" custScaleX="129956" custScaleY="129956">
        <dgm:presLayoutVars>
          <dgm:bulletEnabled val="1"/>
        </dgm:presLayoutVars>
      </dgm:prSet>
      <dgm:spPr/>
      <dgm:t>
        <a:bodyPr/>
        <a:lstStyle/>
        <a:p>
          <a:endParaRPr lang="es-NI"/>
        </a:p>
      </dgm:t>
    </dgm:pt>
    <dgm:pt modelId="{B249FFC5-40D8-419B-95E0-390693CED869}" type="pres">
      <dgm:prSet presAssocID="{966C33B3-47F1-4E00-B453-77D034FA70A0}" presName="node" presStyleLbl="vennNode1" presStyleIdx="4" presStyleCnt="5" custScaleX="129956" custScaleY="129956">
        <dgm:presLayoutVars>
          <dgm:bulletEnabled val="1"/>
        </dgm:presLayoutVars>
      </dgm:prSet>
      <dgm:spPr/>
      <dgm:t>
        <a:bodyPr/>
        <a:lstStyle/>
        <a:p>
          <a:endParaRPr lang="es-NI"/>
        </a:p>
      </dgm:t>
    </dgm:pt>
  </dgm:ptLst>
  <dgm:cxnLst>
    <dgm:cxn modelId="{43E36631-1ACF-4B8E-B59A-CDB26ADA1EFD}" type="presOf" srcId="{CBCD0B3B-0BB3-45B7-B218-AFBD98601901}" destId="{79CF409D-6CE9-403A-941A-0149EBC1CAA5}" srcOrd="0" destOrd="0" presId="urn:microsoft.com/office/officeart/2005/8/layout/radial3"/>
    <dgm:cxn modelId="{6E25A858-BEFE-47E8-B1FF-629CC18E1259}" srcId="{BC073050-EC64-4405-A97F-C0B26BB6C4BC}" destId="{ABEFEADA-4AD0-4827-B297-46941E5B5720}" srcOrd="1" destOrd="0" parTransId="{15F521BC-D7E7-4E0A-B871-971D842998F2}" sibTransId="{B4FFE2C3-F152-4FF4-94C6-BE0C9964F3F0}"/>
    <dgm:cxn modelId="{2E08A579-2922-4327-BE67-02FB17744FDD}" type="presOf" srcId="{ABEFEADA-4AD0-4827-B297-46941E5B5720}" destId="{97E85225-9F96-4710-8658-7E87A627B892}" srcOrd="0" destOrd="0" presId="urn:microsoft.com/office/officeart/2005/8/layout/radial3"/>
    <dgm:cxn modelId="{B4EE3C48-A8C6-4C14-B662-D402BF27416B}" type="presOf" srcId="{966C33B3-47F1-4E00-B453-77D034FA70A0}" destId="{B249FFC5-40D8-419B-95E0-390693CED869}" srcOrd="0" destOrd="0" presId="urn:microsoft.com/office/officeart/2005/8/layout/radial3"/>
    <dgm:cxn modelId="{91AD6B6D-B2E7-466C-9C33-8C3B03F7818D}" type="presOf" srcId="{BC073050-EC64-4405-A97F-C0B26BB6C4BC}" destId="{866AAB84-DF90-49D7-B062-156F5D86F18F}" srcOrd="0" destOrd="0" presId="urn:microsoft.com/office/officeart/2005/8/layout/radial3"/>
    <dgm:cxn modelId="{C33A317B-4E64-4AB1-B3E5-42D76024A18F}" srcId="{BC073050-EC64-4405-A97F-C0B26BB6C4BC}" destId="{966C33B3-47F1-4E00-B453-77D034FA70A0}" srcOrd="3" destOrd="0" parTransId="{B2BABEAD-BCD1-4267-B1A6-9408B0C475E4}" sibTransId="{091CCB5D-F148-43BE-8221-7F3C200B57B6}"/>
    <dgm:cxn modelId="{C91D3D35-0B2B-4F31-9D00-98625A8D365E}" type="presOf" srcId="{26251DDB-2377-4574-9C0D-417AC4DBEE45}" destId="{7B77B13D-7135-4FF9-BDA6-BC428C7830B6}" srcOrd="0" destOrd="0" presId="urn:microsoft.com/office/officeart/2005/8/layout/radial3"/>
    <dgm:cxn modelId="{BDFEF7A4-632A-4F5F-A825-5465A594C17B}" srcId="{CBCD0B3B-0BB3-45B7-B218-AFBD98601901}" destId="{BC073050-EC64-4405-A97F-C0B26BB6C4BC}" srcOrd="0" destOrd="0" parTransId="{A8AB8851-3F0D-4D19-8BAD-4A351BC34834}" sibTransId="{B70BF4BD-0B25-410A-9666-89C5146CD431}"/>
    <dgm:cxn modelId="{8A6C5919-3F04-434B-B540-88BD12187439}" srcId="{BC073050-EC64-4405-A97F-C0B26BB6C4BC}" destId="{BF14A32A-9525-4C97-8A06-8BAB10CC0F0D}" srcOrd="2" destOrd="0" parTransId="{8D5A9AE7-AD06-4138-A251-61766F515034}" sibTransId="{2A7FEC7E-7C2F-4582-A5AA-A97AAC2DE41D}"/>
    <dgm:cxn modelId="{CD799BAC-977F-42D1-B23E-AE356A67C306}" type="presOf" srcId="{BF14A32A-9525-4C97-8A06-8BAB10CC0F0D}" destId="{A204982C-0017-4159-9F06-34714BA03562}" srcOrd="0" destOrd="0" presId="urn:microsoft.com/office/officeart/2005/8/layout/radial3"/>
    <dgm:cxn modelId="{71039F30-EA21-4A15-834E-7B50055A5CC1}" srcId="{BC073050-EC64-4405-A97F-C0B26BB6C4BC}" destId="{26251DDB-2377-4574-9C0D-417AC4DBEE45}" srcOrd="0" destOrd="0" parTransId="{7262ABB1-852B-48B2-8300-E47A5B838469}" sibTransId="{7764591E-70D0-44AF-AD8A-F82315346E8A}"/>
    <dgm:cxn modelId="{47355599-F40E-4F9F-AAA3-E53594F48959}" type="presParOf" srcId="{79CF409D-6CE9-403A-941A-0149EBC1CAA5}" destId="{BB384C84-F3AF-4739-82FD-6B7CCF636BC9}" srcOrd="0" destOrd="0" presId="urn:microsoft.com/office/officeart/2005/8/layout/radial3"/>
    <dgm:cxn modelId="{FC5A7CEB-346C-49CC-B350-08D5A5BA10C8}" type="presParOf" srcId="{BB384C84-F3AF-4739-82FD-6B7CCF636BC9}" destId="{866AAB84-DF90-49D7-B062-156F5D86F18F}" srcOrd="0" destOrd="0" presId="urn:microsoft.com/office/officeart/2005/8/layout/radial3"/>
    <dgm:cxn modelId="{3A2268E0-2550-44B4-AE42-0D69EBF55178}" type="presParOf" srcId="{BB384C84-F3AF-4739-82FD-6B7CCF636BC9}" destId="{7B77B13D-7135-4FF9-BDA6-BC428C7830B6}" srcOrd="1" destOrd="0" presId="urn:microsoft.com/office/officeart/2005/8/layout/radial3"/>
    <dgm:cxn modelId="{7C9D94E8-A005-4234-B454-9A691E5C5939}" type="presParOf" srcId="{BB384C84-F3AF-4739-82FD-6B7CCF636BC9}" destId="{97E85225-9F96-4710-8658-7E87A627B892}" srcOrd="2" destOrd="0" presId="urn:microsoft.com/office/officeart/2005/8/layout/radial3"/>
    <dgm:cxn modelId="{87244BCB-4A67-4B8F-8B95-B238EA7B912B}" type="presParOf" srcId="{BB384C84-F3AF-4739-82FD-6B7CCF636BC9}" destId="{A204982C-0017-4159-9F06-34714BA03562}" srcOrd="3" destOrd="0" presId="urn:microsoft.com/office/officeart/2005/8/layout/radial3"/>
    <dgm:cxn modelId="{A674AE6B-AC70-4B29-9E85-210CAC1810F3}" type="presParOf" srcId="{BB384C84-F3AF-4739-82FD-6B7CCF636BC9}" destId="{B249FFC5-40D8-419B-95E0-390693CED869}"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CA99AC05-757E-4720-B010-2C18DCD0CDBA}" type="doc">
      <dgm:prSet loTypeId="urn:microsoft.com/office/officeart/2005/8/layout/hProcess4" loCatId="process" qsTypeId="urn:microsoft.com/office/officeart/2005/8/quickstyle/simple1" qsCatId="simple" csTypeId="urn:microsoft.com/office/officeart/2005/8/colors/colorful4" csCatId="colorful" phldr="1"/>
      <dgm:spPr/>
      <dgm:t>
        <a:bodyPr/>
        <a:lstStyle/>
        <a:p>
          <a:endParaRPr lang="es-NI"/>
        </a:p>
      </dgm:t>
    </dgm:pt>
    <dgm:pt modelId="{73350DB0-96A8-45F8-86D3-FAAB9BF559E2}">
      <dgm:prSet phldrT="[Texto]" custT="1"/>
      <dgm:spPr/>
      <dgm:t>
        <a:bodyPr/>
        <a:lstStyle/>
        <a:p>
          <a:r>
            <a:rPr lang="es-NI" sz="2400" b="1" dirty="0" err="1" smtClean="0"/>
            <a:t>Overcoming</a:t>
          </a:r>
          <a:r>
            <a:rPr lang="es-NI" sz="2400" b="1" dirty="0" smtClean="0"/>
            <a:t> of Extreme </a:t>
          </a:r>
          <a:r>
            <a:rPr lang="es-NI" sz="2400" b="1" dirty="0" err="1" smtClean="0"/>
            <a:t>Poverty</a:t>
          </a:r>
          <a:endParaRPr lang="es-NI" sz="2400" b="1" dirty="0"/>
        </a:p>
      </dgm:t>
    </dgm:pt>
    <dgm:pt modelId="{35FF4819-93A9-4441-B2D8-0C3A68A3B1CE}" type="parTrans" cxnId="{028764C4-CAB5-4FF2-9C88-BC734D1AF17D}">
      <dgm:prSet/>
      <dgm:spPr/>
      <dgm:t>
        <a:bodyPr/>
        <a:lstStyle/>
        <a:p>
          <a:endParaRPr lang="es-NI"/>
        </a:p>
      </dgm:t>
    </dgm:pt>
    <dgm:pt modelId="{762036AB-C516-44D9-966B-DEC3A933BC92}" type="sibTrans" cxnId="{028764C4-CAB5-4FF2-9C88-BC734D1AF17D}">
      <dgm:prSet/>
      <dgm:spPr/>
      <dgm:t>
        <a:bodyPr/>
        <a:lstStyle/>
        <a:p>
          <a:endParaRPr lang="es-NI"/>
        </a:p>
      </dgm:t>
    </dgm:pt>
    <dgm:pt modelId="{31E9E88E-550E-45AD-B5F9-D444C54CFEE3}">
      <dgm:prSet phldrT="[Texto]" custT="1"/>
      <dgm:spPr/>
      <dgm:t>
        <a:bodyPr/>
        <a:lstStyle/>
        <a:p>
          <a:r>
            <a:rPr lang="es-NI" sz="1800" b="1" smtClean="0"/>
            <a:t>Formal Employment</a:t>
          </a:r>
          <a:endParaRPr lang="es-NI" sz="1800" b="1" dirty="0"/>
        </a:p>
      </dgm:t>
    </dgm:pt>
    <dgm:pt modelId="{AEC330EA-F47E-44CF-A78D-20FC5D39DD38}" type="parTrans" cxnId="{8283ACC0-7380-46E7-AB55-5A3B3C0A4F24}">
      <dgm:prSet/>
      <dgm:spPr/>
      <dgm:t>
        <a:bodyPr/>
        <a:lstStyle/>
        <a:p>
          <a:endParaRPr lang="es-NI"/>
        </a:p>
      </dgm:t>
    </dgm:pt>
    <dgm:pt modelId="{2305CA55-1841-4AB4-AAA4-D5D7FB168313}" type="sibTrans" cxnId="{8283ACC0-7380-46E7-AB55-5A3B3C0A4F24}">
      <dgm:prSet/>
      <dgm:spPr/>
      <dgm:t>
        <a:bodyPr/>
        <a:lstStyle/>
        <a:p>
          <a:endParaRPr lang="es-NI"/>
        </a:p>
      </dgm:t>
    </dgm:pt>
    <dgm:pt modelId="{8EC08855-153D-4663-92FA-0A9DD6BA3D14}">
      <dgm:prSet phldrT="[Texto]" custT="1"/>
      <dgm:spPr/>
      <dgm:t>
        <a:bodyPr/>
        <a:lstStyle/>
        <a:p>
          <a:r>
            <a:rPr lang="es-NI" sz="2400" b="1" dirty="0" err="1" smtClean="0"/>
            <a:t>Increasing</a:t>
          </a:r>
          <a:r>
            <a:rPr lang="es-NI" sz="2400" b="1" dirty="0" smtClean="0"/>
            <a:t> </a:t>
          </a:r>
          <a:r>
            <a:rPr lang="es-NI" sz="2400" b="1" dirty="0" err="1" smtClean="0"/>
            <a:t>resilience</a:t>
          </a:r>
          <a:r>
            <a:rPr lang="es-NI" sz="2400" b="1" dirty="0" smtClean="0"/>
            <a:t> of </a:t>
          </a:r>
          <a:r>
            <a:rPr lang="es-NI" sz="2400" b="1" dirty="0" err="1" smtClean="0"/>
            <a:t>ecosystems</a:t>
          </a:r>
          <a:endParaRPr lang="es-NI" sz="2400" b="1" dirty="0"/>
        </a:p>
      </dgm:t>
    </dgm:pt>
    <dgm:pt modelId="{C5413A24-88F6-4BA8-BD34-9ABAFC19A7E8}" type="parTrans" cxnId="{36870F45-0ACC-4F54-B299-6D479296D1A7}">
      <dgm:prSet/>
      <dgm:spPr/>
      <dgm:t>
        <a:bodyPr/>
        <a:lstStyle/>
        <a:p>
          <a:endParaRPr lang="es-NI"/>
        </a:p>
      </dgm:t>
    </dgm:pt>
    <dgm:pt modelId="{B5B185D7-018C-43B9-95CD-E60A438B12CF}" type="sibTrans" cxnId="{36870F45-0ACC-4F54-B299-6D479296D1A7}">
      <dgm:prSet/>
      <dgm:spPr/>
      <dgm:t>
        <a:bodyPr/>
        <a:lstStyle/>
        <a:p>
          <a:endParaRPr lang="es-NI"/>
        </a:p>
      </dgm:t>
    </dgm:pt>
    <dgm:pt modelId="{384A02A7-663A-4F07-8F89-6CC98C4CA5A3}">
      <dgm:prSet phldrT="[Texto]" custT="1"/>
      <dgm:spPr/>
      <dgm:t>
        <a:bodyPr/>
        <a:lstStyle/>
        <a:p>
          <a:r>
            <a:rPr lang="es-NI" sz="1800" b="1" dirty="0" err="1" smtClean="0"/>
            <a:t>Climate</a:t>
          </a:r>
          <a:r>
            <a:rPr lang="es-NI" sz="1800" b="1" dirty="0" smtClean="0"/>
            <a:t> </a:t>
          </a:r>
          <a:r>
            <a:rPr lang="es-NI" sz="1800" b="1" dirty="0" err="1" smtClean="0"/>
            <a:t>change</a:t>
          </a:r>
          <a:r>
            <a:rPr lang="es-NI" sz="1800" b="1" dirty="0" smtClean="0"/>
            <a:t> </a:t>
          </a:r>
          <a:r>
            <a:rPr lang="es-NI" sz="1800" b="1" dirty="0" err="1" smtClean="0"/>
            <a:t>adaptation</a:t>
          </a:r>
          <a:endParaRPr lang="es-NI" sz="1800" b="1" dirty="0"/>
        </a:p>
      </dgm:t>
    </dgm:pt>
    <dgm:pt modelId="{EA9429CE-9854-47F1-9E12-8FBF9789B567}" type="parTrans" cxnId="{263E7287-8D0D-4ECE-A351-9A8D4B500C6B}">
      <dgm:prSet/>
      <dgm:spPr/>
      <dgm:t>
        <a:bodyPr/>
        <a:lstStyle/>
        <a:p>
          <a:endParaRPr lang="es-NI"/>
        </a:p>
      </dgm:t>
    </dgm:pt>
    <dgm:pt modelId="{FFD6F139-0DB8-4A2E-AE07-9AE665691FA4}" type="sibTrans" cxnId="{263E7287-8D0D-4ECE-A351-9A8D4B500C6B}">
      <dgm:prSet/>
      <dgm:spPr/>
      <dgm:t>
        <a:bodyPr/>
        <a:lstStyle/>
        <a:p>
          <a:endParaRPr lang="es-NI"/>
        </a:p>
      </dgm:t>
    </dgm:pt>
    <dgm:pt modelId="{CC4D5E94-A9B0-42E0-9F4D-974F39F8DF85}">
      <dgm:prSet phldrT="[Texto]" custT="1"/>
      <dgm:spPr/>
      <dgm:t>
        <a:bodyPr/>
        <a:lstStyle/>
        <a:p>
          <a:r>
            <a:rPr lang="es-NI" sz="2400" b="1" dirty="0" err="1" smtClean="0"/>
            <a:t>Construction</a:t>
          </a:r>
          <a:r>
            <a:rPr lang="es-NI" sz="2400" b="1" dirty="0" smtClean="0"/>
            <a:t> of </a:t>
          </a:r>
          <a:r>
            <a:rPr lang="es-NI" sz="2400" b="1" dirty="0" err="1" smtClean="0"/>
            <a:t>economic</a:t>
          </a:r>
          <a:r>
            <a:rPr lang="es-NI" sz="2400" b="1" dirty="0" smtClean="0"/>
            <a:t> </a:t>
          </a:r>
          <a:r>
            <a:rPr lang="es-NI" sz="2400" b="1" dirty="0" err="1" smtClean="0"/>
            <a:t>independence</a:t>
          </a:r>
          <a:endParaRPr lang="es-NI" sz="2400" b="1" dirty="0"/>
        </a:p>
      </dgm:t>
    </dgm:pt>
    <dgm:pt modelId="{DB363D36-B0C5-44D4-A0BE-F7AC869EB009}" type="parTrans" cxnId="{C09276B1-4304-483E-A25E-10DC982440FC}">
      <dgm:prSet/>
      <dgm:spPr/>
      <dgm:t>
        <a:bodyPr/>
        <a:lstStyle/>
        <a:p>
          <a:endParaRPr lang="es-NI"/>
        </a:p>
      </dgm:t>
    </dgm:pt>
    <dgm:pt modelId="{0823EA02-1F7D-4D30-BD70-037398374E3D}" type="sibTrans" cxnId="{C09276B1-4304-483E-A25E-10DC982440FC}">
      <dgm:prSet/>
      <dgm:spPr/>
      <dgm:t>
        <a:bodyPr/>
        <a:lstStyle/>
        <a:p>
          <a:endParaRPr lang="es-NI"/>
        </a:p>
      </dgm:t>
    </dgm:pt>
    <dgm:pt modelId="{9AE947BA-3354-4E29-AA4A-4A557E683829}">
      <dgm:prSet phldrT="[Texto]" custT="1"/>
      <dgm:spPr/>
      <dgm:t>
        <a:bodyPr/>
        <a:lstStyle/>
        <a:p>
          <a:r>
            <a:rPr lang="en-US" sz="1800" b="1" dirty="0" smtClean="0"/>
            <a:t>Combining economic Independence with political independence already achieved by the FSLN</a:t>
          </a:r>
          <a:endParaRPr lang="es-NI" sz="1800" b="1" dirty="0"/>
        </a:p>
      </dgm:t>
    </dgm:pt>
    <dgm:pt modelId="{E8ADAFC8-A563-4307-952F-8FBDA1D6727C}" type="parTrans" cxnId="{071DD744-C1A2-446C-92B8-EE7B2767A7BA}">
      <dgm:prSet/>
      <dgm:spPr/>
      <dgm:t>
        <a:bodyPr/>
        <a:lstStyle/>
        <a:p>
          <a:endParaRPr lang="es-NI"/>
        </a:p>
      </dgm:t>
    </dgm:pt>
    <dgm:pt modelId="{23EE557A-58C9-4F1B-BFE3-74B02E523D83}" type="sibTrans" cxnId="{071DD744-C1A2-446C-92B8-EE7B2767A7BA}">
      <dgm:prSet/>
      <dgm:spPr/>
      <dgm:t>
        <a:bodyPr/>
        <a:lstStyle/>
        <a:p>
          <a:endParaRPr lang="es-NI"/>
        </a:p>
      </dgm:t>
    </dgm:pt>
    <dgm:pt modelId="{3A220DD0-0F28-46D5-8B9E-B86062BC5C4B}">
      <dgm:prSet custT="1"/>
      <dgm:spPr/>
      <dgm:t>
        <a:bodyPr/>
        <a:lstStyle/>
        <a:p>
          <a:r>
            <a:rPr lang="en-US" sz="1800" b="1" dirty="0" smtClean="0"/>
            <a:t>Growth of resources for social programs</a:t>
          </a:r>
          <a:endParaRPr lang="es-NI" sz="1800" b="1" dirty="0" smtClean="0"/>
        </a:p>
      </dgm:t>
    </dgm:pt>
    <dgm:pt modelId="{27A0C7A6-0B97-4E09-A6CE-A81FFB05C682}" type="parTrans" cxnId="{D9C9BCCB-B08B-4049-B861-A9F797016F28}">
      <dgm:prSet/>
      <dgm:spPr/>
      <dgm:t>
        <a:bodyPr/>
        <a:lstStyle/>
        <a:p>
          <a:endParaRPr lang="es-NI"/>
        </a:p>
      </dgm:t>
    </dgm:pt>
    <dgm:pt modelId="{55D096B1-0903-4912-9413-CBE1A30E67D4}" type="sibTrans" cxnId="{D9C9BCCB-B08B-4049-B861-A9F797016F28}">
      <dgm:prSet/>
      <dgm:spPr/>
      <dgm:t>
        <a:bodyPr/>
        <a:lstStyle/>
        <a:p>
          <a:endParaRPr lang="es-NI"/>
        </a:p>
      </dgm:t>
    </dgm:pt>
    <dgm:pt modelId="{B6341092-E6B3-47C0-BFCA-EA4D121C065C}">
      <dgm:prSet custT="1"/>
      <dgm:spPr/>
      <dgm:t>
        <a:bodyPr/>
        <a:lstStyle/>
        <a:p>
          <a:r>
            <a:rPr lang="en-US" sz="1800" b="1" dirty="0" smtClean="0"/>
            <a:t>Recovery of soil and water sources</a:t>
          </a:r>
          <a:endParaRPr lang="es-NI" sz="1800" b="1" dirty="0" smtClean="0"/>
        </a:p>
      </dgm:t>
    </dgm:pt>
    <dgm:pt modelId="{991C4123-4142-402C-8456-31BFF81B6494}" type="parTrans" cxnId="{350CA558-BDEB-405F-93F4-9EE3411AF4F3}">
      <dgm:prSet/>
      <dgm:spPr/>
      <dgm:t>
        <a:bodyPr/>
        <a:lstStyle/>
        <a:p>
          <a:endParaRPr lang="es-NI"/>
        </a:p>
      </dgm:t>
    </dgm:pt>
    <dgm:pt modelId="{A41DC0D4-7497-4575-9686-6976A0524E76}" type="sibTrans" cxnId="{350CA558-BDEB-405F-93F4-9EE3411AF4F3}">
      <dgm:prSet/>
      <dgm:spPr/>
      <dgm:t>
        <a:bodyPr/>
        <a:lstStyle/>
        <a:p>
          <a:endParaRPr lang="es-NI"/>
        </a:p>
      </dgm:t>
    </dgm:pt>
    <dgm:pt modelId="{7AFD7A0D-7A2E-4FCD-BDCD-1263E847C807}">
      <dgm:prSet custT="1"/>
      <dgm:spPr/>
      <dgm:t>
        <a:bodyPr/>
        <a:lstStyle/>
        <a:p>
          <a:r>
            <a:rPr lang="es-NI" sz="1800" b="1" dirty="0" err="1" smtClean="0"/>
            <a:t>Habitat</a:t>
          </a:r>
          <a:r>
            <a:rPr lang="es-NI" sz="1800" b="1" dirty="0" smtClean="0"/>
            <a:t> and </a:t>
          </a:r>
          <a:r>
            <a:rPr lang="es-NI" sz="1800" b="1" dirty="0" err="1" smtClean="0"/>
            <a:t>biodiversity</a:t>
          </a:r>
          <a:r>
            <a:rPr lang="es-NI" sz="1800" b="1" dirty="0" smtClean="0"/>
            <a:t> </a:t>
          </a:r>
          <a:r>
            <a:rPr lang="es-NI" sz="1800" b="1" dirty="0" err="1" smtClean="0"/>
            <a:t>restoration</a:t>
          </a:r>
          <a:endParaRPr lang="es-NI" sz="1800" b="1" dirty="0" smtClean="0"/>
        </a:p>
      </dgm:t>
    </dgm:pt>
    <dgm:pt modelId="{866EFAF6-4917-4B42-9D6A-2FB457239D99}" type="parTrans" cxnId="{AB5CAB1E-DD26-4B60-A4CF-3CCFB56525F9}">
      <dgm:prSet/>
      <dgm:spPr/>
      <dgm:t>
        <a:bodyPr/>
        <a:lstStyle/>
        <a:p>
          <a:endParaRPr lang="es-NI"/>
        </a:p>
      </dgm:t>
    </dgm:pt>
    <dgm:pt modelId="{CCD2BFCE-0A86-400B-96F3-85A26B970515}" type="sibTrans" cxnId="{AB5CAB1E-DD26-4B60-A4CF-3CCFB56525F9}">
      <dgm:prSet/>
      <dgm:spPr/>
      <dgm:t>
        <a:bodyPr/>
        <a:lstStyle/>
        <a:p>
          <a:endParaRPr lang="es-NI"/>
        </a:p>
      </dgm:t>
    </dgm:pt>
    <dgm:pt modelId="{A40F7B80-FC60-4B52-89B2-09484A446C75}">
      <dgm:prSet phldrT="[Texto]" custT="1"/>
      <dgm:spPr/>
      <dgm:t>
        <a:bodyPr/>
        <a:lstStyle/>
        <a:p>
          <a:r>
            <a:rPr lang="es-NI" sz="1800" b="1" dirty="0" err="1" smtClean="0"/>
            <a:t>massive</a:t>
          </a:r>
          <a:r>
            <a:rPr lang="es-NI" sz="1800" b="1" dirty="0" smtClean="0"/>
            <a:t> </a:t>
          </a:r>
          <a:r>
            <a:rPr lang="es-NI" sz="1800" b="1" dirty="0" err="1" smtClean="0"/>
            <a:t>reforestation</a:t>
          </a:r>
          <a:endParaRPr lang="es-NI" sz="1800" b="1" dirty="0"/>
        </a:p>
      </dgm:t>
    </dgm:pt>
    <dgm:pt modelId="{F2DC2097-A2E0-485F-8B57-97FB7FD6AB0B}" type="parTrans" cxnId="{19351895-D218-4187-972C-90E5A8E2DA4F}">
      <dgm:prSet/>
      <dgm:spPr/>
      <dgm:t>
        <a:bodyPr/>
        <a:lstStyle/>
        <a:p>
          <a:endParaRPr lang="es-NI"/>
        </a:p>
      </dgm:t>
    </dgm:pt>
    <dgm:pt modelId="{F0430113-D6D6-4E96-8D11-83ED81D21CA5}" type="sibTrans" cxnId="{19351895-D218-4187-972C-90E5A8E2DA4F}">
      <dgm:prSet/>
      <dgm:spPr/>
      <dgm:t>
        <a:bodyPr/>
        <a:lstStyle/>
        <a:p>
          <a:endParaRPr lang="es-NI"/>
        </a:p>
      </dgm:t>
    </dgm:pt>
    <dgm:pt modelId="{0AE71729-AB8D-4B5A-BE48-7409B8F2F51B}" type="pres">
      <dgm:prSet presAssocID="{CA99AC05-757E-4720-B010-2C18DCD0CDBA}" presName="Name0" presStyleCnt="0">
        <dgm:presLayoutVars>
          <dgm:dir/>
          <dgm:animLvl val="lvl"/>
          <dgm:resizeHandles val="exact"/>
        </dgm:presLayoutVars>
      </dgm:prSet>
      <dgm:spPr/>
      <dgm:t>
        <a:bodyPr/>
        <a:lstStyle/>
        <a:p>
          <a:endParaRPr lang="es-ES"/>
        </a:p>
      </dgm:t>
    </dgm:pt>
    <dgm:pt modelId="{1A1038E5-A2B9-41BE-AAA9-8C59974BDE47}" type="pres">
      <dgm:prSet presAssocID="{CA99AC05-757E-4720-B010-2C18DCD0CDBA}" presName="tSp" presStyleCnt="0"/>
      <dgm:spPr/>
    </dgm:pt>
    <dgm:pt modelId="{EF0BE6AA-CD4C-437B-BB14-E5D763E8E5F5}" type="pres">
      <dgm:prSet presAssocID="{CA99AC05-757E-4720-B010-2C18DCD0CDBA}" presName="bSp" presStyleCnt="0"/>
      <dgm:spPr/>
    </dgm:pt>
    <dgm:pt modelId="{323E80FB-EAF7-47EF-B1D4-7B449D1A2E72}" type="pres">
      <dgm:prSet presAssocID="{CA99AC05-757E-4720-B010-2C18DCD0CDBA}" presName="process" presStyleCnt="0"/>
      <dgm:spPr/>
    </dgm:pt>
    <dgm:pt modelId="{66E156A9-DD63-4E8A-89FE-41E0B963B4F1}" type="pres">
      <dgm:prSet presAssocID="{73350DB0-96A8-45F8-86D3-FAAB9BF559E2}" presName="composite1" presStyleCnt="0"/>
      <dgm:spPr/>
    </dgm:pt>
    <dgm:pt modelId="{DCFA5BCD-3D22-4BE9-89A4-AE6A8DFD6DBF}" type="pres">
      <dgm:prSet presAssocID="{73350DB0-96A8-45F8-86D3-FAAB9BF559E2}" presName="dummyNode1" presStyleLbl="node1" presStyleIdx="0" presStyleCnt="3"/>
      <dgm:spPr/>
    </dgm:pt>
    <dgm:pt modelId="{E5612A78-5080-4C19-8448-68CF9C7F991F}" type="pres">
      <dgm:prSet presAssocID="{73350DB0-96A8-45F8-86D3-FAAB9BF559E2}" presName="childNode1" presStyleLbl="bgAcc1" presStyleIdx="0" presStyleCnt="3" custScaleY="133282">
        <dgm:presLayoutVars>
          <dgm:bulletEnabled val="1"/>
        </dgm:presLayoutVars>
      </dgm:prSet>
      <dgm:spPr/>
      <dgm:t>
        <a:bodyPr/>
        <a:lstStyle/>
        <a:p>
          <a:endParaRPr lang="es-NI"/>
        </a:p>
      </dgm:t>
    </dgm:pt>
    <dgm:pt modelId="{31BA066F-DE59-4586-A1A1-380674A9B85E}" type="pres">
      <dgm:prSet presAssocID="{73350DB0-96A8-45F8-86D3-FAAB9BF559E2}" presName="childNode1tx" presStyleLbl="bgAcc1" presStyleIdx="0" presStyleCnt="3">
        <dgm:presLayoutVars>
          <dgm:bulletEnabled val="1"/>
        </dgm:presLayoutVars>
      </dgm:prSet>
      <dgm:spPr/>
      <dgm:t>
        <a:bodyPr/>
        <a:lstStyle/>
        <a:p>
          <a:endParaRPr lang="es-NI"/>
        </a:p>
      </dgm:t>
    </dgm:pt>
    <dgm:pt modelId="{CD12F9FF-DFFA-4B30-A222-53B38DF28CFF}" type="pres">
      <dgm:prSet presAssocID="{73350DB0-96A8-45F8-86D3-FAAB9BF559E2}" presName="parentNode1" presStyleLbl="node1" presStyleIdx="0" presStyleCnt="3" custScaleY="155496" custLinFactNeighborY="49034">
        <dgm:presLayoutVars>
          <dgm:chMax val="1"/>
          <dgm:bulletEnabled val="1"/>
        </dgm:presLayoutVars>
      </dgm:prSet>
      <dgm:spPr/>
      <dgm:t>
        <a:bodyPr/>
        <a:lstStyle/>
        <a:p>
          <a:endParaRPr lang="es-ES"/>
        </a:p>
      </dgm:t>
    </dgm:pt>
    <dgm:pt modelId="{F50E351F-B635-4BBA-9A5B-306A66035F09}" type="pres">
      <dgm:prSet presAssocID="{73350DB0-96A8-45F8-86D3-FAAB9BF559E2}" presName="connSite1" presStyleCnt="0"/>
      <dgm:spPr/>
    </dgm:pt>
    <dgm:pt modelId="{A2A7ABAE-BCCD-4F0F-B525-097CA5378486}" type="pres">
      <dgm:prSet presAssocID="{762036AB-C516-44D9-966B-DEC3A933BC92}" presName="Name9" presStyleLbl="sibTrans2D1" presStyleIdx="0" presStyleCnt="2"/>
      <dgm:spPr/>
      <dgm:t>
        <a:bodyPr/>
        <a:lstStyle/>
        <a:p>
          <a:endParaRPr lang="es-ES"/>
        </a:p>
      </dgm:t>
    </dgm:pt>
    <dgm:pt modelId="{07DD411A-5886-446E-8820-02A682A695CE}" type="pres">
      <dgm:prSet presAssocID="{8EC08855-153D-4663-92FA-0A9DD6BA3D14}" presName="composite2" presStyleCnt="0"/>
      <dgm:spPr/>
    </dgm:pt>
    <dgm:pt modelId="{7A816C1A-5246-4126-81DE-588E60A95E0B}" type="pres">
      <dgm:prSet presAssocID="{8EC08855-153D-4663-92FA-0A9DD6BA3D14}" presName="dummyNode2" presStyleLbl="node1" presStyleIdx="0" presStyleCnt="3"/>
      <dgm:spPr/>
    </dgm:pt>
    <dgm:pt modelId="{0B08F303-9631-4C84-A586-A6DCF8059D56}" type="pres">
      <dgm:prSet presAssocID="{8EC08855-153D-4663-92FA-0A9DD6BA3D14}" presName="childNode2" presStyleLbl="bgAcc1" presStyleIdx="1" presStyleCnt="3" custScaleY="198042">
        <dgm:presLayoutVars>
          <dgm:bulletEnabled val="1"/>
        </dgm:presLayoutVars>
      </dgm:prSet>
      <dgm:spPr/>
      <dgm:t>
        <a:bodyPr/>
        <a:lstStyle/>
        <a:p>
          <a:endParaRPr lang="es-NI"/>
        </a:p>
      </dgm:t>
    </dgm:pt>
    <dgm:pt modelId="{714E291C-0C46-4809-A2AF-DC5007F4E917}" type="pres">
      <dgm:prSet presAssocID="{8EC08855-153D-4663-92FA-0A9DD6BA3D14}" presName="childNode2tx" presStyleLbl="bgAcc1" presStyleIdx="1" presStyleCnt="3">
        <dgm:presLayoutVars>
          <dgm:bulletEnabled val="1"/>
        </dgm:presLayoutVars>
      </dgm:prSet>
      <dgm:spPr/>
      <dgm:t>
        <a:bodyPr/>
        <a:lstStyle/>
        <a:p>
          <a:endParaRPr lang="es-NI"/>
        </a:p>
      </dgm:t>
    </dgm:pt>
    <dgm:pt modelId="{7DAD46BC-70E2-401F-9234-39AE286F91C7}" type="pres">
      <dgm:prSet presAssocID="{8EC08855-153D-4663-92FA-0A9DD6BA3D14}" presName="parentNode2" presStyleLbl="node1" presStyleIdx="1" presStyleCnt="3" custScaleY="155496" custLinFactNeighborY="-93242">
        <dgm:presLayoutVars>
          <dgm:chMax val="0"/>
          <dgm:bulletEnabled val="1"/>
        </dgm:presLayoutVars>
      </dgm:prSet>
      <dgm:spPr/>
      <dgm:t>
        <a:bodyPr/>
        <a:lstStyle/>
        <a:p>
          <a:endParaRPr lang="es-NI"/>
        </a:p>
      </dgm:t>
    </dgm:pt>
    <dgm:pt modelId="{AD0E2825-70DA-4711-9C24-F7CD31A4FDF7}" type="pres">
      <dgm:prSet presAssocID="{8EC08855-153D-4663-92FA-0A9DD6BA3D14}" presName="connSite2" presStyleCnt="0"/>
      <dgm:spPr/>
    </dgm:pt>
    <dgm:pt modelId="{A3A0F93B-E518-4AFA-8725-4434F862DBE5}" type="pres">
      <dgm:prSet presAssocID="{B5B185D7-018C-43B9-95CD-E60A438B12CF}" presName="Name18" presStyleLbl="sibTrans2D1" presStyleIdx="1" presStyleCnt="2"/>
      <dgm:spPr/>
      <dgm:t>
        <a:bodyPr/>
        <a:lstStyle/>
        <a:p>
          <a:endParaRPr lang="es-ES"/>
        </a:p>
      </dgm:t>
    </dgm:pt>
    <dgm:pt modelId="{2C77BD7A-E3D3-4D58-99C3-69FEE381CDA3}" type="pres">
      <dgm:prSet presAssocID="{CC4D5E94-A9B0-42E0-9F4D-974F39F8DF85}" presName="composite1" presStyleCnt="0"/>
      <dgm:spPr/>
    </dgm:pt>
    <dgm:pt modelId="{36791859-B545-4C7D-A9DE-902F955C6CA7}" type="pres">
      <dgm:prSet presAssocID="{CC4D5E94-A9B0-42E0-9F4D-974F39F8DF85}" presName="dummyNode1" presStyleLbl="node1" presStyleIdx="1" presStyleCnt="3"/>
      <dgm:spPr/>
    </dgm:pt>
    <dgm:pt modelId="{D933A169-9D01-46FD-99D9-22A7FF50D936}" type="pres">
      <dgm:prSet presAssocID="{CC4D5E94-A9B0-42E0-9F4D-974F39F8DF85}" presName="childNode1" presStyleLbl="bgAcc1" presStyleIdx="2" presStyleCnt="3" custScaleY="133282">
        <dgm:presLayoutVars>
          <dgm:bulletEnabled val="1"/>
        </dgm:presLayoutVars>
      </dgm:prSet>
      <dgm:spPr/>
      <dgm:t>
        <a:bodyPr/>
        <a:lstStyle/>
        <a:p>
          <a:endParaRPr lang="es-NI"/>
        </a:p>
      </dgm:t>
    </dgm:pt>
    <dgm:pt modelId="{9607359D-4023-4A06-A678-1C2355E4341C}" type="pres">
      <dgm:prSet presAssocID="{CC4D5E94-A9B0-42E0-9F4D-974F39F8DF85}" presName="childNode1tx" presStyleLbl="bgAcc1" presStyleIdx="2" presStyleCnt="3">
        <dgm:presLayoutVars>
          <dgm:bulletEnabled val="1"/>
        </dgm:presLayoutVars>
      </dgm:prSet>
      <dgm:spPr/>
      <dgm:t>
        <a:bodyPr/>
        <a:lstStyle/>
        <a:p>
          <a:endParaRPr lang="es-NI"/>
        </a:p>
      </dgm:t>
    </dgm:pt>
    <dgm:pt modelId="{C32E81D2-6FBC-421A-BC1D-F0C3BEDF5680}" type="pres">
      <dgm:prSet presAssocID="{CC4D5E94-A9B0-42E0-9F4D-974F39F8DF85}" presName="parentNode1" presStyleLbl="node1" presStyleIdx="2" presStyleCnt="3" custScaleY="155496" custLinFactNeighborY="49034">
        <dgm:presLayoutVars>
          <dgm:chMax val="1"/>
          <dgm:bulletEnabled val="1"/>
        </dgm:presLayoutVars>
      </dgm:prSet>
      <dgm:spPr/>
      <dgm:t>
        <a:bodyPr/>
        <a:lstStyle/>
        <a:p>
          <a:endParaRPr lang="es-NI"/>
        </a:p>
      </dgm:t>
    </dgm:pt>
    <dgm:pt modelId="{8B24E73A-C7BC-4463-B8F4-09DA6103FCA3}" type="pres">
      <dgm:prSet presAssocID="{CC4D5E94-A9B0-42E0-9F4D-974F39F8DF85}" presName="connSite1" presStyleCnt="0"/>
      <dgm:spPr/>
    </dgm:pt>
  </dgm:ptLst>
  <dgm:cxnLst>
    <dgm:cxn modelId="{5897DC2B-06A9-47AA-82EA-0A0839FDD2A5}" type="presOf" srcId="{384A02A7-663A-4F07-8F89-6CC98C4CA5A3}" destId="{714E291C-0C46-4809-A2AF-DC5007F4E917}" srcOrd="1" destOrd="0" presId="urn:microsoft.com/office/officeart/2005/8/layout/hProcess4"/>
    <dgm:cxn modelId="{071DD744-C1A2-446C-92B8-EE7B2767A7BA}" srcId="{CC4D5E94-A9B0-42E0-9F4D-974F39F8DF85}" destId="{9AE947BA-3354-4E29-AA4A-4A557E683829}" srcOrd="0" destOrd="0" parTransId="{E8ADAFC8-A563-4307-952F-8FBDA1D6727C}" sibTransId="{23EE557A-58C9-4F1B-BFE3-74B02E523D83}"/>
    <dgm:cxn modelId="{4991B535-3B2E-4762-BF1A-081348344CD2}" type="presOf" srcId="{7AFD7A0D-7A2E-4FCD-BDCD-1263E847C807}" destId="{714E291C-0C46-4809-A2AF-DC5007F4E917}" srcOrd="1" destOrd="3" presId="urn:microsoft.com/office/officeart/2005/8/layout/hProcess4"/>
    <dgm:cxn modelId="{855B27D9-BA1E-4CA8-8602-B4D4577DB0C1}" type="presOf" srcId="{9AE947BA-3354-4E29-AA4A-4A557E683829}" destId="{9607359D-4023-4A06-A678-1C2355E4341C}" srcOrd="1" destOrd="0" presId="urn:microsoft.com/office/officeart/2005/8/layout/hProcess4"/>
    <dgm:cxn modelId="{746300E9-1F27-446C-9FC8-1824E479F8F6}" type="presOf" srcId="{73350DB0-96A8-45F8-86D3-FAAB9BF559E2}" destId="{CD12F9FF-DFFA-4B30-A222-53B38DF28CFF}" srcOrd="0" destOrd="0" presId="urn:microsoft.com/office/officeart/2005/8/layout/hProcess4"/>
    <dgm:cxn modelId="{F88BD9ED-5F30-4615-B351-DE1820EB6C64}" type="presOf" srcId="{B6341092-E6B3-47C0-BFCA-EA4D121C065C}" destId="{0B08F303-9631-4C84-A586-A6DCF8059D56}" srcOrd="0" destOrd="2" presId="urn:microsoft.com/office/officeart/2005/8/layout/hProcess4"/>
    <dgm:cxn modelId="{87371A87-1E94-4081-804F-2E304A06E0EF}" type="presOf" srcId="{8EC08855-153D-4663-92FA-0A9DD6BA3D14}" destId="{7DAD46BC-70E2-401F-9234-39AE286F91C7}" srcOrd="0" destOrd="0" presId="urn:microsoft.com/office/officeart/2005/8/layout/hProcess4"/>
    <dgm:cxn modelId="{19351895-D218-4187-972C-90E5A8E2DA4F}" srcId="{8EC08855-153D-4663-92FA-0A9DD6BA3D14}" destId="{A40F7B80-FC60-4B52-89B2-09484A446C75}" srcOrd="1" destOrd="0" parTransId="{F2DC2097-A2E0-485F-8B57-97FB7FD6AB0B}" sibTransId="{F0430113-D6D6-4E96-8D11-83ED81D21CA5}"/>
    <dgm:cxn modelId="{A94C4B75-68BF-4B18-885B-AFE6CA37A5CB}" type="presOf" srcId="{A40F7B80-FC60-4B52-89B2-09484A446C75}" destId="{0B08F303-9631-4C84-A586-A6DCF8059D56}" srcOrd="0" destOrd="1" presId="urn:microsoft.com/office/officeart/2005/8/layout/hProcess4"/>
    <dgm:cxn modelId="{A73A044D-1F4F-4933-9B4D-3B0EEC5B13C7}" type="presOf" srcId="{B6341092-E6B3-47C0-BFCA-EA4D121C065C}" destId="{714E291C-0C46-4809-A2AF-DC5007F4E917}" srcOrd="1" destOrd="2" presId="urn:microsoft.com/office/officeart/2005/8/layout/hProcess4"/>
    <dgm:cxn modelId="{D9C9BCCB-B08B-4049-B861-A9F797016F28}" srcId="{73350DB0-96A8-45F8-86D3-FAAB9BF559E2}" destId="{3A220DD0-0F28-46D5-8B9E-B86062BC5C4B}" srcOrd="1" destOrd="0" parTransId="{27A0C7A6-0B97-4E09-A6CE-A81FFB05C682}" sibTransId="{55D096B1-0903-4912-9413-CBE1A30E67D4}"/>
    <dgm:cxn modelId="{E7850FDB-20E1-4FA2-9245-7487796C33ED}" type="presOf" srcId="{CC4D5E94-A9B0-42E0-9F4D-974F39F8DF85}" destId="{C32E81D2-6FBC-421A-BC1D-F0C3BEDF5680}" srcOrd="0" destOrd="0" presId="urn:microsoft.com/office/officeart/2005/8/layout/hProcess4"/>
    <dgm:cxn modelId="{AB5CAB1E-DD26-4B60-A4CF-3CCFB56525F9}" srcId="{8EC08855-153D-4663-92FA-0A9DD6BA3D14}" destId="{7AFD7A0D-7A2E-4FCD-BDCD-1263E847C807}" srcOrd="3" destOrd="0" parTransId="{866EFAF6-4917-4B42-9D6A-2FB457239D99}" sibTransId="{CCD2BFCE-0A86-400B-96F3-85A26B970515}"/>
    <dgm:cxn modelId="{5C3E8485-C462-4984-9F55-2516FD782C90}" type="presOf" srcId="{7AFD7A0D-7A2E-4FCD-BDCD-1263E847C807}" destId="{0B08F303-9631-4C84-A586-A6DCF8059D56}" srcOrd="0" destOrd="3" presId="urn:microsoft.com/office/officeart/2005/8/layout/hProcess4"/>
    <dgm:cxn modelId="{8283ACC0-7380-46E7-AB55-5A3B3C0A4F24}" srcId="{73350DB0-96A8-45F8-86D3-FAAB9BF559E2}" destId="{31E9E88E-550E-45AD-B5F9-D444C54CFEE3}" srcOrd="0" destOrd="0" parTransId="{AEC330EA-F47E-44CF-A78D-20FC5D39DD38}" sibTransId="{2305CA55-1841-4AB4-AAA4-D5D7FB168313}"/>
    <dgm:cxn modelId="{263E7287-8D0D-4ECE-A351-9A8D4B500C6B}" srcId="{8EC08855-153D-4663-92FA-0A9DD6BA3D14}" destId="{384A02A7-663A-4F07-8F89-6CC98C4CA5A3}" srcOrd="0" destOrd="0" parTransId="{EA9429CE-9854-47F1-9E12-8FBF9789B567}" sibTransId="{FFD6F139-0DB8-4A2E-AE07-9AE665691FA4}"/>
    <dgm:cxn modelId="{BBA049CF-C7F5-4BF9-86E8-EDF8AEE1A2B2}" type="presOf" srcId="{762036AB-C516-44D9-966B-DEC3A933BC92}" destId="{A2A7ABAE-BCCD-4F0F-B525-097CA5378486}" srcOrd="0" destOrd="0" presId="urn:microsoft.com/office/officeart/2005/8/layout/hProcess4"/>
    <dgm:cxn modelId="{028764C4-CAB5-4FF2-9C88-BC734D1AF17D}" srcId="{CA99AC05-757E-4720-B010-2C18DCD0CDBA}" destId="{73350DB0-96A8-45F8-86D3-FAAB9BF559E2}" srcOrd="0" destOrd="0" parTransId="{35FF4819-93A9-4441-B2D8-0C3A68A3B1CE}" sibTransId="{762036AB-C516-44D9-966B-DEC3A933BC92}"/>
    <dgm:cxn modelId="{A0F414B5-BF5A-4C91-973A-5469F02B4064}" type="presOf" srcId="{CA99AC05-757E-4720-B010-2C18DCD0CDBA}" destId="{0AE71729-AB8D-4B5A-BE48-7409B8F2F51B}" srcOrd="0" destOrd="0" presId="urn:microsoft.com/office/officeart/2005/8/layout/hProcess4"/>
    <dgm:cxn modelId="{CF0BDC3F-2FB3-4B3B-9024-CF59648BE2EE}" type="presOf" srcId="{3A220DD0-0F28-46D5-8B9E-B86062BC5C4B}" destId="{31BA066F-DE59-4586-A1A1-380674A9B85E}" srcOrd="1" destOrd="1" presId="urn:microsoft.com/office/officeart/2005/8/layout/hProcess4"/>
    <dgm:cxn modelId="{5E40FA80-E447-4D2D-9624-0BAC9F7360C7}" type="presOf" srcId="{384A02A7-663A-4F07-8F89-6CC98C4CA5A3}" destId="{0B08F303-9631-4C84-A586-A6DCF8059D56}" srcOrd="0" destOrd="0" presId="urn:microsoft.com/office/officeart/2005/8/layout/hProcess4"/>
    <dgm:cxn modelId="{C9289F6F-C378-43E8-A2CB-0CBEB9159374}" type="presOf" srcId="{3A220DD0-0F28-46D5-8B9E-B86062BC5C4B}" destId="{E5612A78-5080-4C19-8448-68CF9C7F991F}" srcOrd="0" destOrd="1" presId="urn:microsoft.com/office/officeart/2005/8/layout/hProcess4"/>
    <dgm:cxn modelId="{901D2495-4435-4001-9584-9FBBB86F8BC7}" type="presOf" srcId="{B5B185D7-018C-43B9-95CD-E60A438B12CF}" destId="{A3A0F93B-E518-4AFA-8725-4434F862DBE5}" srcOrd="0" destOrd="0" presId="urn:microsoft.com/office/officeart/2005/8/layout/hProcess4"/>
    <dgm:cxn modelId="{840329D6-C94C-4DCB-969E-EA15B2E4227F}" type="presOf" srcId="{31E9E88E-550E-45AD-B5F9-D444C54CFEE3}" destId="{31BA066F-DE59-4586-A1A1-380674A9B85E}" srcOrd="1" destOrd="0" presId="urn:microsoft.com/office/officeart/2005/8/layout/hProcess4"/>
    <dgm:cxn modelId="{A8CD09B1-6968-43E7-A44C-0FC4CEF1498F}" type="presOf" srcId="{A40F7B80-FC60-4B52-89B2-09484A446C75}" destId="{714E291C-0C46-4809-A2AF-DC5007F4E917}" srcOrd="1" destOrd="1" presId="urn:microsoft.com/office/officeart/2005/8/layout/hProcess4"/>
    <dgm:cxn modelId="{36870F45-0ACC-4F54-B299-6D479296D1A7}" srcId="{CA99AC05-757E-4720-B010-2C18DCD0CDBA}" destId="{8EC08855-153D-4663-92FA-0A9DD6BA3D14}" srcOrd="1" destOrd="0" parTransId="{C5413A24-88F6-4BA8-BD34-9ABAFC19A7E8}" sibTransId="{B5B185D7-018C-43B9-95CD-E60A438B12CF}"/>
    <dgm:cxn modelId="{A4282A83-6064-47BC-87FE-DB64BD39BA27}" type="presOf" srcId="{9AE947BA-3354-4E29-AA4A-4A557E683829}" destId="{D933A169-9D01-46FD-99D9-22A7FF50D936}" srcOrd="0" destOrd="0" presId="urn:microsoft.com/office/officeart/2005/8/layout/hProcess4"/>
    <dgm:cxn modelId="{D2EFBC67-B78B-4929-8A00-AB14D8C61405}" type="presOf" srcId="{31E9E88E-550E-45AD-B5F9-D444C54CFEE3}" destId="{E5612A78-5080-4C19-8448-68CF9C7F991F}" srcOrd="0" destOrd="0" presId="urn:microsoft.com/office/officeart/2005/8/layout/hProcess4"/>
    <dgm:cxn modelId="{C09276B1-4304-483E-A25E-10DC982440FC}" srcId="{CA99AC05-757E-4720-B010-2C18DCD0CDBA}" destId="{CC4D5E94-A9B0-42E0-9F4D-974F39F8DF85}" srcOrd="2" destOrd="0" parTransId="{DB363D36-B0C5-44D4-A0BE-F7AC869EB009}" sibTransId="{0823EA02-1F7D-4D30-BD70-037398374E3D}"/>
    <dgm:cxn modelId="{350CA558-BDEB-405F-93F4-9EE3411AF4F3}" srcId="{8EC08855-153D-4663-92FA-0A9DD6BA3D14}" destId="{B6341092-E6B3-47C0-BFCA-EA4D121C065C}" srcOrd="2" destOrd="0" parTransId="{991C4123-4142-402C-8456-31BFF81B6494}" sibTransId="{A41DC0D4-7497-4575-9686-6976A0524E76}"/>
    <dgm:cxn modelId="{55CF8887-D9D0-4A0C-95AF-2C136AFA8335}" type="presParOf" srcId="{0AE71729-AB8D-4B5A-BE48-7409B8F2F51B}" destId="{1A1038E5-A2B9-41BE-AAA9-8C59974BDE47}" srcOrd="0" destOrd="0" presId="urn:microsoft.com/office/officeart/2005/8/layout/hProcess4"/>
    <dgm:cxn modelId="{0615E42B-F2E7-4750-89E0-822EC406E972}" type="presParOf" srcId="{0AE71729-AB8D-4B5A-BE48-7409B8F2F51B}" destId="{EF0BE6AA-CD4C-437B-BB14-E5D763E8E5F5}" srcOrd="1" destOrd="0" presId="urn:microsoft.com/office/officeart/2005/8/layout/hProcess4"/>
    <dgm:cxn modelId="{FFDB1D6C-0498-43A6-99C0-46024B9C2C92}" type="presParOf" srcId="{0AE71729-AB8D-4B5A-BE48-7409B8F2F51B}" destId="{323E80FB-EAF7-47EF-B1D4-7B449D1A2E72}" srcOrd="2" destOrd="0" presId="urn:microsoft.com/office/officeart/2005/8/layout/hProcess4"/>
    <dgm:cxn modelId="{BEEBCC0B-B281-4D92-8796-2CE3E5D00923}" type="presParOf" srcId="{323E80FB-EAF7-47EF-B1D4-7B449D1A2E72}" destId="{66E156A9-DD63-4E8A-89FE-41E0B963B4F1}" srcOrd="0" destOrd="0" presId="urn:microsoft.com/office/officeart/2005/8/layout/hProcess4"/>
    <dgm:cxn modelId="{37180FD3-F881-44F0-8088-FFC89E335E46}" type="presParOf" srcId="{66E156A9-DD63-4E8A-89FE-41E0B963B4F1}" destId="{DCFA5BCD-3D22-4BE9-89A4-AE6A8DFD6DBF}" srcOrd="0" destOrd="0" presId="urn:microsoft.com/office/officeart/2005/8/layout/hProcess4"/>
    <dgm:cxn modelId="{F9D8F773-7F18-4F50-B276-5BDB335F2051}" type="presParOf" srcId="{66E156A9-DD63-4E8A-89FE-41E0B963B4F1}" destId="{E5612A78-5080-4C19-8448-68CF9C7F991F}" srcOrd="1" destOrd="0" presId="urn:microsoft.com/office/officeart/2005/8/layout/hProcess4"/>
    <dgm:cxn modelId="{83903572-E287-4060-B316-80A82B30D5B2}" type="presParOf" srcId="{66E156A9-DD63-4E8A-89FE-41E0B963B4F1}" destId="{31BA066F-DE59-4586-A1A1-380674A9B85E}" srcOrd="2" destOrd="0" presId="urn:microsoft.com/office/officeart/2005/8/layout/hProcess4"/>
    <dgm:cxn modelId="{1C0D8B1E-790C-4100-B92D-3E14140A373A}" type="presParOf" srcId="{66E156A9-DD63-4E8A-89FE-41E0B963B4F1}" destId="{CD12F9FF-DFFA-4B30-A222-53B38DF28CFF}" srcOrd="3" destOrd="0" presId="urn:microsoft.com/office/officeart/2005/8/layout/hProcess4"/>
    <dgm:cxn modelId="{84F1D738-39EA-424A-81D2-2AFA6E9188D2}" type="presParOf" srcId="{66E156A9-DD63-4E8A-89FE-41E0B963B4F1}" destId="{F50E351F-B635-4BBA-9A5B-306A66035F09}" srcOrd="4" destOrd="0" presId="urn:microsoft.com/office/officeart/2005/8/layout/hProcess4"/>
    <dgm:cxn modelId="{6222D743-8BBC-4263-92BF-3D06606DB0B9}" type="presParOf" srcId="{323E80FB-EAF7-47EF-B1D4-7B449D1A2E72}" destId="{A2A7ABAE-BCCD-4F0F-B525-097CA5378486}" srcOrd="1" destOrd="0" presId="urn:microsoft.com/office/officeart/2005/8/layout/hProcess4"/>
    <dgm:cxn modelId="{551A7FAD-AB9B-4CC4-B975-E467B8A4990B}" type="presParOf" srcId="{323E80FB-EAF7-47EF-B1D4-7B449D1A2E72}" destId="{07DD411A-5886-446E-8820-02A682A695CE}" srcOrd="2" destOrd="0" presId="urn:microsoft.com/office/officeart/2005/8/layout/hProcess4"/>
    <dgm:cxn modelId="{8B01DDEC-5325-4138-ACB3-93DD0ED6BF6B}" type="presParOf" srcId="{07DD411A-5886-446E-8820-02A682A695CE}" destId="{7A816C1A-5246-4126-81DE-588E60A95E0B}" srcOrd="0" destOrd="0" presId="urn:microsoft.com/office/officeart/2005/8/layout/hProcess4"/>
    <dgm:cxn modelId="{6DB6C085-269C-4B3B-ADCD-95B3C8AE017E}" type="presParOf" srcId="{07DD411A-5886-446E-8820-02A682A695CE}" destId="{0B08F303-9631-4C84-A586-A6DCF8059D56}" srcOrd="1" destOrd="0" presId="urn:microsoft.com/office/officeart/2005/8/layout/hProcess4"/>
    <dgm:cxn modelId="{D0820C00-FE32-432E-A909-639BB941B589}" type="presParOf" srcId="{07DD411A-5886-446E-8820-02A682A695CE}" destId="{714E291C-0C46-4809-A2AF-DC5007F4E917}" srcOrd="2" destOrd="0" presId="urn:microsoft.com/office/officeart/2005/8/layout/hProcess4"/>
    <dgm:cxn modelId="{97A9C10A-54B8-4529-8C2E-AB07283D6760}" type="presParOf" srcId="{07DD411A-5886-446E-8820-02A682A695CE}" destId="{7DAD46BC-70E2-401F-9234-39AE286F91C7}" srcOrd="3" destOrd="0" presId="urn:microsoft.com/office/officeart/2005/8/layout/hProcess4"/>
    <dgm:cxn modelId="{E07F85EE-8B29-4949-B636-BB81130A6753}" type="presParOf" srcId="{07DD411A-5886-446E-8820-02A682A695CE}" destId="{AD0E2825-70DA-4711-9C24-F7CD31A4FDF7}" srcOrd="4" destOrd="0" presId="urn:microsoft.com/office/officeart/2005/8/layout/hProcess4"/>
    <dgm:cxn modelId="{5D8E9FFA-B07E-40B8-8EF1-4367EB26C83A}" type="presParOf" srcId="{323E80FB-EAF7-47EF-B1D4-7B449D1A2E72}" destId="{A3A0F93B-E518-4AFA-8725-4434F862DBE5}" srcOrd="3" destOrd="0" presId="urn:microsoft.com/office/officeart/2005/8/layout/hProcess4"/>
    <dgm:cxn modelId="{36FA4C61-6E2B-4E89-9C4B-A06FE39A99D5}" type="presParOf" srcId="{323E80FB-EAF7-47EF-B1D4-7B449D1A2E72}" destId="{2C77BD7A-E3D3-4D58-99C3-69FEE381CDA3}" srcOrd="4" destOrd="0" presId="urn:microsoft.com/office/officeart/2005/8/layout/hProcess4"/>
    <dgm:cxn modelId="{9D684E0A-8A70-4625-A099-2030AE7B5CEB}" type="presParOf" srcId="{2C77BD7A-E3D3-4D58-99C3-69FEE381CDA3}" destId="{36791859-B545-4C7D-A9DE-902F955C6CA7}" srcOrd="0" destOrd="0" presId="urn:microsoft.com/office/officeart/2005/8/layout/hProcess4"/>
    <dgm:cxn modelId="{558ECA78-D3A9-4679-843B-4A9130D86B91}" type="presParOf" srcId="{2C77BD7A-E3D3-4D58-99C3-69FEE381CDA3}" destId="{D933A169-9D01-46FD-99D9-22A7FF50D936}" srcOrd="1" destOrd="0" presId="urn:microsoft.com/office/officeart/2005/8/layout/hProcess4"/>
    <dgm:cxn modelId="{B25A1E58-0BFB-4C31-BB82-E44B580DDBFD}" type="presParOf" srcId="{2C77BD7A-E3D3-4D58-99C3-69FEE381CDA3}" destId="{9607359D-4023-4A06-A678-1C2355E4341C}" srcOrd="2" destOrd="0" presId="urn:microsoft.com/office/officeart/2005/8/layout/hProcess4"/>
    <dgm:cxn modelId="{7FFD4C3D-287B-49E9-9FB6-88FEED71EC7F}" type="presParOf" srcId="{2C77BD7A-E3D3-4D58-99C3-69FEE381CDA3}" destId="{C32E81D2-6FBC-421A-BC1D-F0C3BEDF5680}" srcOrd="3" destOrd="0" presId="urn:microsoft.com/office/officeart/2005/8/layout/hProcess4"/>
    <dgm:cxn modelId="{A2BDC7A4-2D24-4D11-AE40-944E70D8B33B}" type="presParOf" srcId="{2C77BD7A-E3D3-4D58-99C3-69FEE381CDA3}" destId="{8B24E73A-C7BC-4463-B8F4-09DA6103FCA3}"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1E1B24-75E7-4CB8-B74C-8F05FBBF7A88}" type="doc">
      <dgm:prSet loTypeId="urn:microsoft.com/office/officeart/2005/8/layout/pList2#8" loCatId="list" qsTypeId="urn:microsoft.com/office/officeart/2005/8/quickstyle/simple1" qsCatId="simple" csTypeId="urn:microsoft.com/office/officeart/2005/8/colors/accent1_2" csCatId="accent1" phldr="1"/>
      <dgm:spPr/>
      <dgm:t>
        <a:bodyPr/>
        <a:lstStyle/>
        <a:p>
          <a:endParaRPr lang="es-NI"/>
        </a:p>
      </dgm:t>
    </dgm:pt>
    <dgm:pt modelId="{D01DF177-0447-44EF-BB96-AB330B20770F}">
      <dgm:prSet phldrT="[Texto]" custT="1"/>
      <dgm:spPr>
        <a:noFill/>
      </dgm:spPr>
      <dgm:t>
        <a:bodyPr/>
        <a:lstStyle/>
        <a:p>
          <a:r>
            <a:rPr lang="en-US" sz="1800" b="1" dirty="0" smtClean="0">
              <a:solidFill>
                <a:schemeClr val="tx1"/>
              </a:solidFill>
            </a:rPr>
            <a:t>Deep sea Port in the Caribbean</a:t>
          </a:r>
          <a:endParaRPr lang="es-NI" sz="1800" b="1" dirty="0">
            <a:solidFill>
              <a:schemeClr val="tx1"/>
            </a:solidFill>
          </a:endParaRPr>
        </a:p>
      </dgm:t>
    </dgm:pt>
    <dgm:pt modelId="{93EB3344-59C8-459E-8AA9-7F4E231B4860}" type="parTrans" cxnId="{8A73C476-D19D-476A-82A9-CEE0B228C935}">
      <dgm:prSet/>
      <dgm:spPr/>
      <dgm:t>
        <a:bodyPr/>
        <a:lstStyle/>
        <a:p>
          <a:endParaRPr lang="es-NI"/>
        </a:p>
      </dgm:t>
    </dgm:pt>
    <dgm:pt modelId="{093B7AED-A9A1-4FC8-89E2-D0944707BFE3}" type="sibTrans" cxnId="{8A73C476-D19D-476A-82A9-CEE0B228C935}">
      <dgm:prSet/>
      <dgm:spPr/>
      <dgm:t>
        <a:bodyPr/>
        <a:lstStyle/>
        <a:p>
          <a:endParaRPr lang="es-NI"/>
        </a:p>
      </dgm:t>
    </dgm:pt>
    <dgm:pt modelId="{E11DD65E-6ECA-4700-BBFE-80408EF4629B}">
      <dgm:prSet phldrT="[Texto]" custT="1"/>
      <dgm:spPr>
        <a:noFill/>
      </dgm:spPr>
      <dgm:t>
        <a:bodyPr/>
        <a:lstStyle/>
        <a:p>
          <a:r>
            <a:rPr lang="es-NI" sz="1800" b="1" dirty="0" err="1" smtClean="0">
              <a:solidFill>
                <a:schemeClr val="tx1"/>
              </a:solidFill>
            </a:rPr>
            <a:t>Bilwi</a:t>
          </a:r>
          <a:endParaRPr lang="es-NI" sz="1800" b="1" dirty="0">
            <a:solidFill>
              <a:schemeClr val="tx1"/>
            </a:solidFill>
          </a:endParaRPr>
        </a:p>
      </dgm:t>
    </dgm:pt>
    <dgm:pt modelId="{CB98836C-E1F4-4EFC-9013-F53A3EC02304}" type="parTrans" cxnId="{B251FC26-02BB-4660-BF2C-316D0F177463}">
      <dgm:prSet/>
      <dgm:spPr/>
      <dgm:t>
        <a:bodyPr/>
        <a:lstStyle/>
        <a:p>
          <a:endParaRPr lang="es-NI"/>
        </a:p>
      </dgm:t>
    </dgm:pt>
    <dgm:pt modelId="{F9C0CF71-7A3F-49B2-810A-2CAA50B391D4}" type="sibTrans" cxnId="{B251FC26-02BB-4660-BF2C-316D0F177463}">
      <dgm:prSet/>
      <dgm:spPr/>
      <dgm:t>
        <a:bodyPr/>
        <a:lstStyle/>
        <a:p>
          <a:endParaRPr lang="es-NI"/>
        </a:p>
      </dgm:t>
    </dgm:pt>
    <dgm:pt modelId="{DD8D0834-B9EE-4FD7-BAD6-7C923290D0F5}">
      <dgm:prSet phldrT="[Texto]" custT="1"/>
      <dgm:spPr>
        <a:noFill/>
      </dgm:spPr>
      <dgm:t>
        <a:bodyPr/>
        <a:lstStyle/>
        <a:p>
          <a:r>
            <a:rPr lang="es-NI" sz="1400" b="1" dirty="0" smtClean="0">
              <a:solidFill>
                <a:schemeClr val="tx1"/>
              </a:solidFill>
            </a:rPr>
            <a:t>Harbor </a:t>
          </a:r>
          <a:r>
            <a:rPr lang="es-NI" sz="1400" b="1" dirty="0" err="1" smtClean="0">
              <a:solidFill>
                <a:schemeClr val="tx1"/>
              </a:solidFill>
            </a:rPr>
            <a:t>Cruise</a:t>
          </a:r>
          <a:r>
            <a:rPr lang="es-NI" sz="1400" b="1" dirty="0" smtClean="0">
              <a:solidFill>
                <a:schemeClr val="tx1"/>
              </a:solidFill>
            </a:rPr>
            <a:t>, San Juan del Sur, Rivas </a:t>
          </a:r>
        </a:p>
        <a:p>
          <a:r>
            <a:rPr lang="es-NI" sz="1400" b="1" dirty="0" smtClean="0">
              <a:solidFill>
                <a:schemeClr val="tx1"/>
              </a:solidFill>
            </a:rPr>
            <a:t>(ROYAL CARIBBEAN)</a:t>
          </a:r>
        </a:p>
      </dgm:t>
    </dgm:pt>
    <dgm:pt modelId="{FB32212D-28AC-4F0C-B5A4-A728B7C6B1B3}" type="parTrans" cxnId="{F96C5597-05AE-4489-AEFA-EF8CAF83E922}">
      <dgm:prSet/>
      <dgm:spPr/>
      <dgm:t>
        <a:bodyPr/>
        <a:lstStyle/>
        <a:p>
          <a:endParaRPr lang="es-NI"/>
        </a:p>
      </dgm:t>
    </dgm:pt>
    <dgm:pt modelId="{72288FE5-7D25-416C-AEE1-DEA98080334E}" type="sibTrans" cxnId="{F96C5597-05AE-4489-AEFA-EF8CAF83E922}">
      <dgm:prSet/>
      <dgm:spPr/>
      <dgm:t>
        <a:bodyPr/>
        <a:lstStyle/>
        <a:p>
          <a:endParaRPr lang="es-NI"/>
        </a:p>
      </dgm:t>
    </dgm:pt>
    <dgm:pt modelId="{1D6BD069-7CB8-42CB-AA1B-ED0E9C86DB4A}" type="pres">
      <dgm:prSet presAssocID="{741E1B24-75E7-4CB8-B74C-8F05FBBF7A88}" presName="Name0" presStyleCnt="0">
        <dgm:presLayoutVars>
          <dgm:dir/>
          <dgm:resizeHandles val="exact"/>
        </dgm:presLayoutVars>
      </dgm:prSet>
      <dgm:spPr/>
      <dgm:t>
        <a:bodyPr/>
        <a:lstStyle/>
        <a:p>
          <a:endParaRPr lang="es-NI"/>
        </a:p>
      </dgm:t>
    </dgm:pt>
    <dgm:pt modelId="{EE81121F-698B-4FB1-A201-6E838D078CDB}" type="pres">
      <dgm:prSet presAssocID="{741E1B24-75E7-4CB8-B74C-8F05FBBF7A88}" presName="bkgdShp" presStyleLbl="alignAccFollowNode1" presStyleIdx="0" presStyleCnt="1"/>
      <dgm:spPr/>
    </dgm:pt>
    <dgm:pt modelId="{EB5798DA-21B9-4E9E-9BD8-E63BCEBDBF2A}" type="pres">
      <dgm:prSet presAssocID="{741E1B24-75E7-4CB8-B74C-8F05FBBF7A88}" presName="linComp" presStyleCnt="0"/>
      <dgm:spPr/>
    </dgm:pt>
    <dgm:pt modelId="{13334B2C-058D-4F56-9D31-7119F0EF3531}" type="pres">
      <dgm:prSet presAssocID="{D01DF177-0447-44EF-BB96-AB330B20770F}" presName="compNode" presStyleCnt="0"/>
      <dgm:spPr/>
    </dgm:pt>
    <dgm:pt modelId="{A17C127C-D625-4E46-9051-8A5511BC78D3}" type="pres">
      <dgm:prSet presAssocID="{D01DF177-0447-44EF-BB96-AB330B20770F}" presName="node" presStyleLbl="node1" presStyleIdx="0" presStyleCnt="3" custScaleY="49733" custLinFactNeighborY="-7958">
        <dgm:presLayoutVars>
          <dgm:bulletEnabled val="1"/>
        </dgm:presLayoutVars>
      </dgm:prSet>
      <dgm:spPr/>
      <dgm:t>
        <a:bodyPr/>
        <a:lstStyle/>
        <a:p>
          <a:endParaRPr lang="es-NI"/>
        </a:p>
      </dgm:t>
    </dgm:pt>
    <dgm:pt modelId="{7351CD64-B184-4CDD-BC8C-016BA293890A}" type="pres">
      <dgm:prSet presAssocID="{D01DF177-0447-44EF-BB96-AB330B20770F}" presName="invisiNode" presStyleLbl="node1" presStyleIdx="0" presStyleCnt="3"/>
      <dgm:spPr/>
    </dgm:pt>
    <dgm:pt modelId="{F59E3575-5A3D-4170-8E3B-0E3F8A5D2B72}" type="pres">
      <dgm:prSet presAssocID="{D01DF177-0447-44EF-BB96-AB330B20770F}" presName="imagNode" presStyleLbl="fgImgPlace1" presStyleIdx="0" presStyleCnt="3" custScaleY="205047"/>
      <dgm:spPr>
        <a:blipFill rotWithShape="1">
          <a:blip xmlns:r="http://schemas.openxmlformats.org/officeDocument/2006/relationships" r:embed="rId1"/>
          <a:stretch>
            <a:fillRect/>
          </a:stretch>
        </a:blipFill>
      </dgm:spPr>
    </dgm:pt>
    <dgm:pt modelId="{998BBD7E-45FF-429E-BA8B-EF9572A7C19C}" type="pres">
      <dgm:prSet presAssocID="{093B7AED-A9A1-4FC8-89E2-D0944707BFE3}" presName="sibTrans" presStyleLbl="sibTrans2D1" presStyleIdx="0" presStyleCnt="0"/>
      <dgm:spPr/>
      <dgm:t>
        <a:bodyPr/>
        <a:lstStyle/>
        <a:p>
          <a:endParaRPr lang="es-NI"/>
        </a:p>
      </dgm:t>
    </dgm:pt>
    <dgm:pt modelId="{3F0EA737-C0EA-462E-AE2B-3D1BB8F9B6FA}" type="pres">
      <dgm:prSet presAssocID="{E11DD65E-6ECA-4700-BBFE-80408EF4629B}" presName="compNode" presStyleCnt="0"/>
      <dgm:spPr/>
    </dgm:pt>
    <dgm:pt modelId="{8909EB81-D569-4BAB-83CA-ECFCBE83AE02}" type="pres">
      <dgm:prSet presAssocID="{E11DD65E-6ECA-4700-BBFE-80408EF4629B}" presName="node" presStyleLbl="node1" presStyleIdx="1" presStyleCnt="3" custScaleY="32888" custLinFactNeighborY="-12765">
        <dgm:presLayoutVars>
          <dgm:bulletEnabled val="1"/>
        </dgm:presLayoutVars>
      </dgm:prSet>
      <dgm:spPr/>
      <dgm:t>
        <a:bodyPr/>
        <a:lstStyle/>
        <a:p>
          <a:endParaRPr lang="es-NI"/>
        </a:p>
      </dgm:t>
    </dgm:pt>
    <dgm:pt modelId="{A645818D-A88B-4BD9-A194-EB7E394F7FC9}" type="pres">
      <dgm:prSet presAssocID="{E11DD65E-6ECA-4700-BBFE-80408EF4629B}" presName="invisiNode" presStyleLbl="node1" presStyleIdx="1" presStyleCnt="3"/>
      <dgm:spPr/>
    </dgm:pt>
    <dgm:pt modelId="{B424FB8A-EDBC-460E-A8A9-1E46F1776D04}" type="pres">
      <dgm:prSet presAssocID="{E11DD65E-6ECA-4700-BBFE-80408EF4629B}" presName="imagNode" presStyleLbl="fgImgPlace1" presStyleIdx="1" presStyleCnt="3" custScaleY="188517" custLinFactNeighborY="-7899"/>
      <dgm:spPr>
        <a:blipFill rotWithShape="1">
          <a:blip xmlns:r="http://schemas.openxmlformats.org/officeDocument/2006/relationships" r:embed="rId2"/>
          <a:stretch>
            <a:fillRect/>
          </a:stretch>
        </a:blipFill>
      </dgm:spPr>
    </dgm:pt>
    <dgm:pt modelId="{674CA868-C59D-42FB-8A1F-C1CF30662201}" type="pres">
      <dgm:prSet presAssocID="{F9C0CF71-7A3F-49B2-810A-2CAA50B391D4}" presName="sibTrans" presStyleLbl="sibTrans2D1" presStyleIdx="0" presStyleCnt="0"/>
      <dgm:spPr/>
      <dgm:t>
        <a:bodyPr/>
        <a:lstStyle/>
        <a:p>
          <a:endParaRPr lang="es-NI"/>
        </a:p>
      </dgm:t>
    </dgm:pt>
    <dgm:pt modelId="{8390D093-F619-4D6B-9F94-19C4EA269310}" type="pres">
      <dgm:prSet presAssocID="{DD8D0834-B9EE-4FD7-BAD6-7C923290D0F5}" presName="compNode" presStyleCnt="0"/>
      <dgm:spPr/>
    </dgm:pt>
    <dgm:pt modelId="{250327C5-6FAD-4752-986D-D09284CB88AA}" type="pres">
      <dgm:prSet presAssocID="{DD8D0834-B9EE-4FD7-BAD6-7C923290D0F5}" presName="node" presStyleLbl="node1" presStyleIdx="2" presStyleCnt="3" custScaleY="69519" custLinFactNeighborY="-4008">
        <dgm:presLayoutVars>
          <dgm:bulletEnabled val="1"/>
        </dgm:presLayoutVars>
      </dgm:prSet>
      <dgm:spPr/>
      <dgm:t>
        <a:bodyPr/>
        <a:lstStyle/>
        <a:p>
          <a:endParaRPr lang="es-NI"/>
        </a:p>
      </dgm:t>
    </dgm:pt>
    <dgm:pt modelId="{420668E1-663D-4847-A549-DB9C31F41008}" type="pres">
      <dgm:prSet presAssocID="{DD8D0834-B9EE-4FD7-BAD6-7C923290D0F5}" presName="invisiNode" presStyleLbl="node1" presStyleIdx="2" presStyleCnt="3"/>
      <dgm:spPr/>
    </dgm:pt>
    <dgm:pt modelId="{EADA7179-961E-4145-A2CA-B8EC18B688E0}" type="pres">
      <dgm:prSet presAssocID="{DD8D0834-B9EE-4FD7-BAD6-7C923290D0F5}" presName="imagNode" presStyleLbl="fgImgPlace1" presStyleIdx="2" presStyleCnt="3" custScaleY="170691" custLinFactNeighborY="6013"/>
      <dgm:spPr>
        <a:blipFill rotWithShape="1">
          <a:blip xmlns:r="http://schemas.openxmlformats.org/officeDocument/2006/relationships" r:embed="rId3"/>
          <a:stretch>
            <a:fillRect/>
          </a:stretch>
        </a:blipFill>
      </dgm:spPr>
    </dgm:pt>
  </dgm:ptLst>
  <dgm:cxnLst>
    <dgm:cxn modelId="{11BB8347-45D6-4EE0-9CEC-0BFF61FA8770}" type="presOf" srcId="{741E1B24-75E7-4CB8-B74C-8F05FBBF7A88}" destId="{1D6BD069-7CB8-42CB-AA1B-ED0E9C86DB4A}" srcOrd="0" destOrd="0" presId="urn:microsoft.com/office/officeart/2005/8/layout/pList2#8"/>
    <dgm:cxn modelId="{E9DFD2FD-CFB8-4DF9-8E84-818607AC5233}" type="presOf" srcId="{F9C0CF71-7A3F-49B2-810A-2CAA50B391D4}" destId="{674CA868-C59D-42FB-8A1F-C1CF30662201}" srcOrd="0" destOrd="0" presId="urn:microsoft.com/office/officeart/2005/8/layout/pList2#8"/>
    <dgm:cxn modelId="{54563227-15E7-43C0-9E34-69746E324446}" type="presOf" srcId="{DD8D0834-B9EE-4FD7-BAD6-7C923290D0F5}" destId="{250327C5-6FAD-4752-986D-D09284CB88AA}" srcOrd="0" destOrd="0" presId="urn:microsoft.com/office/officeart/2005/8/layout/pList2#8"/>
    <dgm:cxn modelId="{2EEEF3BE-68D0-4DB3-B697-8F1581305591}" type="presOf" srcId="{E11DD65E-6ECA-4700-BBFE-80408EF4629B}" destId="{8909EB81-D569-4BAB-83CA-ECFCBE83AE02}" srcOrd="0" destOrd="0" presId="urn:microsoft.com/office/officeart/2005/8/layout/pList2#8"/>
    <dgm:cxn modelId="{B251FC26-02BB-4660-BF2C-316D0F177463}" srcId="{741E1B24-75E7-4CB8-B74C-8F05FBBF7A88}" destId="{E11DD65E-6ECA-4700-BBFE-80408EF4629B}" srcOrd="1" destOrd="0" parTransId="{CB98836C-E1F4-4EFC-9013-F53A3EC02304}" sibTransId="{F9C0CF71-7A3F-49B2-810A-2CAA50B391D4}"/>
    <dgm:cxn modelId="{4DB073A2-1F37-4B36-91DC-03D0C81D548A}" type="presOf" srcId="{D01DF177-0447-44EF-BB96-AB330B20770F}" destId="{A17C127C-D625-4E46-9051-8A5511BC78D3}" srcOrd="0" destOrd="0" presId="urn:microsoft.com/office/officeart/2005/8/layout/pList2#8"/>
    <dgm:cxn modelId="{8A73C476-D19D-476A-82A9-CEE0B228C935}" srcId="{741E1B24-75E7-4CB8-B74C-8F05FBBF7A88}" destId="{D01DF177-0447-44EF-BB96-AB330B20770F}" srcOrd="0" destOrd="0" parTransId="{93EB3344-59C8-459E-8AA9-7F4E231B4860}" sibTransId="{093B7AED-A9A1-4FC8-89E2-D0944707BFE3}"/>
    <dgm:cxn modelId="{F96C5597-05AE-4489-AEFA-EF8CAF83E922}" srcId="{741E1B24-75E7-4CB8-B74C-8F05FBBF7A88}" destId="{DD8D0834-B9EE-4FD7-BAD6-7C923290D0F5}" srcOrd="2" destOrd="0" parTransId="{FB32212D-28AC-4F0C-B5A4-A728B7C6B1B3}" sibTransId="{72288FE5-7D25-416C-AEE1-DEA98080334E}"/>
    <dgm:cxn modelId="{F046BB64-5B83-4E38-B9B5-BD878C6FF12E}" type="presOf" srcId="{093B7AED-A9A1-4FC8-89E2-D0944707BFE3}" destId="{998BBD7E-45FF-429E-BA8B-EF9572A7C19C}" srcOrd="0" destOrd="0" presId="urn:microsoft.com/office/officeart/2005/8/layout/pList2#8"/>
    <dgm:cxn modelId="{B1B7E191-8215-4F44-B09B-6749EDB20893}" type="presParOf" srcId="{1D6BD069-7CB8-42CB-AA1B-ED0E9C86DB4A}" destId="{EE81121F-698B-4FB1-A201-6E838D078CDB}" srcOrd="0" destOrd="0" presId="urn:microsoft.com/office/officeart/2005/8/layout/pList2#8"/>
    <dgm:cxn modelId="{E2C9D580-C5B9-4F29-9E2D-0C7FD7FA4A02}" type="presParOf" srcId="{1D6BD069-7CB8-42CB-AA1B-ED0E9C86DB4A}" destId="{EB5798DA-21B9-4E9E-9BD8-E63BCEBDBF2A}" srcOrd="1" destOrd="0" presId="urn:microsoft.com/office/officeart/2005/8/layout/pList2#8"/>
    <dgm:cxn modelId="{14344034-E1D2-4155-A805-EED88260797C}" type="presParOf" srcId="{EB5798DA-21B9-4E9E-9BD8-E63BCEBDBF2A}" destId="{13334B2C-058D-4F56-9D31-7119F0EF3531}" srcOrd="0" destOrd="0" presId="urn:microsoft.com/office/officeart/2005/8/layout/pList2#8"/>
    <dgm:cxn modelId="{A0D05A8F-4CCE-4759-A208-0F12BE78BDDB}" type="presParOf" srcId="{13334B2C-058D-4F56-9D31-7119F0EF3531}" destId="{A17C127C-D625-4E46-9051-8A5511BC78D3}" srcOrd="0" destOrd="0" presId="urn:microsoft.com/office/officeart/2005/8/layout/pList2#8"/>
    <dgm:cxn modelId="{044A6C4C-0193-46E6-8CB8-83FE2AAA3873}" type="presParOf" srcId="{13334B2C-058D-4F56-9D31-7119F0EF3531}" destId="{7351CD64-B184-4CDD-BC8C-016BA293890A}" srcOrd="1" destOrd="0" presId="urn:microsoft.com/office/officeart/2005/8/layout/pList2#8"/>
    <dgm:cxn modelId="{052330E1-7718-45E0-8275-D47464ACEC83}" type="presParOf" srcId="{13334B2C-058D-4F56-9D31-7119F0EF3531}" destId="{F59E3575-5A3D-4170-8E3B-0E3F8A5D2B72}" srcOrd="2" destOrd="0" presId="urn:microsoft.com/office/officeart/2005/8/layout/pList2#8"/>
    <dgm:cxn modelId="{91DFA917-7806-40F6-BE52-F8C16D2FC24C}" type="presParOf" srcId="{EB5798DA-21B9-4E9E-9BD8-E63BCEBDBF2A}" destId="{998BBD7E-45FF-429E-BA8B-EF9572A7C19C}" srcOrd="1" destOrd="0" presId="urn:microsoft.com/office/officeart/2005/8/layout/pList2#8"/>
    <dgm:cxn modelId="{37A31A0F-E293-496F-8652-B8B21BC6747C}" type="presParOf" srcId="{EB5798DA-21B9-4E9E-9BD8-E63BCEBDBF2A}" destId="{3F0EA737-C0EA-462E-AE2B-3D1BB8F9B6FA}" srcOrd="2" destOrd="0" presId="urn:microsoft.com/office/officeart/2005/8/layout/pList2#8"/>
    <dgm:cxn modelId="{8DF296E3-A9BA-4782-B872-42CC5591013D}" type="presParOf" srcId="{3F0EA737-C0EA-462E-AE2B-3D1BB8F9B6FA}" destId="{8909EB81-D569-4BAB-83CA-ECFCBE83AE02}" srcOrd="0" destOrd="0" presId="urn:microsoft.com/office/officeart/2005/8/layout/pList2#8"/>
    <dgm:cxn modelId="{A97D35D2-CF64-4AB8-8E52-12B8986E91D0}" type="presParOf" srcId="{3F0EA737-C0EA-462E-AE2B-3D1BB8F9B6FA}" destId="{A645818D-A88B-4BD9-A194-EB7E394F7FC9}" srcOrd="1" destOrd="0" presId="urn:microsoft.com/office/officeart/2005/8/layout/pList2#8"/>
    <dgm:cxn modelId="{6D3F09EE-9EC1-4600-A15E-9BB9CC6ADB2D}" type="presParOf" srcId="{3F0EA737-C0EA-462E-AE2B-3D1BB8F9B6FA}" destId="{B424FB8A-EDBC-460E-A8A9-1E46F1776D04}" srcOrd="2" destOrd="0" presId="urn:microsoft.com/office/officeart/2005/8/layout/pList2#8"/>
    <dgm:cxn modelId="{23B5C01D-6A4B-4470-AC21-C71A4FA24A14}" type="presParOf" srcId="{EB5798DA-21B9-4E9E-9BD8-E63BCEBDBF2A}" destId="{674CA868-C59D-42FB-8A1F-C1CF30662201}" srcOrd="3" destOrd="0" presId="urn:microsoft.com/office/officeart/2005/8/layout/pList2#8"/>
    <dgm:cxn modelId="{BEAA4D6F-5C06-4500-8525-3C5C30DB9B13}" type="presParOf" srcId="{EB5798DA-21B9-4E9E-9BD8-E63BCEBDBF2A}" destId="{8390D093-F619-4D6B-9F94-19C4EA269310}" srcOrd="4" destOrd="0" presId="urn:microsoft.com/office/officeart/2005/8/layout/pList2#8"/>
    <dgm:cxn modelId="{D570CDE7-3E8A-469F-AB23-F6B722851A7D}" type="presParOf" srcId="{8390D093-F619-4D6B-9F94-19C4EA269310}" destId="{250327C5-6FAD-4752-986D-D09284CB88AA}" srcOrd="0" destOrd="0" presId="urn:microsoft.com/office/officeart/2005/8/layout/pList2#8"/>
    <dgm:cxn modelId="{E3538794-9AD5-49C9-B5A4-5576F90BB525}" type="presParOf" srcId="{8390D093-F619-4D6B-9F94-19C4EA269310}" destId="{420668E1-663D-4847-A549-DB9C31F41008}" srcOrd="1" destOrd="0" presId="urn:microsoft.com/office/officeart/2005/8/layout/pList2#8"/>
    <dgm:cxn modelId="{18CB6612-C959-40C6-BB18-9B61B5660084}" type="presParOf" srcId="{8390D093-F619-4D6B-9F94-19C4EA269310}" destId="{EADA7179-961E-4145-A2CA-B8EC18B688E0}" srcOrd="2" destOrd="0" presId="urn:microsoft.com/office/officeart/2005/8/layout/pList2#8"/>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CAB6D6-658E-46FE-9D14-8A54050FEBA2}" type="doc">
      <dgm:prSet loTypeId="urn:microsoft.com/office/officeart/2005/8/layout/pList2#1" loCatId="list" qsTypeId="urn:microsoft.com/office/officeart/2005/8/quickstyle/simple1" qsCatId="simple" csTypeId="urn:microsoft.com/office/officeart/2005/8/colors/accent1_2" csCatId="accent1" phldr="1"/>
      <dgm:spPr/>
      <dgm:t>
        <a:bodyPr/>
        <a:lstStyle/>
        <a:p>
          <a:endParaRPr lang="es-NI"/>
        </a:p>
      </dgm:t>
    </dgm:pt>
    <dgm:pt modelId="{7AE98532-606F-454D-BEB9-3D713CE013F3}">
      <dgm:prSet phldrT="[Texto]" custT="1"/>
      <dgm:spPr>
        <a:noFill/>
      </dgm:spPr>
      <dgm:t>
        <a:bodyPr/>
        <a:lstStyle/>
        <a:p>
          <a:r>
            <a:rPr lang="es-NI" sz="1800" b="1" dirty="0" smtClean="0">
              <a:solidFill>
                <a:srgbClr val="0070C0"/>
              </a:solidFill>
            </a:rPr>
            <a:t>Punta </a:t>
          </a:r>
          <a:r>
            <a:rPr lang="es-NI" sz="1800" b="1" dirty="0" err="1" smtClean="0">
              <a:solidFill>
                <a:srgbClr val="0070C0"/>
              </a:solidFill>
            </a:rPr>
            <a:t>Huete</a:t>
          </a:r>
          <a:r>
            <a:rPr lang="es-NI" sz="1800" b="1" dirty="0" smtClean="0">
              <a:solidFill>
                <a:srgbClr val="0070C0"/>
              </a:solidFill>
            </a:rPr>
            <a:t> (Managua)</a:t>
          </a:r>
          <a:endParaRPr lang="es-NI" sz="1800" b="1" dirty="0">
            <a:solidFill>
              <a:srgbClr val="0070C0"/>
            </a:solidFill>
          </a:endParaRPr>
        </a:p>
      </dgm:t>
    </dgm:pt>
    <dgm:pt modelId="{B08BBAFD-98D8-4704-9F5C-4A2C52A38329}" type="parTrans" cxnId="{9CEB3778-9009-45DC-991F-3C1406098354}">
      <dgm:prSet/>
      <dgm:spPr/>
      <dgm:t>
        <a:bodyPr/>
        <a:lstStyle/>
        <a:p>
          <a:endParaRPr lang="es-NI"/>
        </a:p>
      </dgm:t>
    </dgm:pt>
    <dgm:pt modelId="{4EFEBE42-57B1-44EF-BECB-AF7E163A6732}" type="sibTrans" cxnId="{9CEB3778-9009-45DC-991F-3C1406098354}">
      <dgm:prSet/>
      <dgm:spPr/>
      <dgm:t>
        <a:bodyPr/>
        <a:lstStyle/>
        <a:p>
          <a:endParaRPr lang="es-NI"/>
        </a:p>
      </dgm:t>
    </dgm:pt>
    <dgm:pt modelId="{908B8AD4-792B-4BB8-9246-E39FA4562162}">
      <dgm:prSet phldrT="[Texto]" custT="1"/>
      <dgm:spPr>
        <a:noFill/>
      </dgm:spPr>
      <dgm:t>
        <a:bodyPr/>
        <a:lstStyle/>
        <a:p>
          <a:r>
            <a:rPr lang="es-NI" sz="1800" b="1" dirty="0" smtClean="0">
              <a:solidFill>
                <a:srgbClr val="0070C0"/>
              </a:solidFill>
            </a:rPr>
            <a:t>San Carlos, Rio San Juan</a:t>
          </a:r>
          <a:endParaRPr lang="es-NI" sz="1800" b="1" dirty="0">
            <a:solidFill>
              <a:srgbClr val="0070C0"/>
            </a:solidFill>
          </a:endParaRPr>
        </a:p>
      </dgm:t>
    </dgm:pt>
    <dgm:pt modelId="{10F02A53-79B9-4C42-AE61-25E391DE620C}" type="parTrans" cxnId="{4E92C4B1-3E61-4D49-8F40-F5E6A32693CD}">
      <dgm:prSet/>
      <dgm:spPr/>
      <dgm:t>
        <a:bodyPr/>
        <a:lstStyle/>
        <a:p>
          <a:endParaRPr lang="es-NI"/>
        </a:p>
      </dgm:t>
    </dgm:pt>
    <dgm:pt modelId="{8EB77FDD-5B90-487D-AE57-AEE4C6E9FA95}" type="sibTrans" cxnId="{4E92C4B1-3E61-4D49-8F40-F5E6A32693CD}">
      <dgm:prSet/>
      <dgm:spPr/>
      <dgm:t>
        <a:bodyPr/>
        <a:lstStyle/>
        <a:p>
          <a:endParaRPr lang="es-NI"/>
        </a:p>
      </dgm:t>
    </dgm:pt>
    <dgm:pt modelId="{85E39F3E-47BA-4227-AF96-9536FC309311}">
      <dgm:prSet phldrT="[Texto]" custT="1"/>
      <dgm:spPr>
        <a:noFill/>
      </dgm:spPr>
      <dgm:t>
        <a:bodyPr/>
        <a:lstStyle/>
        <a:p>
          <a:r>
            <a:rPr lang="es-NI" sz="1800" b="1" dirty="0" smtClean="0">
              <a:solidFill>
                <a:srgbClr val="0070C0"/>
              </a:solidFill>
            </a:rPr>
            <a:t>San Juan de Nicaragua (Rio San Juan)</a:t>
          </a:r>
          <a:endParaRPr lang="es-NI" sz="1800" b="1" dirty="0">
            <a:solidFill>
              <a:srgbClr val="0070C0"/>
            </a:solidFill>
          </a:endParaRPr>
        </a:p>
      </dgm:t>
    </dgm:pt>
    <dgm:pt modelId="{BF74B60C-2A4E-49A7-986C-C4D59432991B}" type="parTrans" cxnId="{5C01879F-18DC-41C1-9C15-E09FF6266984}">
      <dgm:prSet/>
      <dgm:spPr/>
      <dgm:t>
        <a:bodyPr/>
        <a:lstStyle/>
        <a:p>
          <a:endParaRPr lang="es-NI"/>
        </a:p>
      </dgm:t>
    </dgm:pt>
    <dgm:pt modelId="{2A9D99D6-F394-4B2A-B485-B735F3F54AA3}" type="sibTrans" cxnId="{5C01879F-18DC-41C1-9C15-E09FF6266984}">
      <dgm:prSet/>
      <dgm:spPr/>
      <dgm:t>
        <a:bodyPr/>
        <a:lstStyle/>
        <a:p>
          <a:endParaRPr lang="es-NI"/>
        </a:p>
      </dgm:t>
    </dgm:pt>
    <dgm:pt modelId="{D2F509E0-1B5B-4E65-92EB-5FDF12D1FEAC}" type="pres">
      <dgm:prSet presAssocID="{65CAB6D6-658E-46FE-9D14-8A54050FEBA2}" presName="Name0" presStyleCnt="0">
        <dgm:presLayoutVars>
          <dgm:dir/>
          <dgm:resizeHandles val="exact"/>
        </dgm:presLayoutVars>
      </dgm:prSet>
      <dgm:spPr/>
      <dgm:t>
        <a:bodyPr/>
        <a:lstStyle/>
        <a:p>
          <a:endParaRPr lang="es-NI"/>
        </a:p>
      </dgm:t>
    </dgm:pt>
    <dgm:pt modelId="{D207D0FE-49AB-412F-9173-E370D39D58BF}" type="pres">
      <dgm:prSet presAssocID="{65CAB6D6-658E-46FE-9D14-8A54050FEBA2}" presName="bkgdShp" presStyleLbl="alignAccFollowNode1" presStyleIdx="0" presStyleCnt="1" custScaleY="122414"/>
      <dgm:spPr/>
      <dgm:t>
        <a:bodyPr/>
        <a:lstStyle/>
        <a:p>
          <a:endParaRPr lang="es-NI"/>
        </a:p>
      </dgm:t>
    </dgm:pt>
    <dgm:pt modelId="{B135873A-2F7E-4157-8DB6-1923975925B6}" type="pres">
      <dgm:prSet presAssocID="{65CAB6D6-658E-46FE-9D14-8A54050FEBA2}" presName="linComp" presStyleCnt="0"/>
      <dgm:spPr/>
    </dgm:pt>
    <dgm:pt modelId="{A325970F-4076-4E60-AF1F-46BE388E1F1E}" type="pres">
      <dgm:prSet presAssocID="{7AE98532-606F-454D-BEB9-3D713CE013F3}" presName="compNode" presStyleCnt="0"/>
      <dgm:spPr/>
    </dgm:pt>
    <dgm:pt modelId="{612C1A99-FE6D-4BDC-9AD4-9F5F1FC8840C}" type="pres">
      <dgm:prSet presAssocID="{7AE98532-606F-454D-BEB9-3D713CE013F3}" presName="node" presStyleLbl="node1" presStyleIdx="0" presStyleCnt="3" custScaleY="75549">
        <dgm:presLayoutVars>
          <dgm:bulletEnabled val="1"/>
        </dgm:presLayoutVars>
      </dgm:prSet>
      <dgm:spPr/>
      <dgm:t>
        <a:bodyPr/>
        <a:lstStyle/>
        <a:p>
          <a:endParaRPr lang="es-NI"/>
        </a:p>
      </dgm:t>
    </dgm:pt>
    <dgm:pt modelId="{8525618C-0DA0-4AAC-A747-0ECFBF466DD0}" type="pres">
      <dgm:prSet presAssocID="{7AE98532-606F-454D-BEB9-3D713CE013F3}" presName="invisiNode" presStyleLbl="node1" presStyleIdx="0" presStyleCnt="3"/>
      <dgm:spPr/>
    </dgm:pt>
    <dgm:pt modelId="{98F6103B-8189-4DD5-AC74-14907BE8EEA9}" type="pres">
      <dgm:prSet presAssocID="{7AE98532-606F-454D-BEB9-3D713CE013F3}" presName="imagNode" presStyleLbl="fgImgPlace1" presStyleIdx="0" presStyleCnt="3" custScaleY="182209" custLinFactNeighborX="1327" custLinFactNeighborY="-13890"/>
      <dgm:spPr>
        <a:blipFill rotWithShape="1">
          <a:blip xmlns:r="http://schemas.openxmlformats.org/officeDocument/2006/relationships" r:embed="rId1"/>
          <a:stretch>
            <a:fillRect/>
          </a:stretch>
        </a:blipFill>
      </dgm:spPr>
    </dgm:pt>
    <dgm:pt modelId="{5A89D08F-3A6F-4F40-9EB8-C96A4DE07D71}" type="pres">
      <dgm:prSet presAssocID="{4EFEBE42-57B1-44EF-BECB-AF7E163A6732}" presName="sibTrans" presStyleLbl="sibTrans2D1" presStyleIdx="0" presStyleCnt="0"/>
      <dgm:spPr/>
      <dgm:t>
        <a:bodyPr/>
        <a:lstStyle/>
        <a:p>
          <a:endParaRPr lang="es-NI"/>
        </a:p>
      </dgm:t>
    </dgm:pt>
    <dgm:pt modelId="{14E87304-353A-4A0D-B21A-1779735FC1F4}" type="pres">
      <dgm:prSet presAssocID="{908B8AD4-792B-4BB8-9246-E39FA4562162}" presName="compNode" presStyleCnt="0"/>
      <dgm:spPr/>
    </dgm:pt>
    <dgm:pt modelId="{EC2042B2-82B6-40D7-B6BC-4614808A8C43}" type="pres">
      <dgm:prSet presAssocID="{908B8AD4-792B-4BB8-9246-E39FA4562162}" presName="node" presStyleLbl="node1" presStyleIdx="1" presStyleCnt="3" custScaleY="71708" custLinFactNeighborY="-7810">
        <dgm:presLayoutVars>
          <dgm:bulletEnabled val="1"/>
        </dgm:presLayoutVars>
      </dgm:prSet>
      <dgm:spPr/>
      <dgm:t>
        <a:bodyPr/>
        <a:lstStyle/>
        <a:p>
          <a:endParaRPr lang="es-NI"/>
        </a:p>
      </dgm:t>
    </dgm:pt>
    <dgm:pt modelId="{FD9D620F-968F-4C56-8923-42D2E2136208}" type="pres">
      <dgm:prSet presAssocID="{908B8AD4-792B-4BB8-9246-E39FA4562162}" presName="invisiNode" presStyleLbl="node1" presStyleIdx="1" presStyleCnt="3"/>
      <dgm:spPr/>
    </dgm:pt>
    <dgm:pt modelId="{1E4ABC68-C4D6-45B3-8F61-4A9877C19A6E}" type="pres">
      <dgm:prSet presAssocID="{908B8AD4-792B-4BB8-9246-E39FA4562162}" presName="imagNode" presStyleLbl="fgImgPlace1" presStyleIdx="1" presStyleCnt="3" custScaleY="181459" custLinFactNeighborY="-17915"/>
      <dgm:spPr>
        <a:blipFill rotWithShape="1">
          <a:blip xmlns:r="http://schemas.openxmlformats.org/officeDocument/2006/relationships" r:embed="rId2"/>
          <a:stretch>
            <a:fillRect/>
          </a:stretch>
        </a:blipFill>
      </dgm:spPr>
    </dgm:pt>
    <dgm:pt modelId="{A9D40AD8-4FA3-44F3-BE14-984D6D268355}" type="pres">
      <dgm:prSet presAssocID="{8EB77FDD-5B90-487D-AE57-AEE4C6E9FA95}" presName="sibTrans" presStyleLbl="sibTrans2D1" presStyleIdx="0" presStyleCnt="0"/>
      <dgm:spPr/>
      <dgm:t>
        <a:bodyPr/>
        <a:lstStyle/>
        <a:p>
          <a:endParaRPr lang="es-NI"/>
        </a:p>
      </dgm:t>
    </dgm:pt>
    <dgm:pt modelId="{811BB225-FCC7-4F9A-8B52-FB6F351E02E2}" type="pres">
      <dgm:prSet presAssocID="{85E39F3E-47BA-4227-AF96-9536FC309311}" presName="compNode" presStyleCnt="0"/>
      <dgm:spPr/>
    </dgm:pt>
    <dgm:pt modelId="{AF3DED45-3638-4DAD-A505-42B420F52B81}" type="pres">
      <dgm:prSet presAssocID="{85E39F3E-47BA-4227-AF96-9536FC309311}" presName="node" presStyleLbl="node1" presStyleIdx="2" presStyleCnt="3" custScaleY="75549" custLinFactNeighborY="-3874">
        <dgm:presLayoutVars>
          <dgm:bulletEnabled val="1"/>
        </dgm:presLayoutVars>
      </dgm:prSet>
      <dgm:spPr/>
      <dgm:t>
        <a:bodyPr/>
        <a:lstStyle/>
        <a:p>
          <a:endParaRPr lang="es-NI"/>
        </a:p>
      </dgm:t>
    </dgm:pt>
    <dgm:pt modelId="{504B3342-6CCE-4B9A-A033-CA017974F101}" type="pres">
      <dgm:prSet presAssocID="{85E39F3E-47BA-4227-AF96-9536FC309311}" presName="invisiNode" presStyleLbl="node1" presStyleIdx="2" presStyleCnt="3"/>
      <dgm:spPr/>
    </dgm:pt>
    <dgm:pt modelId="{8F83E96B-7621-49C6-9F73-B85676262ABD}" type="pres">
      <dgm:prSet presAssocID="{85E39F3E-47BA-4227-AF96-9536FC309311}" presName="imagNode" presStyleLbl="fgImgPlace1" presStyleIdx="2" presStyleCnt="3" custScaleY="177019" custLinFactNeighborY="-15514"/>
      <dgm:spPr>
        <a:blipFill rotWithShape="1">
          <a:blip xmlns:r="http://schemas.openxmlformats.org/officeDocument/2006/relationships" r:embed="rId3"/>
          <a:stretch>
            <a:fillRect/>
          </a:stretch>
        </a:blipFill>
      </dgm:spPr>
    </dgm:pt>
  </dgm:ptLst>
  <dgm:cxnLst>
    <dgm:cxn modelId="{9CEB3778-9009-45DC-991F-3C1406098354}" srcId="{65CAB6D6-658E-46FE-9D14-8A54050FEBA2}" destId="{7AE98532-606F-454D-BEB9-3D713CE013F3}" srcOrd="0" destOrd="0" parTransId="{B08BBAFD-98D8-4704-9F5C-4A2C52A38329}" sibTransId="{4EFEBE42-57B1-44EF-BECB-AF7E163A6732}"/>
    <dgm:cxn modelId="{4E92C4B1-3E61-4D49-8F40-F5E6A32693CD}" srcId="{65CAB6D6-658E-46FE-9D14-8A54050FEBA2}" destId="{908B8AD4-792B-4BB8-9246-E39FA4562162}" srcOrd="1" destOrd="0" parTransId="{10F02A53-79B9-4C42-AE61-25E391DE620C}" sibTransId="{8EB77FDD-5B90-487D-AE57-AEE4C6E9FA95}"/>
    <dgm:cxn modelId="{57A1EB35-BFDB-49B7-A742-FDC9C5DA869A}" type="presOf" srcId="{8EB77FDD-5B90-487D-AE57-AEE4C6E9FA95}" destId="{A9D40AD8-4FA3-44F3-BE14-984D6D268355}" srcOrd="0" destOrd="0" presId="urn:microsoft.com/office/officeart/2005/8/layout/pList2#1"/>
    <dgm:cxn modelId="{B617EB57-5001-43A9-992F-00DFD3B67BD4}" type="presOf" srcId="{908B8AD4-792B-4BB8-9246-E39FA4562162}" destId="{EC2042B2-82B6-40D7-B6BC-4614808A8C43}" srcOrd="0" destOrd="0" presId="urn:microsoft.com/office/officeart/2005/8/layout/pList2#1"/>
    <dgm:cxn modelId="{5C01879F-18DC-41C1-9C15-E09FF6266984}" srcId="{65CAB6D6-658E-46FE-9D14-8A54050FEBA2}" destId="{85E39F3E-47BA-4227-AF96-9536FC309311}" srcOrd="2" destOrd="0" parTransId="{BF74B60C-2A4E-49A7-986C-C4D59432991B}" sibTransId="{2A9D99D6-F394-4B2A-B485-B735F3F54AA3}"/>
    <dgm:cxn modelId="{5906B95C-98D1-44FB-AE27-682B1EEC90AD}" type="presOf" srcId="{65CAB6D6-658E-46FE-9D14-8A54050FEBA2}" destId="{D2F509E0-1B5B-4E65-92EB-5FDF12D1FEAC}" srcOrd="0" destOrd="0" presId="urn:microsoft.com/office/officeart/2005/8/layout/pList2#1"/>
    <dgm:cxn modelId="{A3CD92D1-ECDC-408B-8961-1BF17BDCE7FB}" type="presOf" srcId="{4EFEBE42-57B1-44EF-BECB-AF7E163A6732}" destId="{5A89D08F-3A6F-4F40-9EB8-C96A4DE07D71}" srcOrd="0" destOrd="0" presId="urn:microsoft.com/office/officeart/2005/8/layout/pList2#1"/>
    <dgm:cxn modelId="{8DA4D3CB-D3A8-448F-A8A4-E9D3DBCD93B4}" type="presOf" srcId="{85E39F3E-47BA-4227-AF96-9536FC309311}" destId="{AF3DED45-3638-4DAD-A505-42B420F52B81}" srcOrd="0" destOrd="0" presId="urn:microsoft.com/office/officeart/2005/8/layout/pList2#1"/>
    <dgm:cxn modelId="{265C92B6-FF80-4FA6-8991-FEBE19C70BE2}" type="presOf" srcId="{7AE98532-606F-454D-BEB9-3D713CE013F3}" destId="{612C1A99-FE6D-4BDC-9AD4-9F5F1FC8840C}" srcOrd="0" destOrd="0" presId="urn:microsoft.com/office/officeart/2005/8/layout/pList2#1"/>
    <dgm:cxn modelId="{90D5E990-9245-4C88-920C-71A3D8C0917F}" type="presParOf" srcId="{D2F509E0-1B5B-4E65-92EB-5FDF12D1FEAC}" destId="{D207D0FE-49AB-412F-9173-E370D39D58BF}" srcOrd="0" destOrd="0" presId="urn:microsoft.com/office/officeart/2005/8/layout/pList2#1"/>
    <dgm:cxn modelId="{CA24B394-E759-4493-93D3-480DF7AF2A46}" type="presParOf" srcId="{D2F509E0-1B5B-4E65-92EB-5FDF12D1FEAC}" destId="{B135873A-2F7E-4157-8DB6-1923975925B6}" srcOrd="1" destOrd="0" presId="urn:microsoft.com/office/officeart/2005/8/layout/pList2#1"/>
    <dgm:cxn modelId="{823EC5ED-3FF7-4C36-83F5-5762691A5AAA}" type="presParOf" srcId="{B135873A-2F7E-4157-8DB6-1923975925B6}" destId="{A325970F-4076-4E60-AF1F-46BE388E1F1E}" srcOrd="0" destOrd="0" presId="urn:microsoft.com/office/officeart/2005/8/layout/pList2#1"/>
    <dgm:cxn modelId="{B72E7459-549C-456C-BA60-B080E5BEAE15}" type="presParOf" srcId="{A325970F-4076-4E60-AF1F-46BE388E1F1E}" destId="{612C1A99-FE6D-4BDC-9AD4-9F5F1FC8840C}" srcOrd="0" destOrd="0" presId="urn:microsoft.com/office/officeart/2005/8/layout/pList2#1"/>
    <dgm:cxn modelId="{4694BB4C-E1B9-4F79-91D4-434DD5BDAFC5}" type="presParOf" srcId="{A325970F-4076-4E60-AF1F-46BE388E1F1E}" destId="{8525618C-0DA0-4AAC-A747-0ECFBF466DD0}" srcOrd="1" destOrd="0" presId="urn:microsoft.com/office/officeart/2005/8/layout/pList2#1"/>
    <dgm:cxn modelId="{F705800A-9145-4EC9-8A26-310A0FA71379}" type="presParOf" srcId="{A325970F-4076-4E60-AF1F-46BE388E1F1E}" destId="{98F6103B-8189-4DD5-AC74-14907BE8EEA9}" srcOrd="2" destOrd="0" presId="urn:microsoft.com/office/officeart/2005/8/layout/pList2#1"/>
    <dgm:cxn modelId="{12F62DAC-EF8E-491F-BFEE-1AA1B01A6E69}" type="presParOf" srcId="{B135873A-2F7E-4157-8DB6-1923975925B6}" destId="{5A89D08F-3A6F-4F40-9EB8-C96A4DE07D71}" srcOrd="1" destOrd="0" presId="urn:microsoft.com/office/officeart/2005/8/layout/pList2#1"/>
    <dgm:cxn modelId="{B11FBF92-2753-47F0-BB46-D64DE47D99C7}" type="presParOf" srcId="{B135873A-2F7E-4157-8DB6-1923975925B6}" destId="{14E87304-353A-4A0D-B21A-1779735FC1F4}" srcOrd="2" destOrd="0" presId="urn:microsoft.com/office/officeart/2005/8/layout/pList2#1"/>
    <dgm:cxn modelId="{A66407BC-7508-4B2A-9343-717BF7746375}" type="presParOf" srcId="{14E87304-353A-4A0D-B21A-1779735FC1F4}" destId="{EC2042B2-82B6-40D7-B6BC-4614808A8C43}" srcOrd="0" destOrd="0" presId="urn:microsoft.com/office/officeart/2005/8/layout/pList2#1"/>
    <dgm:cxn modelId="{961E3B8E-001C-493A-AA3F-C20B3708375A}" type="presParOf" srcId="{14E87304-353A-4A0D-B21A-1779735FC1F4}" destId="{FD9D620F-968F-4C56-8923-42D2E2136208}" srcOrd="1" destOrd="0" presId="urn:microsoft.com/office/officeart/2005/8/layout/pList2#1"/>
    <dgm:cxn modelId="{A94AF33B-8650-4134-BA2E-04CD9EA02C66}" type="presParOf" srcId="{14E87304-353A-4A0D-B21A-1779735FC1F4}" destId="{1E4ABC68-C4D6-45B3-8F61-4A9877C19A6E}" srcOrd="2" destOrd="0" presId="urn:microsoft.com/office/officeart/2005/8/layout/pList2#1"/>
    <dgm:cxn modelId="{1EEA3D63-BE73-43E8-A4C7-9EE818EE83CE}" type="presParOf" srcId="{B135873A-2F7E-4157-8DB6-1923975925B6}" destId="{A9D40AD8-4FA3-44F3-BE14-984D6D268355}" srcOrd="3" destOrd="0" presId="urn:microsoft.com/office/officeart/2005/8/layout/pList2#1"/>
    <dgm:cxn modelId="{C611EE46-EA8C-472F-81FA-F204E1271464}" type="presParOf" srcId="{B135873A-2F7E-4157-8DB6-1923975925B6}" destId="{811BB225-FCC7-4F9A-8B52-FB6F351E02E2}" srcOrd="4" destOrd="0" presId="urn:microsoft.com/office/officeart/2005/8/layout/pList2#1"/>
    <dgm:cxn modelId="{E66A1294-AD3C-483E-AD85-E32A01F2CF1F}" type="presParOf" srcId="{811BB225-FCC7-4F9A-8B52-FB6F351E02E2}" destId="{AF3DED45-3638-4DAD-A505-42B420F52B81}" srcOrd="0" destOrd="0" presId="urn:microsoft.com/office/officeart/2005/8/layout/pList2#1"/>
    <dgm:cxn modelId="{53876310-CAC5-4AE8-9B0C-2AD7A72CAEA2}" type="presParOf" srcId="{811BB225-FCC7-4F9A-8B52-FB6F351E02E2}" destId="{504B3342-6CCE-4B9A-A033-CA017974F101}" srcOrd="1" destOrd="0" presId="urn:microsoft.com/office/officeart/2005/8/layout/pList2#1"/>
    <dgm:cxn modelId="{509B3BB8-F93C-4E31-992C-6D6E17154725}" type="presParOf" srcId="{811BB225-FCC7-4F9A-8B52-FB6F351E02E2}" destId="{8F83E96B-7621-49C6-9F73-B85676262ABD}"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CAB6D6-658E-46FE-9D14-8A54050FEBA2}" type="doc">
      <dgm:prSet loTypeId="urn:microsoft.com/office/officeart/2005/8/layout/pList2#2" loCatId="list" qsTypeId="urn:microsoft.com/office/officeart/2005/8/quickstyle/simple1" qsCatId="simple" csTypeId="urn:microsoft.com/office/officeart/2005/8/colors/accent1_2" csCatId="accent1" phldr="1"/>
      <dgm:spPr/>
    </dgm:pt>
    <dgm:pt modelId="{7AE98532-606F-454D-BEB9-3D713CE013F3}">
      <dgm:prSet phldrT="[Texto]" custT="1"/>
      <dgm:spPr>
        <a:noFill/>
      </dgm:spPr>
      <dgm:t>
        <a:bodyPr/>
        <a:lstStyle/>
        <a:p>
          <a:r>
            <a:rPr lang="es-NI" sz="1800" b="1" dirty="0" err="1" smtClean="0">
              <a:solidFill>
                <a:srgbClr val="0070C0"/>
              </a:solidFill>
            </a:rPr>
            <a:t>Montelimar</a:t>
          </a:r>
          <a:r>
            <a:rPr lang="es-NI" sz="1800" b="1" dirty="0" smtClean="0">
              <a:solidFill>
                <a:srgbClr val="0070C0"/>
              </a:solidFill>
            </a:rPr>
            <a:t> (Managua)</a:t>
          </a:r>
          <a:endParaRPr lang="es-NI" sz="1800" b="1" dirty="0">
            <a:solidFill>
              <a:srgbClr val="0070C0"/>
            </a:solidFill>
          </a:endParaRPr>
        </a:p>
      </dgm:t>
    </dgm:pt>
    <dgm:pt modelId="{B08BBAFD-98D8-4704-9F5C-4A2C52A38329}" type="parTrans" cxnId="{9CEB3778-9009-45DC-991F-3C1406098354}">
      <dgm:prSet/>
      <dgm:spPr/>
      <dgm:t>
        <a:bodyPr/>
        <a:lstStyle/>
        <a:p>
          <a:endParaRPr lang="es-NI"/>
        </a:p>
      </dgm:t>
    </dgm:pt>
    <dgm:pt modelId="{4EFEBE42-57B1-44EF-BECB-AF7E163A6732}" type="sibTrans" cxnId="{9CEB3778-9009-45DC-991F-3C1406098354}">
      <dgm:prSet/>
      <dgm:spPr/>
      <dgm:t>
        <a:bodyPr/>
        <a:lstStyle/>
        <a:p>
          <a:endParaRPr lang="es-NI"/>
        </a:p>
      </dgm:t>
    </dgm:pt>
    <dgm:pt modelId="{908B8AD4-792B-4BB8-9246-E39FA4562162}">
      <dgm:prSet phldrT="[Texto]" custT="1"/>
      <dgm:spPr>
        <a:noFill/>
      </dgm:spPr>
      <dgm:t>
        <a:bodyPr/>
        <a:lstStyle/>
        <a:p>
          <a:r>
            <a:rPr lang="es-NI" sz="1800" b="1" dirty="0" smtClean="0">
              <a:solidFill>
                <a:srgbClr val="0070C0"/>
              </a:solidFill>
            </a:rPr>
            <a:t>Playa Iguana (</a:t>
          </a:r>
          <a:r>
            <a:rPr lang="es-NI" sz="1800" b="1" dirty="0" err="1" smtClean="0">
              <a:solidFill>
                <a:srgbClr val="0070C0"/>
              </a:solidFill>
            </a:rPr>
            <a:t>Guacalito</a:t>
          </a:r>
          <a:r>
            <a:rPr lang="es-NI" sz="1800" b="1" dirty="0" smtClean="0">
              <a:solidFill>
                <a:srgbClr val="0070C0"/>
              </a:solidFill>
            </a:rPr>
            <a:t> de la Isla)</a:t>
          </a:r>
          <a:endParaRPr lang="es-NI" sz="1800" b="1" dirty="0">
            <a:solidFill>
              <a:srgbClr val="0070C0"/>
            </a:solidFill>
          </a:endParaRPr>
        </a:p>
      </dgm:t>
    </dgm:pt>
    <dgm:pt modelId="{10F02A53-79B9-4C42-AE61-25E391DE620C}" type="parTrans" cxnId="{4E92C4B1-3E61-4D49-8F40-F5E6A32693CD}">
      <dgm:prSet/>
      <dgm:spPr/>
      <dgm:t>
        <a:bodyPr/>
        <a:lstStyle/>
        <a:p>
          <a:endParaRPr lang="es-NI"/>
        </a:p>
      </dgm:t>
    </dgm:pt>
    <dgm:pt modelId="{8EB77FDD-5B90-487D-AE57-AEE4C6E9FA95}" type="sibTrans" cxnId="{4E92C4B1-3E61-4D49-8F40-F5E6A32693CD}">
      <dgm:prSet/>
      <dgm:spPr/>
      <dgm:t>
        <a:bodyPr/>
        <a:lstStyle/>
        <a:p>
          <a:endParaRPr lang="es-NI"/>
        </a:p>
      </dgm:t>
    </dgm:pt>
    <dgm:pt modelId="{85E39F3E-47BA-4227-AF96-9536FC309311}">
      <dgm:prSet phldrT="[Texto]" custT="1"/>
      <dgm:spPr>
        <a:noFill/>
      </dgm:spPr>
      <dgm:t>
        <a:bodyPr/>
        <a:lstStyle/>
        <a:p>
          <a:r>
            <a:rPr lang="es-NI" sz="1800" b="1" dirty="0" smtClean="0">
              <a:solidFill>
                <a:srgbClr val="0070C0"/>
              </a:solidFill>
            </a:rPr>
            <a:t>Isla  de </a:t>
          </a:r>
          <a:r>
            <a:rPr lang="es-NI" sz="1800" b="1" dirty="0" err="1" smtClean="0">
              <a:solidFill>
                <a:srgbClr val="0070C0"/>
              </a:solidFill>
            </a:rPr>
            <a:t>Ometepe</a:t>
          </a:r>
          <a:r>
            <a:rPr lang="es-NI" sz="1800" b="1" dirty="0" smtClean="0">
              <a:solidFill>
                <a:srgbClr val="0070C0"/>
              </a:solidFill>
            </a:rPr>
            <a:t> (Rivas)</a:t>
          </a:r>
          <a:endParaRPr lang="es-NI" sz="1800" b="1" dirty="0">
            <a:solidFill>
              <a:srgbClr val="0070C0"/>
            </a:solidFill>
          </a:endParaRPr>
        </a:p>
      </dgm:t>
    </dgm:pt>
    <dgm:pt modelId="{BF74B60C-2A4E-49A7-986C-C4D59432991B}" type="parTrans" cxnId="{5C01879F-18DC-41C1-9C15-E09FF6266984}">
      <dgm:prSet/>
      <dgm:spPr/>
      <dgm:t>
        <a:bodyPr/>
        <a:lstStyle/>
        <a:p>
          <a:endParaRPr lang="es-NI"/>
        </a:p>
      </dgm:t>
    </dgm:pt>
    <dgm:pt modelId="{2A9D99D6-F394-4B2A-B485-B735F3F54AA3}" type="sibTrans" cxnId="{5C01879F-18DC-41C1-9C15-E09FF6266984}">
      <dgm:prSet/>
      <dgm:spPr/>
      <dgm:t>
        <a:bodyPr/>
        <a:lstStyle/>
        <a:p>
          <a:endParaRPr lang="es-NI"/>
        </a:p>
      </dgm:t>
    </dgm:pt>
    <dgm:pt modelId="{975F743E-6871-470C-807C-23CC28120482}">
      <dgm:prSet phldrT="[Texto]" custT="1"/>
      <dgm:spPr>
        <a:noFill/>
      </dgm:spPr>
      <dgm:t>
        <a:bodyPr/>
        <a:lstStyle/>
        <a:p>
          <a:r>
            <a:rPr lang="es-NI" sz="1800" b="1" dirty="0" err="1" smtClean="0">
              <a:solidFill>
                <a:srgbClr val="0070C0"/>
              </a:solidFill>
            </a:rPr>
            <a:t>Airports</a:t>
          </a:r>
          <a:r>
            <a:rPr lang="es-NI" sz="1800" b="1" dirty="0" smtClean="0">
              <a:solidFill>
                <a:srgbClr val="0070C0"/>
              </a:solidFill>
            </a:rPr>
            <a:t> </a:t>
          </a:r>
          <a:r>
            <a:rPr lang="es-NI" sz="1800" b="1" dirty="0" err="1" smtClean="0">
              <a:solidFill>
                <a:srgbClr val="0070C0"/>
              </a:solidFill>
            </a:rPr>
            <a:t>improvements</a:t>
          </a:r>
          <a:r>
            <a:rPr lang="es-NI" sz="1800" b="1" dirty="0" smtClean="0">
              <a:solidFill>
                <a:srgbClr val="0070C0"/>
              </a:solidFill>
            </a:rPr>
            <a:t> in </a:t>
          </a:r>
          <a:r>
            <a:rPr lang="es-NI" sz="1800" b="1" dirty="0" err="1" smtClean="0">
              <a:solidFill>
                <a:srgbClr val="0070C0"/>
              </a:solidFill>
            </a:rPr>
            <a:t>the</a:t>
          </a:r>
          <a:r>
            <a:rPr lang="es-NI" sz="1800" b="1" dirty="0" smtClean="0">
              <a:solidFill>
                <a:srgbClr val="0070C0"/>
              </a:solidFill>
            </a:rPr>
            <a:t> </a:t>
          </a:r>
          <a:r>
            <a:rPr lang="es-NI" sz="1800" b="1" dirty="0" err="1" smtClean="0">
              <a:solidFill>
                <a:srgbClr val="0070C0"/>
              </a:solidFill>
            </a:rPr>
            <a:t>Caribbean</a:t>
          </a:r>
          <a:endParaRPr lang="es-NI" sz="1800" b="1" dirty="0">
            <a:solidFill>
              <a:srgbClr val="0070C0"/>
            </a:solidFill>
          </a:endParaRPr>
        </a:p>
      </dgm:t>
    </dgm:pt>
    <dgm:pt modelId="{88D41499-B4D8-40C4-B6DE-99FE65DECFE4}" type="parTrans" cxnId="{8583D919-3AD9-4396-A79D-F8A1A83DA1BC}">
      <dgm:prSet/>
      <dgm:spPr/>
      <dgm:t>
        <a:bodyPr/>
        <a:lstStyle/>
        <a:p>
          <a:endParaRPr lang="es-NI"/>
        </a:p>
      </dgm:t>
    </dgm:pt>
    <dgm:pt modelId="{9DBD9D38-F3CD-49B7-8A8C-9F8BE75F36BF}" type="sibTrans" cxnId="{8583D919-3AD9-4396-A79D-F8A1A83DA1BC}">
      <dgm:prSet/>
      <dgm:spPr/>
      <dgm:t>
        <a:bodyPr/>
        <a:lstStyle/>
        <a:p>
          <a:endParaRPr lang="es-NI"/>
        </a:p>
      </dgm:t>
    </dgm:pt>
    <dgm:pt modelId="{D2F509E0-1B5B-4E65-92EB-5FDF12D1FEAC}" type="pres">
      <dgm:prSet presAssocID="{65CAB6D6-658E-46FE-9D14-8A54050FEBA2}" presName="Name0" presStyleCnt="0">
        <dgm:presLayoutVars>
          <dgm:dir/>
          <dgm:resizeHandles val="exact"/>
        </dgm:presLayoutVars>
      </dgm:prSet>
      <dgm:spPr/>
    </dgm:pt>
    <dgm:pt modelId="{D207D0FE-49AB-412F-9173-E370D39D58BF}" type="pres">
      <dgm:prSet presAssocID="{65CAB6D6-658E-46FE-9D14-8A54050FEBA2}" presName="bkgdShp" presStyleLbl="alignAccFollowNode1" presStyleIdx="0" presStyleCnt="1" custLinFactNeighborY="-6734"/>
      <dgm:spPr/>
    </dgm:pt>
    <dgm:pt modelId="{B135873A-2F7E-4157-8DB6-1923975925B6}" type="pres">
      <dgm:prSet presAssocID="{65CAB6D6-658E-46FE-9D14-8A54050FEBA2}" presName="linComp" presStyleCnt="0"/>
      <dgm:spPr/>
    </dgm:pt>
    <dgm:pt modelId="{A325970F-4076-4E60-AF1F-46BE388E1F1E}" type="pres">
      <dgm:prSet presAssocID="{7AE98532-606F-454D-BEB9-3D713CE013F3}" presName="compNode" presStyleCnt="0"/>
      <dgm:spPr/>
    </dgm:pt>
    <dgm:pt modelId="{612C1A99-FE6D-4BDC-9AD4-9F5F1FC8840C}" type="pres">
      <dgm:prSet presAssocID="{7AE98532-606F-454D-BEB9-3D713CE013F3}" presName="node" presStyleLbl="node1" presStyleIdx="0" presStyleCnt="4" custScaleX="112210" custScaleY="66942" custLinFactNeighborY="-2334">
        <dgm:presLayoutVars>
          <dgm:bulletEnabled val="1"/>
        </dgm:presLayoutVars>
      </dgm:prSet>
      <dgm:spPr/>
      <dgm:t>
        <a:bodyPr/>
        <a:lstStyle/>
        <a:p>
          <a:endParaRPr lang="es-NI"/>
        </a:p>
      </dgm:t>
    </dgm:pt>
    <dgm:pt modelId="{8525618C-0DA0-4AAC-A747-0ECFBF466DD0}" type="pres">
      <dgm:prSet presAssocID="{7AE98532-606F-454D-BEB9-3D713CE013F3}" presName="invisiNode" presStyleLbl="node1" presStyleIdx="0" presStyleCnt="4"/>
      <dgm:spPr/>
    </dgm:pt>
    <dgm:pt modelId="{98F6103B-8189-4DD5-AC74-14907BE8EEA9}" type="pres">
      <dgm:prSet presAssocID="{7AE98532-606F-454D-BEB9-3D713CE013F3}" presName="imagNode" presStyleLbl="fgImgPlace1" presStyleIdx="0" presStyleCnt="4" custScaleY="176720" custLinFactNeighborY="4248"/>
      <dgm:spPr>
        <a:blipFill rotWithShape="1">
          <a:blip xmlns:r="http://schemas.openxmlformats.org/officeDocument/2006/relationships" r:embed="rId1"/>
          <a:stretch>
            <a:fillRect/>
          </a:stretch>
        </a:blipFill>
      </dgm:spPr>
    </dgm:pt>
    <dgm:pt modelId="{5A89D08F-3A6F-4F40-9EB8-C96A4DE07D71}" type="pres">
      <dgm:prSet presAssocID="{4EFEBE42-57B1-44EF-BECB-AF7E163A6732}" presName="sibTrans" presStyleLbl="sibTrans2D1" presStyleIdx="0" presStyleCnt="0"/>
      <dgm:spPr/>
      <dgm:t>
        <a:bodyPr/>
        <a:lstStyle/>
        <a:p>
          <a:endParaRPr lang="es-NI"/>
        </a:p>
      </dgm:t>
    </dgm:pt>
    <dgm:pt modelId="{14E87304-353A-4A0D-B21A-1779735FC1F4}" type="pres">
      <dgm:prSet presAssocID="{908B8AD4-792B-4BB8-9246-E39FA4562162}" presName="compNode" presStyleCnt="0"/>
      <dgm:spPr/>
    </dgm:pt>
    <dgm:pt modelId="{EC2042B2-82B6-40D7-B6BC-4614808A8C43}" type="pres">
      <dgm:prSet presAssocID="{908B8AD4-792B-4BB8-9246-E39FA4562162}" presName="node" presStyleLbl="node1" presStyleIdx="1" presStyleCnt="4" custScaleY="75953">
        <dgm:presLayoutVars>
          <dgm:bulletEnabled val="1"/>
        </dgm:presLayoutVars>
      </dgm:prSet>
      <dgm:spPr/>
      <dgm:t>
        <a:bodyPr/>
        <a:lstStyle/>
        <a:p>
          <a:endParaRPr lang="es-NI"/>
        </a:p>
      </dgm:t>
    </dgm:pt>
    <dgm:pt modelId="{FD9D620F-968F-4C56-8923-42D2E2136208}" type="pres">
      <dgm:prSet presAssocID="{908B8AD4-792B-4BB8-9246-E39FA4562162}" presName="invisiNode" presStyleLbl="node1" presStyleIdx="1" presStyleCnt="4"/>
      <dgm:spPr/>
    </dgm:pt>
    <dgm:pt modelId="{1E4ABC68-C4D6-45B3-8F61-4A9877C19A6E}" type="pres">
      <dgm:prSet presAssocID="{908B8AD4-792B-4BB8-9246-E39FA4562162}" presName="imagNode" presStyleLbl="fgImgPlace1" presStyleIdx="1" presStyleCnt="4" custScaleY="172269" custLinFactNeighborY="5686"/>
      <dgm:spPr>
        <a:blipFill rotWithShape="1">
          <a:blip xmlns:r="http://schemas.openxmlformats.org/officeDocument/2006/relationships" r:embed="rId2"/>
          <a:stretch>
            <a:fillRect/>
          </a:stretch>
        </a:blipFill>
      </dgm:spPr>
    </dgm:pt>
    <dgm:pt modelId="{A9D40AD8-4FA3-44F3-BE14-984D6D268355}" type="pres">
      <dgm:prSet presAssocID="{8EB77FDD-5B90-487D-AE57-AEE4C6E9FA95}" presName="sibTrans" presStyleLbl="sibTrans2D1" presStyleIdx="0" presStyleCnt="0"/>
      <dgm:spPr/>
      <dgm:t>
        <a:bodyPr/>
        <a:lstStyle/>
        <a:p>
          <a:endParaRPr lang="es-NI"/>
        </a:p>
      </dgm:t>
    </dgm:pt>
    <dgm:pt modelId="{811BB225-FCC7-4F9A-8B52-FB6F351E02E2}" type="pres">
      <dgm:prSet presAssocID="{85E39F3E-47BA-4227-AF96-9536FC309311}" presName="compNode" presStyleCnt="0"/>
      <dgm:spPr/>
    </dgm:pt>
    <dgm:pt modelId="{AF3DED45-3638-4DAD-A505-42B420F52B81}" type="pres">
      <dgm:prSet presAssocID="{85E39F3E-47BA-4227-AF96-9536FC309311}" presName="node" presStyleLbl="node1" presStyleIdx="2" presStyleCnt="4" custScaleY="70528">
        <dgm:presLayoutVars>
          <dgm:bulletEnabled val="1"/>
        </dgm:presLayoutVars>
      </dgm:prSet>
      <dgm:spPr/>
      <dgm:t>
        <a:bodyPr/>
        <a:lstStyle/>
        <a:p>
          <a:endParaRPr lang="es-NI"/>
        </a:p>
      </dgm:t>
    </dgm:pt>
    <dgm:pt modelId="{504B3342-6CCE-4B9A-A033-CA017974F101}" type="pres">
      <dgm:prSet presAssocID="{85E39F3E-47BA-4227-AF96-9536FC309311}" presName="invisiNode" presStyleLbl="node1" presStyleIdx="2" presStyleCnt="4"/>
      <dgm:spPr/>
    </dgm:pt>
    <dgm:pt modelId="{8F83E96B-7621-49C6-9F73-B85676262ABD}" type="pres">
      <dgm:prSet presAssocID="{85E39F3E-47BA-4227-AF96-9536FC309311}" presName="imagNode" presStyleLbl="fgImgPlace1" presStyleIdx="2" presStyleCnt="4" custScaleY="163151"/>
      <dgm:spPr>
        <a:blipFill rotWithShape="1">
          <a:blip xmlns:r="http://schemas.openxmlformats.org/officeDocument/2006/relationships" r:embed="rId3"/>
          <a:stretch>
            <a:fillRect/>
          </a:stretch>
        </a:blipFill>
      </dgm:spPr>
    </dgm:pt>
    <dgm:pt modelId="{409AB3F2-5C40-4573-8F8E-E5997AB1DCE2}" type="pres">
      <dgm:prSet presAssocID="{2A9D99D6-F394-4B2A-B485-B735F3F54AA3}" presName="sibTrans" presStyleLbl="sibTrans2D1" presStyleIdx="0" presStyleCnt="0"/>
      <dgm:spPr/>
      <dgm:t>
        <a:bodyPr/>
        <a:lstStyle/>
        <a:p>
          <a:endParaRPr lang="es-NI"/>
        </a:p>
      </dgm:t>
    </dgm:pt>
    <dgm:pt modelId="{556FE59A-72A4-47FA-BBD3-A86419DAD25D}" type="pres">
      <dgm:prSet presAssocID="{975F743E-6871-470C-807C-23CC28120482}" presName="compNode" presStyleCnt="0"/>
      <dgm:spPr/>
    </dgm:pt>
    <dgm:pt modelId="{A684F8D9-564C-42B8-AF8E-F24C05774434}" type="pres">
      <dgm:prSet presAssocID="{975F743E-6871-470C-807C-23CC28120482}" presName="node" presStyleLbl="node1" presStyleIdx="3" presStyleCnt="4" custScaleX="141261" custScaleY="53571" custLinFactNeighborX="2402" custLinFactNeighborY="-11920">
        <dgm:presLayoutVars>
          <dgm:bulletEnabled val="1"/>
        </dgm:presLayoutVars>
      </dgm:prSet>
      <dgm:spPr/>
      <dgm:t>
        <a:bodyPr/>
        <a:lstStyle/>
        <a:p>
          <a:endParaRPr lang="es-NI"/>
        </a:p>
      </dgm:t>
    </dgm:pt>
    <dgm:pt modelId="{D6C95180-28F1-47BF-926C-341AABA739E5}" type="pres">
      <dgm:prSet presAssocID="{975F743E-6871-470C-807C-23CC28120482}" presName="invisiNode" presStyleLbl="node1" presStyleIdx="3" presStyleCnt="4"/>
      <dgm:spPr/>
    </dgm:pt>
    <dgm:pt modelId="{E942C64D-F5FD-4173-BE91-C42A67171D04}" type="pres">
      <dgm:prSet presAssocID="{975F743E-6871-470C-807C-23CC28120482}" presName="imagNode" presStyleLbl="fgImgPlace1" presStyleIdx="3" presStyleCnt="4" custScaleX="136923" custScaleY="155844" custLinFactNeighborX="-2433" custLinFactNeighborY="-5527"/>
      <dgm:spPr>
        <a:blipFill rotWithShape="1">
          <a:blip xmlns:r="http://schemas.openxmlformats.org/officeDocument/2006/relationships" r:embed="rId4"/>
          <a:stretch>
            <a:fillRect/>
          </a:stretch>
        </a:blipFill>
      </dgm:spPr>
    </dgm:pt>
  </dgm:ptLst>
  <dgm:cxnLst>
    <dgm:cxn modelId="{56E610BD-962E-47CF-83E9-F5D1549DF4A1}" type="presOf" srcId="{2A9D99D6-F394-4B2A-B485-B735F3F54AA3}" destId="{409AB3F2-5C40-4573-8F8E-E5997AB1DCE2}" srcOrd="0" destOrd="0" presId="urn:microsoft.com/office/officeart/2005/8/layout/pList2#2"/>
    <dgm:cxn modelId="{BF5D8ABC-A33C-4AC1-B297-54B37F0F6399}" type="presOf" srcId="{908B8AD4-792B-4BB8-9246-E39FA4562162}" destId="{EC2042B2-82B6-40D7-B6BC-4614808A8C43}" srcOrd="0" destOrd="0" presId="urn:microsoft.com/office/officeart/2005/8/layout/pList2#2"/>
    <dgm:cxn modelId="{4E92C4B1-3E61-4D49-8F40-F5E6A32693CD}" srcId="{65CAB6D6-658E-46FE-9D14-8A54050FEBA2}" destId="{908B8AD4-792B-4BB8-9246-E39FA4562162}" srcOrd="1" destOrd="0" parTransId="{10F02A53-79B9-4C42-AE61-25E391DE620C}" sibTransId="{8EB77FDD-5B90-487D-AE57-AEE4C6E9FA95}"/>
    <dgm:cxn modelId="{9CEB3778-9009-45DC-991F-3C1406098354}" srcId="{65CAB6D6-658E-46FE-9D14-8A54050FEBA2}" destId="{7AE98532-606F-454D-BEB9-3D713CE013F3}" srcOrd="0" destOrd="0" parTransId="{B08BBAFD-98D8-4704-9F5C-4A2C52A38329}" sibTransId="{4EFEBE42-57B1-44EF-BECB-AF7E163A6732}"/>
    <dgm:cxn modelId="{49F56296-55E6-4970-BA93-D1AE8FF836E8}" type="presOf" srcId="{85E39F3E-47BA-4227-AF96-9536FC309311}" destId="{AF3DED45-3638-4DAD-A505-42B420F52B81}" srcOrd="0" destOrd="0" presId="urn:microsoft.com/office/officeart/2005/8/layout/pList2#2"/>
    <dgm:cxn modelId="{5C01879F-18DC-41C1-9C15-E09FF6266984}" srcId="{65CAB6D6-658E-46FE-9D14-8A54050FEBA2}" destId="{85E39F3E-47BA-4227-AF96-9536FC309311}" srcOrd="2" destOrd="0" parTransId="{BF74B60C-2A4E-49A7-986C-C4D59432991B}" sibTransId="{2A9D99D6-F394-4B2A-B485-B735F3F54AA3}"/>
    <dgm:cxn modelId="{8FCF8711-D2C9-4595-9560-D4830206F5F1}" type="presOf" srcId="{4EFEBE42-57B1-44EF-BECB-AF7E163A6732}" destId="{5A89D08F-3A6F-4F40-9EB8-C96A4DE07D71}" srcOrd="0" destOrd="0" presId="urn:microsoft.com/office/officeart/2005/8/layout/pList2#2"/>
    <dgm:cxn modelId="{045E92F0-B63A-4C75-9F11-F5EDD6C6492B}" type="presOf" srcId="{65CAB6D6-658E-46FE-9D14-8A54050FEBA2}" destId="{D2F509E0-1B5B-4E65-92EB-5FDF12D1FEAC}" srcOrd="0" destOrd="0" presId="urn:microsoft.com/office/officeart/2005/8/layout/pList2#2"/>
    <dgm:cxn modelId="{CFBCA6C3-9F11-40F5-A1D7-08CC823FF847}" type="presOf" srcId="{8EB77FDD-5B90-487D-AE57-AEE4C6E9FA95}" destId="{A9D40AD8-4FA3-44F3-BE14-984D6D268355}" srcOrd="0" destOrd="0" presId="urn:microsoft.com/office/officeart/2005/8/layout/pList2#2"/>
    <dgm:cxn modelId="{29657DD3-6C77-41AA-A987-0FDD094E8958}" type="presOf" srcId="{975F743E-6871-470C-807C-23CC28120482}" destId="{A684F8D9-564C-42B8-AF8E-F24C05774434}" srcOrd="0" destOrd="0" presId="urn:microsoft.com/office/officeart/2005/8/layout/pList2#2"/>
    <dgm:cxn modelId="{2F1A1A3E-7A36-4DB8-832F-91FD6822F3F1}" type="presOf" srcId="{7AE98532-606F-454D-BEB9-3D713CE013F3}" destId="{612C1A99-FE6D-4BDC-9AD4-9F5F1FC8840C}" srcOrd="0" destOrd="0" presId="urn:microsoft.com/office/officeart/2005/8/layout/pList2#2"/>
    <dgm:cxn modelId="{8583D919-3AD9-4396-A79D-F8A1A83DA1BC}" srcId="{65CAB6D6-658E-46FE-9D14-8A54050FEBA2}" destId="{975F743E-6871-470C-807C-23CC28120482}" srcOrd="3" destOrd="0" parTransId="{88D41499-B4D8-40C4-B6DE-99FE65DECFE4}" sibTransId="{9DBD9D38-F3CD-49B7-8A8C-9F8BE75F36BF}"/>
    <dgm:cxn modelId="{4FC3AED3-2497-49CD-BA41-92ACFB042C02}" type="presParOf" srcId="{D2F509E0-1B5B-4E65-92EB-5FDF12D1FEAC}" destId="{D207D0FE-49AB-412F-9173-E370D39D58BF}" srcOrd="0" destOrd="0" presId="urn:microsoft.com/office/officeart/2005/8/layout/pList2#2"/>
    <dgm:cxn modelId="{F13C2323-98BA-4487-835B-4006ABD56EBA}" type="presParOf" srcId="{D2F509E0-1B5B-4E65-92EB-5FDF12D1FEAC}" destId="{B135873A-2F7E-4157-8DB6-1923975925B6}" srcOrd="1" destOrd="0" presId="urn:microsoft.com/office/officeart/2005/8/layout/pList2#2"/>
    <dgm:cxn modelId="{1301F5D1-B60C-4B32-AE1D-659BE020BF37}" type="presParOf" srcId="{B135873A-2F7E-4157-8DB6-1923975925B6}" destId="{A325970F-4076-4E60-AF1F-46BE388E1F1E}" srcOrd="0" destOrd="0" presId="urn:microsoft.com/office/officeart/2005/8/layout/pList2#2"/>
    <dgm:cxn modelId="{F7E400DA-D9EF-4429-BBA5-DBD2181D7A67}" type="presParOf" srcId="{A325970F-4076-4E60-AF1F-46BE388E1F1E}" destId="{612C1A99-FE6D-4BDC-9AD4-9F5F1FC8840C}" srcOrd="0" destOrd="0" presId="urn:microsoft.com/office/officeart/2005/8/layout/pList2#2"/>
    <dgm:cxn modelId="{10FB1E49-F494-409E-9E86-180581876EB7}" type="presParOf" srcId="{A325970F-4076-4E60-AF1F-46BE388E1F1E}" destId="{8525618C-0DA0-4AAC-A747-0ECFBF466DD0}" srcOrd="1" destOrd="0" presId="urn:microsoft.com/office/officeart/2005/8/layout/pList2#2"/>
    <dgm:cxn modelId="{9F46327E-885F-42D6-84F4-26DA4ECD9C48}" type="presParOf" srcId="{A325970F-4076-4E60-AF1F-46BE388E1F1E}" destId="{98F6103B-8189-4DD5-AC74-14907BE8EEA9}" srcOrd="2" destOrd="0" presId="urn:microsoft.com/office/officeart/2005/8/layout/pList2#2"/>
    <dgm:cxn modelId="{A7454A0C-46AB-4E97-A592-4F6388F8FDE5}" type="presParOf" srcId="{B135873A-2F7E-4157-8DB6-1923975925B6}" destId="{5A89D08F-3A6F-4F40-9EB8-C96A4DE07D71}" srcOrd="1" destOrd="0" presId="urn:microsoft.com/office/officeart/2005/8/layout/pList2#2"/>
    <dgm:cxn modelId="{68516050-EB08-4DD1-8855-3DD3FF11E91E}" type="presParOf" srcId="{B135873A-2F7E-4157-8DB6-1923975925B6}" destId="{14E87304-353A-4A0D-B21A-1779735FC1F4}" srcOrd="2" destOrd="0" presId="urn:microsoft.com/office/officeart/2005/8/layout/pList2#2"/>
    <dgm:cxn modelId="{BEFCEDAA-27E2-4C1F-933D-B87E9493B5F3}" type="presParOf" srcId="{14E87304-353A-4A0D-B21A-1779735FC1F4}" destId="{EC2042B2-82B6-40D7-B6BC-4614808A8C43}" srcOrd="0" destOrd="0" presId="urn:microsoft.com/office/officeart/2005/8/layout/pList2#2"/>
    <dgm:cxn modelId="{3511CB0E-F2EB-4A62-87FB-D7A90FEDDE65}" type="presParOf" srcId="{14E87304-353A-4A0D-B21A-1779735FC1F4}" destId="{FD9D620F-968F-4C56-8923-42D2E2136208}" srcOrd="1" destOrd="0" presId="urn:microsoft.com/office/officeart/2005/8/layout/pList2#2"/>
    <dgm:cxn modelId="{215347AE-1448-4D09-988A-4624DA6561D3}" type="presParOf" srcId="{14E87304-353A-4A0D-B21A-1779735FC1F4}" destId="{1E4ABC68-C4D6-45B3-8F61-4A9877C19A6E}" srcOrd="2" destOrd="0" presId="urn:microsoft.com/office/officeart/2005/8/layout/pList2#2"/>
    <dgm:cxn modelId="{130C4B20-68F6-4E2A-B5A3-C3DB7F802931}" type="presParOf" srcId="{B135873A-2F7E-4157-8DB6-1923975925B6}" destId="{A9D40AD8-4FA3-44F3-BE14-984D6D268355}" srcOrd="3" destOrd="0" presId="urn:microsoft.com/office/officeart/2005/8/layout/pList2#2"/>
    <dgm:cxn modelId="{98B2D8B3-3D55-4295-98DE-5298AE745017}" type="presParOf" srcId="{B135873A-2F7E-4157-8DB6-1923975925B6}" destId="{811BB225-FCC7-4F9A-8B52-FB6F351E02E2}" srcOrd="4" destOrd="0" presId="urn:microsoft.com/office/officeart/2005/8/layout/pList2#2"/>
    <dgm:cxn modelId="{E550ED11-4D75-4004-B346-CC052755C2AB}" type="presParOf" srcId="{811BB225-FCC7-4F9A-8B52-FB6F351E02E2}" destId="{AF3DED45-3638-4DAD-A505-42B420F52B81}" srcOrd="0" destOrd="0" presId="urn:microsoft.com/office/officeart/2005/8/layout/pList2#2"/>
    <dgm:cxn modelId="{0E3D790D-6EBC-46B0-AEB1-39255AF3E0E1}" type="presParOf" srcId="{811BB225-FCC7-4F9A-8B52-FB6F351E02E2}" destId="{504B3342-6CCE-4B9A-A033-CA017974F101}" srcOrd="1" destOrd="0" presId="urn:microsoft.com/office/officeart/2005/8/layout/pList2#2"/>
    <dgm:cxn modelId="{BBAA5EBC-8E1B-428E-A150-4645D3B86B94}" type="presParOf" srcId="{811BB225-FCC7-4F9A-8B52-FB6F351E02E2}" destId="{8F83E96B-7621-49C6-9F73-B85676262ABD}" srcOrd="2" destOrd="0" presId="urn:microsoft.com/office/officeart/2005/8/layout/pList2#2"/>
    <dgm:cxn modelId="{EF0A42FA-E72E-4040-BCC7-001C4E8F5ADB}" type="presParOf" srcId="{B135873A-2F7E-4157-8DB6-1923975925B6}" destId="{409AB3F2-5C40-4573-8F8E-E5997AB1DCE2}" srcOrd="5" destOrd="0" presId="urn:microsoft.com/office/officeart/2005/8/layout/pList2#2"/>
    <dgm:cxn modelId="{8F8B5EA1-591D-42C8-A192-5FBE68874ED0}" type="presParOf" srcId="{B135873A-2F7E-4157-8DB6-1923975925B6}" destId="{556FE59A-72A4-47FA-BBD3-A86419DAD25D}" srcOrd="6" destOrd="0" presId="urn:microsoft.com/office/officeart/2005/8/layout/pList2#2"/>
    <dgm:cxn modelId="{30AE369D-6618-4825-BAC1-0C8AF9662EB8}" type="presParOf" srcId="{556FE59A-72A4-47FA-BBD3-A86419DAD25D}" destId="{A684F8D9-564C-42B8-AF8E-F24C05774434}" srcOrd="0" destOrd="0" presId="urn:microsoft.com/office/officeart/2005/8/layout/pList2#2"/>
    <dgm:cxn modelId="{C6994700-A98D-44E6-9209-402585DC655E}" type="presParOf" srcId="{556FE59A-72A4-47FA-BBD3-A86419DAD25D}" destId="{D6C95180-28F1-47BF-926C-341AABA739E5}" srcOrd="1" destOrd="0" presId="urn:microsoft.com/office/officeart/2005/8/layout/pList2#2"/>
    <dgm:cxn modelId="{552B2866-A896-4B47-9A92-BC958BCEEF5D}" type="presParOf" srcId="{556FE59A-72A4-47FA-BBD3-A86419DAD25D}" destId="{E942C64D-F5FD-4173-BE91-C42A67171D04}" srcOrd="2" destOrd="0" presId="urn:microsoft.com/office/officeart/2005/8/layout/pList2#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6C295F-E4C8-4CE7-9C43-B279316A0A0A}" type="doc">
      <dgm:prSet loTypeId="urn:microsoft.com/office/officeart/2005/8/layout/process1" loCatId="process" qsTypeId="urn:microsoft.com/office/officeart/2005/8/quickstyle/simple5" qsCatId="simple" csTypeId="urn:microsoft.com/office/officeart/2005/8/colors/colorful1#2" csCatId="colorful" phldr="1"/>
      <dgm:spPr/>
    </dgm:pt>
    <dgm:pt modelId="{84FBD14F-9955-4EC8-84BC-CBC9F8642A5B}">
      <dgm:prSet phldrT="[Texto]" custT="1"/>
      <dgm:spPr/>
      <dgm:t>
        <a:bodyPr/>
        <a:lstStyle/>
        <a:p>
          <a:r>
            <a:rPr lang="es-MX" sz="1400" b="1" dirty="0" smtClean="0"/>
            <a:t>2012</a:t>
          </a:r>
        </a:p>
        <a:p>
          <a:r>
            <a:rPr lang="es-MX" sz="1400" b="1" dirty="0" smtClean="0"/>
            <a:t>16.46% of GDP</a:t>
          </a:r>
          <a:endParaRPr lang="es-NI" sz="1400" b="1" dirty="0"/>
        </a:p>
      </dgm:t>
    </dgm:pt>
    <dgm:pt modelId="{82D08B73-1DC1-4CC3-B91C-E31E7CB086FD}" type="parTrans" cxnId="{ECD9230F-064E-436A-A819-E44C56182FBA}">
      <dgm:prSet/>
      <dgm:spPr/>
      <dgm:t>
        <a:bodyPr/>
        <a:lstStyle/>
        <a:p>
          <a:endParaRPr lang="es-NI" sz="1400" b="1">
            <a:solidFill>
              <a:schemeClr val="tx1"/>
            </a:solidFill>
          </a:endParaRPr>
        </a:p>
      </dgm:t>
    </dgm:pt>
    <dgm:pt modelId="{FAF12FC3-DBF3-499A-AE91-6E92480D3CB3}" type="sibTrans" cxnId="{ECD9230F-064E-436A-A819-E44C56182FBA}">
      <dgm:prSet custT="1"/>
      <dgm:spPr/>
      <dgm:t>
        <a:bodyPr/>
        <a:lstStyle/>
        <a:p>
          <a:endParaRPr lang="es-NI" sz="1050" b="1">
            <a:solidFill>
              <a:schemeClr val="tx1"/>
            </a:solidFill>
          </a:endParaRPr>
        </a:p>
      </dgm:t>
    </dgm:pt>
    <dgm:pt modelId="{C0AAB792-AC23-4955-A0C2-5627696C8479}">
      <dgm:prSet phldrT="[Texto]" custT="1"/>
      <dgm:spPr/>
      <dgm:t>
        <a:bodyPr/>
        <a:lstStyle/>
        <a:p>
          <a:r>
            <a:rPr lang="en-US" sz="1400" b="1" noProof="0" dirty="0" smtClean="0"/>
            <a:t>2013</a:t>
          </a:r>
        </a:p>
        <a:p>
          <a:r>
            <a:rPr lang="en-US" sz="1400" b="1" noProof="0" dirty="0" smtClean="0"/>
            <a:t>Estimated income US$ 1,897.40</a:t>
          </a:r>
        </a:p>
        <a:p>
          <a:r>
            <a:rPr lang="en-US" sz="1400" b="1" noProof="0" dirty="0" smtClean="0"/>
            <a:t>million</a:t>
          </a:r>
          <a:endParaRPr lang="en-US" sz="1400" b="1" noProof="0" dirty="0"/>
        </a:p>
      </dgm:t>
    </dgm:pt>
    <dgm:pt modelId="{14AEABA9-DFAB-4458-91B0-11DF81911430}" type="parTrans" cxnId="{2AEFEF01-28AE-4849-BC5E-14C24674267A}">
      <dgm:prSet/>
      <dgm:spPr/>
      <dgm:t>
        <a:bodyPr/>
        <a:lstStyle/>
        <a:p>
          <a:endParaRPr lang="es-NI" sz="1400" b="1">
            <a:solidFill>
              <a:schemeClr val="tx1"/>
            </a:solidFill>
          </a:endParaRPr>
        </a:p>
      </dgm:t>
    </dgm:pt>
    <dgm:pt modelId="{1E67EC15-57FC-493A-82DA-AE73CC545CE1}" type="sibTrans" cxnId="{2AEFEF01-28AE-4849-BC5E-14C24674267A}">
      <dgm:prSet custT="1"/>
      <dgm:spPr/>
      <dgm:t>
        <a:bodyPr/>
        <a:lstStyle/>
        <a:p>
          <a:endParaRPr lang="es-NI" sz="1050" b="1">
            <a:solidFill>
              <a:schemeClr val="tx1"/>
            </a:solidFill>
          </a:endParaRPr>
        </a:p>
      </dgm:t>
    </dgm:pt>
    <dgm:pt modelId="{87CCEFC5-9138-4170-9AA1-9AC464ED8F4F}">
      <dgm:prSet phldrT="[Texto]" custT="1"/>
      <dgm:spPr/>
      <dgm:t>
        <a:bodyPr/>
        <a:lstStyle/>
        <a:p>
          <a:r>
            <a:rPr lang="en-US" sz="1400" b="1" noProof="0" dirty="0" smtClean="0"/>
            <a:t>2019</a:t>
          </a:r>
        </a:p>
        <a:p>
          <a:r>
            <a:rPr lang="en-US" sz="1400" b="1" noProof="0" dirty="0" smtClean="0"/>
            <a:t>Projected Income</a:t>
          </a:r>
        </a:p>
        <a:p>
          <a:r>
            <a:rPr lang="en-US" sz="1400" b="1" u="sng" noProof="0" dirty="0" smtClean="0"/>
            <a:t>US$ 4,081.25 million</a:t>
          </a:r>
          <a:endParaRPr lang="en-US" sz="1400" b="1" u="sng" noProof="0" dirty="0"/>
        </a:p>
      </dgm:t>
    </dgm:pt>
    <dgm:pt modelId="{E0637447-6A81-4467-AC44-73010396EEE8}" type="parTrans" cxnId="{DBBE234E-1EB9-49A9-A3F0-9E8CDA783348}">
      <dgm:prSet/>
      <dgm:spPr/>
      <dgm:t>
        <a:bodyPr/>
        <a:lstStyle/>
        <a:p>
          <a:endParaRPr lang="es-NI" sz="1400" b="1">
            <a:solidFill>
              <a:schemeClr val="tx1"/>
            </a:solidFill>
          </a:endParaRPr>
        </a:p>
      </dgm:t>
    </dgm:pt>
    <dgm:pt modelId="{F5FB4BD7-8EDC-4545-B1E7-42CBDE8F58E7}" type="sibTrans" cxnId="{DBBE234E-1EB9-49A9-A3F0-9E8CDA783348}">
      <dgm:prSet/>
      <dgm:spPr/>
      <dgm:t>
        <a:bodyPr/>
        <a:lstStyle/>
        <a:p>
          <a:endParaRPr lang="es-NI" sz="1400" b="1">
            <a:solidFill>
              <a:schemeClr val="tx1"/>
            </a:solidFill>
          </a:endParaRPr>
        </a:p>
      </dgm:t>
    </dgm:pt>
    <dgm:pt modelId="{642E3833-75B2-4FBA-BF93-075774B2AF3E}" type="pres">
      <dgm:prSet presAssocID="{8C6C295F-E4C8-4CE7-9C43-B279316A0A0A}" presName="Name0" presStyleCnt="0">
        <dgm:presLayoutVars>
          <dgm:dir/>
          <dgm:resizeHandles val="exact"/>
        </dgm:presLayoutVars>
      </dgm:prSet>
      <dgm:spPr/>
    </dgm:pt>
    <dgm:pt modelId="{3AB0047F-DF18-42CC-AA61-3FD6D5FCC654}" type="pres">
      <dgm:prSet presAssocID="{84FBD14F-9955-4EC8-84BC-CBC9F8642A5B}" presName="node" presStyleLbl="node1" presStyleIdx="0" presStyleCnt="3">
        <dgm:presLayoutVars>
          <dgm:bulletEnabled val="1"/>
        </dgm:presLayoutVars>
      </dgm:prSet>
      <dgm:spPr/>
      <dgm:t>
        <a:bodyPr/>
        <a:lstStyle/>
        <a:p>
          <a:endParaRPr lang="es-NI"/>
        </a:p>
      </dgm:t>
    </dgm:pt>
    <dgm:pt modelId="{86355AC7-F99D-4E7A-933C-0C78A3541AC6}" type="pres">
      <dgm:prSet presAssocID="{FAF12FC3-DBF3-499A-AE91-6E92480D3CB3}" presName="sibTrans" presStyleLbl="sibTrans2D1" presStyleIdx="0" presStyleCnt="2"/>
      <dgm:spPr/>
      <dgm:t>
        <a:bodyPr/>
        <a:lstStyle/>
        <a:p>
          <a:endParaRPr lang="es-NI"/>
        </a:p>
      </dgm:t>
    </dgm:pt>
    <dgm:pt modelId="{A5728632-D472-42C8-A166-40A81ACC1B7A}" type="pres">
      <dgm:prSet presAssocID="{FAF12FC3-DBF3-499A-AE91-6E92480D3CB3}" presName="connectorText" presStyleLbl="sibTrans2D1" presStyleIdx="0" presStyleCnt="2"/>
      <dgm:spPr/>
      <dgm:t>
        <a:bodyPr/>
        <a:lstStyle/>
        <a:p>
          <a:endParaRPr lang="es-NI"/>
        </a:p>
      </dgm:t>
    </dgm:pt>
    <dgm:pt modelId="{A1A5CE9A-0305-4FAB-85A6-A94C02F00ADE}" type="pres">
      <dgm:prSet presAssocID="{C0AAB792-AC23-4955-A0C2-5627696C8479}" presName="node" presStyleLbl="node1" presStyleIdx="1" presStyleCnt="3">
        <dgm:presLayoutVars>
          <dgm:bulletEnabled val="1"/>
        </dgm:presLayoutVars>
      </dgm:prSet>
      <dgm:spPr/>
      <dgm:t>
        <a:bodyPr/>
        <a:lstStyle/>
        <a:p>
          <a:endParaRPr lang="es-NI"/>
        </a:p>
      </dgm:t>
    </dgm:pt>
    <dgm:pt modelId="{0B9782AE-021D-4649-B13E-1145153061CB}" type="pres">
      <dgm:prSet presAssocID="{1E67EC15-57FC-493A-82DA-AE73CC545CE1}" presName="sibTrans" presStyleLbl="sibTrans2D1" presStyleIdx="1" presStyleCnt="2"/>
      <dgm:spPr/>
      <dgm:t>
        <a:bodyPr/>
        <a:lstStyle/>
        <a:p>
          <a:endParaRPr lang="es-NI"/>
        </a:p>
      </dgm:t>
    </dgm:pt>
    <dgm:pt modelId="{9A761FAD-9DCC-43B7-93E4-281193A10212}" type="pres">
      <dgm:prSet presAssocID="{1E67EC15-57FC-493A-82DA-AE73CC545CE1}" presName="connectorText" presStyleLbl="sibTrans2D1" presStyleIdx="1" presStyleCnt="2"/>
      <dgm:spPr/>
      <dgm:t>
        <a:bodyPr/>
        <a:lstStyle/>
        <a:p>
          <a:endParaRPr lang="es-NI"/>
        </a:p>
      </dgm:t>
    </dgm:pt>
    <dgm:pt modelId="{D7A92CB8-8CBC-49CF-8C8C-295D2A6358C6}" type="pres">
      <dgm:prSet presAssocID="{87CCEFC5-9138-4170-9AA1-9AC464ED8F4F}" presName="node" presStyleLbl="node1" presStyleIdx="2" presStyleCnt="3">
        <dgm:presLayoutVars>
          <dgm:bulletEnabled val="1"/>
        </dgm:presLayoutVars>
      </dgm:prSet>
      <dgm:spPr/>
      <dgm:t>
        <a:bodyPr/>
        <a:lstStyle/>
        <a:p>
          <a:endParaRPr lang="es-NI"/>
        </a:p>
      </dgm:t>
    </dgm:pt>
  </dgm:ptLst>
  <dgm:cxnLst>
    <dgm:cxn modelId="{ECD9230F-064E-436A-A819-E44C56182FBA}" srcId="{8C6C295F-E4C8-4CE7-9C43-B279316A0A0A}" destId="{84FBD14F-9955-4EC8-84BC-CBC9F8642A5B}" srcOrd="0" destOrd="0" parTransId="{82D08B73-1DC1-4CC3-B91C-E31E7CB086FD}" sibTransId="{FAF12FC3-DBF3-499A-AE91-6E92480D3CB3}"/>
    <dgm:cxn modelId="{DBBE234E-1EB9-49A9-A3F0-9E8CDA783348}" srcId="{8C6C295F-E4C8-4CE7-9C43-B279316A0A0A}" destId="{87CCEFC5-9138-4170-9AA1-9AC464ED8F4F}" srcOrd="2" destOrd="0" parTransId="{E0637447-6A81-4467-AC44-73010396EEE8}" sibTransId="{F5FB4BD7-8EDC-4545-B1E7-42CBDE8F58E7}"/>
    <dgm:cxn modelId="{FE5EB936-CE49-4698-A6B1-31890DBF73F2}" type="presOf" srcId="{87CCEFC5-9138-4170-9AA1-9AC464ED8F4F}" destId="{D7A92CB8-8CBC-49CF-8C8C-295D2A6358C6}" srcOrd="0" destOrd="0" presId="urn:microsoft.com/office/officeart/2005/8/layout/process1"/>
    <dgm:cxn modelId="{4320C8D5-06B7-49CB-85D5-98474BBDB3F8}" type="presOf" srcId="{1E67EC15-57FC-493A-82DA-AE73CC545CE1}" destId="{0B9782AE-021D-4649-B13E-1145153061CB}" srcOrd="0" destOrd="0" presId="urn:microsoft.com/office/officeart/2005/8/layout/process1"/>
    <dgm:cxn modelId="{383942E8-B645-4FD7-B0E9-A600E523237E}" type="presOf" srcId="{C0AAB792-AC23-4955-A0C2-5627696C8479}" destId="{A1A5CE9A-0305-4FAB-85A6-A94C02F00ADE}" srcOrd="0" destOrd="0" presId="urn:microsoft.com/office/officeart/2005/8/layout/process1"/>
    <dgm:cxn modelId="{2AEFEF01-28AE-4849-BC5E-14C24674267A}" srcId="{8C6C295F-E4C8-4CE7-9C43-B279316A0A0A}" destId="{C0AAB792-AC23-4955-A0C2-5627696C8479}" srcOrd="1" destOrd="0" parTransId="{14AEABA9-DFAB-4458-91B0-11DF81911430}" sibTransId="{1E67EC15-57FC-493A-82DA-AE73CC545CE1}"/>
    <dgm:cxn modelId="{5423F1D4-C909-48A2-B95D-EF2BCA9FFCB6}" type="presOf" srcId="{1E67EC15-57FC-493A-82DA-AE73CC545CE1}" destId="{9A761FAD-9DCC-43B7-93E4-281193A10212}" srcOrd="1" destOrd="0" presId="urn:microsoft.com/office/officeart/2005/8/layout/process1"/>
    <dgm:cxn modelId="{4190B035-4C35-44C3-BB81-55DA3492820B}" type="presOf" srcId="{8C6C295F-E4C8-4CE7-9C43-B279316A0A0A}" destId="{642E3833-75B2-4FBA-BF93-075774B2AF3E}" srcOrd="0" destOrd="0" presId="urn:microsoft.com/office/officeart/2005/8/layout/process1"/>
    <dgm:cxn modelId="{DF78A66C-9A7C-417F-BD91-5E6B1BD928C4}" type="presOf" srcId="{FAF12FC3-DBF3-499A-AE91-6E92480D3CB3}" destId="{86355AC7-F99D-4E7A-933C-0C78A3541AC6}" srcOrd="0" destOrd="0" presId="urn:microsoft.com/office/officeart/2005/8/layout/process1"/>
    <dgm:cxn modelId="{52C3286B-84CE-45C7-AE36-60FCF03A1451}" type="presOf" srcId="{84FBD14F-9955-4EC8-84BC-CBC9F8642A5B}" destId="{3AB0047F-DF18-42CC-AA61-3FD6D5FCC654}" srcOrd="0" destOrd="0" presId="urn:microsoft.com/office/officeart/2005/8/layout/process1"/>
    <dgm:cxn modelId="{324C8703-977C-4163-B829-972F554E5388}" type="presOf" srcId="{FAF12FC3-DBF3-499A-AE91-6E92480D3CB3}" destId="{A5728632-D472-42C8-A166-40A81ACC1B7A}" srcOrd="1" destOrd="0" presId="urn:microsoft.com/office/officeart/2005/8/layout/process1"/>
    <dgm:cxn modelId="{98D313FD-D9E1-4694-A3EE-72105C0EA03B}" type="presParOf" srcId="{642E3833-75B2-4FBA-BF93-075774B2AF3E}" destId="{3AB0047F-DF18-42CC-AA61-3FD6D5FCC654}" srcOrd="0" destOrd="0" presId="urn:microsoft.com/office/officeart/2005/8/layout/process1"/>
    <dgm:cxn modelId="{A29423C4-3433-4DDE-879A-49EB002D361C}" type="presParOf" srcId="{642E3833-75B2-4FBA-BF93-075774B2AF3E}" destId="{86355AC7-F99D-4E7A-933C-0C78A3541AC6}" srcOrd="1" destOrd="0" presId="urn:microsoft.com/office/officeart/2005/8/layout/process1"/>
    <dgm:cxn modelId="{E3A397D3-5289-4BCF-8771-18E2A8CB7367}" type="presParOf" srcId="{86355AC7-F99D-4E7A-933C-0C78A3541AC6}" destId="{A5728632-D472-42C8-A166-40A81ACC1B7A}" srcOrd="0" destOrd="0" presId="urn:microsoft.com/office/officeart/2005/8/layout/process1"/>
    <dgm:cxn modelId="{0E235CCD-B68D-4E2E-860D-85BA7A9A7AA7}" type="presParOf" srcId="{642E3833-75B2-4FBA-BF93-075774B2AF3E}" destId="{A1A5CE9A-0305-4FAB-85A6-A94C02F00ADE}" srcOrd="2" destOrd="0" presId="urn:microsoft.com/office/officeart/2005/8/layout/process1"/>
    <dgm:cxn modelId="{50C4F81F-AC78-40CB-BB23-BE8360C4F468}" type="presParOf" srcId="{642E3833-75B2-4FBA-BF93-075774B2AF3E}" destId="{0B9782AE-021D-4649-B13E-1145153061CB}" srcOrd="3" destOrd="0" presId="urn:microsoft.com/office/officeart/2005/8/layout/process1"/>
    <dgm:cxn modelId="{E0752317-354D-48F6-A8A0-01B966053CB7}" type="presParOf" srcId="{0B9782AE-021D-4649-B13E-1145153061CB}" destId="{9A761FAD-9DCC-43B7-93E4-281193A10212}" srcOrd="0" destOrd="0" presId="urn:microsoft.com/office/officeart/2005/8/layout/process1"/>
    <dgm:cxn modelId="{8BBA8D36-042C-4F20-A891-F5F6D64DD315}" type="presParOf" srcId="{642E3833-75B2-4FBA-BF93-075774B2AF3E}" destId="{D7A92CB8-8CBC-49CF-8C8C-295D2A6358C6}"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52EDFF-698D-4B63-B235-FE34DED2868C}" type="doc">
      <dgm:prSet loTypeId="urn:microsoft.com/office/officeart/2005/8/layout/hProcess6" loCatId="process" qsTypeId="urn:microsoft.com/office/officeart/2005/8/quickstyle/simple1" qsCatId="simple" csTypeId="urn:microsoft.com/office/officeart/2005/8/colors/colorful4" csCatId="colorful" phldr="1"/>
      <dgm:spPr/>
    </dgm:pt>
    <dgm:pt modelId="{28D2E922-5E6B-4B71-9516-F9C7A9D6D833}">
      <dgm:prSet phldrT="[Texto]" custT="1"/>
      <dgm:spPr/>
      <dgm:t>
        <a:bodyPr/>
        <a:lstStyle/>
        <a:p>
          <a:r>
            <a:rPr lang="en-US" sz="1400" b="1" dirty="0" smtClean="0"/>
            <a:t>50,000 jobs in the construction stage</a:t>
          </a:r>
          <a:endParaRPr lang="es-NI" sz="1400" b="1" dirty="0"/>
        </a:p>
      </dgm:t>
    </dgm:pt>
    <dgm:pt modelId="{6E36FAAE-4F8B-4113-9903-F0D78BC9C507}" type="parTrans" cxnId="{2F0C66CC-3BD2-4F67-A51F-76C12225E398}">
      <dgm:prSet/>
      <dgm:spPr/>
      <dgm:t>
        <a:bodyPr/>
        <a:lstStyle/>
        <a:p>
          <a:endParaRPr lang="es-NI"/>
        </a:p>
      </dgm:t>
    </dgm:pt>
    <dgm:pt modelId="{0F5EE11F-8F93-441C-9F0A-02CF1C8AB3ED}" type="sibTrans" cxnId="{2F0C66CC-3BD2-4F67-A51F-76C12225E398}">
      <dgm:prSet/>
      <dgm:spPr/>
      <dgm:t>
        <a:bodyPr/>
        <a:lstStyle/>
        <a:p>
          <a:endParaRPr lang="es-NI"/>
        </a:p>
      </dgm:t>
    </dgm:pt>
    <dgm:pt modelId="{04ED209F-2A51-463A-82CA-8F1142C7F6CE}">
      <dgm:prSet phldrT="[Texto]" custT="1"/>
      <dgm:spPr/>
      <dgm:t>
        <a:bodyPr/>
        <a:lstStyle/>
        <a:p>
          <a:r>
            <a:rPr lang="es-NI" sz="1400" b="1" dirty="0" err="1" smtClean="0"/>
            <a:t>Operation</a:t>
          </a:r>
          <a:r>
            <a:rPr lang="es-NI" sz="1400" b="1" dirty="0" smtClean="0"/>
            <a:t>: 3,700 </a:t>
          </a:r>
          <a:r>
            <a:rPr lang="es-NI" sz="1400" b="1" dirty="0" err="1" smtClean="0"/>
            <a:t>jobs</a:t>
          </a:r>
          <a:r>
            <a:rPr lang="es-NI" sz="1400" b="1" dirty="0" smtClean="0"/>
            <a:t> in 2020</a:t>
          </a:r>
        </a:p>
        <a:p>
          <a:r>
            <a:rPr lang="es-NI" sz="1400" b="1" dirty="0" smtClean="0"/>
            <a:t>12,700 in 2050</a:t>
          </a:r>
          <a:endParaRPr lang="es-NI" sz="1400" b="1" dirty="0"/>
        </a:p>
      </dgm:t>
    </dgm:pt>
    <dgm:pt modelId="{D6A1400A-1E5F-4973-97D4-835C50BA6A0A}" type="parTrans" cxnId="{3D0C08D0-F928-4DA6-A6AF-4E4507FA4587}">
      <dgm:prSet/>
      <dgm:spPr/>
      <dgm:t>
        <a:bodyPr/>
        <a:lstStyle/>
        <a:p>
          <a:endParaRPr lang="es-NI"/>
        </a:p>
      </dgm:t>
    </dgm:pt>
    <dgm:pt modelId="{1D514D02-D94E-4A47-8A46-5F5292F7E083}" type="sibTrans" cxnId="{3D0C08D0-F928-4DA6-A6AF-4E4507FA4587}">
      <dgm:prSet/>
      <dgm:spPr/>
      <dgm:t>
        <a:bodyPr/>
        <a:lstStyle/>
        <a:p>
          <a:endParaRPr lang="es-NI"/>
        </a:p>
      </dgm:t>
    </dgm:pt>
    <dgm:pt modelId="{4E53C2AE-AB8A-46F7-A158-ABF305F7A7D8}">
      <dgm:prSet phldrT="[Texto]" custT="1"/>
      <dgm:spPr/>
      <dgm:t>
        <a:bodyPr/>
        <a:lstStyle/>
        <a:p>
          <a:r>
            <a:rPr lang="en-US" sz="1400" b="1" dirty="0" smtClean="0"/>
            <a:t>113 thousand jobs in free trade zone </a:t>
          </a:r>
          <a:endParaRPr lang="es-NI" sz="1400" b="1" dirty="0"/>
        </a:p>
      </dgm:t>
    </dgm:pt>
    <dgm:pt modelId="{7D0850ED-113C-493A-8D10-E3F51317F91E}" type="parTrans" cxnId="{E06149A6-DB04-4483-8929-BE9A6F5AA2F9}">
      <dgm:prSet/>
      <dgm:spPr/>
      <dgm:t>
        <a:bodyPr/>
        <a:lstStyle/>
        <a:p>
          <a:endParaRPr lang="es-NI"/>
        </a:p>
      </dgm:t>
    </dgm:pt>
    <dgm:pt modelId="{C05CD4A9-0466-4321-85BB-A051621148AA}" type="sibTrans" cxnId="{E06149A6-DB04-4483-8929-BE9A6F5AA2F9}">
      <dgm:prSet/>
      <dgm:spPr/>
      <dgm:t>
        <a:bodyPr/>
        <a:lstStyle/>
        <a:p>
          <a:endParaRPr lang="es-NI"/>
        </a:p>
      </dgm:t>
    </dgm:pt>
    <dgm:pt modelId="{26AA1DE5-AB78-42F2-9BB9-A924A858DBA6}">
      <dgm:prSet phldrT="[Texto]" custT="1"/>
      <dgm:spPr/>
      <dgm:t>
        <a:bodyPr/>
        <a:lstStyle/>
        <a:p>
          <a:r>
            <a:rPr lang="en-US" sz="1400" b="1" dirty="0" smtClean="0"/>
            <a:t>More than 3000 jobs in resorts</a:t>
          </a:r>
          <a:endParaRPr lang="es-NI" sz="1400" b="1" dirty="0"/>
        </a:p>
      </dgm:t>
    </dgm:pt>
    <dgm:pt modelId="{24C1DBF7-AFFF-4792-AA7E-C0F5905ED11F}" type="parTrans" cxnId="{D7ED07FC-3D83-4BF1-9AD5-72A1EB4ECF74}">
      <dgm:prSet/>
      <dgm:spPr/>
      <dgm:t>
        <a:bodyPr/>
        <a:lstStyle/>
        <a:p>
          <a:endParaRPr lang="es-NI"/>
        </a:p>
      </dgm:t>
    </dgm:pt>
    <dgm:pt modelId="{DBC69520-074E-4EDD-9F78-29E306FAF91B}" type="sibTrans" cxnId="{D7ED07FC-3D83-4BF1-9AD5-72A1EB4ECF74}">
      <dgm:prSet/>
      <dgm:spPr/>
      <dgm:t>
        <a:bodyPr/>
        <a:lstStyle/>
        <a:p>
          <a:endParaRPr lang="es-NI"/>
        </a:p>
      </dgm:t>
    </dgm:pt>
    <dgm:pt modelId="{38991696-40EA-447B-BCF9-9B3E69F07437}" type="pres">
      <dgm:prSet presAssocID="{7052EDFF-698D-4B63-B235-FE34DED2868C}" presName="theList" presStyleCnt="0">
        <dgm:presLayoutVars>
          <dgm:dir/>
          <dgm:animLvl val="lvl"/>
          <dgm:resizeHandles val="exact"/>
        </dgm:presLayoutVars>
      </dgm:prSet>
      <dgm:spPr/>
    </dgm:pt>
    <dgm:pt modelId="{EA9CC111-3179-4171-9F79-239848316E9C}" type="pres">
      <dgm:prSet presAssocID="{28D2E922-5E6B-4B71-9516-F9C7A9D6D833}" presName="compNode" presStyleCnt="0"/>
      <dgm:spPr/>
    </dgm:pt>
    <dgm:pt modelId="{D775E149-70AA-4F16-B7A6-28C170796E0F}" type="pres">
      <dgm:prSet presAssocID="{28D2E922-5E6B-4B71-9516-F9C7A9D6D833}" presName="noGeometry" presStyleCnt="0"/>
      <dgm:spPr/>
    </dgm:pt>
    <dgm:pt modelId="{8A09B1CD-9C3C-4FC0-9BF4-66D4C8EB6AB0}" type="pres">
      <dgm:prSet presAssocID="{28D2E922-5E6B-4B71-9516-F9C7A9D6D833}" presName="childTextVisible" presStyleLbl="bgAccFollowNode1" presStyleIdx="0" presStyleCnt="4">
        <dgm:presLayoutVars>
          <dgm:bulletEnabled val="1"/>
        </dgm:presLayoutVars>
      </dgm:prSet>
      <dgm:spPr/>
    </dgm:pt>
    <dgm:pt modelId="{7431D79F-3530-4A78-BCCB-D6CC4BD26C42}" type="pres">
      <dgm:prSet presAssocID="{28D2E922-5E6B-4B71-9516-F9C7A9D6D833}" presName="childTextHidden" presStyleLbl="bgAccFollowNode1" presStyleIdx="0" presStyleCnt="4"/>
      <dgm:spPr/>
    </dgm:pt>
    <dgm:pt modelId="{1C1D7307-1B6B-4D2A-BBA4-CBBD6272098F}" type="pres">
      <dgm:prSet presAssocID="{28D2E922-5E6B-4B71-9516-F9C7A9D6D833}" presName="parentText" presStyleLbl="node1" presStyleIdx="0" presStyleCnt="4" custScaleX="225804" custScaleY="188865">
        <dgm:presLayoutVars>
          <dgm:chMax val="1"/>
          <dgm:bulletEnabled val="1"/>
        </dgm:presLayoutVars>
      </dgm:prSet>
      <dgm:spPr>
        <a:prstGeom prst="rect">
          <a:avLst/>
        </a:prstGeom>
      </dgm:spPr>
      <dgm:t>
        <a:bodyPr/>
        <a:lstStyle/>
        <a:p>
          <a:endParaRPr lang="es-NI"/>
        </a:p>
      </dgm:t>
    </dgm:pt>
    <dgm:pt modelId="{69C7B846-C963-4175-9FF9-A07ECF327A6F}" type="pres">
      <dgm:prSet presAssocID="{28D2E922-5E6B-4B71-9516-F9C7A9D6D833}" presName="aSpace" presStyleCnt="0"/>
      <dgm:spPr/>
    </dgm:pt>
    <dgm:pt modelId="{44E77C82-5006-4B49-9C24-64F70A0E79CD}" type="pres">
      <dgm:prSet presAssocID="{04ED209F-2A51-463A-82CA-8F1142C7F6CE}" presName="compNode" presStyleCnt="0"/>
      <dgm:spPr/>
    </dgm:pt>
    <dgm:pt modelId="{149313E7-7D8F-4B04-A0E5-7858AA38BA0C}" type="pres">
      <dgm:prSet presAssocID="{04ED209F-2A51-463A-82CA-8F1142C7F6CE}" presName="noGeometry" presStyleCnt="0"/>
      <dgm:spPr/>
    </dgm:pt>
    <dgm:pt modelId="{E281A45C-305B-451C-AA00-9DBCF6EE363A}" type="pres">
      <dgm:prSet presAssocID="{04ED209F-2A51-463A-82CA-8F1142C7F6CE}" presName="childTextVisible" presStyleLbl="bgAccFollowNode1" presStyleIdx="1" presStyleCnt="4">
        <dgm:presLayoutVars>
          <dgm:bulletEnabled val="1"/>
        </dgm:presLayoutVars>
      </dgm:prSet>
      <dgm:spPr/>
    </dgm:pt>
    <dgm:pt modelId="{B598BDA6-255C-4B11-A3FB-3FE0BECA6932}" type="pres">
      <dgm:prSet presAssocID="{04ED209F-2A51-463A-82CA-8F1142C7F6CE}" presName="childTextHidden" presStyleLbl="bgAccFollowNode1" presStyleIdx="1" presStyleCnt="4"/>
      <dgm:spPr/>
    </dgm:pt>
    <dgm:pt modelId="{5A0970ED-1136-44F3-83D6-24D2BD94DA06}" type="pres">
      <dgm:prSet presAssocID="{04ED209F-2A51-463A-82CA-8F1142C7F6CE}" presName="parentText" presStyleLbl="node1" presStyleIdx="1" presStyleCnt="4" custScaleX="222730" custScaleY="188865">
        <dgm:presLayoutVars>
          <dgm:chMax val="1"/>
          <dgm:bulletEnabled val="1"/>
        </dgm:presLayoutVars>
      </dgm:prSet>
      <dgm:spPr>
        <a:prstGeom prst="rect">
          <a:avLst/>
        </a:prstGeom>
      </dgm:spPr>
      <dgm:t>
        <a:bodyPr/>
        <a:lstStyle/>
        <a:p>
          <a:endParaRPr lang="es-NI"/>
        </a:p>
      </dgm:t>
    </dgm:pt>
    <dgm:pt modelId="{F34A8A1B-B178-4B91-85BB-031144CE0AC7}" type="pres">
      <dgm:prSet presAssocID="{04ED209F-2A51-463A-82CA-8F1142C7F6CE}" presName="aSpace" presStyleCnt="0"/>
      <dgm:spPr/>
    </dgm:pt>
    <dgm:pt modelId="{533F161C-B169-403E-B53C-B7D76EB13E03}" type="pres">
      <dgm:prSet presAssocID="{4E53C2AE-AB8A-46F7-A158-ABF305F7A7D8}" presName="compNode" presStyleCnt="0"/>
      <dgm:spPr/>
    </dgm:pt>
    <dgm:pt modelId="{1A778AAA-ED07-480C-81CA-5D96858ED054}" type="pres">
      <dgm:prSet presAssocID="{4E53C2AE-AB8A-46F7-A158-ABF305F7A7D8}" presName="noGeometry" presStyleCnt="0"/>
      <dgm:spPr/>
    </dgm:pt>
    <dgm:pt modelId="{F373D922-6355-4AF3-844D-F4B5CA0B720F}" type="pres">
      <dgm:prSet presAssocID="{4E53C2AE-AB8A-46F7-A158-ABF305F7A7D8}" presName="childTextVisible" presStyleLbl="bgAccFollowNode1" presStyleIdx="2" presStyleCnt="4">
        <dgm:presLayoutVars>
          <dgm:bulletEnabled val="1"/>
        </dgm:presLayoutVars>
      </dgm:prSet>
      <dgm:spPr/>
    </dgm:pt>
    <dgm:pt modelId="{E63C7E30-24FD-4CF5-8E8E-A63F495A8DF7}" type="pres">
      <dgm:prSet presAssocID="{4E53C2AE-AB8A-46F7-A158-ABF305F7A7D8}" presName="childTextHidden" presStyleLbl="bgAccFollowNode1" presStyleIdx="2" presStyleCnt="4"/>
      <dgm:spPr/>
    </dgm:pt>
    <dgm:pt modelId="{C02D37EF-BB0F-4EAB-8910-CAEE327398F7}" type="pres">
      <dgm:prSet presAssocID="{4E53C2AE-AB8A-46F7-A158-ABF305F7A7D8}" presName="parentText" presStyleLbl="node1" presStyleIdx="2" presStyleCnt="4" custScaleX="222730" custScaleY="188865">
        <dgm:presLayoutVars>
          <dgm:chMax val="1"/>
          <dgm:bulletEnabled val="1"/>
        </dgm:presLayoutVars>
      </dgm:prSet>
      <dgm:spPr>
        <a:prstGeom prst="rect">
          <a:avLst/>
        </a:prstGeom>
      </dgm:spPr>
      <dgm:t>
        <a:bodyPr/>
        <a:lstStyle/>
        <a:p>
          <a:endParaRPr lang="es-NI"/>
        </a:p>
      </dgm:t>
    </dgm:pt>
    <dgm:pt modelId="{14617730-53E9-47EF-AFC5-1B730787FED4}" type="pres">
      <dgm:prSet presAssocID="{4E53C2AE-AB8A-46F7-A158-ABF305F7A7D8}" presName="aSpace" presStyleCnt="0"/>
      <dgm:spPr/>
    </dgm:pt>
    <dgm:pt modelId="{01EF5313-8D4A-41DA-807F-FD1CB8A2CAD1}" type="pres">
      <dgm:prSet presAssocID="{26AA1DE5-AB78-42F2-9BB9-A924A858DBA6}" presName="compNode" presStyleCnt="0"/>
      <dgm:spPr/>
    </dgm:pt>
    <dgm:pt modelId="{09ABB445-66F9-410A-A3AB-BBF0B1D68223}" type="pres">
      <dgm:prSet presAssocID="{26AA1DE5-AB78-42F2-9BB9-A924A858DBA6}" presName="noGeometry" presStyleCnt="0"/>
      <dgm:spPr/>
    </dgm:pt>
    <dgm:pt modelId="{31CCDBE3-1B0B-4C6D-B1DF-096DD6BBAD70}" type="pres">
      <dgm:prSet presAssocID="{26AA1DE5-AB78-42F2-9BB9-A924A858DBA6}" presName="childTextVisible" presStyleLbl="bgAccFollowNode1" presStyleIdx="3" presStyleCnt="4">
        <dgm:presLayoutVars>
          <dgm:bulletEnabled val="1"/>
        </dgm:presLayoutVars>
      </dgm:prSet>
      <dgm:spPr/>
    </dgm:pt>
    <dgm:pt modelId="{A59D4089-3F19-4E02-BDA9-96B708F9C30F}" type="pres">
      <dgm:prSet presAssocID="{26AA1DE5-AB78-42F2-9BB9-A924A858DBA6}" presName="childTextHidden" presStyleLbl="bgAccFollowNode1" presStyleIdx="3" presStyleCnt="4"/>
      <dgm:spPr/>
    </dgm:pt>
    <dgm:pt modelId="{CBD880AF-013B-4AFE-B12B-E37F0F74B664}" type="pres">
      <dgm:prSet presAssocID="{26AA1DE5-AB78-42F2-9BB9-A924A858DBA6}" presName="parentText" presStyleLbl="node1" presStyleIdx="3" presStyleCnt="4" custScaleX="222730" custScaleY="188865">
        <dgm:presLayoutVars>
          <dgm:chMax val="1"/>
          <dgm:bulletEnabled val="1"/>
        </dgm:presLayoutVars>
      </dgm:prSet>
      <dgm:spPr>
        <a:prstGeom prst="rect">
          <a:avLst/>
        </a:prstGeom>
      </dgm:spPr>
      <dgm:t>
        <a:bodyPr/>
        <a:lstStyle/>
        <a:p>
          <a:endParaRPr lang="es-NI"/>
        </a:p>
      </dgm:t>
    </dgm:pt>
  </dgm:ptLst>
  <dgm:cxnLst>
    <dgm:cxn modelId="{3D0C08D0-F928-4DA6-A6AF-4E4507FA4587}" srcId="{7052EDFF-698D-4B63-B235-FE34DED2868C}" destId="{04ED209F-2A51-463A-82CA-8F1142C7F6CE}" srcOrd="1" destOrd="0" parTransId="{D6A1400A-1E5F-4973-97D4-835C50BA6A0A}" sibTransId="{1D514D02-D94E-4A47-8A46-5F5292F7E083}"/>
    <dgm:cxn modelId="{066CB727-A4A3-4182-9235-AAF6E6EE3E81}" type="presOf" srcId="{4E53C2AE-AB8A-46F7-A158-ABF305F7A7D8}" destId="{C02D37EF-BB0F-4EAB-8910-CAEE327398F7}" srcOrd="0" destOrd="0" presId="urn:microsoft.com/office/officeart/2005/8/layout/hProcess6"/>
    <dgm:cxn modelId="{F578279A-7282-4261-8D84-6FA62DAC1411}" type="presOf" srcId="{28D2E922-5E6B-4B71-9516-F9C7A9D6D833}" destId="{1C1D7307-1B6B-4D2A-BBA4-CBBD6272098F}" srcOrd="0" destOrd="0" presId="urn:microsoft.com/office/officeart/2005/8/layout/hProcess6"/>
    <dgm:cxn modelId="{2F0C66CC-3BD2-4F67-A51F-76C12225E398}" srcId="{7052EDFF-698D-4B63-B235-FE34DED2868C}" destId="{28D2E922-5E6B-4B71-9516-F9C7A9D6D833}" srcOrd="0" destOrd="0" parTransId="{6E36FAAE-4F8B-4113-9903-F0D78BC9C507}" sibTransId="{0F5EE11F-8F93-441C-9F0A-02CF1C8AB3ED}"/>
    <dgm:cxn modelId="{D7ED07FC-3D83-4BF1-9AD5-72A1EB4ECF74}" srcId="{7052EDFF-698D-4B63-B235-FE34DED2868C}" destId="{26AA1DE5-AB78-42F2-9BB9-A924A858DBA6}" srcOrd="3" destOrd="0" parTransId="{24C1DBF7-AFFF-4792-AA7E-C0F5905ED11F}" sibTransId="{DBC69520-074E-4EDD-9F78-29E306FAF91B}"/>
    <dgm:cxn modelId="{61C8A87D-8ABF-4F3C-8FA3-111945DC105F}" type="presOf" srcId="{7052EDFF-698D-4B63-B235-FE34DED2868C}" destId="{38991696-40EA-447B-BCF9-9B3E69F07437}" srcOrd="0" destOrd="0" presId="urn:microsoft.com/office/officeart/2005/8/layout/hProcess6"/>
    <dgm:cxn modelId="{E06149A6-DB04-4483-8929-BE9A6F5AA2F9}" srcId="{7052EDFF-698D-4B63-B235-FE34DED2868C}" destId="{4E53C2AE-AB8A-46F7-A158-ABF305F7A7D8}" srcOrd="2" destOrd="0" parTransId="{7D0850ED-113C-493A-8D10-E3F51317F91E}" sibTransId="{C05CD4A9-0466-4321-85BB-A051621148AA}"/>
    <dgm:cxn modelId="{B3744A4E-3179-4362-A05A-6815D540817B}" type="presOf" srcId="{26AA1DE5-AB78-42F2-9BB9-A924A858DBA6}" destId="{CBD880AF-013B-4AFE-B12B-E37F0F74B664}" srcOrd="0" destOrd="0" presId="urn:microsoft.com/office/officeart/2005/8/layout/hProcess6"/>
    <dgm:cxn modelId="{B1BF7DD5-8D6D-4D90-8051-C9E0272B6C55}" type="presOf" srcId="{04ED209F-2A51-463A-82CA-8F1142C7F6CE}" destId="{5A0970ED-1136-44F3-83D6-24D2BD94DA06}" srcOrd="0" destOrd="0" presId="urn:microsoft.com/office/officeart/2005/8/layout/hProcess6"/>
    <dgm:cxn modelId="{23183877-A56C-4C1E-BE54-2D20CD588076}" type="presParOf" srcId="{38991696-40EA-447B-BCF9-9B3E69F07437}" destId="{EA9CC111-3179-4171-9F79-239848316E9C}" srcOrd="0" destOrd="0" presId="urn:microsoft.com/office/officeart/2005/8/layout/hProcess6"/>
    <dgm:cxn modelId="{89ABCA5E-02A7-44B2-AEF3-E2351131BE6B}" type="presParOf" srcId="{EA9CC111-3179-4171-9F79-239848316E9C}" destId="{D775E149-70AA-4F16-B7A6-28C170796E0F}" srcOrd="0" destOrd="0" presId="urn:microsoft.com/office/officeart/2005/8/layout/hProcess6"/>
    <dgm:cxn modelId="{F4C40AE0-DC76-4409-A64D-E4AB6F5347B7}" type="presParOf" srcId="{EA9CC111-3179-4171-9F79-239848316E9C}" destId="{8A09B1CD-9C3C-4FC0-9BF4-66D4C8EB6AB0}" srcOrd="1" destOrd="0" presId="urn:microsoft.com/office/officeart/2005/8/layout/hProcess6"/>
    <dgm:cxn modelId="{AC383A04-5ECB-467B-8020-26CC572990AA}" type="presParOf" srcId="{EA9CC111-3179-4171-9F79-239848316E9C}" destId="{7431D79F-3530-4A78-BCCB-D6CC4BD26C42}" srcOrd="2" destOrd="0" presId="urn:microsoft.com/office/officeart/2005/8/layout/hProcess6"/>
    <dgm:cxn modelId="{765D448A-C15A-4C0C-9F28-9D1130A2DD31}" type="presParOf" srcId="{EA9CC111-3179-4171-9F79-239848316E9C}" destId="{1C1D7307-1B6B-4D2A-BBA4-CBBD6272098F}" srcOrd="3" destOrd="0" presId="urn:microsoft.com/office/officeart/2005/8/layout/hProcess6"/>
    <dgm:cxn modelId="{8BF38F00-08F5-4FF5-965E-E21ABFB99D83}" type="presParOf" srcId="{38991696-40EA-447B-BCF9-9B3E69F07437}" destId="{69C7B846-C963-4175-9FF9-A07ECF327A6F}" srcOrd="1" destOrd="0" presId="urn:microsoft.com/office/officeart/2005/8/layout/hProcess6"/>
    <dgm:cxn modelId="{D5B0C761-A5ED-47BC-8F57-27854E251FD7}" type="presParOf" srcId="{38991696-40EA-447B-BCF9-9B3E69F07437}" destId="{44E77C82-5006-4B49-9C24-64F70A0E79CD}" srcOrd="2" destOrd="0" presId="urn:microsoft.com/office/officeart/2005/8/layout/hProcess6"/>
    <dgm:cxn modelId="{0BD4734B-9941-4108-B86B-01932A16C3EF}" type="presParOf" srcId="{44E77C82-5006-4B49-9C24-64F70A0E79CD}" destId="{149313E7-7D8F-4B04-A0E5-7858AA38BA0C}" srcOrd="0" destOrd="0" presId="urn:microsoft.com/office/officeart/2005/8/layout/hProcess6"/>
    <dgm:cxn modelId="{3F1E5D94-19C0-4358-A205-C50DC353B4FF}" type="presParOf" srcId="{44E77C82-5006-4B49-9C24-64F70A0E79CD}" destId="{E281A45C-305B-451C-AA00-9DBCF6EE363A}" srcOrd="1" destOrd="0" presId="urn:microsoft.com/office/officeart/2005/8/layout/hProcess6"/>
    <dgm:cxn modelId="{696C7541-278B-4502-8193-35A24FB25FBF}" type="presParOf" srcId="{44E77C82-5006-4B49-9C24-64F70A0E79CD}" destId="{B598BDA6-255C-4B11-A3FB-3FE0BECA6932}" srcOrd="2" destOrd="0" presId="urn:microsoft.com/office/officeart/2005/8/layout/hProcess6"/>
    <dgm:cxn modelId="{CDA691F0-8A23-4E94-80AF-3624E32DE4DC}" type="presParOf" srcId="{44E77C82-5006-4B49-9C24-64F70A0E79CD}" destId="{5A0970ED-1136-44F3-83D6-24D2BD94DA06}" srcOrd="3" destOrd="0" presId="urn:microsoft.com/office/officeart/2005/8/layout/hProcess6"/>
    <dgm:cxn modelId="{AD9020E8-F68B-43BB-B3AC-D4AFF14D6055}" type="presParOf" srcId="{38991696-40EA-447B-BCF9-9B3E69F07437}" destId="{F34A8A1B-B178-4B91-85BB-031144CE0AC7}" srcOrd="3" destOrd="0" presId="urn:microsoft.com/office/officeart/2005/8/layout/hProcess6"/>
    <dgm:cxn modelId="{CF812C6D-C8C3-4939-8AB7-629EC938BA9F}" type="presParOf" srcId="{38991696-40EA-447B-BCF9-9B3E69F07437}" destId="{533F161C-B169-403E-B53C-B7D76EB13E03}" srcOrd="4" destOrd="0" presId="urn:microsoft.com/office/officeart/2005/8/layout/hProcess6"/>
    <dgm:cxn modelId="{B881458B-14D0-48CB-98A7-B5E2A52E67C4}" type="presParOf" srcId="{533F161C-B169-403E-B53C-B7D76EB13E03}" destId="{1A778AAA-ED07-480C-81CA-5D96858ED054}" srcOrd="0" destOrd="0" presId="urn:microsoft.com/office/officeart/2005/8/layout/hProcess6"/>
    <dgm:cxn modelId="{B2F638C5-FA8F-4C73-98EF-6191CC18EF8B}" type="presParOf" srcId="{533F161C-B169-403E-B53C-B7D76EB13E03}" destId="{F373D922-6355-4AF3-844D-F4B5CA0B720F}" srcOrd="1" destOrd="0" presId="urn:microsoft.com/office/officeart/2005/8/layout/hProcess6"/>
    <dgm:cxn modelId="{ACC7B3FB-4898-4F64-95DF-D3D431C233E2}" type="presParOf" srcId="{533F161C-B169-403E-B53C-B7D76EB13E03}" destId="{E63C7E30-24FD-4CF5-8E8E-A63F495A8DF7}" srcOrd="2" destOrd="0" presId="urn:microsoft.com/office/officeart/2005/8/layout/hProcess6"/>
    <dgm:cxn modelId="{215335B4-241A-4FD5-A009-0D12D1E010C2}" type="presParOf" srcId="{533F161C-B169-403E-B53C-B7D76EB13E03}" destId="{C02D37EF-BB0F-4EAB-8910-CAEE327398F7}" srcOrd="3" destOrd="0" presId="urn:microsoft.com/office/officeart/2005/8/layout/hProcess6"/>
    <dgm:cxn modelId="{A033F5F0-9F61-43F8-AEF3-EBDD7480187B}" type="presParOf" srcId="{38991696-40EA-447B-BCF9-9B3E69F07437}" destId="{14617730-53E9-47EF-AFC5-1B730787FED4}" srcOrd="5" destOrd="0" presId="urn:microsoft.com/office/officeart/2005/8/layout/hProcess6"/>
    <dgm:cxn modelId="{EFEBFAAB-3B16-4D5D-90A7-E11E231FA86B}" type="presParOf" srcId="{38991696-40EA-447B-BCF9-9B3E69F07437}" destId="{01EF5313-8D4A-41DA-807F-FD1CB8A2CAD1}" srcOrd="6" destOrd="0" presId="urn:microsoft.com/office/officeart/2005/8/layout/hProcess6"/>
    <dgm:cxn modelId="{6FDBED93-4130-41EA-9597-E80452A850A7}" type="presParOf" srcId="{01EF5313-8D4A-41DA-807F-FD1CB8A2CAD1}" destId="{09ABB445-66F9-410A-A3AB-BBF0B1D68223}" srcOrd="0" destOrd="0" presId="urn:microsoft.com/office/officeart/2005/8/layout/hProcess6"/>
    <dgm:cxn modelId="{BEAFCC95-DE08-4D4E-A94F-5B9532205A65}" type="presParOf" srcId="{01EF5313-8D4A-41DA-807F-FD1CB8A2CAD1}" destId="{31CCDBE3-1B0B-4C6D-B1DF-096DD6BBAD70}" srcOrd="1" destOrd="0" presId="urn:microsoft.com/office/officeart/2005/8/layout/hProcess6"/>
    <dgm:cxn modelId="{414B1C90-1FB6-4AC6-A93D-53B23AF326F8}" type="presParOf" srcId="{01EF5313-8D4A-41DA-807F-FD1CB8A2CAD1}" destId="{A59D4089-3F19-4E02-BDA9-96B708F9C30F}" srcOrd="2" destOrd="0" presId="urn:microsoft.com/office/officeart/2005/8/layout/hProcess6"/>
    <dgm:cxn modelId="{1C08A22E-4DA3-455F-A636-545E870697EE}" type="presParOf" srcId="{01EF5313-8D4A-41DA-807F-FD1CB8A2CAD1}" destId="{CBD880AF-013B-4AFE-B12B-E37F0F74B664}"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467E152-A8BA-4916-AD1C-883914E5E46E}" type="doc">
      <dgm:prSet loTypeId="urn:microsoft.com/office/officeart/2005/8/layout/pList2#24" loCatId="list" qsTypeId="urn:microsoft.com/office/officeart/2005/8/quickstyle/simple3" qsCatId="simple" csTypeId="urn:microsoft.com/office/officeart/2005/8/colors/colorful4" csCatId="colorful" phldr="1"/>
      <dgm:spPr/>
    </dgm:pt>
    <dgm:pt modelId="{93E0EF47-4FF1-4301-A6D4-D65A8F6CCE7B}">
      <dgm:prSet phldrT="[Texto]"/>
      <dgm:spPr/>
      <dgm:t>
        <a:bodyPr/>
        <a:lstStyle/>
        <a:p>
          <a:r>
            <a:rPr lang="en-US" b="1" noProof="0" dirty="0" smtClean="0"/>
            <a:t>1. A Ship Canal joining the Caribbean Sea and the Pacific Ocean</a:t>
          </a:r>
          <a:endParaRPr lang="en-US" b="1" noProof="0" dirty="0"/>
        </a:p>
      </dgm:t>
    </dgm:pt>
    <dgm:pt modelId="{BE1D1F58-88BE-47F2-9744-7CDE1D2D1498}" type="parTrans" cxnId="{3469F664-29E5-4843-AFD9-CE8C55AA4F65}">
      <dgm:prSet/>
      <dgm:spPr/>
      <dgm:t>
        <a:bodyPr/>
        <a:lstStyle/>
        <a:p>
          <a:endParaRPr lang="en-US" b="1" noProof="0"/>
        </a:p>
      </dgm:t>
    </dgm:pt>
    <dgm:pt modelId="{2EB20FD4-7ABC-4DD4-A5E3-FC9A47F0D9EF}" type="sibTrans" cxnId="{3469F664-29E5-4843-AFD9-CE8C55AA4F65}">
      <dgm:prSet/>
      <dgm:spPr/>
      <dgm:t>
        <a:bodyPr/>
        <a:lstStyle/>
        <a:p>
          <a:endParaRPr lang="en-US" b="1" noProof="0"/>
        </a:p>
      </dgm:t>
    </dgm:pt>
    <dgm:pt modelId="{37A69FFA-D89E-4B11-BAC8-77FB4512F6B8}">
      <dgm:prSet phldrT="[Texto]"/>
      <dgm:spPr/>
      <dgm:t>
        <a:bodyPr/>
        <a:lstStyle/>
        <a:p>
          <a:r>
            <a:rPr lang="en-US" b="1" noProof="0" dirty="0" smtClean="0"/>
            <a:t>2. A Port at Punta </a:t>
          </a:r>
          <a:r>
            <a:rPr lang="en-US" b="1" noProof="0" dirty="0" err="1" smtClean="0"/>
            <a:t>Águila</a:t>
          </a:r>
          <a:r>
            <a:rPr lang="en-US" b="1" noProof="0" dirty="0" smtClean="0"/>
            <a:t> in the Caribbean coast</a:t>
          </a:r>
          <a:endParaRPr lang="en-US" b="1" noProof="0" dirty="0"/>
        </a:p>
      </dgm:t>
    </dgm:pt>
    <dgm:pt modelId="{1B7BE366-1A19-4D8F-81AB-C4FD367643EB}" type="parTrans" cxnId="{406BA6C3-3254-4468-B6D1-8407F0255D63}">
      <dgm:prSet/>
      <dgm:spPr/>
      <dgm:t>
        <a:bodyPr/>
        <a:lstStyle/>
        <a:p>
          <a:endParaRPr lang="en-US" b="1" noProof="0"/>
        </a:p>
      </dgm:t>
    </dgm:pt>
    <dgm:pt modelId="{D9B94E00-D92F-4C2B-97DE-C118DA50A3D1}" type="sibTrans" cxnId="{406BA6C3-3254-4468-B6D1-8407F0255D63}">
      <dgm:prSet/>
      <dgm:spPr/>
      <dgm:t>
        <a:bodyPr/>
        <a:lstStyle/>
        <a:p>
          <a:endParaRPr lang="en-US" b="1" noProof="0"/>
        </a:p>
      </dgm:t>
    </dgm:pt>
    <dgm:pt modelId="{D84665A4-1A83-4CBD-8C2C-78504C5A734C}">
      <dgm:prSet phldrT="[Texto]"/>
      <dgm:spPr/>
      <dgm:t>
        <a:bodyPr/>
        <a:lstStyle/>
        <a:p>
          <a:r>
            <a:rPr lang="en-US" b="1" noProof="0" dirty="0" smtClean="0"/>
            <a:t>3. A port at </a:t>
          </a:r>
          <a:r>
            <a:rPr lang="en-US" b="1" noProof="0" dirty="0" err="1" smtClean="0"/>
            <a:t>Brito</a:t>
          </a:r>
          <a:r>
            <a:rPr lang="en-US" b="1" noProof="0" dirty="0" smtClean="0"/>
            <a:t> in the Pacific coast</a:t>
          </a:r>
          <a:endParaRPr lang="en-US" b="1" noProof="0" dirty="0"/>
        </a:p>
      </dgm:t>
    </dgm:pt>
    <dgm:pt modelId="{2A927C21-E6BD-481F-8D55-2B713AD4F48E}" type="parTrans" cxnId="{B2F8A52D-3FF9-4D78-AA5D-5C5FC965ADB5}">
      <dgm:prSet/>
      <dgm:spPr/>
      <dgm:t>
        <a:bodyPr/>
        <a:lstStyle/>
        <a:p>
          <a:endParaRPr lang="en-US" b="1" noProof="0"/>
        </a:p>
      </dgm:t>
    </dgm:pt>
    <dgm:pt modelId="{77BC73AA-B77E-4A94-8EDA-4C63D543D57A}" type="sibTrans" cxnId="{B2F8A52D-3FF9-4D78-AA5D-5C5FC965ADB5}">
      <dgm:prSet/>
      <dgm:spPr/>
      <dgm:t>
        <a:bodyPr/>
        <a:lstStyle/>
        <a:p>
          <a:endParaRPr lang="en-US" b="1" noProof="0"/>
        </a:p>
      </dgm:t>
    </dgm:pt>
    <dgm:pt modelId="{0CC6DB40-47C5-4C1C-AFA4-63B2060FCA82}" type="pres">
      <dgm:prSet presAssocID="{5467E152-A8BA-4916-AD1C-883914E5E46E}" presName="Name0" presStyleCnt="0">
        <dgm:presLayoutVars>
          <dgm:dir/>
          <dgm:resizeHandles val="exact"/>
        </dgm:presLayoutVars>
      </dgm:prSet>
      <dgm:spPr/>
    </dgm:pt>
    <dgm:pt modelId="{E3D42C65-51AD-4C90-8C60-C92C2BFB7877}" type="pres">
      <dgm:prSet presAssocID="{5467E152-A8BA-4916-AD1C-883914E5E46E}" presName="bkgdShp" presStyleLbl="alignAccFollowNode1" presStyleIdx="0" presStyleCnt="1" custLinFactNeighborY="-38652"/>
      <dgm:spPr/>
    </dgm:pt>
    <dgm:pt modelId="{0BD0AB65-F8A2-4EED-AB13-EA51ED86D6F7}" type="pres">
      <dgm:prSet presAssocID="{5467E152-A8BA-4916-AD1C-883914E5E46E}" presName="linComp" presStyleCnt="0"/>
      <dgm:spPr/>
    </dgm:pt>
    <dgm:pt modelId="{033383C2-1C28-4153-A9ED-3AC76E015785}" type="pres">
      <dgm:prSet presAssocID="{93E0EF47-4FF1-4301-A6D4-D65A8F6CCE7B}" presName="compNode" presStyleCnt="0"/>
      <dgm:spPr/>
    </dgm:pt>
    <dgm:pt modelId="{6B884EF4-1B9D-451E-A34E-219082E8C20B}" type="pres">
      <dgm:prSet presAssocID="{93E0EF47-4FF1-4301-A6D4-D65A8F6CCE7B}" presName="node" presStyleLbl="node1" presStyleIdx="0" presStyleCnt="3">
        <dgm:presLayoutVars>
          <dgm:bulletEnabled val="1"/>
        </dgm:presLayoutVars>
      </dgm:prSet>
      <dgm:spPr/>
      <dgm:t>
        <a:bodyPr/>
        <a:lstStyle/>
        <a:p>
          <a:endParaRPr lang="es-ES"/>
        </a:p>
      </dgm:t>
    </dgm:pt>
    <dgm:pt modelId="{0D6D1C11-F2AB-483D-9DEB-50F832D6AD63}" type="pres">
      <dgm:prSet presAssocID="{93E0EF47-4FF1-4301-A6D4-D65A8F6CCE7B}" presName="invisiNode" presStyleLbl="node1" presStyleIdx="0" presStyleCnt="3"/>
      <dgm:spPr/>
    </dgm:pt>
    <dgm:pt modelId="{ADC3CFFA-ED7D-4546-9780-F022585277CC}" type="pres">
      <dgm:prSet presAssocID="{93E0EF47-4FF1-4301-A6D4-D65A8F6CCE7B}" presName="imagNode" presStyleLbl="fgImgPlace1" presStyleIdx="0" presStyleCnt="3"/>
      <dgm:spPr>
        <a:blipFill rotWithShape="0">
          <a:blip xmlns:r="http://schemas.openxmlformats.org/officeDocument/2006/relationships" r:embed="rId1"/>
          <a:stretch>
            <a:fillRect/>
          </a:stretch>
        </a:blipFill>
      </dgm:spPr>
      <dgm:t>
        <a:bodyPr/>
        <a:lstStyle/>
        <a:p>
          <a:endParaRPr lang="es-NI"/>
        </a:p>
      </dgm:t>
    </dgm:pt>
    <dgm:pt modelId="{4AF858FD-95D0-45D4-8388-15FF6EE5EAFF}" type="pres">
      <dgm:prSet presAssocID="{2EB20FD4-7ABC-4DD4-A5E3-FC9A47F0D9EF}" presName="sibTrans" presStyleLbl="sibTrans2D1" presStyleIdx="0" presStyleCnt="0"/>
      <dgm:spPr/>
      <dgm:t>
        <a:bodyPr/>
        <a:lstStyle/>
        <a:p>
          <a:endParaRPr lang="es-NI"/>
        </a:p>
      </dgm:t>
    </dgm:pt>
    <dgm:pt modelId="{66AF4356-0B5C-4945-93E5-1EC1336C32EF}" type="pres">
      <dgm:prSet presAssocID="{37A69FFA-D89E-4B11-BAC8-77FB4512F6B8}" presName="compNode" presStyleCnt="0"/>
      <dgm:spPr/>
    </dgm:pt>
    <dgm:pt modelId="{02D48512-D456-4E3A-B83F-283C247FCF3D}" type="pres">
      <dgm:prSet presAssocID="{37A69FFA-D89E-4B11-BAC8-77FB4512F6B8}" presName="node" presStyleLbl="node1" presStyleIdx="1" presStyleCnt="3">
        <dgm:presLayoutVars>
          <dgm:bulletEnabled val="1"/>
        </dgm:presLayoutVars>
      </dgm:prSet>
      <dgm:spPr/>
      <dgm:t>
        <a:bodyPr/>
        <a:lstStyle/>
        <a:p>
          <a:endParaRPr lang="es-NI"/>
        </a:p>
      </dgm:t>
    </dgm:pt>
    <dgm:pt modelId="{DF712D70-F176-4929-9106-21FF55A03287}" type="pres">
      <dgm:prSet presAssocID="{37A69FFA-D89E-4B11-BAC8-77FB4512F6B8}" presName="invisiNode" presStyleLbl="node1" presStyleIdx="1" presStyleCnt="3"/>
      <dgm:spPr/>
    </dgm:pt>
    <dgm:pt modelId="{97420EBB-0A7B-419D-B220-A25368EE59ED}" type="pres">
      <dgm:prSet presAssocID="{37A69FFA-D89E-4B11-BAC8-77FB4512F6B8}" presName="imagNode" presStyleLbl="fgImgPlace1" presStyleIdx="1" presStyleCnt="3"/>
      <dgm:spPr>
        <a:blipFill rotWithShape="0">
          <a:blip xmlns:r="http://schemas.openxmlformats.org/officeDocument/2006/relationships" r:embed="rId2"/>
          <a:stretch>
            <a:fillRect/>
          </a:stretch>
        </a:blipFill>
      </dgm:spPr>
      <dgm:t>
        <a:bodyPr/>
        <a:lstStyle/>
        <a:p>
          <a:endParaRPr lang="es-NI"/>
        </a:p>
      </dgm:t>
    </dgm:pt>
    <dgm:pt modelId="{84A60A85-DC64-47E1-B084-430FF73AEC11}" type="pres">
      <dgm:prSet presAssocID="{D9B94E00-D92F-4C2B-97DE-C118DA50A3D1}" presName="sibTrans" presStyleLbl="sibTrans2D1" presStyleIdx="0" presStyleCnt="0"/>
      <dgm:spPr/>
      <dgm:t>
        <a:bodyPr/>
        <a:lstStyle/>
        <a:p>
          <a:endParaRPr lang="es-NI"/>
        </a:p>
      </dgm:t>
    </dgm:pt>
    <dgm:pt modelId="{9DBEEE54-4E85-43BA-B206-6DBB9F522D0A}" type="pres">
      <dgm:prSet presAssocID="{D84665A4-1A83-4CBD-8C2C-78504C5A734C}" presName="compNode" presStyleCnt="0"/>
      <dgm:spPr/>
    </dgm:pt>
    <dgm:pt modelId="{3946659F-E9E2-4C30-9686-25DB43A90C9D}" type="pres">
      <dgm:prSet presAssocID="{D84665A4-1A83-4CBD-8C2C-78504C5A734C}" presName="node" presStyleLbl="node1" presStyleIdx="2" presStyleCnt="3">
        <dgm:presLayoutVars>
          <dgm:bulletEnabled val="1"/>
        </dgm:presLayoutVars>
      </dgm:prSet>
      <dgm:spPr/>
      <dgm:t>
        <a:bodyPr/>
        <a:lstStyle/>
        <a:p>
          <a:endParaRPr lang="es-NI"/>
        </a:p>
      </dgm:t>
    </dgm:pt>
    <dgm:pt modelId="{047D0D02-2367-4D80-BC42-2A3B3FCAEEAF}" type="pres">
      <dgm:prSet presAssocID="{D84665A4-1A83-4CBD-8C2C-78504C5A734C}" presName="invisiNode" presStyleLbl="node1" presStyleIdx="2" presStyleCnt="3"/>
      <dgm:spPr/>
    </dgm:pt>
    <dgm:pt modelId="{7E9A3420-FB2E-44D6-924C-C27794E04A47}" type="pres">
      <dgm:prSet presAssocID="{D84665A4-1A83-4CBD-8C2C-78504C5A734C}" presName="imagNode" presStyleLbl="fgImgPlace1" presStyleIdx="2" presStyleCnt="3"/>
      <dgm:spPr>
        <a:blipFill rotWithShape="0">
          <a:blip xmlns:r="http://schemas.openxmlformats.org/officeDocument/2006/relationships" r:embed="rId3"/>
          <a:stretch>
            <a:fillRect/>
          </a:stretch>
        </a:blipFill>
      </dgm:spPr>
    </dgm:pt>
  </dgm:ptLst>
  <dgm:cxnLst>
    <dgm:cxn modelId="{C28E3F51-E456-4F97-958D-181E9DA4D5B5}" type="presOf" srcId="{5467E152-A8BA-4916-AD1C-883914E5E46E}" destId="{0CC6DB40-47C5-4C1C-AFA4-63B2060FCA82}" srcOrd="0" destOrd="0" presId="urn:microsoft.com/office/officeart/2005/8/layout/pList2#24"/>
    <dgm:cxn modelId="{0AB03EEC-63D8-456A-B06F-7BA4807870CC}" type="presOf" srcId="{2EB20FD4-7ABC-4DD4-A5E3-FC9A47F0D9EF}" destId="{4AF858FD-95D0-45D4-8388-15FF6EE5EAFF}" srcOrd="0" destOrd="0" presId="urn:microsoft.com/office/officeart/2005/8/layout/pList2#24"/>
    <dgm:cxn modelId="{B2F8A52D-3FF9-4D78-AA5D-5C5FC965ADB5}" srcId="{5467E152-A8BA-4916-AD1C-883914E5E46E}" destId="{D84665A4-1A83-4CBD-8C2C-78504C5A734C}" srcOrd="2" destOrd="0" parTransId="{2A927C21-E6BD-481F-8D55-2B713AD4F48E}" sibTransId="{77BC73AA-B77E-4A94-8EDA-4C63D543D57A}"/>
    <dgm:cxn modelId="{93FE0F56-2E4C-4E8F-99F9-54EC3C7055C9}" type="presOf" srcId="{D9B94E00-D92F-4C2B-97DE-C118DA50A3D1}" destId="{84A60A85-DC64-47E1-B084-430FF73AEC11}" srcOrd="0" destOrd="0" presId="urn:microsoft.com/office/officeart/2005/8/layout/pList2#24"/>
    <dgm:cxn modelId="{8676DF55-848C-40B7-8A0D-6B5A9B98D292}" type="presOf" srcId="{D84665A4-1A83-4CBD-8C2C-78504C5A734C}" destId="{3946659F-E9E2-4C30-9686-25DB43A90C9D}" srcOrd="0" destOrd="0" presId="urn:microsoft.com/office/officeart/2005/8/layout/pList2#24"/>
    <dgm:cxn modelId="{1B7B0BCC-8A46-488A-B57E-FA8B8FCFFD7A}" type="presOf" srcId="{37A69FFA-D89E-4B11-BAC8-77FB4512F6B8}" destId="{02D48512-D456-4E3A-B83F-283C247FCF3D}" srcOrd="0" destOrd="0" presId="urn:microsoft.com/office/officeart/2005/8/layout/pList2#24"/>
    <dgm:cxn modelId="{517AC0ED-5889-4384-B4D2-88D3CD13418D}" type="presOf" srcId="{93E0EF47-4FF1-4301-A6D4-D65A8F6CCE7B}" destId="{6B884EF4-1B9D-451E-A34E-219082E8C20B}" srcOrd="0" destOrd="0" presId="urn:microsoft.com/office/officeart/2005/8/layout/pList2#24"/>
    <dgm:cxn modelId="{406BA6C3-3254-4468-B6D1-8407F0255D63}" srcId="{5467E152-A8BA-4916-AD1C-883914E5E46E}" destId="{37A69FFA-D89E-4B11-BAC8-77FB4512F6B8}" srcOrd="1" destOrd="0" parTransId="{1B7BE366-1A19-4D8F-81AB-C4FD367643EB}" sibTransId="{D9B94E00-D92F-4C2B-97DE-C118DA50A3D1}"/>
    <dgm:cxn modelId="{3469F664-29E5-4843-AFD9-CE8C55AA4F65}" srcId="{5467E152-A8BA-4916-AD1C-883914E5E46E}" destId="{93E0EF47-4FF1-4301-A6D4-D65A8F6CCE7B}" srcOrd="0" destOrd="0" parTransId="{BE1D1F58-88BE-47F2-9744-7CDE1D2D1498}" sibTransId="{2EB20FD4-7ABC-4DD4-A5E3-FC9A47F0D9EF}"/>
    <dgm:cxn modelId="{6A14A370-D0C3-49F4-9342-6C4089D169DB}" type="presParOf" srcId="{0CC6DB40-47C5-4C1C-AFA4-63B2060FCA82}" destId="{E3D42C65-51AD-4C90-8C60-C92C2BFB7877}" srcOrd="0" destOrd="0" presId="urn:microsoft.com/office/officeart/2005/8/layout/pList2#24"/>
    <dgm:cxn modelId="{4FAF0B12-B36F-4659-AEB2-F8715B53F456}" type="presParOf" srcId="{0CC6DB40-47C5-4C1C-AFA4-63B2060FCA82}" destId="{0BD0AB65-F8A2-4EED-AB13-EA51ED86D6F7}" srcOrd="1" destOrd="0" presId="urn:microsoft.com/office/officeart/2005/8/layout/pList2#24"/>
    <dgm:cxn modelId="{B3E584B4-4818-40B9-A75E-62ADCE025AE7}" type="presParOf" srcId="{0BD0AB65-F8A2-4EED-AB13-EA51ED86D6F7}" destId="{033383C2-1C28-4153-A9ED-3AC76E015785}" srcOrd="0" destOrd="0" presId="urn:microsoft.com/office/officeart/2005/8/layout/pList2#24"/>
    <dgm:cxn modelId="{0E9230AF-EE8F-4DAA-BD34-D1CEA217CB80}" type="presParOf" srcId="{033383C2-1C28-4153-A9ED-3AC76E015785}" destId="{6B884EF4-1B9D-451E-A34E-219082E8C20B}" srcOrd="0" destOrd="0" presId="urn:microsoft.com/office/officeart/2005/8/layout/pList2#24"/>
    <dgm:cxn modelId="{5BEFF355-0E61-470B-B095-53B1EE8FEBCA}" type="presParOf" srcId="{033383C2-1C28-4153-A9ED-3AC76E015785}" destId="{0D6D1C11-F2AB-483D-9DEB-50F832D6AD63}" srcOrd="1" destOrd="0" presId="urn:microsoft.com/office/officeart/2005/8/layout/pList2#24"/>
    <dgm:cxn modelId="{6DEFC4A2-C86F-433F-9CDF-75FBD549E835}" type="presParOf" srcId="{033383C2-1C28-4153-A9ED-3AC76E015785}" destId="{ADC3CFFA-ED7D-4546-9780-F022585277CC}" srcOrd="2" destOrd="0" presId="urn:microsoft.com/office/officeart/2005/8/layout/pList2#24"/>
    <dgm:cxn modelId="{A4519303-CB8F-4F84-BBAE-F0E75BB2ACAD}" type="presParOf" srcId="{0BD0AB65-F8A2-4EED-AB13-EA51ED86D6F7}" destId="{4AF858FD-95D0-45D4-8388-15FF6EE5EAFF}" srcOrd="1" destOrd="0" presId="urn:microsoft.com/office/officeart/2005/8/layout/pList2#24"/>
    <dgm:cxn modelId="{1F3D61CD-08EF-43EF-9DF3-27163929B336}" type="presParOf" srcId="{0BD0AB65-F8A2-4EED-AB13-EA51ED86D6F7}" destId="{66AF4356-0B5C-4945-93E5-1EC1336C32EF}" srcOrd="2" destOrd="0" presId="urn:microsoft.com/office/officeart/2005/8/layout/pList2#24"/>
    <dgm:cxn modelId="{5BA4F95B-9AFD-42B1-9C1B-91D3DBB09B84}" type="presParOf" srcId="{66AF4356-0B5C-4945-93E5-1EC1336C32EF}" destId="{02D48512-D456-4E3A-B83F-283C247FCF3D}" srcOrd="0" destOrd="0" presId="urn:microsoft.com/office/officeart/2005/8/layout/pList2#24"/>
    <dgm:cxn modelId="{C02C1122-C97E-4A64-A5CB-F919A81A66E3}" type="presParOf" srcId="{66AF4356-0B5C-4945-93E5-1EC1336C32EF}" destId="{DF712D70-F176-4929-9106-21FF55A03287}" srcOrd="1" destOrd="0" presId="urn:microsoft.com/office/officeart/2005/8/layout/pList2#24"/>
    <dgm:cxn modelId="{88EC64BE-24E9-443D-81A1-718E5B1D9DB5}" type="presParOf" srcId="{66AF4356-0B5C-4945-93E5-1EC1336C32EF}" destId="{97420EBB-0A7B-419D-B220-A25368EE59ED}" srcOrd="2" destOrd="0" presId="urn:microsoft.com/office/officeart/2005/8/layout/pList2#24"/>
    <dgm:cxn modelId="{AA3F5878-5B8D-4C47-80CB-74B76BBA52EC}" type="presParOf" srcId="{0BD0AB65-F8A2-4EED-AB13-EA51ED86D6F7}" destId="{84A60A85-DC64-47E1-B084-430FF73AEC11}" srcOrd="3" destOrd="0" presId="urn:microsoft.com/office/officeart/2005/8/layout/pList2#24"/>
    <dgm:cxn modelId="{0866F047-E3F2-4367-8595-8F4CCEA3B373}" type="presParOf" srcId="{0BD0AB65-F8A2-4EED-AB13-EA51ED86D6F7}" destId="{9DBEEE54-4E85-43BA-B206-6DBB9F522D0A}" srcOrd="4" destOrd="0" presId="urn:microsoft.com/office/officeart/2005/8/layout/pList2#24"/>
    <dgm:cxn modelId="{D6483651-C307-4450-BC8B-DEA14DE5BD55}" type="presParOf" srcId="{9DBEEE54-4E85-43BA-B206-6DBB9F522D0A}" destId="{3946659F-E9E2-4C30-9686-25DB43A90C9D}" srcOrd="0" destOrd="0" presId="urn:microsoft.com/office/officeart/2005/8/layout/pList2#24"/>
    <dgm:cxn modelId="{CA145148-3510-458B-81C0-077D9132FC38}" type="presParOf" srcId="{9DBEEE54-4E85-43BA-B206-6DBB9F522D0A}" destId="{047D0D02-2367-4D80-BC42-2A3B3FCAEEAF}" srcOrd="1" destOrd="0" presId="urn:microsoft.com/office/officeart/2005/8/layout/pList2#24"/>
    <dgm:cxn modelId="{995CF961-3603-4564-8C3B-2C9B63B70449}" type="presParOf" srcId="{9DBEEE54-4E85-43BA-B206-6DBB9F522D0A}" destId="{7E9A3420-FB2E-44D6-924C-C27794E04A47}" srcOrd="2" destOrd="0" presId="urn:microsoft.com/office/officeart/2005/8/layout/pList2#2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1E4B0E-A212-4EF4-826B-E4E9827F73A2}">
      <dsp:nvSpPr>
        <dsp:cNvPr id="0" name=""/>
        <dsp:cNvSpPr/>
      </dsp:nvSpPr>
      <dsp:spPr>
        <a:xfrm>
          <a:off x="0" y="0"/>
          <a:ext cx="7488832" cy="930337"/>
        </a:xfrm>
        <a:prstGeom prst="roundRect">
          <a:avLst>
            <a:gd name="adj" fmla="val 10000"/>
          </a:avLst>
        </a:prstGeom>
        <a:solidFill>
          <a:schemeClr val="lt1">
            <a:hueOff val="0"/>
            <a:satOff val="0"/>
            <a:lumOff val="0"/>
            <a:alpha val="67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s-ES" sz="1500" b="1" kern="1200" dirty="0" smtClean="0"/>
            <a:t>1. </a:t>
          </a:r>
          <a:r>
            <a:rPr lang="es-ES" sz="1600" b="1" kern="1200" dirty="0" err="1" smtClean="0"/>
            <a:t>Productive</a:t>
          </a:r>
          <a:r>
            <a:rPr lang="es-ES" sz="1600" b="1" kern="1200" dirty="0" smtClean="0"/>
            <a:t>  </a:t>
          </a:r>
          <a:endParaRPr lang="es-ES" sz="1600" b="1" kern="1200" dirty="0"/>
        </a:p>
      </dsp:txBody>
      <dsp:txXfrm>
        <a:off x="1590800" y="0"/>
        <a:ext cx="5898031" cy="930337"/>
      </dsp:txXfrm>
    </dsp:sp>
    <dsp:sp modelId="{0FA4409F-6F4D-4816-810D-D90A1876E3BA}">
      <dsp:nvSpPr>
        <dsp:cNvPr id="0" name=""/>
        <dsp:cNvSpPr/>
      </dsp:nvSpPr>
      <dsp:spPr>
        <a:xfrm>
          <a:off x="93033" y="93033"/>
          <a:ext cx="1497766" cy="744270"/>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B0B71ED-47EA-4EE9-BBFF-6DD2DACABC85}">
      <dsp:nvSpPr>
        <dsp:cNvPr id="0" name=""/>
        <dsp:cNvSpPr/>
      </dsp:nvSpPr>
      <dsp:spPr>
        <a:xfrm>
          <a:off x="0" y="1023371"/>
          <a:ext cx="7488832" cy="930337"/>
        </a:xfrm>
        <a:prstGeom prst="roundRect">
          <a:avLst>
            <a:gd name="adj" fmla="val 10000"/>
          </a:avLst>
        </a:prstGeom>
        <a:solidFill>
          <a:schemeClr val="lt1">
            <a:hueOff val="0"/>
            <a:satOff val="0"/>
            <a:lumOff val="0"/>
            <a:alpha val="67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b="1" kern="1200" dirty="0" smtClean="0"/>
            <a:t>2. </a:t>
          </a:r>
          <a:r>
            <a:rPr lang="es-ES" sz="1600" b="1" kern="1200" dirty="0" err="1" smtClean="0"/>
            <a:t>Infraestructure</a:t>
          </a:r>
          <a:endParaRPr lang="es-ES" sz="1600" b="1" kern="1200" dirty="0"/>
        </a:p>
      </dsp:txBody>
      <dsp:txXfrm>
        <a:off x="1590800" y="1023371"/>
        <a:ext cx="5898031" cy="930337"/>
      </dsp:txXfrm>
    </dsp:sp>
    <dsp:sp modelId="{72C3E5E7-0F92-444E-81E0-C29923522AC1}">
      <dsp:nvSpPr>
        <dsp:cNvPr id="0" name=""/>
        <dsp:cNvSpPr/>
      </dsp:nvSpPr>
      <dsp:spPr>
        <a:xfrm>
          <a:off x="93033" y="1116405"/>
          <a:ext cx="1497766" cy="744270"/>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DCB5BFC-F8FA-4136-AD7D-C95EB1084CB0}">
      <dsp:nvSpPr>
        <dsp:cNvPr id="0" name=""/>
        <dsp:cNvSpPr/>
      </dsp:nvSpPr>
      <dsp:spPr>
        <a:xfrm>
          <a:off x="0" y="2046743"/>
          <a:ext cx="7488832" cy="930337"/>
        </a:xfrm>
        <a:prstGeom prst="roundRect">
          <a:avLst>
            <a:gd name="adj" fmla="val 10000"/>
          </a:avLst>
        </a:prstGeom>
        <a:solidFill>
          <a:schemeClr val="lt1">
            <a:hueOff val="0"/>
            <a:satOff val="0"/>
            <a:lumOff val="0"/>
            <a:alpha val="67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b="1" kern="1200" dirty="0" smtClean="0"/>
            <a:t>3. </a:t>
          </a:r>
          <a:r>
            <a:rPr lang="en-US" sz="1600" b="1" kern="1200" dirty="0" smtClean="0"/>
            <a:t>Expansion and transformation of the Energy Matrix</a:t>
          </a:r>
          <a:endParaRPr lang="es-ES" sz="1600" b="1" kern="1200" dirty="0" smtClean="0"/>
        </a:p>
        <a:p>
          <a:pPr marL="360000" lvl="1" indent="-114300" algn="l" defTabSz="533400">
            <a:lnSpc>
              <a:spcPct val="90000"/>
            </a:lnSpc>
            <a:spcBef>
              <a:spcPct val="0"/>
            </a:spcBef>
            <a:spcAft>
              <a:spcPct val="15000"/>
            </a:spcAft>
            <a:buChar char="••"/>
          </a:pPr>
          <a:r>
            <a:rPr lang="es-ES" sz="1200" b="1" kern="1200" dirty="0" err="1" smtClean="0"/>
            <a:t>Hydropower</a:t>
          </a:r>
          <a:endParaRPr lang="es-ES" sz="1400" b="1" kern="1200" dirty="0" smtClean="0"/>
        </a:p>
        <a:p>
          <a:pPr marL="360000" lvl="1" indent="-114300" algn="l" defTabSz="533400">
            <a:lnSpc>
              <a:spcPct val="90000"/>
            </a:lnSpc>
            <a:spcBef>
              <a:spcPct val="0"/>
            </a:spcBef>
            <a:spcAft>
              <a:spcPct val="15000"/>
            </a:spcAft>
            <a:buChar char="••"/>
          </a:pPr>
          <a:r>
            <a:rPr lang="es-ES" sz="1200" b="1" kern="1200" dirty="0" err="1" smtClean="0"/>
            <a:t>Geothermal</a:t>
          </a:r>
          <a:endParaRPr lang="es-ES" sz="1200" b="1" kern="1200" dirty="0" smtClean="0"/>
        </a:p>
        <a:p>
          <a:pPr marL="360000" lvl="1" indent="-114300" algn="l" defTabSz="533400">
            <a:lnSpc>
              <a:spcPct val="90000"/>
            </a:lnSpc>
            <a:spcBef>
              <a:spcPct val="0"/>
            </a:spcBef>
            <a:spcAft>
              <a:spcPct val="15000"/>
            </a:spcAft>
            <a:buChar char="••"/>
          </a:pPr>
          <a:r>
            <a:rPr lang="es-ES" sz="1200" b="1" kern="1200" dirty="0" err="1" smtClean="0"/>
            <a:t>Other</a:t>
          </a:r>
          <a:r>
            <a:rPr lang="es-ES" sz="1200" b="1" kern="1200" dirty="0" smtClean="0"/>
            <a:t> </a:t>
          </a:r>
          <a:r>
            <a:rPr lang="es-ES" sz="1200" b="1" kern="1200" dirty="0" err="1" smtClean="0"/>
            <a:t>projects</a:t>
          </a:r>
          <a:endParaRPr lang="es-ES" sz="1200" b="1" kern="1200" dirty="0" smtClean="0"/>
        </a:p>
      </dsp:txBody>
      <dsp:txXfrm>
        <a:off x="1590800" y="2046743"/>
        <a:ext cx="5898031" cy="930337"/>
      </dsp:txXfrm>
    </dsp:sp>
    <dsp:sp modelId="{92F2C55E-1C58-444D-97AC-64780074CC1B}">
      <dsp:nvSpPr>
        <dsp:cNvPr id="0" name=""/>
        <dsp:cNvSpPr/>
      </dsp:nvSpPr>
      <dsp:spPr>
        <a:xfrm>
          <a:off x="93033" y="2139776"/>
          <a:ext cx="1497766" cy="744270"/>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D48A758-5961-4D54-B6EE-75DED922AA29}">
      <dsp:nvSpPr>
        <dsp:cNvPr id="0" name=""/>
        <dsp:cNvSpPr/>
      </dsp:nvSpPr>
      <dsp:spPr>
        <a:xfrm>
          <a:off x="0" y="3070114"/>
          <a:ext cx="7488832" cy="930337"/>
        </a:xfrm>
        <a:prstGeom prst="roundRect">
          <a:avLst>
            <a:gd name="adj" fmla="val 10000"/>
          </a:avLst>
        </a:prstGeom>
        <a:solidFill>
          <a:schemeClr val="lt1">
            <a:hueOff val="0"/>
            <a:satOff val="0"/>
            <a:lumOff val="0"/>
            <a:alpha val="67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b="1" kern="1200" dirty="0" smtClean="0"/>
            <a:t>5. </a:t>
          </a:r>
          <a:r>
            <a:rPr lang="es-ES" sz="1600" b="1" kern="1200" dirty="0" err="1" smtClean="0"/>
            <a:t>Refinery</a:t>
          </a:r>
          <a:endParaRPr lang="es-ES" sz="1600" b="1" kern="1200" dirty="0"/>
        </a:p>
      </dsp:txBody>
      <dsp:txXfrm>
        <a:off x="1590800" y="3070114"/>
        <a:ext cx="5898031" cy="930337"/>
      </dsp:txXfrm>
    </dsp:sp>
    <dsp:sp modelId="{0ED55859-B398-4CA1-BC6D-0ABE70E15FB4}">
      <dsp:nvSpPr>
        <dsp:cNvPr id="0" name=""/>
        <dsp:cNvSpPr/>
      </dsp:nvSpPr>
      <dsp:spPr>
        <a:xfrm>
          <a:off x="93033" y="3163148"/>
          <a:ext cx="1497766" cy="744270"/>
        </a:xfrm>
        <a:prstGeom prst="roundRect">
          <a:avLst>
            <a:gd name="adj" fmla="val 10000"/>
          </a:avLst>
        </a:prstGeom>
        <a:blipFill rotWithShape="0">
          <a:blip xmlns:r="http://schemas.openxmlformats.org/officeDocument/2006/relationships" r:embed="rId4"/>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2E54E6B-9746-4625-98FE-59287637AEC2}">
      <dsp:nvSpPr>
        <dsp:cNvPr id="0" name=""/>
        <dsp:cNvSpPr/>
      </dsp:nvSpPr>
      <dsp:spPr>
        <a:xfrm>
          <a:off x="0" y="4093486"/>
          <a:ext cx="7488832" cy="930337"/>
        </a:xfrm>
        <a:prstGeom prst="roundRect">
          <a:avLst>
            <a:gd name="adj" fmla="val 10000"/>
          </a:avLst>
        </a:prstGeom>
        <a:solidFill>
          <a:schemeClr val="lt1">
            <a:hueOff val="0"/>
            <a:satOff val="0"/>
            <a:lumOff val="0"/>
            <a:alpha val="67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b="1" kern="1200" dirty="0" smtClean="0"/>
            <a:t>6. </a:t>
          </a:r>
          <a:r>
            <a:rPr lang="es-ES" sz="1600" b="1" kern="1200" dirty="0" err="1" smtClean="0"/>
            <a:t>Communications</a:t>
          </a:r>
          <a:endParaRPr lang="es-ES" sz="1600" b="1" kern="1200" dirty="0"/>
        </a:p>
      </dsp:txBody>
      <dsp:txXfrm>
        <a:off x="1590800" y="4093486"/>
        <a:ext cx="5898031" cy="930337"/>
      </dsp:txXfrm>
    </dsp:sp>
    <dsp:sp modelId="{876DE29A-69A1-4451-8D2D-CB34FD50D1D5}">
      <dsp:nvSpPr>
        <dsp:cNvPr id="0" name=""/>
        <dsp:cNvSpPr/>
      </dsp:nvSpPr>
      <dsp:spPr>
        <a:xfrm>
          <a:off x="93033" y="4186519"/>
          <a:ext cx="1497766" cy="744270"/>
        </a:xfrm>
        <a:prstGeom prst="roundRect">
          <a:avLst>
            <a:gd name="adj" fmla="val 10000"/>
          </a:avLst>
        </a:prstGeom>
        <a:blipFill rotWithShape="1">
          <a:blip xmlns:r="http://schemas.openxmlformats.org/officeDocument/2006/relationships" r:embed="rId5"/>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D425FBB-0D9C-4A40-8AE5-5D755248A299}">
      <dsp:nvSpPr>
        <dsp:cNvPr id="0" name=""/>
        <dsp:cNvSpPr/>
      </dsp:nvSpPr>
      <dsp:spPr>
        <a:xfrm>
          <a:off x="0" y="5116857"/>
          <a:ext cx="7488832" cy="930337"/>
        </a:xfrm>
        <a:prstGeom prst="roundRect">
          <a:avLst>
            <a:gd name="adj" fmla="val 10000"/>
          </a:avLst>
        </a:prstGeom>
        <a:solidFill>
          <a:schemeClr val="lt1">
            <a:hueOff val="0"/>
            <a:satOff val="0"/>
            <a:lumOff val="0"/>
            <a:alpha val="67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b="1" kern="1200" dirty="0" smtClean="0"/>
            <a:t>7. Grand </a:t>
          </a:r>
          <a:r>
            <a:rPr lang="es-ES" sz="1600" b="1" kern="1200" dirty="0" err="1" smtClean="0"/>
            <a:t>Interoceanic</a:t>
          </a:r>
          <a:r>
            <a:rPr lang="es-ES" sz="1600" b="1" kern="1200" dirty="0" smtClean="0"/>
            <a:t> Canal</a:t>
          </a:r>
        </a:p>
      </dsp:txBody>
      <dsp:txXfrm>
        <a:off x="1590800" y="5116857"/>
        <a:ext cx="5898031" cy="930337"/>
      </dsp:txXfrm>
    </dsp:sp>
    <dsp:sp modelId="{00A8890D-6B44-4B95-B10C-BE19A81941A9}">
      <dsp:nvSpPr>
        <dsp:cNvPr id="0" name=""/>
        <dsp:cNvSpPr/>
      </dsp:nvSpPr>
      <dsp:spPr>
        <a:xfrm>
          <a:off x="93033" y="5209891"/>
          <a:ext cx="1497766" cy="744270"/>
        </a:xfrm>
        <a:prstGeom prst="roundRect">
          <a:avLst>
            <a:gd name="adj" fmla="val 10000"/>
          </a:avLst>
        </a:prstGeom>
        <a:blipFill rotWithShape="1">
          <a:blip xmlns:r="http://schemas.openxmlformats.org/officeDocument/2006/relationships" r:embed="rId6"/>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41468-19FD-4EAE-ABAA-CEFE9DF4972A}">
      <dsp:nvSpPr>
        <dsp:cNvPr id="0" name=""/>
        <dsp:cNvSpPr/>
      </dsp:nvSpPr>
      <dsp:spPr>
        <a:xfrm>
          <a:off x="0" y="0"/>
          <a:ext cx="8229599" cy="972108"/>
        </a:xfrm>
        <a:prstGeom prst="roundRect">
          <a:avLst>
            <a:gd name="adj" fmla="val 1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B6E7EE8-AA43-407A-874A-230D175BE7EB}">
      <dsp:nvSpPr>
        <dsp:cNvPr id="0" name=""/>
        <dsp:cNvSpPr/>
      </dsp:nvSpPr>
      <dsp:spPr>
        <a:xfrm>
          <a:off x="247504" y="129614"/>
          <a:ext cx="1750758" cy="712879"/>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66D6F17-4454-4559-88A9-C2987DC89A45}">
      <dsp:nvSpPr>
        <dsp:cNvPr id="0" name=""/>
        <dsp:cNvSpPr/>
      </dsp:nvSpPr>
      <dsp:spPr>
        <a:xfrm rot="10800000">
          <a:off x="215238" y="972108"/>
          <a:ext cx="1750758" cy="1188132"/>
        </a:xfrm>
        <a:prstGeom prst="round2SameRect">
          <a:avLst>
            <a:gd name="adj1" fmla="val 10500"/>
            <a:gd name="adj2" fmla="val 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1" kern="1200" noProof="0" dirty="0" smtClean="0"/>
            <a:t>4. A Free Trade Zone on the Pacific coast (Rivas)</a:t>
          </a:r>
          <a:endParaRPr lang="en-US" sz="1600" b="1" kern="1200" noProof="0" dirty="0"/>
        </a:p>
      </dsp:txBody>
      <dsp:txXfrm rot="10800000">
        <a:off x="251777" y="972108"/>
        <a:ext cx="1677680" cy="1151593"/>
      </dsp:txXfrm>
    </dsp:sp>
    <dsp:sp modelId="{A826C217-3A5D-43F2-A009-94B707D1FA16}">
      <dsp:nvSpPr>
        <dsp:cNvPr id="0" name=""/>
        <dsp:cNvSpPr/>
      </dsp:nvSpPr>
      <dsp:spPr>
        <a:xfrm>
          <a:off x="6295860" y="83327"/>
          <a:ext cx="1750758" cy="712879"/>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11BA134-D26B-4D90-8C40-4532940B301C}">
      <dsp:nvSpPr>
        <dsp:cNvPr id="0" name=""/>
        <dsp:cNvSpPr/>
      </dsp:nvSpPr>
      <dsp:spPr>
        <a:xfrm rot="10800000">
          <a:off x="6192697" y="910384"/>
          <a:ext cx="1957085" cy="1188132"/>
        </a:xfrm>
        <a:prstGeom prst="round2SameRect">
          <a:avLst>
            <a:gd name="adj1" fmla="val 10500"/>
            <a:gd name="adj2" fmla="val 0"/>
          </a:avLst>
        </a:prstGeom>
        <a:gradFill rotWithShape="0">
          <a:gsLst>
            <a:gs pos="0">
              <a:schemeClr val="accent2">
                <a:hueOff val="1560506"/>
                <a:satOff val="-1946"/>
                <a:lumOff val="458"/>
                <a:alphaOff val="0"/>
                <a:tint val="50000"/>
                <a:satMod val="300000"/>
              </a:schemeClr>
            </a:gs>
            <a:gs pos="35000">
              <a:schemeClr val="accent2">
                <a:hueOff val="1560506"/>
                <a:satOff val="-1946"/>
                <a:lumOff val="458"/>
                <a:alphaOff val="0"/>
                <a:tint val="37000"/>
                <a:satMod val="300000"/>
              </a:schemeClr>
            </a:gs>
            <a:gs pos="100000">
              <a:schemeClr val="accent2">
                <a:hueOff val="1560506"/>
                <a:satOff val="-1946"/>
                <a:lumOff val="45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1" kern="1200" noProof="0" dirty="0" smtClean="0"/>
            <a:t>7. </a:t>
          </a:r>
          <a:r>
            <a:rPr lang="es-NI" sz="1600" b="1" kern="1200" noProof="0" dirty="0" err="1" smtClean="0"/>
            <a:t>Tourist</a:t>
          </a:r>
          <a:r>
            <a:rPr lang="es-NI" sz="1600" b="1" kern="1200" noProof="0" dirty="0" smtClean="0"/>
            <a:t> </a:t>
          </a:r>
          <a:r>
            <a:rPr lang="es-NI" sz="1600" b="1" kern="1200" noProof="0" dirty="0" err="1" smtClean="0"/>
            <a:t>Complexes</a:t>
          </a:r>
          <a:r>
            <a:rPr lang="es-NI" sz="1600" b="1" kern="1200" noProof="0" dirty="0" smtClean="0"/>
            <a:t> </a:t>
          </a:r>
          <a:r>
            <a:rPr lang="es-NI" sz="1200" b="1" kern="1200" noProof="0" dirty="0" smtClean="0"/>
            <a:t>(</a:t>
          </a:r>
          <a:r>
            <a:rPr lang="es-NI" sz="1200" b="1" kern="1200" noProof="0" dirty="0" err="1" smtClean="0"/>
            <a:t>Lodging</a:t>
          </a:r>
          <a:r>
            <a:rPr lang="es-NI" sz="1200" b="1" kern="1200" noProof="0" dirty="0" smtClean="0"/>
            <a:t> </a:t>
          </a:r>
          <a:r>
            <a:rPr lang="es-NI" sz="1200" b="1" kern="1200" noProof="0" dirty="0" err="1" smtClean="0"/>
            <a:t>for</a:t>
          </a:r>
          <a:r>
            <a:rPr lang="es-NI" sz="1200" b="1" kern="1200" noProof="0" dirty="0" smtClean="0"/>
            <a:t> </a:t>
          </a:r>
          <a:r>
            <a:rPr lang="es-NI" sz="1200" b="1" kern="1200" noProof="0" dirty="0" err="1" smtClean="0"/>
            <a:t>construction</a:t>
          </a:r>
          <a:r>
            <a:rPr lang="es-NI" sz="1200" b="1" kern="1200" noProof="0" dirty="0" smtClean="0"/>
            <a:t>/</a:t>
          </a:r>
          <a:r>
            <a:rPr lang="es-NI" sz="1200" b="1" kern="1200" noProof="0" dirty="0" err="1" smtClean="0"/>
            <a:t>operation</a:t>
          </a:r>
          <a:r>
            <a:rPr lang="es-NI" sz="1200" b="1" kern="1200" noProof="0" dirty="0" smtClean="0"/>
            <a:t>, </a:t>
          </a:r>
          <a:r>
            <a:rPr lang="es-NI" sz="1200" b="1" kern="1200" noProof="0" dirty="0" err="1" smtClean="0"/>
            <a:t>opening</a:t>
          </a:r>
          <a:r>
            <a:rPr lang="es-NI" sz="1200" b="1" kern="1200" noProof="0" dirty="0" smtClean="0"/>
            <a:t> </a:t>
          </a:r>
          <a:r>
            <a:rPr lang="es-NI" sz="1200" b="1" kern="1200" noProof="0" dirty="0" err="1" smtClean="0"/>
            <a:t>to</a:t>
          </a:r>
          <a:r>
            <a:rPr lang="es-NI" sz="1200" b="1" kern="1200" noProof="0" dirty="0" smtClean="0"/>
            <a:t> </a:t>
          </a:r>
          <a:r>
            <a:rPr lang="es-NI" sz="1200" b="1" kern="1200" noProof="0" dirty="0" err="1" smtClean="0"/>
            <a:t>tourism</a:t>
          </a:r>
          <a:r>
            <a:rPr lang="es-NI" sz="1200" b="1" kern="1200" noProof="0" dirty="0" smtClean="0"/>
            <a:t> </a:t>
          </a:r>
          <a:r>
            <a:rPr lang="es-NI" sz="1200" b="1" kern="1200" noProof="0" dirty="0" err="1" smtClean="0"/>
            <a:t>later</a:t>
          </a:r>
          <a:r>
            <a:rPr lang="es-NI" sz="1200" b="1" kern="1200" noProof="0" dirty="0" smtClean="0"/>
            <a:t>) </a:t>
          </a:r>
          <a:endParaRPr lang="en-US" sz="1200" b="1" kern="1200" noProof="0" dirty="0"/>
        </a:p>
      </dsp:txBody>
      <dsp:txXfrm rot="10800000">
        <a:off x="6229236" y="910384"/>
        <a:ext cx="1884007" cy="1151593"/>
      </dsp:txXfrm>
    </dsp:sp>
    <dsp:sp modelId="{43E84FCA-2E19-441E-AAF3-DCEBBB4909E5}">
      <dsp:nvSpPr>
        <dsp:cNvPr id="0" name=""/>
        <dsp:cNvSpPr/>
      </dsp:nvSpPr>
      <dsp:spPr>
        <a:xfrm>
          <a:off x="2160243" y="185161"/>
          <a:ext cx="1750758" cy="712879"/>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FC1425F-3D43-4417-B880-8ED86CDDA885}">
      <dsp:nvSpPr>
        <dsp:cNvPr id="0" name=""/>
        <dsp:cNvSpPr/>
      </dsp:nvSpPr>
      <dsp:spPr>
        <a:xfrm rot="10800000">
          <a:off x="2160243" y="972108"/>
          <a:ext cx="1750758" cy="1188132"/>
        </a:xfrm>
        <a:prstGeom prst="round2SameRect">
          <a:avLst>
            <a:gd name="adj1" fmla="val 10500"/>
            <a:gd name="adj2" fmla="val 0"/>
          </a:avLst>
        </a:prstGeom>
        <a:gradFill rotWithShape="0">
          <a:gsLst>
            <a:gs pos="0">
              <a:schemeClr val="accent2">
                <a:hueOff val="3121013"/>
                <a:satOff val="-3893"/>
                <a:lumOff val="915"/>
                <a:alphaOff val="0"/>
                <a:tint val="50000"/>
                <a:satMod val="300000"/>
              </a:schemeClr>
            </a:gs>
            <a:gs pos="35000">
              <a:schemeClr val="accent2">
                <a:hueOff val="3121013"/>
                <a:satOff val="-3893"/>
                <a:lumOff val="915"/>
                <a:alphaOff val="0"/>
                <a:tint val="37000"/>
                <a:satMod val="300000"/>
              </a:schemeClr>
            </a:gs>
            <a:gs pos="100000">
              <a:schemeClr val="accent2">
                <a:hueOff val="3121013"/>
                <a:satOff val="-3893"/>
                <a:lumOff val="9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1" kern="1200" noProof="0" dirty="0" smtClean="0"/>
            <a:t>5. An International Airport in Rivas</a:t>
          </a:r>
          <a:endParaRPr lang="en-US" sz="1600" b="1" kern="1200" noProof="0" dirty="0"/>
        </a:p>
      </dsp:txBody>
      <dsp:txXfrm rot="10800000">
        <a:off x="2196782" y="972108"/>
        <a:ext cx="1677680" cy="1151593"/>
      </dsp:txXfrm>
    </dsp:sp>
    <dsp:sp modelId="{56B7DE96-7B45-45A2-A453-E20B66B5C870}">
      <dsp:nvSpPr>
        <dsp:cNvPr id="0" name=""/>
        <dsp:cNvSpPr/>
      </dsp:nvSpPr>
      <dsp:spPr>
        <a:xfrm>
          <a:off x="4176470" y="123440"/>
          <a:ext cx="1750758" cy="712879"/>
        </a:xfrm>
        <a:prstGeom prst="roundRect">
          <a:avLst>
            <a:gd name="adj" fmla="val 10000"/>
          </a:avLst>
        </a:prstGeom>
        <a:blipFill rotWithShape="0">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A8B81F1-1AA0-4FE3-B907-C84307933FE0}">
      <dsp:nvSpPr>
        <dsp:cNvPr id="0" name=""/>
        <dsp:cNvSpPr/>
      </dsp:nvSpPr>
      <dsp:spPr>
        <a:xfrm rot="10800000">
          <a:off x="4176470" y="965941"/>
          <a:ext cx="1750758" cy="1188132"/>
        </a:xfrm>
        <a:prstGeom prst="round2SameRect">
          <a:avLst>
            <a:gd name="adj1" fmla="val 10500"/>
            <a:gd name="adj2" fmla="val 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1" kern="1200" noProof="0" dirty="0" smtClean="0"/>
            <a:t>6. 595.66km of Roads, highways, access roads and 2 bridges</a:t>
          </a:r>
          <a:endParaRPr lang="en-US" sz="1600" b="1" kern="1200" noProof="0" dirty="0"/>
        </a:p>
      </dsp:txBody>
      <dsp:txXfrm rot="10800000">
        <a:off x="4213009" y="965941"/>
        <a:ext cx="1677680" cy="11515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F325E-1ED8-4FAE-9B98-164031EE3ED8}">
      <dsp:nvSpPr>
        <dsp:cNvPr id="0" name=""/>
        <dsp:cNvSpPr/>
      </dsp:nvSpPr>
      <dsp:spPr>
        <a:xfrm>
          <a:off x="144001" y="0"/>
          <a:ext cx="8352956" cy="1368050"/>
        </a:xfrm>
        <a:prstGeom prst="roundRect">
          <a:avLst>
            <a:gd name="adj" fmla="val 1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D35DD1-3415-4D89-BFB7-A56861D40018}">
      <dsp:nvSpPr>
        <dsp:cNvPr id="0" name=""/>
        <dsp:cNvSpPr/>
      </dsp:nvSpPr>
      <dsp:spPr>
        <a:xfrm>
          <a:off x="324968" y="182406"/>
          <a:ext cx="1691253" cy="1003236"/>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2680AD-1B2B-49B9-B934-E0F11534DAE3}">
      <dsp:nvSpPr>
        <dsp:cNvPr id="0" name=""/>
        <dsp:cNvSpPr/>
      </dsp:nvSpPr>
      <dsp:spPr>
        <a:xfrm rot="10800000">
          <a:off x="262668" y="1368050"/>
          <a:ext cx="1815852" cy="1672061"/>
        </a:xfrm>
        <a:prstGeom prst="round2SameRect">
          <a:avLst>
            <a:gd name="adj1" fmla="val 105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l" defTabSz="622300">
            <a:lnSpc>
              <a:spcPct val="90000"/>
            </a:lnSpc>
            <a:spcBef>
              <a:spcPct val="0"/>
            </a:spcBef>
            <a:spcAft>
              <a:spcPct val="35000"/>
            </a:spcAft>
          </a:pPr>
          <a:r>
            <a:rPr lang="en-US" sz="1400" b="1" kern="1200" dirty="0" smtClean="0"/>
            <a:t>A Road linking the Port to </a:t>
          </a:r>
          <a:r>
            <a:rPr lang="en-US" sz="1400" b="1" kern="1200" dirty="0" err="1" smtClean="0"/>
            <a:t>Tola</a:t>
          </a:r>
          <a:endParaRPr lang="en-US" sz="1400" b="1" kern="1200" dirty="0" smtClean="0"/>
        </a:p>
        <a:p>
          <a:pPr lvl="0" algn="l" defTabSz="622300">
            <a:lnSpc>
              <a:spcPct val="90000"/>
            </a:lnSpc>
            <a:spcBef>
              <a:spcPct val="0"/>
            </a:spcBef>
            <a:spcAft>
              <a:spcPct val="35000"/>
            </a:spcAft>
          </a:pPr>
          <a:r>
            <a:rPr lang="en-US" sz="1400" b="1" kern="1200" dirty="0" smtClean="0"/>
            <a:t>A Rock Bund to be designed to enable better mix of salt and fresh water to mangrove.</a:t>
          </a:r>
          <a:endParaRPr lang="es-NI" sz="1400" kern="1200" dirty="0"/>
        </a:p>
      </dsp:txBody>
      <dsp:txXfrm rot="10800000">
        <a:off x="314090" y="1368050"/>
        <a:ext cx="1713008" cy="1620639"/>
      </dsp:txXfrm>
    </dsp:sp>
    <dsp:sp modelId="{DFE7DF31-E20C-47C9-971D-64A375B6F546}">
      <dsp:nvSpPr>
        <dsp:cNvPr id="0" name=""/>
        <dsp:cNvSpPr/>
      </dsp:nvSpPr>
      <dsp:spPr>
        <a:xfrm>
          <a:off x="2304257" y="220900"/>
          <a:ext cx="1852829" cy="1003236"/>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2D4951-FF9E-43B7-BA95-8B635330BADC}">
      <dsp:nvSpPr>
        <dsp:cNvPr id="0" name=""/>
        <dsp:cNvSpPr/>
      </dsp:nvSpPr>
      <dsp:spPr>
        <a:xfrm rot="10800000">
          <a:off x="2225662" y="1368050"/>
          <a:ext cx="1923089" cy="1672061"/>
        </a:xfrm>
        <a:prstGeom prst="round2SameRect">
          <a:avLst>
            <a:gd name="adj1" fmla="val 10500"/>
            <a:gd name="adj2" fmla="val 0"/>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l" defTabSz="622300">
            <a:lnSpc>
              <a:spcPct val="90000"/>
            </a:lnSpc>
            <a:spcBef>
              <a:spcPct val="0"/>
            </a:spcBef>
            <a:spcAft>
              <a:spcPct val="35000"/>
            </a:spcAft>
          </a:pPr>
          <a:r>
            <a:rPr lang="en-US" sz="1400" b="1" kern="1200" dirty="0" smtClean="0"/>
            <a:t>Most of the Río </a:t>
          </a:r>
          <a:r>
            <a:rPr lang="en-US" sz="1400" b="1" kern="1200" dirty="0" err="1" smtClean="0"/>
            <a:t>Brito</a:t>
          </a:r>
          <a:r>
            <a:rPr lang="en-US" sz="1400" b="1" kern="1200" dirty="0" smtClean="0"/>
            <a:t> and healthy mangroves will NOT be affected</a:t>
          </a:r>
          <a:endParaRPr lang="es-NI" sz="1400" b="1" kern="1200" dirty="0"/>
        </a:p>
      </dsp:txBody>
      <dsp:txXfrm rot="10800000">
        <a:off x="2277084" y="1368050"/>
        <a:ext cx="1820245" cy="1620639"/>
      </dsp:txXfrm>
    </dsp:sp>
    <dsp:sp modelId="{2B4C7BB0-3C02-46BF-A852-4FCDF32FF38E}">
      <dsp:nvSpPr>
        <dsp:cNvPr id="0" name=""/>
        <dsp:cNvSpPr/>
      </dsp:nvSpPr>
      <dsp:spPr>
        <a:xfrm>
          <a:off x="4310128" y="182406"/>
          <a:ext cx="1782922" cy="1003236"/>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BEC5D2-79E4-438C-B753-A58C5A106463}">
      <dsp:nvSpPr>
        <dsp:cNvPr id="0" name=""/>
        <dsp:cNvSpPr/>
      </dsp:nvSpPr>
      <dsp:spPr>
        <a:xfrm rot="10800000">
          <a:off x="4295892" y="1368050"/>
          <a:ext cx="1811394" cy="1672061"/>
        </a:xfrm>
        <a:prstGeom prst="round2SameRect">
          <a:avLst>
            <a:gd name="adj1" fmla="val 10500"/>
            <a:gd name="adj2" fmla="val 0"/>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l" defTabSz="622300">
            <a:lnSpc>
              <a:spcPct val="90000"/>
            </a:lnSpc>
            <a:spcBef>
              <a:spcPct val="0"/>
            </a:spcBef>
            <a:spcAft>
              <a:spcPct val="35000"/>
            </a:spcAft>
          </a:pPr>
          <a:r>
            <a:rPr lang="en-US" sz="1400" b="1" kern="1200" dirty="0" smtClean="0"/>
            <a:t>Canal alignment and airport location changed to minimize impact in Rivas</a:t>
          </a:r>
          <a:endParaRPr lang="es-NI" sz="1400" b="1" kern="1200" dirty="0"/>
        </a:p>
      </dsp:txBody>
      <dsp:txXfrm rot="10800000">
        <a:off x="4347314" y="1368050"/>
        <a:ext cx="1708550" cy="1620639"/>
      </dsp:txXfrm>
    </dsp:sp>
    <dsp:sp modelId="{6E482B64-C938-46FF-989E-4C06093BF4BA}">
      <dsp:nvSpPr>
        <dsp:cNvPr id="0" name=""/>
        <dsp:cNvSpPr/>
      </dsp:nvSpPr>
      <dsp:spPr>
        <a:xfrm>
          <a:off x="6403003" y="143912"/>
          <a:ext cx="1826711" cy="1080225"/>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FB3935-5AF6-43DE-A639-94D4D0CF968E}">
      <dsp:nvSpPr>
        <dsp:cNvPr id="0" name=""/>
        <dsp:cNvSpPr/>
      </dsp:nvSpPr>
      <dsp:spPr>
        <a:xfrm rot="10800000">
          <a:off x="6254428" y="1368050"/>
          <a:ext cx="2123863" cy="1672061"/>
        </a:xfrm>
        <a:prstGeom prst="round2SameRect">
          <a:avLst>
            <a:gd name="adj1" fmla="val 10500"/>
            <a:gd name="adj2" fmla="val 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lvl="0" defTabSz="577850">
            <a:lnSpc>
              <a:spcPct val="90000"/>
            </a:lnSpc>
            <a:spcBef>
              <a:spcPct val="0"/>
            </a:spcBef>
            <a:spcAft>
              <a:spcPct val="35000"/>
            </a:spcAft>
          </a:pPr>
          <a:r>
            <a:rPr lang="en-US" sz="1300" b="1" kern="1200" dirty="0" smtClean="0"/>
            <a:t>The Grand Canal project has been designed to not  make net use of water from Lake Nicaragua</a:t>
          </a:r>
        </a:p>
        <a:p>
          <a:pPr lvl="0" defTabSz="577850">
            <a:lnSpc>
              <a:spcPct val="90000"/>
            </a:lnSpc>
            <a:spcBef>
              <a:spcPct val="0"/>
            </a:spcBef>
            <a:spcAft>
              <a:spcPct val="35000"/>
            </a:spcAft>
          </a:pPr>
          <a:r>
            <a:rPr lang="en-US" sz="1300" b="1" kern="1200" dirty="0" smtClean="0"/>
            <a:t>The locks will capture water from the Punta </a:t>
          </a:r>
          <a:r>
            <a:rPr lang="en-US" sz="1300" b="1" kern="1200" dirty="0" err="1" smtClean="0"/>
            <a:t>Gorda</a:t>
          </a:r>
          <a:r>
            <a:rPr lang="en-US" sz="1300" b="1" kern="1200" dirty="0" smtClean="0"/>
            <a:t> River Basin, or the </a:t>
          </a:r>
          <a:r>
            <a:rPr lang="en-US" sz="1300" b="1" kern="1200" dirty="0" err="1" smtClean="0"/>
            <a:t>Zarca</a:t>
          </a:r>
          <a:r>
            <a:rPr lang="en-US" sz="1300" b="1" kern="1200" dirty="0" smtClean="0"/>
            <a:t> Water Reservoir.</a:t>
          </a:r>
          <a:endParaRPr lang="es-NI" sz="1300" b="1" kern="1200" dirty="0" smtClean="0"/>
        </a:p>
        <a:p>
          <a:pPr lvl="0" algn="l" defTabSz="577850">
            <a:lnSpc>
              <a:spcPct val="90000"/>
            </a:lnSpc>
            <a:spcBef>
              <a:spcPct val="0"/>
            </a:spcBef>
            <a:spcAft>
              <a:spcPct val="35000"/>
            </a:spcAft>
          </a:pPr>
          <a:endParaRPr lang="es-NI" sz="1300" b="1" kern="1200" dirty="0"/>
        </a:p>
      </dsp:txBody>
      <dsp:txXfrm rot="10800000">
        <a:off x="6305850" y="1368050"/>
        <a:ext cx="2021019" cy="162063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F325E-1ED8-4FAE-9B98-164031EE3ED8}">
      <dsp:nvSpPr>
        <dsp:cNvPr id="0" name=""/>
        <dsp:cNvSpPr/>
      </dsp:nvSpPr>
      <dsp:spPr>
        <a:xfrm>
          <a:off x="0" y="172764"/>
          <a:ext cx="8424936" cy="1022521"/>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D35DD1-3415-4D89-BFB7-A56861D40018}">
      <dsp:nvSpPr>
        <dsp:cNvPr id="0" name=""/>
        <dsp:cNvSpPr/>
      </dsp:nvSpPr>
      <dsp:spPr>
        <a:xfrm>
          <a:off x="252748" y="182406"/>
          <a:ext cx="2474824" cy="1003236"/>
        </a:xfrm>
        <a:prstGeom prst="roundRect">
          <a:avLst>
            <a:gd name="adj" fmla="val 10000"/>
          </a:avLst>
        </a:prstGeom>
        <a:blipFill rotWithShape="1">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82680AD-1B2B-49B9-B934-E0F11534DAE3}">
      <dsp:nvSpPr>
        <dsp:cNvPr id="0" name=""/>
        <dsp:cNvSpPr/>
      </dsp:nvSpPr>
      <dsp:spPr>
        <a:xfrm rot="10800000">
          <a:off x="200257" y="1195292"/>
          <a:ext cx="2474824" cy="1672061"/>
        </a:xfrm>
        <a:prstGeom prst="round2SameRect">
          <a:avLst>
            <a:gd name="adj1" fmla="val 10500"/>
            <a:gd name="adj2" fmla="val 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2456" tIns="92456" rIns="92456" bIns="92456" numCol="1" spcCol="1270" anchor="t" anchorCtr="0">
          <a:noAutofit/>
        </a:bodyPr>
        <a:lstStyle/>
        <a:p>
          <a:pPr lvl="0" defTabSz="577850">
            <a:lnSpc>
              <a:spcPct val="90000"/>
            </a:lnSpc>
            <a:spcBef>
              <a:spcPct val="0"/>
            </a:spcBef>
            <a:spcAft>
              <a:spcPct val="35000"/>
            </a:spcAft>
          </a:pPr>
          <a:r>
            <a:rPr lang="en-US" sz="1300" b="1" kern="1200" dirty="0" smtClean="0"/>
            <a:t>There will be hydraulic dredging (suction) of sediment. There will be no blasting inside the Lake.</a:t>
          </a:r>
          <a:endParaRPr lang="es-NI" sz="1300" b="1" kern="1200" dirty="0" smtClean="0"/>
        </a:p>
        <a:p>
          <a:pPr lvl="0" algn="l" defTabSz="577850">
            <a:lnSpc>
              <a:spcPct val="90000"/>
            </a:lnSpc>
            <a:spcBef>
              <a:spcPct val="0"/>
            </a:spcBef>
            <a:spcAft>
              <a:spcPct val="35000"/>
            </a:spcAft>
          </a:pPr>
          <a:r>
            <a:rPr lang="en-US" sz="1300" b="1" kern="1200" dirty="0" smtClean="0"/>
            <a:t>Sand and hard materials will be distributed along the south side of the Canal route.</a:t>
          </a:r>
          <a:endParaRPr lang="es-NI" sz="1300" b="1" kern="1200" dirty="0"/>
        </a:p>
      </dsp:txBody>
      <dsp:txXfrm rot="10800000">
        <a:off x="251679" y="1195292"/>
        <a:ext cx="2371980" cy="1620639"/>
      </dsp:txXfrm>
    </dsp:sp>
    <dsp:sp modelId="{DFE7DF31-E20C-47C9-971D-64A375B6F546}">
      <dsp:nvSpPr>
        <dsp:cNvPr id="0" name=""/>
        <dsp:cNvSpPr/>
      </dsp:nvSpPr>
      <dsp:spPr>
        <a:xfrm>
          <a:off x="2975055" y="182406"/>
          <a:ext cx="2474824" cy="1003236"/>
        </a:xfrm>
        <a:prstGeom prst="roundRect">
          <a:avLst>
            <a:gd name="adj" fmla="val 10000"/>
          </a:avLst>
        </a:prstGeom>
        <a:blipFill rotWithShape="1">
          <a:blip xmlns:r="http://schemas.openxmlformats.org/officeDocument/2006/relationships" r:embed="rId2"/>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E72D4951-FF9E-43B7-BA95-8B635330BADC}">
      <dsp:nvSpPr>
        <dsp:cNvPr id="0" name=""/>
        <dsp:cNvSpPr/>
      </dsp:nvSpPr>
      <dsp:spPr>
        <a:xfrm rot="10800000">
          <a:off x="2975055" y="1195292"/>
          <a:ext cx="2474824" cy="1672061"/>
        </a:xfrm>
        <a:prstGeom prst="round2SameRect">
          <a:avLst>
            <a:gd name="adj1" fmla="val 10500"/>
            <a:gd name="adj2" fmla="val 0"/>
          </a:avLst>
        </a:prstGeom>
        <a:solidFill>
          <a:srgbClr val="00B05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2456" tIns="92456" rIns="92456" bIns="92456" numCol="1" spcCol="1270" anchor="t" anchorCtr="0">
          <a:noAutofit/>
        </a:bodyPr>
        <a:lstStyle/>
        <a:p>
          <a:pPr lvl="0" defTabSz="577850">
            <a:lnSpc>
              <a:spcPct val="90000"/>
            </a:lnSpc>
            <a:spcBef>
              <a:spcPct val="0"/>
            </a:spcBef>
            <a:spcAft>
              <a:spcPct val="35000"/>
            </a:spcAft>
          </a:pPr>
          <a:r>
            <a:rPr lang="en-US" sz="1300" b="1" kern="1200" dirty="0" smtClean="0"/>
            <a:t>The alignment has been changed for the output from the Lake to the eastern area of the Canal, in order to minimize the impact on the wetlands of San </a:t>
          </a:r>
          <a:r>
            <a:rPr lang="en-US" sz="1300" b="1" kern="1200" dirty="0" err="1" smtClean="0"/>
            <a:t>Miguelito</a:t>
          </a:r>
          <a:endParaRPr lang="es-NI" sz="1300" b="1" kern="1200" dirty="0" smtClean="0"/>
        </a:p>
        <a:p>
          <a:pPr lvl="0" algn="l" defTabSz="577850">
            <a:lnSpc>
              <a:spcPct val="90000"/>
            </a:lnSpc>
            <a:spcBef>
              <a:spcPct val="0"/>
            </a:spcBef>
            <a:spcAft>
              <a:spcPct val="35000"/>
            </a:spcAft>
          </a:pPr>
          <a:endParaRPr lang="es-NI" sz="1300" b="1" kern="1200" dirty="0"/>
        </a:p>
      </dsp:txBody>
      <dsp:txXfrm rot="10800000">
        <a:off x="3026477" y="1195292"/>
        <a:ext cx="2371980" cy="1620639"/>
      </dsp:txXfrm>
    </dsp:sp>
    <dsp:sp modelId="{2B4C7BB0-3C02-46BF-A852-4FCDF32FF38E}">
      <dsp:nvSpPr>
        <dsp:cNvPr id="0" name=""/>
        <dsp:cNvSpPr/>
      </dsp:nvSpPr>
      <dsp:spPr>
        <a:xfrm>
          <a:off x="5697362" y="182406"/>
          <a:ext cx="2474824" cy="1003236"/>
        </a:xfrm>
        <a:prstGeom prst="roundRect">
          <a:avLst>
            <a:gd name="adj" fmla="val 10000"/>
          </a:avLst>
        </a:prstGeom>
        <a:blipFill rotWithShape="1">
          <a:blip xmlns:r="http://schemas.openxmlformats.org/officeDocument/2006/relationships" r:embed="rId3"/>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0BEC5D2-79E4-438C-B753-A58C5A106463}">
      <dsp:nvSpPr>
        <dsp:cNvPr id="0" name=""/>
        <dsp:cNvSpPr/>
      </dsp:nvSpPr>
      <dsp:spPr>
        <a:xfrm rot="10800000">
          <a:off x="5697362" y="1195292"/>
          <a:ext cx="2474824" cy="1672061"/>
        </a:xfrm>
        <a:prstGeom prst="round2SameRect">
          <a:avLst>
            <a:gd name="adj1" fmla="val 10500"/>
            <a:gd name="adj2" fmla="val 0"/>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2456" tIns="92456" rIns="92456" bIns="92456" numCol="1" spcCol="1270" anchor="t" anchorCtr="0">
          <a:noAutofit/>
        </a:bodyPr>
        <a:lstStyle/>
        <a:p>
          <a:pPr lvl="0" defTabSz="577850">
            <a:lnSpc>
              <a:spcPct val="90000"/>
            </a:lnSpc>
            <a:spcBef>
              <a:spcPct val="0"/>
            </a:spcBef>
            <a:spcAft>
              <a:spcPct val="35000"/>
            </a:spcAft>
          </a:pPr>
          <a:r>
            <a:rPr lang="en-US" sz="1300" b="1" kern="1200" dirty="0" smtClean="0"/>
            <a:t>Port Punta </a:t>
          </a:r>
          <a:r>
            <a:rPr lang="en-US" sz="1300" b="1" kern="1200" dirty="0" err="1" smtClean="0"/>
            <a:t>Aguila</a:t>
          </a:r>
          <a:r>
            <a:rPr lang="en-US" sz="1300" b="1" kern="1200" dirty="0" smtClean="0"/>
            <a:t> will be on dredge filled reclaimed land with minimal impact on the Indigenous People.</a:t>
          </a:r>
          <a:endParaRPr lang="es-NI" sz="1300" b="1" kern="1200" dirty="0" smtClean="0"/>
        </a:p>
        <a:p>
          <a:pPr lvl="0" defTabSz="577850">
            <a:lnSpc>
              <a:spcPct val="90000"/>
            </a:lnSpc>
            <a:spcBef>
              <a:spcPct val="0"/>
            </a:spcBef>
            <a:spcAft>
              <a:spcPct val="35000"/>
            </a:spcAft>
          </a:pPr>
          <a:r>
            <a:rPr lang="en-US" sz="1300" b="1" kern="1200" dirty="0" smtClean="0"/>
            <a:t>Canal route avoids impact to Booby Cay.</a:t>
          </a:r>
          <a:endParaRPr lang="es-NI" sz="1300" b="1" kern="1200" dirty="0" smtClean="0"/>
        </a:p>
        <a:p>
          <a:pPr lvl="0" algn="l" defTabSz="577850">
            <a:lnSpc>
              <a:spcPct val="90000"/>
            </a:lnSpc>
            <a:spcBef>
              <a:spcPct val="0"/>
            </a:spcBef>
            <a:spcAft>
              <a:spcPct val="35000"/>
            </a:spcAft>
          </a:pPr>
          <a:endParaRPr lang="es-NI" sz="1300" b="1" kern="1200" dirty="0"/>
        </a:p>
      </dsp:txBody>
      <dsp:txXfrm rot="10800000">
        <a:off x="5748784" y="1195292"/>
        <a:ext cx="2371980" cy="16206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9600F-0B71-4617-8DEE-654ABC6C612B}">
      <dsp:nvSpPr>
        <dsp:cNvPr id="0" name=""/>
        <dsp:cNvSpPr/>
      </dsp:nvSpPr>
      <dsp:spPr>
        <a:xfrm>
          <a:off x="0" y="0"/>
          <a:ext cx="8568952" cy="2690021"/>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86B12-1AA7-4C28-98BE-DBDD5960288D}">
      <dsp:nvSpPr>
        <dsp:cNvPr id="0" name=""/>
        <dsp:cNvSpPr/>
      </dsp:nvSpPr>
      <dsp:spPr>
        <a:xfrm>
          <a:off x="450998" y="582943"/>
          <a:ext cx="3520217" cy="2065279"/>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453556-C95F-4640-8947-3C0DA86D254C}">
      <dsp:nvSpPr>
        <dsp:cNvPr id="0" name=""/>
        <dsp:cNvSpPr/>
      </dsp:nvSpPr>
      <dsp:spPr>
        <a:xfrm rot="10800000">
          <a:off x="257964" y="2690021"/>
          <a:ext cx="3906284" cy="3287803"/>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87313" lvl="0" indent="-87313" algn="l" defTabSz="622300">
            <a:lnSpc>
              <a:spcPct val="90000"/>
            </a:lnSpc>
            <a:spcBef>
              <a:spcPct val="0"/>
            </a:spcBef>
            <a:spcAft>
              <a:spcPct val="35000"/>
            </a:spcAft>
          </a:pPr>
          <a:r>
            <a:rPr lang="es-NI" sz="1400" kern="1200" dirty="0" smtClean="0"/>
            <a:t>- </a:t>
          </a:r>
          <a:r>
            <a:rPr lang="en-US" sz="1400" kern="1200" dirty="0" smtClean="0"/>
            <a:t>Design capacity: 1.68 million TEU / year . Approximately 80</a:t>
          </a:r>
          <a:r>
            <a:rPr lang="en-US" sz="1400" kern="1200" baseline="30000" dirty="0" smtClean="0"/>
            <a:t>th</a:t>
          </a:r>
          <a:r>
            <a:rPr lang="en-US" sz="1400" kern="1200" dirty="0" smtClean="0"/>
            <a:t> in  top 100 world´s container ports</a:t>
          </a:r>
        </a:p>
        <a:p>
          <a:pPr marL="87313" lvl="0" indent="-87313" algn="l" defTabSz="622300">
            <a:lnSpc>
              <a:spcPct val="90000"/>
            </a:lnSpc>
            <a:spcBef>
              <a:spcPct val="0"/>
            </a:spcBef>
            <a:spcAft>
              <a:spcPct val="35000"/>
            </a:spcAft>
          </a:pPr>
          <a:r>
            <a:rPr lang="en-US" sz="1400" kern="1200" dirty="0" smtClean="0"/>
            <a:t>- North Wharf Structure, 1.100 meters long, capable of supporting 200,000 DWT bulk carriers or 25,000 TEU container ship; </a:t>
          </a:r>
        </a:p>
        <a:p>
          <a:pPr marL="87313" lvl="0" indent="-87313" algn="l" defTabSz="622300">
            <a:lnSpc>
              <a:spcPct val="90000"/>
            </a:lnSpc>
            <a:spcBef>
              <a:spcPct val="0"/>
            </a:spcBef>
            <a:spcAft>
              <a:spcPct val="35000"/>
            </a:spcAft>
          </a:pPr>
          <a:r>
            <a:rPr lang="en-US" sz="1400" kern="1200" dirty="0" smtClean="0"/>
            <a:t>- West Wharf berthing facilities, 1,200 meters long, with capacity for: </a:t>
          </a:r>
        </a:p>
        <a:p>
          <a:pPr marL="87313" lvl="0" indent="-87313" algn="l" defTabSz="622300">
            <a:lnSpc>
              <a:spcPct val="90000"/>
            </a:lnSpc>
            <a:spcBef>
              <a:spcPct val="0"/>
            </a:spcBef>
            <a:spcAft>
              <a:spcPct val="35000"/>
            </a:spcAft>
          </a:pPr>
          <a:r>
            <a:rPr lang="en-US" sz="1400" kern="1200" dirty="0" smtClean="0"/>
            <a:t>		* Three container berths 70,000 DWT; </a:t>
          </a:r>
        </a:p>
        <a:p>
          <a:pPr marL="87313" lvl="0" indent="-87313" algn="l" defTabSz="622300">
            <a:lnSpc>
              <a:spcPct val="90000"/>
            </a:lnSpc>
            <a:spcBef>
              <a:spcPct val="0"/>
            </a:spcBef>
            <a:spcAft>
              <a:spcPct val="35000"/>
            </a:spcAft>
          </a:pPr>
          <a:r>
            <a:rPr lang="en-US" sz="1400" kern="1200" dirty="0" smtClean="0"/>
            <a:t>		* A jetty oil / fuel of 30,000 DWT; </a:t>
          </a:r>
        </a:p>
        <a:p>
          <a:pPr marL="87313" lvl="0" indent="-87313" algn="l" defTabSz="622300">
            <a:lnSpc>
              <a:spcPct val="90000"/>
            </a:lnSpc>
            <a:spcBef>
              <a:spcPct val="0"/>
            </a:spcBef>
            <a:spcAft>
              <a:spcPct val="35000"/>
            </a:spcAft>
          </a:pPr>
          <a:r>
            <a:rPr lang="en-US" sz="1400" kern="1200" dirty="0" smtClean="0"/>
            <a:t>		* 13 workboat berths </a:t>
          </a:r>
        </a:p>
        <a:p>
          <a:pPr marL="87313" lvl="0" indent="-87313" algn="l" defTabSz="622300">
            <a:lnSpc>
              <a:spcPct val="90000"/>
            </a:lnSpc>
            <a:spcBef>
              <a:spcPct val="0"/>
            </a:spcBef>
            <a:spcAft>
              <a:spcPct val="35000"/>
            </a:spcAft>
          </a:pPr>
          <a:r>
            <a:rPr lang="en-US" sz="1400" kern="1200" dirty="0" smtClean="0"/>
            <a:t>- Other marine services.</a:t>
          </a:r>
          <a:endParaRPr lang="es-NI" sz="1400" kern="1200" dirty="0"/>
        </a:p>
      </dsp:txBody>
      <dsp:txXfrm rot="10800000">
        <a:off x="359075" y="2690021"/>
        <a:ext cx="3704062" cy="3186692"/>
      </dsp:txXfrm>
    </dsp:sp>
    <dsp:sp modelId="{7858A31E-E176-4DAE-A868-C39C3DDE81E7}">
      <dsp:nvSpPr>
        <dsp:cNvPr id="0" name=""/>
        <dsp:cNvSpPr/>
      </dsp:nvSpPr>
      <dsp:spPr>
        <a:xfrm>
          <a:off x="4615089" y="577055"/>
          <a:ext cx="3521156" cy="2064471"/>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9C00A4-30D1-45AB-AC3E-573D809CC4FE}">
      <dsp:nvSpPr>
        <dsp:cNvPr id="0" name=""/>
        <dsp:cNvSpPr/>
      </dsp:nvSpPr>
      <dsp:spPr>
        <a:xfrm rot="10800000">
          <a:off x="4440346" y="2690021"/>
          <a:ext cx="3870640" cy="3287803"/>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l" defTabSz="622300">
            <a:lnSpc>
              <a:spcPct val="90000"/>
            </a:lnSpc>
            <a:spcBef>
              <a:spcPct val="0"/>
            </a:spcBef>
            <a:spcAft>
              <a:spcPct val="35000"/>
            </a:spcAft>
          </a:pPr>
          <a:r>
            <a:rPr lang="en-US" sz="1400" kern="1200" dirty="0" smtClean="0"/>
            <a:t>- Design capacity: 2.5 million TEU / year. Approximately 58</a:t>
          </a:r>
          <a:r>
            <a:rPr lang="en-US" sz="1400" kern="1200" baseline="30000" dirty="0" smtClean="0"/>
            <a:t>th</a:t>
          </a:r>
          <a:r>
            <a:rPr lang="en-US" sz="1400" kern="1200" dirty="0" smtClean="0"/>
            <a:t> in  top 100 world´s container ports</a:t>
          </a:r>
          <a:endParaRPr lang="es-NI" sz="1400" kern="1200" dirty="0" smtClean="0"/>
        </a:p>
        <a:p>
          <a:pPr lvl="0" algn="l" defTabSz="622300">
            <a:lnSpc>
              <a:spcPct val="90000"/>
            </a:lnSpc>
            <a:spcBef>
              <a:spcPct val="0"/>
            </a:spcBef>
            <a:spcAft>
              <a:spcPct val="35000"/>
            </a:spcAft>
          </a:pPr>
          <a:r>
            <a:rPr lang="en-US" sz="1400" kern="1200" dirty="0" smtClean="0"/>
            <a:t>- Wharf Structure for container ship 200,000 DWT; </a:t>
          </a:r>
          <a:endParaRPr lang="es-NI" sz="1400" kern="1200" dirty="0" smtClean="0"/>
        </a:p>
        <a:p>
          <a:pPr lvl="0" algn="l" defTabSz="622300">
            <a:lnSpc>
              <a:spcPct val="90000"/>
            </a:lnSpc>
            <a:spcBef>
              <a:spcPct val="0"/>
            </a:spcBef>
            <a:spcAft>
              <a:spcPct val="35000"/>
            </a:spcAft>
          </a:pPr>
          <a:r>
            <a:rPr lang="en-US" sz="1400" kern="1200" dirty="0" smtClean="0"/>
            <a:t>- Berthing Facilities 1,300 meters long, with capacity for: </a:t>
          </a:r>
          <a:endParaRPr lang="es-NI" sz="1400" kern="1200" dirty="0" smtClean="0"/>
        </a:p>
        <a:p>
          <a:pPr lvl="0" algn="l" defTabSz="622300">
            <a:lnSpc>
              <a:spcPct val="90000"/>
            </a:lnSpc>
            <a:spcBef>
              <a:spcPct val="0"/>
            </a:spcBef>
            <a:spcAft>
              <a:spcPct val="35000"/>
            </a:spcAft>
          </a:pPr>
          <a:r>
            <a:rPr lang="en-US" sz="1400" kern="1200" dirty="0" smtClean="0"/>
            <a:t>	* Three container berths 150 thousand 	DWT; </a:t>
          </a:r>
          <a:endParaRPr lang="es-NI" sz="1400" kern="1200" dirty="0" smtClean="0"/>
        </a:p>
        <a:p>
          <a:pPr lvl="0" algn="l" defTabSz="622300">
            <a:lnSpc>
              <a:spcPct val="90000"/>
            </a:lnSpc>
            <a:spcBef>
              <a:spcPct val="0"/>
            </a:spcBef>
            <a:spcAft>
              <a:spcPct val="35000"/>
            </a:spcAft>
          </a:pPr>
          <a:r>
            <a:rPr lang="en-US" sz="1400" kern="1200" dirty="0" smtClean="0"/>
            <a:t>	* A jetty oil / fuel of 30,000 DWT; </a:t>
          </a:r>
          <a:endParaRPr lang="es-NI" sz="1400" kern="1200" dirty="0" smtClean="0"/>
        </a:p>
        <a:p>
          <a:pPr lvl="0" algn="l" defTabSz="622300">
            <a:lnSpc>
              <a:spcPct val="90000"/>
            </a:lnSpc>
            <a:spcBef>
              <a:spcPct val="0"/>
            </a:spcBef>
            <a:spcAft>
              <a:spcPct val="35000"/>
            </a:spcAft>
          </a:pPr>
          <a:r>
            <a:rPr lang="es-NI" sz="1400" kern="1200" dirty="0" smtClean="0"/>
            <a:t>	* 8 </a:t>
          </a:r>
          <a:r>
            <a:rPr lang="es-NI" sz="1400" kern="1200" dirty="0" err="1" smtClean="0"/>
            <a:t>working</a:t>
          </a:r>
          <a:r>
            <a:rPr lang="es-NI" sz="1400" kern="1200" dirty="0" smtClean="0"/>
            <a:t> </a:t>
          </a:r>
          <a:r>
            <a:rPr lang="es-NI" sz="1400" kern="1200" dirty="0" err="1" smtClean="0"/>
            <a:t>boat</a:t>
          </a:r>
          <a:r>
            <a:rPr lang="es-NI" sz="1400" kern="1200" dirty="0" smtClean="0"/>
            <a:t> docks;</a:t>
          </a:r>
        </a:p>
        <a:p>
          <a:pPr lvl="0" algn="l" defTabSz="622300">
            <a:lnSpc>
              <a:spcPct val="90000"/>
            </a:lnSpc>
            <a:spcBef>
              <a:spcPct val="0"/>
            </a:spcBef>
            <a:spcAft>
              <a:spcPct val="35000"/>
            </a:spcAft>
          </a:pPr>
          <a:r>
            <a:rPr lang="es-NI" sz="1400" kern="1200" dirty="0" smtClean="0"/>
            <a:t>- </a:t>
          </a:r>
          <a:r>
            <a:rPr lang="es-NI" sz="1400" kern="1200" dirty="0" err="1" smtClean="0"/>
            <a:t>Other</a:t>
          </a:r>
          <a:r>
            <a:rPr lang="es-NI" sz="1400" kern="1200" dirty="0" smtClean="0"/>
            <a:t> marine </a:t>
          </a:r>
          <a:r>
            <a:rPr lang="es-NI" sz="1400" kern="1200" dirty="0" err="1" smtClean="0"/>
            <a:t>services</a:t>
          </a:r>
          <a:r>
            <a:rPr lang="es-NI" sz="1400" kern="1200" dirty="0" smtClean="0"/>
            <a:t>.</a:t>
          </a:r>
          <a:endParaRPr lang="es-NI" sz="1400" kern="1200" dirty="0"/>
        </a:p>
      </dsp:txBody>
      <dsp:txXfrm rot="10800000">
        <a:off x="4541457" y="2690021"/>
        <a:ext cx="3668418" cy="318669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3F2F8-D1FE-44FF-BEF6-E8D3B78B6A56}">
      <dsp:nvSpPr>
        <dsp:cNvPr id="0" name=""/>
        <dsp:cNvSpPr/>
      </dsp:nvSpPr>
      <dsp:spPr>
        <a:xfrm>
          <a:off x="1224153" y="443595"/>
          <a:ext cx="7005446" cy="218920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8282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The Pacific breakwater would extend approximately 800 m from the shoreline on both sides of the canal. It will be constructed with armor rock sourced from the </a:t>
          </a:r>
          <a:r>
            <a:rPr lang="en-US" sz="1800" kern="1200" dirty="0" err="1" smtClean="0"/>
            <a:t>Brito</a:t>
          </a:r>
          <a:r>
            <a:rPr lang="en-US" sz="1800" kern="1200" dirty="0" smtClean="0"/>
            <a:t> Lock</a:t>
          </a:r>
          <a:r>
            <a:rPr lang="es-NI" sz="1800" kern="1200" dirty="0" smtClean="0"/>
            <a:t>. </a:t>
          </a:r>
          <a:r>
            <a:rPr lang="en-US" sz="1800" kern="1200" dirty="0" smtClean="0"/>
            <a:t>The overall footprint of each breakwater will be about 62,000 square meters (m2), or 124,000 m2 total for the two breakwaters.</a:t>
          </a:r>
          <a:endParaRPr lang="es-NI" sz="1800" kern="1200" dirty="0"/>
        </a:p>
      </dsp:txBody>
      <dsp:txXfrm>
        <a:off x="1224153" y="443595"/>
        <a:ext cx="7005446" cy="2189202"/>
      </dsp:txXfrm>
    </dsp:sp>
    <dsp:sp modelId="{0A65BFB2-7B71-417E-8595-AAE631E0937A}">
      <dsp:nvSpPr>
        <dsp:cNvPr id="0" name=""/>
        <dsp:cNvSpPr/>
      </dsp:nvSpPr>
      <dsp:spPr>
        <a:xfrm>
          <a:off x="0" y="171189"/>
          <a:ext cx="2472778" cy="229866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321CE0-C474-4BF6-9775-8B611234E1E8}">
      <dsp:nvSpPr>
        <dsp:cNvPr id="0" name=""/>
        <dsp:cNvSpPr/>
      </dsp:nvSpPr>
      <dsp:spPr>
        <a:xfrm>
          <a:off x="1367484" y="3065041"/>
          <a:ext cx="6862115" cy="245823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82820"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t>The Caribbean breakwater would include two different structures, one at each side of the canal. The breakwater located to the north of the canal would extend south from Punta </a:t>
          </a:r>
          <a:r>
            <a:rPr lang="en-US" sz="1500" kern="1200" dirty="0" err="1" smtClean="0"/>
            <a:t>Aguila</a:t>
          </a:r>
          <a:r>
            <a:rPr lang="en-US" sz="1500" kern="1200" dirty="0" smtClean="0"/>
            <a:t> approximately 7 kilometers to a location about 3 kilometers southwest of Booby Cay. The breakwater located to the south of the canal would be located about 1 kilometers north of the mouth of the Rio Punta </a:t>
          </a:r>
          <a:r>
            <a:rPr lang="en-US" sz="1500" kern="1200" dirty="0" err="1" smtClean="0"/>
            <a:t>Gorda</a:t>
          </a:r>
          <a:r>
            <a:rPr lang="en-US" sz="1500" kern="1200" dirty="0" smtClean="0"/>
            <a:t> and would be oriented perpendicular to the shoreline and extend approximately 3.5 kilometers</a:t>
          </a:r>
          <a:r>
            <a:rPr lang="es-NI" sz="1500" kern="1200" dirty="0" smtClean="0"/>
            <a:t>. </a:t>
          </a:r>
          <a:r>
            <a:rPr lang="es-NI" sz="1500" kern="1200" dirty="0" err="1" smtClean="0"/>
            <a:t>The</a:t>
          </a:r>
          <a:r>
            <a:rPr lang="es-NI" sz="1500" kern="1200" dirty="0" smtClean="0"/>
            <a:t> </a:t>
          </a:r>
          <a:r>
            <a:rPr lang="en-US" sz="1500" kern="1200" dirty="0" smtClean="0"/>
            <a:t>overall footprint of north breakwater would be about 238,000 m2. The overall footprint of the south breakwater will be about 105,000 m2. Combined, this would be approximately 343,000 m2 total for the </a:t>
          </a:r>
          <a:r>
            <a:rPr lang="es-NI" sz="1500" kern="1200" dirty="0" err="1" smtClean="0"/>
            <a:t>two</a:t>
          </a:r>
          <a:r>
            <a:rPr lang="es-NI" sz="1500" kern="1200" dirty="0" smtClean="0"/>
            <a:t> </a:t>
          </a:r>
          <a:r>
            <a:rPr lang="es-NI" sz="1500" kern="1200" dirty="0" err="1" smtClean="0"/>
            <a:t>breakwaters</a:t>
          </a:r>
          <a:r>
            <a:rPr lang="es-NI" sz="1500" kern="1200" dirty="0" smtClean="0"/>
            <a:t>.</a:t>
          </a:r>
          <a:endParaRPr lang="es-NI" sz="1500" kern="1200" dirty="0"/>
        </a:p>
      </dsp:txBody>
      <dsp:txXfrm>
        <a:off x="1367484" y="3065041"/>
        <a:ext cx="6862115" cy="2458233"/>
      </dsp:txXfrm>
    </dsp:sp>
    <dsp:sp modelId="{F4564A3E-8488-4AD4-AFCE-A6EADA762BB4}">
      <dsp:nvSpPr>
        <dsp:cNvPr id="0" name=""/>
        <dsp:cNvSpPr/>
      </dsp:nvSpPr>
      <dsp:spPr>
        <a:xfrm>
          <a:off x="0" y="2888672"/>
          <a:ext cx="2442757" cy="2298662"/>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34283-3F5D-4516-889E-24B977B11CF3}">
      <dsp:nvSpPr>
        <dsp:cNvPr id="0" name=""/>
        <dsp:cNvSpPr/>
      </dsp:nvSpPr>
      <dsp:spPr>
        <a:xfrm>
          <a:off x="4765998" y="574256"/>
          <a:ext cx="2995250" cy="253785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F30C1E-A4EB-4F30-ACF8-D7989A57D056}">
      <dsp:nvSpPr>
        <dsp:cNvPr id="0" name=""/>
        <dsp:cNvSpPr/>
      </dsp:nvSpPr>
      <dsp:spPr>
        <a:xfrm>
          <a:off x="7124402" y="813119"/>
          <a:ext cx="1516557" cy="17108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s-NI" sz="1600" kern="1200" dirty="0" smtClean="0"/>
            <a:t>7 </a:t>
          </a:r>
          <a:r>
            <a:rPr lang="es-NI" sz="1600" kern="1200" dirty="0" err="1" smtClean="0"/>
            <a:t>Disposal</a:t>
          </a:r>
          <a:r>
            <a:rPr lang="es-NI" sz="1600" kern="1200" dirty="0" smtClean="0"/>
            <a:t> </a:t>
          </a:r>
          <a:r>
            <a:rPr lang="es-NI" sz="1600" kern="1200" dirty="0" err="1" smtClean="0"/>
            <a:t>areas</a:t>
          </a:r>
          <a:endParaRPr lang="es-NI" sz="1600" kern="1200" dirty="0"/>
        </a:p>
        <a:p>
          <a:pPr marL="171450" lvl="1" indent="-171450" algn="l" defTabSz="711200">
            <a:lnSpc>
              <a:spcPct val="90000"/>
            </a:lnSpc>
            <a:spcBef>
              <a:spcPct val="0"/>
            </a:spcBef>
            <a:spcAft>
              <a:spcPct val="15000"/>
            </a:spcAft>
            <a:buChar char="••"/>
          </a:pPr>
          <a:r>
            <a:rPr lang="es-NI" sz="1600" kern="1200" dirty="0" smtClean="0"/>
            <a:t>731Mm3 Material </a:t>
          </a:r>
        </a:p>
        <a:p>
          <a:pPr marL="171450" lvl="1" indent="-171450" algn="l" defTabSz="711200">
            <a:lnSpc>
              <a:spcPct val="90000"/>
            </a:lnSpc>
            <a:spcBef>
              <a:spcPct val="0"/>
            </a:spcBef>
            <a:spcAft>
              <a:spcPct val="15000"/>
            </a:spcAft>
            <a:buChar char="••"/>
          </a:pPr>
          <a:r>
            <a:rPr lang="es-NI" sz="1600" kern="1200" dirty="0" smtClean="0"/>
            <a:t>4,880ha. area</a:t>
          </a:r>
        </a:p>
      </dsp:txBody>
      <dsp:txXfrm>
        <a:off x="7168820" y="857537"/>
        <a:ext cx="1427721" cy="1621979"/>
      </dsp:txXfrm>
    </dsp:sp>
    <dsp:sp modelId="{8AD1E1CA-B580-4BE4-B205-42884E30A890}">
      <dsp:nvSpPr>
        <dsp:cNvPr id="0" name=""/>
        <dsp:cNvSpPr/>
      </dsp:nvSpPr>
      <dsp:spPr>
        <a:xfrm>
          <a:off x="4765998" y="90341"/>
          <a:ext cx="2995250" cy="437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Excavated material disposal areas (West)</a:t>
          </a:r>
          <a:endParaRPr lang="es-NI" sz="1600" b="1" kern="1200" dirty="0"/>
        </a:p>
      </dsp:txBody>
      <dsp:txXfrm>
        <a:off x="4765998" y="90341"/>
        <a:ext cx="2995250" cy="437009"/>
      </dsp:txXfrm>
    </dsp:sp>
    <dsp:sp modelId="{C4407AF8-38A7-414D-B6E1-12DCF7D01606}">
      <dsp:nvSpPr>
        <dsp:cNvPr id="0" name=""/>
        <dsp:cNvSpPr/>
      </dsp:nvSpPr>
      <dsp:spPr>
        <a:xfrm>
          <a:off x="175782" y="4052402"/>
          <a:ext cx="3198777" cy="2340767"/>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27C977-A1C8-41C0-ABD4-2EC79A2E22AF}">
      <dsp:nvSpPr>
        <dsp:cNvPr id="0" name=""/>
        <dsp:cNvSpPr/>
      </dsp:nvSpPr>
      <dsp:spPr>
        <a:xfrm>
          <a:off x="2785137" y="4192932"/>
          <a:ext cx="1515123" cy="171025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NI" sz="1600" kern="1200" dirty="0" smtClean="0"/>
            <a:t>15 </a:t>
          </a:r>
          <a:r>
            <a:rPr lang="es-NI" sz="1600" kern="1200" dirty="0" err="1" smtClean="0"/>
            <a:t>Disposal</a:t>
          </a:r>
          <a:r>
            <a:rPr lang="es-NI" sz="1600" kern="1200" dirty="0" smtClean="0"/>
            <a:t> </a:t>
          </a:r>
          <a:r>
            <a:rPr lang="es-NI" sz="1600" kern="1200" dirty="0" err="1" smtClean="0"/>
            <a:t>areas</a:t>
          </a:r>
          <a:endParaRPr lang="es-NI" sz="1600" kern="1200" dirty="0" smtClean="0"/>
        </a:p>
        <a:p>
          <a:pPr lvl="0" algn="l" defTabSz="711200">
            <a:lnSpc>
              <a:spcPct val="90000"/>
            </a:lnSpc>
            <a:spcBef>
              <a:spcPct val="0"/>
            </a:spcBef>
            <a:spcAft>
              <a:spcPct val="35000"/>
            </a:spcAft>
          </a:pPr>
          <a:r>
            <a:rPr lang="es-NI" sz="1600" kern="1200" dirty="0" smtClean="0"/>
            <a:t>6,644Mm3 of material</a:t>
          </a:r>
        </a:p>
        <a:p>
          <a:pPr lvl="0" algn="l" defTabSz="711200">
            <a:lnSpc>
              <a:spcPct val="90000"/>
            </a:lnSpc>
            <a:spcBef>
              <a:spcPct val="0"/>
            </a:spcBef>
            <a:spcAft>
              <a:spcPct val="35000"/>
            </a:spcAft>
          </a:pPr>
          <a:r>
            <a:rPr lang="es-NI" sz="1600" kern="1200" dirty="0" smtClean="0"/>
            <a:t>26,620ha </a:t>
          </a:r>
          <a:r>
            <a:rPr lang="es-NI" sz="1600" kern="1200" dirty="0" err="1" smtClean="0"/>
            <a:t>Area</a:t>
          </a:r>
          <a:endParaRPr lang="es-NI" sz="1600" kern="1200" dirty="0"/>
        </a:p>
      </dsp:txBody>
      <dsp:txXfrm>
        <a:off x="2829513" y="4237308"/>
        <a:ext cx="1426371" cy="1621501"/>
      </dsp:txXfrm>
    </dsp:sp>
    <dsp:sp modelId="{A5CF76B9-0E6D-4D67-92D7-E83A1564F3AB}">
      <dsp:nvSpPr>
        <dsp:cNvPr id="0" name=""/>
        <dsp:cNvSpPr/>
      </dsp:nvSpPr>
      <dsp:spPr>
        <a:xfrm>
          <a:off x="277545" y="3469837"/>
          <a:ext cx="2995250" cy="437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NI" sz="1600" b="1" kern="1200" dirty="0" err="1" smtClean="0"/>
            <a:t>Disposal</a:t>
          </a:r>
          <a:r>
            <a:rPr lang="es-NI" sz="1600" b="1" kern="1200" dirty="0" smtClean="0"/>
            <a:t> </a:t>
          </a:r>
          <a:r>
            <a:rPr lang="es-NI" sz="1600" b="1" kern="1200" dirty="0" err="1" smtClean="0"/>
            <a:t>sites</a:t>
          </a:r>
          <a:r>
            <a:rPr lang="es-NI" sz="1600" b="1" kern="1200" dirty="0" smtClean="0"/>
            <a:t> </a:t>
          </a:r>
          <a:r>
            <a:rPr lang="es-NI" sz="1600" b="1" kern="1200" dirty="0" err="1" smtClean="0"/>
            <a:t>for</a:t>
          </a:r>
          <a:r>
            <a:rPr lang="es-NI" sz="1600" b="1" kern="1200" dirty="0" smtClean="0"/>
            <a:t> </a:t>
          </a:r>
          <a:r>
            <a:rPr lang="es-NI" sz="1600" b="1" kern="1200" dirty="0" err="1" smtClean="0"/>
            <a:t>dredged</a:t>
          </a:r>
          <a:r>
            <a:rPr lang="es-NI" sz="1600" b="1" kern="1200" dirty="0" smtClean="0"/>
            <a:t> material (East)</a:t>
          </a:r>
          <a:endParaRPr lang="es-NI" sz="1600" b="1" kern="1200" dirty="0"/>
        </a:p>
      </dsp:txBody>
      <dsp:txXfrm>
        <a:off x="277545" y="3469837"/>
        <a:ext cx="2995250" cy="437009"/>
      </dsp:txXfrm>
    </dsp:sp>
    <dsp:sp modelId="{1E409FD6-B784-473E-A5AB-CB3FA0338ADA}">
      <dsp:nvSpPr>
        <dsp:cNvPr id="0" name=""/>
        <dsp:cNvSpPr/>
      </dsp:nvSpPr>
      <dsp:spPr>
        <a:xfrm>
          <a:off x="4693178" y="3667497"/>
          <a:ext cx="2995250" cy="2537857"/>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8A8670-C76E-4138-8E43-1DBDF217CDDC}">
      <dsp:nvSpPr>
        <dsp:cNvPr id="0" name=""/>
        <dsp:cNvSpPr/>
      </dsp:nvSpPr>
      <dsp:spPr>
        <a:xfrm>
          <a:off x="7122001" y="3906658"/>
          <a:ext cx="1518958" cy="171025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3 material disposal sites </a:t>
          </a:r>
        </a:p>
        <a:p>
          <a:pPr lvl="0" algn="l" defTabSz="711200">
            <a:lnSpc>
              <a:spcPct val="90000"/>
            </a:lnSpc>
            <a:spcBef>
              <a:spcPct val="0"/>
            </a:spcBef>
            <a:spcAft>
              <a:spcPct val="35000"/>
            </a:spcAft>
          </a:pPr>
          <a:r>
            <a:rPr lang="en-US" sz="1600" kern="1200" dirty="0" smtClean="0"/>
            <a:t>610Mm3 of dredged material</a:t>
          </a:r>
          <a:endParaRPr lang="es-NI" sz="1600" kern="1200" dirty="0"/>
        </a:p>
      </dsp:txBody>
      <dsp:txXfrm>
        <a:off x="7166490" y="3951147"/>
        <a:ext cx="1429980" cy="1621275"/>
      </dsp:txXfrm>
    </dsp:sp>
    <dsp:sp modelId="{8C131E1C-DABD-4401-9C5D-CDC28EA8CBB8}">
      <dsp:nvSpPr>
        <dsp:cNvPr id="0" name=""/>
        <dsp:cNvSpPr/>
      </dsp:nvSpPr>
      <dsp:spPr>
        <a:xfrm>
          <a:off x="4707286" y="3183601"/>
          <a:ext cx="3213604" cy="437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NI" sz="1600" b="1" kern="1200" dirty="0" err="1" smtClean="0"/>
            <a:t>Disposal</a:t>
          </a:r>
          <a:r>
            <a:rPr lang="es-NI" sz="1600" b="1" kern="1200" dirty="0" smtClean="0"/>
            <a:t> </a:t>
          </a:r>
          <a:r>
            <a:rPr lang="es-NI" sz="1600" b="1" kern="1200" dirty="0" err="1" smtClean="0"/>
            <a:t>sites</a:t>
          </a:r>
          <a:r>
            <a:rPr lang="es-NI" sz="1600" b="1" kern="1200" dirty="0" smtClean="0"/>
            <a:t> </a:t>
          </a:r>
          <a:r>
            <a:rPr lang="es-NI" sz="1600" b="1" kern="1200" dirty="0" err="1" smtClean="0"/>
            <a:t>for</a:t>
          </a:r>
          <a:r>
            <a:rPr lang="es-NI" sz="1600" b="1" kern="1200" dirty="0" smtClean="0"/>
            <a:t> </a:t>
          </a:r>
          <a:r>
            <a:rPr lang="es-NI" sz="1600" b="1" kern="1200" dirty="0" err="1" smtClean="0"/>
            <a:t>dredged</a:t>
          </a:r>
          <a:r>
            <a:rPr lang="es-NI" sz="1600" b="1" kern="1200" dirty="0" smtClean="0"/>
            <a:t> material (Lake Nicaragua)</a:t>
          </a:r>
          <a:endParaRPr lang="es-NI" sz="1600" b="1" kern="1200" dirty="0"/>
        </a:p>
      </dsp:txBody>
      <dsp:txXfrm>
        <a:off x="4707286" y="3183601"/>
        <a:ext cx="3213604" cy="43700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E8B1E-6D2B-4745-9690-494987601966}">
      <dsp:nvSpPr>
        <dsp:cNvPr id="0" name=""/>
        <dsp:cNvSpPr/>
      </dsp:nvSpPr>
      <dsp:spPr>
        <a:xfrm>
          <a:off x="0" y="296468"/>
          <a:ext cx="6552728" cy="6725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565" tIns="291592" rIns="508565" bIns="128016" numCol="1" spcCol="1270" anchor="t" anchorCtr="0">
          <a:noAutofit/>
        </a:bodyPr>
        <a:lstStyle/>
        <a:p>
          <a:pPr marL="171450" lvl="1" indent="-171450" algn="l" defTabSz="800100">
            <a:lnSpc>
              <a:spcPct val="90000"/>
            </a:lnSpc>
            <a:spcBef>
              <a:spcPct val="0"/>
            </a:spcBef>
            <a:spcAft>
              <a:spcPct val="15000"/>
            </a:spcAft>
            <a:buChar char="••"/>
          </a:pPr>
          <a:r>
            <a:rPr lang="es-NI" sz="1800" b="1" kern="1200" dirty="0" smtClean="0"/>
            <a:t>PRESENTATION OF THE ROUTE</a:t>
          </a:r>
        </a:p>
      </dsp:txBody>
      <dsp:txXfrm>
        <a:off x="0" y="296468"/>
        <a:ext cx="6552728" cy="672525"/>
      </dsp:txXfrm>
    </dsp:sp>
    <dsp:sp modelId="{771148FF-5E1E-4208-AB38-CFEF29DFA317}">
      <dsp:nvSpPr>
        <dsp:cNvPr id="0" name=""/>
        <dsp:cNvSpPr/>
      </dsp:nvSpPr>
      <dsp:spPr>
        <a:xfrm>
          <a:off x="327636" y="89828"/>
          <a:ext cx="4586909" cy="4132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374" tIns="0" rIns="173374" bIns="0" numCol="1" spcCol="1270" anchor="ctr" anchorCtr="0">
          <a:noAutofit/>
        </a:bodyPr>
        <a:lstStyle/>
        <a:p>
          <a:pPr lvl="0" algn="l" defTabSz="800100">
            <a:lnSpc>
              <a:spcPct val="90000"/>
            </a:lnSpc>
            <a:spcBef>
              <a:spcPct val="0"/>
            </a:spcBef>
            <a:spcAft>
              <a:spcPct val="35000"/>
            </a:spcAft>
          </a:pPr>
          <a:r>
            <a:rPr lang="es-NI" sz="1800" b="1" kern="1200" smtClean="0"/>
            <a:t>JULY, 2014</a:t>
          </a:r>
          <a:endParaRPr lang="es-NI" sz="1800" b="1" kern="1200" dirty="0"/>
        </a:p>
      </dsp:txBody>
      <dsp:txXfrm>
        <a:off x="347811" y="110003"/>
        <a:ext cx="4546559" cy="372930"/>
      </dsp:txXfrm>
    </dsp:sp>
    <dsp:sp modelId="{F38C2E2E-A67E-4989-A2C9-70AE086AE5DE}">
      <dsp:nvSpPr>
        <dsp:cNvPr id="0" name=""/>
        <dsp:cNvSpPr/>
      </dsp:nvSpPr>
      <dsp:spPr>
        <a:xfrm>
          <a:off x="0" y="1251233"/>
          <a:ext cx="6552728" cy="672525"/>
        </a:xfrm>
        <a:prstGeom prst="rect">
          <a:avLst/>
        </a:prstGeom>
        <a:solidFill>
          <a:schemeClr val="lt1">
            <a:alpha val="90000"/>
            <a:hueOff val="0"/>
            <a:satOff val="0"/>
            <a:lumOff val="0"/>
            <a:alphaOff val="0"/>
          </a:schemeClr>
        </a:solidFill>
        <a:ln w="25400" cap="flat" cmpd="sng" algn="ctr">
          <a:solidFill>
            <a:schemeClr val="accent2">
              <a:hueOff val="936304"/>
              <a:satOff val="-1168"/>
              <a:lumOff val="2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565" tIns="291592" rIns="508565"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smtClean="0"/>
            <a:t>CENSUS FROM POPULATION AND PROPERTY</a:t>
          </a:r>
          <a:endParaRPr lang="es-NI" sz="1800" b="1" kern="1200" dirty="0" smtClean="0"/>
        </a:p>
      </dsp:txBody>
      <dsp:txXfrm>
        <a:off x="0" y="1251233"/>
        <a:ext cx="6552728" cy="672525"/>
      </dsp:txXfrm>
    </dsp:sp>
    <dsp:sp modelId="{2715EAEE-EDEF-485A-9460-23F0E2F4CAC5}">
      <dsp:nvSpPr>
        <dsp:cNvPr id="0" name=""/>
        <dsp:cNvSpPr/>
      </dsp:nvSpPr>
      <dsp:spPr>
        <a:xfrm>
          <a:off x="327636" y="1044593"/>
          <a:ext cx="4586909" cy="413280"/>
        </a:xfrm>
        <a:prstGeom prst="round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374" tIns="0" rIns="173374" bIns="0" numCol="1" spcCol="1270" anchor="ctr" anchorCtr="0">
          <a:noAutofit/>
        </a:bodyPr>
        <a:lstStyle/>
        <a:p>
          <a:pPr lvl="0" algn="l" defTabSz="800100">
            <a:lnSpc>
              <a:spcPct val="90000"/>
            </a:lnSpc>
            <a:spcBef>
              <a:spcPct val="0"/>
            </a:spcBef>
            <a:spcAft>
              <a:spcPct val="35000"/>
            </a:spcAft>
          </a:pPr>
          <a:r>
            <a:rPr lang="es-NI" sz="1800" b="1" kern="1200" dirty="0" smtClean="0"/>
            <a:t>AUGUST 23-OCTOBER 15, 2014</a:t>
          </a:r>
        </a:p>
      </dsp:txBody>
      <dsp:txXfrm>
        <a:off x="347811" y="1064768"/>
        <a:ext cx="4546559" cy="372930"/>
      </dsp:txXfrm>
    </dsp:sp>
    <dsp:sp modelId="{4CFC1CD3-3559-48BE-9A9A-506B7AC7C784}">
      <dsp:nvSpPr>
        <dsp:cNvPr id="0" name=""/>
        <dsp:cNvSpPr/>
      </dsp:nvSpPr>
      <dsp:spPr>
        <a:xfrm>
          <a:off x="0" y="2205999"/>
          <a:ext cx="6552728" cy="672525"/>
        </a:xfrm>
        <a:prstGeom prst="rect">
          <a:avLst/>
        </a:prstGeom>
        <a:solidFill>
          <a:schemeClr val="lt1">
            <a:alpha val="90000"/>
            <a:hueOff val="0"/>
            <a:satOff val="0"/>
            <a:lumOff val="0"/>
            <a:alphaOff val="0"/>
          </a:schemeClr>
        </a:solidFill>
        <a:ln w="25400" cap="flat" cmpd="sng" algn="ctr">
          <a:solidFill>
            <a:schemeClr val="accent2">
              <a:hueOff val="1872608"/>
              <a:satOff val="-2336"/>
              <a:lumOff val="5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565" tIns="291592" rIns="508565" bIns="128016" numCol="1" spcCol="1270" anchor="t" anchorCtr="0">
          <a:noAutofit/>
        </a:bodyPr>
        <a:lstStyle/>
        <a:p>
          <a:pPr marL="171450" lvl="1" indent="-171450" algn="l" defTabSz="800100">
            <a:lnSpc>
              <a:spcPct val="90000"/>
            </a:lnSpc>
            <a:spcBef>
              <a:spcPct val="0"/>
            </a:spcBef>
            <a:spcAft>
              <a:spcPct val="15000"/>
            </a:spcAft>
            <a:buChar char="••"/>
          </a:pPr>
          <a:r>
            <a:rPr lang="es-NI" sz="1800" b="1" kern="1200" dirty="0" smtClean="0"/>
            <a:t>PRESENTATION OF THE GRAND CANAL PROJECT</a:t>
          </a:r>
        </a:p>
      </dsp:txBody>
      <dsp:txXfrm>
        <a:off x="0" y="2205999"/>
        <a:ext cx="6552728" cy="672525"/>
      </dsp:txXfrm>
    </dsp:sp>
    <dsp:sp modelId="{0597B724-BDF6-4ECD-8A0F-4AAE26D3DF5B}">
      <dsp:nvSpPr>
        <dsp:cNvPr id="0" name=""/>
        <dsp:cNvSpPr/>
      </dsp:nvSpPr>
      <dsp:spPr>
        <a:xfrm>
          <a:off x="327636" y="1999359"/>
          <a:ext cx="4586909" cy="413280"/>
        </a:xfrm>
        <a:prstGeom prst="round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374" tIns="0" rIns="173374" bIns="0" numCol="1" spcCol="1270" anchor="ctr" anchorCtr="0">
          <a:noAutofit/>
        </a:bodyPr>
        <a:lstStyle/>
        <a:p>
          <a:pPr lvl="0" algn="l" defTabSz="800100">
            <a:lnSpc>
              <a:spcPct val="90000"/>
            </a:lnSpc>
            <a:spcBef>
              <a:spcPct val="0"/>
            </a:spcBef>
            <a:spcAft>
              <a:spcPct val="35000"/>
            </a:spcAft>
          </a:pPr>
          <a:r>
            <a:rPr lang="es-NI" sz="1800" b="1" kern="1200" dirty="0" smtClean="0"/>
            <a:t>NOVEMBER 20, 2014</a:t>
          </a:r>
        </a:p>
      </dsp:txBody>
      <dsp:txXfrm>
        <a:off x="347811" y="2019534"/>
        <a:ext cx="4546559" cy="372930"/>
      </dsp:txXfrm>
    </dsp:sp>
    <dsp:sp modelId="{DD605A06-0582-4ADC-A8FF-B4F7804E455E}">
      <dsp:nvSpPr>
        <dsp:cNvPr id="0" name=""/>
        <dsp:cNvSpPr/>
      </dsp:nvSpPr>
      <dsp:spPr>
        <a:xfrm>
          <a:off x="0" y="3160764"/>
          <a:ext cx="6552728" cy="672525"/>
        </a:xfrm>
        <a:prstGeom prst="rect">
          <a:avLst/>
        </a:prstGeom>
        <a:solidFill>
          <a:schemeClr val="lt1">
            <a:alpha val="90000"/>
            <a:hueOff val="0"/>
            <a:satOff val="0"/>
            <a:lumOff val="0"/>
            <a:alphaOff val="0"/>
          </a:schemeClr>
        </a:solidFill>
        <a:ln w="25400" cap="flat" cmpd="sng" algn="ctr">
          <a:solidFill>
            <a:schemeClr val="accent2">
              <a:hueOff val="2808911"/>
              <a:satOff val="-3503"/>
              <a:lumOff val="8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565" tIns="291592" rIns="508565" bIns="128016" numCol="1" spcCol="1270" anchor="t" anchorCtr="0">
          <a:noAutofit/>
        </a:bodyPr>
        <a:lstStyle/>
        <a:p>
          <a:pPr marL="171450" lvl="1" indent="-171450" algn="l" defTabSz="800100">
            <a:lnSpc>
              <a:spcPct val="90000"/>
            </a:lnSpc>
            <a:spcBef>
              <a:spcPct val="0"/>
            </a:spcBef>
            <a:spcAft>
              <a:spcPct val="15000"/>
            </a:spcAft>
            <a:buChar char="••"/>
          </a:pPr>
          <a:r>
            <a:rPr lang="es-NI" sz="1800" b="1" kern="1200" dirty="0" smtClean="0"/>
            <a:t>PRESENTATION OF FESEABILITY STUDIES</a:t>
          </a:r>
        </a:p>
      </dsp:txBody>
      <dsp:txXfrm>
        <a:off x="0" y="3160764"/>
        <a:ext cx="6552728" cy="672525"/>
      </dsp:txXfrm>
    </dsp:sp>
    <dsp:sp modelId="{6F9336A8-AB26-4E50-A5FA-8FAD4770E3BB}">
      <dsp:nvSpPr>
        <dsp:cNvPr id="0" name=""/>
        <dsp:cNvSpPr/>
      </dsp:nvSpPr>
      <dsp:spPr>
        <a:xfrm>
          <a:off x="327636" y="2954124"/>
          <a:ext cx="4586909" cy="413280"/>
        </a:xfrm>
        <a:prstGeom prst="roundRect">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374" tIns="0" rIns="173374" bIns="0" numCol="1" spcCol="1270" anchor="ctr" anchorCtr="0">
          <a:noAutofit/>
        </a:bodyPr>
        <a:lstStyle/>
        <a:p>
          <a:pPr lvl="0" algn="l" defTabSz="800100">
            <a:lnSpc>
              <a:spcPct val="90000"/>
            </a:lnSpc>
            <a:spcBef>
              <a:spcPct val="0"/>
            </a:spcBef>
            <a:spcAft>
              <a:spcPct val="35000"/>
            </a:spcAft>
          </a:pPr>
          <a:r>
            <a:rPr lang="es-NI" sz="1800" b="1" kern="1200" dirty="0" smtClean="0"/>
            <a:t>DECEMBER, 2014</a:t>
          </a:r>
        </a:p>
      </dsp:txBody>
      <dsp:txXfrm>
        <a:off x="347811" y="2974299"/>
        <a:ext cx="4546559" cy="372930"/>
      </dsp:txXfrm>
    </dsp:sp>
    <dsp:sp modelId="{379F457A-58DD-4A1B-AEED-362AE903FC2F}">
      <dsp:nvSpPr>
        <dsp:cNvPr id="0" name=""/>
        <dsp:cNvSpPr/>
      </dsp:nvSpPr>
      <dsp:spPr>
        <a:xfrm>
          <a:off x="0" y="4115529"/>
          <a:ext cx="6552728" cy="672525"/>
        </a:xfrm>
        <a:prstGeom prst="rect">
          <a:avLst/>
        </a:prstGeom>
        <a:solidFill>
          <a:schemeClr val="lt1">
            <a:alpha val="90000"/>
            <a:hueOff val="0"/>
            <a:satOff val="0"/>
            <a:lumOff val="0"/>
            <a:alphaOff val="0"/>
          </a:schemeClr>
        </a:solidFill>
        <a:ln w="25400" cap="flat" cmpd="sng" algn="ctr">
          <a:solidFill>
            <a:schemeClr val="accent2">
              <a:hueOff val="3745215"/>
              <a:satOff val="-4671"/>
              <a:lumOff val="1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565" tIns="291592" rIns="508565" bIns="128016" numCol="1" spcCol="1270" anchor="t" anchorCtr="0">
          <a:noAutofit/>
        </a:bodyPr>
        <a:lstStyle/>
        <a:p>
          <a:pPr marL="171450" lvl="1" indent="-171450" algn="l" defTabSz="800100">
            <a:lnSpc>
              <a:spcPct val="90000"/>
            </a:lnSpc>
            <a:spcBef>
              <a:spcPct val="0"/>
            </a:spcBef>
            <a:spcAft>
              <a:spcPct val="15000"/>
            </a:spcAft>
            <a:buChar char="••"/>
          </a:pPr>
          <a:r>
            <a:rPr lang="es-NI" sz="1800" b="1" kern="1200" dirty="0" smtClean="0"/>
            <a:t>CONSTRUCTION STARTS</a:t>
          </a:r>
        </a:p>
      </dsp:txBody>
      <dsp:txXfrm>
        <a:off x="0" y="4115529"/>
        <a:ext cx="6552728" cy="672525"/>
      </dsp:txXfrm>
    </dsp:sp>
    <dsp:sp modelId="{D9D87A2D-CB99-450D-AB6C-B83CC22C5ECB}">
      <dsp:nvSpPr>
        <dsp:cNvPr id="0" name=""/>
        <dsp:cNvSpPr/>
      </dsp:nvSpPr>
      <dsp:spPr>
        <a:xfrm>
          <a:off x="327636" y="3908889"/>
          <a:ext cx="4586909" cy="413280"/>
        </a:xfrm>
        <a:prstGeom prst="roundRect">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374" tIns="0" rIns="173374" bIns="0" numCol="1" spcCol="1270" anchor="ctr" anchorCtr="0">
          <a:noAutofit/>
        </a:bodyPr>
        <a:lstStyle/>
        <a:p>
          <a:pPr lvl="0" algn="l" defTabSz="800100">
            <a:lnSpc>
              <a:spcPct val="90000"/>
            </a:lnSpc>
            <a:spcBef>
              <a:spcPct val="0"/>
            </a:spcBef>
            <a:spcAft>
              <a:spcPct val="35000"/>
            </a:spcAft>
          </a:pPr>
          <a:r>
            <a:rPr lang="es-NI" sz="1800" b="1" kern="1200" dirty="0" smtClean="0"/>
            <a:t>DECEMBER 22, 2014</a:t>
          </a:r>
        </a:p>
      </dsp:txBody>
      <dsp:txXfrm>
        <a:off x="347811" y="3929064"/>
        <a:ext cx="4546559" cy="372930"/>
      </dsp:txXfrm>
    </dsp:sp>
    <dsp:sp modelId="{A526B5FB-9287-4CAB-B8CE-61A0F655D4AE}">
      <dsp:nvSpPr>
        <dsp:cNvPr id="0" name=""/>
        <dsp:cNvSpPr/>
      </dsp:nvSpPr>
      <dsp:spPr>
        <a:xfrm>
          <a:off x="0" y="5070294"/>
          <a:ext cx="6552728" cy="672525"/>
        </a:xfrm>
        <a:prstGeom prst="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565" tIns="291592" rIns="508565" bIns="128016" numCol="1" spcCol="1270" anchor="t" anchorCtr="0">
          <a:noAutofit/>
        </a:bodyPr>
        <a:lstStyle/>
        <a:p>
          <a:pPr marL="171450" lvl="1" indent="-171450" algn="l" defTabSz="800100">
            <a:lnSpc>
              <a:spcPct val="90000"/>
            </a:lnSpc>
            <a:spcBef>
              <a:spcPct val="0"/>
            </a:spcBef>
            <a:spcAft>
              <a:spcPct val="15000"/>
            </a:spcAft>
            <a:buChar char="••"/>
          </a:pPr>
          <a:r>
            <a:rPr lang="es-NI" sz="1800" b="1" kern="1200" dirty="0" smtClean="0"/>
            <a:t>CONSTRUCTIONS ENDS</a:t>
          </a:r>
        </a:p>
      </dsp:txBody>
      <dsp:txXfrm>
        <a:off x="0" y="5070294"/>
        <a:ext cx="6552728" cy="672525"/>
      </dsp:txXfrm>
    </dsp:sp>
    <dsp:sp modelId="{521816C4-2D14-43B5-A579-F262AA0E7FA5}">
      <dsp:nvSpPr>
        <dsp:cNvPr id="0" name=""/>
        <dsp:cNvSpPr/>
      </dsp:nvSpPr>
      <dsp:spPr>
        <a:xfrm>
          <a:off x="327636" y="4863654"/>
          <a:ext cx="4586909" cy="41328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3374" tIns="0" rIns="173374" bIns="0" numCol="1" spcCol="1270" anchor="ctr" anchorCtr="0">
          <a:noAutofit/>
        </a:bodyPr>
        <a:lstStyle/>
        <a:p>
          <a:pPr lvl="0" algn="l" defTabSz="800100">
            <a:lnSpc>
              <a:spcPct val="90000"/>
            </a:lnSpc>
            <a:spcBef>
              <a:spcPct val="0"/>
            </a:spcBef>
            <a:spcAft>
              <a:spcPct val="35000"/>
            </a:spcAft>
          </a:pPr>
          <a:r>
            <a:rPr lang="es-NI" sz="1800" b="1" kern="1200" dirty="0" smtClean="0"/>
            <a:t>DECEMBER 2019</a:t>
          </a:r>
        </a:p>
      </dsp:txBody>
      <dsp:txXfrm>
        <a:off x="347811" y="4883829"/>
        <a:ext cx="4546559" cy="37293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BDA5C-2DCB-4EB1-BF37-227DC9F9C61B}">
      <dsp:nvSpPr>
        <dsp:cNvPr id="0" name=""/>
        <dsp:cNvSpPr/>
      </dsp:nvSpPr>
      <dsp:spPr>
        <a:xfrm>
          <a:off x="0" y="0"/>
          <a:ext cx="8229600" cy="1667373"/>
        </a:xfrm>
        <a:prstGeom prst="roundRect">
          <a:avLst>
            <a:gd name="adj" fmla="val 1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5E7100BD-B000-4A26-A17F-D2400C45D949}">
      <dsp:nvSpPr>
        <dsp:cNvPr id="0" name=""/>
        <dsp:cNvSpPr/>
      </dsp:nvSpPr>
      <dsp:spPr>
        <a:xfrm>
          <a:off x="249154" y="222316"/>
          <a:ext cx="1797974" cy="1222740"/>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A225555-0DAA-406E-B3CA-8C14C5DCE009}">
      <dsp:nvSpPr>
        <dsp:cNvPr id="0" name=""/>
        <dsp:cNvSpPr/>
      </dsp:nvSpPr>
      <dsp:spPr>
        <a:xfrm rot="10800000">
          <a:off x="249154" y="1667373"/>
          <a:ext cx="1797974" cy="2037901"/>
        </a:xfrm>
        <a:prstGeom prst="round2SameRect">
          <a:avLst>
            <a:gd name="adj1" fmla="val 10500"/>
            <a:gd name="adj2" fmla="val 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NI" sz="2000" b="1" kern="1200" noProof="0" dirty="0" err="1" smtClean="0"/>
            <a:t>Locks</a:t>
          </a:r>
          <a:endParaRPr lang="es-NI" sz="2000" b="1" kern="1200" noProof="0" dirty="0"/>
        </a:p>
      </dsp:txBody>
      <dsp:txXfrm rot="10800000">
        <a:off x="304448" y="1667373"/>
        <a:ext cx="1687386" cy="1982607"/>
      </dsp:txXfrm>
    </dsp:sp>
    <dsp:sp modelId="{6218A17F-7F66-432D-A145-3B78E2556CD4}">
      <dsp:nvSpPr>
        <dsp:cNvPr id="0" name=""/>
        <dsp:cNvSpPr/>
      </dsp:nvSpPr>
      <dsp:spPr>
        <a:xfrm>
          <a:off x="2242586" y="216019"/>
          <a:ext cx="1797974" cy="1222740"/>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382664B-67A3-4488-818B-6FB50C9F9CD6}">
      <dsp:nvSpPr>
        <dsp:cNvPr id="0" name=""/>
        <dsp:cNvSpPr/>
      </dsp:nvSpPr>
      <dsp:spPr>
        <a:xfrm rot="10800000">
          <a:off x="2226926" y="1667373"/>
          <a:ext cx="1797974" cy="2037901"/>
        </a:xfrm>
        <a:prstGeom prst="round2SameRect">
          <a:avLst>
            <a:gd name="adj1" fmla="val 10500"/>
            <a:gd name="adj2" fmla="val 0"/>
          </a:avLst>
        </a:prstGeom>
        <a:solidFill>
          <a:schemeClr val="accent2">
            <a:hueOff val="1560506"/>
            <a:satOff val="-1946"/>
            <a:lumOff val="45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NI" sz="2000" b="1" kern="1200" noProof="0" dirty="0" err="1" smtClean="0"/>
            <a:t>Land</a:t>
          </a:r>
          <a:r>
            <a:rPr lang="es-NI" sz="2000" b="1" kern="1200" noProof="0" dirty="0" smtClean="0"/>
            <a:t> </a:t>
          </a:r>
          <a:r>
            <a:rPr lang="es-NI" sz="2000" b="1" kern="1200" noProof="0" dirty="0" err="1" smtClean="0"/>
            <a:t>movements</a:t>
          </a:r>
          <a:endParaRPr lang="es-NI" sz="2000" b="1" kern="1200" noProof="0" dirty="0"/>
        </a:p>
      </dsp:txBody>
      <dsp:txXfrm rot="10800000">
        <a:off x="2282220" y="1667373"/>
        <a:ext cx="1687386" cy="1982607"/>
      </dsp:txXfrm>
    </dsp:sp>
    <dsp:sp modelId="{7A72E1C4-356F-49B5-8F3D-D4B1EE7EDC43}">
      <dsp:nvSpPr>
        <dsp:cNvPr id="0" name=""/>
        <dsp:cNvSpPr/>
      </dsp:nvSpPr>
      <dsp:spPr>
        <a:xfrm>
          <a:off x="4204698" y="222316"/>
          <a:ext cx="1797974" cy="1222740"/>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1CF49A5-131B-499C-B2EF-106E9B8DCC15}">
      <dsp:nvSpPr>
        <dsp:cNvPr id="0" name=""/>
        <dsp:cNvSpPr/>
      </dsp:nvSpPr>
      <dsp:spPr>
        <a:xfrm rot="10800000">
          <a:off x="4204698" y="1667373"/>
          <a:ext cx="1797974" cy="2037901"/>
        </a:xfrm>
        <a:prstGeom prst="round2SameRect">
          <a:avLst>
            <a:gd name="adj1" fmla="val 10500"/>
            <a:gd name="adj2" fmla="val 0"/>
          </a:avLst>
        </a:prstGeom>
        <a:solidFill>
          <a:schemeClr val="accent2">
            <a:hueOff val="3121013"/>
            <a:satOff val="-3893"/>
            <a:lumOff val="91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NI" sz="2000" b="1" kern="1200" noProof="0" dirty="0" err="1" smtClean="0"/>
            <a:t>Ports</a:t>
          </a:r>
          <a:endParaRPr lang="es-NI" sz="2000" b="1" kern="1200" noProof="0" dirty="0"/>
        </a:p>
      </dsp:txBody>
      <dsp:txXfrm rot="10800000">
        <a:off x="4259992" y="1667373"/>
        <a:ext cx="1687386" cy="1982607"/>
      </dsp:txXfrm>
    </dsp:sp>
    <dsp:sp modelId="{1B171241-271D-4C5B-AEFB-A27C3925AD16}">
      <dsp:nvSpPr>
        <dsp:cNvPr id="0" name=""/>
        <dsp:cNvSpPr/>
      </dsp:nvSpPr>
      <dsp:spPr>
        <a:xfrm>
          <a:off x="6182470" y="222316"/>
          <a:ext cx="1797974" cy="1222740"/>
        </a:xfrm>
        <a:prstGeom prst="roundRect">
          <a:avLst>
            <a:gd name="adj" fmla="val 10000"/>
          </a:avLst>
        </a:prstGeom>
        <a:blipFill rotWithShape="1">
          <a:blip xmlns:r="http://schemas.openxmlformats.org/officeDocument/2006/relationships" r:embed="rId4"/>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615B3A1-AC0F-44CB-B9B6-67275B2793D4}">
      <dsp:nvSpPr>
        <dsp:cNvPr id="0" name=""/>
        <dsp:cNvSpPr/>
      </dsp:nvSpPr>
      <dsp:spPr>
        <a:xfrm rot="10800000">
          <a:off x="6182470" y="1667373"/>
          <a:ext cx="1797974" cy="2037901"/>
        </a:xfrm>
        <a:prstGeom prst="round2SameRect">
          <a:avLst>
            <a:gd name="adj1" fmla="val 10500"/>
            <a:gd name="adj2" fmla="val 0"/>
          </a:avLst>
        </a:prstGeom>
        <a:solidFill>
          <a:schemeClr val="accent2">
            <a:hueOff val="4681519"/>
            <a:satOff val="-5839"/>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NI" sz="2000" b="1" kern="1200" noProof="0" dirty="0" err="1" smtClean="0"/>
            <a:t>Dredging</a:t>
          </a:r>
          <a:endParaRPr lang="es-NI" sz="2000" b="1" kern="1200" noProof="0" dirty="0"/>
        </a:p>
      </dsp:txBody>
      <dsp:txXfrm rot="10800000">
        <a:off x="6237764" y="1667373"/>
        <a:ext cx="1687386" cy="198260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16875-0D1D-4C9C-9807-0F7C202DACCA}">
      <dsp:nvSpPr>
        <dsp:cNvPr id="0" name=""/>
        <dsp:cNvSpPr/>
      </dsp:nvSpPr>
      <dsp:spPr>
        <a:xfrm>
          <a:off x="0" y="0"/>
          <a:ext cx="3600371" cy="2996425"/>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DB5ADF-D285-4224-A676-6A7F71A14BE3}">
      <dsp:nvSpPr>
        <dsp:cNvPr id="0" name=""/>
        <dsp:cNvSpPr/>
      </dsp:nvSpPr>
      <dsp:spPr>
        <a:xfrm rot="10436193" flipH="1">
          <a:off x="-116360" y="1584999"/>
          <a:ext cx="5760640" cy="18980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1244600">
            <a:lnSpc>
              <a:spcPct val="90000"/>
            </a:lnSpc>
            <a:spcBef>
              <a:spcPct val="0"/>
            </a:spcBef>
            <a:spcAft>
              <a:spcPct val="35000"/>
            </a:spcAft>
          </a:pPr>
          <a:endParaRPr lang="es-NI" sz="2800" b="1" kern="1200" dirty="0">
            <a:solidFill>
              <a:schemeClr val="tx1"/>
            </a:solidFill>
          </a:endParaRPr>
        </a:p>
      </dsp:txBody>
      <dsp:txXfrm>
        <a:off x="-116360" y="1584999"/>
        <a:ext cx="5760640" cy="189808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510BA7-B5FC-4737-A21C-F620EB6F8D70}">
      <dsp:nvSpPr>
        <dsp:cNvPr id="0" name=""/>
        <dsp:cNvSpPr/>
      </dsp:nvSpPr>
      <dsp:spPr>
        <a:xfrm>
          <a:off x="0" y="5407989"/>
          <a:ext cx="8640960" cy="70979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NI" sz="2400" b="1" kern="1200" dirty="0" err="1" smtClean="0"/>
            <a:t>August</a:t>
          </a:r>
          <a:r>
            <a:rPr lang="es-NI" sz="2400" b="1" kern="1200" dirty="0" smtClean="0"/>
            <a:t> 26, 2014</a:t>
          </a:r>
          <a:endParaRPr lang="es-NI" sz="2400" b="1" kern="1200" dirty="0"/>
        </a:p>
      </dsp:txBody>
      <dsp:txXfrm>
        <a:off x="0" y="5407989"/>
        <a:ext cx="8640960" cy="383289"/>
      </dsp:txXfrm>
    </dsp:sp>
    <dsp:sp modelId="{F66D1BB4-702B-4A76-A10B-F6F2E2E5C3C6}">
      <dsp:nvSpPr>
        <dsp:cNvPr id="0" name=""/>
        <dsp:cNvSpPr/>
      </dsp:nvSpPr>
      <dsp:spPr>
        <a:xfrm>
          <a:off x="0" y="5777082"/>
          <a:ext cx="8640960" cy="326506"/>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b="1" kern="1200" dirty="0" smtClean="0"/>
            <a:t>Permission granted for canal studies to HKND by the Territorial Government  Rama-Kriol</a:t>
          </a:r>
          <a:endParaRPr lang="es-NI" sz="1600" kern="1200" dirty="0"/>
        </a:p>
      </dsp:txBody>
      <dsp:txXfrm>
        <a:off x="0" y="5777082"/>
        <a:ext cx="8640960" cy="326506"/>
      </dsp:txXfrm>
    </dsp:sp>
    <dsp:sp modelId="{B0DD6966-3DDE-48F4-8B77-EF8BFB58B170}">
      <dsp:nvSpPr>
        <dsp:cNvPr id="0" name=""/>
        <dsp:cNvSpPr/>
      </dsp:nvSpPr>
      <dsp:spPr>
        <a:xfrm rot="10800000">
          <a:off x="0" y="4326970"/>
          <a:ext cx="8640960" cy="1091665"/>
        </a:xfrm>
        <a:prstGeom prst="upArrowCallou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NI" sz="2400" b="1" kern="1200" dirty="0" smtClean="0"/>
            <a:t>2013-2014</a:t>
          </a:r>
          <a:endParaRPr lang="es-NI" sz="2400" b="1" kern="1200" dirty="0"/>
        </a:p>
      </dsp:txBody>
      <dsp:txXfrm rot="-10800000">
        <a:off x="0" y="4326970"/>
        <a:ext cx="8640960" cy="383174"/>
      </dsp:txXfrm>
    </dsp:sp>
    <dsp:sp modelId="{BF842534-A902-4C97-84C6-F0666254FCD3}">
      <dsp:nvSpPr>
        <dsp:cNvPr id="0" name=""/>
        <dsp:cNvSpPr/>
      </dsp:nvSpPr>
      <dsp:spPr>
        <a:xfrm>
          <a:off x="0" y="4710145"/>
          <a:ext cx="8640960" cy="326408"/>
        </a:xfrm>
        <a:prstGeom prst="rect">
          <a:avLst/>
        </a:prstGeom>
        <a:solidFill>
          <a:schemeClr val="accent4">
            <a:tint val="40000"/>
            <a:alpha val="90000"/>
            <a:hueOff val="-789141"/>
            <a:satOff val="4431"/>
            <a:lumOff val="282"/>
            <a:alphaOff val="0"/>
          </a:schemeClr>
        </a:solidFill>
        <a:ln w="25400" cap="flat" cmpd="sng" algn="ctr">
          <a:solidFill>
            <a:schemeClr val="accent4">
              <a:tint val="40000"/>
              <a:alpha val="90000"/>
              <a:hueOff val="-789141"/>
              <a:satOff val="4431"/>
              <a:lumOff val="2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s-NI" sz="1600" b="1" kern="1200" dirty="0" err="1" smtClean="0"/>
            <a:t>Constitutional</a:t>
          </a:r>
          <a:r>
            <a:rPr lang="es-NI" sz="1600" b="1" kern="1200" dirty="0" smtClean="0"/>
            <a:t> </a:t>
          </a:r>
          <a:r>
            <a:rPr lang="es-NI" sz="1600" b="1" kern="1200" dirty="0" err="1" smtClean="0"/>
            <a:t>Reform</a:t>
          </a:r>
          <a:r>
            <a:rPr lang="es-NI" sz="1600" b="1" kern="1200" dirty="0" smtClean="0"/>
            <a:t> </a:t>
          </a:r>
          <a:endParaRPr lang="es-NI" sz="1600" kern="1200" dirty="0"/>
        </a:p>
      </dsp:txBody>
      <dsp:txXfrm>
        <a:off x="0" y="4710145"/>
        <a:ext cx="8640960" cy="326408"/>
      </dsp:txXfrm>
    </dsp:sp>
    <dsp:sp modelId="{356D3FEF-9239-41D1-A827-50962D819B77}">
      <dsp:nvSpPr>
        <dsp:cNvPr id="0" name=""/>
        <dsp:cNvSpPr/>
      </dsp:nvSpPr>
      <dsp:spPr>
        <a:xfrm rot="10800000">
          <a:off x="0" y="3245951"/>
          <a:ext cx="8640960" cy="1091665"/>
        </a:xfrm>
        <a:prstGeom prst="upArrowCallou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b="1" kern="1200" dirty="0" smtClean="0"/>
            <a:t>June 14, 2013 </a:t>
          </a:r>
          <a:endParaRPr lang="es-NI" sz="2400" b="1" kern="1200" dirty="0"/>
        </a:p>
      </dsp:txBody>
      <dsp:txXfrm rot="-10800000">
        <a:off x="0" y="3245951"/>
        <a:ext cx="8640960" cy="383174"/>
      </dsp:txXfrm>
    </dsp:sp>
    <dsp:sp modelId="{2F126686-64DF-4FF2-B63A-DB18D8B4E406}">
      <dsp:nvSpPr>
        <dsp:cNvPr id="0" name=""/>
        <dsp:cNvSpPr/>
      </dsp:nvSpPr>
      <dsp:spPr>
        <a:xfrm>
          <a:off x="0" y="3629126"/>
          <a:ext cx="8640960" cy="326408"/>
        </a:xfrm>
        <a:prstGeom prst="rect">
          <a:avLst/>
        </a:prstGeom>
        <a:solidFill>
          <a:schemeClr val="accent4">
            <a:tint val="40000"/>
            <a:alpha val="90000"/>
            <a:hueOff val="-1578282"/>
            <a:satOff val="8863"/>
            <a:lumOff val="563"/>
            <a:alphaOff val="0"/>
          </a:schemeClr>
        </a:solidFill>
        <a:ln w="25400" cap="flat" cmpd="sng" algn="ctr">
          <a:solidFill>
            <a:schemeClr val="accent4">
              <a:tint val="40000"/>
              <a:alpha val="90000"/>
              <a:hueOff val="-1578282"/>
              <a:satOff val="8863"/>
              <a:lumOff val="5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b="1" kern="1200" dirty="0" smtClean="0"/>
            <a:t>Law 840 "Special Law for the Development of Infrastructure and Transportation relating to Nicaraguan Canal , Free Trade Zone and associated infrastructure"</a:t>
          </a:r>
          <a:endParaRPr lang="es-NI" sz="1600" kern="1200" dirty="0"/>
        </a:p>
      </dsp:txBody>
      <dsp:txXfrm>
        <a:off x="0" y="3629126"/>
        <a:ext cx="8640960" cy="326408"/>
      </dsp:txXfrm>
    </dsp:sp>
    <dsp:sp modelId="{4DB26B88-ECE3-41EA-A80A-142E100606F1}">
      <dsp:nvSpPr>
        <dsp:cNvPr id="0" name=""/>
        <dsp:cNvSpPr/>
      </dsp:nvSpPr>
      <dsp:spPr>
        <a:xfrm rot="10800000">
          <a:off x="0" y="2164932"/>
          <a:ext cx="8640960" cy="1091665"/>
        </a:xfrm>
        <a:prstGeom prst="upArrowCallou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NI" sz="2400" b="1" kern="1200" dirty="0" err="1" smtClean="0"/>
            <a:t>May</a:t>
          </a:r>
          <a:r>
            <a:rPr lang="es-NI" sz="2400" b="1" kern="1200" dirty="0" smtClean="0"/>
            <a:t> 23, 2013</a:t>
          </a:r>
          <a:endParaRPr lang="es-NI" sz="2400" b="1" kern="1200" dirty="0"/>
        </a:p>
      </dsp:txBody>
      <dsp:txXfrm rot="-10800000">
        <a:off x="0" y="2164932"/>
        <a:ext cx="8640960" cy="383174"/>
      </dsp:txXfrm>
    </dsp:sp>
    <dsp:sp modelId="{D18C2935-2B09-4A49-90E8-7658781486B4}">
      <dsp:nvSpPr>
        <dsp:cNvPr id="0" name=""/>
        <dsp:cNvSpPr/>
      </dsp:nvSpPr>
      <dsp:spPr>
        <a:xfrm>
          <a:off x="0" y="2548107"/>
          <a:ext cx="8640960" cy="326408"/>
        </a:xfrm>
        <a:prstGeom prst="rect">
          <a:avLst/>
        </a:prstGeom>
        <a:solidFill>
          <a:schemeClr val="accent4">
            <a:tint val="40000"/>
            <a:alpha val="90000"/>
            <a:hueOff val="-2367424"/>
            <a:satOff val="13294"/>
            <a:lumOff val="845"/>
            <a:alphaOff val="0"/>
          </a:schemeClr>
        </a:solidFill>
        <a:ln w="25400" cap="flat" cmpd="sng" algn="ctr">
          <a:solidFill>
            <a:schemeClr val="accent4">
              <a:tint val="40000"/>
              <a:alpha val="90000"/>
              <a:hueOff val="-2367424"/>
              <a:satOff val="13294"/>
              <a:lumOff val="8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b="1" kern="1200" dirty="0" smtClean="0"/>
            <a:t>Consultations with the Autonomous Southern Caribbean Regional Council </a:t>
          </a:r>
          <a:endParaRPr lang="es-NI" sz="1600" kern="1200" dirty="0"/>
        </a:p>
      </dsp:txBody>
      <dsp:txXfrm>
        <a:off x="0" y="2548107"/>
        <a:ext cx="8640960" cy="326408"/>
      </dsp:txXfrm>
    </dsp:sp>
    <dsp:sp modelId="{D69E555E-7616-4DF8-A305-42CC232FC8A9}">
      <dsp:nvSpPr>
        <dsp:cNvPr id="0" name=""/>
        <dsp:cNvSpPr/>
      </dsp:nvSpPr>
      <dsp:spPr>
        <a:xfrm rot="10800000">
          <a:off x="0" y="1083914"/>
          <a:ext cx="8640960" cy="1091665"/>
        </a:xfrm>
        <a:prstGeom prst="upArrowCallou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NI" sz="2400" b="1" kern="1200" dirty="0" err="1" smtClean="0"/>
            <a:t>September</a:t>
          </a:r>
          <a:r>
            <a:rPr lang="es-NI" sz="2400" b="1" kern="1200" dirty="0" smtClean="0"/>
            <a:t> 5, 2012 </a:t>
          </a:r>
          <a:endParaRPr lang="es-NI" sz="2400" b="1" kern="1200" dirty="0"/>
        </a:p>
      </dsp:txBody>
      <dsp:txXfrm rot="-10800000">
        <a:off x="0" y="1083914"/>
        <a:ext cx="8640960" cy="383174"/>
      </dsp:txXfrm>
    </dsp:sp>
    <dsp:sp modelId="{D27A0C14-F26A-469E-BA5E-4DDEADD13EBC}">
      <dsp:nvSpPr>
        <dsp:cNvPr id="0" name=""/>
        <dsp:cNvSpPr/>
      </dsp:nvSpPr>
      <dsp:spPr>
        <a:xfrm>
          <a:off x="0" y="1467088"/>
          <a:ext cx="8640960" cy="326408"/>
        </a:xfrm>
        <a:prstGeom prst="rect">
          <a:avLst/>
        </a:prstGeom>
        <a:solidFill>
          <a:schemeClr val="accent4">
            <a:tint val="40000"/>
            <a:alpha val="90000"/>
            <a:hueOff val="-3156565"/>
            <a:satOff val="17726"/>
            <a:lumOff val="1126"/>
            <a:alphaOff val="0"/>
          </a:schemeClr>
        </a:solidFill>
        <a:ln w="25400" cap="flat" cmpd="sng" algn="ctr">
          <a:solidFill>
            <a:schemeClr val="accent4">
              <a:tint val="40000"/>
              <a:alpha val="90000"/>
              <a:hueOff val="-3156565"/>
              <a:satOff val="17726"/>
              <a:lumOff val="11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b="1" kern="1200" dirty="0" smtClean="0"/>
            <a:t>Memorandum of Understanding with HKND</a:t>
          </a:r>
          <a:endParaRPr lang="es-NI" sz="1600" kern="1200" dirty="0"/>
        </a:p>
      </dsp:txBody>
      <dsp:txXfrm>
        <a:off x="0" y="1467088"/>
        <a:ext cx="8640960" cy="326408"/>
      </dsp:txXfrm>
    </dsp:sp>
    <dsp:sp modelId="{A830C774-59EE-44C0-950F-B7B2065288D6}">
      <dsp:nvSpPr>
        <dsp:cNvPr id="0" name=""/>
        <dsp:cNvSpPr/>
      </dsp:nvSpPr>
      <dsp:spPr>
        <a:xfrm rot="10800000">
          <a:off x="0" y="2895"/>
          <a:ext cx="8640960" cy="1091665"/>
        </a:xfrm>
        <a:prstGeom prst="upArrowCallou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NI" sz="2400" b="1" kern="1200" dirty="0" err="1" smtClean="0"/>
            <a:t>July</a:t>
          </a:r>
          <a:r>
            <a:rPr lang="es-NI" sz="2400" b="1" kern="1200" dirty="0" smtClean="0"/>
            <a:t> 3, 2012</a:t>
          </a:r>
          <a:endParaRPr lang="es-NI" sz="2400" b="1" kern="1200" dirty="0"/>
        </a:p>
      </dsp:txBody>
      <dsp:txXfrm rot="-10800000">
        <a:off x="0" y="2895"/>
        <a:ext cx="8640960" cy="383174"/>
      </dsp:txXfrm>
    </dsp:sp>
    <dsp:sp modelId="{B65DD588-1B61-44E6-9D79-872003540E35}">
      <dsp:nvSpPr>
        <dsp:cNvPr id="0" name=""/>
        <dsp:cNvSpPr/>
      </dsp:nvSpPr>
      <dsp:spPr>
        <a:xfrm>
          <a:off x="0" y="386069"/>
          <a:ext cx="8640960" cy="326408"/>
        </a:xfrm>
        <a:prstGeom prst="rect">
          <a:avLst/>
        </a:prstGeom>
        <a:solidFill>
          <a:schemeClr val="accent4">
            <a:tint val="40000"/>
            <a:alpha val="90000"/>
            <a:hueOff val="-3945706"/>
            <a:satOff val="22157"/>
            <a:lumOff val="1408"/>
            <a:alphaOff val="0"/>
          </a:schemeClr>
        </a:solidFill>
        <a:ln w="25400" cap="flat" cmpd="sng" algn="ctr">
          <a:solidFill>
            <a:schemeClr val="accent4">
              <a:tint val="40000"/>
              <a:alpha val="90000"/>
              <a:hueOff val="-3945706"/>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b="1" kern="1200" dirty="0" smtClean="0"/>
            <a:t>Law 800 'Law of Legal Regime of the Grand Interoceanic Canal of Nicaragua and Creation of the Authority of the Grand Interoceanic Canal of Nicaragua»</a:t>
          </a:r>
          <a:endParaRPr lang="es-NI" sz="1400" b="1" kern="1200" dirty="0"/>
        </a:p>
      </dsp:txBody>
      <dsp:txXfrm>
        <a:off x="0" y="386069"/>
        <a:ext cx="8640960" cy="3264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1E4B0E-A212-4EF4-826B-E4E9827F73A2}">
      <dsp:nvSpPr>
        <dsp:cNvPr id="0" name=""/>
        <dsp:cNvSpPr/>
      </dsp:nvSpPr>
      <dsp:spPr>
        <a:xfrm>
          <a:off x="0" y="0"/>
          <a:ext cx="7488832" cy="806923"/>
        </a:xfrm>
        <a:prstGeom prst="roundRect">
          <a:avLst>
            <a:gd name="adj" fmla="val 10000"/>
          </a:avLst>
        </a:prstGeom>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noProof="0" dirty="0" smtClean="0">
              <a:solidFill>
                <a:schemeClr val="tx1"/>
              </a:solidFill>
            </a:rPr>
            <a:t>1. </a:t>
          </a:r>
          <a:r>
            <a:rPr lang="en-US" sz="1600" b="1" kern="1200" noProof="0" dirty="0" err="1" smtClean="0">
              <a:solidFill>
                <a:schemeClr val="tx1"/>
              </a:solidFill>
            </a:rPr>
            <a:t>Tumarín</a:t>
          </a:r>
          <a:r>
            <a:rPr lang="en-US" sz="1600" b="1" kern="1200" noProof="0" dirty="0" smtClean="0">
              <a:solidFill>
                <a:schemeClr val="tx1"/>
              </a:solidFill>
            </a:rPr>
            <a:t> &amp; </a:t>
          </a:r>
          <a:r>
            <a:rPr lang="en-US" sz="1600" b="1" kern="1200" noProof="0" dirty="0" err="1" smtClean="0">
              <a:solidFill>
                <a:schemeClr val="tx1"/>
              </a:solidFill>
            </a:rPr>
            <a:t>Boboké</a:t>
          </a:r>
          <a:r>
            <a:rPr lang="en-US" sz="1600" b="1" kern="1200" noProof="0" dirty="0" smtClean="0">
              <a:solidFill>
                <a:schemeClr val="tx1"/>
              </a:solidFill>
            </a:rPr>
            <a:t> Hydroelectric Projects</a:t>
          </a:r>
          <a:endParaRPr lang="en-US" sz="1600" b="1" kern="1200" noProof="0" dirty="0">
            <a:solidFill>
              <a:schemeClr val="tx1"/>
            </a:solidFill>
          </a:endParaRPr>
        </a:p>
        <a:p>
          <a:pPr marL="114300" lvl="1" indent="-114300" algn="l" defTabSz="533400">
            <a:lnSpc>
              <a:spcPct val="90000"/>
            </a:lnSpc>
            <a:spcBef>
              <a:spcPct val="0"/>
            </a:spcBef>
            <a:spcAft>
              <a:spcPct val="15000"/>
            </a:spcAft>
            <a:buChar char="••"/>
          </a:pPr>
          <a:r>
            <a:rPr lang="en-US" sz="1200" b="1" kern="1200" noProof="0" smtClean="0">
              <a:solidFill>
                <a:schemeClr val="tx1"/>
              </a:solidFill>
            </a:rPr>
            <a:t>US$ 1,345 million</a:t>
          </a:r>
          <a:endParaRPr lang="en-US" sz="1200" b="1" kern="1200" noProof="0">
            <a:solidFill>
              <a:schemeClr val="tx1"/>
            </a:solidFill>
          </a:endParaRPr>
        </a:p>
        <a:p>
          <a:pPr marL="114300" lvl="1" indent="-114300" algn="l" defTabSz="533400">
            <a:lnSpc>
              <a:spcPct val="90000"/>
            </a:lnSpc>
            <a:spcBef>
              <a:spcPct val="0"/>
            </a:spcBef>
            <a:spcAft>
              <a:spcPct val="15000"/>
            </a:spcAft>
            <a:buChar char="••"/>
          </a:pPr>
          <a:r>
            <a:rPr lang="en-US" sz="1200" b="1" kern="1200" noProof="0" dirty="0" smtClean="0">
              <a:solidFill>
                <a:schemeClr val="tx1"/>
              </a:solidFill>
            </a:rPr>
            <a:t>323 MW</a:t>
          </a:r>
          <a:endParaRPr lang="en-US" sz="1200" b="1" kern="1200" noProof="0" dirty="0">
            <a:solidFill>
              <a:schemeClr val="tx1"/>
            </a:solidFill>
          </a:endParaRPr>
        </a:p>
      </dsp:txBody>
      <dsp:txXfrm>
        <a:off x="1578458" y="0"/>
        <a:ext cx="5910373" cy="806923"/>
      </dsp:txXfrm>
    </dsp:sp>
    <dsp:sp modelId="{0FA4409F-6F4D-4816-810D-D90A1876E3BA}">
      <dsp:nvSpPr>
        <dsp:cNvPr id="0" name=""/>
        <dsp:cNvSpPr/>
      </dsp:nvSpPr>
      <dsp:spPr>
        <a:xfrm>
          <a:off x="80692" y="80692"/>
          <a:ext cx="1497766" cy="645538"/>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B0B71ED-47EA-4EE9-BBFF-6DD2DACABC85}">
      <dsp:nvSpPr>
        <dsp:cNvPr id="0" name=""/>
        <dsp:cNvSpPr/>
      </dsp:nvSpPr>
      <dsp:spPr>
        <a:xfrm>
          <a:off x="0" y="887616"/>
          <a:ext cx="7488832" cy="806923"/>
        </a:xfrm>
        <a:prstGeom prst="roundRect">
          <a:avLst>
            <a:gd name="adj" fmla="val 10000"/>
          </a:avLst>
        </a:prstGeom>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noProof="0" smtClean="0">
              <a:solidFill>
                <a:schemeClr val="tx1"/>
              </a:solidFill>
            </a:rPr>
            <a:t>2. Aguas El Carmen Hydroelectric Project</a:t>
          </a:r>
          <a:endParaRPr lang="en-US" sz="1600" b="1" kern="1200" noProof="0">
            <a:solidFill>
              <a:schemeClr val="tx1"/>
            </a:solidFill>
          </a:endParaRPr>
        </a:p>
        <a:p>
          <a:pPr marL="114300" lvl="1" indent="-114300" algn="l" defTabSz="533400">
            <a:lnSpc>
              <a:spcPct val="90000"/>
            </a:lnSpc>
            <a:spcBef>
              <a:spcPct val="0"/>
            </a:spcBef>
            <a:spcAft>
              <a:spcPct val="15000"/>
            </a:spcAft>
            <a:buChar char="••"/>
          </a:pPr>
          <a:r>
            <a:rPr lang="en-US" sz="1200" b="1" kern="1200" noProof="0" smtClean="0">
              <a:solidFill>
                <a:schemeClr val="tx1"/>
              </a:solidFill>
            </a:rPr>
            <a:t>US$330 million</a:t>
          </a:r>
          <a:endParaRPr lang="en-US" sz="1200" b="1" kern="1200" noProof="0">
            <a:solidFill>
              <a:schemeClr val="tx1"/>
            </a:solidFill>
          </a:endParaRPr>
        </a:p>
        <a:p>
          <a:pPr marL="114300" lvl="1" indent="-114300" algn="l" defTabSz="533400">
            <a:lnSpc>
              <a:spcPct val="90000"/>
            </a:lnSpc>
            <a:spcBef>
              <a:spcPct val="0"/>
            </a:spcBef>
            <a:spcAft>
              <a:spcPct val="15000"/>
            </a:spcAft>
            <a:buChar char="••"/>
          </a:pPr>
          <a:r>
            <a:rPr lang="en-US" sz="1200" b="1" kern="1200" noProof="0" smtClean="0">
              <a:solidFill>
                <a:schemeClr val="tx1"/>
              </a:solidFill>
            </a:rPr>
            <a:t>85 MW</a:t>
          </a:r>
          <a:endParaRPr lang="en-US" sz="1200" b="1" kern="1200" noProof="0">
            <a:solidFill>
              <a:schemeClr val="tx1"/>
            </a:solidFill>
          </a:endParaRPr>
        </a:p>
      </dsp:txBody>
      <dsp:txXfrm>
        <a:off x="1578458" y="887616"/>
        <a:ext cx="5910373" cy="806923"/>
      </dsp:txXfrm>
    </dsp:sp>
    <dsp:sp modelId="{72C3E5E7-0F92-444E-81E0-C29923522AC1}">
      <dsp:nvSpPr>
        <dsp:cNvPr id="0" name=""/>
        <dsp:cNvSpPr/>
      </dsp:nvSpPr>
      <dsp:spPr>
        <a:xfrm>
          <a:off x="80692" y="968308"/>
          <a:ext cx="1497766" cy="645538"/>
        </a:xfrm>
        <a:prstGeom prst="roundRect">
          <a:avLst>
            <a:gd name="adj" fmla="val 10000"/>
          </a:avLst>
        </a:prstGeom>
        <a:blipFill rotWithShape="0">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ED5ADFF-6823-4FBB-BBC1-3F285B1A2228}">
      <dsp:nvSpPr>
        <dsp:cNvPr id="0" name=""/>
        <dsp:cNvSpPr/>
      </dsp:nvSpPr>
      <dsp:spPr>
        <a:xfrm>
          <a:off x="0" y="1775232"/>
          <a:ext cx="7488832" cy="806923"/>
        </a:xfrm>
        <a:prstGeom prst="roundRect">
          <a:avLst>
            <a:gd name="adj" fmla="val 10000"/>
          </a:avLst>
        </a:prstGeom>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noProof="0" smtClean="0">
              <a:solidFill>
                <a:schemeClr val="tx1"/>
              </a:solidFill>
            </a:rPr>
            <a:t>3. Geothermal Park</a:t>
          </a:r>
          <a:endParaRPr lang="en-US" sz="1600" b="1" kern="1200" noProof="0">
            <a:solidFill>
              <a:schemeClr val="tx1"/>
            </a:solidFill>
          </a:endParaRPr>
        </a:p>
        <a:p>
          <a:pPr marL="114300" lvl="1" indent="-114300" algn="l" defTabSz="533400">
            <a:lnSpc>
              <a:spcPct val="90000"/>
            </a:lnSpc>
            <a:spcBef>
              <a:spcPct val="0"/>
            </a:spcBef>
            <a:spcAft>
              <a:spcPct val="15000"/>
            </a:spcAft>
            <a:buChar char="••"/>
          </a:pPr>
          <a:r>
            <a:rPr lang="en-US" sz="1200" b="1" kern="1200" noProof="0" smtClean="0">
              <a:solidFill>
                <a:schemeClr val="tx1"/>
              </a:solidFill>
            </a:rPr>
            <a:t>+US$1,754 million</a:t>
          </a:r>
          <a:endParaRPr lang="en-US" sz="1200" b="1" kern="1200" noProof="0">
            <a:solidFill>
              <a:schemeClr val="tx1"/>
            </a:solidFill>
          </a:endParaRPr>
        </a:p>
        <a:p>
          <a:pPr marL="114300" lvl="1" indent="-114300" algn="l" defTabSz="533400">
            <a:lnSpc>
              <a:spcPct val="90000"/>
            </a:lnSpc>
            <a:spcBef>
              <a:spcPct val="0"/>
            </a:spcBef>
            <a:spcAft>
              <a:spcPct val="15000"/>
            </a:spcAft>
            <a:buChar char="••"/>
          </a:pPr>
          <a:r>
            <a:rPr lang="en-US" sz="1200" b="1" kern="1200" noProof="0" smtClean="0">
              <a:solidFill>
                <a:schemeClr val="tx1"/>
              </a:solidFill>
            </a:rPr>
            <a:t>+364 MW</a:t>
          </a:r>
          <a:endParaRPr lang="en-US" sz="1200" b="1" kern="1200" noProof="0">
            <a:solidFill>
              <a:schemeClr val="tx1"/>
            </a:solidFill>
          </a:endParaRPr>
        </a:p>
      </dsp:txBody>
      <dsp:txXfrm>
        <a:off x="1578458" y="1775232"/>
        <a:ext cx="5910373" cy="806923"/>
      </dsp:txXfrm>
    </dsp:sp>
    <dsp:sp modelId="{C70685ED-46B8-40DF-93E1-1E02F16E6DB5}">
      <dsp:nvSpPr>
        <dsp:cNvPr id="0" name=""/>
        <dsp:cNvSpPr/>
      </dsp:nvSpPr>
      <dsp:spPr>
        <a:xfrm>
          <a:off x="80692" y="1855924"/>
          <a:ext cx="1497766" cy="645538"/>
        </a:xfrm>
        <a:prstGeom prst="roundRect">
          <a:avLst>
            <a:gd name="adj" fmla="val 10000"/>
          </a:avLst>
        </a:prstGeom>
        <a:blipFill rotWithShape="0">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D48A758-5961-4D54-B6EE-75DED922AA29}">
      <dsp:nvSpPr>
        <dsp:cNvPr id="0" name=""/>
        <dsp:cNvSpPr/>
      </dsp:nvSpPr>
      <dsp:spPr>
        <a:xfrm>
          <a:off x="0" y="2662848"/>
          <a:ext cx="7488832" cy="806923"/>
        </a:xfrm>
        <a:prstGeom prst="roundRect">
          <a:avLst>
            <a:gd name="adj" fmla="val 10000"/>
          </a:avLst>
        </a:prstGeom>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noProof="0" smtClean="0">
              <a:solidFill>
                <a:schemeClr val="tx1"/>
              </a:solidFill>
            </a:rPr>
            <a:t>4. CEMEX New Plant</a:t>
          </a:r>
        </a:p>
        <a:p>
          <a:pPr marL="114300" lvl="1" indent="-114300" algn="l" defTabSz="533400">
            <a:lnSpc>
              <a:spcPct val="90000"/>
            </a:lnSpc>
            <a:spcBef>
              <a:spcPct val="0"/>
            </a:spcBef>
            <a:spcAft>
              <a:spcPct val="15000"/>
            </a:spcAft>
            <a:buChar char="••"/>
          </a:pPr>
          <a:r>
            <a:rPr lang="en-US" sz="1200" b="1" kern="1200" noProof="0" smtClean="0">
              <a:solidFill>
                <a:schemeClr val="tx1"/>
              </a:solidFill>
            </a:rPr>
            <a:t>US$55 million</a:t>
          </a:r>
        </a:p>
      </dsp:txBody>
      <dsp:txXfrm>
        <a:off x="1578458" y="2662848"/>
        <a:ext cx="5910373" cy="806923"/>
      </dsp:txXfrm>
    </dsp:sp>
    <dsp:sp modelId="{0ED55859-B398-4CA1-BC6D-0ABE70E15FB4}">
      <dsp:nvSpPr>
        <dsp:cNvPr id="0" name=""/>
        <dsp:cNvSpPr/>
      </dsp:nvSpPr>
      <dsp:spPr>
        <a:xfrm>
          <a:off x="80692" y="2743540"/>
          <a:ext cx="1497766" cy="645538"/>
        </a:xfrm>
        <a:prstGeom prst="roundRect">
          <a:avLst>
            <a:gd name="adj" fmla="val 10000"/>
          </a:avLst>
        </a:prstGeom>
        <a:blipFill rotWithShape="0">
          <a:blip xmlns:r="http://schemas.openxmlformats.org/officeDocument/2006/relationships" r:embed="rId4"/>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DCB5BFC-F8FA-4136-AD7D-C95EB1084CB0}">
      <dsp:nvSpPr>
        <dsp:cNvPr id="0" name=""/>
        <dsp:cNvSpPr/>
      </dsp:nvSpPr>
      <dsp:spPr>
        <a:xfrm>
          <a:off x="0" y="3550464"/>
          <a:ext cx="7488832" cy="806923"/>
        </a:xfrm>
        <a:prstGeom prst="roundRect">
          <a:avLst>
            <a:gd name="adj" fmla="val 10000"/>
          </a:avLst>
        </a:prstGeom>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noProof="0" smtClean="0">
              <a:solidFill>
                <a:schemeClr val="tx1"/>
              </a:solidFill>
            </a:rPr>
            <a:t>5. Cargill</a:t>
          </a:r>
        </a:p>
        <a:p>
          <a:pPr marL="114300" lvl="1" indent="-114300" algn="l" defTabSz="533400">
            <a:lnSpc>
              <a:spcPct val="90000"/>
            </a:lnSpc>
            <a:spcBef>
              <a:spcPct val="0"/>
            </a:spcBef>
            <a:spcAft>
              <a:spcPct val="15000"/>
            </a:spcAft>
            <a:buChar char="••"/>
          </a:pPr>
          <a:r>
            <a:rPr lang="en-US" sz="1200" b="1" kern="1200" noProof="0" dirty="0" smtClean="0">
              <a:solidFill>
                <a:schemeClr val="tx1"/>
              </a:solidFill>
            </a:rPr>
            <a:t>US$50 </a:t>
          </a:r>
          <a:r>
            <a:rPr lang="en-US" sz="1200" b="1" kern="1200" noProof="0" dirty="0" err="1" smtClean="0">
              <a:solidFill>
                <a:schemeClr val="tx1"/>
              </a:solidFill>
            </a:rPr>
            <a:t>miiion</a:t>
          </a:r>
          <a:r>
            <a:rPr lang="en-US" sz="1200" b="1" kern="1200" noProof="0" dirty="0" smtClean="0">
              <a:solidFill>
                <a:schemeClr val="tx1"/>
              </a:solidFill>
            </a:rPr>
            <a:t> for refrigeration plant as part of US$240 million expansion</a:t>
          </a:r>
          <a:endParaRPr lang="en-US" sz="1200" b="1" kern="1200" noProof="0" dirty="0" smtClean="0">
            <a:solidFill>
              <a:schemeClr val="tx1"/>
            </a:solidFill>
          </a:endParaRPr>
        </a:p>
      </dsp:txBody>
      <dsp:txXfrm>
        <a:off x="1578458" y="3550464"/>
        <a:ext cx="5910373" cy="806923"/>
      </dsp:txXfrm>
    </dsp:sp>
    <dsp:sp modelId="{92F2C55E-1C58-444D-97AC-64780074CC1B}">
      <dsp:nvSpPr>
        <dsp:cNvPr id="0" name=""/>
        <dsp:cNvSpPr/>
      </dsp:nvSpPr>
      <dsp:spPr>
        <a:xfrm>
          <a:off x="80692" y="3631156"/>
          <a:ext cx="1497766" cy="645538"/>
        </a:xfrm>
        <a:prstGeom prst="roundRect">
          <a:avLst>
            <a:gd name="adj" fmla="val 10000"/>
          </a:avLst>
        </a:prstGeom>
        <a:blipFill rotWithShape="0">
          <a:blip xmlns:r="http://schemas.openxmlformats.org/officeDocument/2006/relationships" r:embed="rId5"/>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425FBB-0D9C-4A40-8AE5-5D755248A299}">
      <dsp:nvSpPr>
        <dsp:cNvPr id="0" name=""/>
        <dsp:cNvSpPr/>
      </dsp:nvSpPr>
      <dsp:spPr>
        <a:xfrm>
          <a:off x="0" y="4438080"/>
          <a:ext cx="7488832" cy="806923"/>
        </a:xfrm>
        <a:prstGeom prst="roundRect">
          <a:avLst>
            <a:gd name="adj" fmla="val 10000"/>
          </a:avLst>
        </a:prstGeom>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noProof="0" dirty="0" smtClean="0">
              <a:solidFill>
                <a:schemeClr val="tx1"/>
              </a:solidFill>
            </a:rPr>
            <a:t>6. </a:t>
          </a:r>
          <a:r>
            <a:rPr lang="en-US" sz="1600" b="1" kern="1200" noProof="0" dirty="0" err="1" smtClean="0">
              <a:solidFill>
                <a:schemeClr val="tx1"/>
              </a:solidFill>
            </a:rPr>
            <a:t>Walmart</a:t>
          </a:r>
          <a:r>
            <a:rPr lang="en-US" sz="1600" b="1" kern="1200" noProof="0" dirty="0" smtClean="0">
              <a:solidFill>
                <a:schemeClr val="tx1"/>
              </a:solidFill>
            </a:rPr>
            <a:t> Group</a:t>
          </a:r>
        </a:p>
        <a:p>
          <a:pPr marL="114300" lvl="1" indent="-114300" algn="l" defTabSz="533400">
            <a:lnSpc>
              <a:spcPct val="90000"/>
            </a:lnSpc>
            <a:spcBef>
              <a:spcPct val="0"/>
            </a:spcBef>
            <a:spcAft>
              <a:spcPct val="15000"/>
            </a:spcAft>
            <a:buChar char="••"/>
          </a:pPr>
          <a:r>
            <a:rPr lang="en-US" sz="1200" b="1" kern="1200" noProof="0" smtClean="0">
              <a:solidFill>
                <a:schemeClr val="tx1"/>
              </a:solidFill>
            </a:rPr>
            <a:t>US$15 million</a:t>
          </a:r>
        </a:p>
      </dsp:txBody>
      <dsp:txXfrm>
        <a:off x="1578458" y="4438080"/>
        <a:ext cx="5910373" cy="806923"/>
      </dsp:txXfrm>
    </dsp:sp>
    <dsp:sp modelId="{00A8890D-6B44-4B95-B10C-BE19A81941A9}">
      <dsp:nvSpPr>
        <dsp:cNvPr id="0" name=""/>
        <dsp:cNvSpPr/>
      </dsp:nvSpPr>
      <dsp:spPr>
        <a:xfrm>
          <a:off x="80692" y="4518772"/>
          <a:ext cx="1497766" cy="645538"/>
        </a:xfrm>
        <a:prstGeom prst="roundRect">
          <a:avLst>
            <a:gd name="adj" fmla="val 10000"/>
          </a:avLst>
        </a:prstGeom>
        <a:blipFill rotWithShape="0">
          <a:blip xmlns:r="http://schemas.openxmlformats.org/officeDocument/2006/relationships" r:embed="rId6"/>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3007D29-C45D-4697-882C-6E47505E7D6C}">
      <dsp:nvSpPr>
        <dsp:cNvPr id="0" name=""/>
        <dsp:cNvSpPr/>
      </dsp:nvSpPr>
      <dsp:spPr>
        <a:xfrm>
          <a:off x="0" y="5325696"/>
          <a:ext cx="7488832" cy="806923"/>
        </a:xfrm>
        <a:prstGeom prst="roundRect">
          <a:avLst>
            <a:gd name="adj" fmla="val 10000"/>
          </a:avLst>
        </a:prstGeom>
        <a:gradFill rotWithShape="0">
          <a:gsLst>
            <a:gs pos="0">
              <a:schemeClr val="lt1">
                <a:hueOff val="0"/>
                <a:satOff val="0"/>
                <a:lumOff val="0"/>
                <a:shade val="51000"/>
                <a:satMod val="130000"/>
                <a:alpha val="5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noProof="0" smtClean="0">
              <a:solidFill>
                <a:schemeClr val="tx1"/>
              </a:solidFill>
            </a:rPr>
            <a:t>7. Harnesses and auto parts</a:t>
          </a:r>
        </a:p>
        <a:p>
          <a:pPr marL="114300" lvl="1" indent="-114300" algn="l" defTabSz="533400">
            <a:lnSpc>
              <a:spcPct val="90000"/>
            </a:lnSpc>
            <a:spcBef>
              <a:spcPct val="0"/>
            </a:spcBef>
            <a:spcAft>
              <a:spcPct val="15000"/>
            </a:spcAft>
            <a:buChar char="••"/>
          </a:pPr>
          <a:r>
            <a:rPr lang="en-US" sz="1200" b="1" kern="1200" noProof="0" smtClean="0">
              <a:solidFill>
                <a:schemeClr val="tx1"/>
              </a:solidFill>
            </a:rPr>
            <a:t>Yazaki</a:t>
          </a:r>
        </a:p>
        <a:p>
          <a:pPr marL="114300" lvl="1" indent="-114300" algn="l" defTabSz="533400">
            <a:lnSpc>
              <a:spcPct val="90000"/>
            </a:lnSpc>
            <a:spcBef>
              <a:spcPct val="0"/>
            </a:spcBef>
            <a:spcAft>
              <a:spcPct val="15000"/>
            </a:spcAft>
            <a:buChar char="••"/>
          </a:pPr>
          <a:r>
            <a:rPr lang="en-US" sz="1200" b="1" kern="1200" noProof="0" dirty="0" err="1" smtClean="0">
              <a:solidFill>
                <a:schemeClr val="tx1"/>
              </a:solidFill>
            </a:rPr>
            <a:t>Dräxlmaier</a:t>
          </a:r>
          <a:endParaRPr lang="en-US" sz="1200" b="1" kern="1200" noProof="0" dirty="0" smtClean="0">
            <a:solidFill>
              <a:schemeClr val="tx1"/>
            </a:solidFill>
          </a:endParaRPr>
        </a:p>
      </dsp:txBody>
      <dsp:txXfrm>
        <a:off x="1578458" y="5325696"/>
        <a:ext cx="5910373" cy="806923"/>
      </dsp:txXfrm>
    </dsp:sp>
    <dsp:sp modelId="{E16991E9-F13D-49C2-902A-6590754FC4B2}">
      <dsp:nvSpPr>
        <dsp:cNvPr id="0" name=""/>
        <dsp:cNvSpPr/>
      </dsp:nvSpPr>
      <dsp:spPr>
        <a:xfrm>
          <a:off x="80692" y="5406388"/>
          <a:ext cx="1497766" cy="645538"/>
        </a:xfrm>
        <a:prstGeom prst="roundRect">
          <a:avLst>
            <a:gd name="adj" fmla="val 10000"/>
          </a:avLst>
        </a:prstGeom>
        <a:blipFill rotWithShape="0">
          <a:blip xmlns:r="http://schemas.openxmlformats.org/officeDocument/2006/relationships" r:embed="rId7"/>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D1A0A-54BA-49FE-B113-BA391F88F975}">
      <dsp:nvSpPr>
        <dsp:cNvPr id="0" name=""/>
        <dsp:cNvSpPr/>
      </dsp:nvSpPr>
      <dsp:spPr>
        <a:xfrm>
          <a:off x="3465992" y="1234246"/>
          <a:ext cx="1709959" cy="1709959"/>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86D024F-EA9A-4D72-8F07-9F300030AB14}">
      <dsp:nvSpPr>
        <dsp:cNvPr id="0" name=""/>
        <dsp:cNvSpPr/>
      </dsp:nvSpPr>
      <dsp:spPr>
        <a:xfrm>
          <a:off x="2858571" y="156255"/>
          <a:ext cx="2924800" cy="99587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02060"/>
              </a:solidFill>
            </a:rPr>
            <a:t>Law 840 grants to HKND Concession to conduct studies, and to promote further concessions for subprojects.</a:t>
          </a:r>
          <a:endParaRPr lang="es-NI" sz="1600" b="1" kern="1200" dirty="0">
            <a:solidFill>
              <a:srgbClr val="002060"/>
            </a:solidFill>
          </a:endParaRPr>
        </a:p>
      </dsp:txBody>
      <dsp:txXfrm>
        <a:off x="2858571" y="156255"/>
        <a:ext cx="2924800" cy="995873"/>
      </dsp:txXfrm>
    </dsp:sp>
    <dsp:sp modelId="{7B697211-3A0A-4533-9D94-C77AFFA4CDF5}">
      <dsp:nvSpPr>
        <dsp:cNvPr id="0" name=""/>
        <dsp:cNvSpPr/>
      </dsp:nvSpPr>
      <dsp:spPr>
        <a:xfrm>
          <a:off x="4021016" y="1554725"/>
          <a:ext cx="1709959" cy="1709959"/>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22722A9-81D8-4A60-ACAB-5800616DA5ED}">
      <dsp:nvSpPr>
        <dsp:cNvPr id="0" name=""/>
        <dsp:cNvSpPr/>
      </dsp:nvSpPr>
      <dsp:spPr>
        <a:xfrm>
          <a:off x="5857798" y="1176612"/>
          <a:ext cx="2025589" cy="105563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02060"/>
              </a:solidFill>
            </a:rPr>
            <a:t>Concession of use for a period of 50 years, renewable for another 50 years.</a:t>
          </a:r>
          <a:endParaRPr lang="es-NI" sz="1600" b="1" kern="1200" dirty="0">
            <a:solidFill>
              <a:srgbClr val="002060"/>
            </a:solidFill>
          </a:endParaRPr>
        </a:p>
      </dsp:txBody>
      <dsp:txXfrm>
        <a:off x="5857798" y="1176612"/>
        <a:ext cx="2025589" cy="1055636"/>
      </dsp:txXfrm>
    </dsp:sp>
    <dsp:sp modelId="{49664942-18B1-4B4C-88DF-AD67C2F319BC}">
      <dsp:nvSpPr>
        <dsp:cNvPr id="0" name=""/>
        <dsp:cNvSpPr/>
      </dsp:nvSpPr>
      <dsp:spPr>
        <a:xfrm>
          <a:off x="4021016" y="2195683"/>
          <a:ext cx="1709959" cy="1709959"/>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4167AB8-5092-4618-BB19-BB0C2C4A4939}">
      <dsp:nvSpPr>
        <dsp:cNvPr id="0" name=""/>
        <dsp:cNvSpPr/>
      </dsp:nvSpPr>
      <dsp:spPr>
        <a:xfrm>
          <a:off x="5784795" y="2753660"/>
          <a:ext cx="2171594" cy="185485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02060"/>
              </a:solidFill>
            </a:rPr>
            <a:t>Nicaragua will start, 1% of shares and shall be increased by 10% its stake in every 10 years. Also receive $ 100 million in 10 annual payments for the concession.</a:t>
          </a:r>
          <a:endParaRPr lang="es-NI" sz="1600" b="1" kern="1200" dirty="0" smtClean="0">
            <a:solidFill>
              <a:srgbClr val="002060"/>
            </a:solidFill>
          </a:endParaRPr>
        </a:p>
      </dsp:txBody>
      <dsp:txXfrm>
        <a:off x="5784795" y="2753660"/>
        <a:ext cx="2171594" cy="1854850"/>
      </dsp:txXfrm>
    </dsp:sp>
    <dsp:sp modelId="{4524EBEB-4D7F-49BB-9F58-446259F8D812}">
      <dsp:nvSpPr>
        <dsp:cNvPr id="0" name=""/>
        <dsp:cNvSpPr/>
      </dsp:nvSpPr>
      <dsp:spPr>
        <a:xfrm>
          <a:off x="3465992" y="2516716"/>
          <a:ext cx="1709959" cy="1709959"/>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D598400-6793-4838-ABF2-1757E93A1F88}">
      <dsp:nvSpPr>
        <dsp:cNvPr id="0" name=""/>
        <dsp:cNvSpPr/>
      </dsp:nvSpPr>
      <dsp:spPr>
        <a:xfrm>
          <a:off x="2953314" y="4338122"/>
          <a:ext cx="2735315" cy="116436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02060"/>
              </a:solidFill>
            </a:rPr>
            <a:t>Each sub project should have  its feasibility studies and </a:t>
          </a:r>
          <a:r>
            <a:rPr lang="en-US" sz="1600" b="1" kern="1200" dirty="0" smtClean="0">
              <a:solidFill>
                <a:srgbClr val="C00000"/>
              </a:solidFill>
            </a:rPr>
            <a:t>a plan </a:t>
          </a:r>
          <a:r>
            <a:rPr lang="en-US" sz="1600" b="1" u="sng" kern="1200" dirty="0" smtClean="0">
              <a:solidFill>
                <a:srgbClr val="C00000"/>
              </a:solidFill>
            </a:rPr>
            <a:t>approved by the </a:t>
          </a:r>
          <a:r>
            <a:rPr lang="en-US" sz="1600" b="1" u="sng" kern="1200" dirty="0" smtClean="0">
              <a:solidFill>
                <a:srgbClr val="0070C0"/>
              </a:solidFill>
            </a:rPr>
            <a:t>Commission</a:t>
          </a:r>
          <a:r>
            <a:rPr lang="en-US" sz="1600" b="1" kern="1200" dirty="0" smtClean="0">
              <a:solidFill>
                <a:srgbClr val="C00000"/>
              </a:solidFill>
            </a:rPr>
            <a:t> of the Grand Canal Project</a:t>
          </a:r>
          <a:r>
            <a:rPr lang="en-US" sz="1600" b="1" kern="1200" dirty="0" smtClean="0">
              <a:solidFill>
                <a:srgbClr val="002060"/>
              </a:solidFill>
            </a:rPr>
            <a:t>.</a:t>
          </a:r>
          <a:endParaRPr lang="es-NI" sz="1600" b="1" kern="1200" dirty="0">
            <a:solidFill>
              <a:srgbClr val="002060"/>
            </a:solidFill>
          </a:endParaRPr>
        </a:p>
      </dsp:txBody>
      <dsp:txXfrm>
        <a:off x="2953314" y="4338122"/>
        <a:ext cx="2735315" cy="1164369"/>
      </dsp:txXfrm>
    </dsp:sp>
    <dsp:sp modelId="{1CA6C4B1-C960-4CCF-BEA4-3D1BE717D697}">
      <dsp:nvSpPr>
        <dsp:cNvPr id="0" name=""/>
        <dsp:cNvSpPr/>
      </dsp:nvSpPr>
      <dsp:spPr>
        <a:xfrm>
          <a:off x="2910967" y="2195683"/>
          <a:ext cx="1709959" cy="1709959"/>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3055593-4C0C-485C-9232-3AFE92174607}">
      <dsp:nvSpPr>
        <dsp:cNvPr id="0" name=""/>
        <dsp:cNvSpPr/>
      </dsp:nvSpPr>
      <dsp:spPr>
        <a:xfrm>
          <a:off x="612561" y="2968602"/>
          <a:ext cx="2317578" cy="142496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u="none" kern="1200" dirty="0" smtClean="0">
              <a:solidFill>
                <a:srgbClr val="002060"/>
              </a:solidFill>
            </a:rPr>
            <a:t>Commission of the Development of the Grand Canal Project </a:t>
          </a:r>
          <a:r>
            <a:rPr lang="en-US" sz="1600" b="1" u="sng" kern="1200" dirty="0" smtClean="0">
              <a:solidFill>
                <a:srgbClr val="C00000"/>
              </a:solidFill>
            </a:rPr>
            <a:t>will monitor financial and physical execution of each subproject and will issue all environmental permits and construction permits</a:t>
          </a:r>
          <a:r>
            <a:rPr lang="en-US" sz="1600" b="1" u="none" kern="1200" dirty="0" smtClean="0">
              <a:solidFill>
                <a:srgbClr val="C00000"/>
              </a:solidFill>
            </a:rPr>
            <a:t>.</a:t>
          </a:r>
          <a:endParaRPr lang="es-NI" sz="1600" b="1" u="none" kern="1200" dirty="0" smtClean="0">
            <a:solidFill>
              <a:srgbClr val="C00000"/>
            </a:solidFill>
            <a:hlinkClick xmlns:r="http://schemas.openxmlformats.org/officeDocument/2006/relationships" r:id="" action="ppaction://noaction"/>
          </a:endParaRPr>
        </a:p>
      </dsp:txBody>
      <dsp:txXfrm>
        <a:off x="612561" y="2968602"/>
        <a:ext cx="2317578" cy="1424966"/>
      </dsp:txXfrm>
    </dsp:sp>
    <dsp:sp modelId="{57905E5E-49E5-4D4B-B598-6E285F18E6A0}">
      <dsp:nvSpPr>
        <dsp:cNvPr id="0" name=""/>
        <dsp:cNvSpPr/>
      </dsp:nvSpPr>
      <dsp:spPr>
        <a:xfrm>
          <a:off x="2910967" y="1554725"/>
          <a:ext cx="1709959" cy="1709959"/>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A3AEB0A-3567-46E1-A844-D9D05BB7B6AB}">
      <dsp:nvSpPr>
        <dsp:cNvPr id="0" name=""/>
        <dsp:cNvSpPr/>
      </dsp:nvSpPr>
      <dsp:spPr>
        <a:xfrm>
          <a:off x="683579" y="1066799"/>
          <a:ext cx="2175544" cy="142496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02060"/>
              </a:solidFill>
            </a:rPr>
            <a:t>Fiscal and legal incentives to attract investments to the Canal and subprojects.</a:t>
          </a:r>
          <a:endParaRPr lang="es-NI" sz="1600" b="1" kern="1200" dirty="0" smtClean="0">
            <a:solidFill>
              <a:srgbClr val="002060"/>
            </a:solidFill>
          </a:endParaRPr>
        </a:p>
      </dsp:txBody>
      <dsp:txXfrm>
        <a:off x="683579" y="1066799"/>
        <a:ext cx="2175544" cy="142496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60243-242E-4FDB-BCD4-165EE6073F7F}">
      <dsp:nvSpPr>
        <dsp:cNvPr id="0" name=""/>
        <dsp:cNvSpPr/>
      </dsp:nvSpPr>
      <dsp:spPr>
        <a:xfrm>
          <a:off x="789605" y="476823"/>
          <a:ext cx="4067843" cy="4067843"/>
        </a:xfrm>
        <a:prstGeom prst="blockArc">
          <a:avLst>
            <a:gd name="adj1" fmla="val 13936773"/>
            <a:gd name="adj2" fmla="val 16395209"/>
            <a:gd name="adj3" fmla="val 3053"/>
          </a:avLst>
        </a:prstGeom>
        <a:solidFill>
          <a:schemeClr val="accent5">
            <a:hueOff val="-9933876"/>
            <a:satOff val="39811"/>
            <a:lumOff val="862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58F5DE01-6EBE-44EA-AB0A-E125A03E42C7}">
      <dsp:nvSpPr>
        <dsp:cNvPr id="0" name=""/>
        <dsp:cNvSpPr/>
      </dsp:nvSpPr>
      <dsp:spPr>
        <a:xfrm>
          <a:off x="890872" y="393046"/>
          <a:ext cx="4067843" cy="4067843"/>
        </a:xfrm>
        <a:prstGeom prst="blockArc">
          <a:avLst>
            <a:gd name="adj1" fmla="val 11375574"/>
            <a:gd name="adj2" fmla="val 13711148"/>
            <a:gd name="adj3" fmla="val 3053"/>
          </a:avLst>
        </a:prstGeom>
        <a:solidFill>
          <a:schemeClr val="accent5">
            <a:hueOff val="-8692142"/>
            <a:satOff val="34835"/>
            <a:lumOff val="754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E5F22CD-D7EC-4F11-B362-56B42DEEE138}">
      <dsp:nvSpPr>
        <dsp:cNvPr id="0" name=""/>
        <dsp:cNvSpPr/>
      </dsp:nvSpPr>
      <dsp:spPr>
        <a:xfrm>
          <a:off x="888451" y="407069"/>
          <a:ext cx="4067843" cy="4067843"/>
        </a:xfrm>
        <a:prstGeom prst="blockArc">
          <a:avLst>
            <a:gd name="adj1" fmla="val 9000000"/>
            <a:gd name="adj2" fmla="val 11400000"/>
            <a:gd name="adj3" fmla="val 3053"/>
          </a:avLst>
        </a:prstGeom>
        <a:solidFill>
          <a:schemeClr val="accent5">
            <a:hueOff val="-7450407"/>
            <a:satOff val="29858"/>
            <a:lumOff val="647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F61FCDD-080A-4397-B0D4-DF4EB1E7CCDD}">
      <dsp:nvSpPr>
        <dsp:cNvPr id="0" name=""/>
        <dsp:cNvSpPr/>
      </dsp:nvSpPr>
      <dsp:spPr>
        <a:xfrm>
          <a:off x="888451" y="407069"/>
          <a:ext cx="4067843" cy="4067843"/>
        </a:xfrm>
        <a:prstGeom prst="blockArc">
          <a:avLst>
            <a:gd name="adj1" fmla="val 6600000"/>
            <a:gd name="adj2" fmla="val 9000000"/>
            <a:gd name="adj3" fmla="val 3053"/>
          </a:avLst>
        </a:prstGeom>
        <a:solidFill>
          <a:schemeClr val="accent5">
            <a:hueOff val="-6208672"/>
            <a:satOff val="24882"/>
            <a:lumOff val="539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9F0DEA0-93B0-40A1-A812-A1E89302997E}">
      <dsp:nvSpPr>
        <dsp:cNvPr id="0" name=""/>
        <dsp:cNvSpPr/>
      </dsp:nvSpPr>
      <dsp:spPr>
        <a:xfrm>
          <a:off x="888451" y="407069"/>
          <a:ext cx="4067843" cy="4067843"/>
        </a:xfrm>
        <a:prstGeom prst="blockArc">
          <a:avLst>
            <a:gd name="adj1" fmla="val 4200000"/>
            <a:gd name="adj2" fmla="val 6600000"/>
            <a:gd name="adj3" fmla="val 3053"/>
          </a:avLst>
        </a:prstGeom>
        <a:solidFill>
          <a:schemeClr val="accent5">
            <a:hueOff val="-4966938"/>
            <a:satOff val="19906"/>
            <a:lumOff val="431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DF1BF03-7ACF-4E87-BB0A-DD57850E237E}">
      <dsp:nvSpPr>
        <dsp:cNvPr id="0" name=""/>
        <dsp:cNvSpPr/>
      </dsp:nvSpPr>
      <dsp:spPr>
        <a:xfrm>
          <a:off x="888451" y="407069"/>
          <a:ext cx="4067843" cy="4067843"/>
        </a:xfrm>
        <a:prstGeom prst="blockArc">
          <a:avLst>
            <a:gd name="adj1" fmla="val 1800000"/>
            <a:gd name="adj2" fmla="val 4200000"/>
            <a:gd name="adj3" fmla="val 3053"/>
          </a:avLst>
        </a:prstGeom>
        <a:solidFill>
          <a:schemeClr val="accent5">
            <a:hueOff val="-3725204"/>
            <a:satOff val="14929"/>
            <a:lumOff val="323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226AE44-1C50-4BFF-BE69-8666F91F939F}">
      <dsp:nvSpPr>
        <dsp:cNvPr id="0" name=""/>
        <dsp:cNvSpPr/>
      </dsp:nvSpPr>
      <dsp:spPr>
        <a:xfrm>
          <a:off x="847778" y="481076"/>
          <a:ext cx="4067843" cy="4067843"/>
        </a:xfrm>
        <a:prstGeom prst="blockArc">
          <a:avLst>
            <a:gd name="adj1" fmla="val 20770813"/>
            <a:gd name="adj2" fmla="val 1655044"/>
            <a:gd name="adj3" fmla="val 3053"/>
          </a:avLst>
        </a:prstGeom>
        <a:solidFill>
          <a:schemeClr val="accent5">
            <a:hueOff val="-2483469"/>
            <a:satOff val="9953"/>
            <a:lumOff val="2157"/>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2A67199-E7FD-433A-A18F-43DB434E8534}">
      <dsp:nvSpPr>
        <dsp:cNvPr id="0" name=""/>
        <dsp:cNvSpPr/>
      </dsp:nvSpPr>
      <dsp:spPr>
        <a:xfrm>
          <a:off x="806718" y="262440"/>
          <a:ext cx="4067843" cy="4067843"/>
        </a:xfrm>
        <a:prstGeom prst="blockArc">
          <a:avLst>
            <a:gd name="adj1" fmla="val 19059063"/>
            <a:gd name="adj2" fmla="val 21152839"/>
            <a:gd name="adj3" fmla="val 3053"/>
          </a:avLst>
        </a:prstGeom>
        <a:solidFill>
          <a:schemeClr val="accent5">
            <a:hueOff val="-1241735"/>
            <a:satOff val="4976"/>
            <a:lumOff val="107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B487C10-CEC0-4377-80E4-BF2901ED6523}">
      <dsp:nvSpPr>
        <dsp:cNvPr id="0" name=""/>
        <dsp:cNvSpPr/>
      </dsp:nvSpPr>
      <dsp:spPr>
        <a:xfrm>
          <a:off x="1033999" y="475780"/>
          <a:ext cx="4067843" cy="4067843"/>
        </a:xfrm>
        <a:prstGeom prst="blockArc">
          <a:avLst>
            <a:gd name="adj1" fmla="val 15975466"/>
            <a:gd name="adj2" fmla="val 18523480"/>
            <a:gd name="adj3" fmla="val 3053"/>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9392B0F-6107-492E-8748-1E2B6C96C2E5}">
      <dsp:nvSpPr>
        <dsp:cNvPr id="0" name=""/>
        <dsp:cNvSpPr/>
      </dsp:nvSpPr>
      <dsp:spPr>
        <a:xfrm>
          <a:off x="2209107" y="1728193"/>
          <a:ext cx="1426531" cy="1425595"/>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dsp:spPr>
      <dsp:style>
        <a:lnRef idx="3">
          <a:schemeClr val="lt1"/>
        </a:lnRef>
        <a:fillRef idx="1">
          <a:schemeClr val="accent2"/>
        </a:fillRef>
        <a:effectRef idx="1">
          <a:schemeClr val="accent2"/>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s-NI" sz="2400" b="1" kern="1200" dirty="0"/>
        </a:p>
      </dsp:txBody>
      <dsp:txXfrm>
        <a:off x="2418018" y="1936967"/>
        <a:ext cx="1008709" cy="1008047"/>
      </dsp:txXfrm>
    </dsp:sp>
    <dsp:sp modelId="{AA733690-7893-473A-BAD1-E1681BD0D4F0}">
      <dsp:nvSpPr>
        <dsp:cNvPr id="0" name=""/>
        <dsp:cNvSpPr/>
      </dsp:nvSpPr>
      <dsp:spPr>
        <a:xfrm>
          <a:off x="2278044" y="56933"/>
          <a:ext cx="1318307" cy="908322"/>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endParaRPr lang="es-NI" sz="1050" b="1" kern="1200" dirty="0"/>
        </a:p>
      </dsp:txBody>
      <dsp:txXfrm>
        <a:off x="2322385" y="101274"/>
        <a:ext cx="1229625" cy="819640"/>
      </dsp:txXfrm>
    </dsp:sp>
    <dsp:sp modelId="{62FFAC8E-0AE0-4CC2-A267-63D6D0463D88}">
      <dsp:nvSpPr>
        <dsp:cNvPr id="0" name=""/>
        <dsp:cNvSpPr/>
      </dsp:nvSpPr>
      <dsp:spPr>
        <a:xfrm>
          <a:off x="3694605" y="483923"/>
          <a:ext cx="1252547" cy="926422"/>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endParaRPr lang="es-NI" sz="1050" b="1" kern="1200" dirty="0"/>
        </a:p>
      </dsp:txBody>
      <dsp:txXfrm>
        <a:off x="3739829" y="529147"/>
        <a:ext cx="1162099" cy="835974"/>
      </dsp:txXfrm>
    </dsp:sp>
    <dsp:sp modelId="{E51E420E-A96C-40E5-BAFB-A0A09AD80BDC}">
      <dsp:nvSpPr>
        <dsp:cNvPr id="0" name=""/>
        <dsp:cNvSpPr/>
      </dsp:nvSpPr>
      <dsp:spPr>
        <a:xfrm>
          <a:off x="4255642" y="1605418"/>
          <a:ext cx="1141913" cy="862309"/>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s-NI" sz="1100" b="1" kern="1200" dirty="0"/>
        </a:p>
      </dsp:txBody>
      <dsp:txXfrm>
        <a:off x="4297736" y="1647512"/>
        <a:ext cx="1057725" cy="778121"/>
      </dsp:txXfrm>
    </dsp:sp>
    <dsp:sp modelId="{C40191B6-4061-4B32-AFCE-E8365658C969}">
      <dsp:nvSpPr>
        <dsp:cNvPr id="0" name=""/>
        <dsp:cNvSpPr/>
      </dsp:nvSpPr>
      <dsp:spPr>
        <a:xfrm>
          <a:off x="4066109" y="3011275"/>
          <a:ext cx="1181614" cy="862309"/>
        </a:xfrm>
        <a:prstGeom prst="roundRect">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NI" sz="1600" b="1" kern="1200" dirty="0"/>
        </a:p>
      </dsp:txBody>
      <dsp:txXfrm>
        <a:off x="4108203" y="3053369"/>
        <a:ext cx="1097426" cy="778121"/>
      </dsp:txXfrm>
    </dsp:sp>
    <dsp:sp modelId="{175C953D-D333-4156-A4EC-DB46931213F7}">
      <dsp:nvSpPr>
        <dsp:cNvPr id="0" name=""/>
        <dsp:cNvSpPr/>
      </dsp:nvSpPr>
      <dsp:spPr>
        <a:xfrm>
          <a:off x="3026429" y="3891926"/>
          <a:ext cx="1161936" cy="862309"/>
        </a:xfrm>
        <a:prstGeom prst="roundRect">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s-NI" sz="1100" b="1" kern="1200" noProof="1" smtClean="0"/>
        </a:p>
      </dsp:txBody>
      <dsp:txXfrm>
        <a:off x="3068523" y="3934020"/>
        <a:ext cx="1077748" cy="778121"/>
      </dsp:txXfrm>
    </dsp:sp>
    <dsp:sp modelId="{285598D1-F3E1-4301-A466-A32B115C720F}">
      <dsp:nvSpPr>
        <dsp:cNvPr id="0" name=""/>
        <dsp:cNvSpPr/>
      </dsp:nvSpPr>
      <dsp:spPr>
        <a:xfrm>
          <a:off x="1684340" y="3877586"/>
          <a:ext cx="1106015" cy="890990"/>
        </a:xfrm>
        <a:prstGeom prst="roundRect">
          <a:avLst/>
        </a:prstGeom>
        <a:blipFill rotWithShape="0">
          <a:blip xmlns:r="http://schemas.openxmlformats.org/officeDocument/2006/relationships" r:embed="rId7"/>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NI" sz="1600" b="1" kern="1200" dirty="0"/>
        </a:p>
      </dsp:txBody>
      <dsp:txXfrm>
        <a:off x="1727835" y="3921081"/>
        <a:ext cx="1019025" cy="804000"/>
      </dsp:txXfrm>
    </dsp:sp>
    <dsp:sp modelId="{D095B3AA-572F-4AC3-9F28-91091115CF24}">
      <dsp:nvSpPr>
        <dsp:cNvPr id="0" name=""/>
        <dsp:cNvSpPr/>
      </dsp:nvSpPr>
      <dsp:spPr>
        <a:xfrm>
          <a:off x="679527" y="3011275"/>
          <a:ext cx="1016602" cy="862309"/>
        </a:xfrm>
        <a:prstGeom prst="roundRect">
          <a:avLst/>
        </a:prstGeom>
        <a:blipFill rotWithShape="0">
          <a:blip xmlns:r="http://schemas.openxmlformats.org/officeDocument/2006/relationships" r:embed="rId8"/>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endParaRPr lang="es-NI" sz="4700" kern="1200" dirty="0"/>
        </a:p>
      </dsp:txBody>
      <dsp:txXfrm>
        <a:off x="721621" y="3053369"/>
        <a:ext cx="932414" cy="778121"/>
      </dsp:txXfrm>
    </dsp:sp>
    <dsp:sp modelId="{5BA62C4E-9289-4FEF-9790-1ACC1CDED4F0}">
      <dsp:nvSpPr>
        <dsp:cNvPr id="0" name=""/>
        <dsp:cNvSpPr/>
      </dsp:nvSpPr>
      <dsp:spPr>
        <a:xfrm>
          <a:off x="6827" y="1738117"/>
          <a:ext cx="1886190" cy="710155"/>
        </a:xfrm>
        <a:prstGeom prst="roundRect">
          <a:avLst/>
        </a:prstGeom>
        <a:blipFill dpi="0" rotWithShape="1">
          <a:blip xmlns:r="http://schemas.openxmlformats.org/officeDocument/2006/relationships" r:embed="rId9">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endParaRPr lang="es-NI" sz="3800" kern="1200" dirty="0"/>
        </a:p>
      </dsp:txBody>
      <dsp:txXfrm>
        <a:off x="41494" y="1772784"/>
        <a:ext cx="1816856" cy="640821"/>
      </dsp:txXfrm>
    </dsp:sp>
    <dsp:sp modelId="{D9B1032F-4DF6-41C8-851D-68D8F4722D02}">
      <dsp:nvSpPr>
        <dsp:cNvPr id="0" name=""/>
        <dsp:cNvSpPr/>
      </dsp:nvSpPr>
      <dsp:spPr>
        <a:xfrm>
          <a:off x="1039750" y="484584"/>
          <a:ext cx="1116794" cy="883746"/>
        </a:xfrm>
        <a:prstGeom prst="roundRect">
          <a:avLst/>
        </a:prstGeom>
        <a:blipFill rotWithShape="0">
          <a:blip xmlns:r="http://schemas.openxmlformats.org/officeDocument/2006/relationships" r:embed="rId10"/>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s-NI" sz="1100" b="1" kern="1200" dirty="0"/>
        </a:p>
      </dsp:txBody>
      <dsp:txXfrm>
        <a:off x="1082891" y="527725"/>
        <a:ext cx="1030512" cy="79746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E8EA6-0B4B-43E8-91C9-2902F27AEBAD}">
      <dsp:nvSpPr>
        <dsp:cNvPr id="0" name=""/>
        <dsp:cNvSpPr/>
      </dsp:nvSpPr>
      <dsp:spPr>
        <a:xfrm rot="5400000">
          <a:off x="2012975" y="-755513"/>
          <a:ext cx="723005" cy="2234803"/>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000" tIns="36000" rIns="108000" bIns="123825" numCol="1" spcCol="1270" anchor="ctr" anchorCtr="0">
          <a:noAutofit/>
        </a:bodyPr>
        <a:lstStyle/>
        <a:p>
          <a:pPr marL="57150" lvl="1" indent="-57150" algn="l" defTabSz="466725">
            <a:lnSpc>
              <a:spcPct val="90000"/>
            </a:lnSpc>
            <a:spcBef>
              <a:spcPct val="0"/>
            </a:spcBef>
            <a:spcAft>
              <a:spcPct val="15000"/>
            </a:spcAft>
            <a:buChar char="••"/>
          </a:pPr>
          <a:r>
            <a:rPr lang="en-US" sz="1050" b="1" kern="1200" dirty="0" smtClean="0"/>
            <a:t>Group of Xuzhou Construction Machinery </a:t>
          </a:r>
          <a:r>
            <a:rPr lang="en-US" sz="1050" b="1" kern="1200" dirty="0" smtClean="0">
              <a:solidFill>
                <a:srgbClr val="FF0000"/>
              </a:solidFill>
            </a:rPr>
            <a:t>(XCMG)</a:t>
          </a:r>
        </a:p>
        <a:p>
          <a:pPr marL="57150" lvl="1" indent="-57150" algn="l" defTabSz="466725">
            <a:lnSpc>
              <a:spcPct val="90000"/>
            </a:lnSpc>
            <a:spcBef>
              <a:spcPct val="0"/>
            </a:spcBef>
            <a:spcAft>
              <a:spcPct val="15000"/>
            </a:spcAft>
            <a:buChar char="••"/>
          </a:pPr>
          <a:r>
            <a:rPr lang="en-US" sz="1050" b="1" kern="1200" dirty="0" smtClean="0"/>
            <a:t>No. 7 construction machinery industry of China</a:t>
          </a:r>
          <a:endParaRPr lang="es-NI" sz="1050" b="1" kern="1200" dirty="0"/>
        </a:p>
      </dsp:txBody>
      <dsp:txXfrm rot="-5400000">
        <a:off x="1257076" y="35680"/>
        <a:ext cx="2199509" cy="652417"/>
      </dsp:txXfrm>
    </dsp:sp>
    <dsp:sp modelId="{7372BB89-F7AC-42C8-B047-918FAF06997A}">
      <dsp:nvSpPr>
        <dsp:cNvPr id="0" name=""/>
        <dsp:cNvSpPr/>
      </dsp:nvSpPr>
      <dsp:spPr>
        <a:xfrm>
          <a:off x="0" y="23064"/>
          <a:ext cx="1257076" cy="677645"/>
        </a:xfrm>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36000" rIns="108000" bIns="19050" numCol="1" spcCol="1270" anchor="ctr" anchorCtr="0">
          <a:noAutofit/>
        </a:bodyPr>
        <a:lstStyle/>
        <a:p>
          <a:pPr lvl="0" algn="ctr" defTabSz="444500">
            <a:lnSpc>
              <a:spcPct val="90000"/>
            </a:lnSpc>
            <a:spcBef>
              <a:spcPct val="0"/>
            </a:spcBef>
            <a:spcAft>
              <a:spcPct val="35000"/>
            </a:spcAft>
          </a:pPr>
          <a:endParaRPr lang="es-NI" sz="1000" b="1" kern="1200" dirty="0">
            <a:solidFill>
              <a:srgbClr val="C00000"/>
            </a:solidFill>
          </a:endParaRPr>
        </a:p>
      </dsp:txBody>
      <dsp:txXfrm>
        <a:off x="33080" y="56144"/>
        <a:ext cx="1190916" cy="611485"/>
      </dsp:txXfrm>
    </dsp:sp>
    <dsp:sp modelId="{B77CC369-4BFC-4946-8D6B-25D4ADB93065}">
      <dsp:nvSpPr>
        <dsp:cNvPr id="0" name=""/>
        <dsp:cNvSpPr/>
      </dsp:nvSpPr>
      <dsp:spPr>
        <a:xfrm rot="5400000">
          <a:off x="2012975" y="103054"/>
          <a:ext cx="723005" cy="2234803"/>
        </a:xfrm>
        <a:prstGeom prst="round2SameRect">
          <a:avLst/>
        </a:prstGeom>
        <a:solidFill>
          <a:schemeClr val="accent5">
            <a:tint val="40000"/>
            <a:alpha val="90000"/>
            <a:hueOff val="-3580161"/>
            <a:satOff val="16084"/>
            <a:lumOff val="1106"/>
            <a:alphaOff val="0"/>
          </a:schemeClr>
        </a:solidFill>
        <a:ln w="25400" cap="flat" cmpd="sng" algn="ctr">
          <a:solidFill>
            <a:schemeClr val="accent5">
              <a:tint val="40000"/>
              <a:alpha val="90000"/>
              <a:hueOff val="-3580161"/>
              <a:satOff val="16084"/>
              <a:lumOff val="11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000" tIns="0" rIns="247650" bIns="123825" numCol="1" spcCol="1270" anchor="ctr" anchorCtr="0">
          <a:noAutofit/>
        </a:bodyPr>
        <a:lstStyle/>
        <a:p>
          <a:pPr marL="57150" lvl="1" indent="-57150" algn="l" defTabSz="466725">
            <a:lnSpc>
              <a:spcPct val="90000"/>
            </a:lnSpc>
            <a:spcBef>
              <a:spcPct val="0"/>
            </a:spcBef>
            <a:spcAft>
              <a:spcPct val="15000"/>
            </a:spcAft>
            <a:buChar char="••"/>
          </a:pPr>
          <a:r>
            <a:rPr lang="es-NI" sz="1050" b="1" kern="1200" dirty="0" err="1" smtClean="0"/>
            <a:t>Shipping</a:t>
          </a:r>
          <a:r>
            <a:rPr lang="es-NI" sz="1050" b="1" kern="1200" dirty="0" smtClean="0"/>
            <a:t> </a:t>
          </a:r>
          <a:r>
            <a:rPr lang="es-NI" sz="1050" b="1" kern="1200" dirty="0" err="1" smtClean="0"/>
            <a:t>company</a:t>
          </a:r>
          <a:endParaRPr lang="es-NI" sz="1050" b="1" kern="1200" dirty="0">
            <a:solidFill>
              <a:srgbClr val="C00000"/>
            </a:solidFill>
          </a:endParaRPr>
        </a:p>
        <a:p>
          <a:pPr marL="57150" lvl="1" indent="-57150" algn="l" defTabSz="466725">
            <a:lnSpc>
              <a:spcPct val="90000"/>
            </a:lnSpc>
            <a:spcBef>
              <a:spcPct val="0"/>
            </a:spcBef>
            <a:spcAft>
              <a:spcPct val="15000"/>
            </a:spcAft>
            <a:buChar char="••"/>
          </a:pPr>
          <a:r>
            <a:rPr lang="en-US" sz="1050" b="1" kern="1200" dirty="0" smtClean="0"/>
            <a:t>China Ocean Shipping (Group) Company </a:t>
          </a:r>
          <a:r>
            <a:rPr lang="en-US" sz="1050" b="1" kern="1200" dirty="0" smtClean="0">
              <a:solidFill>
                <a:srgbClr val="FF0000"/>
              </a:solidFill>
            </a:rPr>
            <a:t>(COSCO)</a:t>
          </a:r>
          <a:r>
            <a:rPr lang="en-US" sz="1050" b="1" kern="1200" dirty="0" smtClean="0"/>
            <a:t>;</a:t>
          </a:r>
          <a:endParaRPr lang="es-NI" sz="1050" b="1" kern="1200" dirty="0" smtClean="0"/>
        </a:p>
        <a:p>
          <a:pPr marL="57150" lvl="1" indent="-57150" algn="l" defTabSz="466725">
            <a:lnSpc>
              <a:spcPct val="90000"/>
            </a:lnSpc>
            <a:spcBef>
              <a:spcPct val="0"/>
            </a:spcBef>
            <a:spcAft>
              <a:spcPct val="15000"/>
            </a:spcAft>
            <a:buChar char="••"/>
          </a:pPr>
          <a:r>
            <a:rPr lang="es-NI" sz="1050" b="1" kern="1200" dirty="0" smtClean="0"/>
            <a:t>World leader in shipping</a:t>
          </a:r>
        </a:p>
      </dsp:txBody>
      <dsp:txXfrm rot="-5400000">
        <a:off x="1257076" y="894247"/>
        <a:ext cx="2199509" cy="652417"/>
      </dsp:txXfrm>
    </dsp:sp>
    <dsp:sp modelId="{C1179FCE-9EBB-49AB-879D-B76BBB62B67D}">
      <dsp:nvSpPr>
        <dsp:cNvPr id="0" name=""/>
        <dsp:cNvSpPr/>
      </dsp:nvSpPr>
      <dsp:spPr>
        <a:xfrm>
          <a:off x="0" y="768578"/>
          <a:ext cx="1257076" cy="903756"/>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66725">
            <a:lnSpc>
              <a:spcPct val="90000"/>
            </a:lnSpc>
            <a:spcBef>
              <a:spcPct val="0"/>
            </a:spcBef>
            <a:spcAft>
              <a:spcPct val="35000"/>
            </a:spcAft>
          </a:pPr>
          <a:endParaRPr lang="es-NI" sz="1050" kern="1200" dirty="0"/>
        </a:p>
      </dsp:txBody>
      <dsp:txXfrm>
        <a:off x="44118" y="812696"/>
        <a:ext cx="1168840" cy="815520"/>
      </dsp:txXfrm>
    </dsp:sp>
    <dsp:sp modelId="{A216B842-93B5-486D-9933-28BE64D474EF}">
      <dsp:nvSpPr>
        <dsp:cNvPr id="0" name=""/>
        <dsp:cNvSpPr/>
      </dsp:nvSpPr>
      <dsp:spPr>
        <a:xfrm rot="5400000">
          <a:off x="1869381" y="1103990"/>
          <a:ext cx="1005555" cy="2232620"/>
        </a:xfrm>
        <a:prstGeom prst="round2SameRect">
          <a:avLst/>
        </a:prstGeom>
        <a:solidFill>
          <a:schemeClr val="accent5">
            <a:tint val="40000"/>
            <a:alpha val="90000"/>
            <a:hueOff val="-7160321"/>
            <a:satOff val="32169"/>
            <a:lumOff val="2211"/>
            <a:alphaOff val="0"/>
          </a:schemeClr>
        </a:solidFill>
        <a:ln w="25400" cap="flat" cmpd="sng" algn="ctr">
          <a:solidFill>
            <a:schemeClr val="accent5">
              <a:tint val="40000"/>
              <a:alpha val="90000"/>
              <a:hueOff val="-7160321"/>
              <a:satOff val="32169"/>
              <a:lumOff val="22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66725">
            <a:lnSpc>
              <a:spcPct val="90000"/>
            </a:lnSpc>
            <a:spcBef>
              <a:spcPct val="0"/>
            </a:spcBef>
            <a:spcAft>
              <a:spcPct val="15000"/>
            </a:spcAft>
            <a:buChar char="••"/>
          </a:pPr>
          <a:r>
            <a:rPr lang="en-US" sz="1050" b="1" kern="1200" dirty="0" smtClean="0"/>
            <a:t>International Marine Shipping Container of China</a:t>
          </a:r>
          <a:r>
            <a:rPr lang="en-US" sz="1050" b="1" kern="1200" dirty="0" smtClean="0">
              <a:solidFill>
                <a:srgbClr val="FF0000"/>
              </a:solidFill>
            </a:rPr>
            <a:t>(CIMC)</a:t>
          </a:r>
          <a:r>
            <a:rPr lang="en-US" sz="1050" b="1" kern="1200" dirty="0" smtClean="0"/>
            <a:t>;</a:t>
          </a:r>
          <a:endParaRPr lang="es-NI" sz="1050" b="1" kern="1200" dirty="0">
            <a:solidFill>
              <a:srgbClr val="C00000"/>
            </a:solidFill>
          </a:endParaRPr>
        </a:p>
        <a:p>
          <a:pPr marL="57150" lvl="1" indent="-57150" algn="l" defTabSz="466725">
            <a:lnSpc>
              <a:spcPct val="90000"/>
            </a:lnSpc>
            <a:spcBef>
              <a:spcPct val="0"/>
            </a:spcBef>
            <a:spcAft>
              <a:spcPct val="15000"/>
            </a:spcAft>
            <a:buChar char="••"/>
          </a:pPr>
          <a:r>
            <a:rPr lang="en-US" sz="1050" b="1" kern="1200" dirty="0" smtClean="0"/>
            <a:t>The world's largest manufacturer of shipping containers</a:t>
          </a:r>
          <a:endParaRPr lang="es-NI" sz="1050" b="1" kern="1200" dirty="0">
            <a:solidFill>
              <a:srgbClr val="C00000"/>
            </a:solidFill>
          </a:endParaRPr>
        </a:p>
      </dsp:txBody>
      <dsp:txXfrm rot="-5400000">
        <a:off x="1255849" y="1766610"/>
        <a:ext cx="2183533" cy="907381"/>
      </dsp:txXfrm>
    </dsp:sp>
    <dsp:sp modelId="{514D6378-8764-4983-880D-CCAA56F4F5EA}">
      <dsp:nvSpPr>
        <dsp:cNvPr id="0" name=""/>
        <dsp:cNvSpPr/>
      </dsp:nvSpPr>
      <dsp:spPr>
        <a:xfrm>
          <a:off x="0" y="1768422"/>
          <a:ext cx="1255849" cy="903756"/>
        </a:xfrm>
        <a:prstGeom prst="roundRect">
          <a:avLst/>
        </a:prstGeom>
        <a:solidFill>
          <a:srgbClr val="1F466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66725">
            <a:lnSpc>
              <a:spcPct val="90000"/>
            </a:lnSpc>
            <a:spcBef>
              <a:spcPct val="0"/>
            </a:spcBef>
            <a:spcAft>
              <a:spcPct val="35000"/>
            </a:spcAft>
          </a:pPr>
          <a:endParaRPr lang="es-NI" sz="1050" b="1" kern="1200" dirty="0">
            <a:solidFill>
              <a:srgbClr val="C00000"/>
            </a:solidFill>
          </a:endParaRPr>
        </a:p>
      </dsp:txBody>
      <dsp:txXfrm>
        <a:off x="44118" y="1812540"/>
        <a:ext cx="1167613" cy="815520"/>
      </dsp:txXfrm>
    </dsp:sp>
    <dsp:sp modelId="{6251B54F-9BC5-4586-849C-DE1E801F94C4}">
      <dsp:nvSpPr>
        <dsp:cNvPr id="0" name=""/>
        <dsp:cNvSpPr/>
      </dsp:nvSpPr>
      <dsp:spPr>
        <a:xfrm rot="5400000">
          <a:off x="2012975" y="2102743"/>
          <a:ext cx="723005" cy="2234803"/>
        </a:xfrm>
        <a:prstGeom prst="round2Same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66725">
            <a:lnSpc>
              <a:spcPct val="90000"/>
            </a:lnSpc>
            <a:spcBef>
              <a:spcPct val="0"/>
            </a:spcBef>
            <a:spcAft>
              <a:spcPct val="15000"/>
            </a:spcAft>
            <a:buChar char="••"/>
          </a:pPr>
          <a:r>
            <a:rPr lang="en-US" sz="1050" b="1" kern="1200" dirty="0" smtClean="0"/>
            <a:t>China National Corporation of Building Materials </a:t>
          </a:r>
          <a:r>
            <a:rPr lang="en-US" sz="1050" b="1" kern="1200" dirty="0" smtClean="0">
              <a:solidFill>
                <a:srgbClr val="FF0000"/>
              </a:solidFill>
            </a:rPr>
            <a:t>(CNBM)</a:t>
          </a:r>
          <a:endParaRPr lang="es-NI" sz="1050" b="1" kern="1200" dirty="0">
            <a:solidFill>
              <a:srgbClr val="FF0000"/>
            </a:solidFill>
          </a:endParaRPr>
        </a:p>
        <a:p>
          <a:pPr marL="57150" lvl="1" indent="-57150" algn="l" defTabSz="466725">
            <a:lnSpc>
              <a:spcPct val="90000"/>
            </a:lnSpc>
            <a:spcBef>
              <a:spcPct val="0"/>
            </a:spcBef>
            <a:spcAft>
              <a:spcPct val="15000"/>
            </a:spcAft>
            <a:buChar char="••"/>
          </a:pPr>
          <a:r>
            <a:rPr lang="en-US" sz="1050" b="1" kern="1200" dirty="0" smtClean="0"/>
            <a:t>Major industry group of building materials of China</a:t>
          </a:r>
          <a:endParaRPr lang="es-NI" sz="1050" b="1" kern="1200" dirty="0">
            <a:solidFill>
              <a:srgbClr val="C00000"/>
            </a:solidFill>
          </a:endParaRPr>
        </a:p>
      </dsp:txBody>
      <dsp:txXfrm rot="-5400000">
        <a:off x="1257076" y="2893936"/>
        <a:ext cx="2199509" cy="652417"/>
      </dsp:txXfrm>
    </dsp:sp>
    <dsp:sp modelId="{3CFB696B-1499-4B56-B96B-A392122D0125}">
      <dsp:nvSpPr>
        <dsp:cNvPr id="0" name=""/>
        <dsp:cNvSpPr/>
      </dsp:nvSpPr>
      <dsp:spPr>
        <a:xfrm>
          <a:off x="0" y="2768266"/>
          <a:ext cx="1257076" cy="903756"/>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66725">
            <a:lnSpc>
              <a:spcPct val="90000"/>
            </a:lnSpc>
            <a:spcBef>
              <a:spcPct val="0"/>
            </a:spcBef>
            <a:spcAft>
              <a:spcPct val="35000"/>
            </a:spcAft>
          </a:pPr>
          <a:endParaRPr lang="es-NI" sz="1050" kern="1200" dirty="0"/>
        </a:p>
      </dsp:txBody>
      <dsp:txXfrm>
        <a:off x="44118" y="2812384"/>
        <a:ext cx="1168840" cy="81552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25005-8C1D-432D-A6A5-F201F95222AB}">
      <dsp:nvSpPr>
        <dsp:cNvPr id="0" name=""/>
        <dsp:cNvSpPr/>
      </dsp:nvSpPr>
      <dsp:spPr>
        <a:xfrm>
          <a:off x="0" y="0"/>
          <a:ext cx="791982" cy="791982"/>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sz="1200" b="1" kern="1200" dirty="0" smtClean="0"/>
            <a:t>HKND</a:t>
          </a:r>
          <a:endParaRPr lang="es-NI" sz="1200" b="1" kern="1200" dirty="0"/>
        </a:p>
      </dsp:txBody>
      <dsp:txXfrm>
        <a:off x="115983" y="115983"/>
        <a:ext cx="560016" cy="560016"/>
      </dsp:txXfrm>
    </dsp:sp>
    <dsp:sp modelId="{69EF0076-14A7-41BA-8D58-E975FC39EB74}">
      <dsp:nvSpPr>
        <dsp:cNvPr id="0" name=""/>
        <dsp:cNvSpPr/>
      </dsp:nvSpPr>
      <dsp:spPr>
        <a:xfrm>
          <a:off x="861539" y="166369"/>
          <a:ext cx="459349" cy="459349"/>
        </a:xfrm>
        <a:prstGeom prst="mathPlus">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33350">
            <a:lnSpc>
              <a:spcPct val="90000"/>
            </a:lnSpc>
            <a:spcBef>
              <a:spcPct val="0"/>
            </a:spcBef>
            <a:spcAft>
              <a:spcPct val="35000"/>
            </a:spcAft>
          </a:pPr>
          <a:endParaRPr lang="es-NI" sz="300" b="1" kern="1200">
            <a:solidFill>
              <a:schemeClr val="tx1"/>
            </a:solidFill>
          </a:endParaRPr>
        </a:p>
      </dsp:txBody>
      <dsp:txXfrm>
        <a:off x="922426" y="342024"/>
        <a:ext cx="337575" cy="108039"/>
      </dsp:txXfrm>
    </dsp:sp>
    <dsp:sp modelId="{1340EE8D-DA57-44F6-B04A-500ACCE307B3}">
      <dsp:nvSpPr>
        <dsp:cNvPr id="0" name=""/>
        <dsp:cNvSpPr/>
      </dsp:nvSpPr>
      <dsp:spPr>
        <a:xfrm>
          <a:off x="1385197" y="52"/>
          <a:ext cx="791982" cy="791982"/>
        </a:xfrm>
        <a:prstGeom prst="ellipse">
          <a:avLst/>
        </a:prstGeom>
        <a:solidFill>
          <a:schemeClr val="accent4">
            <a:hueOff val="-1488257"/>
            <a:satOff val="8966"/>
            <a:lumOff val="71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sz="1200" b="1" kern="1200" dirty="0" smtClean="0"/>
            <a:t>PRIVATE EQUITY FUNDS</a:t>
          </a:r>
          <a:endParaRPr lang="es-NI" sz="1200" b="1" kern="1200" dirty="0"/>
        </a:p>
      </dsp:txBody>
      <dsp:txXfrm>
        <a:off x="1501180" y="116035"/>
        <a:ext cx="560016" cy="560016"/>
      </dsp:txXfrm>
    </dsp:sp>
    <dsp:sp modelId="{A8449E17-4130-4CD6-8046-540F26BF5AAA}">
      <dsp:nvSpPr>
        <dsp:cNvPr id="0" name=""/>
        <dsp:cNvSpPr/>
      </dsp:nvSpPr>
      <dsp:spPr>
        <a:xfrm>
          <a:off x="2241489" y="166369"/>
          <a:ext cx="459349" cy="459349"/>
        </a:xfrm>
        <a:prstGeom prst="mathPlus">
          <a:avLst/>
        </a:prstGeom>
        <a:solidFill>
          <a:schemeClr val="accent4">
            <a:hueOff val="-2232385"/>
            <a:satOff val="13449"/>
            <a:lumOff val="1078"/>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33350">
            <a:lnSpc>
              <a:spcPct val="90000"/>
            </a:lnSpc>
            <a:spcBef>
              <a:spcPct val="0"/>
            </a:spcBef>
            <a:spcAft>
              <a:spcPct val="35000"/>
            </a:spcAft>
          </a:pPr>
          <a:endParaRPr lang="es-NI" sz="300" b="1" kern="1200">
            <a:solidFill>
              <a:schemeClr val="tx1"/>
            </a:solidFill>
          </a:endParaRPr>
        </a:p>
      </dsp:txBody>
      <dsp:txXfrm>
        <a:off x="2302376" y="342024"/>
        <a:ext cx="337575" cy="108039"/>
      </dsp:txXfrm>
    </dsp:sp>
    <dsp:sp modelId="{EC073812-86F2-43AF-B434-1308FAE88FAE}">
      <dsp:nvSpPr>
        <dsp:cNvPr id="0" name=""/>
        <dsp:cNvSpPr/>
      </dsp:nvSpPr>
      <dsp:spPr>
        <a:xfrm>
          <a:off x="2765148" y="52"/>
          <a:ext cx="1288238" cy="791982"/>
        </a:xfrm>
        <a:prstGeom prst="ellipse">
          <a:avLst/>
        </a:prstGeom>
        <a:solidFill>
          <a:schemeClr val="accent4">
            <a:hueOff val="-2976513"/>
            <a:satOff val="17933"/>
            <a:lumOff val="143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sz="1200" b="1" kern="1200" dirty="0" smtClean="0"/>
            <a:t>PRIVATE INVESTMENT BANKS</a:t>
          </a:r>
          <a:endParaRPr lang="es-NI" sz="1200" b="1" kern="1200" dirty="0"/>
        </a:p>
      </dsp:txBody>
      <dsp:txXfrm>
        <a:off x="2953806" y="116035"/>
        <a:ext cx="910922" cy="560016"/>
      </dsp:txXfrm>
    </dsp:sp>
    <dsp:sp modelId="{EEE63568-32D8-49D1-9A94-DA4E5BB99E4A}">
      <dsp:nvSpPr>
        <dsp:cNvPr id="0" name=""/>
        <dsp:cNvSpPr/>
      </dsp:nvSpPr>
      <dsp:spPr>
        <a:xfrm>
          <a:off x="4117696" y="166369"/>
          <a:ext cx="459349" cy="459349"/>
        </a:xfrm>
        <a:prstGeom prst="mathPlus">
          <a:avLst/>
        </a:prstGeom>
        <a:solidFill>
          <a:schemeClr val="accent4">
            <a:hueOff val="-4464770"/>
            <a:satOff val="26899"/>
            <a:lumOff val="215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33350">
            <a:lnSpc>
              <a:spcPct val="90000"/>
            </a:lnSpc>
            <a:spcBef>
              <a:spcPct val="0"/>
            </a:spcBef>
            <a:spcAft>
              <a:spcPct val="35000"/>
            </a:spcAft>
          </a:pPr>
          <a:endParaRPr lang="es-NI" sz="300" b="1" kern="1200">
            <a:solidFill>
              <a:schemeClr val="tx1"/>
            </a:solidFill>
          </a:endParaRPr>
        </a:p>
      </dsp:txBody>
      <dsp:txXfrm>
        <a:off x="4178583" y="342024"/>
        <a:ext cx="337575" cy="108039"/>
      </dsp:txXfrm>
    </dsp:sp>
    <dsp:sp modelId="{96834C17-9E4D-44EA-B73B-3018C3611A1D}">
      <dsp:nvSpPr>
        <dsp:cNvPr id="0" name=""/>
        <dsp:cNvSpPr/>
      </dsp:nvSpPr>
      <dsp:spPr>
        <a:xfrm>
          <a:off x="4641354" y="52"/>
          <a:ext cx="1474077" cy="791982"/>
        </a:xfrm>
        <a:prstGeom prst="ellipse">
          <a:avLst/>
        </a:prstGeom>
        <a:solidFill>
          <a:schemeClr val="accent4">
            <a:hueOff val="-4464770"/>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sz="1200" b="1" kern="1200" dirty="0" smtClean="0"/>
            <a:t>MULTILATERAL BANKS</a:t>
          </a:r>
          <a:endParaRPr lang="es-NI" sz="1200" b="1" kern="1200" dirty="0"/>
        </a:p>
      </dsp:txBody>
      <dsp:txXfrm>
        <a:off x="4857228" y="116035"/>
        <a:ext cx="1042329" cy="56001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408D2-FCC7-4970-B7A4-1F18A1A05EEA}">
      <dsp:nvSpPr>
        <dsp:cNvPr id="0" name=""/>
        <dsp:cNvSpPr/>
      </dsp:nvSpPr>
      <dsp:spPr>
        <a:xfrm>
          <a:off x="0" y="-38187"/>
          <a:ext cx="6583679" cy="1219766"/>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All construction projects have an environmental and social cost.</a:t>
          </a:r>
          <a:endParaRPr lang="es-ES" sz="1800" kern="1200" dirty="0"/>
        </a:p>
      </dsp:txBody>
      <dsp:txXfrm>
        <a:off x="35726" y="-2461"/>
        <a:ext cx="5164385" cy="1148314"/>
      </dsp:txXfrm>
    </dsp:sp>
    <dsp:sp modelId="{B2A9DE7F-19A9-4E1D-8812-9167C5092A08}">
      <dsp:nvSpPr>
        <dsp:cNvPr id="0" name=""/>
        <dsp:cNvSpPr/>
      </dsp:nvSpPr>
      <dsp:spPr>
        <a:xfrm>
          <a:off x="551383" y="1295917"/>
          <a:ext cx="6583679" cy="1219766"/>
        </a:xfrm>
        <a:prstGeom prst="roundRect">
          <a:avLst>
            <a:gd name="adj" fmla="val 10000"/>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The route has been chosen, engineering choices have been made and the necessary adjustments that minimize environmental and social impact have been decided.</a:t>
          </a:r>
          <a:endParaRPr lang="es-ES" sz="1800" kern="1200" dirty="0"/>
        </a:p>
      </dsp:txBody>
      <dsp:txXfrm>
        <a:off x="587109" y="1331643"/>
        <a:ext cx="5167996" cy="1148314"/>
      </dsp:txXfrm>
    </dsp:sp>
    <dsp:sp modelId="{849D175B-BEA4-4A1D-A092-E18F6C7AEB44}">
      <dsp:nvSpPr>
        <dsp:cNvPr id="0" name=""/>
        <dsp:cNvSpPr/>
      </dsp:nvSpPr>
      <dsp:spPr>
        <a:xfrm>
          <a:off x="1094536" y="2664078"/>
          <a:ext cx="6583679" cy="1219766"/>
        </a:xfrm>
        <a:prstGeom prst="roundRect">
          <a:avLst>
            <a:gd name="adj" fmla="val 10000"/>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NI" sz="1800" kern="1200" dirty="0" err="1" smtClean="0"/>
            <a:t>Mitigation</a:t>
          </a:r>
          <a:r>
            <a:rPr lang="es-NI" sz="1800" kern="1200" dirty="0" smtClean="0"/>
            <a:t> and </a:t>
          </a:r>
          <a:r>
            <a:rPr lang="es-NI" sz="1800" kern="1200" dirty="0" err="1" smtClean="0"/>
            <a:t>compensation</a:t>
          </a:r>
          <a:r>
            <a:rPr lang="es-NI" sz="1800" kern="1200" dirty="0" smtClean="0"/>
            <a:t> </a:t>
          </a:r>
          <a:r>
            <a:rPr lang="es-NI" sz="1800" kern="1200" dirty="0" err="1" smtClean="0"/>
            <a:t>measures</a:t>
          </a:r>
          <a:r>
            <a:rPr lang="es-NI" sz="1800" kern="1200" dirty="0" smtClean="0"/>
            <a:t>, </a:t>
          </a:r>
          <a:r>
            <a:rPr lang="es-NI" sz="1800" kern="1200" dirty="0" err="1" smtClean="0"/>
            <a:t>improving</a:t>
          </a:r>
          <a:r>
            <a:rPr lang="es-NI" sz="1800" kern="1200" dirty="0" smtClean="0"/>
            <a:t> </a:t>
          </a:r>
          <a:r>
            <a:rPr lang="es-NI" sz="1800" kern="1200" dirty="0" err="1" smtClean="0"/>
            <a:t>the</a:t>
          </a:r>
          <a:r>
            <a:rPr lang="es-NI" sz="1800" kern="1200" dirty="0" smtClean="0"/>
            <a:t> </a:t>
          </a:r>
          <a:r>
            <a:rPr lang="es-NI" sz="1800" kern="1200" dirty="0" err="1" smtClean="0"/>
            <a:t>environment</a:t>
          </a:r>
          <a:r>
            <a:rPr lang="es-NI" sz="1800" kern="1200" dirty="0" smtClean="0"/>
            <a:t> </a:t>
          </a:r>
          <a:r>
            <a:rPr lang="es-NI" sz="1800" kern="1200" dirty="0" err="1" smtClean="0"/>
            <a:t>to</a:t>
          </a:r>
          <a:r>
            <a:rPr lang="es-NI" sz="1800" kern="1200" dirty="0" smtClean="0"/>
            <a:t> cause a net positive </a:t>
          </a:r>
          <a:r>
            <a:rPr lang="es-NI" sz="1800" kern="1200" dirty="0" err="1" smtClean="0"/>
            <a:t>environmental</a:t>
          </a:r>
          <a:r>
            <a:rPr lang="es-NI" sz="1800" kern="1200" dirty="0" smtClean="0"/>
            <a:t> </a:t>
          </a:r>
          <a:r>
            <a:rPr lang="es-NI" sz="1800" kern="1200" dirty="0" err="1" smtClean="0"/>
            <a:t>impact</a:t>
          </a:r>
          <a:endParaRPr lang="es-ES" sz="1800" kern="1200" dirty="0"/>
        </a:p>
      </dsp:txBody>
      <dsp:txXfrm>
        <a:off x="1130262" y="2699804"/>
        <a:ext cx="5176226" cy="1148314"/>
      </dsp:txXfrm>
    </dsp:sp>
    <dsp:sp modelId="{FBA31D21-4708-4F1C-87E3-4B8E8BE21E85}">
      <dsp:nvSpPr>
        <dsp:cNvPr id="0" name=""/>
        <dsp:cNvSpPr/>
      </dsp:nvSpPr>
      <dsp:spPr>
        <a:xfrm>
          <a:off x="1645919" y="4032221"/>
          <a:ext cx="6583679" cy="1372518"/>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THE GOAL IS A POSITIVE NET ENVIRONMENTAL IMPACT, WHETHER IN THE AREA OF CANAL OR AT THE NATIONAL LEVEL. WITH THE RESOURCES FOR MASSIVE REFORESTATION, WHICH CAN INCREASE THE RESILIENCE OF THE ECOSYSTEMS.</a:t>
          </a:r>
          <a:endParaRPr lang="es-ES" sz="1800" b="1" kern="1200" dirty="0"/>
        </a:p>
      </dsp:txBody>
      <dsp:txXfrm>
        <a:off x="1686119" y="4072421"/>
        <a:ext cx="5159048" cy="1292118"/>
      </dsp:txXfrm>
    </dsp:sp>
    <dsp:sp modelId="{255DBC0A-098D-4F42-AC26-683177FDD9A2}">
      <dsp:nvSpPr>
        <dsp:cNvPr id="0" name=""/>
        <dsp:cNvSpPr/>
      </dsp:nvSpPr>
      <dsp:spPr>
        <a:xfrm>
          <a:off x="5790831" y="896042"/>
          <a:ext cx="792848" cy="792848"/>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5969222" y="896042"/>
        <a:ext cx="436066" cy="596618"/>
      </dsp:txXfrm>
    </dsp:sp>
    <dsp:sp modelId="{CDCE7046-2704-435F-91B4-BF55DA537B09}">
      <dsp:nvSpPr>
        <dsp:cNvPr id="0" name=""/>
        <dsp:cNvSpPr/>
      </dsp:nvSpPr>
      <dsp:spPr>
        <a:xfrm>
          <a:off x="6342214" y="2337584"/>
          <a:ext cx="792848" cy="792848"/>
        </a:xfrm>
        <a:prstGeom prst="downArrow">
          <a:avLst>
            <a:gd name="adj1" fmla="val 55000"/>
            <a:gd name="adj2" fmla="val 45000"/>
          </a:avLst>
        </a:prstGeom>
        <a:solidFill>
          <a:schemeClr val="accent4">
            <a:tint val="40000"/>
            <a:alpha val="90000"/>
            <a:hueOff val="-1972853"/>
            <a:satOff val="11079"/>
            <a:lumOff val="704"/>
            <a:alphaOff val="0"/>
          </a:schemeClr>
        </a:solidFill>
        <a:ln w="9525" cap="flat" cmpd="sng" algn="ctr">
          <a:solidFill>
            <a:schemeClr val="accent4">
              <a:tint val="40000"/>
              <a:alpha val="90000"/>
              <a:hueOff val="-1972853"/>
              <a:satOff val="11079"/>
              <a:lumOff val="704"/>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6520605" y="2337584"/>
        <a:ext cx="436066" cy="596618"/>
      </dsp:txXfrm>
    </dsp:sp>
    <dsp:sp modelId="{A88539DB-A1A5-49B2-9B3F-3CDFD71CCC0F}">
      <dsp:nvSpPr>
        <dsp:cNvPr id="0" name=""/>
        <dsp:cNvSpPr/>
      </dsp:nvSpPr>
      <dsp:spPr>
        <a:xfrm>
          <a:off x="6885368" y="3779127"/>
          <a:ext cx="792848" cy="792848"/>
        </a:xfrm>
        <a:prstGeom prst="downArrow">
          <a:avLst>
            <a:gd name="adj1" fmla="val 55000"/>
            <a:gd name="adj2" fmla="val 45000"/>
          </a:avLst>
        </a:prstGeom>
        <a:solidFill>
          <a:schemeClr val="accent4">
            <a:tint val="40000"/>
            <a:alpha val="90000"/>
            <a:hueOff val="-3945706"/>
            <a:satOff val="22157"/>
            <a:lumOff val="1408"/>
            <a:alphaOff val="0"/>
          </a:schemeClr>
        </a:solidFill>
        <a:ln w="9525" cap="flat" cmpd="sng" algn="ctr">
          <a:solidFill>
            <a:schemeClr val="accent4">
              <a:tint val="40000"/>
              <a:alpha val="90000"/>
              <a:hueOff val="-3945706"/>
              <a:satOff val="22157"/>
              <a:lumOff val="1408"/>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7063759" y="3779127"/>
        <a:ext cx="436066" cy="59661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088F3-1E59-4D1B-A1C1-B8089A0E8DEC}">
      <dsp:nvSpPr>
        <dsp:cNvPr id="0" name=""/>
        <dsp:cNvSpPr/>
      </dsp:nvSpPr>
      <dsp:spPr>
        <a:xfrm>
          <a:off x="1918" y="0"/>
          <a:ext cx="2011188" cy="485740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t>A road linking the port with </a:t>
          </a:r>
          <a:r>
            <a:rPr lang="en-US" sz="1400" b="1" kern="1200" dirty="0" err="1" smtClean="0"/>
            <a:t>Tola</a:t>
          </a:r>
          <a:r>
            <a:rPr lang="en-US" sz="1400" b="1" kern="1200" dirty="0" smtClean="0"/>
            <a:t>.</a:t>
          </a:r>
        </a:p>
        <a:p>
          <a:pPr lvl="0" algn="ctr" defTabSz="622300">
            <a:lnSpc>
              <a:spcPct val="90000"/>
            </a:lnSpc>
            <a:spcBef>
              <a:spcPct val="0"/>
            </a:spcBef>
            <a:spcAft>
              <a:spcPct val="35000"/>
            </a:spcAft>
          </a:pPr>
          <a:r>
            <a:rPr lang="en-US" sz="1400" b="1" kern="1200" dirty="0" smtClean="0"/>
            <a:t>A rock wall will be designed to allow a good mix of fresh and salt water for the mangroves.</a:t>
          </a:r>
          <a:endParaRPr lang="es-NI" sz="1400" kern="1200" dirty="0"/>
        </a:p>
      </dsp:txBody>
      <dsp:txXfrm>
        <a:off x="1918" y="1942961"/>
        <a:ext cx="2011188" cy="1942961"/>
      </dsp:txXfrm>
    </dsp:sp>
    <dsp:sp modelId="{B0A05080-9092-416C-A232-8331BFDEF46B}">
      <dsp:nvSpPr>
        <dsp:cNvPr id="0" name=""/>
        <dsp:cNvSpPr/>
      </dsp:nvSpPr>
      <dsp:spPr>
        <a:xfrm>
          <a:off x="198755" y="291444"/>
          <a:ext cx="1617515" cy="1617515"/>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01B0EB-4E17-4D4A-B4B7-880AACE3962D}">
      <dsp:nvSpPr>
        <dsp:cNvPr id="0" name=""/>
        <dsp:cNvSpPr/>
      </dsp:nvSpPr>
      <dsp:spPr>
        <a:xfrm>
          <a:off x="2073443" y="0"/>
          <a:ext cx="2011188" cy="4857402"/>
        </a:xfrm>
        <a:prstGeom prst="roundRect">
          <a:avLst>
            <a:gd name="adj" fmla="val 10000"/>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altLang="zh-TW" sz="1500" b="1" kern="1200" dirty="0" smtClean="0"/>
            <a:t>Most of the Río </a:t>
          </a:r>
          <a:r>
            <a:rPr lang="en-US" altLang="zh-TW" sz="1500" b="1" kern="1200" dirty="0" err="1" smtClean="0"/>
            <a:t>Brito</a:t>
          </a:r>
          <a:r>
            <a:rPr lang="en-US" altLang="zh-TW" sz="1500" b="1" kern="1200" dirty="0" smtClean="0"/>
            <a:t> and healthy mangroves NOT be affected.</a:t>
          </a:r>
          <a:endParaRPr lang="es-NI" altLang="zh-TW" sz="1500" b="1" kern="1200" dirty="0" smtClean="0"/>
        </a:p>
        <a:p>
          <a:pPr lvl="0" algn="ctr" defTabSz="666750">
            <a:lnSpc>
              <a:spcPct val="90000"/>
            </a:lnSpc>
            <a:spcBef>
              <a:spcPct val="0"/>
            </a:spcBef>
            <a:spcAft>
              <a:spcPct val="35000"/>
            </a:spcAft>
          </a:pPr>
          <a:r>
            <a:rPr lang="en-US" altLang="zh-TW" sz="1500" b="1" kern="1200" dirty="0" err="1" smtClean="0"/>
            <a:t>Brito´s</a:t>
          </a:r>
          <a:r>
            <a:rPr lang="en-US" altLang="zh-TW" sz="1500" b="1" kern="1200" dirty="0" smtClean="0"/>
            <a:t> Mangroves, southward of Canal, remain intact.</a:t>
          </a:r>
          <a:endParaRPr lang="es-NI" sz="1500" kern="1200" dirty="0"/>
        </a:p>
      </dsp:txBody>
      <dsp:txXfrm>
        <a:off x="2073443" y="1942961"/>
        <a:ext cx="2011188" cy="1942961"/>
      </dsp:txXfrm>
    </dsp:sp>
    <dsp:sp modelId="{509F257D-2E4C-4D64-BE31-C9CC74D5A9C9}">
      <dsp:nvSpPr>
        <dsp:cNvPr id="0" name=""/>
        <dsp:cNvSpPr/>
      </dsp:nvSpPr>
      <dsp:spPr>
        <a:xfrm>
          <a:off x="2270280" y="291444"/>
          <a:ext cx="1617515" cy="1617515"/>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D97220-00D3-4CA7-8370-C1A275D13462}">
      <dsp:nvSpPr>
        <dsp:cNvPr id="0" name=""/>
        <dsp:cNvSpPr/>
      </dsp:nvSpPr>
      <dsp:spPr>
        <a:xfrm>
          <a:off x="4144967" y="0"/>
          <a:ext cx="2011188" cy="4857402"/>
        </a:xfrm>
        <a:prstGeom prst="roundRect">
          <a:avLst>
            <a:gd name="adj" fmla="val 10000"/>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711200">
            <a:lnSpc>
              <a:spcPct val="90000"/>
            </a:lnSpc>
            <a:spcBef>
              <a:spcPct val="0"/>
            </a:spcBef>
            <a:spcAft>
              <a:spcPct val="35000"/>
            </a:spcAft>
          </a:pPr>
          <a:r>
            <a:rPr lang="en-US" sz="1500" b="1" kern="1200" dirty="0" smtClean="0"/>
            <a:t>West Entrance into Lake (avoid populated areas).</a:t>
          </a:r>
          <a:endParaRPr lang="es-NI" sz="1500" b="1" kern="1200" dirty="0" smtClean="0"/>
        </a:p>
        <a:p>
          <a:pPr marL="0" marR="0" lvl="0" indent="0" algn="ctr" defTabSz="914400" eaLnBrk="1" fontAlgn="auto" latinLnBrk="0" hangingPunct="1">
            <a:lnSpc>
              <a:spcPct val="100000"/>
            </a:lnSpc>
            <a:spcBef>
              <a:spcPct val="0"/>
            </a:spcBef>
            <a:spcAft>
              <a:spcPts val="0"/>
            </a:spcAft>
            <a:buClrTx/>
            <a:buSzTx/>
            <a:buFontTx/>
            <a:buNone/>
            <a:tabLst/>
            <a:defRPr/>
          </a:pPr>
          <a:r>
            <a:rPr lang="en-US" sz="1500" b="1" kern="1200" dirty="0" smtClean="0"/>
            <a:t>Canal alignment and Airport location will change to avoid impacting Rivas. </a:t>
          </a:r>
          <a:endParaRPr lang="es-NI" sz="1500" kern="1200" dirty="0"/>
        </a:p>
      </dsp:txBody>
      <dsp:txXfrm>
        <a:off x="4144967" y="1942961"/>
        <a:ext cx="2011188" cy="1942961"/>
      </dsp:txXfrm>
    </dsp:sp>
    <dsp:sp modelId="{D8C5B8A5-C7CE-434B-8B5B-248A4AB19643}">
      <dsp:nvSpPr>
        <dsp:cNvPr id="0" name=""/>
        <dsp:cNvSpPr/>
      </dsp:nvSpPr>
      <dsp:spPr>
        <a:xfrm>
          <a:off x="4341804" y="291444"/>
          <a:ext cx="1617515" cy="1617515"/>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07F3F5-8F80-4D78-B397-EE915D6B9B31}">
      <dsp:nvSpPr>
        <dsp:cNvPr id="0" name=""/>
        <dsp:cNvSpPr/>
      </dsp:nvSpPr>
      <dsp:spPr>
        <a:xfrm>
          <a:off x="6216492" y="0"/>
          <a:ext cx="2011188" cy="4857402"/>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b="1" kern="1200" dirty="0" smtClean="0"/>
            <a:t>Small-scale dredging of the lake by suction (hydraulic)l.</a:t>
          </a:r>
        </a:p>
        <a:p>
          <a:pPr lvl="0" algn="ctr" defTabSz="577850">
            <a:lnSpc>
              <a:spcPct val="90000"/>
            </a:lnSpc>
            <a:spcBef>
              <a:spcPct val="0"/>
            </a:spcBef>
            <a:spcAft>
              <a:spcPct val="35000"/>
            </a:spcAft>
          </a:pPr>
          <a:r>
            <a:rPr lang="en-US" sz="1300" b="1" kern="1200" dirty="0" smtClean="0"/>
            <a:t>THERE WILL BE NO BLASTING IN THE LAKE</a:t>
          </a:r>
          <a:endParaRPr lang="es-NI" sz="1300" b="1" kern="1200" dirty="0" smtClean="0"/>
        </a:p>
        <a:p>
          <a:pPr lvl="0" algn="ctr" defTabSz="577850">
            <a:lnSpc>
              <a:spcPct val="90000"/>
            </a:lnSpc>
            <a:spcBef>
              <a:spcPct val="0"/>
            </a:spcBef>
            <a:spcAft>
              <a:spcPct val="35000"/>
            </a:spcAft>
          </a:pPr>
          <a:r>
            <a:rPr lang="en-US" sz="1300" b="1" kern="1200" dirty="0" smtClean="0"/>
            <a:t>The sand and hard materials will be arranged at along the south side of Route Canal.</a:t>
          </a:r>
          <a:endParaRPr lang="es-NI" sz="1300" kern="1200" dirty="0"/>
        </a:p>
      </dsp:txBody>
      <dsp:txXfrm>
        <a:off x="6216492" y="1942961"/>
        <a:ext cx="2011188" cy="1942961"/>
      </dsp:txXfrm>
    </dsp:sp>
    <dsp:sp modelId="{A3707FE5-D5D3-4A73-A9AF-67027CE73F8E}">
      <dsp:nvSpPr>
        <dsp:cNvPr id="0" name=""/>
        <dsp:cNvSpPr/>
      </dsp:nvSpPr>
      <dsp:spPr>
        <a:xfrm>
          <a:off x="6413329" y="291444"/>
          <a:ext cx="1617515" cy="1617515"/>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A6F874-8F9B-47BC-9391-64B3F202C11D}">
      <dsp:nvSpPr>
        <dsp:cNvPr id="0" name=""/>
        <dsp:cNvSpPr/>
      </dsp:nvSpPr>
      <dsp:spPr>
        <a:xfrm>
          <a:off x="329183" y="3885922"/>
          <a:ext cx="7571232" cy="72861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088F3-1E59-4D1B-A1C1-B8089A0E8DEC}">
      <dsp:nvSpPr>
        <dsp:cNvPr id="0" name=""/>
        <dsp:cNvSpPr/>
      </dsp:nvSpPr>
      <dsp:spPr>
        <a:xfrm>
          <a:off x="1918" y="0"/>
          <a:ext cx="2011188" cy="485740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altLang="zh-TW" sz="1400" b="1" kern="1200" dirty="0" smtClean="0"/>
            <a:t>The alignment has been changed to the output from the Lake to the east of the Canal, in order to avoid environmentally sensitive areas.</a:t>
          </a:r>
          <a:endParaRPr lang="es-NI" sz="1400" kern="1200" dirty="0"/>
        </a:p>
      </dsp:txBody>
      <dsp:txXfrm>
        <a:off x="1918" y="1942961"/>
        <a:ext cx="2011188" cy="1942961"/>
      </dsp:txXfrm>
    </dsp:sp>
    <dsp:sp modelId="{B0A05080-9092-416C-A232-8331BFDEF46B}">
      <dsp:nvSpPr>
        <dsp:cNvPr id="0" name=""/>
        <dsp:cNvSpPr/>
      </dsp:nvSpPr>
      <dsp:spPr>
        <a:xfrm>
          <a:off x="198755" y="291444"/>
          <a:ext cx="1617515" cy="1617515"/>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D97220-00D3-4CA7-8370-C1A275D13462}">
      <dsp:nvSpPr>
        <dsp:cNvPr id="0" name=""/>
        <dsp:cNvSpPr/>
      </dsp:nvSpPr>
      <dsp:spPr>
        <a:xfrm>
          <a:off x="2073443" y="0"/>
          <a:ext cx="2011188" cy="4857402"/>
        </a:xfrm>
        <a:prstGeom prst="roundRect">
          <a:avLst>
            <a:gd name="adj" fmla="val 10000"/>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t>Protection of Indio </a:t>
          </a:r>
          <a:r>
            <a:rPr lang="en-US" sz="1400" b="1" kern="1200" dirty="0" err="1" smtClean="0"/>
            <a:t>Maíz</a:t>
          </a:r>
          <a:r>
            <a:rPr lang="en-US" sz="1400" b="1" kern="1200" dirty="0" smtClean="0"/>
            <a:t>. The Canal acts as a barrier to the intrusions of people in the area.</a:t>
          </a:r>
          <a:endParaRPr lang="es-NI" sz="1400" kern="1200" dirty="0"/>
        </a:p>
      </dsp:txBody>
      <dsp:txXfrm>
        <a:off x="2073443" y="1942961"/>
        <a:ext cx="2011188" cy="1942961"/>
      </dsp:txXfrm>
    </dsp:sp>
    <dsp:sp modelId="{D8C5B8A5-C7CE-434B-8B5B-248A4AB19643}">
      <dsp:nvSpPr>
        <dsp:cNvPr id="0" name=""/>
        <dsp:cNvSpPr/>
      </dsp:nvSpPr>
      <dsp:spPr>
        <a:xfrm>
          <a:off x="2270280" y="291444"/>
          <a:ext cx="1617515" cy="1617515"/>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07F3F5-8F80-4D78-B397-EE915D6B9B31}">
      <dsp:nvSpPr>
        <dsp:cNvPr id="0" name=""/>
        <dsp:cNvSpPr/>
      </dsp:nvSpPr>
      <dsp:spPr>
        <a:xfrm>
          <a:off x="4144967" y="0"/>
          <a:ext cx="2011188" cy="4857402"/>
        </a:xfrm>
        <a:prstGeom prst="roundRect">
          <a:avLst>
            <a:gd name="adj" fmla="val 10000"/>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t>The impact on palm forest in the Caribbean will be minimized.</a:t>
          </a:r>
          <a:endParaRPr lang="es-NI" sz="1400" kern="1200" dirty="0"/>
        </a:p>
      </dsp:txBody>
      <dsp:txXfrm>
        <a:off x="4144967" y="1942961"/>
        <a:ext cx="2011188" cy="1942961"/>
      </dsp:txXfrm>
    </dsp:sp>
    <dsp:sp modelId="{A3707FE5-D5D3-4A73-A9AF-67027CE73F8E}">
      <dsp:nvSpPr>
        <dsp:cNvPr id="0" name=""/>
        <dsp:cNvSpPr/>
      </dsp:nvSpPr>
      <dsp:spPr>
        <a:xfrm>
          <a:off x="4341804" y="291444"/>
          <a:ext cx="1617515" cy="1617515"/>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2ED27-7FFB-4954-9253-5FAAACD16E9B}">
      <dsp:nvSpPr>
        <dsp:cNvPr id="0" name=""/>
        <dsp:cNvSpPr/>
      </dsp:nvSpPr>
      <dsp:spPr>
        <a:xfrm>
          <a:off x="6216492" y="0"/>
          <a:ext cx="2011188" cy="4857402"/>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t>Puerto </a:t>
          </a:r>
          <a:r>
            <a:rPr lang="en-US" sz="1400" b="1" kern="1200" dirty="0" err="1" smtClean="0"/>
            <a:t>Águila</a:t>
          </a:r>
          <a:r>
            <a:rPr lang="en-US" sz="1400" b="1" kern="1200" dirty="0" smtClean="0"/>
            <a:t> will be filled with dredged to minimize the impact on Indigenous Peoples.</a:t>
          </a:r>
          <a:endParaRPr lang="es-NI" sz="1400" b="1" kern="1200" dirty="0" smtClean="0"/>
        </a:p>
        <a:p>
          <a:pPr lvl="0" algn="ctr" defTabSz="622300">
            <a:lnSpc>
              <a:spcPct val="90000"/>
            </a:lnSpc>
            <a:spcBef>
              <a:spcPct val="0"/>
            </a:spcBef>
            <a:spcAft>
              <a:spcPct val="35000"/>
            </a:spcAft>
          </a:pPr>
          <a:r>
            <a:rPr lang="en-US" sz="1400" b="1" kern="1200" dirty="0" smtClean="0"/>
            <a:t>Canal Route avoids the impact on Booby Cay.</a:t>
          </a:r>
          <a:endParaRPr lang="es-NI" sz="1400" kern="1200" dirty="0"/>
        </a:p>
      </dsp:txBody>
      <dsp:txXfrm>
        <a:off x="6216492" y="1942961"/>
        <a:ext cx="2011188" cy="1942961"/>
      </dsp:txXfrm>
    </dsp:sp>
    <dsp:sp modelId="{D4611A57-9AD0-4389-953B-31590452890D}">
      <dsp:nvSpPr>
        <dsp:cNvPr id="0" name=""/>
        <dsp:cNvSpPr/>
      </dsp:nvSpPr>
      <dsp:spPr>
        <a:xfrm>
          <a:off x="6413329" y="291444"/>
          <a:ext cx="1617515" cy="1617515"/>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A6F874-8F9B-47BC-9391-64B3F202C11D}">
      <dsp:nvSpPr>
        <dsp:cNvPr id="0" name=""/>
        <dsp:cNvSpPr/>
      </dsp:nvSpPr>
      <dsp:spPr>
        <a:xfrm>
          <a:off x="329183" y="3885922"/>
          <a:ext cx="7571232" cy="72861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F8A03-691C-4D7B-B86C-24D990D222B7}">
      <dsp:nvSpPr>
        <dsp:cNvPr id="0" name=""/>
        <dsp:cNvSpPr/>
      </dsp:nvSpPr>
      <dsp:spPr>
        <a:xfrm>
          <a:off x="3132466" y="1944457"/>
          <a:ext cx="2160003" cy="216000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s-NI" sz="2500" b="1" kern="1200" dirty="0" smtClean="0"/>
            <a:t>Reverse </a:t>
          </a:r>
          <a:r>
            <a:rPr lang="es-NI" sz="2500" b="1" kern="1200" dirty="0" err="1" smtClean="0"/>
            <a:t>deforestation</a:t>
          </a:r>
          <a:r>
            <a:rPr lang="es-NI" sz="2500" b="1" kern="1200" dirty="0" smtClean="0"/>
            <a:t> </a:t>
          </a:r>
          <a:r>
            <a:rPr lang="es-NI" sz="2500" b="1" kern="1200" dirty="0" err="1" smtClean="0"/>
            <a:t>trends</a:t>
          </a:r>
          <a:endParaRPr lang="es-NI" sz="2500" b="1" kern="1200" dirty="0"/>
        </a:p>
      </dsp:txBody>
      <dsp:txXfrm>
        <a:off x="3237909" y="2049900"/>
        <a:ext cx="1949117" cy="1949117"/>
      </dsp:txXfrm>
    </dsp:sp>
    <dsp:sp modelId="{0B04BE31-6A7B-436D-BF47-24F4729A0470}">
      <dsp:nvSpPr>
        <dsp:cNvPr id="0" name=""/>
        <dsp:cNvSpPr/>
      </dsp:nvSpPr>
      <dsp:spPr>
        <a:xfrm rot="16231916">
          <a:off x="4117223" y="1838203"/>
          <a:ext cx="212516" cy="0"/>
        </a:xfrm>
        <a:custGeom>
          <a:avLst/>
          <a:gdLst/>
          <a:ahLst/>
          <a:cxnLst/>
          <a:rect l="0" t="0" r="0" b="0"/>
          <a:pathLst>
            <a:path>
              <a:moveTo>
                <a:pt x="0" y="0"/>
              </a:moveTo>
              <a:lnTo>
                <a:pt x="212516"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22DA1C-4FF7-4FA5-84BE-A142477E3EDF}">
      <dsp:nvSpPr>
        <dsp:cNvPr id="0" name=""/>
        <dsp:cNvSpPr/>
      </dsp:nvSpPr>
      <dsp:spPr>
        <a:xfrm>
          <a:off x="2880319" y="471947"/>
          <a:ext cx="2699994" cy="1260002"/>
        </a:xfrm>
        <a:prstGeom prst="roundRect">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b="1" kern="1200" dirty="0" smtClean="0"/>
            <a:t>Prevent further penetration into Reserves Indian Corn and Punta </a:t>
          </a:r>
          <a:r>
            <a:rPr lang="en-US" sz="1700" b="1" kern="1200" dirty="0" err="1" smtClean="0"/>
            <a:t>Gorda</a:t>
          </a:r>
          <a:endParaRPr lang="es-NI" sz="1700" b="1" kern="1200" dirty="0"/>
        </a:p>
      </dsp:txBody>
      <dsp:txXfrm>
        <a:off x="2941827" y="533455"/>
        <a:ext cx="2576978" cy="1136986"/>
      </dsp:txXfrm>
    </dsp:sp>
    <dsp:sp modelId="{1CEAD055-2253-4D9F-815A-1EF21C77BE0F}">
      <dsp:nvSpPr>
        <dsp:cNvPr id="0" name=""/>
        <dsp:cNvSpPr/>
      </dsp:nvSpPr>
      <dsp:spPr>
        <a:xfrm rot="16175">
          <a:off x="5292468" y="3030154"/>
          <a:ext cx="261128" cy="0"/>
        </a:xfrm>
        <a:custGeom>
          <a:avLst/>
          <a:gdLst/>
          <a:ahLst/>
          <a:cxnLst/>
          <a:rect l="0" t="0" r="0" b="0"/>
          <a:pathLst>
            <a:path>
              <a:moveTo>
                <a:pt x="0" y="0"/>
              </a:moveTo>
              <a:lnTo>
                <a:pt x="261128"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0644A3-0461-455E-8923-104D68A85774}">
      <dsp:nvSpPr>
        <dsp:cNvPr id="0" name=""/>
        <dsp:cNvSpPr/>
      </dsp:nvSpPr>
      <dsp:spPr>
        <a:xfrm>
          <a:off x="5553595" y="2407119"/>
          <a:ext cx="2700005" cy="1260002"/>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b="1" kern="1200" dirty="0" smtClean="0"/>
            <a:t>Rehabilitation of degraded areas in Indio </a:t>
          </a:r>
          <a:r>
            <a:rPr lang="en-US" sz="1400" b="1" kern="1200" dirty="0" err="1" smtClean="0"/>
            <a:t>Maiz</a:t>
          </a:r>
          <a:r>
            <a:rPr lang="en-US" sz="1400" b="1" kern="1200" dirty="0" smtClean="0"/>
            <a:t> Reservations and Punta </a:t>
          </a:r>
          <a:r>
            <a:rPr lang="en-US" sz="1400" b="1" kern="1200" dirty="0" err="1" smtClean="0"/>
            <a:t>Gorda</a:t>
          </a:r>
          <a:r>
            <a:rPr lang="en-US" sz="1400" b="1" kern="1200" dirty="0" smtClean="0"/>
            <a:t> and improve watershed management</a:t>
          </a:r>
          <a:endParaRPr lang="es-NI" sz="1400" b="1" kern="1200" dirty="0"/>
        </a:p>
      </dsp:txBody>
      <dsp:txXfrm>
        <a:off x="5615103" y="2468627"/>
        <a:ext cx="2576989" cy="1136986"/>
      </dsp:txXfrm>
    </dsp:sp>
    <dsp:sp modelId="{D1E9F055-9024-49B8-925F-EECF93F741E2}">
      <dsp:nvSpPr>
        <dsp:cNvPr id="0" name=""/>
        <dsp:cNvSpPr/>
      </dsp:nvSpPr>
      <dsp:spPr>
        <a:xfrm rot="5400000">
          <a:off x="4097734" y="4219194"/>
          <a:ext cx="229466" cy="0"/>
        </a:xfrm>
        <a:custGeom>
          <a:avLst/>
          <a:gdLst/>
          <a:ahLst/>
          <a:cxnLst/>
          <a:rect l="0" t="0" r="0" b="0"/>
          <a:pathLst>
            <a:path>
              <a:moveTo>
                <a:pt x="0" y="0"/>
              </a:moveTo>
              <a:lnTo>
                <a:pt x="229466"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969C73-EA87-4A06-952D-B71A71363C24}">
      <dsp:nvSpPr>
        <dsp:cNvPr id="0" name=""/>
        <dsp:cNvSpPr/>
      </dsp:nvSpPr>
      <dsp:spPr>
        <a:xfrm>
          <a:off x="2862465" y="4333927"/>
          <a:ext cx="2700005" cy="1260002"/>
        </a:xfrm>
        <a:prstGeom prst="roundRect">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t>Provide alternatives and better living conditions</a:t>
          </a:r>
          <a:endParaRPr lang="es-NI" sz="1800" b="1" kern="1200" dirty="0"/>
        </a:p>
      </dsp:txBody>
      <dsp:txXfrm>
        <a:off x="2923973" y="4395435"/>
        <a:ext cx="2576989" cy="1136986"/>
      </dsp:txXfrm>
    </dsp:sp>
    <dsp:sp modelId="{7A96BCEE-8894-463C-93A5-75D82DF7D031}">
      <dsp:nvSpPr>
        <dsp:cNvPr id="0" name=""/>
        <dsp:cNvSpPr/>
      </dsp:nvSpPr>
      <dsp:spPr>
        <a:xfrm rot="10783944">
          <a:off x="2844019" y="3030176"/>
          <a:ext cx="288448" cy="0"/>
        </a:xfrm>
        <a:custGeom>
          <a:avLst/>
          <a:gdLst/>
          <a:ahLst/>
          <a:cxnLst/>
          <a:rect l="0" t="0" r="0" b="0"/>
          <a:pathLst>
            <a:path>
              <a:moveTo>
                <a:pt x="0" y="0"/>
              </a:moveTo>
              <a:lnTo>
                <a:pt x="288448"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0397FA-CCD8-4A1A-A102-50160B462621}">
      <dsp:nvSpPr>
        <dsp:cNvPr id="0" name=""/>
        <dsp:cNvSpPr/>
      </dsp:nvSpPr>
      <dsp:spPr>
        <a:xfrm>
          <a:off x="144015" y="2407154"/>
          <a:ext cx="2700005" cy="1260002"/>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b="1" kern="1200" dirty="0" smtClean="0"/>
            <a:t>Provide compensation and funding to improve RAMSAR site of San </a:t>
          </a:r>
          <a:r>
            <a:rPr lang="en-US" sz="1700" b="1" kern="1200" dirty="0" err="1" smtClean="0"/>
            <a:t>Miguelito</a:t>
          </a:r>
          <a:r>
            <a:rPr lang="en-US" sz="1700" b="1" kern="1200" dirty="0" smtClean="0"/>
            <a:t>.</a:t>
          </a:r>
          <a:endParaRPr lang="es-NI" sz="1700" b="1" kern="1200" dirty="0"/>
        </a:p>
      </dsp:txBody>
      <dsp:txXfrm>
        <a:off x="205523" y="2468662"/>
        <a:ext cx="2576989" cy="113698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19AF0-21CC-4F7A-8019-CDF0E8EBED82}">
      <dsp:nvSpPr>
        <dsp:cNvPr id="0" name=""/>
        <dsp:cNvSpPr/>
      </dsp:nvSpPr>
      <dsp:spPr>
        <a:xfrm>
          <a:off x="3707910" y="72013"/>
          <a:ext cx="2412772" cy="503141"/>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dirty="0" err="1" smtClean="0">
              <a:solidFill>
                <a:schemeClr val="tx1"/>
              </a:solidFill>
            </a:rPr>
            <a:t>Public</a:t>
          </a:r>
          <a:r>
            <a:rPr lang="es-MX" sz="1600" b="1" kern="1200" dirty="0" smtClean="0">
              <a:solidFill>
                <a:schemeClr val="tx1"/>
              </a:solidFill>
            </a:rPr>
            <a:t> </a:t>
          </a:r>
          <a:r>
            <a:rPr lang="es-MX" sz="1600" b="1" kern="1200" dirty="0" err="1" smtClean="0">
              <a:solidFill>
                <a:schemeClr val="tx1"/>
              </a:solidFill>
            </a:rPr>
            <a:t>Universities</a:t>
          </a:r>
          <a:endParaRPr lang="es-NI" sz="1600" b="1" kern="1200" dirty="0">
            <a:solidFill>
              <a:schemeClr val="tx1"/>
            </a:solidFill>
          </a:endParaRPr>
        </a:p>
      </dsp:txBody>
      <dsp:txXfrm>
        <a:off x="3732471" y="96574"/>
        <a:ext cx="2363650" cy="454019"/>
      </dsp:txXfrm>
    </dsp:sp>
    <dsp:sp modelId="{A0422E57-2209-472D-8C2F-35657A2C2689}">
      <dsp:nvSpPr>
        <dsp:cNvPr id="0" name=""/>
        <dsp:cNvSpPr/>
      </dsp:nvSpPr>
      <dsp:spPr>
        <a:xfrm>
          <a:off x="3056017" y="572737"/>
          <a:ext cx="5446638" cy="5446638"/>
        </a:xfrm>
        <a:custGeom>
          <a:avLst/>
          <a:gdLst/>
          <a:ahLst/>
          <a:cxnLst/>
          <a:rect l="0" t="0" r="0" b="0"/>
          <a:pathLst>
            <a:path>
              <a:moveTo>
                <a:pt x="3360242" y="75528"/>
              </a:moveTo>
              <a:arcTo wR="2723319" hR="2723319" stAng="17011528" swAng="214676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2874DF0-02B4-4CC2-9A71-903C638AA1FA}">
      <dsp:nvSpPr>
        <dsp:cNvPr id="0" name=""/>
        <dsp:cNvSpPr/>
      </dsp:nvSpPr>
      <dsp:spPr>
        <a:xfrm>
          <a:off x="7494896" y="1951568"/>
          <a:ext cx="1496012" cy="61333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dirty="0" err="1" smtClean="0">
              <a:solidFill>
                <a:schemeClr val="tx1"/>
              </a:solidFill>
            </a:rPr>
            <a:t>Private</a:t>
          </a:r>
          <a:r>
            <a:rPr lang="es-MX" sz="1600" b="1" kern="1200" dirty="0" smtClean="0">
              <a:solidFill>
                <a:schemeClr val="tx1"/>
              </a:solidFill>
            </a:rPr>
            <a:t> </a:t>
          </a:r>
          <a:r>
            <a:rPr lang="es-MX" sz="1600" b="1" kern="1200" dirty="0" err="1" smtClean="0">
              <a:solidFill>
                <a:schemeClr val="tx1"/>
              </a:solidFill>
            </a:rPr>
            <a:t>Universities</a:t>
          </a:r>
          <a:endParaRPr lang="es-NI" sz="1600" b="1" kern="1200" dirty="0">
            <a:solidFill>
              <a:schemeClr val="tx1"/>
            </a:solidFill>
          </a:endParaRPr>
        </a:p>
      </dsp:txBody>
      <dsp:txXfrm>
        <a:off x="7524836" y="1981508"/>
        <a:ext cx="1436132" cy="553454"/>
      </dsp:txXfrm>
    </dsp:sp>
    <dsp:sp modelId="{0F908FDA-216D-48C6-BE0D-11F26C0DA380}">
      <dsp:nvSpPr>
        <dsp:cNvPr id="0" name=""/>
        <dsp:cNvSpPr/>
      </dsp:nvSpPr>
      <dsp:spPr>
        <a:xfrm>
          <a:off x="2877972" y="126033"/>
          <a:ext cx="5446638" cy="5446638"/>
        </a:xfrm>
        <a:custGeom>
          <a:avLst/>
          <a:gdLst/>
          <a:ahLst/>
          <a:cxnLst/>
          <a:rect l="0" t="0" r="0" b="0"/>
          <a:pathLst>
            <a:path>
              <a:moveTo>
                <a:pt x="5446106" y="2777142"/>
              </a:moveTo>
              <a:arcTo wR="2723319" hR="2723319" stAng="21667948" swAng="131908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94DC991-693D-464B-9A1E-76A41CD8A52B}">
      <dsp:nvSpPr>
        <dsp:cNvPr id="0" name=""/>
        <dsp:cNvSpPr/>
      </dsp:nvSpPr>
      <dsp:spPr>
        <a:xfrm>
          <a:off x="6770773" y="4221091"/>
          <a:ext cx="2096312" cy="71179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Public technical institutes and centers</a:t>
          </a:r>
          <a:endParaRPr lang="es-NI" sz="1600" b="1" kern="1200" dirty="0">
            <a:solidFill>
              <a:schemeClr val="tx1"/>
            </a:solidFill>
          </a:endParaRPr>
        </a:p>
      </dsp:txBody>
      <dsp:txXfrm>
        <a:off x="6805520" y="4255838"/>
        <a:ext cx="2026818" cy="642302"/>
      </dsp:txXfrm>
    </dsp:sp>
    <dsp:sp modelId="{D2FF1E2A-B099-44C5-8B54-F0FBE8725617}">
      <dsp:nvSpPr>
        <dsp:cNvPr id="0" name=""/>
        <dsp:cNvSpPr/>
      </dsp:nvSpPr>
      <dsp:spPr>
        <a:xfrm>
          <a:off x="2332631" y="1334918"/>
          <a:ext cx="5446638" cy="5446638"/>
        </a:xfrm>
        <a:custGeom>
          <a:avLst/>
          <a:gdLst/>
          <a:ahLst/>
          <a:cxnLst/>
          <a:rect l="0" t="0" r="0" b="0"/>
          <a:pathLst>
            <a:path>
              <a:moveTo>
                <a:pt x="4797800" y="4487687"/>
              </a:moveTo>
              <a:arcTo wR="2723319" hR="2723319" stAng="2422891" swAng="5902167"/>
            </a:path>
          </a:pathLst>
        </a:custGeom>
        <a:noFill/>
        <a:ln w="9525" cap="flat" cmpd="sng" algn="ctr">
          <a:noFill/>
          <a:prstDash val="solid"/>
          <a:tailEnd type="arrow"/>
        </a:ln>
        <a:effectLst/>
      </dsp:spPr>
      <dsp:style>
        <a:lnRef idx="1">
          <a:scrgbClr r="0" g="0" b="0"/>
        </a:lnRef>
        <a:fillRef idx="0">
          <a:scrgbClr r="0" g="0" b="0"/>
        </a:fillRef>
        <a:effectRef idx="0">
          <a:scrgbClr r="0" g="0" b="0"/>
        </a:effectRef>
        <a:fontRef idx="minor"/>
      </dsp:style>
    </dsp:sp>
    <dsp:sp modelId="{4DBB17D7-17EA-43F2-8866-262FD23F69A6}">
      <dsp:nvSpPr>
        <dsp:cNvPr id="0" name=""/>
        <dsp:cNvSpPr/>
      </dsp:nvSpPr>
      <dsp:spPr>
        <a:xfrm>
          <a:off x="1298165" y="4581122"/>
          <a:ext cx="2096312" cy="39071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NI" sz="1600" b="1" kern="1200" dirty="0" err="1" smtClean="0">
              <a:solidFill>
                <a:schemeClr val="tx1"/>
              </a:solidFill>
            </a:rPr>
            <a:t>Presidency</a:t>
          </a:r>
          <a:endParaRPr lang="es-NI" sz="1600" b="1" kern="1200" dirty="0" smtClean="0">
            <a:solidFill>
              <a:schemeClr val="tx1"/>
            </a:solidFill>
          </a:endParaRPr>
        </a:p>
      </dsp:txBody>
      <dsp:txXfrm>
        <a:off x="1317238" y="4600195"/>
        <a:ext cx="2058166" cy="352566"/>
      </dsp:txXfrm>
    </dsp:sp>
    <dsp:sp modelId="{E2E5830F-FD77-4770-B3F4-68BA8066126E}">
      <dsp:nvSpPr>
        <dsp:cNvPr id="0" name=""/>
        <dsp:cNvSpPr/>
      </dsp:nvSpPr>
      <dsp:spPr>
        <a:xfrm>
          <a:off x="1401070" y="-94684"/>
          <a:ext cx="5446638" cy="5446638"/>
        </a:xfrm>
        <a:custGeom>
          <a:avLst/>
          <a:gdLst/>
          <a:ahLst/>
          <a:cxnLst/>
          <a:rect l="0" t="0" r="0" b="0"/>
          <a:pathLst>
            <a:path>
              <a:moveTo>
                <a:pt x="546001" y="4359092"/>
              </a:moveTo>
              <a:arcTo wR="2723319" hR="2723319" stAng="8584993" swAng="16713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39C011F-EBA6-448F-AB80-3C101397BC85}">
      <dsp:nvSpPr>
        <dsp:cNvPr id="0" name=""/>
        <dsp:cNvSpPr/>
      </dsp:nvSpPr>
      <dsp:spPr>
        <a:xfrm>
          <a:off x="874194" y="1916381"/>
          <a:ext cx="1216050" cy="72053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NI" sz="1600" b="1" kern="1200" dirty="0" smtClean="0">
              <a:solidFill>
                <a:schemeClr val="tx1"/>
              </a:solidFill>
            </a:rPr>
            <a:t>Ministry of Education</a:t>
          </a:r>
        </a:p>
      </dsp:txBody>
      <dsp:txXfrm>
        <a:off x="909367" y="1951554"/>
        <a:ext cx="1145704" cy="650184"/>
      </dsp:txXfrm>
    </dsp:sp>
    <dsp:sp modelId="{60DA4F77-5472-4CE1-879E-2317AB97DABD}">
      <dsp:nvSpPr>
        <dsp:cNvPr id="0" name=""/>
        <dsp:cNvSpPr/>
      </dsp:nvSpPr>
      <dsp:spPr>
        <a:xfrm>
          <a:off x="1286253" y="475545"/>
          <a:ext cx="5446638" cy="5446638"/>
        </a:xfrm>
        <a:custGeom>
          <a:avLst/>
          <a:gdLst/>
          <a:ahLst/>
          <a:cxnLst/>
          <a:rect l="0" t="0" r="0" b="0"/>
          <a:pathLst>
            <a:path>
              <a:moveTo>
                <a:pt x="600149" y="1017852"/>
              </a:moveTo>
              <a:arcTo wR="2723319" hR="2723319" stAng="13126420" swAng="205124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23C5B-F0E5-4AFB-B5B5-B2ACB1FE6598}">
      <dsp:nvSpPr>
        <dsp:cNvPr id="0" name=""/>
        <dsp:cNvSpPr/>
      </dsp:nvSpPr>
      <dsp:spPr>
        <a:xfrm>
          <a:off x="1884977" y="507051"/>
          <a:ext cx="3511171" cy="3511171"/>
        </a:xfrm>
        <a:prstGeom prst="blockArc">
          <a:avLst>
            <a:gd name="adj1" fmla="val 12587043"/>
            <a:gd name="adj2" fmla="val 16478187"/>
            <a:gd name="adj3" fmla="val 4523"/>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027D41F7-2249-4D56-B981-B285AED876A9}">
      <dsp:nvSpPr>
        <dsp:cNvPr id="0" name=""/>
        <dsp:cNvSpPr/>
      </dsp:nvSpPr>
      <dsp:spPr>
        <a:xfrm>
          <a:off x="1945967" y="390312"/>
          <a:ext cx="3511171" cy="3511171"/>
        </a:xfrm>
        <a:prstGeom prst="blockArc">
          <a:avLst>
            <a:gd name="adj1" fmla="val 8709516"/>
            <a:gd name="adj2" fmla="val 12323097"/>
            <a:gd name="adj3" fmla="val 4523"/>
          </a:avLst>
        </a:prstGeom>
        <a:gradFill rotWithShape="0">
          <a:gsLst>
            <a:gs pos="0">
              <a:schemeClr val="accent2">
                <a:hueOff val="3745215"/>
                <a:satOff val="-4671"/>
                <a:lumOff val="1098"/>
                <a:alphaOff val="0"/>
                <a:tint val="50000"/>
                <a:satMod val="300000"/>
              </a:schemeClr>
            </a:gs>
            <a:gs pos="35000">
              <a:schemeClr val="accent2">
                <a:hueOff val="3745215"/>
                <a:satOff val="-4671"/>
                <a:lumOff val="1098"/>
                <a:alphaOff val="0"/>
                <a:tint val="37000"/>
                <a:satMod val="300000"/>
              </a:schemeClr>
            </a:gs>
            <a:gs pos="100000">
              <a:schemeClr val="accent2">
                <a:hueOff val="3745215"/>
                <a:satOff val="-4671"/>
                <a:lumOff val="1098"/>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2D03545B-104C-4B2B-8BEE-F07F9C9B648A}">
      <dsp:nvSpPr>
        <dsp:cNvPr id="0" name=""/>
        <dsp:cNvSpPr/>
      </dsp:nvSpPr>
      <dsp:spPr>
        <a:xfrm>
          <a:off x="2023677" y="512666"/>
          <a:ext cx="3511171" cy="3511171"/>
        </a:xfrm>
        <a:prstGeom prst="blockArc">
          <a:avLst>
            <a:gd name="adj1" fmla="val 5400000"/>
            <a:gd name="adj2" fmla="val 9000000"/>
            <a:gd name="adj3" fmla="val 4523"/>
          </a:avLst>
        </a:prstGeom>
        <a:gradFill rotWithShape="0">
          <a:gsLst>
            <a:gs pos="0">
              <a:schemeClr val="accent2">
                <a:hueOff val="2808911"/>
                <a:satOff val="-3503"/>
                <a:lumOff val="824"/>
                <a:alphaOff val="0"/>
                <a:tint val="50000"/>
                <a:satMod val="300000"/>
              </a:schemeClr>
            </a:gs>
            <a:gs pos="35000">
              <a:schemeClr val="accent2">
                <a:hueOff val="2808911"/>
                <a:satOff val="-3503"/>
                <a:lumOff val="824"/>
                <a:alphaOff val="0"/>
                <a:tint val="37000"/>
                <a:satMod val="300000"/>
              </a:schemeClr>
            </a:gs>
            <a:gs pos="100000">
              <a:schemeClr val="accent2">
                <a:hueOff val="2808911"/>
                <a:satOff val="-3503"/>
                <a:lumOff val="824"/>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D80CF6FE-2E76-4026-800A-8B60162DF6A6}">
      <dsp:nvSpPr>
        <dsp:cNvPr id="0" name=""/>
        <dsp:cNvSpPr/>
      </dsp:nvSpPr>
      <dsp:spPr>
        <a:xfrm>
          <a:off x="2023677" y="512666"/>
          <a:ext cx="3511171" cy="3511171"/>
        </a:xfrm>
        <a:prstGeom prst="blockArc">
          <a:avLst>
            <a:gd name="adj1" fmla="val 1800000"/>
            <a:gd name="adj2" fmla="val 5400000"/>
            <a:gd name="adj3" fmla="val 4523"/>
          </a:avLst>
        </a:prstGeom>
        <a:gradFill rotWithShape="0">
          <a:gsLst>
            <a:gs pos="0">
              <a:schemeClr val="accent2">
                <a:hueOff val="1872608"/>
                <a:satOff val="-2336"/>
                <a:lumOff val="549"/>
                <a:alphaOff val="0"/>
                <a:tint val="50000"/>
                <a:satMod val="300000"/>
              </a:schemeClr>
            </a:gs>
            <a:gs pos="35000">
              <a:schemeClr val="accent2">
                <a:hueOff val="1872608"/>
                <a:satOff val="-2336"/>
                <a:lumOff val="549"/>
                <a:alphaOff val="0"/>
                <a:tint val="37000"/>
                <a:satMod val="300000"/>
              </a:schemeClr>
            </a:gs>
            <a:gs pos="100000">
              <a:schemeClr val="accent2">
                <a:hueOff val="1872608"/>
                <a:satOff val="-2336"/>
                <a:lumOff val="549"/>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D067728C-82DE-4B29-B520-C822B47E0801}">
      <dsp:nvSpPr>
        <dsp:cNvPr id="0" name=""/>
        <dsp:cNvSpPr/>
      </dsp:nvSpPr>
      <dsp:spPr>
        <a:xfrm>
          <a:off x="2023677" y="512666"/>
          <a:ext cx="3511171" cy="3511171"/>
        </a:xfrm>
        <a:prstGeom prst="blockArc">
          <a:avLst>
            <a:gd name="adj1" fmla="val 19800000"/>
            <a:gd name="adj2" fmla="val 1800000"/>
            <a:gd name="adj3" fmla="val 4523"/>
          </a:avLst>
        </a:prstGeom>
        <a:gradFill rotWithShape="0">
          <a:gsLst>
            <a:gs pos="0">
              <a:schemeClr val="accent2">
                <a:hueOff val="936304"/>
                <a:satOff val="-1168"/>
                <a:lumOff val="275"/>
                <a:alphaOff val="0"/>
                <a:tint val="50000"/>
                <a:satMod val="300000"/>
              </a:schemeClr>
            </a:gs>
            <a:gs pos="35000">
              <a:schemeClr val="accent2">
                <a:hueOff val="936304"/>
                <a:satOff val="-1168"/>
                <a:lumOff val="275"/>
                <a:alphaOff val="0"/>
                <a:tint val="37000"/>
                <a:satMod val="300000"/>
              </a:schemeClr>
            </a:gs>
            <a:gs pos="100000">
              <a:schemeClr val="accent2">
                <a:hueOff val="936304"/>
                <a:satOff val="-1168"/>
                <a:lumOff val="275"/>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C68451C-4D57-40A1-9253-E42825092F42}">
      <dsp:nvSpPr>
        <dsp:cNvPr id="0" name=""/>
        <dsp:cNvSpPr/>
      </dsp:nvSpPr>
      <dsp:spPr>
        <a:xfrm>
          <a:off x="2023677" y="512666"/>
          <a:ext cx="3511171" cy="3511171"/>
        </a:xfrm>
        <a:prstGeom prst="blockArc">
          <a:avLst>
            <a:gd name="adj1" fmla="val 16200000"/>
            <a:gd name="adj2" fmla="val 19800000"/>
            <a:gd name="adj3" fmla="val 4523"/>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3BBF558-2B86-4D2E-B1EE-5AAD4FD94776}">
      <dsp:nvSpPr>
        <dsp:cNvPr id="0" name=""/>
        <dsp:cNvSpPr/>
      </dsp:nvSpPr>
      <dsp:spPr>
        <a:xfrm>
          <a:off x="2761106" y="1480577"/>
          <a:ext cx="2036314" cy="157535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smtClean="0"/>
            <a:t>CREATE THE NATIONAL CAPACITIES FOR THE TRANSFORMATION OF NICARAGUA</a:t>
          </a:r>
          <a:endParaRPr lang="es-NI" sz="1400" b="1" kern="1200" dirty="0"/>
        </a:p>
      </dsp:txBody>
      <dsp:txXfrm>
        <a:off x="3059317" y="1711282"/>
        <a:ext cx="1439892" cy="1113940"/>
      </dsp:txXfrm>
    </dsp:sp>
    <dsp:sp modelId="{7B3D8856-12D8-4956-8EC9-165F0C48D332}">
      <dsp:nvSpPr>
        <dsp:cNvPr id="0" name=""/>
        <dsp:cNvSpPr/>
      </dsp:nvSpPr>
      <dsp:spPr>
        <a:xfrm>
          <a:off x="3018727" y="992"/>
          <a:ext cx="1521072" cy="1102745"/>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NI" sz="1100" b="1" kern="1200" dirty="0" smtClean="0"/>
            <a:t>SOCIAL PARTICIPATION </a:t>
          </a:r>
          <a:endParaRPr lang="es-NI" sz="1100" b="1" kern="1200" dirty="0"/>
        </a:p>
      </dsp:txBody>
      <dsp:txXfrm>
        <a:off x="3241483" y="162485"/>
        <a:ext cx="1075560" cy="779759"/>
      </dsp:txXfrm>
    </dsp:sp>
    <dsp:sp modelId="{0C9273C7-9D7D-4901-895C-9B728840DB3C}">
      <dsp:nvSpPr>
        <dsp:cNvPr id="0" name=""/>
        <dsp:cNvSpPr/>
      </dsp:nvSpPr>
      <dsp:spPr>
        <a:xfrm>
          <a:off x="4428258" y="858936"/>
          <a:ext cx="1674011" cy="1102745"/>
        </a:xfrm>
        <a:prstGeom prst="ellipse">
          <a:avLst/>
        </a:prstGeom>
        <a:gradFill rotWithShape="0">
          <a:gsLst>
            <a:gs pos="0">
              <a:schemeClr val="accent2">
                <a:hueOff val="936304"/>
                <a:satOff val="-1168"/>
                <a:lumOff val="275"/>
                <a:alphaOff val="0"/>
                <a:tint val="50000"/>
                <a:satMod val="300000"/>
              </a:schemeClr>
            </a:gs>
            <a:gs pos="35000">
              <a:schemeClr val="accent2">
                <a:hueOff val="936304"/>
                <a:satOff val="-1168"/>
                <a:lumOff val="275"/>
                <a:alphaOff val="0"/>
                <a:tint val="37000"/>
                <a:satMod val="300000"/>
              </a:schemeClr>
            </a:gs>
            <a:gs pos="100000">
              <a:schemeClr val="accent2">
                <a:hueOff val="936304"/>
                <a:satOff val="-1168"/>
                <a:lumOff val="27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NI" sz="1100" b="1" kern="1200" dirty="0" smtClean="0"/>
            <a:t>PUBLIC ADMINISTRATION ALIGNED TO THE DEVELOPMENT </a:t>
          </a:r>
        </a:p>
      </dsp:txBody>
      <dsp:txXfrm>
        <a:off x="4673411" y="1020429"/>
        <a:ext cx="1183705" cy="779759"/>
      </dsp:txXfrm>
    </dsp:sp>
    <dsp:sp modelId="{0A8003FC-449F-4588-AC41-07A4AF098C13}">
      <dsp:nvSpPr>
        <dsp:cNvPr id="0" name=""/>
        <dsp:cNvSpPr/>
      </dsp:nvSpPr>
      <dsp:spPr>
        <a:xfrm>
          <a:off x="4407753" y="2574823"/>
          <a:ext cx="1715022" cy="1102745"/>
        </a:xfrm>
        <a:prstGeom prst="ellipse">
          <a:avLst/>
        </a:prstGeom>
        <a:gradFill rotWithShape="0">
          <a:gsLst>
            <a:gs pos="0">
              <a:schemeClr val="accent2">
                <a:hueOff val="1872608"/>
                <a:satOff val="-2336"/>
                <a:lumOff val="549"/>
                <a:alphaOff val="0"/>
                <a:tint val="50000"/>
                <a:satMod val="300000"/>
              </a:schemeClr>
            </a:gs>
            <a:gs pos="35000">
              <a:schemeClr val="accent2">
                <a:hueOff val="1872608"/>
                <a:satOff val="-2336"/>
                <a:lumOff val="549"/>
                <a:alphaOff val="0"/>
                <a:tint val="37000"/>
                <a:satMod val="300000"/>
              </a:schemeClr>
            </a:gs>
            <a:gs pos="100000">
              <a:schemeClr val="accent2">
                <a:hueOff val="1872608"/>
                <a:satOff val="-2336"/>
                <a:lumOff val="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t>CONSTRUCTION AND OPERATION OF THE GRAND CANAL AND OTHER PROJECTS </a:t>
          </a:r>
          <a:endParaRPr lang="es-NI" sz="1100" b="1" kern="1200" dirty="0" smtClean="0"/>
        </a:p>
      </dsp:txBody>
      <dsp:txXfrm>
        <a:off x="4658912" y="2736316"/>
        <a:ext cx="1212704" cy="779759"/>
      </dsp:txXfrm>
    </dsp:sp>
    <dsp:sp modelId="{F8BA254C-C21A-40B3-B2CF-8CE07641E73F}">
      <dsp:nvSpPr>
        <dsp:cNvPr id="0" name=""/>
        <dsp:cNvSpPr/>
      </dsp:nvSpPr>
      <dsp:spPr>
        <a:xfrm>
          <a:off x="2879163" y="3432766"/>
          <a:ext cx="1800199" cy="1102745"/>
        </a:xfrm>
        <a:prstGeom prst="ellipse">
          <a:avLst/>
        </a:prstGeom>
        <a:gradFill rotWithShape="0">
          <a:gsLst>
            <a:gs pos="0">
              <a:schemeClr val="accent2">
                <a:hueOff val="2808911"/>
                <a:satOff val="-3503"/>
                <a:lumOff val="824"/>
                <a:alphaOff val="0"/>
                <a:tint val="50000"/>
                <a:satMod val="300000"/>
              </a:schemeClr>
            </a:gs>
            <a:gs pos="35000">
              <a:schemeClr val="accent2">
                <a:hueOff val="2808911"/>
                <a:satOff val="-3503"/>
                <a:lumOff val="824"/>
                <a:alphaOff val="0"/>
                <a:tint val="37000"/>
                <a:satMod val="300000"/>
              </a:schemeClr>
            </a:gs>
            <a:gs pos="100000">
              <a:schemeClr val="accent2">
                <a:hueOff val="2808911"/>
                <a:satOff val="-3503"/>
                <a:lumOff val="8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t>TRANSFORMATION OF CURRENT AGRICULTURAL ECONOMY </a:t>
          </a:r>
          <a:endParaRPr lang="es-NI" sz="1100" b="1" kern="1200" dirty="0" smtClean="0"/>
        </a:p>
      </dsp:txBody>
      <dsp:txXfrm>
        <a:off x="3142796" y="3594259"/>
        <a:ext cx="1272933" cy="779759"/>
      </dsp:txXfrm>
    </dsp:sp>
    <dsp:sp modelId="{A09A4D18-F293-4A01-8AF4-986E94748120}">
      <dsp:nvSpPr>
        <dsp:cNvPr id="0" name=""/>
        <dsp:cNvSpPr/>
      </dsp:nvSpPr>
      <dsp:spPr>
        <a:xfrm>
          <a:off x="1512170" y="2574823"/>
          <a:ext cx="1562182" cy="1102745"/>
        </a:xfrm>
        <a:prstGeom prst="ellipse">
          <a:avLst/>
        </a:prstGeom>
        <a:gradFill rotWithShape="0">
          <a:gsLst>
            <a:gs pos="0">
              <a:schemeClr val="accent2">
                <a:hueOff val="3745215"/>
                <a:satOff val="-4671"/>
                <a:lumOff val="1098"/>
                <a:alphaOff val="0"/>
                <a:tint val="50000"/>
                <a:satMod val="300000"/>
              </a:schemeClr>
            </a:gs>
            <a:gs pos="35000">
              <a:schemeClr val="accent2">
                <a:hueOff val="3745215"/>
                <a:satOff val="-4671"/>
                <a:lumOff val="1098"/>
                <a:alphaOff val="0"/>
                <a:tint val="37000"/>
                <a:satMod val="300000"/>
              </a:schemeClr>
            </a:gs>
            <a:gs pos="100000">
              <a:schemeClr val="accent2">
                <a:hueOff val="3745215"/>
                <a:satOff val="-4671"/>
                <a:lumOff val="109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t>MITIGATION AND ADAPTATION TO CLIMATE CHANGE </a:t>
          </a:r>
          <a:endParaRPr lang="es-NI" sz="1100" b="1" kern="1200" dirty="0" smtClean="0"/>
        </a:p>
      </dsp:txBody>
      <dsp:txXfrm>
        <a:off x="1740946" y="2736316"/>
        <a:ext cx="1104630" cy="779759"/>
      </dsp:txXfrm>
    </dsp:sp>
    <dsp:sp modelId="{A4A69B35-FA1D-4E63-AEEA-F5A9AF080C7F}">
      <dsp:nvSpPr>
        <dsp:cNvPr id="0" name=""/>
        <dsp:cNvSpPr/>
      </dsp:nvSpPr>
      <dsp:spPr>
        <a:xfrm>
          <a:off x="1152124" y="858928"/>
          <a:ext cx="1998428" cy="1102745"/>
        </a:xfrm>
        <a:prstGeom prst="ellipse">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NI" sz="1100" b="1" kern="1200" dirty="0" smtClean="0"/>
            <a:t>INNOVATION AND ENTREPRENEURSHIP</a:t>
          </a:r>
        </a:p>
      </dsp:txBody>
      <dsp:txXfrm>
        <a:off x="1444787" y="1020421"/>
        <a:ext cx="1413102" cy="7797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7D0FE-49AB-412F-9173-E370D39D58BF}">
      <dsp:nvSpPr>
        <dsp:cNvPr id="0" name=""/>
        <dsp:cNvSpPr/>
      </dsp:nvSpPr>
      <dsp:spPr>
        <a:xfrm>
          <a:off x="0" y="4667"/>
          <a:ext cx="7272809" cy="1069318"/>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F6103B-8189-4DD5-AC74-14907BE8EEA9}">
      <dsp:nvSpPr>
        <dsp:cNvPr id="0" name=""/>
        <dsp:cNvSpPr/>
      </dsp:nvSpPr>
      <dsp:spPr>
        <a:xfrm>
          <a:off x="300985" y="50151"/>
          <a:ext cx="1276825" cy="1437463"/>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2C1A99-FE6D-4BDC-9AD4-9F5F1FC8840C}">
      <dsp:nvSpPr>
        <dsp:cNvPr id="0" name=""/>
        <dsp:cNvSpPr/>
      </dsp:nvSpPr>
      <dsp:spPr>
        <a:xfrm rot="10800000">
          <a:off x="219613" y="1516838"/>
          <a:ext cx="1553028" cy="709278"/>
        </a:xfrm>
        <a:prstGeom prst="round2SameRect">
          <a:avLst>
            <a:gd name="adj1" fmla="val 10500"/>
            <a:gd name="adj2" fmla="val 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NI" sz="1600" b="1" kern="1200" dirty="0" smtClean="0">
              <a:solidFill>
                <a:srgbClr val="C00000"/>
              </a:solidFill>
            </a:rPr>
            <a:t>Acoyapa-San Carlos &amp; Santa Fe Bridges</a:t>
          </a:r>
        </a:p>
      </dsp:txBody>
      <dsp:txXfrm rot="10800000">
        <a:off x="241426" y="1516838"/>
        <a:ext cx="1509402" cy="687465"/>
      </dsp:txXfrm>
    </dsp:sp>
    <dsp:sp modelId="{1E4ABC68-C4D6-45B3-8F61-4A9877C19A6E}">
      <dsp:nvSpPr>
        <dsp:cNvPr id="0" name=""/>
        <dsp:cNvSpPr/>
      </dsp:nvSpPr>
      <dsp:spPr>
        <a:xfrm>
          <a:off x="2103179" y="78027"/>
          <a:ext cx="1276825" cy="1362748"/>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2042B2-82B6-40D7-B6BC-4614808A8C43}">
      <dsp:nvSpPr>
        <dsp:cNvPr id="0" name=""/>
        <dsp:cNvSpPr/>
      </dsp:nvSpPr>
      <dsp:spPr>
        <a:xfrm rot="10800000">
          <a:off x="1986228" y="1444829"/>
          <a:ext cx="1682536" cy="720074"/>
        </a:xfrm>
        <a:prstGeom prst="round2SameRect">
          <a:avLst>
            <a:gd name="adj1" fmla="val 10500"/>
            <a:gd name="adj2" fmla="val 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b="1" kern="1200" dirty="0" smtClean="0">
              <a:solidFill>
                <a:srgbClr val="C00000"/>
              </a:solidFill>
            </a:rPr>
            <a:t>Roads improvements in the Caribbean Coast</a:t>
          </a:r>
          <a:endParaRPr lang="es-NI" sz="1500" b="1" kern="1200" dirty="0">
            <a:solidFill>
              <a:srgbClr val="C00000"/>
            </a:solidFill>
          </a:endParaRPr>
        </a:p>
      </dsp:txBody>
      <dsp:txXfrm rot="10800000">
        <a:off x="2008373" y="1444829"/>
        <a:ext cx="1638246" cy="697929"/>
      </dsp:txXfrm>
    </dsp:sp>
    <dsp:sp modelId="{8F83E96B-7621-49C6-9F73-B85676262ABD}">
      <dsp:nvSpPr>
        <dsp:cNvPr id="0" name=""/>
        <dsp:cNvSpPr/>
      </dsp:nvSpPr>
      <dsp:spPr>
        <a:xfrm>
          <a:off x="3943889" y="14001"/>
          <a:ext cx="1276825" cy="1341623"/>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3DED45-3638-4DAD-A505-42B420F52B81}">
      <dsp:nvSpPr>
        <dsp:cNvPr id="0" name=""/>
        <dsp:cNvSpPr/>
      </dsp:nvSpPr>
      <dsp:spPr>
        <a:xfrm rot="10800000">
          <a:off x="3710543" y="1378959"/>
          <a:ext cx="1743517" cy="997303"/>
        </a:xfrm>
        <a:prstGeom prst="round2SameRect">
          <a:avLst>
            <a:gd name="adj1" fmla="val 10500"/>
            <a:gd name="adj2" fmla="val 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488950">
            <a:lnSpc>
              <a:spcPct val="80000"/>
            </a:lnSpc>
            <a:spcBef>
              <a:spcPct val="0"/>
            </a:spcBef>
            <a:spcAft>
              <a:spcPts val="0"/>
            </a:spcAft>
          </a:pPr>
          <a:r>
            <a:rPr lang="es-NI" sz="1100" b="1" kern="1200" dirty="0" smtClean="0">
              <a:solidFill>
                <a:srgbClr val="C00000"/>
              </a:solidFill>
            </a:rPr>
            <a:t> </a:t>
          </a:r>
          <a:r>
            <a:rPr lang="es-NI" sz="1400" b="1" kern="1200" dirty="0" smtClean="0">
              <a:solidFill>
                <a:srgbClr val="C00000"/>
              </a:solidFill>
            </a:rPr>
            <a:t>La Costanera;</a:t>
          </a:r>
        </a:p>
        <a:p>
          <a:pPr lvl="0" algn="ctr" defTabSz="488950">
            <a:lnSpc>
              <a:spcPct val="80000"/>
            </a:lnSpc>
            <a:spcBef>
              <a:spcPct val="0"/>
            </a:spcBef>
            <a:spcAft>
              <a:spcPts val="0"/>
            </a:spcAft>
          </a:pPr>
          <a:r>
            <a:rPr lang="es-NI" sz="1100" b="0" kern="1200" dirty="0" smtClean="0">
              <a:solidFill>
                <a:srgbClr val="C00000"/>
              </a:solidFill>
            </a:rPr>
            <a:t>Managua – Rama; </a:t>
          </a:r>
        </a:p>
        <a:p>
          <a:pPr lvl="0" algn="ctr" defTabSz="488950">
            <a:lnSpc>
              <a:spcPct val="80000"/>
            </a:lnSpc>
            <a:spcBef>
              <a:spcPct val="0"/>
            </a:spcBef>
            <a:spcAft>
              <a:spcPts val="0"/>
            </a:spcAft>
          </a:pPr>
          <a:r>
            <a:rPr lang="es-NI" sz="1100" b="0" kern="1200" dirty="0" smtClean="0">
              <a:solidFill>
                <a:srgbClr val="C00000"/>
              </a:solidFill>
            </a:rPr>
            <a:t>La Libertad – Santo Domingo;</a:t>
          </a:r>
        </a:p>
        <a:p>
          <a:pPr lvl="0" algn="ctr" defTabSz="488950">
            <a:lnSpc>
              <a:spcPct val="80000"/>
            </a:lnSpc>
            <a:spcBef>
              <a:spcPct val="0"/>
            </a:spcBef>
            <a:spcAft>
              <a:spcPts val="0"/>
            </a:spcAft>
          </a:pPr>
          <a:r>
            <a:rPr lang="es-NI" sz="1100" b="0" kern="1200" dirty="0" smtClean="0">
              <a:solidFill>
                <a:srgbClr val="C00000"/>
              </a:solidFill>
            </a:rPr>
            <a:t>Boaco – Muy Muy – Río Blanco; </a:t>
          </a:r>
        </a:p>
        <a:p>
          <a:pPr lvl="0" algn="ctr" defTabSz="488950">
            <a:lnSpc>
              <a:spcPct val="80000"/>
            </a:lnSpc>
            <a:spcBef>
              <a:spcPct val="0"/>
            </a:spcBef>
            <a:spcAft>
              <a:spcPts val="0"/>
            </a:spcAft>
          </a:pPr>
          <a:r>
            <a:rPr lang="es-NI" sz="1100" b="0" kern="1200" dirty="0" smtClean="0">
              <a:solidFill>
                <a:srgbClr val="C00000"/>
              </a:solidFill>
            </a:rPr>
            <a:t>Ruta alterna a Masaya; </a:t>
          </a:r>
        </a:p>
      </dsp:txBody>
      <dsp:txXfrm rot="10800000">
        <a:off x="3741214" y="1378959"/>
        <a:ext cx="1682175" cy="966632"/>
      </dsp:txXfrm>
    </dsp:sp>
    <dsp:sp modelId="{26443A4D-7427-4682-817A-82B868BF3B31}">
      <dsp:nvSpPr>
        <dsp:cNvPr id="0" name=""/>
        <dsp:cNvSpPr/>
      </dsp:nvSpPr>
      <dsp:spPr>
        <a:xfrm>
          <a:off x="5732645" y="0"/>
          <a:ext cx="1276825" cy="1332001"/>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0AA09E-65C7-4BA2-997C-C10DADC18701}">
      <dsp:nvSpPr>
        <dsp:cNvPr id="0" name=""/>
        <dsp:cNvSpPr/>
      </dsp:nvSpPr>
      <dsp:spPr>
        <a:xfrm rot="10800000">
          <a:off x="5636813" y="1488690"/>
          <a:ext cx="1471451" cy="887572"/>
        </a:xfrm>
        <a:prstGeom prst="round2SameRect">
          <a:avLst>
            <a:gd name="adj1" fmla="val 10500"/>
            <a:gd name="adj2" fmla="val 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80000"/>
            </a:lnSpc>
            <a:spcBef>
              <a:spcPct val="0"/>
            </a:spcBef>
            <a:spcAft>
              <a:spcPts val="0"/>
            </a:spcAft>
          </a:pPr>
          <a:r>
            <a:rPr lang="es-NI" sz="1600" b="1" kern="1200" dirty="0" err="1" smtClean="0">
              <a:solidFill>
                <a:srgbClr val="C00000"/>
              </a:solidFill>
            </a:rPr>
            <a:t>Nejapa</a:t>
          </a:r>
          <a:r>
            <a:rPr lang="es-NI" sz="1600" b="1" kern="1200" dirty="0" smtClean="0">
              <a:solidFill>
                <a:srgbClr val="C00000"/>
              </a:solidFill>
            </a:rPr>
            <a:t> – Port Sandino</a:t>
          </a:r>
        </a:p>
      </dsp:txBody>
      <dsp:txXfrm rot="10800000">
        <a:off x="5664109" y="1488690"/>
        <a:ext cx="1416859" cy="86027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AAB84-DF90-49D7-B062-156F5D86F18F}">
      <dsp:nvSpPr>
        <dsp:cNvPr id="0" name=""/>
        <dsp:cNvSpPr/>
      </dsp:nvSpPr>
      <dsp:spPr>
        <a:xfrm>
          <a:off x="2952481" y="1656337"/>
          <a:ext cx="2880012" cy="288001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b="1" kern="1200" dirty="0" smtClean="0"/>
            <a:t>Multiplier effect of the Canal from now to 2020</a:t>
          </a:r>
          <a:endParaRPr lang="es-NI" sz="2900" b="1" kern="1200" dirty="0"/>
        </a:p>
      </dsp:txBody>
      <dsp:txXfrm>
        <a:off x="3374249" y="2078105"/>
        <a:ext cx="2036476" cy="2036476"/>
      </dsp:txXfrm>
    </dsp:sp>
    <dsp:sp modelId="{7B77B13D-7135-4FF9-BDA6-BC428C7830B6}">
      <dsp:nvSpPr>
        <dsp:cNvPr id="0" name=""/>
        <dsp:cNvSpPr/>
      </dsp:nvSpPr>
      <dsp:spPr>
        <a:xfrm>
          <a:off x="3276488" y="-256634"/>
          <a:ext cx="2231998" cy="2231998"/>
        </a:xfrm>
        <a:prstGeom prst="ellipse">
          <a:avLst/>
        </a:prstGeom>
        <a:solidFill>
          <a:schemeClr val="accent2">
            <a:alpha val="50000"/>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NI" sz="1600" b="1" kern="1200" dirty="0" smtClean="0"/>
            <a:t>Canal </a:t>
          </a:r>
          <a:r>
            <a:rPr lang="es-NI" sz="1600" b="1" kern="1200" dirty="0" err="1" smtClean="0"/>
            <a:t>construction</a:t>
          </a:r>
          <a:r>
            <a:rPr lang="es-NI" sz="1600" b="1" kern="1200" dirty="0" smtClean="0"/>
            <a:t> and </a:t>
          </a:r>
          <a:r>
            <a:rPr lang="es-NI" sz="1600" b="1" kern="1200" dirty="0" err="1" smtClean="0"/>
            <a:t>complementary</a:t>
          </a:r>
          <a:r>
            <a:rPr lang="es-NI" sz="1600" b="1" kern="1200" dirty="0" smtClean="0"/>
            <a:t> </a:t>
          </a:r>
          <a:r>
            <a:rPr lang="es-NI" sz="1600" b="1" kern="1200" dirty="0" err="1" smtClean="0"/>
            <a:t>infrastructure</a:t>
          </a:r>
          <a:endParaRPr lang="es-NI" sz="1600" b="1" kern="1200" dirty="0" smtClean="0"/>
        </a:p>
        <a:p>
          <a:pPr lvl="0" algn="ctr" defTabSz="711200">
            <a:lnSpc>
              <a:spcPct val="90000"/>
            </a:lnSpc>
            <a:spcBef>
              <a:spcPct val="0"/>
            </a:spcBef>
            <a:spcAft>
              <a:spcPct val="35000"/>
            </a:spcAft>
          </a:pPr>
          <a:r>
            <a:rPr lang="en-US" sz="1600" b="1" kern="1200" dirty="0" smtClean="0"/>
            <a:t>Operation and Administration of the World and Regional Logistics Center</a:t>
          </a:r>
          <a:endParaRPr lang="es-NI" sz="1600" b="1" kern="1200" dirty="0"/>
        </a:p>
      </dsp:txBody>
      <dsp:txXfrm>
        <a:off x="3603357" y="70235"/>
        <a:ext cx="1578260" cy="1578260"/>
      </dsp:txXfrm>
    </dsp:sp>
    <dsp:sp modelId="{97E85225-9F96-4710-8658-7E87A627B892}">
      <dsp:nvSpPr>
        <dsp:cNvPr id="0" name=""/>
        <dsp:cNvSpPr/>
      </dsp:nvSpPr>
      <dsp:spPr>
        <a:xfrm>
          <a:off x="5513467" y="1980344"/>
          <a:ext cx="2231998" cy="2231998"/>
        </a:xfrm>
        <a:prstGeom prst="ellipse">
          <a:avLst/>
        </a:prstGeom>
        <a:solidFill>
          <a:schemeClr val="accent2">
            <a:alpha val="50000"/>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NI" sz="1800" b="1" kern="1200" dirty="0" smtClean="0"/>
            <a:t>Great formal </a:t>
          </a:r>
          <a:r>
            <a:rPr lang="es-NI" sz="1800" b="1" kern="1200" dirty="0" err="1" smtClean="0"/>
            <a:t>employment</a:t>
          </a:r>
          <a:r>
            <a:rPr lang="es-NI" sz="1800" b="1" kern="1200" dirty="0" smtClean="0"/>
            <a:t> </a:t>
          </a:r>
          <a:r>
            <a:rPr lang="es-NI" sz="1800" b="1" kern="1200" dirty="0" err="1" smtClean="0"/>
            <a:t>growth</a:t>
          </a:r>
          <a:endParaRPr lang="es-NI" sz="1800" b="1" kern="1200" dirty="0"/>
        </a:p>
      </dsp:txBody>
      <dsp:txXfrm>
        <a:off x="5840336" y="2307213"/>
        <a:ext cx="1578260" cy="1578260"/>
      </dsp:txXfrm>
    </dsp:sp>
    <dsp:sp modelId="{A204982C-0017-4159-9F06-34714BA03562}">
      <dsp:nvSpPr>
        <dsp:cNvPr id="0" name=""/>
        <dsp:cNvSpPr/>
      </dsp:nvSpPr>
      <dsp:spPr>
        <a:xfrm>
          <a:off x="3276488" y="4217323"/>
          <a:ext cx="2231998" cy="2231998"/>
        </a:xfrm>
        <a:prstGeom prst="ellipse">
          <a:avLst/>
        </a:prstGeom>
        <a:solidFill>
          <a:schemeClr val="accent2">
            <a:alpha val="50000"/>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Increased income of Central Government</a:t>
          </a:r>
          <a:endParaRPr lang="es-NI" sz="1800" b="1" kern="1200" dirty="0"/>
        </a:p>
      </dsp:txBody>
      <dsp:txXfrm>
        <a:off x="3603357" y="4544192"/>
        <a:ext cx="1578260" cy="1578260"/>
      </dsp:txXfrm>
    </dsp:sp>
    <dsp:sp modelId="{B249FFC5-40D8-419B-95E0-390693CED869}">
      <dsp:nvSpPr>
        <dsp:cNvPr id="0" name=""/>
        <dsp:cNvSpPr/>
      </dsp:nvSpPr>
      <dsp:spPr>
        <a:xfrm>
          <a:off x="1039509" y="1980344"/>
          <a:ext cx="2231998" cy="2231998"/>
        </a:xfrm>
        <a:prstGeom prst="ellipse">
          <a:avLst/>
        </a:prstGeom>
        <a:solidFill>
          <a:schemeClr val="accent2">
            <a:alpha val="50000"/>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Increased investment, trade growth, accelerating growth</a:t>
          </a:r>
          <a:endParaRPr lang="es-NI" sz="1800" b="1" kern="1200" dirty="0"/>
        </a:p>
      </dsp:txBody>
      <dsp:txXfrm>
        <a:off x="1366378" y="2307213"/>
        <a:ext cx="1578260" cy="157826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612A78-5080-4C19-8448-68CF9C7F991F}">
      <dsp:nvSpPr>
        <dsp:cNvPr id="0" name=""/>
        <dsp:cNvSpPr/>
      </dsp:nvSpPr>
      <dsp:spPr>
        <a:xfrm>
          <a:off x="4065" y="1366133"/>
          <a:ext cx="2292365" cy="2519992"/>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s-NI" sz="1800" b="1" kern="1200" smtClean="0"/>
            <a:t>Formal Employment</a:t>
          </a:r>
          <a:endParaRPr lang="es-NI" sz="1800" b="1" kern="1200" dirty="0"/>
        </a:p>
        <a:p>
          <a:pPr marL="171450" lvl="1" indent="-171450" algn="l" defTabSz="800100">
            <a:lnSpc>
              <a:spcPct val="90000"/>
            </a:lnSpc>
            <a:spcBef>
              <a:spcPct val="0"/>
            </a:spcBef>
            <a:spcAft>
              <a:spcPct val="15000"/>
            </a:spcAft>
            <a:buChar char="••"/>
          </a:pPr>
          <a:r>
            <a:rPr lang="en-US" sz="1800" b="1" kern="1200" dirty="0" smtClean="0"/>
            <a:t>Growth of resources for social programs</a:t>
          </a:r>
          <a:endParaRPr lang="es-NI" sz="1800" b="1" kern="1200" dirty="0" smtClean="0"/>
        </a:p>
      </dsp:txBody>
      <dsp:txXfrm>
        <a:off x="62057" y="1424125"/>
        <a:ext cx="2176381" cy="1864009"/>
      </dsp:txXfrm>
    </dsp:sp>
    <dsp:sp modelId="{A2A7ABAE-BCCD-4F0F-B525-097CA5378486}">
      <dsp:nvSpPr>
        <dsp:cNvPr id="0" name=""/>
        <dsp:cNvSpPr/>
      </dsp:nvSpPr>
      <dsp:spPr>
        <a:xfrm>
          <a:off x="1141857" y="2565282"/>
          <a:ext cx="2456121" cy="2456121"/>
        </a:xfrm>
        <a:prstGeom prst="leftCircularArrow">
          <a:avLst>
            <a:gd name="adj1" fmla="val 2481"/>
            <a:gd name="adj2" fmla="val 300496"/>
            <a:gd name="adj3" fmla="val 1218746"/>
            <a:gd name="adj4" fmla="val 8167229"/>
            <a:gd name="adj5" fmla="val 289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12F9FF-DFFA-4B30-A222-53B38DF28CFF}">
      <dsp:nvSpPr>
        <dsp:cNvPr id="0" name=""/>
        <dsp:cNvSpPr/>
      </dsp:nvSpPr>
      <dsp:spPr>
        <a:xfrm>
          <a:off x="513480" y="3338817"/>
          <a:ext cx="2037658" cy="125999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NI" sz="2400" b="1" kern="1200" dirty="0" err="1" smtClean="0"/>
            <a:t>Overcoming</a:t>
          </a:r>
          <a:r>
            <a:rPr lang="es-NI" sz="2400" b="1" kern="1200" dirty="0" smtClean="0"/>
            <a:t> of Extreme </a:t>
          </a:r>
          <a:r>
            <a:rPr lang="es-NI" sz="2400" b="1" kern="1200" dirty="0" err="1" smtClean="0"/>
            <a:t>Poverty</a:t>
          </a:r>
          <a:endParaRPr lang="es-NI" sz="2400" b="1" kern="1200" dirty="0"/>
        </a:p>
      </dsp:txBody>
      <dsp:txXfrm>
        <a:off x="550384" y="3375721"/>
        <a:ext cx="1963850" cy="1186190"/>
      </dsp:txXfrm>
    </dsp:sp>
    <dsp:sp modelId="{0B08F303-9631-4C84-A586-A6DCF8059D56}">
      <dsp:nvSpPr>
        <dsp:cNvPr id="0" name=""/>
        <dsp:cNvSpPr/>
      </dsp:nvSpPr>
      <dsp:spPr>
        <a:xfrm>
          <a:off x="2841263" y="864092"/>
          <a:ext cx="2292365" cy="3744423"/>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s-NI" sz="1800" b="1" kern="1200" dirty="0" err="1" smtClean="0"/>
            <a:t>Climate</a:t>
          </a:r>
          <a:r>
            <a:rPr lang="es-NI" sz="1800" b="1" kern="1200" dirty="0" smtClean="0"/>
            <a:t> </a:t>
          </a:r>
          <a:r>
            <a:rPr lang="es-NI" sz="1800" b="1" kern="1200" dirty="0" err="1" smtClean="0"/>
            <a:t>change</a:t>
          </a:r>
          <a:r>
            <a:rPr lang="es-NI" sz="1800" b="1" kern="1200" dirty="0" smtClean="0"/>
            <a:t> </a:t>
          </a:r>
          <a:r>
            <a:rPr lang="es-NI" sz="1800" b="1" kern="1200" dirty="0" err="1" smtClean="0"/>
            <a:t>adaptation</a:t>
          </a:r>
          <a:endParaRPr lang="es-NI" sz="1800" b="1" kern="1200" dirty="0"/>
        </a:p>
        <a:p>
          <a:pPr marL="171450" lvl="1" indent="-171450" algn="l" defTabSz="800100">
            <a:lnSpc>
              <a:spcPct val="90000"/>
            </a:lnSpc>
            <a:spcBef>
              <a:spcPct val="0"/>
            </a:spcBef>
            <a:spcAft>
              <a:spcPct val="15000"/>
            </a:spcAft>
            <a:buChar char="••"/>
          </a:pPr>
          <a:r>
            <a:rPr lang="es-NI" sz="1800" b="1" kern="1200" dirty="0" err="1" smtClean="0"/>
            <a:t>massive</a:t>
          </a:r>
          <a:r>
            <a:rPr lang="es-NI" sz="1800" b="1" kern="1200" dirty="0" smtClean="0"/>
            <a:t> </a:t>
          </a:r>
          <a:r>
            <a:rPr lang="es-NI" sz="1800" b="1" kern="1200" dirty="0" err="1" smtClean="0"/>
            <a:t>reforestation</a:t>
          </a:r>
          <a:endParaRPr lang="es-NI" sz="1800" b="1" kern="1200" dirty="0"/>
        </a:p>
        <a:p>
          <a:pPr marL="171450" lvl="1" indent="-171450" algn="l" defTabSz="800100">
            <a:lnSpc>
              <a:spcPct val="90000"/>
            </a:lnSpc>
            <a:spcBef>
              <a:spcPct val="0"/>
            </a:spcBef>
            <a:spcAft>
              <a:spcPct val="15000"/>
            </a:spcAft>
            <a:buChar char="••"/>
          </a:pPr>
          <a:r>
            <a:rPr lang="en-US" sz="1800" b="1" kern="1200" dirty="0" smtClean="0"/>
            <a:t>Recovery of soil and water sources</a:t>
          </a:r>
          <a:endParaRPr lang="es-NI" sz="1800" b="1" kern="1200" dirty="0" smtClean="0"/>
        </a:p>
        <a:p>
          <a:pPr marL="171450" lvl="1" indent="-171450" algn="l" defTabSz="800100">
            <a:lnSpc>
              <a:spcPct val="90000"/>
            </a:lnSpc>
            <a:spcBef>
              <a:spcPct val="0"/>
            </a:spcBef>
            <a:spcAft>
              <a:spcPct val="15000"/>
            </a:spcAft>
            <a:buChar char="••"/>
          </a:pPr>
          <a:r>
            <a:rPr lang="es-NI" sz="1800" b="1" kern="1200" dirty="0" err="1" smtClean="0"/>
            <a:t>Habitat</a:t>
          </a:r>
          <a:r>
            <a:rPr lang="es-NI" sz="1800" b="1" kern="1200" dirty="0" smtClean="0"/>
            <a:t> and </a:t>
          </a:r>
          <a:r>
            <a:rPr lang="es-NI" sz="1800" b="1" kern="1200" dirty="0" err="1" smtClean="0"/>
            <a:t>biodiversity</a:t>
          </a:r>
          <a:r>
            <a:rPr lang="es-NI" sz="1800" b="1" kern="1200" dirty="0" smtClean="0"/>
            <a:t> </a:t>
          </a:r>
          <a:r>
            <a:rPr lang="es-NI" sz="1800" b="1" kern="1200" dirty="0" err="1" smtClean="0"/>
            <a:t>restoration</a:t>
          </a:r>
          <a:endParaRPr lang="es-NI" sz="1800" b="1" kern="1200" dirty="0" smtClean="0"/>
        </a:p>
      </dsp:txBody>
      <dsp:txXfrm>
        <a:off x="2908404" y="1733609"/>
        <a:ext cx="2158083" cy="2807765"/>
      </dsp:txXfrm>
    </dsp:sp>
    <dsp:sp modelId="{A3A0F93B-E518-4AFA-8725-4434F862DBE5}">
      <dsp:nvSpPr>
        <dsp:cNvPr id="0" name=""/>
        <dsp:cNvSpPr/>
      </dsp:nvSpPr>
      <dsp:spPr>
        <a:xfrm>
          <a:off x="3797801" y="34204"/>
          <a:ext cx="2864939" cy="2864939"/>
        </a:xfrm>
        <a:prstGeom prst="circularArrow">
          <a:avLst>
            <a:gd name="adj1" fmla="val 2127"/>
            <a:gd name="adj2" fmla="val 255522"/>
            <a:gd name="adj3" fmla="val 20850803"/>
            <a:gd name="adj4" fmla="val 13857347"/>
            <a:gd name="adj5" fmla="val 2481"/>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AD46BC-70E2-401F-9234-39AE286F91C7}">
      <dsp:nvSpPr>
        <dsp:cNvPr id="0" name=""/>
        <dsp:cNvSpPr/>
      </dsp:nvSpPr>
      <dsp:spPr>
        <a:xfrm>
          <a:off x="3350678" y="405394"/>
          <a:ext cx="2037658" cy="1259998"/>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NI" sz="2400" b="1" kern="1200" dirty="0" err="1" smtClean="0"/>
            <a:t>Increasing</a:t>
          </a:r>
          <a:r>
            <a:rPr lang="es-NI" sz="2400" b="1" kern="1200" dirty="0" smtClean="0"/>
            <a:t> </a:t>
          </a:r>
          <a:r>
            <a:rPr lang="es-NI" sz="2400" b="1" kern="1200" dirty="0" err="1" smtClean="0"/>
            <a:t>resilience</a:t>
          </a:r>
          <a:r>
            <a:rPr lang="es-NI" sz="2400" b="1" kern="1200" dirty="0" smtClean="0"/>
            <a:t> of </a:t>
          </a:r>
          <a:r>
            <a:rPr lang="es-NI" sz="2400" b="1" kern="1200" dirty="0" err="1" smtClean="0"/>
            <a:t>ecosystems</a:t>
          </a:r>
          <a:endParaRPr lang="es-NI" sz="2400" b="1" kern="1200" dirty="0"/>
        </a:p>
      </dsp:txBody>
      <dsp:txXfrm>
        <a:off x="3387582" y="442298"/>
        <a:ext cx="1963850" cy="1186190"/>
      </dsp:txXfrm>
    </dsp:sp>
    <dsp:sp modelId="{D933A169-9D01-46FD-99D9-22A7FF50D936}">
      <dsp:nvSpPr>
        <dsp:cNvPr id="0" name=""/>
        <dsp:cNvSpPr/>
      </dsp:nvSpPr>
      <dsp:spPr>
        <a:xfrm>
          <a:off x="5678461" y="1366133"/>
          <a:ext cx="2292365" cy="2519992"/>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smtClean="0"/>
            <a:t>Combining economic Independence with political independence already achieved by the FSLN</a:t>
          </a:r>
          <a:endParaRPr lang="es-NI" sz="1800" b="1" kern="1200" dirty="0"/>
        </a:p>
      </dsp:txBody>
      <dsp:txXfrm>
        <a:off x="5736453" y="1424125"/>
        <a:ext cx="2176381" cy="1864009"/>
      </dsp:txXfrm>
    </dsp:sp>
    <dsp:sp modelId="{C32E81D2-6FBC-421A-BC1D-F0C3BEDF5680}">
      <dsp:nvSpPr>
        <dsp:cNvPr id="0" name=""/>
        <dsp:cNvSpPr/>
      </dsp:nvSpPr>
      <dsp:spPr>
        <a:xfrm>
          <a:off x="6187876" y="3338817"/>
          <a:ext cx="2037658" cy="1259998"/>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NI" sz="2400" b="1" kern="1200" dirty="0" err="1" smtClean="0"/>
            <a:t>Construction</a:t>
          </a:r>
          <a:r>
            <a:rPr lang="es-NI" sz="2400" b="1" kern="1200" dirty="0" smtClean="0"/>
            <a:t> of </a:t>
          </a:r>
          <a:r>
            <a:rPr lang="es-NI" sz="2400" b="1" kern="1200" dirty="0" err="1" smtClean="0"/>
            <a:t>economic</a:t>
          </a:r>
          <a:r>
            <a:rPr lang="es-NI" sz="2400" b="1" kern="1200" dirty="0" smtClean="0"/>
            <a:t> </a:t>
          </a:r>
          <a:r>
            <a:rPr lang="es-NI" sz="2400" b="1" kern="1200" dirty="0" err="1" smtClean="0"/>
            <a:t>independence</a:t>
          </a:r>
          <a:endParaRPr lang="es-NI" sz="2400" b="1" kern="1200" dirty="0"/>
        </a:p>
      </dsp:txBody>
      <dsp:txXfrm>
        <a:off x="6224780" y="3375721"/>
        <a:ext cx="1963850" cy="11861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1121F-698B-4FB1-A201-6E838D078CDB}">
      <dsp:nvSpPr>
        <dsp:cNvPr id="0" name=""/>
        <dsp:cNvSpPr/>
      </dsp:nvSpPr>
      <dsp:spPr>
        <a:xfrm>
          <a:off x="0" y="15244"/>
          <a:ext cx="6840759" cy="110172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9E3575-5A3D-4170-8E3B-0E3F8A5D2B72}">
      <dsp:nvSpPr>
        <dsp:cNvPr id="0" name=""/>
        <dsp:cNvSpPr/>
      </dsp:nvSpPr>
      <dsp:spPr>
        <a:xfrm>
          <a:off x="205222" y="45733"/>
          <a:ext cx="2009473" cy="165663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7C127C-D625-4E46-9051-8A5511BC78D3}">
      <dsp:nvSpPr>
        <dsp:cNvPr id="0" name=""/>
        <dsp:cNvSpPr/>
      </dsp:nvSpPr>
      <dsp:spPr>
        <a:xfrm rot="10800000">
          <a:off x="205222" y="1656189"/>
          <a:ext cx="2009473" cy="669679"/>
        </a:xfrm>
        <a:prstGeom prst="round2SameRect">
          <a:avLst>
            <a:gd name="adj1" fmla="val 10500"/>
            <a:gd name="adj2" fmla="val 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dirty="0" smtClean="0">
              <a:solidFill>
                <a:schemeClr val="tx1"/>
              </a:solidFill>
            </a:rPr>
            <a:t>Deep sea Port in the Caribbean</a:t>
          </a:r>
          <a:endParaRPr lang="es-NI" sz="1800" b="1" kern="1200" dirty="0">
            <a:solidFill>
              <a:schemeClr val="tx1"/>
            </a:solidFill>
          </a:endParaRPr>
        </a:p>
      </dsp:txBody>
      <dsp:txXfrm rot="10800000">
        <a:off x="225817" y="1656189"/>
        <a:ext cx="1968283" cy="649084"/>
      </dsp:txXfrm>
    </dsp:sp>
    <dsp:sp modelId="{B424FB8A-EDBC-460E-A8A9-1E46F1776D04}">
      <dsp:nvSpPr>
        <dsp:cNvPr id="0" name=""/>
        <dsp:cNvSpPr/>
      </dsp:nvSpPr>
      <dsp:spPr>
        <a:xfrm>
          <a:off x="2415643" y="72009"/>
          <a:ext cx="2009473" cy="152308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09EB81-D569-4BAB-83CA-ECFCBE83AE02}">
      <dsp:nvSpPr>
        <dsp:cNvPr id="0" name=""/>
        <dsp:cNvSpPr/>
      </dsp:nvSpPr>
      <dsp:spPr>
        <a:xfrm rot="10800000">
          <a:off x="2415643" y="1728192"/>
          <a:ext cx="2009473" cy="442853"/>
        </a:xfrm>
        <a:prstGeom prst="round2SameRect">
          <a:avLst>
            <a:gd name="adj1" fmla="val 10500"/>
            <a:gd name="adj2" fmla="val 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NI" sz="1800" b="1" kern="1200" dirty="0" err="1" smtClean="0">
              <a:solidFill>
                <a:schemeClr val="tx1"/>
              </a:solidFill>
            </a:rPr>
            <a:t>Bilwi</a:t>
          </a:r>
          <a:endParaRPr lang="es-NI" sz="1800" b="1" kern="1200" dirty="0">
            <a:solidFill>
              <a:schemeClr val="tx1"/>
            </a:solidFill>
          </a:endParaRPr>
        </a:p>
      </dsp:txBody>
      <dsp:txXfrm rot="10800000">
        <a:off x="2429262" y="1728192"/>
        <a:ext cx="1982235" cy="429234"/>
      </dsp:txXfrm>
    </dsp:sp>
    <dsp:sp modelId="{EADA7179-961E-4145-A2CA-B8EC18B688E0}">
      <dsp:nvSpPr>
        <dsp:cNvPr id="0" name=""/>
        <dsp:cNvSpPr/>
      </dsp:nvSpPr>
      <dsp:spPr>
        <a:xfrm>
          <a:off x="4626063" y="97100"/>
          <a:ext cx="2009473" cy="1379063"/>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0327C5-6FAD-4752-986D-D09284CB88AA}">
      <dsp:nvSpPr>
        <dsp:cNvPr id="0" name=""/>
        <dsp:cNvSpPr/>
      </dsp:nvSpPr>
      <dsp:spPr>
        <a:xfrm rot="10800000">
          <a:off x="4626063" y="1440163"/>
          <a:ext cx="2009473" cy="936107"/>
        </a:xfrm>
        <a:prstGeom prst="round2SameRect">
          <a:avLst>
            <a:gd name="adj1" fmla="val 10500"/>
            <a:gd name="adj2" fmla="val 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s-NI" sz="1400" b="1" kern="1200" dirty="0" smtClean="0">
              <a:solidFill>
                <a:schemeClr val="tx1"/>
              </a:solidFill>
            </a:rPr>
            <a:t>Harbor </a:t>
          </a:r>
          <a:r>
            <a:rPr lang="es-NI" sz="1400" b="1" kern="1200" dirty="0" err="1" smtClean="0">
              <a:solidFill>
                <a:schemeClr val="tx1"/>
              </a:solidFill>
            </a:rPr>
            <a:t>Cruise</a:t>
          </a:r>
          <a:r>
            <a:rPr lang="es-NI" sz="1400" b="1" kern="1200" dirty="0" smtClean="0">
              <a:solidFill>
                <a:schemeClr val="tx1"/>
              </a:solidFill>
            </a:rPr>
            <a:t>, San Juan del Sur, Rivas </a:t>
          </a:r>
        </a:p>
        <a:p>
          <a:pPr lvl="0" algn="ctr" defTabSz="622300">
            <a:lnSpc>
              <a:spcPct val="90000"/>
            </a:lnSpc>
            <a:spcBef>
              <a:spcPct val="0"/>
            </a:spcBef>
            <a:spcAft>
              <a:spcPct val="35000"/>
            </a:spcAft>
          </a:pPr>
          <a:r>
            <a:rPr lang="es-NI" sz="1400" b="1" kern="1200" dirty="0" smtClean="0">
              <a:solidFill>
                <a:schemeClr val="tx1"/>
              </a:solidFill>
            </a:rPr>
            <a:t>(ROYAL CARIBBEAN)</a:t>
          </a:r>
        </a:p>
      </dsp:txBody>
      <dsp:txXfrm rot="10800000">
        <a:off x="4654852" y="1440163"/>
        <a:ext cx="1951895" cy="9073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7D0FE-49AB-412F-9173-E370D39D58BF}">
      <dsp:nvSpPr>
        <dsp:cNvPr id="0" name=""/>
        <dsp:cNvSpPr/>
      </dsp:nvSpPr>
      <dsp:spPr>
        <a:xfrm>
          <a:off x="0" y="-70813"/>
          <a:ext cx="6840759" cy="1427995"/>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F6103B-8189-4DD5-AC74-14907BE8EEA9}">
      <dsp:nvSpPr>
        <dsp:cNvPr id="0" name=""/>
        <dsp:cNvSpPr/>
      </dsp:nvSpPr>
      <dsp:spPr>
        <a:xfrm>
          <a:off x="231888" y="0"/>
          <a:ext cx="2009473" cy="1558716"/>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2C1A99-FE6D-4BDC-9AD4-9F5F1FC8840C}">
      <dsp:nvSpPr>
        <dsp:cNvPr id="0" name=""/>
        <dsp:cNvSpPr/>
      </dsp:nvSpPr>
      <dsp:spPr>
        <a:xfrm rot="10800000">
          <a:off x="205222" y="1585955"/>
          <a:ext cx="2009473" cy="1077146"/>
        </a:xfrm>
        <a:prstGeom prst="round2SameRect">
          <a:avLst>
            <a:gd name="adj1" fmla="val 10500"/>
            <a:gd name="adj2" fmla="val 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NI" sz="1800" b="1" kern="1200" dirty="0" smtClean="0">
              <a:solidFill>
                <a:srgbClr val="0070C0"/>
              </a:solidFill>
            </a:rPr>
            <a:t>Punta </a:t>
          </a:r>
          <a:r>
            <a:rPr lang="es-NI" sz="1800" b="1" kern="1200" dirty="0" err="1" smtClean="0">
              <a:solidFill>
                <a:srgbClr val="0070C0"/>
              </a:solidFill>
            </a:rPr>
            <a:t>Huete</a:t>
          </a:r>
          <a:r>
            <a:rPr lang="es-NI" sz="1800" b="1" kern="1200" dirty="0" smtClean="0">
              <a:solidFill>
                <a:srgbClr val="0070C0"/>
              </a:solidFill>
            </a:rPr>
            <a:t> (Managua)</a:t>
          </a:r>
          <a:endParaRPr lang="es-NI" sz="1800" b="1" kern="1200" dirty="0">
            <a:solidFill>
              <a:srgbClr val="0070C0"/>
            </a:solidFill>
          </a:endParaRPr>
        </a:p>
      </dsp:txBody>
      <dsp:txXfrm rot="10800000">
        <a:off x="238348" y="1585955"/>
        <a:ext cx="1943221" cy="1044020"/>
      </dsp:txXfrm>
    </dsp:sp>
    <dsp:sp modelId="{1E4ABC68-C4D6-45B3-8F61-4A9877C19A6E}">
      <dsp:nvSpPr>
        <dsp:cNvPr id="0" name=""/>
        <dsp:cNvSpPr/>
      </dsp:nvSpPr>
      <dsp:spPr>
        <a:xfrm>
          <a:off x="2415643" y="0"/>
          <a:ext cx="2009473" cy="1552300"/>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2042B2-82B6-40D7-B6BC-4614808A8C43}">
      <dsp:nvSpPr>
        <dsp:cNvPr id="0" name=""/>
        <dsp:cNvSpPr/>
      </dsp:nvSpPr>
      <dsp:spPr>
        <a:xfrm rot="10800000">
          <a:off x="2415643" y="1514071"/>
          <a:ext cx="2009473" cy="1022382"/>
        </a:xfrm>
        <a:prstGeom prst="round2SameRect">
          <a:avLst>
            <a:gd name="adj1" fmla="val 10500"/>
            <a:gd name="adj2" fmla="val 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NI" sz="1800" b="1" kern="1200" dirty="0" smtClean="0">
              <a:solidFill>
                <a:srgbClr val="0070C0"/>
              </a:solidFill>
            </a:rPr>
            <a:t>San Carlos, Rio San Juan</a:t>
          </a:r>
          <a:endParaRPr lang="es-NI" sz="1800" b="1" kern="1200" dirty="0">
            <a:solidFill>
              <a:srgbClr val="0070C0"/>
            </a:solidFill>
          </a:endParaRPr>
        </a:p>
      </dsp:txBody>
      <dsp:txXfrm rot="10800000">
        <a:off x="2447085" y="1514071"/>
        <a:ext cx="1946589" cy="990940"/>
      </dsp:txXfrm>
    </dsp:sp>
    <dsp:sp modelId="{8F83E96B-7621-49C6-9F73-B85676262ABD}">
      <dsp:nvSpPr>
        <dsp:cNvPr id="0" name=""/>
        <dsp:cNvSpPr/>
      </dsp:nvSpPr>
      <dsp:spPr>
        <a:xfrm>
          <a:off x="4626063" y="0"/>
          <a:ext cx="2009473" cy="1514317"/>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3DED45-3638-4DAD-A505-42B420F52B81}">
      <dsp:nvSpPr>
        <dsp:cNvPr id="0" name=""/>
        <dsp:cNvSpPr/>
      </dsp:nvSpPr>
      <dsp:spPr>
        <a:xfrm rot="10800000">
          <a:off x="4626063" y="1519621"/>
          <a:ext cx="2009473" cy="1077146"/>
        </a:xfrm>
        <a:prstGeom prst="round2SameRect">
          <a:avLst>
            <a:gd name="adj1" fmla="val 10500"/>
            <a:gd name="adj2" fmla="val 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NI" sz="1800" b="1" kern="1200" dirty="0" smtClean="0">
              <a:solidFill>
                <a:srgbClr val="0070C0"/>
              </a:solidFill>
            </a:rPr>
            <a:t>San Juan de Nicaragua (Rio San Juan)</a:t>
          </a:r>
          <a:endParaRPr lang="es-NI" sz="1800" b="1" kern="1200" dirty="0">
            <a:solidFill>
              <a:srgbClr val="0070C0"/>
            </a:solidFill>
          </a:endParaRPr>
        </a:p>
      </dsp:txBody>
      <dsp:txXfrm rot="10800000">
        <a:off x="4659189" y="1519621"/>
        <a:ext cx="1943221" cy="10440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7D0FE-49AB-412F-9173-E370D39D58BF}">
      <dsp:nvSpPr>
        <dsp:cNvPr id="0" name=""/>
        <dsp:cNvSpPr/>
      </dsp:nvSpPr>
      <dsp:spPr>
        <a:xfrm>
          <a:off x="0" y="0"/>
          <a:ext cx="7056783" cy="1215135"/>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F6103B-8189-4DD5-AC74-14907BE8EEA9}">
      <dsp:nvSpPr>
        <dsp:cNvPr id="0" name=""/>
        <dsp:cNvSpPr/>
      </dsp:nvSpPr>
      <dsp:spPr>
        <a:xfrm>
          <a:off x="296255" y="75339"/>
          <a:ext cx="1371696" cy="1574751"/>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2C1A99-FE6D-4BDC-9AD4-9F5F1FC8840C}">
      <dsp:nvSpPr>
        <dsp:cNvPr id="0" name=""/>
        <dsp:cNvSpPr/>
      </dsp:nvSpPr>
      <dsp:spPr>
        <a:xfrm rot="10800000">
          <a:off x="212513" y="1643248"/>
          <a:ext cx="1539181" cy="994199"/>
        </a:xfrm>
        <a:prstGeom prst="round2SameRect">
          <a:avLst>
            <a:gd name="adj1" fmla="val 10500"/>
            <a:gd name="adj2" fmla="val 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NI" sz="1800" b="1" kern="1200" dirty="0" err="1" smtClean="0">
              <a:solidFill>
                <a:srgbClr val="0070C0"/>
              </a:solidFill>
            </a:rPr>
            <a:t>Montelimar</a:t>
          </a:r>
          <a:r>
            <a:rPr lang="es-NI" sz="1800" b="1" kern="1200" dirty="0" smtClean="0">
              <a:solidFill>
                <a:srgbClr val="0070C0"/>
              </a:solidFill>
            </a:rPr>
            <a:t> (Managua)</a:t>
          </a:r>
          <a:endParaRPr lang="es-NI" sz="1800" b="1" kern="1200" dirty="0">
            <a:solidFill>
              <a:srgbClr val="0070C0"/>
            </a:solidFill>
          </a:endParaRPr>
        </a:p>
      </dsp:txBody>
      <dsp:txXfrm rot="10800000">
        <a:off x="243088" y="1643248"/>
        <a:ext cx="1478031" cy="963624"/>
      </dsp:txXfrm>
    </dsp:sp>
    <dsp:sp modelId="{1E4ABC68-C4D6-45B3-8F61-4A9877C19A6E}">
      <dsp:nvSpPr>
        <dsp:cNvPr id="0" name=""/>
        <dsp:cNvSpPr/>
      </dsp:nvSpPr>
      <dsp:spPr>
        <a:xfrm>
          <a:off x="1888864" y="64612"/>
          <a:ext cx="1371696" cy="1535088"/>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2042B2-82B6-40D7-B6BC-4614808A8C43}">
      <dsp:nvSpPr>
        <dsp:cNvPr id="0" name=""/>
        <dsp:cNvSpPr/>
      </dsp:nvSpPr>
      <dsp:spPr>
        <a:xfrm rot="10800000">
          <a:off x="1888864" y="1567625"/>
          <a:ext cx="1371696" cy="1128028"/>
        </a:xfrm>
        <a:prstGeom prst="round2SameRect">
          <a:avLst>
            <a:gd name="adj1" fmla="val 10500"/>
            <a:gd name="adj2" fmla="val 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NI" sz="1800" b="1" kern="1200" dirty="0" smtClean="0">
              <a:solidFill>
                <a:srgbClr val="0070C0"/>
              </a:solidFill>
            </a:rPr>
            <a:t>Playa Iguana (</a:t>
          </a:r>
          <a:r>
            <a:rPr lang="es-NI" sz="1800" b="1" kern="1200" dirty="0" err="1" smtClean="0">
              <a:solidFill>
                <a:srgbClr val="0070C0"/>
              </a:solidFill>
            </a:rPr>
            <a:t>Guacalito</a:t>
          </a:r>
          <a:r>
            <a:rPr lang="es-NI" sz="1800" b="1" kern="1200" dirty="0" smtClean="0">
              <a:solidFill>
                <a:srgbClr val="0070C0"/>
              </a:solidFill>
            </a:rPr>
            <a:t> de la Isla)</a:t>
          </a:r>
          <a:endParaRPr lang="es-NI" sz="1800" b="1" kern="1200" dirty="0">
            <a:solidFill>
              <a:srgbClr val="0070C0"/>
            </a:solidFill>
          </a:endParaRPr>
        </a:p>
      </dsp:txBody>
      <dsp:txXfrm rot="10800000">
        <a:off x="1923555" y="1567625"/>
        <a:ext cx="1302314" cy="1093337"/>
      </dsp:txXfrm>
    </dsp:sp>
    <dsp:sp modelId="{8F83E96B-7621-49C6-9F73-B85676262ABD}">
      <dsp:nvSpPr>
        <dsp:cNvPr id="0" name=""/>
        <dsp:cNvSpPr/>
      </dsp:nvSpPr>
      <dsp:spPr>
        <a:xfrm>
          <a:off x="3397731" y="54399"/>
          <a:ext cx="1371696" cy="1453838"/>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3DED45-3638-4DAD-A505-42B420F52B81}">
      <dsp:nvSpPr>
        <dsp:cNvPr id="0" name=""/>
        <dsp:cNvSpPr/>
      </dsp:nvSpPr>
      <dsp:spPr>
        <a:xfrm rot="10800000">
          <a:off x="3397731" y="1607740"/>
          <a:ext cx="1371696" cy="1047457"/>
        </a:xfrm>
        <a:prstGeom prst="round2SameRect">
          <a:avLst>
            <a:gd name="adj1" fmla="val 10500"/>
            <a:gd name="adj2" fmla="val 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NI" sz="1800" b="1" kern="1200" dirty="0" smtClean="0">
              <a:solidFill>
                <a:srgbClr val="0070C0"/>
              </a:solidFill>
            </a:rPr>
            <a:t>Isla  de </a:t>
          </a:r>
          <a:r>
            <a:rPr lang="es-NI" sz="1800" b="1" kern="1200" dirty="0" err="1" smtClean="0">
              <a:solidFill>
                <a:srgbClr val="0070C0"/>
              </a:solidFill>
            </a:rPr>
            <a:t>Ometepe</a:t>
          </a:r>
          <a:r>
            <a:rPr lang="es-NI" sz="1800" b="1" kern="1200" dirty="0" smtClean="0">
              <a:solidFill>
                <a:srgbClr val="0070C0"/>
              </a:solidFill>
            </a:rPr>
            <a:t> (Rivas)</a:t>
          </a:r>
          <a:endParaRPr lang="es-NI" sz="1800" b="1" kern="1200" dirty="0">
            <a:solidFill>
              <a:srgbClr val="0070C0"/>
            </a:solidFill>
          </a:endParaRPr>
        </a:p>
      </dsp:txBody>
      <dsp:txXfrm rot="10800000">
        <a:off x="3429944" y="1607740"/>
        <a:ext cx="1307270" cy="1015244"/>
      </dsp:txXfrm>
    </dsp:sp>
    <dsp:sp modelId="{E942C64D-F5FD-4173-BE91-C42A67171D04}">
      <dsp:nvSpPr>
        <dsp:cNvPr id="0" name=""/>
        <dsp:cNvSpPr/>
      </dsp:nvSpPr>
      <dsp:spPr>
        <a:xfrm>
          <a:off x="4902976" y="84386"/>
          <a:ext cx="1878168" cy="1388725"/>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84F8D9-564C-42B8-AF8E-F24C05774434}">
      <dsp:nvSpPr>
        <dsp:cNvPr id="0" name=""/>
        <dsp:cNvSpPr/>
      </dsp:nvSpPr>
      <dsp:spPr>
        <a:xfrm rot="10800000">
          <a:off x="4939545" y="1603310"/>
          <a:ext cx="1937672" cy="795618"/>
        </a:xfrm>
        <a:prstGeom prst="round2SameRect">
          <a:avLst>
            <a:gd name="adj1" fmla="val 10500"/>
            <a:gd name="adj2" fmla="val 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NI" sz="1800" b="1" kern="1200" dirty="0" err="1" smtClean="0">
              <a:solidFill>
                <a:srgbClr val="0070C0"/>
              </a:solidFill>
            </a:rPr>
            <a:t>Airports</a:t>
          </a:r>
          <a:r>
            <a:rPr lang="es-NI" sz="1800" b="1" kern="1200" dirty="0" smtClean="0">
              <a:solidFill>
                <a:srgbClr val="0070C0"/>
              </a:solidFill>
            </a:rPr>
            <a:t> </a:t>
          </a:r>
          <a:r>
            <a:rPr lang="es-NI" sz="1800" b="1" kern="1200" dirty="0" err="1" smtClean="0">
              <a:solidFill>
                <a:srgbClr val="0070C0"/>
              </a:solidFill>
            </a:rPr>
            <a:t>improvements</a:t>
          </a:r>
          <a:r>
            <a:rPr lang="es-NI" sz="1800" b="1" kern="1200" dirty="0" smtClean="0">
              <a:solidFill>
                <a:srgbClr val="0070C0"/>
              </a:solidFill>
            </a:rPr>
            <a:t> in </a:t>
          </a:r>
          <a:r>
            <a:rPr lang="es-NI" sz="1800" b="1" kern="1200" dirty="0" err="1" smtClean="0">
              <a:solidFill>
                <a:srgbClr val="0070C0"/>
              </a:solidFill>
            </a:rPr>
            <a:t>the</a:t>
          </a:r>
          <a:r>
            <a:rPr lang="es-NI" sz="1800" b="1" kern="1200" dirty="0" smtClean="0">
              <a:solidFill>
                <a:srgbClr val="0070C0"/>
              </a:solidFill>
            </a:rPr>
            <a:t> </a:t>
          </a:r>
          <a:r>
            <a:rPr lang="es-NI" sz="1800" b="1" kern="1200" dirty="0" err="1" smtClean="0">
              <a:solidFill>
                <a:srgbClr val="0070C0"/>
              </a:solidFill>
            </a:rPr>
            <a:t>Caribbean</a:t>
          </a:r>
          <a:endParaRPr lang="es-NI" sz="1800" b="1" kern="1200" dirty="0">
            <a:solidFill>
              <a:srgbClr val="0070C0"/>
            </a:solidFill>
          </a:endParaRPr>
        </a:p>
      </dsp:txBody>
      <dsp:txXfrm rot="10800000">
        <a:off x="4964013" y="1603310"/>
        <a:ext cx="1888736" cy="7711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0047F-DF18-42CC-AA61-3FD6D5FCC654}">
      <dsp:nvSpPr>
        <dsp:cNvPr id="0" name=""/>
        <dsp:cNvSpPr/>
      </dsp:nvSpPr>
      <dsp:spPr>
        <a:xfrm>
          <a:off x="3987" y="564966"/>
          <a:ext cx="1191718" cy="131833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1" kern="1200" dirty="0" smtClean="0"/>
            <a:t>2012</a:t>
          </a:r>
        </a:p>
        <a:p>
          <a:pPr lvl="0" algn="ctr" defTabSz="622300">
            <a:lnSpc>
              <a:spcPct val="90000"/>
            </a:lnSpc>
            <a:spcBef>
              <a:spcPct val="0"/>
            </a:spcBef>
            <a:spcAft>
              <a:spcPct val="35000"/>
            </a:spcAft>
          </a:pPr>
          <a:r>
            <a:rPr lang="es-MX" sz="1400" b="1" kern="1200" dirty="0" smtClean="0"/>
            <a:t>16.46% of GDP</a:t>
          </a:r>
          <a:endParaRPr lang="es-NI" sz="1400" b="1" kern="1200" dirty="0"/>
        </a:p>
      </dsp:txBody>
      <dsp:txXfrm>
        <a:off x="38891" y="599870"/>
        <a:ext cx="1121910" cy="1248530"/>
      </dsp:txXfrm>
    </dsp:sp>
    <dsp:sp modelId="{86355AC7-F99D-4E7A-933C-0C78A3541AC6}">
      <dsp:nvSpPr>
        <dsp:cNvPr id="0" name=""/>
        <dsp:cNvSpPr/>
      </dsp:nvSpPr>
      <dsp:spPr>
        <a:xfrm>
          <a:off x="1314877" y="1076362"/>
          <a:ext cx="252644" cy="295546"/>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s-NI" sz="1050" b="1" kern="1200">
            <a:solidFill>
              <a:schemeClr val="tx1"/>
            </a:solidFill>
          </a:endParaRPr>
        </a:p>
      </dsp:txBody>
      <dsp:txXfrm>
        <a:off x="1314877" y="1135471"/>
        <a:ext cx="176851" cy="177328"/>
      </dsp:txXfrm>
    </dsp:sp>
    <dsp:sp modelId="{A1A5CE9A-0305-4FAB-85A6-A94C02F00ADE}">
      <dsp:nvSpPr>
        <dsp:cNvPr id="0" name=""/>
        <dsp:cNvSpPr/>
      </dsp:nvSpPr>
      <dsp:spPr>
        <a:xfrm>
          <a:off x="1672392" y="564966"/>
          <a:ext cx="1191718" cy="131833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noProof="0" dirty="0" smtClean="0"/>
            <a:t>2013</a:t>
          </a:r>
        </a:p>
        <a:p>
          <a:pPr lvl="0" algn="ctr" defTabSz="622300">
            <a:lnSpc>
              <a:spcPct val="90000"/>
            </a:lnSpc>
            <a:spcBef>
              <a:spcPct val="0"/>
            </a:spcBef>
            <a:spcAft>
              <a:spcPct val="35000"/>
            </a:spcAft>
          </a:pPr>
          <a:r>
            <a:rPr lang="en-US" sz="1400" b="1" kern="1200" noProof="0" dirty="0" smtClean="0"/>
            <a:t>Estimated income US$ 1,897.40</a:t>
          </a:r>
        </a:p>
        <a:p>
          <a:pPr lvl="0" algn="ctr" defTabSz="622300">
            <a:lnSpc>
              <a:spcPct val="90000"/>
            </a:lnSpc>
            <a:spcBef>
              <a:spcPct val="0"/>
            </a:spcBef>
            <a:spcAft>
              <a:spcPct val="35000"/>
            </a:spcAft>
          </a:pPr>
          <a:r>
            <a:rPr lang="en-US" sz="1400" b="1" kern="1200" noProof="0" dirty="0" smtClean="0"/>
            <a:t>million</a:t>
          </a:r>
          <a:endParaRPr lang="en-US" sz="1400" b="1" kern="1200" noProof="0" dirty="0"/>
        </a:p>
      </dsp:txBody>
      <dsp:txXfrm>
        <a:off x="1707296" y="599870"/>
        <a:ext cx="1121910" cy="1248530"/>
      </dsp:txXfrm>
    </dsp:sp>
    <dsp:sp modelId="{0B9782AE-021D-4649-B13E-1145153061CB}">
      <dsp:nvSpPr>
        <dsp:cNvPr id="0" name=""/>
        <dsp:cNvSpPr/>
      </dsp:nvSpPr>
      <dsp:spPr>
        <a:xfrm>
          <a:off x="2983283" y="1076362"/>
          <a:ext cx="252644" cy="295546"/>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s-NI" sz="1050" b="1" kern="1200">
            <a:solidFill>
              <a:schemeClr val="tx1"/>
            </a:solidFill>
          </a:endParaRPr>
        </a:p>
      </dsp:txBody>
      <dsp:txXfrm>
        <a:off x="2983283" y="1135471"/>
        <a:ext cx="176851" cy="177328"/>
      </dsp:txXfrm>
    </dsp:sp>
    <dsp:sp modelId="{D7A92CB8-8CBC-49CF-8C8C-295D2A6358C6}">
      <dsp:nvSpPr>
        <dsp:cNvPr id="0" name=""/>
        <dsp:cNvSpPr/>
      </dsp:nvSpPr>
      <dsp:spPr>
        <a:xfrm>
          <a:off x="3340798" y="564966"/>
          <a:ext cx="1191718" cy="131833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noProof="0" dirty="0" smtClean="0"/>
            <a:t>2019</a:t>
          </a:r>
        </a:p>
        <a:p>
          <a:pPr lvl="0" algn="ctr" defTabSz="622300">
            <a:lnSpc>
              <a:spcPct val="90000"/>
            </a:lnSpc>
            <a:spcBef>
              <a:spcPct val="0"/>
            </a:spcBef>
            <a:spcAft>
              <a:spcPct val="35000"/>
            </a:spcAft>
          </a:pPr>
          <a:r>
            <a:rPr lang="en-US" sz="1400" b="1" kern="1200" noProof="0" dirty="0" smtClean="0"/>
            <a:t>Projected Income</a:t>
          </a:r>
        </a:p>
        <a:p>
          <a:pPr lvl="0" algn="ctr" defTabSz="622300">
            <a:lnSpc>
              <a:spcPct val="90000"/>
            </a:lnSpc>
            <a:spcBef>
              <a:spcPct val="0"/>
            </a:spcBef>
            <a:spcAft>
              <a:spcPct val="35000"/>
            </a:spcAft>
          </a:pPr>
          <a:r>
            <a:rPr lang="en-US" sz="1400" b="1" u="sng" kern="1200" noProof="0" dirty="0" smtClean="0"/>
            <a:t>US$ 4,081.25 million</a:t>
          </a:r>
          <a:endParaRPr lang="en-US" sz="1400" b="1" u="sng" kern="1200" noProof="0" dirty="0"/>
        </a:p>
      </dsp:txBody>
      <dsp:txXfrm>
        <a:off x="3375702" y="599870"/>
        <a:ext cx="1121910" cy="12485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9B1CD-9C3C-4FC0-9BF4-66D4C8EB6AB0}">
      <dsp:nvSpPr>
        <dsp:cNvPr id="0" name=""/>
        <dsp:cNvSpPr/>
      </dsp:nvSpPr>
      <dsp:spPr>
        <a:xfrm>
          <a:off x="616475" y="3523078"/>
          <a:ext cx="1090503" cy="953237"/>
        </a:xfrm>
        <a:prstGeom prst="rightArrow">
          <a:avLst>
            <a:gd name="adj1" fmla="val 70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1D7307-1B6B-4D2A-BBA4-CBBD6272098F}">
      <dsp:nvSpPr>
        <dsp:cNvPr id="0" name=""/>
        <dsp:cNvSpPr/>
      </dsp:nvSpPr>
      <dsp:spPr>
        <a:xfrm>
          <a:off x="875" y="3484802"/>
          <a:ext cx="1231200" cy="102978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50,000 jobs in the construction stage</a:t>
          </a:r>
          <a:endParaRPr lang="es-NI" sz="1400" b="1" kern="1200" dirty="0"/>
        </a:p>
      </dsp:txBody>
      <dsp:txXfrm>
        <a:off x="875" y="3484802"/>
        <a:ext cx="1231200" cy="1029789"/>
      </dsp:txXfrm>
    </dsp:sp>
    <dsp:sp modelId="{E281A45C-305B-451C-AA00-9DBCF6EE363A}">
      <dsp:nvSpPr>
        <dsp:cNvPr id="0" name=""/>
        <dsp:cNvSpPr/>
      </dsp:nvSpPr>
      <dsp:spPr>
        <a:xfrm>
          <a:off x="2382355" y="3523078"/>
          <a:ext cx="1090503" cy="953237"/>
        </a:xfrm>
        <a:prstGeom prst="rightArrow">
          <a:avLst>
            <a:gd name="adj1" fmla="val 70000"/>
            <a:gd name="adj2" fmla="val 50000"/>
          </a:avLst>
        </a:prstGeom>
        <a:solidFill>
          <a:schemeClr val="accent4">
            <a:tint val="40000"/>
            <a:alpha val="90000"/>
            <a:hueOff val="-1315235"/>
            <a:satOff val="7386"/>
            <a:lumOff val="469"/>
            <a:alphaOff val="0"/>
          </a:schemeClr>
        </a:solidFill>
        <a:ln w="25400" cap="flat" cmpd="sng" algn="ctr">
          <a:solidFill>
            <a:schemeClr val="accent4">
              <a:tint val="40000"/>
              <a:alpha val="90000"/>
              <a:hueOff val="-1315235"/>
              <a:satOff val="7386"/>
              <a:lumOff val="469"/>
              <a:alphaOff val="0"/>
            </a:schemeClr>
          </a:solidFill>
          <a:prstDash val="solid"/>
        </a:ln>
        <a:effectLst/>
      </dsp:spPr>
      <dsp:style>
        <a:lnRef idx="2">
          <a:scrgbClr r="0" g="0" b="0"/>
        </a:lnRef>
        <a:fillRef idx="1">
          <a:scrgbClr r="0" g="0" b="0"/>
        </a:fillRef>
        <a:effectRef idx="0">
          <a:scrgbClr r="0" g="0" b="0"/>
        </a:effectRef>
        <a:fontRef idx="minor"/>
      </dsp:style>
    </dsp:sp>
    <dsp:sp modelId="{5A0970ED-1136-44F3-83D6-24D2BD94DA06}">
      <dsp:nvSpPr>
        <dsp:cNvPr id="0" name=""/>
        <dsp:cNvSpPr/>
      </dsp:nvSpPr>
      <dsp:spPr>
        <a:xfrm>
          <a:off x="1775135" y="3484802"/>
          <a:ext cx="1214439" cy="1029789"/>
        </a:xfrm>
        <a:prstGeom prst="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NI" sz="1400" b="1" kern="1200" dirty="0" err="1" smtClean="0"/>
            <a:t>Operation</a:t>
          </a:r>
          <a:r>
            <a:rPr lang="es-NI" sz="1400" b="1" kern="1200" dirty="0" smtClean="0"/>
            <a:t>: 3,700 </a:t>
          </a:r>
          <a:r>
            <a:rPr lang="es-NI" sz="1400" b="1" kern="1200" dirty="0" err="1" smtClean="0"/>
            <a:t>jobs</a:t>
          </a:r>
          <a:r>
            <a:rPr lang="es-NI" sz="1400" b="1" kern="1200" dirty="0" smtClean="0"/>
            <a:t> in 2020</a:t>
          </a:r>
        </a:p>
        <a:p>
          <a:pPr lvl="0" algn="ctr" defTabSz="622300">
            <a:lnSpc>
              <a:spcPct val="90000"/>
            </a:lnSpc>
            <a:spcBef>
              <a:spcPct val="0"/>
            </a:spcBef>
            <a:spcAft>
              <a:spcPct val="35000"/>
            </a:spcAft>
          </a:pPr>
          <a:r>
            <a:rPr lang="es-NI" sz="1400" b="1" kern="1200" dirty="0" smtClean="0"/>
            <a:t>12,700 in 2050</a:t>
          </a:r>
          <a:endParaRPr lang="es-NI" sz="1400" b="1" kern="1200" dirty="0"/>
        </a:p>
      </dsp:txBody>
      <dsp:txXfrm>
        <a:off x="1775135" y="3484802"/>
        <a:ext cx="1214439" cy="1029789"/>
      </dsp:txXfrm>
    </dsp:sp>
    <dsp:sp modelId="{F373D922-6355-4AF3-844D-F4B5CA0B720F}">
      <dsp:nvSpPr>
        <dsp:cNvPr id="0" name=""/>
        <dsp:cNvSpPr/>
      </dsp:nvSpPr>
      <dsp:spPr>
        <a:xfrm>
          <a:off x="4148234" y="3523078"/>
          <a:ext cx="1090503" cy="953237"/>
        </a:xfrm>
        <a:prstGeom prst="rightArrow">
          <a:avLst>
            <a:gd name="adj1" fmla="val 70000"/>
            <a:gd name="adj2" fmla="val 50000"/>
          </a:avLst>
        </a:prstGeom>
        <a:solidFill>
          <a:schemeClr val="accent4">
            <a:tint val="40000"/>
            <a:alpha val="90000"/>
            <a:hueOff val="-2630471"/>
            <a:satOff val="14771"/>
            <a:lumOff val="939"/>
            <a:alphaOff val="0"/>
          </a:schemeClr>
        </a:solidFill>
        <a:ln w="25400" cap="flat" cmpd="sng" algn="ctr">
          <a:solidFill>
            <a:schemeClr val="accent4">
              <a:tint val="40000"/>
              <a:alpha val="90000"/>
              <a:hueOff val="-2630471"/>
              <a:satOff val="14771"/>
              <a:lumOff val="939"/>
              <a:alphaOff val="0"/>
            </a:schemeClr>
          </a:solidFill>
          <a:prstDash val="solid"/>
        </a:ln>
        <a:effectLst/>
      </dsp:spPr>
      <dsp:style>
        <a:lnRef idx="2">
          <a:scrgbClr r="0" g="0" b="0"/>
        </a:lnRef>
        <a:fillRef idx="1">
          <a:scrgbClr r="0" g="0" b="0"/>
        </a:fillRef>
        <a:effectRef idx="0">
          <a:scrgbClr r="0" g="0" b="0"/>
        </a:effectRef>
        <a:fontRef idx="minor"/>
      </dsp:style>
    </dsp:sp>
    <dsp:sp modelId="{C02D37EF-BB0F-4EAB-8910-CAEE327398F7}">
      <dsp:nvSpPr>
        <dsp:cNvPr id="0" name=""/>
        <dsp:cNvSpPr/>
      </dsp:nvSpPr>
      <dsp:spPr>
        <a:xfrm>
          <a:off x="3541014" y="3484802"/>
          <a:ext cx="1214439" cy="1029789"/>
        </a:xfrm>
        <a:prstGeom prst="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113 thousand jobs in free trade zone </a:t>
          </a:r>
          <a:endParaRPr lang="es-NI" sz="1400" b="1" kern="1200" dirty="0"/>
        </a:p>
      </dsp:txBody>
      <dsp:txXfrm>
        <a:off x="3541014" y="3484802"/>
        <a:ext cx="1214439" cy="1029789"/>
      </dsp:txXfrm>
    </dsp:sp>
    <dsp:sp modelId="{31CCDBE3-1B0B-4C6D-B1DF-096DD6BBAD70}">
      <dsp:nvSpPr>
        <dsp:cNvPr id="0" name=""/>
        <dsp:cNvSpPr/>
      </dsp:nvSpPr>
      <dsp:spPr>
        <a:xfrm>
          <a:off x="5914114" y="3523078"/>
          <a:ext cx="1090503" cy="953237"/>
        </a:xfrm>
        <a:prstGeom prst="rightArrow">
          <a:avLst>
            <a:gd name="adj1" fmla="val 70000"/>
            <a:gd name="adj2" fmla="val 50000"/>
          </a:avLst>
        </a:prstGeom>
        <a:solidFill>
          <a:schemeClr val="accent4">
            <a:tint val="40000"/>
            <a:alpha val="90000"/>
            <a:hueOff val="-3945706"/>
            <a:satOff val="22157"/>
            <a:lumOff val="1408"/>
            <a:alphaOff val="0"/>
          </a:schemeClr>
        </a:solidFill>
        <a:ln w="25400" cap="flat" cmpd="sng" algn="ctr">
          <a:solidFill>
            <a:schemeClr val="accent4">
              <a:tint val="40000"/>
              <a:alpha val="90000"/>
              <a:hueOff val="-3945706"/>
              <a:satOff val="22157"/>
              <a:lumOff val="1408"/>
              <a:alphaOff val="0"/>
            </a:schemeClr>
          </a:solidFill>
          <a:prstDash val="solid"/>
        </a:ln>
        <a:effectLst/>
      </dsp:spPr>
      <dsp:style>
        <a:lnRef idx="2">
          <a:scrgbClr r="0" g="0" b="0"/>
        </a:lnRef>
        <a:fillRef idx="1">
          <a:scrgbClr r="0" g="0" b="0"/>
        </a:fillRef>
        <a:effectRef idx="0">
          <a:scrgbClr r="0" g="0" b="0"/>
        </a:effectRef>
        <a:fontRef idx="minor"/>
      </dsp:style>
    </dsp:sp>
    <dsp:sp modelId="{CBD880AF-013B-4AFE-B12B-E37F0F74B664}">
      <dsp:nvSpPr>
        <dsp:cNvPr id="0" name=""/>
        <dsp:cNvSpPr/>
      </dsp:nvSpPr>
      <dsp:spPr>
        <a:xfrm>
          <a:off x="5306894" y="3484802"/>
          <a:ext cx="1214439" cy="1029789"/>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More than 3000 jobs in resorts</a:t>
          </a:r>
          <a:endParaRPr lang="es-NI" sz="1400" b="1" kern="1200" dirty="0"/>
        </a:p>
      </dsp:txBody>
      <dsp:txXfrm>
        <a:off x="5306894" y="3484802"/>
        <a:ext cx="1214439" cy="10297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42C65-51AD-4C90-8C60-C92C2BFB7877}">
      <dsp:nvSpPr>
        <dsp:cNvPr id="0" name=""/>
        <dsp:cNvSpPr/>
      </dsp:nvSpPr>
      <dsp:spPr>
        <a:xfrm>
          <a:off x="0" y="0"/>
          <a:ext cx="8229599" cy="972108"/>
        </a:xfrm>
        <a:prstGeom prst="roundRect">
          <a:avLst>
            <a:gd name="adj" fmla="val 1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DC3CFFA-ED7D-4546-9780-F022585277CC}">
      <dsp:nvSpPr>
        <dsp:cNvPr id="0" name=""/>
        <dsp:cNvSpPr/>
      </dsp:nvSpPr>
      <dsp:spPr>
        <a:xfrm>
          <a:off x="246887" y="129614"/>
          <a:ext cx="2417445" cy="712879"/>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B884EF4-1B9D-451E-A34E-219082E8C20B}">
      <dsp:nvSpPr>
        <dsp:cNvPr id="0" name=""/>
        <dsp:cNvSpPr/>
      </dsp:nvSpPr>
      <dsp:spPr>
        <a:xfrm rot="10800000">
          <a:off x="246887" y="972108"/>
          <a:ext cx="2417445" cy="1188132"/>
        </a:xfrm>
        <a:prstGeom prst="round2SameRect">
          <a:avLst>
            <a:gd name="adj1" fmla="val 10500"/>
            <a:gd name="adj2" fmla="val 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n-US" sz="1700" b="1" kern="1200" noProof="0" dirty="0" smtClean="0"/>
            <a:t>1. A Ship Canal joining the Caribbean Sea and the Pacific Ocean</a:t>
          </a:r>
          <a:endParaRPr lang="en-US" sz="1700" b="1" kern="1200" noProof="0" dirty="0"/>
        </a:p>
      </dsp:txBody>
      <dsp:txXfrm rot="10800000">
        <a:off x="283426" y="972108"/>
        <a:ext cx="2344367" cy="1151593"/>
      </dsp:txXfrm>
    </dsp:sp>
    <dsp:sp modelId="{97420EBB-0A7B-419D-B220-A25368EE59ED}">
      <dsp:nvSpPr>
        <dsp:cNvPr id="0" name=""/>
        <dsp:cNvSpPr/>
      </dsp:nvSpPr>
      <dsp:spPr>
        <a:xfrm>
          <a:off x="2906077" y="129614"/>
          <a:ext cx="2417445" cy="712879"/>
        </a:xfrm>
        <a:prstGeom prst="roundRect">
          <a:avLst>
            <a:gd name="adj" fmla="val 10000"/>
          </a:avLst>
        </a:prstGeom>
        <a:blipFill rotWithShape="0">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02D48512-D456-4E3A-B83F-283C247FCF3D}">
      <dsp:nvSpPr>
        <dsp:cNvPr id="0" name=""/>
        <dsp:cNvSpPr/>
      </dsp:nvSpPr>
      <dsp:spPr>
        <a:xfrm rot="10800000">
          <a:off x="2906077" y="972108"/>
          <a:ext cx="2417445" cy="1188132"/>
        </a:xfrm>
        <a:prstGeom prst="round2SameRect">
          <a:avLst>
            <a:gd name="adj1" fmla="val 10500"/>
            <a:gd name="adj2" fmla="val 0"/>
          </a:avLst>
        </a:prstGeom>
        <a:gradFill rotWithShape="0">
          <a:gsLst>
            <a:gs pos="0">
              <a:schemeClr val="accent4">
                <a:hueOff val="-2232385"/>
                <a:satOff val="13449"/>
                <a:lumOff val="1078"/>
                <a:alphaOff val="0"/>
                <a:tint val="50000"/>
                <a:satMod val="300000"/>
              </a:schemeClr>
            </a:gs>
            <a:gs pos="35000">
              <a:schemeClr val="accent4">
                <a:hueOff val="-2232385"/>
                <a:satOff val="13449"/>
                <a:lumOff val="1078"/>
                <a:alphaOff val="0"/>
                <a:tint val="37000"/>
                <a:satMod val="300000"/>
              </a:schemeClr>
            </a:gs>
            <a:gs pos="100000">
              <a:schemeClr val="accent4">
                <a:hueOff val="-2232385"/>
                <a:satOff val="13449"/>
                <a:lumOff val="107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n-US" sz="1700" b="1" kern="1200" noProof="0" dirty="0" smtClean="0"/>
            <a:t>2. A Port at Punta </a:t>
          </a:r>
          <a:r>
            <a:rPr lang="en-US" sz="1700" b="1" kern="1200" noProof="0" dirty="0" err="1" smtClean="0"/>
            <a:t>Águila</a:t>
          </a:r>
          <a:r>
            <a:rPr lang="en-US" sz="1700" b="1" kern="1200" noProof="0" dirty="0" smtClean="0"/>
            <a:t> in the Caribbean coast</a:t>
          </a:r>
          <a:endParaRPr lang="en-US" sz="1700" b="1" kern="1200" noProof="0" dirty="0"/>
        </a:p>
      </dsp:txBody>
      <dsp:txXfrm rot="10800000">
        <a:off x="2942616" y="972108"/>
        <a:ext cx="2344367" cy="1151593"/>
      </dsp:txXfrm>
    </dsp:sp>
    <dsp:sp modelId="{7E9A3420-FB2E-44D6-924C-C27794E04A47}">
      <dsp:nvSpPr>
        <dsp:cNvPr id="0" name=""/>
        <dsp:cNvSpPr/>
      </dsp:nvSpPr>
      <dsp:spPr>
        <a:xfrm>
          <a:off x="5565267" y="129614"/>
          <a:ext cx="2417445" cy="712879"/>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3946659F-E9E2-4C30-9686-25DB43A90C9D}">
      <dsp:nvSpPr>
        <dsp:cNvPr id="0" name=""/>
        <dsp:cNvSpPr/>
      </dsp:nvSpPr>
      <dsp:spPr>
        <a:xfrm rot="10800000">
          <a:off x="5565267" y="972108"/>
          <a:ext cx="2417445" cy="1188132"/>
        </a:xfrm>
        <a:prstGeom prst="round2SameRect">
          <a:avLst>
            <a:gd name="adj1" fmla="val 10500"/>
            <a:gd name="adj2" fmla="val 0"/>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n-US" sz="1700" b="1" kern="1200" noProof="0" dirty="0" smtClean="0"/>
            <a:t>3. A port at </a:t>
          </a:r>
          <a:r>
            <a:rPr lang="en-US" sz="1700" b="1" kern="1200" noProof="0" dirty="0" err="1" smtClean="0"/>
            <a:t>Brito</a:t>
          </a:r>
          <a:r>
            <a:rPr lang="en-US" sz="1700" b="1" kern="1200" noProof="0" dirty="0" smtClean="0"/>
            <a:t> in the Pacific coast</a:t>
          </a:r>
          <a:endParaRPr lang="en-US" sz="1700" b="1" kern="1200" noProof="0" dirty="0"/>
        </a:p>
      </dsp:txBody>
      <dsp:txXfrm rot="10800000">
        <a:off x="5601806" y="972108"/>
        <a:ext cx="2344367" cy="1151593"/>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List2#25">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1.xml><?xml version="1.0" encoding="utf-8"?>
<dgm:layoutDef xmlns:dgm="http://schemas.openxmlformats.org/drawingml/2006/diagram" xmlns:a="http://schemas.openxmlformats.org/drawingml/2006/main" uniqueId="urn:microsoft.com/office/officeart/2005/8/layout/pList2#6">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2.xml><?xml version="1.0" encoding="utf-8"?>
<dgm:layoutDef xmlns:dgm="http://schemas.openxmlformats.org/drawingml/2006/diagram" xmlns:a="http://schemas.openxmlformats.org/drawingml/2006/main" uniqueId="urn:microsoft.com/office/officeart/2005/8/layout/pList2#9">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3.xml><?xml version="1.0" encoding="utf-8"?>
<dgm:layoutDef xmlns:dgm="http://schemas.openxmlformats.org/drawingml/2006/diagram" xmlns:a="http://schemas.openxmlformats.org/drawingml/2006/main" uniqueId="urn:microsoft.com/office/officeart/2005/8/layout/pList2#3">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List2#4">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8.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7">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List2#8">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List2#24">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6.xml.rels><?xml version="1.0" encoding="UTF-8" standalone="yes"?>
<Relationships xmlns="http://schemas.openxmlformats.org/package/2006/relationships"><Relationship Id="rId1" Type="http://schemas.openxmlformats.org/officeDocument/2006/relationships/image" Target="../media/image87.png"/></Relationships>
</file>

<file path=ppt/drawings/drawing1.xml><?xml version="1.0" encoding="utf-8"?>
<c:userShapes xmlns:c="http://schemas.openxmlformats.org/drawingml/2006/chart">
  <cdr:relSizeAnchor xmlns:cdr="http://schemas.openxmlformats.org/drawingml/2006/chartDrawing">
    <cdr:from>
      <cdr:x>0.59178</cdr:x>
      <cdr:y>0.125</cdr:y>
    </cdr:from>
    <cdr:to>
      <cdr:x>0.72951</cdr:x>
      <cdr:y>0.21875</cdr:y>
    </cdr:to>
    <cdr:sp macro="" textlink="">
      <cdr:nvSpPr>
        <cdr:cNvPr id="2" name="1 CuadroTexto"/>
        <cdr:cNvSpPr txBox="1"/>
      </cdr:nvSpPr>
      <cdr:spPr>
        <a:xfrm xmlns:a="http://schemas.openxmlformats.org/drawingml/2006/main">
          <a:off x="2520280" y="288032"/>
          <a:ext cx="586556" cy="216024"/>
        </a:xfrm>
        <a:prstGeom xmlns:a="http://schemas.openxmlformats.org/drawingml/2006/main" prst="borderCallout1">
          <a:avLst>
            <a:gd name="adj1" fmla="val 18750"/>
            <a:gd name="adj2" fmla="val -8333"/>
            <a:gd name="adj3" fmla="val 168929"/>
            <a:gd name="adj4" fmla="val -109356"/>
          </a:avLst>
        </a:prstGeom>
        <a:ln xmlns:a="http://schemas.openxmlformats.org/drawingml/2006/main">
          <a:solidFill>
            <a:srgbClr val="C00000"/>
          </a:solidFill>
          <a:headEnd type="none"/>
          <a:tailEnd type="arrow"/>
        </a:ln>
      </cdr:spPr>
      <cdr:txBody>
        <a:bodyPr xmlns:a="http://schemas.openxmlformats.org/drawingml/2006/main" wrap="square" rtlCol="0" anchor="ctr"/>
        <a:lstStyle xmlns:a="http://schemas.openxmlformats.org/drawingml/2006/main"/>
        <a:p xmlns:a="http://schemas.openxmlformats.org/drawingml/2006/main">
          <a:pPr algn="ctr"/>
          <a:r>
            <a:rPr lang="es-ES" sz="1050" b="1" dirty="0"/>
            <a:t>INIDE</a:t>
          </a:r>
          <a:endParaRPr lang="es-ES" sz="900" b="1" dirty="0"/>
        </a:p>
      </cdr:txBody>
    </cdr:sp>
  </cdr:relSizeAnchor>
  <cdr:relSizeAnchor xmlns:cdr="http://schemas.openxmlformats.org/drawingml/2006/chartDrawing">
    <cdr:from>
      <cdr:x>0.81034</cdr:x>
      <cdr:y>0.36111</cdr:y>
    </cdr:from>
    <cdr:to>
      <cdr:x>0.96251</cdr:x>
      <cdr:y>0.45342</cdr:y>
    </cdr:to>
    <cdr:sp macro="" textlink="">
      <cdr:nvSpPr>
        <cdr:cNvPr id="3" name="1 CuadroTexto"/>
        <cdr:cNvSpPr txBox="1"/>
      </cdr:nvSpPr>
      <cdr:spPr>
        <a:xfrm xmlns:a="http://schemas.openxmlformats.org/drawingml/2006/main">
          <a:off x="3384376" y="936104"/>
          <a:ext cx="635533" cy="239294"/>
        </a:xfrm>
        <a:prstGeom xmlns:a="http://schemas.openxmlformats.org/drawingml/2006/main" prst="borderCallout1">
          <a:avLst>
            <a:gd name="adj1" fmla="val 18750"/>
            <a:gd name="adj2" fmla="val -8333"/>
            <a:gd name="adj3" fmla="val 315183"/>
            <a:gd name="adj4" fmla="val -85150"/>
          </a:avLst>
        </a:prstGeom>
        <a:ln xmlns:a="http://schemas.openxmlformats.org/drawingml/2006/main">
          <a:solidFill>
            <a:srgbClr val="0070C0"/>
          </a:solidFill>
          <a:tailEnd type="arrow"/>
        </a:l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S" sz="1100" b="1" dirty="0"/>
            <a:t>FIDEG</a:t>
          </a:r>
        </a:p>
      </cdr:txBody>
    </cdr:sp>
  </cdr:relSizeAnchor>
</c:userShapes>
</file>

<file path=ppt/drawings/drawing10.xml><?xml version="1.0" encoding="utf-8"?>
<c:userShapes xmlns:c="http://schemas.openxmlformats.org/drawingml/2006/chart">
  <cdr:relSizeAnchor xmlns:cdr="http://schemas.openxmlformats.org/drawingml/2006/chartDrawing">
    <cdr:from>
      <cdr:x>0.03393</cdr:x>
      <cdr:y>0</cdr:y>
    </cdr:from>
    <cdr:to>
      <cdr:x>0.99336</cdr:x>
      <cdr:y>0.17869</cdr:y>
    </cdr:to>
    <cdr:sp macro="" textlink="">
      <cdr:nvSpPr>
        <cdr:cNvPr id="2" name="CuadroTexto 1"/>
        <cdr:cNvSpPr txBox="1"/>
      </cdr:nvSpPr>
      <cdr:spPr>
        <a:xfrm xmlns:a="http://schemas.openxmlformats.org/drawingml/2006/main">
          <a:off x="144016" y="0"/>
          <a:ext cx="4072089" cy="5326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1400" b="1" dirty="0" smtClean="0">
              <a:solidFill>
                <a:schemeClr val="accent1">
                  <a:lumMod val="50000"/>
                </a:schemeClr>
              </a:solidFill>
              <a:latin typeface="Calibri" pitchFamily="34" charset="0"/>
              <a:cs typeface="Courier New" panose="02070309020205020404" pitchFamily="49" charset="0"/>
            </a:rPr>
            <a:t>FOB </a:t>
          </a:r>
          <a:r>
            <a:rPr lang="es-ES" sz="1400" b="1" dirty="0" err="1" smtClean="0">
              <a:solidFill>
                <a:schemeClr val="accent1">
                  <a:lumMod val="50000"/>
                </a:schemeClr>
              </a:solidFill>
              <a:latin typeface="Calibri" pitchFamily="34" charset="0"/>
              <a:cs typeface="Courier New" panose="02070309020205020404" pitchFamily="49" charset="0"/>
            </a:rPr>
            <a:t>exports</a:t>
          </a:r>
          <a:r>
            <a:rPr lang="es-ES" sz="1400" b="1" dirty="0" smtClean="0">
              <a:solidFill>
                <a:schemeClr val="accent1">
                  <a:lumMod val="50000"/>
                </a:schemeClr>
              </a:solidFill>
              <a:latin typeface="Calibri" pitchFamily="34" charset="0"/>
              <a:cs typeface="Courier New" panose="02070309020205020404" pitchFamily="49" charset="0"/>
            </a:rPr>
            <a:t> </a:t>
          </a:r>
          <a:r>
            <a:rPr lang="es-ES" sz="1400" b="1" dirty="0" err="1" smtClean="0">
              <a:solidFill>
                <a:schemeClr val="accent1">
                  <a:lumMod val="50000"/>
                </a:schemeClr>
              </a:solidFill>
              <a:latin typeface="Calibri" pitchFamily="34" charset="0"/>
              <a:cs typeface="Courier New" panose="02070309020205020404" pitchFamily="49" charset="0"/>
            </a:rPr>
            <a:t>through</a:t>
          </a:r>
          <a:r>
            <a:rPr lang="es-ES" sz="1400" b="1" dirty="0" smtClean="0">
              <a:solidFill>
                <a:schemeClr val="accent1">
                  <a:lumMod val="50000"/>
                </a:schemeClr>
              </a:solidFill>
              <a:latin typeface="Calibri" pitchFamily="34" charset="0"/>
              <a:cs typeface="Courier New" panose="02070309020205020404" pitchFamily="49" charset="0"/>
            </a:rPr>
            <a:t> Port </a:t>
          </a:r>
          <a:r>
            <a:rPr lang="es-ES" sz="1400" b="1" dirty="0">
              <a:solidFill>
                <a:schemeClr val="accent1">
                  <a:lumMod val="50000"/>
                </a:schemeClr>
              </a:solidFill>
              <a:latin typeface="Calibri" pitchFamily="34" charset="0"/>
              <a:cs typeface="Courier New" panose="02070309020205020404" pitchFamily="49" charset="0"/>
            </a:rPr>
            <a:t>Cortes </a:t>
          </a:r>
          <a:r>
            <a:rPr lang="es-ES" sz="1400" b="1" dirty="0" smtClean="0">
              <a:solidFill>
                <a:schemeClr val="accent1">
                  <a:lumMod val="50000"/>
                </a:schemeClr>
              </a:solidFill>
              <a:latin typeface="Calibri" pitchFamily="34" charset="0"/>
              <a:cs typeface="Courier New" panose="02070309020205020404" pitchFamily="49" charset="0"/>
            </a:rPr>
            <a:t>and </a:t>
          </a:r>
          <a:r>
            <a:rPr lang="es-ES" sz="1400" b="1" dirty="0">
              <a:solidFill>
                <a:schemeClr val="accent1">
                  <a:lumMod val="50000"/>
                </a:schemeClr>
              </a:solidFill>
              <a:latin typeface="Calibri" pitchFamily="34" charset="0"/>
              <a:cs typeface="Courier New" panose="02070309020205020404" pitchFamily="49" charset="0"/>
            </a:rPr>
            <a:t>Limón</a:t>
          </a:r>
        </a:p>
        <a:p xmlns:a="http://schemas.openxmlformats.org/drawingml/2006/main">
          <a:r>
            <a:rPr lang="es-ES" sz="1200" b="1" i="1" dirty="0">
              <a:solidFill>
                <a:schemeClr val="accent1">
                  <a:lumMod val="50000"/>
                </a:schemeClr>
              </a:solidFill>
              <a:latin typeface="Calibri" pitchFamily="34" charset="0"/>
              <a:cs typeface="Courier New" panose="02070309020205020404" pitchFamily="49" charset="0"/>
            </a:rPr>
            <a:t>(</a:t>
          </a:r>
          <a:r>
            <a:rPr lang="es-ES" sz="1200" b="1" i="1" dirty="0" err="1" smtClean="0">
              <a:solidFill>
                <a:schemeClr val="accent1">
                  <a:lumMod val="50000"/>
                </a:schemeClr>
              </a:solidFill>
              <a:latin typeface="Calibri" pitchFamily="34" charset="0"/>
              <a:cs typeface="Courier New" panose="02070309020205020404" pitchFamily="49" charset="0"/>
            </a:rPr>
            <a:t>Million</a:t>
          </a:r>
          <a:r>
            <a:rPr lang="es-ES" sz="1200" b="1" i="1" dirty="0" smtClean="0">
              <a:solidFill>
                <a:schemeClr val="accent1">
                  <a:lumMod val="50000"/>
                </a:schemeClr>
              </a:solidFill>
              <a:latin typeface="Calibri" pitchFamily="34" charset="0"/>
              <a:cs typeface="Courier New" panose="02070309020205020404" pitchFamily="49" charset="0"/>
            </a:rPr>
            <a:t> US$)</a:t>
          </a:r>
          <a:endParaRPr lang="es-ES" sz="1200" b="1" i="1" dirty="0">
            <a:solidFill>
              <a:schemeClr val="accent1">
                <a:lumMod val="50000"/>
              </a:schemeClr>
            </a:solidFill>
            <a:latin typeface="Calibri" pitchFamily="34" charset="0"/>
            <a:cs typeface="Courier New" panose="02070309020205020404" pitchFamily="49" charset="0"/>
          </a:endParaRPr>
        </a:p>
      </cdr:txBody>
    </cdr:sp>
  </cdr:relSizeAnchor>
  <cdr:relSizeAnchor xmlns:cdr="http://schemas.openxmlformats.org/drawingml/2006/chartDrawing">
    <cdr:from>
      <cdr:x>0</cdr:x>
      <cdr:y>0.92753</cdr:y>
    </cdr:from>
    <cdr:to>
      <cdr:x>0.33098</cdr:x>
      <cdr:y>1</cdr:y>
    </cdr:to>
    <cdr:sp macro="" textlink="">
      <cdr:nvSpPr>
        <cdr:cNvPr id="3" name="CuadroTexto 2"/>
        <cdr:cNvSpPr txBox="1"/>
      </cdr:nvSpPr>
      <cdr:spPr>
        <a:xfrm xmlns:a="http://schemas.openxmlformats.org/drawingml/2006/main">
          <a:off x="0" y="2764904"/>
          <a:ext cx="1404772" cy="216023"/>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r>
            <a:rPr lang="es-ES" sz="1050" b="1" dirty="0" err="1" smtClean="0">
              <a:solidFill>
                <a:schemeClr val="accent1">
                  <a:lumMod val="50000"/>
                </a:schemeClr>
              </a:solidFill>
              <a:latin typeface="Calibri Light" pitchFamily="34" charset="0"/>
              <a:cs typeface="Courier New" panose="02070309020205020404" pitchFamily="49" charset="0"/>
            </a:rPr>
            <a:t>Source</a:t>
          </a:r>
          <a:r>
            <a:rPr lang="es-ES" sz="1050" b="1" dirty="0" smtClean="0">
              <a:solidFill>
                <a:schemeClr val="accent1">
                  <a:lumMod val="50000"/>
                </a:schemeClr>
              </a:solidFill>
              <a:latin typeface="Calibri Light" pitchFamily="34" charset="0"/>
              <a:cs typeface="Courier New" panose="02070309020205020404" pitchFamily="49" charset="0"/>
            </a:rPr>
            <a:t>:</a:t>
          </a:r>
          <a:r>
            <a:rPr lang="es-ES" sz="1050" b="1" baseline="0" dirty="0" smtClean="0">
              <a:solidFill>
                <a:schemeClr val="accent1">
                  <a:lumMod val="50000"/>
                </a:schemeClr>
              </a:solidFill>
              <a:latin typeface="Calibri Light" pitchFamily="34" charset="0"/>
              <a:cs typeface="Courier New" panose="02070309020205020404" pitchFamily="49" charset="0"/>
            </a:rPr>
            <a:t> </a:t>
          </a:r>
          <a:r>
            <a:rPr lang="es-ES" sz="1050" b="1" baseline="0" dirty="0">
              <a:solidFill>
                <a:schemeClr val="accent1">
                  <a:lumMod val="50000"/>
                </a:schemeClr>
              </a:solidFill>
              <a:latin typeface="Calibri Light" pitchFamily="34" charset="0"/>
              <a:cs typeface="Courier New" panose="02070309020205020404" pitchFamily="49" charset="0"/>
            </a:rPr>
            <a:t>DGA</a:t>
          </a:r>
          <a:endParaRPr lang="es-ES" sz="1050" b="1" dirty="0">
            <a:solidFill>
              <a:schemeClr val="accent1">
                <a:lumMod val="50000"/>
              </a:schemeClr>
            </a:solidFill>
            <a:latin typeface="Calibri Light" pitchFamily="34" charset="0"/>
            <a:cs typeface="Courier New" panose="02070309020205020404" pitchFamily="49" charset="0"/>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0.03237</cdr:x>
      <cdr:y>0</cdr:y>
    </cdr:from>
    <cdr:to>
      <cdr:x>0.9918</cdr:x>
      <cdr:y>0.17826</cdr:y>
    </cdr:to>
    <cdr:sp macro="" textlink="">
      <cdr:nvSpPr>
        <cdr:cNvPr id="2" name="CuadroTexto 1"/>
        <cdr:cNvSpPr txBox="1"/>
      </cdr:nvSpPr>
      <cdr:spPr>
        <a:xfrm xmlns:a="http://schemas.openxmlformats.org/drawingml/2006/main">
          <a:off x="139824" y="0"/>
          <a:ext cx="4144737" cy="53265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1400" b="1" dirty="0" smtClean="0">
              <a:solidFill>
                <a:schemeClr val="accent1">
                  <a:lumMod val="50000"/>
                </a:schemeClr>
              </a:solidFill>
              <a:latin typeface="Calibri" pitchFamily="34" charset="0"/>
              <a:cs typeface="Courier New" panose="02070309020205020404" pitchFamily="49" charset="0"/>
            </a:rPr>
            <a:t>CIF </a:t>
          </a:r>
          <a:r>
            <a:rPr lang="es-ES" sz="1400" b="1" dirty="0" err="1" smtClean="0">
              <a:solidFill>
                <a:schemeClr val="accent1">
                  <a:lumMod val="50000"/>
                </a:schemeClr>
              </a:solidFill>
              <a:latin typeface="Calibri" pitchFamily="34" charset="0"/>
              <a:cs typeface="Courier New" panose="02070309020205020404" pitchFamily="49" charset="0"/>
            </a:rPr>
            <a:t>imports</a:t>
          </a:r>
          <a:r>
            <a:rPr lang="es-ES" sz="1400" b="1" dirty="0" smtClean="0">
              <a:solidFill>
                <a:schemeClr val="accent1">
                  <a:lumMod val="50000"/>
                </a:schemeClr>
              </a:solidFill>
              <a:latin typeface="Calibri" pitchFamily="34" charset="0"/>
              <a:cs typeface="Courier New" panose="02070309020205020404" pitchFamily="49" charset="0"/>
            </a:rPr>
            <a:t> </a:t>
          </a:r>
          <a:r>
            <a:rPr lang="es-ES" sz="1400" b="1" dirty="0" err="1" smtClean="0">
              <a:solidFill>
                <a:schemeClr val="accent1">
                  <a:lumMod val="50000"/>
                </a:schemeClr>
              </a:solidFill>
              <a:latin typeface="Calibri" pitchFamily="34" charset="0"/>
              <a:cs typeface="Courier New" panose="02070309020205020404" pitchFamily="49" charset="0"/>
            </a:rPr>
            <a:t>through</a:t>
          </a:r>
          <a:r>
            <a:rPr lang="es-ES" sz="1400" b="1" dirty="0" smtClean="0">
              <a:solidFill>
                <a:schemeClr val="accent1">
                  <a:lumMod val="50000"/>
                </a:schemeClr>
              </a:solidFill>
              <a:latin typeface="Calibri" pitchFamily="34" charset="0"/>
              <a:cs typeface="Courier New" panose="02070309020205020404" pitchFamily="49" charset="0"/>
            </a:rPr>
            <a:t> Port </a:t>
          </a:r>
          <a:r>
            <a:rPr lang="es-ES" sz="1400" b="1" dirty="0">
              <a:solidFill>
                <a:schemeClr val="accent1">
                  <a:lumMod val="50000"/>
                </a:schemeClr>
              </a:solidFill>
              <a:latin typeface="Calibri" pitchFamily="34" charset="0"/>
              <a:cs typeface="Courier New" panose="02070309020205020404" pitchFamily="49" charset="0"/>
            </a:rPr>
            <a:t>Cortes </a:t>
          </a:r>
          <a:r>
            <a:rPr lang="es-ES" sz="1400" b="1" dirty="0" smtClean="0">
              <a:solidFill>
                <a:schemeClr val="accent1">
                  <a:lumMod val="50000"/>
                </a:schemeClr>
              </a:solidFill>
              <a:latin typeface="Calibri" pitchFamily="34" charset="0"/>
              <a:cs typeface="Courier New" panose="02070309020205020404" pitchFamily="49" charset="0"/>
            </a:rPr>
            <a:t>&amp; </a:t>
          </a:r>
          <a:r>
            <a:rPr lang="es-ES" sz="1400" b="1" dirty="0">
              <a:solidFill>
                <a:schemeClr val="accent1">
                  <a:lumMod val="50000"/>
                </a:schemeClr>
              </a:solidFill>
              <a:latin typeface="Calibri" pitchFamily="34" charset="0"/>
              <a:cs typeface="Courier New" panose="02070309020205020404" pitchFamily="49" charset="0"/>
            </a:rPr>
            <a:t>Limón</a:t>
          </a:r>
        </a:p>
        <a:p xmlns:a="http://schemas.openxmlformats.org/drawingml/2006/main">
          <a:r>
            <a:rPr lang="es-ES" sz="1200" b="1" i="1" dirty="0">
              <a:solidFill>
                <a:schemeClr val="accent1">
                  <a:lumMod val="50000"/>
                </a:schemeClr>
              </a:solidFill>
              <a:latin typeface="Calibri" pitchFamily="34" charset="0"/>
              <a:cs typeface="Courier New" panose="02070309020205020404" pitchFamily="49" charset="0"/>
            </a:rPr>
            <a:t>(</a:t>
          </a:r>
          <a:r>
            <a:rPr lang="es-ES" sz="1200" b="1" i="1" dirty="0" err="1" smtClean="0">
              <a:solidFill>
                <a:schemeClr val="accent1">
                  <a:lumMod val="50000"/>
                </a:schemeClr>
              </a:solidFill>
              <a:latin typeface="Calibri" pitchFamily="34" charset="0"/>
              <a:cs typeface="Courier New" panose="02070309020205020404" pitchFamily="49" charset="0"/>
            </a:rPr>
            <a:t>Million</a:t>
          </a:r>
          <a:r>
            <a:rPr lang="es-ES" sz="1200" b="1" i="1" dirty="0" smtClean="0">
              <a:solidFill>
                <a:schemeClr val="accent1">
                  <a:lumMod val="50000"/>
                </a:schemeClr>
              </a:solidFill>
              <a:latin typeface="Calibri" pitchFamily="34" charset="0"/>
              <a:cs typeface="Courier New" panose="02070309020205020404" pitchFamily="49" charset="0"/>
            </a:rPr>
            <a:t> US$)</a:t>
          </a:r>
          <a:endParaRPr lang="es-ES" sz="1200" b="1" i="1" dirty="0">
            <a:solidFill>
              <a:schemeClr val="accent1">
                <a:lumMod val="50000"/>
              </a:schemeClr>
            </a:solidFill>
            <a:latin typeface="Calibri" pitchFamily="34" charset="0"/>
            <a:cs typeface="Courier New" panose="02070309020205020404" pitchFamily="49" charset="0"/>
          </a:endParaRPr>
        </a:p>
      </cdr:txBody>
    </cdr:sp>
  </cdr:relSizeAnchor>
  <cdr:relSizeAnchor xmlns:cdr="http://schemas.openxmlformats.org/drawingml/2006/chartDrawing">
    <cdr:from>
      <cdr:x>0.00708</cdr:x>
      <cdr:y>0.92534</cdr:y>
    </cdr:from>
    <cdr:to>
      <cdr:x>0.33806</cdr:x>
      <cdr:y>0.989</cdr:y>
    </cdr:to>
    <cdr:sp macro="" textlink="">
      <cdr:nvSpPr>
        <cdr:cNvPr id="3" name="CuadroTexto 2"/>
        <cdr:cNvSpPr txBox="1"/>
      </cdr:nvSpPr>
      <cdr:spPr>
        <a:xfrm xmlns:a="http://schemas.openxmlformats.org/drawingml/2006/main">
          <a:off x="30586" y="2764903"/>
          <a:ext cx="1429833" cy="190229"/>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r>
            <a:rPr lang="es-ES" sz="1050" b="1" dirty="0" err="1" smtClean="0">
              <a:solidFill>
                <a:schemeClr val="accent1">
                  <a:lumMod val="50000"/>
                </a:schemeClr>
              </a:solidFill>
              <a:latin typeface="Calibri Light" pitchFamily="34" charset="0"/>
              <a:cs typeface="Courier New" panose="02070309020205020404" pitchFamily="49" charset="0"/>
            </a:rPr>
            <a:t>Source</a:t>
          </a:r>
          <a:r>
            <a:rPr lang="es-ES" sz="1050" b="1" dirty="0" smtClean="0">
              <a:solidFill>
                <a:schemeClr val="accent1">
                  <a:lumMod val="50000"/>
                </a:schemeClr>
              </a:solidFill>
              <a:latin typeface="Calibri Light" pitchFamily="34" charset="0"/>
              <a:cs typeface="Courier New" panose="02070309020205020404" pitchFamily="49" charset="0"/>
            </a:rPr>
            <a:t>:</a:t>
          </a:r>
          <a:r>
            <a:rPr lang="es-ES" sz="1050" b="1" baseline="0" dirty="0" smtClean="0">
              <a:solidFill>
                <a:schemeClr val="accent1">
                  <a:lumMod val="50000"/>
                </a:schemeClr>
              </a:solidFill>
              <a:latin typeface="Calibri Light" pitchFamily="34" charset="0"/>
              <a:cs typeface="Courier New" panose="02070309020205020404" pitchFamily="49" charset="0"/>
            </a:rPr>
            <a:t> </a:t>
          </a:r>
          <a:r>
            <a:rPr lang="es-ES" sz="1050" b="1" baseline="0" dirty="0">
              <a:solidFill>
                <a:schemeClr val="accent1">
                  <a:lumMod val="50000"/>
                </a:schemeClr>
              </a:solidFill>
              <a:latin typeface="Calibri Light" pitchFamily="34" charset="0"/>
              <a:cs typeface="Courier New" panose="02070309020205020404" pitchFamily="49" charset="0"/>
            </a:rPr>
            <a:t>DGA</a:t>
          </a:r>
          <a:endParaRPr lang="es-ES" sz="1050" b="1" dirty="0">
            <a:solidFill>
              <a:schemeClr val="accent1">
                <a:lumMod val="50000"/>
              </a:schemeClr>
            </a:solidFill>
            <a:latin typeface="Calibri Light" pitchFamily="34" charset="0"/>
            <a:cs typeface="Courier New" panose="02070309020205020404" pitchFamily="49"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0.80738</cdr:x>
      <cdr:y>0.80591</cdr:y>
    </cdr:from>
    <cdr:to>
      <cdr:x>0.97222</cdr:x>
      <cdr:y>0.88665</cdr:y>
    </cdr:to>
    <cdr:sp macro="" textlink="">
      <cdr:nvSpPr>
        <cdr:cNvPr id="2" name="1 CuadroTexto"/>
        <cdr:cNvSpPr txBox="1"/>
      </cdr:nvSpPr>
      <cdr:spPr>
        <a:xfrm xmlns:a="http://schemas.openxmlformats.org/drawingml/2006/main">
          <a:off x="6998171" y="2304256"/>
          <a:ext cx="1428791" cy="230832"/>
        </a:xfrm>
        <a:prstGeom xmlns:a="http://schemas.openxmlformats.org/drawingml/2006/main" prst="rect">
          <a:avLst/>
        </a:prstGeom>
      </cdr:spPr>
      <cdr:txBody>
        <a:bodyPr xmlns:a="http://schemas.openxmlformats.org/drawingml/2006/main" vertOverflow="clip" wrap="square" rtlCol="0">
          <a:spAutoFit/>
        </a:bodyPr>
        <a:lstStyle xmlns:a="http://schemas.openxmlformats.org/drawingml/2006/main"/>
        <a:p xmlns:a="http://schemas.openxmlformats.org/drawingml/2006/main">
          <a:pPr algn="r"/>
          <a:r>
            <a:rPr lang="es-NI" sz="900" b="1" i="1" dirty="0" err="1">
              <a:latin typeface="Corbel" pitchFamily="34" charset="0"/>
            </a:rPr>
            <a:t>Source</a:t>
          </a:r>
          <a:r>
            <a:rPr lang="es-NI" sz="900" dirty="0">
              <a:latin typeface="Corbel" pitchFamily="34" charset="0"/>
            </a:rPr>
            <a:t>: </a:t>
          </a:r>
          <a:r>
            <a:rPr lang="es-NI" sz="900" i="1" dirty="0" err="1">
              <a:latin typeface="Corbel" pitchFamily="34" charset="0"/>
            </a:rPr>
            <a:t>World</a:t>
          </a:r>
          <a:r>
            <a:rPr lang="es-NI" sz="900" i="1" dirty="0">
              <a:latin typeface="Corbel" pitchFamily="34" charset="0"/>
            </a:rPr>
            <a:t> Bank, 2013.</a:t>
          </a:r>
        </a:p>
      </cdr:txBody>
    </cdr:sp>
  </cdr:relSizeAnchor>
</c:userShapes>
</file>

<file path=ppt/drawings/drawing3.xml><?xml version="1.0" encoding="utf-8"?>
<c:userShapes xmlns:c="http://schemas.openxmlformats.org/drawingml/2006/chart">
  <cdr:relSizeAnchor xmlns:cdr="http://schemas.openxmlformats.org/drawingml/2006/chartDrawing">
    <cdr:from>
      <cdr:x>0.32759</cdr:x>
      <cdr:y>0.64414</cdr:y>
    </cdr:from>
    <cdr:to>
      <cdr:x>0.93103</cdr:x>
      <cdr:y>0.64414</cdr:y>
    </cdr:to>
    <cdr:sp macro="" textlink="">
      <cdr:nvSpPr>
        <cdr:cNvPr id="3" name="2 Conector recto"/>
        <cdr:cNvSpPr/>
      </cdr:nvSpPr>
      <cdr:spPr>
        <a:xfrm xmlns:a="http://schemas.openxmlformats.org/drawingml/2006/main">
          <a:off x="1368152" y="1656184"/>
          <a:ext cx="2520280" cy="0"/>
        </a:xfrm>
        <a:prstGeom xmlns:a="http://schemas.openxmlformats.org/drawingml/2006/main" prst="line">
          <a:avLst/>
        </a:prstGeom>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s-NI"/>
        </a:p>
      </cdr:txBody>
    </cdr:sp>
  </cdr:relSizeAnchor>
</c:userShapes>
</file>

<file path=ppt/drawings/drawing4.xml><?xml version="1.0" encoding="utf-8"?>
<c:userShapes xmlns:c="http://schemas.openxmlformats.org/drawingml/2006/chart">
  <cdr:relSizeAnchor xmlns:cdr="http://schemas.openxmlformats.org/drawingml/2006/chartDrawing">
    <cdr:from>
      <cdr:x>0.01743</cdr:x>
      <cdr:y>0.03896</cdr:y>
    </cdr:from>
    <cdr:to>
      <cdr:x>0.99464</cdr:x>
      <cdr:y>0.3189</cdr:y>
    </cdr:to>
    <cdr:sp macro="" textlink="">
      <cdr:nvSpPr>
        <cdr:cNvPr id="2" name="1 CuadroTexto"/>
        <cdr:cNvSpPr txBox="1"/>
      </cdr:nvSpPr>
      <cdr:spPr>
        <a:xfrm xmlns:a="http://schemas.openxmlformats.org/drawingml/2006/main">
          <a:off x="123825" y="128589"/>
          <a:ext cx="6943725" cy="9239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NI" sz="1200" b="1" dirty="0" err="1">
              <a:solidFill>
                <a:schemeClr val="tx2"/>
              </a:solidFill>
              <a:latin typeface="Courier New" panose="02070309020205020404" pitchFamily="49" charset="0"/>
              <a:cs typeface="Courier New" panose="02070309020205020404" pitchFamily="49" charset="0"/>
            </a:rPr>
            <a:t>Economic</a:t>
          </a:r>
          <a:r>
            <a:rPr lang="es-NI" sz="1200" b="1" dirty="0">
              <a:solidFill>
                <a:schemeClr val="tx2"/>
              </a:solidFill>
              <a:latin typeface="Courier New" panose="02070309020205020404" pitchFamily="49" charset="0"/>
              <a:cs typeface="Courier New" panose="02070309020205020404" pitchFamily="49" charset="0"/>
            </a:rPr>
            <a:t> </a:t>
          </a:r>
          <a:r>
            <a:rPr lang="es-NI" sz="1200" b="1" dirty="0" err="1">
              <a:solidFill>
                <a:schemeClr val="tx2"/>
              </a:solidFill>
              <a:latin typeface="Courier New" panose="02070309020205020404" pitchFamily="49" charset="0"/>
              <a:cs typeface="Courier New" panose="02070309020205020404" pitchFamily="49" charset="0"/>
            </a:rPr>
            <a:t>Growth</a:t>
          </a:r>
          <a:r>
            <a:rPr lang="es-NI" sz="1200" b="1" baseline="0" dirty="0">
              <a:solidFill>
                <a:schemeClr val="tx2"/>
              </a:solidFill>
              <a:latin typeface="Courier New" panose="02070309020205020404" pitchFamily="49" charset="0"/>
              <a:cs typeface="Courier New" panose="02070309020205020404" pitchFamily="49" charset="0"/>
            </a:rPr>
            <a:t> in </a:t>
          </a:r>
          <a:r>
            <a:rPr lang="es-NI" sz="1200" b="1" dirty="0">
              <a:solidFill>
                <a:schemeClr val="tx2"/>
              </a:solidFill>
              <a:latin typeface="Courier New" panose="02070309020205020404" pitchFamily="49" charset="0"/>
              <a:cs typeface="Courier New" panose="02070309020205020404" pitchFamily="49" charset="0"/>
            </a:rPr>
            <a:t>Nicaragua </a:t>
          </a:r>
          <a:r>
            <a:rPr lang="es-NI" sz="1200" b="1" dirty="0" err="1">
              <a:solidFill>
                <a:schemeClr val="tx2"/>
              </a:solidFill>
              <a:latin typeface="Courier New" panose="02070309020205020404" pitchFamily="49" charset="0"/>
              <a:cs typeface="Courier New" panose="02070309020205020404" pitchFamily="49" charset="0"/>
            </a:rPr>
            <a:t>with</a:t>
          </a:r>
          <a:r>
            <a:rPr lang="es-NI" sz="1200" b="1" dirty="0">
              <a:solidFill>
                <a:schemeClr val="tx2"/>
              </a:solidFill>
              <a:latin typeface="Courier New" panose="02070309020205020404" pitchFamily="49" charset="0"/>
              <a:cs typeface="Courier New" panose="02070309020205020404" pitchFamily="49" charset="0"/>
            </a:rPr>
            <a:t> and</a:t>
          </a:r>
          <a:r>
            <a:rPr lang="es-NI" sz="1200" b="1" baseline="0" dirty="0">
              <a:solidFill>
                <a:schemeClr val="tx2"/>
              </a:solidFill>
              <a:latin typeface="Courier New" panose="02070309020205020404" pitchFamily="49" charset="0"/>
              <a:cs typeface="Courier New" panose="02070309020205020404" pitchFamily="49" charset="0"/>
            </a:rPr>
            <a:t> </a:t>
          </a:r>
          <a:r>
            <a:rPr lang="es-NI" sz="1200" b="1" baseline="0" dirty="0" err="1">
              <a:solidFill>
                <a:schemeClr val="tx2"/>
              </a:solidFill>
              <a:latin typeface="Courier New" panose="02070309020205020404" pitchFamily="49" charset="0"/>
              <a:cs typeface="Courier New" panose="02070309020205020404" pitchFamily="49" charset="0"/>
            </a:rPr>
            <a:t>without</a:t>
          </a:r>
          <a:r>
            <a:rPr lang="es-NI" sz="1200" b="1" baseline="0" dirty="0">
              <a:solidFill>
                <a:schemeClr val="tx2"/>
              </a:solidFill>
              <a:latin typeface="Courier New" panose="02070309020205020404" pitchFamily="49" charset="0"/>
              <a:cs typeface="Courier New" panose="02070309020205020404" pitchFamily="49" charset="0"/>
            </a:rPr>
            <a:t> </a:t>
          </a:r>
          <a:r>
            <a:rPr lang="es-NI" sz="1200" b="1" dirty="0">
              <a:solidFill>
                <a:schemeClr val="tx2"/>
              </a:solidFill>
              <a:latin typeface="Courier New" panose="02070309020205020404" pitchFamily="49" charset="0"/>
              <a:cs typeface="Courier New" panose="02070309020205020404" pitchFamily="49" charset="0"/>
            </a:rPr>
            <a:t>Grand Canal</a:t>
          </a:r>
        </a:p>
        <a:p xmlns:a="http://schemas.openxmlformats.org/drawingml/2006/main">
          <a:r>
            <a:rPr lang="es-NI" sz="1100" i="1" dirty="0">
              <a:solidFill>
                <a:schemeClr val="tx2"/>
              </a:solidFill>
              <a:latin typeface="Courier New" panose="02070309020205020404" pitchFamily="49" charset="0"/>
              <a:cs typeface="Courier New" panose="02070309020205020404" pitchFamily="49" charset="0"/>
            </a:rPr>
            <a:t>(</a:t>
          </a:r>
          <a:r>
            <a:rPr lang="es-NI" sz="1100" i="1" dirty="0" err="1">
              <a:solidFill>
                <a:schemeClr val="tx2"/>
              </a:solidFill>
              <a:latin typeface="Courier New" panose="02070309020205020404" pitchFamily="49" charset="0"/>
              <a:cs typeface="Courier New" panose="02070309020205020404" pitchFamily="49" charset="0"/>
            </a:rPr>
            <a:t>Percentage</a:t>
          </a:r>
          <a:r>
            <a:rPr lang="es-NI" sz="1100" i="1" baseline="0" dirty="0">
              <a:solidFill>
                <a:schemeClr val="tx2"/>
              </a:solidFill>
              <a:latin typeface="Courier New" panose="02070309020205020404" pitchFamily="49" charset="0"/>
              <a:cs typeface="Courier New" panose="02070309020205020404" pitchFamily="49" charset="0"/>
            </a:rPr>
            <a:t> </a:t>
          </a:r>
          <a:r>
            <a:rPr lang="es-NI" sz="1100" i="1" baseline="0" dirty="0" err="1">
              <a:solidFill>
                <a:schemeClr val="tx2"/>
              </a:solidFill>
              <a:latin typeface="Courier New" panose="02070309020205020404" pitchFamily="49" charset="0"/>
              <a:cs typeface="Courier New" panose="02070309020205020404" pitchFamily="49" charset="0"/>
            </a:rPr>
            <a:t>change</a:t>
          </a:r>
          <a:r>
            <a:rPr lang="es-NI" sz="1100" i="1" dirty="0">
              <a:solidFill>
                <a:schemeClr val="tx2"/>
              </a:solidFill>
              <a:latin typeface="Courier New" panose="02070309020205020404" pitchFamily="49" charset="0"/>
              <a:cs typeface="Courier New" panose="02070309020205020404" pitchFamily="49" charset="0"/>
            </a:rPr>
            <a:t>)</a:t>
          </a:r>
        </a:p>
      </cdr:txBody>
    </cdr:sp>
  </cdr:relSizeAnchor>
</c:userShapes>
</file>

<file path=ppt/drawings/drawing5.xml><?xml version="1.0" encoding="utf-8"?>
<c:userShapes xmlns:c="http://schemas.openxmlformats.org/drawingml/2006/chart">
  <cdr:relSizeAnchor xmlns:cdr="http://schemas.openxmlformats.org/drawingml/2006/chartDrawing">
    <cdr:from>
      <cdr:x>0.10165</cdr:x>
      <cdr:y>0</cdr:y>
    </cdr:from>
    <cdr:to>
      <cdr:x>0.97033</cdr:x>
      <cdr:y>0.25262</cdr:y>
    </cdr:to>
    <cdr:sp macro="" textlink="">
      <cdr:nvSpPr>
        <cdr:cNvPr id="2" name="1 CuadroTexto"/>
        <cdr:cNvSpPr txBox="1"/>
      </cdr:nvSpPr>
      <cdr:spPr>
        <a:xfrm xmlns:a="http://schemas.openxmlformats.org/drawingml/2006/main">
          <a:off x="889875" y="-512607"/>
          <a:ext cx="7604755" cy="7388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NI" sz="1600" b="1" dirty="0" smtClean="0">
              <a:solidFill>
                <a:schemeClr val="tx2"/>
              </a:solidFill>
              <a:latin typeface="Courier New" panose="02070309020205020404" pitchFamily="49" charset="0"/>
              <a:cs typeface="Courier New" panose="02070309020205020404" pitchFamily="49" charset="0"/>
            </a:rPr>
            <a:t>Nicaragua </a:t>
          </a:r>
          <a:r>
            <a:rPr lang="es-NI" sz="1600" b="1" dirty="0" err="1" smtClean="0">
              <a:solidFill>
                <a:schemeClr val="tx2"/>
              </a:solidFill>
              <a:latin typeface="Courier New" panose="02070309020205020404" pitchFamily="49" charset="0"/>
              <a:cs typeface="Courier New" panose="02070309020205020404" pitchFamily="49" charset="0"/>
            </a:rPr>
            <a:t>Economic</a:t>
          </a:r>
          <a:r>
            <a:rPr lang="es-NI" sz="1600" b="1" dirty="0" smtClean="0">
              <a:solidFill>
                <a:schemeClr val="tx2"/>
              </a:solidFill>
              <a:latin typeface="Courier New" panose="02070309020205020404" pitchFamily="49" charset="0"/>
              <a:cs typeface="Courier New" panose="02070309020205020404" pitchFamily="49" charset="0"/>
            </a:rPr>
            <a:t> </a:t>
          </a:r>
          <a:r>
            <a:rPr lang="es-NI" sz="1600" b="1" dirty="0" err="1" smtClean="0">
              <a:solidFill>
                <a:schemeClr val="tx2"/>
              </a:solidFill>
              <a:latin typeface="Courier New" panose="02070309020205020404" pitchFamily="49" charset="0"/>
              <a:cs typeface="Courier New" panose="02070309020205020404" pitchFamily="49" charset="0"/>
            </a:rPr>
            <a:t>Growth</a:t>
          </a:r>
          <a:r>
            <a:rPr lang="es-NI" sz="1600" b="1" dirty="0" smtClean="0">
              <a:solidFill>
                <a:schemeClr val="tx2"/>
              </a:solidFill>
              <a:latin typeface="Courier New" panose="02070309020205020404" pitchFamily="49" charset="0"/>
              <a:cs typeface="Courier New" panose="02070309020205020404" pitchFamily="49" charset="0"/>
            </a:rPr>
            <a:t> </a:t>
          </a:r>
          <a:r>
            <a:rPr lang="es-NI" sz="1600" b="1" dirty="0" err="1" smtClean="0">
              <a:solidFill>
                <a:schemeClr val="tx2"/>
              </a:solidFill>
              <a:latin typeface="Courier New" panose="02070309020205020404" pitchFamily="49" charset="0"/>
              <a:cs typeface="Courier New" panose="02070309020205020404" pitchFamily="49" charset="0"/>
            </a:rPr>
            <a:t>with</a:t>
          </a:r>
          <a:r>
            <a:rPr lang="es-NI" sz="1600" b="1" dirty="0" smtClean="0">
              <a:solidFill>
                <a:schemeClr val="tx2"/>
              </a:solidFill>
              <a:latin typeface="Courier New" panose="02070309020205020404" pitchFamily="49" charset="0"/>
              <a:cs typeface="Courier New" panose="02070309020205020404" pitchFamily="49" charset="0"/>
            </a:rPr>
            <a:t> Canal</a:t>
          </a:r>
          <a:endParaRPr lang="es-NI" sz="1600" b="1" dirty="0">
            <a:solidFill>
              <a:schemeClr val="tx2"/>
            </a:solidFill>
            <a:latin typeface="Courier New" panose="02070309020205020404" pitchFamily="49" charset="0"/>
            <a:cs typeface="Courier New" panose="02070309020205020404" pitchFamily="49" charset="0"/>
          </a:endParaRPr>
        </a:p>
        <a:p xmlns:a="http://schemas.openxmlformats.org/drawingml/2006/main">
          <a:r>
            <a:rPr lang="es-NI" sz="1400" i="1" dirty="0" err="1" smtClean="0">
              <a:solidFill>
                <a:schemeClr val="tx2"/>
              </a:solidFill>
              <a:latin typeface="Courier New" panose="02070309020205020404" pitchFamily="49" charset="0"/>
              <a:cs typeface="Courier New" panose="02070309020205020404" pitchFamily="49" charset="0"/>
            </a:rPr>
            <a:t>US$millions</a:t>
          </a:r>
          <a:r>
            <a:rPr lang="es-NI" sz="1400" i="1" dirty="0" smtClean="0">
              <a:solidFill>
                <a:schemeClr val="tx2"/>
              </a:solidFill>
              <a:latin typeface="Courier New" panose="02070309020205020404" pitchFamily="49" charset="0"/>
              <a:cs typeface="Courier New" panose="02070309020205020404" pitchFamily="49" charset="0"/>
            </a:rPr>
            <a:t> </a:t>
          </a:r>
          <a:r>
            <a:rPr lang="es-NI" sz="1400" i="1" dirty="0">
              <a:solidFill>
                <a:schemeClr val="tx2"/>
              </a:solidFill>
              <a:latin typeface="Courier New" panose="02070309020205020404" pitchFamily="49" charset="0"/>
              <a:cs typeface="Courier New" panose="02070309020205020404" pitchFamily="49" charset="0"/>
            </a:rPr>
            <a:t>/ </a:t>
          </a:r>
          <a:r>
            <a:rPr lang="es-NI" sz="1400" i="1" dirty="0" err="1" smtClean="0">
              <a:solidFill>
                <a:schemeClr val="tx2"/>
              </a:solidFill>
              <a:latin typeface="Courier New" panose="02070309020205020404" pitchFamily="49" charset="0"/>
              <a:cs typeface="Courier New" panose="02070309020205020404" pitchFamily="49" charset="0"/>
            </a:rPr>
            <a:t>Percent</a:t>
          </a:r>
          <a:r>
            <a:rPr lang="es-NI" sz="1400" i="1" dirty="0" smtClean="0">
              <a:solidFill>
                <a:schemeClr val="tx2"/>
              </a:solidFill>
              <a:latin typeface="Courier New" panose="02070309020205020404" pitchFamily="49" charset="0"/>
              <a:cs typeface="Courier New" panose="02070309020205020404" pitchFamily="49" charset="0"/>
            </a:rPr>
            <a:t> </a:t>
          </a:r>
          <a:r>
            <a:rPr lang="es-NI" sz="1400" i="1" dirty="0" err="1" smtClean="0">
              <a:solidFill>
                <a:schemeClr val="tx2"/>
              </a:solidFill>
              <a:latin typeface="Courier New" panose="02070309020205020404" pitchFamily="49" charset="0"/>
              <a:cs typeface="Courier New" panose="02070309020205020404" pitchFamily="49" charset="0"/>
            </a:rPr>
            <a:t>change</a:t>
          </a:r>
          <a:r>
            <a:rPr lang="es-NI" sz="1400" i="1" dirty="0" smtClean="0">
              <a:solidFill>
                <a:schemeClr val="tx2"/>
              </a:solidFill>
              <a:latin typeface="Courier New" panose="02070309020205020404" pitchFamily="49" charset="0"/>
              <a:cs typeface="Courier New" panose="02070309020205020404" pitchFamily="49" charset="0"/>
            </a:rPr>
            <a:t>)</a:t>
          </a:r>
          <a:endParaRPr lang="es-NI" sz="1400" i="1" dirty="0">
            <a:solidFill>
              <a:schemeClr val="tx2"/>
            </a:solidFill>
            <a:latin typeface="Courier New" panose="02070309020205020404" pitchFamily="49" charset="0"/>
            <a:cs typeface="Courier New" panose="02070309020205020404" pitchFamily="49" charset="0"/>
          </a:endParaRPr>
        </a:p>
      </cdr:txBody>
    </cdr:sp>
  </cdr:relSizeAnchor>
  <cdr:relSizeAnchor xmlns:cdr="http://schemas.openxmlformats.org/drawingml/2006/chartDrawing">
    <cdr:from>
      <cdr:x>0.02726</cdr:x>
      <cdr:y>0.8984</cdr:y>
    </cdr:from>
    <cdr:to>
      <cdr:x>0.50558</cdr:x>
      <cdr:y>0.9893</cdr:y>
    </cdr:to>
    <cdr:sp macro="" textlink="">
      <cdr:nvSpPr>
        <cdr:cNvPr id="3" name="2 CuadroTexto"/>
        <cdr:cNvSpPr txBox="1"/>
      </cdr:nvSpPr>
      <cdr:spPr>
        <a:xfrm xmlns:a="http://schemas.openxmlformats.org/drawingml/2006/main">
          <a:off x="209551" y="3200400"/>
          <a:ext cx="3676650" cy="3238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NI" sz="1200" b="1">
              <a:solidFill>
                <a:schemeClr val="tx2"/>
              </a:solidFill>
              <a:latin typeface="Courier New" panose="02070309020205020404" pitchFamily="49" charset="0"/>
              <a:cs typeface="Courier New" panose="02070309020205020404" pitchFamily="49" charset="0"/>
            </a:rPr>
            <a:t>Fuente:</a:t>
          </a:r>
          <a:r>
            <a:rPr lang="es-NI" sz="1200" b="1" baseline="0">
              <a:solidFill>
                <a:schemeClr val="tx2"/>
              </a:solidFill>
              <a:latin typeface="Courier New" panose="02070309020205020404" pitchFamily="49" charset="0"/>
              <a:cs typeface="Courier New" panose="02070309020205020404" pitchFamily="49" charset="0"/>
            </a:rPr>
            <a:t> BCN, FMI y Estimaciones SPPN</a:t>
          </a:r>
          <a:endParaRPr lang="es-NI" sz="1200" b="1">
            <a:solidFill>
              <a:schemeClr val="tx2"/>
            </a:solidFill>
            <a:latin typeface="Courier New" panose="02070309020205020404" pitchFamily="49" charset="0"/>
            <a:cs typeface="Courier New" panose="02070309020205020404" pitchFamily="49"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0.01557</cdr:x>
      <cdr:y>0</cdr:y>
    </cdr:from>
    <cdr:to>
      <cdr:x>0.93605</cdr:x>
      <cdr:y>0.21951</cdr:y>
    </cdr:to>
    <cdr:sp macro="" textlink="">
      <cdr:nvSpPr>
        <cdr:cNvPr id="2" name="1 CuadroTexto"/>
        <cdr:cNvSpPr txBox="1"/>
      </cdr:nvSpPr>
      <cdr:spPr>
        <a:xfrm xmlns:a="http://schemas.openxmlformats.org/drawingml/2006/main">
          <a:off x="134279" y="0"/>
          <a:ext cx="7935819" cy="6480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smtClean="0">
              <a:solidFill>
                <a:schemeClr val="tx2"/>
              </a:solidFill>
              <a:latin typeface="+mn-lt"/>
              <a:cs typeface="Courier New" pitchFamily="49" charset="0"/>
            </a:rPr>
            <a:t>Panama´s economic growth with Canal expansion</a:t>
          </a:r>
          <a:br>
            <a:rPr lang="en-US" sz="1600" b="1" dirty="0" smtClean="0">
              <a:solidFill>
                <a:schemeClr val="tx2"/>
              </a:solidFill>
              <a:latin typeface="+mn-lt"/>
              <a:cs typeface="Courier New" pitchFamily="49" charset="0"/>
            </a:rPr>
          </a:br>
          <a:r>
            <a:rPr lang="en-US" sz="1400" b="1" i="1" dirty="0" smtClean="0">
              <a:solidFill>
                <a:schemeClr val="tx2"/>
              </a:solidFill>
              <a:latin typeface="+mn-lt"/>
              <a:cs typeface="Courier New" pitchFamily="49" charset="0"/>
            </a:rPr>
            <a:t>(GDP U.S. $ Billion, Growth in Percent)</a:t>
          </a:r>
        </a:p>
      </cdr:txBody>
    </cdr:sp>
  </cdr:relSizeAnchor>
  <cdr:relSizeAnchor xmlns:cdr="http://schemas.openxmlformats.org/drawingml/2006/chartDrawing">
    <cdr:from>
      <cdr:x>0.01191</cdr:x>
      <cdr:y>0.17073</cdr:y>
    </cdr:from>
    <cdr:to>
      <cdr:x>0.04063</cdr:x>
      <cdr:y>0.80488</cdr:y>
    </cdr:to>
    <cdr:sp macro="" textlink="">
      <cdr:nvSpPr>
        <cdr:cNvPr id="3" name="2 CuadroTexto"/>
        <cdr:cNvSpPr txBox="1"/>
      </cdr:nvSpPr>
      <cdr:spPr>
        <a:xfrm xmlns:a="http://schemas.openxmlformats.org/drawingml/2006/main" rot="16200000">
          <a:off x="-709612" y="1316349"/>
          <a:ext cx="1872210" cy="2476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NI" sz="1100" b="1" dirty="0"/>
            <a:t>US$</a:t>
          </a:r>
          <a:r>
            <a:rPr lang="es-NI" sz="1100" b="1" baseline="0" dirty="0"/>
            <a:t> Miles de Millones</a:t>
          </a:r>
          <a:endParaRPr lang="es-NI" sz="1100" b="1" dirty="0"/>
        </a:p>
      </cdr:txBody>
    </cdr:sp>
  </cdr:relSizeAnchor>
  <cdr:relSizeAnchor xmlns:cdr="http://schemas.openxmlformats.org/drawingml/2006/chartDrawing">
    <cdr:from>
      <cdr:x>0.94764</cdr:x>
      <cdr:y>0.45532</cdr:y>
    </cdr:from>
    <cdr:to>
      <cdr:x>0.97367</cdr:x>
      <cdr:y>0.55398</cdr:y>
    </cdr:to>
    <cdr:sp macro="" textlink="">
      <cdr:nvSpPr>
        <cdr:cNvPr id="4" name="3 CuadroTexto"/>
        <cdr:cNvSpPr txBox="1"/>
      </cdr:nvSpPr>
      <cdr:spPr>
        <a:xfrm xmlns:a="http://schemas.openxmlformats.org/drawingml/2006/main">
          <a:off x="8170001" y="2260106"/>
          <a:ext cx="224415" cy="4897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NI" sz="1400" b="1"/>
            <a:t>%</a:t>
          </a:r>
        </a:p>
      </cdr:txBody>
    </cdr:sp>
  </cdr:relSizeAnchor>
  <cdr:relSizeAnchor xmlns:cdr="http://schemas.openxmlformats.org/drawingml/2006/chartDrawing">
    <cdr:from>
      <cdr:x>0.08441</cdr:x>
      <cdr:y>0.18421</cdr:y>
    </cdr:from>
    <cdr:to>
      <cdr:x>0.36502</cdr:x>
      <cdr:y>0.39024</cdr:y>
    </cdr:to>
    <cdr:pic>
      <cdr:nvPicPr>
        <cdr:cNvPr id="5" name="15 Imagen"/>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l="7690" t="17835" r="62251" b="52915"/>
        <a:stretch xmlns:a="http://schemas.openxmlformats.org/drawingml/2006/main"/>
      </cdr:blipFill>
      <cdr:spPr>
        <a:xfrm xmlns:a="http://schemas.openxmlformats.org/drawingml/2006/main">
          <a:off x="727740" y="543848"/>
          <a:ext cx="2419274" cy="608280"/>
        </a:xfrm>
        <a:prstGeom xmlns:a="http://schemas.openxmlformats.org/drawingml/2006/main" prst="rect">
          <a:avLst/>
        </a:prstGeom>
      </cdr:spPr>
    </cdr:pic>
  </cdr:relSizeAnchor>
  <cdr:relSizeAnchor xmlns:cdr="http://schemas.openxmlformats.org/drawingml/2006/chartDrawing">
    <cdr:from>
      <cdr:x>0</cdr:x>
      <cdr:y>0.82927</cdr:y>
    </cdr:from>
    <cdr:to>
      <cdr:x>0.21603</cdr:x>
      <cdr:y>0.9215</cdr:y>
    </cdr:to>
    <cdr:sp macro="" textlink="">
      <cdr:nvSpPr>
        <cdr:cNvPr id="6" name="2 CuadroTexto"/>
        <cdr:cNvSpPr txBox="1"/>
      </cdr:nvSpPr>
      <cdr:spPr>
        <a:xfrm xmlns:a="http://schemas.openxmlformats.org/drawingml/2006/main">
          <a:off x="-9737" y="2448272"/>
          <a:ext cx="1862471" cy="272293"/>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p xmlns:a="http://schemas.openxmlformats.org/drawingml/2006/main">
          <a:r>
            <a:rPr lang="es-NI" sz="1100" b="1" dirty="0">
              <a:solidFill>
                <a:schemeClr val="tx2"/>
              </a:solidFill>
              <a:latin typeface="Courier New" pitchFamily="49" charset="0"/>
              <a:cs typeface="Courier New" pitchFamily="49" charset="0"/>
            </a:rPr>
            <a:t>Fuente:</a:t>
          </a:r>
          <a:r>
            <a:rPr lang="es-NI" sz="1100" b="1" baseline="0" dirty="0">
              <a:solidFill>
                <a:schemeClr val="tx2"/>
              </a:solidFill>
              <a:latin typeface="Courier New" pitchFamily="49" charset="0"/>
              <a:cs typeface="Courier New" pitchFamily="49" charset="0"/>
            </a:rPr>
            <a:t> CEPAL, FMI.</a:t>
          </a:r>
          <a:endParaRPr lang="es-NI" sz="1100" b="1" dirty="0">
            <a:solidFill>
              <a:schemeClr val="tx2"/>
            </a:solidFill>
            <a:latin typeface="Courier New" pitchFamily="49" charset="0"/>
            <a:cs typeface="Courier New" pitchFamily="49"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0.07681</cdr:x>
      <cdr:y>0.07692</cdr:y>
    </cdr:from>
    <cdr:to>
      <cdr:x>0.96991</cdr:x>
      <cdr:y>0.34554</cdr:y>
    </cdr:to>
    <cdr:sp macro="" textlink="">
      <cdr:nvSpPr>
        <cdr:cNvPr id="2" name="1 CuadroTexto"/>
        <cdr:cNvSpPr txBox="1"/>
      </cdr:nvSpPr>
      <cdr:spPr>
        <a:xfrm xmlns:a="http://schemas.openxmlformats.org/drawingml/2006/main">
          <a:off x="323528" y="216024"/>
          <a:ext cx="3761711" cy="7543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800" b="1" dirty="0" err="1" smtClean="0">
              <a:solidFill>
                <a:schemeClr val="accent1">
                  <a:lumMod val="50000"/>
                </a:schemeClr>
              </a:solidFill>
              <a:latin typeface="+mn-lt"/>
              <a:cs typeface="Courier New" pitchFamily="49" charset="0"/>
            </a:rPr>
            <a:t>United</a:t>
          </a:r>
          <a:r>
            <a:rPr lang="es-MX" sz="1800" b="1" dirty="0" smtClean="0">
              <a:solidFill>
                <a:schemeClr val="accent1">
                  <a:lumMod val="50000"/>
                </a:schemeClr>
              </a:solidFill>
              <a:latin typeface="+mn-lt"/>
              <a:cs typeface="Courier New" pitchFamily="49" charset="0"/>
            </a:rPr>
            <a:t> </a:t>
          </a:r>
          <a:r>
            <a:rPr lang="es-MX" sz="1800" b="1" dirty="0" err="1" smtClean="0">
              <a:solidFill>
                <a:schemeClr val="accent1">
                  <a:lumMod val="50000"/>
                </a:schemeClr>
              </a:solidFill>
              <a:latin typeface="+mn-lt"/>
              <a:cs typeface="Courier New" pitchFamily="49" charset="0"/>
            </a:rPr>
            <a:t>States</a:t>
          </a:r>
          <a:r>
            <a:rPr lang="es-MX" sz="1800" b="1" dirty="0" smtClean="0">
              <a:solidFill>
                <a:schemeClr val="accent1">
                  <a:lumMod val="50000"/>
                </a:schemeClr>
              </a:solidFill>
              <a:latin typeface="+mn-lt"/>
              <a:cs typeface="Courier New" pitchFamily="49" charset="0"/>
            </a:rPr>
            <a:t> </a:t>
          </a:r>
          <a:r>
            <a:rPr lang="es-MX" sz="1800" b="1" dirty="0" err="1" smtClean="0">
              <a:solidFill>
                <a:schemeClr val="accent1">
                  <a:lumMod val="50000"/>
                </a:schemeClr>
              </a:solidFill>
              <a:latin typeface="+mn-lt"/>
              <a:cs typeface="Courier New" pitchFamily="49" charset="0"/>
            </a:rPr>
            <a:t>Oil</a:t>
          </a:r>
          <a:r>
            <a:rPr lang="es-MX" sz="1800" b="1" dirty="0" smtClean="0">
              <a:solidFill>
                <a:schemeClr val="accent1">
                  <a:lumMod val="50000"/>
                </a:schemeClr>
              </a:solidFill>
              <a:latin typeface="+mn-lt"/>
              <a:cs typeface="Courier New" pitchFamily="49" charset="0"/>
            </a:rPr>
            <a:t> and gas </a:t>
          </a:r>
          <a:r>
            <a:rPr lang="es-MX" sz="1800" b="1" dirty="0" err="1" smtClean="0">
              <a:solidFill>
                <a:schemeClr val="accent1">
                  <a:lumMod val="50000"/>
                </a:schemeClr>
              </a:solidFill>
              <a:latin typeface="+mn-lt"/>
              <a:cs typeface="Courier New" pitchFamily="49" charset="0"/>
            </a:rPr>
            <a:t>exports</a:t>
          </a:r>
          <a:endParaRPr lang="es-NI" sz="1800" b="1" baseline="0" dirty="0" smtClean="0">
            <a:solidFill>
              <a:schemeClr val="accent1">
                <a:lumMod val="50000"/>
              </a:schemeClr>
            </a:solidFill>
            <a:latin typeface="+mn-lt"/>
            <a:cs typeface="Courier New" pitchFamily="49" charset="0"/>
          </a:endParaRPr>
        </a:p>
        <a:p xmlns:a="http://schemas.openxmlformats.org/drawingml/2006/main">
          <a:r>
            <a:rPr lang="es-NI" sz="1600" i="1" baseline="0" dirty="0" smtClean="0">
              <a:solidFill>
                <a:schemeClr val="accent1">
                  <a:lumMod val="50000"/>
                </a:schemeClr>
              </a:solidFill>
              <a:latin typeface="+mn-lt"/>
              <a:cs typeface="Courier New" pitchFamily="49" charset="0"/>
            </a:rPr>
            <a:t>(US</a:t>
          </a:r>
          <a:r>
            <a:rPr lang="es-NI" sz="1600" i="1" baseline="0" dirty="0">
              <a:solidFill>
                <a:schemeClr val="accent1">
                  <a:lumMod val="50000"/>
                </a:schemeClr>
              </a:solidFill>
              <a:latin typeface="+mn-lt"/>
              <a:cs typeface="Courier New" pitchFamily="49" charset="0"/>
            </a:rPr>
            <a:t>$ </a:t>
          </a:r>
          <a:r>
            <a:rPr lang="es-NI" sz="1600" i="1" baseline="0" dirty="0" err="1" smtClean="0">
              <a:solidFill>
                <a:schemeClr val="accent1">
                  <a:lumMod val="50000"/>
                </a:schemeClr>
              </a:solidFill>
              <a:latin typeface="+mn-lt"/>
              <a:cs typeface="Courier New" pitchFamily="49" charset="0"/>
            </a:rPr>
            <a:t>billion</a:t>
          </a:r>
          <a:r>
            <a:rPr lang="es-NI" sz="1600" i="1" baseline="0" dirty="0" smtClean="0">
              <a:solidFill>
                <a:schemeClr val="accent1">
                  <a:lumMod val="50000"/>
                </a:schemeClr>
              </a:solidFill>
              <a:latin typeface="+mn-lt"/>
              <a:cs typeface="Courier New" pitchFamily="49" charset="0"/>
            </a:rPr>
            <a:t>)</a:t>
          </a:r>
          <a:endParaRPr lang="es-NI" sz="1600" i="1" dirty="0">
            <a:solidFill>
              <a:schemeClr val="accent1">
                <a:lumMod val="50000"/>
              </a:schemeClr>
            </a:solidFill>
            <a:latin typeface="+mn-lt"/>
            <a:cs typeface="Courier New" pitchFamily="49" charset="0"/>
          </a:endParaRPr>
        </a:p>
      </cdr:txBody>
    </cdr:sp>
  </cdr:relSizeAnchor>
  <cdr:relSizeAnchor xmlns:cdr="http://schemas.openxmlformats.org/drawingml/2006/chartDrawing">
    <cdr:from>
      <cdr:x>0.00577</cdr:x>
      <cdr:y>0.93162</cdr:y>
    </cdr:from>
    <cdr:to>
      <cdr:x>0.94661</cdr:x>
      <cdr:y>0.99023</cdr:y>
    </cdr:to>
    <cdr:sp macro="" textlink="">
      <cdr:nvSpPr>
        <cdr:cNvPr id="3" name="2 CuadroTexto"/>
        <cdr:cNvSpPr txBox="1"/>
      </cdr:nvSpPr>
      <cdr:spPr>
        <a:xfrm xmlns:a="http://schemas.openxmlformats.org/drawingml/2006/main">
          <a:off x="38101" y="3633788"/>
          <a:ext cx="62103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NI" sz="1100" b="1" dirty="0" err="1" smtClean="0">
              <a:solidFill>
                <a:schemeClr val="accent1">
                  <a:lumMod val="50000"/>
                </a:schemeClr>
              </a:solidFill>
              <a:latin typeface="Courier New" pitchFamily="49" charset="0"/>
              <a:cs typeface="Courier New" pitchFamily="49" charset="0"/>
            </a:rPr>
            <a:t>Source</a:t>
          </a:r>
          <a:r>
            <a:rPr lang="es-NI" sz="1100" b="1" dirty="0" smtClean="0">
              <a:solidFill>
                <a:schemeClr val="accent1">
                  <a:lumMod val="50000"/>
                </a:schemeClr>
              </a:solidFill>
              <a:latin typeface="Courier New" pitchFamily="49" charset="0"/>
              <a:cs typeface="Courier New" pitchFamily="49" charset="0"/>
            </a:rPr>
            <a:t>: IMF</a:t>
          </a:r>
          <a:endParaRPr lang="es-NI" sz="1100" b="1" dirty="0">
            <a:solidFill>
              <a:schemeClr val="accent1">
                <a:lumMod val="50000"/>
              </a:schemeClr>
            </a:solidFill>
            <a:latin typeface="Courier New" pitchFamily="49" charset="0"/>
            <a:cs typeface="Courier New" pitchFamily="49" charset="0"/>
          </a:endParaRPr>
        </a:p>
      </cdr:txBody>
    </cdr:sp>
  </cdr:relSizeAnchor>
  <cdr:relSizeAnchor xmlns:cdr="http://schemas.openxmlformats.org/drawingml/2006/chartDrawing">
    <cdr:from>
      <cdr:x>0.09391</cdr:x>
      <cdr:y>0.33333</cdr:y>
    </cdr:from>
    <cdr:to>
      <cdr:x>0.60597</cdr:x>
      <cdr:y>0.53846</cdr:y>
    </cdr:to>
    <cdr:sp macro="" textlink="">
      <cdr:nvSpPr>
        <cdr:cNvPr id="4" name="3 CuadroTexto"/>
        <cdr:cNvSpPr txBox="1"/>
      </cdr:nvSpPr>
      <cdr:spPr>
        <a:xfrm xmlns:a="http://schemas.openxmlformats.org/drawingml/2006/main">
          <a:off x="395536" y="936104"/>
          <a:ext cx="2156777" cy="576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just"/>
          <a:r>
            <a:rPr lang="es-NI" sz="1400" dirty="0" smtClean="0">
              <a:solidFill>
                <a:schemeClr val="accent1">
                  <a:lumMod val="50000"/>
                </a:schemeClr>
              </a:solidFill>
              <a:latin typeface="+mn-lt"/>
              <a:cs typeface="Courier New" pitchFamily="49" charset="0"/>
            </a:rPr>
            <a:t>2000: US$ 12.01 </a:t>
          </a:r>
          <a:r>
            <a:rPr lang="es-NI" sz="1400" dirty="0" err="1" smtClean="0">
              <a:solidFill>
                <a:schemeClr val="accent1">
                  <a:lumMod val="50000"/>
                </a:schemeClr>
              </a:solidFill>
              <a:latin typeface="+mn-lt"/>
              <a:cs typeface="Courier New" pitchFamily="49" charset="0"/>
            </a:rPr>
            <a:t>billion</a:t>
          </a:r>
          <a:r>
            <a:rPr lang="es-NI" sz="1400" dirty="0" smtClean="0">
              <a:solidFill>
                <a:schemeClr val="accent1">
                  <a:lumMod val="50000"/>
                </a:schemeClr>
              </a:solidFill>
              <a:latin typeface="+mn-lt"/>
              <a:cs typeface="Courier New" pitchFamily="49" charset="0"/>
            </a:rPr>
            <a:t> </a:t>
          </a:r>
        </a:p>
        <a:p xmlns:a="http://schemas.openxmlformats.org/drawingml/2006/main">
          <a:pPr algn="just"/>
          <a:r>
            <a:rPr lang="es-NI" sz="1400" dirty="0" smtClean="0">
              <a:solidFill>
                <a:schemeClr val="accent1">
                  <a:lumMod val="50000"/>
                </a:schemeClr>
              </a:solidFill>
              <a:latin typeface="+mn-lt"/>
              <a:cs typeface="Courier New" pitchFamily="49" charset="0"/>
            </a:rPr>
            <a:t>2018: US$ 113.09 </a:t>
          </a:r>
          <a:r>
            <a:rPr lang="es-NI" sz="1400" dirty="0" err="1" smtClean="0">
              <a:solidFill>
                <a:schemeClr val="accent1">
                  <a:lumMod val="50000"/>
                </a:schemeClr>
              </a:solidFill>
              <a:latin typeface="+mn-lt"/>
              <a:cs typeface="Courier New" pitchFamily="49" charset="0"/>
            </a:rPr>
            <a:t>billion</a:t>
          </a:r>
          <a:endParaRPr lang="es-NI" sz="1400" dirty="0">
            <a:solidFill>
              <a:schemeClr val="accent1">
                <a:lumMod val="50000"/>
              </a:schemeClr>
            </a:solidFill>
            <a:latin typeface="+mn-lt"/>
            <a:cs typeface="Courier New" pitchFamily="49"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0.06557</cdr:x>
      <cdr:y>0</cdr:y>
    </cdr:from>
    <cdr:to>
      <cdr:x>0.7377</cdr:x>
      <cdr:y>0.27027</cdr:y>
    </cdr:to>
    <cdr:sp macro="" textlink="">
      <cdr:nvSpPr>
        <cdr:cNvPr id="2" name="1 CuadroTexto"/>
        <cdr:cNvSpPr txBox="1"/>
      </cdr:nvSpPr>
      <cdr:spPr>
        <a:xfrm xmlns:a="http://schemas.openxmlformats.org/drawingml/2006/main">
          <a:off x="288032" y="0"/>
          <a:ext cx="2952328" cy="7200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NI" sz="1800" b="1" dirty="0" err="1" smtClean="0">
              <a:solidFill>
                <a:schemeClr val="accent1">
                  <a:lumMod val="50000"/>
                </a:schemeClr>
              </a:solidFill>
              <a:latin typeface="+mn-lt"/>
              <a:cs typeface="Courier New" pitchFamily="49" charset="0"/>
            </a:rPr>
            <a:t>China’s</a:t>
          </a:r>
          <a:r>
            <a:rPr lang="es-NI" sz="1800" b="1" dirty="0" smtClean="0">
              <a:solidFill>
                <a:schemeClr val="accent1">
                  <a:lumMod val="50000"/>
                </a:schemeClr>
              </a:solidFill>
              <a:latin typeface="+mn-lt"/>
              <a:cs typeface="Courier New" pitchFamily="49" charset="0"/>
            </a:rPr>
            <a:t> </a:t>
          </a:r>
          <a:r>
            <a:rPr lang="es-NI" sz="1800" b="1" dirty="0" err="1" smtClean="0">
              <a:solidFill>
                <a:schemeClr val="accent1">
                  <a:lumMod val="50000"/>
                </a:schemeClr>
              </a:solidFill>
              <a:latin typeface="+mn-lt"/>
              <a:cs typeface="Courier New" pitchFamily="49" charset="0"/>
            </a:rPr>
            <a:t>Oil</a:t>
          </a:r>
          <a:r>
            <a:rPr lang="es-NI" sz="1800" b="1" dirty="0" smtClean="0">
              <a:solidFill>
                <a:schemeClr val="accent1">
                  <a:lumMod val="50000"/>
                </a:schemeClr>
              </a:solidFill>
              <a:latin typeface="+mn-lt"/>
              <a:cs typeface="Courier New" pitchFamily="49" charset="0"/>
            </a:rPr>
            <a:t> </a:t>
          </a:r>
          <a:r>
            <a:rPr lang="es-NI" sz="1800" b="1" dirty="0" err="1" smtClean="0">
              <a:solidFill>
                <a:schemeClr val="accent1">
                  <a:lumMod val="50000"/>
                </a:schemeClr>
              </a:solidFill>
              <a:latin typeface="+mn-lt"/>
              <a:cs typeface="Courier New" pitchFamily="49" charset="0"/>
            </a:rPr>
            <a:t>imports</a:t>
          </a:r>
          <a:endParaRPr lang="es-NI" sz="1800" b="1" baseline="0" dirty="0" smtClean="0">
            <a:solidFill>
              <a:schemeClr val="accent1">
                <a:lumMod val="50000"/>
              </a:schemeClr>
            </a:solidFill>
            <a:latin typeface="+mn-lt"/>
            <a:cs typeface="Courier New" pitchFamily="49" charset="0"/>
          </a:endParaRPr>
        </a:p>
        <a:p xmlns:a="http://schemas.openxmlformats.org/drawingml/2006/main">
          <a:r>
            <a:rPr lang="es-NI" sz="1600" i="1" baseline="0" dirty="0" smtClean="0">
              <a:solidFill>
                <a:schemeClr val="accent1">
                  <a:lumMod val="50000"/>
                </a:schemeClr>
              </a:solidFill>
              <a:latin typeface="+mn-lt"/>
              <a:cs typeface="Courier New" pitchFamily="49" charset="0"/>
            </a:rPr>
            <a:t>(US</a:t>
          </a:r>
          <a:r>
            <a:rPr lang="es-NI" sz="1600" i="1" baseline="0" dirty="0">
              <a:solidFill>
                <a:schemeClr val="accent1">
                  <a:lumMod val="50000"/>
                </a:schemeClr>
              </a:solidFill>
              <a:latin typeface="+mn-lt"/>
              <a:cs typeface="Courier New" pitchFamily="49" charset="0"/>
            </a:rPr>
            <a:t>$ </a:t>
          </a:r>
          <a:r>
            <a:rPr lang="es-NI" sz="1600" i="1" baseline="0" dirty="0" err="1" smtClean="0">
              <a:solidFill>
                <a:schemeClr val="accent1">
                  <a:lumMod val="50000"/>
                </a:schemeClr>
              </a:solidFill>
              <a:latin typeface="+mn-lt"/>
              <a:cs typeface="Courier New" pitchFamily="49" charset="0"/>
            </a:rPr>
            <a:t>billion</a:t>
          </a:r>
          <a:r>
            <a:rPr lang="es-NI" sz="1600" i="1" baseline="0" dirty="0" smtClean="0">
              <a:solidFill>
                <a:schemeClr val="accent1">
                  <a:lumMod val="50000"/>
                </a:schemeClr>
              </a:solidFill>
              <a:latin typeface="+mn-lt"/>
              <a:cs typeface="Courier New" pitchFamily="49" charset="0"/>
            </a:rPr>
            <a:t>)</a:t>
          </a:r>
          <a:endParaRPr lang="es-NI" sz="1600" i="1" dirty="0">
            <a:solidFill>
              <a:schemeClr val="accent1">
                <a:lumMod val="50000"/>
              </a:schemeClr>
            </a:solidFill>
            <a:latin typeface="+mn-lt"/>
            <a:cs typeface="Courier New" pitchFamily="49" charset="0"/>
          </a:endParaRPr>
        </a:p>
      </cdr:txBody>
    </cdr:sp>
  </cdr:relSizeAnchor>
  <cdr:relSizeAnchor xmlns:cdr="http://schemas.openxmlformats.org/drawingml/2006/chartDrawing">
    <cdr:from>
      <cdr:x>0.00662</cdr:x>
      <cdr:y>0.94837</cdr:y>
    </cdr:from>
    <cdr:to>
      <cdr:x>0.6702</cdr:x>
      <cdr:y>0.99776</cdr:y>
    </cdr:to>
    <cdr:sp macro="" textlink="">
      <cdr:nvSpPr>
        <cdr:cNvPr id="3" name="2 CuadroTexto"/>
        <cdr:cNvSpPr txBox="1"/>
      </cdr:nvSpPr>
      <cdr:spPr>
        <a:xfrm xmlns:a="http://schemas.openxmlformats.org/drawingml/2006/main">
          <a:off x="47626" y="4024314"/>
          <a:ext cx="4772025" cy="209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NI" sz="1000" b="1" dirty="0" err="1" smtClean="0">
              <a:solidFill>
                <a:schemeClr val="accent1">
                  <a:lumMod val="50000"/>
                </a:schemeClr>
              </a:solidFill>
              <a:latin typeface="Courier New" pitchFamily="49" charset="0"/>
              <a:cs typeface="Courier New" pitchFamily="49" charset="0"/>
            </a:rPr>
            <a:t>Source</a:t>
          </a:r>
          <a:r>
            <a:rPr lang="es-NI" sz="1000" b="1" dirty="0" smtClean="0">
              <a:solidFill>
                <a:schemeClr val="accent1">
                  <a:lumMod val="50000"/>
                </a:schemeClr>
              </a:solidFill>
              <a:latin typeface="Courier New" pitchFamily="49" charset="0"/>
              <a:cs typeface="Courier New" pitchFamily="49" charset="0"/>
            </a:rPr>
            <a:t>: </a:t>
          </a:r>
          <a:r>
            <a:rPr lang="es-NI" sz="1000" b="1" dirty="0">
              <a:solidFill>
                <a:schemeClr val="accent1">
                  <a:lumMod val="50000"/>
                </a:schemeClr>
              </a:solidFill>
              <a:latin typeface="Courier New" pitchFamily="49" charset="0"/>
              <a:cs typeface="Courier New" pitchFamily="49" charset="0"/>
            </a:rPr>
            <a:t>CEIC</a:t>
          </a:r>
        </a:p>
      </cdr:txBody>
    </cdr:sp>
  </cdr:relSizeAnchor>
  <cdr:relSizeAnchor xmlns:cdr="http://schemas.openxmlformats.org/drawingml/2006/chartDrawing">
    <cdr:from>
      <cdr:x>0.09836</cdr:x>
      <cdr:y>0.2973</cdr:y>
    </cdr:from>
    <cdr:to>
      <cdr:x>0.65574</cdr:x>
      <cdr:y>0.60627</cdr:y>
    </cdr:to>
    <cdr:sp macro="" textlink="">
      <cdr:nvSpPr>
        <cdr:cNvPr id="4" name="3 CuadroTexto"/>
        <cdr:cNvSpPr txBox="1"/>
      </cdr:nvSpPr>
      <cdr:spPr>
        <a:xfrm xmlns:a="http://schemas.openxmlformats.org/drawingml/2006/main">
          <a:off x="432048" y="792088"/>
          <a:ext cx="2448272" cy="8231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NI" sz="1400" b="0" dirty="0" smtClean="0">
              <a:solidFill>
                <a:schemeClr val="accent1">
                  <a:lumMod val="50000"/>
                </a:schemeClr>
              </a:solidFill>
              <a:latin typeface="+mn-lt"/>
              <a:cs typeface="Courier New" pitchFamily="49" charset="0"/>
            </a:rPr>
            <a:t>2000: </a:t>
          </a:r>
          <a:r>
            <a:rPr lang="es-NI" sz="1400" b="0" baseline="0" dirty="0" smtClean="0">
              <a:solidFill>
                <a:schemeClr val="accent1">
                  <a:lumMod val="50000"/>
                </a:schemeClr>
              </a:solidFill>
              <a:latin typeface="+mn-lt"/>
              <a:cs typeface="Courier New" pitchFamily="49" charset="0"/>
            </a:rPr>
            <a:t>US</a:t>
          </a:r>
          <a:r>
            <a:rPr lang="es-NI" sz="1400" b="0" baseline="0" dirty="0">
              <a:solidFill>
                <a:schemeClr val="accent1">
                  <a:lumMod val="50000"/>
                </a:schemeClr>
              </a:solidFill>
              <a:latin typeface="+mn-lt"/>
              <a:cs typeface="Courier New" pitchFamily="49" charset="0"/>
            </a:rPr>
            <a:t>$ </a:t>
          </a:r>
          <a:r>
            <a:rPr lang="es-NI" sz="1400" b="0" dirty="0" smtClean="0">
              <a:solidFill>
                <a:schemeClr val="accent1">
                  <a:lumMod val="50000"/>
                </a:schemeClr>
              </a:solidFill>
              <a:latin typeface="+mn-lt"/>
              <a:cs typeface="Courier New" pitchFamily="49" charset="0"/>
            </a:rPr>
            <a:t>18.9 </a:t>
          </a:r>
          <a:r>
            <a:rPr lang="es-NI" sz="1400" b="0" dirty="0" err="1" smtClean="0">
              <a:solidFill>
                <a:schemeClr val="accent1">
                  <a:lumMod val="50000"/>
                </a:schemeClr>
              </a:solidFill>
              <a:latin typeface="+mn-lt"/>
              <a:cs typeface="Courier New" pitchFamily="49" charset="0"/>
            </a:rPr>
            <a:t>billion</a:t>
          </a:r>
          <a:endParaRPr lang="es-NI" sz="1400" b="0" baseline="0" dirty="0">
            <a:solidFill>
              <a:schemeClr val="accent1">
                <a:lumMod val="50000"/>
              </a:schemeClr>
            </a:solidFill>
            <a:latin typeface="+mn-lt"/>
            <a:cs typeface="Courier New" pitchFamily="49" charset="0"/>
          </a:endParaRPr>
        </a:p>
        <a:p xmlns:a="http://schemas.openxmlformats.org/drawingml/2006/main">
          <a:r>
            <a:rPr lang="es-NI" sz="1400" b="0" baseline="0" dirty="0" smtClean="0">
              <a:solidFill>
                <a:schemeClr val="accent1">
                  <a:lumMod val="50000"/>
                </a:schemeClr>
              </a:solidFill>
              <a:latin typeface="+mn-lt"/>
              <a:cs typeface="Courier New" pitchFamily="49" charset="0"/>
            </a:rPr>
            <a:t>2018: US</a:t>
          </a:r>
          <a:r>
            <a:rPr lang="es-NI" sz="1400" b="0" baseline="0" dirty="0">
              <a:solidFill>
                <a:schemeClr val="accent1">
                  <a:lumMod val="50000"/>
                </a:schemeClr>
              </a:solidFill>
              <a:latin typeface="+mn-lt"/>
              <a:cs typeface="Courier New" pitchFamily="49" charset="0"/>
            </a:rPr>
            <a:t>$ </a:t>
          </a:r>
          <a:r>
            <a:rPr lang="es-NI" sz="1400" b="0" baseline="0" dirty="0" smtClean="0">
              <a:solidFill>
                <a:schemeClr val="accent1">
                  <a:lumMod val="50000"/>
                </a:schemeClr>
              </a:solidFill>
              <a:latin typeface="+mn-lt"/>
              <a:cs typeface="Courier New" pitchFamily="49" charset="0"/>
            </a:rPr>
            <a:t>225.10 </a:t>
          </a:r>
          <a:r>
            <a:rPr lang="es-NI" sz="1400" b="0" baseline="0" dirty="0" err="1" smtClean="0">
              <a:solidFill>
                <a:schemeClr val="accent1">
                  <a:lumMod val="50000"/>
                </a:schemeClr>
              </a:solidFill>
              <a:latin typeface="+mn-lt"/>
              <a:cs typeface="Courier New" pitchFamily="49" charset="0"/>
            </a:rPr>
            <a:t>billion</a:t>
          </a:r>
          <a:r>
            <a:rPr lang="es-NI" sz="1400" b="0" baseline="0" dirty="0" smtClean="0">
              <a:solidFill>
                <a:schemeClr val="accent1">
                  <a:lumMod val="50000"/>
                </a:schemeClr>
              </a:solidFill>
              <a:latin typeface="+mn-lt"/>
              <a:cs typeface="Courier New" pitchFamily="49" charset="0"/>
            </a:rPr>
            <a:t> (</a:t>
          </a:r>
          <a:r>
            <a:rPr lang="es-NI" sz="1400" b="0" dirty="0" err="1" smtClean="0">
              <a:solidFill>
                <a:schemeClr val="accent1">
                  <a:lumMod val="50000"/>
                </a:schemeClr>
              </a:solidFill>
              <a:latin typeface="+mn-lt"/>
              <a:cs typeface="Courier New" pitchFamily="49" charset="0"/>
            </a:rPr>
            <a:t>projection</a:t>
          </a:r>
          <a:r>
            <a:rPr lang="es-NI" sz="1400" b="0" dirty="0" smtClean="0">
              <a:solidFill>
                <a:schemeClr val="accent1">
                  <a:lumMod val="50000"/>
                </a:schemeClr>
              </a:solidFill>
              <a:latin typeface="+mn-lt"/>
              <a:cs typeface="Courier New" pitchFamily="49" charset="0"/>
            </a:rPr>
            <a:t>)</a:t>
          </a:r>
          <a:endParaRPr lang="es-NI" sz="1400" b="0" dirty="0">
            <a:solidFill>
              <a:schemeClr val="accent1">
                <a:lumMod val="50000"/>
              </a:schemeClr>
            </a:solidFill>
            <a:latin typeface="+mn-lt"/>
            <a:cs typeface="Courier New" pitchFamily="49"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0.06612</cdr:x>
      <cdr:y>0.00398</cdr:y>
    </cdr:from>
    <cdr:to>
      <cdr:x>0.34711</cdr:x>
      <cdr:y>0.31915</cdr:y>
    </cdr:to>
    <cdr:sp macro="" textlink="">
      <cdr:nvSpPr>
        <cdr:cNvPr id="3" name="2 CuadroTexto"/>
        <cdr:cNvSpPr txBox="1"/>
      </cdr:nvSpPr>
      <cdr:spPr>
        <a:xfrm xmlns:a="http://schemas.openxmlformats.org/drawingml/2006/main">
          <a:off x="576064" y="13470"/>
          <a:ext cx="2448272" cy="1066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chemeClr val="accent1">
                  <a:lumMod val="50000"/>
                </a:schemeClr>
              </a:solidFill>
              <a:latin typeface="+mn-lt"/>
              <a:cs typeface="Courier New" pitchFamily="49" charset="0"/>
            </a:rPr>
            <a:t>Size of economies of China and the United States</a:t>
          </a:r>
        </a:p>
        <a:p xmlns:a="http://schemas.openxmlformats.org/drawingml/2006/main">
          <a:pPr marL="6350" lvl="1"/>
          <a:r>
            <a:rPr lang="es-NI" sz="1600" b="1" baseline="0" dirty="0" smtClean="0">
              <a:solidFill>
                <a:schemeClr val="accent1">
                  <a:lumMod val="50000"/>
                </a:schemeClr>
              </a:solidFill>
              <a:latin typeface="+mn-lt"/>
              <a:cs typeface="Courier New" pitchFamily="49" charset="0"/>
            </a:rPr>
            <a:t>(US</a:t>
          </a:r>
          <a:r>
            <a:rPr lang="es-NI" sz="1600" b="1" baseline="0" dirty="0">
              <a:solidFill>
                <a:schemeClr val="accent1">
                  <a:lumMod val="50000"/>
                </a:schemeClr>
              </a:solidFill>
              <a:latin typeface="+mn-lt"/>
              <a:cs typeface="Courier New" pitchFamily="49" charset="0"/>
            </a:rPr>
            <a:t>$ </a:t>
          </a:r>
          <a:r>
            <a:rPr lang="es-NI" sz="1600" b="1" baseline="0" dirty="0" err="1" smtClean="0">
              <a:solidFill>
                <a:schemeClr val="accent1">
                  <a:lumMod val="50000"/>
                </a:schemeClr>
              </a:solidFill>
              <a:latin typeface="+mn-lt"/>
              <a:cs typeface="Courier New" pitchFamily="49" charset="0"/>
            </a:rPr>
            <a:t>Billion</a:t>
          </a:r>
          <a:r>
            <a:rPr lang="es-NI" sz="1600" b="1" baseline="0" dirty="0" smtClean="0">
              <a:solidFill>
                <a:schemeClr val="accent1">
                  <a:lumMod val="50000"/>
                </a:schemeClr>
              </a:solidFill>
              <a:latin typeface="+mn-lt"/>
              <a:cs typeface="Courier New" pitchFamily="49" charset="0"/>
            </a:rPr>
            <a:t>)</a:t>
          </a:r>
          <a:endParaRPr lang="es-NI" sz="1600" b="1" dirty="0">
            <a:solidFill>
              <a:schemeClr val="accent1">
                <a:lumMod val="50000"/>
              </a:schemeClr>
            </a:solidFill>
            <a:latin typeface="+mn-lt"/>
            <a:cs typeface="Courier New" pitchFamily="49" charset="0"/>
          </a:endParaRPr>
        </a:p>
      </cdr:txBody>
    </cdr:sp>
  </cdr:relSizeAnchor>
  <cdr:relSizeAnchor xmlns:cdr="http://schemas.openxmlformats.org/drawingml/2006/chartDrawing">
    <cdr:from>
      <cdr:x>0.00989</cdr:x>
      <cdr:y>0.94089</cdr:y>
    </cdr:from>
    <cdr:to>
      <cdr:x>0.75155</cdr:x>
      <cdr:y>0.98818</cdr:y>
    </cdr:to>
    <cdr:sp macro="" textlink="">
      <cdr:nvSpPr>
        <cdr:cNvPr id="4" name="3 CuadroTexto"/>
        <cdr:cNvSpPr txBox="1"/>
      </cdr:nvSpPr>
      <cdr:spPr>
        <a:xfrm xmlns:a="http://schemas.openxmlformats.org/drawingml/2006/main">
          <a:off x="76200" y="4548189"/>
          <a:ext cx="57150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NI" sz="1000" b="1" dirty="0" err="1" smtClean="0">
              <a:solidFill>
                <a:schemeClr val="accent1">
                  <a:lumMod val="50000"/>
                </a:schemeClr>
              </a:solidFill>
              <a:latin typeface="Courier New" pitchFamily="49" charset="0"/>
              <a:cs typeface="Courier New" pitchFamily="49" charset="0"/>
            </a:rPr>
            <a:t>Source</a:t>
          </a:r>
          <a:r>
            <a:rPr lang="es-NI" sz="1000" b="1" dirty="0" smtClean="0">
              <a:solidFill>
                <a:schemeClr val="accent1">
                  <a:lumMod val="50000"/>
                </a:schemeClr>
              </a:solidFill>
              <a:latin typeface="Courier New" pitchFamily="49" charset="0"/>
              <a:cs typeface="Courier New" pitchFamily="49" charset="0"/>
            </a:rPr>
            <a:t>:</a:t>
          </a:r>
          <a:r>
            <a:rPr lang="es-NI" sz="1000" b="1" baseline="0" dirty="0" smtClean="0">
              <a:solidFill>
                <a:schemeClr val="accent1">
                  <a:lumMod val="50000"/>
                </a:schemeClr>
              </a:solidFill>
              <a:latin typeface="Courier New" pitchFamily="49" charset="0"/>
              <a:cs typeface="Courier New" pitchFamily="49" charset="0"/>
            </a:rPr>
            <a:t> IMF </a:t>
          </a:r>
          <a:r>
            <a:rPr lang="es-NI" sz="1000" b="1" baseline="0" dirty="0">
              <a:solidFill>
                <a:schemeClr val="accent1">
                  <a:lumMod val="50000"/>
                </a:schemeClr>
              </a:solidFill>
              <a:latin typeface="Courier New" pitchFamily="49" charset="0"/>
              <a:cs typeface="Courier New" pitchFamily="49" charset="0"/>
            </a:rPr>
            <a:t>(1980-2018) &amp; </a:t>
          </a:r>
          <a:r>
            <a:rPr lang="es-NI" sz="1000" b="1" baseline="0" dirty="0" err="1" smtClean="0">
              <a:solidFill>
                <a:schemeClr val="accent1">
                  <a:lumMod val="50000"/>
                </a:schemeClr>
              </a:solidFill>
              <a:latin typeface="Courier New" pitchFamily="49" charset="0"/>
              <a:cs typeface="Courier New" pitchFamily="49" charset="0"/>
            </a:rPr>
            <a:t>Own</a:t>
          </a:r>
          <a:r>
            <a:rPr lang="es-NI" sz="1000" b="1" baseline="0" dirty="0" smtClean="0">
              <a:solidFill>
                <a:schemeClr val="accent1">
                  <a:lumMod val="50000"/>
                </a:schemeClr>
              </a:solidFill>
              <a:latin typeface="Courier New" pitchFamily="49" charset="0"/>
              <a:cs typeface="Courier New" pitchFamily="49" charset="0"/>
            </a:rPr>
            <a:t> </a:t>
          </a:r>
          <a:r>
            <a:rPr lang="es-NI" sz="1000" b="1" baseline="0" dirty="0" err="1" smtClean="0">
              <a:solidFill>
                <a:schemeClr val="accent1">
                  <a:lumMod val="50000"/>
                </a:schemeClr>
              </a:solidFill>
              <a:latin typeface="Courier New" pitchFamily="49" charset="0"/>
              <a:cs typeface="Courier New" pitchFamily="49" charset="0"/>
            </a:rPr>
            <a:t>estimates</a:t>
          </a:r>
          <a:r>
            <a:rPr lang="es-NI" sz="1000" b="1" baseline="0" dirty="0" smtClean="0">
              <a:solidFill>
                <a:schemeClr val="accent1">
                  <a:lumMod val="50000"/>
                </a:schemeClr>
              </a:solidFill>
              <a:latin typeface="Courier New" pitchFamily="49" charset="0"/>
              <a:cs typeface="Courier New" pitchFamily="49" charset="0"/>
            </a:rPr>
            <a:t> </a:t>
          </a:r>
          <a:r>
            <a:rPr lang="es-NI" sz="1000" b="1" baseline="0" dirty="0">
              <a:solidFill>
                <a:schemeClr val="accent1">
                  <a:lumMod val="50000"/>
                </a:schemeClr>
              </a:solidFill>
              <a:latin typeface="Courier New" pitchFamily="49" charset="0"/>
              <a:cs typeface="Courier New" pitchFamily="49" charset="0"/>
            </a:rPr>
            <a:t>(2019-2044)</a:t>
          </a:r>
          <a:endParaRPr lang="es-NI" sz="1000" b="1" dirty="0">
            <a:solidFill>
              <a:schemeClr val="accent1">
                <a:lumMod val="50000"/>
              </a:schemeClr>
            </a:solidFill>
            <a:latin typeface="Courier New" pitchFamily="49" charset="0"/>
            <a:cs typeface="Courier New" pitchFamily="49"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22018" cy="461804"/>
          </a:xfrm>
          <a:prstGeom prst="rect">
            <a:avLst/>
          </a:prstGeom>
        </p:spPr>
        <p:txBody>
          <a:bodyPr vert="horz" lIns="92604" tIns="46303" rIns="92604" bIns="46303" rtlCol="0"/>
          <a:lstStyle>
            <a:lvl1pPr algn="l">
              <a:defRPr sz="1200"/>
            </a:lvl1pPr>
          </a:lstStyle>
          <a:p>
            <a:endParaRPr lang="es-NI"/>
          </a:p>
        </p:txBody>
      </p:sp>
      <p:sp>
        <p:nvSpPr>
          <p:cNvPr id="3" name="2 Marcador de fecha"/>
          <p:cNvSpPr>
            <a:spLocks noGrp="1"/>
          </p:cNvSpPr>
          <p:nvPr>
            <p:ph type="dt" idx="1"/>
          </p:nvPr>
        </p:nvSpPr>
        <p:spPr>
          <a:xfrm>
            <a:off x="3950256" y="0"/>
            <a:ext cx="3022018" cy="461804"/>
          </a:xfrm>
          <a:prstGeom prst="rect">
            <a:avLst/>
          </a:prstGeom>
        </p:spPr>
        <p:txBody>
          <a:bodyPr vert="horz" lIns="92604" tIns="46303" rIns="92604" bIns="46303" rtlCol="0"/>
          <a:lstStyle>
            <a:lvl1pPr algn="r">
              <a:defRPr sz="1200"/>
            </a:lvl1pPr>
          </a:lstStyle>
          <a:p>
            <a:fld id="{063A8047-52CA-4A3C-8E39-A93AA75297D6}" type="datetimeFigureOut">
              <a:rPr lang="es-NI" smtClean="0"/>
              <a:pPr/>
              <a:t>22/03/2015</a:t>
            </a:fld>
            <a:endParaRPr lang="es-NI"/>
          </a:p>
        </p:txBody>
      </p:sp>
      <p:sp>
        <p:nvSpPr>
          <p:cNvPr id="4" name="3 Marcador de imagen de diapositiva"/>
          <p:cNvSpPr>
            <a:spLocks noGrp="1" noRot="1" noChangeAspect="1"/>
          </p:cNvSpPr>
          <p:nvPr>
            <p:ph type="sldImg" idx="2"/>
          </p:nvPr>
        </p:nvSpPr>
        <p:spPr>
          <a:xfrm>
            <a:off x="1177925" y="692150"/>
            <a:ext cx="4618038" cy="3463925"/>
          </a:xfrm>
          <a:prstGeom prst="rect">
            <a:avLst/>
          </a:prstGeom>
          <a:noFill/>
          <a:ln w="12700">
            <a:solidFill>
              <a:prstClr val="black"/>
            </a:solidFill>
          </a:ln>
        </p:spPr>
        <p:txBody>
          <a:bodyPr vert="horz" lIns="92604" tIns="46303" rIns="92604" bIns="46303" rtlCol="0" anchor="ctr"/>
          <a:lstStyle/>
          <a:p>
            <a:endParaRPr lang="es-NI"/>
          </a:p>
        </p:txBody>
      </p:sp>
      <p:sp>
        <p:nvSpPr>
          <p:cNvPr id="5" name="4 Marcador de notas"/>
          <p:cNvSpPr>
            <a:spLocks noGrp="1"/>
          </p:cNvSpPr>
          <p:nvPr>
            <p:ph type="body" sz="quarter" idx="3"/>
          </p:nvPr>
        </p:nvSpPr>
        <p:spPr>
          <a:xfrm>
            <a:off x="697389" y="4387136"/>
            <a:ext cx="5579110" cy="4156234"/>
          </a:xfrm>
          <a:prstGeom prst="rect">
            <a:avLst/>
          </a:prstGeom>
        </p:spPr>
        <p:txBody>
          <a:bodyPr vert="horz" lIns="92604" tIns="46303" rIns="92604" bIns="46303"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NI"/>
          </a:p>
        </p:txBody>
      </p:sp>
      <p:sp>
        <p:nvSpPr>
          <p:cNvPr id="6" name="5 Marcador de pie de página"/>
          <p:cNvSpPr>
            <a:spLocks noGrp="1"/>
          </p:cNvSpPr>
          <p:nvPr>
            <p:ph type="ftr" sz="quarter" idx="4"/>
          </p:nvPr>
        </p:nvSpPr>
        <p:spPr>
          <a:xfrm>
            <a:off x="0" y="8772668"/>
            <a:ext cx="3022018" cy="461804"/>
          </a:xfrm>
          <a:prstGeom prst="rect">
            <a:avLst/>
          </a:prstGeom>
        </p:spPr>
        <p:txBody>
          <a:bodyPr vert="horz" lIns="92604" tIns="46303" rIns="92604" bIns="46303" rtlCol="0" anchor="b"/>
          <a:lstStyle>
            <a:lvl1pPr algn="l">
              <a:defRPr sz="1200"/>
            </a:lvl1pPr>
          </a:lstStyle>
          <a:p>
            <a:endParaRPr lang="es-NI"/>
          </a:p>
        </p:txBody>
      </p:sp>
      <p:sp>
        <p:nvSpPr>
          <p:cNvPr id="7" name="6 Marcador de número de diapositiva"/>
          <p:cNvSpPr>
            <a:spLocks noGrp="1"/>
          </p:cNvSpPr>
          <p:nvPr>
            <p:ph type="sldNum" sz="quarter" idx="5"/>
          </p:nvPr>
        </p:nvSpPr>
        <p:spPr>
          <a:xfrm>
            <a:off x="3950256" y="8772668"/>
            <a:ext cx="3022018" cy="461804"/>
          </a:xfrm>
          <a:prstGeom prst="rect">
            <a:avLst/>
          </a:prstGeom>
        </p:spPr>
        <p:txBody>
          <a:bodyPr vert="horz" lIns="92604" tIns="46303" rIns="92604" bIns="46303" rtlCol="0" anchor="b"/>
          <a:lstStyle>
            <a:lvl1pPr algn="r">
              <a:defRPr sz="1200"/>
            </a:lvl1pPr>
          </a:lstStyle>
          <a:p>
            <a:fld id="{14AC66D0-CEC8-4EEA-8D5F-2F63E8FEC5A5}" type="slidenum">
              <a:rPr lang="es-NI" smtClean="0"/>
              <a:pPr/>
              <a:t>‹Nº›</a:t>
            </a:fld>
            <a:endParaRPr lang="es-NI"/>
          </a:p>
        </p:txBody>
      </p:sp>
    </p:spTree>
    <p:extLst>
      <p:ext uri="{BB962C8B-B14F-4D97-AF65-F5344CB8AC3E}">
        <p14:creationId xmlns:p14="http://schemas.microsoft.com/office/powerpoint/2010/main" val="171433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77925" y="692150"/>
            <a:ext cx="4618038" cy="3463925"/>
          </a:xfrm>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F299DA6C-62AC-4F05-AFF0-9DC250AF9647}" type="slidenum">
              <a:rPr lang="es-ES" smtClean="0"/>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77925" y="692150"/>
            <a:ext cx="4618038" cy="3463925"/>
          </a:xfrm>
        </p:spPr>
      </p:sp>
      <p:sp>
        <p:nvSpPr>
          <p:cNvPr id="3" name="2 Marcador de notas"/>
          <p:cNvSpPr>
            <a:spLocks noGrp="1"/>
          </p:cNvSpPr>
          <p:nvPr>
            <p:ph type="body" idx="1"/>
          </p:nvPr>
        </p:nvSpPr>
        <p:spPr/>
        <p:txBody>
          <a:bodyPr/>
          <a:lstStyle/>
          <a:p>
            <a:endParaRPr lang="es-NI" dirty="0"/>
          </a:p>
        </p:txBody>
      </p:sp>
      <p:sp>
        <p:nvSpPr>
          <p:cNvPr id="4" name="3 Marcador de número de diapositiva"/>
          <p:cNvSpPr>
            <a:spLocks noGrp="1"/>
          </p:cNvSpPr>
          <p:nvPr>
            <p:ph type="sldNum" sz="quarter" idx="10"/>
          </p:nvPr>
        </p:nvSpPr>
        <p:spPr/>
        <p:txBody>
          <a:bodyPr/>
          <a:lstStyle/>
          <a:p>
            <a:fld id="{F299DA6C-62AC-4F05-AFF0-9DC250AF9647}" type="slidenum">
              <a:rPr lang="es-ES" smtClean="0"/>
              <a:pPr/>
              <a:t>56</a:t>
            </a:fld>
            <a:endParaRPr lang="es-ES"/>
          </a:p>
        </p:txBody>
      </p:sp>
    </p:spTree>
    <p:extLst>
      <p:ext uri="{BB962C8B-B14F-4D97-AF65-F5344CB8AC3E}">
        <p14:creationId xmlns:p14="http://schemas.microsoft.com/office/powerpoint/2010/main" val="3535122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54CF832-90EE-45DB-A3E1-04F577553930}" type="slidenum">
              <a:rPr lang="es-NI" smtClean="0"/>
              <a:t>65</a:t>
            </a:fld>
            <a:endParaRPr lang="es-NI"/>
          </a:p>
        </p:txBody>
      </p:sp>
    </p:spTree>
    <p:extLst>
      <p:ext uri="{BB962C8B-B14F-4D97-AF65-F5344CB8AC3E}">
        <p14:creationId xmlns:p14="http://schemas.microsoft.com/office/powerpoint/2010/main" val="4203538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NI" dirty="0"/>
          </a:p>
        </p:txBody>
      </p:sp>
      <p:sp>
        <p:nvSpPr>
          <p:cNvPr id="4" name="3 Marcador de número de diapositiva"/>
          <p:cNvSpPr>
            <a:spLocks noGrp="1"/>
          </p:cNvSpPr>
          <p:nvPr>
            <p:ph type="sldNum" sz="quarter" idx="10"/>
          </p:nvPr>
        </p:nvSpPr>
        <p:spPr/>
        <p:txBody>
          <a:bodyPr/>
          <a:lstStyle/>
          <a:p>
            <a:fld id="{1A5FD09B-6C7E-4024-B964-7E4396669563}" type="slidenum">
              <a:rPr lang="es-NI" smtClean="0"/>
              <a:pPr/>
              <a:t>3</a:t>
            </a:fld>
            <a:endParaRPr lang="es-N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F299DA6C-62AC-4F05-AFF0-9DC250AF9647}" type="slidenum">
              <a:rPr lang="es-ES" smtClean="0"/>
              <a:pPr/>
              <a:t>4</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NI" dirty="0"/>
          </a:p>
        </p:txBody>
      </p:sp>
      <p:sp>
        <p:nvSpPr>
          <p:cNvPr id="4" name="3 Marcador de número de diapositiva"/>
          <p:cNvSpPr>
            <a:spLocks noGrp="1"/>
          </p:cNvSpPr>
          <p:nvPr>
            <p:ph type="sldNum" sz="quarter" idx="10"/>
          </p:nvPr>
        </p:nvSpPr>
        <p:spPr/>
        <p:txBody>
          <a:bodyPr/>
          <a:lstStyle/>
          <a:p>
            <a:fld id="{F299DA6C-62AC-4F05-AFF0-9DC250AF9647}" type="slidenum">
              <a:rPr lang="es-ES" smtClean="0"/>
              <a:pPr/>
              <a:t>5</a:t>
            </a:fld>
            <a:endParaRPr lang="es-ES"/>
          </a:p>
        </p:txBody>
      </p:sp>
    </p:spTree>
    <p:extLst>
      <p:ext uri="{BB962C8B-B14F-4D97-AF65-F5344CB8AC3E}">
        <p14:creationId xmlns:p14="http://schemas.microsoft.com/office/powerpoint/2010/main" val="3577484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NI" dirty="0"/>
          </a:p>
        </p:txBody>
      </p:sp>
      <p:sp>
        <p:nvSpPr>
          <p:cNvPr id="4" name="3 Marcador de número de diapositiva"/>
          <p:cNvSpPr>
            <a:spLocks noGrp="1"/>
          </p:cNvSpPr>
          <p:nvPr>
            <p:ph type="sldNum" sz="quarter" idx="10"/>
          </p:nvPr>
        </p:nvSpPr>
        <p:spPr/>
        <p:txBody>
          <a:bodyPr/>
          <a:lstStyle/>
          <a:p>
            <a:fld id="{14AC66D0-CEC8-4EEA-8D5F-2F63E8FEC5A5}" type="slidenum">
              <a:rPr lang="es-NI" smtClean="0"/>
              <a:pPr/>
              <a:t>10</a:t>
            </a:fld>
            <a:endParaRPr lang="es-NI"/>
          </a:p>
        </p:txBody>
      </p:sp>
    </p:spTree>
    <p:extLst>
      <p:ext uri="{BB962C8B-B14F-4D97-AF65-F5344CB8AC3E}">
        <p14:creationId xmlns:p14="http://schemas.microsoft.com/office/powerpoint/2010/main" val="469601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77925" y="692150"/>
            <a:ext cx="4618038" cy="3463925"/>
          </a:xfrm>
        </p:spPr>
      </p:sp>
      <p:sp>
        <p:nvSpPr>
          <p:cNvPr id="3" name="2 Marcador de notas"/>
          <p:cNvSpPr>
            <a:spLocks noGrp="1"/>
          </p:cNvSpPr>
          <p:nvPr>
            <p:ph type="body" idx="1"/>
          </p:nvPr>
        </p:nvSpPr>
        <p:spPr/>
        <p:txBody>
          <a:bodyPr>
            <a:normAutofit/>
          </a:bodyPr>
          <a:lstStyle/>
          <a:p>
            <a:endParaRPr lang="es-NI"/>
          </a:p>
        </p:txBody>
      </p:sp>
      <p:sp>
        <p:nvSpPr>
          <p:cNvPr id="4" name="3 Marcador de número de diapositiva"/>
          <p:cNvSpPr>
            <a:spLocks noGrp="1"/>
          </p:cNvSpPr>
          <p:nvPr>
            <p:ph type="sldNum" sz="quarter" idx="10"/>
          </p:nvPr>
        </p:nvSpPr>
        <p:spPr/>
        <p:txBody>
          <a:bodyPr/>
          <a:lstStyle/>
          <a:p>
            <a:pPr>
              <a:defRPr/>
            </a:pPr>
            <a:fld id="{0918B2B0-C4FE-47F6-B948-FCE1C9E4CBC7}" type="slidenum">
              <a:rPr lang="en-US" smtClean="0"/>
              <a:pPr>
                <a:defRPr/>
              </a:pPr>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NI" dirty="0"/>
          </a:p>
        </p:txBody>
      </p:sp>
      <p:sp>
        <p:nvSpPr>
          <p:cNvPr id="4" name="3 Marcador de número de diapositiva"/>
          <p:cNvSpPr>
            <a:spLocks noGrp="1"/>
          </p:cNvSpPr>
          <p:nvPr>
            <p:ph type="sldNum" sz="quarter" idx="10"/>
          </p:nvPr>
        </p:nvSpPr>
        <p:spPr/>
        <p:txBody>
          <a:bodyPr/>
          <a:lstStyle/>
          <a:p>
            <a:fld id="{14AC66D0-CEC8-4EEA-8D5F-2F63E8FEC5A5}" type="slidenum">
              <a:rPr lang="es-NI" smtClean="0"/>
              <a:pPr/>
              <a:t>41</a:t>
            </a:fld>
            <a:endParaRPr lang="es-NI"/>
          </a:p>
        </p:txBody>
      </p:sp>
    </p:spTree>
    <p:extLst>
      <p:ext uri="{BB962C8B-B14F-4D97-AF65-F5344CB8AC3E}">
        <p14:creationId xmlns:p14="http://schemas.microsoft.com/office/powerpoint/2010/main" val="3112056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77925" y="692150"/>
            <a:ext cx="4618038" cy="3463925"/>
          </a:xfrm>
        </p:spPr>
      </p:sp>
      <p:sp>
        <p:nvSpPr>
          <p:cNvPr id="3" name="2 Marcador de notas"/>
          <p:cNvSpPr>
            <a:spLocks noGrp="1"/>
          </p:cNvSpPr>
          <p:nvPr>
            <p:ph type="body" idx="1"/>
          </p:nvPr>
        </p:nvSpPr>
        <p:spPr/>
        <p:txBody>
          <a:bodyPr>
            <a:normAutofit/>
          </a:bodyPr>
          <a:lstStyle/>
          <a:p>
            <a:endParaRPr lang="es-NI" dirty="0"/>
          </a:p>
        </p:txBody>
      </p:sp>
      <p:sp>
        <p:nvSpPr>
          <p:cNvPr id="4" name="3 Marcador de número de diapositiva"/>
          <p:cNvSpPr>
            <a:spLocks noGrp="1"/>
          </p:cNvSpPr>
          <p:nvPr>
            <p:ph type="sldNum" sz="quarter" idx="10"/>
          </p:nvPr>
        </p:nvSpPr>
        <p:spPr/>
        <p:txBody>
          <a:bodyPr/>
          <a:lstStyle/>
          <a:p>
            <a:fld id="{1DF66D49-0F71-4A15-A253-8D5255F2AB75}" type="slidenum">
              <a:rPr lang="es-NI" smtClean="0"/>
              <a:pPr/>
              <a:t>46</a:t>
            </a:fld>
            <a:endParaRPr lang="es-NI"/>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NI" dirty="0"/>
          </a:p>
        </p:txBody>
      </p:sp>
      <p:sp>
        <p:nvSpPr>
          <p:cNvPr id="4" name="3 Marcador de número de diapositiva"/>
          <p:cNvSpPr>
            <a:spLocks noGrp="1"/>
          </p:cNvSpPr>
          <p:nvPr>
            <p:ph type="sldNum" sz="quarter" idx="10"/>
          </p:nvPr>
        </p:nvSpPr>
        <p:spPr/>
        <p:txBody>
          <a:bodyPr/>
          <a:lstStyle/>
          <a:p>
            <a:fld id="{14AC66D0-CEC8-4EEA-8D5F-2F63E8FEC5A5}" type="slidenum">
              <a:rPr lang="es-NI" smtClean="0"/>
              <a:pPr/>
              <a:t>48</a:t>
            </a:fld>
            <a:endParaRPr lang="es-NI"/>
          </a:p>
        </p:txBody>
      </p:sp>
    </p:spTree>
    <p:extLst>
      <p:ext uri="{BB962C8B-B14F-4D97-AF65-F5344CB8AC3E}">
        <p14:creationId xmlns:p14="http://schemas.microsoft.com/office/powerpoint/2010/main" val="2115889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NI"/>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NI"/>
          </a:p>
        </p:txBody>
      </p:sp>
      <p:sp>
        <p:nvSpPr>
          <p:cNvPr id="4" name="3 Marcador de fecha"/>
          <p:cNvSpPr>
            <a:spLocks noGrp="1"/>
          </p:cNvSpPr>
          <p:nvPr>
            <p:ph type="dt" sz="half" idx="10"/>
          </p:nvPr>
        </p:nvSpPr>
        <p:spPr/>
        <p:txBody>
          <a:bodyPr/>
          <a:lstStyle/>
          <a:p>
            <a:fld id="{F246F542-0258-4267-902E-04BD7D139F2B}" type="datetime1">
              <a:rPr lang="es-NI" smtClean="0"/>
              <a:pPr/>
              <a:t>22/03/2015</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FE62A362-C47E-49B1-AD64-7D0423DB13E3}" type="slidenum">
              <a:rPr lang="es-NI" smtClean="0"/>
              <a:pPr/>
              <a:t>‹Nº›</a:t>
            </a:fld>
            <a:endParaRPr lang="es-NI"/>
          </a:p>
        </p:txBody>
      </p:sp>
    </p:spTree>
    <p:extLst>
      <p:ext uri="{BB962C8B-B14F-4D97-AF65-F5344CB8AC3E}">
        <p14:creationId xmlns:p14="http://schemas.microsoft.com/office/powerpoint/2010/main" val="1570318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NI"/>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NI"/>
          </a:p>
        </p:txBody>
      </p:sp>
      <p:sp>
        <p:nvSpPr>
          <p:cNvPr id="4" name="3 Marcador de fecha"/>
          <p:cNvSpPr>
            <a:spLocks noGrp="1"/>
          </p:cNvSpPr>
          <p:nvPr>
            <p:ph type="dt" sz="half" idx="10"/>
          </p:nvPr>
        </p:nvSpPr>
        <p:spPr/>
        <p:txBody>
          <a:bodyPr/>
          <a:lstStyle/>
          <a:p>
            <a:fld id="{D7941E03-1471-40B8-A34C-FB8F1E1305CF}" type="datetime1">
              <a:rPr lang="es-NI" smtClean="0"/>
              <a:pPr/>
              <a:t>22/03/2015</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FE62A362-C47E-49B1-AD64-7D0423DB13E3}" type="slidenum">
              <a:rPr lang="es-NI" smtClean="0"/>
              <a:pPr/>
              <a:t>‹Nº›</a:t>
            </a:fld>
            <a:endParaRPr lang="es-NI"/>
          </a:p>
        </p:txBody>
      </p:sp>
    </p:spTree>
    <p:extLst>
      <p:ext uri="{BB962C8B-B14F-4D97-AF65-F5344CB8AC3E}">
        <p14:creationId xmlns:p14="http://schemas.microsoft.com/office/powerpoint/2010/main" val="2454812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NI"/>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NI"/>
          </a:p>
        </p:txBody>
      </p:sp>
      <p:sp>
        <p:nvSpPr>
          <p:cNvPr id="4" name="3 Marcador de fecha"/>
          <p:cNvSpPr>
            <a:spLocks noGrp="1"/>
          </p:cNvSpPr>
          <p:nvPr>
            <p:ph type="dt" sz="half" idx="10"/>
          </p:nvPr>
        </p:nvSpPr>
        <p:spPr/>
        <p:txBody>
          <a:bodyPr/>
          <a:lstStyle/>
          <a:p>
            <a:fld id="{051FB20F-111B-411E-9359-161174EFC5E4}" type="datetime1">
              <a:rPr lang="es-NI" smtClean="0"/>
              <a:pPr/>
              <a:t>22/03/2015</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FE62A362-C47E-49B1-AD64-7D0423DB13E3}" type="slidenum">
              <a:rPr lang="es-NI" smtClean="0"/>
              <a:pPr/>
              <a:t>‹Nº›</a:t>
            </a:fld>
            <a:endParaRPr lang="es-NI"/>
          </a:p>
        </p:txBody>
      </p:sp>
    </p:spTree>
    <p:extLst>
      <p:ext uri="{BB962C8B-B14F-4D97-AF65-F5344CB8AC3E}">
        <p14:creationId xmlns:p14="http://schemas.microsoft.com/office/powerpoint/2010/main" val="1365010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left_body 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fld id="{64A0697F-D92A-44AE-9631-4DF4FB2C44EF}" type="slidenum">
              <a:rPr lang="en-GB" smtClean="0"/>
              <a:pPr/>
              <a:t>‹Nº›</a:t>
            </a:fld>
            <a:endParaRPr lang="en-GB" dirty="0"/>
          </a:p>
        </p:txBody>
      </p:sp>
      <p:sp>
        <p:nvSpPr>
          <p:cNvPr id="9" name="Text Placeholder 8"/>
          <p:cNvSpPr>
            <a:spLocks noGrp="1"/>
          </p:cNvSpPr>
          <p:nvPr>
            <p:ph type="body" sz="quarter" idx="11"/>
          </p:nvPr>
        </p:nvSpPr>
        <p:spPr>
          <a:xfrm>
            <a:off x="5483225" y="1057275"/>
            <a:ext cx="3429000" cy="478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0546938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NI"/>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NI"/>
          </a:p>
        </p:txBody>
      </p:sp>
      <p:sp>
        <p:nvSpPr>
          <p:cNvPr id="4" name="3 Marcador de fecha"/>
          <p:cNvSpPr>
            <a:spLocks noGrp="1"/>
          </p:cNvSpPr>
          <p:nvPr>
            <p:ph type="dt" sz="half" idx="10"/>
          </p:nvPr>
        </p:nvSpPr>
        <p:spPr/>
        <p:txBody>
          <a:bodyPr/>
          <a:lstStyle/>
          <a:p>
            <a:fld id="{3D0E0BA3-5D39-4819-95C2-E0EFE51F35C8}" type="datetime1">
              <a:rPr lang="es-NI" smtClean="0"/>
              <a:pPr/>
              <a:t>22/03/2015</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FE62A362-C47E-49B1-AD64-7D0423DB13E3}" type="slidenum">
              <a:rPr lang="es-NI" smtClean="0"/>
              <a:pPr/>
              <a:t>‹Nº›</a:t>
            </a:fld>
            <a:endParaRPr lang="es-NI"/>
          </a:p>
        </p:txBody>
      </p:sp>
    </p:spTree>
    <p:extLst>
      <p:ext uri="{BB962C8B-B14F-4D97-AF65-F5344CB8AC3E}">
        <p14:creationId xmlns:p14="http://schemas.microsoft.com/office/powerpoint/2010/main" val="1596642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NI"/>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7634A7F-AACA-4DAB-9F75-2F7B8C4E0BD3}" type="datetime1">
              <a:rPr lang="es-NI" smtClean="0"/>
              <a:pPr/>
              <a:t>22/03/2015</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FE62A362-C47E-49B1-AD64-7D0423DB13E3}" type="slidenum">
              <a:rPr lang="es-NI" smtClean="0"/>
              <a:pPr/>
              <a:t>‹Nº›</a:t>
            </a:fld>
            <a:endParaRPr lang="es-NI"/>
          </a:p>
        </p:txBody>
      </p:sp>
    </p:spTree>
    <p:extLst>
      <p:ext uri="{BB962C8B-B14F-4D97-AF65-F5344CB8AC3E}">
        <p14:creationId xmlns:p14="http://schemas.microsoft.com/office/powerpoint/2010/main" val="132461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NI"/>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NI"/>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NI"/>
          </a:p>
        </p:txBody>
      </p:sp>
      <p:sp>
        <p:nvSpPr>
          <p:cNvPr id="5" name="4 Marcador de fecha"/>
          <p:cNvSpPr>
            <a:spLocks noGrp="1"/>
          </p:cNvSpPr>
          <p:nvPr>
            <p:ph type="dt" sz="half" idx="10"/>
          </p:nvPr>
        </p:nvSpPr>
        <p:spPr/>
        <p:txBody>
          <a:bodyPr/>
          <a:lstStyle/>
          <a:p>
            <a:fld id="{C0B9B6D8-C954-488E-811A-88F62FFB54DE}" type="datetime1">
              <a:rPr lang="es-NI" smtClean="0"/>
              <a:pPr/>
              <a:t>22/03/2015</a:t>
            </a:fld>
            <a:endParaRPr lang="es-NI"/>
          </a:p>
        </p:txBody>
      </p:sp>
      <p:sp>
        <p:nvSpPr>
          <p:cNvPr id="6" name="5 Marcador de pie de página"/>
          <p:cNvSpPr>
            <a:spLocks noGrp="1"/>
          </p:cNvSpPr>
          <p:nvPr>
            <p:ph type="ftr" sz="quarter" idx="11"/>
          </p:nvPr>
        </p:nvSpPr>
        <p:spPr/>
        <p:txBody>
          <a:bodyPr/>
          <a:lstStyle/>
          <a:p>
            <a:endParaRPr lang="es-NI"/>
          </a:p>
        </p:txBody>
      </p:sp>
      <p:sp>
        <p:nvSpPr>
          <p:cNvPr id="7" name="6 Marcador de número de diapositiva"/>
          <p:cNvSpPr>
            <a:spLocks noGrp="1"/>
          </p:cNvSpPr>
          <p:nvPr>
            <p:ph type="sldNum" sz="quarter" idx="12"/>
          </p:nvPr>
        </p:nvSpPr>
        <p:spPr/>
        <p:txBody>
          <a:bodyPr/>
          <a:lstStyle/>
          <a:p>
            <a:fld id="{FE62A362-C47E-49B1-AD64-7D0423DB13E3}" type="slidenum">
              <a:rPr lang="es-NI" smtClean="0"/>
              <a:pPr/>
              <a:t>‹Nº›</a:t>
            </a:fld>
            <a:endParaRPr lang="es-NI"/>
          </a:p>
        </p:txBody>
      </p:sp>
    </p:spTree>
    <p:extLst>
      <p:ext uri="{BB962C8B-B14F-4D97-AF65-F5344CB8AC3E}">
        <p14:creationId xmlns:p14="http://schemas.microsoft.com/office/powerpoint/2010/main" val="1212639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NI"/>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NI"/>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NI"/>
          </a:p>
        </p:txBody>
      </p:sp>
      <p:sp>
        <p:nvSpPr>
          <p:cNvPr id="7" name="6 Marcador de fecha"/>
          <p:cNvSpPr>
            <a:spLocks noGrp="1"/>
          </p:cNvSpPr>
          <p:nvPr>
            <p:ph type="dt" sz="half" idx="10"/>
          </p:nvPr>
        </p:nvSpPr>
        <p:spPr/>
        <p:txBody>
          <a:bodyPr/>
          <a:lstStyle/>
          <a:p>
            <a:fld id="{6F1BF291-8C4B-4DC2-8849-4B9C36E50CEA}" type="datetime1">
              <a:rPr lang="es-NI" smtClean="0"/>
              <a:pPr/>
              <a:t>22/03/2015</a:t>
            </a:fld>
            <a:endParaRPr lang="es-NI"/>
          </a:p>
        </p:txBody>
      </p:sp>
      <p:sp>
        <p:nvSpPr>
          <p:cNvPr id="8" name="7 Marcador de pie de página"/>
          <p:cNvSpPr>
            <a:spLocks noGrp="1"/>
          </p:cNvSpPr>
          <p:nvPr>
            <p:ph type="ftr" sz="quarter" idx="11"/>
          </p:nvPr>
        </p:nvSpPr>
        <p:spPr/>
        <p:txBody>
          <a:bodyPr/>
          <a:lstStyle/>
          <a:p>
            <a:endParaRPr lang="es-NI"/>
          </a:p>
        </p:txBody>
      </p:sp>
      <p:sp>
        <p:nvSpPr>
          <p:cNvPr id="9" name="8 Marcador de número de diapositiva"/>
          <p:cNvSpPr>
            <a:spLocks noGrp="1"/>
          </p:cNvSpPr>
          <p:nvPr>
            <p:ph type="sldNum" sz="quarter" idx="12"/>
          </p:nvPr>
        </p:nvSpPr>
        <p:spPr/>
        <p:txBody>
          <a:bodyPr/>
          <a:lstStyle/>
          <a:p>
            <a:fld id="{FE62A362-C47E-49B1-AD64-7D0423DB13E3}" type="slidenum">
              <a:rPr lang="es-NI" smtClean="0"/>
              <a:pPr/>
              <a:t>‹Nº›</a:t>
            </a:fld>
            <a:endParaRPr lang="es-NI"/>
          </a:p>
        </p:txBody>
      </p:sp>
    </p:spTree>
    <p:extLst>
      <p:ext uri="{BB962C8B-B14F-4D97-AF65-F5344CB8AC3E}">
        <p14:creationId xmlns:p14="http://schemas.microsoft.com/office/powerpoint/2010/main" val="3244295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NI"/>
          </a:p>
        </p:txBody>
      </p:sp>
      <p:sp>
        <p:nvSpPr>
          <p:cNvPr id="3" name="2 Marcador de fecha"/>
          <p:cNvSpPr>
            <a:spLocks noGrp="1"/>
          </p:cNvSpPr>
          <p:nvPr>
            <p:ph type="dt" sz="half" idx="10"/>
          </p:nvPr>
        </p:nvSpPr>
        <p:spPr/>
        <p:txBody>
          <a:bodyPr/>
          <a:lstStyle/>
          <a:p>
            <a:fld id="{013E46F8-A8A3-46F6-B8A7-D59A3C9405AA}" type="datetime1">
              <a:rPr lang="es-NI" smtClean="0"/>
              <a:pPr/>
              <a:t>22/03/2015</a:t>
            </a:fld>
            <a:endParaRPr lang="es-NI"/>
          </a:p>
        </p:txBody>
      </p:sp>
      <p:sp>
        <p:nvSpPr>
          <p:cNvPr id="4" name="3 Marcador de pie de página"/>
          <p:cNvSpPr>
            <a:spLocks noGrp="1"/>
          </p:cNvSpPr>
          <p:nvPr>
            <p:ph type="ftr" sz="quarter" idx="11"/>
          </p:nvPr>
        </p:nvSpPr>
        <p:spPr/>
        <p:txBody>
          <a:bodyPr/>
          <a:lstStyle/>
          <a:p>
            <a:endParaRPr lang="es-NI"/>
          </a:p>
        </p:txBody>
      </p:sp>
      <p:sp>
        <p:nvSpPr>
          <p:cNvPr id="5" name="4 Marcador de número de diapositiva"/>
          <p:cNvSpPr>
            <a:spLocks noGrp="1"/>
          </p:cNvSpPr>
          <p:nvPr>
            <p:ph type="sldNum" sz="quarter" idx="12"/>
          </p:nvPr>
        </p:nvSpPr>
        <p:spPr/>
        <p:txBody>
          <a:bodyPr/>
          <a:lstStyle/>
          <a:p>
            <a:fld id="{FE62A362-C47E-49B1-AD64-7D0423DB13E3}" type="slidenum">
              <a:rPr lang="es-NI" smtClean="0"/>
              <a:pPr/>
              <a:t>‹Nº›</a:t>
            </a:fld>
            <a:endParaRPr lang="es-NI"/>
          </a:p>
        </p:txBody>
      </p:sp>
    </p:spTree>
    <p:extLst>
      <p:ext uri="{BB962C8B-B14F-4D97-AF65-F5344CB8AC3E}">
        <p14:creationId xmlns:p14="http://schemas.microsoft.com/office/powerpoint/2010/main" val="393088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71BBCDC-58DA-4988-ACA9-AE450C5A5AB2}" type="datetime1">
              <a:rPr lang="es-NI" smtClean="0"/>
              <a:pPr/>
              <a:t>22/03/2015</a:t>
            </a:fld>
            <a:endParaRPr lang="es-NI"/>
          </a:p>
        </p:txBody>
      </p:sp>
      <p:sp>
        <p:nvSpPr>
          <p:cNvPr id="3" name="2 Marcador de pie de página"/>
          <p:cNvSpPr>
            <a:spLocks noGrp="1"/>
          </p:cNvSpPr>
          <p:nvPr>
            <p:ph type="ftr" sz="quarter" idx="11"/>
          </p:nvPr>
        </p:nvSpPr>
        <p:spPr/>
        <p:txBody>
          <a:bodyPr/>
          <a:lstStyle/>
          <a:p>
            <a:endParaRPr lang="es-NI"/>
          </a:p>
        </p:txBody>
      </p:sp>
      <p:sp>
        <p:nvSpPr>
          <p:cNvPr id="4" name="3 Marcador de número de diapositiva"/>
          <p:cNvSpPr>
            <a:spLocks noGrp="1"/>
          </p:cNvSpPr>
          <p:nvPr>
            <p:ph type="sldNum" sz="quarter" idx="12"/>
          </p:nvPr>
        </p:nvSpPr>
        <p:spPr/>
        <p:txBody>
          <a:bodyPr/>
          <a:lstStyle/>
          <a:p>
            <a:fld id="{FE62A362-C47E-49B1-AD64-7D0423DB13E3}" type="slidenum">
              <a:rPr lang="es-NI" smtClean="0"/>
              <a:pPr/>
              <a:t>‹Nº›</a:t>
            </a:fld>
            <a:endParaRPr lang="es-NI"/>
          </a:p>
        </p:txBody>
      </p:sp>
    </p:spTree>
    <p:extLst>
      <p:ext uri="{BB962C8B-B14F-4D97-AF65-F5344CB8AC3E}">
        <p14:creationId xmlns:p14="http://schemas.microsoft.com/office/powerpoint/2010/main" val="3301032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NI"/>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NI"/>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EA701AD-33D3-4DEF-8AED-AEBB1ECC676C}" type="datetime1">
              <a:rPr lang="es-NI" smtClean="0"/>
              <a:pPr/>
              <a:t>22/03/2015</a:t>
            </a:fld>
            <a:endParaRPr lang="es-NI"/>
          </a:p>
        </p:txBody>
      </p:sp>
      <p:sp>
        <p:nvSpPr>
          <p:cNvPr id="6" name="5 Marcador de pie de página"/>
          <p:cNvSpPr>
            <a:spLocks noGrp="1"/>
          </p:cNvSpPr>
          <p:nvPr>
            <p:ph type="ftr" sz="quarter" idx="11"/>
          </p:nvPr>
        </p:nvSpPr>
        <p:spPr/>
        <p:txBody>
          <a:bodyPr/>
          <a:lstStyle/>
          <a:p>
            <a:endParaRPr lang="es-NI"/>
          </a:p>
        </p:txBody>
      </p:sp>
      <p:sp>
        <p:nvSpPr>
          <p:cNvPr id="7" name="6 Marcador de número de diapositiva"/>
          <p:cNvSpPr>
            <a:spLocks noGrp="1"/>
          </p:cNvSpPr>
          <p:nvPr>
            <p:ph type="sldNum" sz="quarter" idx="12"/>
          </p:nvPr>
        </p:nvSpPr>
        <p:spPr/>
        <p:txBody>
          <a:bodyPr/>
          <a:lstStyle/>
          <a:p>
            <a:fld id="{FE62A362-C47E-49B1-AD64-7D0423DB13E3}" type="slidenum">
              <a:rPr lang="es-NI" smtClean="0"/>
              <a:pPr/>
              <a:t>‹Nº›</a:t>
            </a:fld>
            <a:endParaRPr lang="es-NI"/>
          </a:p>
        </p:txBody>
      </p:sp>
    </p:spTree>
    <p:extLst>
      <p:ext uri="{BB962C8B-B14F-4D97-AF65-F5344CB8AC3E}">
        <p14:creationId xmlns:p14="http://schemas.microsoft.com/office/powerpoint/2010/main" val="241023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NI"/>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NI"/>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C383AEE-EDC4-4373-8DE1-CA60E28B9FFE}" type="datetime1">
              <a:rPr lang="es-NI" smtClean="0"/>
              <a:pPr/>
              <a:t>22/03/2015</a:t>
            </a:fld>
            <a:endParaRPr lang="es-NI"/>
          </a:p>
        </p:txBody>
      </p:sp>
      <p:sp>
        <p:nvSpPr>
          <p:cNvPr id="6" name="5 Marcador de pie de página"/>
          <p:cNvSpPr>
            <a:spLocks noGrp="1"/>
          </p:cNvSpPr>
          <p:nvPr>
            <p:ph type="ftr" sz="quarter" idx="11"/>
          </p:nvPr>
        </p:nvSpPr>
        <p:spPr/>
        <p:txBody>
          <a:bodyPr/>
          <a:lstStyle/>
          <a:p>
            <a:endParaRPr lang="es-NI"/>
          </a:p>
        </p:txBody>
      </p:sp>
      <p:sp>
        <p:nvSpPr>
          <p:cNvPr id="7" name="6 Marcador de número de diapositiva"/>
          <p:cNvSpPr>
            <a:spLocks noGrp="1"/>
          </p:cNvSpPr>
          <p:nvPr>
            <p:ph type="sldNum" sz="quarter" idx="12"/>
          </p:nvPr>
        </p:nvSpPr>
        <p:spPr/>
        <p:txBody>
          <a:bodyPr/>
          <a:lstStyle/>
          <a:p>
            <a:fld id="{FE62A362-C47E-49B1-AD64-7D0423DB13E3}" type="slidenum">
              <a:rPr lang="es-NI" smtClean="0"/>
              <a:pPr/>
              <a:t>‹Nº›</a:t>
            </a:fld>
            <a:endParaRPr lang="es-NI"/>
          </a:p>
        </p:txBody>
      </p:sp>
    </p:spTree>
    <p:extLst>
      <p:ext uri="{BB962C8B-B14F-4D97-AF65-F5344CB8AC3E}">
        <p14:creationId xmlns:p14="http://schemas.microsoft.com/office/powerpoint/2010/main" val="293474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NI"/>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NI"/>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6F7348-67D2-4571-9E8A-B6A9B106EEA6}" type="datetime1">
              <a:rPr lang="es-NI" smtClean="0"/>
              <a:pPr/>
              <a:t>22/03/2015</a:t>
            </a:fld>
            <a:endParaRPr lang="es-NI"/>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2A362-C47E-49B1-AD64-7D0423DB13E3}" type="slidenum">
              <a:rPr lang="es-NI" smtClean="0"/>
              <a:pPr/>
              <a:t>‹Nº›</a:t>
            </a:fld>
            <a:endParaRPr lang="es-NI"/>
          </a:p>
        </p:txBody>
      </p:sp>
    </p:spTree>
    <p:extLst>
      <p:ext uri="{BB962C8B-B14F-4D97-AF65-F5344CB8AC3E}">
        <p14:creationId xmlns:p14="http://schemas.microsoft.com/office/powerpoint/2010/main" val="1450283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wmf"/><Relationship Id="rId7"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61.wmf"/><Relationship Id="rId10" Type="http://schemas.openxmlformats.org/officeDocument/2006/relationships/image" Target="../media/image65.wmf"/><Relationship Id="rId4" Type="http://schemas.openxmlformats.org/officeDocument/2006/relationships/image" Target="../media/image60.wmf"/><Relationship Id="rId9"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9.gif"/></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diagramLayout" Target="../diagrams/layout7.xml"/><Relationship Id="rId7" Type="http://schemas.openxmlformats.org/officeDocument/2006/relationships/image" Target="../media/image86.jpe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chart" Target="../charts/chart10.xml"/></Relationships>
</file>

<file path=ppt/slides/_rels/slide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file:///C:\Users\paul.oquist\Desktop\VIAJE%20EUROPA\China's%20New%20Canal%20Project%20-%2010Youtube.com.mp4" TargetMode="External"/><Relationship Id="rId3" Type="http://schemas.openxmlformats.org/officeDocument/2006/relationships/hyperlink" Target="China's%20New%20Canal%20Project%20-%2010Youtube.com.mp4" TargetMode="External"/><Relationship Id="rId7" Type="http://schemas.openxmlformats.org/officeDocument/2006/relationships/image" Target="../media/image12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chart" Target="../charts/chart13.xml"/><Relationship Id="rId9" Type="http://schemas.openxmlformats.org/officeDocument/2006/relationships/image" Target="../media/image128.gif"/></Relationships>
</file>

<file path=ppt/slides/_rels/slide4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6.xml"/><Relationship Id="rId5" Type="http://schemas.openxmlformats.org/officeDocument/2006/relationships/image" Target="../media/image132.jpeg"/><Relationship Id="rId4" Type="http://schemas.openxmlformats.org/officeDocument/2006/relationships/image" Target="../media/image131.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134.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43.gif"/><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image" Target="../media/image137.png"/><Relationship Id="rId1" Type="http://schemas.openxmlformats.org/officeDocument/2006/relationships/slideLayout" Target="../slideLayouts/slideLayout6.xml"/><Relationship Id="rId6" Type="http://schemas.openxmlformats.org/officeDocument/2006/relationships/image" Target="../media/image141.jpeg"/><Relationship Id="rId11" Type="http://schemas.openxmlformats.org/officeDocument/2006/relationships/image" Target="../media/image146.jpeg"/><Relationship Id="rId5" Type="http://schemas.openxmlformats.org/officeDocument/2006/relationships/image" Target="../media/image140.jpeg"/><Relationship Id="rId10" Type="http://schemas.openxmlformats.org/officeDocument/2006/relationships/image" Target="../media/image145.jpeg"/><Relationship Id="rId4" Type="http://schemas.openxmlformats.org/officeDocument/2006/relationships/image" Target="../media/image139.png"/><Relationship Id="rId9" Type="http://schemas.openxmlformats.org/officeDocument/2006/relationships/image" Target="../media/image144.png"/></Relationships>
</file>

<file path=ppt/slides/_rels/slide5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6.xml"/><Relationship Id="rId4" Type="http://schemas.openxmlformats.org/officeDocument/2006/relationships/image" Target="../media/image149.jpeg"/></Relationships>
</file>

<file path=ppt/slides/_rels/slide5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5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6.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5.xml.rels><?xml version="1.0" encoding="UTF-8" standalone="yes"?>
<Relationships xmlns="http://schemas.openxmlformats.org/package/2006/relationships"><Relationship Id="rId8" Type="http://schemas.openxmlformats.org/officeDocument/2006/relationships/diagramData" Target="../diagrams/data22.xml"/><Relationship Id="rId13" Type="http://schemas.openxmlformats.org/officeDocument/2006/relationships/image" Target="../media/image168.png"/><Relationship Id="rId18" Type="http://schemas.openxmlformats.org/officeDocument/2006/relationships/diagramColors" Target="../diagrams/colors23.xml"/><Relationship Id="rId3" Type="http://schemas.openxmlformats.org/officeDocument/2006/relationships/diagramData" Target="../diagrams/data21.xml"/><Relationship Id="rId7" Type="http://schemas.microsoft.com/office/2007/relationships/diagramDrawing" Target="../diagrams/drawing21.xml"/><Relationship Id="rId12" Type="http://schemas.microsoft.com/office/2007/relationships/diagramDrawing" Target="../diagrams/drawing22.xml"/><Relationship Id="rId17" Type="http://schemas.openxmlformats.org/officeDocument/2006/relationships/diagramQuickStyle" Target="../diagrams/quickStyle23.xml"/><Relationship Id="rId2" Type="http://schemas.openxmlformats.org/officeDocument/2006/relationships/notesSlide" Target="../notesSlides/notesSlide11.xml"/><Relationship Id="rId16" Type="http://schemas.openxmlformats.org/officeDocument/2006/relationships/diagramLayout" Target="../diagrams/layout23.xml"/><Relationship Id="rId1" Type="http://schemas.openxmlformats.org/officeDocument/2006/relationships/slideLayout" Target="../slideLayouts/slideLayout8.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5" Type="http://schemas.openxmlformats.org/officeDocument/2006/relationships/diagramData" Target="../diagrams/data23.xml"/><Relationship Id="rId10" Type="http://schemas.openxmlformats.org/officeDocument/2006/relationships/diagramQuickStyle" Target="../diagrams/quickStyle22.xml"/><Relationship Id="rId19" Type="http://schemas.microsoft.com/office/2007/relationships/diagramDrawing" Target="../diagrams/drawing23.xml"/><Relationship Id="rId4" Type="http://schemas.openxmlformats.org/officeDocument/2006/relationships/diagramLayout" Target="../diagrams/layout21.xml"/><Relationship Id="rId9" Type="http://schemas.openxmlformats.org/officeDocument/2006/relationships/diagramLayout" Target="../diagrams/layout22.xml"/><Relationship Id="rId14" Type="http://schemas.openxmlformats.org/officeDocument/2006/relationships/image" Target="../media/image169.png"/></Relationships>
</file>

<file path=ppt/slides/_rels/slide6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www.breitbart.com/" TargetMode="External"/><Relationship Id="rId2" Type="http://schemas.openxmlformats.org/officeDocument/2006/relationships/chart" Target="../charts/chart4.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184.png"/><Relationship Id="rId7" Type="http://schemas.openxmlformats.org/officeDocument/2006/relationships/diagramColors" Target="../diagrams/colors27.xml"/><Relationship Id="rId2" Type="http://schemas.openxmlformats.org/officeDocument/2006/relationships/image" Target="../media/image183.png"/><Relationship Id="rId1" Type="http://schemas.openxmlformats.org/officeDocument/2006/relationships/slideLayout" Target="../slideLayouts/slideLayout12.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7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88.jpeg"/><Relationship Id="rId7" Type="http://schemas.openxmlformats.org/officeDocument/2006/relationships/image" Target="../media/image192.jpeg"/><Relationship Id="rId2" Type="http://schemas.openxmlformats.org/officeDocument/2006/relationships/image" Target="../media/image187.jpeg"/><Relationship Id="rId1" Type="http://schemas.openxmlformats.org/officeDocument/2006/relationships/slideLayout" Target="../slideLayouts/slideLayout4.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png"/></Relationships>
</file>

<file path=ppt/slides/_rels/slide7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diagramLayout" Target="../diagrams/layout29.xml"/><Relationship Id="rId3" Type="http://schemas.openxmlformats.org/officeDocument/2006/relationships/diagramLayout" Target="../diagrams/layout28.xml"/><Relationship Id="rId7" Type="http://schemas.openxmlformats.org/officeDocument/2006/relationships/diagramData" Target="../diagrams/data29.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11" Type="http://schemas.microsoft.com/office/2007/relationships/diagramDrawing" Target="../diagrams/drawing29.xml"/><Relationship Id="rId5" Type="http://schemas.openxmlformats.org/officeDocument/2006/relationships/diagramColors" Target="../diagrams/colors28.xml"/><Relationship Id="rId10" Type="http://schemas.openxmlformats.org/officeDocument/2006/relationships/diagramColors" Target="../diagrams/colors29.xml"/><Relationship Id="rId4" Type="http://schemas.openxmlformats.org/officeDocument/2006/relationships/diagramQuickStyle" Target="../diagrams/quickStyle28.xml"/><Relationship Id="rId9" Type="http://schemas.openxmlformats.org/officeDocument/2006/relationships/diagramQuickStyle" Target="../diagrams/quickStyle29.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8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132856"/>
            <a:ext cx="8229600" cy="1143000"/>
          </a:xfrm>
        </p:spPr>
        <p:txBody>
          <a:bodyPr>
            <a:normAutofit fontScale="90000"/>
          </a:bodyPr>
          <a:lstStyle/>
          <a:p>
            <a:r>
              <a:rPr lang="en-US" b="1" dirty="0" smtClean="0"/>
              <a:t>The Nicaragua Canal – An Opportunity for Growth and Prosperity</a:t>
            </a:r>
            <a:endParaRPr lang="en-US" dirty="0"/>
          </a:p>
        </p:txBody>
      </p:sp>
      <p:sp>
        <p:nvSpPr>
          <p:cNvPr id="4" name="3 Marcador de número de diapositiva"/>
          <p:cNvSpPr>
            <a:spLocks noGrp="1"/>
          </p:cNvSpPr>
          <p:nvPr>
            <p:ph type="sldNum" sz="quarter" idx="12"/>
          </p:nvPr>
        </p:nvSpPr>
        <p:spPr/>
        <p:txBody>
          <a:bodyPr/>
          <a:lstStyle/>
          <a:p>
            <a:fld id="{585D2EFA-1F26-4487-98F7-82E15974CC88}" type="slidenum">
              <a:rPr lang="es-ES" smtClean="0"/>
              <a:pPr/>
              <a:t>1</a:t>
            </a:fld>
            <a:endParaRPr lang="es-ES"/>
          </a:p>
        </p:txBody>
      </p:sp>
      <p:pic>
        <p:nvPicPr>
          <p:cNvPr id="2050" name="Picture 2"/>
          <p:cNvPicPr>
            <a:picLocks noGrp="1" noChangeAspect="1" noChangeArrowheads="1"/>
          </p:cNvPicPr>
          <p:nvPr>
            <p:ph idx="1"/>
          </p:nvPr>
        </p:nvPicPr>
        <p:blipFill>
          <a:blip r:embed="rId3" cstate="print"/>
          <a:srcRect/>
          <a:stretch>
            <a:fillRect/>
          </a:stretch>
        </p:blipFill>
        <p:spPr bwMode="auto">
          <a:xfrm>
            <a:off x="0" y="-27384"/>
            <a:ext cx="9144000" cy="6909854"/>
          </a:xfrm>
          <a:prstGeom prst="rect">
            <a:avLst/>
          </a:prstGeom>
          <a:noFill/>
          <a:ln w="9525">
            <a:noFill/>
            <a:miter lim="800000"/>
            <a:headEnd/>
            <a:tailEnd/>
          </a:ln>
        </p:spPr>
      </p:pic>
      <p:sp>
        <p:nvSpPr>
          <p:cNvPr id="6" name="5 Rectángulo"/>
          <p:cNvSpPr/>
          <p:nvPr/>
        </p:nvSpPr>
        <p:spPr>
          <a:xfrm>
            <a:off x="107504" y="116632"/>
            <a:ext cx="9036496" cy="2739193"/>
          </a:xfrm>
          <a:prstGeom prst="rect">
            <a:avLst/>
          </a:prstGeom>
        </p:spPr>
        <p:txBody>
          <a:bodyPr wrap="square" lIns="91421" tIns="45711" rIns="91421" bIns="45711">
            <a:spAutoFit/>
          </a:bodyPr>
          <a:lstStyle/>
          <a:p>
            <a:pPr algn="r"/>
            <a:r>
              <a:rPr lang="en-US" sz="3600" b="1" dirty="0">
                <a:solidFill>
                  <a:srgbClr val="C00000"/>
                </a:solidFill>
              </a:rPr>
              <a:t>THE GRAND INTEROCEANIC CANAL IN THE ECONOMIC DEVELOPMENT OF NICARAGUA, CENTRAL AMERICA AND LATIN AMERICA</a:t>
            </a:r>
            <a:r>
              <a:rPr lang="es-NI" sz="2800" b="1" dirty="0"/>
              <a:t> </a:t>
            </a:r>
          </a:p>
          <a:p>
            <a:pPr lvl="3" algn="r">
              <a:tabLst>
                <a:tab pos="1614156" algn="l"/>
              </a:tabLst>
            </a:pPr>
            <a:r>
              <a:rPr lang="es-NI" sz="3200" b="1" dirty="0">
                <a:solidFill>
                  <a:schemeClr val="bg1"/>
                </a:solidFill>
              </a:rPr>
              <a:t>WORLD AND REGIONAL  MULTIMODAL LOGISTICAL CENTER</a:t>
            </a:r>
            <a:endParaRPr lang="en-US" sz="3200" dirty="0">
              <a:solidFill>
                <a:schemeClr val="bg1"/>
              </a:solidFill>
            </a:endParaRPr>
          </a:p>
        </p:txBody>
      </p:sp>
      <p:sp>
        <p:nvSpPr>
          <p:cNvPr id="9" name="8 CuadroTexto"/>
          <p:cNvSpPr txBox="1"/>
          <p:nvPr/>
        </p:nvSpPr>
        <p:spPr>
          <a:xfrm>
            <a:off x="3419872" y="3356992"/>
            <a:ext cx="5472608" cy="1631198"/>
          </a:xfrm>
          <a:prstGeom prst="rect">
            <a:avLst/>
          </a:prstGeom>
          <a:noFill/>
        </p:spPr>
        <p:txBody>
          <a:bodyPr wrap="square" lIns="91421" tIns="45711" rIns="91421" bIns="45711" rtlCol="0">
            <a:spAutoFit/>
          </a:bodyPr>
          <a:lstStyle/>
          <a:p>
            <a:pPr algn="r"/>
            <a:r>
              <a:rPr lang="en-US" sz="2000" b="1" dirty="0">
                <a:latin typeface="+mj-lt"/>
              </a:rPr>
              <a:t>DR. PAUL OQUIST</a:t>
            </a:r>
          </a:p>
          <a:p>
            <a:pPr algn="r"/>
            <a:r>
              <a:rPr lang="en-US" sz="2000" b="1" dirty="0">
                <a:latin typeface="+mj-lt"/>
              </a:rPr>
              <a:t>Minister</a:t>
            </a:r>
          </a:p>
          <a:p>
            <a:pPr algn="r"/>
            <a:r>
              <a:rPr lang="en-US" sz="2000" b="1" dirty="0">
                <a:latin typeface="+mj-lt"/>
              </a:rPr>
              <a:t>Private Secretary for National Policies </a:t>
            </a:r>
          </a:p>
          <a:p>
            <a:pPr algn="r"/>
            <a:r>
              <a:rPr lang="en-US" sz="2000" b="1" dirty="0">
                <a:latin typeface="+mj-lt"/>
              </a:rPr>
              <a:t>Presidency of the  Republic</a:t>
            </a:r>
          </a:p>
          <a:p>
            <a:pPr algn="r"/>
            <a:r>
              <a:rPr lang="en-US" sz="2000" b="1" dirty="0">
                <a:latin typeface="+mj-lt"/>
              </a:rPr>
              <a:t>Nicaragua</a:t>
            </a:r>
          </a:p>
        </p:txBody>
      </p:sp>
      <p:sp>
        <p:nvSpPr>
          <p:cNvPr id="3" name="2 CuadroTexto"/>
          <p:cNvSpPr txBox="1"/>
          <p:nvPr/>
        </p:nvSpPr>
        <p:spPr>
          <a:xfrm>
            <a:off x="4566444" y="5157192"/>
            <a:ext cx="3461940" cy="1477328"/>
          </a:xfrm>
          <a:prstGeom prst="rect">
            <a:avLst/>
          </a:prstGeom>
          <a:noFill/>
        </p:spPr>
        <p:txBody>
          <a:bodyPr wrap="square" rtlCol="0">
            <a:spAutoFit/>
          </a:bodyPr>
          <a:lstStyle/>
          <a:p>
            <a:r>
              <a:rPr lang="tr-TR" b="1" dirty="0">
                <a:latin typeface="Courier New" pitchFamily="49" charset="0"/>
                <a:cs typeface="Courier New" pitchFamily="49" charset="0"/>
              </a:rPr>
              <a:t>Foreign Economic Relations Board (DEİK)  </a:t>
            </a:r>
            <a:endParaRPr lang="es-NI" b="1" dirty="0">
              <a:latin typeface="Courier New" pitchFamily="49" charset="0"/>
              <a:cs typeface="Courier New" pitchFamily="49" charset="0"/>
            </a:endParaRPr>
          </a:p>
          <a:p>
            <a:endParaRPr lang="es-NI" b="1" dirty="0" smtClean="0"/>
          </a:p>
          <a:p>
            <a:r>
              <a:rPr lang="es-NI" b="1" dirty="0" smtClean="0"/>
              <a:t> ISTANBUL, TURKEY</a:t>
            </a:r>
            <a:endParaRPr lang="es-NI" b="1" dirty="0" smtClean="0"/>
          </a:p>
          <a:p>
            <a:r>
              <a:rPr lang="es-NI" b="1" dirty="0" smtClean="0"/>
              <a:t>26 MARCH 2015</a:t>
            </a:r>
            <a:endParaRPr lang="es-NI" b="1" dirty="0"/>
          </a:p>
        </p:txBody>
      </p:sp>
    </p:spTree>
    <p:extLst>
      <p:ext uri="{BB962C8B-B14F-4D97-AF65-F5344CB8AC3E}">
        <p14:creationId xmlns:p14="http://schemas.microsoft.com/office/powerpoint/2010/main" val="14198936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esanchez\AppData\Local\Microsoft\Windows\Temporary Internet Files\Content.Outlook\2TEH5N1C\Laguna-de-Apoyo.jpg"/>
          <p:cNvPicPr>
            <a:picLocks noChangeAspect="1" noChangeArrowheads="1"/>
          </p:cNvPicPr>
          <p:nvPr/>
        </p:nvPicPr>
        <p:blipFill>
          <a:blip r:embed="rId3" cstate="print"/>
          <a:srcRect/>
          <a:stretch>
            <a:fillRect/>
          </a:stretch>
        </p:blipFill>
        <p:spPr bwMode="auto">
          <a:xfrm>
            <a:off x="-1116" y="-27384"/>
            <a:ext cx="9144000" cy="6885384"/>
          </a:xfrm>
          <a:prstGeom prst="rect">
            <a:avLst/>
          </a:prstGeom>
          <a:noFill/>
        </p:spPr>
      </p:pic>
      <p:sp>
        <p:nvSpPr>
          <p:cNvPr id="5" name="4 CuadroTexto"/>
          <p:cNvSpPr txBox="1"/>
          <p:nvPr/>
        </p:nvSpPr>
        <p:spPr>
          <a:xfrm>
            <a:off x="4139952" y="6597352"/>
            <a:ext cx="184731" cy="369332"/>
          </a:xfrm>
          <a:prstGeom prst="rect">
            <a:avLst/>
          </a:prstGeom>
          <a:noFill/>
        </p:spPr>
        <p:txBody>
          <a:bodyPr wrap="none" rtlCol="0">
            <a:spAutoFit/>
          </a:bodyPr>
          <a:lstStyle/>
          <a:p>
            <a:endParaRPr lang="en-US" dirty="0"/>
          </a:p>
        </p:txBody>
      </p:sp>
      <p:sp>
        <p:nvSpPr>
          <p:cNvPr id="2" name="1 Marcador de número de diapositiva"/>
          <p:cNvSpPr>
            <a:spLocks noGrp="1"/>
          </p:cNvSpPr>
          <p:nvPr>
            <p:ph type="sldNum" sz="quarter" idx="12"/>
          </p:nvPr>
        </p:nvSpPr>
        <p:spPr/>
        <p:txBody>
          <a:bodyPr/>
          <a:lstStyle/>
          <a:p>
            <a:fld id="{585D2EFA-1F26-4487-98F7-82E15974CC88}" type="slidenum">
              <a:rPr lang="es-ES" smtClean="0"/>
              <a:pPr/>
              <a:t>10</a:t>
            </a:fld>
            <a:endParaRPr lang="es-ES"/>
          </a:p>
        </p:txBody>
      </p:sp>
      <p:graphicFrame>
        <p:nvGraphicFramePr>
          <p:cNvPr id="11" name="10 Diagrama"/>
          <p:cNvGraphicFramePr/>
          <p:nvPr>
            <p:extLst>
              <p:ext uri="{D42A27DB-BD31-4B8C-83A1-F6EECF244321}">
                <p14:modId xmlns:p14="http://schemas.microsoft.com/office/powerpoint/2010/main" val="362950509"/>
              </p:ext>
            </p:extLst>
          </p:nvPr>
        </p:nvGraphicFramePr>
        <p:xfrm>
          <a:off x="827584" y="548680"/>
          <a:ext cx="7488832" cy="60486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1 Título"/>
          <p:cNvSpPr txBox="1">
            <a:spLocks/>
          </p:cNvSpPr>
          <p:nvPr/>
        </p:nvSpPr>
        <p:spPr>
          <a:xfrm>
            <a:off x="251521" y="-27384"/>
            <a:ext cx="8712968" cy="509463"/>
          </a:xfrm>
          <a:prstGeom prst="rect">
            <a:avLst/>
          </a:prstGeom>
        </p:spPr>
        <p:txBody>
          <a:bodyPr vert="horz" lIns="91412" tIns="45706" rIns="91412" bIns="45706"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lang="en-US" sz="2200" b="1" i="0" u="none" strike="noStrike" kern="1200" baseline="0" dirty="0" err="1">
                <a:solidFill>
                  <a:srgbClr val="C0504D">
                    <a:lumMod val="75000"/>
                  </a:srgbClr>
                </a:solidFill>
                <a:latin typeface="Trebuchet MS" pitchFamily="34" charset="0"/>
                <a:ea typeface="+mj-ea"/>
                <a:cs typeface="+mj-cs"/>
              </a:defRPr>
            </a:pPr>
            <a:r>
              <a:rPr lang="es-MX" sz="2400" b="1" dirty="0" smtClean="0">
                <a:solidFill>
                  <a:srgbClr val="C00000"/>
                </a:solidFill>
                <a:latin typeface="+mn-lt"/>
              </a:rPr>
              <a:t>                    INVESTMENTS 2015 BY SECTOR</a:t>
            </a:r>
            <a:endParaRPr lang="es-NI" sz="2400" b="1" dirty="0">
              <a:solidFill>
                <a:srgbClr val="C00000"/>
              </a:solidFill>
              <a:latin typeface="+mn-lt"/>
            </a:endParaRPr>
          </a:p>
        </p:txBody>
      </p:sp>
    </p:spTree>
    <p:extLst>
      <p:ext uri="{BB962C8B-B14F-4D97-AF65-F5344CB8AC3E}">
        <p14:creationId xmlns:p14="http://schemas.microsoft.com/office/powerpoint/2010/main" val="2410203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esanchez\AppData\Local\Microsoft\Windows\Temporary Internet Files\Content.Outlook\2TEH5N1C\Laguna-de-Apoyo.jpg"/>
          <p:cNvPicPr>
            <a:picLocks noChangeAspect="1" noChangeArrowheads="1"/>
          </p:cNvPicPr>
          <p:nvPr/>
        </p:nvPicPr>
        <p:blipFill>
          <a:blip r:embed="rId2" cstate="print"/>
          <a:srcRect/>
          <a:stretch>
            <a:fillRect/>
          </a:stretch>
        </p:blipFill>
        <p:spPr bwMode="auto">
          <a:xfrm>
            <a:off x="-339683" y="-103366"/>
            <a:ext cx="9144000" cy="6885384"/>
          </a:xfrm>
          <a:prstGeom prst="rect">
            <a:avLst/>
          </a:prstGeom>
          <a:noFill/>
        </p:spPr>
      </p:pic>
      <p:sp>
        <p:nvSpPr>
          <p:cNvPr id="5" name="4 CuadroTexto"/>
          <p:cNvSpPr txBox="1"/>
          <p:nvPr/>
        </p:nvSpPr>
        <p:spPr>
          <a:xfrm>
            <a:off x="4139952" y="6597352"/>
            <a:ext cx="184731" cy="369332"/>
          </a:xfrm>
          <a:prstGeom prst="rect">
            <a:avLst/>
          </a:prstGeom>
          <a:noFill/>
        </p:spPr>
        <p:txBody>
          <a:bodyPr wrap="none" rtlCol="0">
            <a:spAutoFit/>
          </a:bodyPr>
          <a:lstStyle/>
          <a:p>
            <a:endParaRPr lang="en-US" dirty="0"/>
          </a:p>
        </p:txBody>
      </p:sp>
      <p:sp>
        <p:nvSpPr>
          <p:cNvPr id="2" name="1 Marcador de número de diapositiva"/>
          <p:cNvSpPr>
            <a:spLocks noGrp="1"/>
          </p:cNvSpPr>
          <p:nvPr>
            <p:ph type="sldNum" sz="quarter" idx="12"/>
          </p:nvPr>
        </p:nvSpPr>
        <p:spPr/>
        <p:txBody>
          <a:bodyPr/>
          <a:lstStyle/>
          <a:p>
            <a:fld id="{585D2EFA-1F26-4487-98F7-82E15974CC88}" type="slidenum">
              <a:rPr lang="es-ES" smtClean="0"/>
              <a:pPr/>
              <a:t>11</a:t>
            </a:fld>
            <a:endParaRPr lang="es-ES"/>
          </a:p>
        </p:txBody>
      </p:sp>
      <p:graphicFrame>
        <p:nvGraphicFramePr>
          <p:cNvPr id="11" name="10 Diagrama"/>
          <p:cNvGraphicFramePr/>
          <p:nvPr>
            <p:extLst>
              <p:ext uri="{D42A27DB-BD31-4B8C-83A1-F6EECF244321}">
                <p14:modId xmlns:p14="http://schemas.microsoft.com/office/powerpoint/2010/main" val="3224735975"/>
              </p:ext>
            </p:extLst>
          </p:nvPr>
        </p:nvGraphicFramePr>
        <p:xfrm>
          <a:off x="827584" y="482079"/>
          <a:ext cx="7488832" cy="6143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1 Título"/>
          <p:cNvSpPr txBox="1">
            <a:spLocks/>
          </p:cNvSpPr>
          <p:nvPr/>
        </p:nvSpPr>
        <p:spPr>
          <a:xfrm>
            <a:off x="251521" y="14246"/>
            <a:ext cx="8712968" cy="509463"/>
          </a:xfrm>
          <a:prstGeom prst="rect">
            <a:avLst/>
          </a:prstGeom>
        </p:spPr>
        <p:txBody>
          <a:bodyPr vert="horz" lIns="91412" tIns="45706" rIns="91412" bIns="45706"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lang="en-US" sz="2200" b="1" i="0" u="none" strike="noStrike" kern="1200" baseline="0" dirty="0" err="1">
                <a:solidFill>
                  <a:srgbClr val="C0504D">
                    <a:lumMod val="75000"/>
                  </a:srgbClr>
                </a:solidFill>
                <a:latin typeface="Trebuchet MS" pitchFamily="34" charset="0"/>
                <a:ea typeface="+mj-ea"/>
                <a:cs typeface="+mj-cs"/>
              </a:defRPr>
            </a:pPr>
            <a:r>
              <a:rPr lang="es-MX" sz="2400" b="1" dirty="0" smtClean="0">
                <a:solidFill>
                  <a:srgbClr val="C00000"/>
                </a:solidFill>
                <a:latin typeface="+mn-lt"/>
              </a:rPr>
              <a:t>                 INVESTMENTS 2015 BY PROJECTS</a:t>
            </a:r>
            <a:endParaRPr lang="es-NI" sz="2400" b="1" dirty="0">
              <a:solidFill>
                <a:srgbClr val="C00000"/>
              </a:solidFill>
              <a:latin typeface="+mn-lt"/>
            </a:endParaRPr>
          </a:p>
        </p:txBody>
      </p:sp>
    </p:spTree>
    <p:extLst>
      <p:ext uri="{BB962C8B-B14F-4D97-AF65-F5344CB8AC3E}">
        <p14:creationId xmlns:p14="http://schemas.microsoft.com/office/powerpoint/2010/main" val="37580334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3 Marcador de contenido" descr="Mapa-Politico-Nicaragua1.jpg"/>
          <p:cNvPicPr>
            <a:picLocks noGrp="1" noChangeAspect="1"/>
          </p:cNvPicPr>
          <p:nvPr>
            <p:ph idx="1"/>
          </p:nvPr>
        </p:nvPicPr>
        <p:blipFill>
          <a:blip r:embed="rId2" cstate="print">
            <a:lum bright="20000" contrast="-20000"/>
          </a:blip>
          <a:srcRect l="7404" t="36905" r="24540" b="13574"/>
          <a:stretch>
            <a:fillRect/>
          </a:stretch>
        </p:blipFill>
        <p:spPr>
          <a:xfrm>
            <a:off x="203200" y="764704"/>
            <a:ext cx="8689975" cy="5374605"/>
          </a:xfrm>
          <a:ln w="38100" cap="sq">
            <a:solidFill>
              <a:srgbClr val="000000"/>
            </a:solidFill>
          </a:ln>
          <a:effectLst>
            <a:outerShdw blurRad="50800" dist="38100" dir="2700000" algn="tl" rotWithShape="0">
              <a:srgbClr val="000000">
                <a:alpha val="43000"/>
              </a:srgbClr>
            </a:outerShdw>
          </a:effectLst>
        </p:spPr>
      </p:pic>
      <p:sp>
        <p:nvSpPr>
          <p:cNvPr id="2" name="1 Título"/>
          <p:cNvSpPr>
            <a:spLocks noGrp="1"/>
          </p:cNvSpPr>
          <p:nvPr>
            <p:ph type="title"/>
          </p:nvPr>
        </p:nvSpPr>
        <p:spPr>
          <a:xfrm>
            <a:off x="457200" y="202630"/>
            <a:ext cx="8229600" cy="418058"/>
          </a:xfrm>
        </p:spPr>
        <p:txBody>
          <a:bodyPr>
            <a:noAutofit/>
          </a:bodyPr>
          <a:lstStyle/>
          <a:p>
            <a:pPr>
              <a:defRPr/>
            </a:pPr>
            <a:r>
              <a:rPr lang="es-ES" sz="3200" b="1" dirty="0">
                <a:solidFill>
                  <a:srgbClr val="0070C0"/>
                </a:solidFill>
                <a:latin typeface="+mn-lt"/>
              </a:rPr>
              <a:t>PRODUCTIVE INVESTMENTS</a:t>
            </a:r>
          </a:p>
        </p:txBody>
      </p:sp>
      <p:pic>
        <p:nvPicPr>
          <p:cNvPr id="11" name="10 Imagen" descr="MATADERO.jpg"/>
          <p:cNvPicPr>
            <a:picLocks noChangeAspect="1"/>
          </p:cNvPicPr>
          <p:nvPr/>
        </p:nvPicPr>
        <p:blipFill>
          <a:blip r:embed="rId3" cstate="print"/>
          <a:stretch>
            <a:fillRect/>
          </a:stretch>
        </p:blipFill>
        <p:spPr>
          <a:xfrm>
            <a:off x="198000" y="4464000"/>
            <a:ext cx="2206784" cy="1656184"/>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pic>
        <p:nvPicPr>
          <p:cNvPr id="12" name="il_fi" descr="http://www.eltiempo.com.ec/fotos-cuenca-ecuador/1301716307.jpg"/>
          <p:cNvPicPr>
            <a:picLocks noChangeAspect="1"/>
          </p:cNvPicPr>
          <p:nvPr/>
        </p:nvPicPr>
        <p:blipFill>
          <a:blip r:embed="rId4" cstate="print"/>
          <a:srcRect/>
          <a:stretch>
            <a:fillRect/>
          </a:stretch>
        </p:blipFill>
        <p:spPr bwMode="auto">
          <a:xfrm>
            <a:off x="179512" y="764705"/>
            <a:ext cx="2337632" cy="151219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3" name="il_fi" descr="http://www.cadenaba.com.ar/adjuntos/imagenes-notas/7059.jpg"/>
          <p:cNvPicPr>
            <a:picLocks noChangeAspect="1"/>
          </p:cNvPicPr>
          <p:nvPr/>
        </p:nvPicPr>
        <p:blipFill>
          <a:blip r:embed="rId5" cstate="print"/>
          <a:srcRect/>
          <a:stretch>
            <a:fillRect/>
          </a:stretch>
        </p:blipFill>
        <p:spPr bwMode="auto">
          <a:xfrm>
            <a:off x="6372200" y="764705"/>
            <a:ext cx="2520280" cy="167722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9" name="18 Marcador de número de diapositiva"/>
          <p:cNvSpPr>
            <a:spLocks noGrp="1"/>
          </p:cNvSpPr>
          <p:nvPr>
            <p:ph type="sldNum" sz="quarter" idx="12"/>
          </p:nvPr>
        </p:nvSpPr>
        <p:spPr/>
        <p:txBody>
          <a:bodyPr/>
          <a:lstStyle/>
          <a:p>
            <a:pPr>
              <a:defRPr/>
            </a:pPr>
            <a:fld id="{0BB794FA-E1C9-43D0-BE3F-DBF5EDC5A268}" type="slidenum">
              <a:rPr lang="es-NI" smtClean="0"/>
              <a:pPr>
                <a:defRPr/>
              </a:pPr>
              <a:t>12</a:t>
            </a:fld>
            <a:endParaRPr lang="es-NI"/>
          </a:p>
        </p:txBody>
      </p:sp>
      <p:sp>
        <p:nvSpPr>
          <p:cNvPr id="18" name="17 Rombo"/>
          <p:cNvSpPr>
            <a:spLocks noChangeAspect="1"/>
          </p:cNvSpPr>
          <p:nvPr/>
        </p:nvSpPr>
        <p:spPr>
          <a:xfrm>
            <a:off x="5076056" y="1988840"/>
            <a:ext cx="144016" cy="144016"/>
          </a:xfrm>
          <a:prstGeom prst="diamond">
            <a:avLst/>
          </a:prstGeom>
          <a:solidFill>
            <a:schemeClr val="accent3">
              <a:lumMod val="50000"/>
            </a:schemeClr>
          </a:solidFill>
          <a:ln w="3175"/>
        </p:spPr>
        <p:style>
          <a:lnRef idx="3">
            <a:schemeClr val="lt1"/>
          </a:lnRef>
          <a:fillRef idx="1">
            <a:schemeClr val="accent3"/>
          </a:fillRef>
          <a:effectRef idx="1">
            <a:schemeClr val="accent3"/>
          </a:effectRef>
          <a:fontRef idx="minor">
            <a:schemeClr val="lt1"/>
          </a:fontRef>
        </p:style>
        <p:txBody>
          <a:bodyPr lIns="91421" tIns="45711" rIns="91421" bIns="45711" rtlCol="0" anchor="ctr"/>
          <a:lstStyle/>
          <a:p>
            <a:pPr algn="ctr"/>
            <a:endParaRPr lang="es-ES"/>
          </a:p>
        </p:txBody>
      </p:sp>
      <p:sp>
        <p:nvSpPr>
          <p:cNvPr id="20" name="19 Rombo"/>
          <p:cNvSpPr>
            <a:spLocks noChangeAspect="1"/>
          </p:cNvSpPr>
          <p:nvPr/>
        </p:nvSpPr>
        <p:spPr>
          <a:xfrm>
            <a:off x="4572000" y="2204864"/>
            <a:ext cx="144016" cy="144016"/>
          </a:xfrm>
          <a:prstGeom prst="diamond">
            <a:avLst/>
          </a:prstGeom>
          <a:solidFill>
            <a:schemeClr val="accent3">
              <a:lumMod val="50000"/>
            </a:schemeClr>
          </a:solidFill>
          <a:ln w="3175"/>
        </p:spPr>
        <p:style>
          <a:lnRef idx="3">
            <a:schemeClr val="lt1"/>
          </a:lnRef>
          <a:fillRef idx="1">
            <a:schemeClr val="accent3"/>
          </a:fillRef>
          <a:effectRef idx="1">
            <a:schemeClr val="accent3"/>
          </a:effectRef>
          <a:fontRef idx="minor">
            <a:schemeClr val="lt1"/>
          </a:fontRef>
        </p:style>
        <p:txBody>
          <a:bodyPr lIns="91421" tIns="45711" rIns="91421" bIns="45711" rtlCol="0" anchor="ctr"/>
          <a:lstStyle/>
          <a:p>
            <a:pPr algn="ctr"/>
            <a:endParaRPr lang="es-ES"/>
          </a:p>
        </p:txBody>
      </p:sp>
      <p:sp>
        <p:nvSpPr>
          <p:cNvPr id="21" name="20 Rombo"/>
          <p:cNvSpPr>
            <a:spLocks noChangeAspect="1"/>
          </p:cNvSpPr>
          <p:nvPr/>
        </p:nvSpPr>
        <p:spPr>
          <a:xfrm>
            <a:off x="5652120" y="4149080"/>
            <a:ext cx="144016" cy="144016"/>
          </a:xfrm>
          <a:prstGeom prst="diamond">
            <a:avLst/>
          </a:prstGeom>
          <a:solidFill>
            <a:schemeClr val="accent3">
              <a:lumMod val="50000"/>
            </a:schemeClr>
          </a:solidFill>
          <a:ln w="3175"/>
        </p:spPr>
        <p:style>
          <a:lnRef idx="3">
            <a:schemeClr val="lt1"/>
          </a:lnRef>
          <a:fillRef idx="1">
            <a:schemeClr val="accent3"/>
          </a:fillRef>
          <a:effectRef idx="1">
            <a:schemeClr val="accent3"/>
          </a:effectRef>
          <a:fontRef idx="minor">
            <a:schemeClr val="lt1"/>
          </a:fontRef>
        </p:style>
        <p:txBody>
          <a:bodyPr lIns="91421" tIns="45711" rIns="91421" bIns="45711" rtlCol="0" anchor="ctr"/>
          <a:lstStyle/>
          <a:p>
            <a:pPr algn="ctr"/>
            <a:endParaRPr lang="es-ES"/>
          </a:p>
        </p:txBody>
      </p:sp>
      <p:sp>
        <p:nvSpPr>
          <p:cNvPr id="22" name="21 Rombo"/>
          <p:cNvSpPr>
            <a:spLocks noChangeAspect="1"/>
          </p:cNvSpPr>
          <p:nvPr/>
        </p:nvSpPr>
        <p:spPr>
          <a:xfrm>
            <a:off x="5436096" y="4005064"/>
            <a:ext cx="144016" cy="144016"/>
          </a:xfrm>
          <a:prstGeom prst="diamond">
            <a:avLst/>
          </a:prstGeom>
          <a:solidFill>
            <a:schemeClr val="accent3">
              <a:lumMod val="50000"/>
            </a:schemeClr>
          </a:solidFill>
          <a:ln w="3175"/>
        </p:spPr>
        <p:style>
          <a:lnRef idx="3">
            <a:schemeClr val="lt1"/>
          </a:lnRef>
          <a:fillRef idx="1">
            <a:schemeClr val="accent3"/>
          </a:fillRef>
          <a:effectRef idx="1">
            <a:schemeClr val="accent3"/>
          </a:effectRef>
          <a:fontRef idx="minor">
            <a:schemeClr val="lt1"/>
          </a:fontRef>
        </p:style>
        <p:txBody>
          <a:bodyPr lIns="91421" tIns="45711" rIns="91421" bIns="45711" rtlCol="0" anchor="ctr"/>
          <a:lstStyle/>
          <a:p>
            <a:pPr algn="ctr"/>
            <a:endParaRPr lang="es-ES"/>
          </a:p>
        </p:txBody>
      </p:sp>
      <p:sp>
        <p:nvSpPr>
          <p:cNvPr id="23" name="22 Rombo"/>
          <p:cNvSpPr>
            <a:spLocks noChangeAspect="1"/>
          </p:cNvSpPr>
          <p:nvPr/>
        </p:nvSpPr>
        <p:spPr>
          <a:xfrm>
            <a:off x="6876256" y="3789040"/>
            <a:ext cx="144016" cy="144016"/>
          </a:xfrm>
          <a:prstGeom prst="diamond">
            <a:avLst/>
          </a:prstGeom>
          <a:solidFill>
            <a:schemeClr val="accent3">
              <a:lumMod val="50000"/>
            </a:schemeClr>
          </a:solidFill>
          <a:ln w="3175"/>
        </p:spPr>
        <p:style>
          <a:lnRef idx="3">
            <a:schemeClr val="lt1"/>
          </a:lnRef>
          <a:fillRef idx="1">
            <a:schemeClr val="accent3"/>
          </a:fillRef>
          <a:effectRef idx="1">
            <a:schemeClr val="accent3"/>
          </a:effectRef>
          <a:fontRef idx="minor">
            <a:schemeClr val="lt1"/>
          </a:fontRef>
        </p:style>
        <p:txBody>
          <a:bodyPr lIns="91421" tIns="45711" rIns="91421" bIns="45711" rtlCol="0" anchor="ctr"/>
          <a:lstStyle/>
          <a:p>
            <a:pPr algn="ctr"/>
            <a:endParaRPr lang="es-ES"/>
          </a:p>
        </p:txBody>
      </p:sp>
      <p:sp>
        <p:nvSpPr>
          <p:cNvPr id="24" name="23 Rombo"/>
          <p:cNvSpPr>
            <a:spLocks noChangeAspect="1"/>
          </p:cNvSpPr>
          <p:nvPr/>
        </p:nvSpPr>
        <p:spPr>
          <a:xfrm>
            <a:off x="6012160" y="5085184"/>
            <a:ext cx="144016" cy="144016"/>
          </a:xfrm>
          <a:prstGeom prst="diamond">
            <a:avLst/>
          </a:prstGeom>
          <a:solidFill>
            <a:schemeClr val="accent3">
              <a:lumMod val="50000"/>
            </a:schemeClr>
          </a:solidFill>
          <a:ln w="3175"/>
        </p:spPr>
        <p:style>
          <a:lnRef idx="3">
            <a:schemeClr val="lt1"/>
          </a:lnRef>
          <a:fillRef idx="1">
            <a:schemeClr val="accent3"/>
          </a:fillRef>
          <a:effectRef idx="1">
            <a:schemeClr val="accent3"/>
          </a:effectRef>
          <a:fontRef idx="minor">
            <a:schemeClr val="lt1"/>
          </a:fontRef>
        </p:style>
        <p:txBody>
          <a:bodyPr lIns="91421" tIns="45711" rIns="91421" bIns="45711" rtlCol="0" anchor="ctr"/>
          <a:lstStyle/>
          <a:p>
            <a:pPr algn="ctr"/>
            <a:endParaRPr lang="es-ES"/>
          </a:p>
        </p:txBody>
      </p:sp>
      <p:sp>
        <p:nvSpPr>
          <p:cNvPr id="27" name="26 Rectángulo"/>
          <p:cNvSpPr/>
          <p:nvPr/>
        </p:nvSpPr>
        <p:spPr>
          <a:xfrm>
            <a:off x="1619672" y="6165304"/>
            <a:ext cx="6480720" cy="523202"/>
          </a:xfrm>
          <a:prstGeom prst="rect">
            <a:avLst/>
          </a:prstGeom>
        </p:spPr>
        <p:txBody>
          <a:bodyPr wrap="square" lIns="91421" tIns="45711" rIns="91421" bIns="45711">
            <a:spAutoFit/>
          </a:bodyPr>
          <a:lstStyle/>
          <a:p>
            <a:pPr algn="ctr"/>
            <a:r>
              <a:rPr lang="en-US" sz="1400" b="1" dirty="0"/>
              <a:t>New Slaughterhouse: SUKARNE, FEDEGAN, Taiwan, Panama </a:t>
            </a:r>
          </a:p>
          <a:p>
            <a:pPr algn="ctr"/>
            <a:r>
              <a:rPr lang="en-US" sz="1400" b="1" dirty="0"/>
              <a:t>206 rural agro-industrial projects</a:t>
            </a:r>
            <a:endParaRPr lang="es-NI" sz="1400" b="1" dirty="0"/>
          </a:p>
        </p:txBody>
      </p:sp>
      <p:sp>
        <p:nvSpPr>
          <p:cNvPr id="32" name="31 CuadroTexto"/>
          <p:cNvSpPr txBox="1"/>
          <p:nvPr/>
        </p:nvSpPr>
        <p:spPr>
          <a:xfrm>
            <a:off x="3275856" y="908720"/>
            <a:ext cx="1152128" cy="707868"/>
          </a:xfrm>
          <a:prstGeom prst="rect">
            <a:avLst/>
          </a:prstGeom>
          <a:ln w="12700">
            <a:solidFill>
              <a:srgbClr val="FF0000"/>
            </a:solidFill>
          </a:ln>
        </p:spPr>
        <p:style>
          <a:lnRef idx="2">
            <a:schemeClr val="accent2"/>
          </a:lnRef>
          <a:fillRef idx="1">
            <a:schemeClr val="lt1"/>
          </a:fillRef>
          <a:effectRef idx="0">
            <a:schemeClr val="accent2"/>
          </a:effectRef>
          <a:fontRef idx="minor">
            <a:schemeClr val="dk1"/>
          </a:fontRef>
        </p:style>
        <p:txBody>
          <a:bodyPr wrap="square" lIns="91421" tIns="45711" rIns="91421" bIns="45711" rtlCol="0">
            <a:spAutoFit/>
          </a:bodyPr>
          <a:lstStyle/>
          <a:p>
            <a:r>
              <a:rPr lang="en-US" sz="1000" dirty="0" err="1"/>
              <a:t>Condega</a:t>
            </a:r>
            <a:r>
              <a:rPr lang="en-US" sz="1000" dirty="0"/>
              <a:t> Slaughterhouse Project (Panama Investment)</a:t>
            </a:r>
            <a:endParaRPr lang="es-ES" sz="1000" dirty="0"/>
          </a:p>
        </p:txBody>
      </p:sp>
      <p:cxnSp>
        <p:nvCxnSpPr>
          <p:cNvPr id="37" name="36 Conector recto"/>
          <p:cNvCxnSpPr>
            <a:stCxn id="32" idx="1"/>
          </p:cNvCxnSpPr>
          <p:nvPr/>
        </p:nvCxnSpPr>
        <p:spPr>
          <a:xfrm flipH="1" flipV="1">
            <a:off x="2773408" y="1088721"/>
            <a:ext cx="502448" cy="17393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8130" name="AutoShape 2" descr="data:image/jpeg;base64,/9j/4AAQSkZJRgABAQAAAQABAAD/2wCEAAkGBxQPEhAPEA8QFhQPEg8QEBQQEhUSFRYVFhEXGBYXFhcYHDQgGBolHRUVIT0hJzUrLi4uFx82ODMsNygtLisBCgoKDg0OGxAQGywkHyQsLCwsLCwuLCwsLCwsLCwsLCwsLCwsLCwsLCwsLCwsLCwsLCwsLCwsLCwsLCwsLCwsLP/AABEIAKkBKwMBEQACEQEDEQH/xAAcAAEAAgIDAQAAAAAAAAAAAAAABgcCCAEEBQP/xABEEAABAwIDBAYFCQcDBQEAAAABAAIDBBEFEiEGBxMxIkFRYXGBFDKRobEIFSNCUmJygpIkM2NzorLBQ1ODRJOzw9EW/8QAGwEBAAIDAQEAAAAAAAAAAAAAAAEDAgQFBgf/xAAyEQEAAgIBBAECBAUDBQEAAAAAAQIDEQQFEiExURNBImFxkRRCgaGxBjLRJFLB4fAV/9oADAMBAAIRAxEAPwC8UBAQEBBiUBAQEBAQEBAQEBAQEGL5A0EkgAakk2AQiJnxDx5drKJpymupbjQ2lafgVXOWkfdtV4PJt5jHb9pdygxmnqNIKmGQjmI5GvI8QDcLKL1n1KrJgy4/99Zj9Yd26yVOUBAQEBAQEBAQEBAQZICAgICAgICAgxKAgICAgICAgICAgIPhW1LYWPlkdZkbXPeT1NaLkqJnUbllSlr2itfc+Gv2121k2IyEuc5sIP0UIPRAvoXAes7v6upc3Jlm8/k970/puPi0jxu33n/hHlVp0tM4ZXMc17HOa5pu1zSQ4HtBHIqY8TuGN6VvHbaNwvLdxtd84RGKYj0iADP1cRvIPA7eojt8V0MGXvjU+3hurdO/hb91f9k+vy/JNFe5IgICAgICAgICAgIMkBAQEBAQEBAQYoCAgICAgICAgICAgg++CuMVBkBINRLHEbfZF3n+wDzWvybapr5dnoWGL8qJn+WNqy2T2MqMSOZlmRA2dLIDa/YwfXPu71qY8Nr+vT0vO6ri4n4Z82+E1fugZl0rX5rczEMt/DNf3q/+E/NxY/1Jk35pGv1QTarZOfDXDigOjeSI5WXLSfsm+rXW1sfK9lr5MVqe3d4PUsXLj8PiY+0sNi8SNLW0srToZWxv15skOV1+3nfxATFbtvEp6ngjNxr1n43H6w2NC6j565QEBAQEBAQEBAQEGSAgICAgICAgIMUBAQEBAQEBAKDi6D5S1TGes9jfxOA+KjcMopafUM45g7VrgR90g/BNxKJiY9o1tps2cSNJEXZYo5XyTkHXKG2DW95va/Vr51ZcffqG/wADm/wvfaPcxqP3SGkpmxMbFGwNYwBrWt0AA6grYiIjUNG97XtNrTuZfeyli8ba+gbUUdVE8Cxhkc2/U5rS5p8iAsMkbrMS2eFlti5FLV+YULsnROqKyliaPWmjce5rTmcf0tK5uKJtaIe86hmjFxr2n41+/hsiF1XzpkgICAgICAgICAgIMkBAQEBAQEBAQYoCAgICAgICD41M7Y2Oke4Naxrnvc7QBoFyT3WSZ1G5TWs2tFa+5UntdvEnqnujpnvhgGgyEtkeO1zhq0H7I87rn5M9rT49PZ9P6LixRFssd1v7Qh9LSyVEjY42ukkldZoGrnHxPtueVlRETadfd18l8eCk2tqIhbGy+69sOWWpqJeJzyUzzE1vcXjpO8rLdx8bt8zLyfN65OX8OOsa+ZjcrEpaYRNDGl5DRYGR7pHebnkk+a2YjThWt3TuX2CliIInvMxgUtDML9OpBp4x19MdM+Tc3nbtVOe/bR0+k8ac/Jr8R5n+iodjNpPm2YzcBkmZuQ3Ja5rb3OQ8hfvHV1LRxZOyd6et6jwf4vHFItrX7SvHZvaSDEI+JA/Vts7HaPYT1OH+RoujjyReNw8Ty+Hl41+3JH9ftL2As2q5QEBAQEBAQEBAKDJAQEBAQEBAQEGKAgICAgICAggW+GvMVE2Jpt6RK1jvwNBcR7Q33rW5NtU18u30HDF+T3T/ACxv+vpSa0Xtlwbm8EayB9a4Avmc6OM/ZjabG3ZdwP6Qt3i0jXc8d1/lWtljDHqPP9ZWQAtp59ygICDwdqdloMSYGzBwewERSMJDmX56ciNBoVXkxVvHlucPnZeLbdPU+4+VDbQ4LJQTvppbXbq1w5PafVcPH3EELnXpNJ7Ze74fKrysUZK/1j4l9tkcXdR1cEzCbZ2skH2o3OAcD8fEBTjtNbRKvqPGrn49qz8bj9WyAXUfPHKAgICAgICAgICDJAQEBAQEBAQEGKAgICAgICAgr/fLROko45Wj9xM1z+5r2lt/1FvtWtyo/Bt3OgZYpyZrP3jSlloParu3QYiyShEAIz0z5A5vXle8va63YbuH5Suhxp3TXw8R13DanKm8+rev6eE7C2HFcEoOQgIOCUFO765WGopmi2dsTzJ25S/oX9j/AGrR5Wu6Hrf9OVtGO8z63H/tFtiMHdWVkEYHRY9ssp6gxhBN/HRv5lTir3XiHT6pyYwce0z7nxH6y2LC6j5+5QEBAQEBAQEBAQZICAgICAgICAgxQEBAQEBAQEHXraRk0b4pGhzJGuY9p6wRYqJjcallS9qWi1fcKG2x2Kmw97nAOkpyehKBfKOoSW9U9V+R9w52XDOOfye56d1XHyqxW06v8f8ADx8DxmWilbPTvs4CxB1a4dbXDrCrpeazuG7yuLj5NOzJH/MfosaHfAMnTojn+7KMp9rbj3rajl+PTztv9N27vF41+jPZLeNLWVzYZ2xxxTNcyJrQSRJoW5nnnezh1akKcXIm19T6Yc/otOPxu+kzMx7/AEWeFtvOMJpQxpc4gNaC5xPIAC5JTaYibTqFcT7c4hURcSiwxxY8vEctnTXAcW3yNAsdO/XtWpOfJaN1q79el8THftz5fP3j1/dDGbIYlXSuklgkzSm75an6MeJvrbQCwGmmiojFkvO5h2f/ANLg8bHFaTExHqI8rb2N2Vjw2Isac0kljNJaxcRyAHU0XOneVu4scY4eU5/Ovy8ndbxEeoSMBWtEQEBAQLoCAg+FVVsiymSRjM72RszuDcz3GzWtvzcTyCREz6Hl4rtLDTuki+kfLGKUmKIDN+0TiGIXcQ25ees6DVZ1x2sjb6YTjBnlngfC6N1OIXE52yNPEzWbmboHjJct6g5pvqomuo2l7KxBAQEBAQEBAQYlAQEBAQEBAQEGLm30toeaCPV+xFBOSX0cYJNyY80Vz38MhVThpPuG9i6nysfit5/z/lB95ex9PR0rJqSDKRM1spzvecrmkD1nGwzAe1a+fDWtd1dvo/Us2fPNMtt7jx6Vkx5aQ5pILSCCDYgjUEHqK1Xp7Vi0TE+lu7N70oXRtZXB7JGAAyMYXsfbrs3Vp7uXwW5j5Ma/E8hzOgZq33g8x/eHibdbwfTGGko2vEclhI9ws+QfYa0cmnTvPK3bXmz90dtW503o/wBC31s8xuPUfH5rS2Yw70Wlp6c2vFEwPt9si7/6iVuY69tYh5rl5vrZ75PmXqWWbXcIOUBAQdHGcWho4X1FTI2OOMXc53uAA1JPYNVlWs2nUCqsT37xNJFNQyPFyA6aUReeVrXfELep060+bSwm6N1+++uffhQ0sY6ug+Rw83Ot7lsV6dSPcyjvRyu3k4pNcOxCUA/7QZD7DG0FX14eGP5Ud0vZ2E3o1VLURMrKl81M9wbLxjxHsBNs7XnpaaGxuCAdL6qrkcOk1maxqUxZdm2eFmtjpYmXsajOZGAHh/ss/DlH4XmMg9tlycVu2ZZy8r/8zPVh0tTHEx9SaKWpjc7OAYq1khj00cOFExt+RKs+pFfEfn/g0keEYGyjfLwDkhlyuFO1oEccmoc6MD1Q4Zbt5XF9CTem1pt7S9kLEEBAQEBAQEBBiUBAQEBAQEBAQEBB0sVw5lVDJTyi7JWlru3uI7CDY+IUWrFo1KzDlthyRevuFFbR7DVVE82ifLFfoSxNLhb7zRqw+OneVzb4bUn09xw+r8fPXzPbb4n/AMS8ejwWomIbFTTuJNtI3e82sPNYxW0+obl+bgpG7Xj91n7BbujTvZVVuUyNs6KEWcGO+088nOHUBoOdybW28PH1PdZ5jqfWfrROLD4r95+Uy2k2mpsMY2Ssm4bZHFjLMe8ucBewDAerrW7jx2yTqsPOzOkExPflRx3EFPUykci7LCw+ZJd7lt06fkn34R3wjk+/icnoUEAHY+V7z7QAr46bH3sjvTLd3vRZisppZYODPlc6PK/OyQNF3AXALXAXNtdAdVq8jiTijuidwmLbWKtRk4JQaz73tsTiNW6GJ/7NSOcyIA6PfyfJ366DuHeV2+Fg7K90+5VWlAlvMUj2O2LqcWMwpRHaBoc90ri1pLr5WAgHpGx7tNSFr5+TXFru+6YrtHpYyxzmOFi0lrgeog2IV8TuNwhipGx+5Hab0yh9GkdeWhyxG/MxG/CPkAW/lHauDzcP08m49StrO4WOFqMgoMkBAQEBAQEBAQYlAQEBAQEBAug6OJ4vBSgOqaiGIHkZpGx38Mx1U1ra3qBGK/enhcOhrQ89kMckn9Qbl96vrxM1v5Ud0I9Xb86NtxDTVUluRdw4mnzzE+5X16fkn3MMe+Hl0+/oFw4mGkMvqWVOZwHcDGAfaFZPTZ14sd609mdoYMSgbU0r8zCS1wIs9jhzY9vU4XHkQRcFc/Jjtjt22ZRqXrWWCRBRHyi8QzVFFTA/uoZJnDq+keGj/wAR9q6vTa+JsruqFdRgIJxuXpjJi9KRyiFRI7w4D2/FzR5rS506wyyr7bPLhrUC3xbU/N9C5kbrT1maGKx1a230rx16A2v1F4W1xMP1Mnn1DG06hrMu/EKhBs9udwH0LDYS4Wkqr1Unb0wOGO7oBunaSvPcvJ35ZmPsurGoUBt9RcDEq+LsqZnN/C9xe33OC7PGt3Yqyqn28BbKEu3V7Q/N+IwPcbRTn0efsyvIs4/hdld4ArT5mLvxz8wyrOpbTgrgrXJQZICAgICAgICAgxKAg6GIY1T0wvPUwRfzZWM/uKyrS1vUG0ar96mFwmxrQ8jqhjkkH6g3L71dXiZbfZHdD77O7xqDEJBBBUESuvkZKx0Zdb7JOhPde6jJxsmON2giYlLQVQkKCIbzNr/mmkMrA0zzHhU7Xcs1rl5HW1o17yQOtX8fD9a+vsiZ1DWHEcQlqZHTTyvkkebue83J/wDg7hoF3qY60jVYVTLrLNDlzSDYgg9h0SJifQ4UiztwmPej1r6NzuhWss0dXFjBc3wu3OO/orndQxbp3x9mdJbDhcdYFBq9vir+Pi1XrcQ8OBvdkjGYfrL13uDXtxR+aq0+ULW4xEFs/J2oc1XWVH+zA2MeMsgPwiK5fUbarFWdF+FchY1Z3p7S/OVfK9rrwwfQU9joWsJu8dXSdc37MvYu/wAPD9PHHzKq0+UQW2xe3sVgZxCtpqSxyySAy2vpG3pSG/V0QR4kKjk5Pp45smsbltyxoAsAAAAAB1BedXNbN+dHwsVkeP8AqIYJv6eH/wCtdvgW3i18Srt7V8t9gKJG1+7jHfT8PpZ3G7wzhTX58SPouJ8bB35l5zkY/p5JquifCTqlLJAQEBAQEBAQEGJQdLGq0U1PUVB5QQyyn8jC7/CyrHdaIRLTYm+p5nUkr0taxEahULLSH0p5nRubIxxa6NzXscOYc03BHeCFjau4mEtx8IqTNBBM4WMsUUjh2FzA4j3rzNo1MwudoqBrJvi2k9PxB7GOvFR3p4+wuB+ld5u07wwLucLD2Y9z7lVadoKt1in+5XZ1tbXiSVmaKjZxnA6tL72jBHXrd35Foc/LNceo9yzrHlK/lEYM0CkrmgBznOppTbV3Rzx38LSDzHYqOnXnc0TeFKrrK3Yw6tfTyxTxGz4XslYfvNcCL92iwyVi1ZrP3TDcHBsRZVQQ1MfqTxslb3BzQbHvHLyXmrVmszErnbkeGguJ0AJJ7hzUDTbFq01E89Qec8ssxv8AfeXf5XpsVe2kQol1FYCgX98niiy0dVORYzVAYD2tjjFvfI5cXqNt5Ij8llEl3sbR/N+HzOa60tR+zQ25hzwczh2WaHG/bZUcXF9TJEMrTqGri9Cpeps/s9U4hJwqSB8jtMxGjWA9b3HRo8VVkzUxxu0piNr+3YbthhLnVM0okqJI+HZgPDjaSC4NJ1cSWjpaeC43J5X1vER4WVrpO6mtji/eyxs/mPaz4lakRMslE7/6qCeailgngkcIpY5BFIyQtDXhzM2U6Xzv9hXW6fFoiYmFd1ULpsBJFz/J2xmzqygcfWDaqMd4syT3GL2FcnqOPzF1lJXcuYzZoCAgICAgICAgxKCF74a/gYTVkHWURwD88jQ7+nMtjiV7s0It6aur0MKRSOzhlGaiaGBvOaSOIeL3ho+KryW7azKYblRRhoDRyaA0DuAsF5mZ2uRbeZtJ820E0zTaWT6Cn7eI8HpflGZ35R2q7j4vqZIj7ImdQ1VXo4UiSNjdxGCej4f6Q5tn1shk5WPDZdkY/vd+dcLnZO7Lr4W1jw+2/Wj4mFSPt+4mp5R3Xdw/hIVHCtrNBb01sXeVCDYD5P8AjvGpJaJx6VI/NH/KlJPnZ+f9QXE6hj7b90fdbSU03hYh6NhtdNexFPIxp7HSDht97wtbBXuyVhM+mpa9JCkUgoG0e6Ch4GE0YPORskx/5JHOb/TlXnuXbuyyur6VZvixKXE8TbQUsb5fQxwmsjBcTK6xlOnUOi035ZCt/h1rix99p9sLeZexsZuUvlmxR9uR9Ghdr4SSD4N/Uq83UPtj/dMU+UyxzbXDcCj9GiDM7OVNSBtwf4h5MOt+l0j2FatMGXPO5/eUzMQrGt3nVmKTsp/S48Pp5XFrnsuSxtr3fJ6xOlujlGovbmt6OHTFXumO6WPdMvq2DZ6BxNTV1tbIfXeBI1pPaDoT+orH/qZj8NYrCfD28KwvZnEDwYc0MrtGiSWeJxJ5ZTI4sce7VV3vysfmTVZQDePsU7B6hsfE4kUzXPgeQA6wNnNcB9YXGo0Nxy5De4vI+rXz7hjaNIktpilO7DFfRMTopLnK+QQP/DKMmvcC4HyWtzKd+KYTX22sC8+uZoCAgICAgICAgxKCoflFV+Wmo6a+ss75SO6KPLr5yj2LodOru8yxuoddlUKRMd0VBx8Woxa4ic+d3dw2Oc0/qy+1afNt24pZV9tpFwVrW/fdtL6ZXejRuvFQ5ohbkZTbinyIDfyntXa4GHtp3T7n/Cu0q6W+weps7s/PiErYKaJ7yS3O4Doxgn1nu5NHPnzsqc2auOu5lMRttxhtG2niigjFmQRsiYPusaGj4LzszuZmVzxt4dLxsMxBlr/s0zwO+Nuce9oVmC2slZ/NE+mpi9IpFIl26nHfQcSp3uNo5z6NL+GQgA+Tww+AK0+Zj78c/MMqz5W3v+r+HhrYRzqaiNh/CwOefe1i5vAr3Zd/DO3prsu7CoUgsZG4+BUPo9NTU404EEMX6Iw3/C8ze3daZXw8Gsq8OwCJz3lkZlLnu+vUTvJuSfrPNzzPRF+pWVrkzTqPKPEKc203uVVbmipb00BuOg76Z4+88eqO5vtK6eDg1p5t5lhNlclb+tQwd3C8Jnq3ZKaCWVwtcRMc+1+RNuQ7ysL5K0/3TpMQ92TdvijRmOHTW56ZHH9IddU/xmH/ALk9so3WUckDjHNFJG8c2Sscxw8Q4XV9b1tHidoZ1mISz5eNNLJkbkZxZHPyt+y3MdB3BK0rX1GjbrLND2djcOfVV1HDE0lzp4ibdTWvDnuPcGgnyVHIvFcczPwmI8tvF51czQEBAQEBAQEBBi5Br18oOvz18EF9IKdpP4pHuJ9wYux06uqTb81d/arl0mAoFt/J2oM1VWVJ/wBGBkQ8ZX3+ER9q5nUbfhirOi194G0QwyhnqbjiW4cAPXK/RmnXbVxHY0rnYMf1MkVZzOoar0dHLVSiOKOSWWQkhrAXvcSdSevvuvQWtXHHmdKva3NjNyhdlmxN9hoRTwu6XhJINB16Nv8AiXNz9Q+2P92cU+U1xTbPC8Dj9GjMYMd7U9G0OcD15yDZrvxG571q04+XNO/7yncQ8aDanGsUaH4dQQ00DwSyeqcHEjqc2/V4NcO9WTiwY51e25+INzLrVWweM1bSJ8ebcghzInSNZqNQQwNBHksoz4aeqI1Ksdr931ZhQ4k7GPiJDRNCS5gJ5B1wC0+It3roYOXjyzqPEsZrpFFtMRRMCe7ydrPnKmwjpXfHTyOqB/FLxGSR2ngl3g8LS4uD6d7/AKsrTtAlvsRB96GcRyRSObmEb2PLb2zBrgSL9V7WVd47qzCYW5tHvye9hZQU3DLh+9nLXub+Fg6N+8k+C5uPp3nd5ZzdUuI18tTI6aeV8kjzdz5HFxPt5Du5BdGlK0jUeGCUbNbs8Qr7ObAYYz/qVN4xb7rbZneIFu9a+Xm4qffcpisytbZvcvR09n1bn1LxY2N4ogb39RpufM2PYufl5+S3iviGcVhY9FQxwMEUMUcbG8mRtDGjyGi05mZ9sn3soHk7T7OQYlC6nqYw4EHI+wzxu6nRu+qR7DyNws8eS2O3dVExtq7tjstNhVQ6nnFwbuhkAs2Rl9HDsPaOo+RPewciuWu4VTGnf2Q3e1mJlro4jHCbXnmBay33BzkPhp2kLDNy6Y/HuUxXbYTYvYmmwmPLA3NI4fSzPAMj+77rfuj3nVcbNnvlndlkRpJbKpLNAQEBAQEBAQEGJQao7z6/0jFa94Nw2Ywj/iaI9PNhXf4le3FEKre0XW2xFA2F+T7QcPD5ZyNaiodY9rI2NaP6s64nPtvJr4hbT09XbrYuXGZ4Y5ZuFR0wLiGWdLLK7mQDo0AWAJubl2ltVVgz/RiZiPMkxsq8QwvZmHI1rWPcLiOP6Sol52Lydbc9XEDs7EiubkW/+0nxCoNsd6dZiGaON3o8B04cLjncP4knM+AsNeRXTw8KlPM+ZVzbaCLcYu/NjVQ+NsD6qodFG0MZG6V5Y1o5ANJsAq4xUid6hO3Vpal8Tg+J72OHJ0bixw8CNVlNKzGpgTN+9CsloZ8PqBHOJmcMSyg8Rrb63to86aE6g6m61f4KkXi9fCe5B1usRAQFIKNjt4bhs1U8RU8Mkrz9WJheefM25DvOiwvkrWPxSmIWZszuRqJsr66ZsDdDw47SynuJ9Rvj0vBc/L1CseKQyii19mtgqHDrGCmaZB/rTfSSXtzDjo38oC5+TkZMnuWcREJOqUuUBAQEHylp2vtmY11tRmaDbwvyTeh9AEHKAUGSAgICAgICAgIPhVTiNr5Hco2ue7waLn4KYjc6GmdXUGWSSV3rSvfI7xc4k/FelpHbWIUy+SsQKBs7uzr6anwijPpELWMjc6Uvka0NeXuc8OudCCSvP8mLWzW8Lq+kJ273zE5qfCxYcnVL26n+Uw8vxO9nWtrj8DfnJ+zGbfCnKid0rnSSPc97zdznuLnOPaSdSV1K1isaiGD1sC2SrK+3otJK9p+vlyR/9x1m+9VZOTjp7kiJWBhG4upfY1VXDENOjE10zrdYJOUA+1ad+ox/LDOKJfQbksPj/eyVUp680jWN8gxt/eta3Pyz68J7Yd2o3O4W5paIJmG3rMneSO/pEj3LCObmj7nbCqd4+7KTCm+kwyGWmLg0ucLPjJNgH20IJ0zC2ptYaX6HG5kZJ7beJYzXSv1vsEq2F2FqMWkAY0sgaRxZ3DojtDPtv7h52WryOVXFHzLKK7ezvC3az0lSfQaOolpnNi4bowZ3ZgwB+YNGYEuBPK2unYKeNy62r+OfKZq8/Bt12J1RH7IYmn69UeEB4t9f3KzJzsVfvtEVlZmze5Kmhs+tlfUOHNjLxRedjnd7R4LQyc+9vFfDKKrMwzDIaVgip4Y4mD6sTAweJtzPetK1ptO5lm7QCgcoCAgICAgICAgFBkgICAgICAgICCKbz670fC699/WhdCPGUiMf3q7j17stYRPpqkvRqRSCgfSmpnyubHEx73u0a2Npe4nuA1KwtatfMpWPs1uZramz6otpozrZ30kpH4Gmw8yCOxaOXqFK+K+WUUWrs5uvw+hs4QcaQWPEqrSG973DLZG+y/eufl5WTJ7nUfkyisJq1oAAA5aCy12TmyAgIOni+HMqoZqaUXZPG+J9udnC1x2Ec79oU1tNZ3AhWEbn8NpyHOjlnINx6RJdvm1gAPgbrZvzctvG9MYrCeU9O2NrY42Naxgytaxoa0DsAGgC1ZnfmWT6WQc2QLICAgICAgICAgICAgFBkgICAgICAgICCuN/LyMLcBydUQB/h0j8Q1bnB19aGNvTW5d1U9XAdm6qvdkpKaSWxsXNFmNP3nnot8yqsmemP/dKYiZWrsxuN5PxGo7Dwabx5OkcPcB5rm5eoz6pDOKfK1sC2cpqBmSkpo4xYAlou934nnpO8ytC+S153aWUQ9ULBLlAQEBAQEBAQEBAQEBAQEBAQEBAQEBAKDJAQEBAQEBAQEHSxXDYquJ9PURtkjkFnsdyOoI7wQQDcaghTW01ncCNUO7LC4HZm0DHH+M+SYfpkcR7lfblZbeJsjthK4IWxtDGNa1rdGtaA0AdwGgWvPn2l9EHN0C6BdAugXQLoOLoF0HN0C6BdAugXQLoCAgICAgICAgICDhBmgICAgICAgICDhBygICAgICAgICAgICAgICAgICAgICAgICAgICAgICAgIP/2Q=="/>
          <p:cNvSpPr>
            <a:spLocks noChangeAspect="1" noChangeArrowheads="1"/>
          </p:cNvSpPr>
          <p:nvPr/>
        </p:nvSpPr>
        <p:spPr bwMode="auto">
          <a:xfrm>
            <a:off x="155575" y="-144463"/>
            <a:ext cx="304800" cy="304801"/>
          </a:xfrm>
          <a:prstGeom prst="rect">
            <a:avLst/>
          </a:prstGeom>
          <a:noFill/>
        </p:spPr>
        <p:txBody>
          <a:bodyPr vert="horz" wrap="square" lIns="91421" tIns="45711" rIns="91421" bIns="45711" numCol="1" anchor="t" anchorCtr="0" compatLnSpc="1">
            <a:prstTxWarp prst="textNoShape">
              <a:avLst/>
            </a:prstTxWarp>
          </a:bodyPr>
          <a:lstStyle/>
          <a:p>
            <a:endParaRPr lang="es-ES"/>
          </a:p>
        </p:txBody>
      </p:sp>
      <p:pic>
        <p:nvPicPr>
          <p:cNvPr id="48132" name="Picture 4" descr="http://www.indeed.com.mx/cmp/_s/logos/2830b961d7448c98"/>
          <p:cNvPicPr>
            <a:picLocks noChangeAspect="1" noChangeArrowheads="1"/>
          </p:cNvPicPr>
          <p:nvPr/>
        </p:nvPicPr>
        <p:blipFill>
          <a:blip r:embed="rId6" cstate="print"/>
          <a:srcRect/>
          <a:stretch>
            <a:fillRect/>
          </a:stretch>
        </p:blipFill>
        <p:spPr bwMode="auto">
          <a:xfrm>
            <a:off x="2411760" y="3068961"/>
            <a:ext cx="720000" cy="523637"/>
          </a:xfrm>
          <a:prstGeom prst="rect">
            <a:avLst/>
          </a:prstGeom>
          <a:noFill/>
          <a:ln w="12700">
            <a:solidFill>
              <a:srgbClr val="0070C0"/>
            </a:solidFill>
          </a:ln>
        </p:spPr>
      </p:pic>
      <p:cxnSp>
        <p:nvCxnSpPr>
          <p:cNvPr id="43" name="42 Conector recto"/>
          <p:cNvCxnSpPr>
            <a:stCxn id="48132" idx="3"/>
          </p:cNvCxnSpPr>
          <p:nvPr/>
        </p:nvCxnSpPr>
        <p:spPr>
          <a:xfrm>
            <a:off x="3131760" y="3330780"/>
            <a:ext cx="180120" cy="130991"/>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pic>
        <p:nvPicPr>
          <p:cNvPr id="48134" name="Picture 6" descr="http://www.comecarne.org/wp-content/uploads/2012/04/sukarne1.jpg"/>
          <p:cNvPicPr>
            <a:picLocks noChangeAspect="1" noChangeArrowheads="1"/>
          </p:cNvPicPr>
          <p:nvPr/>
        </p:nvPicPr>
        <p:blipFill>
          <a:blip r:embed="rId7" cstate="print"/>
          <a:srcRect/>
          <a:stretch>
            <a:fillRect/>
          </a:stretch>
        </p:blipFill>
        <p:spPr bwMode="auto">
          <a:xfrm>
            <a:off x="1403648" y="3861048"/>
            <a:ext cx="720000" cy="400500"/>
          </a:xfrm>
          <a:prstGeom prst="rect">
            <a:avLst/>
          </a:prstGeom>
          <a:noFill/>
          <a:ln w="12700">
            <a:solidFill>
              <a:srgbClr val="FF0000"/>
            </a:solidFill>
          </a:ln>
        </p:spPr>
      </p:pic>
      <p:cxnSp>
        <p:nvCxnSpPr>
          <p:cNvPr id="48" name="47 Conector recto"/>
          <p:cNvCxnSpPr>
            <a:stCxn id="48134" idx="3"/>
          </p:cNvCxnSpPr>
          <p:nvPr/>
        </p:nvCxnSpPr>
        <p:spPr>
          <a:xfrm>
            <a:off x="2123648" y="4061298"/>
            <a:ext cx="288112" cy="2285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48 CuadroTexto"/>
          <p:cNvSpPr txBox="1"/>
          <p:nvPr/>
        </p:nvSpPr>
        <p:spPr>
          <a:xfrm>
            <a:off x="1763688" y="2348881"/>
            <a:ext cx="1152128" cy="400091"/>
          </a:xfrm>
          <a:prstGeom prst="rect">
            <a:avLst/>
          </a:prstGeom>
          <a:ln w="12700">
            <a:solidFill>
              <a:srgbClr val="002060"/>
            </a:solidFill>
          </a:ln>
        </p:spPr>
        <p:style>
          <a:lnRef idx="2">
            <a:schemeClr val="accent2"/>
          </a:lnRef>
          <a:fillRef idx="1">
            <a:schemeClr val="lt1"/>
          </a:fillRef>
          <a:effectRef idx="0">
            <a:schemeClr val="accent2"/>
          </a:effectRef>
          <a:fontRef idx="minor">
            <a:schemeClr val="dk1"/>
          </a:fontRef>
        </p:style>
        <p:txBody>
          <a:bodyPr wrap="square" lIns="91421" tIns="45711" rIns="91421" bIns="45711" rtlCol="0">
            <a:spAutoFit/>
          </a:bodyPr>
          <a:lstStyle/>
          <a:p>
            <a:r>
              <a:rPr lang="es-ES" sz="1000" dirty="0" err="1"/>
              <a:t>Corn</a:t>
            </a:r>
            <a:r>
              <a:rPr lang="es-ES" sz="1000" dirty="0"/>
              <a:t> </a:t>
            </a:r>
            <a:r>
              <a:rPr lang="es-ES" sz="1000" dirty="0" err="1"/>
              <a:t>Processing</a:t>
            </a:r>
            <a:r>
              <a:rPr lang="es-ES" sz="1000" dirty="0"/>
              <a:t> </a:t>
            </a:r>
            <a:r>
              <a:rPr lang="es-ES" sz="1000" dirty="0" err="1"/>
              <a:t>Plant</a:t>
            </a:r>
            <a:r>
              <a:rPr lang="es-ES" sz="1000" dirty="0"/>
              <a:t>(ALBA)</a:t>
            </a:r>
          </a:p>
        </p:txBody>
      </p:sp>
      <p:cxnSp>
        <p:nvCxnSpPr>
          <p:cNvPr id="51" name="50 Conector recto"/>
          <p:cNvCxnSpPr>
            <a:stCxn id="49" idx="3"/>
          </p:cNvCxnSpPr>
          <p:nvPr/>
        </p:nvCxnSpPr>
        <p:spPr>
          <a:xfrm flipV="1">
            <a:off x="2915816" y="2516738"/>
            <a:ext cx="216024" cy="32189"/>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52" name="51 CuadroTexto"/>
          <p:cNvSpPr txBox="1"/>
          <p:nvPr/>
        </p:nvSpPr>
        <p:spPr>
          <a:xfrm>
            <a:off x="5148064" y="2492897"/>
            <a:ext cx="1152128" cy="553980"/>
          </a:xfrm>
          <a:prstGeom prst="rect">
            <a:avLst/>
          </a:prstGeom>
          <a:ln w="12700">
            <a:solidFill>
              <a:srgbClr val="FF0000"/>
            </a:solidFill>
          </a:ln>
        </p:spPr>
        <p:style>
          <a:lnRef idx="2">
            <a:schemeClr val="accent2"/>
          </a:lnRef>
          <a:fillRef idx="1">
            <a:schemeClr val="lt1"/>
          </a:fillRef>
          <a:effectRef idx="0">
            <a:schemeClr val="accent2"/>
          </a:effectRef>
          <a:fontRef idx="minor">
            <a:schemeClr val="dk1"/>
          </a:fontRef>
        </p:style>
        <p:txBody>
          <a:bodyPr wrap="square" lIns="91421" tIns="45711" rIns="91421" bIns="45711" rtlCol="0">
            <a:spAutoFit/>
          </a:bodyPr>
          <a:lstStyle/>
          <a:p>
            <a:r>
              <a:rPr lang="es-ES" sz="1000" dirty="0" smtClean="0"/>
              <a:t>Industrial </a:t>
            </a:r>
            <a:r>
              <a:rPr lang="es-ES" sz="1000" dirty="0" err="1" smtClean="0"/>
              <a:t>Slaughterhouse</a:t>
            </a:r>
            <a:r>
              <a:rPr lang="es-ES" sz="1000" dirty="0" smtClean="0"/>
              <a:t> </a:t>
            </a:r>
            <a:r>
              <a:rPr lang="es-ES" sz="1000" dirty="0"/>
              <a:t>(ALBA)</a:t>
            </a:r>
          </a:p>
        </p:txBody>
      </p:sp>
      <p:cxnSp>
        <p:nvCxnSpPr>
          <p:cNvPr id="54" name="53 Conector recto"/>
          <p:cNvCxnSpPr>
            <a:stCxn id="52" idx="1"/>
          </p:cNvCxnSpPr>
          <p:nvPr/>
        </p:nvCxnSpPr>
        <p:spPr>
          <a:xfrm flipH="1" flipV="1">
            <a:off x="5004961" y="2385483"/>
            <a:ext cx="143103" cy="38440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a:off x="6876256" y="4365105"/>
            <a:ext cx="1152128" cy="400091"/>
          </a:xfrm>
          <a:prstGeom prst="rect">
            <a:avLst/>
          </a:prstGeom>
          <a:ln w="12700">
            <a:solidFill>
              <a:srgbClr val="FF0000"/>
            </a:solidFill>
          </a:ln>
        </p:spPr>
        <p:style>
          <a:lnRef idx="2">
            <a:schemeClr val="accent2"/>
          </a:lnRef>
          <a:fillRef idx="1">
            <a:schemeClr val="lt1"/>
          </a:fillRef>
          <a:effectRef idx="0">
            <a:schemeClr val="accent2"/>
          </a:effectRef>
          <a:fontRef idx="minor">
            <a:schemeClr val="dk1"/>
          </a:fontRef>
        </p:style>
        <p:txBody>
          <a:bodyPr wrap="square" lIns="91421" tIns="45711" rIns="91421" bIns="45711" rtlCol="0">
            <a:spAutoFit/>
          </a:bodyPr>
          <a:lstStyle/>
          <a:p>
            <a:r>
              <a:rPr lang="es-ES" sz="1000" dirty="0" err="1"/>
              <a:t>Slaughterhouse</a:t>
            </a:r>
            <a:r>
              <a:rPr lang="es-ES" sz="1000" dirty="0"/>
              <a:t> (ALBA)</a:t>
            </a:r>
          </a:p>
        </p:txBody>
      </p:sp>
      <p:cxnSp>
        <p:nvCxnSpPr>
          <p:cNvPr id="56" name="55 Conector recto"/>
          <p:cNvCxnSpPr>
            <a:stCxn id="55" idx="1"/>
          </p:cNvCxnSpPr>
          <p:nvPr/>
        </p:nvCxnSpPr>
        <p:spPr>
          <a:xfrm flipH="1" flipV="1">
            <a:off x="6733847" y="4257073"/>
            <a:ext cx="142409" cy="30807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57 CuadroTexto"/>
          <p:cNvSpPr txBox="1"/>
          <p:nvPr/>
        </p:nvSpPr>
        <p:spPr>
          <a:xfrm>
            <a:off x="4139952" y="4653137"/>
            <a:ext cx="1152128" cy="246203"/>
          </a:xfrm>
          <a:prstGeom prst="rect">
            <a:avLst/>
          </a:prstGeom>
          <a:ln w="12700">
            <a:solidFill>
              <a:srgbClr val="0070C0"/>
            </a:solidFill>
          </a:ln>
        </p:spPr>
        <p:style>
          <a:lnRef idx="2">
            <a:schemeClr val="accent2"/>
          </a:lnRef>
          <a:fillRef idx="1">
            <a:schemeClr val="lt1"/>
          </a:fillRef>
          <a:effectRef idx="0">
            <a:schemeClr val="accent2"/>
          </a:effectRef>
          <a:fontRef idx="minor">
            <a:schemeClr val="dk1"/>
          </a:fontRef>
        </p:style>
        <p:txBody>
          <a:bodyPr wrap="square" lIns="91421" tIns="45711" rIns="91421" bIns="45711" rtlCol="0">
            <a:spAutoFit/>
          </a:bodyPr>
          <a:lstStyle/>
          <a:p>
            <a:r>
              <a:rPr lang="es-ES" sz="1000" dirty="0" err="1"/>
              <a:t>Dairy</a:t>
            </a:r>
            <a:r>
              <a:rPr lang="es-ES" sz="1000" dirty="0"/>
              <a:t> </a:t>
            </a:r>
            <a:r>
              <a:rPr lang="es-ES" sz="1000" dirty="0" err="1"/>
              <a:t>plant</a:t>
            </a:r>
            <a:r>
              <a:rPr lang="es-ES" sz="1000" dirty="0"/>
              <a:t> (ALBA)</a:t>
            </a:r>
          </a:p>
        </p:txBody>
      </p:sp>
      <p:cxnSp>
        <p:nvCxnSpPr>
          <p:cNvPr id="59" name="58 Conector recto"/>
          <p:cNvCxnSpPr>
            <a:stCxn id="58" idx="0"/>
          </p:cNvCxnSpPr>
          <p:nvPr/>
        </p:nvCxnSpPr>
        <p:spPr>
          <a:xfrm flipV="1">
            <a:off x="4716016" y="4473096"/>
            <a:ext cx="466424" cy="180041"/>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62" name="61 CuadroTexto"/>
          <p:cNvSpPr txBox="1"/>
          <p:nvPr/>
        </p:nvSpPr>
        <p:spPr>
          <a:xfrm>
            <a:off x="3491880" y="3789041"/>
            <a:ext cx="1152128" cy="246203"/>
          </a:xfrm>
          <a:prstGeom prst="rect">
            <a:avLst/>
          </a:prstGeom>
          <a:ln w="12700">
            <a:solidFill>
              <a:srgbClr val="0070C0"/>
            </a:solidFill>
          </a:ln>
        </p:spPr>
        <p:style>
          <a:lnRef idx="2">
            <a:schemeClr val="accent2"/>
          </a:lnRef>
          <a:fillRef idx="1">
            <a:schemeClr val="lt1"/>
          </a:fillRef>
          <a:effectRef idx="0">
            <a:schemeClr val="accent2"/>
          </a:effectRef>
          <a:fontRef idx="minor">
            <a:schemeClr val="dk1"/>
          </a:fontRef>
        </p:style>
        <p:txBody>
          <a:bodyPr wrap="square" lIns="91421" tIns="45711" rIns="91421" bIns="45711" rtlCol="0">
            <a:spAutoFit/>
          </a:bodyPr>
          <a:lstStyle/>
          <a:p>
            <a:r>
              <a:rPr lang="es-ES" sz="1000" dirty="0" err="1"/>
              <a:t>Dairy</a:t>
            </a:r>
            <a:r>
              <a:rPr lang="es-ES" sz="1000" dirty="0"/>
              <a:t> </a:t>
            </a:r>
            <a:r>
              <a:rPr lang="es-ES" sz="1000" dirty="0" err="1"/>
              <a:t>plant</a:t>
            </a:r>
            <a:r>
              <a:rPr lang="es-ES" sz="1000" dirty="0"/>
              <a:t> (ALBA)</a:t>
            </a:r>
          </a:p>
        </p:txBody>
      </p:sp>
      <p:cxnSp>
        <p:nvCxnSpPr>
          <p:cNvPr id="63" name="62 Conector recto"/>
          <p:cNvCxnSpPr>
            <a:stCxn id="62" idx="0"/>
          </p:cNvCxnSpPr>
          <p:nvPr/>
        </p:nvCxnSpPr>
        <p:spPr>
          <a:xfrm flipV="1">
            <a:off x="4067944" y="3464984"/>
            <a:ext cx="466424" cy="32405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65" name="64 CuadroTexto"/>
          <p:cNvSpPr txBox="1"/>
          <p:nvPr/>
        </p:nvSpPr>
        <p:spPr>
          <a:xfrm>
            <a:off x="5004048" y="5445225"/>
            <a:ext cx="1152128" cy="400091"/>
          </a:xfrm>
          <a:prstGeom prst="rect">
            <a:avLst/>
          </a:prstGeom>
          <a:ln w="12700">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lIns="91421" tIns="45711" rIns="91421" bIns="45711" rtlCol="0">
            <a:spAutoFit/>
          </a:bodyPr>
          <a:lstStyle/>
          <a:p>
            <a:r>
              <a:rPr lang="es-ES" sz="1000" dirty="0" err="1"/>
              <a:t>Milk</a:t>
            </a:r>
            <a:r>
              <a:rPr lang="es-ES" sz="1000" dirty="0"/>
              <a:t> </a:t>
            </a:r>
            <a:r>
              <a:rPr lang="es-ES" sz="1000" dirty="0" err="1"/>
              <a:t>collection</a:t>
            </a:r>
            <a:r>
              <a:rPr lang="es-ES" sz="1000" dirty="0"/>
              <a:t> center (ALBA)</a:t>
            </a:r>
          </a:p>
        </p:txBody>
      </p:sp>
      <p:cxnSp>
        <p:nvCxnSpPr>
          <p:cNvPr id="66" name="65 Conector recto"/>
          <p:cNvCxnSpPr>
            <a:stCxn id="65" idx="0"/>
            <a:endCxn id="24" idx="2"/>
          </p:cNvCxnSpPr>
          <p:nvPr/>
        </p:nvCxnSpPr>
        <p:spPr>
          <a:xfrm flipV="1">
            <a:off x="5580112" y="5229200"/>
            <a:ext cx="504056" cy="216025"/>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68" name="67 CuadroTexto"/>
          <p:cNvSpPr txBox="1"/>
          <p:nvPr/>
        </p:nvSpPr>
        <p:spPr>
          <a:xfrm>
            <a:off x="5436096" y="4581129"/>
            <a:ext cx="1152128" cy="400091"/>
          </a:xfrm>
          <a:prstGeom prst="rect">
            <a:avLst/>
          </a:prstGeom>
          <a:ln w="12700">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lIns="91421" tIns="45711" rIns="91421" bIns="45711" rtlCol="0">
            <a:spAutoFit/>
          </a:bodyPr>
          <a:lstStyle/>
          <a:p>
            <a:r>
              <a:rPr lang="es-ES" sz="1000" dirty="0" err="1"/>
              <a:t>Milk</a:t>
            </a:r>
            <a:r>
              <a:rPr lang="es-ES" sz="1000" dirty="0"/>
              <a:t> </a:t>
            </a:r>
            <a:r>
              <a:rPr lang="es-ES" sz="1000" dirty="0" err="1"/>
              <a:t>collection</a:t>
            </a:r>
            <a:r>
              <a:rPr lang="es-ES" sz="1000" dirty="0"/>
              <a:t> center(ALBA)</a:t>
            </a:r>
          </a:p>
        </p:txBody>
      </p:sp>
      <p:cxnSp>
        <p:nvCxnSpPr>
          <p:cNvPr id="69" name="68 Conector recto"/>
          <p:cNvCxnSpPr>
            <a:stCxn id="68" idx="0"/>
            <a:endCxn id="21" idx="2"/>
          </p:cNvCxnSpPr>
          <p:nvPr/>
        </p:nvCxnSpPr>
        <p:spPr>
          <a:xfrm flipH="1" flipV="1">
            <a:off x="5724128" y="4293096"/>
            <a:ext cx="288032" cy="288033"/>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71" name="70 CuadroTexto"/>
          <p:cNvSpPr txBox="1"/>
          <p:nvPr/>
        </p:nvSpPr>
        <p:spPr>
          <a:xfrm>
            <a:off x="7380312" y="3933057"/>
            <a:ext cx="1152128" cy="400091"/>
          </a:xfrm>
          <a:prstGeom prst="rect">
            <a:avLst/>
          </a:prstGeom>
          <a:ln w="12700">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lIns="91421" tIns="45711" rIns="91421" bIns="45711" rtlCol="0">
            <a:spAutoFit/>
          </a:bodyPr>
          <a:lstStyle/>
          <a:p>
            <a:r>
              <a:rPr lang="es-ES" sz="1000" dirty="0" err="1"/>
              <a:t>Milk</a:t>
            </a:r>
            <a:r>
              <a:rPr lang="es-ES" sz="1000" dirty="0"/>
              <a:t> </a:t>
            </a:r>
            <a:r>
              <a:rPr lang="es-ES" sz="1000" dirty="0" err="1"/>
              <a:t>collection</a:t>
            </a:r>
            <a:r>
              <a:rPr lang="es-ES" sz="1000" dirty="0"/>
              <a:t> center (ALBA)</a:t>
            </a:r>
          </a:p>
        </p:txBody>
      </p:sp>
      <p:cxnSp>
        <p:nvCxnSpPr>
          <p:cNvPr id="72" name="71 Conector recto"/>
          <p:cNvCxnSpPr>
            <a:stCxn id="71" idx="0"/>
            <a:endCxn id="23" idx="3"/>
          </p:cNvCxnSpPr>
          <p:nvPr/>
        </p:nvCxnSpPr>
        <p:spPr>
          <a:xfrm flipH="1" flipV="1">
            <a:off x="7020272" y="3861048"/>
            <a:ext cx="936104" cy="72009"/>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74" name="73 CuadroTexto"/>
          <p:cNvSpPr txBox="1"/>
          <p:nvPr/>
        </p:nvSpPr>
        <p:spPr>
          <a:xfrm>
            <a:off x="5652120" y="3429001"/>
            <a:ext cx="1152128" cy="400091"/>
          </a:xfrm>
          <a:prstGeom prst="rect">
            <a:avLst/>
          </a:prstGeom>
          <a:ln w="12700">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lIns="91421" tIns="45711" rIns="91421" bIns="45711" rtlCol="0">
            <a:spAutoFit/>
          </a:bodyPr>
          <a:lstStyle/>
          <a:p>
            <a:r>
              <a:rPr lang="es-ES" sz="1000" dirty="0" err="1"/>
              <a:t>Milk</a:t>
            </a:r>
            <a:r>
              <a:rPr lang="es-ES" sz="1000" dirty="0"/>
              <a:t> </a:t>
            </a:r>
            <a:r>
              <a:rPr lang="es-ES" sz="1000" dirty="0" err="1"/>
              <a:t>collection</a:t>
            </a:r>
            <a:r>
              <a:rPr lang="es-ES" sz="1000" dirty="0"/>
              <a:t> center (ALBA)</a:t>
            </a:r>
          </a:p>
        </p:txBody>
      </p:sp>
      <p:cxnSp>
        <p:nvCxnSpPr>
          <p:cNvPr id="75" name="74 Conector recto"/>
          <p:cNvCxnSpPr>
            <a:stCxn id="22" idx="3"/>
            <a:endCxn id="74" idx="2"/>
          </p:cNvCxnSpPr>
          <p:nvPr/>
        </p:nvCxnSpPr>
        <p:spPr>
          <a:xfrm flipV="1">
            <a:off x="5580112" y="3829092"/>
            <a:ext cx="648072" cy="24798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78" name="77 CuadroTexto"/>
          <p:cNvSpPr txBox="1"/>
          <p:nvPr/>
        </p:nvSpPr>
        <p:spPr>
          <a:xfrm>
            <a:off x="5004048" y="1340769"/>
            <a:ext cx="1152128" cy="400091"/>
          </a:xfrm>
          <a:prstGeom prst="rect">
            <a:avLst/>
          </a:prstGeom>
          <a:ln w="12700">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lIns="91421" tIns="45711" rIns="91421" bIns="45711" rtlCol="0">
            <a:spAutoFit/>
          </a:bodyPr>
          <a:lstStyle/>
          <a:p>
            <a:r>
              <a:rPr lang="es-ES" sz="1000" dirty="0" err="1"/>
              <a:t>Milk</a:t>
            </a:r>
            <a:r>
              <a:rPr lang="es-ES" sz="1000" dirty="0"/>
              <a:t> </a:t>
            </a:r>
            <a:r>
              <a:rPr lang="es-ES" sz="1000" dirty="0" err="1"/>
              <a:t>collection</a:t>
            </a:r>
            <a:r>
              <a:rPr lang="es-ES" sz="1000" dirty="0"/>
              <a:t> center (ALBA)</a:t>
            </a:r>
          </a:p>
        </p:txBody>
      </p:sp>
      <p:cxnSp>
        <p:nvCxnSpPr>
          <p:cNvPr id="79" name="78 Conector recto"/>
          <p:cNvCxnSpPr>
            <a:stCxn id="18" idx="0"/>
            <a:endCxn id="78" idx="2"/>
          </p:cNvCxnSpPr>
          <p:nvPr/>
        </p:nvCxnSpPr>
        <p:spPr>
          <a:xfrm flipV="1">
            <a:off x="5148064" y="1740860"/>
            <a:ext cx="432048" cy="24798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82" name="81 CuadroTexto"/>
          <p:cNvSpPr txBox="1"/>
          <p:nvPr/>
        </p:nvSpPr>
        <p:spPr>
          <a:xfrm>
            <a:off x="3563888" y="2564905"/>
            <a:ext cx="1152128" cy="400091"/>
          </a:xfrm>
          <a:prstGeom prst="rect">
            <a:avLst/>
          </a:prstGeom>
          <a:ln w="12700">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lIns="91421" tIns="45711" rIns="91421" bIns="45711" rtlCol="0">
            <a:spAutoFit/>
          </a:bodyPr>
          <a:lstStyle/>
          <a:p>
            <a:r>
              <a:rPr lang="es-ES" sz="1000" dirty="0" err="1"/>
              <a:t>Milk</a:t>
            </a:r>
            <a:r>
              <a:rPr lang="es-ES" sz="1000" dirty="0"/>
              <a:t> </a:t>
            </a:r>
            <a:r>
              <a:rPr lang="es-ES" sz="1000" dirty="0" err="1"/>
              <a:t>collection</a:t>
            </a:r>
            <a:r>
              <a:rPr lang="es-ES" sz="1000" dirty="0"/>
              <a:t> center (ALBA)</a:t>
            </a:r>
          </a:p>
        </p:txBody>
      </p:sp>
      <p:cxnSp>
        <p:nvCxnSpPr>
          <p:cNvPr id="83" name="82 Conector recto"/>
          <p:cNvCxnSpPr>
            <a:stCxn id="82" idx="0"/>
            <a:endCxn id="20" idx="3"/>
          </p:cNvCxnSpPr>
          <p:nvPr/>
        </p:nvCxnSpPr>
        <p:spPr>
          <a:xfrm flipV="1">
            <a:off x="4139952" y="2276872"/>
            <a:ext cx="576064" cy="288033"/>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57" name="Picture 2" descr="http://i01.i.aliimg.com/photo/v0/127850301/Brady_115650_Traffic_Sign_Engineer_Grade_CATTL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8084" y="875134"/>
            <a:ext cx="415744" cy="41574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ttp://i01.i.aliimg.com/photo/v0/127850301/Brady_115650_Traffic_Sign_Engineer_Grade_CATTL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1356" y="2149160"/>
            <a:ext cx="415744" cy="41574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http://i01.i.aliimg.com/photo/v0/127850301/Brady_115650_Traffic_Sign_Engineer_Grade_CATTL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9307" y="3985344"/>
            <a:ext cx="415744" cy="41574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i01.i.aliimg.com/photo/v0/127850301/Brady_115650_Traffic_Sign_Engineer_Grade_CATTL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56016" y="4109905"/>
            <a:ext cx="415744" cy="41574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http://www.pugamujica.cl/imagenes/2737%20Plant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9590" y="3212061"/>
            <a:ext cx="432851" cy="40929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http://www.pugamujica.cl/imagenes/2737%20Plant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03245" y="4162627"/>
            <a:ext cx="432851" cy="40929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http://www.pugamujica.cl/imagenes/2737%20Plant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13007" y="3330778"/>
            <a:ext cx="432851" cy="40929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http://www.mppi.gob.ve/sites/default/files/styles/galeria_video_mppi/public/galeriaImagenes/IMG_100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3097756" y="2296726"/>
            <a:ext cx="435619" cy="290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16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107504" y="44624"/>
            <a:ext cx="8856984" cy="504056"/>
          </a:xfrm>
          <a:solidFill>
            <a:schemeClr val="bg1"/>
          </a:solidFill>
        </p:spPr>
        <p:txBody>
          <a:bodyPr>
            <a:normAutofit fontScale="90000"/>
          </a:bodyPr>
          <a:lstStyle/>
          <a:p>
            <a:pPr defTabSz="914400"/>
            <a:r>
              <a:rPr lang="es-NI" sz="3200" b="1" dirty="0">
                <a:solidFill>
                  <a:schemeClr val="tx2"/>
                </a:solidFill>
                <a:latin typeface="Corbel" pitchFamily="34" charset="0"/>
              </a:rPr>
              <a:t>TRANSPORT INFRAESTRUCTURE</a:t>
            </a:r>
          </a:p>
        </p:txBody>
      </p:sp>
      <p:graphicFrame>
        <p:nvGraphicFramePr>
          <p:cNvPr id="9" name="8 Marcador de contenido"/>
          <p:cNvGraphicFramePr>
            <a:graphicFrameLocks noGrp="1"/>
          </p:cNvGraphicFramePr>
          <p:nvPr>
            <p:ph sz="half" idx="1"/>
            <p:extLst>
              <p:ext uri="{D42A27DB-BD31-4B8C-83A1-F6EECF244321}">
                <p14:modId xmlns:p14="http://schemas.microsoft.com/office/powerpoint/2010/main" val="940185303"/>
              </p:ext>
            </p:extLst>
          </p:nvPr>
        </p:nvGraphicFramePr>
        <p:xfrm>
          <a:off x="1187623" y="764705"/>
          <a:ext cx="7272809" cy="237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9 Marcador de contenido"/>
          <p:cNvGraphicFramePr>
            <a:graphicFrameLocks noGrp="1"/>
          </p:cNvGraphicFramePr>
          <p:nvPr>
            <p:ph sz="half" idx="2"/>
            <p:extLst>
              <p:ext uri="{D42A27DB-BD31-4B8C-83A1-F6EECF244321}">
                <p14:modId xmlns:p14="http://schemas.microsoft.com/office/powerpoint/2010/main" val="13523394"/>
              </p:ext>
            </p:extLst>
          </p:nvPr>
        </p:nvGraphicFramePr>
        <p:xfrm>
          <a:off x="1187624" y="3573016"/>
          <a:ext cx="6840760" cy="24482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4 Marcador de número de diapositiva"/>
          <p:cNvSpPr>
            <a:spLocks noGrp="1"/>
          </p:cNvSpPr>
          <p:nvPr>
            <p:ph type="sldNum" sz="quarter" idx="12"/>
          </p:nvPr>
        </p:nvSpPr>
        <p:spPr/>
        <p:txBody>
          <a:bodyPr/>
          <a:lstStyle/>
          <a:p>
            <a:fld id="{C083A2AC-CD80-4825-B008-E2C469094034}" type="slidenum">
              <a:rPr lang="es-ES" smtClean="0"/>
              <a:pPr/>
              <a:t>13</a:t>
            </a:fld>
            <a:endParaRPr lang="es-ES"/>
          </a:p>
        </p:txBody>
      </p:sp>
      <p:sp>
        <p:nvSpPr>
          <p:cNvPr id="18" name="17 CuadroTexto"/>
          <p:cNvSpPr txBox="1"/>
          <p:nvPr/>
        </p:nvSpPr>
        <p:spPr>
          <a:xfrm>
            <a:off x="395536" y="1124746"/>
            <a:ext cx="661681" cy="1656183"/>
          </a:xfrm>
          <a:prstGeom prst="rect">
            <a:avLst/>
          </a:prstGeom>
          <a:noFill/>
        </p:spPr>
        <p:txBody>
          <a:bodyPr vert="vert270" wrap="square" lIns="91421" tIns="45711" rIns="91421" bIns="45711" rtlCol="0">
            <a:spAutoFit/>
          </a:bodyPr>
          <a:lstStyle/>
          <a:p>
            <a:pPr algn="ctr"/>
            <a:r>
              <a:rPr lang="es-MX" sz="3100" b="1" dirty="0">
                <a:solidFill>
                  <a:srgbClr val="C00000"/>
                </a:solidFill>
              </a:rPr>
              <a:t>ROADS </a:t>
            </a:r>
            <a:endParaRPr lang="es-NI" sz="3100" b="1" dirty="0">
              <a:solidFill>
                <a:srgbClr val="C00000"/>
              </a:solidFill>
            </a:endParaRPr>
          </a:p>
        </p:txBody>
      </p:sp>
      <p:sp>
        <p:nvSpPr>
          <p:cNvPr id="19" name="18 CuadroTexto"/>
          <p:cNvSpPr txBox="1"/>
          <p:nvPr/>
        </p:nvSpPr>
        <p:spPr>
          <a:xfrm>
            <a:off x="395536" y="3789041"/>
            <a:ext cx="661681" cy="1512167"/>
          </a:xfrm>
          <a:prstGeom prst="rect">
            <a:avLst/>
          </a:prstGeom>
          <a:noFill/>
        </p:spPr>
        <p:txBody>
          <a:bodyPr vert="vert270" wrap="square" lIns="91421" tIns="45711" rIns="91421" bIns="45711" rtlCol="0">
            <a:spAutoFit/>
          </a:bodyPr>
          <a:lstStyle/>
          <a:p>
            <a:pPr algn="ctr"/>
            <a:r>
              <a:rPr lang="es-MX" sz="3100" b="1" dirty="0">
                <a:solidFill>
                  <a:srgbClr val="C00000"/>
                </a:solidFill>
              </a:rPr>
              <a:t>PORTS</a:t>
            </a:r>
            <a:endParaRPr lang="es-NI" sz="3100" b="1" dirty="0">
              <a:solidFill>
                <a:srgbClr val="C00000"/>
              </a:solidFill>
            </a:endParaRPr>
          </a:p>
        </p:txBody>
      </p:sp>
      <p:sp>
        <p:nvSpPr>
          <p:cNvPr id="22" name="21 Rectángulo"/>
          <p:cNvSpPr/>
          <p:nvPr/>
        </p:nvSpPr>
        <p:spPr>
          <a:xfrm>
            <a:off x="425154" y="764704"/>
            <a:ext cx="8035279" cy="2448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s-NI"/>
          </a:p>
        </p:txBody>
      </p:sp>
      <p:sp>
        <p:nvSpPr>
          <p:cNvPr id="23" name="22 Rectángulo"/>
          <p:cNvSpPr/>
          <p:nvPr/>
        </p:nvSpPr>
        <p:spPr>
          <a:xfrm>
            <a:off x="425154" y="3356992"/>
            <a:ext cx="8035279" cy="2664296"/>
          </a:xfrm>
          <a:prstGeom prst="rect">
            <a:avLst/>
          </a:prstGeom>
          <a:noFill/>
        </p:spPr>
        <p:style>
          <a:lnRef idx="2">
            <a:schemeClr val="accent2"/>
          </a:lnRef>
          <a:fillRef idx="1">
            <a:schemeClr val="lt1"/>
          </a:fillRef>
          <a:effectRef idx="0">
            <a:schemeClr val="accent2"/>
          </a:effectRef>
          <a:fontRef idx="minor">
            <a:schemeClr val="dk1"/>
          </a:fontRef>
        </p:style>
        <p:txBody>
          <a:bodyPr lIns="91421" tIns="45711" rIns="91421" bIns="45711" rtlCol="0" anchor="ctr"/>
          <a:lstStyle/>
          <a:p>
            <a:pPr algn="ctr"/>
            <a:endParaRPr lang="es-NI"/>
          </a:p>
        </p:txBody>
      </p:sp>
    </p:spTree>
    <p:extLst>
      <p:ext uri="{BB962C8B-B14F-4D97-AF65-F5344CB8AC3E}">
        <p14:creationId xmlns:p14="http://schemas.microsoft.com/office/powerpoint/2010/main" val="213062429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C083A2AC-CD80-4825-B008-E2C469094034}" type="slidenum">
              <a:rPr lang="es-ES" smtClean="0"/>
              <a:pPr/>
              <a:t>14</a:t>
            </a:fld>
            <a:endParaRPr lang="es-ES"/>
          </a:p>
        </p:txBody>
      </p:sp>
      <p:graphicFrame>
        <p:nvGraphicFramePr>
          <p:cNvPr id="11" name="8 Marcador de contenido"/>
          <p:cNvGraphicFramePr>
            <a:graphicFrameLocks/>
          </p:cNvGraphicFramePr>
          <p:nvPr>
            <p:extLst>
              <p:ext uri="{D42A27DB-BD31-4B8C-83A1-F6EECF244321}">
                <p14:modId xmlns:p14="http://schemas.microsoft.com/office/powerpoint/2010/main" val="3536378676"/>
              </p:ext>
            </p:extLst>
          </p:nvPr>
        </p:nvGraphicFramePr>
        <p:xfrm>
          <a:off x="1403648" y="620688"/>
          <a:ext cx="6840760" cy="2592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8 Marcador de contenido"/>
          <p:cNvGraphicFramePr>
            <a:graphicFrameLocks/>
          </p:cNvGraphicFramePr>
          <p:nvPr>
            <p:extLst>
              <p:ext uri="{D42A27DB-BD31-4B8C-83A1-F6EECF244321}">
                <p14:modId xmlns:p14="http://schemas.microsoft.com/office/powerpoint/2010/main" val="3117963179"/>
              </p:ext>
            </p:extLst>
          </p:nvPr>
        </p:nvGraphicFramePr>
        <p:xfrm>
          <a:off x="1187624" y="3320987"/>
          <a:ext cx="7056784" cy="270030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13 CuadroTexto"/>
          <p:cNvSpPr txBox="1"/>
          <p:nvPr/>
        </p:nvSpPr>
        <p:spPr>
          <a:xfrm>
            <a:off x="407188" y="1625780"/>
            <a:ext cx="492404" cy="3387396"/>
          </a:xfrm>
          <a:prstGeom prst="rect">
            <a:avLst/>
          </a:prstGeom>
          <a:noFill/>
        </p:spPr>
        <p:txBody>
          <a:bodyPr vert="vert270" wrap="square" lIns="91421" tIns="45711" rIns="91421" bIns="45711" rtlCol="0">
            <a:spAutoFit/>
          </a:bodyPr>
          <a:lstStyle/>
          <a:p>
            <a:pPr algn="ctr"/>
            <a:r>
              <a:rPr lang="es-MX" sz="2000" b="1" dirty="0">
                <a:solidFill>
                  <a:srgbClr val="C00000"/>
                </a:solidFill>
              </a:rPr>
              <a:t>AIRPORTS IN TOURIST SITES</a:t>
            </a:r>
            <a:endParaRPr lang="es-NI" sz="2000" b="1" dirty="0">
              <a:solidFill>
                <a:srgbClr val="C00000"/>
              </a:solidFill>
            </a:endParaRPr>
          </a:p>
        </p:txBody>
      </p:sp>
      <p:sp>
        <p:nvSpPr>
          <p:cNvPr id="24" name="23 Rectángulo"/>
          <p:cNvSpPr/>
          <p:nvPr/>
        </p:nvSpPr>
        <p:spPr>
          <a:xfrm>
            <a:off x="230832" y="404664"/>
            <a:ext cx="8733656" cy="5791150"/>
          </a:xfrm>
          <a:prstGeom prst="rect">
            <a:avLst/>
          </a:prstGeom>
          <a:noFill/>
        </p:spPr>
        <p:style>
          <a:lnRef idx="2">
            <a:schemeClr val="accent1"/>
          </a:lnRef>
          <a:fillRef idx="1">
            <a:schemeClr val="lt1"/>
          </a:fillRef>
          <a:effectRef idx="0">
            <a:schemeClr val="accent1"/>
          </a:effectRef>
          <a:fontRef idx="minor">
            <a:schemeClr val="dk1"/>
          </a:fontRef>
        </p:style>
        <p:txBody>
          <a:bodyPr lIns="91421" tIns="45711" rIns="91421" bIns="45711" rtlCol="0" anchor="ctr"/>
          <a:lstStyle/>
          <a:p>
            <a:pPr algn="ctr"/>
            <a:endParaRPr lang="es-NI"/>
          </a:p>
        </p:txBody>
      </p:sp>
    </p:spTree>
    <p:extLst>
      <p:ext uri="{BB962C8B-B14F-4D97-AF65-F5344CB8AC3E}">
        <p14:creationId xmlns:p14="http://schemas.microsoft.com/office/powerpoint/2010/main" val="53126477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96" y="836712"/>
            <a:ext cx="9084793"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1187625" y="1052736"/>
            <a:ext cx="4824536" cy="1154144"/>
          </a:xfrm>
          <a:prstGeom prst="rect">
            <a:avLst/>
          </a:prstGeom>
        </p:spPr>
        <p:style>
          <a:lnRef idx="1">
            <a:schemeClr val="accent5"/>
          </a:lnRef>
          <a:fillRef idx="2">
            <a:schemeClr val="accent5"/>
          </a:fillRef>
          <a:effectRef idx="1">
            <a:schemeClr val="accent5"/>
          </a:effectRef>
          <a:fontRef idx="minor">
            <a:schemeClr val="dk1"/>
          </a:fontRef>
        </p:style>
        <p:txBody>
          <a:bodyPr wrap="square" lIns="91421" tIns="45711" rIns="91421" bIns="45711">
            <a:spAutoFit/>
          </a:bodyPr>
          <a:lstStyle/>
          <a:p>
            <a:pPr marL="180938" indent="-180938">
              <a:spcBef>
                <a:spcPts val="600"/>
              </a:spcBef>
              <a:buFont typeface="Arial" pitchFamily="34" charset="0"/>
              <a:buChar char="•"/>
            </a:pPr>
            <a:r>
              <a:rPr lang="en-US" sz="1600" b="1" dirty="0">
                <a:latin typeface="Calibri" pitchFamily="34" charset="0"/>
              </a:rPr>
              <a:t>2012-2020: </a:t>
            </a:r>
            <a:r>
              <a:rPr lang="en-US" sz="1600" b="1" dirty="0">
                <a:solidFill>
                  <a:srgbClr val="C00000"/>
                </a:solidFill>
                <a:latin typeface="Calibri" pitchFamily="34" charset="0"/>
              </a:rPr>
              <a:t>U.S. $ 2.9 billion investment, over mainly foreign direct investment</a:t>
            </a:r>
          </a:p>
          <a:p>
            <a:pPr marL="180938" indent="-180938">
              <a:spcBef>
                <a:spcPts val="600"/>
              </a:spcBef>
              <a:buFont typeface="Arial" pitchFamily="34" charset="0"/>
              <a:buChar char="•"/>
            </a:pPr>
            <a:r>
              <a:rPr lang="en-US" sz="1600" b="1" dirty="0">
                <a:latin typeface="Calibri" pitchFamily="34" charset="0"/>
              </a:rPr>
              <a:t>103% of demand (peak) recorded in 2012 and 97% and 75% of the planned by 2016 and 2020.</a:t>
            </a:r>
            <a:endParaRPr lang="es-NI" sz="1600" b="1" dirty="0">
              <a:latin typeface="Calibri" pitchFamily="34" charset="0"/>
            </a:endParaRPr>
          </a:p>
        </p:txBody>
      </p:sp>
      <p:sp>
        <p:nvSpPr>
          <p:cNvPr id="10" name="1 Título"/>
          <p:cNvSpPr txBox="1">
            <a:spLocks/>
          </p:cNvSpPr>
          <p:nvPr/>
        </p:nvSpPr>
        <p:spPr>
          <a:xfrm>
            <a:off x="1043608" y="116632"/>
            <a:ext cx="6923112" cy="720080"/>
          </a:xfrm>
          <a:prstGeom prst="rect">
            <a:avLst/>
          </a:prstGeom>
          <a:solidFill>
            <a:schemeClr val="bg1"/>
          </a:solidFill>
        </p:spPr>
        <p:txBody>
          <a:bodyPr vert="horz" lIns="91421" tIns="45711" rIns="91421" bIns="45711" rtlCol="0" anchor="ctr">
            <a:normAutofit fontScale="75000" lnSpcReduction="20000"/>
          </a:bodyPr>
          <a:lstStyle>
            <a:lvl1pPr algn="ctr" defTabSz="914400">
              <a:spcBef>
                <a:spcPct val="0"/>
              </a:spcBef>
              <a:buNone/>
              <a:defRPr sz="3200" b="1">
                <a:solidFill>
                  <a:schemeClr val="tx2"/>
                </a:solidFill>
                <a:latin typeface="Corbel" pitchFamily="34" charset="0"/>
                <a:ea typeface="+mj-ea"/>
                <a:cs typeface="+mj-cs"/>
              </a:defRPr>
            </a:lvl1pPr>
          </a:lstStyle>
          <a:p>
            <a:r>
              <a:rPr lang="es-ES" dirty="0"/>
              <a:t>EXPANSION AND TRANSFORMATION OF THE ENERGY MATRIX</a:t>
            </a:r>
          </a:p>
        </p:txBody>
      </p:sp>
    </p:spTree>
    <p:extLst>
      <p:ext uri="{BB962C8B-B14F-4D97-AF65-F5344CB8AC3E}">
        <p14:creationId xmlns:p14="http://schemas.microsoft.com/office/powerpoint/2010/main" val="377016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Mapa Proyectos Energéticos - MEM.jpg"/>
          <p:cNvPicPr>
            <a:picLocks noChangeAspect="1"/>
          </p:cNvPicPr>
          <p:nvPr/>
        </p:nvPicPr>
        <p:blipFill>
          <a:blip r:embed="rId2" cstate="print"/>
          <a:stretch>
            <a:fillRect/>
          </a:stretch>
        </p:blipFill>
        <p:spPr>
          <a:xfrm>
            <a:off x="755576" y="5035"/>
            <a:ext cx="7682120" cy="6858000"/>
          </a:xfrm>
          <a:prstGeom prst="rect">
            <a:avLst/>
          </a:prstGeom>
        </p:spPr>
      </p:pic>
      <p:sp>
        <p:nvSpPr>
          <p:cNvPr id="7" name="1 Título"/>
          <p:cNvSpPr txBox="1">
            <a:spLocks/>
          </p:cNvSpPr>
          <p:nvPr/>
        </p:nvSpPr>
        <p:spPr>
          <a:xfrm>
            <a:off x="6732909" y="1892361"/>
            <a:ext cx="2031979" cy="960575"/>
          </a:xfrm>
          <a:prstGeom prst="rect">
            <a:avLst/>
          </a:prstGeom>
        </p:spPr>
        <p:style>
          <a:lnRef idx="2">
            <a:schemeClr val="accent2"/>
          </a:lnRef>
          <a:fillRef idx="1">
            <a:schemeClr val="lt1"/>
          </a:fillRef>
          <a:effectRef idx="0">
            <a:schemeClr val="accent2"/>
          </a:effectRef>
          <a:fontRef idx="minor">
            <a:schemeClr val="dk1"/>
          </a:fontRef>
        </p:style>
        <p:txBody>
          <a:bodyPr lIns="58476" tIns="29238" rIns="58476" bIns="29238">
            <a:noAutofit/>
          </a:bodyPr>
          <a:lstStyle/>
          <a:p>
            <a:pPr algn="ctr" eaLnBrk="0" hangingPunct="0">
              <a:defRPr/>
            </a:pPr>
            <a:r>
              <a:rPr lang="en-US" sz="1300" b="1" dirty="0">
                <a:solidFill>
                  <a:srgbClr val="C00000"/>
                </a:solidFill>
                <a:ea typeface="+mj-ea"/>
                <a:cs typeface="+mj-cs"/>
              </a:rPr>
              <a:t>HYDROELECTRIC </a:t>
            </a:r>
            <a:r>
              <a:rPr lang="en-US" sz="1300" b="1" dirty="0" smtClean="0">
                <a:solidFill>
                  <a:srgbClr val="C00000"/>
                </a:solidFill>
                <a:ea typeface="+mj-ea"/>
                <a:cs typeface="+mj-cs"/>
              </a:rPr>
              <a:t>TUMARIN AND BOBOKÉ</a:t>
            </a:r>
            <a:r>
              <a:rPr lang="en-US" sz="1300" b="1" dirty="0">
                <a:solidFill>
                  <a:srgbClr val="C00000"/>
                </a:solidFill>
                <a:ea typeface="+mj-ea"/>
                <a:cs typeface="+mj-cs"/>
              </a:rPr>
              <a:t>, RAAS 323 MW (253MW + 70MW ); US$ 1.345 million</a:t>
            </a:r>
            <a:endParaRPr lang="es-ES" sz="1300" b="1" dirty="0">
              <a:solidFill>
                <a:srgbClr val="C00000"/>
              </a:solidFill>
              <a:ea typeface="+mj-ea"/>
              <a:cs typeface="+mj-cs"/>
            </a:endParaRPr>
          </a:p>
        </p:txBody>
      </p:sp>
      <p:sp>
        <p:nvSpPr>
          <p:cNvPr id="10" name="9 Rectángulo"/>
          <p:cNvSpPr/>
          <p:nvPr/>
        </p:nvSpPr>
        <p:spPr>
          <a:xfrm>
            <a:off x="3491880" y="5553198"/>
            <a:ext cx="2210256" cy="1169551"/>
          </a:xfrm>
          <a:prstGeom prst="rect">
            <a:avLst/>
          </a:prstGeom>
          <a:solidFill>
            <a:schemeClr val="bg1"/>
          </a:solidFill>
          <a:ln>
            <a:solidFill>
              <a:srgbClr val="C00000"/>
            </a:solidFill>
          </a:ln>
        </p:spPr>
        <p:txBody>
          <a:bodyPr wrap="square">
            <a:spAutoFit/>
          </a:bodyPr>
          <a:lstStyle/>
          <a:p>
            <a:pPr algn="ctr"/>
            <a:r>
              <a:rPr lang="es-NI" sz="1400" dirty="0" err="1" smtClean="0">
                <a:latin typeface="+mn-lt"/>
              </a:rPr>
              <a:t>Amayo</a:t>
            </a:r>
            <a:r>
              <a:rPr lang="es-NI" sz="1400" dirty="0" smtClean="0">
                <a:latin typeface="+mn-lt"/>
              </a:rPr>
              <a:t> I, II, III</a:t>
            </a:r>
          </a:p>
          <a:p>
            <a:pPr algn="ctr"/>
            <a:r>
              <a:rPr lang="es-NI" sz="1400" dirty="0" smtClean="0">
                <a:latin typeface="+mn-lt"/>
              </a:rPr>
              <a:t>Eolo (Rivas)</a:t>
            </a:r>
          </a:p>
          <a:p>
            <a:pPr algn="ctr"/>
            <a:r>
              <a:rPr lang="es-NI" sz="1400" dirty="0" smtClean="0">
                <a:latin typeface="+mn-lt"/>
              </a:rPr>
              <a:t>La Fe San Martín (Rivas)</a:t>
            </a:r>
          </a:p>
          <a:p>
            <a:pPr algn="ctr"/>
            <a:r>
              <a:rPr lang="es-NI" sz="1400" dirty="0" smtClean="0">
                <a:latin typeface="+mn-lt"/>
              </a:rPr>
              <a:t>ALBA Rivas (Rivas)</a:t>
            </a:r>
          </a:p>
          <a:p>
            <a:pPr algn="ctr"/>
            <a:r>
              <a:rPr lang="es-NI" sz="1400" b="1" dirty="0" smtClean="0">
                <a:solidFill>
                  <a:srgbClr val="C00000"/>
                </a:solidFill>
                <a:latin typeface="+mn-lt"/>
              </a:rPr>
              <a:t>(187 MW; US$ 264.2 </a:t>
            </a:r>
            <a:r>
              <a:rPr lang="es-NI" sz="1400" b="1" dirty="0" err="1" smtClean="0">
                <a:solidFill>
                  <a:srgbClr val="C00000"/>
                </a:solidFill>
                <a:latin typeface="+mn-lt"/>
              </a:rPr>
              <a:t>mill</a:t>
            </a:r>
            <a:r>
              <a:rPr lang="es-NI" sz="1400" b="1" dirty="0" smtClean="0">
                <a:solidFill>
                  <a:srgbClr val="C00000"/>
                </a:solidFill>
                <a:latin typeface="+mn-lt"/>
              </a:rPr>
              <a:t>)</a:t>
            </a:r>
          </a:p>
        </p:txBody>
      </p:sp>
      <p:grpSp>
        <p:nvGrpSpPr>
          <p:cNvPr id="12" name="56 Grupo"/>
          <p:cNvGrpSpPr/>
          <p:nvPr/>
        </p:nvGrpSpPr>
        <p:grpSpPr>
          <a:xfrm>
            <a:off x="2267744" y="2852936"/>
            <a:ext cx="3700521" cy="2700262"/>
            <a:chOff x="2268538" y="2997043"/>
            <a:chExt cx="3700521" cy="2700262"/>
          </a:xfrm>
        </p:grpSpPr>
        <p:pic>
          <p:nvPicPr>
            <p:cNvPr id="13" name="Picture 7" descr="C:\Users\aflores\AppData\Local\Microsoft\Windows\Temporary Internet Files\Content.IE5\4CXMONPZ\MC900437679[1].wmf">
              <a:hlinkClick r:id="" action="ppaction://noaction" highlightClick="1"/>
            </p:cNvPr>
            <p:cNvPicPr>
              <a:picLocks noChangeAspect="1" noChangeArrowheads="1"/>
            </p:cNvPicPr>
            <p:nvPr/>
          </p:nvPicPr>
          <p:blipFill>
            <a:blip r:embed="rId3" cstate="print"/>
            <a:srcRect/>
            <a:stretch>
              <a:fillRect/>
            </a:stretch>
          </p:blipFill>
          <p:spPr bwMode="auto">
            <a:xfrm>
              <a:off x="3564525" y="5373307"/>
              <a:ext cx="308534" cy="323998"/>
            </a:xfrm>
            <a:prstGeom prst="rect">
              <a:avLst/>
            </a:prstGeom>
            <a:solidFill>
              <a:schemeClr val="bg1">
                <a:alpha val="67000"/>
              </a:schemeClr>
            </a:solidFill>
            <a:ln w="9525">
              <a:noFill/>
              <a:miter lim="800000"/>
              <a:headEnd/>
              <a:tailEnd/>
            </a:ln>
          </p:spPr>
        </p:pic>
        <p:pic>
          <p:nvPicPr>
            <p:cNvPr id="14" name="Picture 7" descr="C:\Users\aflores\AppData\Local\Microsoft\Windows\Temporary Internet Files\Content.IE5\4CXMONPZ\MC900437679[1].wmf">
              <a:hlinkClick r:id="" action="ppaction://noaction"/>
            </p:cNvPr>
            <p:cNvPicPr>
              <a:picLocks noChangeAspect="1" noChangeArrowheads="1"/>
            </p:cNvPicPr>
            <p:nvPr/>
          </p:nvPicPr>
          <p:blipFill>
            <a:blip r:embed="rId3" cstate="print"/>
            <a:srcRect/>
            <a:stretch>
              <a:fillRect/>
            </a:stretch>
          </p:blipFill>
          <p:spPr bwMode="auto">
            <a:xfrm>
              <a:off x="4984340" y="5157283"/>
              <a:ext cx="308534" cy="323998"/>
            </a:xfrm>
            <a:prstGeom prst="rect">
              <a:avLst/>
            </a:prstGeom>
            <a:solidFill>
              <a:schemeClr val="bg1">
                <a:alpha val="67000"/>
              </a:schemeClr>
            </a:solidFill>
            <a:ln w="9525">
              <a:noFill/>
              <a:miter lim="800000"/>
              <a:headEnd/>
              <a:tailEnd/>
            </a:ln>
          </p:spPr>
        </p:pic>
        <p:pic>
          <p:nvPicPr>
            <p:cNvPr id="15" name="Picture 9" descr="C:\Users\aflores\AppData\Local\Microsoft\Windows\Temporary Internet Files\Content.IE5\4CXMONPZ\MC900090026[1].wmf">
              <a:hlinkClick r:id="" action="ppaction://noaction" highlightClick="1"/>
            </p:cNvPr>
            <p:cNvPicPr>
              <a:picLocks noChangeAspect="1" noChangeArrowheads="1"/>
            </p:cNvPicPr>
            <p:nvPr/>
          </p:nvPicPr>
          <p:blipFill>
            <a:blip r:embed="rId4" cstate="print"/>
            <a:srcRect/>
            <a:stretch>
              <a:fillRect/>
            </a:stretch>
          </p:blipFill>
          <p:spPr bwMode="auto">
            <a:xfrm>
              <a:off x="5580504" y="2997043"/>
              <a:ext cx="388555" cy="323998"/>
            </a:xfrm>
            <a:prstGeom prst="rect">
              <a:avLst/>
            </a:prstGeom>
            <a:noFill/>
            <a:ln w="9525">
              <a:noFill/>
              <a:miter lim="800000"/>
              <a:headEnd/>
              <a:tailEnd/>
            </a:ln>
          </p:spPr>
        </p:pic>
        <p:pic>
          <p:nvPicPr>
            <p:cNvPr id="16" name="Picture 10" descr="C:\Users\aflores\AppData\Local\Microsoft\Windows\Temporary Internet Files\Content.IE5\UI71OUCV\MC900233610[1].wmf">
              <a:hlinkClick r:id="" action="ppaction://noaction" highlightClick="1"/>
            </p:cNvPr>
            <p:cNvPicPr>
              <a:picLocks noChangeAspect="1" noChangeArrowheads="1"/>
            </p:cNvPicPr>
            <p:nvPr/>
          </p:nvPicPr>
          <p:blipFill>
            <a:blip r:embed="rId5" cstate="print"/>
            <a:srcRect/>
            <a:stretch>
              <a:fillRect/>
            </a:stretch>
          </p:blipFill>
          <p:spPr bwMode="auto">
            <a:xfrm>
              <a:off x="2268538" y="3573104"/>
              <a:ext cx="349251" cy="323998"/>
            </a:xfrm>
            <a:prstGeom prst="rect">
              <a:avLst/>
            </a:prstGeom>
            <a:noFill/>
            <a:ln w="9525">
              <a:noFill/>
              <a:miter lim="800000"/>
              <a:headEnd/>
              <a:tailEnd/>
            </a:ln>
          </p:spPr>
        </p:pic>
      </p:grpSp>
      <p:pic>
        <p:nvPicPr>
          <p:cNvPr id="17" name="3 Marcador de contenido" descr="Tumarín.jpg"/>
          <p:cNvPicPr>
            <a:picLocks noChangeAspect="1"/>
          </p:cNvPicPr>
          <p:nvPr/>
        </p:nvPicPr>
        <p:blipFill>
          <a:blip r:embed="rId6" cstate="print"/>
          <a:stretch>
            <a:fillRect/>
          </a:stretch>
        </p:blipFill>
        <p:spPr>
          <a:xfrm>
            <a:off x="6444208" y="2924944"/>
            <a:ext cx="2609383" cy="1489522"/>
          </a:xfrm>
          <a:prstGeom prst="rect">
            <a:avLst/>
          </a:prstGeom>
          <a:ln w="28575" cap="sq">
            <a:solidFill>
              <a:srgbClr val="000000"/>
            </a:solidFill>
          </a:ln>
          <a:effectLst>
            <a:outerShdw blurRad="50800" dist="38100" dir="2700000" algn="tl" rotWithShape="0">
              <a:srgbClr val="000000">
                <a:alpha val="43000"/>
              </a:srgbClr>
            </a:outerShdw>
          </a:effectLst>
        </p:spPr>
      </p:pic>
      <p:pic>
        <p:nvPicPr>
          <p:cNvPr id="18" name="5 Marcador de contenido" descr="amayo_17.jpg"/>
          <p:cNvPicPr>
            <a:picLocks noChangeAspect="1"/>
          </p:cNvPicPr>
          <p:nvPr/>
        </p:nvPicPr>
        <p:blipFill>
          <a:blip r:embed="rId7" cstate="print"/>
          <a:stretch>
            <a:fillRect/>
          </a:stretch>
        </p:blipFill>
        <p:spPr bwMode="auto">
          <a:xfrm>
            <a:off x="2088000" y="4869160"/>
            <a:ext cx="1368152" cy="1916832"/>
          </a:xfrm>
          <a:prstGeom prst="rect">
            <a:avLst/>
          </a:prstGeom>
          <a:noFill/>
          <a:ln w="28575" cap="sq">
            <a:solidFill>
              <a:srgbClr val="000000"/>
            </a:solidFill>
            <a:miter lim="800000"/>
            <a:headEnd/>
            <a:tailEnd/>
          </a:ln>
          <a:effectLst>
            <a:outerShdw blurRad="50800" dist="38100" dir="2700000" algn="tl" rotWithShape="0">
              <a:srgbClr val="000000">
                <a:alpha val="43000"/>
              </a:srgbClr>
            </a:outerShdw>
          </a:effectLst>
        </p:spPr>
      </p:pic>
      <p:pic>
        <p:nvPicPr>
          <p:cNvPr id="19" name="4 Marcador de contenido" descr="planta_san_fco_tizate_24.jpg"/>
          <p:cNvPicPr>
            <a:picLocks noChangeAspect="1"/>
          </p:cNvPicPr>
          <p:nvPr/>
        </p:nvPicPr>
        <p:blipFill>
          <a:blip r:embed="rId8" cstate="print"/>
          <a:stretch>
            <a:fillRect/>
          </a:stretch>
        </p:blipFill>
        <p:spPr>
          <a:xfrm>
            <a:off x="161763" y="2109180"/>
            <a:ext cx="1944215" cy="1268925"/>
          </a:xfrm>
          <a:prstGeom prst="rect">
            <a:avLst/>
          </a:prstGeom>
          <a:ln w="28575" cap="sq">
            <a:solidFill>
              <a:srgbClr val="000000"/>
            </a:solidFill>
          </a:ln>
          <a:effectLst>
            <a:outerShdw blurRad="50800" dist="38100" dir="2700000" algn="tl" rotWithShape="0">
              <a:srgbClr val="000000">
                <a:alpha val="43000"/>
              </a:srgbClr>
            </a:outerShdw>
          </a:effectLst>
        </p:spPr>
      </p:pic>
      <p:pic>
        <p:nvPicPr>
          <p:cNvPr id="20" name="5 Marcador de contenido" descr="Planta Solar La Trinidad.jpg"/>
          <p:cNvPicPr>
            <a:picLocks noChangeAspect="1"/>
          </p:cNvPicPr>
          <p:nvPr/>
        </p:nvPicPr>
        <p:blipFill>
          <a:blip r:embed="rId9" cstate="print"/>
          <a:stretch>
            <a:fillRect/>
          </a:stretch>
        </p:blipFill>
        <p:spPr>
          <a:xfrm>
            <a:off x="107504" y="4869160"/>
            <a:ext cx="1907704" cy="1080120"/>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8" name="3 Marcador de contenido"/>
          <p:cNvSpPr txBox="1">
            <a:spLocks/>
          </p:cNvSpPr>
          <p:nvPr/>
        </p:nvSpPr>
        <p:spPr>
          <a:xfrm>
            <a:off x="144016" y="658038"/>
            <a:ext cx="2123728" cy="1440160"/>
          </a:xfrm>
          <a:prstGeom prst="rect">
            <a:avLst/>
          </a:prstGeom>
          <a:solidFill>
            <a:schemeClr val="bg1"/>
          </a:solidFill>
          <a:ln>
            <a:solidFill>
              <a:srgbClr val="C00000"/>
            </a:solidFill>
          </a:ln>
        </p:spPr>
        <p:txBody>
          <a:bodyPr anchor="ctr">
            <a:noAutofit/>
          </a:bodyPr>
          <a:lstStyle/>
          <a:p>
            <a:pPr lvl="0" algn="ctr" eaLnBrk="0" fontAlgn="base" hangingPunct="0">
              <a:spcAft>
                <a:spcPct val="0"/>
              </a:spcAft>
              <a:defRPr/>
            </a:pPr>
            <a:r>
              <a:rPr lang="es-NI" sz="1400" b="1" u="sng" noProof="0" dirty="0" err="1" smtClean="0">
                <a:solidFill>
                  <a:srgbClr val="002060"/>
                </a:solidFill>
              </a:rPr>
              <a:t>Geothermal</a:t>
            </a:r>
            <a:endParaRPr kumimoji="0" lang="es-NI" sz="1400" b="1" i="0" u="sng" strike="noStrike" kern="1200" cap="none" spc="0" normalizeH="0" baseline="0" noProof="0" dirty="0" smtClean="0">
              <a:ln>
                <a:noFill/>
              </a:ln>
              <a:solidFill>
                <a:srgbClr val="002060"/>
              </a:solidFill>
              <a:effectLst/>
              <a:uLnTx/>
              <a:uFillTx/>
              <a:latin typeface="+mn-lt"/>
              <a:ea typeface="+mn-ea"/>
              <a:cs typeface="+mn-cs"/>
            </a:endParaRPr>
          </a:p>
          <a:p>
            <a:pPr marR="0" lvl="0" algn="ctr" defTabSz="914400" rtl="0" eaLnBrk="0" fontAlgn="base" latinLnBrk="0" hangingPunct="0">
              <a:spcBef>
                <a:spcPts val="0"/>
              </a:spcBef>
              <a:spcAft>
                <a:spcPct val="0"/>
              </a:spcAft>
              <a:buClrTx/>
              <a:buSzTx/>
              <a:tabLst/>
              <a:defRPr/>
            </a:pPr>
            <a:r>
              <a:rPr kumimoji="0" lang="es-NI" sz="1400" b="0" i="0" u="none" strike="noStrike" kern="1200" cap="none" spc="0" normalizeH="0" baseline="0" noProof="0" dirty="0" err="1" smtClean="0">
                <a:ln>
                  <a:noFill/>
                </a:ln>
                <a:solidFill>
                  <a:schemeClr val="tx1"/>
                </a:solidFill>
                <a:effectLst/>
                <a:uLnTx/>
                <a:uFillTx/>
                <a:latin typeface="+mn-lt"/>
                <a:ea typeface="+mn-ea"/>
                <a:cs typeface="+mn-cs"/>
              </a:rPr>
              <a:t>Momotombo</a:t>
            </a:r>
            <a:endParaRPr kumimoji="0" lang="es-NI" sz="1400" b="0" i="0" u="none" strike="noStrike" kern="1200" cap="none" spc="0" normalizeH="0" baseline="0" noProof="0" dirty="0" smtClean="0">
              <a:ln>
                <a:noFill/>
              </a:ln>
              <a:solidFill>
                <a:schemeClr val="tx1"/>
              </a:solidFill>
              <a:effectLst/>
              <a:uLnTx/>
              <a:uFillTx/>
              <a:latin typeface="+mn-lt"/>
              <a:ea typeface="+mn-ea"/>
              <a:cs typeface="+mn-cs"/>
            </a:endParaRPr>
          </a:p>
          <a:p>
            <a:pPr marR="0" lvl="0" algn="ctr" defTabSz="914400" rtl="0" eaLnBrk="0" fontAlgn="base" latinLnBrk="0" hangingPunct="0">
              <a:spcBef>
                <a:spcPts val="0"/>
              </a:spcBef>
              <a:spcAft>
                <a:spcPct val="0"/>
              </a:spcAft>
              <a:buClrTx/>
              <a:buSzTx/>
              <a:tabLst/>
              <a:defRPr/>
            </a:pPr>
            <a:r>
              <a:rPr kumimoji="0" lang="es-NI" sz="1400" b="0" i="0" u="none" strike="noStrike" kern="1200" cap="none" spc="0" normalizeH="0" baseline="0" noProof="0" dirty="0" smtClean="0">
                <a:ln>
                  <a:noFill/>
                </a:ln>
                <a:solidFill>
                  <a:schemeClr val="tx1"/>
                </a:solidFill>
                <a:effectLst/>
                <a:uLnTx/>
                <a:uFillTx/>
                <a:latin typeface="+mn-lt"/>
                <a:ea typeface="+mn-ea"/>
                <a:cs typeface="+mn-cs"/>
              </a:rPr>
              <a:t>San Jacinto-Tizate</a:t>
            </a:r>
          </a:p>
          <a:p>
            <a:pPr lvl="0" algn="ctr" eaLnBrk="0" fontAlgn="base" hangingPunct="0">
              <a:spcAft>
                <a:spcPct val="0"/>
              </a:spcAft>
              <a:defRPr/>
            </a:pPr>
            <a:r>
              <a:rPr lang="es-NI" sz="1400" dirty="0" smtClean="0"/>
              <a:t>Planta Binaria</a:t>
            </a:r>
            <a:endParaRPr kumimoji="0" lang="es-NI" sz="1400" b="0" i="0" u="none" strike="noStrike" kern="1200" cap="none" spc="0" normalizeH="0" baseline="0" noProof="0" dirty="0" smtClean="0">
              <a:ln>
                <a:noFill/>
              </a:ln>
              <a:solidFill>
                <a:schemeClr val="tx1"/>
              </a:solidFill>
              <a:effectLst/>
              <a:uLnTx/>
              <a:uFillTx/>
              <a:latin typeface="+mn-lt"/>
              <a:ea typeface="+mn-ea"/>
              <a:cs typeface="+mn-cs"/>
            </a:endParaRPr>
          </a:p>
          <a:p>
            <a:pPr marR="0" lvl="0" algn="ctr" defTabSz="914400" rtl="0" eaLnBrk="0" fontAlgn="base" latinLnBrk="0" hangingPunct="0">
              <a:spcBef>
                <a:spcPts val="0"/>
              </a:spcBef>
              <a:spcAft>
                <a:spcPct val="0"/>
              </a:spcAft>
              <a:buClrTx/>
              <a:buSzTx/>
              <a:tabLst/>
              <a:defRPr/>
            </a:pPr>
            <a:r>
              <a:rPr kumimoji="0" lang="es-NI" sz="1400" b="0" i="0" u="none" strike="noStrike" kern="1200" cap="none" spc="0" normalizeH="0" baseline="0" noProof="0" dirty="0" smtClean="0">
                <a:ln>
                  <a:noFill/>
                </a:ln>
                <a:solidFill>
                  <a:schemeClr val="tx1"/>
                </a:solidFill>
                <a:effectLst/>
                <a:uLnTx/>
                <a:uFillTx/>
                <a:latin typeface="+mn-lt"/>
                <a:ea typeface="+mn-ea"/>
                <a:cs typeface="+mn-cs"/>
              </a:rPr>
              <a:t>Casita-San Cristóbal</a:t>
            </a:r>
          </a:p>
          <a:p>
            <a:pPr marR="0" lvl="0" algn="ctr" defTabSz="914400" rtl="0" eaLnBrk="0" fontAlgn="base" latinLnBrk="0" hangingPunct="0">
              <a:spcBef>
                <a:spcPts val="0"/>
              </a:spcBef>
              <a:spcAft>
                <a:spcPct val="0"/>
              </a:spcAft>
              <a:buClrTx/>
              <a:buSzTx/>
              <a:tabLst/>
              <a:defRPr/>
            </a:pPr>
            <a:r>
              <a:rPr kumimoji="0" lang="es-NI" sz="1200" b="1" i="0" u="none" strike="noStrike" kern="1200" cap="none" spc="0" normalizeH="0" baseline="0" noProof="0" dirty="0" smtClean="0">
                <a:ln>
                  <a:noFill/>
                </a:ln>
                <a:solidFill>
                  <a:srgbClr val="C00000"/>
                </a:solidFill>
                <a:effectLst/>
                <a:uLnTx/>
                <a:uFillTx/>
                <a:latin typeface="+mn-lt"/>
                <a:ea typeface="+mn-ea"/>
                <a:cs typeface="+mn-cs"/>
              </a:rPr>
              <a:t>(138 MW; </a:t>
            </a:r>
            <a:r>
              <a:rPr kumimoji="0" lang="es-NI" sz="1200" b="1" i="0" u="none" strike="noStrike" kern="1200" cap="none" spc="0" normalizeH="0" noProof="0" dirty="0" smtClean="0">
                <a:ln>
                  <a:noFill/>
                </a:ln>
                <a:solidFill>
                  <a:srgbClr val="C00000"/>
                </a:solidFill>
                <a:effectLst/>
                <a:uLnTx/>
                <a:uFillTx/>
                <a:latin typeface="+mn-lt"/>
                <a:ea typeface="+mn-ea"/>
                <a:cs typeface="+mn-cs"/>
              </a:rPr>
              <a:t>US$ </a:t>
            </a:r>
            <a:r>
              <a:rPr lang="es-NI" sz="1200" b="1" dirty="0" smtClean="0">
                <a:solidFill>
                  <a:srgbClr val="C00000"/>
                </a:solidFill>
              </a:rPr>
              <a:t>485</a:t>
            </a:r>
            <a:r>
              <a:rPr kumimoji="0" lang="es-NI" sz="1200" b="1" i="0" u="none" strike="noStrike" kern="1200" cap="none" spc="0" normalizeH="0" baseline="0" noProof="0" dirty="0" smtClean="0">
                <a:ln>
                  <a:noFill/>
                </a:ln>
                <a:solidFill>
                  <a:srgbClr val="C00000"/>
                </a:solidFill>
                <a:effectLst/>
                <a:uLnTx/>
                <a:uFillTx/>
                <a:latin typeface="+mn-lt"/>
                <a:ea typeface="+mn-ea"/>
                <a:cs typeface="+mn-cs"/>
              </a:rPr>
              <a:t>.0 </a:t>
            </a:r>
            <a:r>
              <a:rPr kumimoji="0" lang="es-NI" sz="1200" b="1" i="0" u="none" strike="noStrike" kern="1200" cap="none" spc="0" normalizeH="0" baseline="0" noProof="0" dirty="0" err="1" smtClean="0">
                <a:ln>
                  <a:noFill/>
                </a:ln>
                <a:solidFill>
                  <a:srgbClr val="C00000"/>
                </a:solidFill>
                <a:effectLst/>
                <a:uLnTx/>
                <a:uFillTx/>
                <a:latin typeface="+mn-lt"/>
                <a:ea typeface="+mn-ea"/>
                <a:cs typeface="+mn-cs"/>
              </a:rPr>
              <a:t>mill</a:t>
            </a:r>
            <a:r>
              <a:rPr kumimoji="0" lang="es-NI" sz="1200" b="1" i="0" u="none" strike="noStrike" kern="1200" cap="none" spc="0" normalizeH="0" baseline="0" noProof="0" dirty="0" smtClean="0">
                <a:ln>
                  <a:noFill/>
                </a:ln>
                <a:solidFill>
                  <a:srgbClr val="C00000"/>
                </a:solidFill>
                <a:effectLst/>
                <a:uLnTx/>
                <a:uFillTx/>
                <a:latin typeface="+mn-lt"/>
                <a:ea typeface="+mn-ea"/>
                <a:cs typeface="+mn-cs"/>
              </a:rPr>
              <a:t>)</a:t>
            </a:r>
            <a:endParaRPr kumimoji="0" lang="es-NI" sz="1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1" name="6 CuadroTexto"/>
          <p:cNvSpPr txBox="1">
            <a:spLocks noChangeArrowheads="1"/>
          </p:cNvSpPr>
          <p:nvPr/>
        </p:nvSpPr>
        <p:spPr bwMode="auto">
          <a:xfrm>
            <a:off x="6444208" y="4491697"/>
            <a:ext cx="2609385" cy="1169551"/>
          </a:xfrm>
          <a:prstGeom prst="rect">
            <a:avLst/>
          </a:prstGeom>
          <a:ln w="9525">
            <a:solidFill>
              <a:srgbClr val="C00000"/>
            </a:solidFill>
            <a:headEnd/>
            <a:tailEnd/>
          </a:ln>
        </p:spPr>
        <p:style>
          <a:lnRef idx="2">
            <a:schemeClr val="accent6"/>
          </a:lnRef>
          <a:fillRef idx="1">
            <a:schemeClr val="lt1"/>
          </a:fillRef>
          <a:effectRef idx="0">
            <a:schemeClr val="accent6"/>
          </a:effectRef>
          <a:fontRef idx="minor">
            <a:schemeClr val="dk1"/>
          </a:fontRef>
        </p:style>
        <p:txBody>
          <a:bodyPr wrap="square">
            <a:spAutoFit/>
          </a:bodyPr>
          <a:lstStyle/>
          <a:p>
            <a:r>
              <a:rPr lang="es-ES" sz="1400" u="sng" dirty="0" err="1" smtClean="0"/>
              <a:t>Other</a:t>
            </a:r>
            <a:r>
              <a:rPr lang="es-ES" sz="1400" u="sng" dirty="0" smtClean="0"/>
              <a:t> </a:t>
            </a:r>
            <a:r>
              <a:rPr lang="es-ES" sz="1400" u="sng" dirty="0" err="1" smtClean="0"/>
              <a:t>hydroelectric</a:t>
            </a:r>
            <a:r>
              <a:rPr lang="es-ES" sz="1400" u="sng" dirty="0" smtClean="0"/>
              <a:t> </a:t>
            </a:r>
            <a:r>
              <a:rPr lang="es-ES" sz="1400" u="sng" dirty="0" err="1" smtClean="0"/>
              <a:t>projects</a:t>
            </a:r>
            <a:r>
              <a:rPr lang="es-ES" sz="1400" dirty="0" smtClean="0">
                <a:latin typeface="+mn-lt"/>
              </a:rPr>
              <a:t>:</a:t>
            </a:r>
            <a:endParaRPr lang="es-ES" sz="1400" dirty="0">
              <a:latin typeface="+mn-lt"/>
            </a:endParaRPr>
          </a:p>
          <a:p>
            <a:pPr>
              <a:buFont typeface="Arial" pitchFamily="34" charset="0"/>
              <a:buChar char="•"/>
            </a:pPr>
            <a:r>
              <a:rPr lang="es-ES" sz="1400" dirty="0">
                <a:latin typeface="+mn-lt"/>
              </a:rPr>
              <a:t> </a:t>
            </a:r>
            <a:r>
              <a:rPr lang="es-ES" sz="1400" dirty="0" err="1" smtClean="0">
                <a:latin typeface="+mn-lt"/>
              </a:rPr>
              <a:t>Copalar</a:t>
            </a:r>
            <a:endParaRPr lang="es-ES" sz="1400" dirty="0">
              <a:latin typeface="+mn-lt"/>
            </a:endParaRPr>
          </a:p>
          <a:p>
            <a:pPr>
              <a:buFont typeface="Arial" pitchFamily="34" charset="0"/>
              <a:buChar char="•"/>
            </a:pPr>
            <a:r>
              <a:rPr lang="es-ES" sz="1400" dirty="0">
                <a:latin typeface="+mn-lt"/>
              </a:rPr>
              <a:t> </a:t>
            </a:r>
            <a:r>
              <a:rPr lang="es-ES" sz="1400" dirty="0" smtClean="0">
                <a:latin typeface="+mn-lt"/>
              </a:rPr>
              <a:t>El Carmen </a:t>
            </a:r>
          </a:p>
          <a:p>
            <a:pPr>
              <a:buFont typeface="Arial" pitchFamily="34" charset="0"/>
              <a:buChar char="•"/>
            </a:pPr>
            <a:r>
              <a:rPr lang="es-ES" sz="1400" dirty="0" smtClean="0">
                <a:latin typeface="+mn-lt"/>
              </a:rPr>
              <a:t> Piedra Fina</a:t>
            </a:r>
          </a:p>
          <a:p>
            <a:pPr>
              <a:buFont typeface="Arial" pitchFamily="34" charset="0"/>
              <a:buChar char="•"/>
            </a:pPr>
            <a:r>
              <a:rPr lang="es-ES" sz="1400" dirty="0" smtClean="0">
                <a:latin typeface="+mn-lt"/>
              </a:rPr>
              <a:t> </a:t>
            </a:r>
            <a:r>
              <a:rPr lang="es-ES" sz="1400" dirty="0" smtClean="0"/>
              <a:t>Corriente Lira</a:t>
            </a:r>
            <a:endParaRPr lang="es-ES" sz="1400" dirty="0" smtClean="0">
              <a:latin typeface="+mn-lt"/>
            </a:endParaRPr>
          </a:p>
        </p:txBody>
      </p:sp>
      <p:sp>
        <p:nvSpPr>
          <p:cNvPr id="23" name="22 Rectángulo"/>
          <p:cNvSpPr/>
          <p:nvPr/>
        </p:nvSpPr>
        <p:spPr>
          <a:xfrm>
            <a:off x="5773987" y="6047328"/>
            <a:ext cx="3334517" cy="73866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1400" b="1" dirty="0">
                <a:solidFill>
                  <a:srgbClr val="000000"/>
                </a:solidFill>
              </a:rPr>
              <a:t>Electricity coverage rose from 54% in 2007 to 76% in 2013, with the target of 85% by 2017</a:t>
            </a:r>
            <a:endParaRPr lang="es-NI" sz="1200" b="1" dirty="0"/>
          </a:p>
        </p:txBody>
      </p:sp>
      <p:sp>
        <p:nvSpPr>
          <p:cNvPr id="25" name="3 Marcador de contenido"/>
          <p:cNvSpPr txBox="1">
            <a:spLocks/>
          </p:cNvSpPr>
          <p:nvPr/>
        </p:nvSpPr>
        <p:spPr>
          <a:xfrm>
            <a:off x="60514" y="3763338"/>
            <a:ext cx="2135222" cy="1034990"/>
          </a:xfrm>
          <a:prstGeom prst="rect">
            <a:avLst/>
          </a:prstGeom>
          <a:solidFill>
            <a:schemeClr val="bg1"/>
          </a:solidFill>
          <a:ln>
            <a:solidFill>
              <a:srgbClr val="C00000"/>
            </a:solidFill>
          </a:ln>
        </p:spPr>
        <p:txBody>
          <a:bodyPr anchor="ctr">
            <a:noAutofit/>
          </a:bodyPr>
          <a:lstStyle/>
          <a:p>
            <a:pPr lvl="0" algn="ctr" eaLnBrk="0" fontAlgn="base" hangingPunct="0">
              <a:spcAft>
                <a:spcPct val="0"/>
              </a:spcAft>
              <a:defRPr/>
            </a:pPr>
            <a:r>
              <a:rPr lang="es-NI" sz="1400" b="1" u="sng" noProof="0" dirty="0" smtClean="0">
                <a:solidFill>
                  <a:srgbClr val="002060"/>
                </a:solidFill>
              </a:rPr>
              <a:t>Solar</a:t>
            </a:r>
            <a:endParaRPr kumimoji="0" lang="es-NI" sz="1400" b="1" i="0" u="sng" strike="noStrike" kern="1200" cap="none" spc="0" normalizeH="0" baseline="0" noProof="0" dirty="0" smtClean="0">
              <a:ln>
                <a:noFill/>
              </a:ln>
              <a:solidFill>
                <a:srgbClr val="002060"/>
              </a:solidFill>
              <a:effectLst/>
              <a:uLnTx/>
              <a:uFillTx/>
              <a:latin typeface="+mn-lt"/>
              <a:ea typeface="+mn-ea"/>
              <a:cs typeface="+mn-cs"/>
            </a:endParaRPr>
          </a:p>
          <a:p>
            <a:pPr marL="285750" marR="0" lvl="0" indent="-285750" defTabSz="914400" rtl="0" eaLnBrk="0" fontAlgn="base" latinLnBrk="0" hangingPunct="0">
              <a:spcBef>
                <a:spcPts val="0"/>
              </a:spcBef>
              <a:spcAft>
                <a:spcPct val="0"/>
              </a:spcAft>
              <a:buClrTx/>
              <a:buSzTx/>
              <a:buFont typeface="Arial" pitchFamily="34" charset="0"/>
              <a:buChar char="•"/>
              <a:tabLst/>
              <a:defRPr/>
            </a:pPr>
            <a:r>
              <a:rPr kumimoji="0" lang="es-NI" sz="1400" b="0" i="0" u="none" strike="noStrike" kern="1200" cap="none" spc="0" normalizeH="0" baseline="0" noProof="0" dirty="0" smtClean="0">
                <a:ln>
                  <a:noFill/>
                </a:ln>
                <a:solidFill>
                  <a:schemeClr val="tx1"/>
                </a:solidFill>
                <a:effectLst/>
                <a:uLnTx/>
                <a:uFillTx/>
                <a:latin typeface="+mn-lt"/>
                <a:ea typeface="+mn-ea"/>
                <a:cs typeface="+mn-cs"/>
              </a:rPr>
              <a:t>La Trinidad, </a:t>
            </a:r>
            <a:r>
              <a:rPr kumimoji="0" lang="es-NI" sz="1400" b="0" i="0" u="none" strike="noStrike" kern="1200" cap="none" spc="0" normalizeH="0" baseline="0" noProof="0" dirty="0" err="1" smtClean="0">
                <a:ln>
                  <a:noFill/>
                </a:ln>
                <a:solidFill>
                  <a:schemeClr val="tx1"/>
                </a:solidFill>
                <a:effectLst/>
                <a:uLnTx/>
                <a:uFillTx/>
                <a:latin typeface="+mn-lt"/>
                <a:ea typeface="+mn-ea"/>
                <a:cs typeface="+mn-cs"/>
              </a:rPr>
              <a:t>Diriamba</a:t>
            </a:r>
            <a:r>
              <a:rPr kumimoji="0" lang="es-NI" sz="1400" b="0" i="0" u="none" strike="noStrike" kern="1200" cap="none" spc="0" normalizeH="0" baseline="0" noProof="0" dirty="0" smtClean="0">
                <a:ln>
                  <a:noFill/>
                </a:ln>
                <a:solidFill>
                  <a:schemeClr val="tx1"/>
                </a:solidFill>
                <a:effectLst/>
                <a:uLnTx/>
                <a:uFillTx/>
                <a:latin typeface="+mn-lt"/>
                <a:ea typeface="+mn-ea"/>
                <a:cs typeface="+mn-cs"/>
              </a:rPr>
              <a:t> </a:t>
            </a:r>
            <a:r>
              <a:rPr kumimoji="0" lang="es-NI" sz="1200" b="0" i="0" u="none" strike="noStrike" kern="1200" cap="none" spc="0" normalizeH="0" baseline="0" noProof="0" dirty="0" smtClean="0">
                <a:ln>
                  <a:noFill/>
                </a:ln>
                <a:solidFill>
                  <a:schemeClr val="tx1"/>
                </a:solidFill>
                <a:effectLst/>
                <a:uLnTx/>
                <a:uFillTx/>
                <a:latin typeface="+mn-lt"/>
                <a:ea typeface="+mn-ea"/>
                <a:cs typeface="+mn-cs"/>
              </a:rPr>
              <a:t>(50.5MW)</a:t>
            </a:r>
          </a:p>
          <a:p>
            <a:pPr marL="285750" marR="0" lvl="0" indent="-285750" defTabSz="914400" rtl="0" eaLnBrk="0" fontAlgn="base" latinLnBrk="0" hangingPunct="0">
              <a:spcBef>
                <a:spcPts val="0"/>
              </a:spcBef>
              <a:spcAft>
                <a:spcPct val="0"/>
              </a:spcAft>
              <a:buClrTx/>
              <a:buSzTx/>
              <a:buFont typeface="Arial" pitchFamily="34" charset="0"/>
              <a:buChar char="•"/>
              <a:tabLst/>
              <a:defRPr/>
            </a:pPr>
            <a:r>
              <a:rPr lang="es-NI" sz="1400" dirty="0" smtClean="0"/>
              <a:t>Chinandega</a:t>
            </a:r>
            <a:r>
              <a:rPr kumimoji="0" lang="es-NI" sz="1400" b="0" i="0" u="none" strike="noStrike" kern="1200" cap="none" spc="0" normalizeH="0" noProof="0" dirty="0" smtClean="0">
                <a:ln>
                  <a:noFill/>
                </a:ln>
                <a:solidFill>
                  <a:schemeClr val="tx1"/>
                </a:solidFill>
                <a:effectLst/>
                <a:uLnTx/>
                <a:uFillTx/>
                <a:latin typeface="+mn-lt"/>
                <a:ea typeface="+mn-ea"/>
                <a:cs typeface="+mn-cs"/>
              </a:rPr>
              <a:t> </a:t>
            </a:r>
            <a:r>
              <a:rPr kumimoji="0" lang="es-NI" sz="1200" b="0" i="0" u="none" strike="noStrike" kern="1200" cap="none" spc="0" normalizeH="0" noProof="0" dirty="0" smtClean="0">
                <a:ln>
                  <a:noFill/>
                </a:ln>
                <a:solidFill>
                  <a:schemeClr val="tx1"/>
                </a:solidFill>
                <a:effectLst/>
                <a:uLnTx/>
                <a:uFillTx/>
                <a:latin typeface="+mn-lt"/>
                <a:ea typeface="+mn-ea"/>
                <a:cs typeface="+mn-cs"/>
              </a:rPr>
              <a:t>(4 </a:t>
            </a:r>
            <a:r>
              <a:rPr kumimoji="0" lang="es-NI" sz="1200" b="0" i="0" u="none" strike="noStrike" kern="1200" cap="none" spc="0" normalizeH="0" noProof="0" dirty="0" err="1" smtClean="0">
                <a:ln>
                  <a:noFill/>
                </a:ln>
                <a:solidFill>
                  <a:schemeClr val="tx1"/>
                </a:solidFill>
                <a:effectLst/>
                <a:uLnTx/>
                <a:uFillTx/>
                <a:latin typeface="+mn-lt"/>
                <a:ea typeface="+mn-ea"/>
                <a:cs typeface="+mn-cs"/>
              </a:rPr>
              <a:t>stages</a:t>
            </a:r>
            <a:r>
              <a:rPr kumimoji="0" lang="es-NI" sz="1200" b="0" i="0" u="none" strike="noStrike" kern="1200" cap="none" spc="0" normalizeH="0" noProof="0" dirty="0" smtClean="0">
                <a:ln>
                  <a:noFill/>
                </a:ln>
                <a:solidFill>
                  <a:schemeClr val="tx1"/>
                </a:solidFill>
                <a:effectLst/>
                <a:uLnTx/>
                <a:uFillTx/>
                <a:latin typeface="+mn-lt"/>
                <a:ea typeface="+mn-ea"/>
                <a:cs typeface="+mn-cs"/>
              </a:rPr>
              <a:t> of 25MW; 100MW)</a:t>
            </a:r>
            <a:endParaRPr kumimoji="0" lang="es-NI" sz="12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26" name="25 Conector recto de flecha"/>
          <p:cNvCxnSpPr/>
          <p:nvPr/>
        </p:nvCxnSpPr>
        <p:spPr>
          <a:xfrm flipV="1">
            <a:off x="1128125" y="3555741"/>
            <a:ext cx="731370" cy="19725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a:stCxn id="25" idx="3"/>
          </p:cNvCxnSpPr>
          <p:nvPr/>
        </p:nvCxnSpPr>
        <p:spPr>
          <a:xfrm>
            <a:off x="2195736" y="4280833"/>
            <a:ext cx="792088" cy="3002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3" descr="C:\Users\aflores\AppData\Local\Microsoft\Windows\Temporary Internet Files\Content.IE5\4CXMONPZ\MC900311162[1].wmf">
            <a:hlinkClick r:id="" action="ppaction://noaction"/>
          </p:cNvPr>
          <p:cNvPicPr>
            <a:picLocks noChangeAspect="1" noChangeArrowheads="1"/>
          </p:cNvPicPr>
          <p:nvPr/>
        </p:nvPicPr>
        <p:blipFill>
          <a:blip r:embed="rId10" cstate="print"/>
          <a:srcRect/>
          <a:stretch>
            <a:fillRect/>
          </a:stretch>
        </p:blipFill>
        <p:spPr bwMode="auto">
          <a:xfrm>
            <a:off x="2212876" y="4005064"/>
            <a:ext cx="342900" cy="323850"/>
          </a:xfrm>
          <a:prstGeom prst="rect">
            <a:avLst/>
          </a:prstGeom>
          <a:noFill/>
          <a:ln w="9525">
            <a:noFill/>
            <a:miter lim="800000"/>
            <a:headEnd/>
            <a:tailEnd/>
          </a:ln>
        </p:spPr>
      </p:pic>
      <p:sp>
        <p:nvSpPr>
          <p:cNvPr id="4" name="3 CuadroTexto"/>
          <p:cNvSpPr txBox="1"/>
          <p:nvPr/>
        </p:nvSpPr>
        <p:spPr>
          <a:xfrm>
            <a:off x="4262715" y="173831"/>
            <a:ext cx="3960440" cy="662881"/>
          </a:xfrm>
          <a:prstGeom prst="rect">
            <a:avLst/>
          </a:prstGeom>
        </p:spPr>
        <p:txBody>
          <a:bodyPr vert="horz" lIns="91421" tIns="45711" rIns="91421" bIns="45711" rtlCol="0" anchor="ctr">
            <a:normAutofit fontScale="97500"/>
          </a:bodyPr>
          <a:lstStyle>
            <a:lvl1pPr algn="ctr">
              <a:spcBef>
                <a:spcPct val="0"/>
              </a:spcBef>
              <a:buNone/>
              <a:defRPr sz="3200" b="1">
                <a:solidFill>
                  <a:srgbClr val="C00000"/>
                </a:solidFill>
                <a:latin typeface="+mj-lt"/>
                <a:ea typeface="+mj-ea"/>
                <a:cs typeface="+mj-cs"/>
              </a:defRPr>
            </a:lvl1pPr>
          </a:lstStyle>
          <a:p>
            <a:r>
              <a:rPr lang="es-NI" sz="2800" dirty="0"/>
              <a:t>Nicaragua </a:t>
            </a:r>
            <a:r>
              <a:rPr lang="es-NI" sz="2800" dirty="0" err="1"/>
              <a:t>Energy</a:t>
            </a:r>
            <a:r>
              <a:rPr lang="es-NI" sz="2800" dirty="0"/>
              <a:t> </a:t>
            </a:r>
            <a:r>
              <a:rPr lang="es-NI" sz="2800" dirty="0" err="1"/>
              <a:t>Projects</a:t>
            </a:r>
            <a:endParaRPr lang="es-NI" sz="2800" dirty="0"/>
          </a:p>
        </p:txBody>
      </p:sp>
      <p:sp>
        <p:nvSpPr>
          <p:cNvPr id="29" name="28 CuadroTexto"/>
          <p:cNvSpPr txBox="1"/>
          <p:nvPr/>
        </p:nvSpPr>
        <p:spPr>
          <a:xfrm>
            <a:off x="5069144" y="658038"/>
            <a:ext cx="2160240" cy="1323439"/>
          </a:xfrm>
          <a:prstGeom prst="rect">
            <a:avLst/>
          </a:prstGeom>
          <a:noFill/>
        </p:spPr>
        <p:txBody>
          <a:bodyPr wrap="square" rtlCol="0">
            <a:spAutoFit/>
          </a:bodyPr>
          <a:lstStyle/>
          <a:p>
            <a:r>
              <a:rPr lang="en-US" sz="1600" b="1" dirty="0" smtClean="0">
                <a:solidFill>
                  <a:schemeClr val="tx1">
                    <a:lumMod val="95000"/>
                    <a:lumOff val="5000"/>
                  </a:schemeClr>
                </a:solidFill>
              </a:rPr>
              <a:t>SOLAR PANELS, MICRO AND SMALL HYDROELECTRIC PROJECTS FOR ISOLATES AREAS</a:t>
            </a:r>
            <a:endParaRPr lang="es-NI" sz="1600" b="1" dirty="0">
              <a:solidFill>
                <a:schemeClr val="tx1">
                  <a:lumMod val="95000"/>
                  <a:lumOff val="5000"/>
                </a:schemeClr>
              </a:solidFill>
              <a:latin typeface="+mn-lt"/>
            </a:endParaRPr>
          </a:p>
        </p:txBody>
      </p:sp>
      <p:sp>
        <p:nvSpPr>
          <p:cNvPr id="30" name="29 Sol"/>
          <p:cNvSpPr/>
          <p:nvPr/>
        </p:nvSpPr>
        <p:spPr>
          <a:xfrm>
            <a:off x="2964026" y="4581128"/>
            <a:ext cx="230400" cy="187200"/>
          </a:xfrm>
          <a:prstGeom prst="sun">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1" name="30 Sol"/>
          <p:cNvSpPr/>
          <p:nvPr/>
        </p:nvSpPr>
        <p:spPr>
          <a:xfrm>
            <a:off x="1835696" y="3483733"/>
            <a:ext cx="228505" cy="185972"/>
          </a:xfrm>
          <a:prstGeom prst="sun">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2" name="1 Flecha abajo"/>
          <p:cNvSpPr/>
          <p:nvPr/>
        </p:nvSpPr>
        <p:spPr>
          <a:xfrm>
            <a:off x="5904148" y="5175175"/>
            <a:ext cx="360040" cy="814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Tree>
    <p:extLst>
      <p:ext uri="{BB962C8B-B14F-4D97-AF65-F5344CB8AC3E}">
        <p14:creationId xmlns:p14="http://schemas.microsoft.com/office/powerpoint/2010/main" val="221744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7504" y="1484784"/>
            <a:ext cx="3312368" cy="5184576"/>
          </a:xfrm>
          <a:prstGeom prst="rect">
            <a:avLst/>
          </a:prstGeom>
        </p:spPr>
        <p:txBody>
          <a:bodyPr wrap="square" lIns="91421" tIns="45711" rIns="91421" bIns="45711">
            <a:normAutofit fontScale="85000" lnSpcReduction="10000"/>
          </a:bodyPr>
          <a:lstStyle/>
          <a:p>
            <a:pPr marL="174589" indent="-174589">
              <a:spcBef>
                <a:spcPts val="1200"/>
              </a:spcBef>
              <a:buFont typeface="Arial" pitchFamily="34" charset="0"/>
              <a:buChar char="•"/>
            </a:pPr>
            <a:r>
              <a:rPr lang="en-US" sz="1600" dirty="0"/>
              <a:t>In the Bloomberg and </a:t>
            </a:r>
            <a:r>
              <a:rPr lang="en-US" sz="1600" dirty="0" err="1"/>
              <a:t>Interamerican</a:t>
            </a:r>
            <a:r>
              <a:rPr lang="en-US" sz="1600" dirty="0"/>
              <a:t> Development Bank (IDB) </a:t>
            </a:r>
            <a:r>
              <a:rPr lang="en-US" sz="1600" i="1" dirty="0" err="1">
                <a:solidFill>
                  <a:schemeClr val="accent1"/>
                </a:solidFill>
              </a:rPr>
              <a:t>Climatescope</a:t>
            </a:r>
            <a:r>
              <a:rPr lang="en-US" sz="1600" dirty="0"/>
              <a:t>, second edition, Brazil, Chile and Nicaragua top the list of most attractive markets for clean energy in Latin America and the Caribbean.</a:t>
            </a:r>
          </a:p>
          <a:p>
            <a:pPr marL="174589" indent="-174589">
              <a:spcBef>
                <a:spcPts val="1200"/>
              </a:spcBef>
              <a:buFont typeface="Arial" pitchFamily="34" charset="0"/>
              <a:buChar char="•"/>
            </a:pPr>
            <a:r>
              <a:rPr lang="en-US" sz="1600" dirty="0"/>
              <a:t>Despite being the second poorest country in the region, Nicaragua was ranked among the first three, just behind Brazil and Chile, due to the high penetration of renewables in its energy matrix and significant flow of investment in proportion to its small economy.</a:t>
            </a:r>
          </a:p>
          <a:p>
            <a:pPr marL="174589" indent="-174589">
              <a:spcBef>
                <a:spcPts val="1200"/>
              </a:spcBef>
              <a:buFont typeface="Arial" pitchFamily="34" charset="0"/>
              <a:buChar char="•"/>
            </a:pPr>
            <a:r>
              <a:rPr lang="en-US" sz="1600" dirty="0"/>
              <a:t>Nicaragua was the country that received the highest  score in the categories “</a:t>
            </a:r>
            <a:r>
              <a:rPr lang="en-US" sz="1600" i="1" dirty="0">
                <a:solidFill>
                  <a:schemeClr val="accent1"/>
                </a:solidFill>
              </a:rPr>
              <a:t>Suitable Setting and Clean Energy”, “Investment parameters” and “Loans to Projects relating to Climate Change”.</a:t>
            </a:r>
          </a:p>
          <a:p>
            <a:pPr marL="174589" indent="-174589">
              <a:spcBef>
                <a:spcPts val="1200"/>
              </a:spcBef>
              <a:buFont typeface="Arial" pitchFamily="34" charset="0"/>
              <a:buChar char="•"/>
            </a:pPr>
            <a:r>
              <a:rPr lang="en-US" sz="1600" dirty="0"/>
              <a:t>In 2012, Nicaragua saw its installed renewable energy capacity grow 40% due to the US$ 292 million that was allocated to clean energy market in the context of an economy of US$ 10,500 million.</a:t>
            </a:r>
          </a:p>
        </p:txBody>
      </p:sp>
      <p:sp>
        <p:nvSpPr>
          <p:cNvPr id="7" name="6 Marcador de número de diapositiva"/>
          <p:cNvSpPr>
            <a:spLocks noGrp="1"/>
          </p:cNvSpPr>
          <p:nvPr>
            <p:ph type="sldNum" sz="quarter" idx="12"/>
          </p:nvPr>
        </p:nvSpPr>
        <p:spPr/>
        <p:txBody>
          <a:bodyPr/>
          <a:lstStyle/>
          <a:p>
            <a:fld id="{680D5C23-D32C-4FE4-BDCA-28A96683ABC3}" type="slidenum">
              <a:rPr lang="es-ES" smtClean="0"/>
              <a:pPr/>
              <a:t>17</a:t>
            </a:fld>
            <a:endParaRPr lang="es-ES"/>
          </a:p>
        </p:txBody>
      </p:sp>
      <p:pic>
        <p:nvPicPr>
          <p:cNvPr id="2" name="Picture 2"/>
          <p:cNvPicPr>
            <a:picLocks noChangeAspect="1" noChangeArrowheads="1"/>
          </p:cNvPicPr>
          <p:nvPr/>
        </p:nvPicPr>
        <p:blipFill>
          <a:blip r:embed="rId2" cstate="print">
            <a:clrChange>
              <a:clrFrom>
                <a:srgbClr val="FFFFFF"/>
              </a:clrFrom>
              <a:clrTo>
                <a:srgbClr val="FFFFFF">
                  <a:alpha val="0"/>
                </a:srgbClr>
              </a:clrTo>
            </a:clrChange>
            <a:lum contrast="20000"/>
          </a:blip>
          <a:srcRect/>
          <a:stretch>
            <a:fillRect/>
          </a:stretch>
        </p:blipFill>
        <p:spPr bwMode="auto">
          <a:xfrm>
            <a:off x="3349982" y="136544"/>
            <a:ext cx="5254466" cy="6460808"/>
          </a:xfrm>
          <a:prstGeom prst="rect">
            <a:avLst/>
          </a:prstGeom>
          <a:noFill/>
          <a:ln w="9525">
            <a:noFill/>
            <a:miter lim="800000"/>
            <a:headEnd/>
            <a:tailEnd/>
          </a:ln>
        </p:spPr>
      </p:pic>
      <p:sp>
        <p:nvSpPr>
          <p:cNvPr id="3" name="AutoShape 4" descr="data:image/jpeg;base64,/9j/4AAQSkZJRgABAQAAAQABAAD/2wCEAAkGBxQSEhUUExQWFhUXGB0aGRgYGRgYGBccGhcXGBgYGh0aICghGhwlHBgdITEkJSksLi4uHB80ODMsNygtLiwBCgoKDg0OGxAQGywkICQsLCwsLCwsLCwsLCwsLCwsLCwsLCwsLCwsLCwsLCwsLCwsLCwsLCwsLCwsLCwsLCwsLP/AABEIAGQA0wMBEQACEQEDEQH/xAAbAAACAgMBAAAAAAAAAAAAAAAFBgMEAQIHAP/EAEQQAAEDAgQDBAUIBwgDAQAAAAECAxEAIQQFEjEGQVETImFxB4GRobEUMlJicrLB0SMzQnODkqIWJENTY8Lh8CU0wxX/xAAaAQACAwEBAAAAAAAAAAAAAAADBAECBQAG/8QAMhEAAgICAAQDBwQCAwEBAAAAAAECAwQREiExUQUUQRMiIzNhcYEVMlKhQvA0kcGxYv/aAAwDAQACEQMRAD8AntG96pzC9SNLmkTufj4VL5kPSKKcRvANtvDqavoqU1u7kmpKtgTF5uonuQPE3Pn4UWMF6i8rG+gPK1Tv+NX2gfU9qJsN6o9FiUwE33NVXN8jmNPDyEoaCgIUrc9b28qpNvoM1pKIaQ5Qy5E9jW0XUtI9dSkyHJHk4lKxKVBQ8KnRC59D0ip2Row+lKhBMCuTaJ0LmZ4S8i5An1UWMgEogcLnyogIwp29ccYvXEGW3SCCDB5Hoa4kbcpzAOpkxqFlD4GgtaDRe+hjMz3d/ECenMipROxfxT/eUYq2gMupHI61BAQyx7RfedxUtbRMXphXEuhSYAhXsO1VXIJKW+gJxU/y7eXSrcgTK/a+FRwo7iGpK4jVJHPkfOgj5C44JMTHL/vWuONCsnaxqSdbKuKB70bkfhUoo1y0Am8mWRcgHkN59fKiuxeguqmDXGtKikkSOhkVZvlsprTMYQmbVWXQ4uhsLWhJsCb+XOqIsltpDSy6kAafmgW8Ko0w+wZmecQmE86uoFJT5chfU7zNzRALLOBxhbVqTvzHI+FVaJi9dBqaxetIUNj/ANNCDp7LCVAVxZcyHGIkW5b+VSmRrmKuZN6FW50aL2gFiSZU11cHsk7U1Gjto01TXHF3I39Lyeiu6fXUS6FoPnoO5k4YIT7t6HEJPkLwMz41ZsEzxFq5EF7DrITepfUsnosqUVG86gBfqKj0OZs6km53iPOq7J4ShqNXRVjm1hlPE8k8z59KrRQ7Xr0CZeWqIpvqwi3lTYTGmfEm/urQWJUvQxpeJXt9dGmIylvSTChAJsa6WJWk3rRavxC9zS2ntgvIsEh0LKwbEReNxSuLRCxPiH8/JsolFQ9QFxa6GHeybBEpBCpmJJn4V11MYT0iMXJstr3IVHrGh72tBhx4O4fYxGH7RxKirWoWUQIERam6KYzhtmfk5NldnDHsCc3aQzjS2kHSlQAEybgTel7YKMmkOY1jnBSkPv8AZ9m9iCR9I055Sszv1G5PqcyzYFLqkmxSY9lI8Oto1uJS95FvhXK/lL4Qr5iQVKixI5AdJNFphxy0LZN3sq+JdRj4m4cw7GHW42lQUkp3USLqg0a2mMYNoVx8myyxRkLmTY/SdJ+ar3GkZRNWEtD1lOVIW2FLkkkxBi1N4+PGUOKRn5ebZCxwg+hrneXIbbK0jY3kyINq7IxoxhuJOHm2WWcFnQG5LlKMSVh5JUEwRpJG89Kpi1qbewmffOpR0EzwfhfoL/nNOeXgZyzrX0aMDg3C/QX/ADmo8vA7ztoE4jyBllzCpQlQDrulUqNxbafOg21Ri0kMUZM5xk2+iDzXCWFQoKShUg275Puozx6/UXjm3Loyd3hthW6VfzGo8rX2JfiFz9UKHGOXIwzjaWwQFIJMmbzFK3VRhLSHcS6VsG5dzHD2VJeCluSUgwADEnck+ArLzMl1tRgTfa4rSDaskaiEgjxmaSjm2p7YCORNMkYy1tAEgEj9o/hXTyrZtuJzvsk/dLDxCEKIgW9VWxr5SnwyGcXJk5cEhMzGQ6uJjUYjb1VrxktLY01zOi5WBpMdfwFO4K9x/czfFfmpfQEcRPrClaVGybBImJ5xzNAypy9rpPoNeH1Q8upa22KmCzp4LKXHFaTYydqHKUtdQ0Iw4uaQ28IPhaXNJBgjbyNNYKa2IeKvbh9mLPH5/vX8NPxVVcv95bAXwvyLaxqHjSi5DyR0X0fJjCfxF/hWli/LMbN+b+BS4pT/AORX4uI/20td8xj+L8hHU1c60jEOfekHLdLgdSPnC/mLGs7Jjwz36M2sGzjq4fWP/wAC3o9wGhhTqt3VW+ymw9pmmMaHDHi7iefZufD2CPGaZwT3gAfYoVfIXw2CxHq5HLmUFSkpG6iAPMmKzuvI23pLmddxbow+HJOzaI9YED31pT+HW2vRGFX8e5b9XzNmVB9gEGQtH4fnXL4lX3Rz+Bftej/oS9KkyEqUm8GCRtWQpShyTPSuMJ6bQY4SKi45qWpQ0ixJPOnsOblJpmX4nXCME4rXMzxg0tSmtLikABU6SRNx0qcybhrQPw2qM1La6A3L2v0jeoqWQsQVqKovymk4TlKcdv1NKyuEK5aXoN2cauxc0Tr093TvPh41rW74JaPPUNe0i302ITuGxxVZOIjzVWfq3Xqa3tMfugXmHahel7XqA2WSSAb8+VVfF/kGg4te5rX0HDh1SSwCkRcyPGL1h5vK5b/3mJ5K+In/AL1MYIgrBG9/+mmMtfCY9lpey5E+KZSpYKpgAT0sZB9tVwuVb+5XAS4HvuSYmA0dUER6je1Lw/5PLuKr/k/kC/J08wk+N/wrUbZpaGnIF6myTvq/AVp4Xy/yY/ib3d+BV4vx8PuNkKHzSFJMHagZMfitjeFZ8BJ/UVFq8ZvuedC+4xod/RwmEP8A20/dNO4b2n9zM8Q6x/IM49T/AHofu0/FVAzPmDGB8r8istUUslsdOj+j5U4T+Iv8K08X5Zi53zfwhb4gROZH9638U0nd87X1Q/j/APH/AAx+zjElppSxukg/1Cafvlww32MvFr9rYoP12Vc+wPyhiEbyFJ9dj7jVb4K2vkExbfYW+905pkeeYxODwoCLEaW2/MkCfZerWS4IFKIO63n9WS8VpnCPj/TJ9kV1/wAtkY3zo/cQ+B8F2mKQSLIBWfVYe80njx4rDUy58FTffkOfGOFeeYDbKNRKgVXAgC438aayFKUdRM7DnCE+Kb6dDbg7CvNYfs3kaVJUdNwZSb8vGamhSjHUiMuUJ2cUX1F3ibE9jilJUO6oBYI+tb4is/Jq1Y/qa2HfxUrfpyCfBuJStxzSZ7o+NFwU1JgfE3uEddzPG2LDampMSFfEVbNW3Ep4W9Kf4F/AZmC+0E3lxI/qFK1x99D98t1y+x0PMcUllC3FSUoEmN4nlWxKXCtnnIQc2or1F5vjnDkgaXBfcgR8aA8uPYcXh9ndADiNovvqdQO6UpAmJtY0jbdGctmlj406q+Fk2QMvhBAH6Mk7EAg8xSF86VJcXUmUqoy+IEE4J4AAaftc/X1tVfN09y3nK+nF/R5WXuEG8+GwPnFd5ypep3m6u/8AROthZTpNkwALiQarGylz3HqRCVE5+71A68YsEgBNupg+ynYxWgvG1yGjh3FNnW2hQJB1R1B6eynsCT4XFmX4lH3ozXTRVz/hUYlztUuaCQAoEagY2IgiKLbQpy2mAx8v2ceFrYHxHAZShau3kpSSEhESQJiSqhvFaTew8c/ckuEs+jRyW3vtI+6a7C6SI8S/dEv59wt8pd7TtdHdCY06tpvuOtEux/aS3sDj5fsYcOtgfEcBkJUr5QDCSY7PoCY+dQnhuKb2MR8QTaXCFvR6P7p/EV+FFxNusXzlq38C3nd80j/Wb/20vOO7x2p6xd/Rjlxc7pwyz9ZI9qqayvlsRwOV8WVchzhCWtDitJSYEzdO49lAxsiMYcMxrNw5yt4q1yYC40xicQtCUGUt94HqokT7qHkXKclw9A2HiuuDcurG/iG+Ff8A3Svu09avhv7GXR82P3AXo7w8MKc+kdI8k7+80HDh7rl3GfEJ7ko9iTO+MU4d5TXYlemJOsJuRMRBq1mSoS4dFKcN2QUt6M5FxinEvJa7Eo1AwdYVsJiIFdXkcctaOuw3XDi3sr+kXB6m23fokpPkq49499DzI+6pBPD5+9KHdFH0bD9K99gfeqmI/eaCeIL3E/qbekz5+H+yv4irZfVEeHdJC1kZHyhj94j7wpate8h235cvsdXzfB9s041q06wRqiYvvFak4cUXEwap8E1LsKTXAEETiJHTRv8A1Uq8X6j/AOof/k2x+V/JylIVqETtEX2pK+n2b03s08TI9vFyS1zJ8icACk/WJ/MVk50HymLZ1b5TRbxWKKFAaQQdjMeqg00Rsj1A4+NG5PnzNUY2eV/OiPCXcY/T1/L+iF7F60WTzE32iiV4yrnxbLV4sa5cSYO7JRuoInnO9NqSGdsizt0JSChRQtJlMW8LRRatp7RS1JrhZA1xjikiCUq8VJv7qdWRNLQjLDqfoYf4sxKwQFJSCIOlI2PnUSyJta2dDDqT3oFZTmz2ESpLKgkKIJsDsIG+1DhbKPQPZTC1+8XBxfjTP6VMfYFX8zZ3BeSp7GF8XYsgguJggg9wcxFQ8mx8tkxxKk9pFfLeIH8OjQ2oBEzBSDc771Su2cFqLL2Y1dj3JFZ7MHFvB8kFzUFTFpG1qhzlxcXqEVUVDgXQuZnxHiHkFDiwUmCQEgG19xVvbzmtMHXjV1viijGW4nUmDuPhS84+o5CW+RYevtUIsyTMOJMSUFJcTpI0qGkbG29NLIm1psRWHVGXFoiyrO8YhtKGiEoTtKR8TvXLIlBaRMsKFjcpIhxeGLqlLWvvHcxuaXc23tjUakopL0IWcMWVpcQ6AtJkT19tWjY09orOpSi4v1LmY53inWyha0rQdwlIm1xRZXymtMXhh1wluJQyvNXcMolohJUIMgH41WE3B+6WsphYtSMZrnDuJKS8oEoBCYAG++1WnZKfU6qmNW+H1KmFdKFJWk95JBHgQZFQnplpJSWmNeE4jxawVFxIvsUC/WrPKn3Ax8PpZb/tHiEi5B8UpEfnUebt7l/0+hf4kOKzFbpBWJIEAwEiN6BZZKx7kxmmmFUdQRvgG1KMt91Q3nl59ZpW+UIw9/1K5E64wan6k7mVPqWFqeSYmBBgT0pWGVXGOoxYjXkwr/bEynKnge66mJkgpNz7dqJ52D/xYRZ67FDMkOtLSpZAQSASiY3vIOxo9Ftdq0uoavIVjCzSEKAIWgz1ianhHFw6FXOGl9opShuZlMxTcGuHQrNPYOUIrtldEKwRNcW0auqJFcdojct5Gu0QyRs26+FVO3od8s4DBSFPuKCj+wgC3gVHc09DE5e8zOs8Q5tQS0XlcBYfkp4esflRPKQBLxCzshT4syROEWhKXCvWkm4A0wQOW9K3VKp6TH8a93JtrQQ4W4UW4A84vQhXzREqUOvgKvXje0W3yBXZqqlwxW2NP9lmeq/aPyonkod2A/U7d9EAuJMuRhUpUFFWokQQLQN6VyMdV60x3EzJXbTWtGuWcLOYhIW8stoN0oA7xHU8hRKsTa2+QLI8QUZcMeegkvgPDxZbw8dQ+EUz5SHdii8Qs7IVuIuEl4VOtKu0b5qiFJn6Q5jxFAtolDn6DuPlRs5PkzbgzJvlKnQXFI0BPzQDOqZmfKq01KzaZOTkypS0uowL9H7JM9s57E0x5SPcU/UZ/wAV/ZC96PER3H1T9ZAI9xqHir0ZK8QfrEWU5MpvFIYetKgJGxCjYjwpV1yUuFj0bYyg7I9h8HCbY/xF+wUx5GHcTXis/wCKNxwyj/MX7BUeRj/Jk/qtn8UA85y9GHUlAWSCnVJAncilcmlVtJD2Hku+DbWtMvZCiGiZkk3PWBYViZj3YkxXOfxEgM/xC6CY0C5tFORwa2uewqxIaIxxG9G6PZV/I1fUlYsOzDmZntMIVKESlKo8bUhjrhyEl3E6lw2pIVOyNbKkjUQazBR0GFBJnn8KpFcw0ny5Cyfoxt0vRJCxEUeNV2SabXBIrtkmjjs2Nx8PEVZEbN8AmHmp27RH3hVo/uX3KWftf2Ou5+pwYd4sz2mk6Y3nw8a1LG1F6MKjhdkeLocqGc4pJ/Xug9Cog+w1me2kurNv2Fb6RRDmWYuPqBeWVkAJkxtPhXOTnrZaFcYJ8PI7E8rs2yQPmosOVk2rUb4YbXYwYLjsSfqxHVneI37VXuisjzFnc9D5OhL9pQfx68S8yl5Wsa0jaLKUJ2q6nKxx4u4J1QqhJwWuQ/cRY0sYd1xMaki07AzE+qtO2TjFtGJRBWTUWc2TxPiknX2y1HcgxpPhG1ZqusT6m08aprWjpuKSHWFAiy2jI80TWnLnF77GJH3LOXoxO9Fpu/8AZR8TSmJ6mh4j0j+Qhxfm7zLqENLKQpsnYGDqIm9TlWSi1wlcCiuyEuNb5kfAeevYhbqHla9KQpJgAiSQRblVseyU21Irm48K0nFaJeLMJqxeDWIsoTPQOAgfGq3ySsgWw03TZ/voMWbuKS04pE6gLQJIM9KYubjBtdRPGjGVsYz6CqrNsV9Jf8v/ABWX7e/uzdeLi9l/2DMwzF1Tie0k2i4ggTyFUnOU+c+oWquFS1WuRZyjN22iW1nSCZBIsCd56Vn5WPKxcUfQUzauLUo9QqrEYY3KmjPlSnDkfUU1cuXM1D+F6s+6p4ch9yfi/UH8Q5ohTfZtnVqIkjYAch1pnDx5Rl7SfoGx6ZKXFIpIRbam+LQ8tl3MMMlSTquBcdfOrp8w01tCkZnnfa29GfMWZsCI8t6GyxC4uLcqlIgwvSkC0k38KlEsiccKr7ERHq2qxDex/wAq49bKQMQlSVc1JGpJ8Y3FOQy49JGXb4fLe4P8DBh8ZhcYkhJbdjcECR6jejpws+orKFtP0EnjDh1DLrSmrJcVBTvpIgyPCOVJ5Nar016mnh3SuTjLql1OgZh+qc+wfu0/P5b+xlUfNj9//TmrqoG1YUT1Eirl6/7wx4uo+8KYrXvIVvfw5fY6Hxr/AOm/5f7q0r/2MxMT50TlCz3TWWbx2Zv9QP3X/wA61/8AH8HnX8z8/wDomeiz/GP1UfFVKYnVmj4j0j+RjzzhxGJWlanFoKU6YSBe83mj20RsaYpRlSpXCkSZBw+3hdWgqUpVipUTA2ECpqoVe3srkZMrkt8tC5xLmYcx+GbQqQ2tIVBtqKwSPUIpe2Sdkdeg5jVuFE9+o7Yp9LYUtRhKbk9KclLhi2+hm1wlOSjHqweOImP8z3Ggecp7/wBDf6df/ESuLsaHHyptUpUkX6x7xSV0lOba6GljVzqqUXyZvkmXHEoCnFdxNrfOJHKeQiKzsnIdL1HqdkZDrS11YVXw2yRA1DxmfjSiz7d8xVZdmxfzPK1Mb3HJQ2Pn0NaNGRG5ch2u1WBbGZY23hwtIIVCTMnnvSdWROd3A+4vVbKVvC3yAof8af4NjqLmdhwJBnukwYtB8atHRazeiozmkAAo1EftEj8qiUNkRtSRQexRm6jfyv8AnXJdiHJsgW30rtlEeSmRp3/CpTLEbGHKlpQN1KCfaYqy5vRWT4U2NGK4ExCT3FNuDrJQfYZph4k10YnHxCt9Qnwfwy9h3y47pA0kAAyTMewCKLRRKEtsBl5ULIcMe5e40IhrqFE+qBVc56UV9QnhcXuT+gekOt2PdWnfzFN8pQ5PqjN51Wc/Rik/wq8bBSCORJI91Z6wpp9UbP6lU1zTAObZQvAvYdxakrGsK7oIjQpJIvvYzUzqdTTZ0LlkRkor0Oi5vg04lhbeqA4myhfe4PiK0Jx446Meqfs58TXQQ2OAXyqFqQE81AkmPAdaSWJNvmaj8Qr1yXMec1xCWMM4onuobIE8zp0geZpybUYMzK4uy1JerFD0WJgv/ZR8TSuJ1ZoeJPlH8l/jXNXmVoDThSCgkgR9Le9Tk2SjNJP0K4NMJwk5LfMTsRnuIcELfWR0mPhS0rZv1HY49UXtRPcPoJxLMD/ESf6heuh+5Frfly+x1jNWC404hJAUoEAnYedaVkeODiYNNirsjN+jFRfCb5Edo0J84ikfIy7mu/FIP0Yu55k68MpKVqSrUkkaZteOdCsrdbSYWm+NybiM3CjenDjqVE+0CKw85/G/ArlrVnPsB38wcSqQogg87pIn8dqfVMJR00aE665R1oP4HGIxKClQgkQpBv6xWbbTOiW1/wBmZOqdMtoj4hRGFUBsNIHkDU4j3emycfnamJoB6e+tw0l0HLGZaFt6D4SQLz1pZPXMacU1zFLPGUodKUjSABaD03o8eaFrFqWkDVug78qnRQ2SYF7D3nyFdosjC8coCEgJT03nzNRwkcRZwqyCl1swtJB8iK5Np7JaUlpjE1xw+kd5ttfjdJ91MrMmuolLw+t9G0W8Lxo65MNNpj6xNdLNl6I6HhsH1kyjjMQt1WtZk7f8AUnOcpvcjRrqjVHhiiXLs3dYEJIKfoqFvV0olV86+gC/EhbzlyZK9x24mYZQfNSvyprzcuwl+nQ/kwBn/ETmLCQtCEhJJGmZuINzQ7LXZoPTjRpe02eybih/DDSghaPoKuB5EXFdXdKC0RdjV2vbXMMH0gOx+obn7Svyovm5dgH6dDuwBnOevYkjtVDSNkpskePiaBOyVnUaqohV+0zw/n68IV9mlCtcTqm0TtHnU12uHNFbseNulJ9CXOs7XioWtKUkJKe7N7zzqLJux7YSiiNS1F9QGVTvVQhcy/FFtxCx+woHzgzFcnp7IkuJcL9R9Z4qcWCoIRHLeiPNn2Qt+l1NdWUF8bvAkFpv+qr+bn2B/p1e+rBec49zGLSpSUpCUx3ZiJm80G25ze2M0Y8ak0u5bazdbCAlKRcTKtunKkLMaNr230L30RsabBoBWSTa5JjbxplcuSCLob9sAdTZIUmCD0i3rmquCktNcmVklJaYVOYrxH6IpTBiSJ91LQxoVy40+YKrGjGaaB3/AOYTdJt5U3x6GeFBbiFwpa7pIuDaq1c3zL3NqPIUsZiFuXWoqMbmjpa5IW231IFnSJG871DJISnnzNccaqTeuOPYdwpXYxXMlDXhACkKgSd7UCXJh49CQoHQVBY3cTFccV3TauIl0Abv4UZ9QBXO1SjmYbHPpUnGVJqpDPEVJBBFxVjgitoBoev41TfMv6FIirFDdBqxzYeyNRKI+sR8KBZ1DVPaKGNbAUodD+NXj0KTWpBDDJhsHqCT7KHLqEj0M4wfokL57equ37xEucSGO4T19lWKdzTBplRHgas+hWIZwCANSgLwaE2HiuRG5gkEklO5PM1Yof/Z"/>
          <p:cNvSpPr>
            <a:spLocks noChangeAspect="1" noChangeArrowheads="1"/>
          </p:cNvSpPr>
          <p:nvPr/>
        </p:nvSpPr>
        <p:spPr bwMode="auto">
          <a:xfrm>
            <a:off x="155575" y="-144463"/>
            <a:ext cx="304800" cy="304801"/>
          </a:xfrm>
          <a:prstGeom prst="rect">
            <a:avLst/>
          </a:prstGeom>
          <a:noFill/>
        </p:spPr>
        <p:txBody>
          <a:bodyPr vert="horz" wrap="square" lIns="91421" tIns="45711" rIns="91421" bIns="45711" numCol="1" anchor="t" anchorCtr="0" compatLnSpc="1">
            <a:prstTxWarp prst="textNoShape">
              <a:avLst/>
            </a:prstTxWarp>
          </a:bodyPr>
          <a:lstStyle/>
          <a:p>
            <a:endParaRPr lang="es-ES"/>
          </a:p>
        </p:txBody>
      </p:sp>
      <p:sp>
        <p:nvSpPr>
          <p:cNvPr id="1030" name="AutoShape 6" descr="data:image/jpeg;base64,/9j/4AAQSkZJRgABAQAAAQABAAD/2wCEAAkGBxQSEhUUExQWFhUXGB0aGRgYGRgYGBccGhcXGBgYGh0aICghGhwlHBgdITEkJSksLi4uHB80ODMsNygtLiwBCgoKDg0OGxAQGywkICQsLCwsLCwsLCwsLCwsLCwsLCwsLCwsLCwsLCwsLCwsLCwsLCwsLCwsLCwsLCwsLCwsLP/AABEIAGQA0wMBEQACEQEDEQH/xAAbAAACAgMBAAAAAAAAAAAAAAAFBgMEAQIHAP/EAEQQAAEDAgQDBAUIBwgDAQAAAAECAxEAIQQFEjEGQVETImFxB4GRobEUMlJicrLB0SMzQnODkqIWJENTY8Lh8CU0wxX/xAAaAQACAwEBAAAAAAAAAAAAAAADBAECBQAG/8QAMhEAAgICAAQDBwQCAwEBAAAAAAECAwQREiExUQUUQRMiIzNhcYEVMlKhQvA0kcGxYv/aAAwDAQACEQMRAD8AntG96pzC9SNLmkTufj4VL5kPSKKcRvANtvDqavoqU1u7kmpKtgTF5uonuQPE3Pn4UWMF6i8rG+gPK1Tv+NX2gfU9qJsN6o9FiUwE33NVXN8jmNPDyEoaCgIUrc9b28qpNvoM1pKIaQ5Qy5E9jW0XUtI9dSkyHJHk4lKxKVBQ8KnRC59D0ip2Row+lKhBMCuTaJ0LmZ4S8i5An1UWMgEogcLnyogIwp29ccYvXEGW3SCCDB5Hoa4kbcpzAOpkxqFlD4GgtaDRe+hjMz3d/ECenMipROxfxT/eUYq2gMupHI61BAQyx7RfedxUtbRMXphXEuhSYAhXsO1VXIJKW+gJxU/y7eXSrcgTK/a+FRwo7iGpK4jVJHPkfOgj5C44JMTHL/vWuONCsnaxqSdbKuKB70bkfhUoo1y0Am8mWRcgHkN59fKiuxeguqmDXGtKikkSOhkVZvlsprTMYQmbVWXQ4uhsLWhJsCb+XOqIsltpDSy6kAafmgW8Ko0w+wZmecQmE86uoFJT5chfU7zNzRALLOBxhbVqTvzHI+FVaJi9dBqaxetIUNj/ANNCDp7LCVAVxZcyHGIkW5b+VSmRrmKuZN6FW50aL2gFiSZU11cHsk7U1Gjto01TXHF3I39Lyeiu6fXUS6FoPnoO5k4YIT7t6HEJPkLwMz41ZsEzxFq5EF7DrITepfUsnosqUVG86gBfqKj0OZs6km53iPOq7J4ShqNXRVjm1hlPE8k8z59KrRQ7Xr0CZeWqIpvqwi3lTYTGmfEm/urQWJUvQxpeJXt9dGmIylvSTChAJsa6WJWk3rRavxC9zS2ntgvIsEh0LKwbEReNxSuLRCxPiH8/JsolFQ9QFxa6GHeybBEpBCpmJJn4V11MYT0iMXJstr3IVHrGh72tBhx4O4fYxGH7RxKirWoWUQIERam6KYzhtmfk5NldnDHsCc3aQzjS2kHSlQAEybgTel7YKMmkOY1jnBSkPv8AZ9m9iCR9I055Sszv1G5PqcyzYFLqkmxSY9lI8Oto1uJS95FvhXK/lL4Qr5iQVKixI5AdJNFphxy0LZN3sq+JdRj4m4cw7GHW42lQUkp3USLqg0a2mMYNoVx8myyxRkLmTY/SdJ+ar3GkZRNWEtD1lOVIW2FLkkkxBi1N4+PGUOKRn5ebZCxwg+hrneXIbbK0jY3kyINq7IxoxhuJOHm2WWcFnQG5LlKMSVh5JUEwRpJG89Kpi1qbewmffOpR0EzwfhfoL/nNOeXgZyzrX0aMDg3C/QX/ADmo8vA7ztoE4jyBllzCpQlQDrulUqNxbafOg21Ri0kMUZM5xk2+iDzXCWFQoKShUg275Puozx6/UXjm3Loyd3hthW6VfzGo8rX2JfiFz9UKHGOXIwzjaWwQFIJMmbzFK3VRhLSHcS6VsG5dzHD2VJeCluSUgwADEnck+ArLzMl1tRgTfa4rSDaskaiEgjxmaSjm2p7YCORNMkYy1tAEgEj9o/hXTyrZtuJzvsk/dLDxCEKIgW9VWxr5SnwyGcXJk5cEhMzGQ6uJjUYjb1VrxktLY01zOi5WBpMdfwFO4K9x/czfFfmpfQEcRPrClaVGybBImJ5xzNAypy9rpPoNeH1Q8upa22KmCzp4LKXHFaTYydqHKUtdQ0Iw4uaQ28IPhaXNJBgjbyNNYKa2IeKvbh9mLPH5/vX8NPxVVcv95bAXwvyLaxqHjSi5DyR0X0fJjCfxF/hWli/LMbN+b+BS4pT/AORX4uI/20td8xj+L8hHU1c60jEOfekHLdLgdSPnC/mLGs7Jjwz36M2sGzjq4fWP/wAC3o9wGhhTqt3VW+ymw9pmmMaHDHi7iefZufD2CPGaZwT3gAfYoVfIXw2CxHq5HLmUFSkpG6iAPMmKzuvI23pLmddxbow+HJOzaI9YED31pT+HW2vRGFX8e5b9XzNmVB9gEGQtH4fnXL4lX3Rz+Bftej/oS9KkyEqUm8GCRtWQpShyTPSuMJ6bQY4SKi45qWpQ0ixJPOnsOblJpmX4nXCME4rXMzxg0tSmtLikABU6SRNx0qcybhrQPw2qM1La6A3L2v0jeoqWQsQVqKovymk4TlKcdv1NKyuEK5aXoN2cauxc0Tr093TvPh41rW74JaPPUNe0i302ITuGxxVZOIjzVWfq3Xqa3tMfugXmHahel7XqA2WSSAb8+VVfF/kGg4te5rX0HDh1SSwCkRcyPGL1h5vK5b/3mJ5K+In/AL1MYIgrBG9/+mmMtfCY9lpey5E+KZSpYKpgAT0sZB9tVwuVb+5XAS4HvuSYmA0dUER6je1Lw/5PLuKr/k/kC/J08wk+N/wrUbZpaGnIF6myTvq/AVp4Xy/yY/ib3d+BV4vx8PuNkKHzSFJMHagZMfitjeFZ8BJ/UVFq8ZvuedC+4xod/RwmEP8A20/dNO4b2n9zM8Q6x/IM49T/AHofu0/FVAzPmDGB8r8istUUslsdOj+j5U4T+Iv8K08X5Zi53zfwhb4gROZH9638U0nd87X1Q/j/APH/AAx+zjElppSxukg/1Cafvlww32MvFr9rYoP12Vc+wPyhiEbyFJ9dj7jVb4K2vkExbfYW+905pkeeYxODwoCLEaW2/MkCfZerWS4IFKIO63n9WS8VpnCPj/TJ9kV1/wAtkY3zo/cQ+B8F2mKQSLIBWfVYe80njx4rDUy58FTffkOfGOFeeYDbKNRKgVXAgC438aayFKUdRM7DnCE+Kb6dDbg7CvNYfs3kaVJUdNwZSb8vGamhSjHUiMuUJ2cUX1F3ibE9jilJUO6oBYI+tb4is/Jq1Y/qa2HfxUrfpyCfBuJStxzSZ7o+NFwU1JgfE3uEddzPG2LDampMSFfEVbNW3Ep4W9Kf4F/AZmC+0E3lxI/qFK1x99D98t1y+x0PMcUllC3FSUoEmN4nlWxKXCtnnIQc2or1F5vjnDkgaXBfcgR8aA8uPYcXh9ndADiNovvqdQO6UpAmJtY0jbdGctmlj406q+Fk2QMvhBAH6Mk7EAg8xSF86VJcXUmUqoy+IEE4J4AAaftc/X1tVfN09y3nK+nF/R5WXuEG8+GwPnFd5ypep3m6u/8AROthZTpNkwALiQarGylz3HqRCVE5+71A68YsEgBNupg+ynYxWgvG1yGjh3FNnW2hQJB1R1B6eynsCT4XFmX4lH3ozXTRVz/hUYlztUuaCQAoEagY2IgiKLbQpy2mAx8v2ceFrYHxHAZShau3kpSSEhESQJiSqhvFaTew8c/ckuEs+jRyW3vtI+6a7C6SI8S/dEv59wt8pd7TtdHdCY06tpvuOtEux/aS3sDj5fsYcOtgfEcBkJUr5QDCSY7PoCY+dQnhuKb2MR8QTaXCFvR6P7p/EV+FFxNusXzlq38C3nd80j/Wb/20vOO7x2p6xd/Rjlxc7pwyz9ZI9qqayvlsRwOV8WVchzhCWtDitJSYEzdO49lAxsiMYcMxrNw5yt4q1yYC40xicQtCUGUt94HqokT7qHkXKclw9A2HiuuDcurG/iG+Ff8A3Svu09avhv7GXR82P3AXo7w8MKc+kdI8k7+80HDh7rl3GfEJ7ko9iTO+MU4d5TXYlemJOsJuRMRBq1mSoS4dFKcN2QUt6M5FxinEvJa7Eo1AwdYVsJiIFdXkcctaOuw3XDi3sr+kXB6m23fokpPkq49499DzI+6pBPD5+9KHdFH0bD9K99gfeqmI/eaCeIL3E/qbekz5+H+yv4irZfVEeHdJC1kZHyhj94j7wpate8h235cvsdXzfB9s041q06wRqiYvvFak4cUXEwap8E1LsKTXAEETiJHTRv8A1Uq8X6j/AOof/k2x+V/JylIVqETtEX2pK+n2b03s08TI9vFyS1zJ8icACk/WJ/MVk50HymLZ1b5TRbxWKKFAaQQdjMeqg00Rsj1A4+NG5PnzNUY2eV/OiPCXcY/T1/L+iF7F60WTzE32iiV4yrnxbLV4sa5cSYO7JRuoInnO9NqSGdsizt0JSChRQtJlMW8LRRatp7RS1JrhZA1xjikiCUq8VJv7qdWRNLQjLDqfoYf4sxKwQFJSCIOlI2PnUSyJta2dDDqT3oFZTmz2ESpLKgkKIJsDsIG+1DhbKPQPZTC1+8XBxfjTP6VMfYFX8zZ3BeSp7GF8XYsgguJggg9wcxFQ8mx8tkxxKk9pFfLeIH8OjQ2oBEzBSDc771Su2cFqLL2Y1dj3JFZ7MHFvB8kFzUFTFpG1qhzlxcXqEVUVDgXQuZnxHiHkFDiwUmCQEgG19xVvbzmtMHXjV1viijGW4nUmDuPhS84+o5CW+RYevtUIsyTMOJMSUFJcTpI0qGkbG29NLIm1psRWHVGXFoiyrO8YhtKGiEoTtKR8TvXLIlBaRMsKFjcpIhxeGLqlLWvvHcxuaXc23tjUakopL0IWcMWVpcQ6AtJkT19tWjY09orOpSi4v1LmY53inWyha0rQdwlIm1xRZXymtMXhh1wluJQyvNXcMolohJUIMgH41WE3B+6WsphYtSMZrnDuJKS8oEoBCYAG++1WnZKfU6qmNW+H1KmFdKFJWk95JBHgQZFQnplpJSWmNeE4jxawVFxIvsUC/WrPKn3Ax8PpZb/tHiEi5B8UpEfnUebt7l/0+hf4kOKzFbpBWJIEAwEiN6BZZKx7kxmmmFUdQRvgG1KMt91Q3nl59ZpW+UIw9/1K5E64wan6k7mVPqWFqeSYmBBgT0pWGVXGOoxYjXkwr/bEynKnge66mJkgpNz7dqJ52D/xYRZ67FDMkOtLSpZAQSASiY3vIOxo9Ftdq0uoavIVjCzSEKAIWgz1ianhHFw6FXOGl9opShuZlMxTcGuHQrNPYOUIrtldEKwRNcW0auqJFcdojct5Gu0QyRs26+FVO3od8s4DBSFPuKCj+wgC3gVHc09DE5e8zOs8Q5tQS0XlcBYfkp4esflRPKQBLxCzshT4syROEWhKXCvWkm4A0wQOW9K3VKp6TH8a93JtrQQ4W4UW4A84vQhXzREqUOvgKvXje0W3yBXZqqlwxW2NP9lmeq/aPyonkod2A/U7d9EAuJMuRhUpUFFWokQQLQN6VyMdV60x3EzJXbTWtGuWcLOYhIW8stoN0oA7xHU8hRKsTa2+QLI8QUZcMeegkvgPDxZbw8dQ+EUz5SHdii8Qs7IVuIuEl4VOtKu0b5qiFJn6Q5jxFAtolDn6DuPlRs5PkzbgzJvlKnQXFI0BPzQDOqZmfKq01KzaZOTkypS0uowL9H7JM9s57E0x5SPcU/UZ/wAV/ZC96PER3H1T9ZAI9xqHir0ZK8QfrEWU5MpvFIYetKgJGxCjYjwpV1yUuFj0bYyg7I9h8HCbY/xF+wUx5GHcTXis/wCKNxwyj/MX7BUeRj/Jk/qtn8UA85y9GHUlAWSCnVJAncilcmlVtJD2Hku+DbWtMvZCiGiZkk3PWBYViZj3YkxXOfxEgM/xC6CY0C5tFORwa2uewqxIaIxxG9G6PZV/I1fUlYsOzDmZntMIVKESlKo8bUhjrhyEl3E6lw2pIVOyNbKkjUQazBR0GFBJnn8KpFcw0ny5Cyfoxt0vRJCxEUeNV2SabXBIrtkmjjs2Nx8PEVZEbN8AmHmp27RH3hVo/uX3KWftf2Ou5+pwYd4sz2mk6Y3nw8a1LG1F6MKjhdkeLocqGc4pJ/Xug9Cog+w1me2kurNv2Fb6RRDmWYuPqBeWVkAJkxtPhXOTnrZaFcYJ8PI7E8rs2yQPmosOVk2rUb4YbXYwYLjsSfqxHVneI37VXuisjzFnc9D5OhL9pQfx68S8yl5Wsa0jaLKUJ2q6nKxx4u4J1QqhJwWuQ/cRY0sYd1xMaki07AzE+qtO2TjFtGJRBWTUWc2TxPiknX2y1HcgxpPhG1ZqusT6m08aprWjpuKSHWFAiy2jI80TWnLnF77GJH3LOXoxO9Fpu/8AZR8TSmJ6mh4j0j+Qhxfm7zLqENLKQpsnYGDqIm9TlWSi1wlcCiuyEuNb5kfAeevYhbqHla9KQpJgAiSQRblVseyU21Irm48K0nFaJeLMJqxeDWIsoTPQOAgfGq3ySsgWw03TZ/voMWbuKS04pE6gLQJIM9KYubjBtdRPGjGVsYz6CqrNsV9Jf8v/ABWX7e/uzdeLi9l/2DMwzF1Tie0k2i4ggTyFUnOU+c+oWquFS1WuRZyjN22iW1nSCZBIsCd56Vn5WPKxcUfQUzauLUo9QqrEYY3KmjPlSnDkfUU1cuXM1D+F6s+6p4ch9yfi/UH8Q5ohTfZtnVqIkjYAch1pnDx5Rl7SfoGx6ZKXFIpIRbam+LQ8tl3MMMlSTquBcdfOrp8w01tCkZnnfa29GfMWZsCI8t6GyxC4uLcqlIgwvSkC0k38KlEsiccKr7ERHq2qxDex/wAq49bKQMQlSVc1JGpJ8Y3FOQy49JGXb4fLe4P8DBh8ZhcYkhJbdjcECR6jejpws+orKFtP0EnjDh1DLrSmrJcVBTvpIgyPCOVJ5Nar016mnh3SuTjLql1OgZh+qc+wfu0/P5b+xlUfNj9//TmrqoG1YUT1Eirl6/7wx4uo+8KYrXvIVvfw5fY6Hxr/AOm/5f7q0r/2MxMT50TlCz3TWWbx2Zv9QP3X/wA61/8AH8HnX8z8/wDomeiz/GP1UfFVKYnVmj4j0j+RjzzhxGJWlanFoKU6YSBe83mj20RsaYpRlSpXCkSZBw+3hdWgqUpVipUTA2ECpqoVe3srkZMrkt8tC5xLmYcx+GbQqQ2tIVBtqKwSPUIpe2Sdkdeg5jVuFE9+o7Yp9LYUtRhKbk9KclLhi2+hm1wlOSjHqweOImP8z3Ggecp7/wBDf6df/ESuLsaHHyptUpUkX6x7xSV0lOba6GljVzqqUXyZvkmXHEoCnFdxNrfOJHKeQiKzsnIdL1HqdkZDrS11YVXw2yRA1DxmfjSiz7d8xVZdmxfzPK1Mb3HJQ2Pn0NaNGRG5ch2u1WBbGZY23hwtIIVCTMnnvSdWROd3A+4vVbKVvC3yAof8af4NjqLmdhwJBnukwYtB8atHRazeiozmkAAo1EftEj8qiUNkRtSRQexRm6jfyv8AnXJdiHJsgW30rtlEeSmRp3/CpTLEbGHKlpQN1KCfaYqy5vRWT4U2NGK4ExCT3FNuDrJQfYZph4k10YnHxCt9Qnwfwy9h3y47pA0kAAyTMewCKLRRKEtsBl5ULIcMe5e40IhrqFE+qBVc56UV9QnhcXuT+gekOt2PdWnfzFN8pQ5PqjN51Wc/Rik/wq8bBSCORJI91Z6wpp9UbP6lU1zTAObZQvAvYdxakrGsK7oIjQpJIvvYzUzqdTTZ0LlkRkor0Oi5vg04lhbeqA4myhfe4PiK0Jx446Meqfs58TXQQ2OAXyqFqQE81AkmPAdaSWJNvmaj8Qr1yXMec1xCWMM4onuobIE8zp0geZpybUYMzK4uy1JerFD0WJgv/ZR8TSuJ1ZoeJPlH8l/jXNXmVoDThSCgkgR9Le9Tk2SjNJP0K4NMJwk5LfMTsRnuIcELfWR0mPhS0rZv1HY49UXtRPcPoJxLMD/ESf6heuh+5Frfly+x1jNWC404hJAUoEAnYedaVkeODiYNNirsjN+jFRfCb5Edo0J84ikfIy7mu/FIP0Yu55k68MpKVqSrUkkaZteOdCsrdbSYWm+NybiM3CjenDjqVE+0CKw85/G/ArlrVnPsB38wcSqQogg87pIn8dqfVMJR00aE665R1oP4HGIxKClQgkQpBv6xWbbTOiW1/wBmZOqdMtoj4hRGFUBsNIHkDU4j3emycfnamJoB6e+tw0l0HLGZaFt6D4SQLz1pZPXMacU1zFLPGUodKUjSABaD03o8eaFrFqWkDVug78qnRQ2SYF7D3nyFdosjC8coCEgJT03nzNRwkcRZwqyCl1swtJB8iK5Np7JaUlpjE1xw+kd5ttfjdJ91MrMmuolLw+t9G0W8Lxo65MNNpj6xNdLNl6I6HhsH1kyjjMQt1WtZk7f8AUnOcpvcjRrqjVHhiiXLs3dYEJIKfoqFvV0olV86+gC/EhbzlyZK9x24mYZQfNSvyprzcuwl+nQ/kwBn/ETmLCQtCEhJJGmZuINzQ7LXZoPTjRpe02eybih/DDSghaPoKuB5EXFdXdKC0RdjV2vbXMMH0gOx+obn7Svyovm5dgH6dDuwBnOevYkjtVDSNkpskePiaBOyVnUaqohV+0zw/n68IV9mlCtcTqm0TtHnU12uHNFbseNulJ9CXOs7XioWtKUkJKe7N7zzqLJux7YSiiNS1F9QGVTvVQhcy/FFtxCx+woHzgzFcnp7IkuJcL9R9Z4qcWCoIRHLeiPNn2Qt+l1NdWUF8bvAkFpv+qr+bn2B/p1e+rBec49zGLSpSUpCUx3ZiJm80G25ze2M0Y8ak0u5bazdbCAlKRcTKtunKkLMaNr230L30RsabBoBWSTa5JjbxplcuSCLob9sAdTZIUmCD0i3rmquCktNcmVklJaYVOYrxH6IpTBiSJ91LQxoVy40+YKrGjGaaB3/AOYTdJt5U3x6GeFBbiFwpa7pIuDaq1c3zL3NqPIUsZiFuXWoqMbmjpa5IW231IFnSJG871DJISnnzNccaqTeuOPYdwpXYxXMlDXhACkKgSd7UCXJh49CQoHQVBY3cTFccV3TauIl0Abv4UZ9QBXO1SjmYbHPpUnGVJqpDPEVJBBFxVjgitoBoev41TfMv6FIirFDdBqxzYeyNRKI+sR8KBZ1DVPaKGNbAUodD+NXj0KTWpBDDJhsHqCT7KHLqEj0M4wfokL57equ37xEucSGO4T19lWKdzTBplRHgas+hWIZwCANSgLwaE2HiuRG5gkEklO5PM1Yof/Z"/>
          <p:cNvSpPr>
            <a:spLocks noChangeAspect="1" noChangeArrowheads="1"/>
          </p:cNvSpPr>
          <p:nvPr/>
        </p:nvSpPr>
        <p:spPr bwMode="auto">
          <a:xfrm>
            <a:off x="155575" y="-144463"/>
            <a:ext cx="304800" cy="304801"/>
          </a:xfrm>
          <a:prstGeom prst="rect">
            <a:avLst/>
          </a:prstGeom>
          <a:noFill/>
        </p:spPr>
        <p:txBody>
          <a:bodyPr vert="horz" wrap="square" lIns="91421" tIns="45711" rIns="91421" bIns="45711" numCol="1" anchor="t" anchorCtr="0" compatLnSpc="1">
            <a:prstTxWarp prst="textNoShape">
              <a:avLst/>
            </a:prstTxWarp>
          </a:bodyPr>
          <a:lstStyle/>
          <a:p>
            <a:endParaRPr lang="es-ES"/>
          </a:p>
        </p:txBody>
      </p:sp>
      <p:pic>
        <p:nvPicPr>
          <p:cNvPr id="1032" name="Picture 8" descr="http://www5.iadb.org/mif/portals/0/home/spotlight_climatescope2013.jpg"/>
          <p:cNvPicPr>
            <a:picLocks noChangeAspect="1" noChangeArrowheads="1"/>
          </p:cNvPicPr>
          <p:nvPr/>
        </p:nvPicPr>
        <p:blipFill>
          <a:blip r:embed="rId3" cstate="print"/>
          <a:srcRect/>
          <a:stretch>
            <a:fillRect/>
          </a:stretch>
        </p:blipFill>
        <p:spPr bwMode="auto">
          <a:xfrm>
            <a:off x="401216" y="764704"/>
            <a:ext cx="2514600" cy="720080"/>
          </a:xfrm>
          <a:prstGeom prst="rect">
            <a:avLst/>
          </a:prstGeom>
          <a:noFill/>
        </p:spPr>
      </p:pic>
      <p:sp>
        <p:nvSpPr>
          <p:cNvPr id="11" name="10 Elipse"/>
          <p:cNvSpPr/>
          <p:nvPr/>
        </p:nvSpPr>
        <p:spPr>
          <a:xfrm>
            <a:off x="3419872" y="836712"/>
            <a:ext cx="3456384"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s-ES"/>
          </a:p>
        </p:txBody>
      </p:sp>
      <p:sp>
        <p:nvSpPr>
          <p:cNvPr id="5" name="4 CuadroTexto"/>
          <p:cNvSpPr txBox="1"/>
          <p:nvPr/>
        </p:nvSpPr>
        <p:spPr>
          <a:xfrm>
            <a:off x="401216" y="332657"/>
            <a:ext cx="2514600" cy="461647"/>
          </a:xfrm>
          <a:prstGeom prst="rect">
            <a:avLst/>
          </a:prstGeom>
          <a:noFill/>
        </p:spPr>
        <p:txBody>
          <a:bodyPr wrap="square" lIns="91421" tIns="45711" rIns="91421" bIns="45711" rtlCol="0">
            <a:spAutoFit/>
          </a:bodyPr>
          <a:lstStyle/>
          <a:p>
            <a:pPr algn="ctr"/>
            <a:r>
              <a:rPr lang="es-NI" sz="2400" b="1" dirty="0">
                <a:solidFill>
                  <a:srgbClr val="C00000"/>
                </a:solidFill>
              </a:rPr>
              <a:t>BLOOMBERG´S</a:t>
            </a:r>
          </a:p>
        </p:txBody>
      </p:sp>
    </p:spTree>
    <p:extLst>
      <p:ext uri="{BB962C8B-B14F-4D97-AF65-F5344CB8AC3E}">
        <p14:creationId xmlns:p14="http://schemas.microsoft.com/office/powerpoint/2010/main" val="20470706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3406" y="2269992"/>
            <a:ext cx="5150594" cy="403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8 Grupo"/>
          <p:cNvGrpSpPr/>
          <p:nvPr/>
        </p:nvGrpSpPr>
        <p:grpSpPr>
          <a:xfrm>
            <a:off x="179512" y="908720"/>
            <a:ext cx="4104456" cy="3528392"/>
            <a:chOff x="251900" y="1212706"/>
            <a:chExt cx="5328212" cy="4952598"/>
          </a:xfrm>
        </p:grpSpPr>
        <p:pic>
          <p:nvPicPr>
            <p:cNvPr id="22" name="1 Imagen" descr="mapa siepac01.gif"/>
            <p:cNvPicPr>
              <a:picLocks noChangeAspect="1"/>
            </p:cNvPicPr>
            <p:nvPr/>
          </p:nvPicPr>
          <p:blipFill>
            <a:blip r:embed="rId4" cstate="email">
              <a:clrChange>
                <a:clrFrom>
                  <a:srgbClr val="FFFFFF"/>
                </a:clrFrom>
                <a:clrTo>
                  <a:srgbClr val="FFFFFF">
                    <a:alpha val="0"/>
                  </a:srgbClr>
                </a:clrTo>
              </a:clrChange>
            </a:blip>
            <a:srcRect/>
            <a:stretch>
              <a:fillRect/>
            </a:stretch>
          </p:blipFill>
          <p:spPr bwMode="auto">
            <a:xfrm>
              <a:off x="251900" y="1212706"/>
              <a:ext cx="5328212" cy="4952598"/>
            </a:xfrm>
            <a:prstGeom prst="rect">
              <a:avLst/>
            </a:prstGeom>
            <a:noFill/>
            <a:ln w="9525">
              <a:noFill/>
              <a:miter lim="800000"/>
              <a:headEnd/>
              <a:tailEnd/>
            </a:ln>
          </p:spPr>
        </p:pic>
        <p:sp>
          <p:nvSpPr>
            <p:cNvPr id="29" name="28 Rectángulo"/>
            <p:cNvSpPr/>
            <p:nvPr/>
          </p:nvSpPr>
          <p:spPr>
            <a:xfrm>
              <a:off x="3551584" y="2844980"/>
              <a:ext cx="285752"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endParaRPr lang="es-NI"/>
            </a:p>
          </p:txBody>
        </p:sp>
        <p:sp>
          <p:nvSpPr>
            <p:cNvPr id="24" name="23 CuadroTexto"/>
            <p:cNvSpPr txBox="1"/>
            <p:nvPr/>
          </p:nvSpPr>
          <p:spPr>
            <a:xfrm>
              <a:off x="4644007" y="3789040"/>
              <a:ext cx="714380" cy="388796"/>
            </a:xfrm>
            <a:prstGeom prst="rect">
              <a:avLst/>
            </a:prstGeom>
            <a:solidFill>
              <a:schemeClr val="bg1">
                <a:lumMod val="85000"/>
              </a:schemeClr>
            </a:solidFill>
          </p:spPr>
          <p:txBody>
            <a:bodyPr wrap="square" lIns="91433" tIns="45716" rIns="91433" bIns="45716" rtlCol="0">
              <a:spAutoFit/>
            </a:bodyPr>
            <a:lstStyle/>
            <a:p>
              <a:pPr algn="ctr"/>
              <a:r>
                <a:rPr lang="es-ES" sz="1200" b="1" dirty="0">
                  <a:latin typeface="Arial" pitchFamily="34" charset="0"/>
                  <a:cs typeface="Arial" pitchFamily="34" charset="0"/>
                </a:rPr>
                <a:t>1794</a:t>
              </a:r>
            </a:p>
          </p:txBody>
        </p:sp>
      </p:grpSp>
      <p:sp>
        <p:nvSpPr>
          <p:cNvPr id="21" name="20 CuadroTexto"/>
          <p:cNvSpPr txBox="1"/>
          <p:nvPr/>
        </p:nvSpPr>
        <p:spPr>
          <a:xfrm>
            <a:off x="290950" y="66319"/>
            <a:ext cx="8673538" cy="441116"/>
          </a:xfrm>
          <a:prstGeom prst="rect">
            <a:avLst/>
          </a:prstGeom>
        </p:spPr>
        <p:txBody>
          <a:bodyPr vert="horz" lIns="91440" tIns="45720" rIns="91440" bIns="45720" rtlCol="0" anchor="ctr">
            <a:noAutofit/>
          </a:bodyPr>
          <a:lstStyle>
            <a:lvl1pPr algn="ctr">
              <a:spcBef>
                <a:spcPct val="0"/>
              </a:spcBef>
              <a:buNone/>
              <a:defRPr sz="2400" b="1">
                <a:solidFill>
                  <a:schemeClr val="tx2"/>
                </a:solidFill>
                <a:latin typeface="+mj-lt"/>
                <a:ea typeface="+mj-ea"/>
                <a:cs typeface="+mj-cs"/>
              </a:defRPr>
            </a:lvl1pPr>
          </a:lstStyle>
          <a:p>
            <a:r>
              <a:rPr lang="en-US" sz="3600" dirty="0"/>
              <a:t>SIEPAC PROJECT</a:t>
            </a:r>
            <a:endParaRPr lang="es-ES" sz="3600" dirty="0"/>
          </a:p>
        </p:txBody>
      </p:sp>
      <p:sp>
        <p:nvSpPr>
          <p:cNvPr id="7" name="6 Marcador de número de diapositiva"/>
          <p:cNvSpPr>
            <a:spLocks noGrp="1"/>
          </p:cNvSpPr>
          <p:nvPr>
            <p:ph type="sldNum" sz="quarter" idx="12"/>
          </p:nvPr>
        </p:nvSpPr>
        <p:spPr/>
        <p:txBody>
          <a:bodyPr/>
          <a:lstStyle/>
          <a:p>
            <a:fld id="{FAE120C9-C93F-4AB1-ADB1-DCEF556E8462}" type="slidenum">
              <a:rPr lang="es-ES" smtClean="0"/>
              <a:pPr/>
              <a:t>18</a:t>
            </a:fld>
            <a:endParaRPr lang="es-ES"/>
          </a:p>
        </p:txBody>
      </p:sp>
    </p:spTree>
    <p:extLst>
      <p:ext uri="{BB962C8B-B14F-4D97-AF65-F5344CB8AC3E}">
        <p14:creationId xmlns:p14="http://schemas.microsoft.com/office/powerpoint/2010/main" val="4713618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142852"/>
            <a:ext cx="4680520" cy="710952"/>
          </a:xfrm>
        </p:spPr>
        <p:txBody>
          <a:bodyPr>
            <a:noAutofit/>
          </a:bodyPr>
          <a:lstStyle/>
          <a:p>
            <a:pPr>
              <a:defRPr/>
            </a:pPr>
            <a:r>
              <a:rPr lang="en-US" sz="2000" b="1" dirty="0">
                <a:solidFill>
                  <a:srgbClr val="0070C0"/>
                </a:solidFill>
                <a:effectLst>
                  <a:outerShdw blurRad="38100" dist="38100" dir="2700000" algn="tl">
                    <a:srgbClr val="000000">
                      <a:alpha val="43137"/>
                    </a:srgbClr>
                  </a:outerShdw>
                </a:effectLst>
              </a:rPr>
              <a:t>INDUSTRIAL COMPLEX "SUPREMO SUEÑO DE BOLIVAR"</a:t>
            </a:r>
            <a:endParaRPr lang="es-AR" sz="2000" b="1" dirty="0">
              <a:solidFill>
                <a:srgbClr val="0070C0"/>
              </a:solidFill>
              <a:effectLst>
                <a:outerShdw blurRad="38100" dist="38100" dir="2700000" algn="tl">
                  <a:srgbClr val="000000">
                    <a:alpha val="43137"/>
                  </a:srgbClr>
                </a:outerShdw>
              </a:effectLst>
            </a:endParaRPr>
          </a:p>
        </p:txBody>
      </p:sp>
      <p:pic>
        <p:nvPicPr>
          <p:cNvPr id="8" name="Picture 62"/>
          <p:cNvPicPr>
            <a:picLocks noChangeAspect="1" noChangeArrowheads="1"/>
          </p:cNvPicPr>
          <p:nvPr/>
        </p:nvPicPr>
        <p:blipFill>
          <a:blip r:embed="rId2" cstate="print"/>
          <a:stretch>
            <a:fillRect/>
          </a:stretch>
        </p:blipFill>
        <p:spPr bwMode="auto">
          <a:xfrm>
            <a:off x="210478" y="1057204"/>
            <a:ext cx="4217507" cy="2800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8 Marcador de número de diapositiva"/>
          <p:cNvSpPr>
            <a:spLocks noGrp="1"/>
          </p:cNvSpPr>
          <p:nvPr>
            <p:ph type="sldNum" sz="quarter" idx="12"/>
          </p:nvPr>
        </p:nvSpPr>
        <p:spPr/>
        <p:txBody>
          <a:bodyPr/>
          <a:lstStyle/>
          <a:p>
            <a:pPr>
              <a:defRPr/>
            </a:pPr>
            <a:fld id="{BB000E20-0AC9-43D9-947A-56C491947EAF}" type="slidenum">
              <a:rPr lang="es-NI" smtClean="0"/>
              <a:pPr>
                <a:defRPr/>
              </a:pPr>
              <a:t>19</a:t>
            </a:fld>
            <a:endParaRPr lang="es-NI"/>
          </a:p>
        </p:txBody>
      </p:sp>
      <p:sp>
        <p:nvSpPr>
          <p:cNvPr id="7" name="1 Título"/>
          <p:cNvSpPr txBox="1">
            <a:spLocks/>
          </p:cNvSpPr>
          <p:nvPr/>
        </p:nvSpPr>
        <p:spPr bwMode="auto">
          <a:xfrm>
            <a:off x="5004048" y="188640"/>
            <a:ext cx="3960440" cy="504056"/>
          </a:xfrm>
          <a:prstGeom prst="rect">
            <a:avLst/>
          </a:prstGeom>
          <a:noFill/>
          <a:ln w="9525">
            <a:noFill/>
            <a:miter lim="800000"/>
            <a:headEnd/>
            <a:tailEnd/>
          </a:ln>
        </p:spPr>
        <p:txBody>
          <a:bodyPr vert="horz" wrap="square" lIns="91421" tIns="45711" rIns="91421" bIns="45711" numCol="1" anchor="ctr" anchorCtr="0" compatLnSpc="1">
            <a:prstTxWarp prst="textNoShape">
              <a:avLst/>
            </a:prstTxWarp>
            <a:noAutofit/>
          </a:bodyPr>
          <a:lstStyle/>
          <a:p>
            <a:pPr lvl="0" algn="ctr" eaLnBrk="0" fontAlgn="base" hangingPunct="0">
              <a:spcBef>
                <a:spcPct val="0"/>
              </a:spcBef>
              <a:spcAft>
                <a:spcPct val="0"/>
              </a:spcAft>
              <a:defRPr/>
            </a:pPr>
            <a:r>
              <a:rPr lang="it-IT" sz="1600" b="1" dirty="0">
                <a:solidFill>
                  <a:srgbClr val="C00000"/>
                </a:solidFill>
                <a:latin typeface="+mj-lt"/>
                <a:ea typeface="+mj-ea"/>
                <a:cs typeface="+mj-cs"/>
              </a:rPr>
              <a:t>FUEL STORAGE COMPLEX IN MIRAMAR</a:t>
            </a:r>
            <a:endParaRPr lang="es-ES" sz="1600" b="1" dirty="0">
              <a:solidFill>
                <a:srgbClr val="C00000"/>
              </a:solidFill>
              <a:latin typeface="+mj-lt"/>
              <a:ea typeface="+mj-ea"/>
              <a:cs typeface="+mj-cs"/>
            </a:endParaRPr>
          </a:p>
        </p:txBody>
      </p:sp>
      <p:grpSp>
        <p:nvGrpSpPr>
          <p:cNvPr id="3" name="13 Grupo"/>
          <p:cNvGrpSpPr/>
          <p:nvPr/>
        </p:nvGrpSpPr>
        <p:grpSpPr>
          <a:xfrm>
            <a:off x="5436096" y="4000505"/>
            <a:ext cx="3456384" cy="2179985"/>
            <a:chOff x="4607496" y="4077072"/>
            <a:chExt cx="3456384" cy="2179985"/>
          </a:xfrm>
        </p:grpSpPr>
        <p:pic>
          <p:nvPicPr>
            <p:cNvPr id="11" name="10 Imagen" descr="corinto_petroleo.jpg"/>
            <p:cNvPicPr>
              <a:picLocks noChangeAspect="1"/>
            </p:cNvPicPr>
            <p:nvPr/>
          </p:nvPicPr>
          <p:blipFill>
            <a:blip r:embed="rId3" cstate="print"/>
            <a:stretch>
              <a:fillRect/>
            </a:stretch>
          </p:blipFill>
          <p:spPr>
            <a:xfrm>
              <a:off x="4788024" y="4077072"/>
              <a:ext cx="3275856" cy="1841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11 CuadroTexto"/>
            <p:cNvSpPr txBox="1"/>
            <p:nvPr/>
          </p:nvSpPr>
          <p:spPr>
            <a:xfrm>
              <a:off x="4607496" y="5949280"/>
              <a:ext cx="3456384" cy="307777"/>
            </a:xfrm>
            <a:prstGeom prst="rect">
              <a:avLst/>
            </a:prstGeom>
            <a:noFill/>
          </p:spPr>
          <p:txBody>
            <a:bodyPr wrap="square" rtlCol="0">
              <a:spAutoFit/>
            </a:bodyPr>
            <a:lstStyle/>
            <a:p>
              <a:pPr algn="ctr"/>
              <a:r>
                <a:rPr lang="es-ES" sz="1400" dirty="0"/>
                <a:t>Storage </a:t>
              </a:r>
              <a:r>
                <a:rPr lang="es-ES" sz="1400" dirty="0" err="1"/>
                <a:t>complex</a:t>
              </a:r>
              <a:r>
                <a:rPr lang="es-ES" sz="1400" dirty="0"/>
                <a:t> in Corinto</a:t>
              </a:r>
            </a:p>
          </p:txBody>
        </p:sp>
      </p:grpSp>
      <p:pic>
        <p:nvPicPr>
          <p:cNvPr id="10" name="Picture 62"/>
          <p:cNvPicPr>
            <a:picLocks noChangeAspect="1" noChangeArrowheads="1"/>
          </p:cNvPicPr>
          <p:nvPr/>
        </p:nvPicPr>
        <p:blipFill>
          <a:blip r:embed="rId4" cstate="print"/>
          <a:srcRect l="37396" t="32791" r="15952" b="20062"/>
          <a:stretch>
            <a:fillRect/>
          </a:stretch>
        </p:blipFill>
        <p:spPr bwMode="auto">
          <a:xfrm>
            <a:off x="5004048" y="837282"/>
            <a:ext cx="3990129" cy="252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12 Rectángulo"/>
          <p:cNvSpPr/>
          <p:nvPr/>
        </p:nvSpPr>
        <p:spPr>
          <a:xfrm>
            <a:off x="4860032" y="3334409"/>
            <a:ext cx="4176464" cy="584757"/>
          </a:xfrm>
          <a:prstGeom prst="rect">
            <a:avLst/>
          </a:prstGeom>
        </p:spPr>
        <p:txBody>
          <a:bodyPr wrap="square" lIns="91421" tIns="45711" rIns="91421" bIns="45711">
            <a:spAutoFit/>
          </a:bodyPr>
          <a:lstStyle/>
          <a:p>
            <a:pPr algn="ctr"/>
            <a:r>
              <a:rPr lang="es-ES" sz="1600" dirty="0"/>
              <a:t>Fuel </a:t>
            </a:r>
            <a:r>
              <a:rPr lang="es-ES" sz="1600" dirty="0" err="1"/>
              <a:t>Distribution</a:t>
            </a:r>
            <a:r>
              <a:rPr lang="es-ES" sz="1600" dirty="0"/>
              <a:t> </a:t>
            </a:r>
            <a:r>
              <a:rPr lang="es-ES" sz="1600" dirty="0" err="1"/>
              <a:t>Plant</a:t>
            </a:r>
            <a:r>
              <a:rPr lang="es-ES" sz="1600" dirty="0"/>
              <a:t> Miramar </a:t>
            </a:r>
            <a:r>
              <a:rPr lang="es-ES" sz="1600" b="1" dirty="0">
                <a:solidFill>
                  <a:srgbClr val="C00000"/>
                </a:solidFill>
              </a:rPr>
              <a:t>1.08 </a:t>
            </a:r>
            <a:r>
              <a:rPr lang="es-ES" sz="1600" b="1" dirty="0" err="1">
                <a:solidFill>
                  <a:srgbClr val="C00000"/>
                </a:solidFill>
              </a:rPr>
              <a:t>million</a:t>
            </a:r>
            <a:r>
              <a:rPr lang="es-ES" sz="1600" b="1" dirty="0">
                <a:solidFill>
                  <a:srgbClr val="C00000"/>
                </a:solidFill>
              </a:rPr>
              <a:t> </a:t>
            </a:r>
            <a:r>
              <a:rPr lang="es-ES" sz="1600" b="1" dirty="0" err="1">
                <a:solidFill>
                  <a:srgbClr val="C00000"/>
                </a:solidFill>
              </a:rPr>
              <a:t>barrels</a:t>
            </a:r>
            <a:r>
              <a:rPr lang="es-ES" sz="1600" b="1" dirty="0">
                <a:solidFill>
                  <a:srgbClr val="C00000"/>
                </a:solidFill>
              </a:rPr>
              <a:t>, US$ 306 </a:t>
            </a:r>
            <a:r>
              <a:rPr lang="es-ES" sz="1600" b="1" dirty="0" err="1">
                <a:solidFill>
                  <a:srgbClr val="C00000"/>
                </a:solidFill>
              </a:rPr>
              <a:t>million</a:t>
            </a:r>
            <a:endParaRPr lang="es-ES" sz="1600" b="1" dirty="0">
              <a:solidFill>
                <a:srgbClr val="C00000"/>
              </a:solidFill>
            </a:endParaRPr>
          </a:p>
        </p:txBody>
      </p:sp>
      <p:sp>
        <p:nvSpPr>
          <p:cNvPr id="25603" name="3 CuadroTexto"/>
          <p:cNvSpPr txBox="1">
            <a:spLocks noChangeArrowheads="1"/>
          </p:cNvSpPr>
          <p:nvPr/>
        </p:nvSpPr>
        <p:spPr bwMode="auto">
          <a:xfrm>
            <a:off x="2123729" y="1033992"/>
            <a:ext cx="2448272" cy="1323421"/>
          </a:xfrm>
          <a:prstGeom prst="rect">
            <a:avLst/>
          </a:prstGeom>
          <a:noFill/>
          <a:ln w="9525">
            <a:noFill/>
            <a:miter lim="800000"/>
            <a:headEnd/>
            <a:tailEnd/>
          </a:ln>
        </p:spPr>
        <p:txBody>
          <a:bodyPr wrap="square" lIns="91421" tIns="45711" rIns="91421" bIns="45711">
            <a:spAutoFit/>
          </a:bodyPr>
          <a:lstStyle/>
          <a:p>
            <a:pPr marL="88882" indent="-88882">
              <a:spcBef>
                <a:spcPts val="600"/>
              </a:spcBef>
              <a:buFont typeface="Arial" pitchFamily="34" charset="0"/>
              <a:buChar char="•"/>
            </a:pPr>
            <a:r>
              <a:rPr lang="en-US" sz="1500" b="1" dirty="0">
                <a:solidFill>
                  <a:srgbClr val="C00000"/>
                </a:solidFill>
                <a:effectLst>
                  <a:innerShdw blurRad="63500" dist="50800" dir="13500000">
                    <a:prstClr val="black">
                      <a:alpha val="50000"/>
                    </a:prstClr>
                  </a:innerShdw>
                </a:effectLst>
              </a:rPr>
              <a:t>Refinery with a processing capacity of 140,000 b / d, US$ 3.6 billion </a:t>
            </a:r>
          </a:p>
          <a:p>
            <a:pPr marL="88882" indent="-88882">
              <a:spcBef>
                <a:spcPts val="600"/>
              </a:spcBef>
              <a:buFont typeface="Arial" pitchFamily="34" charset="0"/>
              <a:buChar char="•"/>
            </a:pPr>
            <a:r>
              <a:rPr lang="en-US" sz="1500" b="1" dirty="0">
                <a:effectLst>
                  <a:innerShdw blurRad="63500" dist="50800" dir="13500000">
                    <a:prstClr val="black">
                      <a:alpha val="50000"/>
                    </a:prstClr>
                  </a:innerShdw>
                </a:effectLst>
              </a:rPr>
              <a:t>Petrochemical Industry: US$ 2.8 billion</a:t>
            </a:r>
            <a:endParaRPr lang="es-NI" sz="1500" b="1" dirty="0">
              <a:effectLst>
                <a:innerShdw blurRad="63500" dist="50800" dir="13500000">
                  <a:prstClr val="black">
                    <a:alpha val="50000"/>
                  </a:prstClr>
                </a:innerShdw>
              </a:effectLst>
            </a:endParaRPr>
          </a:p>
        </p:txBody>
      </p:sp>
      <p:sp>
        <p:nvSpPr>
          <p:cNvPr id="17" name="16 Rectángulo"/>
          <p:cNvSpPr/>
          <p:nvPr/>
        </p:nvSpPr>
        <p:spPr>
          <a:xfrm>
            <a:off x="1619673" y="6300028"/>
            <a:ext cx="5832648" cy="369314"/>
          </a:xfrm>
          <a:prstGeom prst="rect">
            <a:avLst/>
          </a:prstGeom>
        </p:spPr>
        <p:style>
          <a:lnRef idx="2">
            <a:schemeClr val="accent2"/>
          </a:lnRef>
          <a:fillRef idx="1">
            <a:schemeClr val="lt1"/>
          </a:fillRef>
          <a:effectRef idx="0">
            <a:schemeClr val="accent2"/>
          </a:effectRef>
          <a:fontRef idx="minor">
            <a:schemeClr val="dk1"/>
          </a:fontRef>
        </p:style>
        <p:txBody>
          <a:bodyPr wrap="square" lIns="91421" tIns="45711" rIns="91421" bIns="45711">
            <a:spAutoFit/>
          </a:bodyPr>
          <a:lstStyle/>
          <a:p>
            <a:pPr algn="ctr"/>
            <a:r>
              <a:rPr lang="en-US" b="1" dirty="0">
                <a:solidFill>
                  <a:srgbClr val="C00000"/>
                </a:solidFill>
              </a:rPr>
              <a:t>Total Industrial Complex Investment </a:t>
            </a:r>
            <a:r>
              <a:rPr lang="en-US" b="1" dirty="0" smtClean="0">
                <a:solidFill>
                  <a:srgbClr val="C00000"/>
                </a:solidFill>
              </a:rPr>
              <a:t>: US$ 6,700 </a:t>
            </a:r>
            <a:r>
              <a:rPr lang="en-US" b="1" dirty="0">
                <a:solidFill>
                  <a:srgbClr val="C00000"/>
                </a:solidFill>
              </a:rPr>
              <a:t>million</a:t>
            </a:r>
            <a:endParaRPr lang="es-ES" b="1" dirty="0" smtClean="0">
              <a:solidFill>
                <a:srgbClr val="C00000"/>
              </a:solidFill>
              <a:latin typeface="+mn-lt"/>
            </a:endParaRPr>
          </a:p>
        </p:txBody>
      </p:sp>
      <p:sp>
        <p:nvSpPr>
          <p:cNvPr id="18" name="17 Rectángulo"/>
          <p:cNvSpPr/>
          <p:nvPr/>
        </p:nvSpPr>
        <p:spPr>
          <a:xfrm>
            <a:off x="2627784" y="4095074"/>
            <a:ext cx="2304256" cy="1477309"/>
          </a:xfrm>
          <a:prstGeom prst="rect">
            <a:avLst/>
          </a:prstGeom>
          <a:ln w="12700"/>
        </p:spPr>
        <p:style>
          <a:lnRef idx="2">
            <a:schemeClr val="accent2"/>
          </a:lnRef>
          <a:fillRef idx="1">
            <a:schemeClr val="lt1"/>
          </a:fillRef>
          <a:effectRef idx="0">
            <a:schemeClr val="accent2"/>
          </a:effectRef>
          <a:fontRef idx="minor">
            <a:schemeClr val="dk1"/>
          </a:fontRef>
        </p:style>
        <p:txBody>
          <a:bodyPr wrap="square" lIns="91421" tIns="45711" rIns="91421" bIns="45711">
            <a:spAutoFit/>
          </a:bodyPr>
          <a:lstStyle/>
          <a:p>
            <a:pPr>
              <a:spcBef>
                <a:spcPts val="1200"/>
              </a:spcBef>
              <a:buFont typeface="Arial" pitchFamily="34" charset="0"/>
              <a:buChar char="•"/>
            </a:pPr>
            <a:r>
              <a:rPr lang="en-US" sz="1600" b="1" dirty="0"/>
              <a:t>Pipeline Monkey Point-Puerto Sandino: $ 270 million </a:t>
            </a:r>
          </a:p>
          <a:p>
            <a:pPr>
              <a:spcBef>
                <a:spcPts val="1200"/>
              </a:spcBef>
              <a:buFont typeface="Arial" pitchFamily="34" charset="0"/>
              <a:buChar char="•"/>
            </a:pPr>
            <a:r>
              <a:rPr lang="en-US" sz="1600" b="1" dirty="0"/>
              <a:t>GLP Project: US$ 25.9 million</a:t>
            </a:r>
            <a:endParaRPr lang="es-NI" sz="1600" b="1" dirty="0"/>
          </a:p>
        </p:txBody>
      </p:sp>
      <p:pic>
        <p:nvPicPr>
          <p:cNvPr id="19" name="3 Marcador de contenido" descr="Oleoducto.jpg"/>
          <p:cNvPicPr>
            <a:picLocks noChangeAspect="1"/>
          </p:cNvPicPr>
          <p:nvPr/>
        </p:nvPicPr>
        <p:blipFill>
          <a:blip r:embed="rId5" cstate="print"/>
          <a:stretch>
            <a:fillRect/>
          </a:stretch>
        </p:blipFill>
        <p:spPr>
          <a:xfrm>
            <a:off x="179512" y="4095075"/>
            <a:ext cx="2376264" cy="1782198"/>
          </a:xfrm>
          <a:prstGeom prst="rect">
            <a:avLst/>
          </a:prstGeom>
          <a:ln w="38100" cap="sq">
            <a:solidFill>
              <a:schemeClr val="accent6">
                <a:lumMod val="75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4597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585D2EFA-1F26-4487-98F7-82E15974CC88}" type="slidenum">
              <a:rPr lang="es-ES" smtClean="0"/>
              <a:pPr/>
              <a:t>2</a:t>
            </a:fld>
            <a:endParaRPr lang="es-ES"/>
          </a:p>
        </p:txBody>
      </p:sp>
      <p:pic>
        <p:nvPicPr>
          <p:cNvPr id="3" name="Picture 5" descr="http://img81.imageshack.us/img81/3722/28278895016bfd4063bzd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3 CuadroTexto"/>
          <p:cNvSpPr txBox="1"/>
          <p:nvPr/>
        </p:nvSpPr>
        <p:spPr>
          <a:xfrm>
            <a:off x="97170" y="260648"/>
            <a:ext cx="9046831" cy="2677638"/>
          </a:xfrm>
          <a:prstGeom prst="rect">
            <a:avLst/>
          </a:prstGeom>
          <a:noFill/>
        </p:spPr>
        <p:txBody>
          <a:bodyPr wrap="square" lIns="91421" tIns="45711" rIns="91421" bIns="45711" rtlCol="0">
            <a:spAutoFit/>
          </a:bodyPr>
          <a:lstStyle/>
          <a:p>
            <a:pPr algn="ctr"/>
            <a:r>
              <a:rPr lang="es-NI" sz="2800" b="1" dirty="0">
                <a:solidFill>
                  <a:schemeClr val="bg1"/>
                </a:solidFill>
              </a:rPr>
              <a:t>NICARAGUA IS A COUNTRY WITH A DEMONSTRATED CAPACITY  TO  FORMULATE AND ACHIEVE  STRATEGIC OBJECTIVES</a:t>
            </a:r>
          </a:p>
          <a:p>
            <a:r>
              <a:rPr lang="es-ES" sz="2800" dirty="0"/>
              <a:t/>
            </a:r>
            <a:br>
              <a:rPr lang="es-ES" sz="2800" dirty="0"/>
            </a:br>
            <a:endParaRPr lang="es-ES" sz="2800" dirty="0"/>
          </a:p>
          <a:p>
            <a:pPr algn="r"/>
            <a:endParaRPr lang="es-ES" sz="2800" b="1" dirty="0">
              <a:solidFill>
                <a:srgbClr val="FFFF00"/>
              </a:solidFill>
            </a:endParaRPr>
          </a:p>
        </p:txBody>
      </p:sp>
      <p:sp>
        <p:nvSpPr>
          <p:cNvPr id="5" name="4 Rectángulo"/>
          <p:cNvSpPr/>
          <p:nvPr/>
        </p:nvSpPr>
        <p:spPr>
          <a:xfrm>
            <a:off x="1331640" y="1596195"/>
            <a:ext cx="6107592" cy="954089"/>
          </a:xfrm>
          <a:prstGeom prst="rect">
            <a:avLst/>
          </a:prstGeom>
        </p:spPr>
        <p:txBody>
          <a:bodyPr wrap="square" lIns="91421" tIns="45711" rIns="91421" bIns="45711">
            <a:spAutoFit/>
          </a:bodyPr>
          <a:lstStyle/>
          <a:p>
            <a:pPr lvl="2" algn="ctr"/>
            <a:r>
              <a:rPr lang="es-MX" sz="2800" b="1" dirty="0">
                <a:solidFill>
                  <a:srgbClr val="C00000"/>
                </a:solidFill>
              </a:rPr>
              <a:t>NATIONAL HUMAN DEVELOPMENT PLAN 2007/2016</a:t>
            </a:r>
          </a:p>
        </p:txBody>
      </p:sp>
      <p:sp>
        <p:nvSpPr>
          <p:cNvPr id="6" name="5 Rectángulo"/>
          <p:cNvSpPr/>
          <p:nvPr/>
        </p:nvSpPr>
        <p:spPr>
          <a:xfrm>
            <a:off x="1187624" y="3884009"/>
            <a:ext cx="7056784" cy="2554527"/>
          </a:xfrm>
          <a:prstGeom prst="rect">
            <a:avLst/>
          </a:prstGeom>
        </p:spPr>
        <p:txBody>
          <a:bodyPr wrap="square" lIns="91421" tIns="45711" rIns="91421" bIns="45711">
            <a:spAutoFit/>
          </a:bodyPr>
          <a:lstStyle/>
          <a:p>
            <a:pPr algn="ctr"/>
            <a:r>
              <a:rPr lang="es-ES" sz="3200" b="1" dirty="0">
                <a:solidFill>
                  <a:schemeClr val="bg1"/>
                </a:solidFill>
              </a:rPr>
              <a:t>OBJECTIVE:</a:t>
            </a:r>
          </a:p>
          <a:p>
            <a:pPr algn="ctr"/>
            <a:r>
              <a:rPr lang="es-NI" sz="3200" b="1" dirty="0">
                <a:solidFill>
                  <a:srgbClr val="FFFF00"/>
                </a:solidFill>
              </a:rPr>
              <a:t>ECONOMIC GROWTH WITH  MACROECONOMIC STABILITY,  </a:t>
            </a:r>
          </a:p>
          <a:p>
            <a:pPr algn="ctr"/>
            <a:r>
              <a:rPr lang="es-NI" sz="3200" b="1" dirty="0">
                <a:solidFill>
                  <a:srgbClr val="FFFF00"/>
                </a:solidFill>
              </a:rPr>
              <a:t>JOB CREATION,</a:t>
            </a:r>
          </a:p>
          <a:p>
            <a:pPr algn="ctr"/>
            <a:r>
              <a:rPr lang="es-NI" sz="3200" b="1" dirty="0">
                <a:solidFill>
                  <a:srgbClr val="FFFF00"/>
                </a:solidFill>
              </a:rPr>
              <a:t>POVERTY AND INEQUALITY REDUCTION</a:t>
            </a:r>
            <a:endParaRPr lang="en-US" sz="3200" b="1" dirty="0">
              <a:solidFill>
                <a:srgbClr val="FFFF00"/>
              </a:solidFill>
            </a:endParaRPr>
          </a:p>
        </p:txBody>
      </p:sp>
    </p:spTree>
    <p:extLst>
      <p:ext uri="{BB962C8B-B14F-4D97-AF65-F5344CB8AC3E}">
        <p14:creationId xmlns:p14="http://schemas.microsoft.com/office/powerpoint/2010/main" val="13774139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96000" y="3700541"/>
            <a:ext cx="5688000" cy="2238287"/>
          </a:xfrm>
          <a:prstGeom prst="leftArrow">
            <a:avLst>
              <a:gd name="adj1" fmla="val 100000"/>
              <a:gd name="adj2"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vert="horz" wrap="square" lIns="91440" tIns="72000" rIns="91440" bIns="72000" rtlCol="0" anchor="ctr">
            <a:spAutoFit/>
          </a:bodyPr>
          <a:lstStyle/>
          <a:p>
            <a:pPr>
              <a:defRPr/>
            </a:pPr>
            <a:r>
              <a:rPr lang="en-US" sz="3400" b="1" dirty="0">
                <a:solidFill>
                  <a:srgbClr val="C00000"/>
                </a:solidFill>
              </a:rPr>
              <a:t>In 2020, Nicaragua will be a net exporter of electricity and petroleum</a:t>
            </a:r>
            <a:endParaRPr lang="es-NI" sz="3400" b="1" dirty="0">
              <a:solidFill>
                <a:srgbClr val="C00000"/>
              </a:solidFill>
            </a:endParaRPr>
          </a:p>
        </p:txBody>
      </p:sp>
      <p:sp>
        <p:nvSpPr>
          <p:cNvPr id="3" name="2 Marcador de número de diapositiva"/>
          <p:cNvSpPr>
            <a:spLocks noGrp="1"/>
          </p:cNvSpPr>
          <p:nvPr>
            <p:ph type="sldNum" sz="quarter" idx="12"/>
          </p:nvPr>
        </p:nvSpPr>
        <p:spPr/>
        <p:txBody>
          <a:bodyPr/>
          <a:lstStyle/>
          <a:p>
            <a:fld id="{585D2EFA-1F26-4487-98F7-82E15974CC88}" type="slidenum">
              <a:rPr lang="es-ES" smtClean="0"/>
              <a:pPr/>
              <a:t>20</a:t>
            </a:fld>
            <a:endParaRPr lang="es-ES"/>
          </a:p>
        </p:txBody>
      </p:sp>
      <p:sp>
        <p:nvSpPr>
          <p:cNvPr id="4" name="1 Título"/>
          <p:cNvSpPr txBox="1">
            <a:spLocks/>
          </p:cNvSpPr>
          <p:nvPr/>
        </p:nvSpPr>
        <p:spPr>
          <a:xfrm>
            <a:off x="179681" y="548680"/>
            <a:ext cx="5688632" cy="2376000"/>
          </a:xfrm>
          <a:prstGeom prst="homePlate">
            <a:avLst>
              <a:gd name="adj" fmla="val 3933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vert="horz" wrap="square" lIns="91440" tIns="72000" rIns="91440" bIns="72000" rtlCol="0" anchor="ctr">
            <a:spAutoFit/>
          </a:bodyPr>
          <a:lstStyle/>
          <a:p>
            <a:pPr lvl="0" algn="ctr">
              <a:spcBef>
                <a:spcPct val="0"/>
              </a:spcBef>
              <a:defRPr/>
            </a:pPr>
            <a:r>
              <a:rPr lang="en-US" sz="3600" b="1" dirty="0">
                <a:solidFill>
                  <a:srgbClr val="C00000"/>
                </a:solidFill>
                <a:latin typeface="+mj-lt"/>
                <a:ea typeface="+mj-ea"/>
                <a:cs typeface="+mj-cs"/>
              </a:rPr>
              <a:t>In 2006-2007, Nicaragua was a country of "blackouts" by 8, 10 and even 12 hours a day</a:t>
            </a:r>
            <a:endParaRPr kumimoji="0" lang="es-NI" sz="3600" b="1" i="0" u="none" strike="noStrike" kern="1200" cap="none" spc="0" normalizeH="0" baseline="0" noProof="0" dirty="0">
              <a:ln>
                <a:noFill/>
              </a:ln>
              <a:solidFill>
                <a:srgbClr val="C00000"/>
              </a:solidFill>
              <a:effectLst/>
              <a:uLnTx/>
              <a:uFillTx/>
              <a:latin typeface="+mj-lt"/>
              <a:ea typeface="+mj-ea"/>
              <a:cs typeface="+mj-cs"/>
            </a:endParaRPr>
          </a:p>
        </p:txBody>
      </p:sp>
      <p:pic>
        <p:nvPicPr>
          <p:cNvPr id="5" name="4 Imagen" descr="Apagones 04.jpg"/>
          <p:cNvPicPr>
            <a:picLocks noChangeAspect="1"/>
          </p:cNvPicPr>
          <p:nvPr/>
        </p:nvPicPr>
        <p:blipFill>
          <a:blip r:embed="rId2" cstate="print"/>
          <a:stretch>
            <a:fillRect/>
          </a:stretch>
        </p:blipFill>
        <p:spPr>
          <a:xfrm>
            <a:off x="6047994" y="757271"/>
            <a:ext cx="2916324" cy="194421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7" name="7 Grupo"/>
          <p:cNvGrpSpPr/>
          <p:nvPr/>
        </p:nvGrpSpPr>
        <p:grpSpPr>
          <a:xfrm>
            <a:off x="360000" y="3284984"/>
            <a:ext cx="2376000" cy="3370642"/>
            <a:chOff x="395537" y="3284984"/>
            <a:chExt cx="2376000" cy="3370642"/>
          </a:xfrm>
        </p:grpSpPr>
        <p:pic>
          <p:nvPicPr>
            <p:cNvPr id="6" name="Picture 2" descr="http://www.revistasumma.com/media/images/width/800/8509-linea-siepac.jpg"/>
            <p:cNvPicPr>
              <a:picLocks noChangeAspect="1" noChangeArrowheads="1"/>
            </p:cNvPicPr>
            <p:nvPr/>
          </p:nvPicPr>
          <p:blipFill>
            <a:blip r:embed="rId3" cstate="print"/>
            <a:srcRect/>
            <a:stretch>
              <a:fillRect/>
            </a:stretch>
          </p:blipFill>
          <p:spPr bwMode="auto">
            <a:xfrm>
              <a:off x="395537" y="3284984"/>
              <a:ext cx="2376000" cy="158004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1746" name="Picture 2" descr="http://www.jmcprl.net/TRANS%20320-12/CISTERNA%20GASOLINA.jpg"/>
            <p:cNvPicPr>
              <a:picLocks noChangeAspect="1" noChangeArrowheads="1"/>
            </p:cNvPicPr>
            <p:nvPr/>
          </p:nvPicPr>
          <p:blipFill>
            <a:blip r:embed="rId4" cstate="print"/>
            <a:srcRect/>
            <a:stretch>
              <a:fillRect/>
            </a:stretch>
          </p:blipFill>
          <p:spPr bwMode="auto">
            <a:xfrm>
              <a:off x="395537" y="4869160"/>
              <a:ext cx="2376000" cy="178646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Tree>
    <p:extLst>
      <p:ext uri="{BB962C8B-B14F-4D97-AF65-F5344CB8AC3E}">
        <p14:creationId xmlns:p14="http://schemas.microsoft.com/office/powerpoint/2010/main" val="34437287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1644" y="831850"/>
            <a:ext cx="3462244" cy="364902"/>
          </a:xfrm>
        </p:spPr>
        <p:txBody>
          <a:bodyPr>
            <a:noAutofit/>
          </a:bodyPr>
          <a:lstStyle/>
          <a:p>
            <a:pPr algn="l"/>
            <a:r>
              <a:rPr lang="es-NI" sz="3200" b="1" dirty="0">
                <a:solidFill>
                  <a:srgbClr val="C00000"/>
                </a:solidFill>
              </a:rPr>
              <a:t>NICASAT 1</a:t>
            </a:r>
          </a:p>
        </p:txBody>
      </p:sp>
      <p:sp>
        <p:nvSpPr>
          <p:cNvPr id="5" name="4 Marcador de número de diapositiva"/>
          <p:cNvSpPr>
            <a:spLocks noGrp="1"/>
          </p:cNvSpPr>
          <p:nvPr>
            <p:ph type="sldNum" sz="quarter" idx="12"/>
          </p:nvPr>
        </p:nvSpPr>
        <p:spPr/>
        <p:txBody>
          <a:bodyPr/>
          <a:lstStyle/>
          <a:p>
            <a:fld id="{585D2EFA-1F26-4487-98F7-82E15974CC88}" type="slidenum">
              <a:rPr lang="es-ES" smtClean="0"/>
              <a:pPr/>
              <a:t>21</a:t>
            </a:fld>
            <a:endParaRPr lang="es-ES"/>
          </a:p>
        </p:txBody>
      </p:sp>
      <p:pic>
        <p:nvPicPr>
          <p:cNvPr id="6" name="Picture 2" descr="http://www.audienciaelectronica.net/wp-content/uploads/2011/09/satelite.jpg"/>
          <p:cNvPicPr>
            <a:picLocks noChangeAspect="1" noChangeArrowheads="1"/>
          </p:cNvPicPr>
          <p:nvPr/>
        </p:nvPicPr>
        <p:blipFill>
          <a:blip r:embed="rId2" cstate="print"/>
          <a:srcRect/>
          <a:stretch>
            <a:fillRect/>
          </a:stretch>
        </p:blipFill>
        <p:spPr bwMode="auto">
          <a:xfrm>
            <a:off x="35498" y="1268758"/>
            <a:ext cx="4032447" cy="3168354"/>
          </a:xfrm>
          <a:prstGeom prst="rect">
            <a:avLst/>
          </a:prstGeom>
          <a:noFill/>
        </p:spPr>
      </p:pic>
      <p:sp>
        <p:nvSpPr>
          <p:cNvPr id="7" name="6 Rectángulo"/>
          <p:cNvSpPr/>
          <p:nvPr/>
        </p:nvSpPr>
        <p:spPr>
          <a:xfrm>
            <a:off x="35497" y="1268759"/>
            <a:ext cx="4320480" cy="646313"/>
          </a:xfrm>
          <a:prstGeom prst="rect">
            <a:avLst/>
          </a:prstGeom>
        </p:spPr>
        <p:txBody>
          <a:bodyPr wrap="square" lIns="91421" tIns="45711" rIns="91421" bIns="45711">
            <a:spAutoFit/>
          </a:bodyPr>
          <a:lstStyle/>
          <a:p>
            <a:r>
              <a:rPr lang="en-US" b="1" dirty="0" smtClean="0">
                <a:solidFill>
                  <a:schemeClr val="bg1"/>
                </a:solidFill>
              </a:rPr>
              <a:t>FIRST COUNTRY IN CENTRAL AMERICA WITH ITS OWN </a:t>
            </a:r>
            <a:r>
              <a:rPr lang="en-US" b="1" dirty="0" smtClean="0">
                <a:solidFill>
                  <a:srgbClr val="C00000"/>
                </a:solidFill>
              </a:rPr>
              <a:t>SATELLITE</a:t>
            </a:r>
            <a:r>
              <a:rPr lang="es-NI" b="1" dirty="0" smtClean="0">
                <a:solidFill>
                  <a:srgbClr val="C00000"/>
                </a:solidFill>
              </a:rPr>
              <a:t> </a:t>
            </a:r>
          </a:p>
        </p:txBody>
      </p:sp>
      <p:sp>
        <p:nvSpPr>
          <p:cNvPr id="8" name="1 Título"/>
          <p:cNvSpPr txBox="1">
            <a:spLocks/>
          </p:cNvSpPr>
          <p:nvPr/>
        </p:nvSpPr>
        <p:spPr>
          <a:xfrm>
            <a:off x="394998" y="260648"/>
            <a:ext cx="8229600" cy="364902"/>
          </a:xfrm>
          <a:prstGeom prst="rect">
            <a:avLst/>
          </a:prstGeom>
        </p:spPr>
        <p:txBody>
          <a:bodyPr vert="horz" lIns="91421" tIns="45711" rIns="91421" bIns="457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NI" sz="3600" b="1" dirty="0">
                <a:solidFill>
                  <a:srgbClr val="002060"/>
                </a:solidFill>
              </a:rPr>
              <a:t>COMMUNICATIONS INFRAESTRUCTURE</a:t>
            </a:r>
            <a:endParaRPr lang="es-NI" sz="3600" dirty="0"/>
          </a:p>
        </p:txBody>
      </p:sp>
      <p:sp>
        <p:nvSpPr>
          <p:cNvPr id="9" name="8 Rectángulo"/>
          <p:cNvSpPr/>
          <p:nvPr/>
        </p:nvSpPr>
        <p:spPr>
          <a:xfrm>
            <a:off x="2411760" y="2276872"/>
            <a:ext cx="1755098" cy="1138755"/>
          </a:xfrm>
          <a:prstGeom prst="rect">
            <a:avLst/>
          </a:prstGeom>
        </p:spPr>
        <p:txBody>
          <a:bodyPr wrap="square" lIns="91421" tIns="45711" rIns="91421" bIns="45711">
            <a:spAutoFit/>
          </a:bodyPr>
          <a:lstStyle/>
          <a:p>
            <a:r>
              <a:rPr lang="en-US" sz="1700" b="1" dirty="0">
                <a:solidFill>
                  <a:schemeClr val="bg1"/>
                </a:solidFill>
              </a:rPr>
              <a:t>In orbit by 2016</a:t>
            </a:r>
          </a:p>
          <a:p>
            <a:r>
              <a:rPr lang="en-US" sz="1700" b="1" dirty="0">
                <a:solidFill>
                  <a:schemeClr val="bg1"/>
                </a:solidFill>
              </a:rPr>
              <a:t>Investment US$ 300 million, 15 years of lifetime</a:t>
            </a:r>
          </a:p>
        </p:txBody>
      </p:sp>
      <p:sp>
        <p:nvSpPr>
          <p:cNvPr id="10" name="5 Marcador de contenido"/>
          <p:cNvSpPr>
            <a:spLocks noGrp="1"/>
          </p:cNvSpPr>
          <p:nvPr>
            <p:ph sz="half" idx="1"/>
          </p:nvPr>
        </p:nvSpPr>
        <p:spPr>
          <a:xfrm>
            <a:off x="4211961" y="4581130"/>
            <a:ext cx="4932039" cy="1440159"/>
          </a:xfrm>
        </p:spPr>
        <p:txBody>
          <a:bodyPr>
            <a:normAutofit fontScale="92500" lnSpcReduction="20000"/>
          </a:bodyPr>
          <a:lstStyle/>
          <a:p>
            <a:pPr marL="0" indent="0">
              <a:buNone/>
            </a:pPr>
            <a:r>
              <a:rPr lang="en-US" sz="2200" b="1" dirty="0"/>
              <a:t>The Center will train over the next 10 years to 12 thousand professionals linked to telecommunications throughout the Central American region.</a:t>
            </a:r>
          </a:p>
          <a:p>
            <a:pPr marL="0" indent="0">
              <a:buNone/>
            </a:pPr>
            <a:r>
              <a:rPr lang="en-US" sz="1900" b="1" dirty="0"/>
              <a:t>With support of Korea and IDB.</a:t>
            </a:r>
            <a:endParaRPr lang="en-US" sz="2200" b="1" dirty="0"/>
          </a:p>
          <a:p>
            <a:endParaRPr lang="es-ES" sz="2200" b="1" dirty="0"/>
          </a:p>
        </p:txBody>
      </p:sp>
      <p:pic>
        <p:nvPicPr>
          <p:cNvPr id="11" name="Picture 2" descr="http://www.el19digital.com/files/galerias/39824.jpeg"/>
          <p:cNvPicPr>
            <a:picLocks noGrp="1" noChangeAspect="1" noChangeArrowheads="1"/>
          </p:cNvPicPr>
          <p:nvPr>
            <p:ph sz="half" idx="2"/>
          </p:nvPr>
        </p:nvPicPr>
        <p:blipFill>
          <a:blip r:embed="rId3" cstate="print"/>
          <a:srcRect/>
          <a:stretch>
            <a:fillRect/>
          </a:stretch>
        </p:blipFill>
        <p:spPr bwMode="auto">
          <a:xfrm>
            <a:off x="4283969" y="1772814"/>
            <a:ext cx="4680111" cy="281622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2" name="11 Rectángulo"/>
          <p:cNvSpPr/>
          <p:nvPr/>
        </p:nvSpPr>
        <p:spPr>
          <a:xfrm>
            <a:off x="4139952" y="836713"/>
            <a:ext cx="5004048" cy="1080120"/>
          </a:xfrm>
          <a:prstGeom prst="rect">
            <a:avLst/>
          </a:prstGeom>
        </p:spPr>
        <p:txBody>
          <a:bodyPr vert="horz" lIns="91421" tIns="45711" rIns="91421" bIns="45711" rtlCol="0" anchor="ctr">
            <a:noAutofit/>
          </a:bodyPr>
          <a:lstStyle/>
          <a:p>
            <a:pPr>
              <a:spcBef>
                <a:spcPct val="0"/>
              </a:spcBef>
            </a:pPr>
            <a:r>
              <a:rPr lang="en-US" sz="2000" b="1" dirty="0">
                <a:solidFill>
                  <a:srgbClr val="C00000"/>
                </a:solidFill>
                <a:latin typeface="+mj-lt"/>
                <a:ea typeface="+mj-ea"/>
                <a:cs typeface="+mj-cs"/>
              </a:rPr>
              <a:t>REGIONAL CENTER FOR ADVANCED STUDIES IN BROADBAND FOR DEVELOPMENT</a:t>
            </a:r>
            <a:endParaRPr lang="es-NI" sz="2000" b="1" dirty="0">
              <a:solidFill>
                <a:srgbClr val="C00000"/>
              </a:solidFill>
              <a:latin typeface="+mj-lt"/>
              <a:ea typeface="+mj-ea"/>
              <a:cs typeface="+mj-cs"/>
            </a:endParaRPr>
          </a:p>
        </p:txBody>
      </p:sp>
      <p:sp>
        <p:nvSpPr>
          <p:cNvPr id="13" name="12 Rectángulo"/>
          <p:cNvSpPr/>
          <p:nvPr/>
        </p:nvSpPr>
        <p:spPr>
          <a:xfrm>
            <a:off x="179513" y="5085184"/>
            <a:ext cx="3297083" cy="830979"/>
          </a:xfrm>
          <a:prstGeom prst="rect">
            <a:avLst/>
          </a:prstGeom>
        </p:spPr>
        <p:style>
          <a:lnRef idx="2">
            <a:schemeClr val="accent3"/>
          </a:lnRef>
          <a:fillRef idx="1">
            <a:schemeClr val="lt1"/>
          </a:fillRef>
          <a:effectRef idx="0">
            <a:schemeClr val="accent3"/>
          </a:effectRef>
          <a:fontRef idx="minor">
            <a:schemeClr val="dk1"/>
          </a:fontRef>
        </p:style>
        <p:txBody>
          <a:bodyPr wrap="none" lIns="91421" tIns="45711" rIns="91421" bIns="45711">
            <a:spAutoFit/>
          </a:bodyPr>
          <a:lstStyle/>
          <a:p>
            <a:r>
              <a:rPr lang="es-NI" sz="2400" b="1" dirty="0" err="1">
                <a:solidFill>
                  <a:srgbClr val="C00000"/>
                </a:solidFill>
              </a:rPr>
              <a:t>Expansion</a:t>
            </a:r>
            <a:r>
              <a:rPr lang="es-NI" sz="2400" b="1" dirty="0">
                <a:solidFill>
                  <a:srgbClr val="C00000"/>
                </a:solidFill>
              </a:rPr>
              <a:t> of </a:t>
            </a:r>
            <a:r>
              <a:rPr lang="es-NI" sz="2400" b="1" dirty="0" err="1">
                <a:solidFill>
                  <a:srgbClr val="C00000"/>
                </a:solidFill>
              </a:rPr>
              <a:t>Broadband</a:t>
            </a:r>
            <a:endParaRPr lang="es-NI" sz="2400" b="1" dirty="0">
              <a:solidFill>
                <a:srgbClr val="C00000"/>
              </a:solidFill>
            </a:endParaRPr>
          </a:p>
          <a:p>
            <a:pPr algn="ctr"/>
            <a:r>
              <a:rPr lang="es-NI" sz="2400" b="1" dirty="0">
                <a:solidFill>
                  <a:srgbClr val="C00000"/>
                </a:solidFill>
              </a:rPr>
              <a:t>US$ 400 </a:t>
            </a:r>
            <a:r>
              <a:rPr lang="es-NI" sz="2400" b="1" dirty="0" err="1">
                <a:solidFill>
                  <a:srgbClr val="C00000"/>
                </a:solidFill>
              </a:rPr>
              <a:t>million</a:t>
            </a:r>
            <a:endParaRPr lang="es-NI" sz="2400" b="1" dirty="0">
              <a:solidFill>
                <a:srgbClr val="C00000"/>
              </a:solidFill>
            </a:endParaRPr>
          </a:p>
        </p:txBody>
      </p:sp>
      <p:sp>
        <p:nvSpPr>
          <p:cNvPr id="14" name="13 Rectángulo"/>
          <p:cNvSpPr/>
          <p:nvPr/>
        </p:nvSpPr>
        <p:spPr>
          <a:xfrm>
            <a:off x="35498" y="692697"/>
            <a:ext cx="4104455" cy="4248472"/>
          </a:xfrm>
          <a:prstGeom prst="rect">
            <a:avLst/>
          </a:prstGeom>
          <a:noFill/>
        </p:spPr>
        <p:style>
          <a:lnRef idx="2">
            <a:schemeClr val="accent3"/>
          </a:lnRef>
          <a:fillRef idx="1">
            <a:schemeClr val="lt1"/>
          </a:fillRef>
          <a:effectRef idx="0">
            <a:schemeClr val="accent3"/>
          </a:effectRef>
          <a:fontRef idx="minor">
            <a:schemeClr val="dk1"/>
          </a:fontRef>
        </p:style>
        <p:txBody>
          <a:bodyPr lIns="91421" tIns="45711" rIns="91421" bIns="45711" rtlCol="0" anchor="ctr"/>
          <a:lstStyle/>
          <a:p>
            <a:pPr algn="ctr"/>
            <a:endParaRPr lang="es-NI"/>
          </a:p>
        </p:txBody>
      </p:sp>
      <p:sp>
        <p:nvSpPr>
          <p:cNvPr id="15" name="14 Rectángulo"/>
          <p:cNvSpPr/>
          <p:nvPr/>
        </p:nvSpPr>
        <p:spPr>
          <a:xfrm>
            <a:off x="4139952" y="980728"/>
            <a:ext cx="4896544" cy="5040560"/>
          </a:xfrm>
          <a:prstGeom prst="rect">
            <a:avLst/>
          </a:prstGeom>
          <a:noFill/>
        </p:spPr>
        <p:style>
          <a:lnRef idx="2">
            <a:schemeClr val="accent3"/>
          </a:lnRef>
          <a:fillRef idx="1">
            <a:schemeClr val="lt1"/>
          </a:fillRef>
          <a:effectRef idx="0">
            <a:schemeClr val="accent3"/>
          </a:effectRef>
          <a:fontRef idx="minor">
            <a:schemeClr val="dk1"/>
          </a:fontRef>
        </p:style>
        <p:txBody>
          <a:bodyPr lIns="91421" tIns="45711" rIns="91421" bIns="45711" rtlCol="0" anchor="ctr"/>
          <a:lstStyle/>
          <a:p>
            <a:pPr algn="ctr"/>
            <a:endParaRPr lang="es-NI"/>
          </a:p>
        </p:txBody>
      </p:sp>
      <p:sp>
        <p:nvSpPr>
          <p:cNvPr id="3" name="2 CuadroTexto"/>
          <p:cNvSpPr txBox="1"/>
          <p:nvPr/>
        </p:nvSpPr>
        <p:spPr>
          <a:xfrm>
            <a:off x="107504" y="4509120"/>
            <a:ext cx="2976226" cy="338536"/>
          </a:xfrm>
          <a:prstGeom prst="rect">
            <a:avLst/>
          </a:prstGeom>
          <a:noFill/>
        </p:spPr>
        <p:txBody>
          <a:bodyPr wrap="none" lIns="91421" tIns="45711" rIns="91421" bIns="45711" rtlCol="0">
            <a:spAutoFit/>
          </a:bodyPr>
          <a:lstStyle/>
          <a:p>
            <a:r>
              <a:rPr lang="es-NI" sz="1600" b="1" dirty="0" err="1"/>
              <a:t>With</a:t>
            </a:r>
            <a:r>
              <a:rPr lang="es-NI" sz="1600" b="1" dirty="0"/>
              <a:t> </a:t>
            </a:r>
            <a:r>
              <a:rPr lang="es-NI" sz="1600" b="1" dirty="0" err="1"/>
              <a:t>support</a:t>
            </a:r>
            <a:r>
              <a:rPr lang="es-NI" sz="1600" b="1" dirty="0"/>
              <a:t> of China and </a:t>
            </a:r>
            <a:r>
              <a:rPr lang="es-NI" sz="1600" b="1" dirty="0" err="1"/>
              <a:t>Korea</a:t>
            </a:r>
            <a:endParaRPr lang="es-NI" sz="1600" b="1" dirty="0"/>
          </a:p>
        </p:txBody>
      </p:sp>
      <p:sp>
        <p:nvSpPr>
          <p:cNvPr id="16" name="15 CuadroTexto"/>
          <p:cNvSpPr txBox="1"/>
          <p:nvPr/>
        </p:nvSpPr>
        <p:spPr>
          <a:xfrm>
            <a:off x="0" y="4067780"/>
            <a:ext cx="4139952" cy="369332"/>
          </a:xfrm>
          <a:prstGeom prst="rect">
            <a:avLst/>
          </a:prstGeom>
          <a:gradFill>
            <a:gsLst>
              <a:gs pos="0">
                <a:schemeClr val="accent5">
                  <a:tint val="50000"/>
                  <a:satMod val="300000"/>
                  <a:alpha val="20000"/>
                </a:schemeClr>
              </a:gs>
              <a:gs pos="35000">
                <a:schemeClr val="accent5">
                  <a:tint val="37000"/>
                  <a:satMod val="300000"/>
                </a:schemeClr>
              </a:gs>
              <a:gs pos="100000">
                <a:schemeClr val="accent5">
                  <a:tint val="15000"/>
                  <a:satMod val="350000"/>
                </a:schemeClr>
              </a:gs>
            </a:gsLst>
          </a:gra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b="1" dirty="0" smtClean="0">
                <a:solidFill>
                  <a:schemeClr val="tx2"/>
                </a:solidFill>
              </a:rPr>
              <a:t>2017: A </a:t>
            </a:r>
            <a:r>
              <a:rPr lang="en-US" b="1" dirty="0" smtClean="0">
                <a:solidFill>
                  <a:schemeClr val="tx2"/>
                </a:solidFill>
              </a:rPr>
              <a:t>Second </a:t>
            </a:r>
            <a:r>
              <a:rPr lang="en-US" b="1" dirty="0">
                <a:solidFill>
                  <a:schemeClr val="tx2"/>
                </a:solidFill>
              </a:rPr>
              <a:t>Satellite, US$ 300 million</a:t>
            </a:r>
            <a:endParaRPr lang="es-ES" b="1" dirty="0">
              <a:solidFill>
                <a:schemeClr val="tx2"/>
              </a:solidFill>
            </a:endParaRPr>
          </a:p>
        </p:txBody>
      </p:sp>
      <p:sp>
        <p:nvSpPr>
          <p:cNvPr id="4" name="3 CuadroTexto"/>
          <p:cNvSpPr txBox="1"/>
          <p:nvPr/>
        </p:nvSpPr>
        <p:spPr>
          <a:xfrm>
            <a:off x="179513" y="6093296"/>
            <a:ext cx="8445085"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000" b="1" dirty="0"/>
              <a:t>WORLD CLASS </a:t>
            </a:r>
            <a:r>
              <a:rPr lang="en-US" sz="2000" b="1" dirty="0" smtClean="0"/>
              <a:t>COMMUNICATIONS FOR A REGIONAL </a:t>
            </a:r>
            <a:r>
              <a:rPr lang="en-US" sz="2000" b="1" dirty="0"/>
              <a:t>AND GLOBAL LOGISTICS CENTER</a:t>
            </a:r>
            <a:endParaRPr lang="es-NI" sz="2000" b="1" dirty="0"/>
          </a:p>
        </p:txBody>
      </p:sp>
    </p:spTree>
    <p:extLst>
      <p:ext uri="{BB962C8B-B14F-4D97-AF65-F5344CB8AC3E}">
        <p14:creationId xmlns:p14="http://schemas.microsoft.com/office/powerpoint/2010/main" val="16171851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51520" y="274638"/>
            <a:ext cx="8640960" cy="850106"/>
          </a:xfrm>
        </p:spPr>
        <p:txBody>
          <a:bodyPr>
            <a:noAutofit/>
          </a:bodyPr>
          <a:lstStyle/>
          <a:p>
            <a:r>
              <a:rPr lang="es-NI" sz="2800" b="1" dirty="0" smtClean="0">
                <a:solidFill>
                  <a:srgbClr val="002060"/>
                </a:solidFill>
                <a:effectLst>
                  <a:outerShdw blurRad="38100" dist="38100" dir="2700000" algn="tl">
                    <a:srgbClr val="000000">
                      <a:alpha val="43137"/>
                    </a:srgbClr>
                  </a:outerShdw>
                </a:effectLst>
                <a:latin typeface="Corbel" pitchFamily="34" charset="0"/>
              </a:rPr>
              <a:t>CEMEX CONSTRUCTS A NEW PLANT</a:t>
            </a:r>
            <a:endParaRPr lang="es-NI" sz="2800" dirty="0">
              <a:solidFill>
                <a:srgbClr val="002060"/>
              </a:solidFill>
              <a:effectLst>
                <a:outerShdw blurRad="38100" dist="38100" dir="2700000" algn="tl">
                  <a:srgbClr val="000000">
                    <a:alpha val="43137"/>
                  </a:srgbClr>
                </a:outerShdw>
              </a:effectLst>
              <a:latin typeface="Corbel" pitchFamily="34" charset="0"/>
            </a:endParaRPr>
          </a:p>
        </p:txBody>
      </p:sp>
      <p:sp>
        <p:nvSpPr>
          <p:cNvPr id="5" name="4 Marcador de contenido"/>
          <p:cNvSpPr>
            <a:spLocks noGrp="1"/>
          </p:cNvSpPr>
          <p:nvPr>
            <p:ph sz="half" idx="1"/>
          </p:nvPr>
        </p:nvSpPr>
        <p:spPr>
          <a:xfrm>
            <a:off x="228452" y="2132856"/>
            <a:ext cx="4464496" cy="3384376"/>
          </a:xfrm>
        </p:spPr>
        <p:txBody>
          <a:bodyPr anchor="ctr">
            <a:noAutofit/>
          </a:bodyPr>
          <a:lstStyle/>
          <a:p>
            <a:pPr>
              <a:spcBef>
                <a:spcPts val="0"/>
              </a:spcBef>
            </a:pPr>
            <a:r>
              <a:rPr lang="es-NI" sz="2000" i="1" dirty="0" err="1" smtClean="0">
                <a:latin typeface="Corbel" pitchFamily="34" charset="0"/>
              </a:rPr>
              <a:t>First</a:t>
            </a:r>
            <a:r>
              <a:rPr lang="es-NI" sz="2000" i="1" dirty="0" smtClean="0">
                <a:latin typeface="Corbel" pitchFamily="34" charset="0"/>
              </a:rPr>
              <a:t> </a:t>
            </a:r>
            <a:r>
              <a:rPr lang="es-NI" sz="2000" i="1" dirty="0" err="1" smtClean="0">
                <a:latin typeface="Corbel" pitchFamily="34" charset="0"/>
              </a:rPr>
              <a:t>phase</a:t>
            </a:r>
            <a:r>
              <a:rPr lang="es-NI" sz="2000" i="1" dirty="0" smtClean="0">
                <a:latin typeface="Corbel" pitchFamily="34" charset="0"/>
              </a:rPr>
              <a:t>: </a:t>
            </a:r>
          </a:p>
          <a:p>
            <a:pPr lvl="1">
              <a:spcBef>
                <a:spcPts val="0"/>
              </a:spcBef>
            </a:pPr>
            <a:r>
              <a:rPr lang="en-US" sz="1600" i="1" dirty="0">
                <a:latin typeface="Corbel" pitchFamily="34" charset="0"/>
              </a:rPr>
              <a:t>First half of 2015</a:t>
            </a:r>
          </a:p>
          <a:p>
            <a:pPr lvl="1">
              <a:spcBef>
                <a:spcPts val="0"/>
              </a:spcBef>
            </a:pPr>
            <a:r>
              <a:rPr lang="en-US" sz="1600" i="1" dirty="0">
                <a:latin typeface="Corbel" pitchFamily="34" charset="0"/>
              </a:rPr>
              <a:t>US $ 30 million in the installation of a cement factory in Ciudad Sandino</a:t>
            </a:r>
          </a:p>
          <a:p>
            <a:pPr lvl="1">
              <a:spcBef>
                <a:spcPts val="0"/>
              </a:spcBef>
            </a:pPr>
            <a:r>
              <a:rPr lang="en-US" sz="1600" i="1" dirty="0">
                <a:latin typeface="Corbel" pitchFamily="34" charset="0"/>
              </a:rPr>
              <a:t>Production capacity of 220,000 tons</a:t>
            </a:r>
            <a:r>
              <a:rPr lang="en-US" sz="1600" i="1" dirty="0" smtClean="0">
                <a:latin typeface="Corbel" pitchFamily="34" charset="0"/>
              </a:rPr>
              <a:t>.</a:t>
            </a:r>
          </a:p>
          <a:p>
            <a:pPr marL="457200" lvl="1" indent="0">
              <a:spcBef>
                <a:spcPts val="0"/>
              </a:spcBef>
              <a:buNone/>
            </a:pPr>
            <a:endParaRPr lang="es-NI" sz="1600" i="1" dirty="0">
              <a:latin typeface="Corbel" pitchFamily="34" charset="0"/>
            </a:endParaRPr>
          </a:p>
          <a:p>
            <a:pPr marL="342900" lvl="1" indent="-342900">
              <a:spcBef>
                <a:spcPts val="0"/>
              </a:spcBef>
              <a:buFont typeface="Arial" pitchFamily="34" charset="0"/>
              <a:buChar char="•"/>
            </a:pPr>
            <a:r>
              <a:rPr lang="es-NI" sz="2000" i="1" dirty="0" err="1" smtClean="0">
                <a:latin typeface="Corbel" pitchFamily="34" charset="0"/>
              </a:rPr>
              <a:t>Second</a:t>
            </a:r>
            <a:r>
              <a:rPr lang="es-NI" sz="2000" i="1" dirty="0" smtClean="0">
                <a:latin typeface="Corbel" pitchFamily="34" charset="0"/>
              </a:rPr>
              <a:t> </a:t>
            </a:r>
            <a:r>
              <a:rPr lang="es-NI" sz="2000" i="1" dirty="0" err="1" smtClean="0">
                <a:latin typeface="Corbel" pitchFamily="34" charset="0"/>
              </a:rPr>
              <a:t>phase</a:t>
            </a:r>
            <a:endParaRPr lang="es-NI" sz="2000" i="1" dirty="0" smtClean="0">
              <a:latin typeface="Corbel" pitchFamily="34" charset="0"/>
            </a:endParaRPr>
          </a:p>
          <a:p>
            <a:pPr lvl="1">
              <a:spcBef>
                <a:spcPts val="0"/>
              </a:spcBef>
            </a:pPr>
            <a:r>
              <a:rPr lang="en-US" sz="1600" i="1" dirty="0" smtClean="0">
                <a:latin typeface="Corbel" pitchFamily="34" charset="0"/>
              </a:rPr>
              <a:t>End </a:t>
            </a:r>
            <a:r>
              <a:rPr lang="en-US" sz="1600" i="1" dirty="0">
                <a:latin typeface="Corbel" pitchFamily="34" charset="0"/>
              </a:rPr>
              <a:t>of 2017</a:t>
            </a:r>
          </a:p>
          <a:p>
            <a:pPr lvl="1">
              <a:spcBef>
                <a:spcPts val="0"/>
              </a:spcBef>
            </a:pPr>
            <a:r>
              <a:rPr lang="en-US" sz="1600" i="1" dirty="0">
                <a:latin typeface="Corbel" pitchFamily="34" charset="0"/>
              </a:rPr>
              <a:t>The installation includes a second grinding mill</a:t>
            </a:r>
          </a:p>
          <a:p>
            <a:pPr lvl="1">
              <a:spcBef>
                <a:spcPts val="0"/>
              </a:spcBef>
            </a:pPr>
            <a:r>
              <a:rPr lang="en-US" sz="1600" i="1" dirty="0">
                <a:latin typeface="Corbel" pitchFamily="34" charset="0"/>
              </a:rPr>
              <a:t>Capacity of 220,000 tons.</a:t>
            </a:r>
            <a:endParaRPr lang="es-NI" sz="1600" i="1" dirty="0">
              <a:latin typeface="Corbel" pitchFamily="34" charset="0"/>
            </a:endParaRPr>
          </a:p>
        </p:txBody>
      </p:sp>
      <p:sp>
        <p:nvSpPr>
          <p:cNvPr id="11270" name="AutoShape 6" descr="data:image/jpeg;base64,/9j/4AAQSkZJRgABAQAAAQABAAD/2wCEAAkGBxQSEhUUExQVFhUXFRoaFBcYGB0YGhoXGBwcFxUVGBcZHCggGh4lHBcVITEiJSksLi4uFx8zODMsNygtLisBCgoKDg0OGhAQGywkHyQsLCwsLCwsLCwsLCwsLCwsLCwsLCwsLCwsLCwsLCwsLCwsLCwsLCwsLCwsLCwsLCwsLP/AABEIALoBDwMBIgACEQEDEQH/xAAcAAACAwEBAQEAAAAAAAAAAAADBQIEBgEHAAj/xABCEAACAQIEAwYDBQcCBQQDAAABAhEAAwQSITEFQVEGEyJhcZEygaEHQrHR8BQjUmJyweGC8SQzQ5KyFaLC0mNzk//EABkBAAMBAQEAAAAAAAAAAAAAAAABAgMEBf/EACURAAICAgICAgEFAAAAAAAAAAABAhEDIRIxBEETUWEiMjNx8P/aAAwDAQACEQMRAD8AXpiiKsJiAaCoH62ondV20jmI3bQ3iRVfuJPhqyhK0W3bkyBB+lPoAAsNGooT2qcW/OjKg6VPMfEzndE6UG/gzWkOFWdPnQ7mFFUshPEybWiKjlp/ieHnlS3EYbLW6kmZtUUstfRRCtfBJqhA4rsVOK6BQIHlrsUQLXctAAstfRRctdy0wBZamludhU4o1h4n0pARuIAsRrUbdvQmDXWM1YTRf19aQwCKRsB6mh3HojsTQytOgsERX2Wi5aIlmaBFbLXWtkb1ZCAGpXIPLWgZSy1O3YLbDberdvCMdQunmaL3TgGBA9KlyGkLGSK+1o72zzqGWqECiuZaF37zHdn1nQDzqvi8awHhUg/zCBHmeXpWfyRK4s1rYU9a4EIo5vg1zu52rC37NKXoCENWbLxVW8HHKgC6edXxsm6Htu6KIxpEt8edGTGDqw+tT8Y+Yz7uNZod1432qldxJAkN71XOMkQapQYnNDE3ljeluOvBtKCXqAAnWtIwrZDnYG3blgKYNhVXUAapcn4jHhYaQf1NAt2wGEait52UKCyXKZ2YgKCJMnpoeu/pWXkZHBJo1ww5aE/Z6yP2Y5bdpnZv+qujawBvyB685rM8Sshbr5VhQ23ISJj8a9nHEbeQG4mUkQ0WyyjykDUa9OtZTtrgbRsPdthdlIy7GXVZEaDQkdNa5sORrI2/ZrkguH9HnipUmWpKKllr0zisHkroSigUQW52OtKwKwSjm1ABPPYf3qyuGAO+tSfDz5tyG9S5IqikUjXnXxDPTSzwzQ5wZ8qNZsBREVDyIpQYqXh7ETIqDWMu496b3F5AVBuGu/QCksn2Nx+hMy1IWzTM4KPumetRa4uxHyq+f0TX2LXSoqtGIri252qyLDW7x20+dEGIYDUiq9y0VGunrVDE40K2WRMaz+XpWUuK2y1ZavMCZiqmJxKJ8RjpVDGcY0IHhaND+PpWfxGOLmDJjnOtYZPKSVQ2aRxN9j1eL6kmAo5DfymT+FKcdxNnOYaAfCJjf8aq3GIEAr5jf5xz2qleYHkZ59PkOVcjyzkqbNlCKPRw1ES+w2NRC1LLXrUjjsOMc0QQDU0ZD5HzqqFruWp4IfNl9cGDqNfShvYA6j1quhI2JFHXEv196XGX2PmgRtkedDIq8l8feUfLSp91abmynzANNNrslq+hdlr7LV5sGeRB+h9jQTbjerTsmmDwq+NfWt/2OtXGs+C4LYgSQgZjpynQexrE4FP3iR1r0bsYD3Ou8L+HlXF5fr/fZ0+P7Lt/gt6ARjbs881qwwPr+6B9iKzvaW3e7m5bulGBCxdQFYi4hi4hYxO0qTJ5Ct7c2rM9oElHH8o/81rlhL9SN5LTPNbnDXXWMw6jWh2sOWMCnT2mnwyp/hNAshg+iePr0r01N0cTirF9zCsvxCKgqU4x+JzwvTf1qWCyt4SPlyp8nVsOKvQmtrrTnCWlkkdNaHisOM0KoimFvDmIis8krRcI7JW4POjW8Kp0GnnWf4lxE2DLDwDmCCD5AEanbbrVzA8W70qEUmRM7ADrrvXF8sbo6KHP7GoFcRQNIqIk86hdt9Jq7EGvRG2tKeIYHP8ACADPpPzq8B618dTsauMqE1ZncVw5k39+X1pRe4qlskGdNOknoOf9q2eOw4cFWWQf1PrXm/HLFqzcNtULTqcxMrz0nf1k1c8suOjNY42fY7ijXVIzZSDIOm3QCelJdNYlp1G8+sgb1NcQuUtlJJMaiVB5DT5VTzO/MgdQJ5xED1/CuBuUuzdJIM6DUMPmTA+lQe0ijQnXYCDUnxIXwtJI0JIAM+p19+tU3zNJCNE7jUDymKlJjLdsEj4QOhMDXcwdp1oGMZoghTPlJ086hbxKgH4vWfLp7VfsYYX102XfMconQfETruefOnWwNzkruSj5K7kr2jzwASuhKOEroSgAOSu5KPkroSiwAZKkEowSpBKAoDkruWrdtiKKLnVVPypWx0gfD8ISwYRAYZtdR5kbxymthwq2RhUcXMmR7bs24ZQcrqZI3E/TQ7VmMMUzqwDKRruDMamDAI28960/BcYVCW48DohJIG7EqR0nSa4vKbaOrBSNiw8I9KzPafw2Lrfw5AB/U4/KrX/qLBFl1UaAZoAn4QJPOdKRcQ4mcRZxSZR4O78Q0k59R8q5sbTmjaf7WZx8TmXz3nagvdY70ZMC3SuNhyNwa9RcfRwuysB710E0fuq+7uq0SHwKZgRP6/GjYu8LSHMYXaT56a1DCKg1O9C4rfRla0qlpABkwNf5joI8jMxXJnlR0YzOZSc05XJgbQqGcx0JIBOVdhyHzCFe14ra6wfCpgDczMSR9TPpTM4JEzAOCWzaKDlgGZ1iYEnQ9I861u3bABdvEVGigj5FtRIn5HpXnOLr8HRZb7M41VZQzEMwGRZaNRMEHc+8RWtF41jMVjFtvbNtIA2M6ExoCvvB/wAU7wF25E3GknlAEdf15Vti+kQx7bvg71FmQ1RS/Ur10MpGxIIBBgjzmtqEC4vxC3YCsyuwP8IkDaJPKZrzztdctXrpKKFHN+Z84AnntTLEdn7912z3WyrEZmzB51MdI03FLMTwnuSZZi8CGXUADceKBv0nnWcnKvwUqFuIwpW2qhlInc7jfy/xVBHBMM+m2aZM8iB8udMs7E+KTy2iBOnP151DFlGaBbHPZfAIHl011rHkMTYt8xEXGudJBBnludTXcVbAADaaajWZnnJJJ36U3tWwfCpKCBmy6E7AmCNoiquJ4bmbRzl1lmhmhREnXXb601JAK8NbQmWJj+HXflJB01ij3UVPCAQdCRvuJ016VO/dtoSqE5TlzSBJI1JJEwJ1AqteviTEtO5PX5U2gPYUwLnZG9q6uAcgnI0DcxtV23iTy1ov7W3T2Nd/ys5/jQo7qr2G4cxWcshhI66EifcUS9ii3xLPnE19w3iCWWIfOy3WA+EfuwBAI5kcoG8HmNYy5pKOkVjxK9lfivAMzZrDOrED9248MgFmUMBIOhOvUanak9niBUhLqwRI5ZtNzp8QB57+1bzFYVGOVoMAgnNrlYQZM6gqTuDy6Um45hVZIuBiudgrywKgsq2vCjAlZz67xG+gPJHLKLOmWNNFKwAQGXVTsdx70ckHcD5Uhe1iMK2kEMZgeJGAE5iCfEI+8PEOcVrOy2OwmKZBrau6HKzAqx5d2dA3odfI11LyE9tHO8LXQtW0KPkXoPrWzvdnhrDxMmMun/l50j43gUtEICGYDXKIj+rU61Uc/J1RMsXFWUMFYQEsT1HlqCPy504W4ALfTMs/0h834Gfakq2uo0O9M8FgirgPrN1SANgPCQY9R86y8i7Lw1RDiXEXt2dMwPeMpkQcpYgECOjA/wCnyrmFvK2GvtAF0lO80jNLDxHz019+dNuFYYd1bdrl7M/ibxEBczAxCxOpXeTAIqvJdbq5u8TumKnWcykMQSZJ+FoPTlWWJpGk0xCuINS74+XtXyoDy96KmH/U123E5f1AGXNJOsDkPx8qDkpvZWA39P8AcVC7hwy6sq6jWP8AFL5aH8diwKOlQZ1XmB5E/wBverHFLQsoXF2yQNSGaIjeBpv51juNm7imFxmTI0BCgGUZdSogkzqYFYz8pL0WsL+zQ3nVrdwIVkBj4QPijfpvUrGDEDMJMakgfOBy/wAVjLF9UjKQGYHNJUDT7ugiTm26c9hVjH8ZcpFt3t25MHOC06QrdI9dway+eLW0Vwa9mns4Rbeg8UkmTuJMwByE8h60Q1grWPuLBN1wdpzaGeRkacoor8VurKhyeZkmYPP4dKSzJaoGjcd5FQe/Ak6DzrMdm8fluFXEK/M6a7g7yNzvV/tXi1UKmYrIJ0iPInSd+lWslxsK2SxPHVytGZCPhOkkjyPL+1IsW9y6A7MzAbAAnmBz8tOXlSzC3HgEnNuBGp15gnarNu62oOcZjqR5GRy/udq55Tbey0qPrtojcGPuk6jyjUa7c6Vm4w0cMc0jrp6TMU24lxpEtC3qx/i3I8vX8zSX9uBOdiTEaZRHnKz0j/FPiqAOzZSZbLHJiI9PMSPrSm5i2kwdzM8/fer17FC6TC7jduR5QNdpNVsLatZiLtwqIbVVnURlEREETr5URQyrmMzEmNdJ5bnT61xx5flFXMPjfDlZZAUhRrEnXxdQDUsNlG/Tn/vFU9AMlOXVSR6E/hNWbPGLy6948aQM2n1NV7gI3Eep+WsdflVW40jb5gz68tN/qKlWI3fZ7tGl5YuOquP4myz7gfSneItkoSnQkHMOnIzXla2wRIA19weQmPrW/wCyXDWtWzevKpY2s9m3cuRCj/rPmMhIiBPijaNa1eTVMSi70ae/w64mHtmyl1rodlGwOQAsxKiYWdtSZblJqh/6iXEOpU+OVYFSpA+8CJiZ0Hyras4ZvCxCw5zKxXxAIMuh/qMH+Gkvabh2HKd/bv8A7yPErMCzAwIyxOYA/rSsKN7M/ew/d3AfC9tlVr9tQCDCraRrY1IYKkzvy12pfxXg1vxtZI/dg5raqAZByyw0y6hocDKYOxqzh8aCrKZyhYaAMynMAYnbfUHf1q6LQGIGJWA3dnLAMPKnMTuAc5jU7EyNiBSoGgPZztviUt924a6sEKTJuINiQf8AqAdevPlTjCTfBdMzidSATB3MwND5UqxNmy9wggJfBe3akwC4VCz23gi2S1zS3qDrGulUuHXWe7lxNo23VwBeVWQNr8Lq4EnlpNbQycTKePkOExmZ8qI7sHyHTKM0wQSdR56Ve4njbveuENtSIAaCwIKggr8j05UPEW2tYy+xRe7QtdtZEAMopLKzZviL5SJ6HrS69iSbdpyJDKRJBBMGVOv8jp7VMpuXYRio9D7s4xC3DiLjsLVssO7YqotqJgImUSI59at4Qd4veA3EDzlXPPg2EyDqRr86U8CuhrOM5f8ADPP/AGtTbB3s6K38o22EaGpKIvwzo/8A3Kp/8cp+tcHD1UFrjIFUElgriB//AEM8h86sd5XMbcIFpZ1di7f0Jt7sV9hT5y+xcUVjhdA1vJcRhKt3jJI9O7PMEb8qBfORSWsmPJlb8SD9Kt4e74bqjdHzKP5WClv/AHEn3rKce7QsGyW4LzppIU+fKfw+lDyNC4oPj+FB7Vy8S4ywr2swUjNAQhSpEaqdzseelZE4y2UZFDBkuISpAzIGVhn8RMDYf2im2Hu3n4dxLxEPOHKmcrf83XxDWdCOtIMJYDLiC73pt2xcJDhGuEsqakKTlGwnpWfGygeJxFu3kbKbhk6kByrHxLHIcuXL51WtYW2zEr3iiTsoCx0VMoj358q1f2cYTDYp7hey793GfvLzOotsrawYGYEDl94Vs8T2Q4aMxOEtGInQkzOigzprpNNY69iPLCtlTmL2QJGZS/icxqxDHRZEedVuM8Vt3VCqbakE+JN20gAxP+NNNK2/HbuHVzZw2HsWkQwzLbQFmHxeKJgHTzpqLFjAYUYnEWxcuPpYsnQSRIzD01M7DlNNTuXGJ2T8H48Ky5JVfS9nktu8pGilid8ts76TBAEzG8TVy/jLt2FK3wg2lAYgaAbaa1d4jx69eud42RTOgRFQAdNBJ+ZNajgnDsZi7By28qHUNKpm6EBjMb67Gt5YuO2eepJswwwGIhiLbwsGO7JkHzWV+tK8VihbuEMCGEBuRkciCK9RwHBXveEEr3lvwsTM5SPPToDpsd68z7c4D9mxj22cOQqnNO8isnCJYuZw75iPDP8ATB+tU725iN+s0bBrnMAFhuQJPnOlDxOFdSSUcDqVI32mdqEBXLV8pmok19O1UB0ORtRHvTvOw2099KE3L8KgaBnr3ZvgFl2Y2MS1wMO7abBCBrnh+ItEmTp5mtLa+z0qI8BzA5m8QhpGVlQNHwzuTr7VrLmCt2LeHs2kCIt62FUfyy3zOm5puXA3qCqR5FY7LYSxiP8AiMVldNUs3bRCsfuuQs50B1gESRBMSC94U2Hw3e3Tjbd67d/6ly1cBkamCFMDUaAaAAbAVqe1PBExdhlYDOqk2m5qw1iehiCK8l4MtvEhLdm5mYZ5zllgHxBoOp2A02+lJxvsFo9GsLbyWu7xMBxec+FgHd2UOwBAZcjnTnqJMTNO5hH1Aa2zEAlA4uTOxyr4uehjn0kEXGeFJdwlpL4zFBLZLhtgm5c7zRmVm+JEgfKgcPwdu81yxYWyGWGbPN5suYlfBdOVmzWwZg/CCRNFDFOK4BfVTesWXKj41uALAzDPlWfFlAOo9RqIrvDsetxcpAa2VZTBEyAZ8Q2MRRhwrGteUNjRZCsztb77K8MZLdzZ0HiJ3ga1Zw/Dba27i97eu3CCM1woizuSFBYxBjVhzolGtBGR3G4DvBbJVy2UrbvALKO2QB4uED7oOWNTJEQJliGN/HW0urKEB7VxZGXuy37ssNLgJtg5TDDvBuNBVwPGGtgK2usMPiEQDlzfgeW9PMHaQtaNvMVBAyliSoZrTAsZOaAkA/znrUW0U0UO01trH7XdUibt0WwlxyUMvmdlOwIS2wKjYg8zWUs9pMRasXc6hls3LZUOpY92zNZuhc8HRzZGo/tW24und96y2wwe9i3YM2Ul1BA1BzAkW3CsokZhvBnO8M4bbxVu4VUC26Xbecgm6GKpdRLhHhcBkQhhMxpAkVrZFDjsnxIYrDYxkKEHDOAFUKQxVtGAFfdlr1x0KtecEAFQotxl2IIZDsY96pdhOC27FrHG1dOa5hj47ihbaABwpMmdCWLSdhyoPZfHAOsxuyyDKtrDFG+8Jjz2kCkxGxw+Dukx37fO3a/+lV7zNdvM6uFUKFSUDeGSeZ0kBW+Yq5jXNu20lVUrN52bLktjXpGomdRAjfasNxPjffIy2mCq7TI0LrooGsQIHXWD6VLdBQ5HFGW6e7dHUBe8ORVBGbK6qRyKlhM+lZ3tFwLuLTPaOYrc3nezcWbLe4g//sHShph73d3BbQu3dIRlMz4hoInoY+dNOF5rtpbV1WUgGzdBmRbvGbNwjeLd8LJ5Bx0rLlYNModjQ/7FxDMYbLZMeQeZ+eo+VWOyvcNddLls3v3RGVF7wgZl+LKRpuOlVuF4N7OE4tnGQ/sqShkMrKWmfkV1FC+xrB3RiLzlSofDHIx2Jzod61h0mBt1xtgC8tiQ1u13jJkdWCowdlGYQZ1ETVC/x7ZgZQi46t1KrmT/AOXtTSxhbqYjvH1LKyMuU5Mshh4tQ0wem/OkHbspg7ikKDZvy2UwoB0Dw24bUfI1Y0Z/s4VvYm1bJkM4zTzA8TA+oB96L9pnGe9xxtz4bKBQP5mAdz9VH+kVQ4C1u3ibVy0xhScytvqCs6f1Up7ZT+23mOmZgw9Mop4Fxk7OjzszyqP0kPewXBVxeLVH1tqC9wdVWPD82Kj0Jr1zjGOFk3mUgMmFkARoVJ7vQ6fe2rzn7Erg77FSde7tx6Zmzf8Axq/29c3MWUXWEXN0AAn+4rTJK2ccFSI4DtAbeAv3TbRzh3RVDAZYdkIY89Dcnl8PLeqi9uv3mHJw+HyX7mVzkEiSBmzHfUztROx2FW/h8dacFg3dmBMkhMyxH8yrVvhfYfDlbaXlc5fEE/eAq2p/5gYAx8/I7VDK9FPtR2l4nZxV63ZVEsI8WyLKHwkZk1YamKx2O7VYvFZrF+8t20/3WtoBmGqmVTMNRyNe0tgcPedWe2rOEhmkz4dAImJ35cqNa4DhVMrYtqTuRbST6mJNIZ+ZjhbMTmUehY/KI/Ogdwo9PL/Nfoy/2A4ewj9lsj0TKfdYNJsb9kOBYEIr25M+C4TrryuT1NFDb/B4gLCHTwr5nU/QVy5hEAHiU/I/jXoPaH7M7NjfiOHt5QQExBVG1/mU+f8ADXneKmxce0d0ZlaIIJBgkEjYlZB6RSoLP0jx/i9m22HL3AAL2ZoM+HI+sDUictN8HxWxdXPbuo4A1IIJHWRuOW9eF3gh+FcvlJOnmaZdlSqYlLjkKq5uvNSI+vOoSors9M7RdrLNqxd7q4ty9kYW0HNyIEk6AAmTryrzv7P+yDXSCEuKUCA3FdUCtBzkuVbMZiAOR13p7xLidh3hGDMToFBYk+ig616lwbBLZsogEQNfNvvH3qo2xPQufgzBRBV4AnvBMxtsAB65T6Vj+I4zFLcFn9kuklgF7u+FtGdARkRR7gRXpl06Vhu3PDMReRRh3a2wYPK7+CSv/uy+sc6biqEnsdcI7M21tzdUs7rDqbjPbE6FQG0I5SRrSLtH2dTDqn7FYtqTcMoHuWl8UlmHdsBumxp72N48+Jw69+ETEgEXbanmNMwG4neOR0pL9pL3FsrlY24cEuDGpmBv6+9GqtDaadMwnHOAY4Zr6WsMiiC6qWLQBqxZn1/Rij9k+LN+0W1EAs1tGWZgaCQeh/v5ClzcRuLqMQM3Ju6Vjp0aCR8qo9nbFxuI4a4HJHfhnX4Rp4iABp8vOoWx9G47Rcdi8UsC24wzzdzauuozC3mPicnNPPXeaqXsZ+y28PntW1VsTev3zBtqiWmAW74Ggk/u9IOYnQSa884ti7Iu3hda73pxF1jkIC5i7TEzMGROkRT3/wBfZkTMMS6L/Bce0SBAgvbMty301mrVvRDpKze4E4dRxG0UYW7dlluAuCDZPefCSPDr3o1kCsx2e4hat2h3eHuPbLs2VnttmulyipAsglVS2z6EQIkEmn/C7yXhjLq5kF3A4fwsIK5u9mX1LHOXB00y85rP4DhjqLVtVZe6k3XYrBe6VcoQdAVgJ/oEAzonoaGF7tvauXO6uYaSTMvczKWHi1/dkHf6iqXDbpICDDMUUSp71mGpaR4ETWZ+RFPsLwazaOYRn1liZOYnUyepP1q/aRh/1Aw/p9tQdqWh0xGcWUXMbNtddmF0k+fieKLgu1GVhmQBdmyqIg84MnTePKnrDTWCOY3HtFVLvC7L72l+Xh/8YpKgHFtw/eKQpVrTGIWGEgEnSYOjCdIes/w3iWC7zLZNpLnw+FQm5AgsANJA9qZBE7vuspyFGtxM+BtGWTr058qQL2Pw6vnQ3FgzEyDGvMTFPQFjEduLa3XtBGZVgZzcyqzHp4DCzoGYiY6a0g7S9qMLiyMPicPjLLWmYgg2tMwAOpaCNjpWkt8IRcI9jS47XXfOfBo4jKd52UdPSl/BODu2NtftaTZXDBQxIKd/lgk67wAJI3C00xGYxGCwCshL4xQ8hHyIykgTlBR4zRJgwdKJjuyl7HW1fD5ryq2QPdKWnnTwnxENuNd6Px3hxt3MRaRSyqLbjY+PNkJEaFirHbfQ86HwvtrhcKFQC+LoZRdTvAts3IFtm3YHKwL7D4RyEF2Iq8A4BxXA4kXreFmAVZe8Rg6HUjwtPKZ8q0OKuOXuPeGW7dOZkmci7KhI5jWaHe+0O0pItX7t1u7Jt5rSQGYLlLvmGw7wEZZlx0qnje1y38uaFM+I92GMdMyssx6VW+xUhr9n95P+KQOiuFVRJnXxrmKkidl0+tNe3vBruLwwTCXFt3RcVpDlJUKyxK+ZU/Kk3Zrh+EuveuI6PchdGtMCBrm0zbmAJG0DrTu5wK3p4rZ15PftkfLvyD7ClY6HaMmHCF21dgvWXbkoAkyZPl5CqmO7dYCxcNu7iEVxoRDNB6EqCAfKsH2wsPgblu6lx2RiyJmecmYLmZZBKiWncE5R0Fed2OHKzmQ7ySVVJmNTqSCSetPQj9FYTthgrsBMTZJOwLgH2NWrNm3aZ7rm0qswCEaESNQSfiJOtfnK5we2TFvPaujULcO/SGgZT6iPMV652C42buHOHxauj2mRVGQy5AIIHhjcTv8Ae6AGkxps8++1izHEsT5sh97SVZ7c8ItNhsJirVod7dtWe+bMWzlrIYEoSMpGWNN5OlenP2csYm/dxeXve9KQHVHVTbGQlQR8UpuSYy0TifZdMTa7m+veWwQUUeEownUEMY0MDQaFuugBgFtN/Ao9jXxwSnUke8D2qqMQzak6dN662IH8I9TUFFu1ZNsg22IYagrpB6yIprb4zxR4NvEXAu3w22k/6lJ+tUez+CfE3AolUWDcadAP4RHMxXo96wmgACnYRoD5U+M6uJUXC6n0ZLEXuIEgNjrixBY5VA1mEGUDMdPIDzqnnxPdXnF28Wki0xvN4ubETGxnbQaDnoy4jgMTcu92MiD7jtJDDUnLA1I6GOtC4nhFtBUVyQFhl6R+epPnNPDjnL95eaeOP8Z57YxTs4GouBp8UzJ3YnetfgMDcxSi2112gbPccjTSYMjn9aG2CTPmA8UR8tKc8Owd0K1xCqgKQZ3OmsV0QxKKdnPPK50ZXHYA2XNt9x7HoQedP+ynCLVy07ksjrcgOrQVGURr6k0x7Z4HPaVwPGssQNfDC5h8t58vOsKc0c46cvauacadFRY74tgbdgk2sQrmZgE55O5lZE+ZileIxDPuzHoCxP0JoCqaIvT3qaKsfYHjWTCm1lBLLkZjqMgZ3AjmZuEegFV04ixIgyYgFtfmF2EfqaVouoAjX5D32q5g7BJj9bxQBoeDBnJLHQDUk7k7Dy6xzp5ZtQOU8/OlWAwrGCS0xvpBJJzRvypqo8/Tz86QEw1cOtcy18RTA+ioPI5SPI/2NfMY86ir/r9a0AR74bEweh0qQbpXHObcA+omoFB905fqPagAmeRBAIqpf4Zh3AVrYgbCNNNRoKP4uYB8x/mosKAKF/srg3n/AIa0epUZD7pBrOY77PF1Nq6ydFfUemYflWxBqQvnrT2haPNr3YfFoJRlY/ytHsWiqmOscTwviZr8b5luM4+cHT516mXB3HtUSunhb5T+dPkxUjxHHcYu3R+9JfnqSdeor0H7I71srfQZe/bKUndkGbMo57lSQNYHlTXinBrd0HvLKEn7wGVvWV3+dZ5+wtuZtYi5bfcZgGAjoRljcc6doKG32m4G2uHFyAtxWGQwATJWQQABrNzkJyA7g1m+OcYZcDh7hLg94MuVspzIGyvm3EAH3o2N7NXmcHE4o3FHMlnYeQzTFNjaw7BAbYYWxCZtQPPL103pOSChB2X+03G22ZUtJiC5EBpGUgsTGWBqXJM16D2d4ndtKxaxZtM5Eqr3H2nUl3PNjtH5JlyfcCg+Qo9vEHbOD6iPwqeY+Jie9bzoiHqD7Vmm4pdP3o9APypp2QwdzF4yzbZmKBs9zXTIniYR0MBf9VaKJNns/ZnACzZVIht3/qOp9vh/000v2wwg1Ww1zc+f46k/Ue1dvvJA6j8WAH410UQI+I37tvOuYlJEg/EmoK3FnlOkfWs9h2IYg89R/etNxRpu2p2LG0/mHUEe2Zo9Kx3ELi2Wl2ghiI1JJG+gE/71omkQ1ZpeGcPF3XOBl3WPEV5kVormHVLJtr8MHLrz+KDO8xE1heC9oLYurlBc6kaFdtZk+21XsbjmCM7v3YBkkkqi6zAGp9AJJ5A1hlzxi0ls6MXjykm3pD3iPG7CDu7gbMwyMV1C8oMnWJ1+dYK7YysQdYJBgztzHl0NcxPFhiNFQ92Dm7xhD3H1ljGiLqYUepPKpZaxlJvsbSXREGNqiI8x+pqPEMUtkSSCfugfej8BSbhuKvX76rOUTOUbQNY85pCNBaT/ABV/BXSpy+fttJPMUXDcNdj8I/XpT3B8LXciOoOunIbaGosoLgCTq3tGXpB+tX4r63hlj6+cjaptbpiBlqgzaGilKGbdAAgw+fSux7VLu+tfH0oA42m1BNEiuhKABBzX2aaJlobRTA4aGy/Kvnaoz1pAcYxUGeusG5H1EUFr0b6U7Cg4vEVFsjb6fSq4uA7GuXF3/tQILdwgPQ0txXD52AB8/wAx+Rq13hHl+p/Xzon7TpryooDL4i0UMQwPIghh7j8K42NuKIYT0zD8xWnOVqr4jCzzn9eVKh2eOBq9B+x5R3mJaPELdtQfJixOv+hfYV50a9E+yGRcxAI0e2hHnkZpj/vrpj2ZM9Lw7ysc1JB/H8KizyWP89sfI5TQ7i+Ix97f9e4+VTT4nH81o/UflWpItxrzisn/AOa0R8s0/SKy/wBo3DGe6pQhSSdTsZ3HrK1o+KE2cQuJaCoIleeojTqddvKkH2hFbuARwdQZM/xFgSPxokrQJ07Qm4Fw8WXV2LO66gElVPyXUjqJ120ovHeKgEZyHfZV0hZ6KNEH1PnWGbEuRBdiOmYx7bf7V9buxz2M/Pes0kukU5N9s9CwVsNbUgBZGo6HY/Wq/GL7WkkASdF/M0LhOPAsyToJPpzP41meKcUN5ySTH3R0H51hWy70Du3HLZixLdTvTDgOIcX7ZB1EyfLY70qwts3HCjc/o1qOG8LS2Q0lmGx5DrApsSNEOIPvmI5adOkbR+dWzxy9p4z7Lv5QIpTbOsAT700t8OfLOQRHX/NZGhZs8fcb+L2H0FMbHaJTAZSOpnSluE4W7CRkXpOv01pjhuEqBLFWPkBTENrWIV/hYH0r52FVFtQdFUeca/SuOo5/iaYBkvKSROvQ1IiqmedveKiLnLlRQi4TXC1UzcrmeigLZqDLNVc/nX3eEc6KAKbXQ1EqaH3x618bx8qAOFqiTIgxrXTdHMUFmHnv+udAAL+BDGQSrcjMx8j+taDlupvDL15+1XAfP+9QLHkaKGAN8ekGoMs7eft01qd1QdxrQGSDSsD6efnrXBcPI/SflNRZjAnrBj9edDJ5fj8venYjO8L7JqkG4czbwBoPLzpxhWOGc3rZz6eIaar5n/SOVXLI0Hr+dfcQMW2I3g6+9Pk+wo12GvLdRblvxIwBB/sehGoqu+LAbIutw/ETsi9D5nkNJg7V5fgbrdTqsnXcyNTWl7JHx3fMKT6+LWry5moNrsrDiUpK+iXbniHdBC7Eop1AAiSImBz9TsTWE7QdpTiES2q5ba7A7k7lj6n8K1v2l/8AKX1FeZ3OX65Cl485ShsPKgozpEuVQttr86+G1Ct1qc7NJdulcKsfePi9NZH0pRn8qPjz4bQ/k/uaqVmWaPs3hN7hG+i+nM/2rQLcpbwr4Lf9I/AVdY61mzRDPBZyygNlk78vatRhbC21Ad8zHYmPYCsKrGaIHMnU+9IZs8DikUmWAEEsZAGnQR60k7J8YtG5cTMZZyVPIgeZpFxZyLNyCfhNZXAOe9TU/EPxqoks9mxnEQB4ZO4McuUn/auYHE51kgg+fPzFL7+y/wBR/AUxdjlOv61pDC97O1QLVx1iKC29MR1noTNUruxoP50AT7yoZvrUTtUH2oAJ3ldFw71C9uK4dz6UAFFzYfr1JrjPzGvX9RQbf3f6v71O5z8hpQBIJOg2HPz0676RQzb8/T9fMe9TRjI1+8fwNfAS5B1H+1AAWQ9f16UMzrz+ny3+tWrW3zNCOy0gAAjrH0muBAddTpvU+Q+dDvfFRQ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NI"/>
          </a:p>
        </p:txBody>
      </p:sp>
      <p:pic>
        <p:nvPicPr>
          <p:cNvPr id="11" name="Picture 8" descr="http://nicaraguaaldia.com/wp-content/themes/blognews/timthumb.php?src=http://nicaraguaaldia.com/wp-content/uploads/2013/01/CEMEX.jpg&amp;q=90&amp;w=629&amp;zc=1"/>
          <p:cNvPicPr>
            <a:picLocks noGrp="1" noChangeAspect="1" noChangeArrowheads="1"/>
          </p:cNvPicPr>
          <p:nvPr>
            <p:ph sz="half" idx="2"/>
          </p:nvPr>
        </p:nvPicPr>
        <p:blipFill>
          <a:blip r:embed="rId2" cstate="print"/>
          <a:srcRect/>
          <a:stretch>
            <a:fillRect/>
          </a:stretch>
        </p:blipFill>
        <p:spPr bwMode="auto">
          <a:xfrm>
            <a:off x="4644008" y="1854181"/>
            <a:ext cx="4320480" cy="3807067"/>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p:spPr>
      </p:pic>
      <p:sp>
        <p:nvSpPr>
          <p:cNvPr id="6" name="5 Marcador de número de diapositiva"/>
          <p:cNvSpPr>
            <a:spLocks noGrp="1"/>
          </p:cNvSpPr>
          <p:nvPr>
            <p:ph type="sldNum" sz="quarter" idx="12"/>
          </p:nvPr>
        </p:nvSpPr>
        <p:spPr/>
        <p:txBody>
          <a:bodyPr/>
          <a:lstStyle/>
          <a:p>
            <a:fld id="{585D2EFA-1F26-4487-98F7-82E15974CC88}" type="slidenum">
              <a:rPr lang="es-ES" smtClean="0"/>
              <a:pPr/>
              <a:t>22</a:t>
            </a:fld>
            <a:endParaRPr lang="es-ES"/>
          </a:p>
        </p:txBody>
      </p:sp>
      <p:sp>
        <p:nvSpPr>
          <p:cNvPr id="7" name="6 Rectángulo"/>
          <p:cNvSpPr/>
          <p:nvPr/>
        </p:nvSpPr>
        <p:spPr>
          <a:xfrm>
            <a:off x="395536" y="1124744"/>
            <a:ext cx="8496944" cy="954107"/>
          </a:xfrm>
          <a:prstGeom prst="rect">
            <a:avLst/>
          </a:prstGeom>
        </p:spPr>
        <p:txBody>
          <a:bodyPr wrap="square">
            <a:spAutoFit/>
          </a:bodyPr>
          <a:lstStyle/>
          <a:p>
            <a:r>
              <a:rPr lang="en-US" sz="2000" b="1" dirty="0">
                <a:latin typeface="Corbel" pitchFamily="34" charset="0"/>
              </a:rPr>
              <a:t>Construction of a new cement grinding plant in Nicaragua</a:t>
            </a:r>
            <a:endParaRPr lang="es-NI" sz="2000" b="1" dirty="0" smtClean="0">
              <a:latin typeface="Corbel" pitchFamily="34" charset="0"/>
            </a:endParaRPr>
          </a:p>
          <a:p>
            <a:pPr marL="742950" lvl="1" indent="-285750">
              <a:buFont typeface="Wingdings" pitchFamily="2" charset="2"/>
              <a:buChar char="ü"/>
            </a:pPr>
            <a:r>
              <a:rPr lang="en-US" dirty="0" smtClean="0">
                <a:latin typeface="Corbel" pitchFamily="34" charset="0"/>
              </a:rPr>
              <a:t>Announced in Monterrey on May 5, 2014</a:t>
            </a:r>
          </a:p>
          <a:p>
            <a:pPr marL="742950" lvl="1" indent="-285750">
              <a:buFont typeface="Wingdings" pitchFamily="2" charset="2"/>
              <a:buChar char="ü"/>
            </a:pPr>
            <a:r>
              <a:rPr lang="en-US" dirty="0" smtClean="0">
                <a:latin typeface="Corbel" pitchFamily="34" charset="0"/>
              </a:rPr>
              <a:t>cost </a:t>
            </a:r>
            <a:r>
              <a:rPr lang="en-US" dirty="0">
                <a:latin typeface="Corbel" pitchFamily="34" charset="0"/>
              </a:rPr>
              <a:t>of US $ 55 million.</a:t>
            </a:r>
            <a:endParaRPr lang="es-ES" dirty="0"/>
          </a:p>
        </p:txBody>
      </p:sp>
      <p:sp>
        <p:nvSpPr>
          <p:cNvPr id="8" name="7 Rectángulo"/>
          <p:cNvSpPr/>
          <p:nvPr/>
        </p:nvSpPr>
        <p:spPr>
          <a:xfrm>
            <a:off x="503548" y="5851173"/>
            <a:ext cx="8280920" cy="70788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000" b="1" dirty="0">
                <a:solidFill>
                  <a:srgbClr val="FF0000"/>
                </a:solidFill>
                <a:latin typeface="Corbel" pitchFamily="34" charset="0"/>
              </a:rPr>
              <a:t>Positioning for Central American development pole of the century in Nicaragua.</a:t>
            </a:r>
            <a:endParaRPr lang="es-NI" sz="2000" b="1" dirty="0" smtClean="0">
              <a:solidFill>
                <a:srgbClr val="FF0000"/>
              </a:solidFill>
              <a:latin typeface="Corbel" pitchFamily="34" charset="0"/>
            </a:endParaRPr>
          </a:p>
        </p:txBody>
      </p:sp>
    </p:spTree>
    <p:extLst>
      <p:ext uri="{BB962C8B-B14F-4D97-AF65-F5344CB8AC3E}">
        <p14:creationId xmlns:p14="http://schemas.microsoft.com/office/powerpoint/2010/main" val="6081913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63961"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4862990"/>
            <a:ext cx="4788024" cy="1995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5220072" y="2805896"/>
            <a:ext cx="3672408" cy="1631216"/>
          </a:xfrm>
          <a:prstGeom prst="rect">
            <a:avLst/>
          </a:prstGeom>
        </p:spPr>
        <p:txBody>
          <a:bodyPr wrap="square">
            <a:spAutoFit/>
          </a:bodyPr>
          <a:lstStyle/>
          <a:p>
            <a:r>
              <a:rPr lang="en-US" sz="2000" dirty="0" smtClean="0"/>
              <a:t>The </a:t>
            </a:r>
            <a:r>
              <a:rPr lang="en-US" sz="2000" dirty="0" err="1" smtClean="0"/>
              <a:t>Walmart</a:t>
            </a:r>
            <a:r>
              <a:rPr lang="en-US" sz="2000" dirty="0" smtClean="0"/>
              <a:t> group in Nicaragua directly employs about 3,270 people in stores, distribution center, agribusiness development plants and headquarters. </a:t>
            </a:r>
          </a:p>
        </p:txBody>
      </p:sp>
      <p:sp>
        <p:nvSpPr>
          <p:cNvPr id="3" name="2 Rectángulo"/>
          <p:cNvSpPr/>
          <p:nvPr/>
        </p:nvSpPr>
        <p:spPr>
          <a:xfrm>
            <a:off x="179512" y="3212976"/>
            <a:ext cx="3965980"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b="1" dirty="0" smtClean="0"/>
              <a:t>In 2015 </a:t>
            </a:r>
            <a:r>
              <a:rPr lang="en-US" sz="2400" b="1" dirty="0" err="1" smtClean="0"/>
              <a:t>Walmart</a:t>
            </a:r>
            <a:r>
              <a:rPr lang="en-US" sz="2400" b="1" dirty="0" smtClean="0"/>
              <a:t> will construct a new store. The project will have an estimated investment of US$15 million.</a:t>
            </a:r>
          </a:p>
          <a:p>
            <a:endParaRPr lang="en-US" sz="2400" b="1" dirty="0"/>
          </a:p>
          <a:p>
            <a:r>
              <a:rPr lang="en-US" sz="2400" b="1" dirty="0" smtClean="0"/>
              <a:t>It expected to create 100 direct jobs and 10,000 indirect jobs</a:t>
            </a:r>
            <a:endParaRPr lang="es-NI" sz="2400" b="1" dirty="0"/>
          </a:p>
        </p:txBody>
      </p:sp>
      <p:sp>
        <p:nvSpPr>
          <p:cNvPr id="4" name="3 CuadroTexto"/>
          <p:cNvSpPr txBox="1"/>
          <p:nvPr/>
        </p:nvSpPr>
        <p:spPr>
          <a:xfrm>
            <a:off x="5292080" y="0"/>
            <a:ext cx="3672408" cy="523220"/>
          </a:xfrm>
          <a:prstGeom prst="rect">
            <a:avLst/>
          </a:prstGeom>
          <a:noFill/>
        </p:spPr>
        <p:txBody>
          <a:bodyPr wrap="square" rtlCol="0">
            <a:spAutoFit/>
          </a:bodyPr>
          <a:lstStyle/>
          <a:p>
            <a:pPr algn="ctr"/>
            <a:r>
              <a:rPr lang="es-NI" sz="2800" b="1" dirty="0" smtClean="0">
                <a:solidFill>
                  <a:schemeClr val="tx2"/>
                </a:solidFill>
              </a:rPr>
              <a:t>WALLMART GROUP</a:t>
            </a:r>
            <a:endParaRPr lang="es-NI" sz="2800" b="1" dirty="0">
              <a:solidFill>
                <a:schemeClr val="tx2"/>
              </a:solidFill>
            </a:endParaRPr>
          </a:p>
        </p:txBody>
      </p:sp>
      <p:sp>
        <p:nvSpPr>
          <p:cNvPr id="5" name="4 Rectángulo"/>
          <p:cNvSpPr/>
          <p:nvPr/>
        </p:nvSpPr>
        <p:spPr>
          <a:xfrm>
            <a:off x="5292080" y="620688"/>
            <a:ext cx="3672408" cy="1938992"/>
          </a:xfrm>
          <a:prstGeom prst="rect">
            <a:avLst/>
          </a:prstGeom>
        </p:spPr>
        <p:txBody>
          <a:bodyPr wrap="square">
            <a:spAutoFit/>
          </a:bodyPr>
          <a:lstStyle/>
          <a:p>
            <a:pPr lvl="0"/>
            <a:r>
              <a:rPr lang="en-US" sz="2000" dirty="0" err="1">
                <a:solidFill>
                  <a:prstClr val="black"/>
                </a:solidFill>
              </a:rPr>
              <a:t>Walmart</a:t>
            </a:r>
            <a:r>
              <a:rPr lang="en-US" sz="2000" dirty="0">
                <a:solidFill>
                  <a:prstClr val="black"/>
                </a:solidFill>
              </a:rPr>
              <a:t> has invested </a:t>
            </a:r>
            <a:r>
              <a:rPr lang="en-US" sz="2000" dirty="0" smtClean="0">
                <a:solidFill>
                  <a:prstClr val="black"/>
                </a:solidFill>
              </a:rPr>
              <a:t>US$ </a:t>
            </a:r>
            <a:r>
              <a:rPr lang="en-US" sz="2000" dirty="0">
                <a:solidFill>
                  <a:prstClr val="black"/>
                </a:solidFill>
              </a:rPr>
              <a:t>300 million in the </a:t>
            </a:r>
            <a:r>
              <a:rPr lang="en-US" sz="2000" dirty="0" smtClean="0">
                <a:solidFill>
                  <a:prstClr val="black"/>
                </a:solidFill>
              </a:rPr>
              <a:t>country since </a:t>
            </a:r>
            <a:r>
              <a:rPr lang="en-US" sz="2000" dirty="0">
                <a:solidFill>
                  <a:prstClr val="black"/>
                </a:solidFill>
              </a:rPr>
              <a:t>its </a:t>
            </a:r>
            <a:r>
              <a:rPr lang="en-US" sz="2000" dirty="0" smtClean="0">
                <a:solidFill>
                  <a:prstClr val="black"/>
                </a:solidFill>
              </a:rPr>
              <a:t>opening.</a:t>
            </a:r>
          </a:p>
          <a:p>
            <a:pPr lvl="0"/>
            <a:endParaRPr lang="en-US" sz="2000" dirty="0">
              <a:solidFill>
                <a:prstClr val="black"/>
              </a:solidFill>
            </a:endParaRPr>
          </a:p>
          <a:p>
            <a:pPr lvl="0"/>
            <a:r>
              <a:rPr lang="en-US" sz="2000" dirty="0" smtClean="0">
                <a:solidFill>
                  <a:prstClr val="black"/>
                </a:solidFill>
              </a:rPr>
              <a:t>In 2014 the investments were more than US$25 million</a:t>
            </a:r>
            <a:endParaRPr lang="es-NI" sz="2000" dirty="0">
              <a:solidFill>
                <a:prstClr val="black"/>
              </a:solidFill>
            </a:endParaRPr>
          </a:p>
        </p:txBody>
      </p:sp>
    </p:spTree>
    <p:extLst>
      <p:ext uri="{BB962C8B-B14F-4D97-AF65-F5344CB8AC3E}">
        <p14:creationId xmlns:p14="http://schemas.microsoft.com/office/powerpoint/2010/main" val="998802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5164" y="141708"/>
            <a:ext cx="3957815" cy="523220"/>
          </a:xfrm>
          <a:prstGeom prst="rect">
            <a:avLst/>
          </a:prstGeom>
          <a:noFill/>
        </p:spPr>
        <p:txBody>
          <a:bodyPr wrap="square" rtlCol="0">
            <a:spAutoFit/>
          </a:bodyPr>
          <a:lstStyle/>
          <a:p>
            <a:pPr algn="ctr"/>
            <a:r>
              <a:rPr lang="es-NI" sz="2800" b="1" dirty="0" smtClean="0">
                <a:solidFill>
                  <a:schemeClr val="tx2"/>
                </a:solidFill>
              </a:rPr>
              <a:t>Auto </a:t>
            </a:r>
            <a:r>
              <a:rPr lang="es-NI" sz="2800" b="1" dirty="0" err="1">
                <a:solidFill>
                  <a:schemeClr val="tx2"/>
                </a:solidFill>
              </a:rPr>
              <a:t>P</a:t>
            </a:r>
            <a:r>
              <a:rPr lang="es-NI" sz="2800" b="1" dirty="0" err="1" smtClean="0">
                <a:solidFill>
                  <a:schemeClr val="tx2"/>
                </a:solidFill>
              </a:rPr>
              <a:t>arts</a:t>
            </a:r>
            <a:endParaRPr lang="es-NI" sz="2800" b="1" dirty="0">
              <a:solidFill>
                <a:schemeClr val="tx2"/>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9" y="2374509"/>
            <a:ext cx="417195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4438857"/>
            <a:ext cx="3165116" cy="148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539552" y="764704"/>
            <a:ext cx="8280920" cy="12003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2400" b="1" dirty="0" smtClean="0"/>
              <a:t>Exports of automotive harnesses under the free zone regime have risen from 2.7 million in 2002 to 574 million in 2013, an increase of 21.159 percent.</a:t>
            </a:r>
            <a:endParaRPr lang="es-NI" sz="2400" b="1" dirty="0"/>
          </a:p>
        </p:txBody>
      </p:sp>
      <p:sp>
        <p:nvSpPr>
          <p:cNvPr id="5" name="4 Rectángulo"/>
          <p:cNvSpPr/>
          <p:nvPr/>
        </p:nvSpPr>
        <p:spPr>
          <a:xfrm>
            <a:off x="4212979" y="2348880"/>
            <a:ext cx="4787005" cy="1323439"/>
          </a:xfrm>
          <a:prstGeom prst="rect">
            <a:avLst/>
          </a:prstGeom>
        </p:spPr>
        <p:txBody>
          <a:bodyPr wrap="square">
            <a:spAutoFit/>
          </a:bodyPr>
          <a:lstStyle/>
          <a:p>
            <a:r>
              <a:rPr lang="en-US" sz="2000" dirty="0"/>
              <a:t>I</a:t>
            </a:r>
            <a:r>
              <a:rPr lang="en-US" sz="2000" dirty="0" smtClean="0"/>
              <a:t>n 2015, </a:t>
            </a:r>
            <a:r>
              <a:rPr lang="en-US" sz="2000" dirty="0" err="1" smtClean="0"/>
              <a:t>Yazaki</a:t>
            </a:r>
            <a:r>
              <a:rPr lang="en-US" sz="2000" dirty="0" smtClean="0"/>
              <a:t>, located in the city of León, will have 13,700 workers, 3,300 more than 2014, thanks to the expansion of its operations</a:t>
            </a:r>
            <a:endParaRPr lang="es-NI" sz="2000" dirty="0"/>
          </a:p>
        </p:txBody>
      </p:sp>
      <p:sp>
        <p:nvSpPr>
          <p:cNvPr id="6" name="5 Rectángulo"/>
          <p:cNvSpPr/>
          <p:nvPr/>
        </p:nvSpPr>
        <p:spPr>
          <a:xfrm>
            <a:off x="255164" y="4581128"/>
            <a:ext cx="4964908" cy="1323439"/>
          </a:xfrm>
          <a:prstGeom prst="rect">
            <a:avLst/>
          </a:prstGeom>
        </p:spPr>
        <p:txBody>
          <a:bodyPr wrap="square">
            <a:spAutoFit/>
          </a:bodyPr>
          <a:lstStyle/>
          <a:p>
            <a:r>
              <a:rPr lang="en-US" sz="2000" dirty="0" smtClean="0"/>
              <a:t>It employs 1,400 people.  It is expected that in 2015 employment  will rise to between 1,700 and 1,800 people in the production of harnesses and auto parts.</a:t>
            </a:r>
            <a:endParaRPr lang="es-NI" sz="2000" dirty="0"/>
          </a:p>
        </p:txBody>
      </p:sp>
    </p:spTree>
    <p:extLst>
      <p:ext uri="{BB962C8B-B14F-4D97-AF65-F5344CB8AC3E}">
        <p14:creationId xmlns:p14="http://schemas.microsoft.com/office/powerpoint/2010/main" val="3691397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76256" y="471438"/>
            <a:ext cx="2088740" cy="5693866"/>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en-US" sz="2000" dirty="0"/>
              <a:t>"Another issue that is drawing international attention is </a:t>
            </a:r>
            <a:r>
              <a:rPr lang="en-US" sz="2000" dirty="0" smtClean="0"/>
              <a:t>the project of construction of Nicaragua Canal, </a:t>
            </a:r>
            <a:r>
              <a:rPr lang="en-US" sz="2000" dirty="0"/>
              <a:t>an initiative that the government of President Daniel Ortega seeks to develop in order to compete with Panama and offer an alternative to the transport of goods'</a:t>
            </a:r>
            <a:endParaRPr lang="es-NI" sz="2000" dirty="0"/>
          </a:p>
        </p:txBody>
      </p:sp>
      <p:sp>
        <p:nvSpPr>
          <p:cNvPr id="4" name="3 Marcador de número de diapositiva"/>
          <p:cNvSpPr>
            <a:spLocks noGrp="1"/>
          </p:cNvSpPr>
          <p:nvPr>
            <p:ph type="sldNum" sz="quarter" idx="12"/>
          </p:nvPr>
        </p:nvSpPr>
        <p:spPr/>
        <p:txBody>
          <a:bodyPr/>
          <a:lstStyle/>
          <a:p>
            <a:fld id="{585D2EFA-1F26-4487-98F7-82E15974CC88}" type="slidenum">
              <a:rPr lang="es-ES" smtClean="0"/>
              <a:pPr/>
              <a:t>25</a:t>
            </a:fld>
            <a:endParaRPr lang="es-ES"/>
          </a:p>
        </p:txBody>
      </p:sp>
      <p:pic>
        <p:nvPicPr>
          <p:cNvPr id="1028" name="Picture 4" descr="http://www.el19digital.com/files/articulos/45832.png"/>
          <p:cNvPicPr>
            <a:picLocks noChangeAspect="1" noChangeArrowheads="1"/>
          </p:cNvPicPr>
          <p:nvPr/>
        </p:nvPicPr>
        <p:blipFill rotWithShape="1">
          <a:blip r:embed="rId2">
            <a:extLst>
              <a:ext uri="{28A0092B-C50C-407E-A947-70E740481C1C}">
                <a14:useLocalDpi xmlns:a14="http://schemas.microsoft.com/office/drawing/2010/main" val="0"/>
              </a:ext>
            </a:extLst>
          </a:blip>
          <a:srcRect l="21454" r="21511"/>
          <a:stretch/>
        </p:blipFill>
        <p:spPr bwMode="auto">
          <a:xfrm>
            <a:off x="2987824" y="481906"/>
            <a:ext cx="3742469" cy="547260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1520" y="260647"/>
            <a:ext cx="2592288" cy="31700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000" dirty="0"/>
              <a:t>"The policies of the government of Daniel Ortega continue attracting even more investment and interest by international companies especially Chinese, Russian and American"</a:t>
            </a:r>
            <a:endParaRPr lang="es-NI" sz="2000" dirty="0"/>
          </a:p>
        </p:txBody>
      </p:sp>
      <p:sp>
        <p:nvSpPr>
          <p:cNvPr id="6" name="5 Rectángulo"/>
          <p:cNvSpPr/>
          <p:nvPr/>
        </p:nvSpPr>
        <p:spPr>
          <a:xfrm>
            <a:off x="179512" y="4437112"/>
            <a:ext cx="2592288" cy="213904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900" dirty="0"/>
              <a:t>"Nicaragua is now an interesting destination for business because of the consensus reached between the government and the private sector"</a:t>
            </a:r>
            <a:endParaRPr lang="es-NI" sz="1900" dirty="0"/>
          </a:p>
        </p:txBody>
      </p:sp>
      <p:sp>
        <p:nvSpPr>
          <p:cNvPr id="2" name="1 CuadroTexto"/>
          <p:cNvSpPr txBox="1"/>
          <p:nvPr/>
        </p:nvSpPr>
        <p:spPr>
          <a:xfrm>
            <a:off x="2987825" y="6021288"/>
            <a:ext cx="3742468" cy="707886"/>
          </a:xfrm>
          <a:prstGeom prst="rect">
            <a:avLst/>
          </a:prstGeom>
          <a:noFill/>
        </p:spPr>
        <p:txBody>
          <a:bodyPr wrap="square" rtlCol="0">
            <a:spAutoFit/>
          </a:bodyPr>
          <a:lstStyle/>
          <a:p>
            <a:pPr algn="ctr"/>
            <a:r>
              <a:rPr lang="es-NI" sz="2000" b="1" dirty="0" smtClean="0">
                <a:solidFill>
                  <a:srgbClr val="C00000"/>
                </a:solidFill>
              </a:rPr>
              <a:t>FORBES MAGAZINE FOR CENTRAL AMERICA IN JULY, 2014</a:t>
            </a:r>
            <a:endParaRPr lang="es-NI" sz="2000" b="1" dirty="0">
              <a:solidFill>
                <a:srgbClr val="C00000"/>
              </a:solidFill>
            </a:endParaRPr>
          </a:p>
        </p:txBody>
      </p:sp>
    </p:spTree>
    <p:extLst>
      <p:ext uri="{BB962C8B-B14F-4D97-AF65-F5344CB8AC3E}">
        <p14:creationId xmlns:p14="http://schemas.microsoft.com/office/powerpoint/2010/main" val="4007002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585D2EFA-1F26-4487-98F7-82E15974CC88}" type="slidenum">
              <a:rPr lang="es-ES" smtClean="0"/>
              <a:pPr/>
              <a:t>26</a:t>
            </a:fld>
            <a:endParaRPr lang="es-ES"/>
          </a:p>
        </p:txBody>
      </p:sp>
      <p:sp>
        <p:nvSpPr>
          <p:cNvPr id="3" name="2 CuadroTexto"/>
          <p:cNvSpPr txBox="1"/>
          <p:nvPr/>
        </p:nvSpPr>
        <p:spPr>
          <a:xfrm>
            <a:off x="3347865" y="2060848"/>
            <a:ext cx="184692" cy="369314"/>
          </a:xfrm>
          <a:prstGeom prst="rect">
            <a:avLst/>
          </a:prstGeom>
          <a:noFill/>
        </p:spPr>
        <p:txBody>
          <a:bodyPr wrap="none" lIns="91421" tIns="45711" rIns="91421" bIns="45711" rtlCol="0">
            <a:spAutoFit/>
          </a:bodyPr>
          <a:lstStyle/>
          <a:p>
            <a:endParaRPr lang="en-US" dirty="0"/>
          </a:p>
        </p:txBody>
      </p:sp>
      <p:pic>
        <p:nvPicPr>
          <p:cNvPr id="4" name="Picture 6" descr="C:\Users\esanchez\AppData\Local\Microsoft\Windows\Temporary Internet Files\Content.Outlook\2TEH5N1C\Laguna-de-Apoyo.jpg"/>
          <p:cNvPicPr>
            <a:picLocks noChangeAspect="1" noChangeArrowheads="1"/>
          </p:cNvPicPr>
          <p:nvPr/>
        </p:nvPicPr>
        <p:blipFill>
          <a:blip r:embed="rId2" cstate="print"/>
          <a:srcRect/>
          <a:stretch>
            <a:fillRect/>
          </a:stretch>
        </p:blipFill>
        <p:spPr bwMode="auto">
          <a:xfrm>
            <a:off x="0" y="0"/>
            <a:ext cx="9144000" cy="6885384"/>
          </a:xfrm>
          <a:prstGeom prst="rect">
            <a:avLst/>
          </a:prstGeom>
          <a:noFill/>
        </p:spPr>
      </p:pic>
      <p:sp>
        <p:nvSpPr>
          <p:cNvPr id="5" name="4 CuadroTexto"/>
          <p:cNvSpPr txBox="1"/>
          <p:nvPr/>
        </p:nvSpPr>
        <p:spPr>
          <a:xfrm>
            <a:off x="4139953" y="6597352"/>
            <a:ext cx="184692" cy="369314"/>
          </a:xfrm>
          <a:prstGeom prst="rect">
            <a:avLst/>
          </a:prstGeom>
          <a:noFill/>
        </p:spPr>
        <p:txBody>
          <a:bodyPr wrap="none" lIns="91421" tIns="45711" rIns="91421" bIns="45711" rtlCol="0">
            <a:spAutoFit/>
          </a:bodyPr>
          <a:lstStyle/>
          <a:p>
            <a:endParaRPr lang="en-US" dirty="0"/>
          </a:p>
        </p:txBody>
      </p:sp>
      <p:sp>
        <p:nvSpPr>
          <p:cNvPr id="7" name="5 Título"/>
          <p:cNvSpPr txBox="1">
            <a:spLocks/>
          </p:cNvSpPr>
          <p:nvPr/>
        </p:nvSpPr>
        <p:spPr>
          <a:xfrm>
            <a:off x="1684785" y="5160352"/>
            <a:ext cx="7484368" cy="1506091"/>
          </a:xfrm>
          <a:prstGeom prst="rect">
            <a:avLst/>
          </a:prstGeom>
          <a:noFill/>
          <a:ln w="9525" cap="flat" cmpd="sng" algn="ctr">
            <a:noFill/>
            <a:prstDash val="solid"/>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91421" tIns="45711" rIns="91421" bIns="45711">
            <a:normAutofit fontScale="90000" lnSpcReduction="10000"/>
          </a:bodyPr>
          <a:lstStyle/>
          <a:p>
            <a:pPr lvl="1" indent="-342830">
              <a:lnSpc>
                <a:spcPct val="90000"/>
              </a:lnSpc>
              <a:spcBef>
                <a:spcPct val="20000"/>
              </a:spcBef>
              <a:buFont typeface="Arial" pitchFamily="34" charset="0"/>
              <a:buChar char="•"/>
            </a:pPr>
            <a:r>
              <a:rPr lang="en-US" sz="3400" b="1" dirty="0">
                <a:solidFill>
                  <a:schemeClr val="bg1"/>
                </a:solidFill>
                <a:latin typeface="+mj-lt"/>
              </a:rPr>
              <a:t>ACTION:</a:t>
            </a:r>
            <a:br>
              <a:rPr lang="en-US" sz="3400" b="1" dirty="0">
                <a:solidFill>
                  <a:schemeClr val="bg1"/>
                </a:solidFill>
                <a:latin typeface="+mj-lt"/>
              </a:rPr>
            </a:br>
            <a:r>
              <a:rPr lang="en-US" sz="4400" b="1" dirty="0">
                <a:solidFill>
                  <a:srgbClr val="FFFF00"/>
                </a:solidFill>
                <a:latin typeface="+mj-lt"/>
              </a:rPr>
              <a:t>THE CONSTRUCTION OF THE GRAND INTEROCEANIC CANAL</a:t>
            </a:r>
          </a:p>
        </p:txBody>
      </p:sp>
      <p:sp>
        <p:nvSpPr>
          <p:cNvPr id="8" name="6 Marcador de texto"/>
          <p:cNvSpPr txBox="1">
            <a:spLocks/>
          </p:cNvSpPr>
          <p:nvPr/>
        </p:nvSpPr>
        <p:spPr>
          <a:xfrm>
            <a:off x="0" y="3010294"/>
            <a:ext cx="6301208" cy="1944216"/>
          </a:xfrm>
          <a:prstGeom prst="rect">
            <a:avLst/>
          </a:prstGeom>
          <a:noFill/>
          <a:ln w="9525" cap="flat" cmpd="sng" algn="ctr">
            <a:noFill/>
            <a:prstDash val="solid"/>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91421" tIns="45711" rIns="91421" bIns="45711">
            <a:noAutofit/>
          </a:bodyPr>
          <a:lstStyle/>
          <a:p>
            <a:pPr marL="342830" indent="-342830">
              <a:lnSpc>
                <a:spcPct val="90000"/>
              </a:lnSpc>
              <a:buFont typeface="Arial" pitchFamily="34" charset="0"/>
              <a:buChar char="•"/>
              <a:defRPr/>
            </a:pPr>
            <a:r>
              <a:rPr lang="en-US" sz="3200" b="1" dirty="0">
                <a:solidFill>
                  <a:schemeClr val="bg1"/>
                </a:solidFill>
                <a:latin typeface="+mj-lt"/>
              </a:rPr>
              <a:t>STRATEGY:</a:t>
            </a:r>
          </a:p>
          <a:p>
            <a:pPr marL="342830" indent="9523">
              <a:lnSpc>
                <a:spcPct val="90000"/>
              </a:lnSpc>
            </a:pPr>
            <a:r>
              <a:rPr lang="en-US" sz="3200" b="1" dirty="0">
                <a:solidFill>
                  <a:srgbClr val="FFFF00"/>
                </a:solidFill>
                <a:latin typeface="+mj-lt"/>
              </a:rPr>
              <a:t>TAKE ADVANTAGE OF GEOGRAPHICAL POSITION AND WATER RESOURCES</a:t>
            </a:r>
            <a:endParaRPr lang="es-NI" sz="3200" b="1" dirty="0">
              <a:solidFill>
                <a:srgbClr val="FFFF00"/>
              </a:solidFill>
              <a:latin typeface="+mj-lt"/>
            </a:endParaRPr>
          </a:p>
        </p:txBody>
      </p:sp>
      <p:sp>
        <p:nvSpPr>
          <p:cNvPr id="9" name="8 CuadroTexto"/>
          <p:cNvSpPr txBox="1"/>
          <p:nvPr/>
        </p:nvSpPr>
        <p:spPr>
          <a:xfrm>
            <a:off x="2915816" y="332656"/>
            <a:ext cx="6120680" cy="2677638"/>
          </a:xfrm>
          <a:prstGeom prst="rect">
            <a:avLst/>
          </a:prstGeom>
          <a:noFill/>
        </p:spPr>
        <p:txBody>
          <a:bodyPr wrap="square" lIns="91421" tIns="45711" rIns="91421" bIns="45711" rtlCol="0">
            <a:spAutoFit/>
          </a:bodyPr>
          <a:lstStyle/>
          <a:p>
            <a:r>
              <a:rPr lang="en-US" sz="2400" b="1" dirty="0">
                <a:solidFill>
                  <a:srgbClr val="C00000"/>
                </a:solidFill>
              </a:rPr>
              <a:t>WE ARE GROWING AT 5% BUT TO MEET THE BASIC NEEDS OF NICARAGUAN PEOPLE WOULD HAVE TO GROW AT 8% AND 10% OR MORE TO ERRADICATE EXTREME POVERTY, REFOREST THE COUNTRY, TO ADAPT TO CLIMATE CHANGE AND INCREASING THE RESILIENCE OF OUR ECOSYSTEM</a:t>
            </a:r>
          </a:p>
        </p:txBody>
      </p:sp>
    </p:spTree>
    <p:extLst>
      <p:ext uri="{BB962C8B-B14F-4D97-AF65-F5344CB8AC3E}">
        <p14:creationId xmlns:p14="http://schemas.microsoft.com/office/powerpoint/2010/main" val="19999163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C083A2AC-CD80-4825-B008-E2C469094034}" type="slidenum">
              <a:rPr lang="es-ES" smtClean="0"/>
              <a:pPr/>
              <a:t>27</a:t>
            </a:fld>
            <a:endParaRPr lang="es-ES"/>
          </a:p>
        </p:txBody>
      </p:sp>
      <p:pic>
        <p:nvPicPr>
          <p:cNvPr id="5" name="4 Imagen" descr="Río Escondido.jpg"/>
          <p:cNvPicPr>
            <a:picLocks noChangeAspect="1"/>
          </p:cNvPicPr>
          <p:nvPr/>
        </p:nvPicPr>
        <p:blipFill>
          <a:blip r:embed="rId2" cstate="print"/>
          <a:stretch>
            <a:fillRect/>
          </a:stretch>
        </p:blipFill>
        <p:spPr>
          <a:xfrm>
            <a:off x="0" y="0"/>
            <a:ext cx="9144000" cy="6858000"/>
          </a:xfrm>
          <a:prstGeom prst="rect">
            <a:avLst/>
          </a:prstGeom>
        </p:spPr>
      </p:pic>
      <p:sp>
        <p:nvSpPr>
          <p:cNvPr id="2" name="1 Título"/>
          <p:cNvSpPr>
            <a:spLocks noGrp="1"/>
          </p:cNvSpPr>
          <p:nvPr>
            <p:ph type="title"/>
          </p:nvPr>
        </p:nvSpPr>
        <p:spPr>
          <a:xfrm>
            <a:off x="722313" y="4659214"/>
            <a:ext cx="7772400" cy="1362075"/>
          </a:xfrm>
        </p:spPr>
        <p:txBody>
          <a:bodyPr>
            <a:normAutofit/>
          </a:bodyPr>
          <a:lstStyle/>
          <a:p>
            <a:r>
              <a:rPr lang="en-US" dirty="0">
                <a:solidFill>
                  <a:schemeClr val="bg1"/>
                </a:solidFill>
              </a:rPr>
              <a:t>WHAT ARE THE EXPECTED ECONOMIC AND SOCIAL IMPACTS?</a:t>
            </a:r>
            <a:endParaRPr lang="es-ES" dirty="0">
              <a:solidFill>
                <a:schemeClr val="bg1"/>
              </a:solidFill>
            </a:endParaRPr>
          </a:p>
        </p:txBody>
      </p:sp>
    </p:spTree>
    <p:extLst>
      <p:ext uri="{BB962C8B-B14F-4D97-AF65-F5344CB8AC3E}">
        <p14:creationId xmlns:p14="http://schemas.microsoft.com/office/powerpoint/2010/main" val="31573850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16633"/>
            <a:ext cx="9144000" cy="576064"/>
          </a:xfrm>
        </p:spPr>
        <p:txBody>
          <a:bodyPr vert="horz" lIns="91412" tIns="45706" rIns="91412" bIns="45706" rtlCol="0" anchor="ctr">
            <a:noAutofit/>
          </a:bodyPr>
          <a:lstStyle/>
          <a:p>
            <a:r>
              <a:rPr lang="en-US" sz="2100" b="1" dirty="0">
                <a:solidFill>
                  <a:srgbClr val="C00000"/>
                </a:solidFill>
              </a:rPr>
              <a:t>THE GRAND INTEROCEANIC CANAL OF NICARAGUA</a:t>
            </a:r>
            <a:r>
              <a:rPr lang="es-ES" sz="2100" b="1" dirty="0">
                <a:solidFill>
                  <a:srgbClr val="C00000"/>
                </a:solidFill>
              </a:rPr>
              <a:t>: M</a:t>
            </a:r>
            <a:r>
              <a:rPr lang="en-US" sz="2100" b="1" dirty="0">
                <a:solidFill>
                  <a:srgbClr val="C00000"/>
                </a:solidFill>
              </a:rPr>
              <a:t>AIN IMPACTS EXPECTED</a:t>
            </a:r>
            <a:endParaRPr lang="es-ES" sz="2100" b="1" dirty="0">
              <a:solidFill>
                <a:srgbClr val="C00000"/>
              </a:solidFill>
            </a:endParaRPr>
          </a:p>
        </p:txBody>
      </p:sp>
      <p:sp>
        <p:nvSpPr>
          <p:cNvPr id="4" name="3 Marcador de número de diapositiva"/>
          <p:cNvSpPr>
            <a:spLocks noGrp="1"/>
          </p:cNvSpPr>
          <p:nvPr>
            <p:ph type="sldNum" sz="quarter" idx="12"/>
          </p:nvPr>
        </p:nvSpPr>
        <p:spPr/>
        <p:txBody>
          <a:bodyPr/>
          <a:lstStyle/>
          <a:p>
            <a:fld id="{C083A2AC-CD80-4825-B008-E2C469094034}" type="slidenum">
              <a:rPr lang="es-ES" smtClean="0"/>
              <a:pPr/>
              <a:t>28</a:t>
            </a:fld>
            <a:endParaRPr lang="es-ES"/>
          </a:p>
        </p:txBody>
      </p:sp>
      <p:graphicFrame>
        <p:nvGraphicFramePr>
          <p:cNvPr id="33" name="32 Diagrama"/>
          <p:cNvGraphicFramePr/>
          <p:nvPr>
            <p:extLst>
              <p:ext uri="{D42A27DB-BD31-4B8C-83A1-F6EECF244321}">
                <p14:modId xmlns:p14="http://schemas.microsoft.com/office/powerpoint/2010/main" val="1950101529"/>
              </p:ext>
            </p:extLst>
          </p:nvPr>
        </p:nvGraphicFramePr>
        <p:xfrm>
          <a:off x="179512" y="4149080"/>
          <a:ext cx="4536504" cy="2448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33 Rectángulo"/>
          <p:cNvSpPr/>
          <p:nvPr/>
        </p:nvSpPr>
        <p:spPr>
          <a:xfrm>
            <a:off x="2629201" y="6202197"/>
            <a:ext cx="2272763" cy="323147"/>
          </a:xfrm>
          <a:prstGeom prst="rect">
            <a:avLst/>
          </a:prstGeom>
        </p:spPr>
        <p:style>
          <a:lnRef idx="1">
            <a:schemeClr val="accent3"/>
          </a:lnRef>
          <a:fillRef idx="2">
            <a:schemeClr val="accent3"/>
          </a:fillRef>
          <a:effectRef idx="1">
            <a:schemeClr val="accent3"/>
          </a:effectRef>
          <a:fontRef idx="minor">
            <a:schemeClr val="dk1"/>
          </a:fontRef>
        </p:style>
        <p:txBody>
          <a:bodyPr wrap="none" lIns="91421" tIns="45711" rIns="91421" bIns="45711">
            <a:spAutoFit/>
          </a:bodyPr>
          <a:lstStyle/>
          <a:p>
            <a:r>
              <a:rPr lang="en-US" sz="1500" b="1"/>
              <a:t>+115.10% more than 2013</a:t>
            </a:r>
          </a:p>
        </p:txBody>
      </p:sp>
      <p:pic>
        <p:nvPicPr>
          <p:cNvPr id="63" name="62 Imagen" descr="Proyección Pobreza.jpg"/>
          <p:cNvPicPr>
            <a:picLocks noChangeAspect="1"/>
          </p:cNvPicPr>
          <p:nvPr/>
        </p:nvPicPr>
        <p:blipFill>
          <a:blip r:embed="rId7" cstate="print">
            <a:lum bright="-10000" contrast="20000"/>
          </a:blip>
          <a:stretch>
            <a:fillRect/>
          </a:stretch>
        </p:blipFill>
        <p:spPr>
          <a:xfrm>
            <a:off x="4932040" y="3573017"/>
            <a:ext cx="3888432" cy="3024336"/>
          </a:xfrm>
          <a:prstGeom prst="rect">
            <a:avLst/>
          </a:prstGeom>
        </p:spPr>
      </p:pic>
      <p:sp>
        <p:nvSpPr>
          <p:cNvPr id="36" name="35 Rectángulo"/>
          <p:cNvSpPr/>
          <p:nvPr/>
        </p:nvSpPr>
        <p:spPr>
          <a:xfrm>
            <a:off x="5040000" y="3528000"/>
            <a:ext cx="1728192" cy="369314"/>
          </a:xfrm>
          <a:prstGeom prst="rect">
            <a:avLst/>
          </a:prstGeom>
          <a:solidFill>
            <a:schemeClr val="bg1"/>
          </a:solidFill>
        </p:spPr>
        <p:txBody>
          <a:bodyPr wrap="square" lIns="91421" tIns="45711" rIns="91421" bIns="45711">
            <a:spAutoFit/>
          </a:bodyPr>
          <a:lstStyle/>
          <a:p>
            <a:r>
              <a:rPr lang="en-US" sz="900" b="1" dirty="0"/>
              <a:t>General Poverty in Nicaragua  (</a:t>
            </a:r>
            <a:r>
              <a:rPr lang="en-US" sz="900" b="1" i="1" dirty="0"/>
              <a:t>Percentage points</a:t>
            </a:r>
            <a:r>
              <a:rPr lang="en-US" sz="900" b="1" dirty="0"/>
              <a:t>)</a:t>
            </a:r>
          </a:p>
        </p:txBody>
      </p:sp>
      <p:sp>
        <p:nvSpPr>
          <p:cNvPr id="37" name="36 Rectángulo"/>
          <p:cNvSpPr/>
          <p:nvPr/>
        </p:nvSpPr>
        <p:spPr>
          <a:xfrm>
            <a:off x="6948264" y="3528000"/>
            <a:ext cx="1728192" cy="369314"/>
          </a:xfrm>
          <a:prstGeom prst="rect">
            <a:avLst/>
          </a:prstGeom>
          <a:solidFill>
            <a:schemeClr val="bg1"/>
          </a:solidFill>
        </p:spPr>
        <p:txBody>
          <a:bodyPr wrap="square" lIns="91421" tIns="45711" rIns="91421" bIns="45711">
            <a:spAutoFit/>
          </a:bodyPr>
          <a:lstStyle/>
          <a:p>
            <a:r>
              <a:rPr lang="en-US" sz="900" b="1" dirty="0"/>
              <a:t>Extreme Poverty in Nicaragua  (</a:t>
            </a:r>
            <a:r>
              <a:rPr lang="en-US" sz="900" b="1" i="1" dirty="0"/>
              <a:t>Percentage points</a:t>
            </a:r>
            <a:r>
              <a:rPr lang="en-US" sz="900" b="1" dirty="0"/>
              <a:t>)</a:t>
            </a:r>
          </a:p>
        </p:txBody>
      </p:sp>
      <p:sp>
        <p:nvSpPr>
          <p:cNvPr id="38" name="37 Rectángulo"/>
          <p:cNvSpPr/>
          <p:nvPr/>
        </p:nvSpPr>
        <p:spPr>
          <a:xfrm>
            <a:off x="5580112" y="3933056"/>
            <a:ext cx="1296144" cy="600146"/>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lIns="53989" tIns="45711" rIns="53989" bIns="45711">
            <a:spAutoFit/>
          </a:bodyPr>
          <a:lstStyle/>
          <a:p>
            <a:r>
              <a:rPr lang="en-US" sz="1100" b="1" dirty="0"/>
              <a:t>403,583 people out of general poverty by 2018</a:t>
            </a:r>
            <a:endParaRPr lang="es-ES" sz="1100" b="1" dirty="0"/>
          </a:p>
        </p:txBody>
      </p:sp>
      <p:sp>
        <p:nvSpPr>
          <p:cNvPr id="39" name="38 Rectángulo"/>
          <p:cNvSpPr/>
          <p:nvPr/>
        </p:nvSpPr>
        <p:spPr>
          <a:xfrm>
            <a:off x="7524328" y="4027729"/>
            <a:ext cx="1296144" cy="769423"/>
          </a:xfrm>
          <a:prstGeom prst="rect">
            <a:avLst/>
          </a:prstGeom>
          <a:solidFill>
            <a:schemeClr val="accent4">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lIns="53989" tIns="45711" rIns="53989" bIns="45711">
            <a:spAutoFit/>
          </a:bodyPr>
          <a:lstStyle/>
          <a:p>
            <a:r>
              <a:rPr lang="en-US" sz="1100" b="1" dirty="0"/>
              <a:t>The multiplier effect will further reduce extreme poverty in later years</a:t>
            </a:r>
            <a:endParaRPr lang="es-ES" sz="1100" b="1" dirty="0"/>
          </a:p>
        </p:txBody>
      </p:sp>
      <p:sp>
        <p:nvSpPr>
          <p:cNvPr id="40" name="39 Rectángulo"/>
          <p:cNvSpPr/>
          <p:nvPr/>
        </p:nvSpPr>
        <p:spPr>
          <a:xfrm>
            <a:off x="7162399" y="5373214"/>
            <a:ext cx="1010001" cy="720081"/>
          </a:xfrm>
          <a:prstGeom prst="rect">
            <a:avLst/>
          </a:prstGeom>
        </p:spPr>
        <p:style>
          <a:lnRef idx="1">
            <a:schemeClr val="accent6"/>
          </a:lnRef>
          <a:fillRef idx="2">
            <a:schemeClr val="accent6"/>
          </a:fillRef>
          <a:effectRef idx="1">
            <a:schemeClr val="accent6"/>
          </a:effectRef>
          <a:fontRef idx="minor">
            <a:schemeClr val="dk1"/>
          </a:fontRef>
        </p:style>
        <p:txBody>
          <a:bodyPr wrap="square" lIns="91421" tIns="45711" rIns="91421" bIns="45711">
            <a:spAutoFit/>
          </a:bodyPr>
          <a:lstStyle/>
          <a:p>
            <a:r>
              <a:rPr lang="en-US" sz="1000" b="1" dirty="0"/>
              <a:t>353,935 people out of extreme poverty by 2018</a:t>
            </a:r>
            <a:endParaRPr lang="es-ES" sz="1000" b="1" dirty="0"/>
          </a:p>
        </p:txBody>
      </p:sp>
      <p:graphicFrame>
        <p:nvGraphicFramePr>
          <p:cNvPr id="23" name="1 Gráfico"/>
          <p:cNvGraphicFramePr>
            <a:graphicFrameLocks noGrp="1"/>
          </p:cNvGraphicFramePr>
          <p:nvPr>
            <p:extLst>
              <p:ext uri="{D42A27DB-BD31-4B8C-83A1-F6EECF244321}">
                <p14:modId xmlns:p14="http://schemas.microsoft.com/office/powerpoint/2010/main" val="3158577605"/>
              </p:ext>
            </p:extLst>
          </p:nvPr>
        </p:nvGraphicFramePr>
        <p:xfrm>
          <a:off x="4355976" y="764704"/>
          <a:ext cx="4608512" cy="2808312"/>
        </p:xfrm>
        <a:graphic>
          <a:graphicData uri="http://schemas.openxmlformats.org/drawingml/2006/chart">
            <c:chart xmlns:c="http://schemas.openxmlformats.org/drawingml/2006/chart" xmlns:r="http://schemas.openxmlformats.org/officeDocument/2006/relationships" r:id="rId8"/>
          </a:graphicData>
        </a:graphic>
      </p:graphicFrame>
      <p:sp>
        <p:nvSpPr>
          <p:cNvPr id="27" name="26 CuadroTexto"/>
          <p:cNvSpPr txBox="1"/>
          <p:nvPr/>
        </p:nvSpPr>
        <p:spPr>
          <a:xfrm>
            <a:off x="7689831" y="1507850"/>
            <a:ext cx="369294" cy="899351"/>
          </a:xfrm>
          <a:prstGeom prst="rect">
            <a:avLst/>
          </a:prstGeom>
          <a:noFill/>
        </p:spPr>
        <p:txBody>
          <a:bodyPr vert="vert270" wrap="square" lIns="91421" tIns="45711" rIns="91421" bIns="45711" rtlCol="0">
            <a:spAutoFit/>
          </a:bodyPr>
          <a:lstStyle/>
          <a:p>
            <a:r>
              <a:rPr lang="es-ES" sz="1200" b="1" dirty="0">
                <a:solidFill>
                  <a:schemeClr val="bg1"/>
                </a:solidFill>
              </a:rPr>
              <a:t>+945,410</a:t>
            </a:r>
          </a:p>
        </p:txBody>
      </p:sp>
      <p:sp>
        <p:nvSpPr>
          <p:cNvPr id="41" name="40 CuadroTexto"/>
          <p:cNvSpPr txBox="1"/>
          <p:nvPr/>
        </p:nvSpPr>
        <p:spPr>
          <a:xfrm>
            <a:off x="8241732" y="1305624"/>
            <a:ext cx="369294" cy="1039055"/>
          </a:xfrm>
          <a:prstGeom prst="rect">
            <a:avLst/>
          </a:prstGeom>
          <a:noFill/>
        </p:spPr>
        <p:txBody>
          <a:bodyPr vert="vert270" wrap="square" lIns="91421" tIns="45711" rIns="91421" bIns="45711" rtlCol="0">
            <a:spAutoFit/>
          </a:bodyPr>
          <a:lstStyle/>
          <a:p>
            <a:r>
              <a:rPr lang="es-ES" sz="1200" b="1" dirty="0">
                <a:solidFill>
                  <a:schemeClr val="bg1"/>
                </a:solidFill>
              </a:rPr>
              <a:t>+1,264,535</a:t>
            </a:r>
          </a:p>
        </p:txBody>
      </p:sp>
      <p:sp>
        <p:nvSpPr>
          <p:cNvPr id="24" name="23 CuadroTexto"/>
          <p:cNvSpPr txBox="1"/>
          <p:nvPr/>
        </p:nvSpPr>
        <p:spPr>
          <a:xfrm>
            <a:off x="6083066" y="2339934"/>
            <a:ext cx="369294" cy="899351"/>
          </a:xfrm>
          <a:prstGeom prst="rect">
            <a:avLst/>
          </a:prstGeom>
          <a:noFill/>
        </p:spPr>
        <p:txBody>
          <a:bodyPr vert="vert270" wrap="square" lIns="91421" tIns="45711" rIns="91421" bIns="45711" rtlCol="0">
            <a:spAutoFit/>
          </a:bodyPr>
          <a:lstStyle/>
          <a:p>
            <a:r>
              <a:rPr lang="es-ES" sz="1200" b="1" dirty="0">
                <a:solidFill>
                  <a:schemeClr val="bg1"/>
                </a:solidFill>
              </a:rPr>
              <a:t>+185,638</a:t>
            </a:r>
          </a:p>
        </p:txBody>
      </p:sp>
      <p:sp>
        <p:nvSpPr>
          <p:cNvPr id="25" name="24 CuadroTexto"/>
          <p:cNvSpPr txBox="1"/>
          <p:nvPr/>
        </p:nvSpPr>
        <p:spPr>
          <a:xfrm>
            <a:off x="6732240" y="2177819"/>
            <a:ext cx="369294" cy="899351"/>
          </a:xfrm>
          <a:prstGeom prst="rect">
            <a:avLst/>
          </a:prstGeom>
          <a:noFill/>
        </p:spPr>
        <p:txBody>
          <a:bodyPr vert="vert270" wrap="square" lIns="91421" tIns="45711" rIns="91421" bIns="45711" rtlCol="0">
            <a:spAutoFit/>
          </a:bodyPr>
          <a:lstStyle/>
          <a:p>
            <a:r>
              <a:rPr lang="es-ES" sz="1200" b="1" dirty="0">
                <a:solidFill>
                  <a:schemeClr val="bg1"/>
                </a:solidFill>
              </a:rPr>
              <a:t>+355,589</a:t>
            </a:r>
          </a:p>
        </p:txBody>
      </p:sp>
      <p:sp>
        <p:nvSpPr>
          <p:cNvPr id="26" name="25 CuadroTexto"/>
          <p:cNvSpPr txBox="1"/>
          <p:nvPr/>
        </p:nvSpPr>
        <p:spPr>
          <a:xfrm>
            <a:off x="7162399" y="1710077"/>
            <a:ext cx="369294" cy="899351"/>
          </a:xfrm>
          <a:prstGeom prst="rect">
            <a:avLst/>
          </a:prstGeom>
          <a:noFill/>
        </p:spPr>
        <p:txBody>
          <a:bodyPr vert="vert270" wrap="square" lIns="91421" tIns="45711" rIns="91421" bIns="45711" rtlCol="0">
            <a:spAutoFit/>
          </a:bodyPr>
          <a:lstStyle/>
          <a:p>
            <a:r>
              <a:rPr lang="es-ES" sz="1200" b="1" dirty="0">
                <a:solidFill>
                  <a:schemeClr val="bg1"/>
                </a:solidFill>
              </a:rPr>
              <a:t>+640,791</a:t>
            </a:r>
          </a:p>
        </p:txBody>
      </p:sp>
      <p:sp>
        <p:nvSpPr>
          <p:cNvPr id="31" name="30 Rectángulo"/>
          <p:cNvSpPr/>
          <p:nvPr/>
        </p:nvSpPr>
        <p:spPr>
          <a:xfrm>
            <a:off x="5076056" y="1052736"/>
            <a:ext cx="2025478" cy="957545"/>
          </a:xfrm>
          <a:prstGeom prst="rect">
            <a:avLst/>
          </a:prstGeom>
          <a:noFill/>
          <a:ln cap="rnd"/>
        </p:spPr>
        <p:style>
          <a:lnRef idx="2">
            <a:schemeClr val="accent2"/>
          </a:lnRef>
          <a:fillRef idx="1">
            <a:schemeClr val="lt1"/>
          </a:fillRef>
          <a:effectRef idx="0">
            <a:schemeClr val="accent2"/>
          </a:effectRef>
          <a:fontRef idx="minor">
            <a:schemeClr val="dk1"/>
          </a:fontRef>
        </p:style>
        <p:txBody>
          <a:bodyPr spcFirstLastPara="0" vert="horz" wrap="square" lIns="35992" tIns="35992" rIns="35992" bIns="35992" numCol="1" spcCol="1270" anchor="ctr" anchorCtr="0">
            <a:spAutoFit/>
          </a:bodyPr>
          <a:lstStyle/>
          <a:p>
            <a:pPr algn="ctr" defTabSz="799935">
              <a:lnSpc>
                <a:spcPct val="90000"/>
              </a:lnSpc>
              <a:spcBef>
                <a:spcPct val="0"/>
              </a:spcBef>
              <a:spcAft>
                <a:spcPct val="35000"/>
              </a:spcAft>
            </a:pPr>
            <a:r>
              <a:rPr lang="en-US" sz="1000" b="1" u="sng" dirty="0">
                <a:solidFill>
                  <a:srgbClr val="C00000"/>
                </a:solidFill>
              </a:rPr>
              <a:t>5th year (2018)</a:t>
            </a:r>
          </a:p>
          <a:p>
            <a:pPr marL="177764" lvl="1" indent="-84120" defTabSz="444408">
              <a:lnSpc>
                <a:spcPct val="90000"/>
              </a:lnSpc>
              <a:spcBef>
                <a:spcPct val="0"/>
              </a:spcBef>
              <a:buChar char="••"/>
            </a:pPr>
            <a:r>
              <a:rPr lang="en-US" sz="1000" dirty="0"/>
              <a:t>More formal jobs  than </a:t>
            </a:r>
            <a:r>
              <a:rPr lang="en-US" sz="1000" dirty="0" smtClean="0"/>
              <a:t>informal</a:t>
            </a:r>
          </a:p>
          <a:p>
            <a:pPr marL="177764" lvl="1" indent="-84120" defTabSz="444408">
              <a:lnSpc>
                <a:spcPct val="90000"/>
              </a:lnSpc>
              <a:spcBef>
                <a:spcPct val="0"/>
              </a:spcBef>
              <a:buChar char="••"/>
            </a:pPr>
            <a:r>
              <a:rPr lang="en-US" sz="1000" dirty="0" smtClean="0"/>
              <a:t>1.2 million formal jobs</a:t>
            </a:r>
            <a:endParaRPr lang="en-US" sz="1000" dirty="0"/>
          </a:p>
          <a:p>
            <a:pPr marL="177764" lvl="1" indent="-84120">
              <a:lnSpc>
                <a:spcPct val="90000"/>
              </a:lnSpc>
              <a:spcBef>
                <a:spcPct val="0"/>
              </a:spcBef>
              <a:buFontTx/>
              <a:buChar char="••"/>
              <a:defRPr/>
            </a:pPr>
            <a:r>
              <a:rPr lang="en-US" sz="1000" dirty="0" smtClean="0"/>
              <a:t>26% of </a:t>
            </a:r>
            <a:r>
              <a:rPr lang="en-US" sz="1000" dirty="0" err="1" smtClean="0"/>
              <a:t>nicaraguans</a:t>
            </a:r>
            <a:r>
              <a:rPr lang="en-US" sz="1000" dirty="0" smtClean="0"/>
              <a:t> with bank relations in 2013; they could be </a:t>
            </a:r>
            <a:r>
              <a:rPr lang="en-US" sz="1000" b="1" dirty="0" smtClean="0">
                <a:solidFill>
                  <a:srgbClr val="C00000"/>
                </a:solidFill>
              </a:rPr>
              <a:t>50</a:t>
            </a:r>
            <a:r>
              <a:rPr lang="en-US" sz="1000" b="1" dirty="0">
                <a:solidFill>
                  <a:srgbClr val="C00000"/>
                </a:solidFill>
              </a:rPr>
              <a:t>% in </a:t>
            </a:r>
            <a:r>
              <a:rPr lang="en-US" sz="1000" b="1" dirty="0" smtClean="0">
                <a:solidFill>
                  <a:srgbClr val="C00000"/>
                </a:solidFill>
              </a:rPr>
              <a:t>2020</a:t>
            </a:r>
            <a:endParaRPr lang="en-US" sz="1000" dirty="0"/>
          </a:p>
        </p:txBody>
      </p:sp>
      <p:sp>
        <p:nvSpPr>
          <p:cNvPr id="32" name="4 Marcador de contenido"/>
          <p:cNvSpPr txBox="1">
            <a:spLocks/>
          </p:cNvSpPr>
          <p:nvPr/>
        </p:nvSpPr>
        <p:spPr>
          <a:xfrm>
            <a:off x="179512" y="4005063"/>
            <a:ext cx="4536504" cy="584690"/>
          </a:xfrm>
          <a:prstGeom prst="rect">
            <a:avLst/>
          </a:prstGeom>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lIns="91421" tIns="45711" rIns="91421" bIns="45711" rtlCol="0">
            <a:noAutofit/>
          </a:bodyPr>
          <a:lstStyle/>
          <a:p>
            <a:pPr marL="342830" indent="-342830" algn="ctr">
              <a:lnSpc>
                <a:spcPct val="120000"/>
              </a:lnSpc>
              <a:spcAft>
                <a:spcPts val="1000"/>
              </a:spcAft>
              <a:defRPr/>
            </a:pPr>
            <a:r>
              <a:rPr lang="en-US" sz="1300" b="1" dirty="0"/>
              <a:t>The increase in Government revenue, will be a source of funding to fight extreme poverty</a:t>
            </a:r>
            <a:r>
              <a:rPr lang="es-NI" sz="1300" b="1" dirty="0"/>
              <a:t>.</a:t>
            </a:r>
          </a:p>
        </p:txBody>
      </p:sp>
      <p:sp>
        <p:nvSpPr>
          <p:cNvPr id="28" name="1 CuadroTexto"/>
          <p:cNvSpPr txBox="1"/>
          <p:nvPr/>
        </p:nvSpPr>
        <p:spPr>
          <a:xfrm>
            <a:off x="21579" y="3717032"/>
            <a:ext cx="3545216" cy="270158"/>
          </a:xfrm>
          <a:prstGeom prst="rect">
            <a:avLst/>
          </a:prstGeom>
        </p:spPr>
        <p:txBody>
          <a:bodyPr wrap="square" lIns="91421" tIns="45711" rIns="91421" bIns="45711"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s-NI" sz="800" b="1" dirty="0" err="1">
                <a:solidFill>
                  <a:schemeClr val="accent1">
                    <a:lumMod val="50000"/>
                  </a:schemeClr>
                </a:solidFill>
                <a:latin typeface="Courier New" pitchFamily="49" charset="0"/>
                <a:cs typeface="Courier New" pitchFamily="49" charset="0"/>
              </a:rPr>
              <a:t>Source</a:t>
            </a:r>
            <a:r>
              <a:rPr lang="es-NI" sz="800" b="1" dirty="0">
                <a:solidFill>
                  <a:schemeClr val="accent1">
                    <a:lumMod val="50000"/>
                  </a:schemeClr>
                </a:solidFill>
                <a:latin typeface="Courier New" pitchFamily="49" charset="0"/>
                <a:cs typeface="Courier New" pitchFamily="49" charset="0"/>
              </a:rPr>
              <a:t>: PEF, IMF &amp; </a:t>
            </a:r>
            <a:r>
              <a:rPr lang="es-NI" sz="800" b="1" dirty="0" err="1">
                <a:solidFill>
                  <a:schemeClr val="accent1">
                    <a:lumMod val="50000"/>
                  </a:schemeClr>
                </a:solidFill>
                <a:latin typeface="Courier New" pitchFamily="49" charset="0"/>
                <a:cs typeface="Courier New" pitchFamily="49" charset="0"/>
              </a:rPr>
              <a:t>Own</a:t>
            </a:r>
            <a:r>
              <a:rPr lang="es-NI" sz="800" b="1" dirty="0">
                <a:solidFill>
                  <a:schemeClr val="accent1">
                    <a:lumMod val="50000"/>
                  </a:schemeClr>
                </a:solidFill>
                <a:latin typeface="Courier New" pitchFamily="49" charset="0"/>
                <a:cs typeface="Courier New" pitchFamily="49" charset="0"/>
              </a:rPr>
              <a:t> </a:t>
            </a:r>
            <a:r>
              <a:rPr lang="es-NI" sz="800" b="1" dirty="0" err="1">
                <a:solidFill>
                  <a:schemeClr val="accent1">
                    <a:lumMod val="50000"/>
                  </a:schemeClr>
                </a:solidFill>
                <a:latin typeface="Courier New" pitchFamily="49" charset="0"/>
                <a:cs typeface="Courier New" pitchFamily="49" charset="0"/>
              </a:rPr>
              <a:t>estimates</a:t>
            </a:r>
            <a:endParaRPr lang="es-NI" sz="800" dirty="0">
              <a:solidFill>
                <a:schemeClr val="accent1">
                  <a:lumMod val="50000"/>
                </a:schemeClr>
              </a:solidFill>
              <a:latin typeface="Courier New" pitchFamily="49" charset="0"/>
              <a:cs typeface="Courier New" pitchFamily="49" charset="0"/>
            </a:endParaRPr>
          </a:p>
        </p:txBody>
      </p:sp>
      <p:graphicFrame>
        <p:nvGraphicFramePr>
          <p:cNvPr id="22" name="21 Gráfico"/>
          <p:cNvGraphicFramePr/>
          <p:nvPr>
            <p:extLst>
              <p:ext uri="{D42A27DB-BD31-4B8C-83A1-F6EECF244321}">
                <p14:modId xmlns:p14="http://schemas.microsoft.com/office/powerpoint/2010/main" val="3197636268"/>
              </p:ext>
            </p:extLst>
          </p:nvPr>
        </p:nvGraphicFramePr>
        <p:xfrm>
          <a:off x="21579" y="755819"/>
          <a:ext cx="4428000" cy="2844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64840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20 Gráfico"/>
          <p:cNvGraphicFramePr/>
          <p:nvPr>
            <p:extLst>
              <p:ext uri="{D42A27DB-BD31-4B8C-83A1-F6EECF244321}">
                <p14:modId xmlns:p14="http://schemas.microsoft.com/office/powerpoint/2010/main" val="1041632022"/>
              </p:ext>
            </p:extLst>
          </p:nvPr>
        </p:nvGraphicFramePr>
        <p:xfrm>
          <a:off x="138126" y="512607"/>
          <a:ext cx="8754353" cy="29247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25 Gráfico"/>
          <p:cNvGraphicFramePr/>
          <p:nvPr>
            <p:extLst>
              <p:ext uri="{D42A27DB-BD31-4B8C-83A1-F6EECF244321}">
                <p14:modId xmlns:p14="http://schemas.microsoft.com/office/powerpoint/2010/main" val="2746743389"/>
              </p:ext>
            </p:extLst>
          </p:nvPr>
        </p:nvGraphicFramePr>
        <p:xfrm>
          <a:off x="261257" y="3356992"/>
          <a:ext cx="8621485" cy="2952328"/>
        </p:xfrm>
        <a:graphic>
          <a:graphicData uri="http://schemas.openxmlformats.org/drawingml/2006/chart">
            <c:chart xmlns:c="http://schemas.openxmlformats.org/drawingml/2006/chart" xmlns:r="http://schemas.openxmlformats.org/officeDocument/2006/relationships" r:id="rId3"/>
          </a:graphicData>
        </a:graphic>
      </p:graphicFrame>
      <p:sp>
        <p:nvSpPr>
          <p:cNvPr id="5" name="1 Título"/>
          <p:cNvSpPr txBox="1">
            <a:spLocks/>
          </p:cNvSpPr>
          <p:nvPr/>
        </p:nvSpPr>
        <p:spPr>
          <a:xfrm>
            <a:off x="0" y="44624"/>
            <a:ext cx="9144000" cy="576064"/>
          </a:xfrm>
          <a:prstGeom prst="rect">
            <a:avLst/>
          </a:prstGeom>
          <a:effectLst>
            <a:outerShdw blurRad="50800" dist="50800" dir="5400000" algn="ctr" rotWithShape="0">
              <a:schemeClr val="bg1"/>
            </a:outerShdw>
          </a:effectLst>
        </p:spPr>
        <p:txBody>
          <a:bodyPr vert="horz" lIns="91440" tIns="45720" rIns="91440" bIns="45720" rtlCol="0" anchor="ctr">
            <a:noAutofit/>
          </a:bodyPr>
          <a:lstStyle>
            <a:lvl1pPr algn="ctr">
              <a:spcBef>
                <a:spcPct val="0"/>
              </a:spcBef>
              <a:buNone/>
              <a:defRPr sz="2000" b="1">
                <a:solidFill>
                  <a:srgbClr val="C00000"/>
                </a:solidFill>
                <a:latin typeface="Maiandra GD" pitchFamily="34" charset="0"/>
                <a:ea typeface="+mj-ea"/>
                <a:cs typeface="+mj-cs"/>
              </a:defRPr>
            </a:lvl1pPr>
          </a:lstStyle>
          <a:p>
            <a:r>
              <a:rPr lang="es-NI" sz="2800" dirty="0" smtClean="0">
                <a:solidFill>
                  <a:schemeClr val="tx2"/>
                </a:solidFill>
                <a:latin typeface="+mj-lt"/>
              </a:rPr>
              <a:t>GROWTH GDP: NICARAGUA AND PANAMÁ</a:t>
            </a:r>
            <a:endParaRPr lang="es-NI" sz="2800" dirty="0">
              <a:solidFill>
                <a:schemeClr val="tx2"/>
              </a:solidFill>
              <a:latin typeface="+mj-lt"/>
            </a:endParaRPr>
          </a:p>
        </p:txBody>
      </p:sp>
      <p:sp>
        <p:nvSpPr>
          <p:cNvPr id="7" name="6 Marcador de número de diapositiva"/>
          <p:cNvSpPr>
            <a:spLocks noGrp="1"/>
          </p:cNvSpPr>
          <p:nvPr>
            <p:ph type="sldNum" sz="quarter" idx="12"/>
          </p:nvPr>
        </p:nvSpPr>
        <p:spPr/>
        <p:txBody>
          <a:bodyPr/>
          <a:lstStyle/>
          <a:p>
            <a:fld id="{B886541D-66C0-4A0B-AF80-98C2800BCF4C}" type="slidenum">
              <a:rPr lang="es-ES" smtClean="0"/>
              <a:pPr/>
              <a:t>29</a:t>
            </a:fld>
            <a:endParaRPr lang="es-ES"/>
          </a:p>
        </p:txBody>
      </p:sp>
      <p:sp>
        <p:nvSpPr>
          <p:cNvPr id="19" name="18 Elipse"/>
          <p:cNvSpPr/>
          <p:nvPr/>
        </p:nvSpPr>
        <p:spPr>
          <a:xfrm>
            <a:off x="3923928" y="1844824"/>
            <a:ext cx="648072" cy="50405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22" name="21 Elipse"/>
          <p:cNvSpPr/>
          <p:nvPr/>
        </p:nvSpPr>
        <p:spPr>
          <a:xfrm>
            <a:off x="7704589" y="1090530"/>
            <a:ext cx="648072" cy="50405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25" name="24 CuadroTexto"/>
          <p:cNvSpPr txBox="1"/>
          <p:nvPr/>
        </p:nvSpPr>
        <p:spPr>
          <a:xfrm>
            <a:off x="125760" y="6381328"/>
            <a:ext cx="8892480" cy="30777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400" b="1" i="1" dirty="0"/>
              <a:t>THE PANAMA ECONOMY HAS DOUBLED DURING THE LAST 7 YEARS DESPITE THE FINANCIAL AND ECONOMIC CRISIS</a:t>
            </a:r>
            <a:endParaRPr lang="es-NI" sz="1400" b="1" i="1" dirty="0"/>
          </a:p>
        </p:txBody>
      </p:sp>
      <p:sp>
        <p:nvSpPr>
          <p:cNvPr id="30" name="29 Elipse"/>
          <p:cNvSpPr/>
          <p:nvPr/>
        </p:nvSpPr>
        <p:spPr>
          <a:xfrm>
            <a:off x="2915816" y="4797152"/>
            <a:ext cx="648072" cy="50405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1" name="30 Elipse"/>
          <p:cNvSpPr/>
          <p:nvPr/>
        </p:nvSpPr>
        <p:spPr>
          <a:xfrm>
            <a:off x="7668344" y="3861048"/>
            <a:ext cx="648072" cy="50405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057193"/>
            <a:ext cx="14382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5207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12" y="4077072"/>
            <a:ext cx="2879999" cy="187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126000" y="6056108"/>
            <a:ext cx="2880000" cy="646331"/>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wrap="square" rtlCol="0">
            <a:normAutofit/>
          </a:bodyPr>
          <a:lstStyle/>
          <a:p>
            <a:pPr algn="ctr"/>
            <a:r>
              <a:rPr lang="en-US" b="1" dirty="0"/>
              <a:t>Investment record: More than  </a:t>
            </a:r>
            <a:r>
              <a:rPr lang="en-US" b="1" dirty="0" smtClean="0"/>
              <a:t>5 </a:t>
            </a:r>
            <a:r>
              <a:rPr lang="en-US" b="1" dirty="0"/>
              <a:t>times 2006</a:t>
            </a:r>
            <a:endParaRPr lang="es-ES" b="1" dirty="0"/>
          </a:p>
        </p:txBody>
      </p:sp>
      <p:sp>
        <p:nvSpPr>
          <p:cNvPr id="22" name="21 Llamada rectangular redondeada"/>
          <p:cNvSpPr/>
          <p:nvPr/>
        </p:nvSpPr>
        <p:spPr>
          <a:xfrm>
            <a:off x="2732645" y="116632"/>
            <a:ext cx="3678710" cy="792088"/>
          </a:xfrm>
          <a:prstGeom prst="wedgeRoundRect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smtClean="0"/>
              <a:t>Economic </a:t>
            </a:r>
            <a:r>
              <a:rPr lang="en-US" b="1" dirty="0"/>
              <a:t>growth with macroeconomic stability</a:t>
            </a:r>
            <a:endParaRPr lang="es-NI" b="1" dirty="0"/>
          </a:p>
        </p:txBody>
      </p:sp>
      <p:sp>
        <p:nvSpPr>
          <p:cNvPr id="18" name="17 CuadroTexto"/>
          <p:cNvSpPr txBox="1"/>
          <p:nvPr/>
        </p:nvSpPr>
        <p:spPr>
          <a:xfrm>
            <a:off x="3132000" y="6056108"/>
            <a:ext cx="2880000" cy="646331"/>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b="1" dirty="0"/>
              <a:t>1-digit inflation and decreasing</a:t>
            </a:r>
          </a:p>
        </p:txBody>
      </p:sp>
      <p:sp>
        <p:nvSpPr>
          <p:cNvPr id="19" name="18 CuadroTexto"/>
          <p:cNvSpPr txBox="1"/>
          <p:nvPr/>
        </p:nvSpPr>
        <p:spPr>
          <a:xfrm>
            <a:off x="126000" y="3140968"/>
            <a:ext cx="2880000" cy="646331"/>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b="1" dirty="0"/>
              <a:t>5% average growth </a:t>
            </a:r>
            <a:endParaRPr lang="en-US" b="1" dirty="0" smtClean="0"/>
          </a:p>
          <a:p>
            <a:pPr algn="ctr"/>
            <a:r>
              <a:rPr lang="en-US" b="1" dirty="0" smtClean="0"/>
              <a:t>2011-2013</a:t>
            </a:r>
            <a:endParaRPr lang="en-US" b="1" dirty="0"/>
          </a:p>
        </p:txBody>
      </p:sp>
      <p:sp>
        <p:nvSpPr>
          <p:cNvPr id="20" name="19 CuadroTexto"/>
          <p:cNvSpPr txBox="1"/>
          <p:nvPr/>
        </p:nvSpPr>
        <p:spPr>
          <a:xfrm>
            <a:off x="3132000" y="3140968"/>
            <a:ext cx="2880000" cy="646331"/>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defPPr>
              <a:defRPr lang="es-NI"/>
            </a:defPPr>
            <a:lvl1pPr algn="ctr">
              <a:defRPr b="1"/>
            </a:lvl1pPr>
          </a:lstStyle>
          <a:p>
            <a:r>
              <a:rPr lang="en-US" dirty="0"/>
              <a:t>Highest Economic Growth in Central America</a:t>
            </a:r>
            <a:endParaRPr lang="es-NI" dirty="0"/>
          </a:p>
        </p:txBody>
      </p:sp>
      <p:sp>
        <p:nvSpPr>
          <p:cNvPr id="21" name="20 CuadroTexto"/>
          <p:cNvSpPr txBox="1"/>
          <p:nvPr/>
        </p:nvSpPr>
        <p:spPr>
          <a:xfrm>
            <a:off x="1062104" y="4719091"/>
            <a:ext cx="1080120" cy="253916"/>
          </a:xfrm>
          <a:prstGeom prst="borderCallout2">
            <a:avLst>
              <a:gd name="adj1" fmla="val 15869"/>
              <a:gd name="adj2" fmla="val -4269"/>
              <a:gd name="adj3" fmla="val 18750"/>
              <a:gd name="adj4" fmla="val -16667"/>
              <a:gd name="adj5" fmla="val 259428"/>
              <a:gd name="adj6" fmla="val -16868"/>
            </a:avLst>
          </a:prstGeom>
          <a:ln w="127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NI" sz="1050" b="1" smtClean="0"/>
              <a:t>Huracán Mitch</a:t>
            </a:r>
            <a:endParaRPr lang="es-NI" sz="1050" b="1"/>
          </a:p>
        </p:txBody>
      </p:sp>
      <p:sp>
        <p:nvSpPr>
          <p:cNvPr id="25" name="24 Rectángulo"/>
          <p:cNvSpPr/>
          <p:nvPr/>
        </p:nvSpPr>
        <p:spPr>
          <a:xfrm>
            <a:off x="6138000" y="3171746"/>
            <a:ext cx="2880000" cy="584775"/>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1600" b="1" dirty="0"/>
              <a:t>Exports doubled between 2006 and 2012</a:t>
            </a:r>
            <a:endParaRPr lang="es-ES" sz="1600" b="1" dirty="0"/>
          </a:p>
        </p:txBody>
      </p:sp>
      <p:sp>
        <p:nvSpPr>
          <p:cNvPr id="4" name="3 CuadroTexto"/>
          <p:cNvSpPr txBox="1"/>
          <p:nvPr/>
        </p:nvSpPr>
        <p:spPr>
          <a:xfrm>
            <a:off x="899432" y="3800073"/>
            <a:ext cx="1440160" cy="276999"/>
          </a:xfrm>
          <a:prstGeom prst="rect">
            <a:avLst/>
          </a:prstGeom>
          <a:noFill/>
        </p:spPr>
        <p:txBody>
          <a:bodyPr wrap="square" rtlCol="0">
            <a:spAutoFit/>
          </a:bodyPr>
          <a:lstStyle/>
          <a:p>
            <a:r>
              <a:rPr lang="es-NI" sz="1200" b="1" dirty="0" err="1" smtClean="0">
                <a:solidFill>
                  <a:schemeClr val="accent3"/>
                </a:solidFill>
                <a:latin typeface="+mj-lt"/>
              </a:rPr>
              <a:t>Investment</a:t>
            </a:r>
            <a:r>
              <a:rPr lang="es-NI" sz="1200" b="1" dirty="0" smtClean="0">
                <a:solidFill>
                  <a:schemeClr val="accent3"/>
                </a:solidFill>
                <a:latin typeface="+mj-lt"/>
              </a:rPr>
              <a:t> Boom</a:t>
            </a:r>
            <a:endParaRPr lang="es-NI" sz="1200" b="1" dirty="0">
              <a:solidFill>
                <a:schemeClr val="accent3"/>
              </a:solidFill>
              <a:latin typeface="+mj-lt"/>
            </a:endParaRPr>
          </a:p>
        </p:txBody>
      </p:sp>
      <p:sp>
        <p:nvSpPr>
          <p:cNvPr id="27" name="26 CuadroTexto"/>
          <p:cNvSpPr txBox="1"/>
          <p:nvPr/>
        </p:nvSpPr>
        <p:spPr>
          <a:xfrm>
            <a:off x="6138000" y="6056108"/>
            <a:ext cx="2880000" cy="646331"/>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b="1" dirty="0"/>
              <a:t>High International Reserves: 2.8 times the monetary base, allows free exchange and currency stability</a:t>
            </a:r>
            <a:endParaRPr lang="es-MX" sz="1200" b="1" dirty="0"/>
          </a:p>
        </p:txBody>
      </p:sp>
      <p:grpSp>
        <p:nvGrpSpPr>
          <p:cNvPr id="3" name="2 Grupo"/>
          <p:cNvGrpSpPr/>
          <p:nvPr/>
        </p:nvGrpSpPr>
        <p:grpSpPr>
          <a:xfrm>
            <a:off x="6138000" y="1179113"/>
            <a:ext cx="2880000" cy="1866564"/>
            <a:chOff x="6138000" y="1179113"/>
            <a:chExt cx="2880000" cy="1866564"/>
          </a:xfrm>
        </p:grpSpPr>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8000" y="1179113"/>
              <a:ext cx="2880000" cy="18665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6391313" y="1844824"/>
              <a:ext cx="772975" cy="415498"/>
            </a:xfrm>
            <a:prstGeom prst="rect">
              <a:avLst/>
            </a:prstGeom>
            <a:noFill/>
          </p:spPr>
          <p:txBody>
            <a:bodyPr wrap="square" rtlCol="0">
              <a:spAutoFit/>
            </a:bodyPr>
            <a:lstStyle/>
            <a:p>
              <a:pPr algn="ctr"/>
              <a:r>
                <a:rPr lang="es-NI" sz="1050" b="1" dirty="0" err="1" smtClean="0"/>
                <a:t>Before</a:t>
              </a:r>
              <a:r>
                <a:rPr lang="es-NI" sz="1050" b="1" dirty="0" smtClean="0"/>
                <a:t> GRUN</a:t>
              </a:r>
              <a:endParaRPr lang="es-NI" sz="1050" b="1" dirty="0"/>
            </a:p>
          </p:txBody>
        </p:sp>
        <p:sp>
          <p:nvSpPr>
            <p:cNvPr id="34" name="33 CuadroTexto"/>
            <p:cNvSpPr txBox="1"/>
            <p:nvPr/>
          </p:nvSpPr>
          <p:spPr>
            <a:xfrm>
              <a:off x="7327417" y="1662916"/>
              <a:ext cx="772975" cy="253916"/>
            </a:xfrm>
            <a:prstGeom prst="rect">
              <a:avLst/>
            </a:prstGeom>
            <a:noFill/>
          </p:spPr>
          <p:txBody>
            <a:bodyPr wrap="square" rtlCol="0">
              <a:spAutoFit/>
            </a:bodyPr>
            <a:lstStyle/>
            <a:p>
              <a:pPr algn="ctr"/>
              <a:r>
                <a:rPr lang="es-NI" sz="1050" b="1" dirty="0" smtClean="0"/>
                <a:t>GRUN</a:t>
              </a:r>
              <a:endParaRPr lang="es-NI" sz="1050" b="1" dirty="0"/>
            </a:p>
          </p:txBody>
        </p:sp>
      </p:grpSp>
      <p:sp>
        <p:nvSpPr>
          <p:cNvPr id="26" name="25 CuadroTexto"/>
          <p:cNvSpPr txBox="1"/>
          <p:nvPr/>
        </p:nvSpPr>
        <p:spPr>
          <a:xfrm>
            <a:off x="6750090" y="919753"/>
            <a:ext cx="1656000" cy="276999"/>
          </a:xfrm>
          <a:prstGeom prst="rect">
            <a:avLst/>
          </a:prstGeom>
          <a:noFill/>
        </p:spPr>
        <p:txBody>
          <a:bodyPr wrap="square" rtlCol="0" anchor="ctr">
            <a:spAutoFit/>
          </a:bodyPr>
          <a:lstStyle/>
          <a:p>
            <a:r>
              <a:rPr lang="es-NI" sz="1200" b="1" dirty="0" err="1" smtClean="0">
                <a:solidFill>
                  <a:schemeClr val="accent3"/>
                </a:solidFill>
                <a:latin typeface="+mj-lt"/>
              </a:rPr>
              <a:t>Export</a:t>
            </a:r>
            <a:r>
              <a:rPr lang="es-NI" sz="1200" b="1" dirty="0" smtClean="0">
                <a:solidFill>
                  <a:schemeClr val="accent3"/>
                </a:solidFill>
                <a:latin typeface="+mj-lt"/>
              </a:rPr>
              <a:t> </a:t>
            </a:r>
            <a:r>
              <a:rPr lang="es-NI" sz="1200" b="1" dirty="0" err="1" smtClean="0">
                <a:solidFill>
                  <a:schemeClr val="accent3"/>
                </a:solidFill>
                <a:latin typeface="+mj-lt"/>
              </a:rPr>
              <a:t>Dinamism</a:t>
            </a:r>
            <a:endParaRPr lang="es-NI" sz="1200" b="1" dirty="0">
              <a:solidFill>
                <a:schemeClr val="accent3"/>
              </a:solidFill>
              <a:latin typeface="+mj-lt"/>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12" y="1177549"/>
            <a:ext cx="2879999" cy="18681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6837" y="4077072"/>
            <a:ext cx="2879839" cy="187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16837" y="1177550"/>
            <a:ext cx="2879839" cy="18681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37999" y="4077072"/>
            <a:ext cx="2880001" cy="187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442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0528" y="-18256"/>
            <a:ext cx="9324528" cy="494928"/>
          </a:xfrm>
          <a:effectLst>
            <a:outerShdw blurRad="50800" dist="50800" dir="5400000" algn="ctr" rotWithShape="0">
              <a:schemeClr val="bg1"/>
            </a:outerShdw>
          </a:effectLst>
        </p:spPr>
        <p:txBody>
          <a:bodyPr vert="horz" lIns="91440" tIns="45720" rIns="91440" bIns="45720" rtlCol="0" anchor="ctr">
            <a:noAutofit/>
          </a:bodyPr>
          <a:lstStyle/>
          <a:p>
            <a:r>
              <a:rPr lang="en-US" sz="2000" b="1" dirty="0" smtClean="0">
                <a:solidFill>
                  <a:schemeClr val="tx2"/>
                </a:solidFill>
              </a:rPr>
              <a:t>DIRECT IMPACTS OF THE CANAL AND SUB PROJECTS IN THE EMPLOYMENT</a:t>
            </a:r>
            <a:endParaRPr lang="es-NI" sz="2000" b="1" dirty="0">
              <a:solidFill>
                <a:schemeClr val="tx2"/>
              </a:solidFill>
            </a:endParaRPr>
          </a:p>
        </p:txBody>
      </p:sp>
      <p:sp>
        <p:nvSpPr>
          <p:cNvPr id="4" name="3 Marcador de número de diapositiva"/>
          <p:cNvSpPr>
            <a:spLocks noGrp="1"/>
          </p:cNvSpPr>
          <p:nvPr>
            <p:ph type="sldNum" sz="quarter" idx="12"/>
          </p:nvPr>
        </p:nvSpPr>
        <p:spPr/>
        <p:txBody>
          <a:bodyPr/>
          <a:lstStyle/>
          <a:p>
            <a:fld id="{585D2EFA-1F26-4487-98F7-82E15974CC88}" type="slidenum">
              <a:rPr lang="es-ES" smtClean="0"/>
              <a:pPr/>
              <a:t>30</a:t>
            </a:fld>
            <a:endParaRPr lang="es-ES"/>
          </a:p>
        </p:txBody>
      </p:sp>
      <p:pic>
        <p:nvPicPr>
          <p:cNvPr id="634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628" y="476672"/>
            <a:ext cx="7928460" cy="362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26 CuadroTexto"/>
          <p:cNvSpPr txBox="1"/>
          <p:nvPr/>
        </p:nvSpPr>
        <p:spPr>
          <a:xfrm>
            <a:off x="6804248" y="4651102"/>
            <a:ext cx="2376264" cy="1631216"/>
          </a:xfrm>
          <a:prstGeom prst="rect">
            <a:avLst/>
          </a:prstGeom>
          <a:noFill/>
        </p:spPr>
        <p:txBody>
          <a:bodyPr wrap="square" rtlCol="0">
            <a:spAutoFit/>
          </a:bodyPr>
          <a:lstStyle/>
          <a:p>
            <a:pPr algn="ctr"/>
            <a:r>
              <a:rPr lang="en-US" sz="2000" b="1" dirty="0">
                <a:solidFill>
                  <a:srgbClr val="C00000"/>
                </a:solidFill>
              </a:rPr>
              <a:t>PLUS MULTIPLIER EFFECTS IN EMPLOYMENT THROUGHOUT THE ECONOMY</a:t>
            </a:r>
          </a:p>
        </p:txBody>
      </p:sp>
      <p:graphicFrame>
        <p:nvGraphicFramePr>
          <p:cNvPr id="28" name="27 Diagrama"/>
          <p:cNvGraphicFramePr/>
          <p:nvPr>
            <p:extLst>
              <p:ext uri="{D42A27DB-BD31-4B8C-83A1-F6EECF244321}">
                <p14:modId xmlns:p14="http://schemas.microsoft.com/office/powerpoint/2010/main" val="944770690"/>
              </p:ext>
            </p:extLst>
          </p:nvPr>
        </p:nvGraphicFramePr>
        <p:xfrm>
          <a:off x="86787" y="1196752"/>
          <a:ext cx="7005493" cy="7999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CuadroTexto"/>
          <p:cNvSpPr txBox="1"/>
          <p:nvPr/>
        </p:nvSpPr>
        <p:spPr>
          <a:xfrm>
            <a:off x="99196" y="5694347"/>
            <a:ext cx="1691680" cy="830997"/>
          </a:xfrm>
          <a:prstGeom prst="rect">
            <a:avLst/>
          </a:prstGeom>
          <a:noFill/>
        </p:spPr>
        <p:txBody>
          <a:bodyPr wrap="square" rtlCol="0">
            <a:spAutoFit/>
          </a:bodyPr>
          <a:lstStyle/>
          <a:p>
            <a:pPr marL="171450" indent="-171450">
              <a:buFont typeface="Arial" pitchFamily="34" charset="0"/>
              <a:buChar char="•"/>
            </a:pPr>
            <a:r>
              <a:rPr lang="es-NI" sz="1200" dirty="0" smtClean="0"/>
              <a:t>25, 000 </a:t>
            </a:r>
            <a:r>
              <a:rPr lang="es-NI" sz="1200" dirty="0" err="1" smtClean="0"/>
              <a:t>foreign</a:t>
            </a:r>
            <a:r>
              <a:rPr lang="es-NI" sz="1200" dirty="0" smtClean="0"/>
              <a:t> </a:t>
            </a:r>
            <a:r>
              <a:rPr lang="es-NI" sz="1200" dirty="0" err="1" smtClean="0"/>
              <a:t>workers</a:t>
            </a:r>
            <a:endParaRPr lang="es-NI" sz="1200" dirty="0" smtClean="0"/>
          </a:p>
          <a:p>
            <a:pPr marL="171450" indent="-171450">
              <a:buFont typeface="Arial" pitchFamily="34" charset="0"/>
              <a:buChar char="•"/>
            </a:pPr>
            <a:r>
              <a:rPr lang="es-NI" sz="1200" dirty="0" smtClean="0"/>
              <a:t>25, 000 </a:t>
            </a:r>
            <a:r>
              <a:rPr lang="es-NI" sz="1200" dirty="0" err="1" smtClean="0"/>
              <a:t>nicaraguan</a:t>
            </a:r>
            <a:r>
              <a:rPr lang="es-NI" sz="1200" dirty="0" smtClean="0"/>
              <a:t> </a:t>
            </a:r>
            <a:r>
              <a:rPr lang="es-NI" sz="1200" dirty="0" err="1" smtClean="0"/>
              <a:t>workers</a:t>
            </a:r>
            <a:endParaRPr lang="es-NI" sz="1200" dirty="0"/>
          </a:p>
        </p:txBody>
      </p:sp>
    </p:spTree>
    <p:extLst>
      <p:ext uri="{BB962C8B-B14F-4D97-AF65-F5344CB8AC3E}">
        <p14:creationId xmlns:p14="http://schemas.microsoft.com/office/powerpoint/2010/main" val="10652666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C083A2AC-CD80-4825-B008-E2C469094034}" type="slidenum">
              <a:rPr lang="es-ES" smtClean="0"/>
              <a:pPr/>
              <a:t>31</a:t>
            </a:fld>
            <a:endParaRPr lang="es-ES"/>
          </a:p>
        </p:txBody>
      </p:sp>
      <p:pic>
        <p:nvPicPr>
          <p:cNvPr id="5" name="4 Imagen" descr="Río Escondido.jpg"/>
          <p:cNvPicPr>
            <a:picLocks noChangeAspect="1"/>
          </p:cNvPicPr>
          <p:nvPr/>
        </p:nvPicPr>
        <p:blipFill>
          <a:blip r:embed="rId2" cstate="print"/>
          <a:stretch>
            <a:fillRect/>
          </a:stretch>
        </p:blipFill>
        <p:spPr>
          <a:xfrm>
            <a:off x="0" y="0"/>
            <a:ext cx="9144000" cy="6858000"/>
          </a:xfrm>
          <a:prstGeom prst="rect">
            <a:avLst/>
          </a:prstGeom>
        </p:spPr>
      </p:pic>
      <p:sp>
        <p:nvSpPr>
          <p:cNvPr id="2" name="1 Título"/>
          <p:cNvSpPr>
            <a:spLocks noGrp="1"/>
          </p:cNvSpPr>
          <p:nvPr>
            <p:ph type="title"/>
          </p:nvPr>
        </p:nvSpPr>
        <p:spPr>
          <a:xfrm>
            <a:off x="722312" y="4509121"/>
            <a:ext cx="8170167" cy="1362075"/>
          </a:xfrm>
        </p:spPr>
        <p:txBody>
          <a:bodyPr>
            <a:normAutofit fontScale="90000"/>
          </a:bodyPr>
          <a:lstStyle/>
          <a:p>
            <a:r>
              <a:rPr lang="en-US" dirty="0" smtClean="0">
                <a:solidFill>
                  <a:schemeClr val="bg1"/>
                </a:solidFill>
              </a:rPr>
              <a:t>What DOES </a:t>
            </a:r>
            <a:r>
              <a:rPr lang="en-US" dirty="0">
                <a:solidFill>
                  <a:schemeClr val="bg1"/>
                </a:solidFill>
              </a:rPr>
              <a:t>the Grand </a:t>
            </a:r>
            <a:r>
              <a:rPr lang="en-US" dirty="0" smtClean="0">
                <a:solidFill>
                  <a:schemeClr val="bg1"/>
                </a:solidFill>
              </a:rPr>
              <a:t>Interoceanic Canal </a:t>
            </a:r>
            <a:r>
              <a:rPr lang="en-US" dirty="0">
                <a:solidFill>
                  <a:schemeClr val="bg1"/>
                </a:solidFill>
              </a:rPr>
              <a:t>/ World and Regional </a:t>
            </a:r>
            <a:r>
              <a:rPr lang="en-US" dirty="0" err="1" smtClean="0">
                <a:solidFill>
                  <a:schemeClr val="bg1"/>
                </a:solidFill>
              </a:rPr>
              <a:t>LogisticAL</a:t>
            </a:r>
            <a:r>
              <a:rPr lang="en-US" dirty="0" smtClean="0">
                <a:solidFill>
                  <a:schemeClr val="bg1"/>
                </a:solidFill>
              </a:rPr>
              <a:t> Center CONSIST OF?</a:t>
            </a:r>
            <a:endParaRPr lang="es-NI" dirty="0">
              <a:solidFill>
                <a:schemeClr val="bg1"/>
              </a:solidFill>
            </a:endParaRPr>
          </a:p>
        </p:txBody>
      </p:sp>
    </p:spTree>
    <p:extLst>
      <p:ext uri="{BB962C8B-B14F-4D97-AF65-F5344CB8AC3E}">
        <p14:creationId xmlns:p14="http://schemas.microsoft.com/office/powerpoint/2010/main" val="33754647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79513" y="562670"/>
            <a:ext cx="8813577" cy="922114"/>
          </a:xfrm>
        </p:spPr>
        <p:txBody>
          <a:bodyPr>
            <a:noAutofit/>
          </a:bodyPr>
          <a:lstStyle/>
          <a:p>
            <a:r>
              <a:rPr lang="es-ES" sz="2400" b="1" dirty="0"/>
              <a:t>THE GRAND INTEROCEANIC CANAL OF NICARAGUA:</a:t>
            </a:r>
            <a:r>
              <a:rPr lang="es-ES" sz="2000" b="1" dirty="0">
                <a:solidFill>
                  <a:srgbClr val="002060"/>
                </a:solidFill>
              </a:rPr>
              <a:t/>
            </a:r>
            <a:br>
              <a:rPr lang="es-ES" sz="2000" b="1" dirty="0">
                <a:solidFill>
                  <a:srgbClr val="002060"/>
                </a:solidFill>
              </a:rPr>
            </a:br>
            <a:r>
              <a:rPr lang="es-ES" sz="2000" b="1" dirty="0">
                <a:solidFill>
                  <a:srgbClr val="C00000"/>
                </a:solidFill>
              </a:rPr>
              <a:t>MULTIMODAL LOGISTIC CENTER FOR REGIONAL AND GLOBAL TRADE</a:t>
            </a: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1706199814"/>
              </p:ext>
            </p:extLst>
          </p:nvPr>
        </p:nvGraphicFramePr>
        <p:xfrm>
          <a:off x="467544" y="1484784"/>
          <a:ext cx="8229600" cy="216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Marcador de contenido"/>
          <p:cNvGraphicFramePr>
            <a:graphicFrameLocks/>
          </p:cNvGraphicFramePr>
          <p:nvPr>
            <p:extLst>
              <p:ext uri="{D42A27DB-BD31-4B8C-83A1-F6EECF244321}">
                <p14:modId xmlns:p14="http://schemas.microsoft.com/office/powerpoint/2010/main" val="840607573"/>
              </p:ext>
            </p:extLst>
          </p:nvPr>
        </p:nvGraphicFramePr>
        <p:xfrm>
          <a:off x="395536" y="3789040"/>
          <a:ext cx="8229600" cy="21602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7 Marcador de número de diapositiva"/>
          <p:cNvSpPr>
            <a:spLocks noGrp="1"/>
          </p:cNvSpPr>
          <p:nvPr>
            <p:ph type="sldNum" sz="quarter" idx="12"/>
          </p:nvPr>
        </p:nvSpPr>
        <p:spPr/>
        <p:txBody>
          <a:bodyPr/>
          <a:lstStyle/>
          <a:p>
            <a:fld id="{585D2EFA-1F26-4487-98F7-82E15974CC88}" type="slidenum">
              <a:rPr lang="es-ES" smtClean="0"/>
              <a:pPr/>
              <a:t>32</a:t>
            </a:fld>
            <a:endParaRPr lang="es-ES"/>
          </a:p>
        </p:txBody>
      </p:sp>
      <p:sp>
        <p:nvSpPr>
          <p:cNvPr id="2" name="1 CuadroTexto"/>
          <p:cNvSpPr txBox="1"/>
          <p:nvPr/>
        </p:nvSpPr>
        <p:spPr>
          <a:xfrm>
            <a:off x="971600" y="6146158"/>
            <a:ext cx="7128792" cy="523202"/>
          </a:xfrm>
          <a:prstGeom prst="rect">
            <a:avLst/>
          </a:prstGeom>
          <a:noFill/>
        </p:spPr>
        <p:txBody>
          <a:bodyPr wrap="square" lIns="91421" tIns="45711" rIns="91421" bIns="45711" rtlCol="0">
            <a:spAutoFit/>
          </a:bodyPr>
          <a:lstStyle/>
          <a:p>
            <a:pPr algn="ctr"/>
            <a:r>
              <a:rPr lang="es-NI" sz="2800" b="1" dirty="0">
                <a:solidFill>
                  <a:srgbClr val="0000FF"/>
                </a:solidFill>
              </a:rPr>
              <a:t>US$40 TO 50 BILLION INVESTMENT</a:t>
            </a:r>
          </a:p>
        </p:txBody>
      </p:sp>
      <p:sp>
        <p:nvSpPr>
          <p:cNvPr id="10" name="9 CuadroTexto"/>
          <p:cNvSpPr txBox="1"/>
          <p:nvPr/>
        </p:nvSpPr>
        <p:spPr>
          <a:xfrm>
            <a:off x="1763688" y="175625"/>
            <a:ext cx="5976664" cy="430307"/>
          </a:xfrm>
          <a:prstGeom prst="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b">
            <a:noAutofit/>
          </a:bodyPr>
          <a:lstStyle>
            <a:defPPr>
              <a:defRPr lang="es-NI"/>
            </a:defPPr>
            <a:lvl1pPr algn="ctr">
              <a:spcBef>
                <a:spcPct val="0"/>
              </a:spcBef>
              <a:buNone/>
              <a:defRPr sz="3600" b="1">
                <a:solidFill>
                  <a:srgbClr val="002060"/>
                </a:solidFill>
                <a:latin typeface="+mj-lt"/>
                <a:ea typeface="+mj-ea"/>
                <a:cs typeface="+mj-cs"/>
              </a:defRPr>
            </a:lvl1pPr>
          </a:lstStyle>
          <a:p>
            <a:r>
              <a:rPr lang="es-NI" sz="2800" dirty="0" err="1" smtClean="0">
                <a:solidFill>
                  <a:schemeClr val="bg1"/>
                </a:solidFill>
              </a:rPr>
              <a:t>The</a:t>
            </a:r>
            <a:r>
              <a:rPr lang="es-NI" sz="2800" dirty="0" smtClean="0">
                <a:solidFill>
                  <a:schemeClr val="bg1"/>
                </a:solidFill>
              </a:rPr>
              <a:t> final </a:t>
            </a:r>
            <a:r>
              <a:rPr lang="es-NI" sz="2800" dirty="0" err="1" smtClean="0">
                <a:solidFill>
                  <a:schemeClr val="bg1"/>
                </a:solidFill>
              </a:rPr>
              <a:t>proposal</a:t>
            </a:r>
            <a:r>
              <a:rPr lang="es-NI" sz="2800" dirty="0" smtClean="0">
                <a:solidFill>
                  <a:schemeClr val="bg1"/>
                </a:solidFill>
              </a:rPr>
              <a:t> : 7 sub proyectos</a:t>
            </a:r>
            <a:endParaRPr lang="es-NI" sz="2400" dirty="0">
              <a:solidFill>
                <a:schemeClr val="bg1"/>
              </a:solidFill>
            </a:endParaRPr>
          </a:p>
        </p:txBody>
      </p:sp>
    </p:spTree>
    <p:extLst>
      <p:ext uri="{BB962C8B-B14F-4D97-AF65-F5344CB8AC3E}">
        <p14:creationId xmlns:p14="http://schemas.microsoft.com/office/powerpoint/2010/main" val="40910873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332656"/>
            <a:ext cx="8229600" cy="490066"/>
          </a:xfrm>
        </p:spPr>
        <p:txBody>
          <a:bodyPr>
            <a:noAutofit/>
          </a:bodyPr>
          <a:lstStyle/>
          <a:p>
            <a:r>
              <a:rPr lang="en-US" sz="3200" b="1" dirty="0">
                <a:solidFill>
                  <a:schemeClr val="tx2"/>
                </a:solidFill>
              </a:rPr>
              <a:t>SELECTION PROCESS </a:t>
            </a:r>
            <a:r>
              <a:rPr lang="en-US" sz="3200" b="1" dirty="0" smtClean="0">
                <a:solidFill>
                  <a:schemeClr val="tx2"/>
                </a:solidFill>
              </a:rPr>
              <a:t>OF </a:t>
            </a:r>
            <a:r>
              <a:rPr lang="en-US" sz="3200" b="1" dirty="0">
                <a:solidFill>
                  <a:schemeClr val="tx2"/>
                </a:solidFill>
              </a:rPr>
              <a:t>ROUTE</a:t>
            </a:r>
            <a:endParaRPr lang="es-NI" sz="3200" b="1" dirty="0">
              <a:solidFill>
                <a:schemeClr val="tx2"/>
              </a:solidFill>
            </a:endParaRPr>
          </a:p>
        </p:txBody>
      </p:sp>
      <p:sp>
        <p:nvSpPr>
          <p:cNvPr id="6" name="5 Marcador de contenido"/>
          <p:cNvSpPr>
            <a:spLocks noGrp="1"/>
          </p:cNvSpPr>
          <p:nvPr>
            <p:ph idx="1"/>
          </p:nvPr>
        </p:nvSpPr>
        <p:spPr>
          <a:xfrm>
            <a:off x="5361687" y="1567333"/>
            <a:ext cx="3682752" cy="4525963"/>
          </a:xfrm>
        </p:spPr>
        <p:style>
          <a:lnRef idx="1">
            <a:schemeClr val="accent4"/>
          </a:lnRef>
          <a:fillRef idx="2">
            <a:schemeClr val="accent4"/>
          </a:fillRef>
          <a:effectRef idx="1">
            <a:schemeClr val="accent4"/>
          </a:effectRef>
          <a:fontRef idx="minor">
            <a:schemeClr val="dk1"/>
          </a:fontRef>
        </p:style>
        <p:txBody>
          <a:bodyPr>
            <a:normAutofit fontScale="92500" lnSpcReduction="20000"/>
          </a:bodyPr>
          <a:lstStyle/>
          <a:p>
            <a:pPr marL="0" indent="0">
              <a:buNone/>
            </a:pPr>
            <a:r>
              <a:rPr lang="es-NI" b="1" dirty="0"/>
              <a:t>Eastern </a:t>
            </a:r>
            <a:r>
              <a:rPr lang="es-NI" b="1" dirty="0" err="1"/>
              <a:t>Segment</a:t>
            </a:r>
            <a:r>
              <a:rPr lang="es-NI" b="1" dirty="0"/>
              <a:t> of </a:t>
            </a:r>
            <a:r>
              <a:rPr lang="es-NI" b="1" dirty="0" err="1"/>
              <a:t>Routes</a:t>
            </a:r>
            <a:r>
              <a:rPr lang="es-NI" b="1" dirty="0"/>
              <a:t>:</a:t>
            </a:r>
          </a:p>
          <a:p>
            <a:r>
              <a:rPr lang="es-NI" sz="2600" b="1" dirty="0"/>
              <a:t>1, 2 - Bluefields </a:t>
            </a:r>
            <a:r>
              <a:rPr lang="es-NI" sz="2600" b="1" dirty="0" err="1"/>
              <a:t>Bay</a:t>
            </a:r>
            <a:r>
              <a:rPr lang="es-NI" sz="2600" b="1" dirty="0"/>
              <a:t> and </a:t>
            </a:r>
            <a:r>
              <a:rPr lang="es-NI" sz="2600" b="1" dirty="0" err="1"/>
              <a:t>north</a:t>
            </a:r>
            <a:r>
              <a:rPr lang="es-NI" sz="2600" b="1" dirty="0"/>
              <a:t> of </a:t>
            </a:r>
            <a:r>
              <a:rPr lang="es-NI" sz="2600" b="1" dirty="0" err="1"/>
              <a:t>the</a:t>
            </a:r>
            <a:r>
              <a:rPr lang="es-NI" sz="2600" b="1" dirty="0"/>
              <a:t> Cerro Silva Reserve</a:t>
            </a:r>
          </a:p>
          <a:p>
            <a:r>
              <a:rPr lang="es-NI" sz="2600" b="1" dirty="0"/>
              <a:t>3 - Bluefields </a:t>
            </a:r>
            <a:r>
              <a:rPr lang="es-NI" sz="2600" b="1" dirty="0" err="1"/>
              <a:t>Bay</a:t>
            </a:r>
            <a:r>
              <a:rPr lang="es-NI" sz="2600" b="1" dirty="0"/>
              <a:t> and central Cerro Silva</a:t>
            </a:r>
          </a:p>
          <a:p>
            <a:r>
              <a:rPr lang="es-NI" sz="2600" b="1" dirty="0"/>
              <a:t>4 - Punta Gorda and Tule </a:t>
            </a:r>
            <a:r>
              <a:rPr lang="es-NI" sz="2600" b="1" dirty="0" err="1"/>
              <a:t>River</a:t>
            </a:r>
            <a:endParaRPr lang="es-NI" sz="2600" b="1" dirty="0"/>
          </a:p>
          <a:p>
            <a:r>
              <a:rPr lang="es-NI" sz="2600" b="1" dirty="0"/>
              <a:t>5 - Punta Gorda, Rio San Juan, San Carlos</a:t>
            </a:r>
          </a:p>
          <a:p>
            <a:r>
              <a:rPr lang="es-NI" sz="2600" b="1" dirty="0"/>
              <a:t>6 - Indio </a:t>
            </a:r>
            <a:r>
              <a:rPr lang="es-NI" sz="2600" b="1" dirty="0" err="1"/>
              <a:t>Maiz</a:t>
            </a:r>
            <a:r>
              <a:rPr lang="es-NI" sz="2600" b="1" dirty="0"/>
              <a:t>, Rio San Juan and San Carlos</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048" y="1586830"/>
            <a:ext cx="523875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p:nvPr/>
        </p:nvSpPr>
        <p:spPr>
          <a:xfrm>
            <a:off x="4283968" y="895502"/>
            <a:ext cx="3763210" cy="461665"/>
          </a:xfrm>
          <a:prstGeom prst="rect">
            <a:avLst/>
          </a:prstGeom>
        </p:spPr>
        <p:txBody>
          <a:bodyPr wrap="none">
            <a:spAutoFit/>
          </a:bodyPr>
          <a:lstStyle/>
          <a:p>
            <a:r>
              <a:rPr lang="es-NI" sz="2400" b="1" dirty="0" err="1">
                <a:solidFill>
                  <a:srgbClr val="C00000"/>
                </a:solidFill>
              </a:rPr>
              <a:t>Previously</a:t>
            </a:r>
            <a:r>
              <a:rPr lang="es-NI" sz="2400" b="1" dirty="0">
                <a:solidFill>
                  <a:srgbClr val="C00000"/>
                </a:solidFill>
              </a:rPr>
              <a:t> </a:t>
            </a:r>
            <a:r>
              <a:rPr lang="es-NI" sz="2400" b="1" dirty="0" err="1">
                <a:solidFill>
                  <a:srgbClr val="C00000"/>
                </a:solidFill>
              </a:rPr>
              <a:t>Identified</a:t>
            </a:r>
            <a:r>
              <a:rPr lang="es-NI" sz="2400" b="1" dirty="0">
                <a:solidFill>
                  <a:srgbClr val="C00000"/>
                </a:solidFill>
              </a:rPr>
              <a:t> </a:t>
            </a:r>
            <a:r>
              <a:rPr lang="es-NI" sz="2400" b="1" dirty="0" err="1">
                <a:solidFill>
                  <a:srgbClr val="C00000"/>
                </a:solidFill>
              </a:rPr>
              <a:t>Routes</a:t>
            </a:r>
            <a:endParaRPr lang="es-NI" sz="2400" dirty="0"/>
          </a:p>
        </p:txBody>
      </p:sp>
      <p:sp>
        <p:nvSpPr>
          <p:cNvPr id="8" name="7 Marcador de número de diapositiva"/>
          <p:cNvSpPr>
            <a:spLocks noGrp="1"/>
          </p:cNvSpPr>
          <p:nvPr>
            <p:ph type="sldNum" sz="quarter" idx="12"/>
          </p:nvPr>
        </p:nvSpPr>
        <p:spPr/>
        <p:txBody>
          <a:bodyPr/>
          <a:lstStyle/>
          <a:p>
            <a:fld id="{FE62A362-C47E-49B1-AD64-7D0423DB13E3}" type="slidenum">
              <a:rPr lang="es-NI" smtClean="0"/>
              <a:pPr/>
              <a:t>33</a:t>
            </a:fld>
            <a:endParaRPr lang="es-NI"/>
          </a:p>
        </p:txBody>
      </p:sp>
    </p:spTree>
    <p:extLst>
      <p:ext uri="{BB962C8B-B14F-4D97-AF65-F5344CB8AC3E}">
        <p14:creationId xmlns:p14="http://schemas.microsoft.com/office/powerpoint/2010/main" val="36885864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5 Marcador de contenido"/>
          <p:cNvGraphicFramePr>
            <a:graphicFrameLocks/>
          </p:cNvGraphicFramePr>
          <p:nvPr>
            <p:extLst>
              <p:ext uri="{D42A27DB-BD31-4B8C-83A1-F6EECF244321}">
                <p14:modId xmlns:p14="http://schemas.microsoft.com/office/powerpoint/2010/main" val="3324904391"/>
              </p:ext>
            </p:extLst>
          </p:nvPr>
        </p:nvGraphicFramePr>
        <p:xfrm>
          <a:off x="137884" y="5373216"/>
          <a:ext cx="2633916" cy="1280160"/>
        </p:xfrm>
        <a:graphic>
          <a:graphicData uri="http://schemas.openxmlformats.org/drawingml/2006/table">
            <a:tbl>
              <a:tblPr firstRow="1" lastRow="1" bandRow="1">
                <a:tableStyleId>{93296810-A885-4BE3-A3E7-6D5BEEA58F35}</a:tableStyleId>
              </a:tblPr>
              <a:tblGrid>
                <a:gridCol w="1822450"/>
                <a:gridCol w="811466"/>
              </a:tblGrid>
              <a:tr h="270030">
                <a:tc>
                  <a:txBody>
                    <a:bodyPr/>
                    <a:lstStyle/>
                    <a:p>
                      <a:r>
                        <a:rPr lang="en-US" sz="1200" u="sng" dirty="0" smtClean="0"/>
                        <a:t>S</a:t>
                      </a:r>
                      <a:r>
                        <a:rPr lang="en-US" sz="1200" dirty="0" smtClean="0"/>
                        <a:t>tretch</a:t>
                      </a:r>
                    </a:p>
                  </a:txBody>
                  <a:tcPr/>
                </a:tc>
                <a:tc>
                  <a:txBody>
                    <a:bodyPr/>
                    <a:lstStyle/>
                    <a:p>
                      <a:r>
                        <a:rPr lang="es-ES" sz="1200" dirty="0" err="1" smtClean="0"/>
                        <a:t>Length</a:t>
                      </a:r>
                      <a:endParaRPr lang="es-ES" sz="1200" dirty="0"/>
                    </a:p>
                  </a:txBody>
                  <a:tcPr/>
                </a:tc>
              </a:tr>
              <a:tr h="270030">
                <a:tc>
                  <a:txBody>
                    <a:bodyPr/>
                    <a:lstStyle/>
                    <a:p>
                      <a:r>
                        <a:rPr lang="es-ES" sz="1200" dirty="0" smtClean="0"/>
                        <a:t>West</a:t>
                      </a:r>
                      <a:r>
                        <a:rPr lang="es-ES" sz="1200" baseline="0" dirty="0" smtClean="0"/>
                        <a:t> </a:t>
                      </a:r>
                      <a:r>
                        <a:rPr lang="es-ES" sz="1200" baseline="0" dirty="0" err="1" smtClean="0"/>
                        <a:t>Section</a:t>
                      </a:r>
                      <a:r>
                        <a:rPr lang="es-ES" sz="1200" baseline="0" dirty="0" smtClean="0"/>
                        <a:t> </a:t>
                      </a:r>
                      <a:r>
                        <a:rPr lang="es-ES" sz="1200" dirty="0" smtClean="0"/>
                        <a:t>(Rivas)</a:t>
                      </a:r>
                      <a:endParaRPr lang="es-ES" sz="1200" dirty="0"/>
                    </a:p>
                  </a:txBody>
                  <a:tcPr/>
                </a:tc>
                <a:tc>
                  <a:txBody>
                    <a:bodyPr/>
                    <a:lstStyle/>
                    <a:p>
                      <a:pPr algn="r"/>
                      <a:r>
                        <a:rPr lang="es-ES" sz="1200" dirty="0" smtClean="0"/>
                        <a:t>25.9 Km</a:t>
                      </a:r>
                      <a:endParaRPr lang="es-ES" sz="1200" dirty="0"/>
                    </a:p>
                  </a:txBody>
                  <a:tcPr/>
                </a:tc>
              </a:tr>
              <a:tr h="270030">
                <a:tc>
                  <a:txBody>
                    <a:bodyPr/>
                    <a:lstStyle/>
                    <a:p>
                      <a:r>
                        <a:rPr lang="es-ES" sz="1200" dirty="0" err="1" smtClean="0"/>
                        <a:t>Caribbean</a:t>
                      </a:r>
                      <a:r>
                        <a:rPr lang="es-ES" sz="1200" dirty="0" smtClean="0"/>
                        <a:t> </a:t>
                      </a:r>
                      <a:r>
                        <a:rPr lang="es-ES" sz="1200" dirty="0" err="1" smtClean="0"/>
                        <a:t>Coast</a:t>
                      </a:r>
                      <a:r>
                        <a:rPr lang="es-ES" sz="1200" dirty="0" smtClean="0"/>
                        <a:t> (</a:t>
                      </a:r>
                      <a:r>
                        <a:rPr lang="es-ES" sz="1200" dirty="0" err="1" smtClean="0"/>
                        <a:t>mainland</a:t>
                      </a:r>
                      <a:r>
                        <a:rPr lang="es-ES" sz="1200" dirty="0" smtClean="0"/>
                        <a:t>)</a:t>
                      </a:r>
                      <a:endParaRPr lang="es-ES" sz="1200" dirty="0"/>
                    </a:p>
                  </a:txBody>
                  <a:tcPr/>
                </a:tc>
                <a:tc>
                  <a:txBody>
                    <a:bodyPr/>
                    <a:lstStyle/>
                    <a:p>
                      <a:pPr algn="r"/>
                      <a:r>
                        <a:rPr lang="es-ES" sz="1200" dirty="0" smtClean="0"/>
                        <a:t>90.8 Km</a:t>
                      </a:r>
                      <a:endParaRPr lang="es-ES" sz="1200" dirty="0"/>
                    </a:p>
                  </a:txBody>
                  <a:tcPr/>
                </a:tc>
              </a:tr>
              <a:tr h="270030">
                <a:tc>
                  <a:txBody>
                    <a:bodyPr/>
                    <a:lstStyle/>
                    <a:p>
                      <a:r>
                        <a:rPr lang="en-US" sz="1200" dirty="0" smtClean="0"/>
                        <a:t>Length by land</a:t>
                      </a:r>
                      <a:endParaRPr lang="es-ES" sz="1200" dirty="0"/>
                    </a:p>
                  </a:txBody>
                  <a:tcPr/>
                </a:tc>
                <a:tc>
                  <a:txBody>
                    <a:bodyPr/>
                    <a:lstStyle/>
                    <a:p>
                      <a:pPr algn="r"/>
                      <a:r>
                        <a:rPr lang="es-ES" sz="1200" dirty="0" smtClean="0"/>
                        <a:t>116.7 Km</a:t>
                      </a:r>
                      <a:endParaRPr lang="es-ES" sz="1200" dirty="0"/>
                    </a:p>
                  </a:txBody>
                  <a:tcPr/>
                </a:tc>
              </a:tr>
            </a:tbl>
          </a:graphicData>
        </a:graphic>
      </p:graphicFrame>
      <p:sp>
        <p:nvSpPr>
          <p:cNvPr id="7" name="6 Marcador de número de diapositiva"/>
          <p:cNvSpPr>
            <a:spLocks noGrp="1"/>
          </p:cNvSpPr>
          <p:nvPr>
            <p:ph type="sldNum" sz="quarter" idx="12"/>
          </p:nvPr>
        </p:nvSpPr>
        <p:spPr>
          <a:xfrm>
            <a:off x="0" y="6515606"/>
            <a:ext cx="2133600" cy="365125"/>
          </a:xfrm>
        </p:spPr>
        <p:txBody>
          <a:bodyPr/>
          <a:lstStyle/>
          <a:p>
            <a:pPr algn="l"/>
            <a:fld id="{FE62A362-C47E-49B1-AD64-7D0423DB13E3}" type="slidenum">
              <a:rPr lang="es-NI" smtClean="0"/>
              <a:pPr algn="l"/>
              <a:t>34</a:t>
            </a:fld>
            <a:endParaRPr lang="es-NI" dirty="0"/>
          </a:p>
        </p:txBody>
      </p:sp>
      <p:pic>
        <p:nvPicPr>
          <p:cNvPr id="624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764704"/>
            <a:ext cx="8951501"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5 Marcador de contenido"/>
          <p:cNvGraphicFramePr>
            <a:graphicFrameLocks/>
          </p:cNvGraphicFramePr>
          <p:nvPr>
            <p:extLst>
              <p:ext uri="{D42A27DB-BD31-4B8C-83A1-F6EECF244321}">
                <p14:modId xmlns:p14="http://schemas.microsoft.com/office/powerpoint/2010/main" val="650748096"/>
              </p:ext>
            </p:extLst>
          </p:nvPr>
        </p:nvGraphicFramePr>
        <p:xfrm>
          <a:off x="5364088" y="4984576"/>
          <a:ext cx="3675052" cy="1828800"/>
        </p:xfrm>
        <a:graphic>
          <a:graphicData uri="http://schemas.openxmlformats.org/drawingml/2006/table">
            <a:tbl>
              <a:tblPr firstRow="1" lastRow="1" bandRow="1">
                <a:tableStyleId>{21E4AEA4-8DFA-4A89-87EB-49C32662AFE0}</a:tableStyleId>
              </a:tblPr>
              <a:tblGrid>
                <a:gridCol w="2513470"/>
                <a:gridCol w="1161582"/>
              </a:tblGrid>
              <a:tr h="0">
                <a:tc>
                  <a:txBody>
                    <a:bodyPr/>
                    <a:lstStyle/>
                    <a:p>
                      <a:r>
                        <a:rPr lang="en-US" sz="1400" u="sng" dirty="0" smtClean="0"/>
                        <a:t>S</a:t>
                      </a:r>
                      <a:r>
                        <a:rPr lang="en-US" sz="1400" dirty="0" smtClean="0"/>
                        <a:t>tretch</a:t>
                      </a:r>
                    </a:p>
                  </a:txBody>
                  <a:tcPr/>
                </a:tc>
                <a:tc>
                  <a:txBody>
                    <a:bodyPr/>
                    <a:lstStyle/>
                    <a:p>
                      <a:r>
                        <a:rPr lang="es-ES" sz="1400" dirty="0" err="1" smtClean="0"/>
                        <a:t>Length</a:t>
                      </a:r>
                      <a:endParaRPr lang="es-ES" sz="1400" dirty="0"/>
                    </a:p>
                  </a:txBody>
                  <a:tcPr/>
                </a:tc>
              </a:tr>
              <a:tr h="291510">
                <a:tc>
                  <a:txBody>
                    <a:bodyPr/>
                    <a:lstStyle/>
                    <a:p>
                      <a:r>
                        <a:rPr lang="es-ES" sz="1400" dirty="0" smtClean="0"/>
                        <a:t>West</a:t>
                      </a:r>
                      <a:r>
                        <a:rPr lang="es-ES" sz="1400" baseline="0" dirty="0" smtClean="0"/>
                        <a:t> </a:t>
                      </a:r>
                      <a:r>
                        <a:rPr lang="es-ES" sz="1400" baseline="0" dirty="0" err="1" smtClean="0"/>
                        <a:t>section</a:t>
                      </a:r>
                      <a:endParaRPr lang="es-ES" sz="1400" dirty="0"/>
                    </a:p>
                  </a:txBody>
                  <a:tcPr/>
                </a:tc>
                <a:tc>
                  <a:txBody>
                    <a:bodyPr/>
                    <a:lstStyle/>
                    <a:p>
                      <a:pPr algn="r"/>
                      <a:r>
                        <a:rPr lang="es-ES" sz="1400" dirty="0" smtClean="0"/>
                        <a:t>25.9 Km</a:t>
                      </a:r>
                      <a:endParaRPr lang="es-ES" sz="1400" dirty="0"/>
                    </a:p>
                  </a:txBody>
                  <a:tcPr/>
                </a:tc>
              </a:tr>
              <a:tr h="291510">
                <a:tc>
                  <a:txBody>
                    <a:bodyPr/>
                    <a:lstStyle/>
                    <a:p>
                      <a:r>
                        <a:rPr lang="es-ES" sz="1400" dirty="0" smtClean="0"/>
                        <a:t>East</a:t>
                      </a:r>
                      <a:r>
                        <a:rPr lang="es-ES" sz="1400" baseline="0" dirty="0" smtClean="0"/>
                        <a:t> </a:t>
                      </a:r>
                      <a:r>
                        <a:rPr lang="es-ES" sz="1400" baseline="0" dirty="0" err="1" smtClean="0"/>
                        <a:t>section</a:t>
                      </a:r>
                      <a:endParaRPr lang="es-ES" sz="1400" dirty="0"/>
                    </a:p>
                  </a:txBody>
                  <a:tcPr/>
                </a:tc>
                <a:tc>
                  <a:txBody>
                    <a:bodyPr/>
                    <a:lstStyle/>
                    <a:p>
                      <a:pPr algn="r"/>
                      <a:r>
                        <a:rPr lang="es-ES" sz="1400" dirty="0" smtClean="0"/>
                        <a:t>126.7 Km</a:t>
                      </a:r>
                      <a:endParaRPr lang="es-ES" sz="1400" dirty="0"/>
                    </a:p>
                  </a:txBody>
                  <a:tcPr/>
                </a:tc>
              </a:tr>
              <a:tr h="291510">
                <a:tc>
                  <a:txBody>
                    <a:bodyPr/>
                    <a:lstStyle/>
                    <a:p>
                      <a:r>
                        <a:rPr lang="es-ES" sz="1400" dirty="0" smtClean="0"/>
                        <a:t>Lake Nicaragua</a:t>
                      </a:r>
                      <a:endParaRPr lang="es-ES" sz="1400" dirty="0"/>
                    </a:p>
                  </a:txBody>
                  <a:tcPr/>
                </a:tc>
                <a:tc>
                  <a:txBody>
                    <a:bodyPr/>
                    <a:lstStyle/>
                    <a:p>
                      <a:pPr algn="r"/>
                      <a:r>
                        <a:rPr lang="es-ES" sz="1400" dirty="0" smtClean="0"/>
                        <a:t>106.8 Km</a:t>
                      </a:r>
                      <a:endParaRPr lang="es-ES" sz="1400" dirty="0"/>
                    </a:p>
                  </a:txBody>
                  <a:tcPr/>
                </a:tc>
              </a:tr>
              <a:tr h="291510">
                <a:tc>
                  <a:txBody>
                    <a:bodyPr/>
                    <a:lstStyle/>
                    <a:p>
                      <a:r>
                        <a:rPr lang="es-ES" sz="1400" dirty="0" err="1" smtClean="0"/>
                        <a:t>Stretches</a:t>
                      </a:r>
                      <a:r>
                        <a:rPr lang="es-ES" sz="1400" baseline="0" dirty="0" smtClean="0"/>
                        <a:t> </a:t>
                      </a:r>
                      <a:r>
                        <a:rPr lang="es-ES" sz="1400" baseline="0" dirty="0" err="1" smtClean="0"/>
                        <a:t>Pacífic</a:t>
                      </a:r>
                      <a:r>
                        <a:rPr lang="es-ES" sz="1400" baseline="0" dirty="0" smtClean="0"/>
                        <a:t> and </a:t>
                      </a:r>
                      <a:r>
                        <a:rPr lang="es-ES" sz="1400" baseline="0" dirty="0" err="1" smtClean="0"/>
                        <a:t>Caribbean</a:t>
                      </a:r>
                      <a:endParaRPr lang="es-ES" sz="1400" dirty="0"/>
                    </a:p>
                  </a:txBody>
                  <a:tcPr/>
                </a:tc>
                <a:tc>
                  <a:txBody>
                    <a:bodyPr/>
                    <a:lstStyle/>
                    <a:p>
                      <a:pPr algn="r"/>
                      <a:r>
                        <a:rPr lang="es-ES" sz="1400" dirty="0" smtClean="0"/>
                        <a:t>16.1Km</a:t>
                      </a:r>
                      <a:endParaRPr lang="es-ES" sz="1400" dirty="0"/>
                    </a:p>
                  </a:txBody>
                  <a:tcPr/>
                </a:tc>
              </a:tr>
              <a:tr h="291510">
                <a:tc>
                  <a:txBody>
                    <a:bodyPr/>
                    <a:lstStyle/>
                    <a:p>
                      <a:r>
                        <a:rPr lang="es-ES" sz="1400" dirty="0" smtClean="0"/>
                        <a:t>Total </a:t>
                      </a:r>
                      <a:r>
                        <a:rPr lang="es-ES" sz="1400" dirty="0" err="1" smtClean="0"/>
                        <a:t>Length</a:t>
                      </a:r>
                      <a:endParaRPr lang="es-ES" sz="1400" dirty="0"/>
                    </a:p>
                  </a:txBody>
                  <a:tcPr/>
                </a:tc>
                <a:tc>
                  <a:txBody>
                    <a:bodyPr/>
                    <a:lstStyle/>
                    <a:p>
                      <a:pPr algn="r"/>
                      <a:r>
                        <a:rPr lang="es-ES" sz="1400" dirty="0" smtClean="0"/>
                        <a:t>275.5 Km</a:t>
                      </a:r>
                      <a:endParaRPr lang="es-ES" sz="1400" dirty="0"/>
                    </a:p>
                  </a:txBody>
                  <a:tcPr/>
                </a:tc>
              </a:tr>
            </a:tbl>
          </a:graphicData>
        </a:graphic>
      </p:graphicFrame>
      <p:graphicFrame>
        <p:nvGraphicFramePr>
          <p:cNvPr id="9" name="5 Marcador de contenido"/>
          <p:cNvGraphicFramePr>
            <a:graphicFrameLocks/>
          </p:cNvGraphicFramePr>
          <p:nvPr>
            <p:extLst>
              <p:ext uri="{D42A27DB-BD31-4B8C-83A1-F6EECF244321}">
                <p14:modId xmlns:p14="http://schemas.microsoft.com/office/powerpoint/2010/main" val="610177186"/>
              </p:ext>
            </p:extLst>
          </p:nvPr>
        </p:nvGraphicFramePr>
        <p:xfrm>
          <a:off x="2915816" y="5157192"/>
          <a:ext cx="2325812" cy="1645920"/>
        </p:xfrm>
        <a:graphic>
          <a:graphicData uri="http://schemas.openxmlformats.org/drawingml/2006/table">
            <a:tbl>
              <a:tblPr firstRow="1" lastRow="1" bandRow="1">
                <a:tableStyleId>{5C22544A-7EE6-4342-B048-85BDC9FD1C3A}</a:tableStyleId>
              </a:tblPr>
              <a:tblGrid>
                <a:gridCol w="1460783"/>
                <a:gridCol w="865029"/>
              </a:tblGrid>
              <a:tr h="202312">
                <a:tc>
                  <a:txBody>
                    <a:bodyPr/>
                    <a:lstStyle/>
                    <a:p>
                      <a:r>
                        <a:rPr lang="en-US" sz="1200" u="sng" dirty="0" smtClean="0"/>
                        <a:t>S</a:t>
                      </a:r>
                      <a:r>
                        <a:rPr lang="en-US" sz="1200" dirty="0" smtClean="0"/>
                        <a:t>tretch</a:t>
                      </a:r>
                    </a:p>
                  </a:txBody>
                  <a:tcPr/>
                </a:tc>
                <a:tc>
                  <a:txBody>
                    <a:bodyPr/>
                    <a:lstStyle/>
                    <a:p>
                      <a:r>
                        <a:rPr lang="es-ES" sz="1200" dirty="0" err="1" smtClean="0"/>
                        <a:t>Length</a:t>
                      </a:r>
                      <a:endParaRPr lang="es-ES" sz="1200" dirty="0"/>
                    </a:p>
                  </a:txBody>
                  <a:tcPr/>
                </a:tc>
              </a:tr>
              <a:tr h="252028">
                <a:tc>
                  <a:txBody>
                    <a:bodyPr/>
                    <a:lstStyle/>
                    <a:p>
                      <a:r>
                        <a:rPr lang="es-ES" sz="1200" dirty="0" smtClean="0"/>
                        <a:t>Lake Atlanta</a:t>
                      </a:r>
                      <a:endParaRPr lang="es-ES" sz="1200" dirty="0"/>
                    </a:p>
                  </a:txBody>
                  <a:tcPr/>
                </a:tc>
                <a:tc>
                  <a:txBody>
                    <a:bodyPr/>
                    <a:lstStyle/>
                    <a:p>
                      <a:pPr algn="r"/>
                      <a:r>
                        <a:rPr lang="es-ES" sz="1200" dirty="0" smtClean="0"/>
                        <a:t>35.9 Km</a:t>
                      </a:r>
                      <a:endParaRPr lang="es-ES" sz="1200" dirty="0"/>
                    </a:p>
                  </a:txBody>
                  <a:tcPr/>
                </a:tc>
              </a:tr>
              <a:tr h="252028">
                <a:tc>
                  <a:txBody>
                    <a:bodyPr/>
                    <a:lstStyle/>
                    <a:p>
                      <a:r>
                        <a:rPr lang="es-ES" sz="1200" dirty="0" smtClean="0"/>
                        <a:t>Lake Nicaragua</a:t>
                      </a:r>
                      <a:endParaRPr lang="es-ES" sz="1200" dirty="0"/>
                    </a:p>
                  </a:txBody>
                  <a:tcPr/>
                </a:tc>
                <a:tc>
                  <a:txBody>
                    <a:bodyPr/>
                    <a:lstStyle/>
                    <a:p>
                      <a:pPr algn="r"/>
                      <a:r>
                        <a:rPr lang="es-ES" sz="1200" dirty="0" smtClean="0"/>
                        <a:t>106.8 Km</a:t>
                      </a:r>
                      <a:endParaRPr lang="es-ES" sz="1200" dirty="0"/>
                    </a:p>
                  </a:txBody>
                  <a:tcPr/>
                </a:tc>
              </a:tr>
              <a:tr h="252028">
                <a:tc>
                  <a:txBody>
                    <a:bodyPr/>
                    <a:lstStyle/>
                    <a:p>
                      <a:r>
                        <a:rPr lang="es-ES" sz="1200" baseline="0" dirty="0" err="1" smtClean="0"/>
                        <a:t>Pacífic</a:t>
                      </a:r>
                      <a:r>
                        <a:rPr lang="es-ES" sz="1200" baseline="0" dirty="0" smtClean="0"/>
                        <a:t> </a:t>
                      </a:r>
                      <a:r>
                        <a:rPr lang="es-ES" sz="1200" baseline="0" dirty="0" err="1" smtClean="0"/>
                        <a:t>stretch</a:t>
                      </a:r>
                      <a:endParaRPr lang="es-ES" sz="1200" dirty="0"/>
                    </a:p>
                  </a:txBody>
                  <a:tcPr/>
                </a:tc>
                <a:tc>
                  <a:txBody>
                    <a:bodyPr/>
                    <a:lstStyle/>
                    <a:p>
                      <a:pPr algn="r"/>
                      <a:r>
                        <a:rPr lang="es-ES" sz="1200" dirty="0" smtClean="0"/>
                        <a:t>1.7 Km</a:t>
                      </a:r>
                      <a:endParaRPr lang="es-ES" sz="1200" dirty="0"/>
                    </a:p>
                  </a:txBody>
                  <a:tcPr/>
                </a:tc>
              </a:tr>
              <a:tr h="252028">
                <a:tc>
                  <a:txBody>
                    <a:bodyPr/>
                    <a:lstStyle/>
                    <a:p>
                      <a:r>
                        <a:rPr lang="es-ES" sz="1200" dirty="0" err="1" smtClean="0"/>
                        <a:t>Caribbean</a:t>
                      </a:r>
                      <a:r>
                        <a:rPr lang="es-ES" sz="1200" baseline="0" dirty="0" smtClean="0"/>
                        <a:t> </a:t>
                      </a:r>
                      <a:r>
                        <a:rPr lang="es-ES" sz="1200" baseline="0" dirty="0" err="1" smtClean="0"/>
                        <a:t>stretch</a:t>
                      </a:r>
                      <a:endParaRPr lang="es-ES" sz="1200" dirty="0"/>
                    </a:p>
                  </a:txBody>
                  <a:tcPr/>
                </a:tc>
                <a:tc>
                  <a:txBody>
                    <a:bodyPr/>
                    <a:lstStyle/>
                    <a:p>
                      <a:pPr algn="r"/>
                      <a:r>
                        <a:rPr lang="es-ES" sz="1200" dirty="0" smtClean="0"/>
                        <a:t>14.4 Km</a:t>
                      </a:r>
                      <a:endParaRPr lang="es-ES" sz="1200" dirty="0"/>
                    </a:p>
                  </a:txBody>
                  <a:tcPr/>
                </a:tc>
              </a:tr>
              <a:tr h="252028">
                <a:tc>
                  <a:txBody>
                    <a:bodyPr/>
                    <a:lstStyle/>
                    <a:p>
                      <a:r>
                        <a:rPr lang="es-ES" sz="1200" dirty="0" err="1" smtClean="0"/>
                        <a:t>Length</a:t>
                      </a:r>
                      <a:r>
                        <a:rPr lang="es-ES" sz="1200" dirty="0" smtClean="0"/>
                        <a:t> </a:t>
                      </a:r>
                      <a:r>
                        <a:rPr lang="es-ES" sz="1200" dirty="0" err="1" smtClean="0"/>
                        <a:t>by</a:t>
                      </a:r>
                      <a:r>
                        <a:rPr lang="es-ES" sz="1200" dirty="0" smtClean="0"/>
                        <a:t> </a:t>
                      </a:r>
                      <a:r>
                        <a:rPr lang="es-ES" sz="1200" dirty="0" err="1" smtClean="0"/>
                        <a:t>water</a:t>
                      </a:r>
                      <a:endParaRPr lang="es-ES" sz="1200" dirty="0"/>
                    </a:p>
                  </a:txBody>
                  <a:tcPr/>
                </a:tc>
                <a:tc>
                  <a:txBody>
                    <a:bodyPr/>
                    <a:lstStyle/>
                    <a:p>
                      <a:pPr algn="r"/>
                      <a:r>
                        <a:rPr lang="es-ES" sz="1200" dirty="0" smtClean="0"/>
                        <a:t>158.8 Km</a:t>
                      </a:r>
                      <a:endParaRPr lang="es-ES" sz="1200" dirty="0"/>
                    </a:p>
                  </a:txBody>
                  <a:tcPr/>
                </a:tc>
              </a:tr>
            </a:tbl>
          </a:graphicData>
        </a:graphic>
      </p:graphicFrame>
      <p:sp>
        <p:nvSpPr>
          <p:cNvPr id="12" name="4 Título"/>
          <p:cNvSpPr txBox="1">
            <a:spLocks/>
          </p:cNvSpPr>
          <p:nvPr/>
        </p:nvSpPr>
        <p:spPr>
          <a:xfrm>
            <a:off x="467544" y="144016"/>
            <a:ext cx="8229600" cy="8367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C00000"/>
                </a:solidFill>
              </a:rPr>
              <a:t>Choice of route 4: </a:t>
            </a:r>
            <a:r>
              <a:rPr lang="en-US" sz="2400" b="1" dirty="0" smtClean="0"/>
              <a:t>It has superior economic cost, but it is the route with the lowest environmental and social impact</a:t>
            </a:r>
            <a:r>
              <a:rPr lang="es-NI" sz="2000" b="1" dirty="0" smtClean="0"/>
              <a:t/>
            </a:r>
            <a:br>
              <a:rPr lang="es-NI" sz="2000" b="1" dirty="0" smtClean="0"/>
            </a:br>
            <a:endParaRPr lang="es-NI" sz="2000" b="1" dirty="0"/>
          </a:p>
        </p:txBody>
      </p:sp>
      <p:sp>
        <p:nvSpPr>
          <p:cNvPr id="13" name="12 Rectángulo"/>
          <p:cNvSpPr/>
          <p:nvPr/>
        </p:nvSpPr>
        <p:spPr>
          <a:xfrm>
            <a:off x="107504" y="3449032"/>
            <a:ext cx="4475750" cy="1708160"/>
          </a:xfrm>
          <a:prstGeom prst="rect">
            <a:avLst/>
          </a:prstGeom>
          <a:solidFill>
            <a:schemeClr val="tx2">
              <a:lumMod val="40000"/>
              <a:lumOff val="60000"/>
            </a:schemeClr>
          </a:solidFill>
        </p:spPr>
        <p:txBody>
          <a:bodyPr wrap="square">
            <a:spAutoFit/>
          </a:bodyPr>
          <a:lstStyle/>
          <a:p>
            <a:pPr marL="285750" indent="-285750">
              <a:spcAft>
                <a:spcPts val="600"/>
              </a:spcAft>
              <a:buFont typeface="Wingdings" pitchFamily="2" charset="2"/>
              <a:buChar char="q"/>
            </a:pPr>
            <a:r>
              <a:rPr lang="en-US" sz="2000" b="1" dirty="0"/>
              <a:t>Theoretical Capacity: 9,153 ships per year</a:t>
            </a:r>
          </a:p>
          <a:p>
            <a:pPr marL="285750" indent="-285750">
              <a:spcAft>
                <a:spcPts val="600"/>
              </a:spcAft>
              <a:buFont typeface="Wingdings" pitchFamily="2" charset="2"/>
              <a:buChar char="q"/>
            </a:pPr>
            <a:r>
              <a:rPr lang="en-US" sz="2000" b="1" dirty="0"/>
              <a:t>Expected load for 2050: 5,100 vessels per year (14 ships per day), with 30 hours of each boat traffic.</a:t>
            </a:r>
            <a:endParaRPr lang="es-NI" sz="2000" b="1" dirty="0"/>
          </a:p>
        </p:txBody>
      </p:sp>
      <p:sp>
        <p:nvSpPr>
          <p:cNvPr id="14" name="Content Placeholder 2"/>
          <p:cNvSpPr txBox="1">
            <a:spLocks/>
          </p:cNvSpPr>
          <p:nvPr/>
        </p:nvSpPr>
        <p:spPr>
          <a:xfrm>
            <a:off x="107503" y="767230"/>
            <a:ext cx="7488833" cy="429522"/>
          </a:xfrm>
          <a:prstGeom prst="rect">
            <a:avLst/>
          </a:prstGeom>
          <a:solidFill>
            <a:schemeClr val="bg1">
              <a:lumMod val="85000"/>
            </a:schemeClr>
          </a:solidFill>
          <a:ln>
            <a:solidFill>
              <a:schemeClr val="tx1">
                <a:lumMod val="95000"/>
                <a:lumOff val="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i="1" dirty="0"/>
              <a:t>275.5Km Length, 280 m wide base, 30-33m depth</a:t>
            </a:r>
            <a:endParaRPr lang="en-AU" sz="2000" b="1" i="1" dirty="0"/>
          </a:p>
        </p:txBody>
      </p:sp>
    </p:spTree>
    <p:extLst>
      <p:ext uri="{BB962C8B-B14F-4D97-AF65-F5344CB8AC3E}">
        <p14:creationId xmlns:p14="http://schemas.microsoft.com/office/powerpoint/2010/main" val="11705352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FE62A362-C47E-49B1-AD64-7D0423DB13E3}" type="slidenum">
              <a:rPr lang="es-NI" smtClean="0"/>
              <a:pPr/>
              <a:t>35</a:t>
            </a:fld>
            <a:endParaRPr lang="es-NI"/>
          </a:p>
        </p:txBody>
      </p:sp>
      <p:graphicFrame>
        <p:nvGraphicFramePr>
          <p:cNvPr id="3" name="2 Diagrama"/>
          <p:cNvGraphicFramePr/>
          <p:nvPr>
            <p:extLst>
              <p:ext uri="{D42A27DB-BD31-4B8C-83A1-F6EECF244321}">
                <p14:modId xmlns:p14="http://schemas.microsoft.com/office/powerpoint/2010/main" val="3498640291"/>
              </p:ext>
            </p:extLst>
          </p:nvPr>
        </p:nvGraphicFramePr>
        <p:xfrm>
          <a:off x="179512" y="620688"/>
          <a:ext cx="8640960" cy="3040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3 Diagrama"/>
          <p:cNvGraphicFramePr/>
          <p:nvPr>
            <p:extLst>
              <p:ext uri="{D42A27DB-BD31-4B8C-83A1-F6EECF244321}">
                <p14:modId xmlns:p14="http://schemas.microsoft.com/office/powerpoint/2010/main" val="2733029862"/>
              </p:ext>
            </p:extLst>
          </p:nvPr>
        </p:nvGraphicFramePr>
        <p:xfrm>
          <a:off x="467544" y="3817888"/>
          <a:ext cx="8424936" cy="30401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4 Rectángulo"/>
          <p:cNvSpPr/>
          <p:nvPr/>
        </p:nvSpPr>
        <p:spPr>
          <a:xfrm>
            <a:off x="2658238" y="87015"/>
            <a:ext cx="3766993" cy="523220"/>
          </a:xfrm>
          <a:prstGeom prst="rect">
            <a:avLst/>
          </a:prstGeom>
        </p:spPr>
        <p:txBody>
          <a:bodyPr wrap="none">
            <a:spAutoFit/>
          </a:bodyPr>
          <a:lstStyle/>
          <a:p>
            <a:pPr algn="ctr">
              <a:spcBef>
                <a:spcPct val="0"/>
              </a:spcBef>
            </a:pPr>
            <a:r>
              <a:rPr lang="en-US" altLang="zh-TW" sz="2800" b="1" dirty="0">
                <a:solidFill>
                  <a:srgbClr val="C00000"/>
                </a:solidFill>
              </a:rPr>
              <a:t>Adjustments on Route 4</a:t>
            </a:r>
          </a:p>
        </p:txBody>
      </p:sp>
    </p:spTree>
    <p:extLst>
      <p:ext uri="{BB962C8B-B14F-4D97-AF65-F5344CB8AC3E}">
        <p14:creationId xmlns:p14="http://schemas.microsoft.com/office/powerpoint/2010/main" val="6562416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5" y="-39578"/>
            <a:ext cx="8928992" cy="904863"/>
          </a:xfrm>
          <a:prstGeom prst="rect">
            <a:avLst/>
          </a:prstGeom>
        </p:spPr>
        <p:txBody>
          <a:bodyPr wrap="square">
            <a:spAutoFit/>
          </a:bodyPr>
          <a:lstStyle/>
          <a:p>
            <a:pPr algn="ctr">
              <a:lnSpc>
                <a:spcPct val="80000"/>
              </a:lnSpc>
            </a:pPr>
            <a:endParaRPr lang="en-US" altLang="zh-TW" b="1" dirty="0" smtClean="0">
              <a:solidFill>
                <a:srgbClr val="C00000"/>
              </a:solidFill>
            </a:endParaRPr>
          </a:p>
          <a:p>
            <a:pPr algn="ctr">
              <a:lnSpc>
                <a:spcPct val="80000"/>
              </a:lnSpc>
            </a:pPr>
            <a:r>
              <a:rPr lang="es-ES" sz="2400" b="1" dirty="0" smtClean="0">
                <a:solidFill>
                  <a:schemeClr val="accent1">
                    <a:lumMod val="75000"/>
                  </a:schemeClr>
                </a:solidFill>
                <a:latin typeface="Calibri"/>
                <a:ea typeface="新細明體"/>
              </a:rPr>
              <a:t>Brito &amp; Camilo </a:t>
            </a:r>
            <a:r>
              <a:rPr lang="es-ES" sz="2400" b="1" dirty="0" err="1" smtClean="0">
                <a:solidFill>
                  <a:schemeClr val="accent1">
                    <a:lumMod val="75000"/>
                  </a:schemeClr>
                </a:solidFill>
                <a:latin typeface="Calibri"/>
                <a:ea typeface="新細明體"/>
              </a:rPr>
              <a:t>Locks</a:t>
            </a:r>
            <a:r>
              <a:rPr lang="es-ES" sz="2400" b="1" dirty="0" smtClean="0">
                <a:solidFill>
                  <a:schemeClr val="accent1">
                    <a:lumMod val="75000"/>
                  </a:schemeClr>
                </a:solidFill>
                <a:latin typeface="Calibri"/>
                <a:ea typeface="新細明體"/>
              </a:rPr>
              <a:t>: </a:t>
            </a:r>
            <a:r>
              <a:rPr lang="es-ES" sz="2400" b="1" dirty="0">
                <a:solidFill>
                  <a:schemeClr val="accent1">
                    <a:lumMod val="75000"/>
                  </a:schemeClr>
                </a:solidFill>
                <a:latin typeface="Calibri"/>
                <a:ea typeface="新細明體"/>
              </a:rPr>
              <a:t>3 </a:t>
            </a:r>
            <a:r>
              <a:rPr lang="es-ES" sz="2400" b="1" dirty="0" err="1" smtClean="0">
                <a:solidFill>
                  <a:schemeClr val="accent1">
                    <a:lumMod val="75000"/>
                  </a:schemeClr>
                </a:solidFill>
                <a:latin typeface="Calibri"/>
                <a:ea typeface="新細明體"/>
              </a:rPr>
              <a:t>Chambers</a:t>
            </a:r>
            <a:r>
              <a:rPr lang="es-ES" sz="2400" b="1" dirty="0" smtClean="0">
                <a:solidFill>
                  <a:schemeClr val="accent1">
                    <a:lumMod val="75000"/>
                  </a:schemeClr>
                </a:solidFill>
                <a:latin typeface="Calibri"/>
                <a:ea typeface="新細明體"/>
              </a:rPr>
              <a:t> &amp; </a:t>
            </a:r>
            <a:r>
              <a:rPr lang="es-ES" sz="2400" b="1" dirty="0">
                <a:solidFill>
                  <a:schemeClr val="accent1">
                    <a:lumMod val="75000"/>
                  </a:schemeClr>
                </a:solidFill>
                <a:latin typeface="Calibri"/>
                <a:ea typeface="新細明體"/>
              </a:rPr>
              <a:t>9 </a:t>
            </a:r>
            <a:r>
              <a:rPr lang="es-ES" sz="2400" b="1" dirty="0" err="1" smtClean="0">
                <a:solidFill>
                  <a:schemeClr val="accent1">
                    <a:lumMod val="75000"/>
                  </a:schemeClr>
                </a:solidFill>
                <a:latin typeface="Calibri"/>
                <a:ea typeface="新細明體"/>
              </a:rPr>
              <a:t>water</a:t>
            </a:r>
            <a:r>
              <a:rPr lang="es-ES" sz="2400" b="1" dirty="0" smtClean="0">
                <a:solidFill>
                  <a:schemeClr val="accent1">
                    <a:lumMod val="75000"/>
                  </a:schemeClr>
                </a:solidFill>
                <a:latin typeface="Calibri"/>
                <a:ea typeface="新細明體"/>
              </a:rPr>
              <a:t> </a:t>
            </a:r>
            <a:r>
              <a:rPr lang="es-ES" sz="2400" b="1" dirty="0" err="1" smtClean="0">
                <a:solidFill>
                  <a:schemeClr val="accent1">
                    <a:lumMod val="75000"/>
                  </a:schemeClr>
                </a:solidFill>
                <a:latin typeface="Calibri"/>
                <a:ea typeface="新細明體"/>
              </a:rPr>
              <a:t>recicling</a:t>
            </a:r>
            <a:r>
              <a:rPr lang="es-ES" sz="2400" b="1" dirty="0" smtClean="0">
                <a:solidFill>
                  <a:schemeClr val="accent1">
                    <a:lumMod val="75000"/>
                  </a:schemeClr>
                </a:solidFill>
                <a:latin typeface="Calibri"/>
                <a:ea typeface="新細明體"/>
              </a:rPr>
              <a:t> pools</a:t>
            </a:r>
            <a:endParaRPr lang="es-NI" sz="2400" b="1" dirty="0">
              <a:solidFill>
                <a:schemeClr val="accent1">
                  <a:lumMod val="75000"/>
                </a:schemeClr>
              </a:solidFill>
              <a:latin typeface="Calibri"/>
              <a:ea typeface="新細明體"/>
            </a:endParaRPr>
          </a:p>
          <a:p>
            <a:pPr algn="ctr">
              <a:lnSpc>
                <a:spcPct val="80000"/>
              </a:lnSpc>
            </a:pPr>
            <a:r>
              <a:rPr lang="es-ES" sz="2400" b="1" dirty="0">
                <a:solidFill>
                  <a:schemeClr val="accent1">
                    <a:lumMod val="75000"/>
                  </a:schemeClr>
                </a:solidFill>
                <a:latin typeface="Calibri"/>
                <a:ea typeface="新細明體"/>
              </a:rPr>
              <a:t> </a:t>
            </a:r>
            <a:endParaRPr lang="en-US" sz="2400" b="1" dirty="0">
              <a:solidFill>
                <a:schemeClr val="accent1">
                  <a:lumMod val="75000"/>
                </a:schemeClr>
              </a:solidFill>
              <a:latin typeface="Calibri"/>
              <a:ea typeface="新細明體"/>
            </a:endParaRPr>
          </a:p>
        </p:txBody>
      </p:sp>
      <p:sp>
        <p:nvSpPr>
          <p:cNvPr id="5" name="4 Marcador de número de diapositiva"/>
          <p:cNvSpPr>
            <a:spLocks noGrp="1"/>
          </p:cNvSpPr>
          <p:nvPr>
            <p:ph type="sldNum" sz="quarter" idx="12"/>
          </p:nvPr>
        </p:nvSpPr>
        <p:spPr/>
        <p:txBody>
          <a:bodyPr/>
          <a:lstStyle/>
          <a:p>
            <a:fld id="{FE62A362-C47E-49B1-AD64-7D0423DB13E3}" type="slidenum">
              <a:rPr lang="es-NI" smtClean="0"/>
              <a:pPr/>
              <a:t>36</a:t>
            </a:fld>
            <a:endParaRPr lang="es-NI"/>
          </a:p>
        </p:txBody>
      </p:sp>
      <p:grpSp>
        <p:nvGrpSpPr>
          <p:cNvPr id="7" name="6 Grupo"/>
          <p:cNvGrpSpPr/>
          <p:nvPr/>
        </p:nvGrpSpPr>
        <p:grpSpPr>
          <a:xfrm>
            <a:off x="107504" y="2264678"/>
            <a:ext cx="4464497" cy="3612594"/>
            <a:chOff x="107504" y="2348880"/>
            <a:chExt cx="4464497" cy="3612594"/>
          </a:xfrm>
        </p:grpSpPr>
        <p:pic>
          <p:nvPicPr>
            <p:cNvPr id="634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6" y="2348880"/>
              <a:ext cx="4464495" cy="361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07504" y="4884256"/>
              <a:ext cx="4392489" cy="107721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b="1" dirty="0" err="1" smtClean="0">
                  <a:solidFill>
                    <a:schemeClr val="tx1"/>
                  </a:solidFill>
                </a:rPr>
                <a:t>Brito</a:t>
              </a:r>
              <a:r>
                <a:rPr lang="en-US" sz="1600" b="1" dirty="0" smtClean="0">
                  <a:solidFill>
                    <a:schemeClr val="tx1"/>
                  </a:solidFill>
                </a:rPr>
                <a:t> </a:t>
              </a:r>
              <a:r>
                <a:rPr lang="en-US" sz="1600" b="1" dirty="0">
                  <a:solidFill>
                    <a:schemeClr val="tx1"/>
                  </a:solidFill>
                </a:rPr>
                <a:t>Lock </a:t>
              </a:r>
              <a:r>
                <a:rPr lang="en-US" sz="1600" b="1" dirty="0" smtClean="0">
                  <a:solidFill>
                    <a:schemeClr val="tx1"/>
                  </a:solidFill>
                </a:rPr>
                <a:t>: </a:t>
              </a:r>
              <a:r>
                <a:rPr lang="en-US" sz="1600" b="1" dirty="0">
                  <a:solidFill>
                    <a:schemeClr val="tx1"/>
                  </a:solidFill>
                </a:rPr>
                <a:t>located on the west segment of the canal, near the Mono </a:t>
              </a:r>
              <a:r>
                <a:rPr lang="en-US" sz="1600" b="1" dirty="0" smtClean="0">
                  <a:solidFill>
                    <a:schemeClr val="tx1"/>
                  </a:solidFill>
                </a:rPr>
                <a:t>Negro River,</a:t>
              </a:r>
              <a:endParaRPr lang="en-US" sz="1600" b="1" dirty="0">
                <a:solidFill>
                  <a:schemeClr val="tx1"/>
                </a:solidFill>
              </a:endParaRPr>
            </a:p>
            <a:p>
              <a:r>
                <a:rPr lang="en-US" sz="1600" b="1" dirty="0">
                  <a:solidFill>
                    <a:schemeClr val="tx1"/>
                  </a:solidFill>
                </a:rPr>
                <a:t>approximately 14.5km from the Pacific Ocean</a:t>
              </a:r>
              <a:r>
                <a:rPr lang="en-US" sz="1600" b="1" dirty="0" smtClean="0">
                  <a:solidFill>
                    <a:schemeClr val="tx1"/>
                  </a:solidFill>
                </a:rPr>
                <a:t>.</a:t>
              </a:r>
            </a:p>
            <a:p>
              <a:endParaRPr lang="es-NI" sz="1600" b="1" dirty="0" smtClean="0">
                <a:solidFill>
                  <a:schemeClr val="tx1"/>
                </a:solidFill>
              </a:endParaRPr>
            </a:p>
          </p:txBody>
        </p:sp>
      </p:grpSp>
      <p:grpSp>
        <p:nvGrpSpPr>
          <p:cNvPr id="8" name="7 Grupo"/>
          <p:cNvGrpSpPr/>
          <p:nvPr/>
        </p:nvGrpSpPr>
        <p:grpSpPr>
          <a:xfrm>
            <a:off x="4644008" y="2276872"/>
            <a:ext cx="4320480" cy="3577247"/>
            <a:chOff x="4644008" y="1939985"/>
            <a:chExt cx="4320480" cy="3577247"/>
          </a:xfrm>
        </p:grpSpPr>
        <p:pic>
          <p:nvPicPr>
            <p:cNvPr id="634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939985"/>
              <a:ext cx="4320480" cy="357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4651645" y="4400413"/>
              <a:ext cx="4312843"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b="1" dirty="0" err="1"/>
                <a:t>Camilo</a:t>
              </a:r>
              <a:r>
                <a:rPr lang="en-US" sz="1600" b="1" dirty="0"/>
                <a:t> </a:t>
              </a:r>
              <a:r>
                <a:rPr lang="en-US" sz="1600" b="1" dirty="0" smtClean="0"/>
                <a:t>Lock : </a:t>
              </a:r>
              <a:r>
                <a:rPr lang="en-US" sz="1600" b="1" dirty="0"/>
                <a:t>located in </a:t>
              </a:r>
              <a:r>
                <a:rPr lang="en-US" sz="1600" b="1" dirty="0" smtClean="0"/>
                <a:t>the East segment of the Canal</a:t>
              </a:r>
              <a:r>
                <a:rPr lang="en-US" sz="1600" b="1" dirty="0"/>
                <a:t>, near the confluence of Punta </a:t>
              </a:r>
              <a:r>
                <a:rPr lang="en-US" sz="1600" b="1" dirty="0" err="1"/>
                <a:t>Gorda</a:t>
              </a:r>
              <a:r>
                <a:rPr lang="en-US" sz="1600" b="1" dirty="0"/>
                <a:t> with </a:t>
              </a:r>
              <a:r>
                <a:rPr lang="en-US" sz="1600" b="1" dirty="0" err="1"/>
                <a:t>Camilo</a:t>
              </a:r>
              <a:r>
                <a:rPr lang="en-US" sz="1600" b="1" dirty="0"/>
                <a:t> Cano, approximately 13.7km from the Caribbean </a:t>
              </a:r>
              <a:r>
                <a:rPr lang="en-US" sz="1600" b="1" dirty="0" smtClean="0"/>
                <a:t>coast.</a:t>
              </a:r>
            </a:p>
          </p:txBody>
        </p:sp>
      </p:grpSp>
      <p:sp>
        <p:nvSpPr>
          <p:cNvPr id="3" name="2 Rectángulo"/>
          <p:cNvSpPr/>
          <p:nvPr/>
        </p:nvSpPr>
        <p:spPr>
          <a:xfrm>
            <a:off x="467544" y="691242"/>
            <a:ext cx="4536503" cy="723275"/>
          </a:xfrm>
          <a:prstGeom prst="rect">
            <a:avLst/>
          </a:prstGeom>
        </p:spPr>
        <p:txBody>
          <a:bodyPr wrap="square">
            <a:spAutoFit/>
          </a:bodyPr>
          <a:lstStyle/>
          <a:p>
            <a:pPr marL="285750" indent="-285750">
              <a:spcAft>
                <a:spcPts val="600"/>
              </a:spcAft>
              <a:buFont typeface="Arial" pitchFamily="34" charset="0"/>
              <a:buChar char="•"/>
            </a:pPr>
            <a:endParaRPr lang="es-NI" dirty="0" smtClean="0"/>
          </a:p>
          <a:p>
            <a:r>
              <a:rPr lang="es-NI" dirty="0" smtClean="0"/>
              <a:t> </a:t>
            </a:r>
            <a:endParaRPr lang="es-NI" dirty="0"/>
          </a:p>
        </p:txBody>
      </p:sp>
      <p:sp>
        <p:nvSpPr>
          <p:cNvPr id="10" name="9 Rectángulo"/>
          <p:cNvSpPr/>
          <p:nvPr/>
        </p:nvSpPr>
        <p:spPr>
          <a:xfrm>
            <a:off x="611560" y="622954"/>
            <a:ext cx="8352928" cy="64633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dirty="0"/>
              <a:t>Same design for both: three consecutive chambers, which would raise the boats over 10 meters by chamber, for a total of approximately 30 meters</a:t>
            </a:r>
            <a:r>
              <a:rPr lang="es-NI" dirty="0" smtClean="0"/>
              <a:t>.</a:t>
            </a:r>
            <a:endParaRPr lang="es-NI" dirty="0"/>
          </a:p>
        </p:txBody>
      </p:sp>
      <p:sp>
        <p:nvSpPr>
          <p:cNvPr id="11" name="10 Rectángulo"/>
          <p:cNvSpPr/>
          <p:nvPr/>
        </p:nvSpPr>
        <p:spPr>
          <a:xfrm>
            <a:off x="899592" y="1414517"/>
            <a:ext cx="8064896"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spcAft>
                <a:spcPts val="600"/>
              </a:spcAft>
            </a:pPr>
            <a:r>
              <a:rPr lang="en-US" dirty="0" smtClean="0"/>
              <a:t>Effective </a:t>
            </a:r>
            <a:r>
              <a:rPr lang="en-US" dirty="0"/>
              <a:t>dimension</a:t>
            </a:r>
            <a:r>
              <a:rPr lang="en-US" dirty="0" smtClean="0"/>
              <a:t> </a:t>
            </a:r>
            <a:r>
              <a:rPr lang="en-US" dirty="0"/>
              <a:t>for </a:t>
            </a:r>
            <a:r>
              <a:rPr lang="en-US" dirty="0" smtClean="0"/>
              <a:t>each one of </a:t>
            </a:r>
            <a:r>
              <a:rPr lang="en-US" dirty="0"/>
              <a:t>the three chambers: 520 meters (long) x 75 meters (W) x 27.6 meters deep (threshold</a:t>
            </a:r>
            <a:r>
              <a:rPr lang="en-US" dirty="0" smtClean="0"/>
              <a:t>).</a:t>
            </a:r>
          </a:p>
        </p:txBody>
      </p:sp>
    </p:spTree>
    <p:extLst>
      <p:ext uri="{BB962C8B-B14F-4D97-AF65-F5344CB8AC3E}">
        <p14:creationId xmlns:p14="http://schemas.microsoft.com/office/powerpoint/2010/main" val="7447016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8150" y="20638"/>
            <a:ext cx="8229600" cy="671512"/>
          </a:xfrm>
        </p:spPr>
        <p:txBody>
          <a:bodyPr>
            <a:normAutofit/>
          </a:bodyPr>
          <a:lstStyle/>
          <a:p>
            <a:pPr>
              <a:defRPr/>
            </a:pPr>
            <a:r>
              <a:rPr lang="en-US" sz="3200" b="1" dirty="0">
                <a:solidFill>
                  <a:schemeClr val="tx2"/>
                </a:solidFill>
              </a:rPr>
              <a:t>Comparison between the locks in the world</a:t>
            </a:r>
            <a:endParaRPr lang="nl-NL" sz="3200" b="1" dirty="0">
              <a:solidFill>
                <a:schemeClr val="tx2"/>
              </a:solidFill>
              <a:ea typeface="+mj-ea"/>
            </a:endParaRPr>
          </a:p>
        </p:txBody>
      </p:sp>
      <p:sp>
        <p:nvSpPr>
          <p:cNvPr id="12" name="Tijdelijke aanduiding voor dianummer 4"/>
          <p:cNvSpPr>
            <a:spLocks noGrp="1"/>
          </p:cNvSpPr>
          <p:nvPr>
            <p:ph type="sldNum" sz="quarter" idx="12"/>
          </p:nvPr>
        </p:nvSpPr>
        <p:spPr>
          <a:xfrm>
            <a:off x="8229600" y="6492875"/>
            <a:ext cx="685800" cy="365125"/>
          </a:xfrm>
        </p:spPr>
        <p:txBody>
          <a:bodyPr/>
          <a:lstStyle/>
          <a:p>
            <a:fld id="{B6F15528-21DE-4FAA-801E-634DDDAF4B2B}" type="slidenum">
              <a:rPr lang="en-US" smtClean="0"/>
              <a:pPr/>
              <a:t>37</a:t>
            </a:fld>
            <a:endParaRPr lang="en-US" dirty="0"/>
          </a:p>
        </p:txBody>
      </p:sp>
      <p:sp>
        <p:nvSpPr>
          <p:cNvPr id="15" name="Titel 1"/>
          <p:cNvSpPr txBox="1">
            <a:spLocks/>
          </p:cNvSpPr>
          <p:nvPr/>
        </p:nvSpPr>
        <p:spPr>
          <a:xfrm>
            <a:off x="304800" y="904875"/>
            <a:ext cx="4648199" cy="1524000"/>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3600" kern="1200" cap="none" baseline="0">
                <a:solidFill>
                  <a:srgbClr val="8EB22D"/>
                </a:solidFill>
                <a:latin typeface="Myriad Pro" pitchFamily="34" charset="0"/>
                <a:ea typeface="+mj-ea"/>
                <a:cs typeface="+mj-cs"/>
              </a:defRPr>
            </a:lvl1pPr>
          </a:lstStyle>
          <a:p>
            <a:pPr>
              <a:defRPr/>
            </a:pPr>
            <a:r>
              <a:rPr lang="en-US" sz="1400" b="1" i="1" dirty="0">
                <a:solidFill>
                  <a:schemeClr val="tx1"/>
                </a:solidFill>
              </a:rPr>
              <a:t>BERENDRECHT LOCK</a:t>
            </a:r>
          </a:p>
          <a:p>
            <a:pPr>
              <a:defRPr/>
            </a:pPr>
            <a:r>
              <a:rPr lang="en-US" sz="1400" b="1" i="1" dirty="0">
                <a:solidFill>
                  <a:schemeClr val="tx1"/>
                </a:solidFill>
              </a:rPr>
              <a:t> </a:t>
            </a:r>
          </a:p>
          <a:p>
            <a:pPr marL="285750" indent="-285750">
              <a:buFont typeface="Arial" pitchFamily="34" charset="0"/>
              <a:buChar char="•"/>
              <a:defRPr/>
            </a:pPr>
            <a:r>
              <a:rPr lang="en-US" sz="1400" b="1" i="1" dirty="0" smtClean="0">
                <a:solidFill>
                  <a:schemeClr val="tx1"/>
                </a:solidFill>
              </a:rPr>
              <a:t>Current World’s </a:t>
            </a:r>
            <a:r>
              <a:rPr lang="en-US" sz="1400" b="1" i="1" dirty="0">
                <a:solidFill>
                  <a:schemeClr val="tx1"/>
                </a:solidFill>
              </a:rPr>
              <a:t>largest lock </a:t>
            </a:r>
            <a:endParaRPr lang="en-US" sz="1400" b="1" i="1" dirty="0" smtClean="0">
              <a:solidFill>
                <a:schemeClr val="tx1"/>
              </a:solidFill>
            </a:endParaRPr>
          </a:p>
          <a:p>
            <a:pPr marL="285750" indent="-285750">
              <a:buFont typeface="Arial" pitchFamily="34" charset="0"/>
              <a:buChar char="•"/>
              <a:defRPr/>
            </a:pPr>
            <a:r>
              <a:rPr lang="en-US" sz="1400" b="1" i="1" dirty="0" smtClean="0">
                <a:solidFill>
                  <a:schemeClr val="tx1"/>
                </a:solidFill>
              </a:rPr>
              <a:t>Dimensions</a:t>
            </a:r>
            <a:r>
              <a:rPr lang="en-US" sz="1400" b="1" i="1" dirty="0">
                <a:solidFill>
                  <a:schemeClr val="tx1"/>
                </a:solidFill>
              </a:rPr>
              <a:t>: 500 m x 68 m x 20 m</a:t>
            </a:r>
          </a:p>
          <a:p>
            <a:pPr marL="285750" indent="-285750">
              <a:buFont typeface="Arial" pitchFamily="34" charset="0"/>
              <a:buChar char="•"/>
              <a:defRPr/>
            </a:pPr>
            <a:r>
              <a:rPr lang="en-US" sz="1400" i="1" dirty="0">
                <a:solidFill>
                  <a:schemeClr val="tx1"/>
                </a:solidFill>
              </a:rPr>
              <a:t>Equipped with rolling gates</a:t>
            </a:r>
          </a:p>
          <a:p>
            <a:pPr marL="285750" indent="-285750">
              <a:buFont typeface="Arial" pitchFamily="34" charset="0"/>
              <a:buChar char="•"/>
              <a:defRPr/>
            </a:pPr>
            <a:r>
              <a:rPr lang="en-US" sz="1400" i="1" dirty="0">
                <a:solidFill>
                  <a:schemeClr val="tx1"/>
                </a:solidFill>
              </a:rPr>
              <a:t>No water saving basins</a:t>
            </a:r>
          </a:p>
          <a:p>
            <a:pPr marL="285750" indent="-285750">
              <a:buFont typeface="Arial" pitchFamily="34" charset="0"/>
              <a:buChar char="•"/>
              <a:defRPr/>
            </a:pPr>
            <a:r>
              <a:rPr lang="en-US" sz="1400" i="1" dirty="0" err="1">
                <a:solidFill>
                  <a:schemeClr val="tx1"/>
                </a:solidFill>
              </a:rPr>
              <a:t>Rik</a:t>
            </a:r>
            <a:r>
              <a:rPr lang="en-US" sz="1400" i="1" dirty="0">
                <a:solidFill>
                  <a:schemeClr val="tx1"/>
                </a:solidFill>
              </a:rPr>
              <a:t> Thomas was design &amp; construction manager (1984-1989)</a:t>
            </a:r>
          </a:p>
        </p:txBody>
      </p:sp>
      <p:sp>
        <p:nvSpPr>
          <p:cNvPr id="7" name="Titel 1"/>
          <p:cNvSpPr txBox="1">
            <a:spLocks/>
          </p:cNvSpPr>
          <p:nvPr/>
        </p:nvSpPr>
        <p:spPr>
          <a:xfrm>
            <a:off x="5133977" y="990600"/>
            <a:ext cx="3781423" cy="1524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cap="none" baseline="0">
                <a:solidFill>
                  <a:srgbClr val="8EB22D"/>
                </a:solidFill>
                <a:latin typeface="Myriad Pro" pitchFamily="34" charset="0"/>
                <a:ea typeface="+mj-ea"/>
                <a:cs typeface="+mj-cs"/>
              </a:defRPr>
            </a:lvl1pPr>
          </a:lstStyle>
          <a:p>
            <a:pPr>
              <a:defRPr/>
            </a:pPr>
            <a:r>
              <a:rPr lang="en-US" sz="1400" b="1" i="1" dirty="0">
                <a:solidFill>
                  <a:schemeClr val="tx1"/>
                </a:solidFill>
              </a:rPr>
              <a:t>NEW PANAMA LOCKS (3rd lane)</a:t>
            </a:r>
          </a:p>
          <a:p>
            <a:pPr>
              <a:defRPr/>
            </a:pPr>
            <a:r>
              <a:rPr lang="en-US" sz="1400" b="1" i="1" dirty="0">
                <a:solidFill>
                  <a:schemeClr val="tx1"/>
                </a:solidFill>
              </a:rPr>
              <a:t> </a:t>
            </a:r>
          </a:p>
          <a:p>
            <a:pPr marL="285750" indent="-285750">
              <a:buFont typeface="Arial" pitchFamily="34" charset="0"/>
              <a:buChar char="•"/>
              <a:defRPr/>
            </a:pPr>
            <a:r>
              <a:rPr lang="en-US" sz="1400" i="1" dirty="0">
                <a:solidFill>
                  <a:schemeClr val="tx1"/>
                </a:solidFill>
              </a:rPr>
              <a:t>Design based on </a:t>
            </a:r>
            <a:r>
              <a:rPr lang="en-US" sz="1400" i="1" dirty="0" err="1">
                <a:solidFill>
                  <a:schemeClr val="tx1"/>
                </a:solidFill>
              </a:rPr>
              <a:t>Berendrecht</a:t>
            </a:r>
            <a:r>
              <a:rPr lang="en-US" sz="1400" i="1" dirty="0">
                <a:solidFill>
                  <a:schemeClr val="tx1"/>
                </a:solidFill>
              </a:rPr>
              <a:t> lock</a:t>
            </a:r>
          </a:p>
          <a:p>
            <a:pPr marL="285750" indent="-285750">
              <a:buFont typeface="Arial" pitchFamily="34" charset="0"/>
              <a:buChar char="•"/>
              <a:defRPr/>
            </a:pPr>
            <a:r>
              <a:rPr lang="en-US" sz="1400" i="1" dirty="0">
                <a:solidFill>
                  <a:schemeClr val="tx1"/>
                </a:solidFill>
              </a:rPr>
              <a:t>Dimensions: 427 m x 55 m x 18.3 m</a:t>
            </a:r>
          </a:p>
          <a:p>
            <a:pPr marL="285750" indent="-285750">
              <a:buFont typeface="Arial" pitchFamily="34" charset="0"/>
              <a:buChar char="•"/>
              <a:defRPr/>
            </a:pPr>
            <a:r>
              <a:rPr lang="en-US" sz="1400" i="1" dirty="0">
                <a:solidFill>
                  <a:schemeClr val="tx1"/>
                </a:solidFill>
              </a:rPr>
              <a:t>Equipped with rolling gates</a:t>
            </a:r>
          </a:p>
          <a:p>
            <a:pPr marL="285750" indent="-285750">
              <a:buFont typeface="Arial" pitchFamily="34" charset="0"/>
              <a:buChar char="•"/>
              <a:defRPr/>
            </a:pPr>
            <a:r>
              <a:rPr lang="en-US" sz="1400" i="1" dirty="0">
                <a:solidFill>
                  <a:schemeClr val="tx1"/>
                </a:solidFill>
              </a:rPr>
              <a:t>Water Saving Basins</a:t>
            </a:r>
          </a:p>
          <a:p>
            <a:pPr marL="285750" indent="-285750">
              <a:buFont typeface="Arial" pitchFamily="34" charset="0"/>
              <a:buChar char="•"/>
              <a:defRPr/>
            </a:pPr>
            <a:r>
              <a:rPr lang="en-US" sz="1400" i="1" dirty="0">
                <a:solidFill>
                  <a:schemeClr val="tx1"/>
                </a:solidFill>
              </a:rPr>
              <a:t>SBE performed the reference design</a:t>
            </a:r>
          </a:p>
        </p:txBody>
      </p:sp>
      <p:sp>
        <p:nvSpPr>
          <p:cNvPr id="8" name="Titel 1"/>
          <p:cNvSpPr txBox="1">
            <a:spLocks/>
          </p:cNvSpPr>
          <p:nvPr/>
        </p:nvSpPr>
        <p:spPr>
          <a:xfrm>
            <a:off x="4952999" y="2819400"/>
            <a:ext cx="4114802" cy="1524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cap="none" baseline="0">
                <a:solidFill>
                  <a:srgbClr val="8EB22D"/>
                </a:solidFill>
                <a:latin typeface="Myriad Pro" pitchFamily="34" charset="0"/>
                <a:ea typeface="+mj-ea"/>
                <a:cs typeface="+mj-cs"/>
              </a:defRPr>
            </a:lvl1pPr>
          </a:lstStyle>
          <a:p>
            <a:pPr>
              <a:defRPr/>
            </a:pPr>
            <a:endParaRPr lang="nl-NL" sz="1400" b="1" i="1" dirty="0" smtClean="0">
              <a:solidFill>
                <a:schemeClr val="tx1"/>
              </a:solidFill>
            </a:endParaRPr>
          </a:p>
          <a:p>
            <a:pPr>
              <a:defRPr/>
            </a:pPr>
            <a:r>
              <a:rPr lang="en-US" sz="1400" b="1" i="1" dirty="0">
                <a:solidFill>
                  <a:schemeClr val="tx1"/>
                </a:solidFill>
              </a:rPr>
              <a:t>DEURGANCKDOK LOCK</a:t>
            </a:r>
          </a:p>
          <a:p>
            <a:pPr>
              <a:defRPr/>
            </a:pPr>
            <a:r>
              <a:rPr lang="en-US" sz="1400" b="1" i="1" dirty="0">
                <a:solidFill>
                  <a:schemeClr val="tx1"/>
                </a:solidFill>
              </a:rPr>
              <a:t> </a:t>
            </a:r>
          </a:p>
          <a:p>
            <a:pPr marL="285750" indent="-285750">
              <a:buFont typeface="Arial" pitchFamily="34" charset="0"/>
              <a:buChar char="•"/>
              <a:defRPr/>
            </a:pPr>
            <a:r>
              <a:rPr lang="en-US" sz="1400" b="1" i="1" dirty="0">
                <a:solidFill>
                  <a:schemeClr val="tx1"/>
                </a:solidFill>
              </a:rPr>
              <a:t>Future largest lock in the world (2016)</a:t>
            </a:r>
          </a:p>
          <a:p>
            <a:pPr marL="285750" indent="-285750">
              <a:buFont typeface="Arial" pitchFamily="34" charset="0"/>
              <a:buChar char="•"/>
              <a:defRPr/>
            </a:pPr>
            <a:r>
              <a:rPr lang="en-US" sz="1400" b="1" i="1" dirty="0">
                <a:solidFill>
                  <a:schemeClr val="tx1"/>
                </a:solidFill>
              </a:rPr>
              <a:t>Design based on </a:t>
            </a:r>
            <a:r>
              <a:rPr lang="en-US" sz="1400" b="1" i="1" dirty="0" err="1">
                <a:solidFill>
                  <a:schemeClr val="tx1"/>
                </a:solidFill>
              </a:rPr>
              <a:t>Berendrecht</a:t>
            </a:r>
            <a:r>
              <a:rPr lang="en-US" sz="1400" b="1" i="1" dirty="0">
                <a:solidFill>
                  <a:schemeClr val="tx1"/>
                </a:solidFill>
              </a:rPr>
              <a:t> lock</a:t>
            </a:r>
          </a:p>
          <a:p>
            <a:pPr marL="285750" indent="-285750">
              <a:buFont typeface="Arial" pitchFamily="34" charset="0"/>
              <a:buChar char="•"/>
              <a:defRPr/>
            </a:pPr>
            <a:r>
              <a:rPr lang="en-US" sz="1400" b="1" i="1" dirty="0">
                <a:solidFill>
                  <a:schemeClr val="tx1"/>
                </a:solidFill>
              </a:rPr>
              <a:t>Dimensions: 500 m x 68 m x 22 m</a:t>
            </a:r>
          </a:p>
          <a:p>
            <a:pPr marL="285750" indent="-285750">
              <a:buFont typeface="Arial" pitchFamily="34" charset="0"/>
              <a:buChar char="•"/>
              <a:defRPr/>
            </a:pPr>
            <a:r>
              <a:rPr lang="en-US" sz="1400" i="1" dirty="0">
                <a:solidFill>
                  <a:schemeClr val="tx1"/>
                </a:solidFill>
              </a:rPr>
              <a:t>Equipped with rolling gates</a:t>
            </a:r>
          </a:p>
          <a:p>
            <a:pPr marL="285750" indent="-285750">
              <a:buFont typeface="Arial" pitchFamily="34" charset="0"/>
              <a:buChar char="•"/>
              <a:defRPr/>
            </a:pPr>
            <a:r>
              <a:rPr lang="en-US" sz="1400" i="1" dirty="0">
                <a:solidFill>
                  <a:schemeClr val="tx1"/>
                </a:solidFill>
              </a:rPr>
              <a:t>No Water Saving Basins</a:t>
            </a:r>
          </a:p>
          <a:p>
            <a:pPr marL="285750" indent="-285750">
              <a:buFont typeface="Arial" pitchFamily="34" charset="0"/>
              <a:buChar char="•"/>
              <a:defRPr/>
            </a:pPr>
            <a:r>
              <a:rPr lang="en-US" sz="1400" i="1" dirty="0">
                <a:solidFill>
                  <a:schemeClr val="tx1"/>
                </a:solidFill>
              </a:rPr>
              <a:t>SBE is Owner’s Engineer</a:t>
            </a:r>
          </a:p>
        </p:txBody>
      </p:sp>
      <p:sp>
        <p:nvSpPr>
          <p:cNvPr id="9" name="Tijdelijke aanduiding voor voettekst 3"/>
          <p:cNvSpPr>
            <a:spLocks noGrp="1"/>
          </p:cNvSpPr>
          <p:nvPr>
            <p:ph type="ftr" sz="quarter" idx="11"/>
          </p:nvPr>
        </p:nvSpPr>
        <p:spPr>
          <a:xfrm>
            <a:off x="-1524002" y="6492875"/>
            <a:ext cx="5159898" cy="365125"/>
          </a:xfrm>
        </p:spPr>
        <p:txBody>
          <a:bodyPr/>
          <a:lstStyle/>
          <a:p>
            <a:r>
              <a:rPr lang="nl-BE" dirty="0" smtClean="0"/>
              <a:t>References in lock design</a:t>
            </a:r>
            <a:endParaRPr lang="en-US" dirty="0"/>
          </a:p>
        </p:txBody>
      </p:sp>
      <p:sp>
        <p:nvSpPr>
          <p:cNvPr id="10" name="Titel 1"/>
          <p:cNvSpPr txBox="1">
            <a:spLocks/>
          </p:cNvSpPr>
          <p:nvPr/>
        </p:nvSpPr>
        <p:spPr>
          <a:xfrm>
            <a:off x="5029201" y="5001344"/>
            <a:ext cx="4038600" cy="1524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cap="none" baseline="0">
                <a:solidFill>
                  <a:srgbClr val="8EB22D"/>
                </a:solidFill>
                <a:latin typeface="Myriad Pro" pitchFamily="34" charset="0"/>
                <a:ea typeface="+mj-ea"/>
                <a:cs typeface="+mj-cs"/>
              </a:defRPr>
            </a:lvl1pPr>
          </a:lstStyle>
          <a:p>
            <a:pPr>
              <a:defRPr/>
            </a:pPr>
            <a:r>
              <a:rPr lang="en-US" sz="1400" b="1" i="1" dirty="0">
                <a:solidFill>
                  <a:schemeClr val="tx1"/>
                </a:solidFill>
              </a:rPr>
              <a:t>BRITO &amp; CAMILO </a:t>
            </a:r>
            <a:r>
              <a:rPr lang="en-US" sz="1400" b="1" i="1" dirty="0" smtClean="0">
                <a:solidFill>
                  <a:schemeClr val="tx1"/>
                </a:solidFill>
              </a:rPr>
              <a:t>LOCK’S </a:t>
            </a:r>
            <a:r>
              <a:rPr lang="en-US" sz="1200" b="1" i="1" dirty="0" smtClean="0">
                <a:solidFill>
                  <a:schemeClr val="tx1"/>
                </a:solidFill>
              </a:rPr>
              <a:t>(CARIBBEAN COAST)</a:t>
            </a:r>
            <a:endParaRPr lang="en-US" sz="1400" b="1" i="1" dirty="0">
              <a:solidFill>
                <a:schemeClr val="tx1"/>
              </a:solidFill>
            </a:endParaRPr>
          </a:p>
          <a:p>
            <a:pPr>
              <a:defRPr/>
            </a:pPr>
            <a:r>
              <a:rPr lang="en-US" sz="1400" b="1" i="1" dirty="0">
                <a:solidFill>
                  <a:schemeClr val="tx1"/>
                </a:solidFill>
              </a:rPr>
              <a:t> </a:t>
            </a:r>
          </a:p>
          <a:p>
            <a:pPr marL="285750" indent="-285750">
              <a:buFont typeface="Arial" pitchFamily="34" charset="0"/>
              <a:buChar char="•"/>
              <a:defRPr/>
            </a:pPr>
            <a:r>
              <a:rPr lang="en-US" sz="1400" b="1" i="1" dirty="0">
                <a:solidFill>
                  <a:schemeClr val="tx1"/>
                </a:solidFill>
              </a:rPr>
              <a:t>Future largest lock in the world (2020)</a:t>
            </a:r>
          </a:p>
          <a:p>
            <a:pPr marL="285750" indent="-285750">
              <a:buFont typeface="Arial" pitchFamily="34" charset="0"/>
              <a:buChar char="•"/>
              <a:defRPr/>
            </a:pPr>
            <a:r>
              <a:rPr lang="en-US" sz="1400" b="1" i="1" dirty="0">
                <a:solidFill>
                  <a:schemeClr val="tx1"/>
                </a:solidFill>
              </a:rPr>
              <a:t>Design based on </a:t>
            </a:r>
            <a:r>
              <a:rPr lang="en-US" sz="1400" b="1" i="1" dirty="0" err="1">
                <a:solidFill>
                  <a:schemeClr val="tx1"/>
                </a:solidFill>
              </a:rPr>
              <a:t>Berendrecht</a:t>
            </a:r>
            <a:r>
              <a:rPr lang="en-US" sz="1400" b="1" i="1" dirty="0">
                <a:solidFill>
                  <a:schemeClr val="tx1"/>
                </a:solidFill>
              </a:rPr>
              <a:t> lock – new Panama Locks</a:t>
            </a:r>
          </a:p>
          <a:p>
            <a:pPr marL="285750" indent="-285750">
              <a:buFont typeface="Arial" pitchFamily="34" charset="0"/>
              <a:buChar char="•"/>
              <a:defRPr/>
            </a:pPr>
            <a:r>
              <a:rPr lang="en-US" sz="1400" b="1" i="1" dirty="0">
                <a:solidFill>
                  <a:srgbClr val="FF0000"/>
                </a:solidFill>
              </a:rPr>
              <a:t>Dimensions: </a:t>
            </a:r>
            <a:r>
              <a:rPr lang="en-US" sz="1400" b="1" i="1" dirty="0" smtClean="0">
                <a:solidFill>
                  <a:srgbClr val="FF0000"/>
                </a:solidFill>
              </a:rPr>
              <a:t>520 </a:t>
            </a:r>
            <a:r>
              <a:rPr lang="en-US" sz="1400" b="1" i="1" dirty="0">
                <a:solidFill>
                  <a:srgbClr val="FF0000"/>
                </a:solidFill>
              </a:rPr>
              <a:t>m x </a:t>
            </a:r>
            <a:r>
              <a:rPr lang="en-US" sz="1400" b="1" i="1" dirty="0" smtClean="0">
                <a:solidFill>
                  <a:srgbClr val="FF0000"/>
                </a:solidFill>
              </a:rPr>
              <a:t>75 </a:t>
            </a:r>
            <a:r>
              <a:rPr lang="en-US" sz="1400" b="1" i="1" dirty="0">
                <a:solidFill>
                  <a:srgbClr val="FF0000"/>
                </a:solidFill>
              </a:rPr>
              <a:t>m x </a:t>
            </a:r>
            <a:r>
              <a:rPr lang="en-US" sz="1400" b="1" i="1" dirty="0" smtClean="0">
                <a:solidFill>
                  <a:srgbClr val="FF0000"/>
                </a:solidFill>
              </a:rPr>
              <a:t>27.6 </a:t>
            </a:r>
            <a:r>
              <a:rPr lang="en-US" sz="1400" b="1" i="1" dirty="0">
                <a:solidFill>
                  <a:srgbClr val="FF0000"/>
                </a:solidFill>
              </a:rPr>
              <a:t>m</a:t>
            </a:r>
          </a:p>
          <a:p>
            <a:pPr marL="285750" indent="-285750">
              <a:buFont typeface="Arial" pitchFamily="34" charset="0"/>
              <a:buChar char="•"/>
              <a:defRPr/>
            </a:pPr>
            <a:r>
              <a:rPr lang="en-US" sz="1400" i="1" dirty="0">
                <a:solidFill>
                  <a:schemeClr val="tx1"/>
                </a:solidFill>
              </a:rPr>
              <a:t>Equipped with rolling gates</a:t>
            </a:r>
          </a:p>
          <a:p>
            <a:pPr marL="285750" indent="-285750">
              <a:buFont typeface="Arial" pitchFamily="34" charset="0"/>
              <a:buChar char="•"/>
              <a:defRPr/>
            </a:pPr>
            <a:r>
              <a:rPr lang="en-US" sz="1400" i="1" dirty="0">
                <a:solidFill>
                  <a:schemeClr val="tx1"/>
                </a:solidFill>
              </a:rPr>
              <a:t>Water Saving Basins</a:t>
            </a:r>
          </a:p>
          <a:p>
            <a:pPr marL="285750" indent="-285750">
              <a:buFont typeface="Arial" pitchFamily="34" charset="0"/>
              <a:buChar char="•"/>
              <a:defRPr/>
            </a:pPr>
            <a:r>
              <a:rPr lang="en-US" sz="1400" i="1" dirty="0">
                <a:solidFill>
                  <a:schemeClr val="tx1"/>
                </a:solidFill>
              </a:rPr>
              <a:t>SBE is Owner’s Engineer</a:t>
            </a:r>
          </a:p>
        </p:txBody>
      </p:sp>
      <p:pic>
        <p:nvPicPr>
          <p:cNvPr id="13"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999" y="2750621"/>
            <a:ext cx="4495799" cy="318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835848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136094894"/>
              </p:ext>
            </p:extLst>
          </p:nvPr>
        </p:nvGraphicFramePr>
        <p:xfrm>
          <a:off x="251520" y="619527"/>
          <a:ext cx="8568952" cy="597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720374" y="692696"/>
            <a:ext cx="3456384" cy="461665"/>
          </a:xfrm>
          <a:prstGeom prst="rect">
            <a:avLst/>
          </a:prstGeom>
          <a:noFill/>
        </p:spPr>
        <p:txBody>
          <a:bodyPr wrap="square" rtlCol="0">
            <a:spAutoFit/>
          </a:bodyPr>
          <a:lstStyle/>
          <a:p>
            <a:pPr algn="ctr"/>
            <a:r>
              <a:rPr lang="es-NI" sz="2400" b="1" dirty="0" smtClean="0">
                <a:solidFill>
                  <a:srgbClr val="C00000"/>
                </a:solidFill>
              </a:rPr>
              <a:t>BRITO PORT</a:t>
            </a:r>
            <a:endParaRPr lang="es-NI" sz="2400" b="1" dirty="0">
              <a:solidFill>
                <a:srgbClr val="C00000"/>
              </a:solidFill>
            </a:endParaRPr>
          </a:p>
        </p:txBody>
      </p:sp>
      <p:sp>
        <p:nvSpPr>
          <p:cNvPr id="4" name="3 CuadroTexto"/>
          <p:cNvSpPr txBox="1"/>
          <p:nvPr/>
        </p:nvSpPr>
        <p:spPr>
          <a:xfrm>
            <a:off x="4932040" y="692695"/>
            <a:ext cx="3456384" cy="461665"/>
          </a:xfrm>
          <a:prstGeom prst="rect">
            <a:avLst/>
          </a:prstGeom>
          <a:noFill/>
        </p:spPr>
        <p:txBody>
          <a:bodyPr wrap="square" rtlCol="0">
            <a:spAutoFit/>
          </a:bodyPr>
          <a:lstStyle/>
          <a:p>
            <a:pPr algn="ctr"/>
            <a:r>
              <a:rPr lang="es-NI" sz="2400" b="1" dirty="0" smtClean="0">
                <a:solidFill>
                  <a:srgbClr val="C00000"/>
                </a:solidFill>
              </a:rPr>
              <a:t>ÁGUILA PORT</a:t>
            </a:r>
            <a:endParaRPr lang="es-NI" sz="2400" b="1" dirty="0">
              <a:solidFill>
                <a:srgbClr val="C00000"/>
              </a:solidFill>
            </a:endParaRPr>
          </a:p>
        </p:txBody>
      </p:sp>
      <p:sp>
        <p:nvSpPr>
          <p:cNvPr id="5" name="4 Rectángulo"/>
          <p:cNvSpPr/>
          <p:nvPr/>
        </p:nvSpPr>
        <p:spPr>
          <a:xfrm>
            <a:off x="29163" y="44624"/>
            <a:ext cx="9114837" cy="430887"/>
          </a:xfrm>
          <a:prstGeom prst="rect">
            <a:avLst/>
          </a:prstGeom>
        </p:spPr>
        <p:txBody>
          <a:bodyPr wrap="square">
            <a:spAutoFit/>
          </a:bodyPr>
          <a:lstStyle/>
          <a:p>
            <a:pPr algn="ctr"/>
            <a:r>
              <a:rPr lang="en-US" sz="2200" b="1" dirty="0">
                <a:solidFill>
                  <a:schemeClr val="tx2"/>
                </a:solidFill>
              </a:rPr>
              <a:t>TWO PORTS WILL BE BUILT, 1 IN THE PACIFIC AND </a:t>
            </a:r>
            <a:r>
              <a:rPr lang="en-US" sz="2200" b="1" dirty="0" smtClean="0">
                <a:solidFill>
                  <a:schemeClr val="tx2"/>
                </a:solidFill>
              </a:rPr>
              <a:t>OTHER </a:t>
            </a:r>
            <a:r>
              <a:rPr lang="en-US" sz="2200" b="1" dirty="0">
                <a:solidFill>
                  <a:schemeClr val="tx2"/>
                </a:solidFill>
              </a:rPr>
              <a:t>IN THE CARIBBEAN</a:t>
            </a:r>
            <a:endParaRPr lang="es-NI" sz="2200" b="1" dirty="0" smtClean="0">
              <a:solidFill>
                <a:schemeClr val="tx2"/>
              </a:solidFill>
            </a:endParaRPr>
          </a:p>
        </p:txBody>
      </p:sp>
    </p:spTree>
    <p:extLst>
      <p:ext uri="{BB962C8B-B14F-4D97-AF65-F5344CB8AC3E}">
        <p14:creationId xmlns:p14="http://schemas.microsoft.com/office/powerpoint/2010/main" val="41024764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2176501560"/>
              </p:ext>
            </p:extLst>
          </p:nvPr>
        </p:nvGraphicFramePr>
        <p:xfrm>
          <a:off x="457200" y="475512"/>
          <a:ext cx="8229600" cy="5650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Marcador de número de diapositiva"/>
          <p:cNvSpPr>
            <a:spLocks noGrp="1"/>
          </p:cNvSpPr>
          <p:nvPr>
            <p:ph type="sldNum" sz="quarter" idx="12"/>
          </p:nvPr>
        </p:nvSpPr>
        <p:spPr/>
        <p:txBody>
          <a:bodyPr/>
          <a:lstStyle/>
          <a:p>
            <a:fld id="{FE62A362-C47E-49B1-AD64-7D0423DB13E3}" type="slidenum">
              <a:rPr lang="es-NI" smtClean="0"/>
              <a:pPr/>
              <a:t>39</a:t>
            </a:fld>
            <a:endParaRPr lang="es-NI"/>
          </a:p>
        </p:txBody>
      </p:sp>
      <p:sp>
        <p:nvSpPr>
          <p:cNvPr id="6" name="5 Rectángulo"/>
          <p:cNvSpPr/>
          <p:nvPr/>
        </p:nvSpPr>
        <p:spPr>
          <a:xfrm>
            <a:off x="-744" y="44624"/>
            <a:ext cx="9114837" cy="430887"/>
          </a:xfrm>
          <a:prstGeom prst="rect">
            <a:avLst/>
          </a:prstGeom>
        </p:spPr>
        <p:txBody>
          <a:bodyPr wrap="square">
            <a:spAutoFit/>
          </a:bodyPr>
          <a:lstStyle/>
          <a:p>
            <a:pPr algn="ctr"/>
            <a:r>
              <a:rPr lang="es-NI" sz="2200" b="1" dirty="0" smtClean="0">
                <a:solidFill>
                  <a:schemeClr val="tx2"/>
                </a:solidFill>
              </a:rPr>
              <a:t>SEAWALLS</a:t>
            </a:r>
          </a:p>
        </p:txBody>
      </p:sp>
    </p:spTree>
    <p:extLst>
      <p:ext uri="{BB962C8B-B14F-4D97-AF65-F5344CB8AC3E}">
        <p14:creationId xmlns:p14="http://schemas.microsoft.com/office/powerpoint/2010/main" val="27157178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138000" y="5877272"/>
            <a:ext cx="2880000" cy="369332"/>
          </a:xfrm>
          <a:prstGeom prst="rect">
            <a:avLst/>
          </a:prstGeom>
          <a:solidFill>
            <a:srgbClr val="7030A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dirty="0"/>
              <a:t>Fewer unemployment</a:t>
            </a:r>
          </a:p>
        </p:txBody>
      </p:sp>
      <p:sp>
        <p:nvSpPr>
          <p:cNvPr id="10" name="9 CuadroTexto"/>
          <p:cNvSpPr txBox="1"/>
          <p:nvPr/>
        </p:nvSpPr>
        <p:spPr>
          <a:xfrm>
            <a:off x="126000" y="5877272"/>
            <a:ext cx="2880000" cy="646331"/>
          </a:xfrm>
          <a:prstGeom prst="rect">
            <a:avLst/>
          </a:prstGeom>
          <a:solidFill>
            <a:srgbClr val="7030A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dirty="0"/>
              <a:t>More work: </a:t>
            </a:r>
            <a:r>
              <a:rPr lang="en-US" b="1" dirty="0" smtClean="0"/>
              <a:t>38.9% </a:t>
            </a:r>
            <a:r>
              <a:rPr lang="en-US" b="1" dirty="0"/>
              <a:t>more than in 2006</a:t>
            </a:r>
            <a:endParaRPr lang="es-ES" b="1" dirty="0"/>
          </a:p>
        </p:txBody>
      </p:sp>
      <p:sp>
        <p:nvSpPr>
          <p:cNvPr id="11" name="10 CuadroTexto"/>
          <p:cNvSpPr txBox="1"/>
          <p:nvPr/>
        </p:nvSpPr>
        <p:spPr>
          <a:xfrm>
            <a:off x="3132000" y="5877272"/>
            <a:ext cx="2880000" cy="923330"/>
          </a:xfrm>
          <a:prstGeom prst="rect">
            <a:avLst/>
          </a:prstGeom>
          <a:solidFill>
            <a:srgbClr val="7030A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dirty="0"/>
              <a:t>Formal employment growth: </a:t>
            </a:r>
            <a:r>
              <a:rPr lang="en-US" b="1" dirty="0" smtClean="0"/>
              <a:t>77.3% </a:t>
            </a:r>
            <a:r>
              <a:rPr lang="en-US" b="1" dirty="0"/>
              <a:t>more people registered than in 2006</a:t>
            </a:r>
            <a:endParaRPr lang="es-ES" b="1" dirty="0"/>
          </a:p>
        </p:txBody>
      </p:sp>
      <p:sp>
        <p:nvSpPr>
          <p:cNvPr id="5" name="4 Llamada rectangular redondeada"/>
          <p:cNvSpPr/>
          <p:nvPr/>
        </p:nvSpPr>
        <p:spPr>
          <a:xfrm>
            <a:off x="3089085" y="116632"/>
            <a:ext cx="2952327" cy="648072"/>
          </a:xfrm>
          <a:prstGeom prst="wedgeRound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NI" sz="2000" b="1" dirty="0"/>
              <a:t>Fiscal </a:t>
            </a:r>
            <a:r>
              <a:rPr lang="es-NI" sz="2000" b="1" dirty="0" err="1"/>
              <a:t>Stability</a:t>
            </a:r>
            <a:endParaRPr lang="es-NI" sz="2000" b="1" dirty="0"/>
          </a:p>
          <a:p>
            <a:pPr algn="ctr"/>
            <a:r>
              <a:rPr lang="es-NI" sz="2000" b="1" dirty="0"/>
              <a:t>Increased </a:t>
            </a:r>
            <a:r>
              <a:rPr lang="es-NI" sz="2000" b="1" dirty="0" err="1"/>
              <a:t>work</a:t>
            </a:r>
            <a:endParaRPr lang="es-NI" sz="2000" b="1" dirty="0"/>
          </a:p>
        </p:txBody>
      </p:sp>
      <p:sp>
        <p:nvSpPr>
          <p:cNvPr id="15" name="14 Marcador de número de diapositiva"/>
          <p:cNvSpPr>
            <a:spLocks noGrp="1"/>
          </p:cNvSpPr>
          <p:nvPr>
            <p:ph type="sldNum" sz="quarter" idx="12"/>
          </p:nvPr>
        </p:nvSpPr>
        <p:spPr/>
        <p:txBody>
          <a:bodyPr/>
          <a:lstStyle/>
          <a:p>
            <a:fld id="{D5C75678-E0A3-4E8F-B53A-94A8D8AEBC7F}" type="slidenum">
              <a:rPr lang="es-NI" smtClean="0"/>
              <a:pPr/>
              <a:t>4</a:t>
            </a:fld>
            <a:endParaRPr lang="es-NI" dirty="0"/>
          </a:p>
        </p:txBody>
      </p:sp>
      <p:sp>
        <p:nvSpPr>
          <p:cNvPr id="8" name="7 CuadroTexto"/>
          <p:cNvSpPr txBox="1"/>
          <p:nvPr/>
        </p:nvSpPr>
        <p:spPr>
          <a:xfrm>
            <a:off x="503888" y="3203684"/>
            <a:ext cx="3060000" cy="369332"/>
          </a:xfrm>
          <a:prstGeom prst="rect">
            <a:avLst/>
          </a:prstGeom>
          <a:solidFill>
            <a:srgbClr val="7030A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b="1" dirty="0"/>
              <a:t>Sustainable fiscal deficit</a:t>
            </a:r>
          </a:p>
        </p:txBody>
      </p:sp>
      <p:grpSp>
        <p:nvGrpSpPr>
          <p:cNvPr id="4" name="3 Grupo"/>
          <p:cNvGrpSpPr/>
          <p:nvPr/>
        </p:nvGrpSpPr>
        <p:grpSpPr>
          <a:xfrm>
            <a:off x="395536" y="1061761"/>
            <a:ext cx="3168352" cy="2008939"/>
            <a:chOff x="395536" y="1061761"/>
            <a:chExt cx="3168352" cy="2008939"/>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061761"/>
              <a:ext cx="3168352" cy="20089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1732070" y="2230263"/>
              <a:ext cx="1601950" cy="69807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NI" sz="1200" dirty="0" err="1"/>
                <a:t>Sustainable</a:t>
              </a:r>
              <a:r>
                <a:rPr lang="es-NI" sz="1200" dirty="0"/>
                <a:t> fiscal </a:t>
              </a:r>
              <a:r>
                <a:rPr lang="es-NI" sz="1200" dirty="0" err="1"/>
                <a:t>deficit</a:t>
              </a:r>
              <a:r>
                <a:rPr lang="es-NI" sz="1200" dirty="0"/>
                <a:t> at </a:t>
              </a:r>
              <a:r>
                <a:rPr lang="es-NI" sz="1200" dirty="0" smtClean="0"/>
                <a:t>-0.3 in 2014</a:t>
              </a:r>
              <a:endParaRPr lang="es-NI" sz="1200" dirty="0"/>
            </a:p>
          </p:txBody>
        </p:sp>
      </p:grpSp>
      <p:sp>
        <p:nvSpPr>
          <p:cNvPr id="13" name="12 CuadroTexto"/>
          <p:cNvSpPr txBox="1"/>
          <p:nvPr/>
        </p:nvSpPr>
        <p:spPr>
          <a:xfrm>
            <a:off x="5508104" y="3070701"/>
            <a:ext cx="3060000" cy="646331"/>
          </a:xfrm>
          <a:prstGeom prst="rect">
            <a:avLst/>
          </a:prstGeom>
          <a:solidFill>
            <a:srgbClr val="7030A0"/>
          </a:solidFill>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b="1" dirty="0"/>
              <a:t>Constant reduction of national debt</a:t>
            </a:r>
            <a:endParaRPr lang="es-ES" b="1" dirty="0"/>
          </a:p>
        </p:txBody>
      </p:sp>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3861048"/>
            <a:ext cx="2880000" cy="18921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908719"/>
            <a:ext cx="3744096" cy="21619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3883049"/>
            <a:ext cx="3006001" cy="1922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31 CuadroTexto"/>
          <p:cNvSpPr txBox="1"/>
          <p:nvPr/>
        </p:nvSpPr>
        <p:spPr>
          <a:xfrm>
            <a:off x="1745478" y="4853058"/>
            <a:ext cx="1260523" cy="400110"/>
          </a:xfrm>
          <a:prstGeom prst="rect">
            <a:avLst/>
          </a:prstGeom>
          <a:noFill/>
        </p:spPr>
        <p:txBody>
          <a:bodyPr wrap="square" rtlCol="0">
            <a:spAutoFit/>
          </a:bodyPr>
          <a:lstStyle/>
          <a:p>
            <a:pPr algn="ctr"/>
            <a:r>
              <a:rPr lang="es-NI" sz="1000" b="1" dirty="0" smtClean="0"/>
              <a:t>2014/2006: +27.4% </a:t>
            </a:r>
          </a:p>
          <a:p>
            <a:r>
              <a:rPr lang="es-NI" sz="1000" b="1" dirty="0" smtClean="0"/>
              <a:t>(867,875 </a:t>
            </a:r>
            <a:r>
              <a:rPr lang="es-NI" sz="1000" b="1" dirty="0" err="1" smtClean="0"/>
              <a:t>people</a:t>
            </a:r>
            <a:r>
              <a:rPr lang="es-NI" sz="1000" b="1" dirty="0" smtClean="0"/>
              <a:t>)</a:t>
            </a:r>
            <a:endParaRPr lang="es-NI" sz="1000" b="1" dirty="0"/>
          </a:p>
        </p:txBody>
      </p:sp>
      <p:sp>
        <p:nvSpPr>
          <p:cNvPr id="33" name="32 Flecha arriba"/>
          <p:cNvSpPr/>
          <p:nvPr/>
        </p:nvSpPr>
        <p:spPr>
          <a:xfrm>
            <a:off x="1503000" y="4853058"/>
            <a:ext cx="326261" cy="276999"/>
          </a:xfrm>
          <a:prstGeom prst="up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2000" y="3883049"/>
            <a:ext cx="2880000" cy="1922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34 Grupo"/>
          <p:cNvGrpSpPr/>
          <p:nvPr/>
        </p:nvGrpSpPr>
        <p:grpSpPr>
          <a:xfrm>
            <a:off x="4355976" y="5053113"/>
            <a:ext cx="1550397" cy="400110"/>
            <a:chOff x="3563888" y="4323938"/>
            <a:chExt cx="1550397" cy="400110"/>
          </a:xfrm>
        </p:grpSpPr>
        <p:sp>
          <p:nvSpPr>
            <p:cNvPr id="7" name="6 CuadroTexto"/>
            <p:cNvSpPr txBox="1"/>
            <p:nvPr/>
          </p:nvSpPr>
          <p:spPr>
            <a:xfrm>
              <a:off x="3853762" y="4323938"/>
              <a:ext cx="1260523" cy="400110"/>
            </a:xfrm>
            <a:prstGeom prst="rect">
              <a:avLst/>
            </a:prstGeom>
            <a:noFill/>
          </p:spPr>
          <p:txBody>
            <a:bodyPr wrap="square" rtlCol="0">
              <a:spAutoFit/>
            </a:bodyPr>
            <a:lstStyle/>
            <a:p>
              <a:pPr algn="ctr"/>
              <a:r>
                <a:rPr lang="es-NI" sz="1000" b="1" dirty="0" smtClean="0"/>
                <a:t>2014/2006: +72.4% </a:t>
              </a:r>
            </a:p>
            <a:p>
              <a:r>
                <a:rPr lang="es-NI" sz="1000" b="1" dirty="0" smtClean="0"/>
                <a:t>(304,698 </a:t>
              </a:r>
              <a:r>
                <a:rPr lang="es-NI" sz="1000" b="1" dirty="0" err="1" smtClean="0"/>
                <a:t>people</a:t>
              </a:r>
              <a:r>
                <a:rPr lang="es-NI" sz="1000" b="1" dirty="0" smtClean="0"/>
                <a:t>)</a:t>
              </a:r>
              <a:endParaRPr lang="es-NI" sz="1000" b="1" dirty="0"/>
            </a:p>
          </p:txBody>
        </p:sp>
        <p:sp>
          <p:nvSpPr>
            <p:cNvPr id="14" name="13 Flecha arriba"/>
            <p:cNvSpPr/>
            <p:nvPr/>
          </p:nvSpPr>
          <p:spPr>
            <a:xfrm>
              <a:off x="3563888" y="4365104"/>
              <a:ext cx="326261" cy="276999"/>
            </a:xfrm>
            <a:prstGeom prst="up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grpSp>
    </p:spTree>
    <p:extLst>
      <p:ext uri="{BB962C8B-B14F-4D97-AF65-F5344CB8AC3E}">
        <p14:creationId xmlns:p14="http://schemas.microsoft.com/office/powerpoint/2010/main" val="37686209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520" y="8524"/>
            <a:ext cx="8640960" cy="892552"/>
          </a:xfrm>
          <a:prstGeom prst="rect">
            <a:avLst/>
          </a:prstGeom>
        </p:spPr>
        <p:txBody>
          <a:bodyPr vert="horz" wrap="square" lIns="91440" tIns="45720" rIns="91440" bIns="45720" rtlCol="0" anchor="ctr">
            <a:spAutoFit/>
          </a:bodyPr>
          <a:lstStyle/>
          <a:p>
            <a:pPr algn="ctr">
              <a:spcBef>
                <a:spcPct val="0"/>
              </a:spcBef>
            </a:pPr>
            <a:r>
              <a:rPr lang="en-US" sz="2800" b="1" dirty="0">
                <a:solidFill>
                  <a:srgbClr val="C00000"/>
                </a:solidFill>
              </a:rPr>
              <a:t>Bridge over the </a:t>
            </a:r>
            <a:r>
              <a:rPr lang="en-US" sz="2800" b="1" dirty="0" err="1">
                <a:solidFill>
                  <a:srgbClr val="C00000"/>
                </a:solidFill>
              </a:rPr>
              <a:t>Panamerican</a:t>
            </a:r>
            <a:r>
              <a:rPr lang="en-US" sz="2800" b="1" dirty="0">
                <a:solidFill>
                  <a:srgbClr val="C00000"/>
                </a:solidFill>
              </a:rPr>
              <a:t> </a:t>
            </a:r>
            <a:r>
              <a:rPr lang="en-US" sz="2800" b="1" dirty="0" smtClean="0">
                <a:solidFill>
                  <a:srgbClr val="C00000"/>
                </a:solidFill>
              </a:rPr>
              <a:t>Highway</a:t>
            </a:r>
          </a:p>
          <a:p>
            <a:pPr algn="ctr">
              <a:spcBef>
                <a:spcPct val="0"/>
              </a:spcBef>
            </a:pPr>
            <a:r>
              <a:rPr lang="es-ES" sz="2400" b="1" dirty="0">
                <a:solidFill>
                  <a:schemeClr val="tx2"/>
                </a:solidFill>
              </a:rPr>
              <a:t>80M </a:t>
            </a:r>
            <a:r>
              <a:rPr lang="es-ES" sz="2400" b="1" dirty="0" err="1" smtClean="0">
                <a:solidFill>
                  <a:schemeClr val="tx2"/>
                </a:solidFill>
              </a:rPr>
              <a:t>high</a:t>
            </a:r>
            <a:r>
              <a:rPr lang="es-ES" sz="2400" b="1" dirty="0" smtClean="0">
                <a:solidFill>
                  <a:schemeClr val="tx2"/>
                </a:solidFill>
              </a:rPr>
              <a:t> &amp; </a:t>
            </a:r>
            <a:r>
              <a:rPr lang="es-ES" sz="2400" b="1" dirty="0">
                <a:solidFill>
                  <a:schemeClr val="tx2"/>
                </a:solidFill>
              </a:rPr>
              <a:t>600M </a:t>
            </a:r>
            <a:r>
              <a:rPr lang="es-ES" sz="2400" b="1" dirty="0" err="1">
                <a:solidFill>
                  <a:schemeClr val="tx2"/>
                </a:solidFill>
              </a:rPr>
              <a:t>long</a:t>
            </a:r>
            <a:r>
              <a:rPr lang="es-ES" sz="2400" b="1" dirty="0">
                <a:solidFill>
                  <a:schemeClr val="tx2"/>
                </a:solidFill>
              </a:rPr>
              <a:t> </a:t>
            </a:r>
            <a:endParaRPr lang="en-US" sz="2400" b="1" dirty="0">
              <a:solidFill>
                <a:schemeClr val="tx2"/>
              </a:solidFill>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215" y="980728"/>
            <a:ext cx="7329363" cy="5590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Marcador de número de diapositiva"/>
          <p:cNvSpPr>
            <a:spLocks noGrp="1"/>
          </p:cNvSpPr>
          <p:nvPr>
            <p:ph type="sldNum" sz="quarter" idx="12"/>
          </p:nvPr>
        </p:nvSpPr>
        <p:spPr/>
        <p:txBody>
          <a:bodyPr/>
          <a:lstStyle/>
          <a:p>
            <a:fld id="{FE62A362-C47E-49B1-AD64-7D0423DB13E3}" type="slidenum">
              <a:rPr lang="es-NI" smtClean="0"/>
              <a:pPr/>
              <a:t>40</a:t>
            </a:fld>
            <a:endParaRPr lang="es-NI"/>
          </a:p>
        </p:txBody>
      </p:sp>
    </p:spTree>
    <p:extLst>
      <p:ext uri="{BB962C8B-B14F-4D97-AF65-F5344CB8AC3E}">
        <p14:creationId xmlns:p14="http://schemas.microsoft.com/office/powerpoint/2010/main" val="36774747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txBody>
          <a:bodyPr vert="horz" lIns="91440" tIns="45720" rIns="91440" bIns="45720" rtlCol="0" anchor="ctr">
            <a:normAutofit fontScale="90000"/>
          </a:bodyPr>
          <a:lstStyle/>
          <a:p>
            <a:r>
              <a:rPr lang="es-ES" sz="3200" b="1" dirty="0">
                <a:solidFill>
                  <a:schemeClr val="tx2"/>
                </a:solidFill>
                <a:effectLst>
                  <a:outerShdw blurRad="38100" dist="38100" dir="2700000" algn="tl">
                    <a:srgbClr val="000000">
                      <a:alpha val="43137"/>
                    </a:srgbClr>
                  </a:outerShdw>
                </a:effectLst>
              </a:rPr>
              <a:t>AGUA ZARCA HIDROELECTRICAL CENTRAL </a:t>
            </a:r>
            <a:r>
              <a:rPr lang="es-ES" sz="3200" b="1" dirty="0" smtClean="0">
                <a:solidFill>
                  <a:schemeClr val="tx2"/>
                </a:solidFill>
                <a:effectLst>
                  <a:outerShdw blurRad="38100" dist="38100" dir="2700000" algn="tl">
                    <a:srgbClr val="000000">
                      <a:alpha val="43137"/>
                    </a:srgbClr>
                  </a:outerShdw>
                </a:effectLst>
              </a:rPr>
              <a:t/>
            </a:r>
            <a:br>
              <a:rPr lang="es-ES" sz="3200" b="1" dirty="0" smtClean="0">
                <a:solidFill>
                  <a:schemeClr val="tx2"/>
                </a:solidFill>
                <a:effectLst>
                  <a:outerShdw blurRad="38100" dist="38100" dir="2700000" algn="tl">
                    <a:srgbClr val="000000">
                      <a:alpha val="43137"/>
                    </a:srgbClr>
                  </a:outerShdw>
                </a:effectLst>
              </a:rPr>
            </a:br>
            <a:r>
              <a:rPr lang="es-ES" sz="3100" b="1" dirty="0" smtClean="0">
                <a:solidFill>
                  <a:schemeClr val="accent1"/>
                </a:solidFill>
              </a:rPr>
              <a:t>10 MW</a:t>
            </a:r>
            <a:endParaRPr lang="es-ES" sz="3200" b="1" dirty="0">
              <a:solidFill>
                <a:schemeClr val="accent1"/>
              </a:solidFill>
            </a:endParaRPr>
          </a:p>
        </p:txBody>
      </p:sp>
      <p:pic>
        <p:nvPicPr>
          <p:cNvPr id="5124" name="Picture 4"/>
          <p:cNvPicPr>
            <a:picLocks noGrp="1" noChangeAspect="1" noChangeArrowheads="1"/>
          </p:cNvPicPr>
          <p:nvPr>
            <p:ph idx="1"/>
          </p:nvPr>
        </p:nvPicPr>
        <p:blipFill>
          <a:blip r:embed="rId3" cstate="print"/>
          <a:srcRect l="25907" b="20000"/>
          <a:stretch>
            <a:fillRect/>
          </a:stretch>
        </p:blipFill>
        <p:spPr bwMode="auto">
          <a:xfrm>
            <a:off x="293239" y="1340768"/>
            <a:ext cx="8527233" cy="516686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1" name="10 Llamada con línea 3"/>
          <p:cNvSpPr/>
          <p:nvPr/>
        </p:nvSpPr>
        <p:spPr>
          <a:xfrm>
            <a:off x="2021431" y="4941168"/>
            <a:ext cx="2952328" cy="1728192"/>
          </a:xfrm>
          <a:prstGeom prst="borderCallout3">
            <a:avLst>
              <a:gd name="adj1" fmla="val 18750"/>
              <a:gd name="adj2" fmla="val -8333"/>
              <a:gd name="adj3" fmla="val -7166"/>
              <a:gd name="adj4" fmla="val -21331"/>
              <a:gd name="adj5" fmla="val -26616"/>
              <a:gd name="adj6" fmla="val 6998"/>
              <a:gd name="adj7" fmla="val -53148"/>
              <a:gd name="adj8" fmla="val 32133"/>
            </a:avLst>
          </a:prstGeom>
          <a:ln>
            <a:tailEnd type="stealth" w="lg" len="lg"/>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s-NI" sz="1600" dirty="0" smtClean="0"/>
              <a:t>Agua Zarca </a:t>
            </a:r>
            <a:r>
              <a:rPr lang="es-NI" sz="1600" dirty="0" err="1" smtClean="0"/>
              <a:t>Hidroelectrical</a:t>
            </a:r>
            <a:r>
              <a:rPr lang="es-NI" sz="1600" dirty="0" smtClean="0"/>
              <a:t> Project </a:t>
            </a:r>
            <a:r>
              <a:rPr lang="en-US" sz="1600" dirty="0"/>
              <a:t>will start operations simultaneously with the Grand Canal and provide power for the operation of </a:t>
            </a:r>
            <a:r>
              <a:rPr lang="en-US" sz="1600" dirty="0" smtClean="0"/>
              <a:t>the </a:t>
            </a:r>
            <a:r>
              <a:rPr lang="en-US" sz="1600" dirty="0" err="1" smtClean="0"/>
              <a:t>eatsern</a:t>
            </a:r>
            <a:r>
              <a:rPr lang="en-US" sz="1600" dirty="0" smtClean="0"/>
              <a:t> Lock.</a:t>
            </a:r>
            <a:endParaRPr lang="es-ES" sz="1600" dirty="0"/>
          </a:p>
        </p:txBody>
      </p:sp>
      <p:sp>
        <p:nvSpPr>
          <p:cNvPr id="5" name="4 Marcador de número de diapositiva"/>
          <p:cNvSpPr>
            <a:spLocks noGrp="1"/>
          </p:cNvSpPr>
          <p:nvPr>
            <p:ph type="sldNum" sz="quarter" idx="12"/>
          </p:nvPr>
        </p:nvSpPr>
        <p:spPr/>
        <p:txBody>
          <a:bodyPr/>
          <a:lstStyle/>
          <a:p>
            <a:fld id="{FE62A362-C47E-49B1-AD64-7D0423DB13E3}" type="slidenum">
              <a:rPr lang="es-NI" smtClean="0"/>
              <a:pPr/>
              <a:t>41</a:t>
            </a:fld>
            <a:endParaRPr lang="es-NI"/>
          </a:p>
        </p:txBody>
      </p:sp>
      <p:sp>
        <p:nvSpPr>
          <p:cNvPr id="6" name="5 Rectángulo"/>
          <p:cNvSpPr/>
          <p:nvPr/>
        </p:nvSpPr>
        <p:spPr>
          <a:xfrm>
            <a:off x="5580112" y="3625427"/>
            <a:ext cx="3168352" cy="2031325"/>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r>
              <a:rPr lang="en-US" sz="1400" dirty="0"/>
              <a:t>Canal operations require about 18 MW of electricity mainly for security operations (approximately 9 MW for each lock). Power will be supplied by Agua </a:t>
            </a:r>
            <a:r>
              <a:rPr lang="en-US" sz="1400" dirty="0" err="1"/>
              <a:t>Zarca</a:t>
            </a:r>
            <a:r>
              <a:rPr lang="en-US" sz="1400" dirty="0"/>
              <a:t> and the National Network through transmission lines that connect the </a:t>
            </a:r>
            <a:r>
              <a:rPr lang="en-US" sz="1400" dirty="0" err="1"/>
              <a:t>Brito</a:t>
            </a:r>
            <a:r>
              <a:rPr lang="en-US" sz="1400" dirty="0"/>
              <a:t> lock to the existing electrical substation Rivas and Camilo to the existing electrical substation </a:t>
            </a:r>
            <a:r>
              <a:rPr lang="en-US" sz="1400" dirty="0" err="1"/>
              <a:t>Corocito</a:t>
            </a:r>
            <a:r>
              <a:rPr lang="en-US" sz="1400" dirty="0"/>
              <a:t>.</a:t>
            </a:r>
            <a:endParaRPr lang="es-NI" sz="1400" dirty="0"/>
          </a:p>
        </p:txBody>
      </p:sp>
      <p:sp>
        <p:nvSpPr>
          <p:cNvPr id="7" name="6 Rectángulo"/>
          <p:cNvSpPr/>
          <p:nvPr/>
        </p:nvSpPr>
        <p:spPr>
          <a:xfrm>
            <a:off x="5580112" y="5714672"/>
            <a:ext cx="3168352" cy="738664"/>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r>
              <a:rPr lang="en-US" sz="1400" dirty="0"/>
              <a:t>HKND will have backup diesel generators in each of the locks to ensure reliable power in the event of a power outage.</a:t>
            </a:r>
            <a:endParaRPr lang="es-NI" sz="1400" dirty="0"/>
          </a:p>
        </p:txBody>
      </p:sp>
    </p:spTree>
    <p:extLst>
      <p:ext uri="{BB962C8B-B14F-4D97-AF65-F5344CB8AC3E}">
        <p14:creationId xmlns:p14="http://schemas.microsoft.com/office/powerpoint/2010/main" val="38755180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613979571"/>
              </p:ext>
            </p:extLst>
          </p:nvPr>
        </p:nvGraphicFramePr>
        <p:xfrm>
          <a:off x="323528" y="403503"/>
          <a:ext cx="8640960" cy="6625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Rectángulo"/>
          <p:cNvSpPr/>
          <p:nvPr/>
        </p:nvSpPr>
        <p:spPr>
          <a:xfrm>
            <a:off x="107504" y="377656"/>
            <a:ext cx="4824536" cy="289310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285750" indent="-285750">
              <a:buFont typeface="Arial" pitchFamily="34" charset="0"/>
              <a:buChar char="•"/>
            </a:pPr>
            <a:r>
              <a:rPr lang="en-US" sz="1400" b="1" dirty="0"/>
              <a:t>5,000 Mm3 of excavated material </a:t>
            </a:r>
          </a:p>
          <a:p>
            <a:pPr marL="742950" lvl="1" indent="-285750">
              <a:buFont typeface="Arial" pitchFamily="34" charset="0"/>
              <a:buChar char="•"/>
            </a:pPr>
            <a:r>
              <a:rPr lang="en-US" sz="1400" b="1" dirty="0"/>
              <a:t>4,019 </a:t>
            </a:r>
            <a:r>
              <a:rPr lang="en-US" sz="1400" b="1" dirty="0" smtClean="0"/>
              <a:t>Mm3 </a:t>
            </a:r>
            <a:r>
              <a:rPr lang="en-US" sz="1400" b="1" dirty="0"/>
              <a:t>of "dry" material from upland (rock and soil) </a:t>
            </a:r>
          </a:p>
          <a:p>
            <a:pPr marL="742950" lvl="1" indent="-285750">
              <a:buFont typeface="Arial" pitchFamily="34" charset="0"/>
              <a:buChar char="•"/>
            </a:pPr>
            <a:r>
              <a:rPr lang="en-US" sz="1400" b="1" dirty="0"/>
              <a:t>980 Mm3 marine and freshwater dredging. </a:t>
            </a:r>
          </a:p>
          <a:p>
            <a:pPr marL="285750" indent="-285750">
              <a:buFont typeface="Arial" pitchFamily="34" charset="0"/>
              <a:buChar char="•"/>
            </a:pPr>
            <a:r>
              <a:rPr lang="en-US" sz="1400" b="1" dirty="0"/>
              <a:t>35 areas for material disposal along the canal </a:t>
            </a:r>
          </a:p>
          <a:p>
            <a:pPr marL="742950" lvl="1" indent="-285750">
              <a:buFont typeface="Arial" pitchFamily="34" charset="0"/>
              <a:buChar char="•"/>
            </a:pPr>
            <a:r>
              <a:rPr lang="en-US" sz="1400" b="1" dirty="0"/>
              <a:t>3,400 Mm3 storage volume and a total area of 179 km2 </a:t>
            </a:r>
          </a:p>
          <a:p>
            <a:pPr marL="742950" lvl="1" indent="-285750">
              <a:buFont typeface="Arial" pitchFamily="34" charset="0"/>
              <a:buChar char="•"/>
            </a:pPr>
            <a:r>
              <a:rPr lang="en-US" sz="1400" b="1" dirty="0"/>
              <a:t>These areas have been located to minimize environmental and social impacts 715Mm3 of lake sediment will be placed in 3 disposal sites in the Lake </a:t>
            </a:r>
          </a:p>
          <a:p>
            <a:pPr marL="285750" indent="-285750">
              <a:buFont typeface="Arial" pitchFamily="34" charset="0"/>
              <a:buChar char="•"/>
            </a:pPr>
            <a:r>
              <a:rPr lang="en-US" sz="1400" b="1" i="1" dirty="0">
                <a:solidFill>
                  <a:srgbClr val="FF0000"/>
                </a:solidFill>
              </a:rPr>
              <a:t>The final surface of these areas will be graded so that they can be restored to agricultural or forestry.</a:t>
            </a:r>
            <a:endParaRPr lang="es-NI" sz="1400" b="1" i="1" dirty="0">
              <a:solidFill>
                <a:srgbClr val="FF0000"/>
              </a:solidFill>
            </a:endParaRPr>
          </a:p>
        </p:txBody>
      </p:sp>
      <p:sp>
        <p:nvSpPr>
          <p:cNvPr id="7" name="6 Rectángulo"/>
          <p:cNvSpPr/>
          <p:nvPr/>
        </p:nvSpPr>
        <p:spPr>
          <a:xfrm>
            <a:off x="29163" y="-27384"/>
            <a:ext cx="9114837" cy="430887"/>
          </a:xfrm>
          <a:prstGeom prst="rect">
            <a:avLst/>
          </a:prstGeom>
        </p:spPr>
        <p:txBody>
          <a:bodyPr wrap="square">
            <a:spAutoFit/>
          </a:bodyPr>
          <a:lstStyle/>
          <a:p>
            <a:pPr algn="ctr"/>
            <a:r>
              <a:rPr lang="en-US" sz="2200" b="1" dirty="0">
                <a:solidFill>
                  <a:schemeClr val="tx2"/>
                </a:solidFill>
              </a:rPr>
              <a:t>The Canal will be the largest civil earthmoving operation in history</a:t>
            </a:r>
            <a:endParaRPr lang="es-NI" sz="2200" b="1" dirty="0" smtClean="0">
              <a:solidFill>
                <a:schemeClr val="tx2"/>
              </a:solidFill>
            </a:endParaRPr>
          </a:p>
        </p:txBody>
      </p:sp>
    </p:spTree>
    <p:extLst>
      <p:ext uri="{BB962C8B-B14F-4D97-AF65-F5344CB8AC3E}">
        <p14:creationId xmlns:p14="http://schemas.microsoft.com/office/powerpoint/2010/main" val="9747883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Marcador de número de diapositiva"/>
          <p:cNvSpPr>
            <a:spLocks noGrp="1"/>
          </p:cNvSpPr>
          <p:nvPr>
            <p:ph type="sldNum" sz="quarter" idx="12"/>
          </p:nvPr>
        </p:nvSpPr>
        <p:spPr/>
        <p:txBody>
          <a:bodyPr/>
          <a:lstStyle/>
          <a:p>
            <a:fld id="{585D2EFA-1F26-4487-98F7-82E15974CC88}" type="slidenum">
              <a:rPr lang="es-ES" smtClean="0"/>
              <a:pPr/>
              <a:t>43</a:t>
            </a:fld>
            <a:endParaRPr lang="es-ES"/>
          </a:p>
        </p:txBody>
      </p:sp>
      <p:sp>
        <p:nvSpPr>
          <p:cNvPr id="2" name="1 CuadroTexto"/>
          <p:cNvSpPr txBox="1"/>
          <p:nvPr/>
        </p:nvSpPr>
        <p:spPr>
          <a:xfrm>
            <a:off x="899592" y="44624"/>
            <a:ext cx="6984776" cy="584775"/>
          </a:xfrm>
          <a:prstGeom prst="rect">
            <a:avLst/>
          </a:prstGeom>
          <a:noFill/>
        </p:spPr>
        <p:txBody>
          <a:bodyPr wrap="square" rtlCol="0">
            <a:spAutoFit/>
          </a:bodyPr>
          <a:lstStyle/>
          <a:p>
            <a:pPr algn="ctr"/>
            <a:r>
              <a:rPr lang="es-NI" sz="3200" b="1" dirty="0" smtClean="0">
                <a:solidFill>
                  <a:schemeClr val="tx2"/>
                </a:solidFill>
              </a:rPr>
              <a:t>CANAL STEP BY STEP</a:t>
            </a:r>
            <a:endParaRPr lang="es-NI" sz="3200" b="1" dirty="0">
              <a:solidFill>
                <a:schemeClr val="tx2"/>
              </a:solidFill>
            </a:endParaRPr>
          </a:p>
        </p:txBody>
      </p:sp>
      <p:graphicFrame>
        <p:nvGraphicFramePr>
          <p:cNvPr id="11" name="7 Marcador de contenido"/>
          <p:cNvGraphicFramePr>
            <a:graphicFrameLocks/>
          </p:cNvGraphicFramePr>
          <p:nvPr>
            <p:extLst>
              <p:ext uri="{D42A27DB-BD31-4B8C-83A1-F6EECF244321}">
                <p14:modId xmlns:p14="http://schemas.microsoft.com/office/powerpoint/2010/main" val="190769230"/>
              </p:ext>
            </p:extLst>
          </p:nvPr>
        </p:nvGraphicFramePr>
        <p:xfrm>
          <a:off x="1403648" y="692696"/>
          <a:ext cx="6552728"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01608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37736"/>
            <a:ext cx="8229600" cy="707886"/>
          </a:xfrm>
        </p:spPr>
        <p:txBody>
          <a:bodyPr>
            <a:spAutoFit/>
          </a:bodyPr>
          <a:lstStyle/>
          <a:p>
            <a:r>
              <a:rPr lang="es-ES" sz="4000" b="1" dirty="0">
                <a:solidFill>
                  <a:schemeClr val="tx2"/>
                </a:solidFill>
              </a:rPr>
              <a:t>UPCOMING TENDERS</a:t>
            </a: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1316853564"/>
              </p:ext>
            </p:extLst>
          </p:nvPr>
        </p:nvGraphicFramePr>
        <p:xfrm>
          <a:off x="457200" y="2492896"/>
          <a:ext cx="8229600" cy="3705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4 Grupo"/>
          <p:cNvGrpSpPr/>
          <p:nvPr/>
        </p:nvGrpSpPr>
        <p:grpSpPr>
          <a:xfrm>
            <a:off x="457200" y="984334"/>
            <a:ext cx="8229600" cy="1360940"/>
            <a:chOff x="0" y="-137053"/>
            <a:chExt cx="8229600" cy="1956247"/>
          </a:xfrm>
          <a:solidFill>
            <a:schemeClr val="accent2">
              <a:lumMod val="40000"/>
              <a:lumOff val="60000"/>
            </a:schemeClr>
          </a:solidFill>
          <a:scene3d>
            <a:camera prst="orthographicFront">
              <a:rot lat="0" lon="0" rev="0"/>
            </a:camera>
            <a:lightRig rig="contrasting" dir="t">
              <a:rot lat="0" lon="0" rev="7800000"/>
            </a:lightRig>
          </a:scene3d>
        </p:grpSpPr>
        <p:sp>
          <p:nvSpPr>
            <p:cNvPr id="7" name="6 Rectángulo"/>
            <p:cNvSpPr/>
            <p:nvPr/>
          </p:nvSpPr>
          <p:spPr>
            <a:xfrm>
              <a:off x="0" y="64776"/>
              <a:ext cx="8229600" cy="1552590"/>
            </a:xfrm>
            <a:prstGeom prst="roundRect">
              <a:avLst/>
            </a:prstGeom>
            <a:grpFill/>
            <a:ln>
              <a:noFill/>
            </a:ln>
            <a:effectLst/>
            <a:sp3d>
              <a:bevelT w="139700" h="1397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7 Rectángulo"/>
            <p:cNvSpPr/>
            <p:nvPr/>
          </p:nvSpPr>
          <p:spPr>
            <a:xfrm>
              <a:off x="0" y="-137053"/>
              <a:ext cx="8229600" cy="1956247"/>
            </a:xfrm>
            <a:prstGeom prst="roundRect">
              <a:avLst/>
            </a:prstGeom>
            <a:grpFill/>
            <a:ln w="3175">
              <a:solidFill>
                <a:schemeClr val="tx1"/>
              </a:solidFill>
            </a:ln>
            <a:effectLst/>
            <a:sp3d>
              <a:bevelT w="139700" h="139700"/>
            </a:sp3d>
          </p:spPr>
          <p:style>
            <a:lnRef idx="0">
              <a:scrgbClr r="0" g="0" b="0"/>
            </a:lnRef>
            <a:fillRef idx="0">
              <a:scrgbClr r="0" g="0" b="0"/>
            </a:fillRef>
            <a:effectRef idx="0">
              <a:scrgbClr r="0" g="0" b="0"/>
            </a:effectRef>
            <a:fontRef idx="minor">
              <a:schemeClr val="lt1"/>
            </a:fontRef>
          </p:style>
          <p:txBody>
            <a:bodyPr spcFirstLastPara="0" vert="horz" wrap="square" lIns="263144" tIns="150368" rIns="263144" bIns="150368" numCol="1" spcCol="1270" anchor="ctr" anchorCtr="0">
              <a:spAutoFit/>
              <a:sp3d extrusionH="57150">
                <a:bevelT w="38100" h="38100"/>
              </a:sp3d>
            </a:bodyPr>
            <a:lstStyle/>
            <a:p>
              <a:pPr marL="719138" lvl="0" indent="-365125" defTabSz="1644650">
                <a:lnSpc>
                  <a:spcPct val="90000"/>
                </a:lnSpc>
                <a:spcBef>
                  <a:spcPct val="0"/>
                </a:spcBef>
                <a:spcAft>
                  <a:spcPct val="35000"/>
                </a:spcAft>
                <a:buFont typeface="Arial" pitchFamily="34" charset="0"/>
                <a:buChar char="•"/>
              </a:pPr>
              <a:r>
                <a:rPr lang="en-US" sz="2800" b="1" kern="1200" noProof="0" dirty="0" smtClean="0">
                  <a:solidFill>
                    <a:schemeClr val="accent2">
                      <a:lumMod val="75000"/>
                    </a:schemeClr>
                  </a:solidFill>
                  <a:effectLst>
                    <a:outerShdw blurRad="50800" dist="38100" dir="2700000" algn="tl" rotWithShape="0">
                      <a:prstClr val="black">
                        <a:alpha val="40000"/>
                      </a:prstClr>
                    </a:outerShdw>
                  </a:effectLst>
                </a:rPr>
                <a:t>“REFERENCE DESIGNS”</a:t>
              </a:r>
            </a:p>
            <a:p>
              <a:pPr marL="719138" lvl="0" indent="-365125" defTabSz="1644650">
                <a:lnSpc>
                  <a:spcPct val="90000"/>
                </a:lnSpc>
                <a:spcBef>
                  <a:spcPct val="0"/>
                </a:spcBef>
                <a:spcAft>
                  <a:spcPct val="35000"/>
                </a:spcAft>
                <a:buFont typeface="Arial" pitchFamily="34" charset="0"/>
                <a:buChar char="•"/>
              </a:pPr>
              <a:r>
                <a:rPr lang="en-US" sz="2800" b="1" kern="1200" noProof="0" dirty="0" smtClean="0">
                  <a:solidFill>
                    <a:schemeClr val="accent2">
                      <a:lumMod val="75000"/>
                    </a:schemeClr>
                  </a:solidFill>
                  <a:effectLst>
                    <a:outerShdw blurRad="50800" dist="38100" dir="2700000" algn="tl" rotWithShape="0">
                      <a:prstClr val="black">
                        <a:alpha val="40000"/>
                      </a:prstClr>
                    </a:outerShdw>
                  </a:effectLst>
                </a:rPr>
                <a:t>“TENDER BRIEFS”</a:t>
              </a:r>
              <a:endParaRPr lang="es-ES" sz="2800" b="1" kern="1200" dirty="0">
                <a:solidFill>
                  <a:schemeClr val="accent2">
                    <a:lumMod val="75000"/>
                  </a:schemeClr>
                </a:solidFill>
                <a:effectLst>
                  <a:outerShdw blurRad="50800" dist="38100" dir="2700000" algn="tl" rotWithShape="0">
                    <a:prstClr val="black">
                      <a:alpha val="40000"/>
                    </a:prstClr>
                  </a:outerShdw>
                </a:effectLst>
              </a:endParaRPr>
            </a:p>
          </p:txBody>
        </p:sp>
      </p:grpSp>
    </p:spTree>
    <p:extLst>
      <p:ext uri="{BB962C8B-B14F-4D97-AF65-F5344CB8AC3E}">
        <p14:creationId xmlns:p14="http://schemas.microsoft.com/office/powerpoint/2010/main" val="33739135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C083A2AC-CD80-4825-B008-E2C469094034}" type="slidenum">
              <a:rPr lang="es-ES" smtClean="0"/>
              <a:pPr/>
              <a:t>45</a:t>
            </a:fld>
            <a:endParaRPr lang="es-ES"/>
          </a:p>
        </p:txBody>
      </p:sp>
      <p:pic>
        <p:nvPicPr>
          <p:cNvPr id="5" name="4 Imagen" descr="Río Escondido.jpg"/>
          <p:cNvPicPr>
            <a:picLocks noChangeAspect="1"/>
          </p:cNvPicPr>
          <p:nvPr/>
        </p:nvPicPr>
        <p:blipFill>
          <a:blip r:embed="rId2" cstate="print"/>
          <a:stretch>
            <a:fillRect/>
          </a:stretch>
        </p:blipFill>
        <p:spPr>
          <a:xfrm>
            <a:off x="0" y="0"/>
            <a:ext cx="9144000" cy="6858000"/>
          </a:xfrm>
          <a:prstGeom prst="rect">
            <a:avLst/>
          </a:prstGeom>
        </p:spPr>
      </p:pic>
      <p:sp>
        <p:nvSpPr>
          <p:cNvPr id="2" name="1 Título"/>
          <p:cNvSpPr>
            <a:spLocks noGrp="1"/>
          </p:cNvSpPr>
          <p:nvPr>
            <p:ph type="title"/>
          </p:nvPr>
        </p:nvSpPr>
        <p:spPr>
          <a:xfrm>
            <a:off x="179512" y="3507085"/>
            <a:ext cx="7772400" cy="1362075"/>
          </a:xfrm>
        </p:spPr>
        <p:txBody>
          <a:bodyPr>
            <a:normAutofit/>
          </a:bodyPr>
          <a:lstStyle/>
          <a:p>
            <a:r>
              <a:rPr lang="es-NI" dirty="0" err="1" smtClean="0">
                <a:solidFill>
                  <a:schemeClr val="bg1"/>
                </a:solidFill>
              </a:rPr>
              <a:t>What</a:t>
            </a:r>
            <a:r>
              <a:rPr lang="es-NI" dirty="0" smtClean="0">
                <a:solidFill>
                  <a:schemeClr val="bg1"/>
                </a:solidFill>
              </a:rPr>
              <a:t> </a:t>
            </a:r>
            <a:r>
              <a:rPr lang="es-NI" dirty="0" err="1" smtClean="0">
                <a:solidFill>
                  <a:schemeClr val="bg1"/>
                </a:solidFill>
              </a:rPr>
              <a:t>is</a:t>
            </a:r>
            <a:r>
              <a:rPr lang="es-NI" dirty="0" smtClean="0">
                <a:solidFill>
                  <a:schemeClr val="bg1"/>
                </a:solidFill>
              </a:rPr>
              <a:t> </a:t>
            </a:r>
            <a:r>
              <a:rPr lang="es-NI" dirty="0" err="1" smtClean="0">
                <a:solidFill>
                  <a:schemeClr val="bg1"/>
                </a:solidFill>
              </a:rPr>
              <a:t>the</a:t>
            </a:r>
            <a:r>
              <a:rPr lang="es-NI" dirty="0" smtClean="0">
                <a:solidFill>
                  <a:schemeClr val="bg1"/>
                </a:solidFill>
              </a:rPr>
              <a:t> LOGIC OF </a:t>
            </a:r>
            <a:r>
              <a:rPr lang="es-NI" dirty="0" err="1" smtClean="0">
                <a:solidFill>
                  <a:schemeClr val="bg1"/>
                </a:solidFill>
              </a:rPr>
              <a:t>the</a:t>
            </a:r>
            <a:r>
              <a:rPr lang="es-NI" dirty="0" smtClean="0">
                <a:solidFill>
                  <a:schemeClr val="bg1"/>
                </a:solidFill>
              </a:rPr>
              <a:t> </a:t>
            </a:r>
            <a:r>
              <a:rPr lang="es-NI" dirty="0" err="1" smtClean="0">
                <a:solidFill>
                  <a:schemeClr val="bg1"/>
                </a:solidFill>
              </a:rPr>
              <a:t>grand</a:t>
            </a:r>
            <a:r>
              <a:rPr lang="es-NI" dirty="0" smtClean="0">
                <a:solidFill>
                  <a:schemeClr val="bg1"/>
                </a:solidFill>
              </a:rPr>
              <a:t> </a:t>
            </a:r>
            <a:r>
              <a:rPr lang="es-NI" dirty="0" err="1" smtClean="0">
                <a:solidFill>
                  <a:schemeClr val="bg1"/>
                </a:solidFill>
              </a:rPr>
              <a:t>interoceanic</a:t>
            </a:r>
            <a:r>
              <a:rPr lang="es-NI" dirty="0" smtClean="0">
                <a:solidFill>
                  <a:schemeClr val="bg1"/>
                </a:solidFill>
              </a:rPr>
              <a:t> canal? </a:t>
            </a:r>
            <a:endParaRPr lang="es-NI" dirty="0">
              <a:solidFill>
                <a:schemeClr val="bg1"/>
              </a:solidFill>
            </a:endParaRPr>
          </a:p>
        </p:txBody>
      </p:sp>
    </p:spTree>
    <p:extLst>
      <p:ext uri="{BB962C8B-B14F-4D97-AF65-F5344CB8AC3E}">
        <p14:creationId xmlns:p14="http://schemas.microsoft.com/office/powerpoint/2010/main" val="24525999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Título"/>
          <p:cNvSpPr>
            <a:spLocks noGrp="1"/>
          </p:cNvSpPr>
          <p:nvPr>
            <p:ph type="title"/>
          </p:nvPr>
        </p:nvSpPr>
        <p:spPr>
          <a:xfrm>
            <a:off x="21014" y="1988840"/>
            <a:ext cx="4176464" cy="720080"/>
          </a:xfrm>
          <a:ln>
            <a:noFill/>
          </a:ln>
        </p:spPr>
        <p:style>
          <a:lnRef idx="2">
            <a:schemeClr val="accent5"/>
          </a:lnRef>
          <a:fillRef idx="1">
            <a:schemeClr val="lt1"/>
          </a:fillRef>
          <a:effectRef idx="0">
            <a:schemeClr val="accent5"/>
          </a:effectRef>
          <a:fontRef idx="minor">
            <a:schemeClr val="dk1"/>
          </a:fontRef>
        </p:style>
        <p:txBody>
          <a:bodyPr>
            <a:noAutofit/>
          </a:bodyPr>
          <a:lstStyle/>
          <a:p>
            <a:r>
              <a:rPr lang="es-MX" sz="2400" b="1" dirty="0">
                <a:solidFill>
                  <a:srgbClr val="C00000"/>
                </a:solidFill>
                <a:cs typeface="Estrangelo Edessa" pitchFamily="66" charset="0"/>
              </a:rPr>
              <a:t>WORLD SEABORNE TRADE</a:t>
            </a:r>
            <a:endParaRPr lang="es-ES" sz="3600" dirty="0">
              <a:cs typeface="Estrangelo Edessa" pitchFamily="66" charset="0"/>
            </a:endParaRPr>
          </a:p>
        </p:txBody>
      </p:sp>
      <p:sp>
        <p:nvSpPr>
          <p:cNvPr id="8" name="7 Marcador de número de diapositiva"/>
          <p:cNvSpPr>
            <a:spLocks noGrp="1"/>
          </p:cNvSpPr>
          <p:nvPr>
            <p:ph type="sldNum" sz="quarter" idx="12"/>
          </p:nvPr>
        </p:nvSpPr>
        <p:spPr/>
        <p:txBody>
          <a:bodyPr/>
          <a:lstStyle/>
          <a:p>
            <a:fld id="{89646235-9E5C-4756-AE76-3CB4E0CB4773}" type="slidenum">
              <a:rPr lang="es-NI" smtClean="0"/>
              <a:pPr/>
              <a:t>46</a:t>
            </a:fld>
            <a:endParaRPr lang="es-NI" dirty="0"/>
          </a:p>
        </p:txBody>
      </p:sp>
      <p:grpSp>
        <p:nvGrpSpPr>
          <p:cNvPr id="2" name="15 Grupo"/>
          <p:cNvGrpSpPr/>
          <p:nvPr/>
        </p:nvGrpSpPr>
        <p:grpSpPr>
          <a:xfrm>
            <a:off x="4427984" y="2060849"/>
            <a:ext cx="4536504" cy="4460246"/>
            <a:chOff x="1331640" y="1320086"/>
            <a:chExt cx="6480720" cy="5589628"/>
          </a:xfrm>
        </p:grpSpPr>
        <p:pic>
          <p:nvPicPr>
            <p:cNvPr id="28" name="Picture 4"/>
            <p:cNvPicPr>
              <a:picLocks noChangeAspect="1" noChangeArrowheads="1"/>
            </p:cNvPicPr>
            <p:nvPr/>
          </p:nvPicPr>
          <p:blipFill>
            <a:blip r:embed="rId3" cstate="print"/>
            <a:srcRect l="25264" t="19561" r="16924" b="5117"/>
            <a:stretch>
              <a:fillRect/>
            </a:stretch>
          </p:blipFill>
          <p:spPr bwMode="auto">
            <a:xfrm>
              <a:off x="1331640" y="1320086"/>
              <a:ext cx="6480720" cy="527726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9" name="28 Llamada con línea 2"/>
            <p:cNvSpPr/>
            <p:nvPr/>
          </p:nvSpPr>
          <p:spPr>
            <a:xfrm>
              <a:off x="6478094" y="2801424"/>
              <a:ext cx="914400" cy="514438"/>
            </a:xfrm>
            <a:prstGeom prst="borderCallout2">
              <a:avLst>
                <a:gd name="adj1" fmla="val 18750"/>
                <a:gd name="adj2" fmla="val -8333"/>
                <a:gd name="adj3" fmla="val 18750"/>
                <a:gd name="adj4" fmla="val -16667"/>
                <a:gd name="adj5" fmla="val 94427"/>
                <a:gd name="adj6" fmla="val -59812"/>
              </a:avLst>
            </a:prstGeom>
            <a:ln w="9525"/>
          </p:spPr>
          <p:style>
            <a:lnRef idx="2">
              <a:schemeClr val="dk1"/>
            </a:lnRef>
            <a:fillRef idx="1">
              <a:schemeClr val="lt1"/>
            </a:fillRef>
            <a:effectRef idx="0">
              <a:schemeClr val="dk1"/>
            </a:effectRef>
            <a:fontRef idx="minor">
              <a:schemeClr val="dk1"/>
            </a:fontRef>
          </p:style>
          <p:txBody>
            <a:bodyPr rtlCol="0" anchor="ctr">
              <a:spAutoFit/>
            </a:bodyPr>
            <a:lstStyle/>
            <a:p>
              <a:pPr algn="ctr"/>
              <a:r>
                <a:rPr lang="en-US" sz="1000"/>
                <a:t>Norfolk, VA</a:t>
              </a:r>
            </a:p>
          </p:txBody>
        </p:sp>
        <p:sp>
          <p:nvSpPr>
            <p:cNvPr id="30" name="29 Llamada con línea 3"/>
            <p:cNvSpPr/>
            <p:nvPr/>
          </p:nvSpPr>
          <p:spPr>
            <a:xfrm>
              <a:off x="2555776" y="2849870"/>
              <a:ext cx="936106" cy="694276"/>
            </a:xfrm>
            <a:prstGeom prst="borderCallout3">
              <a:avLst>
                <a:gd name="adj1" fmla="val 18750"/>
                <a:gd name="adj2" fmla="val -8333"/>
                <a:gd name="adj3" fmla="val 18750"/>
                <a:gd name="adj4" fmla="val -16667"/>
                <a:gd name="adj5" fmla="val 118656"/>
                <a:gd name="adj6" fmla="val -9690"/>
                <a:gd name="adj7" fmla="val 139781"/>
                <a:gd name="adj8" fmla="val 4038"/>
              </a:avLst>
            </a:prstGeom>
            <a:ln w="9525"/>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1000"/>
                <a:t>Long Beach, CA</a:t>
              </a:r>
            </a:p>
          </p:txBody>
        </p:sp>
        <p:sp>
          <p:nvSpPr>
            <p:cNvPr id="31" name="30 Llamada con línea 2"/>
            <p:cNvSpPr/>
            <p:nvPr/>
          </p:nvSpPr>
          <p:spPr>
            <a:xfrm>
              <a:off x="3333039" y="5829729"/>
              <a:ext cx="1334266" cy="1079985"/>
            </a:xfrm>
            <a:prstGeom prst="borderCallout2">
              <a:avLst>
                <a:gd name="adj1" fmla="val 18750"/>
                <a:gd name="adj2" fmla="val -8333"/>
                <a:gd name="adj3" fmla="val 9126"/>
                <a:gd name="adj4" fmla="val -16833"/>
                <a:gd name="adj5" fmla="val -63545"/>
                <a:gd name="adj6" fmla="val -5617"/>
              </a:avLst>
            </a:prstGeom>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r>
                <a:rPr lang="en-US" sz="1000"/>
                <a:t>Route by Panama Canal:</a:t>
              </a:r>
            </a:p>
            <a:p>
              <a:pPr algn="ctr"/>
              <a:r>
                <a:rPr lang="en-US" sz="1000"/>
                <a:t>8,898 Km (4,804 Mi)</a:t>
              </a:r>
            </a:p>
          </p:txBody>
        </p:sp>
        <p:sp>
          <p:nvSpPr>
            <p:cNvPr id="32" name="31 Llamada con línea 2"/>
            <p:cNvSpPr/>
            <p:nvPr/>
          </p:nvSpPr>
          <p:spPr>
            <a:xfrm>
              <a:off x="1617554" y="5240505"/>
              <a:ext cx="1296144" cy="1079984"/>
            </a:xfrm>
            <a:prstGeom prst="borderCallout2">
              <a:avLst>
                <a:gd name="adj1" fmla="val 18750"/>
                <a:gd name="adj2" fmla="val -8333"/>
                <a:gd name="adj3" fmla="val -18303"/>
                <a:gd name="adj4" fmla="val -21769"/>
                <a:gd name="adj5" fmla="val -83665"/>
                <a:gd name="adj6" fmla="val 80273"/>
              </a:avLst>
            </a:prstGeom>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1000"/>
                <a:t>Route by Gran Canal of Nicaragua:</a:t>
              </a:r>
            </a:p>
            <a:p>
              <a:pPr algn="ctr"/>
              <a:r>
                <a:rPr lang="en-US" sz="1000"/>
                <a:t>7,955 Km</a:t>
              </a:r>
            </a:p>
            <a:p>
              <a:pPr algn="ctr"/>
              <a:r>
                <a:rPr lang="en-US" sz="1000"/>
                <a:t>(4,295 Mi)</a:t>
              </a:r>
            </a:p>
          </p:txBody>
        </p:sp>
      </p:grpSp>
      <p:sp>
        <p:nvSpPr>
          <p:cNvPr id="33" name="32 Rectángulo"/>
          <p:cNvSpPr/>
          <p:nvPr/>
        </p:nvSpPr>
        <p:spPr>
          <a:xfrm>
            <a:off x="5508104" y="4169414"/>
            <a:ext cx="1944216" cy="461647"/>
          </a:xfrm>
          <a:prstGeom prst="rect">
            <a:avLst/>
          </a:prstGeom>
        </p:spPr>
        <p:style>
          <a:lnRef idx="2">
            <a:schemeClr val="accent4"/>
          </a:lnRef>
          <a:fillRef idx="1">
            <a:schemeClr val="lt1"/>
          </a:fillRef>
          <a:effectRef idx="0">
            <a:schemeClr val="accent4"/>
          </a:effectRef>
          <a:fontRef idx="minor">
            <a:schemeClr val="dk1"/>
          </a:fontRef>
        </p:style>
        <p:txBody>
          <a:bodyPr wrap="square" lIns="91421" tIns="45711" rIns="91421" bIns="45711" rtlCol="0" anchor="ctr">
            <a:spAutoFit/>
          </a:bodyPr>
          <a:lstStyle/>
          <a:p>
            <a:pPr algn="ctr"/>
            <a:r>
              <a:rPr lang="en-US" sz="1200"/>
              <a:t>Route by Nicaragua is</a:t>
            </a:r>
          </a:p>
          <a:p>
            <a:pPr algn="ctr"/>
            <a:r>
              <a:rPr lang="en-US" sz="1200"/>
              <a:t>943 Km (509 Mi)  closer</a:t>
            </a:r>
          </a:p>
        </p:txBody>
      </p:sp>
      <p:sp>
        <p:nvSpPr>
          <p:cNvPr id="34" name="33 Rectángulo"/>
          <p:cNvSpPr/>
          <p:nvPr/>
        </p:nvSpPr>
        <p:spPr>
          <a:xfrm>
            <a:off x="4355976" y="548681"/>
            <a:ext cx="4644008" cy="1323421"/>
          </a:xfrm>
          <a:prstGeom prst="rect">
            <a:avLst/>
          </a:prstGeom>
        </p:spPr>
        <p:txBody>
          <a:bodyPr wrap="square" lIns="91421" tIns="45711" rIns="91421" bIns="45711">
            <a:spAutoFit/>
          </a:bodyPr>
          <a:lstStyle/>
          <a:p>
            <a:pPr algn="ctr"/>
            <a:r>
              <a:rPr lang="es-ES" sz="2800" b="1" dirty="0">
                <a:solidFill>
                  <a:srgbClr val="C00000"/>
                </a:solidFill>
              </a:rPr>
              <a:t>GEOGRAPHICAL PROXIMITY</a:t>
            </a:r>
            <a:r>
              <a:rPr lang="es-ES" sz="2400" b="1" dirty="0"/>
              <a:t/>
            </a:r>
            <a:br>
              <a:rPr lang="es-ES" sz="2400" b="1" dirty="0"/>
            </a:br>
            <a:r>
              <a:rPr lang="es-ES" sz="2000" b="1" dirty="0"/>
              <a:t>Norfolk – Long Beach </a:t>
            </a:r>
            <a:r>
              <a:rPr lang="es-ES" sz="2000" b="1" dirty="0" err="1"/>
              <a:t>route</a:t>
            </a:r>
            <a:endParaRPr lang="es-ES" sz="2000" b="1" dirty="0"/>
          </a:p>
          <a:p>
            <a:pPr algn="ctr"/>
            <a:r>
              <a:rPr lang="es-ES" sz="1600" b="1" dirty="0"/>
              <a:t>(</a:t>
            </a:r>
            <a:r>
              <a:rPr lang="es-ES" sz="1600" b="1" dirty="0" err="1"/>
              <a:t>Distances</a:t>
            </a:r>
            <a:r>
              <a:rPr lang="es-ES" sz="1600" b="1" dirty="0"/>
              <a:t> </a:t>
            </a:r>
            <a:r>
              <a:rPr lang="es-ES" sz="1600" b="1" dirty="0" err="1"/>
              <a:t>between</a:t>
            </a:r>
            <a:r>
              <a:rPr lang="es-ES" sz="1600" b="1" dirty="0"/>
              <a:t> </a:t>
            </a:r>
            <a:r>
              <a:rPr lang="es-ES" sz="1600" b="1" dirty="0" err="1"/>
              <a:t>Panama</a:t>
            </a:r>
            <a:r>
              <a:rPr lang="es-ES" sz="1600" b="1" dirty="0"/>
              <a:t> Canal and Grand Canal of Nicaragua)</a:t>
            </a:r>
            <a:endParaRPr lang="es-NI" sz="1600" b="1" dirty="0"/>
          </a:p>
        </p:txBody>
      </p:sp>
      <p:grpSp>
        <p:nvGrpSpPr>
          <p:cNvPr id="3" name="26 Grupo"/>
          <p:cNvGrpSpPr/>
          <p:nvPr/>
        </p:nvGrpSpPr>
        <p:grpSpPr>
          <a:xfrm>
            <a:off x="-324544" y="2492896"/>
            <a:ext cx="4968552" cy="3600400"/>
            <a:chOff x="-13494" y="1268760"/>
            <a:chExt cx="9170988" cy="5307012"/>
          </a:xfrm>
        </p:grpSpPr>
        <p:pic>
          <p:nvPicPr>
            <p:cNvPr id="37" name="Picture 3" descr="Mapa Mundi"/>
            <p:cNvPicPr>
              <a:picLocks noChangeAspect="1" noChangeArrowheads="1"/>
            </p:cNvPicPr>
            <p:nvPr/>
          </p:nvPicPr>
          <p:blipFill>
            <a:blip r:embed="rId4" cstate="print">
              <a:clrChange>
                <a:clrFrom>
                  <a:srgbClr val="FFFFFF"/>
                </a:clrFrom>
                <a:clrTo>
                  <a:srgbClr val="FFFFFF">
                    <a:alpha val="0"/>
                  </a:srgbClr>
                </a:clrTo>
              </a:clrChange>
            </a:blip>
            <a:srcRect t="17068"/>
            <a:stretch>
              <a:fillRect/>
            </a:stretch>
          </p:blipFill>
          <p:spPr bwMode="auto">
            <a:xfrm>
              <a:off x="-13494" y="1268760"/>
              <a:ext cx="9170988" cy="5307012"/>
            </a:xfrm>
            <a:prstGeom prst="rect">
              <a:avLst/>
            </a:prstGeom>
            <a:noFill/>
            <a:ln w="9525">
              <a:noFill/>
              <a:miter lim="800000"/>
              <a:headEnd/>
              <a:tailEnd/>
            </a:ln>
          </p:spPr>
        </p:pic>
        <p:grpSp>
          <p:nvGrpSpPr>
            <p:cNvPr id="4" name="Group 11"/>
            <p:cNvGrpSpPr>
              <a:grpSpLocks/>
            </p:cNvGrpSpPr>
            <p:nvPr/>
          </p:nvGrpSpPr>
          <p:grpSpPr bwMode="auto">
            <a:xfrm>
              <a:off x="827584" y="2034530"/>
              <a:ext cx="7658100" cy="2114550"/>
              <a:chOff x="576" y="1332"/>
              <a:chExt cx="4824" cy="1332"/>
            </a:xfrm>
          </p:grpSpPr>
          <p:sp>
            <p:nvSpPr>
              <p:cNvPr id="66" name="Freeform 12"/>
              <p:cNvSpPr>
                <a:spLocks/>
              </p:cNvSpPr>
              <p:nvPr/>
            </p:nvSpPr>
            <p:spPr bwMode="auto">
              <a:xfrm>
                <a:off x="1820" y="1416"/>
                <a:ext cx="1115" cy="592"/>
              </a:xfrm>
              <a:custGeom>
                <a:avLst/>
                <a:gdLst>
                  <a:gd name="T0" fmla="*/ 1115 w 1115"/>
                  <a:gd name="T1" fmla="*/ 0 h 592"/>
                  <a:gd name="T2" fmla="*/ 550 w 1115"/>
                  <a:gd name="T3" fmla="*/ 234 h 592"/>
                  <a:gd name="T4" fmla="*/ 0 w 1115"/>
                  <a:gd name="T5" fmla="*/ 592 h 592"/>
                  <a:gd name="T6" fmla="*/ 0 60000 65536"/>
                  <a:gd name="T7" fmla="*/ 0 60000 65536"/>
                  <a:gd name="T8" fmla="*/ 0 60000 65536"/>
                  <a:gd name="T9" fmla="*/ 0 w 1115"/>
                  <a:gd name="T10" fmla="*/ 0 h 592"/>
                  <a:gd name="T11" fmla="*/ 1115 w 1115"/>
                  <a:gd name="T12" fmla="*/ 592 h 592"/>
                </a:gdLst>
                <a:ahLst/>
                <a:cxnLst>
                  <a:cxn ang="T6">
                    <a:pos x="T0" y="T1"/>
                  </a:cxn>
                  <a:cxn ang="T7">
                    <a:pos x="T2" y="T3"/>
                  </a:cxn>
                  <a:cxn ang="T8">
                    <a:pos x="T4" y="T5"/>
                  </a:cxn>
                </a:cxnLst>
                <a:rect l="T9" t="T10" r="T11" b="T12"/>
                <a:pathLst>
                  <a:path w="1115" h="592">
                    <a:moveTo>
                      <a:pt x="1115" y="0"/>
                    </a:moveTo>
                    <a:cubicBezTo>
                      <a:pt x="1021" y="39"/>
                      <a:pt x="736" y="135"/>
                      <a:pt x="550" y="234"/>
                    </a:cubicBezTo>
                    <a:cubicBezTo>
                      <a:pt x="364" y="333"/>
                      <a:pt x="115" y="518"/>
                      <a:pt x="0" y="592"/>
                    </a:cubicBezTo>
                  </a:path>
                </a:pathLst>
              </a:custGeom>
              <a:noFill/>
              <a:ln w="38100">
                <a:solidFill>
                  <a:srgbClr val="FFFF00"/>
                </a:solidFill>
                <a:round/>
                <a:headEnd/>
                <a:tailEnd/>
              </a:ln>
            </p:spPr>
            <p:txBody>
              <a:bodyPr/>
              <a:lstStyle/>
              <a:p>
                <a:endParaRPr lang="es-ES"/>
              </a:p>
            </p:txBody>
          </p:sp>
          <p:sp>
            <p:nvSpPr>
              <p:cNvPr id="67" name="Freeform 13"/>
              <p:cNvSpPr>
                <a:spLocks/>
              </p:cNvSpPr>
              <p:nvPr/>
            </p:nvSpPr>
            <p:spPr bwMode="auto">
              <a:xfrm>
                <a:off x="1842" y="1464"/>
                <a:ext cx="1086" cy="540"/>
              </a:xfrm>
              <a:custGeom>
                <a:avLst/>
                <a:gdLst>
                  <a:gd name="T0" fmla="*/ 1086 w 1086"/>
                  <a:gd name="T1" fmla="*/ 0 h 540"/>
                  <a:gd name="T2" fmla="*/ 624 w 1086"/>
                  <a:gd name="T3" fmla="*/ 282 h 540"/>
                  <a:gd name="T4" fmla="*/ 0 w 1086"/>
                  <a:gd name="T5" fmla="*/ 540 h 540"/>
                  <a:gd name="T6" fmla="*/ 0 60000 65536"/>
                  <a:gd name="T7" fmla="*/ 0 60000 65536"/>
                  <a:gd name="T8" fmla="*/ 0 60000 65536"/>
                  <a:gd name="T9" fmla="*/ 0 w 1086"/>
                  <a:gd name="T10" fmla="*/ 0 h 540"/>
                  <a:gd name="T11" fmla="*/ 1086 w 1086"/>
                  <a:gd name="T12" fmla="*/ 540 h 540"/>
                </a:gdLst>
                <a:ahLst/>
                <a:cxnLst>
                  <a:cxn ang="T6">
                    <a:pos x="T0" y="T1"/>
                  </a:cxn>
                  <a:cxn ang="T7">
                    <a:pos x="T2" y="T3"/>
                  </a:cxn>
                  <a:cxn ang="T8">
                    <a:pos x="T4" y="T5"/>
                  </a:cxn>
                </a:cxnLst>
                <a:rect l="T9" t="T10" r="T11" b="T12"/>
                <a:pathLst>
                  <a:path w="1086" h="540">
                    <a:moveTo>
                      <a:pt x="1086" y="0"/>
                    </a:moveTo>
                    <a:cubicBezTo>
                      <a:pt x="1008" y="47"/>
                      <a:pt x="805" y="192"/>
                      <a:pt x="624" y="282"/>
                    </a:cubicBezTo>
                    <a:cubicBezTo>
                      <a:pt x="443" y="372"/>
                      <a:pt x="130" y="486"/>
                      <a:pt x="0" y="540"/>
                    </a:cubicBezTo>
                  </a:path>
                </a:pathLst>
              </a:custGeom>
              <a:noFill/>
              <a:ln w="38100">
                <a:solidFill>
                  <a:srgbClr val="FFFF00"/>
                </a:solidFill>
                <a:round/>
                <a:headEnd/>
                <a:tailEnd/>
              </a:ln>
            </p:spPr>
            <p:txBody>
              <a:bodyPr/>
              <a:lstStyle/>
              <a:p>
                <a:endParaRPr lang="es-ES"/>
              </a:p>
            </p:txBody>
          </p:sp>
          <p:sp>
            <p:nvSpPr>
              <p:cNvPr id="68" name="Freeform 14"/>
              <p:cNvSpPr>
                <a:spLocks/>
              </p:cNvSpPr>
              <p:nvPr/>
            </p:nvSpPr>
            <p:spPr bwMode="auto">
              <a:xfrm>
                <a:off x="1160" y="1332"/>
                <a:ext cx="682" cy="788"/>
              </a:xfrm>
              <a:custGeom>
                <a:avLst/>
                <a:gdLst>
                  <a:gd name="T0" fmla="*/ 682 w 682"/>
                  <a:gd name="T1" fmla="*/ 690 h 788"/>
                  <a:gd name="T2" fmla="*/ 244 w 682"/>
                  <a:gd name="T3" fmla="*/ 780 h 788"/>
                  <a:gd name="T4" fmla="*/ 100 w 682"/>
                  <a:gd name="T5" fmla="*/ 738 h 788"/>
                  <a:gd name="T6" fmla="*/ 40 w 682"/>
                  <a:gd name="T7" fmla="*/ 696 h 788"/>
                  <a:gd name="T8" fmla="*/ 4 w 682"/>
                  <a:gd name="T9" fmla="*/ 474 h 788"/>
                  <a:gd name="T10" fmla="*/ 64 w 682"/>
                  <a:gd name="T11" fmla="*/ 216 h 788"/>
                  <a:gd name="T12" fmla="*/ 268 w 682"/>
                  <a:gd name="T13" fmla="*/ 0 h 788"/>
                  <a:gd name="T14" fmla="*/ 0 60000 65536"/>
                  <a:gd name="T15" fmla="*/ 0 60000 65536"/>
                  <a:gd name="T16" fmla="*/ 0 60000 65536"/>
                  <a:gd name="T17" fmla="*/ 0 60000 65536"/>
                  <a:gd name="T18" fmla="*/ 0 60000 65536"/>
                  <a:gd name="T19" fmla="*/ 0 60000 65536"/>
                  <a:gd name="T20" fmla="*/ 0 60000 65536"/>
                  <a:gd name="T21" fmla="*/ 0 w 682"/>
                  <a:gd name="T22" fmla="*/ 0 h 788"/>
                  <a:gd name="T23" fmla="*/ 682 w 682"/>
                  <a:gd name="T24" fmla="*/ 788 h 7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2" h="788">
                    <a:moveTo>
                      <a:pt x="682" y="690"/>
                    </a:moveTo>
                    <a:cubicBezTo>
                      <a:pt x="609" y="704"/>
                      <a:pt x="341" y="772"/>
                      <a:pt x="244" y="780"/>
                    </a:cubicBezTo>
                    <a:cubicBezTo>
                      <a:pt x="147" y="788"/>
                      <a:pt x="134" y="752"/>
                      <a:pt x="100" y="738"/>
                    </a:cubicBezTo>
                    <a:cubicBezTo>
                      <a:pt x="66" y="724"/>
                      <a:pt x="56" y="740"/>
                      <a:pt x="40" y="696"/>
                    </a:cubicBezTo>
                    <a:cubicBezTo>
                      <a:pt x="24" y="652"/>
                      <a:pt x="0" y="554"/>
                      <a:pt x="4" y="474"/>
                    </a:cubicBezTo>
                    <a:cubicBezTo>
                      <a:pt x="8" y="394"/>
                      <a:pt x="20" y="295"/>
                      <a:pt x="64" y="216"/>
                    </a:cubicBezTo>
                    <a:cubicBezTo>
                      <a:pt x="108" y="137"/>
                      <a:pt x="226" y="45"/>
                      <a:pt x="268" y="0"/>
                    </a:cubicBezTo>
                  </a:path>
                </a:pathLst>
              </a:custGeom>
              <a:noFill/>
              <a:ln w="50800">
                <a:solidFill>
                  <a:srgbClr val="FFFF00"/>
                </a:solidFill>
                <a:round/>
                <a:headEnd/>
                <a:tailEnd/>
              </a:ln>
            </p:spPr>
            <p:txBody>
              <a:bodyPr/>
              <a:lstStyle/>
              <a:p>
                <a:endParaRPr lang="es-ES"/>
              </a:p>
            </p:txBody>
          </p:sp>
          <p:sp>
            <p:nvSpPr>
              <p:cNvPr id="69" name="Freeform 15"/>
              <p:cNvSpPr>
                <a:spLocks/>
              </p:cNvSpPr>
              <p:nvPr/>
            </p:nvSpPr>
            <p:spPr bwMode="auto">
              <a:xfrm>
                <a:off x="576" y="2022"/>
                <a:ext cx="1278" cy="319"/>
              </a:xfrm>
              <a:custGeom>
                <a:avLst/>
                <a:gdLst>
                  <a:gd name="T0" fmla="*/ 1278 w 1278"/>
                  <a:gd name="T1" fmla="*/ 0 h 319"/>
                  <a:gd name="T2" fmla="*/ 760 w 1278"/>
                  <a:gd name="T3" fmla="*/ 191 h 319"/>
                  <a:gd name="T4" fmla="*/ 312 w 1278"/>
                  <a:gd name="T5" fmla="*/ 306 h 319"/>
                  <a:gd name="T6" fmla="*/ 0 w 1278"/>
                  <a:gd name="T7" fmla="*/ 114 h 319"/>
                  <a:gd name="T8" fmla="*/ 0 60000 65536"/>
                  <a:gd name="T9" fmla="*/ 0 60000 65536"/>
                  <a:gd name="T10" fmla="*/ 0 60000 65536"/>
                  <a:gd name="T11" fmla="*/ 0 60000 65536"/>
                  <a:gd name="T12" fmla="*/ 0 w 1278"/>
                  <a:gd name="T13" fmla="*/ 0 h 319"/>
                  <a:gd name="T14" fmla="*/ 1278 w 1278"/>
                  <a:gd name="T15" fmla="*/ 319 h 319"/>
                </a:gdLst>
                <a:ahLst/>
                <a:cxnLst>
                  <a:cxn ang="T8">
                    <a:pos x="T0" y="T1"/>
                  </a:cxn>
                  <a:cxn ang="T9">
                    <a:pos x="T2" y="T3"/>
                  </a:cxn>
                  <a:cxn ang="T10">
                    <a:pos x="T4" y="T5"/>
                  </a:cxn>
                  <a:cxn ang="T11">
                    <a:pos x="T6" y="T7"/>
                  </a:cxn>
                </a:cxnLst>
                <a:rect l="T12" t="T13" r="T14" b="T15"/>
                <a:pathLst>
                  <a:path w="1278" h="319">
                    <a:moveTo>
                      <a:pt x="1278" y="0"/>
                    </a:moveTo>
                    <a:cubicBezTo>
                      <a:pt x="1191" y="32"/>
                      <a:pt x="921" y="140"/>
                      <a:pt x="760" y="191"/>
                    </a:cubicBezTo>
                    <a:cubicBezTo>
                      <a:pt x="599" y="242"/>
                      <a:pt x="439" y="319"/>
                      <a:pt x="312" y="306"/>
                    </a:cubicBezTo>
                    <a:cubicBezTo>
                      <a:pt x="185" y="293"/>
                      <a:pt x="65" y="154"/>
                      <a:pt x="0" y="114"/>
                    </a:cubicBezTo>
                  </a:path>
                </a:pathLst>
              </a:custGeom>
              <a:noFill/>
              <a:ln w="38100">
                <a:solidFill>
                  <a:srgbClr val="FFFF00"/>
                </a:solidFill>
                <a:round/>
                <a:headEnd/>
                <a:tailEnd type="triangle" w="med" len="med"/>
              </a:ln>
            </p:spPr>
            <p:txBody>
              <a:bodyPr/>
              <a:lstStyle/>
              <a:p>
                <a:endParaRPr lang="es-ES"/>
              </a:p>
            </p:txBody>
          </p:sp>
          <p:sp>
            <p:nvSpPr>
              <p:cNvPr id="70" name="Freeform 16"/>
              <p:cNvSpPr>
                <a:spLocks/>
              </p:cNvSpPr>
              <p:nvPr/>
            </p:nvSpPr>
            <p:spPr bwMode="auto">
              <a:xfrm>
                <a:off x="656" y="1920"/>
                <a:ext cx="1198" cy="364"/>
              </a:xfrm>
              <a:custGeom>
                <a:avLst/>
                <a:gdLst>
                  <a:gd name="T0" fmla="*/ 1198 w 1198"/>
                  <a:gd name="T1" fmla="*/ 108 h 364"/>
                  <a:gd name="T2" fmla="*/ 721 w 1198"/>
                  <a:gd name="T3" fmla="*/ 346 h 364"/>
                  <a:gd name="T4" fmla="*/ 0 w 1198"/>
                  <a:gd name="T5" fmla="*/ 0 h 364"/>
                  <a:gd name="T6" fmla="*/ 0 60000 65536"/>
                  <a:gd name="T7" fmla="*/ 0 60000 65536"/>
                  <a:gd name="T8" fmla="*/ 0 60000 65536"/>
                  <a:gd name="T9" fmla="*/ 0 w 1198"/>
                  <a:gd name="T10" fmla="*/ 0 h 364"/>
                  <a:gd name="T11" fmla="*/ 1198 w 1198"/>
                  <a:gd name="T12" fmla="*/ 364 h 364"/>
                </a:gdLst>
                <a:ahLst/>
                <a:cxnLst>
                  <a:cxn ang="T6">
                    <a:pos x="T0" y="T1"/>
                  </a:cxn>
                  <a:cxn ang="T7">
                    <a:pos x="T2" y="T3"/>
                  </a:cxn>
                  <a:cxn ang="T8">
                    <a:pos x="T4" y="T5"/>
                  </a:cxn>
                </a:cxnLst>
                <a:rect l="T9" t="T10" r="T11" b="T12"/>
                <a:pathLst>
                  <a:path w="1198" h="364">
                    <a:moveTo>
                      <a:pt x="1198" y="108"/>
                    </a:moveTo>
                    <a:cubicBezTo>
                      <a:pt x="1117" y="148"/>
                      <a:pt x="921" y="364"/>
                      <a:pt x="721" y="346"/>
                    </a:cubicBezTo>
                    <a:cubicBezTo>
                      <a:pt x="521" y="328"/>
                      <a:pt x="150" y="72"/>
                      <a:pt x="0" y="0"/>
                    </a:cubicBezTo>
                  </a:path>
                </a:pathLst>
              </a:custGeom>
              <a:noFill/>
              <a:ln w="38100">
                <a:solidFill>
                  <a:srgbClr val="FFFF00"/>
                </a:solidFill>
                <a:round/>
                <a:headEnd/>
                <a:tailEnd type="triangle" w="med" len="med"/>
              </a:ln>
            </p:spPr>
            <p:txBody>
              <a:bodyPr/>
              <a:lstStyle/>
              <a:p>
                <a:endParaRPr lang="es-ES"/>
              </a:p>
            </p:txBody>
          </p:sp>
          <p:sp>
            <p:nvSpPr>
              <p:cNvPr id="71" name="Freeform 17"/>
              <p:cNvSpPr>
                <a:spLocks/>
              </p:cNvSpPr>
              <p:nvPr/>
            </p:nvSpPr>
            <p:spPr bwMode="auto">
              <a:xfrm>
                <a:off x="1322" y="1515"/>
                <a:ext cx="680" cy="525"/>
              </a:xfrm>
              <a:custGeom>
                <a:avLst/>
                <a:gdLst>
                  <a:gd name="T0" fmla="*/ 652 w 680"/>
                  <a:gd name="T1" fmla="*/ 84 h 525"/>
                  <a:gd name="T2" fmla="*/ 676 w 680"/>
                  <a:gd name="T3" fmla="*/ 231 h 525"/>
                  <a:gd name="T4" fmla="*/ 631 w 680"/>
                  <a:gd name="T5" fmla="*/ 366 h 525"/>
                  <a:gd name="T6" fmla="*/ 493 w 680"/>
                  <a:gd name="T7" fmla="*/ 510 h 525"/>
                  <a:gd name="T8" fmla="*/ 178 w 680"/>
                  <a:gd name="T9" fmla="*/ 459 h 525"/>
                  <a:gd name="T10" fmla="*/ 25 w 680"/>
                  <a:gd name="T11" fmla="*/ 252 h 525"/>
                  <a:gd name="T12" fmla="*/ 28 w 680"/>
                  <a:gd name="T13" fmla="*/ 123 h 525"/>
                  <a:gd name="T14" fmla="*/ 97 w 680"/>
                  <a:gd name="T15" fmla="*/ 0 h 525"/>
                  <a:gd name="T16" fmla="*/ 0 60000 65536"/>
                  <a:gd name="T17" fmla="*/ 0 60000 65536"/>
                  <a:gd name="T18" fmla="*/ 0 60000 65536"/>
                  <a:gd name="T19" fmla="*/ 0 60000 65536"/>
                  <a:gd name="T20" fmla="*/ 0 60000 65536"/>
                  <a:gd name="T21" fmla="*/ 0 60000 65536"/>
                  <a:gd name="T22" fmla="*/ 0 60000 65536"/>
                  <a:gd name="T23" fmla="*/ 0 60000 65536"/>
                  <a:gd name="T24" fmla="*/ 0 w 680"/>
                  <a:gd name="T25" fmla="*/ 0 h 525"/>
                  <a:gd name="T26" fmla="*/ 680 w 680"/>
                  <a:gd name="T27" fmla="*/ 525 h 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0" h="525">
                    <a:moveTo>
                      <a:pt x="652" y="84"/>
                    </a:moveTo>
                    <a:cubicBezTo>
                      <a:pt x="656" y="108"/>
                      <a:pt x="680" y="184"/>
                      <a:pt x="676" y="231"/>
                    </a:cubicBezTo>
                    <a:cubicBezTo>
                      <a:pt x="672" y="278"/>
                      <a:pt x="661" y="320"/>
                      <a:pt x="631" y="366"/>
                    </a:cubicBezTo>
                    <a:cubicBezTo>
                      <a:pt x="601" y="412"/>
                      <a:pt x="568" y="495"/>
                      <a:pt x="493" y="510"/>
                    </a:cubicBezTo>
                    <a:cubicBezTo>
                      <a:pt x="418" y="525"/>
                      <a:pt x="256" y="502"/>
                      <a:pt x="178" y="459"/>
                    </a:cubicBezTo>
                    <a:cubicBezTo>
                      <a:pt x="100" y="416"/>
                      <a:pt x="50" y="308"/>
                      <a:pt x="25" y="252"/>
                    </a:cubicBezTo>
                    <a:cubicBezTo>
                      <a:pt x="0" y="196"/>
                      <a:pt x="16" y="165"/>
                      <a:pt x="28" y="123"/>
                    </a:cubicBezTo>
                    <a:cubicBezTo>
                      <a:pt x="40" y="81"/>
                      <a:pt x="83" y="26"/>
                      <a:pt x="97" y="0"/>
                    </a:cubicBezTo>
                  </a:path>
                </a:pathLst>
              </a:custGeom>
              <a:noFill/>
              <a:ln w="38100">
                <a:solidFill>
                  <a:srgbClr val="FFFF00"/>
                </a:solidFill>
                <a:round/>
                <a:headEnd/>
                <a:tailEnd/>
              </a:ln>
            </p:spPr>
            <p:txBody>
              <a:bodyPr/>
              <a:lstStyle/>
              <a:p>
                <a:endParaRPr lang="es-ES"/>
              </a:p>
            </p:txBody>
          </p:sp>
          <p:sp>
            <p:nvSpPr>
              <p:cNvPr id="72" name="Freeform 18"/>
              <p:cNvSpPr>
                <a:spLocks/>
              </p:cNvSpPr>
              <p:nvPr/>
            </p:nvSpPr>
            <p:spPr bwMode="auto">
              <a:xfrm>
                <a:off x="1729" y="1719"/>
                <a:ext cx="281" cy="945"/>
              </a:xfrm>
              <a:custGeom>
                <a:avLst/>
                <a:gdLst>
                  <a:gd name="T0" fmla="*/ 36 w 281"/>
                  <a:gd name="T1" fmla="*/ 0 h 945"/>
                  <a:gd name="T2" fmla="*/ 38 w 281"/>
                  <a:gd name="T3" fmla="*/ 87 h 945"/>
                  <a:gd name="T4" fmla="*/ 90 w 281"/>
                  <a:gd name="T5" fmla="*/ 163 h 945"/>
                  <a:gd name="T6" fmla="*/ 117 w 281"/>
                  <a:gd name="T7" fmla="*/ 250 h 945"/>
                  <a:gd name="T8" fmla="*/ 30 w 281"/>
                  <a:gd name="T9" fmla="*/ 377 h 945"/>
                  <a:gd name="T10" fmla="*/ 19 w 281"/>
                  <a:gd name="T11" fmla="*/ 501 h 945"/>
                  <a:gd name="T12" fmla="*/ 44 w 281"/>
                  <a:gd name="T13" fmla="*/ 723 h 945"/>
                  <a:gd name="T14" fmla="*/ 281 w 281"/>
                  <a:gd name="T15" fmla="*/ 945 h 945"/>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945"/>
                  <a:gd name="T26" fmla="*/ 281 w 281"/>
                  <a:gd name="T27" fmla="*/ 945 h 9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945">
                    <a:moveTo>
                      <a:pt x="36" y="0"/>
                    </a:moveTo>
                    <a:cubicBezTo>
                      <a:pt x="32" y="30"/>
                      <a:pt x="29" y="60"/>
                      <a:pt x="38" y="87"/>
                    </a:cubicBezTo>
                    <a:cubicBezTo>
                      <a:pt x="47" y="115"/>
                      <a:pt x="77" y="136"/>
                      <a:pt x="90" y="163"/>
                    </a:cubicBezTo>
                    <a:cubicBezTo>
                      <a:pt x="103" y="190"/>
                      <a:pt x="127" y="215"/>
                      <a:pt x="117" y="250"/>
                    </a:cubicBezTo>
                    <a:cubicBezTo>
                      <a:pt x="107" y="286"/>
                      <a:pt x="47" y="336"/>
                      <a:pt x="30" y="377"/>
                    </a:cubicBezTo>
                    <a:cubicBezTo>
                      <a:pt x="14" y="418"/>
                      <a:pt x="17" y="443"/>
                      <a:pt x="19" y="501"/>
                    </a:cubicBezTo>
                    <a:cubicBezTo>
                      <a:pt x="21" y="559"/>
                      <a:pt x="0" y="649"/>
                      <a:pt x="44" y="723"/>
                    </a:cubicBezTo>
                    <a:cubicBezTo>
                      <a:pt x="88" y="797"/>
                      <a:pt x="232" y="899"/>
                      <a:pt x="281" y="945"/>
                    </a:cubicBezTo>
                  </a:path>
                </a:pathLst>
              </a:custGeom>
              <a:noFill/>
              <a:ln w="38100">
                <a:solidFill>
                  <a:srgbClr val="FFFF00"/>
                </a:solidFill>
                <a:round/>
                <a:headEnd/>
                <a:tailEnd/>
              </a:ln>
            </p:spPr>
            <p:txBody>
              <a:bodyPr/>
              <a:lstStyle/>
              <a:p>
                <a:endParaRPr lang="es-ES"/>
              </a:p>
            </p:txBody>
          </p:sp>
          <p:sp>
            <p:nvSpPr>
              <p:cNvPr id="73" name="Freeform 19"/>
              <p:cNvSpPr>
                <a:spLocks/>
              </p:cNvSpPr>
              <p:nvPr/>
            </p:nvSpPr>
            <p:spPr bwMode="auto">
              <a:xfrm>
                <a:off x="4768" y="1624"/>
                <a:ext cx="536" cy="144"/>
              </a:xfrm>
              <a:custGeom>
                <a:avLst/>
                <a:gdLst>
                  <a:gd name="T0" fmla="*/ 536 w 536"/>
                  <a:gd name="T1" fmla="*/ 144 h 144"/>
                  <a:gd name="T2" fmla="*/ 272 w 536"/>
                  <a:gd name="T3" fmla="*/ 120 h 144"/>
                  <a:gd name="T4" fmla="*/ 0 w 536"/>
                  <a:gd name="T5" fmla="*/ 8 h 144"/>
                  <a:gd name="T6" fmla="*/ 0 60000 65536"/>
                  <a:gd name="T7" fmla="*/ 0 60000 65536"/>
                  <a:gd name="T8" fmla="*/ 0 60000 65536"/>
                  <a:gd name="T9" fmla="*/ 0 w 536"/>
                  <a:gd name="T10" fmla="*/ 0 h 144"/>
                  <a:gd name="T11" fmla="*/ 536 w 536"/>
                  <a:gd name="T12" fmla="*/ 144 h 144"/>
                </a:gdLst>
                <a:ahLst/>
                <a:cxnLst>
                  <a:cxn ang="T6">
                    <a:pos x="T0" y="T1"/>
                  </a:cxn>
                  <a:cxn ang="T7">
                    <a:pos x="T2" y="T3"/>
                  </a:cxn>
                  <a:cxn ang="T8">
                    <a:pos x="T4" y="T5"/>
                  </a:cxn>
                </a:cxnLst>
                <a:rect l="T9" t="T10" r="T11" b="T12"/>
                <a:pathLst>
                  <a:path w="536" h="144">
                    <a:moveTo>
                      <a:pt x="536" y="144"/>
                    </a:moveTo>
                    <a:cubicBezTo>
                      <a:pt x="448" y="143"/>
                      <a:pt x="361" y="143"/>
                      <a:pt x="272" y="120"/>
                    </a:cubicBezTo>
                    <a:cubicBezTo>
                      <a:pt x="183" y="97"/>
                      <a:pt x="72" y="0"/>
                      <a:pt x="0" y="8"/>
                    </a:cubicBezTo>
                  </a:path>
                </a:pathLst>
              </a:custGeom>
              <a:noFill/>
              <a:ln w="38100">
                <a:solidFill>
                  <a:srgbClr val="FFFF00"/>
                </a:solidFill>
                <a:round/>
                <a:headEnd/>
                <a:tailEnd type="triangle" w="med" len="med"/>
              </a:ln>
            </p:spPr>
            <p:txBody>
              <a:bodyPr/>
              <a:lstStyle/>
              <a:p>
                <a:endParaRPr lang="es-ES"/>
              </a:p>
            </p:txBody>
          </p:sp>
          <p:sp>
            <p:nvSpPr>
              <p:cNvPr id="74" name="Freeform 20"/>
              <p:cNvSpPr>
                <a:spLocks/>
              </p:cNvSpPr>
              <p:nvPr/>
            </p:nvSpPr>
            <p:spPr bwMode="auto">
              <a:xfrm>
                <a:off x="4704" y="1608"/>
                <a:ext cx="696" cy="352"/>
              </a:xfrm>
              <a:custGeom>
                <a:avLst/>
                <a:gdLst>
                  <a:gd name="T0" fmla="*/ 1174 w 536"/>
                  <a:gd name="T1" fmla="*/ 2102 h 144"/>
                  <a:gd name="T2" fmla="*/ 595 w 536"/>
                  <a:gd name="T3" fmla="*/ 1750 h 144"/>
                  <a:gd name="T4" fmla="*/ 0 w 536"/>
                  <a:gd name="T5" fmla="*/ 120 h 144"/>
                  <a:gd name="T6" fmla="*/ 0 60000 65536"/>
                  <a:gd name="T7" fmla="*/ 0 60000 65536"/>
                  <a:gd name="T8" fmla="*/ 0 60000 65536"/>
                  <a:gd name="T9" fmla="*/ 0 w 536"/>
                  <a:gd name="T10" fmla="*/ 0 h 144"/>
                  <a:gd name="T11" fmla="*/ 536 w 536"/>
                  <a:gd name="T12" fmla="*/ 144 h 144"/>
                </a:gdLst>
                <a:ahLst/>
                <a:cxnLst>
                  <a:cxn ang="T6">
                    <a:pos x="T0" y="T1"/>
                  </a:cxn>
                  <a:cxn ang="T7">
                    <a:pos x="T2" y="T3"/>
                  </a:cxn>
                  <a:cxn ang="T8">
                    <a:pos x="T4" y="T5"/>
                  </a:cxn>
                </a:cxnLst>
                <a:rect l="T9" t="T10" r="T11" b="T12"/>
                <a:pathLst>
                  <a:path w="536" h="144">
                    <a:moveTo>
                      <a:pt x="536" y="144"/>
                    </a:moveTo>
                    <a:cubicBezTo>
                      <a:pt x="448" y="143"/>
                      <a:pt x="361" y="143"/>
                      <a:pt x="272" y="120"/>
                    </a:cubicBezTo>
                    <a:cubicBezTo>
                      <a:pt x="183" y="97"/>
                      <a:pt x="72" y="0"/>
                      <a:pt x="0" y="8"/>
                    </a:cubicBezTo>
                  </a:path>
                </a:pathLst>
              </a:custGeom>
              <a:noFill/>
              <a:ln w="38100">
                <a:solidFill>
                  <a:srgbClr val="FFFF00"/>
                </a:solidFill>
                <a:round/>
                <a:headEnd/>
                <a:tailEnd type="triangle" w="med" len="med"/>
              </a:ln>
            </p:spPr>
            <p:txBody>
              <a:bodyPr/>
              <a:lstStyle/>
              <a:p>
                <a:endParaRPr lang="es-ES"/>
              </a:p>
            </p:txBody>
          </p:sp>
        </p:grpSp>
        <p:grpSp>
          <p:nvGrpSpPr>
            <p:cNvPr id="5" name="Group 4"/>
            <p:cNvGrpSpPr>
              <a:grpSpLocks/>
            </p:cNvGrpSpPr>
            <p:nvPr/>
          </p:nvGrpSpPr>
          <p:grpSpPr bwMode="auto">
            <a:xfrm>
              <a:off x="1494433" y="2060848"/>
              <a:ext cx="5957887" cy="2873375"/>
              <a:chOff x="999" y="1283"/>
              <a:chExt cx="3753" cy="1810"/>
            </a:xfrm>
          </p:grpSpPr>
          <p:sp>
            <p:nvSpPr>
              <p:cNvPr id="43" name="Freeform 5"/>
              <p:cNvSpPr>
                <a:spLocks/>
              </p:cNvSpPr>
              <p:nvPr/>
            </p:nvSpPr>
            <p:spPr bwMode="auto">
              <a:xfrm>
                <a:off x="1239" y="1496"/>
                <a:ext cx="1247" cy="1597"/>
              </a:xfrm>
              <a:custGeom>
                <a:avLst/>
                <a:gdLst>
                  <a:gd name="T0" fmla="*/ 849 w 1247"/>
                  <a:gd name="T1" fmla="*/ 0 h 1597"/>
                  <a:gd name="T2" fmla="*/ 1233 w 1247"/>
                  <a:gd name="T3" fmla="*/ 672 h 1597"/>
                  <a:gd name="T4" fmla="*/ 933 w 1247"/>
                  <a:gd name="T5" fmla="*/ 1524 h 1597"/>
                  <a:gd name="T6" fmla="*/ 377 w 1247"/>
                  <a:gd name="T7" fmla="*/ 1112 h 1597"/>
                  <a:gd name="T8" fmla="*/ 81 w 1247"/>
                  <a:gd name="T9" fmla="*/ 720 h 1597"/>
                  <a:gd name="T10" fmla="*/ 9 w 1247"/>
                  <a:gd name="T11" fmla="*/ 196 h 1597"/>
                  <a:gd name="T12" fmla="*/ 135 w 1247"/>
                  <a:gd name="T13" fmla="*/ 30 h 1597"/>
                  <a:gd name="T14" fmla="*/ 0 60000 65536"/>
                  <a:gd name="T15" fmla="*/ 0 60000 65536"/>
                  <a:gd name="T16" fmla="*/ 0 60000 65536"/>
                  <a:gd name="T17" fmla="*/ 0 60000 65536"/>
                  <a:gd name="T18" fmla="*/ 0 60000 65536"/>
                  <a:gd name="T19" fmla="*/ 0 60000 65536"/>
                  <a:gd name="T20" fmla="*/ 0 60000 65536"/>
                  <a:gd name="T21" fmla="*/ 0 w 1247"/>
                  <a:gd name="T22" fmla="*/ 0 h 1597"/>
                  <a:gd name="T23" fmla="*/ 1247 w 1247"/>
                  <a:gd name="T24" fmla="*/ 1597 h 15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7" h="1597">
                    <a:moveTo>
                      <a:pt x="849" y="0"/>
                    </a:moveTo>
                    <a:cubicBezTo>
                      <a:pt x="913" y="112"/>
                      <a:pt x="1219" y="418"/>
                      <a:pt x="1233" y="672"/>
                    </a:cubicBezTo>
                    <a:cubicBezTo>
                      <a:pt x="1247" y="926"/>
                      <a:pt x="1076" y="1451"/>
                      <a:pt x="933" y="1524"/>
                    </a:cubicBezTo>
                    <a:cubicBezTo>
                      <a:pt x="790" y="1597"/>
                      <a:pt x="519" y="1246"/>
                      <a:pt x="377" y="1112"/>
                    </a:cubicBezTo>
                    <a:cubicBezTo>
                      <a:pt x="235" y="978"/>
                      <a:pt x="142" y="873"/>
                      <a:pt x="81" y="720"/>
                    </a:cubicBezTo>
                    <a:cubicBezTo>
                      <a:pt x="20" y="567"/>
                      <a:pt x="0" y="311"/>
                      <a:pt x="9" y="196"/>
                    </a:cubicBezTo>
                    <a:cubicBezTo>
                      <a:pt x="18" y="81"/>
                      <a:pt x="109" y="64"/>
                      <a:pt x="135" y="30"/>
                    </a:cubicBezTo>
                  </a:path>
                </a:pathLst>
              </a:custGeom>
              <a:noFill/>
              <a:ln w="38100">
                <a:solidFill>
                  <a:srgbClr val="FF0000"/>
                </a:solidFill>
                <a:round/>
                <a:headEnd/>
                <a:tailEnd/>
              </a:ln>
            </p:spPr>
            <p:txBody>
              <a:bodyPr/>
              <a:lstStyle/>
              <a:p>
                <a:endParaRPr lang="es-ES"/>
              </a:p>
            </p:txBody>
          </p:sp>
          <p:sp>
            <p:nvSpPr>
              <p:cNvPr id="44" name="Freeform 6"/>
              <p:cNvSpPr>
                <a:spLocks/>
              </p:cNvSpPr>
              <p:nvPr/>
            </p:nvSpPr>
            <p:spPr bwMode="auto">
              <a:xfrm>
                <a:off x="1104" y="1283"/>
                <a:ext cx="1380" cy="1783"/>
              </a:xfrm>
              <a:custGeom>
                <a:avLst/>
                <a:gdLst>
                  <a:gd name="T0" fmla="*/ 634 w 1380"/>
                  <a:gd name="T1" fmla="*/ 422 h 1783"/>
                  <a:gd name="T2" fmla="*/ 1200 w 1380"/>
                  <a:gd name="T3" fmla="*/ 757 h 1783"/>
                  <a:gd name="T4" fmla="*/ 1352 w 1380"/>
                  <a:gd name="T5" fmla="*/ 853 h 1783"/>
                  <a:gd name="T6" fmla="*/ 1368 w 1380"/>
                  <a:gd name="T7" fmla="*/ 949 h 1783"/>
                  <a:gd name="T8" fmla="*/ 1344 w 1380"/>
                  <a:gd name="T9" fmla="*/ 1053 h 1783"/>
                  <a:gd name="T10" fmla="*/ 1320 w 1380"/>
                  <a:gd name="T11" fmla="*/ 1189 h 1783"/>
                  <a:gd name="T12" fmla="*/ 1109 w 1380"/>
                  <a:gd name="T13" fmla="*/ 1739 h 1783"/>
                  <a:gd name="T14" fmla="*/ 509 w 1380"/>
                  <a:gd name="T15" fmla="*/ 1453 h 1783"/>
                  <a:gd name="T16" fmla="*/ 88 w 1380"/>
                  <a:gd name="T17" fmla="*/ 1027 h 1783"/>
                  <a:gd name="T18" fmla="*/ 35 w 1380"/>
                  <a:gd name="T19" fmla="*/ 286 h 1783"/>
                  <a:gd name="T20" fmla="*/ 299 w 1380"/>
                  <a:gd name="T21" fmla="*/ 43 h 1783"/>
                  <a:gd name="T22" fmla="*/ 311 w 1380"/>
                  <a:gd name="T23" fmla="*/ 31 h 17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0"/>
                  <a:gd name="T37" fmla="*/ 0 h 1783"/>
                  <a:gd name="T38" fmla="*/ 1380 w 1380"/>
                  <a:gd name="T39" fmla="*/ 1783 h 17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0" h="1783">
                    <a:moveTo>
                      <a:pt x="634" y="422"/>
                    </a:moveTo>
                    <a:cubicBezTo>
                      <a:pt x="728" y="478"/>
                      <a:pt x="1080" y="685"/>
                      <a:pt x="1200" y="757"/>
                    </a:cubicBezTo>
                    <a:cubicBezTo>
                      <a:pt x="1320" y="829"/>
                      <a:pt x="1324" y="821"/>
                      <a:pt x="1352" y="853"/>
                    </a:cubicBezTo>
                    <a:cubicBezTo>
                      <a:pt x="1380" y="885"/>
                      <a:pt x="1369" y="916"/>
                      <a:pt x="1368" y="949"/>
                    </a:cubicBezTo>
                    <a:cubicBezTo>
                      <a:pt x="1367" y="982"/>
                      <a:pt x="1352" y="1013"/>
                      <a:pt x="1344" y="1053"/>
                    </a:cubicBezTo>
                    <a:cubicBezTo>
                      <a:pt x="1336" y="1093"/>
                      <a:pt x="1359" y="1075"/>
                      <a:pt x="1320" y="1189"/>
                    </a:cubicBezTo>
                    <a:cubicBezTo>
                      <a:pt x="1281" y="1303"/>
                      <a:pt x="1244" y="1695"/>
                      <a:pt x="1109" y="1739"/>
                    </a:cubicBezTo>
                    <a:cubicBezTo>
                      <a:pt x="974" y="1783"/>
                      <a:pt x="679" y="1572"/>
                      <a:pt x="509" y="1453"/>
                    </a:cubicBezTo>
                    <a:cubicBezTo>
                      <a:pt x="338" y="1334"/>
                      <a:pt x="167" y="1221"/>
                      <a:pt x="88" y="1027"/>
                    </a:cubicBezTo>
                    <a:cubicBezTo>
                      <a:pt x="9" y="833"/>
                      <a:pt x="0" y="450"/>
                      <a:pt x="35" y="286"/>
                    </a:cubicBezTo>
                    <a:cubicBezTo>
                      <a:pt x="70" y="122"/>
                      <a:pt x="253" y="85"/>
                      <a:pt x="299" y="43"/>
                    </a:cubicBezTo>
                    <a:cubicBezTo>
                      <a:pt x="345" y="0"/>
                      <a:pt x="309" y="33"/>
                      <a:pt x="311" y="31"/>
                    </a:cubicBezTo>
                  </a:path>
                </a:pathLst>
              </a:custGeom>
              <a:noFill/>
              <a:ln w="38100">
                <a:solidFill>
                  <a:srgbClr val="FF0000"/>
                </a:solidFill>
                <a:round/>
                <a:headEnd/>
                <a:tailEnd/>
              </a:ln>
            </p:spPr>
            <p:txBody>
              <a:bodyPr/>
              <a:lstStyle/>
              <a:p>
                <a:endParaRPr lang="es-ES"/>
              </a:p>
            </p:txBody>
          </p:sp>
          <p:sp>
            <p:nvSpPr>
              <p:cNvPr id="62" name="Freeform 7"/>
              <p:cNvSpPr>
                <a:spLocks/>
              </p:cNvSpPr>
              <p:nvPr/>
            </p:nvSpPr>
            <p:spPr bwMode="auto">
              <a:xfrm>
                <a:off x="999" y="1363"/>
                <a:ext cx="1288" cy="1689"/>
              </a:xfrm>
              <a:custGeom>
                <a:avLst/>
                <a:gdLst>
                  <a:gd name="T0" fmla="*/ 1243 w 1288"/>
                  <a:gd name="T1" fmla="*/ 1151 h 1689"/>
                  <a:gd name="T2" fmla="*/ 1267 w 1288"/>
                  <a:gd name="T3" fmla="*/ 1448 h 1689"/>
                  <a:gd name="T4" fmla="*/ 1117 w 1288"/>
                  <a:gd name="T5" fmla="*/ 1679 h 1689"/>
                  <a:gd name="T6" fmla="*/ 657 w 1288"/>
                  <a:gd name="T7" fmla="*/ 1509 h 1689"/>
                  <a:gd name="T8" fmla="*/ 337 w 1288"/>
                  <a:gd name="T9" fmla="*/ 1261 h 1689"/>
                  <a:gd name="T10" fmla="*/ 73 w 1288"/>
                  <a:gd name="T11" fmla="*/ 957 h 1689"/>
                  <a:gd name="T12" fmla="*/ 49 w 1288"/>
                  <a:gd name="T13" fmla="*/ 309 h 1689"/>
                  <a:gd name="T14" fmla="*/ 367 w 1288"/>
                  <a:gd name="T15" fmla="*/ 0 h 1689"/>
                  <a:gd name="T16" fmla="*/ 0 60000 65536"/>
                  <a:gd name="T17" fmla="*/ 0 60000 65536"/>
                  <a:gd name="T18" fmla="*/ 0 60000 65536"/>
                  <a:gd name="T19" fmla="*/ 0 60000 65536"/>
                  <a:gd name="T20" fmla="*/ 0 60000 65536"/>
                  <a:gd name="T21" fmla="*/ 0 60000 65536"/>
                  <a:gd name="T22" fmla="*/ 0 60000 65536"/>
                  <a:gd name="T23" fmla="*/ 0 60000 65536"/>
                  <a:gd name="T24" fmla="*/ 0 w 1288"/>
                  <a:gd name="T25" fmla="*/ 0 h 1689"/>
                  <a:gd name="T26" fmla="*/ 1288 w 1288"/>
                  <a:gd name="T27" fmla="*/ 1689 h 16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8" h="1689">
                    <a:moveTo>
                      <a:pt x="1243" y="1151"/>
                    </a:moveTo>
                    <a:cubicBezTo>
                      <a:pt x="1265" y="1255"/>
                      <a:pt x="1288" y="1360"/>
                      <a:pt x="1267" y="1448"/>
                    </a:cubicBezTo>
                    <a:cubicBezTo>
                      <a:pt x="1246" y="1536"/>
                      <a:pt x="1219" y="1669"/>
                      <a:pt x="1117" y="1679"/>
                    </a:cubicBezTo>
                    <a:cubicBezTo>
                      <a:pt x="1015" y="1689"/>
                      <a:pt x="787" y="1579"/>
                      <a:pt x="657" y="1509"/>
                    </a:cubicBezTo>
                    <a:cubicBezTo>
                      <a:pt x="527" y="1439"/>
                      <a:pt x="434" y="1353"/>
                      <a:pt x="337" y="1261"/>
                    </a:cubicBezTo>
                    <a:cubicBezTo>
                      <a:pt x="240" y="1169"/>
                      <a:pt x="121" y="1116"/>
                      <a:pt x="73" y="957"/>
                    </a:cubicBezTo>
                    <a:cubicBezTo>
                      <a:pt x="25" y="798"/>
                      <a:pt x="0" y="468"/>
                      <a:pt x="49" y="309"/>
                    </a:cubicBezTo>
                    <a:cubicBezTo>
                      <a:pt x="98" y="150"/>
                      <a:pt x="301" y="65"/>
                      <a:pt x="367" y="0"/>
                    </a:cubicBezTo>
                  </a:path>
                </a:pathLst>
              </a:custGeom>
              <a:noFill/>
              <a:ln w="38100">
                <a:solidFill>
                  <a:srgbClr val="FF0000"/>
                </a:solidFill>
                <a:round/>
                <a:headEnd/>
                <a:tailEnd/>
              </a:ln>
            </p:spPr>
            <p:txBody>
              <a:bodyPr/>
              <a:lstStyle/>
              <a:p>
                <a:endParaRPr lang="es-ES"/>
              </a:p>
            </p:txBody>
          </p:sp>
          <p:sp>
            <p:nvSpPr>
              <p:cNvPr id="63" name="Freeform 8"/>
              <p:cNvSpPr>
                <a:spLocks/>
              </p:cNvSpPr>
              <p:nvPr/>
            </p:nvSpPr>
            <p:spPr bwMode="auto">
              <a:xfrm>
                <a:off x="2372" y="1608"/>
                <a:ext cx="2348" cy="1243"/>
              </a:xfrm>
              <a:custGeom>
                <a:avLst/>
                <a:gdLst>
                  <a:gd name="T0" fmla="*/ 0 w 2348"/>
                  <a:gd name="T1" fmla="*/ 624 h 1243"/>
                  <a:gd name="T2" fmla="*/ 216 w 2348"/>
                  <a:gd name="T3" fmla="*/ 624 h 1243"/>
                  <a:gd name="T4" fmla="*/ 388 w 2348"/>
                  <a:gd name="T5" fmla="*/ 704 h 1243"/>
                  <a:gd name="T6" fmla="*/ 492 w 2348"/>
                  <a:gd name="T7" fmla="*/ 1000 h 1243"/>
                  <a:gd name="T8" fmla="*/ 1036 w 2348"/>
                  <a:gd name="T9" fmla="*/ 1232 h 1243"/>
                  <a:gd name="T10" fmla="*/ 1520 w 2348"/>
                  <a:gd name="T11" fmla="*/ 1064 h 1243"/>
                  <a:gd name="T12" fmla="*/ 1860 w 2348"/>
                  <a:gd name="T13" fmla="*/ 864 h 1243"/>
                  <a:gd name="T14" fmla="*/ 2128 w 2348"/>
                  <a:gd name="T15" fmla="*/ 568 h 1243"/>
                  <a:gd name="T16" fmla="*/ 2348 w 2348"/>
                  <a:gd name="T17" fmla="*/ 0 h 1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48"/>
                  <a:gd name="T28" fmla="*/ 0 h 1243"/>
                  <a:gd name="T29" fmla="*/ 2348 w 2348"/>
                  <a:gd name="T30" fmla="*/ 1243 h 1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48" h="1243">
                    <a:moveTo>
                      <a:pt x="0" y="624"/>
                    </a:moveTo>
                    <a:cubicBezTo>
                      <a:pt x="54" y="595"/>
                      <a:pt x="151" y="611"/>
                      <a:pt x="216" y="624"/>
                    </a:cubicBezTo>
                    <a:cubicBezTo>
                      <a:pt x="281" y="637"/>
                      <a:pt x="342" y="641"/>
                      <a:pt x="388" y="704"/>
                    </a:cubicBezTo>
                    <a:cubicBezTo>
                      <a:pt x="434" y="767"/>
                      <a:pt x="384" y="912"/>
                      <a:pt x="492" y="1000"/>
                    </a:cubicBezTo>
                    <a:cubicBezTo>
                      <a:pt x="600" y="1088"/>
                      <a:pt x="865" y="1221"/>
                      <a:pt x="1036" y="1232"/>
                    </a:cubicBezTo>
                    <a:cubicBezTo>
                      <a:pt x="1207" y="1243"/>
                      <a:pt x="1383" y="1125"/>
                      <a:pt x="1520" y="1064"/>
                    </a:cubicBezTo>
                    <a:cubicBezTo>
                      <a:pt x="1657" y="1003"/>
                      <a:pt x="1759" y="947"/>
                      <a:pt x="1860" y="864"/>
                    </a:cubicBezTo>
                    <a:cubicBezTo>
                      <a:pt x="1961" y="781"/>
                      <a:pt x="2047" y="712"/>
                      <a:pt x="2128" y="568"/>
                    </a:cubicBezTo>
                    <a:cubicBezTo>
                      <a:pt x="2209" y="424"/>
                      <a:pt x="2302" y="118"/>
                      <a:pt x="2348" y="0"/>
                    </a:cubicBezTo>
                  </a:path>
                </a:pathLst>
              </a:custGeom>
              <a:noFill/>
              <a:ln w="50800">
                <a:solidFill>
                  <a:srgbClr val="FF0000"/>
                </a:solidFill>
                <a:round/>
                <a:headEnd/>
                <a:tailEnd/>
              </a:ln>
            </p:spPr>
            <p:txBody>
              <a:bodyPr/>
              <a:lstStyle/>
              <a:p>
                <a:endParaRPr lang="es-ES"/>
              </a:p>
            </p:txBody>
          </p:sp>
          <p:sp>
            <p:nvSpPr>
              <p:cNvPr id="64" name="Freeform 9"/>
              <p:cNvSpPr>
                <a:spLocks/>
              </p:cNvSpPr>
              <p:nvPr/>
            </p:nvSpPr>
            <p:spPr bwMode="auto">
              <a:xfrm>
                <a:off x="2423" y="1416"/>
                <a:ext cx="2329" cy="1501"/>
              </a:xfrm>
              <a:custGeom>
                <a:avLst/>
                <a:gdLst>
                  <a:gd name="T0" fmla="*/ 405 w 2329"/>
                  <a:gd name="T1" fmla="*/ 0 h 1501"/>
                  <a:gd name="T2" fmla="*/ 89 w 2329"/>
                  <a:gd name="T3" fmla="*/ 440 h 1501"/>
                  <a:gd name="T4" fmla="*/ 49 w 2329"/>
                  <a:gd name="T5" fmla="*/ 528 h 1501"/>
                  <a:gd name="T6" fmla="*/ 57 w 2329"/>
                  <a:gd name="T7" fmla="*/ 768 h 1501"/>
                  <a:gd name="T8" fmla="*/ 393 w 2329"/>
                  <a:gd name="T9" fmla="*/ 1320 h 1501"/>
                  <a:gd name="T10" fmla="*/ 625 w 2329"/>
                  <a:gd name="T11" fmla="*/ 1456 h 1501"/>
                  <a:gd name="T12" fmla="*/ 921 w 2329"/>
                  <a:gd name="T13" fmla="*/ 1456 h 1501"/>
                  <a:gd name="T14" fmla="*/ 1597 w 2329"/>
                  <a:gd name="T15" fmla="*/ 1184 h 1501"/>
                  <a:gd name="T16" fmla="*/ 2017 w 2329"/>
                  <a:gd name="T17" fmla="*/ 824 h 1501"/>
                  <a:gd name="T18" fmla="*/ 2329 w 2329"/>
                  <a:gd name="T19" fmla="*/ 144 h 15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29"/>
                  <a:gd name="T31" fmla="*/ 0 h 1501"/>
                  <a:gd name="T32" fmla="*/ 2329 w 2329"/>
                  <a:gd name="T33" fmla="*/ 1501 h 15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29" h="1501">
                    <a:moveTo>
                      <a:pt x="405" y="0"/>
                    </a:moveTo>
                    <a:cubicBezTo>
                      <a:pt x="352" y="73"/>
                      <a:pt x="148" y="352"/>
                      <a:pt x="89" y="440"/>
                    </a:cubicBezTo>
                    <a:cubicBezTo>
                      <a:pt x="30" y="528"/>
                      <a:pt x="54" y="473"/>
                      <a:pt x="49" y="528"/>
                    </a:cubicBezTo>
                    <a:cubicBezTo>
                      <a:pt x="44" y="583"/>
                      <a:pt x="0" y="636"/>
                      <a:pt x="57" y="768"/>
                    </a:cubicBezTo>
                    <a:cubicBezTo>
                      <a:pt x="114" y="900"/>
                      <a:pt x="298" y="1205"/>
                      <a:pt x="393" y="1320"/>
                    </a:cubicBezTo>
                    <a:cubicBezTo>
                      <a:pt x="488" y="1435"/>
                      <a:pt x="537" y="1433"/>
                      <a:pt x="625" y="1456"/>
                    </a:cubicBezTo>
                    <a:cubicBezTo>
                      <a:pt x="713" y="1479"/>
                      <a:pt x="759" y="1501"/>
                      <a:pt x="921" y="1456"/>
                    </a:cubicBezTo>
                    <a:cubicBezTo>
                      <a:pt x="1083" y="1411"/>
                      <a:pt x="1414" y="1289"/>
                      <a:pt x="1597" y="1184"/>
                    </a:cubicBezTo>
                    <a:cubicBezTo>
                      <a:pt x="1780" y="1079"/>
                      <a:pt x="1895" y="997"/>
                      <a:pt x="2017" y="824"/>
                    </a:cubicBezTo>
                    <a:cubicBezTo>
                      <a:pt x="2139" y="651"/>
                      <a:pt x="2264" y="286"/>
                      <a:pt x="2329" y="144"/>
                    </a:cubicBezTo>
                  </a:path>
                </a:pathLst>
              </a:custGeom>
              <a:noFill/>
              <a:ln w="38100">
                <a:solidFill>
                  <a:srgbClr val="FF0000"/>
                </a:solidFill>
                <a:round/>
                <a:headEnd/>
                <a:tailEnd/>
              </a:ln>
            </p:spPr>
            <p:txBody>
              <a:bodyPr/>
              <a:lstStyle/>
              <a:p>
                <a:endParaRPr lang="es-ES"/>
              </a:p>
            </p:txBody>
          </p:sp>
          <p:sp>
            <p:nvSpPr>
              <p:cNvPr id="65" name="Freeform 10"/>
              <p:cNvSpPr>
                <a:spLocks/>
              </p:cNvSpPr>
              <p:nvPr/>
            </p:nvSpPr>
            <p:spPr bwMode="auto">
              <a:xfrm>
                <a:off x="1947" y="2608"/>
                <a:ext cx="213" cy="424"/>
              </a:xfrm>
              <a:custGeom>
                <a:avLst/>
                <a:gdLst>
                  <a:gd name="T0" fmla="*/ 213 w 213"/>
                  <a:gd name="T1" fmla="*/ 424 h 424"/>
                  <a:gd name="T2" fmla="*/ 117 w 213"/>
                  <a:gd name="T3" fmla="*/ 368 h 424"/>
                  <a:gd name="T4" fmla="*/ 37 w 213"/>
                  <a:gd name="T5" fmla="*/ 232 h 424"/>
                  <a:gd name="T6" fmla="*/ 13 w 213"/>
                  <a:gd name="T7" fmla="*/ 136 h 424"/>
                  <a:gd name="T8" fmla="*/ 117 w 213"/>
                  <a:gd name="T9" fmla="*/ 0 h 424"/>
                  <a:gd name="T10" fmla="*/ 0 60000 65536"/>
                  <a:gd name="T11" fmla="*/ 0 60000 65536"/>
                  <a:gd name="T12" fmla="*/ 0 60000 65536"/>
                  <a:gd name="T13" fmla="*/ 0 60000 65536"/>
                  <a:gd name="T14" fmla="*/ 0 60000 65536"/>
                  <a:gd name="T15" fmla="*/ 0 w 213"/>
                  <a:gd name="T16" fmla="*/ 0 h 424"/>
                  <a:gd name="T17" fmla="*/ 213 w 213"/>
                  <a:gd name="T18" fmla="*/ 424 h 424"/>
                </a:gdLst>
                <a:ahLst/>
                <a:cxnLst>
                  <a:cxn ang="T10">
                    <a:pos x="T0" y="T1"/>
                  </a:cxn>
                  <a:cxn ang="T11">
                    <a:pos x="T2" y="T3"/>
                  </a:cxn>
                  <a:cxn ang="T12">
                    <a:pos x="T4" y="T5"/>
                  </a:cxn>
                  <a:cxn ang="T13">
                    <a:pos x="T6" y="T7"/>
                  </a:cxn>
                  <a:cxn ang="T14">
                    <a:pos x="T8" y="T9"/>
                  </a:cxn>
                </a:cxnLst>
                <a:rect l="T15" t="T16" r="T17" b="T18"/>
                <a:pathLst>
                  <a:path w="213" h="424">
                    <a:moveTo>
                      <a:pt x="213" y="424"/>
                    </a:moveTo>
                    <a:cubicBezTo>
                      <a:pt x="197" y="415"/>
                      <a:pt x="146" y="400"/>
                      <a:pt x="117" y="368"/>
                    </a:cubicBezTo>
                    <a:cubicBezTo>
                      <a:pt x="88" y="336"/>
                      <a:pt x="54" y="271"/>
                      <a:pt x="37" y="232"/>
                    </a:cubicBezTo>
                    <a:cubicBezTo>
                      <a:pt x="20" y="193"/>
                      <a:pt x="0" y="175"/>
                      <a:pt x="13" y="136"/>
                    </a:cubicBezTo>
                    <a:cubicBezTo>
                      <a:pt x="26" y="97"/>
                      <a:pt x="95" y="28"/>
                      <a:pt x="117" y="0"/>
                    </a:cubicBezTo>
                  </a:path>
                </a:pathLst>
              </a:custGeom>
              <a:noFill/>
              <a:ln w="50800">
                <a:solidFill>
                  <a:srgbClr val="FF0000"/>
                </a:solidFill>
                <a:round/>
                <a:headEnd/>
                <a:tailEnd/>
              </a:ln>
            </p:spPr>
            <p:txBody>
              <a:bodyPr/>
              <a:lstStyle/>
              <a:p>
                <a:endParaRPr lang="es-ES"/>
              </a:p>
            </p:txBody>
          </p:sp>
        </p:grpSp>
        <p:sp>
          <p:nvSpPr>
            <p:cNvPr id="40" name="39 Forma libre"/>
            <p:cNvSpPr/>
            <p:nvPr/>
          </p:nvSpPr>
          <p:spPr>
            <a:xfrm>
              <a:off x="1212850" y="2806700"/>
              <a:ext cx="1943100" cy="635000"/>
            </a:xfrm>
            <a:custGeom>
              <a:avLst/>
              <a:gdLst>
                <a:gd name="connsiteX0" fmla="*/ 1943100 w 1943100"/>
                <a:gd name="connsiteY0" fmla="*/ 317500 h 635000"/>
                <a:gd name="connsiteX1" fmla="*/ 1778000 w 1943100"/>
                <a:gd name="connsiteY1" fmla="*/ 228600 h 635000"/>
                <a:gd name="connsiteX2" fmla="*/ 1219200 w 1943100"/>
                <a:gd name="connsiteY2" fmla="*/ 596900 h 635000"/>
                <a:gd name="connsiteX3" fmla="*/ 0 w 1943100"/>
                <a:gd name="connsiteY3" fmla="*/ 0 h 635000"/>
              </a:gdLst>
              <a:ahLst/>
              <a:cxnLst>
                <a:cxn ang="0">
                  <a:pos x="connsiteX0" y="connsiteY0"/>
                </a:cxn>
                <a:cxn ang="0">
                  <a:pos x="connsiteX1" y="connsiteY1"/>
                </a:cxn>
                <a:cxn ang="0">
                  <a:pos x="connsiteX2" y="connsiteY2"/>
                </a:cxn>
                <a:cxn ang="0">
                  <a:pos x="connsiteX3" y="connsiteY3"/>
                </a:cxn>
              </a:cxnLst>
              <a:rect l="l" t="t" r="r" b="b"/>
              <a:pathLst>
                <a:path w="1943100" h="635000">
                  <a:moveTo>
                    <a:pt x="1943100" y="317500"/>
                  </a:moveTo>
                  <a:cubicBezTo>
                    <a:pt x="1920875" y="249766"/>
                    <a:pt x="1898650" y="182033"/>
                    <a:pt x="1778000" y="228600"/>
                  </a:cubicBezTo>
                  <a:cubicBezTo>
                    <a:pt x="1657350" y="275167"/>
                    <a:pt x="1515533" y="635000"/>
                    <a:pt x="1219200" y="596900"/>
                  </a:cubicBezTo>
                  <a:cubicBezTo>
                    <a:pt x="922867" y="558800"/>
                    <a:pt x="204258" y="99483"/>
                    <a:pt x="0" y="0"/>
                  </a:cubicBezTo>
                </a:path>
              </a:pathLst>
            </a:custGeom>
            <a:ln w="28575">
              <a:solidFill>
                <a:schemeClr val="accent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1" name="40 Forma libre"/>
            <p:cNvSpPr/>
            <p:nvPr/>
          </p:nvSpPr>
          <p:spPr>
            <a:xfrm>
              <a:off x="1259632" y="2636912"/>
              <a:ext cx="2347168" cy="793611"/>
            </a:xfrm>
            <a:custGeom>
              <a:avLst/>
              <a:gdLst>
                <a:gd name="connsiteX0" fmla="*/ 2279650 w 2279650"/>
                <a:gd name="connsiteY0" fmla="*/ 742950 h 753533"/>
                <a:gd name="connsiteX1" fmla="*/ 1974850 w 2279650"/>
                <a:gd name="connsiteY1" fmla="*/ 254000 h 753533"/>
                <a:gd name="connsiteX2" fmla="*/ 1219200 w 2279650"/>
                <a:gd name="connsiteY2" fmla="*/ 711200 h 753533"/>
                <a:gd name="connsiteX3" fmla="*/ 0 w 2279650"/>
                <a:gd name="connsiteY3" fmla="*/ 0 h 753533"/>
                <a:gd name="connsiteX0" fmla="*/ 2279650 w 2279650"/>
                <a:gd name="connsiteY0" fmla="*/ 742950 h 746104"/>
                <a:gd name="connsiteX1" fmla="*/ 1888289 w 2279650"/>
                <a:gd name="connsiteY1" fmla="*/ 209427 h 746104"/>
                <a:gd name="connsiteX2" fmla="*/ 1219200 w 2279650"/>
                <a:gd name="connsiteY2" fmla="*/ 711200 h 746104"/>
                <a:gd name="connsiteX3" fmla="*/ 0 w 2279650"/>
                <a:gd name="connsiteY3" fmla="*/ 0 h 746104"/>
                <a:gd name="connsiteX0" fmla="*/ 2279650 w 2279650"/>
                <a:gd name="connsiteY0" fmla="*/ 742950 h 769374"/>
                <a:gd name="connsiteX1" fmla="*/ 1748416 w 2279650"/>
                <a:gd name="connsiteY1" fmla="*/ 349044 h 769374"/>
                <a:gd name="connsiteX2" fmla="*/ 1219200 w 2279650"/>
                <a:gd name="connsiteY2" fmla="*/ 711200 h 769374"/>
                <a:gd name="connsiteX3" fmla="*/ 0 w 2279650"/>
                <a:gd name="connsiteY3" fmla="*/ 0 h 769374"/>
              </a:gdLst>
              <a:ahLst/>
              <a:cxnLst>
                <a:cxn ang="0">
                  <a:pos x="connsiteX0" y="connsiteY0"/>
                </a:cxn>
                <a:cxn ang="0">
                  <a:pos x="connsiteX1" y="connsiteY1"/>
                </a:cxn>
                <a:cxn ang="0">
                  <a:pos x="connsiteX2" y="connsiteY2"/>
                </a:cxn>
                <a:cxn ang="0">
                  <a:pos x="connsiteX3" y="connsiteY3"/>
                </a:cxn>
              </a:cxnLst>
              <a:rect l="l" t="t" r="r" b="b"/>
              <a:pathLst>
                <a:path w="2279650" h="769374">
                  <a:moveTo>
                    <a:pt x="2279650" y="742950"/>
                  </a:moveTo>
                  <a:cubicBezTo>
                    <a:pt x="2215621" y="501121"/>
                    <a:pt x="1925158" y="354336"/>
                    <a:pt x="1748416" y="349044"/>
                  </a:cubicBezTo>
                  <a:cubicBezTo>
                    <a:pt x="1571674" y="343752"/>
                    <a:pt x="1510603" y="769374"/>
                    <a:pt x="1219200" y="711200"/>
                  </a:cubicBezTo>
                  <a:cubicBezTo>
                    <a:pt x="927797" y="653026"/>
                    <a:pt x="210608" y="113242"/>
                    <a:pt x="0" y="0"/>
                  </a:cubicBezTo>
                </a:path>
              </a:pathLst>
            </a:custGeom>
            <a:ln w="28575">
              <a:solidFill>
                <a:schemeClr val="accent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sp>
        <p:nvSpPr>
          <p:cNvPr id="6" name="5 CuadroTexto"/>
          <p:cNvSpPr txBox="1"/>
          <p:nvPr/>
        </p:nvSpPr>
        <p:spPr>
          <a:xfrm>
            <a:off x="339850" y="-147592"/>
            <a:ext cx="8660133" cy="768281"/>
          </a:xfrm>
          <a:prstGeom prst="rect">
            <a:avLst/>
          </a:prstGeom>
        </p:spPr>
        <p:txBody>
          <a:bodyPr vert="horz" lIns="91421" tIns="45711" rIns="91421" bIns="45711" rtlCol="0" anchor="b">
            <a:noAutofit/>
          </a:bodyPr>
          <a:lstStyle>
            <a:lvl1pPr algn="ctr">
              <a:spcBef>
                <a:spcPct val="0"/>
              </a:spcBef>
              <a:buNone/>
              <a:defRPr sz="3600" b="1">
                <a:solidFill>
                  <a:srgbClr val="002060"/>
                </a:solidFill>
                <a:latin typeface="+mj-lt"/>
                <a:ea typeface="+mj-ea"/>
                <a:cs typeface="+mj-cs"/>
              </a:defRPr>
            </a:lvl1pPr>
          </a:lstStyle>
          <a:p>
            <a:r>
              <a:rPr lang="es-NI" dirty="0"/>
              <a:t>GEOGRAPHICAL </a:t>
            </a:r>
            <a:r>
              <a:rPr lang="es-NI" dirty="0" smtClean="0"/>
              <a:t>POSITION OF NICARAGUA </a:t>
            </a:r>
            <a:endParaRPr lang="es-NI" dirty="0"/>
          </a:p>
        </p:txBody>
      </p:sp>
    </p:spTree>
    <p:extLst>
      <p:ext uri="{BB962C8B-B14F-4D97-AF65-F5344CB8AC3E}">
        <p14:creationId xmlns:p14="http://schemas.microsoft.com/office/powerpoint/2010/main" val="31708201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0" name="Picture 10" descr="http://1.bp.blogspot.com/_A47VM4x6cnc/TNmMVA34yKI/AAAAAAAAAys/XdzS4tKio1Y/s1600/Rio+San+Juan.jpg"/>
          <p:cNvPicPr>
            <a:picLocks noChangeAspect="1" noChangeArrowheads="1"/>
          </p:cNvPicPr>
          <p:nvPr/>
        </p:nvPicPr>
        <p:blipFill>
          <a:blip r:embed="rId2" cstate="print"/>
          <a:srcRect/>
          <a:stretch>
            <a:fillRect/>
          </a:stretch>
        </p:blipFill>
        <p:spPr bwMode="auto">
          <a:xfrm>
            <a:off x="2" y="3612690"/>
            <a:ext cx="9143999" cy="3245310"/>
          </a:xfrm>
          <a:prstGeom prst="rect">
            <a:avLst/>
          </a:prstGeom>
          <a:noFill/>
        </p:spPr>
      </p:pic>
      <p:sp>
        <p:nvSpPr>
          <p:cNvPr id="2" name="1 Título"/>
          <p:cNvSpPr>
            <a:spLocks noGrp="1"/>
          </p:cNvSpPr>
          <p:nvPr>
            <p:ph type="title"/>
          </p:nvPr>
        </p:nvSpPr>
        <p:spPr>
          <a:xfrm>
            <a:off x="4704735" y="235310"/>
            <a:ext cx="4173795" cy="585785"/>
          </a:xfrm>
        </p:spPr>
        <p:txBody>
          <a:bodyPr>
            <a:noAutofit/>
          </a:bodyPr>
          <a:lstStyle/>
          <a:p>
            <a:pPr algn="l"/>
            <a:endParaRPr lang="es-NI" sz="1600" b="1" dirty="0">
              <a:solidFill>
                <a:srgbClr val="C00000"/>
              </a:solidFill>
            </a:endParaRPr>
          </a:p>
        </p:txBody>
      </p:sp>
      <p:sp>
        <p:nvSpPr>
          <p:cNvPr id="3" name="2 Marcador de número de diapositiva"/>
          <p:cNvSpPr>
            <a:spLocks noGrp="1"/>
          </p:cNvSpPr>
          <p:nvPr>
            <p:ph type="sldNum" sz="quarter" idx="12"/>
          </p:nvPr>
        </p:nvSpPr>
        <p:spPr/>
        <p:txBody>
          <a:bodyPr/>
          <a:lstStyle/>
          <a:p>
            <a:fld id="{BDB4D6A1-8F15-44A0-BF34-4EBFEF10AE1C}" type="slidenum">
              <a:rPr lang="es-NI" smtClean="0"/>
              <a:pPr/>
              <a:t>47</a:t>
            </a:fld>
            <a:endParaRPr lang="es-NI" dirty="0"/>
          </a:p>
        </p:txBody>
      </p:sp>
      <p:sp>
        <p:nvSpPr>
          <p:cNvPr id="8" name="7 Rectángulo"/>
          <p:cNvSpPr/>
          <p:nvPr/>
        </p:nvSpPr>
        <p:spPr>
          <a:xfrm>
            <a:off x="5692852" y="6289984"/>
            <a:ext cx="3460955" cy="507813"/>
          </a:xfrm>
          <a:prstGeom prst="rect">
            <a:avLst/>
          </a:prstGeom>
        </p:spPr>
        <p:txBody>
          <a:bodyPr wrap="square" lIns="91421" tIns="45711" rIns="91421" bIns="45711">
            <a:spAutoFit/>
          </a:bodyPr>
          <a:lstStyle/>
          <a:p>
            <a:r>
              <a:rPr lang="es-ES" sz="900" dirty="0">
                <a:solidFill>
                  <a:srgbClr val="FF0000"/>
                </a:solidFill>
              </a:rPr>
              <a:t>Diagnostico del Agua en las Américas,  IANAS, FCCTAL,  2012</a:t>
            </a:r>
          </a:p>
          <a:p>
            <a:r>
              <a:rPr lang="es-ES" sz="900" dirty="0">
                <a:solidFill>
                  <a:srgbClr val="FF0000"/>
                </a:solidFill>
              </a:rPr>
              <a:t>http://www.cira-unan.edu.ni/media/documentos/nicaragua.pdf.pdf</a:t>
            </a:r>
          </a:p>
          <a:p>
            <a:endParaRPr lang="es-ES" sz="900" dirty="0">
              <a:solidFill>
                <a:srgbClr val="FF0000"/>
              </a:solidFill>
            </a:endParaRPr>
          </a:p>
        </p:txBody>
      </p:sp>
      <p:pic>
        <p:nvPicPr>
          <p:cNvPr id="51206" name="Picture 6" descr="http://www.nicaragua.org.br/spanish/disco_virtual/image/Nic/800px-Laguna_de_apoyo.jpg"/>
          <p:cNvPicPr>
            <a:picLocks noChangeAspect="1" noChangeArrowheads="1"/>
          </p:cNvPicPr>
          <p:nvPr/>
        </p:nvPicPr>
        <p:blipFill>
          <a:blip r:embed="rId3" cstate="print"/>
          <a:srcRect/>
          <a:stretch>
            <a:fillRect/>
          </a:stretch>
        </p:blipFill>
        <p:spPr bwMode="auto">
          <a:xfrm>
            <a:off x="0" y="0"/>
            <a:ext cx="9144000" cy="3610266"/>
          </a:xfrm>
          <a:prstGeom prst="rect">
            <a:avLst/>
          </a:prstGeom>
          <a:noFill/>
        </p:spPr>
      </p:pic>
      <p:sp>
        <p:nvSpPr>
          <p:cNvPr id="9" name="8 CuadroTexto"/>
          <p:cNvSpPr txBox="1"/>
          <p:nvPr/>
        </p:nvSpPr>
        <p:spPr>
          <a:xfrm>
            <a:off x="611561" y="2780928"/>
            <a:ext cx="184692" cy="369314"/>
          </a:xfrm>
          <a:prstGeom prst="rect">
            <a:avLst/>
          </a:prstGeom>
          <a:noFill/>
        </p:spPr>
        <p:txBody>
          <a:bodyPr wrap="none" lIns="91421" tIns="45711" rIns="91421" bIns="45711" rtlCol="0">
            <a:spAutoFit/>
          </a:bodyPr>
          <a:lstStyle/>
          <a:p>
            <a:endParaRPr lang="en-US" dirty="0">
              <a:solidFill>
                <a:srgbClr val="C00000"/>
              </a:solidFill>
            </a:endParaRPr>
          </a:p>
        </p:txBody>
      </p:sp>
      <p:sp>
        <p:nvSpPr>
          <p:cNvPr id="10" name="1 Título"/>
          <p:cNvSpPr txBox="1">
            <a:spLocks/>
          </p:cNvSpPr>
          <p:nvPr/>
        </p:nvSpPr>
        <p:spPr>
          <a:xfrm>
            <a:off x="-36512" y="504056"/>
            <a:ext cx="8892480" cy="1124744"/>
          </a:xfrm>
          <a:prstGeom prst="rect">
            <a:avLst/>
          </a:prstGeom>
        </p:spPr>
        <p:txBody>
          <a:bodyPr vert="horz" lIns="91421" tIns="45711" rIns="91421" bIns="45711" rtlCol="0" anchor="ctr">
            <a:noAutofit/>
          </a:bodyPr>
          <a:lstStyle/>
          <a:p>
            <a:pPr lvl="0">
              <a:spcBef>
                <a:spcPct val="0"/>
              </a:spcBef>
              <a:defRPr/>
            </a:pPr>
            <a:r>
              <a:rPr lang="es-NI" sz="4000" b="1" dirty="0">
                <a:solidFill>
                  <a:srgbClr val="C00000"/>
                </a:solidFill>
                <a:latin typeface="+mj-lt"/>
                <a:ea typeface="+mj-ea"/>
                <a:cs typeface="+mj-cs"/>
              </a:rPr>
              <a:t>WATER </a:t>
            </a:r>
            <a:r>
              <a:rPr lang="en-US" sz="2000" b="1" dirty="0">
                <a:latin typeface="+mj-lt"/>
                <a:ea typeface="+mj-ea"/>
                <a:cs typeface="+mj-cs"/>
              </a:rPr>
              <a:t>NICARAGUA…..BLESSED  WITH THE LARGEST WATER RESOURCES BETWEEN U.S. GREAT LAKES AND GUARANI ACQUIFER OF PARAGUAY BUT WITH THE LOWEST LEVEL OF UTILIZATION</a:t>
            </a:r>
            <a:endParaRPr lang="es-NI" sz="2000" b="1" dirty="0">
              <a:latin typeface="+mj-lt"/>
              <a:ea typeface="+mj-ea"/>
              <a:cs typeface="+mj-cs"/>
            </a:endParaRPr>
          </a:p>
        </p:txBody>
      </p:sp>
      <p:sp>
        <p:nvSpPr>
          <p:cNvPr id="13" name="12 CuadroTexto"/>
          <p:cNvSpPr txBox="1"/>
          <p:nvPr/>
        </p:nvSpPr>
        <p:spPr>
          <a:xfrm>
            <a:off x="611560" y="5013176"/>
            <a:ext cx="8172400" cy="400091"/>
          </a:xfrm>
          <a:prstGeom prst="rect">
            <a:avLst/>
          </a:prstGeom>
          <a:noFill/>
        </p:spPr>
        <p:txBody>
          <a:bodyPr wrap="square" lIns="91421" tIns="45711" rIns="91421" bIns="45711" rtlCol="0">
            <a:spAutoFit/>
          </a:bodyPr>
          <a:lstStyle/>
          <a:p>
            <a:r>
              <a:rPr lang="en-US" sz="2000" b="1" cap="all" dirty="0">
                <a:solidFill>
                  <a:schemeClr val="bg1"/>
                </a:solidFill>
              </a:rPr>
              <a:t>Availability: 38,668 cubic meters per year PER CAPITA (m3/YEAR)</a:t>
            </a:r>
            <a:endParaRPr lang="en-US" sz="2000" b="1" dirty="0">
              <a:solidFill>
                <a:schemeClr val="bg1"/>
              </a:solidFill>
            </a:endParaRPr>
          </a:p>
        </p:txBody>
      </p:sp>
      <p:sp>
        <p:nvSpPr>
          <p:cNvPr id="4" name="3 CuadroTexto"/>
          <p:cNvSpPr txBox="1"/>
          <p:nvPr/>
        </p:nvSpPr>
        <p:spPr>
          <a:xfrm>
            <a:off x="2339752" y="-27383"/>
            <a:ext cx="5976664" cy="646331"/>
          </a:xfrm>
          <a:prstGeom prst="rect">
            <a:avLst/>
          </a:prstGeom>
        </p:spPr>
        <p:txBody>
          <a:bodyPr vert="horz" lIns="91421" tIns="45711" rIns="91421" bIns="45711" rtlCol="0" anchor="b">
            <a:noAutofit/>
          </a:bodyPr>
          <a:lstStyle>
            <a:defPPr>
              <a:defRPr lang="es-NI"/>
            </a:defPPr>
            <a:lvl1pPr algn="ctr">
              <a:spcBef>
                <a:spcPct val="0"/>
              </a:spcBef>
              <a:buNone/>
              <a:defRPr sz="3600" b="1">
                <a:solidFill>
                  <a:srgbClr val="002060"/>
                </a:solidFill>
                <a:latin typeface="+mj-lt"/>
                <a:ea typeface="+mj-ea"/>
                <a:cs typeface="+mj-cs"/>
              </a:defRPr>
            </a:lvl1pPr>
          </a:lstStyle>
          <a:p>
            <a:r>
              <a:rPr lang="es-NI" dirty="0">
                <a:solidFill>
                  <a:srgbClr val="C00000"/>
                </a:solidFill>
              </a:rPr>
              <a:t>WATER RESOURCES</a:t>
            </a:r>
          </a:p>
        </p:txBody>
      </p:sp>
    </p:spTree>
    <p:extLst>
      <p:ext uri="{BB962C8B-B14F-4D97-AF65-F5344CB8AC3E}">
        <p14:creationId xmlns:p14="http://schemas.microsoft.com/office/powerpoint/2010/main" val="18847461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Título"/>
          <p:cNvSpPr>
            <a:spLocks noGrp="1"/>
          </p:cNvSpPr>
          <p:nvPr>
            <p:ph type="title"/>
          </p:nvPr>
        </p:nvSpPr>
        <p:spPr>
          <a:xfrm>
            <a:off x="0" y="-38371"/>
            <a:ext cx="8964488" cy="769441"/>
          </a:xfrm>
        </p:spPr>
        <p:txBody>
          <a:bodyPr>
            <a:noAutofit/>
          </a:bodyPr>
          <a:lstStyle/>
          <a:p>
            <a:r>
              <a:rPr lang="en-US" sz="2400" b="1" dirty="0">
                <a:solidFill>
                  <a:srgbClr val="C00000"/>
                </a:solidFill>
                <a:cs typeface="Courier New" pitchFamily="49" charset="0"/>
              </a:rPr>
              <a:t>THE WORLD NEEDS </a:t>
            </a:r>
            <a:r>
              <a:rPr lang="en-US" sz="2400" b="1" dirty="0">
                <a:solidFill>
                  <a:srgbClr val="C00000"/>
                </a:solidFill>
                <a:cs typeface="Courier New" pitchFamily="49" charset="0"/>
                <a:hlinkClick r:id="rId3" action="ppaction://hlinkfile"/>
              </a:rPr>
              <a:t>A LARGER CANAL</a:t>
            </a:r>
            <a:r>
              <a:rPr lang="en-US" sz="2000" b="1" dirty="0">
                <a:solidFill>
                  <a:srgbClr val="C00000"/>
                </a:solidFill>
                <a:cs typeface="Courier New" pitchFamily="49" charset="0"/>
              </a:rPr>
              <a:t/>
            </a:r>
            <a:br>
              <a:rPr lang="en-US" sz="2000" b="1" dirty="0">
                <a:solidFill>
                  <a:srgbClr val="C00000"/>
                </a:solidFill>
                <a:cs typeface="Courier New" pitchFamily="49" charset="0"/>
              </a:rPr>
            </a:br>
            <a:r>
              <a:rPr lang="en-US" sz="2000" b="1" dirty="0">
                <a:solidFill>
                  <a:srgbClr val="C00000"/>
                </a:solidFill>
                <a:cs typeface="Courier New" pitchFamily="49" charset="0"/>
              </a:rPr>
              <a:t>TRIPLE E   SHIPS DOMINATE WORLD SEABORNE TRADE </a:t>
            </a:r>
            <a:endParaRPr lang="es-ES" sz="3200" dirty="0">
              <a:solidFill>
                <a:srgbClr val="C00000"/>
              </a:solidFill>
            </a:endParaRPr>
          </a:p>
        </p:txBody>
      </p:sp>
      <p:sp>
        <p:nvSpPr>
          <p:cNvPr id="8" name="7 Marcador de número de diapositiva"/>
          <p:cNvSpPr>
            <a:spLocks noGrp="1"/>
          </p:cNvSpPr>
          <p:nvPr>
            <p:ph type="sldNum" sz="quarter" idx="12"/>
          </p:nvPr>
        </p:nvSpPr>
        <p:spPr/>
        <p:txBody>
          <a:bodyPr/>
          <a:lstStyle/>
          <a:p>
            <a:fld id="{89646235-9E5C-4756-AE76-3CB4E0CB4773}" type="slidenum">
              <a:rPr lang="es-NI" smtClean="0"/>
              <a:pPr/>
              <a:t>48</a:t>
            </a:fld>
            <a:endParaRPr lang="es-NI"/>
          </a:p>
        </p:txBody>
      </p:sp>
      <p:graphicFrame>
        <p:nvGraphicFramePr>
          <p:cNvPr id="11" name="1 Gráfico"/>
          <p:cNvGraphicFramePr>
            <a:graphicFrameLocks noGrp="1"/>
          </p:cNvGraphicFramePr>
          <p:nvPr>
            <p:extLst>
              <p:ext uri="{D42A27DB-BD31-4B8C-83A1-F6EECF244321}">
                <p14:modId xmlns:p14="http://schemas.microsoft.com/office/powerpoint/2010/main" val="3590664898"/>
              </p:ext>
            </p:extLst>
          </p:nvPr>
        </p:nvGraphicFramePr>
        <p:xfrm>
          <a:off x="0" y="620691"/>
          <a:ext cx="4427984" cy="2592286"/>
        </p:xfrm>
        <a:graphic>
          <a:graphicData uri="http://schemas.openxmlformats.org/drawingml/2006/chart">
            <c:chart xmlns:c="http://schemas.openxmlformats.org/drawingml/2006/chart" xmlns:r="http://schemas.openxmlformats.org/officeDocument/2006/relationships" r:id="rId4"/>
          </a:graphicData>
        </a:graphic>
      </p:graphicFrame>
      <p:sp>
        <p:nvSpPr>
          <p:cNvPr id="12" name="11 CuadroTexto"/>
          <p:cNvSpPr txBox="1"/>
          <p:nvPr/>
        </p:nvSpPr>
        <p:spPr>
          <a:xfrm>
            <a:off x="2123729" y="2132856"/>
            <a:ext cx="1668747" cy="954079"/>
          </a:xfrm>
          <a:prstGeom prst="rect">
            <a:avLst/>
          </a:prstGeom>
          <a:solidFill>
            <a:schemeClr val="bg1">
              <a:alpha val="50000"/>
            </a:schemeClr>
          </a:solidFill>
        </p:spPr>
        <p:txBody>
          <a:bodyPr wrap="square" lIns="91412" tIns="45706" rIns="91412" bIns="45706" rtlCol="0">
            <a:spAutoFit/>
          </a:bodyPr>
          <a:lstStyle/>
          <a:p>
            <a:r>
              <a:rPr lang="en-US" sz="1400" b="1" dirty="0">
                <a:solidFill>
                  <a:srgbClr val="C00000"/>
                </a:solidFill>
              </a:rPr>
              <a:t>Global maritime traffic will grow 42.2% between 2011 and 2025</a:t>
            </a:r>
            <a:endParaRPr lang="es-NI" sz="1400" b="1" dirty="0">
              <a:solidFill>
                <a:srgbClr val="C00000"/>
              </a:solidFill>
            </a:endParaRPr>
          </a:p>
        </p:txBody>
      </p:sp>
      <p:sp>
        <p:nvSpPr>
          <p:cNvPr id="13" name="12 CuadroTexto"/>
          <p:cNvSpPr txBox="1"/>
          <p:nvPr/>
        </p:nvSpPr>
        <p:spPr>
          <a:xfrm>
            <a:off x="755577" y="1844825"/>
            <a:ext cx="772273" cy="461637"/>
          </a:xfrm>
          <a:prstGeom prst="rect">
            <a:avLst/>
          </a:prstGeom>
          <a:solidFill>
            <a:schemeClr val="bg1">
              <a:alpha val="50000"/>
            </a:schemeClr>
          </a:solidFill>
        </p:spPr>
        <p:txBody>
          <a:bodyPr wrap="square" lIns="91412" tIns="45706" rIns="91412" bIns="45706" rtlCol="0">
            <a:spAutoFit/>
          </a:bodyPr>
          <a:lstStyle/>
          <a:p>
            <a:pPr algn="ctr"/>
            <a:r>
              <a:rPr lang="es-ES" sz="1200" dirty="0">
                <a:solidFill>
                  <a:srgbClr val="C00000"/>
                </a:solidFill>
                <a:sym typeface="Wingdings"/>
              </a:rPr>
              <a:t> </a:t>
            </a:r>
            <a:r>
              <a:rPr lang="es-ES" sz="1200" b="1" dirty="0">
                <a:solidFill>
                  <a:srgbClr val="C00000"/>
                </a:solidFill>
                <a:sym typeface="Wingdings"/>
              </a:rPr>
              <a:t>246.5%</a:t>
            </a:r>
          </a:p>
        </p:txBody>
      </p:sp>
      <p:grpSp>
        <p:nvGrpSpPr>
          <p:cNvPr id="2" name="19 Grupo"/>
          <p:cNvGrpSpPr/>
          <p:nvPr/>
        </p:nvGrpSpPr>
        <p:grpSpPr>
          <a:xfrm>
            <a:off x="4644008" y="620688"/>
            <a:ext cx="4320480" cy="2880320"/>
            <a:chOff x="4644008" y="620688"/>
            <a:chExt cx="4320480" cy="3024336"/>
          </a:xfrm>
        </p:grpSpPr>
        <p:grpSp>
          <p:nvGrpSpPr>
            <p:cNvPr id="3" name="13 Grupo"/>
            <p:cNvGrpSpPr/>
            <p:nvPr/>
          </p:nvGrpSpPr>
          <p:grpSpPr>
            <a:xfrm>
              <a:off x="4644008" y="620688"/>
              <a:ext cx="4320480" cy="3024336"/>
              <a:chOff x="1409649" y="-1070256"/>
              <a:chExt cx="6120680" cy="4403903"/>
            </a:xfrm>
          </p:grpSpPr>
          <p:pic>
            <p:nvPicPr>
              <p:cNvPr id="7" name="Picture 2" descr="C:\Users\esanchez\AppData\Local\Microsoft\Windows\Temporary Internet Files\Content.Outlook\2TEH5N1C\Crecimiento Exportaciones Mercancías.jpg"/>
              <p:cNvPicPr>
                <a:picLocks noChangeAspect="1" noChangeArrowheads="1"/>
              </p:cNvPicPr>
              <p:nvPr/>
            </p:nvPicPr>
            <p:blipFill>
              <a:blip r:embed="rId5" cstate="print"/>
              <a:srcRect/>
              <a:stretch>
                <a:fillRect/>
              </a:stretch>
            </p:blipFill>
            <p:spPr bwMode="auto">
              <a:xfrm>
                <a:off x="1409649" y="-1070256"/>
                <a:ext cx="6120680" cy="4403903"/>
              </a:xfrm>
              <a:prstGeom prst="rect">
                <a:avLst/>
              </a:prstGeom>
              <a:noFill/>
            </p:spPr>
          </p:pic>
          <p:sp>
            <p:nvSpPr>
              <p:cNvPr id="9" name="8 CuadroTexto"/>
              <p:cNvSpPr txBox="1"/>
              <p:nvPr/>
            </p:nvSpPr>
            <p:spPr>
              <a:xfrm>
                <a:off x="1508368" y="-886761"/>
                <a:ext cx="5919950" cy="825949"/>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13" tIns="45706" rIns="91413" bIns="45706" rtlCol="0">
                <a:spAutoFit/>
              </a:bodyPr>
              <a:lstStyle/>
              <a:p>
                <a:r>
                  <a:rPr lang="en-US" sz="1400" b="1" dirty="0">
                    <a:solidFill>
                      <a:schemeClr val="accent1">
                        <a:lumMod val="50000"/>
                      </a:schemeClr>
                    </a:solidFill>
                  </a:rPr>
                  <a:t>World exports of goods, by value, </a:t>
                </a:r>
              </a:p>
              <a:p>
                <a:r>
                  <a:rPr lang="en-US" sz="1400" b="1" dirty="0">
                    <a:solidFill>
                      <a:schemeClr val="accent1">
                        <a:lumMod val="50000"/>
                      </a:schemeClr>
                    </a:solidFill>
                  </a:rPr>
                  <a:t>2000-2020</a:t>
                </a:r>
                <a:endParaRPr lang="es-NI" sz="1400" b="1" dirty="0">
                  <a:solidFill>
                    <a:schemeClr val="accent1">
                      <a:lumMod val="50000"/>
                    </a:schemeClr>
                  </a:solidFill>
                </a:endParaRPr>
              </a:p>
            </p:txBody>
          </p:sp>
        </p:grpSp>
        <p:sp>
          <p:nvSpPr>
            <p:cNvPr id="17" name="16 Elipse"/>
            <p:cNvSpPr/>
            <p:nvPr/>
          </p:nvSpPr>
          <p:spPr>
            <a:xfrm>
              <a:off x="7164288" y="1988840"/>
              <a:ext cx="28803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18" name="17 Elipse"/>
            <p:cNvSpPr/>
            <p:nvPr/>
          </p:nvSpPr>
          <p:spPr>
            <a:xfrm>
              <a:off x="8388424" y="1484784"/>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grpSp>
      <p:sp>
        <p:nvSpPr>
          <p:cNvPr id="15" name="14 Rectángulo"/>
          <p:cNvSpPr/>
          <p:nvPr/>
        </p:nvSpPr>
        <p:spPr>
          <a:xfrm>
            <a:off x="4644008" y="3140968"/>
            <a:ext cx="4320480" cy="307758"/>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lIns="91421" tIns="45711" rIns="91421" bIns="45711">
            <a:spAutoFit/>
          </a:bodyPr>
          <a:lstStyle/>
          <a:p>
            <a:pPr algn="ctr">
              <a:spcBef>
                <a:spcPts val="600"/>
              </a:spcBef>
            </a:pPr>
            <a:r>
              <a:rPr lang="en-US" sz="1400" b="1" dirty="0"/>
              <a:t>From US$ 19.9 trillion to US$35.6 trillion in 2020</a:t>
            </a:r>
          </a:p>
        </p:txBody>
      </p:sp>
      <p:grpSp>
        <p:nvGrpSpPr>
          <p:cNvPr id="5" name="25 Grupo"/>
          <p:cNvGrpSpPr/>
          <p:nvPr/>
        </p:nvGrpSpPr>
        <p:grpSpPr>
          <a:xfrm>
            <a:off x="3707904" y="3717032"/>
            <a:ext cx="3168352" cy="2952328"/>
            <a:chOff x="1" y="980728"/>
            <a:chExt cx="8475494" cy="5472608"/>
          </a:xfrm>
        </p:grpSpPr>
        <p:pic>
          <p:nvPicPr>
            <p:cNvPr id="27" name="Picture 2"/>
            <p:cNvPicPr>
              <a:picLocks noChangeAspect="1" noChangeArrowheads="1"/>
            </p:cNvPicPr>
            <p:nvPr/>
          </p:nvPicPr>
          <p:blipFill>
            <a:blip r:embed="rId6" cstate="print"/>
            <a:srcRect/>
            <a:stretch>
              <a:fillRect/>
            </a:stretch>
          </p:blipFill>
          <p:spPr bwMode="auto">
            <a:xfrm>
              <a:off x="1" y="980728"/>
              <a:ext cx="8475494" cy="5472608"/>
            </a:xfrm>
            <a:prstGeom prst="rect">
              <a:avLst/>
            </a:prstGeom>
            <a:noFill/>
            <a:ln w="9525">
              <a:noFill/>
              <a:miter lim="800000"/>
              <a:headEnd/>
              <a:tailEnd/>
            </a:ln>
          </p:spPr>
        </p:pic>
        <p:pic>
          <p:nvPicPr>
            <p:cNvPr id="28" name="Picture 2"/>
            <p:cNvPicPr>
              <a:picLocks noChangeAspect="1" noChangeArrowheads="1"/>
            </p:cNvPicPr>
            <p:nvPr/>
          </p:nvPicPr>
          <p:blipFill>
            <a:blip r:embed="rId7" cstate="print"/>
            <a:srcRect/>
            <a:stretch>
              <a:fillRect/>
            </a:stretch>
          </p:blipFill>
          <p:spPr bwMode="auto">
            <a:xfrm>
              <a:off x="1260581" y="1700808"/>
              <a:ext cx="3671459" cy="4752528"/>
            </a:xfrm>
            <a:prstGeom prst="rect">
              <a:avLst/>
            </a:prstGeom>
            <a:noFill/>
            <a:ln w="9525">
              <a:noFill/>
              <a:miter lim="800000"/>
              <a:headEnd/>
              <a:tailEnd/>
            </a:ln>
          </p:spPr>
        </p:pic>
      </p:grpSp>
      <p:sp>
        <p:nvSpPr>
          <p:cNvPr id="29" name="28 Rectángulo"/>
          <p:cNvSpPr/>
          <p:nvPr/>
        </p:nvSpPr>
        <p:spPr>
          <a:xfrm>
            <a:off x="6444208" y="3717033"/>
            <a:ext cx="2555776" cy="2769971"/>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wrap="square" lIns="91421" tIns="45711" rIns="91421" bIns="45711">
            <a:spAutoFit/>
          </a:bodyPr>
          <a:lstStyle/>
          <a:p>
            <a:pPr algn="r">
              <a:spcBef>
                <a:spcPts val="1200"/>
              </a:spcBef>
            </a:pPr>
            <a:r>
              <a:rPr lang="en-US" sz="1400" dirty="0"/>
              <a:t>By 2030 post-</a:t>
            </a:r>
            <a:r>
              <a:rPr lang="en-US" sz="1400" dirty="0" err="1"/>
              <a:t>Panamax</a:t>
            </a:r>
            <a:r>
              <a:rPr lang="en-US" sz="1400" dirty="0"/>
              <a:t> vessels will represent 30% of all vessels and 60-70%  of world trade</a:t>
            </a:r>
          </a:p>
          <a:p>
            <a:pPr algn="r">
              <a:spcBef>
                <a:spcPts val="1200"/>
              </a:spcBef>
            </a:pPr>
            <a:r>
              <a:rPr lang="en-US" sz="1400" b="1" dirty="0"/>
              <a:t>Vessels of 10,000 TEUs and over accounted for 48% of the order book as of O</a:t>
            </a:r>
            <a:r>
              <a:rPr lang="en-US" sz="1400" b="1" dirty="0" smtClean="0"/>
              <a:t>ctober </a:t>
            </a:r>
            <a:r>
              <a:rPr lang="en-US" sz="1400" b="1" dirty="0"/>
              <a:t>2011. It is evident that large ships are displacing smaller ships in all trade routes due to cost efficiencies of larger ships</a:t>
            </a:r>
          </a:p>
          <a:p>
            <a:pPr algn="r">
              <a:spcBef>
                <a:spcPts val="1200"/>
              </a:spcBef>
            </a:pPr>
            <a:r>
              <a:rPr lang="es-MX" sz="1400" b="1" i="1" dirty="0">
                <a:solidFill>
                  <a:schemeClr val="accent1">
                    <a:lumMod val="50000"/>
                  </a:schemeClr>
                </a:solidFill>
              </a:rPr>
              <a:t>US </a:t>
            </a:r>
            <a:r>
              <a:rPr lang="es-MX" sz="1400" b="1" i="1" dirty="0" err="1">
                <a:solidFill>
                  <a:schemeClr val="accent1">
                    <a:lumMod val="50000"/>
                  </a:schemeClr>
                </a:solidFill>
              </a:rPr>
              <a:t>Army</a:t>
            </a:r>
            <a:r>
              <a:rPr lang="es-MX" sz="1400" b="1" i="1" dirty="0">
                <a:solidFill>
                  <a:schemeClr val="accent1">
                    <a:lumMod val="50000"/>
                  </a:schemeClr>
                </a:solidFill>
              </a:rPr>
              <a:t> </a:t>
            </a:r>
            <a:r>
              <a:rPr lang="es-MX" sz="1400" b="1" i="1" dirty="0" err="1" smtClean="0">
                <a:solidFill>
                  <a:schemeClr val="accent1">
                    <a:lumMod val="50000"/>
                  </a:schemeClr>
                </a:solidFill>
              </a:rPr>
              <a:t>Engineers</a:t>
            </a:r>
            <a:r>
              <a:rPr lang="es-MX" sz="1400" b="1" i="1" dirty="0">
                <a:solidFill>
                  <a:schemeClr val="accent1">
                    <a:lumMod val="50000"/>
                  </a:schemeClr>
                </a:solidFill>
              </a:rPr>
              <a:t> Corps, 2012</a:t>
            </a:r>
            <a:endParaRPr lang="es-NI" sz="1400" b="1" i="1" dirty="0">
              <a:solidFill>
                <a:schemeClr val="accent1">
                  <a:lumMod val="50000"/>
                </a:schemeClr>
              </a:solidFill>
            </a:endParaRPr>
          </a:p>
        </p:txBody>
      </p:sp>
      <p:sp>
        <p:nvSpPr>
          <p:cNvPr id="16" name="15 CuadroTexto"/>
          <p:cNvSpPr txBox="1"/>
          <p:nvPr/>
        </p:nvSpPr>
        <p:spPr>
          <a:xfrm>
            <a:off x="8820473" y="692696"/>
            <a:ext cx="369239" cy="2684012"/>
          </a:xfrm>
          <a:prstGeom prst="rect">
            <a:avLst/>
          </a:prstGeom>
          <a:noFill/>
        </p:spPr>
        <p:txBody>
          <a:bodyPr vert="vert270" wrap="square" lIns="91394" tIns="45697" rIns="91394" bIns="45697" rtlCol="0">
            <a:spAutoFit/>
          </a:bodyPr>
          <a:lstStyle/>
          <a:p>
            <a:pPr algn="ctr"/>
            <a:r>
              <a:rPr lang="es-MX" sz="1200" b="1" dirty="0" err="1">
                <a:solidFill>
                  <a:schemeClr val="accent1">
                    <a:lumMod val="50000"/>
                  </a:schemeClr>
                </a:solidFill>
              </a:rPr>
              <a:t>Source</a:t>
            </a:r>
            <a:r>
              <a:rPr lang="es-MX" sz="1200" b="1" dirty="0">
                <a:solidFill>
                  <a:schemeClr val="accent1">
                    <a:lumMod val="50000"/>
                  </a:schemeClr>
                </a:solidFill>
              </a:rPr>
              <a:t>: HKND-Group.com</a:t>
            </a:r>
            <a:endParaRPr lang="es-NI" sz="1200" b="1" dirty="0">
              <a:solidFill>
                <a:schemeClr val="accent1">
                  <a:lumMod val="50000"/>
                </a:schemeClr>
              </a:solidFill>
            </a:endParaRPr>
          </a:p>
        </p:txBody>
      </p:sp>
      <p:sp>
        <p:nvSpPr>
          <p:cNvPr id="30" name="29 Botón de acción: Película">
            <a:hlinkClick r:id="rId8" action="ppaction://hlinkfile" highlightClick="1"/>
          </p:cNvPr>
          <p:cNvSpPr/>
          <p:nvPr/>
        </p:nvSpPr>
        <p:spPr>
          <a:xfrm>
            <a:off x="5868144" y="3717033"/>
            <a:ext cx="432048" cy="360040"/>
          </a:xfrm>
          <a:prstGeom prst="actionButtonMovie">
            <a:avLst/>
          </a:prstGeom>
          <a:ln w="19050"/>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s-ES"/>
          </a:p>
        </p:txBody>
      </p:sp>
      <p:sp>
        <p:nvSpPr>
          <p:cNvPr id="25" name="2 CuadroTexto"/>
          <p:cNvSpPr txBox="1"/>
          <p:nvPr/>
        </p:nvSpPr>
        <p:spPr>
          <a:xfrm>
            <a:off x="88130" y="6505599"/>
            <a:ext cx="3284343" cy="307777"/>
          </a:xfrm>
          <a:prstGeom prst="rect">
            <a:avLst/>
          </a:prstGeom>
          <a:solidFill>
            <a:schemeClr val="bg1"/>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NI" sz="1400" b="1" dirty="0" smtClean="0"/>
              <a:t>TEU:20-feet container </a:t>
            </a:r>
            <a:r>
              <a:rPr lang="es-NI" sz="1400" b="1" dirty="0" err="1" smtClean="0"/>
              <a:t>equivalent</a:t>
            </a:r>
            <a:r>
              <a:rPr lang="es-NI" sz="1400" b="1" dirty="0" smtClean="0"/>
              <a:t> </a:t>
            </a:r>
            <a:r>
              <a:rPr lang="es-NI" sz="1400" b="1" dirty="0" err="1" smtClean="0"/>
              <a:t>unit</a:t>
            </a:r>
            <a:endParaRPr lang="es-NI" sz="1400" b="1" dirty="0"/>
          </a:p>
        </p:txBody>
      </p:sp>
      <p:grpSp>
        <p:nvGrpSpPr>
          <p:cNvPr id="14" name="13 Grupo"/>
          <p:cNvGrpSpPr/>
          <p:nvPr/>
        </p:nvGrpSpPr>
        <p:grpSpPr>
          <a:xfrm>
            <a:off x="1" y="3212976"/>
            <a:ext cx="3682769" cy="3312369"/>
            <a:chOff x="1" y="3212976"/>
            <a:chExt cx="3682769" cy="3312369"/>
          </a:xfrm>
        </p:grpSpPr>
        <p:grpSp>
          <p:nvGrpSpPr>
            <p:cNvPr id="4" name="24 Grupo"/>
            <p:cNvGrpSpPr/>
            <p:nvPr/>
          </p:nvGrpSpPr>
          <p:grpSpPr>
            <a:xfrm>
              <a:off x="1" y="3212976"/>
              <a:ext cx="3682769" cy="3312369"/>
              <a:chOff x="0" y="3356992"/>
              <a:chExt cx="3682769" cy="3312369"/>
            </a:xfrm>
          </p:grpSpPr>
          <p:pic>
            <p:nvPicPr>
              <p:cNvPr id="21" name="Picture 2" descr="http://news.bbcimg.co.uk/media/images/65943000/gif/_65943399_evolution_containerships_624v2.gif"/>
              <p:cNvPicPr>
                <a:picLocks noChangeAspect="1" noChangeArrowheads="1"/>
              </p:cNvPicPr>
              <p:nvPr/>
            </p:nvPicPr>
            <p:blipFill>
              <a:blip r:embed="rId9" cstate="print">
                <a:lum bright="-10000" contrast="20000"/>
              </a:blip>
              <a:srcRect/>
              <a:stretch>
                <a:fillRect/>
              </a:stretch>
            </p:blipFill>
            <p:spPr bwMode="auto">
              <a:xfrm>
                <a:off x="88129" y="3356992"/>
                <a:ext cx="3594640" cy="3312369"/>
              </a:xfrm>
              <a:prstGeom prst="rect">
                <a:avLst/>
              </a:prstGeom>
              <a:noFill/>
            </p:spPr>
          </p:pic>
          <p:sp>
            <p:nvSpPr>
              <p:cNvPr id="22" name="21 CuadroTexto"/>
              <p:cNvSpPr txBox="1"/>
              <p:nvPr/>
            </p:nvSpPr>
            <p:spPr>
              <a:xfrm>
                <a:off x="179512" y="3842464"/>
                <a:ext cx="1296144" cy="738664"/>
              </a:xfrm>
              <a:prstGeom prst="rect">
                <a:avLst/>
              </a:prstGeom>
              <a:noFill/>
            </p:spPr>
            <p:txBody>
              <a:bodyPr wrap="square" rtlCol="0">
                <a:spAutoFit/>
              </a:bodyPr>
              <a:lstStyle/>
              <a:p>
                <a:r>
                  <a:rPr lang="en-US" sz="1400" b="1" dirty="0">
                    <a:solidFill>
                      <a:schemeClr val="tx2">
                        <a:lumMod val="75000"/>
                      </a:schemeClr>
                    </a:solidFill>
                  </a:rPr>
                  <a:t>Transiting the Panama Canal today</a:t>
                </a:r>
                <a:endParaRPr lang="es-ES" sz="1400" b="1" dirty="0">
                  <a:solidFill>
                    <a:schemeClr val="tx2">
                      <a:lumMod val="75000"/>
                    </a:schemeClr>
                  </a:solidFill>
                </a:endParaRPr>
              </a:p>
            </p:txBody>
          </p:sp>
          <p:sp>
            <p:nvSpPr>
              <p:cNvPr id="23" name="22 CuadroTexto"/>
              <p:cNvSpPr txBox="1"/>
              <p:nvPr/>
            </p:nvSpPr>
            <p:spPr>
              <a:xfrm>
                <a:off x="0" y="4725144"/>
                <a:ext cx="1656184" cy="738664"/>
              </a:xfrm>
              <a:prstGeom prst="rect">
                <a:avLst/>
              </a:prstGeom>
              <a:noFill/>
            </p:spPr>
            <p:txBody>
              <a:bodyPr wrap="square" rtlCol="0">
                <a:spAutoFit/>
              </a:bodyPr>
              <a:lstStyle/>
              <a:p>
                <a:r>
                  <a:rPr lang="en-US" sz="1400" b="1" dirty="0">
                    <a:solidFill>
                      <a:srgbClr val="7030A0"/>
                    </a:solidFill>
                  </a:rPr>
                  <a:t>Can transit the Panama Canal after expansion</a:t>
                </a:r>
                <a:endParaRPr lang="es-ES" sz="1400" b="1" dirty="0">
                  <a:solidFill>
                    <a:srgbClr val="7030A0"/>
                  </a:solidFill>
                </a:endParaRPr>
              </a:p>
            </p:txBody>
          </p:sp>
          <p:sp>
            <p:nvSpPr>
              <p:cNvPr id="24" name="23 CuadroTexto"/>
              <p:cNvSpPr txBox="1"/>
              <p:nvPr/>
            </p:nvSpPr>
            <p:spPr>
              <a:xfrm>
                <a:off x="0" y="5589240"/>
                <a:ext cx="1619672" cy="738664"/>
              </a:xfrm>
              <a:prstGeom prst="rect">
                <a:avLst/>
              </a:prstGeom>
              <a:noFill/>
            </p:spPr>
            <p:txBody>
              <a:bodyPr wrap="square" rtlCol="0">
                <a:spAutoFit/>
              </a:bodyPr>
              <a:lstStyle/>
              <a:p>
                <a:r>
                  <a:rPr lang="en-US" sz="1400" b="1" dirty="0"/>
                  <a:t>Can not transit by Panama Canal even after expansion</a:t>
                </a:r>
                <a:endParaRPr lang="es-ES" sz="1400" b="1" dirty="0"/>
              </a:p>
            </p:txBody>
          </p:sp>
        </p:grpSp>
        <p:sp>
          <p:nvSpPr>
            <p:cNvPr id="6" name="5 CuadroTexto"/>
            <p:cNvSpPr txBox="1"/>
            <p:nvPr/>
          </p:nvSpPr>
          <p:spPr>
            <a:xfrm>
              <a:off x="2123728" y="5589240"/>
              <a:ext cx="1224136" cy="215444"/>
            </a:xfrm>
            <a:prstGeom prst="rect">
              <a:avLst/>
            </a:prstGeom>
            <a:solidFill>
              <a:schemeClr val="bg1"/>
            </a:solidFill>
          </p:spPr>
          <p:txBody>
            <a:bodyPr wrap="square" rtlCol="0">
              <a:spAutoFit/>
            </a:bodyPr>
            <a:lstStyle/>
            <a:p>
              <a:r>
                <a:rPr lang="es-NI" sz="800" b="1" dirty="0" smtClean="0"/>
                <a:t>Mega container, (2014-)</a:t>
              </a:r>
              <a:endParaRPr lang="es-NI" sz="800" b="1" dirty="0"/>
            </a:p>
          </p:txBody>
        </p:sp>
        <p:sp>
          <p:nvSpPr>
            <p:cNvPr id="31" name="30 CuadroTexto"/>
            <p:cNvSpPr txBox="1"/>
            <p:nvPr/>
          </p:nvSpPr>
          <p:spPr>
            <a:xfrm>
              <a:off x="2195736" y="5749225"/>
              <a:ext cx="1224136" cy="200055"/>
            </a:xfrm>
            <a:prstGeom prst="rect">
              <a:avLst/>
            </a:prstGeom>
            <a:solidFill>
              <a:schemeClr val="bg1"/>
            </a:solidFill>
          </p:spPr>
          <p:txBody>
            <a:bodyPr wrap="square" rtlCol="0">
              <a:spAutoFit/>
            </a:bodyPr>
            <a:lstStyle/>
            <a:p>
              <a:r>
                <a:rPr lang="es-NI" sz="700" dirty="0" smtClean="0">
                  <a:solidFill>
                    <a:schemeClr val="tx1">
                      <a:lumMod val="65000"/>
                      <a:lumOff val="35000"/>
                    </a:schemeClr>
                  </a:solidFill>
                </a:rPr>
                <a:t>13,500 TEU, 366*49*15.2m</a:t>
              </a:r>
              <a:endParaRPr lang="es-NI" sz="700" dirty="0">
                <a:solidFill>
                  <a:schemeClr val="tx1">
                    <a:lumMod val="65000"/>
                    <a:lumOff val="35000"/>
                  </a:schemeClr>
                </a:solidFill>
              </a:endParaRPr>
            </a:p>
          </p:txBody>
        </p:sp>
      </p:grpSp>
    </p:spTree>
    <p:extLst>
      <p:ext uri="{BB962C8B-B14F-4D97-AF65-F5344CB8AC3E}">
        <p14:creationId xmlns:p14="http://schemas.microsoft.com/office/powerpoint/2010/main" val="8690255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07504" y="44624"/>
            <a:ext cx="8856984" cy="576064"/>
          </a:xfrm>
        </p:spPr>
        <p:txBody>
          <a:bodyPr>
            <a:noAutofit/>
          </a:bodyPr>
          <a:lstStyle/>
          <a:p>
            <a:r>
              <a:rPr lang="en-US" sz="2400" b="1" dirty="0">
                <a:solidFill>
                  <a:srgbClr val="0070C0"/>
                </a:solidFill>
              </a:rPr>
              <a:t>LIMITATIONS OF THE PANAMA CANAL FOR LARGER VESSELS</a:t>
            </a:r>
            <a:endParaRPr lang="es-ES" sz="2400" b="1" dirty="0">
              <a:solidFill>
                <a:srgbClr val="0070C0"/>
              </a:solidFill>
            </a:endParaRPr>
          </a:p>
        </p:txBody>
      </p:sp>
      <p:grpSp>
        <p:nvGrpSpPr>
          <p:cNvPr id="2" name="10 Grupo"/>
          <p:cNvGrpSpPr/>
          <p:nvPr/>
        </p:nvGrpSpPr>
        <p:grpSpPr>
          <a:xfrm>
            <a:off x="5508104" y="4293096"/>
            <a:ext cx="3456384" cy="2384884"/>
            <a:chOff x="4788024" y="3573016"/>
            <a:chExt cx="4139952" cy="3104964"/>
          </a:xfrm>
        </p:grpSpPr>
        <p:pic>
          <p:nvPicPr>
            <p:cNvPr id="7" name="6 Imagen" descr="puente-americas (01).jpg"/>
            <p:cNvPicPr>
              <a:picLocks noChangeAspect="1"/>
            </p:cNvPicPr>
            <p:nvPr/>
          </p:nvPicPr>
          <p:blipFill>
            <a:blip r:embed="rId2" cstate="print"/>
            <a:stretch>
              <a:fillRect/>
            </a:stretch>
          </p:blipFill>
          <p:spPr>
            <a:xfrm>
              <a:off x="4788024" y="3573016"/>
              <a:ext cx="4139952" cy="310496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9" name="8 Conector recto"/>
            <p:cNvCxnSpPr/>
            <p:nvPr/>
          </p:nvCxnSpPr>
          <p:spPr>
            <a:xfrm>
              <a:off x="8028384" y="4941168"/>
              <a:ext cx="0" cy="1080120"/>
            </a:xfrm>
            <a:prstGeom prst="line">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7989795" y="5296562"/>
              <a:ext cx="830677" cy="369332"/>
            </a:xfrm>
            <a:prstGeom prst="rect">
              <a:avLst/>
            </a:prstGeom>
            <a:noFill/>
          </p:spPr>
          <p:txBody>
            <a:bodyPr wrap="none" rtlCol="0">
              <a:spAutoFit/>
            </a:bodyPr>
            <a:lstStyle/>
            <a:p>
              <a:pPr algn="ctr"/>
              <a:r>
                <a:rPr lang="es-ES" dirty="0" smtClean="0"/>
                <a:t>61.3 m</a:t>
              </a:r>
              <a:endParaRPr lang="es-ES" dirty="0"/>
            </a:p>
          </p:txBody>
        </p:sp>
      </p:grpSp>
      <p:sp>
        <p:nvSpPr>
          <p:cNvPr id="14" name="13 CuadroTexto"/>
          <p:cNvSpPr txBox="1"/>
          <p:nvPr/>
        </p:nvSpPr>
        <p:spPr>
          <a:xfrm>
            <a:off x="5652120" y="4005064"/>
            <a:ext cx="2160240" cy="307777"/>
          </a:xfrm>
          <a:prstGeom prst="rect">
            <a:avLst/>
          </a:prstGeom>
          <a:noFill/>
        </p:spPr>
        <p:txBody>
          <a:bodyPr wrap="square" rtlCol="0">
            <a:spAutoFit/>
          </a:bodyPr>
          <a:lstStyle/>
          <a:p>
            <a:r>
              <a:rPr lang="es-ES" sz="1400" b="1" dirty="0" smtClean="0"/>
              <a:t>Las Américas bridge</a:t>
            </a:r>
            <a:endParaRPr lang="es-ES" sz="1400" b="1" dirty="0"/>
          </a:p>
        </p:txBody>
      </p:sp>
      <p:grpSp>
        <p:nvGrpSpPr>
          <p:cNvPr id="3" name="15 Grupo"/>
          <p:cNvGrpSpPr/>
          <p:nvPr/>
        </p:nvGrpSpPr>
        <p:grpSpPr>
          <a:xfrm>
            <a:off x="46682" y="4077072"/>
            <a:ext cx="5245398" cy="2592288"/>
            <a:chOff x="46682" y="4740644"/>
            <a:chExt cx="4669334" cy="1629651"/>
          </a:xfrm>
        </p:grpSpPr>
        <p:pic>
          <p:nvPicPr>
            <p:cNvPr id="12" name="11 Imagen" descr="heres-a-guide-to-the-incredible-maersk-triple-e-the-gigantic-ship-that-could-carry-182-million-ipads-or-36000-cars.jpg"/>
            <p:cNvPicPr>
              <a:picLocks noChangeAspect="1"/>
            </p:cNvPicPr>
            <p:nvPr/>
          </p:nvPicPr>
          <p:blipFill>
            <a:blip r:embed="rId3" cstate="print"/>
            <a:srcRect b="61359"/>
            <a:stretch>
              <a:fillRect/>
            </a:stretch>
          </p:blipFill>
          <p:spPr>
            <a:xfrm>
              <a:off x="46682" y="4740644"/>
              <a:ext cx="4669334" cy="1352652"/>
            </a:xfrm>
            <a:prstGeom prst="rect">
              <a:avLst/>
            </a:prstGeom>
          </p:spPr>
        </p:pic>
        <p:sp>
          <p:nvSpPr>
            <p:cNvPr id="15" name="14 CuadroTexto"/>
            <p:cNvSpPr txBox="1"/>
            <p:nvPr/>
          </p:nvSpPr>
          <p:spPr>
            <a:xfrm>
              <a:off x="1921255" y="6093296"/>
              <a:ext cx="920188" cy="276999"/>
            </a:xfrm>
            <a:prstGeom prst="rect">
              <a:avLst/>
            </a:prstGeom>
            <a:noFill/>
          </p:spPr>
          <p:txBody>
            <a:bodyPr wrap="none" rtlCol="0">
              <a:spAutoFit/>
            </a:bodyPr>
            <a:lstStyle/>
            <a:p>
              <a:r>
                <a:rPr lang="es-ES" sz="1200" b="1" dirty="0" err="1" smtClean="0"/>
                <a:t>Maersk</a:t>
              </a:r>
              <a:r>
                <a:rPr lang="es-ES" sz="1200" b="1" dirty="0" smtClean="0"/>
                <a:t> EEE</a:t>
              </a:r>
              <a:endParaRPr lang="es-ES" sz="1200" b="1" dirty="0"/>
            </a:p>
          </p:txBody>
        </p:sp>
      </p:grpSp>
      <p:sp>
        <p:nvSpPr>
          <p:cNvPr id="13" name="12 Marcador de número de diapositiva"/>
          <p:cNvSpPr>
            <a:spLocks noGrp="1"/>
          </p:cNvSpPr>
          <p:nvPr>
            <p:ph type="sldNum" sz="quarter" idx="12"/>
          </p:nvPr>
        </p:nvSpPr>
        <p:spPr/>
        <p:txBody>
          <a:bodyPr/>
          <a:lstStyle/>
          <a:p>
            <a:fld id="{585D2EFA-1F26-4487-98F7-82E15974CC88}" type="slidenum">
              <a:rPr lang="es-ES" smtClean="0"/>
              <a:pPr/>
              <a:t>49</a:t>
            </a:fld>
            <a:endParaRPr lang="es-ES"/>
          </a:p>
        </p:txBody>
      </p:sp>
      <p:pic>
        <p:nvPicPr>
          <p:cNvPr id="19" name="18 Imagen" descr="nicanal 03.jpg"/>
          <p:cNvPicPr>
            <a:picLocks noChangeAspect="1"/>
          </p:cNvPicPr>
          <p:nvPr/>
        </p:nvPicPr>
        <p:blipFill>
          <a:blip r:embed="rId4" cstate="print"/>
          <a:stretch>
            <a:fillRect/>
          </a:stretch>
        </p:blipFill>
        <p:spPr>
          <a:xfrm>
            <a:off x="5256494" y="1052735"/>
            <a:ext cx="3780002" cy="2124000"/>
          </a:xfrm>
          <a:prstGeom prst="rect">
            <a:avLst/>
          </a:prstGeom>
        </p:spPr>
      </p:pic>
      <p:grpSp>
        <p:nvGrpSpPr>
          <p:cNvPr id="8" name="7 Grupo"/>
          <p:cNvGrpSpPr/>
          <p:nvPr/>
        </p:nvGrpSpPr>
        <p:grpSpPr>
          <a:xfrm>
            <a:off x="971600" y="764704"/>
            <a:ext cx="4032448" cy="2304008"/>
            <a:chOff x="971600" y="764704"/>
            <a:chExt cx="4032448" cy="2304008"/>
          </a:xfrm>
        </p:grpSpPr>
        <p:pic>
          <p:nvPicPr>
            <p:cNvPr id="5" name="4 Imagen" descr="ACP_comparacion_de_tamaño_esclusas_actuales_vs_ampliación.jpg"/>
            <p:cNvPicPr>
              <a:picLocks noChangeAspect="1"/>
            </p:cNvPicPr>
            <p:nvPr/>
          </p:nvPicPr>
          <p:blipFill>
            <a:blip r:embed="rId5" cstate="print"/>
            <a:stretch>
              <a:fillRect/>
            </a:stretch>
          </p:blipFill>
          <p:spPr>
            <a:xfrm>
              <a:off x="971600" y="836712"/>
              <a:ext cx="3958188" cy="2232000"/>
            </a:xfrm>
            <a:prstGeom prst="rect">
              <a:avLst/>
            </a:prstGeom>
          </p:spPr>
        </p:pic>
        <p:sp>
          <p:nvSpPr>
            <p:cNvPr id="6" name="5 CuadroTexto"/>
            <p:cNvSpPr txBox="1"/>
            <p:nvPr/>
          </p:nvSpPr>
          <p:spPr>
            <a:xfrm>
              <a:off x="1907704" y="764704"/>
              <a:ext cx="1440160" cy="338554"/>
            </a:xfrm>
            <a:prstGeom prst="rect">
              <a:avLst/>
            </a:prstGeom>
            <a:solidFill>
              <a:schemeClr val="bg1"/>
            </a:solidFill>
          </p:spPr>
          <p:txBody>
            <a:bodyPr wrap="square" rtlCol="0">
              <a:spAutoFit/>
            </a:bodyPr>
            <a:lstStyle/>
            <a:p>
              <a:r>
                <a:rPr lang="es-NI" sz="1600" b="1" dirty="0" err="1" smtClean="0"/>
                <a:t>Current</a:t>
              </a:r>
              <a:r>
                <a:rPr lang="es-NI" sz="1600" b="1" dirty="0" smtClean="0"/>
                <a:t> </a:t>
              </a:r>
              <a:r>
                <a:rPr lang="es-NI" sz="1600" b="1" dirty="0" err="1" smtClean="0"/>
                <a:t>Locks</a:t>
              </a:r>
              <a:endParaRPr lang="es-NI" sz="1600" b="1" dirty="0"/>
            </a:p>
          </p:txBody>
        </p:sp>
        <p:sp>
          <p:nvSpPr>
            <p:cNvPr id="20" name="19 CuadroTexto"/>
            <p:cNvSpPr txBox="1"/>
            <p:nvPr/>
          </p:nvSpPr>
          <p:spPr>
            <a:xfrm>
              <a:off x="3563888" y="764704"/>
              <a:ext cx="1440160" cy="338554"/>
            </a:xfrm>
            <a:prstGeom prst="rect">
              <a:avLst/>
            </a:prstGeom>
            <a:solidFill>
              <a:schemeClr val="bg1"/>
            </a:solidFill>
          </p:spPr>
          <p:txBody>
            <a:bodyPr wrap="square" rtlCol="0">
              <a:spAutoFit/>
            </a:bodyPr>
            <a:lstStyle/>
            <a:p>
              <a:r>
                <a:rPr lang="es-NI" sz="1600" b="1" dirty="0" smtClean="0"/>
                <a:t>New </a:t>
              </a:r>
              <a:r>
                <a:rPr lang="es-NI" sz="1600" b="1" dirty="0" err="1" smtClean="0"/>
                <a:t>Locks</a:t>
              </a:r>
              <a:endParaRPr lang="es-NI" sz="1600" b="1" dirty="0"/>
            </a:p>
          </p:txBody>
        </p:sp>
      </p:grpSp>
      <p:sp>
        <p:nvSpPr>
          <p:cNvPr id="18" name="17 CuadroTexto"/>
          <p:cNvSpPr txBox="1"/>
          <p:nvPr/>
        </p:nvSpPr>
        <p:spPr>
          <a:xfrm>
            <a:off x="35496" y="2753633"/>
            <a:ext cx="2160240"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b="1" dirty="0"/>
              <a:t>Panama (new):</a:t>
            </a:r>
          </a:p>
          <a:p>
            <a:r>
              <a:rPr lang="en-US" sz="1600" dirty="0"/>
              <a:t>Length: 427m</a:t>
            </a:r>
          </a:p>
          <a:p>
            <a:r>
              <a:rPr lang="en-US" sz="1600" dirty="0"/>
              <a:t>Width: 55m</a:t>
            </a:r>
          </a:p>
          <a:p>
            <a:r>
              <a:rPr lang="en-US" sz="1600" dirty="0"/>
              <a:t>Depth: 18.3m</a:t>
            </a:r>
          </a:p>
          <a:p>
            <a:r>
              <a:rPr lang="en-US" sz="1600" dirty="0"/>
              <a:t>Height: 61.3m</a:t>
            </a:r>
            <a:endParaRPr lang="es-NI" sz="1600" dirty="0"/>
          </a:p>
        </p:txBody>
      </p:sp>
      <p:sp>
        <p:nvSpPr>
          <p:cNvPr id="16" name="15 CuadroTexto"/>
          <p:cNvSpPr txBox="1"/>
          <p:nvPr/>
        </p:nvSpPr>
        <p:spPr>
          <a:xfrm>
            <a:off x="3491880" y="2753633"/>
            <a:ext cx="2160240"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NI" sz="1600" b="1" dirty="0" smtClean="0"/>
              <a:t>Nicaragua:</a:t>
            </a:r>
          </a:p>
          <a:p>
            <a:r>
              <a:rPr lang="en-US" sz="1600" dirty="0"/>
              <a:t>Length: 520m</a:t>
            </a:r>
          </a:p>
          <a:p>
            <a:r>
              <a:rPr lang="en-US" sz="1600" dirty="0"/>
              <a:t>Width: 750mm</a:t>
            </a:r>
          </a:p>
          <a:p>
            <a:r>
              <a:rPr lang="en-US" sz="1600" dirty="0"/>
              <a:t>Depth: 27.6m</a:t>
            </a:r>
          </a:p>
          <a:p>
            <a:r>
              <a:rPr lang="en-US" sz="1600" dirty="0"/>
              <a:t>Height: 80m</a:t>
            </a:r>
            <a:endParaRPr lang="es-NI" sz="1600" dirty="0"/>
          </a:p>
        </p:txBody>
      </p:sp>
    </p:spTree>
    <p:extLst>
      <p:ext uri="{BB962C8B-B14F-4D97-AF65-F5344CB8AC3E}">
        <p14:creationId xmlns:p14="http://schemas.microsoft.com/office/powerpoint/2010/main" val="1222037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07504" y="58614"/>
            <a:ext cx="8784976" cy="490066"/>
          </a:xfrm>
        </p:spPr>
        <p:txBody>
          <a:bodyPr vert="horz" lIns="91440" tIns="45720" rIns="91440" bIns="45720" rtlCol="0" anchor="b">
            <a:noAutofit/>
          </a:bodyPr>
          <a:lstStyle/>
          <a:p>
            <a:r>
              <a:rPr lang="es-ES" sz="2800" b="1" dirty="0">
                <a:solidFill>
                  <a:srgbClr val="002060"/>
                </a:solidFill>
              </a:rPr>
              <a:t>POVERTY AND INEQUALITY REDUCTION</a:t>
            </a:r>
          </a:p>
        </p:txBody>
      </p:sp>
      <p:sp>
        <p:nvSpPr>
          <p:cNvPr id="2" name="1 Marcador de número de diapositiva"/>
          <p:cNvSpPr>
            <a:spLocks noGrp="1"/>
          </p:cNvSpPr>
          <p:nvPr>
            <p:ph type="sldNum" sz="quarter" idx="12"/>
          </p:nvPr>
        </p:nvSpPr>
        <p:spPr>
          <a:xfrm>
            <a:off x="6444208" y="6448251"/>
            <a:ext cx="2133600" cy="365125"/>
          </a:xfrm>
        </p:spPr>
        <p:txBody>
          <a:bodyPr/>
          <a:lstStyle/>
          <a:p>
            <a:pPr>
              <a:defRPr/>
            </a:pPr>
            <a:fld id="{1F932422-55FA-4D11-9975-686918D57927}" type="slidenum">
              <a:rPr lang="es-NI" smtClean="0"/>
              <a:pPr>
                <a:defRPr/>
              </a:pPr>
              <a:t>5</a:t>
            </a:fld>
            <a:endParaRPr lang="es-NI"/>
          </a:p>
        </p:txBody>
      </p:sp>
      <p:graphicFrame>
        <p:nvGraphicFramePr>
          <p:cNvPr id="17" name="1 Gráfico"/>
          <p:cNvGraphicFramePr/>
          <p:nvPr/>
        </p:nvGraphicFramePr>
        <p:xfrm>
          <a:off x="179512" y="887234"/>
          <a:ext cx="4572000" cy="2455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1 Gráfico"/>
          <p:cNvGraphicFramePr>
            <a:graphicFrameLocks noGrp="1"/>
          </p:cNvGraphicFramePr>
          <p:nvPr>
            <p:ph idx="1"/>
            <p:extLst>
              <p:ext uri="{D42A27DB-BD31-4B8C-83A1-F6EECF244321}">
                <p14:modId xmlns:p14="http://schemas.microsoft.com/office/powerpoint/2010/main" val="623332795"/>
              </p:ext>
            </p:extLst>
          </p:nvPr>
        </p:nvGraphicFramePr>
        <p:xfrm>
          <a:off x="4716016" y="692696"/>
          <a:ext cx="4176464" cy="2592288"/>
        </p:xfrm>
        <a:graphic>
          <a:graphicData uri="http://schemas.openxmlformats.org/drawingml/2006/chart">
            <c:chart xmlns:c="http://schemas.openxmlformats.org/drawingml/2006/chart" xmlns:r="http://schemas.openxmlformats.org/officeDocument/2006/relationships" r:id="rId4"/>
          </a:graphicData>
        </a:graphic>
      </p:graphicFrame>
      <p:sp>
        <p:nvSpPr>
          <p:cNvPr id="21" name="20 Rectángulo"/>
          <p:cNvSpPr/>
          <p:nvPr/>
        </p:nvSpPr>
        <p:spPr>
          <a:xfrm>
            <a:off x="5004048" y="498158"/>
            <a:ext cx="3911200" cy="338554"/>
          </a:xfrm>
          <a:prstGeom prst="rect">
            <a:avLst/>
          </a:prstGeom>
        </p:spPr>
        <p:txBody>
          <a:bodyPr wrap="none">
            <a:spAutoFit/>
          </a:bodyPr>
          <a:lstStyle/>
          <a:p>
            <a:pPr algn="ctr">
              <a:defRPr sz="1600" b="1" i="0" u="none" strike="noStrike" kern="1200" baseline="0">
                <a:solidFill>
                  <a:srgbClr val="C00000"/>
                </a:solidFill>
                <a:latin typeface="+mn-lt"/>
                <a:ea typeface="+mn-ea"/>
                <a:cs typeface="+mn-cs"/>
              </a:defRPr>
            </a:pPr>
            <a:r>
              <a:rPr lang="es-NI" b="1" dirty="0" smtClean="0">
                <a:solidFill>
                  <a:srgbClr val="0070C0"/>
                </a:solidFill>
              </a:rPr>
              <a:t>Extreme </a:t>
            </a:r>
            <a:r>
              <a:rPr lang="es-NI" b="1" dirty="0" err="1" smtClean="0">
                <a:solidFill>
                  <a:srgbClr val="0070C0"/>
                </a:solidFill>
              </a:rPr>
              <a:t>poverty</a:t>
            </a:r>
            <a:r>
              <a:rPr lang="es-NI" b="1" dirty="0" smtClean="0">
                <a:solidFill>
                  <a:srgbClr val="0070C0"/>
                </a:solidFill>
              </a:rPr>
              <a:t> </a:t>
            </a:r>
            <a:r>
              <a:rPr lang="es-NI" b="1" dirty="0" err="1" smtClean="0">
                <a:solidFill>
                  <a:srgbClr val="0070C0"/>
                </a:solidFill>
              </a:rPr>
              <a:t>measured</a:t>
            </a:r>
            <a:r>
              <a:rPr lang="es-NI" b="1" dirty="0" smtClean="0">
                <a:solidFill>
                  <a:srgbClr val="0070C0"/>
                </a:solidFill>
              </a:rPr>
              <a:t> </a:t>
            </a:r>
            <a:r>
              <a:rPr lang="es-NI" b="1" dirty="0" err="1" smtClean="0">
                <a:solidFill>
                  <a:srgbClr val="0070C0"/>
                </a:solidFill>
              </a:rPr>
              <a:t>by</a:t>
            </a:r>
            <a:r>
              <a:rPr lang="es-NI" b="1" dirty="0" smtClean="0">
                <a:solidFill>
                  <a:srgbClr val="0070C0"/>
                </a:solidFill>
              </a:rPr>
              <a:t> </a:t>
            </a:r>
            <a:r>
              <a:rPr lang="es-NI" b="1" dirty="0" err="1" smtClean="0">
                <a:solidFill>
                  <a:srgbClr val="0070C0"/>
                </a:solidFill>
              </a:rPr>
              <a:t>consumption</a:t>
            </a:r>
            <a:endParaRPr lang="es-NI" b="1" dirty="0">
              <a:solidFill>
                <a:srgbClr val="0070C0"/>
              </a:solidFill>
            </a:endParaRPr>
          </a:p>
        </p:txBody>
      </p:sp>
      <p:sp>
        <p:nvSpPr>
          <p:cNvPr id="22" name="21 Rectángulo"/>
          <p:cNvSpPr/>
          <p:nvPr/>
        </p:nvSpPr>
        <p:spPr>
          <a:xfrm>
            <a:off x="232672" y="476672"/>
            <a:ext cx="4195312" cy="338554"/>
          </a:xfrm>
          <a:prstGeom prst="rect">
            <a:avLst/>
          </a:prstGeom>
        </p:spPr>
        <p:txBody>
          <a:bodyPr wrap="square">
            <a:spAutoFit/>
          </a:bodyPr>
          <a:lstStyle/>
          <a:p>
            <a:pPr algn="ctr">
              <a:defRPr sz="1400" b="1" i="0" u="none" strike="noStrike" kern="1200" baseline="0">
                <a:solidFill>
                  <a:srgbClr val="C00000"/>
                </a:solidFill>
                <a:latin typeface="+mn-lt"/>
                <a:ea typeface="+mn-ea"/>
                <a:cs typeface="+mn-cs"/>
              </a:defRPr>
            </a:pPr>
            <a:r>
              <a:rPr lang="es-NI" sz="1600" b="1" dirty="0" smtClean="0">
                <a:solidFill>
                  <a:srgbClr val="0070C0"/>
                </a:solidFill>
              </a:rPr>
              <a:t>General </a:t>
            </a:r>
            <a:r>
              <a:rPr lang="es-NI" sz="1600" b="1" dirty="0" err="1" smtClean="0">
                <a:solidFill>
                  <a:srgbClr val="0070C0"/>
                </a:solidFill>
              </a:rPr>
              <a:t>poverty</a:t>
            </a:r>
            <a:r>
              <a:rPr lang="es-NI" sz="1600" b="1" dirty="0" smtClean="0">
                <a:solidFill>
                  <a:srgbClr val="0070C0"/>
                </a:solidFill>
              </a:rPr>
              <a:t> </a:t>
            </a:r>
            <a:r>
              <a:rPr lang="es-NI" sz="1600" b="1" dirty="0" err="1" smtClean="0">
                <a:solidFill>
                  <a:srgbClr val="0070C0"/>
                </a:solidFill>
              </a:rPr>
              <a:t>measured</a:t>
            </a:r>
            <a:r>
              <a:rPr lang="es-NI" sz="1600" b="1" dirty="0" smtClean="0">
                <a:solidFill>
                  <a:srgbClr val="0070C0"/>
                </a:solidFill>
              </a:rPr>
              <a:t> </a:t>
            </a:r>
            <a:r>
              <a:rPr lang="es-NI" sz="1600" b="1" dirty="0" err="1" smtClean="0">
                <a:solidFill>
                  <a:srgbClr val="0070C0"/>
                </a:solidFill>
              </a:rPr>
              <a:t>by</a:t>
            </a:r>
            <a:r>
              <a:rPr lang="es-NI" sz="1600" b="1" dirty="0" smtClean="0">
                <a:solidFill>
                  <a:srgbClr val="0070C0"/>
                </a:solidFill>
              </a:rPr>
              <a:t> </a:t>
            </a:r>
            <a:r>
              <a:rPr lang="es-NI" sz="1600" b="1" dirty="0" err="1" smtClean="0">
                <a:solidFill>
                  <a:srgbClr val="0070C0"/>
                </a:solidFill>
              </a:rPr>
              <a:t>consumption</a:t>
            </a:r>
            <a:endParaRPr lang="es-NI" sz="1600" b="1" dirty="0">
              <a:solidFill>
                <a:srgbClr val="0070C0"/>
              </a:solidFill>
            </a:endParaRPr>
          </a:p>
        </p:txBody>
      </p:sp>
      <p:sp>
        <p:nvSpPr>
          <p:cNvPr id="23" name="22 CuadroTexto"/>
          <p:cNvSpPr txBox="1"/>
          <p:nvPr/>
        </p:nvSpPr>
        <p:spPr>
          <a:xfrm>
            <a:off x="683568" y="3356992"/>
            <a:ext cx="7776864" cy="323165"/>
          </a:xfrm>
          <a:prstGeom prst="rect">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1500" b="1" dirty="0" err="1" smtClean="0"/>
              <a:t>Poverty</a:t>
            </a:r>
            <a:r>
              <a:rPr lang="es-MX" sz="1500" b="1" dirty="0" smtClean="0"/>
              <a:t> </a:t>
            </a:r>
            <a:r>
              <a:rPr lang="es-MX" sz="1500" b="1" dirty="0" err="1" smtClean="0"/>
              <a:t>measured</a:t>
            </a:r>
            <a:r>
              <a:rPr lang="es-MX" sz="1500" b="1" dirty="0" smtClean="0"/>
              <a:t> </a:t>
            </a:r>
            <a:r>
              <a:rPr lang="es-MX" sz="1500" b="1" dirty="0" err="1" smtClean="0"/>
              <a:t>by</a:t>
            </a:r>
            <a:r>
              <a:rPr lang="es-MX" sz="1500" b="1" dirty="0" smtClean="0"/>
              <a:t> </a:t>
            </a:r>
            <a:r>
              <a:rPr lang="es-MX" sz="1500" b="1" dirty="0" err="1" smtClean="0"/>
              <a:t>income</a:t>
            </a:r>
            <a:r>
              <a:rPr lang="es-MX" sz="1500" b="1" dirty="0" smtClean="0"/>
              <a:t>, </a:t>
            </a:r>
            <a:r>
              <a:rPr lang="es-MX" sz="1500" b="1" dirty="0" err="1" smtClean="0"/>
              <a:t>poverty</a:t>
            </a:r>
            <a:r>
              <a:rPr lang="es-MX" sz="1500" b="1" dirty="0" smtClean="0"/>
              <a:t> </a:t>
            </a:r>
            <a:r>
              <a:rPr lang="es-MX" sz="1500" b="1" dirty="0" err="1" smtClean="0"/>
              <a:t>fell</a:t>
            </a:r>
            <a:r>
              <a:rPr lang="es-MX" sz="1500" b="1" dirty="0" smtClean="0"/>
              <a:t> -10.6 </a:t>
            </a:r>
            <a:r>
              <a:rPr lang="es-MX" sz="1500" b="1" dirty="0" err="1" smtClean="0"/>
              <a:t>percentage</a:t>
            </a:r>
            <a:r>
              <a:rPr lang="es-MX" sz="1500" b="1" dirty="0" smtClean="0"/>
              <a:t>  </a:t>
            </a:r>
            <a:r>
              <a:rPr lang="es-MX" sz="1500" b="1" dirty="0" err="1" smtClean="0"/>
              <a:t>points</a:t>
            </a:r>
            <a:r>
              <a:rPr lang="es-MX" sz="1500" b="1" dirty="0" smtClean="0"/>
              <a:t> and -15.7 in rural </a:t>
            </a:r>
            <a:r>
              <a:rPr lang="es-MX" sz="1500" b="1" dirty="0" err="1" smtClean="0"/>
              <a:t>areas</a:t>
            </a:r>
            <a:endParaRPr lang="es-NI" sz="1500" b="1" dirty="0"/>
          </a:p>
        </p:txBody>
      </p:sp>
      <p:graphicFrame>
        <p:nvGraphicFramePr>
          <p:cNvPr id="14" name="1 Gráfico"/>
          <p:cNvGraphicFramePr>
            <a:graphicFrameLocks noGrp="1"/>
          </p:cNvGraphicFramePr>
          <p:nvPr/>
        </p:nvGraphicFramePr>
        <p:xfrm>
          <a:off x="238125" y="3717032"/>
          <a:ext cx="8667750" cy="285918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34 Tabla"/>
          <p:cNvGraphicFramePr>
            <a:graphicFrameLocks noGrp="1"/>
          </p:cNvGraphicFramePr>
          <p:nvPr/>
        </p:nvGraphicFramePr>
        <p:xfrm>
          <a:off x="2051720" y="5843736"/>
          <a:ext cx="1944216" cy="908680"/>
        </p:xfrm>
        <a:graphic>
          <a:graphicData uri="http://schemas.openxmlformats.org/drawingml/2006/table">
            <a:tbl>
              <a:tblPr firstRow="1">
                <a:tableStyleId>{7DF18680-E054-41AD-8BC1-D1AEF772440D}</a:tableStyleId>
              </a:tblPr>
              <a:tblGrid>
                <a:gridCol w="889509"/>
                <a:gridCol w="1054707"/>
              </a:tblGrid>
              <a:tr h="360040">
                <a:tc gridSpan="2">
                  <a:txBody>
                    <a:bodyPr/>
                    <a:lstStyle/>
                    <a:p>
                      <a:pPr algn="ctr">
                        <a:lnSpc>
                          <a:spcPct val="90000"/>
                        </a:lnSpc>
                      </a:pPr>
                      <a:r>
                        <a:rPr lang="es-NI" sz="1200" dirty="0" smtClean="0"/>
                        <a:t>GINI </a:t>
                      </a:r>
                      <a:r>
                        <a:rPr lang="es-NI" sz="1200" dirty="0" err="1" smtClean="0"/>
                        <a:t>income</a:t>
                      </a:r>
                      <a:r>
                        <a:rPr lang="es-NI" sz="1200" dirty="0" smtClean="0"/>
                        <a:t> Nicaragua</a:t>
                      </a:r>
                      <a:endParaRPr lang="es-NI" sz="1200" b="1" dirty="0">
                        <a:solidFill>
                          <a:schemeClr val="accent6"/>
                        </a:solidFill>
                        <a:latin typeface="Calibri" pitchFamily="34" charset="0"/>
                      </a:endParaRPr>
                    </a:p>
                  </a:txBody>
                  <a:tcPr/>
                </a:tc>
                <a:tc hMerge="1">
                  <a:txBody>
                    <a:bodyPr/>
                    <a:lstStyle/>
                    <a:p>
                      <a:pPr algn="ctr"/>
                      <a:endParaRPr lang="es-NI" dirty="0"/>
                    </a:p>
                  </a:txBody>
                  <a:tcPr/>
                </a:tc>
              </a:tr>
              <a:tr h="267458">
                <a:tc>
                  <a:txBody>
                    <a:bodyPr/>
                    <a:lstStyle/>
                    <a:p>
                      <a:pPr algn="ctr"/>
                      <a:r>
                        <a:rPr lang="es-NI" sz="1200" dirty="0" smtClean="0"/>
                        <a:t>2005</a:t>
                      </a:r>
                      <a:endParaRPr lang="es-NI" sz="1200" b="1" dirty="0">
                        <a:solidFill>
                          <a:schemeClr val="accent6"/>
                        </a:solidFill>
                        <a:latin typeface="Calibri" pitchFamily="34" charset="0"/>
                      </a:endParaRPr>
                    </a:p>
                  </a:txBody>
                  <a:tcPr/>
                </a:tc>
                <a:tc>
                  <a:txBody>
                    <a:bodyPr/>
                    <a:lstStyle/>
                    <a:p>
                      <a:pPr algn="ctr"/>
                      <a:r>
                        <a:rPr lang="es-NI" sz="1200" dirty="0" smtClean="0"/>
                        <a:t>0.51</a:t>
                      </a:r>
                      <a:endParaRPr lang="es-NI" sz="1200" b="1" dirty="0">
                        <a:solidFill>
                          <a:schemeClr val="accent6"/>
                        </a:solidFill>
                        <a:latin typeface="Calibri" pitchFamily="34" charset="0"/>
                      </a:endParaRPr>
                    </a:p>
                  </a:txBody>
                  <a:tcPr/>
                </a:tc>
              </a:tr>
              <a:tr h="267458">
                <a:tc>
                  <a:txBody>
                    <a:bodyPr/>
                    <a:lstStyle/>
                    <a:p>
                      <a:pPr algn="ctr"/>
                      <a:r>
                        <a:rPr lang="es-NI" sz="1200" dirty="0" smtClean="0"/>
                        <a:t>2009</a:t>
                      </a:r>
                      <a:endParaRPr lang="es-NI" sz="1200" b="1" dirty="0">
                        <a:solidFill>
                          <a:schemeClr val="accent6"/>
                        </a:solidFill>
                        <a:latin typeface="Calibri" pitchFamily="34" charset="0"/>
                      </a:endParaRPr>
                    </a:p>
                  </a:txBody>
                  <a:tcPr/>
                </a:tc>
                <a:tc>
                  <a:txBody>
                    <a:bodyPr/>
                    <a:lstStyle/>
                    <a:p>
                      <a:pPr algn="ctr"/>
                      <a:r>
                        <a:rPr lang="es-NI" sz="1200" dirty="0" smtClean="0"/>
                        <a:t>0.46</a:t>
                      </a:r>
                      <a:endParaRPr lang="es-NI" sz="1200" b="1" dirty="0">
                        <a:solidFill>
                          <a:schemeClr val="accent6"/>
                        </a:solidFill>
                        <a:latin typeface="Calibri" pitchFamily="34" charset="0"/>
                      </a:endParaRPr>
                    </a:p>
                  </a:txBody>
                  <a:tcPr/>
                </a:tc>
              </a:tr>
            </a:tbl>
          </a:graphicData>
        </a:graphic>
      </p:graphicFrame>
      <p:graphicFrame>
        <p:nvGraphicFramePr>
          <p:cNvPr id="36" name="Group 84"/>
          <p:cNvGraphicFramePr>
            <a:graphicFrameLocks noGrp="1"/>
          </p:cNvGraphicFramePr>
          <p:nvPr/>
        </p:nvGraphicFramePr>
        <p:xfrm>
          <a:off x="4139952" y="5502736"/>
          <a:ext cx="2304256" cy="1310640"/>
        </p:xfrm>
        <a:graphic>
          <a:graphicData uri="http://schemas.openxmlformats.org/drawingml/2006/table">
            <a:tbl>
              <a:tblPr firstRow="1">
                <a:tableStyleId>{00A15C55-8517-42AA-B614-E9B94910E393}</a:tableStyleId>
              </a:tblPr>
              <a:tblGrid>
                <a:gridCol w="1152128"/>
                <a:gridCol w="1152128"/>
              </a:tblGrid>
              <a:tr h="27349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NI" sz="1200" u="none" strike="noStrike" cap="none" normalizeH="0" baseline="0" dirty="0" smtClean="0">
                          <a:ln>
                            <a:noFill/>
                          </a:ln>
                          <a:effectLst/>
                        </a:rPr>
                        <a:t>GINI </a:t>
                      </a:r>
                      <a:r>
                        <a:rPr kumimoji="0" lang="es-NI" sz="1200" u="none" strike="noStrike" cap="none" normalizeH="0" baseline="0" dirty="0" err="1" smtClean="0">
                          <a:ln>
                            <a:noFill/>
                          </a:ln>
                          <a:effectLst/>
                        </a:rPr>
                        <a:t>consumption</a:t>
                      </a:r>
                      <a:r>
                        <a:rPr kumimoji="0" lang="es-NI" sz="1200" u="none" strike="noStrike" cap="none" normalizeH="0" baseline="0" dirty="0" smtClean="0">
                          <a:ln>
                            <a:noFill/>
                          </a:ln>
                          <a:effectLst/>
                        </a:rPr>
                        <a:t> Nicaragua</a:t>
                      </a:r>
                      <a:endParaRPr kumimoji="0" lang="es-NI" sz="1200" b="1" i="0" u="none" strike="noStrike" cap="none" normalizeH="0" baseline="0" dirty="0" smtClean="0">
                        <a:ln>
                          <a:noFill/>
                        </a:ln>
                        <a:solidFill>
                          <a:schemeClr val="bg1"/>
                        </a:solidFill>
                        <a:effectLst/>
                        <a:latin typeface="Calibri" pitchFamily="34" charset="0"/>
                      </a:endParaRPr>
                    </a:p>
                  </a:txBody>
                  <a:tcPr horzOverflow="overflow"/>
                </a:tc>
                <a:tc hMerge="1">
                  <a:txBody>
                    <a:bodyPr/>
                    <a:lstStyle/>
                    <a:p>
                      <a:endParaRPr lang="es-NI"/>
                    </a:p>
                  </a:txBody>
                  <a:tcPr/>
                </a:tc>
              </a:tr>
              <a:tr h="2461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NI" sz="1100" u="none" strike="noStrike" cap="none" normalizeH="0" baseline="0" smtClean="0">
                          <a:ln>
                            <a:noFill/>
                          </a:ln>
                          <a:effectLst/>
                        </a:rPr>
                        <a:t>2005</a:t>
                      </a:r>
                      <a:endParaRPr kumimoji="0" lang="es-NI" sz="1100" b="0" i="0" u="none" strike="noStrike" cap="none" normalizeH="0" baseline="0" smtClean="0">
                        <a:ln>
                          <a:noFill/>
                        </a:ln>
                        <a:solidFill>
                          <a:srgbClr val="002060"/>
                        </a:solidFill>
                        <a:effectLst/>
                        <a:latin typeface="Calibri"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NI" sz="1100" u="none" strike="noStrike" cap="none" normalizeH="0" baseline="0" dirty="0" smtClean="0">
                          <a:ln>
                            <a:noFill/>
                          </a:ln>
                          <a:effectLst/>
                        </a:rPr>
                        <a:t>0.41*</a:t>
                      </a:r>
                      <a:endParaRPr kumimoji="0" lang="es-NI" sz="1100" b="0" i="0" u="none" strike="noStrike" cap="none" normalizeH="0" baseline="0" dirty="0" smtClean="0">
                        <a:ln>
                          <a:noFill/>
                        </a:ln>
                        <a:solidFill>
                          <a:srgbClr val="002060"/>
                        </a:solidFill>
                        <a:effectLst/>
                        <a:latin typeface="Calibri" pitchFamily="34" charset="0"/>
                      </a:endParaRPr>
                    </a:p>
                  </a:txBody>
                  <a:tcPr horzOverflow="overflow"/>
                </a:tc>
              </a:tr>
              <a:tr h="2461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NI" sz="1100" u="none" strike="noStrike" cap="none" normalizeH="0" baseline="0" smtClean="0">
                          <a:ln>
                            <a:noFill/>
                          </a:ln>
                          <a:effectLst/>
                        </a:rPr>
                        <a:t>2009</a:t>
                      </a:r>
                      <a:endParaRPr kumimoji="0" lang="es-NI" sz="1100" b="0" i="0" u="none" strike="noStrike" cap="none" normalizeH="0" baseline="0" smtClean="0">
                        <a:ln>
                          <a:noFill/>
                        </a:ln>
                        <a:solidFill>
                          <a:srgbClr val="002060"/>
                        </a:solidFill>
                        <a:effectLst/>
                        <a:latin typeface="Calibri"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NI" sz="1100" u="none" strike="noStrike" cap="none" normalizeH="0" baseline="0" dirty="0" smtClean="0">
                          <a:ln>
                            <a:noFill/>
                          </a:ln>
                          <a:effectLst/>
                        </a:rPr>
                        <a:t>0.37*</a:t>
                      </a:r>
                      <a:endParaRPr kumimoji="0" lang="es-NI" sz="1100" b="0" i="0" u="none" strike="noStrike" cap="none" normalizeH="0" baseline="0" dirty="0" smtClean="0">
                        <a:ln>
                          <a:noFill/>
                        </a:ln>
                        <a:solidFill>
                          <a:srgbClr val="002060"/>
                        </a:solidFill>
                        <a:effectLst/>
                        <a:latin typeface="Calibri" pitchFamily="34" charset="0"/>
                      </a:endParaRPr>
                    </a:p>
                  </a:txBody>
                  <a:tcPr horzOverflow="overflow"/>
                </a:tc>
              </a:tr>
              <a:tr h="2461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NI" sz="1100" u="none" strike="noStrike" cap="none" normalizeH="0" baseline="0" dirty="0" smtClean="0">
                          <a:ln>
                            <a:noFill/>
                          </a:ln>
                          <a:effectLst/>
                        </a:rPr>
                        <a:t>2010</a:t>
                      </a:r>
                      <a:endParaRPr kumimoji="0" lang="es-NI" sz="1100" b="0" i="0" u="none" strike="noStrike" cap="none" normalizeH="0" baseline="0" dirty="0" smtClean="0">
                        <a:ln>
                          <a:noFill/>
                        </a:ln>
                        <a:solidFill>
                          <a:srgbClr val="002060"/>
                        </a:solidFill>
                        <a:effectLst/>
                        <a:latin typeface="Calibri"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NI" sz="1100" u="none" strike="noStrike" cap="none" normalizeH="0" baseline="0" dirty="0" smtClean="0">
                          <a:ln>
                            <a:noFill/>
                          </a:ln>
                          <a:effectLst/>
                        </a:rPr>
                        <a:t>0.35**</a:t>
                      </a:r>
                      <a:endParaRPr kumimoji="0" lang="es-NI" sz="1100" b="0" i="0" u="none" strike="noStrike" cap="none" normalizeH="0" baseline="0" dirty="0" smtClean="0">
                        <a:ln>
                          <a:noFill/>
                        </a:ln>
                        <a:solidFill>
                          <a:srgbClr val="002060"/>
                        </a:solidFill>
                        <a:effectLst/>
                        <a:latin typeface="Calibri" pitchFamily="34" charset="0"/>
                      </a:endParaRPr>
                    </a:p>
                  </a:txBody>
                  <a:tcPr horzOverflow="overflow"/>
                </a:tc>
              </a:tr>
              <a:tr h="2461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NI" sz="1100" u="none" strike="noStrike" cap="none" normalizeH="0" baseline="0" dirty="0" smtClean="0">
                          <a:ln>
                            <a:noFill/>
                          </a:ln>
                          <a:effectLst/>
                        </a:rPr>
                        <a:t>2011</a:t>
                      </a:r>
                      <a:endParaRPr kumimoji="0" lang="es-NI" sz="1100" b="0" i="0" u="none" strike="noStrike" cap="none" normalizeH="0" baseline="0" dirty="0" smtClean="0">
                        <a:ln>
                          <a:noFill/>
                        </a:ln>
                        <a:solidFill>
                          <a:srgbClr val="002060"/>
                        </a:solidFill>
                        <a:effectLst/>
                        <a:latin typeface="Calibri"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NI" sz="1100" u="none" strike="noStrike" cap="none" normalizeH="0" baseline="0" dirty="0" smtClean="0">
                          <a:ln>
                            <a:noFill/>
                          </a:ln>
                          <a:effectLst/>
                        </a:rPr>
                        <a:t>0.34**</a:t>
                      </a:r>
                      <a:endParaRPr kumimoji="0" lang="es-NI" sz="1100" b="0" i="0" u="none" strike="noStrike" cap="none" normalizeH="0" baseline="0" dirty="0" smtClean="0">
                        <a:ln>
                          <a:noFill/>
                        </a:ln>
                        <a:solidFill>
                          <a:srgbClr val="002060"/>
                        </a:solidFill>
                        <a:effectLst/>
                        <a:latin typeface="Calibri" pitchFamily="34" charset="0"/>
                      </a:endParaRPr>
                    </a:p>
                  </a:txBody>
                  <a:tcPr horzOverflow="overflow"/>
                </a:tc>
              </a:tr>
            </a:tbl>
          </a:graphicData>
        </a:graphic>
      </p:graphicFrame>
    </p:spTree>
    <p:extLst>
      <p:ext uri="{BB962C8B-B14F-4D97-AF65-F5344CB8AC3E}">
        <p14:creationId xmlns:p14="http://schemas.microsoft.com/office/powerpoint/2010/main" val="13851992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1192282494"/>
              </p:ext>
            </p:extLst>
          </p:nvPr>
        </p:nvGraphicFramePr>
        <p:xfrm>
          <a:off x="0" y="128826"/>
          <a:ext cx="576064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Rectángulo"/>
          <p:cNvSpPr/>
          <p:nvPr/>
        </p:nvSpPr>
        <p:spPr>
          <a:xfrm>
            <a:off x="4283968" y="1846566"/>
            <a:ext cx="4752528" cy="646313"/>
          </a:xfrm>
          <a:prstGeom prst="rect">
            <a:avLst/>
          </a:prstGeom>
        </p:spPr>
        <p:style>
          <a:lnRef idx="2">
            <a:schemeClr val="accent3"/>
          </a:lnRef>
          <a:fillRef idx="1">
            <a:schemeClr val="lt1"/>
          </a:fillRef>
          <a:effectRef idx="0">
            <a:schemeClr val="accent3"/>
          </a:effectRef>
          <a:fontRef idx="minor">
            <a:schemeClr val="dk1"/>
          </a:fontRef>
        </p:style>
        <p:txBody>
          <a:bodyPr wrap="square" lIns="91421" tIns="45711" rIns="91421" bIns="45711">
            <a:spAutoFit/>
          </a:bodyPr>
          <a:lstStyle/>
          <a:p>
            <a:r>
              <a:rPr lang="en-US" b="1" dirty="0"/>
              <a:t>C</a:t>
            </a:r>
            <a:r>
              <a:rPr lang="en-US" b="1" dirty="0" smtClean="0"/>
              <a:t>onsumes </a:t>
            </a:r>
            <a:r>
              <a:rPr lang="en-US" b="1" dirty="0"/>
              <a:t>approximately </a:t>
            </a:r>
            <a:r>
              <a:rPr lang="en-US" b="1" dirty="0" smtClean="0"/>
              <a:t>35% less </a:t>
            </a:r>
            <a:r>
              <a:rPr lang="en-US" b="1" dirty="0"/>
              <a:t>fuel per container than the 13,100 TEU vessels</a:t>
            </a:r>
            <a:endParaRPr lang="es-NI" b="1" dirty="0"/>
          </a:p>
        </p:txBody>
      </p:sp>
      <p:sp>
        <p:nvSpPr>
          <p:cNvPr id="9" name="8 Rectángulo"/>
          <p:cNvSpPr/>
          <p:nvPr/>
        </p:nvSpPr>
        <p:spPr>
          <a:xfrm>
            <a:off x="4283968" y="849486"/>
            <a:ext cx="4752528" cy="1015644"/>
          </a:xfrm>
          <a:prstGeom prst="rect">
            <a:avLst/>
          </a:prstGeom>
        </p:spPr>
        <p:style>
          <a:lnRef idx="2">
            <a:schemeClr val="accent3"/>
          </a:lnRef>
          <a:fillRef idx="1">
            <a:schemeClr val="lt1"/>
          </a:fillRef>
          <a:effectRef idx="0">
            <a:schemeClr val="accent3"/>
          </a:effectRef>
          <a:fontRef idx="minor">
            <a:schemeClr val="dk1"/>
          </a:fontRef>
        </p:style>
        <p:txBody>
          <a:bodyPr wrap="square" lIns="91421" tIns="45711" rIns="91421" bIns="45711">
            <a:spAutoFit/>
          </a:bodyPr>
          <a:lstStyle/>
          <a:p>
            <a:r>
              <a:rPr lang="en-US" sz="2000" b="1" dirty="0">
                <a:solidFill>
                  <a:srgbClr val="FF0000"/>
                </a:solidFill>
              </a:rPr>
              <a:t>Reduce CO2 emissions by 50% per twenty-foot-equivalent units (TEU), compared to industry average on the Asia-Europe trade.</a:t>
            </a:r>
            <a:endParaRPr lang="es-NI" sz="2000" dirty="0">
              <a:solidFill>
                <a:srgbClr val="FF0000"/>
              </a:solidFill>
            </a:endParaRPr>
          </a:p>
        </p:txBody>
      </p:sp>
      <p:sp>
        <p:nvSpPr>
          <p:cNvPr id="11" name="10 Rectángulo"/>
          <p:cNvSpPr/>
          <p:nvPr/>
        </p:nvSpPr>
        <p:spPr>
          <a:xfrm>
            <a:off x="0" y="128827"/>
            <a:ext cx="3323012" cy="1015644"/>
          </a:xfrm>
          <a:prstGeom prst="rect">
            <a:avLst/>
          </a:prstGeom>
        </p:spPr>
        <p:txBody>
          <a:bodyPr wrap="square" lIns="91421" tIns="45711" rIns="91421" bIns="45711">
            <a:spAutoFit/>
          </a:bodyPr>
          <a:lstStyle/>
          <a:p>
            <a:pPr algn="ctr"/>
            <a:r>
              <a:rPr lang="es-NI" sz="2000" b="1" dirty="0">
                <a:solidFill>
                  <a:schemeClr val="tx2"/>
                </a:solidFill>
              </a:rPr>
              <a:t>EEE VESSELS </a:t>
            </a:r>
            <a:r>
              <a:rPr lang="es-NI" sz="2000" b="1" dirty="0" smtClean="0">
                <a:solidFill>
                  <a:schemeClr val="tx2"/>
                </a:solidFill>
              </a:rPr>
              <a:t>REDUCE TRASNPORT COSTS AND  </a:t>
            </a:r>
            <a:r>
              <a:rPr lang="es-NI" sz="2000" b="1" dirty="0">
                <a:solidFill>
                  <a:schemeClr val="tx2"/>
                </a:solidFill>
              </a:rPr>
              <a:t>CO2 EMISSIONS</a:t>
            </a:r>
            <a:endParaRPr lang="es-NI" sz="2000" dirty="0">
              <a:solidFill>
                <a:schemeClr val="tx2"/>
              </a:solidFill>
            </a:endParaRPr>
          </a:p>
        </p:txBody>
      </p:sp>
      <p:sp>
        <p:nvSpPr>
          <p:cNvPr id="19" name="18 Rectángulo"/>
          <p:cNvSpPr/>
          <p:nvPr/>
        </p:nvSpPr>
        <p:spPr>
          <a:xfrm>
            <a:off x="4283968" y="2492896"/>
            <a:ext cx="4786554" cy="646313"/>
          </a:xfrm>
          <a:prstGeom prst="rect">
            <a:avLst/>
          </a:prstGeom>
        </p:spPr>
        <p:style>
          <a:lnRef idx="2">
            <a:schemeClr val="accent3"/>
          </a:lnRef>
          <a:fillRef idx="1">
            <a:schemeClr val="lt1"/>
          </a:fillRef>
          <a:effectRef idx="0">
            <a:schemeClr val="accent3"/>
          </a:effectRef>
          <a:fontRef idx="minor">
            <a:schemeClr val="dk1"/>
          </a:fontRef>
        </p:style>
        <p:txBody>
          <a:bodyPr wrap="square" lIns="91421" tIns="45711" rIns="91421" bIns="45711">
            <a:spAutoFit/>
          </a:bodyPr>
          <a:lstStyle/>
          <a:p>
            <a:r>
              <a:rPr lang="es-NI" b="1" dirty="0" err="1"/>
              <a:t>E</a:t>
            </a:r>
            <a:r>
              <a:rPr lang="es-NI" b="1" dirty="0" err="1" smtClean="0"/>
              <a:t>mits</a:t>
            </a:r>
            <a:r>
              <a:rPr lang="es-NI" b="1" dirty="0" smtClean="0"/>
              <a:t> </a:t>
            </a:r>
            <a:r>
              <a:rPr lang="es-NI" b="1" dirty="0" err="1"/>
              <a:t>less</a:t>
            </a:r>
            <a:r>
              <a:rPr lang="es-NI" b="1" dirty="0"/>
              <a:t> </a:t>
            </a:r>
            <a:r>
              <a:rPr lang="es-NI" b="1" dirty="0" err="1"/>
              <a:t>grams</a:t>
            </a:r>
            <a:r>
              <a:rPr lang="es-NI" b="1" dirty="0"/>
              <a:t> of CO2/ton km </a:t>
            </a:r>
            <a:r>
              <a:rPr lang="es-NI" b="1" dirty="0" err="1"/>
              <a:t>than</a:t>
            </a:r>
            <a:r>
              <a:rPr lang="es-NI" b="1" dirty="0"/>
              <a:t> </a:t>
            </a:r>
            <a:r>
              <a:rPr lang="es-NI" b="1" dirty="0" err="1"/>
              <a:t>other</a:t>
            </a:r>
            <a:r>
              <a:rPr lang="es-NI" b="1" dirty="0"/>
              <a:t> </a:t>
            </a:r>
            <a:r>
              <a:rPr lang="es-NI" b="1" dirty="0" err="1" smtClean="0"/>
              <a:t>forms</a:t>
            </a:r>
            <a:r>
              <a:rPr lang="es-NI" b="1" dirty="0" smtClean="0"/>
              <a:t> of </a:t>
            </a:r>
            <a:r>
              <a:rPr lang="es-NI" b="1" dirty="0" err="1" smtClean="0"/>
              <a:t>transport</a:t>
            </a:r>
            <a:endParaRPr lang="es-NI" dirty="0"/>
          </a:p>
        </p:txBody>
      </p:sp>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429001"/>
            <a:ext cx="9144000" cy="342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23 Flecha abajo"/>
          <p:cNvSpPr/>
          <p:nvPr/>
        </p:nvSpPr>
        <p:spPr>
          <a:xfrm>
            <a:off x="7164288" y="3140969"/>
            <a:ext cx="288032" cy="430307"/>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s-NI"/>
          </a:p>
        </p:txBody>
      </p:sp>
      <p:sp>
        <p:nvSpPr>
          <p:cNvPr id="10" name="9 Marcador de número de diapositiva"/>
          <p:cNvSpPr>
            <a:spLocks noGrp="1"/>
          </p:cNvSpPr>
          <p:nvPr>
            <p:ph type="sldNum" sz="quarter" idx="12"/>
          </p:nvPr>
        </p:nvSpPr>
        <p:spPr/>
        <p:txBody>
          <a:bodyPr/>
          <a:lstStyle/>
          <a:p>
            <a:fld id="{585D2EFA-1F26-4487-98F7-82E15974CC88}" type="slidenum">
              <a:rPr lang="es-ES" smtClean="0"/>
              <a:pPr/>
              <a:t>50</a:t>
            </a:fld>
            <a:endParaRPr lang="es-ES"/>
          </a:p>
        </p:txBody>
      </p:sp>
      <p:sp>
        <p:nvSpPr>
          <p:cNvPr id="13" name="12 CuadroTexto"/>
          <p:cNvSpPr txBox="1"/>
          <p:nvPr/>
        </p:nvSpPr>
        <p:spPr>
          <a:xfrm>
            <a:off x="3563368" y="190381"/>
            <a:ext cx="5472608" cy="646313"/>
          </a:xfrm>
          <a:prstGeom prst="rect">
            <a:avLst/>
          </a:prstGeom>
        </p:spPr>
        <p:style>
          <a:lnRef idx="2">
            <a:schemeClr val="accent3"/>
          </a:lnRef>
          <a:fillRef idx="1">
            <a:schemeClr val="lt1"/>
          </a:fillRef>
          <a:effectRef idx="0">
            <a:schemeClr val="accent3"/>
          </a:effectRef>
          <a:fontRef idx="minor">
            <a:schemeClr val="dk1"/>
          </a:fontRef>
        </p:style>
        <p:txBody>
          <a:bodyPr wrap="square" lIns="91421" tIns="45711" rIns="91421" bIns="45711">
            <a:spAutoFit/>
          </a:bodyPr>
          <a:lstStyle>
            <a:defPPr>
              <a:defRPr lang="es-NI"/>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just"/>
            <a:r>
              <a:rPr lang="es-NI" dirty="0"/>
              <a:t>400 </a:t>
            </a:r>
            <a:r>
              <a:rPr lang="es-NI" dirty="0" err="1"/>
              <a:t>meters</a:t>
            </a:r>
            <a:r>
              <a:rPr lang="es-NI" dirty="0"/>
              <a:t> </a:t>
            </a:r>
            <a:r>
              <a:rPr lang="es-NI" dirty="0" err="1"/>
              <a:t>long</a:t>
            </a:r>
            <a:r>
              <a:rPr lang="es-NI" dirty="0"/>
              <a:t>, 59 </a:t>
            </a:r>
            <a:r>
              <a:rPr lang="es-NI" dirty="0" err="1"/>
              <a:t>meters</a:t>
            </a:r>
            <a:r>
              <a:rPr lang="es-NI" dirty="0"/>
              <a:t> </a:t>
            </a:r>
            <a:r>
              <a:rPr lang="es-NI" dirty="0" err="1"/>
              <a:t>wide</a:t>
            </a:r>
            <a:r>
              <a:rPr lang="es-NI" dirty="0"/>
              <a:t> y 73 </a:t>
            </a:r>
            <a:r>
              <a:rPr lang="es-NI" dirty="0" err="1"/>
              <a:t>meters</a:t>
            </a:r>
            <a:r>
              <a:rPr lang="es-NI" dirty="0"/>
              <a:t> </a:t>
            </a:r>
            <a:r>
              <a:rPr lang="es-NI" dirty="0" err="1"/>
              <a:t>high</a:t>
            </a:r>
            <a:r>
              <a:rPr lang="es-NI" dirty="0"/>
              <a:t>, 12.6 </a:t>
            </a:r>
            <a:r>
              <a:rPr lang="es-NI" dirty="0" err="1"/>
              <a:t>meters</a:t>
            </a:r>
            <a:r>
              <a:rPr lang="es-NI" dirty="0"/>
              <a:t> </a:t>
            </a:r>
            <a:r>
              <a:rPr lang="es-NI" dirty="0" err="1"/>
              <a:t>deep</a:t>
            </a:r>
            <a:endParaRPr lang="es-NI" dirty="0"/>
          </a:p>
        </p:txBody>
      </p:sp>
      <p:sp>
        <p:nvSpPr>
          <p:cNvPr id="14" name="13 Rectángulo"/>
          <p:cNvSpPr/>
          <p:nvPr/>
        </p:nvSpPr>
        <p:spPr>
          <a:xfrm>
            <a:off x="395536" y="2636912"/>
            <a:ext cx="3528392" cy="792795"/>
          </a:xfrm>
          <a:prstGeom prst="rect">
            <a:avLst/>
          </a:prstGeom>
          <a:solidFill>
            <a:srgbClr val="FFCCCC"/>
          </a:solidFill>
          <a:ln>
            <a:noFill/>
          </a:ln>
        </p:spPr>
        <p:style>
          <a:lnRef idx="1">
            <a:schemeClr val="accent4"/>
          </a:lnRef>
          <a:fillRef idx="2">
            <a:schemeClr val="accent4"/>
          </a:fillRef>
          <a:effectRef idx="1">
            <a:schemeClr val="accent4"/>
          </a:effectRef>
          <a:fontRef idx="minor">
            <a:schemeClr val="dk1"/>
          </a:fontRef>
        </p:style>
        <p:txBody>
          <a:bodyPr lIns="91421" tIns="45711" rIns="91421" bIns="45711" rtlCol="0" anchor="ctr"/>
          <a:lstStyle/>
          <a:p>
            <a:pPr algn="ctr"/>
            <a:r>
              <a:rPr lang="es-NI" b="1" dirty="0" smtClean="0">
                <a:solidFill>
                  <a:srgbClr val="C00000"/>
                </a:solidFill>
              </a:rPr>
              <a:t>UP TO 30</a:t>
            </a:r>
            <a:r>
              <a:rPr lang="es-NI" b="1" dirty="0">
                <a:solidFill>
                  <a:srgbClr val="C00000"/>
                </a:solidFill>
              </a:rPr>
              <a:t>% REDUCTION IN COST OF METRIC TONNE SHIPPED</a:t>
            </a:r>
          </a:p>
        </p:txBody>
      </p:sp>
    </p:spTree>
    <p:extLst>
      <p:ext uri="{BB962C8B-B14F-4D97-AF65-F5344CB8AC3E}">
        <p14:creationId xmlns:p14="http://schemas.microsoft.com/office/powerpoint/2010/main" val="13489736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3284984"/>
            <a:ext cx="4392488"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http://img.nauticexpo.com/images_ne/photo-g/container-ship-cargo-ship-super-post-panamax-30890-30897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692696"/>
            <a:ext cx="4013180" cy="2761612"/>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187624" y="116632"/>
            <a:ext cx="7200800" cy="461665"/>
          </a:xfrm>
          <a:prstGeom prst="rect">
            <a:avLst/>
          </a:prstGeom>
          <a:noFill/>
        </p:spPr>
        <p:txBody>
          <a:bodyPr wrap="square" rtlCol="0">
            <a:spAutoFit/>
          </a:bodyPr>
          <a:lstStyle/>
          <a:p>
            <a:pPr algn="ctr"/>
            <a:r>
              <a:rPr lang="en-US" sz="2400" b="1" dirty="0">
                <a:solidFill>
                  <a:schemeClr val="tx2"/>
                </a:solidFill>
              </a:rPr>
              <a:t>The largest ships in the world</a:t>
            </a:r>
            <a:endParaRPr lang="es-NI" sz="2400" b="1" dirty="0">
              <a:solidFill>
                <a:schemeClr val="tx2"/>
              </a:solidFill>
            </a:endParaRPr>
          </a:p>
        </p:txBody>
      </p:sp>
      <p:sp>
        <p:nvSpPr>
          <p:cNvPr id="3" name="2 CuadroTexto"/>
          <p:cNvSpPr txBox="1"/>
          <p:nvPr/>
        </p:nvSpPr>
        <p:spPr>
          <a:xfrm>
            <a:off x="4168755" y="1098610"/>
            <a:ext cx="5011757" cy="1754326"/>
          </a:xfrm>
          <a:prstGeom prst="rect">
            <a:avLst/>
          </a:prstGeom>
          <a:noFill/>
        </p:spPr>
        <p:txBody>
          <a:bodyPr wrap="square" rtlCol="0">
            <a:spAutoFit/>
          </a:bodyPr>
          <a:lstStyle/>
          <a:p>
            <a:pPr marL="342900" indent="-342900">
              <a:buAutoNum type="arabicPeriod"/>
            </a:pPr>
            <a:r>
              <a:rPr lang="es-NI" b="1" dirty="0" smtClean="0"/>
              <a:t>MSC «OSCAR» (</a:t>
            </a:r>
            <a:r>
              <a:rPr lang="es-NI" b="1" dirty="0" err="1" smtClean="0"/>
              <a:t>January</a:t>
            </a:r>
            <a:r>
              <a:rPr lang="es-NI" b="1" dirty="0" smtClean="0"/>
              <a:t> 2015)</a:t>
            </a:r>
          </a:p>
          <a:p>
            <a:pPr marL="800100" lvl="1" indent="-342900">
              <a:buFont typeface="Arial" pitchFamily="34" charset="0"/>
              <a:buChar char="•"/>
            </a:pPr>
            <a:r>
              <a:rPr lang="en-US" dirty="0"/>
              <a:t>Capacity: 19.224 TEU</a:t>
            </a:r>
          </a:p>
          <a:p>
            <a:pPr marL="800100" lvl="1" indent="-342900">
              <a:buFont typeface="Arial" pitchFamily="34" charset="0"/>
              <a:buChar char="•"/>
            </a:pPr>
            <a:r>
              <a:rPr lang="en-US" dirty="0"/>
              <a:t>395.4 m. in length</a:t>
            </a:r>
          </a:p>
          <a:p>
            <a:pPr marL="800100" lvl="1" indent="-342900">
              <a:buFont typeface="Arial" pitchFamily="34" charset="0"/>
              <a:buChar char="•"/>
            </a:pPr>
            <a:r>
              <a:rPr lang="en-US" dirty="0"/>
              <a:t>59m </a:t>
            </a:r>
            <a:r>
              <a:rPr lang="en-US" dirty="0" smtClean="0"/>
              <a:t>breadth</a:t>
            </a:r>
            <a:endParaRPr lang="en-US" dirty="0"/>
          </a:p>
          <a:p>
            <a:pPr marL="800100" lvl="1" indent="-342900">
              <a:buFont typeface="Arial" pitchFamily="34" charset="0"/>
              <a:buChar char="•"/>
            </a:pPr>
            <a:r>
              <a:rPr lang="en-US" dirty="0"/>
              <a:t>16m depth</a:t>
            </a:r>
            <a:endParaRPr lang="es-NI" dirty="0" smtClean="0"/>
          </a:p>
          <a:p>
            <a:r>
              <a:rPr lang="es-NI" dirty="0" err="1" smtClean="0"/>
              <a:t>Property</a:t>
            </a:r>
            <a:r>
              <a:rPr lang="es-NI" dirty="0" smtClean="0"/>
              <a:t> of </a:t>
            </a:r>
            <a:r>
              <a:rPr lang="es-NI" b="1" dirty="0" err="1" smtClean="0"/>
              <a:t>China’s</a:t>
            </a:r>
            <a:r>
              <a:rPr lang="es-NI" b="1" dirty="0" smtClean="0"/>
              <a:t> Bank of </a:t>
            </a:r>
            <a:r>
              <a:rPr lang="es-NI" b="1" dirty="0" err="1" smtClean="0"/>
              <a:t>Communications</a:t>
            </a:r>
            <a:endParaRPr lang="es-NI" b="1" dirty="0" smtClean="0"/>
          </a:p>
        </p:txBody>
      </p:sp>
      <p:sp>
        <p:nvSpPr>
          <p:cNvPr id="8" name="7 CuadroTexto"/>
          <p:cNvSpPr txBox="1"/>
          <p:nvPr/>
        </p:nvSpPr>
        <p:spPr>
          <a:xfrm>
            <a:off x="0" y="3573016"/>
            <a:ext cx="4644008" cy="2308324"/>
          </a:xfrm>
          <a:prstGeom prst="rect">
            <a:avLst/>
          </a:prstGeom>
          <a:noFill/>
        </p:spPr>
        <p:txBody>
          <a:bodyPr wrap="square" rtlCol="0">
            <a:spAutoFit/>
          </a:bodyPr>
          <a:lstStyle/>
          <a:p>
            <a:r>
              <a:rPr lang="es-NI" b="1" dirty="0" smtClean="0"/>
              <a:t>2.   CSCL GLOBE (</a:t>
            </a:r>
            <a:r>
              <a:rPr lang="es-NI" b="1" dirty="0" err="1" smtClean="0"/>
              <a:t>December</a:t>
            </a:r>
            <a:r>
              <a:rPr lang="es-NI" b="1" dirty="0" smtClean="0"/>
              <a:t> 2014)</a:t>
            </a:r>
          </a:p>
          <a:p>
            <a:pPr marL="800100" lvl="1" indent="-342900">
              <a:buFont typeface="Arial" pitchFamily="34" charset="0"/>
              <a:buChar char="•"/>
            </a:pPr>
            <a:r>
              <a:rPr lang="es-NI" dirty="0" smtClean="0"/>
              <a:t>Capacity:19,100 TEU</a:t>
            </a:r>
          </a:p>
          <a:p>
            <a:pPr marL="800100" lvl="1" indent="-342900">
              <a:buFont typeface="Arial" pitchFamily="34" charset="0"/>
              <a:buChar char="•"/>
            </a:pPr>
            <a:r>
              <a:rPr lang="es-NI" dirty="0" smtClean="0"/>
              <a:t> 400 m. in </a:t>
            </a:r>
            <a:r>
              <a:rPr lang="es-NI" dirty="0" err="1" smtClean="0"/>
              <a:t>length</a:t>
            </a:r>
            <a:endParaRPr lang="es-NI" dirty="0" smtClean="0"/>
          </a:p>
          <a:p>
            <a:pPr marL="800100" lvl="1" indent="-342900">
              <a:buFont typeface="Arial" pitchFamily="34" charset="0"/>
              <a:buChar char="•"/>
            </a:pPr>
            <a:r>
              <a:rPr lang="es-NI" dirty="0" smtClean="0"/>
              <a:t>58.6 m </a:t>
            </a:r>
            <a:r>
              <a:rPr lang="es-NI" dirty="0" err="1" smtClean="0"/>
              <a:t>breadth</a:t>
            </a:r>
            <a:endParaRPr lang="es-NI" dirty="0" smtClean="0"/>
          </a:p>
          <a:p>
            <a:pPr marL="800100" lvl="1" indent="-342900">
              <a:buFont typeface="Arial" pitchFamily="34" charset="0"/>
              <a:buChar char="•"/>
            </a:pPr>
            <a:r>
              <a:rPr lang="es-NI" dirty="0" smtClean="0"/>
              <a:t>15m </a:t>
            </a:r>
            <a:r>
              <a:rPr lang="es-NI" dirty="0" err="1" smtClean="0"/>
              <a:t>depth</a:t>
            </a:r>
            <a:endParaRPr lang="es-NI" dirty="0" smtClean="0"/>
          </a:p>
          <a:p>
            <a:pPr marL="800100" lvl="1" indent="-342900">
              <a:buFont typeface="Arial" pitchFamily="34" charset="0"/>
              <a:buChar char="•"/>
            </a:pPr>
            <a:r>
              <a:rPr lang="en-US" dirty="0"/>
              <a:t>Consumes 20% less energy than a ship of 10,000 TEUs</a:t>
            </a:r>
            <a:endParaRPr lang="es-NI" dirty="0" smtClean="0"/>
          </a:p>
          <a:p>
            <a:r>
              <a:rPr lang="es-NI" dirty="0" err="1" smtClean="0"/>
              <a:t>Property</a:t>
            </a:r>
            <a:r>
              <a:rPr lang="es-NI" dirty="0" smtClean="0"/>
              <a:t> of </a:t>
            </a:r>
            <a:r>
              <a:rPr lang="es-NI" b="1" dirty="0" smtClean="0"/>
              <a:t>China </a:t>
            </a:r>
            <a:r>
              <a:rPr lang="es-NI" b="1" dirty="0" err="1" smtClean="0"/>
              <a:t>Shipping</a:t>
            </a:r>
            <a:r>
              <a:rPr lang="es-NI" b="1" dirty="0" smtClean="0"/>
              <a:t> Container </a:t>
            </a:r>
            <a:r>
              <a:rPr lang="es-NI" b="1" dirty="0" err="1" smtClean="0"/>
              <a:t>Lines</a:t>
            </a:r>
            <a:endParaRPr lang="es-NI" dirty="0" smtClean="0"/>
          </a:p>
        </p:txBody>
      </p:sp>
      <p:sp>
        <p:nvSpPr>
          <p:cNvPr id="4" name="3 CuadroTexto"/>
          <p:cNvSpPr txBox="1"/>
          <p:nvPr/>
        </p:nvSpPr>
        <p:spPr>
          <a:xfrm>
            <a:off x="155575" y="6165304"/>
            <a:ext cx="8664897"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a:t>MAERSK LINE </a:t>
            </a:r>
            <a:r>
              <a:rPr lang="en-US" b="1" dirty="0" smtClean="0"/>
              <a:t>(Triple E’s owner) </a:t>
            </a:r>
            <a:r>
              <a:rPr lang="en-US" b="1" dirty="0"/>
              <a:t>plans to build six ships of 19,000 TEU by 2017</a:t>
            </a:r>
            <a:endParaRPr lang="es-NI" b="1" dirty="0"/>
          </a:p>
        </p:txBody>
      </p:sp>
    </p:spTree>
    <p:extLst>
      <p:ext uri="{BB962C8B-B14F-4D97-AF65-F5344CB8AC3E}">
        <p14:creationId xmlns:p14="http://schemas.microsoft.com/office/powerpoint/2010/main" val="38684144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Título"/>
          <p:cNvSpPr>
            <a:spLocks noGrp="1"/>
          </p:cNvSpPr>
          <p:nvPr>
            <p:ph type="title"/>
          </p:nvPr>
        </p:nvSpPr>
        <p:spPr>
          <a:xfrm>
            <a:off x="179512" y="116632"/>
            <a:ext cx="8784976" cy="792088"/>
          </a:xfrm>
        </p:spPr>
        <p:txBody>
          <a:bodyPr>
            <a:noAutofit/>
          </a:bodyPr>
          <a:lstStyle/>
          <a:p>
            <a:r>
              <a:rPr lang="en-US" sz="2900" b="1" dirty="0">
                <a:solidFill>
                  <a:srgbClr val="002060"/>
                </a:solidFill>
                <a:effectLst>
                  <a:outerShdw blurRad="38100" dist="38100" dir="2700000" algn="tl">
                    <a:srgbClr val="000000">
                      <a:alpha val="43137"/>
                    </a:srgbClr>
                  </a:outerShdw>
                </a:effectLst>
                <a:latin typeface="Corbel" pitchFamily="34" charset="0"/>
              </a:rPr>
              <a:t>SOME OF THE WORLD'S LARGEST SHIPYARD</a:t>
            </a:r>
            <a:endParaRPr lang="es-ES" sz="2900" b="1" dirty="0">
              <a:solidFill>
                <a:srgbClr val="002060"/>
              </a:solidFill>
              <a:effectLst>
                <a:outerShdw blurRad="38100" dist="38100" dir="2700000" algn="tl">
                  <a:srgbClr val="000000">
                    <a:alpha val="43137"/>
                  </a:srgbClr>
                </a:outerShdw>
              </a:effectLst>
              <a:latin typeface="Corbel" pitchFamily="34" charset="0"/>
            </a:endParaRPr>
          </a:p>
        </p:txBody>
      </p:sp>
      <p:grpSp>
        <p:nvGrpSpPr>
          <p:cNvPr id="2" name="44 Grupo"/>
          <p:cNvGrpSpPr/>
          <p:nvPr/>
        </p:nvGrpSpPr>
        <p:grpSpPr>
          <a:xfrm>
            <a:off x="177263" y="1052736"/>
            <a:ext cx="7563089" cy="5378197"/>
            <a:chOff x="62499" y="1147147"/>
            <a:chExt cx="7563089" cy="5378197"/>
          </a:xfrm>
        </p:grpSpPr>
        <p:pic>
          <p:nvPicPr>
            <p:cNvPr id="1026" name="Picture 2"/>
            <p:cNvPicPr>
              <a:picLocks noChangeAspect="1" noChangeArrowheads="1"/>
            </p:cNvPicPr>
            <p:nvPr/>
          </p:nvPicPr>
          <p:blipFill>
            <a:blip r:embed="rId2" cstate="print"/>
            <a:srcRect l="22718" t="4546" r="17692" b="27654"/>
            <a:stretch>
              <a:fillRect/>
            </a:stretch>
          </p:blipFill>
          <p:spPr bwMode="auto">
            <a:xfrm>
              <a:off x="62499" y="1147147"/>
              <a:ext cx="7563089" cy="537819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050" name="Picture 26" descr="http://nippon.zaidan.info/seikabutsu/2006/00382/images/050_01.jpg"/>
            <p:cNvPicPr>
              <a:picLocks noChangeAspect="1" noChangeArrowheads="1"/>
            </p:cNvPicPr>
            <p:nvPr/>
          </p:nvPicPr>
          <p:blipFill>
            <a:blip r:embed="rId3" cstate="print"/>
            <a:srcRect/>
            <a:stretch>
              <a:fillRect/>
            </a:stretch>
          </p:blipFill>
          <p:spPr bwMode="auto">
            <a:xfrm>
              <a:off x="5105308" y="3811443"/>
              <a:ext cx="540000" cy="545400"/>
            </a:xfrm>
            <a:prstGeom prst="rect">
              <a:avLst/>
            </a:prstGeom>
            <a:noFill/>
          </p:spPr>
        </p:pic>
        <p:pic>
          <p:nvPicPr>
            <p:cNvPr id="1028" name="Picture 4" descr="https://gcaptain.com/wp-content/uploads/2012/10/1000px-Hyundai_heavy_industries_logo.svg_1-635x228.png"/>
            <p:cNvPicPr>
              <a:picLocks noChangeAspect="1" noChangeArrowheads="1"/>
            </p:cNvPicPr>
            <p:nvPr/>
          </p:nvPicPr>
          <p:blipFill>
            <a:blip r:embed="rId4" cstate="print"/>
            <a:stretch>
              <a:fillRect/>
            </a:stretch>
          </p:blipFill>
          <p:spPr bwMode="auto">
            <a:xfrm>
              <a:off x="4824128" y="2060848"/>
              <a:ext cx="900000" cy="323502"/>
            </a:xfrm>
            <a:prstGeom prst="rect">
              <a:avLst/>
            </a:prstGeom>
            <a:noFill/>
            <a:ln>
              <a:noFill/>
            </a:ln>
          </p:spPr>
        </p:pic>
        <p:sp>
          <p:nvSpPr>
            <p:cNvPr id="6" name="5 Estrella de 5 puntas"/>
            <p:cNvSpPr>
              <a:spLocks noChangeAspect="1"/>
            </p:cNvSpPr>
            <p:nvPr/>
          </p:nvSpPr>
          <p:spPr>
            <a:xfrm>
              <a:off x="4644024" y="3429016"/>
              <a:ext cx="144000" cy="14400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strella de 5 puntas"/>
            <p:cNvSpPr>
              <a:spLocks noChangeAspect="1"/>
            </p:cNvSpPr>
            <p:nvPr/>
          </p:nvSpPr>
          <p:spPr>
            <a:xfrm>
              <a:off x="3347880" y="4077088"/>
              <a:ext cx="144000" cy="14400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32" name="Picture 8" descr="http://images.forbes.com/media/lists/companies/china-cssc-holdings_200x200.jpg"/>
            <p:cNvPicPr>
              <a:picLocks noChangeAspect="1" noChangeArrowheads="1"/>
            </p:cNvPicPr>
            <p:nvPr/>
          </p:nvPicPr>
          <p:blipFill>
            <a:blip r:embed="rId5" cstate="print"/>
            <a:srcRect t="13336" b="16657"/>
            <a:stretch>
              <a:fillRect/>
            </a:stretch>
          </p:blipFill>
          <p:spPr bwMode="auto">
            <a:xfrm>
              <a:off x="3449124" y="4747547"/>
              <a:ext cx="720000" cy="504056"/>
            </a:xfrm>
            <a:prstGeom prst="rect">
              <a:avLst/>
            </a:prstGeom>
            <a:noFill/>
            <a:ln>
              <a:noFill/>
            </a:ln>
          </p:spPr>
        </p:pic>
        <p:sp>
          <p:nvSpPr>
            <p:cNvPr id="11" name="10 Estrella de 5 puntas"/>
            <p:cNvSpPr>
              <a:spLocks noChangeAspect="1"/>
            </p:cNvSpPr>
            <p:nvPr/>
          </p:nvSpPr>
          <p:spPr>
            <a:xfrm>
              <a:off x="3203848" y="3933072"/>
              <a:ext cx="144000" cy="14400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strella de 5 puntas"/>
            <p:cNvSpPr>
              <a:spLocks noChangeAspect="1"/>
            </p:cNvSpPr>
            <p:nvPr/>
          </p:nvSpPr>
          <p:spPr>
            <a:xfrm>
              <a:off x="3275856" y="4365104"/>
              <a:ext cx="144000" cy="14400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CuadroTexto"/>
            <p:cNvSpPr txBox="1"/>
            <p:nvPr/>
          </p:nvSpPr>
          <p:spPr>
            <a:xfrm>
              <a:off x="4644008" y="3481263"/>
              <a:ext cx="272832" cy="307777"/>
            </a:xfrm>
            <a:prstGeom prst="rect">
              <a:avLst/>
            </a:prstGeom>
            <a:noFill/>
          </p:spPr>
          <p:txBody>
            <a:bodyPr wrap="none" rtlCol="0" anchor="ctr">
              <a:spAutoFit/>
            </a:bodyPr>
            <a:lstStyle/>
            <a:p>
              <a:r>
                <a:rPr lang="es-ES" sz="1400" b="1" dirty="0" smtClean="0">
                  <a:latin typeface="Corbel" pitchFamily="34" charset="0"/>
                </a:rPr>
                <a:t>1</a:t>
              </a:r>
              <a:endParaRPr lang="es-ES" sz="1400" b="1" dirty="0">
                <a:latin typeface="Corbel" pitchFamily="34" charset="0"/>
              </a:endParaRPr>
            </a:p>
          </p:txBody>
        </p:sp>
        <p:sp>
          <p:nvSpPr>
            <p:cNvPr id="16" name="15 CuadroTexto"/>
            <p:cNvSpPr txBox="1"/>
            <p:nvPr/>
          </p:nvSpPr>
          <p:spPr>
            <a:xfrm>
              <a:off x="3207828" y="3717032"/>
              <a:ext cx="284052" cy="307777"/>
            </a:xfrm>
            <a:prstGeom prst="rect">
              <a:avLst/>
            </a:prstGeom>
            <a:noFill/>
          </p:spPr>
          <p:txBody>
            <a:bodyPr wrap="none" rtlCol="0" anchor="ctr">
              <a:spAutoFit/>
            </a:bodyPr>
            <a:lstStyle/>
            <a:p>
              <a:r>
                <a:rPr lang="es-ES" sz="1400" b="1" dirty="0" smtClean="0">
                  <a:latin typeface="Corbel" pitchFamily="34" charset="0"/>
                </a:rPr>
                <a:t>8</a:t>
              </a:r>
              <a:endParaRPr lang="es-ES" sz="1400" b="1" dirty="0">
                <a:latin typeface="Corbel" pitchFamily="34" charset="0"/>
              </a:endParaRPr>
            </a:p>
          </p:txBody>
        </p:sp>
        <p:sp>
          <p:nvSpPr>
            <p:cNvPr id="19" name="18 CuadroTexto"/>
            <p:cNvSpPr txBox="1"/>
            <p:nvPr/>
          </p:nvSpPr>
          <p:spPr>
            <a:xfrm>
              <a:off x="3203848" y="4437112"/>
              <a:ext cx="284052" cy="307777"/>
            </a:xfrm>
            <a:prstGeom prst="rect">
              <a:avLst/>
            </a:prstGeom>
            <a:noFill/>
          </p:spPr>
          <p:txBody>
            <a:bodyPr wrap="none" rtlCol="0" anchor="ctr">
              <a:spAutoFit/>
            </a:bodyPr>
            <a:lstStyle/>
            <a:p>
              <a:r>
                <a:rPr lang="es-ES" sz="1400" b="1" dirty="0" smtClean="0">
                  <a:latin typeface="Corbel" pitchFamily="34" charset="0"/>
                </a:rPr>
                <a:t>9</a:t>
              </a:r>
              <a:endParaRPr lang="es-ES" sz="1400" b="1" dirty="0">
                <a:latin typeface="Corbel" pitchFamily="34" charset="0"/>
              </a:endParaRPr>
            </a:p>
          </p:txBody>
        </p:sp>
        <p:pic>
          <p:nvPicPr>
            <p:cNvPr id="1040" name="Picture 16" descr="Daewoo Shipbuilding &amp; Marine Engineering"/>
            <p:cNvPicPr>
              <a:picLocks noChangeAspect="1" noChangeArrowheads="1"/>
            </p:cNvPicPr>
            <p:nvPr/>
          </p:nvPicPr>
          <p:blipFill>
            <a:blip r:embed="rId6" cstate="print"/>
            <a:stretch>
              <a:fillRect/>
            </a:stretch>
          </p:blipFill>
          <p:spPr bwMode="auto">
            <a:xfrm>
              <a:off x="4824128" y="2708920"/>
              <a:ext cx="900000" cy="335455"/>
            </a:xfrm>
            <a:prstGeom prst="rect">
              <a:avLst/>
            </a:prstGeom>
            <a:noFill/>
            <a:ln>
              <a:noFill/>
            </a:ln>
          </p:spPr>
        </p:pic>
        <p:sp>
          <p:nvSpPr>
            <p:cNvPr id="27" name="26 CuadroTexto"/>
            <p:cNvSpPr txBox="1"/>
            <p:nvPr/>
          </p:nvSpPr>
          <p:spPr>
            <a:xfrm>
              <a:off x="4515192" y="3544870"/>
              <a:ext cx="272832" cy="307777"/>
            </a:xfrm>
            <a:prstGeom prst="rect">
              <a:avLst/>
            </a:prstGeom>
            <a:noFill/>
          </p:spPr>
          <p:txBody>
            <a:bodyPr wrap="none" rtlCol="0" anchor="ctr">
              <a:spAutoFit/>
            </a:bodyPr>
            <a:lstStyle/>
            <a:p>
              <a:r>
                <a:rPr lang="es-ES" sz="1400" b="1" dirty="0" smtClean="0">
                  <a:latin typeface="Corbel" pitchFamily="34" charset="0"/>
                </a:rPr>
                <a:t>2</a:t>
              </a:r>
              <a:endParaRPr lang="es-ES" sz="1400" b="1" dirty="0">
                <a:latin typeface="Corbel" pitchFamily="34" charset="0"/>
              </a:endParaRPr>
            </a:p>
          </p:txBody>
        </p:sp>
        <p:sp>
          <p:nvSpPr>
            <p:cNvPr id="28" name="27 Estrella de 5 puntas"/>
            <p:cNvSpPr>
              <a:spLocks noChangeAspect="1"/>
            </p:cNvSpPr>
            <p:nvPr/>
          </p:nvSpPr>
          <p:spPr>
            <a:xfrm>
              <a:off x="4572000" y="3501008"/>
              <a:ext cx="144000" cy="14400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42" name="Picture 18" descr="E downcenter offline.jpg"/>
            <p:cNvPicPr>
              <a:picLocks noChangeAspect="1" noChangeArrowheads="1"/>
            </p:cNvPicPr>
            <p:nvPr/>
          </p:nvPicPr>
          <p:blipFill>
            <a:blip r:embed="rId7" cstate="print"/>
            <a:srcRect/>
            <a:stretch>
              <a:fillRect/>
            </a:stretch>
          </p:blipFill>
          <p:spPr bwMode="auto">
            <a:xfrm>
              <a:off x="4824128" y="2420888"/>
              <a:ext cx="900000" cy="257728"/>
            </a:xfrm>
            <a:prstGeom prst="rect">
              <a:avLst/>
            </a:prstGeom>
            <a:noFill/>
          </p:spPr>
        </p:pic>
        <p:sp>
          <p:nvSpPr>
            <p:cNvPr id="30" name="29 CuadroTexto"/>
            <p:cNvSpPr txBox="1"/>
            <p:nvPr/>
          </p:nvSpPr>
          <p:spPr>
            <a:xfrm>
              <a:off x="4371176" y="3625263"/>
              <a:ext cx="272832" cy="307777"/>
            </a:xfrm>
            <a:prstGeom prst="rect">
              <a:avLst/>
            </a:prstGeom>
            <a:noFill/>
          </p:spPr>
          <p:txBody>
            <a:bodyPr wrap="none" rtlCol="0" anchor="ctr">
              <a:spAutoFit/>
            </a:bodyPr>
            <a:lstStyle/>
            <a:p>
              <a:r>
                <a:rPr lang="es-ES" sz="1400" b="1" dirty="0" smtClean="0">
                  <a:latin typeface="Corbel" pitchFamily="34" charset="0"/>
                </a:rPr>
                <a:t>3</a:t>
              </a:r>
              <a:endParaRPr lang="es-ES" sz="1400" b="1" dirty="0">
                <a:latin typeface="Corbel" pitchFamily="34" charset="0"/>
              </a:endParaRPr>
            </a:p>
          </p:txBody>
        </p:sp>
        <p:sp>
          <p:nvSpPr>
            <p:cNvPr id="31" name="30 Estrella de 5 puntas"/>
            <p:cNvSpPr>
              <a:spLocks noChangeAspect="1"/>
            </p:cNvSpPr>
            <p:nvPr/>
          </p:nvSpPr>
          <p:spPr>
            <a:xfrm>
              <a:off x="4427984" y="3573016"/>
              <a:ext cx="144000" cy="14400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46" name="Picture 22" descr="http://img.nauticexpo.es/images_ne/logo-p/stx-shipbuilding-L31682.gif"/>
            <p:cNvPicPr>
              <a:picLocks noChangeAspect="1" noChangeArrowheads="1"/>
            </p:cNvPicPr>
            <p:nvPr/>
          </p:nvPicPr>
          <p:blipFill>
            <a:blip r:embed="rId8" cstate="print"/>
            <a:srcRect/>
            <a:stretch>
              <a:fillRect/>
            </a:stretch>
          </p:blipFill>
          <p:spPr bwMode="auto">
            <a:xfrm>
              <a:off x="4824128" y="3068960"/>
              <a:ext cx="900000" cy="269022"/>
            </a:xfrm>
            <a:prstGeom prst="rect">
              <a:avLst/>
            </a:prstGeom>
            <a:noFill/>
          </p:spPr>
        </p:pic>
        <p:sp>
          <p:nvSpPr>
            <p:cNvPr id="34" name="33 Estrella de 5 puntas"/>
            <p:cNvSpPr>
              <a:spLocks noChangeAspect="1"/>
            </p:cNvSpPr>
            <p:nvPr/>
          </p:nvSpPr>
          <p:spPr>
            <a:xfrm>
              <a:off x="4716016" y="3356992"/>
              <a:ext cx="144000" cy="14400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CuadroTexto"/>
            <p:cNvSpPr txBox="1"/>
            <p:nvPr/>
          </p:nvSpPr>
          <p:spPr>
            <a:xfrm>
              <a:off x="4716016" y="3356992"/>
              <a:ext cx="279244" cy="307777"/>
            </a:xfrm>
            <a:prstGeom prst="rect">
              <a:avLst/>
            </a:prstGeom>
            <a:noFill/>
          </p:spPr>
          <p:txBody>
            <a:bodyPr wrap="none" rtlCol="0" anchor="ctr">
              <a:spAutoFit/>
            </a:bodyPr>
            <a:lstStyle/>
            <a:p>
              <a:r>
                <a:rPr lang="es-ES" sz="1400" b="1" dirty="0" smtClean="0">
                  <a:latin typeface="Corbel" pitchFamily="34" charset="0"/>
                </a:rPr>
                <a:t>4</a:t>
              </a:r>
              <a:endParaRPr lang="es-ES" sz="1400" b="1" dirty="0">
                <a:latin typeface="Corbel" pitchFamily="34" charset="0"/>
              </a:endParaRPr>
            </a:p>
          </p:txBody>
        </p:sp>
        <p:pic>
          <p:nvPicPr>
            <p:cNvPr id="1048" name="Picture 24" descr="http://www.ship.gr/news6/rongsheng.png"/>
            <p:cNvPicPr>
              <a:picLocks noChangeAspect="1" noChangeArrowheads="1"/>
            </p:cNvPicPr>
            <p:nvPr/>
          </p:nvPicPr>
          <p:blipFill>
            <a:blip r:embed="rId9" cstate="print"/>
            <a:srcRect/>
            <a:stretch>
              <a:fillRect/>
            </a:stretch>
          </p:blipFill>
          <p:spPr bwMode="auto">
            <a:xfrm>
              <a:off x="3491880" y="3573016"/>
              <a:ext cx="540000" cy="553090"/>
            </a:xfrm>
            <a:prstGeom prst="rect">
              <a:avLst/>
            </a:prstGeom>
            <a:noFill/>
          </p:spPr>
        </p:pic>
        <p:sp>
          <p:nvSpPr>
            <p:cNvPr id="37" name="36 CuadroTexto"/>
            <p:cNvSpPr txBox="1"/>
            <p:nvPr/>
          </p:nvSpPr>
          <p:spPr>
            <a:xfrm>
              <a:off x="3347864" y="3861048"/>
              <a:ext cx="279244" cy="307777"/>
            </a:xfrm>
            <a:prstGeom prst="rect">
              <a:avLst/>
            </a:prstGeom>
            <a:noFill/>
          </p:spPr>
          <p:txBody>
            <a:bodyPr wrap="none" rtlCol="0" anchor="ctr">
              <a:spAutoFit/>
            </a:bodyPr>
            <a:lstStyle/>
            <a:p>
              <a:r>
                <a:rPr lang="es-ES" sz="1400" b="1" dirty="0" smtClean="0">
                  <a:latin typeface="Corbel" pitchFamily="34" charset="0"/>
                </a:rPr>
                <a:t>5</a:t>
              </a:r>
              <a:endParaRPr lang="es-ES" sz="1400" b="1" dirty="0">
                <a:latin typeface="Corbel" pitchFamily="34" charset="0"/>
              </a:endParaRPr>
            </a:p>
          </p:txBody>
        </p:sp>
        <p:sp>
          <p:nvSpPr>
            <p:cNvPr id="38" name="37 Estrella de 5 puntas"/>
            <p:cNvSpPr>
              <a:spLocks noChangeAspect="1"/>
            </p:cNvSpPr>
            <p:nvPr/>
          </p:nvSpPr>
          <p:spPr>
            <a:xfrm>
              <a:off x="4788024" y="3933056"/>
              <a:ext cx="144000" cy="14400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CuadroTexto"/>
            <p:cNvSpPr txBox="1"/>
            <p:nvPr/>
          </p:nvSpPr>
          <p:spPr>
            <a:xfrm>
              <a:off x="4572000" y="3933056"/>
              <a:ext cx="284052" cy="307777"/>
            </a:xfrm>
            <a:prstGeom prst="rect">
              <a:avLst/>
            </a:prstGeom>
            <a:noFill/>
          </p:spPr>
          <p:txBody>
            <a:bodyPr wrap="none" rtlCol="0" anchor="ctr">
              <a:spAutoFit/>
            </a:bodyPr>
            <a:lstStyle/>
            <a:p>
              <a:r>
                <a:rPr lang="es-ES" sz="1400" b="1" dirty="0" smtClean="0">
                  <a:latin typeface="Corbel" pitchFamily="34" charset="0"/>
                </a:rPr>
                <a:t>6</a:t>
              </a:r>
              <a:endParaRPr lang="es-ES" sz="1400" b="1" dirty="0">
                <a:latin typeface="Corbel" pitchFamily="34" charset="0"/>
              </a:endParaRPr>
            </a:p>
          </p:txBody>
        </p:sp>
        <p:sp>
          <p:nvSpPr>
            <p:cNvPr id="41" name="40 Estrella de 5 puntas"/>
            <p:cNvSpPr>
              <a:spLocks noChangeAspect="1"/>
            </p:cNvSpPr>
            <p:nvPr/>
          </p:nvSpPr>
          <p:spPr>
            <a:xfrm>
              <a:off x="3419888" y="4221088"/>
              <a:ext cx="144000" cy="14400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CuadroTexto"/>
            <p:cNvSpPr txBox="1"/>
            <p:nvPr/>
          </p:nvSpPr>
          <p:spPr>
            <a:xfrm>
              <a:off x="3500264" y="4013448"/>
              <a:ext cx="279244" cy="307777"/>
            </a:xfrm>
            <a:prstGeom prst="rect">
              <a:avLst/>
            </a:prstGeom>
            <a:noFill/>
          </p:spPr>
          <p:txBody>
            <a:bodyPr wrap="none" rtlCol="0" anchor="ctr">
              <a:spAutoFit/>
            </a:bodyPr>
            <a:lstStyle/>
            <a:p>
              <a:r>
                <a:rPr lang="es-ES" sz="1400" b="1" dirty="0" smtClean="0">
                  <a:latin typeface="Corbel" pitchFamily="34" charset="0"/>
                </a:rPr>
                <a:t>7</a:t>
              </a:r>
              <a:endParaRPr lang="es-ES" sz="1400" b="1" dirty="0">
                <a:latin typeface="Corbel" pitchFamily="34" charset="0"/>
              </a:endParaRPr>
            </a:p>
          </p:txBody>
        </p:sp>
        <p:pic>
          <p:nvPicPr>
            <p:cNvPr id="1052" name="Picture 28" descr="http://www.turkishmaritime.com.tr/images/news/2803.jpg"/>
            <p:cNvPicPr>
              <a:picLocks noChangeAspect="1" noChangeArrowheads="1"/>
            </p:cNvPicPr>
            <p:nvPr/>
          </p:nvPicPr>
          <p:blipFill>
            <a:blip r:embed="rId10" cstate="print"/>
            <a:srcRect/>
            <a:stretch>
              <a:fillRect/>
            </a:stretch>
          </p:blipFill>
          <p:spPr bwMode="auto">
            <a:xfrm>
              <a:off x="3737156" y="4243491"/>
              <a:ext cx="612000" cy="465120"/>
            </a:xfrm>
            <a:prstGeom prst="rect">
              <a:avLst/>
            </a:prstGeom>
            <a:noFill/>
          </p:spPr>
        </p:pic>
        <p:pic>
          <p:nvPicPr>
            <p:cNvPr id="1054" name="Picture 30" descr="https://encrypted-tbn2.gstatic.com/images?q=tbn:ANd9GcSRn4KwuntWALzOG-2MnR73EbfwIyEl48brvSUo-ln7G7yFK7mgroJDXA"/>
            <p:cNvPicPr>
              <a:picLocks noChangeAspect="1" noChangeArrowheads="1"/>
            </p:cNvPicPr>
            <p:nvPr/>
          </p:nvPicPr>
          <p:blipFill>
            <a:blip r:embed="rId11" cstate="print"/>
            <a:srcRect/>
            <a:stretch>
              <a:fillRect/>
            </a:stretch>
          </p:blipFill>
          <p:spPr bwMode="auto">
            <a:xfrm>
              <a:off x="2729044" y="3483056"/>
              <a:ext cx="540000" cy="450000"/>
            </a:xfrm>
            <a:prstGeom prst="rect">
              <a:avLst/>
            </a:prstGeom>
            <a:noFill/>
          </p:spPr>
        </p:pic>
      </p:grpSp>
      <p:sp>
        <p:nvSpPr>
          <p:cNvPr id="25" name="24 CuadroTexto"/>
          <p:cNvSpPr txBox="1"/>
          <p:nvPr/>
        </p:nvSpPr>
        <p:spPr>
          <a:xfrm>
            <a:off x="5148064" y="4350583"/>
            <a:ext cx="3816424" cy="2246769"/>
          </a:xfrm>
          <a:prstGeom prst="rect">
            <a:avLst/>
          </a:prstGeom>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342900" indent="-342900">
              <a:buFont typeface="+mj-lt"/>
              <a:buAutoNum type="arabicPeriod"/>
            </a:pPr>
            <a:r>
              <a:rPr lang="en-US" sz="1400" i="1" dirty="0" smtClean="0"/>
              <a:t>Hyundai Heavy Industries</a:t>
            </a:r>
            <a:r>
              <a:rPr lang="en-US" sz="1400" dirty="0" smtClean="0"/>
              <a:t>, </a:t>
            </a:r>
            <a:r>
              <a:rPr lang="en-US" sz="1400" dirty="0" smtClean="0">
                <a:solidFill>
                  <a:srgbClr val="FFFF00"/>
                </a:solidFill>
              </a:rPr>
              <a:t>Korea</a:t>
            </a:r>
            <a:r>
              <a:rPr lang="en-US" sz="1400" dirty="0" smtClean="0"/>
              <a:t>.</a:t>
            </a:r>
          </a:p>
          <a:p>
            <a:pPr marL="342900" indent="-342900">
              <a:buFont typeface="+mj-lt"/>
              <a:buAutoNum type="arabicPeriod"/>
            </a:pPr>
            <a:r>
              <a:rPr lang="en-US" sz="1400" i="1" dirty="0" smtClean="0"/>
              <a:t>Samsung Heavy Industries</a:t>
            </a:r>
            <a:r>
              <a:rPr lang="en-US" sz="1400" dirty="0" smtClean="0"/>
              <a:t>, </a:t>
            </a:r>
            <a:r>
              <a:rPr lang="en-US" sz="1400" dirty="0" smtClean="0">
                <a:solidFill>
                  <a:srgbClr val="FFFF00"/>
                </a:solidFill>
              </a:rPr>
              <a:t>Korea</a:t>
            </a:r>
            <a:r>
              <a:rPr lang="en-US" sz="1400" dirty="0" smtClean="0"/>
              <a:t>.</a:t>
            </a:r>
          </a:p>
          <a:p>
            <a:pPr marL="342900" indent="-342900">
              <a:buFont typeface="+mj-lt"/>
              <a:buAutoNum type="arabicPeriod"/>
            </a:pPr>
            <a:r>
              <a:rPr lang="en-US" sz="1400" i="1" dirty="0" smtClean="0"/>
              <a:t>Daewoo Shipbuilding &amp; Marine Engineering</a:t>
            </a:r>
            <a:r>
              <a:rPr lang="en-US" sz="1400" dirty="0" smtClean="0"/>
              <a:t>, </a:t>
            </a:r>
            <a:r>
              <a:rPr lang="en-US" sz="1400" dirty="0" smtClean="0">
                <a:solidFill>
                  <a:srgbClr val="FFFF00"/>
                </a:solidFill>
              </a:rPr>
              <a:t>Korea</a:t>
            </a:r>
            <a:r>
              <a:rPr lang="en-US" sz="1400" dirty="0" smtClean="0"/>
              <a:t>. </a:t>
            </a:r>
            <a:endParaRPr lang="en-US" sz="1400" i="1" dirty="0" smtClean="0"/>
          </a:p>
          <a:p>
            <a:pPr marL="342900" indent="-342900">
              <a:buFont typeface="+mj-lt"/>
              <a:buAutoNum type="arabicPeriod"/>
            </a:pPr>
            <a:r>
              <a:rPr lang="en-US" sz="1400" i="1" dirty="0" smtClean="0"/>
              <a:t>STX Offshore &amp; Shipbuilding</a:t>
            </a:r>
            <a:r>
              <a:rPr lang="en-US" sz="1400" dirty="0" smtClean="0"/>
              <a:t>, </a:t>
            </a:r>
            <a:r>
              <a:rPr lang="en-US" sz="1400" dirty="0" smtClean="0">
                <a:solidFill>
                  <a:srgbClr val="FFFF00"/>
                </a:solidFill>
              </a:rPr>
              <a:t>Korea</a:t>
            </a:r>
            <a:r>
              <a:rPr lang="en-US" sz="1400" dirty="0" smtClean="0"/>
              <a:t>.</a:t>
            </a:r>
            <a:endParaRPr lang="en-US" sz="1400" i="1" dirty="0" smtClean="0"/>
          </a:p>
          <a:p>
            <a:pPr marL="342900" indent="-342900">
              <a:buFont typeface="+mj-lt"/>
              <a:buAutoNum type="arabicPeriod"/>
            </a:pPr>
            <a:r>
              <a:rPr lang="en-US" sz="1400" i="1" dirty="0" smtClean="0"/>
              <a:t>Jiangsu </a:t>
            </a:r>
            <a:r>
              <a:rPr lang="en-US" sz="1400" i="1" dirty="0" err="1" smtClean="0"/>
              <a:t>Rongsheng</a:t>
            </a:r>
            <a:r>
              <a:rPr lang="en-US" sz="1400" dirty="0" smtClean="0"/>
              <a:t>, China.</a:t>
            </a:r>
            <a:endParaRPr lang="en-US" sz="1400" i="1" dirty="0" smtClean="0"/>
          </a:p>
          <a:p>
            <a:pPr marL="342900" indent="-342900">
              <a:buFont typeface="+mj-lt"/>
              <a:buAutoNum type="arabicPeriod"/>
            </a:pPr>
            <a:r>
              <a:rPr lang="en-US" sz="1400" i="1" dirty="0" err="1" smtClean="0"/>
              <a:t>Oshima</a:t>
            </a:r>
            <a:r>
              <a:rPr lang="en-US" sz="1400" i="1" dirty="0" smtClean="0"/>
              <a:t> Shipbuilding Co.</a:t>
            </a:r>
            <a:r>
              <a:rPr lang="en-US" sz="1400" dirty="0" smtClean="0"/>
              <a:t>, Japan.</a:t>
            </a:r>
            <a:endParaRPr lang="en-US" sz="1400" i="1" dirty="0" smtClean="0"/>
          </a:p>
          <a:p>
            <a:pPr marL="342900" indent="-342900">
              <a:buFont typeface="+mj-lt"/>
              <a:buAutoNum type="arabicPeriod"/>
            </a:pPr>
            <a:r>
              <a:rPr lang="en-US" sz="1400" i="1" dirty="0" err="1" smtClean="0"/>
              <a:t>Hudong-Zhonghua</a:t>
            </a:r>
            <a:r>
              <a:rPr lang="en-US" sz="1400" i="1" dirty="0" smtClean="0"/>
              <a:t> Naval Shipbuilding</a:t>
            </a:r>
            <a:r>
              <a:rPr lang="en-US" sz="1400" dirty="0" smtClean="0"/>
              <a:t>, China.</a:t>
            </a:r>
          </a:p>
          <a:p>
            <a:pPr marL="342900" indent="-342900">
              <a:buFont typeface="+mj-lt"/>
              <a:buAutoNum type="arabicPeriod"/>
            </a:pPr>
            <a:r>
              <a:rPr lang="en-US" sz="1400" i="1" dirty="0" smtClean="0"/>
              <a:t>Jiangsu New YZJ</a:t>
            </a:r>
            <a:r>
              <a:rPr lang="en-US" sz="1400" dirty="0" smtClean="0"/>
              <a:t>, China.</a:t>
            </a:r>
          </a:p>
          <a:p>
            <a:pPr marL="342900" indent="-342900">
              <a:buFont typeface="+mj-lt"/>
              <a:buAutoNum type="arabicPeriod"/>
            </a:pPr>
            <a:r>
              <a:rPr lang="en-US" sz="1400" i="1" dirty="0" err="1" smtClean="0"/>
              <a:t>Changxing</a:t>
            </a:r>
            <a:r>
              <a:rPr lang="en-US" sz="1400" dirty="0" smtClean="0"/>
              <a:t>, China (under construction).</a:t>
            </a:r>
            <a:endParaRPr lang="en-US" sz="1400" dirty="0"/>
          </a:p>
        </p:txBody>
      </p:sp>
    </p:spTree>
    <p:extLst>
      <p:ext uri="{BB962C8B-B14F-4D97-AF65-F5344CB8AC3E}">
        <p14:creationId xmlns:p14="http://schemas.microsoft.com/office/powerpoint/2010/main" val="22894359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txBody>
          <a:bodyPr vert="horz" lIns="91440" tIns="45720" rIns="91440" bIns="45720" rtlCol="0" anchor="ctr">
            <a:noAutofit/>
          </a:bodyPr>
          <a:lstStyle/>
          <a:p>
            <a:r>
              <a:rPr lang="en-US" sz="2900" b="1" dirty="0">
                <a:solidFill>
                  <a:srgbClr val="002060"/>
                </a:solidFill>
                <a:effectLst>
                  <a:outerShdw blurRad="38100" dist="38100" dir="2700000" algn="tl">
                    <a:srgbClr val="000000">
                      <a:alpha val="43137"/>
                    </a:srgbClr>
                  </a:outerShdw>
                </a:effectLst>
                <a:latin typeface="Corbel" pitchFamily="34" charset="0"/>
              </a:rPr>
              <a:t>WHO BUILT THE LARGEST SHIP IN THE WORLD?</a:t>
            </a:r>
            <a:endParaRPr lang="es-ES" sz="2900" b="1" dirty="0" smtClean="0">
              <a:solidFill>
                <a:srgbClr val="002060"/>
              </a:solidFill>
              <a:effectLst>
                <a:outerShdw blurRad="38100" dist="38100" dir="2700000" algn="tl">
                  <a:srgbClr val="000000">
                    <a:alpha val="43137"/>
                  </a:srgbClr>
                </a:outerShdw>
              </a:effectLst>
              <a:latin typeface="Corbel" pitchFamily="34" charset="0"/>
            </a:endParaRPr>
          </a:p>
        </p:txBody>
      </p:sp>
      <p:grpSp>
        <p:nvGrpSpPr>
          <p:cNvPr id="3" name="8 Grupo"/>
          <p:cNvGrpSpPr/>
          <p:nvPr/>
        </p:nvGrpSpPr>
        <p:grpSpPr>
          <a:xfrm>
            <a:off x="408000" y="1417393"/>
            <a:ext cx="3960000" cy="2653048"/>
            <a:chOff x="437849" y="1885689"/>
            <a:chExt cx="3960000" cy="2653048"/>
          </a:xfrm>
        </p:grpSpPr>
        <p:pic>
          <p:nvPicPr>
            <p:cNvPr id="17410" name="Picture 2" descr="Así es el barco más grande del mundo"/>
            <p:cNvPicPr>
              <a:picLocks noChangeAspect="1" noChangeArrowheads="1"/>
            </p:cNvPicPr>
            <p:nvPr/>
          </p:nvPicPr>
          <p:blipFill>
            <a:blip r:embed="rId2" cstate="print"/>
            <a:stretch>
              <a:fillRect/>
            </a:stretch>
          </p:blipFill>
          <p:spPr bwMode="auto">
            <a:xfrm>
              <a:off x="473849" y="1885689"/>
              <a:ext cx="3888000" cy="218549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6" name="5 Rectángulo"/>
            <p:cNvSpPr/>
            <p:nvPr/>
          </p:nvSpPr>
          <p:spPr>
            <a:xfrm>
              <a:off x="437849" y="4077072"/>
              <a:ext cx="3960000" cy="461665"/>
            </a:xfrm>
            <a:prstGeom prst="rect">
              <a:avLst/>
            </a:prstGeom>
          </p:spPr>
          <p:txBody>
            <a:bodyPr wrap="square">
              <a:spAutoFit/>
            </a:bodyPr>
            <a:lstStyle/>
            <a:p>
              <a:r>
                <a:rPr lang="en-US" sz="1200" dirty="0"/>
                <a:t>Maersk EEE was built by </a:t>
              </a:r>
              <a:r>
                <a:rPr lang="en-US" sz="1200" b="1" dirty="0">
                  <a:solidFill>
                    <a:schemeClr val="tx2"/>
                  </a:solidFill>
                </a:rPr>
                <a:t>Daewoo Shipbuilding </a:t>
              </a:r>
              <a:r>
                <a:rPr lang="en-US" sz="1200" dirty="0"/>
                <a:t>in </a:t>
              </a:r>
              <a:r>
                <a:rPr lang="en-US" sz="1200" dirty="0" err="1"/>
                <a:t>Okpo</a:t>
              </a:r>
              <a:r>
                <a:rPr lang="en-US" sz="1200" dirty="0"/>
                <a:t>, South Korea, 2013</a:t>
              </a:r>
              <a:endParaRPr lang="es-ES" sz="1200" dirty="0"/>
            </a:p>
          </p:txBody>
        </p:sp>
      </p:grpSp>
      <p:grpSp>
        <p:nvGrpSpPr>
          <p:cNvPr id="4" name="9 Grupo"/>
          <p:cNvGrpSpPr/>
          <p:nvPr/>
        </p:nvGrpSpPr>
        <p:grpSpPr>
          <a:xfrm>
            <a:off x="4776000" y="1412776"/>
            <a:ext cx="3960000" cy="3026997"/>
            <a:chOff x="4644008" y="1881072"/>
            <a:chExt cx="3960000" cy="3026997"/>
          </a:xfrm>
        </p:grpSpPr>
        <p:pic>
          <p:nvPicPr>
            <p:cNvPr id="7" name="6 Imagen" descr="FLNG Prelude.jpg"/>
            <p:cNvPicPr>
              <a:picLocks noChangeAspect="1"/>
            </p:cNvPicPr>
            <p:nvPr/>
          </p:nvPicPr>
          <p:blipFill>
            <a:blip r:embed="rId3" cstate="print"/>
            <a:stretch>
              <a:fillRect/>
            </a:stretch>
          </p:blipFill>
          <p:spPr>
            <a:xfrm>
              <a:off x="5160228" y="1881072"/>
              <a:ext cx="2928000" cy="21960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8" name="7 Rectángulo"/>
            <p:cNvSpPr/>
            <p:nvPr/>
          </p:nvSpPr>
          <p:spPr>
            <a:xfrm>
              <a:off x="4644008" y="4077072"/>
              <a:ext cx="3960000" cy="830997"/>
            </a:xfrm>
            <a:prstGeom prst="rect">
              <a:avLst/>
            </a:prstGeom>
          </p:spPr>
          <p:txBody>
            <a:bodyPr wrap="square">
              <a:spAutoFit/>
            </a:bodyPr>
            <a:lstStyle/>
            <a:p>
              <a:r>
                <a:rPr lang="en-US" sz="1200" dirty="0"/>
                <a:t>Prelude FLNG is the largest ever built first floating liquefied natural gas platform in the world and the ship. The Prelude is being built by </a:t>
              </a:r>
              <a:r>
                <a:rPr lang="en-US" sz="1200" b="1" dirty="0">
                  <a:solidFill>
                    <a:schemeClr val="tx2"/>
                  </a:solidFill>
                </a:rPr>
                <a:t>Samsung Heavy Industries </a:t>
              </a:r>
              <a:r>
                <a:rPr lang="en-US" sz="1200" dirty="0"/>
                <a:t>in </a:t>
              </a:r>
              <a:r>
                <a:rPr lang="en-US" sz="1200" dirty="0" err="1"/>
                <a:t>Geoje</a:t>
              </a:r>
              <a:r>
                <a:rPr lang="en-US" sz="1200" dirty="0"/>
                <a:t>, South Korea, by Royal Dutch Shell.</a:t>
              </a:r>
              <a:endParaRPr lang="es-ES" sz="1200" dirty="0" smtClean="0"/>
            </a:p>
          </p:txBody>
        </p:sp>
      </p:grpSp>
      <p:grpSp>
        <p:nvGrpSpPr>
          <p:cNvPr id="5" name="12 Grupo"/>
          <p:cNvGrpSpPr/>
          <p:nvPr/>
        </p:nvGrpSpPr>
        <p:grpSpPr>
          <a:xfrm>
            <a:off x="835884" y="4257352"/>
            <a:ext cx="7264508" cy="2340000"/>
            <a:chOff x="727452" y="4257352"/>
            <a:chExt cx="7264508" cy="2340000"/>
          </a:xfrm>
        </p:grpSpPr>
        <p:sp>
          <p:nvSpPr>
            <p:cNvPr id="11" name="10 Rectángulo"/>
            <p:cNvSpPr/>
            <p:nvPr/>
          </p:nvSpPr>
          <p:spPr>
            <a:xfrm>
              <a:off x="4211960" y="5951021"/>
              <a:ext cx="3780000" cy="646331"/>
            </a:xfrm>
            <a:prstGeom prst="rect">
              <a:avLst/>
            </a:prstGeom>
          </p:spPr>
          <p:txBody>
            <a:bodyPr wrap="square">
              <a:spAutoFit/>
            </a:bodyPr>
            <a:lstStyle/>
            <a:p>
              <a:r>
                <a:rPr lang="en-US" sz="1200" b="1" i="1" dirty="0">
                  <a:solidFill>
                    <a:srgbClr val="002060"/>
                  </a:solidFill>
                </a:rPr>
                <a:t>Hyundai Heavy Industries </a:t>
              </a:r>
              <a:r>
                <a:rPr lang="en-US" sz="1200" i="1" dirty="0"/>
                <a:t>has begun the construction of the first of five container ships of 19,000 TEUs of China Shipping Container Lines.</a:t>
              </a:r>
              <a:endParaRPr lang="es-ES" sz="1200" i="1" dirty="0" smtClean="0"/>
            </a:p>
          </p:txBody>
        </p:sp>
        <p:pic>
          <p:nvPicPr>
            <p:cNvPr id="17413" name="Imagen 1" descr="Descripción: South-Korea-Shipbuilding-Stocks-May-Rise-80-Percent"/>
            <p:cNvPicPr>
              <a:picLocks noChangeAspect="1" noChangeArrowheads="1"/>
            </p:cNvPicPr>
            <p:nvPr/>
          </p:nvPicPr>
          <p:blipFill>
            <a:blip r:embed="rId4" cstate="print"/>
            <a:srcRect/>
            <a:stretch>
              <a:fillRect/>
            </a:stretch>
          </p:blipFill>
          <p:spPr bwMode="auto">
            <a:xfrm>
              <a:off x="727452" y="4257352"/>
              <a:ext cx="3412500" cy="23400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0680779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4664"/>
            <a:ext cx="8229600" cy="778098"/>
          </a:xfrm>
        </p:spPr>
        <p:txBody>
          <a:bodyPr>
            <a:normAutofit fontScale="90000"/>
          </a:bodyPr>
          <a:lstStyle/>
          <a:p>
            <a:r>
              <a:rPr lang="en-US" sz="3100" b="1" dirty="0">
                <a:solidFill>
                  <a:srgbClr val="002060"/>
                </a:solidFill>
              </a:rPr>
              <a:t>Dimensions and </a:t>
            </a:r>
            <a:r>
              <a:rPr lang="en-US" sz="3100" b="1" dirty="0" smtClean="0">
                <a:solidFill>
                  <a:srgbClr val="002060"/>
                </a:solidFill>
              </a:rPr>
              <a:t>capacities </a:t>
            </a:r>
            <a:r>
              <a:rPr lang="en-US" sz="3100" b="1" dirty="0">
                <a:solidFill>
                  <a:srgbClr val="002060"/>
                </a:solidFill>
              </a:rPr>
              <a:t>of the Grand Interoceanic Canal of Nicaragua</a:t>
            </a:r>
            <a:r>
              <a:rPr lang="en-US" b="1" dirty="0">
                <a:solidFill>
                  <a:srgbClr val="FF0000"/>
                </a:solidFill>
              </a:rPr>
              <a:t/>
            </a:r>
            <a:br>
              <a:rPr lang="en-US" b="1" dirty="0">
                <a:solidFill>
                  <a:srgbClr val="FF0000"/>
                </a:solidFill>
              </a:rPr>
            </a:br>
            <a:endParaRPr lang="es-NI" dirty="0"/>
          </a:p>
        </p:txBody>
      </p:sp>
      <p:sp>
        <p:nvSpPr>
          <p:cNvPr id="3" name="2 Marcador de contenido"/>
          <p:cNvSpPr>
            <a:spLocks noGrp="1"/>
          </p:cNvSpPr>
          <p:nvPr>
            <p:ph idx="1"/>
          </p:nvPr>
        </p:nvSpPr>
        <p:spPr>
          <a:xfrm>
            <a:off x="323528" y="980728"/>
            <a:ext cx="3960440" cy="5616624"/>
          </a:xfrm>
        </p:spPr>
        <p:style>
          <a:lnRef idx="2">
            <a:schemeClr val="accent3"/>
          </a:lnRef>
          <a:fillRef idx="1">
            <a:schemeClr val="lt1"/>
          </a:fillRef>
          <a:effectRef idx="0">
            <a:schemeClr val="accent3"/>
          </a:effectRef>
          <a:fontRef idx="minor">
            <a:schemeClr val="dk1"/>
          </a:fontRef>
        </p:style>
        <p:txBody>
          <a:bodyPr>
            <a:noAutofit/>
          </a:bodyPr>
          <a:lstStyle/>
          <a:p>
            <a:pPr marL="0" indent="0" algn="ctr">
              <a:buNone/>
            </a:pPr>
            <a:r>
              <a:rPr lang="en-US" sz="2400" b="1" dirty="0">
                <a:solidFill>
                  <a:srgbClr val="FF0000"/>
                </a:solidFill>
              </a:rPr>
              <a:t>Grand Interoceanic Canal of Nicaragua</a:t>
            </a:r>
          </a:p>
          <a:p>
            <a:pPr>
              <a:spcAft>
                <a:spcPts val="600"/>
              </a:spcAft>
            </a:pPr>
            <a:r>
              <a:rPr lang="en-US" sz="2100" dirty="0"/>
              <a:t>Length: </a:t>
            </a:r>
            <a:r>
              <a:rPr lang="en-US" sz="2100" dirty="0" smtClean="0"/>
              <a:t>275.5km </a:t>
            </a:r>
            <a:r>
              <a:rPr lang="en-US" sz="2100" dirty="0"/>
              <a:t>(</a:t>
            </a:r>
            <a:r>
              <a:rPr lang="en-US" sz="2100" dirty="0" smtClean="0"/>
              <a:t>106.8km </a:t>
            </a:r>
            <a:r>
              <a:rPr lang="en-US" sz="2100" dirty="0"/>
              <a:t>on Lake Nicaragua)</a:t>
            </a:r>
          </a:p>
          <a:p>
            <a:pPr>
              <a:spcAft>
                <a:spcPts val="600"/>
              </a:spcAft>
            </a:pPr>
            <a:r>
              <a:rPr lang="en-US" sz="2100" dirty="0"/>
              <a:t>Width:  </a:t>
            </a:r>
            <a:r>
              <a:rPr lang="en-US" sz="2100" dirty="0" smtClean="0"/>
              <a:t>280m </a:t>
            </a:r>
            <a:endParaRPr lang="en-US" sz="2100" dirty="0"/>
          </a:p>
          <a:p>
            <a:pPr>
              <a:spcAft>
                <a:spcPts val="600"/>
              </a:spcAft>
            </a:pPr>
            <a:r>
              <a:rPr lang="en-US" sz="2100" dirty="0"/>
              <a:t>Depth: </a:t>
            </a:r>
            <a:r>
              <a:rPr lang="en-US" sz="2100" dirty="0" smtClean="0"/>
              <a:t>30-33m</a:t>
            </a:r>
            <a:endParaRPr lang="en-US" sz="2100" dirty="0"/>
          </a:p>
          <a:p>
            <a:pPr marL="342830" lvl="1" indent="-342830">
              <a:spcAft>
                <a:spcPts val="600"/>
              </a:spcAft>
              <a:buFont typeface="Arial" pitchFamily="34" charset="0"/>
              <a:buChar char="•"/>
            </a:pPr>
            <a:r>
              <a:rPr lang="en-US" sz="2100" dirty="0"/>
              <a:t>Capacity: 5,100 ships a </a:t>
            </a:r>
            <a:r>
              <a:rPr lang="en-US" sz="2100" dirty="0" smtClean="0"/>
              <a:t>year(2050), </a:t>
            </a:r>
            <a:r>
              <a:rPr lang="en-US" sz="2100" dirty="0"/>
              <a:t>with 30 hours of transit each boat.</a:t>
            </a:r>
            <a:endParaRPr lang="es-NI" sz="2100" dirty="0"/>
          </a:p>
          <a:p>
            <a:pPr>
              <a:spcAft>
                <a:spcPts val="600"/>
              </a:spcAft>
            </a:pPr>
            <a:r>
              <a:rPr lang="en-US" sz="2100" dirty="0"/>
              <a:t>The Canal will allow the transit of:</a:t>
            </a:r>
          </a:p>
          <a:p>
            <a:pPr lvl="1"/>
            <a:r>
              <a:rPr lang="en-US" sz="1800" dirty="0"/>
              <a:t> </a:t>
            </a:r>
            <a:r>
              <a:rPr lang="en-US" sz="2000" b="1" dirty="0"/>
              <a:t>25,000 TEU container ships</a:t>
            </a:r>
            <a:r>
              <a:rPr lang="en-US" sz="1800" dirty="0"/>
              <a:t>, </a:t>
            </a:r>
          </a:p>
          <a:p>
            <a:pPr lvl="1"/>
            <a:r>
              <a:rPr lang="en-US" sz="1800" dirty="0"/>
              <a:t>bulk ships of 400 thousand </a:t>
            </a:r>
            <a:r>
              <a:rPr lang="en-US" sz="1800" dirty="0" err="1" smtClean="0"/>
              <a:t>dwt</a:t>
            </a:r>
            <a:r>
              <a:rPr lang="en-US" sz="1800" dirty="0" smtClean="0"/>
              <a:t>, </a:t>
            </a:r>
            <a:endParaRPr lang="en-US" sz="1800" dirty="0"/>
          </a:p>
          <a:p>
            <a:pPr lvl="1"/>
            <a:r>
              <a:rPr lang="en-US" sz="1800" dirty="0"/>
              <a:t>Oil tankers of 320 thousand </a:t>
            </a:r>
            <a:r>
              <a:rPr lang="en-US" sz="1800" dirty="0" smtClean="0"/>
              <a:t>dwt. </a:t>
            </a:r>
            <a:endParaRPr lang="en-US" sz="1800" dirty="0"/>
          </a:p>
        </p:txBody>
      </p:sp>
      <p:sp>
        <p:nvSpPr>
          <p:cNvPr id="4" name="3 Marcador de número de diapositiva"/>
          <p:cNvSpPr>
            <a:spLocks noGrp="1"/>
          </p:cNvSpPr>
          <p:nvPr>
            <p:ph type="sldNum" sz="quarter" idx="12"/>
          </p:nvPr>
        </p:nvSpPr>
        <p:spPr/>
        <p:txBody>
          <a:bodyPr/>
          <a:lstStyle/>
          <a:p>
            <a:fld id="{585D2EFA-1F26-4487-98F7-82E15974CC88}" type="slidenum">
              <a:rPr lang="es-ES" smtClean="0"/>
              <a:pPr/>
              <a:t>54</a:t>
            </a:fld>
            <a:endParaRPr lang="es-E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7475" y="925945"/>
            <a:ext cx="2448272" cy="1854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6928238" y="940822"/>
            <a:ext cx="1219699" cy="1077200"/>
          </a:xfrm>
          <a:prstGeom prst="rect">
            <a:avLst/>
          </a:prstGeom>
        </p:spPr>
        <p:txBody>
          <a:bodyPr wrap="square" lIns="91421" tIns="45711" rIns="91421" bIns="45711">
            <a:spAutoFit/>
          </a:bodyPr>
          <a:lstStyle/>
          <a:p>
            <a:r>
              <a:rPr lang="en-US" sz="1600" dirty="0"/>
              <a:t>The capacity of a Triple-E vessel is 18,800 TEU</a:t>
            </a:r>
            <a:endParaRPr lang="es-NI" sz="1600" dirty="0"/>
          </a:p>
        </p:txBody>
      </p:sp>
      <p:sp>
        <p:nvSpPr>
          <p:cNvPr id="6" name="5 CuadroTexto"/>
          <p:cNvSpPr txBox="1"/>
          <p:nvPr/>
        </p:nvSpPr>
        <p:spPr>
          <a:xfrm>
            <a:off x="4355976" y="2937907"/>
            <a:ext cx="4680519" cy="3696378"/>
          </a:xfrm>
          <a:prstGeom prst="rect">
            <a:avLst/>
          </a:prstGeom>
        </p:spPr>
        <p:style>
          <a:lnRef idx="2">
            <a:schemeClr val="accent2"/>
          </a:lnRef>
          <a:fillRef idx="1">
            <a:schemeClr val="lt1"/>
          </a:fillRef>
          <a:effectRef idx="0">
            <a:schemeClr val="accent2"/>
          </a:effectRef>
          <a:fontRef idx="minor">
            <a:schemeClr val="dk1"/>
          </a:fontRef>
        </p:style>
        <p:txBody>
          <a:bodyPr wrap="square" lIns="91421" tIns="45711" rIns="91421" bIns="45711" rtlCol="0">
            <a:spAutoFit/>
          </a:bodyPr>
          <a:lstStyle/>
          <a:p>
            <a:pPr algn="ctr">
              <a:spcBef>
                <a:spcPct val="20000"/>
              </a:spcBef>
            </a:pPr>
            <a:r>
              <a:rPr lang="es-NI" sz="2400" b="1" dirty="0" err="1">
                <a:solidFill>
                  <a:srgbClr val="FF0000"/>
                </a:solidFill>
              </a:rPr>
              <a:t>Panama</a:t>
            </a:r>
            <a:r>
              <a:rPr lang="es-NI" sz="2400" b="1" dirty="0">
                <a:solidFill>
                  <a:srgbClr val="FF0000"/>
                </a:solidFill>
              </a:rPr>
              <a:t> Canal</a:t>
            </a:r>
          </a:p>
          <a:p>
            <a:endParaRPr lang="es-NI" sz="700" dirty="0"/>
          </a:p>
          <a:p>
            <a:r>
              <a:rPr lang="es-NI" sz="2000" dirty="0" smtClean="0"/>
              <a:t>Actual:</a:t>
            </a:r>
          </a:p>
          <a:p>
            <a:pPr marL="342900" indent="-342900">
              <a:buFont typeface="Wingdings" pitchFamily="2" charset="2"/>
              <a:buChar char="§"/>
            </a:pPr>
            <a:r>
              <a:rPr lang="es-NI" sz="2000" dirty="0" err="1" smtClean="0"/>
              <a:t>Length</a:t>
            </a:r>
            <a:r>
              <a:rPr lang="es-NI" sz="2000" dirty="0"/>
              <a:t>: 80Km</a:t>
            </a:r>
          </a:p>
          <a:p>
            <a:pPr marL="342900" indent="-342900">
              <a:buFont typeface="Wingdings" pitchFamily="2" charset="2"/>
              <a:buChar char="§"/>
            </a:pPr>
            <a:r>
              <a:rPr lang="es-NI" sz="2000" dirty="0" err="1"/>
              <a:t>Width</a:t>
            </a:r>
            <a:r>
              <a:rPr lang="es-NI" sz="2000" dirty="0"/>
              <a:t> : 91-300m</a:t>
            </a:r>
          </a:p>
          <a:p>
            <a:pPr marL="342900" indent="-342900">
              <a:buFont typeface="Wingdings" pitchFamily="2" charset="2"/>
              <a:buChar char="§"/>
            </a:pPr>
            <a:r>
              <a:rPr lang="es-NI" sz="2000" dirty="0" err="1"/>
              <a:t>Depth</a:t>
            </a:r>
            <a:r>
              <a:rPr lang="es-NI" sz="2000" dirty="0"/>
              <a:t> : 12.8m (</a:t>
            </a:r>
            <a:r>
              <a:rPr lang="es-NI" sz="2000" dirty="0" err="1"/>
              <a:t>Atlantic</a:t>
            </a:r>
            <a:r>
              <a:rPr lang="es-NI" sz="2000" dirty="0"/>
              <a:t>), 13.7m (</a:t>
            </a:r>
            <a:r>
              <a:rPr lang="es-NI" sz="2000" dirty="0" err="1"/>
              <a:t>Pacific</a:t>
            </a:r>
            <a:r>
              <a:rPr lang="es-NI" sz="2000" dirty="0" smtClean="0"/>
              <a:t>)</a:t>
            </a:r>
          </a:p>
          <a:p>
            <a:pPr marL="342900" indent="-342900">
              <a:buFont typeface="Wingdings" pitchFamily="2" charset="2"/>
              <a:buChar char="§"/>
            </a:pPr>
            <a:r>
              <a:rPr lang="es-NI" sz="2000" b="1" dirty="0" smtClean="0"/>
              <a:t>4,500 TEU </a:t>
            </a:r>
            <a:r>
              <a:rPr lang="es-NI" sz="2000" b="1" dirty="0" err="1" smtClean="0"/>
              <a:t>vessels</a:t>
            </a:r>
            <a:r>
              <a:rPr lang="es-NI" sz="2000" b="1" dirty="0" smtClean="0"/>
              <a:t>, </a:t>
            </a:r>
            <a:r>
              <a:rPr lang="es-NI" sz="2000" b="1" dirty="0" err="1" smtClean="0"/>
              <a:t>maximun</a:t>
            </a:r>
            <a:endParaRPr lang="es-NI" sz="2000" b="1" dirty="0"/>
          </a:p>
          <a:p>
            <a:endParaRPr lang="es-NI" sz="1600" dirty="0"/>
          </a:p>
          <a:p>
            <a:r>
              <a:rPr lang="es-NI" sz="2000" dirty="0" err="1"/>
              <a:t>With</a:t>
            </a:r>
            <a:r>
              <a:rPr lang="es-NI" sz="2000" dirty="0"/>
              <a:t> </a:t>
            </a:r>
            <a:r>
              <a:rPr lang="es-NI" sz="2000" dirty="0" err="1"/>
              <a:t>the</a:t>
            </a:r>
            <a:r>
              <a:rPr lang="es-NI" sz="2000" dirty="0"/>
              <a:t> </a:t>
            </a:r>
            <a:r>
              <a:rPr lang="es-NI" sz="2000" dirty="0" err="1"/>
              <a:t>ampliation</a:t>
            </a:r>
            <a:r>
              <a:rPr lang="es-NI" sz="2000" dirty="0"/>
              <a:t>:</a:t>
            </a:r>
          </a:p>
          <a:p>
            <a:pPr marL="742797" lvl="1" indent="-285692">
              <a:spcBef>
                <a:spcPct val="20000"/>
              </a:spcBef>
              <a:buFont typeface="Arial" pitchFamily="34" charset="0"/>
              <a:buChar char="–"/>
            </a:pPr>
            <a:r>
              <a:rPr lang="en-US" sz="2000" b="1" dirty="0"/>
              <a:t>13,000 TEU vessels, </a:t>
            </a:r>
            <a:r>
              <a:rPr lang="en-US" sz="2000" b="1" dirty="0" err="1"/>
              <a:t>maximun</a:t>
            </a:r>
            <a:endParaRPr lang="en-US" sz="2000" b="1" dirty="0"/>
          </a:p>
          <a:p>
            <a:pPr marL="742797" lvl="1" indent="-285692">
              <a:spcBef>
                <a:spcPct val="20000"/>
              </a:spcBef>
              <a:buFont typeface="Arial" pitchFamily="34" charset="0"/>
              <a:buChar char="–"/>
            </a:pPr>
            <a:r>
              <a:rPr lang="en-US" dirty="0"/>
              <a:t>Bulk ships of 200 thousand </a:t>
            </a:r>
            <a:r>
              <a:rPr lang="en-US" dirty="0" err="1"/>
              <a:t>dwt</a:t>
            </a:r>
            <a:endParaRPr lang="en-US" dirty="0"/>
          </a:p>
          <a:p>
            <a:pPr marL="742797" lvl="1" indent="-285692">
              <a:spcBef>
                <a:spcPct val="20000"/>
              </a:spcBef>
              <a:buFont typeface="Arial" pitchFamily="34" charset="0"/>
              <a:buChar char="–"/>
            </a:pPr>
            <a:r>
              <a:rPr lang="en-US" dirty="0"/>
              <a:t>Oil tankers of 120 thousand </a:t>
            </a:r>
            <a:r>
              <a:rPr lang="en-US" dirty="0" err="1"/>
              <a:t>dwt</a:t>
            </a:r>
            <a:endParaRPr lang="es-NI" dirty="0"/>
          </a:p>
        </p:txBody>
      </p:sp>
      <p:sp>
        <p:nvSpPr>
          <p:cNvPr id="8" name="7 Rectángulo"/>
          <p:cNvSpPr/>
          <p:nvPr/>
        </p:nvSpPr>
        <p:spPr>
          <a:xfrm>
            <a:off x="4427984" y="4645735"/>
            <a:ext cx="3384376" cy="367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9" name="8 Rectángulo"/>
          <p:cNvSpPr/>
          <p:nvPr/>
        </p:nvSpPr>
        <p:spPr>
          <a:xfrm>
            <a:off x="755576" y="5373216"/>
            <a:ext cx="3456384" cy="367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10" name="9 Rectángulo"/>
          <p:cNvSpPr/>
          <p:nvPr/>
        </p:nvSpPr>
        <p:spPr>
          <a:xfrm>
            <a:off x="741420" y="5767134"/>
            <a:ext cx="3470539" cy="367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11" name="10 Rectángulo"/>
          <p:cNvSpPr/>
          <p:nvPr/>
        </p:nvSpPr>
        <p:spPr>
          <a:xfrm>
            <a:off x="4716016" y="5583413"/>
            <a:ext cx="3672408" cy="367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12" name="11 Rectángulo"/>
          <p:cNvSpPr/>
          <p:nvPr/>
        </p:nvSpPr>
        <p:spPr>
          <a:xfrm>
            <a:off x="4716016" y="5977331"/>
            <a:ext cx="3672408" cy="367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Tree>
    <p:extLst>
      <p:ext uri="{BB962C8B-B14F-4D97-AF65-F5344CB8AC3E}">
        <p14:creationId xmlns:p14="http://schemas.microsoft.com/office/powerpoint/2010/main" val="6558496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44624"/>
            <a:ext cx="8229600" cy="1143000"/>
          </a:xfrm>
        </p:spPr>
        <p:txBody>
          <a:bodyPr>
            <a:noAutofit/>
          </a:bodyPr>
          <a:lstStyle/>
          <a:p>
            <a:r>
              <a:rPr lang="en-US" sz="2800" b="1" dirty="0">
                <a:solidFill>
                  <a:srgbClr val="C00000"/>
                </a:solidFill>
              </a:rPr>
              <a:t>Estimating the state of demand for maritime transport in 2050</a:t>
            </a:r>
            <a:endParaRPr lang="es-NI" sz="2800" b="1" dirty="0">
              <a:solidFill>
                <a:srgbClr val="C00000"/>
              </a:solidFill>
            </a:endParaRPr>
          </a:p>
        </p:txBody>
      </p:sp>
      <p:sp>
        <p:nvSpPr>
          <p:cNvPr id="5" name="4 Marcador de texto"/>
          <p:cNvSpPr>
            <a:spLocks noGrp="1"/>
          </p:cNvSpPr>
          <p:nvPr>
            <p:ph type="body" idx="1"/>
          </p:nvPr>
        </p:nvSpPr>
        <p:spPr>
          <a:xfrm>
            <a:off x="457200" y="980728"/>
            <a:ext cx="4040188" cy="546075"/>
          </a:xfrm>
        </p:spPr>
        <p:txBody>
          <a:bodyPr/>
          <a:lstStyle/>
          <a:p>
            <a:r>
              <a:rPr lang="es-NI" dirty="0" err="1" smtClean="0"/>
              <a:t>Present</a:t>
            </a:r>
            <a:r>
              <a:rPr lang="es-NI" dirty="0" smtClean="0"/>
              <a:t> </a:t>
            </a:r>
            <a:r>
              <a:rPr lang="es-NI" dirty="0" err="1" smtClean="0"/>
              <a:t>day</a:t>
            </a:r>
            <a:endParaRPr lang="es-NI" dirty="0"/>
          </a:p>
        </p:txBody>
      </p:sp>
      <p:sp>
        <p:nvSpPr>
          <p:cNvPr id="3" name="2 Marcador de contenido"/>
          <p:cNvSpPr>
            <a:spLocks noGrp="1"/>
          </p:cNvSpPr>
          <p:nvPr>
            <p:ph sz="half" idx="2"/>
          </p:nvPr>
        </p:nvSpPr>
        <p:spPr>
          <a:xfrm>
            <a:off x="117313" y="1484784"/>
            <a:ext cx="4040188" cy="678061"/>
          </a:xfrm>
        </p:spPr>
        <p:txBody>
          <a:bodyPr>
            <a:normAutofit/>
          </a:bodyPr>
          <a:lstStyle/>
          <a:p>
            <a:r>
              <a:rPr lang="en-US" sz="1600" dirty="0"/>
              <a:t>The gap Supply / demand of ships has been increasing</a:t>
            </a:r>
            <a:endParaRPr lang="es-NI" sz="1600" dirty="0"/>
          </a:p>
        </p:txBody>
      </p:sp>
      <p:sp>
        <p:nvSpPr>
          <p:cNvPr id="6" name="5 Marcador de texto"/>
          <p:cNvSpPr>
            <a:spLocks noGrp="1"/>
          </p:cNvSpPr>
          <p:nvPr>
            <p:ph type="body" sz="quarter" idx="3"/>
          </p:nvPr>
        </p:nvSpPr>
        <p:spPr>
          <a:xfrm>
            <a:off x="4645025" y="836712"/>
            <a:ext cx="4041775" cy="639762"/>
          </a:xfrm>
        </p:spPr>
        <p:txBody>
          <a:bodyPr/>
          <a:lstStyle/>
          <a:p>
            <a:r>
              <a:rPr lang="es-NI" dirty="0"/>
              <a:t>I</a:t>
            </a:r>
            <a:r>
              <a:rPr lang="es-NI" dirty="0" smtClean="0"/>
              <a:t>n 2050</a:t>
            </a:r>
            <a:endParaRPr lang="es-NI" dirty="0"/>
          </a:p>
        </p:txBody>
      </p:sp>
      <p:sp>
        <p:nvSpPr>
          <p:cNvPr id="7" name="6 Marcador de contenido"/>
          <p:cNvSpPr>
            <a:spLocks noGrp="1"/>
          </p:cNvSpPr>
          <p:nvPr>
            <p:ph sz="quarter" idx="4"/>
          </p:nvPr>
        </p:nvSpPr>
        <p:spPr>
          <a:xfrm>
            <a:off x="4645025" y="1476474"/>
            <a:ext cx="4041775" cy="4408056"/>
          </a:xfrm>
        </p:spPr>
        <p:txBody>
          <a:bodyPr>
            <a:normAutofit fontScale="85000" lnSpcReduction="10000"/>
          </a:bodyPr>
          <a:lstStyle/>
          <a:p>
            <a:r>
              <a:rPr lang="en-US" dirty="0"/>
              <a:t>Assuming a 2% average growth per year, the growth </a:t>
            </a:r>
            <a:r>
              <a:rPr lang="en-US" dirty="0" smtClean="0"/>
              <a:t>will be from </a:t>
            </a:r>
            <a:r>
              <a:rPr lang="en-US" dirty="0"/>
              <a:t>150 million today to 450 million TEUs in 2050. With 4% this would become 640 million </a:t>
            </a:r>
            <a:r>
              <a:rPr lang="en-US" dirty="0" smtClean="0"/>
              <a:t>TEU.</a:t>
            </a:r>
            <a:endParaRPr lang="en-US" dirty="0"/>
          </a:p>
          <a:p>
            <a:endParaRPr lang="en-US" dirty="0"/>
          </a:p>
          <a:p>
            <a:r>
              <a:rPr lang="en-US" dirty="0"/>
              <a:t>Entire fleet will be </a:t>
            </a:r>
            <a:r>
              <a:rPr lang="en-US" dirty="0" smtClean="0"/>
              <a:t>replaced.</a:t>
            </a:r>
            <a:endParaRPr lang="en-US" dirty="0"/>
          </a:p>
          <a:p>
            <a:endParaRPr lang="en-US" dirty="0"/>
          </a:p>
          <a:p>
            <a:r>
              <a:rPr lang="en-US" b="1" dirty="0"/>
              <a:t>If a fleet three times larger than the current is assumed, </a:t>
            </a:r>
            <a:r>
              <a:rPr lang="en-US" b="1" i="1" u="sng" dirty="0"/>
              <a:t>US $ 600 billion would be needed to acquire biggest new fleet</a:t>
            </a:r>
            <a:r>
              <a:rPr lang="en-US" b="1" i="1" u="sng" dirty="0" smtClean="0"/>
              <a:t>. </a:t>
            </a:r>
            <a:r>
              <a:rPr lang="en-US" b="1" dirty="0" smtClean="0"/>
              <a:t>The largest ships are constructed in China, South Korea and Japan</a:t>
            </a:r>
            <a:endParaRPr lang="es-NI" b="1" dirty="0"/>
          </a:p>
        </p:txBody>
      </p:sp>
      <p:sp>
        <p:nvSpPr>
          <p:cNvPr id="8" name="7 Rectángulo"/>
          <p:cNvSpPr/>
          <p:nvPr/>
        </p:nvSpPr>
        <p:spPr>
          <a:xfrm>
            <a:off x="107504" y="4581128"/>
            <a:ext cx="4572000" cy="2123658"/>
          </a:xfrm>
          <a:prstGeom prst="rect">
            <a:avLst/>
          </a:prstGeom>
        </p:spPr>
        <p:txBody>
          <a:bodyPr wrap="square">
            <a:spAutoFit/>
          </a:bodyPr>
          <a:lstStyle/>
          <a:p>
            <a:pPr marL="285750" indent="-285750">
              <a:buFont typeface="Arial" pitchFamily="34" charset="0"/>
              <a:buChar char="•"/>
            </a:pPr>
            <a:r>
              <a:rPr lang="en-US" sz="1600" dirty="0"/>
              <a:t>Cumulative loss of $ 6 billion in the period 2009-2013 for the 18 companies who have published their results.</a:t>
            </a:r>
          </a:p>
          <a:p>
            <a:pPr marL="285750" indent="-285750">
              <a:buFont typeface="Arial" pitchFamily="34" charset="0"/>
              <a:buChar char="•"/>
            </a:pPr>
            <a:r>
              <a:rPr lang="en-US" sz="1600" dirty="0"/>
              <a:t>Without Maersk Line and CMA CGM, the remaining 16 companies have an accumulated loss of US $ 10.4 billion.</a:t>
            </a:r>
          </a:p>
          <a:p>
            <a:pPr marL="285750" indent="-285750">
              <a:buFont typeface="Arial" pitchFamily="34" charset="0"/>
              <a:buChar char="•"/>
            </a:pPr>
            <a:r>
              <a:rPr lang="en-US" b="1" dirty="0"/>
              <a:t>Strategy for survival: larger, more efficient </a:t>
            </a:r>
            <a:r>
              <a:rPr lang="en-US" b="1" dirty="0" smtClean="0"/>
              <a:t>ships to save the gains.</a:t>
            </a:r>
            <a:endParaRPr lang="es-NI" b="1" dirty="0"/>
          </a:p>
        </p:txBody>
      </p:sp>
      <p:grpSp>
        <p:nvGrpSpPr>
          <p:cNvPr id="9" name="Group 6"/>
          <p:cNvGrpSpPr>
            <a:grpSpLocks/>
          </p:cNvGrpSpPr>
          <p:nvPr/>
        </p:nvGrpSpPr>
        <p:grpSpPr bwMode="auto">
          <a:xfrm>
            <a:off x="611560" y="2132857"/>
            <a:ext cx="3168352" cy="2463040"/>
            <a:chOff x="4297456" y="1752600"/>
            <a:chExt cx="4389344" cy="3814549"/>
          </a:xfrm>
        </p:grpSpPr>
        <p:pic>
          <p:nvPicPr>
            <p:cNvPr id="10"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7456" y="1752600"/>
              <a:ext cx="4389344" cy="381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p:nvPr/>
          </p:nvSpPr>
          <p:spPr>
            <a:xfrm>
              <a:off x="6573883" y="5181408"/>
              <a:ext cx="2043069" cy="385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12" name="11 CuadroTexto"/>
          <p:cNvSpPr txBox="1"/>
          <p:nvPr/>
        </p:nvSpPr>
        <p:spPr>
          <a:xfrm>
            <a:off x="5004048" y="6248345"/>
            <a:ext cx="3096344" cy="276999"/>
          </a:xfrm>
          <a:prstGeom prst="rect">
            <a:avLst/>
          </a:prstGeom>
          <a:noFill/>
        </p:spPr>
        <p:txBody>
          <a:bodyPr wrap="square" rtlCol="0">
            <a:spAutoFit/>
          </a:bodyPr>
          <a:lstStyle/>
          <a:p>
            <a:r>
              <a:rPr lang="es-ES" sz="1200" u="sng" dirty="0" smtClean="0"/>
              <a:t>Fuente</a:t>
            </a:r>
            <a:r>
              <a:rPr lang="es-ES" sz="1200" dirty="0" smtClean="0"/>
              <a:t>: Lars </a:t>
            </a:r>
            <a:r>
              <a:rPr lang="es-ES" sz="1200" dirty="0" err="1" smtClean="0"/>
              <a:t>Jenssen</a:t>
            </a:r>
            <a:r>
              <a:rPr lang="es-ES" sz="1200" dirty="0" smtClean="0"/>
              <a:t>, CEO </a:t>
            </a:r>
            <a:r>
              <a:rPr lang="es-ES" sz="1200" dirty="0" err="1" smtClean="0"/>
              <a:t>SeaIntel</a:t>
            </a:r>
            <a:r>
              <a:rPr lang="es-ES" sz="1200" dirty="0" smtClean="0"/>
              <a:t> </a:t>
            </a:r>
            <a:r>
              <a:rPr lang="es-ES" sz="1200" dirty="0" err="1" smtClean="0"/>
              <a:t>Consulting</a:t>
            </a:r>
            <a:r>
              <a:rPr lang="es-ES" sz="1200" dirty="0" smtClean="0"/>
              <a:t>.</a:t>
            </a:r>
            <a:endParaRPr lang="es-ES" sz="1200" dirty="0"/>
          </a:p>
        </p:txBody>
      </p:sp>
      <p:sp>
        <p:nvSpPr>
          <p:cNvPr id="13" name="12 Marcador de número de diapositiva"/>
          <p:cNvSpPr>
            <a:spLocks noGrp="1"/>
          </p:cNvSpPr>
          <p:nvPr>
            <p:ph type="sldNum" sz="quarter" idx="12"/>
          </p:nvPr>
        </p:nvSpPr>
        <p:spPr/>
        <p:txBody>
          <a:bodyPr/>
          <a:lstStyle/>
          <a:p>
            <a:fld id="{FE62A362-C47E-49B1-AD64-7D0423DB13E3}" type="slidenum">
              <a:rPr lang="es-NI" smtClean="0"/>
              <a:pPr/>
              <a:t>55</a:t>
            </a:fld>
            <a:endParaRPr lang="es-NI"/>
          </a:p>
        </p:txBody>
      </p:sp>
    </p:spTree>
    <p:extLst>
      <p:ext uri="{BB962C8B-B14F-4D97-AF65-F5344CB8AC3E}">
        <p14:creationId xmlns:p14="http://schemas.microsoft.com/office/powerpoint/2010/main" val="12622937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44624"/>
            <a:ext cx="8229600" cy="778098"/>
          </a:xfrm>
        </p:spPr>
        <p:txBody>
          <a:bodyPr>
            <a:noAutofit/>
          </a:bodyPr>
          <a:lstStyle/>
          <a:p>
            <a:r>
              <a:rPr lang="en-US" sz="2800" b="1" dirty="0">
                <a:solidFill>
                  <a:srgbClr val="C00000"/>
                </a:solidFill>
              </a:rPr>
              <a:t>THE INTEROCEANIC GRAND CANAL OF NICARAGUA:</a:t>
            </a:r>
            <a:br>
              <a:rPr lang="en-US" sz="2800" b="1" dirty="0">
                <a:solidFill>
                  <a:srgbClr val="C00000"/>
                </a:solidFill>
              </a:rPr>
            </a:br>
            <a:r>
              <a:rPr lang="en-US" sz="2800" b="1" dirty="0">
                <a:solidFill>
                  <a:srgbClr val="C00000"/>
                </a:solidFill>
              </a:rPr>
              <a:t>THE ROUTE FOR </a:t>
            </a:r>
            <a:r>
              <a:rPr lang="en-US" sz="2800" b="1" dirty="0" smtClean="0">
                <a:solidFill>
                  <a:srgbClr val="C00000"/>
                </a:solidFill>
              </a:rPr>
              <a:t>EXTERNAL COMMERCE</a:t>
            </a:r>
            <a:endParaRPr lang="es-ES" sz="2800" b="1" dirty="0">
              <a:solidFill>
                <a:srgbClr val="C00000"/>
              </a:solidFill>
            </a:endParaRPr>
          </a:p>
        </p:txBody>
      </p:sp>
      <p:grpSp>
        <p:nvGrpSpPr>
          <p:cNvPr id="2" name="19 Grupo"/>
          <p:cNvGrpSpPr/>
          <p:nvPr/>
        </p:nvGrpSpPr>
        <p:grpSpPr>
          <a:xfrm>
            <a:off x="395537" y="5600276"/>
            <a:ext cx="4536505" cy="475395"/>
            <a:chOff x="395536" y="6165304"/>
            <a:chExt cx="4536505" cy="475395"/>
          </a:xfrm>
        </p:grpSpPr>
        <p:cxnSp>
          <p:nvCxnSpPr>
            <p:cNvPr id="18" name="17 Conector recto"/>
            <p:cNvCxnSpPr/>
            <p:nvPr/>
          </p:nvCxnSpPr>
          <p:spPr>
            <a:xfrm>
              <a:off x="395536" y="6375811"/>
              <a:ext cx="216024" cy="0"/>
            </a:xfrm>
            <a:prstGeom prst="line">
              <a:avLst/>
            </a:pr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611561" y="6165304"/>
              <a:ext cx="4320480" cy="475395"/>
            </a:xfrm>
            <a:prstGeom prst="rect">
              <a:avLst/>
            </a:prstGeom>
            <a:noFill/>
          </p:spPr>
          <p:txBody>
            <a:bodyPr wrap="square" rtlCol="0">
              <a:spAutoFit/>
            </a:bodyPr>
            <a:lstStyle/>
            <a:p>
              <a:r>
                <a:rPr lang="en-US" sz="1200" dirty="0"/>
                <a:t>Iron, oil, gas from Venezuela and Brazil, soybean production from South America to Asia</a:t>
              </a:r>
              <a:endParaRPr lang="es-ES" sz="1200" dirty="0"/>
            </a:p>
          </p:txBody>
        </p:sp>
      </p:grpSp>
      <p:grpSp>
        <p:nvGrpSpPr>
          <p:cNvPr id="3" name="22 Grupo"/>
          <p:cNvGrpSpPr/>
          <p:nvPr/>
        </p:nvGrpSpPr>
        <p:grpSpPr>
          <a:xfrm>
            <a:off x="5220072" y="5600271"/>
            <a:ext cx="3816424" cy="646331"/>
            <a:chOff x="395536" y="6093296"/>
            <a:chExt cx="3816424" cy="646331"/>
          </a:xfrm>
        </p:grpSpPr>
        <p:cxnSp>
          <p:nvCxnSpPr>
            <p:cNvPr id="24" name="23 Conector recto"/>
            <p:cNvCxnSpPr/>
            <p:nvPr/>
          </p:nvCxnSpPr>
          <p:spPr>
            <a:xfrm>
              <a:off x="395536" y="6375811"/>
              <a:ext cx="216024" cy="0"/>
            </a:xfrm>
            <a:prstGeom prst="line">
              <a:avLst/>
            </a:prstGeom>
            <a:ln w="28575" cap="rnd">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611560" y="6093296"/>
              <a:ext cx="3600400" cy="646331"/>
            </a:xfrm>
            <a:prstGeom prst="rect">
              <a:avLst/>
            </a:prstGeom>
            <a:noFill/>
          </p:spPr>
          <p:txBody>
            <a:bodyPr wrap="square" rtlCol="0">
              <a:spAutoFit/>
            </a:bodyPr>
            <a:lstStyle/>
            <a:p>
              <a:r>
                <a:rPr lang="en-US" sz="1200" dirty="0"/>
                <a:t>Route of copper, fruit and wine from Chile and Peru to Europe and European manufactured goods to the west coast of South America </a:t>
              </a:r>
              <a:endParaRPr lang="es-ES" sz="1200" dirty="0"/>
            </a:p>
          </p:txBody>
        </p:sp>
      </p:grpSp>
      <p:grpSp>
        <p:nvGrpSpPr>
          <p:cNvPr id="5" name="39 Grupo"/>
          <p:cNvGrpSpPr/>
          <p:nvPr/>
        </p:nvGrpSpPr>
        <p:grpSpPr>
          <a:xfrm>
            <a:off x="395537" y="6032324"/>
            <a:ext cx="4536504" cy="475395"/>
            <a:chOff x="395536" y="6237312"/>
            <a:chExt cx="4536504" cy="475395"/>
          </a:xfrm>
        </p:grpSpPr>
        <p:cxnSp>
          <p:nvCxnSpPr>
            <p:cNvPr id="41" name="40 Conector recto"/>
            <p:cNvCxnSpPr/>
            <p:nvPr/>
          </p:nvCxnSpPr>
          <p:spPr>
            <a:xfrm>
              <a:off x="395536" y="6375811"/>
              <a:ext cx="216024" cy="0"/>
            </a:xfrm>
            <a:prstGeom prst="line">
              <a:avLst/>
            </a:prstGeom>
            <a:ln w="28575"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611560" y="6237312"/>
              <a:ext cx="4320480" cy="475395"/>
            </a:xfrm>
            <a:prstGeom prst="rect">
              <a:avLst/>
            </a:prstGeom>
            <a:noFill/>
          </p:spPr>
          <p:txBody>
            <a:bodyPr wrap="square" rtlCol="0">
              <a:spAutoFit/>
            </a:bodyPr>
            <a:lstStyle/>
            <a:p>
              <a:r>
                <a:rPr lang="en-US" sz="1200" dirty="0"/>
                <a:t>Oil and gas from the United States and Canada (Keystone XL Pipeline) to Asia</a:t>
              </a:r>
              <a:endParaRPr lang="es-ES" sz="1200" dirty="0"/>
            </a:p>
          </p:txBody>
        </p:sp>
      </p:grpSp>
      <p:sp>
        <p:nvSpPr>
          <p:cNvPr id="29" name="28 Marcador de número de diapositiva"/>
          <p:cNvSpPr>
            <a:spLocks noGrp="1"/>
          </p:cNvSpPr>
          <p:nvPr>
            <p:ph type="sldNum" sz="quarter" idx="12"/>
          </p:nvPr>
        </p:nvSpPr>
        <p:spPr/>
        <p:txBody>
          <a:bodyPr/>
          <a:lstStyle/>
          <a:p>
            <a:fld id="{585D2EFA-1F26-4487-98F7-82E15974CC88}" type="slidenum">
              <a:rPr lang="es-ES" smtClean="0"/>
              <a:pPr/>
              <a:t>56</a:t>
            </a:fld>
            <a:endParaRPr lang="es-ES"/>
          </a:p>
        </p:txBody>
      </p:sp>
      <p:grpSp>
        <p:nvGrpSpPr>
          <p:cNvPr id="12" name="1037 Grupo"/>
          <p:cNvGrpSpPr/>
          <p:nvPr/>
        </p:nvGrpSpPr>
        <p:grpSpPr>
          <a:xfrm>
            <a:off x="5220072" y="6259384"/>
            <a:ext cx="3943326" cy="276999"/>
            <a:chOff x="5436096" y="6237312"/>
            <a:chExt cx="3943326" cy="276999"/>
          </a:xfrm>
        </p:grpSpPr>
        <p:cxnSp>
          <p:nvCxnSpPr>
            <p:cNvPr id="1035" name="1034 Conector recto"/>
            <p:cNvCxnSpPr/>
            <p:nvPr/>
          </p:nvCxnSpPr>
          <p:spPr>
            <a:xfrm>
              <a:off x="5436096" y="6375811"/>
              <a:ext cx="21602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36" name="1035 CuadroTexto"/>
            <p:cNvSpPr txBox="1"/>
            <p:nvPr/>
          </p:nvSpPr>
          <p:spPr>
            <a:xfrm>
              <a:off x="5652120" y="6237312"/>
              <a:ext cx="3727302" cy="276999"/>
            </a:xfrm>
            <a:prstGeom prst="rect">
              <a:avLst/>
            </a:prstGeom>
            <a:noFill/>
          </p:spPr>
          <p:txBody>
            <a:bodyPr wrap="none" rtlCol="0">
              <a:spAutoFit/>
            </a:bodyPr>
            <a:lstStyle>
              <a:defPPr>
                <a:defRPr lang="es-NI"/>
              </a:defPPr>
              <a:lvl1pPr>
                <a:defRPr sz="1200"/>
              </a:lvl1pPr>
            </a:lstStyle>
            <a:p>
              <a:r>
                <a:rPr lang="en-US" dirty="0"/>
                <a:t>Route from the West Coast USA to Europe and vice versa</a:t>
              </a:r>
            </a:p>
          </p:txBody>
        </p:sp>
      </p:grpSp>
      <p:grpSp>
        <p:nvGrpSpPr>
          <p:cNvPr id="45" name="44 Grupo"/>
          <p:cNvGrpSpPr/>
          <p:nvPr/>
        </p:nvGrpSpPr>
        <p:grpSpPr>
          <a:xfrm>
            <a:off x="323528" y="1329306"/>
            <a:ext cx="8352928" cy="4259934"/>
            <a:chOff x="323528" y="1329306"/>
            <a:chExt cx="8352928" cy="4259934"/>
          </a:xfrm>
        </p:grpSpPr>
        <p:grpSp>
          <p:nvGrpSpPr>
            <p:cNvPr id="7" name="28 Grupo"/>
            <p:cNvGrpSpPr/>
            <p:nvPr/>
          </p:nvGrpSpPr>
          <p:grpSpPr>
            <a:xfrm>
              <a:off x="323528" y="1329306"/>
              <a:ext cx="8352928" cy="4259934"/>
              <a:chOff x="323528" y="1844824"/>
              <a:chExt cx="8352928" cy="4259934"/>
            </a:xfrm>
          </p:grpSpPr>
          <p:pic>
            <p:nvPicPr>
              <p:cNvPr id="1028" name="Picture 4"/>
              <p:cNvPicPr>
                <a:picLocks noChangeAspect="1" noChangeArrowheads="1"/>
              </p:cNvPicPr>
              <p:nvPr/>
            </p:nvPicPr>
            <p:blipFill>
              <a:blip r:embed="rId3" cstate="print"/>
              <a:srcRect t="14400" b="4001"/>
              <a:stretch>
                <a:fillRect/>
              </a:stretch>
            </p:blipFill>
            <p:spPr bwMode="auto">
              <a:xfrm>
                <a:off x="323528" y="1844824"/>
                <a:ext cx="8352928" cy="425993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5" name="14 Forma libre"/>
              <p:cNvSpPr/>
              <p:nvPr/>
            </p:nvSpPr>
            <p:spPr>
              <a:xfrm>
                <a:off x="6586538" y="3824288"/>
                <a:ext cx="94456" cy="138112"/>
              </a:xfrm>
              <a:custGeom>
                <a:avLst/>
                <a:gdLst>
                  <a:gd name="connsiteX0" fmla="*/ 19050 w 94456"/>
                  <a:gd name="connsiteY0" fmla="*/ 138112 h 138112"/>
                  <a:gd name="connsiteX1" fmla="*/ 85725 w 94456"/>
                  <a:gd name="connsiteY1" fmla="*/ 95250 h 138112"/>
                  <a:gd name="connsiteX2" fmla="*/ 71437 w 94456"/>
                  <a:gd name="connsiteY2" fmla="*/ 42862 h 138112"/>
                  <a:gd name="connsiteX3" fmla="*/ 0 w 94456"/>
                  <a:gd name="connsiteY3" fmla="*/ 0 h 138112"/>
                </a:gdLst>
                <a:ahLst/>
                <a:cxnLst>
                  <a:cxn ang="0">
                    <a:pos x="connsiteX0" y="connsiteY0"/>
                  </a:cxn>
                  <a:cxn ang="0">
                    <a:pos x="connsiteX1" y="connsiteY1"/>
                  </a:cxn>
                  <a:cxn ang="0">
                    <a:pos x="connsiteX2" y="connsiteY2"/>
                  </a:cxn>
                  <a:cxn ang="0">
                    <a:pos x="connsiteX3" y="connsiteY3"/>
                  </a:cxn>
                </a:cxnLst>
                <a:rect l="l" t="t" r="r" b="b"/>
                <a:pathLst>
                  <a:path w="94456" h="138112">
                    <a:moveTo>
                      <a:pt x="19050" y="138112"/>
                    </a:moveTo>
                    <a:cubicBezTo>
                      <a:pt x="48022" y="124618"/>
                      <a:pt x="76994" y="111125"/>
                      <a:pt x="85725" y="95250"/>
                    </a:cubicBezTo>
                    <a:cubicBezTo>
                      <a:pt x="94456" y="79375"/>
                      <a:pt x="85725" y="58737"/>
                      <a:pt x="71437" y="42862"/>
                    </a:cubicBezTo>
                    <a:cubicBezTo>
                      <a:pt x="57150" y="26987"/>
                      <a:pt x="28575" y="13493"/>
                      <a:pt x="0" y="0"/>
                    </a:cubicBezTo>
                  </a:path>
                </a:pathLst>
              </a:cu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2" name="21 Forma libre"/>
              <p:cNvSpPr/>
              <p:nvPr/>
            </p:nvSpPr>
            <p:spPr>
              <a:xfrm>
                <a:off x="5591299" y="2596737"/>
                <a:ext cx="2543298" cy="2658094"/>
              </a:xfrm>
              <a:custGeom>
                <a:avLst/>
                <a:gdLst>
                  <a:gd name="connsiteX0" fmla="*/ 738249 w 2543298"/>
                  <a:gd name="connsiteY0" fmla="*/ 2658094 h 2658094"/>
                  <a:gd name="connsiteX1" fmla="*/ 186046 w 2543298"/>
                  <a:gd name="connsiteY1" fmla="*/ 1773382 h 2658094"/>
                  <a:gd name="connsiteX2" fmla="*/ 245423 w 2543298"/>
                  <a:gd name="connsiteY2" fmla="*/ 1351808 h 2658094"/>
                  <a:gd name="connsiteX3" fmla="*/ 1658587 w 2543298"/>
                  <a:gd name="connsiteY3" fmla="*/ 1084614 h 2658094"/>
                  <a:gd name="connsiteX4" fmla="*/ 2258291 w 2543298"/>
                  <a:gd name="connsiteY4" fmla="*/ 176151 h 2658094"/>
                  <a:gd name="connsiteX5" fmla="*/ 2543298 w 2543298"/>
                  <a:gd name="connsiteY5" fmla="*/ 27710 h 265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3298" h="2658094">
                    <a:moveTo>
                      <a:pt x="738249" y="2658094"/>
                    </a:moveTo>
                    <a:cubicBezTo>
                      <a:pt x="503216" y="2324595"/>
                      <a:pt x="268184" y="1991096"/>
                      <a:pt x="186046" y="1773382"/>
                    </a:cubicBezTo>
                    <a:cubicBezTo>
                      <a:pt x="103908" y="1555668"/>
                      <a:pt x="0" y="1466603"/>
                      <a:pt x="245423" y="1351808"/>
                    </a:cubicBezTo>
                    <a:cubicBezTo>
                      <a:pt x="490846" y="1237013"/>
                      <a:pt x="1323109" y="1280557"/>
                      <a:pt x="1658587" y="1084614"/>
                    </a:cubicBezTo>
                    <a:cubicBezTo>
                      <a:pt x="1994065" y="888671"/>
                      <a:pt x="2110839" y="352302"/>
                      <a:pt x="2258291" y="176151"/>
                    </a:cubicBezTo>
                    <a:cubicBezTo>
                      <a:pt x="2405743" y="0"/>
                      <a:pt x="2474520" y="13855"/>
                      <a:pt x="2543298" y="27710"/>
                    </a:cubicBezTo>
                  </a:path>
                </a:pathLst>
              </a:custGeom>
              <a:ln w="28575" cap="rnd">
                <a:solidFill>
                  <a:schemeClr val="accent3">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nvGrpSpPr>
              <p:cNvPr id="8" name="34 Grupo"/>
              <p:cNvGrpSpPr/>
              <p:nvPr/>
            </p:nvGrpSpPr>
            <p:grpSpPr>
              <a:xfrm>
                <a:off x="1400175" y="3140967"/>
                <a:ext cx="6272213" cy="1853309"/>
                <a:chOff x="1400175" y="3140967"/>
                <a:chExt cx="6272213" cy="1853309"/>
              </a:xfrm>
            </p:grpSpPr>
            <p:grpSp>
              <p:nvGrpSpPr>
                <p:cNvPr id="10" name="27 Grupo"/>
                <p:cNvGrpSpPr/>
                <p:nvPr/>
              </p:nvGrpSpPr>
              <p:grpSpPr>
                <a:xfrm>
                  <a:off x="1400175" y="3140967"/>
                  <a:ext cx="6272213" cy="1853309"/>
                  <a:chOff x="1400175" y="3140967"/>
                  <a:chExt cx="6272213" cy="1853309"/>
                </a:xfrm>
              </p:grpSpPr>
              <p:sp>
                <p:nvSpPr>
                  <p:cNvPr id="9" name="8 Forma libre"/>
                  <p:cNvSpPr/>
                  <p:nvPr/>
                </p:nvSpPr>
                <p:spPr>
                  <a:xfrm>
                    <a:off x="1529590" y="3140967"/>
                    <a:ext cx="6142798" cy="1853309"/>
                  </a:xfrm>
                  <a:custGeom>
                    <a:avLst/>
                    <a:gdLst>
                      <a:gd name="connsiteX0" fmla="*/ 4419600 w 4943475"/>
                      <a:gd name="connsiteY0" fmla="*/ 2481263 h 2565401"/>
                      <a:gd name="connsiteX1" fmla="*/ 4643437 w 4943475"/>
                      <a:gd name="connsiteY1" fmla="*/ 2481263 h 2565401"/>
                      <a:gd name="connsiteX2" fmla="*/ 4838700 w 4943475"/>
                      <a:gd name="connsiteY2" fmla="*/ 1976438 h 2565401"/>
                      <a:gd name="connsiteX3" fmla="*/ 4014787 w 4943475"/>
                      <a:gd name="connsiteY3" fmla="*/ 1428750 h 2565401"/>
                      <a:gd name="connsiteX4" fmla="*/ 3324225 w 4943475"/>
                      <a:gd name="connsiteY4" fmla="*/ 1452563 h 2565401"/>
                      <a:gd name="connsiteX5" fmla="*/ 2981325 w 4943475"/>
                      <a:gd name="connsiteY5" fmla="*/ 1519238 h 2565401"/>
                      <a:gd name="connsiteX6" fmla="*/ 2105025 w 4943475"/>
                      <a:gd name="connsiteY6" fmla="*/ 1352550 h 2565401"/>
                      <a:gd name="connsiteX7" fmla="*/ 985837 w 4943475"/>
                      <a:gd name="connsiteY7" fmla="*/ 957263 h 2565401"/>
                      <a:gd name="connsiteX8" fmla="*/ 0 w 4943475"/>
                      <a:gd name="connsiteY8" fmla="*/ 0 h 2565401"/>
                      <a:gd name="connsiteX0" fmla="*/ 4419600 w 4943475"/>
                      <a:gd name="connsiteY0" fmla="*/ 2481263 h 2565401"/>
                      <a:gd name="connsiteX1" fmla="*/ 4643437 w 4943475"/>
                      <a:gd name="connsiteY1" fmla="*/ 2481263 h 2565401"/>
                      <a:gd name="connsiteX2" fmla="*/ 4838700 w 4943475"/>
                      <a:gd name="connsiteY2" fmla="*/ 1976438 h 2565401"/>
                      <a:gd name="connsiteX3" fmla="*/ 4014787 w 4943475"/>
                      <a:gd name="connsiteY3" fmla="*/ 1428750 h 2565401"/>
                      <a:gd name="connsiteX4" fmla="*/ 3324225 w 4943475"/>
                      <a:gd name="connsiteY4" fmla="*/ 1452563 h 2565401"/>
                      <a:gd name="connsiteX5" fmla="*/ 2981325 w 4943475"/>
                      <a:gd name="connsiteY5" fmla="*/ 1519238 h 2565401"/>
                      <a:gd name="connsiteX6" fmla="*/ 2105025 w 4943475"/>
                      <a:gd name="connsiteY6" fmla="*/ 1352550 h 2565401"/>
                      <a:gd name="connsiteX7" fmla="*/ 762967 w 4943475"/>
                      <a:gd name="connsiteY7" fmla="*/ 1288157 h 2565401"/>
                      <a:gd name="connsiteX8" fmla="*/ 0 w 4943475"/>
                      <a:gd name="connsiteY8" fmla="*/ 0 h 2565401"/>
                      <a:gd name="connsiteX0" fmla="*/ 5384825 w 5908700"/>
                      <a:gd name="connsiteY0" fmla="*/ 1697162 h 1781300"/>
                      <a:gd name="connsiteX1" fmla="*/ 5608662 w 5908700"/>
                      <a:gd name="connsiteY1" fmla="*/ 1697162 h 1781300"/>
                      <a:gd name="connsiteX2" fmla="*/ 5803925 w 5908700"/>
                      <a:gd name="connsiteY2" fmla="*/ 1192337 h 1781300"/>
                      <a:gd name="connsiteX3" fmla="*/ 4980012 w 5908700"/>
                      <a:gd name="connsiteY3" fmla="*/ 644649 h 1781300"/>
                      <a:gd name="connsiteX4" fmla="*/ 4289450 w 5908700"/>
                      <a:gd name="connsiteY4" fmla="*/ 668462 h 1781300"/>
                      <a:gd name="connsiteX5" fmla="*/ 3946550 w 5908700"/>
                      <a:gd name="connsiteY5" fmla="*/ 735137 h 1781300"/>
                      <a:gd name="connsiteX6" fmla="*/ 3070250 w 5908700"/>
                      <a:gd name="connsiteY6" fmla="*/ 568449 h 1781300"/>
                      <a:gd name="connsiteX7" fmla="*/ 1728192 w 5908700"/>
                      <a:gd name="connsiteY7" fmla="*/ 504056 h 1781300"/>
                      <a:gd name="connsiteX8" fmla="*/ 0 w 5908700"/>
                      <a:gd name="connsiteY8" fmla="*/ 0 h 1781300"/>
                      <a:gd name="connsiteX0" fmla="*/ 5384825 w 5908700"/>
                      <a:gd name="connsiteY0" fmla="*/ 1697162 h 1781300"/>
                      <a:gd name="connsiteX1" fmla="*/ 5608662 w 5908700"/>
                      <a:gd name="connsiteY1" fmla="*/ 1697162 h 1781300"/>
                      <a:gd name="connsiteX2" fmla="*/ 5803925 w 5908700"/>
                      <a:gd name="connsiteY2" fmla="*/ 1192337 h 1781300"/>
                      <a:gd name="connsiteX3" fmla="*/ 4980012 w 5908700"/>
                      <a:gd name="connsiteY3" fmla="*/ 644649 h 1781300"/>
                      <a:gd name="connsiteX4" fmla="*/ 4289450 w 5908700"/>
                      <a:gd name="connsiteY4" fmla="*/ 668462 h 1781300"/>
                      <a:gd name="connsiteX5" fmla="*/ 3946550 w 5908700"/>
                      <a:gd name="connsiteY5" fmla="*/ 735137 h 1781300"/>
                      <a:gd name="connsiteX6" fmla="*/ 3070250 w 5908700"/>
                      <a:gd name="connsiteY6" fmla="*/ 568449 h 1781300"/>
                      <a:gd name="connsiteX7" fmla="*/ 1728192 w 5908700"/>
                      <a:gd name="connsiteY7" fmla="*/ 504056 h 1781300"/>
                      <a:gd name="connsiteX8" fmla="*/ 0 w 5908700"/>
                      <a:gd name="connsiteY8" fmla="*/ 0 h 1781300"/>
                      <a:gd name="connsiteX0" fmla="*/ 5384825 w 5908700"/>
                      <a:gd name="connsiteY0" fmla="*/ 1769171 h 1853309"/>
                      <a:gd name="connsiteX1" fmla="*/ 5608662 w 5908700"/>
                      <a:gd name="connsiteY1" fmla="*/ 1769171 h 1853309"/>
                      <a:gd name="connsiteX2" fmla="*/ 5803925 w 5908700"/>
                      <a:gd name="connsiteY2" fmla="*/ 1264346 h 1853309"/>
                      <a:gd name="connsiteX3" fmla="*/ 4980012 w 5908700"/>
                      <a:gd name="connsiteY3" fmla="*/ 716658 h 1853309"/>
                      <a:gd name="connsiteX4" fmla="*/ 4289450 w 5908700"/>
                      <a:gd name="connsiteY4" fmla="*/ 740471 h 1853309"/>
                      <a:gd name="connsiteX5" fmla="*/ 3946550 w 5908700"/>
                      <a:gd name="connsiteY5" fmla="*/ 807146 h 1853309"/>
                      <a:gd name="connsiteX6" fmla="*/ 3070250 w 5908700"/>
                      <a:gd name="connsiteY6" fmla="*/ 640458 h 1853309"/>
                      <a:gd name="connsiteX7" fmla="*/ 1728192 w 5908700"/>
                      <a:gd name="connsiteY7" fmla="*/ 576065 h 1853309"/>
                      <a:gd name="connsiteX8" fmla="*/ 0 w 5908700"/>
                      <a:gd name="connsiteY8" fmla="*/ 0 h 1853309"/>
                      <a:gd name="connsiteX0" fmla="*/ 5384825 w 5908700"/>
                      <a:gd name="connsiteY0" fmla="*/ 1769171 h 1853309"/>
                      <a:gd name="connsiteX1" fmla="*/ 5608662 w 5908700"/>
                      <a:gd name="connsiteY1" fmla="*/ 1769171 h 1853309"/>
                      <a:gd name="connsiteX2" fmla="*/ 5803925 w 5908700"/>
                      <a:gd name="connsiteY2" fmla="*/ 1264346 h 1853309"/>
                      <a:gd name="connsiteX3" fmla="*/ 4980012 w 5908700"/>
                      <a:gd name="connsiteY3" fmla="*/ 716658 h 1853309"/>
                      <a:gd name="connsiteX4" fmla="*/ 4289450 w 5908700"/>
                      <a:gd name="connsiteY4" fmla="*/ 740471 h 1853309"/>
                      <a:gd name="connsiteX5" fmla="*/ 3946550 w 5908700"/>
                      <a:gd name="connsiteY5" fmla="*/ 807146 h 1853309"/>
                      <a:gd name="connsiteX6" fmla="*/ 3070250 w 5908700"/>
                      <a:gd name="connsiteY6" fmla="*/ 640458 h 1853309"/>
                      <a:gd name="connsiteX7" fmla="*/ 1728192 w 5908700"/>
                      <a:gd name="connsiteY7" fmla="*/ 576065 h 1853309"/>
                      <a:gd name="connsiteX8" fmla="*/ 0 w 5908700"/>
                      <a:gd name="connsiteY8" fmla="*/ 0 h 1853309"/>
                      <a:gd name="connsiteX0" fmla="*/ 5312817 w 5836692"/>
                      <a:gd name="connsiteY0" fmla="*/ 1697162 h 1781300"/>
                      <a:gd name="connsiteX1" fmla="*/ 5536654 w 5836692"/>
                      <a:gd name="connsiteY1" fmla="*/ 1697162 h 1781300"/>
                      <a:gd name="connsiteX2" fmla="*/ 5731917 w 5836692"/>
                      <a:gd name="connsiteY2" fmla="*/ 1192337 h 1781300"/>
                      <a:gd name="connsiteX3" fmla="*/ 4908004 w 5836692"/>
                      <a:gd name="connsiteY3" fmla="*/ 644649 h 1781300"/>
                      <a:gd name="connsiteX4" fmla="*/ 4217442 w 5836692"/>
                      <a:gd name="connsiteY4" fmla="*/ 668462 h 1781300"/>
                      <a:gd name="connsiteX5" fmla="*/ 3874542 w 5836692"/>
                      <a:gd name="connsiteY5" fmla="*/ 735137 h 1781300"/>
                      <a:gd name="connsiteX6" fmla="*/ 2998242 w 5836692"/>
                      <a:gd name="connsiteY6" fmla="*/ 568449 h 1781300"/>
                      <a:gd name="connsiteX7" fmla="*/ 1656184 w 5836692"/>
                      <a:gd name="connsiteY7" fmla="*/ 504056 h 1781300"/>
                      <a:gd name="connsiteX8" fmla="*/ 0 w 5836692"/>
                      <a:gd name="connsiteY8" fmla="*/ 0 h 1781300"/>
                      <a:gd name="connsiteX0" fmla="*/ 5499869 w 6023744"/>
                      <a:gd name="connsiteY0" fmla="*/ 1697162 h 1781300"/>
                      <a:gd name="connsiteX1" fmla="*/ 5723706 w 6023744"/>
                      <a:gd name="connsiteY1" fmla="*/ 1697162 h 1781300"/>
                      <a:gd name="connsiteX2" fmla="*/ 5918969 w 6023744"/>
                      <a:gd name="connsiteY2" fmla="*/ 1192337 h 1781300"/>
                      <a:gd name="connsiteX3" fmla="*/ 5095056 w 6023744"/>
                      <a:gd name="connsiteY3" fmla="*/ 644649 h 1781300"/>
                      <a:gd name="connsiteX4" fmla="*/ 4404494 w 6023744"/>
                      <a:gd name="connsiteY4" fmla="*/ 668462 h 1781300"/>
                      <a:gd name="connsiteX5" fmla="*/ 4061594 w 6023744"/>
                      <a:gd name="connsiteY5" fmla="*/ 735137 h 1781300"/>
                      <a:gd name="connsiteX6" fmla="*/ 3185294 w 6023744"/>
                      <a:gd name="connsiteY6" fmla="*/ 568449 h 1781300"/>
                      <a:gd name="connsiteX7" fmla="*/ 1843236 w 6023744"/>
                      <a:gd name="connsiteY7" fmla="*/ 504056 h 1781300"/>
                      <a:gd name="connsiteX8" fmla="*/ 187052 w 6023744"/>
                      <a:gd name="connsiteY8" fmla="*/ 0 h 1781300"/>
                      <a:gd name="connsiteX0" fmla="*/ 5499869 w 6023744"/>
                      <a:gd name="connsiteY0" fmla="*/ 1769171 h 1853309"/>
                      <a:gd name="connsiteX1" fmla="*/ 5723706 w 6023744"/>
                      <a:gd name="connsiteY1" fmla="*/ 1769171 h 1853309"/>
                      <a:gd name="connsiteX2" fmla="*/ 5918969 w 6023744"/>
                      <a:gd name="connsiteY2" fmla="*/ 1264346 h 1853309"/>
                      <a:gd name="connsiteX3" fmla="*/ 5095056 w 6023744"/>
                      <a:gd name="connsiteY3" fmla="*/ 716658 h 1853309"/>
                      <a:gd name="connsiteX4" fmla="*/ 4404494 w 6023744"/>
                      <a:gd name="connsiteY4" fmla="*/ 740471 h 1853309"/>
                      <a:gd name="connsiteX5" fmla="*/ 4061594 w 6023744"/>
                      <a:gd name="connsiteY5" fmla="*/ 807146 h 1853309"/>
                      <a:gd name="connsiteX6" fmla="*/ 3185294 w 6023744"/>
                      <a:gd name="connsiteY6" fmla="*/ 640458 h 1853309"/>
                      <a:gd name="connsiteX7" fmla="*/ 1843236 w 6023744"/>
                      <a:gd name="connsiteY7" fmla="*/ 576065 h 1853309"/>
                      <a:gd name="connsiteX8" fmla="*/ 187052 w 6023744"/>
                      <a:gd name="connsiteY8" fmla="*/ 0 h 1853309"/>
                      <a:gd name="connsiteX0" fmla="*/ 5499869 w 6023744"/>
                      <a:gd name="connsiteY0" fmla="*/ 1769171 h 1853309"/>
                      <a:gd name="connsiteX1" fmla="*/ 5723706 w 6023744"/>
                      <a:gd name="connsiteY1" fmla="*/ 1769171 h 1853309"/>
                      <a:gd name="connsiteX2" fmla="*/ 5918969 w 6023744"/>
                      <a:gd name="connsiteY2" fmla="*/ 1264346 h 1853309"/>
                      <a:gd name="connsiteX3" fmla="*/ 5095056 w 6023744"/>
                      <a:gd name="connsiteY3" fmla="*/ 716658 h 1853309"/>
                      <a:gd name="connsiteX4" fmla="*/ 4404494 w 6023744"/>
                      <a:gd name="connsiteY4" fmla="*/ 740471 h 1853309"/>
                      <a:gd name="connsiteX5" fmla="*/ 4061594 w 6023744"/>
                      <a:gd name="connsiteY5" fmla="*/ 807146 h 1853309"/>
                      <a:gd name="connsiteX6" fmla="*/ 3185294 w 6023744"/>
                      <a:gd name="connsiteY6" fmla="*/ 640458 h 1853309"/>
                      <a:gd name="connsiteX7" fmla="*/ 1843236 w 6023744"/>
                      <a:gd name="connsiteY7" fmla="*/ 576065 h 1853309"/>
                      <a:gd name="connsiteX8" fmla="*/ 187052 w 6023744"/>
                      <a:gd name="connsiteY8" fmla="*/ 0 h 1853309"/>
                      <a:gd name="connsiteX0" fmla="*/ 5312817 w 5836692"/>
                      <a:gd name="connsiteY0" fmla="*/ 1769171 h 1853309"/>
                      <a:gd name="connsiteX1" fmla="*/ 5536654 w 5836692"/>
                      <a:gd name="connsiteY1" fmla="*/ 1769171 h 1853309"/>
                      <a:gd name="connsiteX2" fmla="*/ 5731917 w 5836692"/>
                      <a:gd name="connsiteY2" fmla="*/ 1264346 h 1853309"/>
                      <a:gd name="connsiteX3" fmla="*/ 4908004 w 5836692"/>
                      <a:gd name="connsiteY3" fmla="*/ 716658 h 1853309"/>
                      <a:gd name="connsiteX4" fmla="*/ 4217442 w 5836692"/>
                      <a:gd name="connsiteY4" fmla="*/ 740471 h 1853309"/>
                      <a:gd name="connsiteX5" fmla="*/ 3874542 w 5836692"/>
                      <a:gd name="connsiteY5" fmla="*/ 807146 h 1853309"/>
                      <a:gd name="connsiteX6" fmla="*/ 2998242 w 5836692"/>
                      <a:gd name="connsiteY6" fmla="*/ 640458 h 1853309"/>
                      <a:gd name="connsiteX7" fmla="*/ 0 w 5836692"/>
                      <a:gd name="connsiteY7" fmla="*/ 0 h 1853309"/>
                      <a:gd name="connsiteX0" fmla="*/ 5618923 w 6142798"/>
                      <a:gd name="connsiteY0" fmla="*/ 1769171 h 1853309"/>
                      <a:gd name="connsiteX1" fmla="*/ 5842760 w 6142798"/>
                      <a:gd name="connsiteY1" fmla="*/ 1769171 h 1853309"/>
                      <a:gd name="connsiteX2" fmla="*/ 6038023 w 6142798"/>
                      <a:gd name="connsiteY2" fmla="*/ 1264346 h 1853309"/>
                      <a:gd name="connsiteX3" fmla="*/ 5214110 w 6142798"/>
                      <a:gd name="connsiteY3" fmla="*/ 716658 h 1853309"/>
                      <a:gd name="connsiteX4" fmla="*/ 4523548 w 6142798"/>
                      <a:gd name="connsiteY4" fmla="*/ 740471 h 1853309"/>
                      <a:gd name="connsiteX5" fmla="*/ 4180648 w 6142798"/>
                      <a:gd name="connsiteY5" fmla="*/ 807146 h 1853309"/>
                      <a:gd name="connsiteX6" fmla="*/ 3304348 w 6142798"/>
                      <a:gd name="connsiteY6" fmla="*/ 640458 h 1853309"/>
                      <a:gd name="connsiteX7" fmla="*/ 306106 w 6142798"/>
                      <a:gd name="connsiteY7" fmla="*/ 0 h 185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42798" h="1853309">
                        <a:moveTo>
                          <a:pt x="5618923" y="1769171"/>
                        </a:moveTo>
                        <a:cubicBezTo>
                          <a:pt x="5695916" y="1811240"/>
                          <a:pt x="5772910" y="1853309"/>
                          <a:pt x="5842760" y="1769171"/>
                        </a:cubicBezTo>
                        <a:cubicBezTo>
                          <a:pt x="5912610" y="1685034"/>
                          <a:pt x="6142798" y="1439765"/>
                          <a:pt x="6038023" y="1264346"/>
                        </a:cubicBezTo>
                        <a:cubicBezTo>
                          <a:pt x="5933248" y="1088927"/>
                          <a:pt x="5466522" y="803970"/>
                          <a:pt x="5214110" y="716658"/>
                        </a:cubicBezTo>
                        <a:cubicBezTo>
                          <a:pt x="4961698" y="629346"/>
                          <a:pt x="4695792" y="725390"/>
                          <a:pt x="4523548" y="740471"/>
                        </a:cubicBezTo>
                        <a:cubicBezTo>
                          <a:pt x="4351304" y="755552"/>
                          <a:pt x="4383848" y="823815"/>
                          <a:pt x="4180648" y="807146"/>
                        </a:cubicBezTo>
                        <a:cubicBezTo>
                          <a:pt x="3977448" y="790477"/>
                          <a:pt x="3950105" y="774982"/>
                          <a:pt x="3304348" y="640458"/>
                        </a:cubicBezTo>
                        <a:cubicBezTo>
                          <a:pt x="2304934" y="426972"/>
                          <a:pt x="0" y="533144"/>
                          <a:pt x="306106" y="0"/>
                        </a:cubicBezTo>
                      </a:path>
                    </a:pathLst>
                  </a:custGeom>
                  <a:ln w="28575" cap="rnd">
                    <a:solidFill>
                      <a:schemeClr val="accent4">
                        <a:lumMod val="75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 name="12 Forma libre"/>
                  <p:cNvSpPr/>
                  <p:nvPr/>
                </p:nvSpPr>
                <p:spPr>
                  <a:xfrm>
                    <a:off x="1400175" y="3571875"/>
                    <a:ext cx="1652588" cy="97123"/>
                  </a:xfrm>
                  <a:custGeom>
                    <a:avLst/>
                    <a:gdLst>
                      <a:gd name="connsiteX0" fmla="*/ 0 w 1652588"/>
                      <a:gd name="connsiteY0" fmla="*/ 0 h 100807"/>
                      <a:gd name="connsiteX1" fmla="*/ 180975 w 1652588"/>
                      <a:gd name="connsiteY1" fmla="*/ 61913 h 100807"/>
                      <a:gd name="connsiteX2" fmla="*/ 390525 w 1652588"/>
                      <a:gd name="connsiteY2" fmla="*/ 95250 h 100807"/>
                      <a:gd name="connsiteX3" fmla="*/ 1109663 w 1652588"/>
                      <a:gd name="connsiteY3" fmla="*/ 90488 h 100807"/>
                      <a:gd name="connsiteX4" fmla="*/ 1652588 w 1652588"/>
                      <a:gd name="connsiteY4" fmla="*/ 33338 h 100807"/>
                      <a:gd name="connsiteX0" fmla="*/ 0 w 1652588"/>
                      <a:gd name="connsiteY0" fmla="*/ 0 h 97123"/>
                      <a:gd name="connsiteX1" fmla="*/ 180975 w 1652588"/>
                      <a:gd name="connsiteY1" fmla="*/ 61913 h 97123"/>
                      <a:gd name="connsiteX2" fmla="*/ 435521 w 1652588"/>
                      <a:gd name="connsiteY2" fmla="*/ 73149 h 97123"/>
                      <a:gd name="connsiteX3" fmla="*/ 1109663 w 1652588"/>
                      <a:gd name="connsiteY3" fmla="*/ 90488 h 97123"/>
                      <a:gd name="connsiteX4" fmla="*/ 1652588 w 1652588"/>
                      <a:gd name="connsiteY4" fmla="*/ 33338 h 97123"/>
                      <a:gd name="connsiteX0" fmla="*/ 0 w 1652588"/>
                      <a:gd name="connsiteY0" fmla="*/ 0 h 97123"/>
                      <a:gd name="connsiteX1" fmla="*/ 180975 w 1652588"/>
                      <a:gd name="connsiteY1" fmla="*/ 61913 h 97123"/>
                      <a:gd name="connsiteX2" fmla="*/ 435521 w 1652588"/>
                      <a:gd name="connsiteY2" fmla="*/ 73149 h 97123"/>
                      <a:gd name="connsiteX3" fmla="*/ 1109663 w 1652588"/>
                      <a:gd name="connsiteY3" fmla="*/ 90488 h 97123"/>
                      <a:gd name="connsiteX4" fmla="*/ 1652588 w 1652588"/>
                      <a:gd name="connsiteY4" fmla="*/ 33338 h 9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588" h="97123">
                        <a:moveTo>
                          <a:pt x="0" y="0"/>
                        </a:moveTo>
                        <a:cubicBezTo>
                          <a:pt x="57944" y="23019"/>
                          <a:pt x="108388" y="49722"/>
                          <a:pt x="180975" y="61913"/>
                        </a:cubicBezTo>
                        <a:cubicBezTo>
                          <a:pt x="253562" y="74104"/>
                          <a:pt x="280740" y="68387"/>
                          <a:pt x="435521" y="73149"/>
                        </a:cubicBezTo>
                        <a:cubicBezTo>
                          <a:pt x="590302" y="77911"/>
                          <a:pt x="906819" y="97123"/>
                          <a:pt x="1109663" y="90488"/>
                        </a:cubicBezTo>
                        <a:cubicBezTo>
                          <a:pt x="1312507" y="83853"/>
                          <a:pt x="1447031" y="21704"/>
                          <a:pt x="1652588" y="33338"/>
                        </a:cubicBezTo>
                      </a:path>
                    </a:pathLst>
                  </a:custGeom>
                  <a:ln w="28575" cap="rnd">
                    <a:solidFill>
                      <a:schemeClr val="accent4">
                        <a:lumMod val="75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7" name="26 Forma libre"/>
                  <p:cNvSpPr/>
                  <p:nvPr/>
                </p:nvSpPr>
                <p:spPr>
                  <a:xfrm>
                    <a:off x="2109788" y="3181350"/>
                    <a:ext cx="866775" cy="414338"/>
                  </a:xfrm>
                  <a:custGeom>
                    <a:avLst/>
                    <a:gdLst>
                      <a:gd name="connsiteX0" fmla="*/ 866775 w 866775"/>
                      <a:gd name="connsiteY0" fmla="*/ 414338 h 414338"/>
                      <a:gd name="connsiteX1" fmla="*/ 271462 w 866775"/>
                      <a:gd name="connsiteY1" fmla="*/ 252413 h 414338"/>
                      <a:gd name="connsiteX2" fmla="*/ 0 w 866775"/>
                      <a:gd name="connsiteY2" fmla="*/ 0 h 414338"/>
                    </a:gdLst>
                    <a:ahLst/>
                    <a:cxnLst>
                      <a:cxn ang="0">
                        <a:pos x="connsiteX0" y="connsiteY0"/>
                      </a:cxn>
                      <a:cxn ang="0">
                        <a:pos x="connsiteX1" y="connsiteY1"/>
                      </a:cxn>
                      <a:cxn ang="0">
                        <a:pos x="connsiteX2" y="connsiteY2"/>
                      </a:cxn>
                    </a:cxnLst>
                    <a:rect l="l" t="t" r="r" b="b"/>
                    <a:pathLst>
                      <a:path w="866775" h="414338">
                        <a:moveTo>
                          <a:pt x="866775" y="414338"/>
                        </a:moveTo>
                        <a:cubicBezTo>
                          <a:pt x="641349" y="367903"/>
                          <a:pt x="415924" y="321469"/>
                          <a:pt x="271462" y="252413"/>
                        </a:cubicBezTo>
                        <a:cubicBezTo>
                          <a:pt x="127000" y="183357"/>
                          <a:pt x="63500" y="91678"/>
                          <a:pt x="0" y="0"/>
                        </a:cubicBezTo>
                      </a:path>
                    </a:pathLst>
                  </a:custGeom>
                  <a:ln w="28575" cap="rnd">
                    <a:solidFill>
                      <a:schemeClr val="accent4">
                        <a:lumMod val="75000"/>
                      </a:schemeClr>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sp>
              <p:nvSpPr>
                <p:cNvPr id="34" name="33 Forma libre"/>
                <p:cNvSpPr/>
                <p:nvPr/>
              </p:nvSpPr>
              <p:spPr>
                <a:xfrm>
                  <a:off x="1624013" y="3552825"/>
                  <a:ext cx="1281112" cy="60325"/>
                </a:xfrm>
                <a:custGeom>
                  <a:avLst/>
                  <a:gdLst>
                    <a:gd name="connsiteX0" fmla="*/ 1281112 w 1281112"/>
                    <a:gd name="connsiteY0" fmla="*/ 47625 h 60325"/>
                    <a:gd name="connsiteX1" fmla="*/ 500062 w 1281112"/>
                    <a:gd name="connsiteY1" fmla="*/ 52388 h 60325"/>
                    <a:gd name="connsiteX2" fmla="*/ 0 w 1281112"/>
                    <a:gd name="connsiteY2" fmla="*/ 0 h 60325"/>
                  </a:gdLst>
                  <a:ahLst/>
                  <a:cxnLst>
                    <a:cxn ang="0">
                      <a:pos x="connsiteX0" y="connsiteY0"/>
                    </a:cxn>
                    <a:cxn ang="0">
                      <a:pos x="connsiteX1" y="connsiteY1"/>
                    </a:cxn>
                    <a:cxn ang="0">
                      <a:pos x="connsiteX2" y="connsiteY2"/>
                    </a:cxn>
                  </a:cxnLst>
                  <a:rect l="l" t="t" r="r" b="b"/>
                  <a:pathLst>
                    <a:path w="1281112" h="60325">
                      <a:moveTo>
                        <a:pt x="1281112" y="47625"/>
                      </a:moveTo>
                      <a:cubicBezTo>
                        <a:pt x="997346" y="53975"/>
                        <a:pt x="713581" y="60325"/>
                        <a:pt x="500062" y="52388"/>
                      </a:cubicBezTo>
                      <a:cubicBezTo>
                        <a:pt x="286543" y="44451"/>
                        <a:pt x="143271" y="22225"/>
                        <a:pt x="0" y="0"/>
                      </a:cubicBezTo>
                    </a:path>
                  </a:pathLst>
                </a:custGeom>
                <a:ln w="28575" cap="rnd">
                  <a:solidFill>
                    <a:schemeClr val="accent4">
                      <a:lumMod val="75000"/>
                    </a:schemeClr>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grpSp>
            <p:nvGrpSpPr>
              <p:cNvPr id="11" name="38 Grupo"/>
              <p:cNvGrpSpPr/>
              <p:nvPr/>
            </p:nvGrpSpPr>
            <p:grpSpPr>
              <a:xfrm>
                <a:off x="1400175" y="3190875"/>
                <a:ext cx="4724400" cy="772319"/>
                <a:chOff x="1400175" y="3190875"/>
                <a:chExt cx="4724400" cy="772319"/>
              </a:xfrm>
            </p:grpSpPr>
            <p:sp>
              <p:nvSpPr>
                <p:cNvPr id="30" name="29 Forma libre"/>
                <p:cNvSpPr/>
                <p:nvPr/>
              </p:nvSpPr>
              <p:spPr>
                <a:xfrm>
                  <a:off x="2147888" y="3190875"/>
                  <a:ext cx="3976687" cy="772319"/>
                </a:xfrm>
                <a:custGeom>
                  <a:avLst/>
                  <a:gdLst>
                    <a:gd name="connsiteX0" fmla="*/ 3529012 w 3976687"/>
                    <a:gd name="connsiteY0" fmla="*/ 171450 h 772319"/>
                    <a:gd name="connsiteX1" fmla="*/ 3767137 w 3976687"/>
                    <a:gd name="connsiteY1" fmla="*/ 385763 h 772319"/>
                    <a:gd name="connsiteX2" fmla="*/ 3952875 w 3976687"/>
                    <a:gd name="connsiteY2" fmla="*/ 581025 h 772319"/>
                    <a:gd name="connsiteX3" fmla="*/ 3910012 w 3976687"/>
                    <a:gd name="connsiteY3" fmla="*/ 690563 h 772319"/>
                    <a:gd name="connsiteX4" fmla="*/ 3581400 w 3976687"/>
                    <a:gd name="connsiteY4" fmla="*/ 742950 h 772319"/>
                    <a:gd name="connsiteX5" fmla="*/ 2447925 w 3976687"/>
                    <a:gd name="connsiteY5" fmla="*/ 514350 h 772319"/>
                    <a:gd name="connsiteX6" fmla="*/ 852487 w 3976687"/>
                    <a:gd name="connsiteY6" fmla="*/ 376238 h 772319"/>
                    <a:gd name="connsiteX7" fmla="*/ 252412 w 3976687"/>
                    <a:gd name="connsiteY7" fmla="*/ 219075 h 772319"/>
                    <a:gd name="connsiteX8" fmla="*/ 0 w 3976687"/>
                    <a:gd name="connsiteY8" fmla="*/ 0 h 77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6687" h="772319">
                      <a:moveTo>
                        <a:pt x="3529012" y="171450"/>
                      </a:moveTo>
                      <a:cubicBezTo>
                        <a:pt x="3612752" y="244475"/>
                        <a:pt x="3696493" y="317501"/>
                        <a:pt x="3767137" y="385763"/>
                      </a:cubicBezTo>
                      <a:cubicBezTo>
                        <a:pt x="3837781" y="454025"/>
                        <a:pt x="3929063" y="530225"/>
                        <a:pt x="3952875" y="581025"/>
                      </a:cubicBezTo>
                      <a:cubicBezTo>
                        <a:pt x="3976687" y="631825"/>
                        <a:pt x="3971924" y="663576"/>
                        <a:pt x="3910012" y="690563"/>
                      </a:cubicBezTo>
                      <a:cubicBezTo>
                        <a:pt x="3848100" y="717550"/>
                        <a:pt x="3825081" y="772319"/>
                        <a:pt x="3581400" y="742950"/>
                      </a:cubicBezTo>
                      <a:cubicBezTo>
                        <a:pt x="3337719" y="713581"/>
                        <a:pt x="2902744" y="575469"/>
                        <a:pt x="2447925" y="514350"/>
                      </a:cubicBezTo>
                      <a:cubicBezTo>
                        <a:pt x="1993106" y="453231"/>
                        <a:pt x="1218406" y="425451"/>
                        <a:pt x="852487" y="376238"/>
                      </a:cubicBezTo>
                      <a:cubicBezTo>
                        <a:pt x="486568" y="327025"/>
                        <a:pt x="394493" y="281781"/>
                        <a:pt x="252412" y="219075"/>
                      </a:cubicBezTo>
                      <a:cubicBezTo>
                        <a:pt x="110331" y="156369"/>
                        <a:pt x="38100" y="36512"/>
                        <a:pt x="0" y="0"/>
                      </a:cubicBezTo>
                    </a:path>
                  </a:pathLst>
                </a:custGeom>
                <a:ln w="28575" cap="rnd">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1" name="30 Forma libre"/>
                <p:cNvSpPr/>
                <p:nvPr/>
              </p:nvSpPr>
              <p:spPr>
                <a:xfrm>
                  <a:off x="1750219" y="3209925"/>
                  <a:ext cx="1293019" cy="361950"/>
                </a:xfrm>
                <a:custGeom>
                  <a:avLst/>
                  <a:gdLst>
                    <a:gd name="connsiteX0" fmla="*/ 1293019 w 1293019"/>
                    <a:gd name="connsiteY0" fmla="*/ 361950 h 361950"/>
                    <a:gd name="connsiteX1" fmla="*/ 211931 w 1293019"/>
                    <a:gd name="connsiteY1" fmla="*/ 242888 h 361950"/>
                    <a:gd name="connsiteX2" fmla="*/ 21431 w 1293019"/>
                    <a:gd name="connsiteY2" fmla="*/ 0 h 361950"/>
                  </a:gdLst>
                  <a:ahLst/>
                  <a:cxnLst>
                    <a:cxn ang="0">
                      <a:pos x="connsiteX0" y="connsiteY0"/>
                    </a:cxn>
                    <a:cxn ang="0">
                      <a:pos x="connsiteX1" y="connsiteY1"/>
                    </a:cxn>
                    <a:cxn ang="0">
                      <a:pos x="connsiteX2" y="connsiteY2"/>
                    </a:cxn>
                  </a:cxnLst>
                  <a:rect l="l" t="t" r="r" b="b"/>
                  <a:pathLst>
                    <a:path w="1293019" h="361950">
                      <a:moveTo>
                        <a:pt x="1293019" y="361950"/>
                      </a:moveTo>
                      <a:cubicBezTo>
                        <a:pt x="858440" y="332581"/>
                        <a:pt x="423862" y="303213"/>
                        <a:pt x="211931" y="242888"/>
                      </a:cubicBezTo>
                      <a:cubicBezTo>
                        <a:pt x="0" y="182563"/>
                        <a:pt x="10715" y="91281"/>
                        <a:pt x="21431" y="0"/>
                      </a:cubicBezTo>
                    </a:path>
                  </a:pathLst>
                </a:custGeom>
                <a:ln w="28575" cap="rnd">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6" name="35 Forma libre"/>
                <p:cNvSpPr/>
                <p:nvPr/>
              </p:nvSpPr>
              <p:spPr>
                <a:xfrm>
                  <a:off x="1619250" y="3538538"/>
                  <a:ext cx="1438275" cy="53181"/>
                </a:xfrm>
                <a:custGeom>
                  <a:avLst/>
                  <a:gdLst>
                    <a:gd name="connsiteX0" fmla="*/ 1438275 w 1438275"/>
                    <a:gd name="connsiteY0" fmla="*/ 33337 h 53181"/>
                    <a:gd name="connsiteX1" fmla="*/ 881063 w 1438275"/>
                    <a:gd name="connsiteY1" fmla="*/ 47625 h 53181"/>
                    <a:gd name="connsiteX2" fmla="*/ 0 w 1438275"/>
                    <a:gd name="connsiteY2" fmla="*/ 0 h 53181"/>
                  </a:gdLst>
                  <a:ahLst/>
                  <a:cxnLst>
                    <a:cxn ang="0">
                      <a:pos x="connsiteX0" y="connsiteY0"/>
                    </a:cxn>
                    <a:cxn ang="0">
                      <a:pos x="connsiteX1" y="connsiteY1"/>
                    </a:cxn>
                    <a:cxn ang="0">
                      <a:pos x="connsiteX2" y="connsiteY2"/>
                    </a:cxn>
                  </a:cxnLst>
                  <a:rect l="l" t="t" r="r" b="b"/>
                  <a:pathLst>
                    <a:path w="1438275" h="53181">
                      <a:moveTo>
                        <a:pt x="1438275" y="33337"/>
                      </a:moveTo>
                      <a:cubicBezTo>
                        <a:pt x="1279525" y="43259"/>
                        <a:pt x="1120775" y="53181"/>
                        <a:pt x="881063" y="47625"/>
                      </a:cubicBezTo>
                      <a:cubicBezTo>
                        <a:pt x="641351" y="42069"/>
                        <a:pt x="320675" y="21034"/>
                        <a:pt x="0" y="0"/>
                      </a:cubicBezTo>
                    </a:path>
                  </a:pathLst>
                </a:custGeom>
                <a:ln w="28575" cap="rnd">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7" name="36 Forma libre"/>
                <p:cNvSpPr/>
                <p:nvPr/>
              </p:nvSpPr>
              <p:spPr>
                <a:xfrm>
                  <a:off x="1400175" y="3571875"/>
                  <a:ext cx="1681163" cy="131762"/>
                </a:xfrm>
                <a:custGeom>
                  <a:avLst/>
                  <a:gdLst>
                    <a:gd name="connsiteX0" fmla="*/ 1681163 w 1681163"/>
                    <a:gd name="connsiteY0" fmla="*/ 0 h 131762"/>
                    <a:gd name="connsiteX1" fmla="*/ 1209675 w 1681163"/>
                    <a:gd name="connsiteY1" fmla="*/ 114300 h 131762"/>
                    <a:gd name="connsiteX2" fmla="*/ 280988 w 1681163"/>
                    <a:gd name="connsiteY2" fmla="*/ 104775 h 131762"/>
                    <a:gd name="connsiteX3" fmla="*/ 0 w 1681163"/>
                    <a:gd name="connsiteY3" fmla="*/ 42863 h 131762"/>
                  </a:gdLst>
                  <a:ahLst/>
                  <a:cxnLst>
                    <a:cxn ang="0">
                      <a:pos x="connsiteX0" y="connsiteY0"/>
                    </a:cxn>
                    <a:cxn ang="0">
                      <a:pos x="connsiteX1" y="connsiteY1"/>
                    </a:cxn>
                    <a:cxn ang="0">
                      <a:pos x="connsiteX2" y="connsiteY2"/>
                    </a:cxn>
                    <a:cxn ang="0">
                      <a:pos x="connsiteX3" y="connsiteY3"/>
                    </a:cxn>
                  </a:cxnLst>
                  <a:rect l="l" t="t" r="r" b="b"/>
                  <a:pathLst>
                    <a:path w="1681163" h="131762">
                      <a:moveTo>
                        <a:pt x="1681163" y="0"/>
                      </a:moveTo>
                      <a:cubicBezTo>
                        <a:pt x="1562100" y="48419"/>
                        <a:pt x="1443037" y="96838"/>
                        <a:pt x="1209675" y="114300"/>
                      </a:cubicBezTo>
                      <a:cubicBezTo>
                        <a:pt x="976313" y="131762"/>
                        <a:pt x="482600" y="116681"/>
                        <a:pt x="280988" y="104775"/>
                      </a:cubicBezTo>
                      <a:cubicBezTo>
                        <a:pt x="79376" y="92869"/>
                        <a:pt x="39688" y="67866"/>
                        <a:pt x="0" y="42863"/>
                      </a:cubicBezTo>
                    </a:path>
                  </a:pathLst>
                </a:custGeom>
                <a:ln w="28575" cap="rnd">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grpSp>
        <p:sp>
          <p:nvSpPr>
            <p:cNvPr id="39" name="38 Forma libre"/>
            <p:cNvSpPr/>
            <p:nvPr/>
          </p:nvSpPr>
          <p:spPr>
            <a:xfrm rot="19283156">
              <a:off x="6709073" y="3117780"/>
              <a:ext cx="374193" cy="621516"/>
            </a:xfrm>
            <a:custGeom>
              <a:avLst/>
              <a:gdLst>
                <a:gd name="connsiteX0" fmla="*/ 19050 w 94456"/>
                <a:gd name="connsiteY0" fmla="*/ 138112 h 138112"/>
                <a:gd name="connsiteX1" fmla="*/ 85725 w 94456"/>
                <a:gd name="connsiteY1" fmla="*/ 95250 h 138112"/>
                <a:gd name="connsiteX2" fmla="*/ 71437 w 94456"/>
                <a:gd name="connsiteY2" fmla="*/ 42862 h 138112"/>
                <a:gd name="connsiteX3" fmla="*/ 0 w 94456"/>
                <a:gd name="connsiteY3" fmla="*/ 0 h 138112"/>
              </a:gdLst>
              <a:ahLst/>
              <a:cxnLst>
                <a:cxn ang="0">
                  <a:pos x="connsiteX0" y="connsiteY0"/>
                </a:cxn>
                <a:cxn ang="0">
                  <a:pos x="connsiteX1" y="connsiteY1"/>
                </a:cxn>
                <a:cxn ang="0">
                  <a:pos x="connsiteX2" y="connsiteY2"/>
                </a:cxn>
                <a:cxn ang="0">
                  <a:pos x="connsiteX3" y="connsiteY3"/>
                </a:cxn>
              </a:cxnLst>
              <a:rect l="l" t="t" r="r" b="b"/>
              <a:pathLst>
                <a:path w="94456" h="138112">
                  <a:moveTo>
                    <a:pt x="19050" y="138112"/>
                  </a:moveTo>
                  <a:cubicBezTo>
                    <a:pt x="48022" y="124618"/>
                    <a:pt x="76994" y="111125"/>
                    <a:pt x="85725" y="95250"/>
                  </a:cubicBezTo>
                  <a:cubicBezTo>
                    <a:pt x="94456" y="79375"/>
                    <a:pt x="85725" y="58737"/>
                    <a:pt x="71437" y="42862"/>
                  </a:cubicBezTo>
                  <a:cubicBezTo>
                    <a:pt x="57150" y="26987"/>
                    <a:pt x="28575" y="13493"/>
                    <a:pt x="0" y="0"/>
                  </a:cubicBezTo>
                </a:path>
              </a:pathLst>
            </a:cu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44" name="43 Conector curvado"/>
            <p:cNvCxnSpPr/>
            <p:nvPr/>
          </p:nvCxnSpPr>
          <p:spPr>
            <a:xfrm rot="5400000">
              <a:off x="5760404" y="2805198"/>
              <a:ext cx="846956" cy="199429"/>
            </a:xfrm>
            <a:prstGeom prst="curvedConnector2">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33" name="1032 Forma libre"/>
            <p:cNvSpPr/>
            <p:nvPr/>
          </p:nvSpPr>
          <p:spPr>
            <a:xfrm>
              <a:off x="4911324" y="2064988"/>
              <a:ext cx="3127776" cy="1289466"/>
            </a:xfrm>
            <a:custGeom>
              <a:avLst/>
              <a:gdLst>
                <a:gd name="connsiteX0" fmla="*/ 22626 w 3127776"/>
                <a:gd name="connsiteY0" fmla="*/ 546100 h 1289466"/>
                <a:gd name="connsiteX1" fmla="*/ 16276 w 3127776"/>
                <a:gd name="connsiteY1" fmla="*/ 635000 h 1289466"/>
                <a:gd name="connsiteX2" fmla="*/ 130576 w 3127776"/>
                <a:gd name="connsiteY2" fmla="*/ 1162050 h 1289466"/>
                <a:gd name="connsiteX3" fmla="*/ 1298976 w 3127776"/>
                <a:gd name="connsiteY3" fmla="*/ 1282700 h 1289466"/>
                <a:gd name="connsiteX4" fmla="*/ 2302276 w 3127776"/>
                <a:gd name="connsiteY4" fmla="*/ 1022350 h 1289466"/>
                <a:gd name="connsiteX5" fmla="*/ 2759476 w 3127776"/>
                <a:gd name="connsiteY5" fmla="*/ 355600 h 1289466"/>
                <a:gd name="connsiteX6" fmla="*/ 3127776 w 3127776"/>
                <a:gd name="connsiteY6" fmla="*/ 0 h 128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776" h="1289466">
                  <a:moveTo>
                    <a:pt x="22626" y="546100"/>
                  </a:moveTo>
                  <a:cubicBezTo>
                    <a:pt x="10455" y="539221"/>
                    <a:pt x="-1716" y="532342"/>
                    <a:pt x="16276" y="635000"/>
                  </a:cubicBezTo>
                  <a:cubicBezTo>
                    <a:pt x="34268" y="737658"/>
                    <a:pt x="-83207" y="1054100"/>
                    <a:pt x="130576" y="1162050"/>
                  </a:cubicBezTo>
                  <a:cubicBezTo>
                    <a:pt x="344359" y="1270000"/>
                    <a:pt x="937026" y="1305983"/>
                    <a:pt x="1298976" y="1282700"/>
                  </a:cubicBezTo>
                  <a:cubicBezTo>
                    <a:pt x="1660926" y="1259417"/>
                    <a:pt x="2058859" y="1176867"/>
                    <a:pt x="2302276" y="1022350"/>
                  </a:cubicBezTo>
                  <a:cubicBezTo>
                    <a:pt x="2545693" y="867833"/>
                    <a:pt x="2621893" y="525992"/>
                    <a:pt x="2759476" y="355600"/>
                  </a:cubicBezTo>
                  <a:cubicBezTo>
                    <a:pt x="2897059" y="185208"/>
                    <a:pt x="3127776" y="0"/>
                    <a:pt x="3127776" y="0"/>
                  </a:cubicBezTo>
                </a:path>
              </a:pathLst>
            </a:custGeom>
            <a:ln w="28575">
              <a:headEnd type="stealt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NI"/>
            </a:p>
          </p:txBody>
        </p:sp>
        <p:grpSp>
          <p:nvGrpSpPr>
            <p:cNvPr id="14" name="42 Grupo"/>
            <p:cNvGrpSpPr/>
            <p:nvPr/>
          </p:nvGrpSpPr>
          <p:grpSpPr>
            <a:xfrm>
              <a:off x="2062065" y="2165582"/>
              <a:ext cx="5990253" cy="2343538"/>
              <a:chOff x="2062065" y="1996751"/>
              <a:chExt cx="5990253" cy="2343538"/>
            </a:xfrm>
          </p:grpSpPr>
          <p:sp>
            <p:nvSpPr>
              <p:cNvPr id="35" name="34 Forma libre"/>
              <p:cNvSpPr/>
              <p:nvPr/>
            </p:nvSpPr>
            <p:spPr>
              <a:xfrm>
                <a:off x="2062065" y="2313992"/>
                <a:ext cx="4514461" cy="1122783"/>
              </a:xfrm>
              <a:custGeom>
                <a:avLst/>
                <a:gdLst>
                  <a:gd name="connsiteX0" fmla="*/ 0 w 4514461"/>
                  <a:gd name="connsiteY0" fmla="*/ 223935 h 1122783"/>
                  <a:gd name="connsiteX1" fmla="*/ 905070 w 4514461"/>
                  <a:gd name="connsiteY1" fmla="*/ 746449 h 1122783"/>
                  <a:gd name="connsiteX2" fmla="*/ 3480319 w 4514461"/>
                  <a:gd name="connsiteY2" fmla="*/ 1054359 h 1122783"/>
                  <a:gd name="connsiteX3" fmla="*/ 4385388 w 4514461"/>
                  <a:gd name="connsiteY3" fmla="*/ 335902 h 1122783"/>
                  <a:gd name="connsiteX4" fmla="*/ 4254759 w 4514461"/>
                  <a:gd name="connsiteY4" fmla="*/ 0 h 112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461" h="1122783">
                    <a:moveTo>
                      <a:pt x="0" y="223935"/>
                    </a:moveTo>
                    <a:cubicBezTo>
                      <a:pt x="162508" y="415990"/>
                      <a:pt x="325017" y="608045"/>
                      <a:pt x="905070" y="746449"/>
                    </a:cubicBezTo>
                    <a:cubicBezTo>
                      <a:pt x="1485123" y="884853"/>
                      <a:pt x="2900266" y="1122783"/>
                      <a:pt x="3480319" y="1054359"/>
                    </a:cubicBezTo>
                    <a:cubicBezTo>
                      <a:pt x="4060372" y="985935"/>
                      <a:pt x="4256315" y="511628"/>
                      <a:pt x="4385388" y="335902"/>
                    </a:cubicBezTo>
                    <a:cubicBezTo>
                      <a:pt x="4514461" y="160176"/>
                      <a:pt x="4243873" y="90196"/>
                      <a:pt x="4254759" y="0"/>
                    </a:cubicBezTo>
                  </a:path>
                </a:pathLst>
              </a:custGeom>
              <a:ln w="25400">
                <a:solidFill>
                  <a:schemeClr val="accent6">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8" name="37 Forma libre"/>
              <p:cNvSpPr/>
              <p:nvPr/>
            </p:nvSpPr>
            <p:spPr>
              <a:xfrm>
                <a:off x="6158204" y="2993571"/>
                <a:ext cx="1640632" cy="1346718"/>
              </a:xfrm>
              <a:custGeom>
                <a:avLst/>
                <a:gdLst>
                  <a:gd name="connsiteX0" fmla="*/ 0 w 1640632"/>
                  <a:gd name="connsiteY0" fmla="*/ 66870 h 1346718"/>
                  <a:gd name="connsiteX1" fmla="*/ 391886 w 1640632"/>
                  <a:gd name="connsiteY1" fmla="*/ 29547 h 1346718"/>
                  <a:gd name="connsiteX2" fmla="*/ 1063690 w 1640632"/>
                  <a:gd name="connsiteY2" fmla="*/ 244151 h 1346718"/>
                  <a:gd name="connsiteX3" fmla="*/ 1604865 w 1640632"/>
                  <a:gd name="connsiteY3" fmla="*/ 841311 h 1346718"/>
                  <a:gd name="connsiteX4" fmla="*/ 1278294 w 1640632"/>
                  <a:gd name="connsiteY4" fmla="*/ 1279849 h 1346718"/>
                  <a:gd name="connsiteX5" fmla="*/ 970384 w 1640632"/>
                  <a:gd name="connsiteY5" fmla="*/ 1242527 h 134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632" h="1346718">
                    <a:moveTo>
                      <a:pt x="0" y="66870"/>
                    </a:moveTo>
                    <a:cubicBezTo>
                      <a:pt x="107302" y="33435"/>
                      <a:pt x="214604" y="0"/>
                      <a:pt x="391886" y="29547"/>
                    </a:cubicBezTo>
                    <a:cubicBezTo>
                      <a:pt x="569168" y="59094"/>
                      <a:pt x="861527" y="108857"/>
                      <a:pt x="1063690" y="244151"/>
                    </a:cubicBezTo>
                    <a:cubicBezTo>
                      <a:pt x="1265853" y="379445"/>
                      <a:pt x="1569098" y="668695"/>
                      <a:pt x="1604865" y="841311"/>
                    </a:cubicBezTo>
                    <a:cubicBezTo>
                      <a:pt x="1640632" y="1013927"/>
                      <a:pt x="1384041" y="1212980"/>
                      <a:pt x="1278294" y="1279849"/>
                    </a:cubicBezTo>
                    <a:cubicBezTo>
                      <a:pt x="1172547" y="1346718"/>
                      <a:pt x="1032588" y="1251858"/>
                      <a:pt x="970384" y="1242527"/>
                    </a:cubicBezTo>
                  </a:path>
                </a:pathLst>
              </a:custGeom>
              <a:ln w="254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0" name="39 Forma libre"/>
              <p:cNvSpPr/>
              <p:nvPr/>
            </p:nvSpPr>
            <p:spPr>
              <a:xfrm>
                <a:off x="6176865" y="1996751"/>
                <a:ext cx="1875453" cy="1073020"/>
              </a:xfrm>
              <a:custGeom>
                <a:avLst/>
                <a:gdLst>
                  <a:gd name="connsiteX0" fmla="*/ 0 w 1875453"/>
                  <a:gd name="connsiteY0" fmla="*/ 1073020 h 1073020"/>
                  <a:gd name="connsiteX1" fmla="*/ 587829 w 1875453"/>
                  <a:gd name="connsiteY1" fmla="*/ 606490 h 1073020"/>
                  <a:gd name="connsiteX2" fmla="*/ 1548882 w 1875453"/>
                  <a:gd name="connsiteY2" fmla="*/ 102637 h 1073020"/>
                  <a:gd name="connsiteX3" fmla="*/ 1875453 w 1875453"/>
                  <a:gd name="connsiteY3" fmla="*/ 0 h 1073020"/>
                </a:gdLst>
                <a:ahLst/>
                <a:cxnLst>
                  <a:cxn ang="0">
                    <a:pos x="connsiteX0" y="connsiteY0"/>
                  </a:cxn>
                  <a:cxn ang="0">
                    <a:pos x="connsiteX1" y="connsiteY1"/>
                  </a:cxn>
                  <a:cxn ang="0">
                    <a:pos x="connsiteX2" y="connsiteY2"/>
                  </a:cxn>
                  <a:cxn ang="0">
                    <a:pos x="connsiteX3" y="connsiteY3"/>
                  </a:cxn>
                </a:cxnLst>
                <a:rect l="l" t="t" r="r" b="b"/>
                <a:pathLst>
                  <a:path w="1875453" h="1073020">
                    <a:moveTo>
                      <a:pt x="0" y="1073020"/>
                    </a:moveTo>
                    <a:cubicBezTo>
                      <a:pt x="164841" y="920620"/>
                      <a:pt x="329682" y="768220"/>
                      <a:pt x="587829" y="606490"/>
                    </a:cubicBezTo>
                    <a:cubicBezTo>
                      <a:pt x="845976" y="444760"/>
                      <a:pt x="1334278" y="203719"/>
                      <a:pt x="1548882" y="102637"/>
                    </a:cubicBezTo>
                    <a:cubicBezTo>
                      <a:pt x="1763486" y="1555"/>
                      <a:pt x="1788367" y="9331"/>
                      <a:pt x="1875453" y="0"/>
                    </a:cubicBezTo>
                  </a:path>
                </a:pathLst>
              </a:custGeom>
              <a:ln w="254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grpSp>
      <p:grpSp>
        <p:nvGrpSpPr>
          <p:cNvPr id="16" name="1037 Grupo"/>
          <p:cNvGrpSpPr/>
          <p:nvPr/>
        </p:nvGrpSpPr>
        <p:grpSpPr>
          <a:xfrm>
            <a:off x="395536" y="6464375"/>
            <a:ext cx="5183025" cy="276999"/>
            <a:chOff x="5436096" y="6237312"/>
            <a:chExt cx="5183025" cy="276999"/>
          </a:xfrm>
        </p:grpSpPr>
        <p:cxnSp>
          <p:nvCxnSpPr>
            <p:cNvPr id="46" name="45 Conector recto"/>
            <p:cNvCxnSpPr/>
            <p:nvPr/>
          </p:nvCxnSpPr>
          <p:spPr>
            <a:xfrm>
              <a:off x="5436096" y="6375811"/>
              <a:ext cx="216024"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7" name="46 CuadroTexto"/>
            <p:cNvSpPr txBox="1"/>
            <p:nvPr/>
          </p:nvSpPr>
          <p:spPr>
            <a:xfrm>
              <a:off x="5652120" y="6237312"/>
              <a:ext cx="4967001" cy="276999"/>
            </a:xfrm>
            <a:prstGeom prst="rect">
              <a:avLst/>
            </a:prstGeom>
            <a:noFill/>
          </p:spPr>
          <p:txBody>
            <a:bodyPr wrap="none" rtlCol="0">
              <a:spAutoFit/>
            </a:bodyPr>
            <a:lstStyle>
              <a:defPPr>
                <a:defRPr lang="es-NI"/>
              </a:defPPr>
              <a:lvl1pPr>
                <a:defRPr sz="1200"/>
              </a:lvl1pPr>
            </a:lstStyle>
            <a:p>
              <a:r>
                <a:rPr lang="en-US" dirty="0"/>
                <a:t>Asian manufactured goods to USA, South America and Europe and vice versa</a:t>
              </a:r>
            </a:p>
          </p:txBody>
        </p:sp>
      </p:grpSp>
      <p:sp>
        <p:nvSpPr>
          <p:cNvPr id="43" name="42 CuadroTexto"/>
          <p:cNvSpPr txBox="1"/>
          <p:nvPr/>
        </p:nvSpPr>
        <p:spPr>
          <a:xfrm>
            <a:off x="251520" y="764705"/>
            <a:ext cx="8496944" cy="584757"/>
          </a:xfrm>
          <a:prstGeom prst="rect">
            <a:avLst/>
          </a:prstGeom>
          <a:noFill/>
        </p:spPr>
        <p:txBody>
          <a:bodyPr wrap="square" lIns="91421" tIns="45711" rIns="91421" bIns="45711" rtlCol="0">
            <a:spAutoFit/>
          </a:bodyPr>
          <a:lstStyle/>
          <a:p>
            <a:pPr algn="ctr"/>
            <a:r>
              <a:rPr lang="en-US" sz="2400" b="1" dirty="0"/>
              <a:t>The Grand Canal will assume </a:t>
            </a:r>
            <a:r>
              <a:rPr lang="en-US" sz="3200" b="1" dirty="0">
                <a:solidFill>
                  <a:srgbClr val="C00000"/>
                </a:solidFill>
              </a:rPr>
              <a:t>5%</a:t>
            </a:r>
            <a:r>
              <a:rPr lang="en-US" sz="2400" b="1" dirty="0"/>
              <a:t> of the world trade transport</a:t>
            </a:r>
            <a:endParaRPr lang="es-NI" sz="2400" b="1" dirty="0"/>
          </a:p>
        </p:txBody>
      </p:sp>
      <p:sp>
        <p:nvSpPr>
          <p:cNvPr id="48" name="47 CuadroTexto"/>
          <p:cNvSpPr txBox="1"/>
          <p:nvPr/>
        </p:nvSpPr>
        <p:spPr>
          <a:xfrm>
            <a:off x="366547" y="4293096"/>
            <a:ext cx="3845413" cy="830997"/>
          </a:xfrm>
          <a:prstGeom prst="rect">
            <a:avLst/>
          </a:prstGeom>
          <a:solidFill>
            <a:schemeClr val="bg1"/>
          </a:solidFill>
        </p:spPr>
        <p:txBody>
          <a:bodyPr wrap="square" rtlCol="0">
            <a:spAutoFit/>
          </a:bodyPr>
          <a:lstStyle/>
          <a:p>
            <a:r>
              <a:rPr lang="es-NI" sz="2400" b="1" dirty="0" smtClean="0"/>
              <a:t>900 </a:t>
            </a:r>
            <a:r>
              <a:rPr lang="es-NI" sz="2400" b="1" dirty="0" err="1" smtClean="0"/>
              <a:t>million</a:t>
            </a:r>
            <a:r>
              <a:rPr lang="es-NI" sz="2400" b="1" dirty="0" smtClean="0"/>
              <a:t> </a:t>
            </a:r>
            <a:r>
              <a:rPr lang="es-NI" sz="2400" b="1" dirty="0" err="1" smtClean="0"/>
              <a:t>tons</a:t>
            </a:r>
            <a:r>
              <a:rPr lang="es-NI" sz="2400" b="1" dirty="0" smtClean="0"/>
              <a:t> per </a:t>
            </a:r>
            <a:r>
              <a:rPr lang="es-NI" sz="2400" b="1" dirty="0" err="1" smtClean="0"/>
              <a:t>year</a:t>
            </a:r>
            <a:r>
              <a:rPr lang="es-NI" sz="2400" b="1" dirty="0" smtClean="0"/>
              <a:t> </a:t>
            </a:r>
            <a:r>
              <a:rPr lang="es-NI" sz="2400" b="1" dirty="0" err="1" smtClean="0"/>
              <a:t>will</a:t>
            </a:r>
            <a:r>
              <a:rPr lang="es-NI" sz="2400" b="1" dirty="0" smtClean="0"/>
              <a:t> </a:t>
            </a:r>
            <a:r>
              <a:rPr lang="es-NI" sz="2400" b="1" dirty="0" err="1" smtClean="0"/>
              <a:t>transit</a:t>
            </a:r>
            <a:r>
              <a:rPr lang="es-NI" sz="2400" b="1" dirty="0" smtClean="0"/>
              <a:t> </a:t>
            </a:r>
            <a:r>
              <a:rPr lang="es-NI" sz="2400" b="1" dirty="0" err="1" smtClean="0"/>
              <a:t>by</a:t>
            </a:r>
            <a:r>
              <a:rPr lang="es-NI" sz="2400" b="1" dirty="0" smtClean="0"/>
              <a:t> </a:t>
            </a:r>
            <a:r>
              <a:rPr lang="es-NI" sz="2400" b="1" dirty="0" err="1" smtClean="0"/>
              <a:t>the</a:t>
            </a:r>
            <a:r>
              <a:rPr lang="es-NI" sz="2400" b="1" dirty="0" smtClean="0"/>
              <a:t> Canal</a:t>
            </a:r>
            <a:endParaRPr lang="es-NI" sz="2400" b="1" dirty="0"/>
          </a:p>
        </p:txBody>
      </p:sp>
    </p:spTree>
    <p:extLst>
      <p:ext uri="{BB962C8B-B14F-4D97-AF65-F5344CB8AC3E}">
        <p14:creationId xmlns:p14="http://schemas.microsoft.com/office/powerpoint/2010/main" val="17002406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0"/>
            <a:ext cx="8928992" cy="548680"/>
          </a:xfrm>
        </p:spPr>
        <p:txBody>
          <a:bodyPr>
            <a:noAutofit/>
          </a:bodyPr>
          <a:lstStyle/>
          <a:p>
            <a:r>
              <a:rPr lang="es-NI" sz="2800" b="1" dirty="0">
                <a:solidFill>
                  <a:srgbClr val="C00000"/>
                </a:solidFill>
              </a:rPr>
              <a:t>CHINA: FROM SELLER TO BUYER</a:t>
            </a:r>
          </a:p>
        </p:txBody>
      </p:sp>
      <p:sp>
        <p:nvSpPr>
          <p:cNvPr id="7" name="6 Marcador de número de diapositiva"/>
          <p:cNvSpPr>
            <a:spLocks noGrp="1"/>
          </p:cNvSpPr>
          <p:nvPr>
            <p:ph type="sldNum" sz="quarter" idx="12"/>
          </p:nvPr>
        </p:nvSpPr>
        <p:spPr/>
        <p:txBody>
          <a:bodyPr/>
          <a:lstStyle/>
          <a:p>
            <a:fld id="{C083A2AC-CD80-4825-B008-E2C469094034}" type="slidenum">
              <a:rPr lang="es-ES" smtClean="0"/>
              <a:pPr/>
              <a:t>57</a:t>
            </a:fld>
            <a:endParaRPr lang="es-ES" dirty="0"/>
          </a:p>
        </p:txBody>
      </p:sp>
      <p:sp>
        <p:nvSpPr>
          <p:cNvPr id="3" name="2 Marcador de contenido"/>
          <p:cNvSpPr>
            <a:spLocks noGrp="1"/>
          </p:cNvSpPr>
          <p:nvPr>
            <p:ph idx="1"/>
          </p:nvPr>
        </p:nvSpPr>
        <p:spPr>
          <a:xfrm>
            <a:off x="2915816" y="476672"/>
            <a:ext cx="4968552" cy="1008112"/>
          </a:xfrm>
          <a:solidFill>
            <a:srgbClr val="FFCCCC"/>
          </a:solidFill>
          <a:ln>
            <a:noFill/>
          </a:ln>
        </p:spPr>
        <p:style>
          <a:lnRef idx="1">
            <a:schemeClr val="accent5"/>
          </a:lnRef>
          <a:fillRef idx="2">
            <a:schemeClr val="accent5"/>
          </a:fillRef>
          <a:effectRef idx="1">
            <a:schemeClr val="accent5"/>
          </a:effectRef>
          <a:fontRef idx="minor">
            <a:schemeClr val="dk1"/>
          </a:fontRef>
        </p:style>
        <p:txBody>
          <a:bodyPr anchor="ctr">
            <a:noAutofit/>
          </a:bodyPr>
          <a:lstStyle/>
          <a:p>
            <a:pPr marL="179351" indent="-179351">
              <a:lnSpc>
                <a:spcPct val="90000"/>
              </a:lnSpc>
              <a:spcBef>
                <a:spcPts val="0"/>
              </a:spcBef>
            </a:pPr>
            <a:r>
              <a:rPr lang="en-US" sz="1500" dirty="0"/>
              <a:t>In the past 30 years, the world was buying from China</a:t>
            </a:r>
          </a:p>
          <a:p>
            <a:pPr marL="179351" indent="-179351">
              <a:lnSpc>
                <a:spcPct val="90000"/>
              </a:lnSpc>
              <a:spcBef>
                <a:spcPts val="0"/>
              </a:spcBef>
            </a:pPr>
            <a:r>
              <a:rPr lang="en-US" sz="1500" dirty="0"/>
              <a:t>In the next 30 years, the world will be selling to China</a:t>
            </a:r>
          </a:p>
          <a:p>
            <a:pPr marL="179351" indent="-179351">
              <a:lnSpc>
                <a:spcPct val="90000"/>
              </a:lnSpc>
              <a:spcBef>
                <a:spcPts val="0"/>
              </a:spcBef>
            </a:pPr>
            <a:r>
              <a:rPr lang="en-US" sz="1500" dirty="0">
                <a:solidFill>
                  <a:srgbClr val="0070C0"/>
                </a:solidFill>
              </a:rPr>
              <a:t>The size of the Chinese economy will reach the United States and 31 years from now will exceed it.</a:t>
            </a:r>
          </a:p>
          <a:p>
            <a:pPr marL="179351" indent="-179351">
              <a:lnSpc>
                <a:spcPct val="90000"/>
              </a:lnSpc>
              <a:spcBef>
                <a:spcPts val="0"/>
              </a:spcBef>
            </a:pPr>
            <a:r>
              <a:rPr lang="en-US" sz="1500" dirty="0">
                <a:solidFill>
                  <a:srgbClr val="0070C0"/>
                </a:solidFill>
              </a:rPr>
              <a:t>China will be soon the largest consumer in the World</a:t>
            </a:r>
            <a:endParaRPr lang="es-NI" sz="1500" dirty="0">
              <a:solidFill>
                <a:srgbClr val="0070C0"/>
              </a:solidFill>
            </a:endParaRPr>
          </a:p>
        </p:txBody>
      </p:sp>
      <p:graphicFrame>
        <p:nvGraphicFramePr>
          <p:cNvPr id="8" name="1 Gráfico"/>
          <p:cNvGraphicFramePr>
            <a:graphicFrameLocks/>
          </p:cNvGraphicFramePr>
          <p:nvPr>
            <p:extLst>
              <p:ext uri="{D42A27DB-BD31-4B8C-83A1-F6EECF244321}">
                <p14:modId xmlns:p14="http://schemas.microsoft.com/office/powerpoint/2010/main" val="4169022639"/>
              </p:ext>
            </p:extLst>
          </p:nvPr>
        </p:nvGraphicFramePr>
        <p:xfrm>
          <a:off x="0" y="3933057"/>
          <a:ext cx="4211960" cy="28083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2 Gráfico"/>
          <p:cNvGraphicFramePr>
            <a:graphicFrameLocks/>
          </p:cNvGraphicFramePr>
          <p:nvPr>
            <p:extLst>
              <p:ext uri="{D42A27DB-BD31-4B8C-83A1-F6EECF244321}">
                <p14:modId xmlns:p14="http://schemas.microsoft.com/office/powerpoint/2010/main" val="3860982804"/>
              </p:ext>
            </p:extLst>
          </p:nvPr>
        </p:nvGraphicFramePr>
        <p:xfrm>
          <a:off x="4355976" y="4005064"/>
          <a:ext cx="4536504" cy="2664296"/>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9 Grupo"/>
          <p:cNvGrpSpPr/>
          <p:nvPr/>
        </p:nvGrpSpPr>
        <p:grpSpPr>
          <a:xfrm>
            <a:off x="107504" y="548680"/>
            <a:ext cx="8712968" cy="3384376"/>
            <a:chOff x="-1692696" y="544034"/>
            <a:chExt cx="8712968" cy="3384376"/>
          </a:xfrm>
        </p:grpSpPr>
        <p:graphicFrame>
          <p:nvGraphicFramePr>
            <p:cNvPr id="4" name="2 Gráfico"/>
            <p:cNvGraphicFramePr>
              <a:graphicFrameLocks/>
            </p:cNvGraphicFramePr>
            <p:nvPr>
              <p:extLst>
                <p:ext uri="{D42A27DB-BD31-4B8C-83A1-F6EECF244321}">
                  <p14:modId xmlns:p14="http://schemas.microsoft.com/office/powerpoint/2010/main" val="833296126"/>
                </p:ext>
              </p:extLst>
            </p:nvPr>
          </p:nvGraphicFramePr>
          <p:xfrm>
            <a:off x="-1692696" y="544034"/>
            <a:ext cx="8712968" cy="3384376"/>
          </p:xfrm>
          <a:graphic>
            <a:graphicData uri="http://schemas.openxmlformats.org/drawingml/2006/chart">
              <c:chart xmlns:c="http://schemas.openxmlformats.org/drawingml/2006/chart" xmlns:r="http://schemas.openxmlformats.org/officeDocument/2006/relationships" r:id="rId4"/>
            </a:graphicData>
          </a:graphic>
        </p:graphicFrame>
        <p:sp>
          <p:nvSpPr>
            <p:cNvPr id="5" name="4 CuadroTexto"/>
            <p:cNvSpPr txBox="1"/>
            <p:nvPr/>
          </p:nvSpPr>
          <p:spPr>
            <a:xfrm>
              <a:off x="-756592" y="1964449"/>
              <a:ext cx="1296144" cy="307777"/>
            </a:xfrm>
            <a:prstGeom prst="rect">
              <a:avLst/>
            </a:prstGeom>
            <a:solidFill>
              <a:schemeClr val="bg1"/>
            </a:solidFill>
          </p:spPr>
          <p:txBody>
            <a:bodyPr wrap="square" lIns="0" rIns="0" rtlCol="0">
              <a:spAutoFit/>
            </a:bodyPr>
            <a:lstStyle/>
            <a:p>
              <a:r>
                <a:rPr lang="en-US" sz="1400" dirty="0"/>
                <a:t>United</a:t>
              </a:r>
              <a:r>
                <a:rPr lang="en-US" sz="1200" dirty="0"/>
                <a:t> </a:t>
              </a:r>
              <a:r>
                <a:rPr lang="en-US" sz="1400" dirty="0"/>
                <a:t>States</a:t>
              </a:r>
            </a:p>
          </p:txBody>
        </p:sp>
      </p:grpSp>
      <p:sp>
        <p:nvSpPr>
          <p:cNvPr id="6" name="5 Rectángulo"/>
          <p:cNvSpPr/>
          <p:nvPr/>
        </p:nvSpPr>
        <p:spPr>
          <a:xfrm>
            <a:off x="5004049" y="3140968"/>
            <a:ext cx="3816424" cy="276981"/>
          </a:xfrm>
          <a:prstGeom prst="rect">
            <a:avLst/>
          </a:prstGeom>
          <a:ln>
            <a:solidFill>
              <a:srgbClr val="0070C0"/>
            </a:solidFill>
          </a:ln>
        </p:spPr>
        <p:style>
          <a:lnRef idx="2">
            <a:schemeClr val="accent3"/>
          </a:lnRef>
          <a:fillRef idx="1">
            <a:schemeClr val="lt1"/>
          </a:fillRef>
          <a:effectRef idx="0">
            <a:schemeClr val="accent3"/>
          </a:effectRef>
          <a:fontRef idx="minor">
            <a:schemeClr val="dk1"/>
          </a:fontRef>
        </p:style>
        <p:txBody>
          <a:bodyPr wrap="square" lIns="91421" tIns="45711" rIns="91421" bIns="45711">
            <a:spAutoFit/>
          </a:bodyPr>
          <a:lstStyle/>
          <a:p>
            <a:pPr algn="r"/>
            <a:r>
              <a:rPr lang="en-US" sz="1200" b="1" dirty="0">
                <a:solidFill>
                  <a:srgbClr val="FF0000"/>
                </a:solidFill>
              </a:rPr>
              <a:t>China will be the world's largest economy by 2044</a:t>
            </a:r>
            <a:endParaRPr lang="es-NI" sz="1200" dirty="0">
              <a:solidFill>
                <a:srgbClr val="FF0000"/>
              </a:solidFill>
            </a:endParaRPr>
          </a:p>
        </p:txBody>
      </p:sp>
    </p:spTree>
    <p:extLst>
      <p:ext uri="{BB962C8B-B14F-4D97-AF65-F5344CB8AC3E}">
        <p14:creationId xmlns:p14="http://schemas.microsoft.com/office/powerpoint/2010/main" val="30068636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59" t="23647" r="13309" b="8236"/>
          <a:stretch/>
        </p:blipFill>
        <p:spPr bwMode="auto">
          <a:xfrm>
            <a:off x="179512" y="1156428"/>
            <a:ext cx="8794376" cy="519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79512" y="274563"/>
            <a:ext cx="8794376" cy="677090"/>
          </a:xfrm>
          <a:prstGeom prst="rect">
            <a:avLst/>
          </a:prstGeom>
          <a:noFill/>
        </p:spPr>
        <p:txBody>
          <a:bodyPr wrap="square" lIns="91421" tIns="45711" rIns="91421" bIns="45711" rtlCol="0">
            <a:spAutoFit/>
          </a:bodyPr>
          <a:lstStyle/>
          <a:p>
            <a:r>
              <a:rPr lang="es-NI" sz="2000" b="1" dirty="0">
                <a:solidFill>
                  <a:srgbClr val="C00000"/>
                </a:solidFill>
                <a:latin typeface="Courier New" panose="02070309020205020404" pitchFamily="49" charset="0"/>
                <a:cs typeface="Courier New" panose="02070309020205020404" pitchFamily="49" charset="0"/>
              </a:rPr>
              <a:t>Port </a:t>
            </a:r>
            <a:r>
              <a:rPr lang="es-NI" sz="2000" b="1" dirty="0" err="1">
                <a:solidFill>
                  <a:srgbClr val="C00000"/>
                </a:solidFill>
                <a:latin typeface="Courier New" panose="02070309020205020404" pitchFamily="49" charset="0"/>
                <a:cs typeface="Courier New" panose="02070309020205020404" pitchFamily="49" charset="0"/>
              </a:rPr>
              <a:t>Throughput</a:t>
            </a:r>
            <a:r>
              <a:rPr lang="es-NI" sz="2000" b="1" dirty="0">
                <a:solidFill>
                  <a:srgbClr val="C00000"/>
                </a:solidFill>
                <a:latin typeface="Courier New" panose="02070309020205020404" pitchFamily="49" charset="0"/>
                <a:cs typeface="Courier New" panose="02070309020205020404" pitchFamily="49" charset="0"/>
              </a:rPr>
              <a:t> </a:t>
            </a:r>
            <a:r>
              <a:rPr lang="es-NI" sz="2000" b="1" dirty="0" err="1">
                <a:solidFill>
                  <a:srgbClr val="C00000"/>
                </a:solidFill>
                <a:latin typeface="Courier New" panose="02070309020205020404" pitchFamily="49" charset="0"/>
                <a:cs typeface="Courier New" panose="02070309020205020404" pitchFamily="49" charset="0"/>
              </a:rPr>
              <a:t>by</a:t>
            </a:r>
            <a:r>
              <a:rPr lang="es-NI" sz="2000" b="1" dirty="0">
                <a:solidFill>
                  <a:srgbClr val="C00000"/>
                </a:solidFill>
                <a:latin typeface="Courier New" panose="02070309020205020404" pitchFamily="49" charset="0"/>
                <a:cs typeface="Courier New" panose="02070309020205020404" pitchFamily="49" charset="0"/>
              </a:rPr>
              <a:t> </a:t>
            </a:r>
            <a:r>
              <a:rPr lang="es-NI" sz="2000" b="1" dirty="0" err="1">
                <a:solidFill>
                  <a:srgbClr val="C00000"/>
                </a:solidFill>
                <a:latin typeface="Courier New" panose="02070309020205020404" pitchFamily="49" charset="0"/>
                <a:cs typeface="Courier New" panose="02070309020205020404" pitchFamily="49" charset="0"/>
              </a:rPr>
              <a:t>Relative</a:t>
            </a:r>
            <a:r>
              <a:rPr lang="es-NI" sz="2000" b="1" dirty="0">
                <a:solidFill>
                  <a:srgbClr val="C00000"/>
                </a:solidFill>
                <a:latin typeface="Courier New" panose="02070309020205020404" pitchFamily="49" charset="0"/>
                <a:cs typeface="Courier New" panose="02070309020205020404" pitchFamily="49" charset="0"/>
              </a:rPr>
              <a:t> Share </a:t>
            </a:r>
          </a:p>
          <a:p>
            <a:r>
              <a:rPr lang="es-NI" b="1" i="1" dirty="0" smtClean="0">
                <a:solidFill>
                  <a:srgbClr val="C00000"/>
                </a:solidFill>
                <a:latin typeface="Courier New" panose="02070309020205020404" pitchFamily="49" charset="0"/>
                <a:cs typeface="Courier New" panose="02070309020205020404" pitchFamily="49" charset="0"/>
              </a:rPr>
              <a:t>(</a:t>
            </a:r>
            <a:r>
              <a:rPr lang="es-NI" b="1" i="1" dirty="0" err="1">
                <a:solidFill>
                  <a:srgbClr val="C00000"/>
                </a:solidFill>
                <a:latin typeface="Courier New" panose="02070309020205020404" pitchFamily="49" charset="0"/>
                <a:cs typeface="Courier New" panose="02070309020205020404" pitchFamily="49" charset="0"/>
              </a:rPr>
              <a:t>C</a:t>
            </a:r>
            <a:r>
              <a:rPr lang="es-NI" b="1" i="1" dirty="0" err="1" smtClean="0">
                <a:solidFill>
                  <a:srgbClr val="C00000"/>
                </a:solidFill>
                <a:latin typeface="Courier New" panose="02070309020205020404" pitchFamily="49" charset="0"/>
                <a:cs typeface="Courier New" panose="02070309020205020404" pitchFamily="49" charset="0"/>
              </a:rPr>
              <a:t>ontainers</a:t>
            </a:r>
            <a:r>
              <a:rPr lang="es-NI" b="1" i="1" dirty="0" smtClean="0">
                <a:solidFill>
                  <a:srgbClr val="C00000"/>
                </a:solidFill>
                <a:latin typeface="Courier New" panose="02070309020205020404" pitchFamily="49" charset="0"/>
                <a:cs typeface="Courier New" panose="02070309020205020404" pitchFamily="49" charset="0"/>
              </a:rPr>
              <a:t>)</a:t>
            </a:r>
            <a:endParaRPr lang="es-NI" b="1" i="1" dirty="0">
              <a:solidFill>
                <a:srgbClr val="C00000"/>
              </a:solidFill>
              <a:latin typeface="Courier New" panose="02070309020205020404" pitchFamily="49" charset="0"/>
              <a:cs typeface="Courier New" panose="02070309020205020404" pitchFamily="49" charset="0"/>
            </a:endParaRPr>
          </a:p>
        </p:txBody>
      </p:sp>
      <p:sp>
        <p:nvSpPr>
          <p:cNvPr id="6" name="5 CuadroTexto"/>
          <p:cNvSpPr txBox="1"/>
          <p:nvPr/>
        </p:nvSpPr>
        <p:spPr>
          <a:xfrm>
            <a:off x="4576700" y="6346992"/>
            <a:ext cx="4397188" cy="276981"/>
          </a:xfrm>
          <a:prstGeom prst="rect">
            <a:avLst/>
          </a:prstGeom>
          <a:noFill/>
        </p:spPr>
        <p:txBody>
          <a:bodyPr wrap="square" lIns="91421" tIns="45711" rIns="91421" bIns="45711" rtlCol="0">
            <a:spAutoFit/>
          </a:bodyPr>
          <a:lstStyle/>
          <a:p>
            <a:pPr algn="r"/>
            <a:r>
              <a:rPr lang="es-NI" sz="1200" b="1" i="1" dirty="0" err="1">
                <a:solidFill>
                  <a:schemeClr val="accent1">
                    <a:lumMod val="50000"/>
                  </a:schemeClr>
                </a:solidFill>
              </a:rPr>
              <a:t>Source</a:t>
            </a:r>
            <a:r>
              <a:rPr lang="es-NI" sz="1200" b="1" i="1" dirty="0">
                <a:solidFill>
                  <a:schemeClr val="accent1">
                    <a:lumMod val="50000"/>
                  </a:schemeClr>
                </a:solidFill>
              </a:rPr>
              <a:t>: Gonzalez laxe, Freire &amp; </a:t>
            </a:r>
            <a:r>
              <a:rPr lang="es-NI" sz="1200" b="1" i="1" dirty="0" err="1">
                <a:solidFill>
                  <a:schemeClr val="accent1">
                    <a:lumMod val="50000"/>
                  </a:schemeClr>
                </a:solidFill>
              </a:rPr>
              <a:t>Pais</a:t>
            </a:r>
            <a:r>
              <a:rPr lang="es-NI" sz="1200" b="1" i="1" dirty="0">
                <a:solidFill>
                  <a:schemeClr val="accent1">
                    <a:lumMod val="50000"/>
                  </a:schemeClr>
                </a:solidFill>
              </a:rPr>
              <a:t> (2011)</a:t>
            </a:r>
          </a:p>
        </p:txBody>
      </p:sp>
    </p:spTree>
    <p:extLst>
      <p:ext uri="{BB962C8B-B14F-4D97-AF65-F5344CB8AC3E}">
        <p14:creationId xmlns:p14="http://schemas.microsoft.com/office/powerpoint/2010/main" val="35927661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Autofit/>
          </a:bodyPr>
          <a:lstStyle/>
          <a:p>
            <a:r>
              <a:rPr lang="en-US" sz="2800" b="1" dirty="0">
                <a:solidFill>
                  <a:schemeClr val="tx2"/>
                </a:solidFill>
              </a:rPr>
              <a:t>NEW </a:t>
            </a:r>
            <a:r>
              <a:rPr lang="en-US" sz="2800" b="1" dirty="0" smtClean="0">
                <a:solidFill>
                  <a:schemeClr val="tx2"/>
                </a:solidFill>
              </a:rPr>
              <a:t>PORT IN THE CARIBBEAN </a:t>
            </a:r>
            <a:r>
              <a:rPr lang="en-US" sz="2800" b="1" dirty="0">
                <a:solidFill>
                  <a:schemeClr val="tx2"/>
                </a:solidFill>
              </a:rPr>
              <a:t>WILL REDUCE COSTS OF IMPORTS AND EXPORTS IN NICARAGUA</a:t>
            </a:r>
            <a:endParaRPr lang="es-ES" sz="2800" b="1" dirty="0">
              <a:solidFill>
                <a:schemeClr val="tx2"/>
              </a:solidFill>
            </a:endParaRPr>
          </a:p>
        </p:txBody>
      </p:sp>
      <p:sp>
        <p:nvSpPr>
          <p:cNvPr id="4" name="3 Marcador de número de diapositiva"/>
          <p:cNvSpPr>
            <a:spLocks noGrp="1"/>
          </p:cNvSpPr>
          <p:nvPr>
            <p:ph type="sldNum" sz="quarter" idx="12"/>
          </p:nvPr>
        </p:nvSpPr>
        <p:spPr/>
        <p:txBody>
          <a:bodyPr/>
          <a:lstStyle/>
          <a:p>
            <a:fld id="{585D2EFA-1F26-4487-98F7-82E15974CC88}" type="slidenum">
              <a:rPr lang="es-ES" smtClean="0"/>
              <a:pPr/>
              <a:t>59</a:t>
            </a:fld>
            <a:endParaRPr lang="es-ES"/>
          </a:p>
        </p:txBody>
      </p:sp>
      <p:graphicFrame>
        <p:nvGraphicFramePr>
          <p:cNvPr id="8" name="7 Marcador de contenido"/>
          <p:cNvGraphicFramePr>
            <a:graphicFrameLocks noGrp="1"/>
          </p:cNvGraphicFramePr>
          <p:nvPr>
            <p:ph sz="half" idx="1"/>
            <p:extLst>
              <p:ext uri="{D42A27DB-BD31-4B8C-83A1-F6EECF244321}">
                <p14:modId xmlns:p14="http://schemas.microsoft.com/office/powerpoint/2010/main" val="3404986533"/>
              </p:ext>
            </p:extLst>
          </p:nvPr>
        </p:nvGraphicFramePr>
        <p:xfrm>
          <a:off x="251520" y="1412776"/>
          <a:ext cx="4320000" cy="298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8 Marcador de contenido"/>
          <p:cNvGraphicFramePr>
            <a:graphicFrameLocks noGrp="1"/>
          </p:cNvGraphicFramePr>
          <p:nvPr>
            <p:ph sz="half" idx="2"/>
            <p:extLst>
              <p:ext uri="{D42A27DB-BD31-4B8C-83A1-F6EECF244321}">
                <p14:modId xmlns:p14="http://schemas.microsoft.com/office/powerpoint/2010/main" val="3591222859"/>
              </p:ext>
            </p:extLst>
          </p:nvPr>
        </p:nvGraphicFramePr>
        <p:xfrm>
          <a:off x="4648200" y="1412779"/>
          <a:ext cx="4320000" cy="298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163513398"/>
              </p:ext>
            </p:extLst>
          </p:nvPr>
        </p:nvGraphicFramePr>
        <p:xfrm>
          <a:off x="2123728" y="4952202"/>
          <a:ext cx="4896547" cy="1368150"/>
        </p:xfrm>
        <a:graphic>
          <a:graphicData uri="http://schemas.openxmlformats.org/drawingml/2006/table">
            <a:tbl>
              <a:tblPr>
                <a:tableStyleId>{6E25E649-3F16-4E02-A733-19D2CDBF48F0}</a:tableStyleId>
              </a:tblPr>
              <a:tblGrid>
                <a:gridCol w="2868764"/>
                <a:gridCol w="971393"/>
                <a:gridCol w="1056390"/>
              </a:tblGrid>
              <a:tr h="228025">
                <a:tc gridSpan="3">
                  <a:txBody>
                    <a:bodyPr/>
                    <a:lstStyle/>
                    <a:p>
                      <a:pPr algn="ctr" fontAlgn="b"/>
                      <a:r>
                        <a:rPr lang="es-NI" sz="1400" b="1" u="none" strike="noStrike" dirty="0" err="1" smtClean="0"/>
                        <a:t>Calculation</a:t>
                      </a:r>
                      <a:r>
                        <a:rPr lang="es-NI" sz="1400" b="1" u="none" strike="noStrike" dirty="0" smtClean="0"/>
                        <a:t> of </a:t>
                      </a:r>
                      <a:r>
                        <a:rPr lang="es-NI" sz="1400" b="1" u="none" strike="noStrike" dirty="0" err="1" smtClean="0"/>
                        <a:t>Cost</a:t>
                      </a:r>
                      <a:r>
                        <a:rPr lang="es-NI" sz="1400" b="1" u="none" strike="noStrike" dirty="0" smtClean="0"/>
                        <a:t> </a:t>
                      </a:r>
                      <a:r>
                        <a:rPr lang="es-NI" sz="1400" b="1" u="none" strike="noStrike" dirty="0" err="1" smtClean="0"/>
                        <a:t>Savings</a:t>
                      </a:r>
                      <a:endParaRPr lang="es-NI" sz="1400" b="1" i="0" u="none" strike="noStrike" dirty="0">
                        <a:solidFill>
                          <a:srgbClr val="000000"/>
                        </a:solidFill>
                        <a:latin typeface="Calibri"/>
                      </a:endParaRPr>
                    </a:p>
                  </a:txBody>
                  <a:tcPr marL="9525" marR="9525" marT="9525" marB="0" anchor="b">
                    <a:solidFill>
                      <a:schemeClr val="accent1">
                        <a:lumMod val="20000"/>
                        <a:lumOff val="80000"/>
                      </a:schemeClr>
                    </a:solidFill>
                  </a:tcPr>
                </a:tc>
                <a:tc hMerge="1">
                  <a:txBody>
                    <a:bodyPr/>
                    <a:lstStyle/>
                    <a:p>
                      <a:endParaRPr lang="es-ES"/>
                    </a:p>
                  </a:txBody>
                  <a:tcPr/>
                </a:tc>
                <a:tc hMerge="1">
                  <a:txBody>
                    <a:bodyPr/>
                    <a:lstStyle/>
                    <a:p>
                      <a:endParaRPr lang="es-ES"/>
                    </a:p>
                  </a:txBody>
                  <a:tcPr/>
                </a:tc>
              </a:tr>
              <a:tr h="228025">
                <a:tc>
                  <a:txBody>
                    <a:bodyPr/>
                    <a:lstStyle/>
                    <a:p>
                      <a:pPr algn="l" fontAlgn="b"/>
                      <a:r>
                        <a:rPr lang="es-NI" sz="1400" b="1" u="none" strike="noStrike" dirty="0" err="1" smtClean="0"/>
                        <a:t>Concepts</a:t>
                      </a:r>
                      <a:endParaRPr lang="es-NI" sz="1400" b="1" i="0" u="none" strike="noStrike" dirty="0">
                        <a:solidFill>
                          <a:srgbClr val="000000"/>
                        </a:solidFill>
                        <a:latin typeface="Calibri"/>
                      </a:endParaRPr>
                    </a:p>
                  </a:txBody>
                  <a:tcPr marL="9525" marR="9525" marT="9525" marB="0" anchor="b">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s-NI" sz="1400" b="1" u="none" strike="noStrike" dirty="0"/>
                        <a:t>% </a:t>
                      </a:r>
                      <a:r>
                        <a:rPr lang="es-NI" sz="1400" b="1" u="none" strike="noStrike" dirty="0" smtClean="0"/>
                        <a:t>of GDP</a:t>
                      </a:r>
                      <a:endParaRPr lang="es-NI" sz="1400" b="1" i="0" u="none" strike="noStrike" dirty="0">
                        <a:solidFill>
                          <a:srgbClr val="000000"/>
                        </a:solidFill>
                        <a:latin typeface="Calibri"/>
                      </a:endParaRPr>
                    </a:p>
                  </a:txBody>
                  <a:tcPr marL="9525" marR="9525" marT="9525" marB="0" anchor="b">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s-NI" sz="1400" b="1" u="none" strike="noStrike" dirty="0"/>
                        <a:t>US$ </a:t>
                      </a:r>
                      <a:r>
                        <a:rPr lang="es-NI" sz="1400" b="1" u="none" strike="noStrike" dirty="0" err="1" smtClean="0"/>
                        <a:t>million</a:t>
                      </a:r>
                      <a:endParaRPr lang="es-NI" sz="1400" b="1" i="0" u="none" strike="noStrike" dirty="0">
                        <a:solidFill>
                          <a:srgbClr val="000000"/>
                        </a:solidFill>
                        <a:latin typeface="Calibri"/>
                      </a:endParaRPr>
                    </a:p>
                  </a:txBody>
                  <a:tcPr marL="9525" marR="9525" marT="9525" marB="0" anchor="b">
                    <a:lnB w="12700" cap="flat" cmpd="sng" algn="ctr">
                      <a:solidFill>
                        <a:schemeClr val="tx1"/>
                      </a:solidFill>
                      <a:prstDash val="solid"/>
                      <a:round/>
                      <a:headEnd type="none" w="med" len="med"/>
                      <a:tailEnd type="none" w="med" len="med"/>
                    </a:lnB>
                    <a:solidFill>
                      <a:schemeClr val="accent1">
                        <a:lumMod val="20000"/>
                        <a:lumOff val="80000"/>
                      </a:schemeClr>
                    </a:solidFill>
                  </a:tcPr>
                </a:tc>
              </a:tr>
              <a:tr h="228025">
                <a:tc>
                  <a:txBody>
                    <a:bodyPr/>
                    <a:lstStyle/>
                    <a:p>
                      <a:pPr algn="l" fontAlgn="b"/>
                      <a:r>
                        <a:rPr lang="es-NI" sz="1400" u="none" strike="noStrike" dirty="0" smtClean="0"/>
                        <a:t>Nicaragua  GDP, 2013</a:t>
                      </a:r>
                      <a:endParaRPr lang="es-NI" sz="1400" b="0" i="0" u="none" strike="noStrike" dirty="0">
                        <a:solidFill>
                          <a:srgbClr val="000000"/>
                        </a:solidFill>
                        <a:latin typeface="Calibri"/>
                      </a:endParaRPr>
                    </a:p>
                  </a:txBody>
                  <a:tcPr marL="9525" marR="9525" marT="9525" marB="0" anchor="b">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r" fontAlgn="b"/>
                      <a:r>
                        <a:rPr lang="es-NI" sz="1400" u="none" strike="noStrike"/>
                        <a:t>100%</a:t>
                      </a:r>
                      <a:endParaRPr lang="es-NI" sz="1400" b="0" i="0" u="none" strike="noStrike">
                        <a:solidFill>
                          <a:srgbClr val="000000"/>
                        </a:solidFill>
                        <a:latin typeface="Calibri"/>
                      </a:endParaRPr>
                    </a:p>
                  </a:txBody>
                  <a:tcPr marL="9525" marR="9525" marT="9525" marB="0" anchor="b">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l" fontAlgn="b"/>
                      <a:r>
                        <a:rPr lang="es-NI" sz="1400" u="none" strike="noStrike"/>
                        <a:t>       11,255.60 </a:t>
                      </a:r>
                      <a:endParaRPr lang="es-NI" sz="1400" b="0" i="0" u="none" strike="noStrike">
                        <a:solidFill>
                          <a:srgbClr val="000000"/>
                        </a:solidFill>
                        <a:latin typeface="Calibri"/>
                      </a:endParaRPr>
                    </a:p>
                  </a:txBody>
                  <a:tcPr marL="9525" marR="9525" marT="9525" marB="0" anchor="b">
                    <a:lnT w="12700" cap="flat" cmpd="sng" algn="ctr">
                      <a:solidFill>
                        <a:schemeClr val="tx1"/>
                      </a:solidFill>
                      <a:prstDash val="solid"/>
                      <a:round/>
                      <a:headEnd type="none" w="med" len="med"/>
                      <a:tailEnd type="none" w="med" len="med"/>
                    </a:lnT>
                    <a:solidFill>
                      <a:schemeClr val="accent1">
                        <a:lumMod val="20000"/>
                        <a:lumOff val="80000"/>
                      </a:schemeClr>
                    </a:solidFill>
                  </a:tcPr>
                </a:tc>
              </a:tr>
              <a:tr h="228025">
                <a:tc>
                  <a:txBody>
                    <a:bodyPr/>
                    <a:lstStyle/>
                    <a:p>
                      <a:pPr algn="l" fontAlgn="b"/>
                      <a:r>
                        <a:rPr lang="en-US" sz="1400" u="none" strike="noStrike" dirty="0" smtClean="0"/>
                        <a:t>Logistics costs without Port </a:t>
                      </a:r>
                      <a:r>
                        <a:rPr lang="en-US" sz="1400" u="none" strike="noStrike" dirty="0" err="1" smtClean="0"/>
                        <a:t>Aguila</a:t>
                      </a:r>
                      <a:endParaRPr lang="es-NI" sz="1400" b="0" i="0" u="none" strike="noStrike" dirty="0">
                        <a:solidFill>
                          <a:srgbClr val="000000"/>
                        </a:solidFill>
                        <a:latin typeface="Calibri"/>
                      </a:endParaRPr>
                    </a:p>
                  </a:txBody>
                  <a:tcPr marL="9525" marR="9525" marT="9525" marB="0" anchor="b">
                    <a:solidFill>
                      <a:schemeClr val="accent1">
                        <a:lumMod val="20000"/>
                        <a:lumOff val="80000"/>
                      </a:schemeClr>
                    </a:solidFill>
                  </a:tcPr>
                </a:tc>
                <a:tc>
                  <a:txBody>
                    <a:bodyPr/>
                    <a:lstStyle/>
                    <a:p>
                      <a:pPr algn="r" fontAlgn="b"/>
                      <a:r>
                        <a:rPr lang="es-NI" sz="1400" u="none" strike="noStrike"/>
                        <a:t>25%</a:t>
                      </a:r>
                      <a:endParaRPr lang="es-NI" sz="1400" b="0" i="0" u="none" strike="noStrike">
                        <a:solidFill>
                          <a:srgbClr val="000000"/>
                        </a:solidFill>
                        <a:latin typeface="Calibri"/>
                      </a:endParaRPr>
                    </a:p>
                  </a:txBody>
                  <a:tcPr marL="9525" marR="9525" marT="9525" marB="0" anchor="b">
                    <a:solidFill>
                      <a:schemeClr val="accent1">
                        <a:lumMod val="20000"/>
                        <a:lumOff val="80000"/>
                      </a:schemeClr>
                    </a:solidFill>
                  </a:tcPr>
                </a:tc>
                <a:tc>
                  <a:txBody>
                    <a:bodyPr/>
                    <a:lstStyle/>
                    <a:p>
                      <a:pPr algn="l" fontAlgn="b"/>
                      <a:r>
                        <a:rPr lang="es-NI" sz="1400" u="none" strike="noStrike"/>
                        <a:t>         2,813.91 </a:t>
                      </a:r>
                      <a:endParaRPr lang="es-NI" sz="1400" b="0" i="0" u="none" strike="noStrike">
                        <a:solidFill>
                          <a:srgbClr val="000000"/>
                        </a:solidFill>
                        <a:latin typeface="Calibri"/>
                      </a:endParaRPr>
                    </a:p>
                  </a:txBody>
                  <a:tcPr marL="9525" marR="9525" marT="9525" marB="0" anchor="b">
                    <a:solidFill>
                      <a:schemeClr val="accent1">
                        <a:lumMod val="20000"/>
                        <a:lumOff val="80000"/>
                      </a:schemeClr>
                    </a:solidFill>
                  </a:tcPr>
                </a:tc>
              </a:tr>
              <a:tr h="228025">
                <a:tc>
                  <a:txBody>
                    <a:bodyPr/>
                    <a:lstStyle/>
                    <a:p>
                      <a:pPr algn="l" fontAlgn="b"/>
                      <a:r>
                        <a:rPr lang="en-US" sz="1400" u="none" strike="noStrike" dirty="0" smtClean="0"/>
                        <a:t>Logistics Costs with Port </a:t>
                      </a:r>
                      <a:r>
                        <a:rPr lang="en-US" sz="1400" u="none" strike="noStrike" dirty="0" err="1" smtClean="0"/>
                        <a:t>Aguila</a:t>
                      </a:r>
                      <a:endParaRPr lang="es-NI" sz="1400" b="0" i="0" u="none" strike="noStrike" dirty="0">
                        <a:solidFill>
                          <a:srgbClr val="000000"/>
                        </a:solidFill>
                        <a:latin typeface="Calibri"/>
                      </a:endParaRPr>
                    </a:p>
                  </a:txBody>
                  <a:tcPr marL="9525" marR="9525" marT="9525" marB="0" anchor="b">
                    <a:solidFill>
                      <a:schemeClr val="accent1">
                        <a:lumMod val="20000"/>
                        <a:lumOff val="80000"/>
                      </a:schemeClr>
                    </a:solidFill>
                  </a:tcPr>
                </a:tc>
                <a:tc>
                  <a:txBody>
                    <a:bodyPr/>
                    <a:lstStyle/>
                    <a:p>
                      <a:pPr algn="r" fontAlgn="b"/>
                      <a:r>
                        <a:rPr lang="es-NI" sz="1400" u="none" strike="noStrike"/>
                        <a:t>13%</a:t>
                      </a:r>
                      <a:endParaRPr lang="es-NI" sz="1400" b="0" i="0" u="none" strike="noStrike">
                        <a:solidFill>
                          <a:srgbClr val="000000"/>
                        </a:solidFill>
                        <a:latin typeface="Calibri"/>
                      </a:endParaRPr>
                    </a:p>
                  </a:txBody>
                  <a:tcPr marL="9525" marR="9525" marT="9525" marB="0" anchor="b">
                    <a:solidFill>
                      <a:schemeClr val="accent1">
                        <a:lumMod val="20000"/>
                        <a:lumOff val="80000"/>
                      </a:schemeClr>
                    </a:solidFill>
                  </a:tcPr>
                </a:tc>
                <a:tc>
                  <a:txBody>
                    <a:bodyPr/>
                    <a:lstStyle/>
                    <a:p>
                      <a:pPr algn="l" fontAlgn="b"/>
                      <a:r>
                        <a:rPr lang="es-NI" sz="1400" u="none" strike="noStrike"/>
                        <a:t>         1,463.23 </a:t>
                      </a:r>
                      <a:endParaRPr lang="es-NI" sz="1400" b="0" i="0" u="none" strike="noStrike">
                        <a:solidFill>
                          <a:srgbClr val="000000"/>
                        </a:solidFill>
                        <a:latin typeface="Calibri"/>
                      </a:endParaRPr>
                    </a:p>
                  </a:txBody>
                  <a:tcPr marL="9525" marR="9525" marT="9525" marB="0" anchor="b">
                    <a:solidFill>
                      <a:schemeClr val="accent1">
                        <a:lumMod val="20000"/>
                        <a:lumOff val="80000"/>
                      </a:schemeClr>
                    </a:solidFill>
                  </a:tcPr>
                </a:tc>
              </a:tr>
              <a:tr h="228025">
                <a:tc>
                  <a:txBody>
                    <a:bodyPr/>
                    <a:lstStyle/>
                    <a:p>
                      <a:pPr algn="l" fontAlgn="b"/>
                      <a:r>
                        <a:rPr lang="en-US" sz="1400" u="none" strike="noStrike" dirty="0" smtClean="0"/>
                        <a:t>Savings generated by Port </a:t>
                      </a:r>
                      <a:r>
                        <a:rPr lang="en-US" sz="1400" u="none" strike="noStrike" dirty="0" err="1" smtClean="0"/>
                        <a:t>Aguila</a:t>
                      </a:r>
                      <a:endParaRPr lang="es-NI" sz="1400" b="0" i="0" u="none" strike="noStrike" dirty="0">
                        <a:solidFill>
                          <a:srgbClr val="000000"/>
                        </a:solidFill>
                        <a:latin typeface="Calibri"/>
                      </a:endParaRPr>
                    </a:p>
                  </a:txBody>
                  <a:tcPr marL="9525" marR="9525" marT="9525" marB="0" anchor="b">
                    <a:solidFill>
                      <a:schemeClr val="accent1">
                        <a:lumMod val="20000"/>
                        <a:lumOff val="80000"/>
                      </a:schemeClr>
                    </a:solidFill>
                  </a:tcPr>
                </a:tc>
                <a:tc>
                  <a:txBody>
                    <a:bodyPr/>
                    <a:lstStyle/>
                    <a:p>
                      <a:pPr algn="r" fontAlgn="b"/>
                      <a:r>
                        <a:rPr lang="es-NI" sz="1400" u="none" strike="noStrike"/>
                        <a:t>12%</a:t>
                      </a:r>
                      <a:endParaRPr lang="es-NI" sz="1400" b="0" i="0" u="none" strike="noStrike">
                        <a:solidFill>
                          <a:srgbClr val="000000"/>
                        </a:solidFill>
                        <a:latin typeface="Calibri"/>
                      </a:endParaRPr>
                    </a:p>
                  </a:txBody>
                  <a:tcPr marL="9525" marR="9525" marT="9525" marB="0" anchor="b">
                    <a:solidFill>
                      <a:schemeClr val="accent1">
                        <a:lumMod val="20000"/>
                        <a:lumOff val="80000"/>
                      </a:schemeClr>
                    </a:solidFill>
                  </a:tcPr>
                </a:tc>
                <a:tc>
                  <a:txBody>
                    <a:bodyPr/>
                    <a:lstStyle/>
                    <a:p>
                      <a:pPr algn="l" fontAlgn="b"/>
                      <a:r>
                        <a:rPr lang="es-NI" sz="1400" u="none" strike="noStrike" dirty="0"/>
                        <a:t>         1,350.67 </a:t>
                      </a:r>
                      <a:endParaRPr lang="es-NI" sz="1400" b="0" i="0" u="none" strike="noStrike" dirty="0">
                        <a:solidFill>
                          <a:srgbClr val="000000"/>
                        </a:solidFill>
                        <a:latin typeface="Calibri"/>
                      </a:endParaRPr>
                    </a:p>
                  </a:txBody>
                  <a:tcPr marL="9525" marR="9525" marT="9525" marB="0" anchor="b">
                    <a:solidFill>
                      <a:schemeClr val="accent1">
                        <a:lumMod val="20000"/>
                        <a:lumOff val="80000"/>
                      </a:schemeClr>
                    </a:solidFill>
                  </a:tcPr>
                </a:tc>
              </a:tr>
            </a:tbl>
          </a:graphicData>
        </a:graphic>
      </p:graphicFrame>
      <p:sp>
        <p:nvSpPr>
          <p:cNvPr id="12" name="11 CuadroTexto"/>
          <p:cNvSpPr txBox="1"/>
          <p:nvPr/>
        </p:nvSpPr>
        <p:spPr>
          <a:xfrm>
            <a:off x="2219549" y="4535552"/>
            <a:ext cx="4704904" cy="338536"/>
          </a:xfrm>
          <a:prstGeom prst="rect">
            <a:avLst/>
          </a:prstGeom>
          <a:noFill/>
        </p:spPr>
        <p:txBody>
          <a:bodyPr wrap="none" lIns="91421" tIns="45711" rIns="91421" bIns="45711" rtlCol="0" anchor="ctr">
            <a:spAutoFit/>
          </a:bodyPr>
          <a:lstStyle/>
          <a:p>
            <a:pPr algn="ctr"/>
            <a:r>
              <a:rPr lang="en-US" sz="1600" b="1" dirty="0">
                <a:solidFill>
                  <a:schemeClr val="tx2"/>
                </a:solidFill>
              </a:rPr>
              <a:t>Annual Logistics Cost Savings to the Home Economics</a:t>
            </a:r>
            <a:endParaRPr lang="es-ES" sz="1600" b="1" dirty="0">
              <a:solidFill>
                <a:schemeClr val="tx2"/>
              </a:solidFill>
            </a:endParaRPr>
          </a:p>
        </p:txBody>
      </p:sp>
      <p:sp>
        <p:nvSpPr>
          <p:cNvPr id="13" name="12 CuadroTexto"/>
          <p:cNvSpPr txBox="1"/>
          <p:nvPr/>
        </p:nvSpPr>
        <p:spPr>
          <a:xfrm>
            <a:off x="2123728" y="6320353"/>
            <a:ext cx="2305593" cy="276981"/>
          </a:xfrm>
          <a:prstGeom prst="rect">
            <a:avLst/>
          </a:prstGeom>
          <a:noFill/>
        </p:spPr>
        <p:txBody>
          <a:bodyPr wrap="none" lIns="91421" tIns="45711" rIns="91421" bIns="45711" rtlCol="0">
            <a:spAutoFit/>
          </a:bodyPr>
          <a:lstStyle/>
          <a:p>
            <a:r>
              <a:rPr lang="es-ES" sz="1200" u="sng" dirty="0" err="1"/>
              <a:t>Source</a:t>
            </a:r>
            <a:r>
              <a:rPr lang="es-ES" sz="1200" dirty="0"/>
              <a:t>: Martínez &amp; Piñeiro (2014)</a:t>
            </a:r>
          </a:p>
        </p:txBody>
      </p:sp>
    </p:spTree>
    <p:extLst>
      <p:ext uri="{BB962C8B-B14F-4D97-AF65-F5344CB8AC3E}">
        <p14:creationId xmlns:p14="http://schemas.microsoft.com/office/powerpoint/2010/main" val="13610674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585D2EFA-1F26-4487-98F7-82E15974CC88}" type="slidenum">
              <a:rPr lang="es-ES" smtClean="0"/>
              <a:pPr/>
              <a:t>6</a:t>
            </a:fld>
            <a:endParaRPr lang="es-ES"/>
          </a:p>
        </p:txBody>
      </p:sp>
      <p:sp>
        <p:nvSpPr>
          <p:cNvPr id="5" name="4 Título"/>
          <p:cNvSpPr>
            <a:spLocks noGrp="1"/>
          </p:cNvSpPr>
          <p:nvPr>
            <p:ph type="title"/>
          </p:nvPr>
        </p:nvSpPr>
        <p:spPr>
          <a:xfrm>
            <a:off x="457200" y="116632"/>
            <a:ext cx="8229600" cy="504056"/>
          </a:xfrm>
        </p:spPr>
        <p:txBody>
          <a:bodyPr vert="horz" lIns="91421" tIns="45711" rIns="91421" bIns="45711" rtlCol="0" anchor="b">
            <a:noAutofit/>
          </a:bodyPr>
          <a:lstStyle/>
          <a:p>
            <a:r>
              <a:rPr lang="es-NI" sz="2800" b="1" dirty="0">
                <a:solidFill>
                  <a:srgbClr val="002060"/>
                </a:solidFill>
              </a:rPr>
              <a:t>GREATER GENDER EQUALITY</a:t>
            </a:r>
          </a:p>
        </p:txBody>
      </p:sp>
      <p:graphicFrame>
        <p:nvGraphicFramePr>
          <p:cNvPr id="6" name="9 Marcador de contenido"/>
          <p:cNvGraphicFramePr>
            <a:graphicFrameLocks noGrp="1"/>
          </p:cNvGraphicFramePr>
          <p:nvPr>
            <p:ph idx="1"/>
            <p:extLst>
              <p:ext uri="{D42A27DB-BD31-4B8C-83A1-F6EECF244321}">
                <p14:modId xmlns:p14="http://schemas.microsoft.com/office/powerpoint/2010/main" val="568712810"/>
              </p:ext>
            </p:extLst>
          </p:nvPr>
        </p:nvGraphicFramePr>
        <p:xfrm>
          <a:off x="137964" y="1247705"/>
          <a:ext cx="3353916" cy="5486648"/>
        </p:xfrm>
        <a:graphic>
          <a:graphicData uri="http://schemas.openxmlformats.org/drawingml/2006/table">
            <a:tbl>
              <a:tblPr firstRow="1" firstCol="1" bandRow="1">
                <a:tableStyleId>{7DF18680-E054-41AD-8BC1-D1AEF772440D}</a:tableStyleId>
              </a:tblPr>
              <a:tblGrid>
                <a:gridCol w="827626"/>
                <a:gridCol w="2526290"/>
              </a:tblGrid>
              <a:tr h="260057">
                <a:tc>
                  <a:txBody>
                    <a:bodyPr/>
                    <a:lstStyle/>
                    <a:p>
                      <a:pPr algn="just">
                        <a:lnSpc>
                          <a:spcPct val="115000"/>
                        </a:lnSpc>
                        <a:spcAft>
                          <a:spcPts val="0"/>
                        </a:spcAft>
                      </a:pPr>
                      <a:r>
                        <a:rPr lang="es-ES" sz="1400" dirty="0" smtClean="0">
                          <a:effectLst/>
                        </a:rPr>
                        <a:t>Rank</a:t>
                      </a:r>
                      <a:endParaRPr lang="es-NI" sz="1400" dirty="0">
                        <a:effectLst/>
                        <a:latin typeface="Calibri"/>
                        <a:ea typeface="Calibri"/>
                        <a:cs typeface="Times New Roman"/>
                      </a:endParaRPr>
                    </a:p>
                  </a:txBody>
                  <a:tcPr marL="39370" marR="39370" marT="9525" marB="0"/>
                </a:tc>
                <a:tc>
                  <a:txBody>
                    <a:bodyPr/>
                    <a:lstStyle/>
                    <a:p>
                      <a:pPr algn="just">
                        <a:lnSpc>
                          <a:spcPct val="115000"/>
                        </a:lnSpc>
                        <a:spcAft>
                          <a:spcPts val="0"/>
                        </a:spcAft>
                      </a:pPr>
                      <a:r>
                        <a:rPr lang="es-ES" sz="1400" dirty="0" smtClean="0">
                          <a:effectLst/>
                        </a:rPr>
                        <a:t>Country </a:t>
                      </a:r>
                      <a:endParaRPr lang="es-NI" sz="1400" dirty="0">
                        <a:effectLst/>
                        <a:latin typeface="Calibri"/>
                        <a:ea typeface="Calibri"/>
                        <a:cs typeface="Times New Roman"/>
                      </a:endParaRPr>
                    </a:p>
                  </a:txBody>
                  <a:tcPr marL="39370" marR="39370" marT="9525" marB="0"/>
                </a:tc>
              </a:tr>
              <a:tr h="260057">
                <a:tc>
                  <a:txBody>
                    <a:bodyPr/>
                    <a:lstStyle/>
                    <a:p>
                      <a:pPr algn="just">
                        <a:lnSpc>
                          <a:spcPct val="115000"/>
                        </a:lnSpc>
                        <a:spcAft>
                          <a:spcPts val="0"/>
                        </a:spcAft>
                      </a:pPr>
                      <a:r>
                        <a:rPr lang="es-ES" sz="1400" dirty="0">
                          <a:effectLst/>
                        </a:rPr>
                        <a:t>1 </a:t>
                      </a:r>
                      <a:endParaRPr lang="es-NI" sz="1400" dirty="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u="none" strike="noStrike" cap="none" normalizeH="0" baseline="0" dirty="0" err="1" smtClean="0">
                          <a:ln>
                            <a:noFill/>
                          </a:ln>
                          <a:effectLst/>
                        </a:rPr>
                        <a:t>Iceland</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ES" sz="1400">
                          <a:effectLst/>
                        </a:rPr>
                        <a:t>2 </a:t>
                      </a:r>
                      <a:endParaRPr lang="es-NI" sz="140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u="none" strike="noStrike" cap="none" normalizeH="0" baseline="0" dirty="0" err="1" smtClean="0">
                          <a:ln>
                            <a:noFill/>
                          </a:ln>
                          <a:effectLst/>
                        </a:rPr>
                        <a:t>Finland</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ES" sz="1400">
                          <a:effectLst/>
                        </a:rPr>
                        <a:t>3 </a:t>
                      </a:r>
                      <a:endParaRPr lang="es-NI" sz="140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u="none" strike="noStrike" cap="none" normalizeH="0" baseline="0" dirty="0" err="1" smtClean="0">
                          <a:ln>
                            <a:noFill/>
                          </a:ln>
                          <a:effectLst/>
                        </a:rPr>
                        <a:t>Noway</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ES" sz="1400">
                          <a:effectLst/>
                        </a:rPr>
                        <a:t>4 </a:t>
                      </a:r>
                      <a:endParaRPr lang="es-NI" sz="140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u="none" strike="noStrike" cap="none" normalizeH="0" baseline="0" dirty="0" err="1" smtClean="0">
                          <a:ln>
                            <a:noFill/>
                          </a:ln>
                          <a:effectLst/>
                        </a:rPr>
                        <a:t>Sweden</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NI" sz="1400">
                          <a:effectLst/>
                        </a:rPr>
                        <a:t>5</a:t>
                      </a:r>
                      <a:endParaRPr lang="es-NI" sz="140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NI" sz="1400" u="none" strike="noStrike" cap="none" normalizeH="0" baseline="0" dirty="0" err="1" smtClean="0">
                          <a:ln>
                            <a:noFill/>
                          </a:ln>
                          <a:effectLst/>
                        </a:rPr>
                        <a:t>Denmark</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ES" sz="1600" dirty="0" smtClean="0">
                          <a:solidFill>
                            <a:srgbClr val="FF0000"/>
                          </a:solidFill>
                          <a:effectLst/>
                        </a:rPr>
                        <a:t>6 </a:t>
                      </a:r>
                      <a:endParaRPr lang="es-NI" sz="1600" b="1" dirty="0">
                        <a:solidFill>
                          <a:srgbClr val="FF0000"/>
                        </a:solidFill>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600" b="1" u="none" strike="noStrike" cap="small" normalizeH="0" baseline="0" dirty="0" smtClean="0">
                          <a:ln>
                            <a:noFill/>
                          </a:ln>
                          <a:solidFill>
                            <a:srgbClr val="FF0000"/>
                          </a:solidFill>
                          <a:effectLst/>
                        </a:rPr>
                        <a:t>Nicaragua</a:t>
                      </a:r>
                      <a:endParaRPr kumimoji="0" lang="es-NI" sz="1600" b="1" i="0" u="none" strike="noStrike" cap="small" normalizeH="0" baseline="0" dirty="0" smtClean="0">
                        <a:ln>
                          <a:noFill/>
                        </a:ln>
                        <a:solidFill>
                          <a:srgbClr val="FF0000"/>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ES" sz="1400" dirty="0" smtClean="0">
                          <a:effectLst/>
                          <a:latin typeface="+mn-lt"/>
                          <a:ea typeface="+mn-ea"/>
                          <a:cs typeface="+mn-cs"/>
                        </a:rPr>
                        <a:t>7</a:t>
                      </a:r>
                      <a:endParaRPr lang="es-NI" sz="1400" dirty="0">
                        <a:effectLst/>
                        <a:latin typeface="Calibri"/>
                        <a:ea typeface="Calibri"/>
                        <a:cs typeface="Times New Roman"/>
                      </a:endParaRPr>
                    </a:p>
                  </a:txBody>
                  <a:tcPr marL="39370" marR="39370" marT="9525" marB="0"/>
                </a:tc>
                <a:tc>
                  <a:txBody>
                    <a:bodyPr/>
                    <a:lstStyle/>
                    <a:p>
                      <a:r>
                        <a:rPr lang="es-NI" sz="1400" dirty="0" err="1" smtClean="0"/>
                        <a:t>Rwanda</a:t>
                      </a:r>
                      <a:endParaRPr lang="es-NI" sz="1400" dirty="0"/>
                    </a:p>
                  </a:txBody>
                  <a:tcPr marL="39414" marR="39414" marT="0" marB="0" horzOverflow="overflow"/>
                </a:tc>
              </a:tr>
              <a:tr h="260057">
                <a:tc>
                  <a:txBody>
                    <a:bodyPr/>
                    <a:lstStyle/>
                    <a:p>
                      <a:pPr algn="just">
                        <a:lnSpc>
                          <a:spcPct val="115000"/>
                        </a:lnSpc>
                        <a:spcAft>
                          <a:spcPts val="0"/>
                        </a:spcAft>
                      </a:pPr>
                      <a:r>
                        <a:rPr lang="es-ES" sz="1400" dirty="0">
                          <a:effectLst/>
                        </a:rPr>
                        <a:t>8</a:t>
                      </a:r>
                      <a:r>
                        <a:rPr lang="es-ES" sz="1400" dirty="0" smtClean="0">
                          <a:effectLst/>
                        </a:rPr>
                        <a:t> </a:t>
                      </a:r>
                      <a:endParaRPr lang="es-NI" sz="1400" dirty="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u="none" strike="noStrike" cap="none" normalizeH="0" baseline="0" dirty="0" err="1" smtClean="0">
                          <a:ln>
                            <a:noFill/>
                          </a:ln>
                          <a:effectLst/>
                        </a:rPr>
                        <a:t>Ireland</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ES" sz="1400" dirty="0">
                          <a:effectLst/>
                        </a:rPr>
                        <a:t>9</a:t>
                      </a:r>
                      <a:r>
                        <a:rPr lang="es-ES" sz="1400" dirty="0" smtClean="0">
                          <a:effectLst/>
                        </a:rPr>
                        <a:t> </a:t>
                      </a:r>
                      <a:endParaRPr lang="es-NI" sz="1400" dirty="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u="none" strike="noStrike" cap="none" normalizeH="0" baseline="0" dirty="0" err="1" smtClean="0">
                          <a:ln>
                            <a:noFill/>
                          </a:ln>
                          <a:effectLst/>
                        </a:rPr>
                        <a:t>Phillipines</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ES" sz="1400" dirty="0" smtClean="0">
                          <a:effectLst/>
                        </a:rPr>
                        <a:t>10 </a:t>
                      </a:r>
                      <a:endParaRPr lang="es-NI" sz="1400" dirty="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S" sz="1400" u="none" strike="noStrike" cap="none" normalizeH="0" baseline="0" dirty="0" err="1" smtClean="0">
                          <a:ln>
                            <a:noFill/>
                          </a:ln>
                          <a:effectLst/>
                        </a:rPr>
                        <a:t>Belgium</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ES" sz="1400" dirty="0">
                          <a:effectLst/>
                        </a:rPr>
                        <a:t>11 </a:t>
                      </a:r>
                      <a:endParaRPr lang="es-NI" sz="1400" dirty="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S" sz="1400" u="none" strike="noStrike" cap="none" normalizeH="0" baseline="0" dirty="0" err="1" smtClean="0">
                          <a:ln>
                            <a:noFill/>
                          </a:ln>
                          <a:effectLst/>
                        </a:rPr>
                        <a:t>Switzerland</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ES" sz="1400">
                          <a:effectLst/>
                        </a:rPr>
                        <a:t>12 </a:t>
                      </a:r>
                      <a:endParaRPr lang="es-NI" sz="140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u="none" strike="noStrike" cap="none" normalizeH="0" baseline="0" dirty="0" err="1" smtClean="0">
                          <a:ln>
                            <a:noFill/>
                          </a:ln>
                          <a:effectLst/>
                        </a:rPr>
                        <a:t>Germany</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ES" sz="1400">
                          <a:effectLst/>
                        </a:rPr>
                        <a:t>13 </a:t>
                      </a:r>
                      <a:endParaRPr lang="es-NI" sz="140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rPr>
                        <a:t>New </a:t>
                      </a:r>
                      <a:r>
                        <a:rPr kumimoji="0" lang="es-NI" sz="1400" b="0" i="0" u="none" strike="noStrike" cap="none" normalizeH="0" baseline="0" dirty="0" err="1" smtClean="0">
                          <a:ln>
                            <a:noFill/>
                          </a:ln>
                          <a:solidFill>
                            <a:schemeClr val="tx1"/>
                          </a:solidFill>
                          <a:effectLst/>
                          <a:latin typeface="Corbel" pitchFamily="34" charset="0"/>
                          <a:ea typeface="Calibri" pitchFamily="34" charset="0"/>
                          <a:cs typeface="Times New Roman" pitchFamily="18" charset="0"/>
                        </a:rPr>
                        <a:t>Zeland</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ES" sz="1400">
                          <a:effectLst/>
                        </a:rPr>
                        <a:t>14 </a:t>
                      </a:r>
                      <a:endParaRPr lang="es-NI" sz="140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S" sz="1400" u="none" strike="noStrike" cap="none" normalizeH="0" baseline="0" dirty="0" err="1" smtClean="0">
                          <a:ln>
                            <a:noFill/>
                          </a:ln>
                          <a:effectLst/>
                        </a:rPr>
                        <a:t>Netherlands</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ES" sz="1400">
                          <a:effectLst/>
                        </a:rPr>
                        <a:t>15 </a:t>
                      </a:r>
                      <a:endParaRPr lang="es-NI" sz="140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u="none" strike="noStrike" cap="none" normalizeH="0" baseline="0" dirty="0" err="1" smtClean="0">
                          <a:ln>
                            <a:noFill/>
                          </a:ln>
                          <a:effectLst/>
                        </a:rPr>
                        <a:t>Latvia</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ES" sz="1400">
                          <a:effectLst/>
                        </a:rPr>
                        <a:t>16 </a:t>
                      </a:r>
                      <a:endParaRPr lang="es-NI" sz="140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u="none" strike="noStrike" cap="none" normalizeH="0" baseline="0" dirty="0" smtClean="0">
                          <a:ln>
                            <a:noFill/>
                          </a:ln>
                          <a:effectLst/>
                        </a:rPr>
                        <a:t>France</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55624">
                <a:tc>
                  <a:txBody>
                    <a:bodyPr/>
                    <a:lstStyle/>
                    <a:p>
                      <a:pPr algn="just">
                        <a:lnSpc>
                          <a:spcPct val="115000"/>
                        </a:lnSpc>
                        <a:spcAft>
                          <a:spcPts val="0"/>
                        </a:spcAft>
                      </a:pPr>
                      <a:r>
                        <a:rPr lang="es-ES" sz="1400">
                          <a:effectLst/>
                        </a:rPr>
                        <a:t>17 </a:t>
                      </a:r>
                      <a:endParaRPr lang="es-NI" sz="140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u="none" strike="noStrike" cap="none" normalizeH="0" baseline="0" dirty="0" smtClean="0">
                          <a:ln>
                            <a:noFill/>
                          </a:ln>
                          <a:effectLst/>
                        </a:rPr>
                        <a:t>Burundi</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ES" sz="1400">
                          <a:effectLst/>
                        </a:rPr>
                        <a:t>18 </a:t>
                      </a:r>
                      <a:endParaRPr lang="es-NI" sz="140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u="none" strike="noStrike" cap="none" normalizeH="0" baseline="0" dirty="0" smtClean="0">
                          <a:ln>
                            <a:noFill/>
                          </a:ln>
                          <a:effectLst/>
                        </a:rPr>
                        <a:t>South </a:t>
                      </a:r>
                      <a:r>
                        <a:rPr kumimoji="0" lang="es-ES" sz="1400" u="none" strike="noStrike" cap="none" normalizeH="0" baseline="0" dirty="0" err="1" smtClean="0">
                          <a:ln>
                            <a:noFill/>
                          </a:ln>
                          <a:effectLst/>
                        </a:rPr>
                        <a:t>Africa</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ES" sz="1400">
                          <a:effectLst/>
                        </a:rPr>
                        <a:t>19 </a:t>
                      </a:r>
                      <a:endParaRPr lang="es-NI" sz="140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u="none" strike="noStrike" cap="none" normalizeH="0" baseline="0" dirty="0" err="1" smtClean="0">
                          <a:ln>
                            <a:noFill/>
                          </a:ln>
                          <a:effectLst/>
                        </a:rPr>
                        <a:t>Canada</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r h="260057">
                <a:tc>
                  <a:txBody>
                    <a:bodyPr/>
                    <a:lstStyle/>
                    <a:p>
                      <a:pPr algn="just">
                        <a:lnSpc>
                          <a:spcPct val="115000"/>
                        </a:lnSpc>
                        <a:spcAft>
                          <a:spcPts val="0"/>
                        </a:spcAft>
                      </a:pPr>
                      <a:r>
                        <a:rPr lang="es-ES" sz="1400">
                          <a:effectLst/>
                        </a:rPr>
                        <a:t>20 </a:t>
                      </a:r>
                      <a:endParaRPr lang="es-NI" sz="1400">
                        <a:effectLst/>
                        <a:latin typeface="Calibri"/>
                        <a:ea typeface="Calibri"/>
                        <a:cs typeface="Times New Roman"/>
                      </a:endParaRPr>
                    </a:p>
                  </a:txBody>
                  <a:tcPr marL="39370" marR="39370" marT="9525" marB="0"/>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u="none" strike="noStrike" cap="none" normalizeH="0" baseline="0" dirty="0" err="1" smtClean="0">
                          <a:ln>
                            <a:noFill/>
                          </a:ln>
                          <a:effectLst/>
                        </a:rPr>
                        <a:t>United</a:t>
                      </a:r>
                      <a:r>
                        <a:rPr kumimoji="0" lang="es-ES" sz="1400" u="none" strike="noStrike" cap="none" normalizeH="0" baseline="0" dirty="0" smtClean="0">
                          <a:ln>
                            <a:noFill/>
                          </a:ln>
                          <a:effectLst/>
                        </a:rPr>
                        <a:t> </a:t>
                      </a:r>
                      <a:r>
                        <a:rPr kumimoji="0" lang="es-ES" sz="1400" u="none" strike="noStrike" cap="none" normalizeH="0" baseline="0" dirty="0" err="1" smtClean="0">
                          <a:ln>
                            <a:noFill/>
                          </a:ln>
                          <a:effectLst/>
                        </a:rPr>
                        <a:t>States</a:t>
                      </a:r>
                      <a:endParaRPr kumimoji="0" lang="es-NI" sz="1400" b="0" i="0" u="none" strike="noStrike" cap="none" normalizeH="0" baseline="0" dirty="0" smtClean="0">
                        <a:ln>
                          <a:noFill/>
                        </a:ln>
                        <a:solidFill>
                          <a:schemeClr val="tx1"/>
                        </a:solidFill>
                        <a:effectLst/>
                        <a:latin typeface="Corbel" pitchFamily="34" charset="0"/>
                        <a:ea typeface="Calibri" pitchFamily="34" charset="0"/>
                        <a:cs typeface="Times New Roman" pitchFamily="18" charset="0"/>
                      </a:endParaRPr>
                    </a:p>
                  </a:txBody>
                  <a:tcPr marL="39414" marR="39414" marT="0" marB="0" horzOverflow="overflow"/>
                </a:tc>
              </a:tr>
            </a:tbl>
          </a:graphicData>
        </a:graphic>
      </p:graphicFrame>
      <p:sp>
        <p:nvSpPr>
          <p:cNvPr id="7" name="Rectangle 3"/>
          <p:cNvSpPr>
            <a:spLocks noChangeArrowheads="1"/>
          </p:cNvSpPr>
          <p:nvPr/>
        </p:nvSpPr>
        <p:spPr bwMode="auto">
          <a:xfrm>
            <a:off x="107505" y="601389"/>
            <a:ext cx="3745485" cy="6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1" tIns="45711" rIns="91421" bIns="45711" numCol="1" anchor="ctr" anchorCtr="0" compatLnSpc="1">
            <a:prstTxWarp prst="textNoShape">
              <a:avLst/>
            </a:prstTxWarp>
            <a:spAutoFit/>
          </a:bodyPr>
          <a:lstStyle/>
          <a:p>
            <a:pPr algn="ctr" fontAlgn="base">
              <a:spcBef>
                <a:spcPct val="0"/>
              </a:spcBef>
              <a:spcAft>
                <a:spcPct val="0"/>
              </a:spcAft>
            </a:pPr>
            <a:r>
              <a:rPr lang="en-US" b="1" dirty="0">
                <a:solidFill>
                  <a:schemeClr val="tx2">
                    <a:lumMod val="60000"/>
                    <a:lumOff val="40000"/>
                  </a:schemeClr>
                </a:solidFill>
                <a:latin typeface="+mj-lt"/>
                <a:ea typeface="Calibri" pitchFamily="34" charset="0"/>
                <a:cs typeface="Courier New" pitchFamily="49" charset="0"/>
              </a:rPr>
              <a:t>World Gender Gap Index 2013</a:t>
            </a:r>
          </a:p>
          <a:p>
            <a:pPr algn="ctr" fontAlgn="base">
              <a:spcBef>
                <a:spcPct val="0"/>
              </a:spcBef>
              <a:spcAft>
                <a:spcPct val="0"/>
              </a:spcAft>
            </a:pPr>
            <a:r>
              <a:rPr lang="en-US" b="1" dirty="0">
                <a:solidFill>
                  <a:schemeClr val="tx2">
                    <a:lumMod val="60000"/>
                    <a:lumOff val="40000"/>
                  </a:schemeClr>
                </a:solidFill>
                <a:latin typeface="+mj-lt"/>
                <a:ea typeface="Calibri" pitchFamily="34" charset="0"/>
                <a:cs typeface="Courier New" pitchFamily="49" charset="0"/>
              </a:rPr>
              <a:t>-World Economic </a:t>
            </a:r>
            <a:r>
              <a:rPr lang="en-US" b="1" dirty="0" smtClean="0">
                <a:solidFill>
                  <a:schemeClr val="tx2">
                    <a:lumMod val="60000"/>
                    <a:lumOff val="40000"/>
                  </a:schemeClr>
                </a:solidFill>
                <a:latin typeface="+mj-lt"/>
                <a:ea typeface="Calibri" pitchFamily="34" charset="0"/>
                <a:cs typeface="Courier New" pitchFamily="49" charset="0"/>
              </a:rPr>
              <a:t>Forum, </a:t>
            </a:r>
            <a:r>
              <a:rPr lang="en-US" b="1" dirty="0" err="1" smtClean="0">
                <a:solidFill>
                  <a:schemeClr val="tx2">
                    <a:lumMod val="60000"/>
                    <a:lumOff val="40000"/>
                  </a:schemeClr>
                </a:solidFill>
                <a:latin typeface="+mj-lt"/>
                <a:ea typeface="Calibri" pitchFamily="34" charset="0"/>
                <a:cs typeface="Courier New" pitchFamily="49" charset="0"/>
              </a:rPr>
              <a:t>Davos</a:t>
            </a:r>
            <a:r>
              <a:rPr lang="en-US" b="1" dirty="0" smtClean="0">
                <a:solidFill>
                  <a:schemeClr val="tx2">
                    <a:lumMod val="60000"/>
                    <a:lumOff val="40000"/>
                  </a:schemeClr>
                </a:solidFill>
                <a:latin typeface="+mj-lt"/>
                <a:ea typeface="Calibri" pitchFamily="34" charset="0"/>
                <a:cs typeface="Courier New" pitchFamily="49" charset="0"/>
              </a:rPr>
              <a:t>-</a:t>
            </a:r>
            <a:endParaRPr lang="es-ES" b="1" dirty="0">
              <a:solidFill>
                <a:schemeClr val="tx2">
                  <a:lumMod val="60000"/>
                  <a:lumOff val="40000"/>
                </a:schemeClr>
              </a:solidFill>
              <a:latin typeface="+mj-lt"/>
              <a:ea typeface="Calibri" pitchFamily="34" charset="0"/>
              <a:cs typeface="Courier New" pitchFamily="49" charset="0"/>
            </a:endParaRPr>
          </a:p>
        </p:txBody>
      </p:sp>
      <p:graphicFrame>
        <p:nvGraphicFramePr>
          <p:cNvPr id="9" name="8 Tabla"/>
          <p:cNvGraphicFramePr>
            <a:graphicFrameLocks noGrp="1"/>
          </p:cNvGraphicFramePr>
          <p:nvPr>
            <p:extLst>
              <p:ext uri="{D42A27DB-BD31-4B8C-83A1-F6EECF244321}">
                <p14:modId xmlns:p14="http://schemas.microsoft.com/office/powerpoint/2010/main" val="716668748"/>
              </p:ext>
            </p:extLst>
          </p:nvPr>
        </p:nvGraphicFramePr>
        <p:xfrm>
          <a:off x="3852989" y="2204864"/>
          <a:ext cx="5152511" cy="3059704"/>
        </p:xfrm>
        <a:graphic>
          <a:graphicData uri="http://schemas.openxmlformats.org/drawingml/2006/table">
            <a:tbl>
              <a:tblPr firstRow="1" firstCol="1" bandRow="1">
                <a:tableStyleId>{D27102A9-8310-4765-A935-A1911B00CA55}</a:tableStyleId>
              </a:tblPr>
              <a:tblGrid>
                <a:gridCol w="514295"/>
                <a:gridCol w="1678305"/>
                <a:gridCol w="1417158"/>
                <a:gridCol w="1542753"/>
              </a:tblGrid>
              <a:tr h="505319">
                <a:tc>
                  <a:txBody>
                    <a:bodyPr/>
                    <a:lstStyle/>
                    <a:p>
                      <a:pPr algn="ctr">
                        <a:lnSpc>
                          <a:spcPct val="115000"/>
                        </a:lnSpc>
                        <a:spcAft>
                          <a:spcPts val="0"/>
                        </a:spcAft>
                      </a:pP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smtClean="0">
                          <a:effectLst/>
                          <a:latin typeface="+mn-lt"/>
                          <a:ea typeface="+mn-ea"/>
                          <a:cs typeface="+mn-cs"/>
                        </a:rPr>
                        <a:t>COUNTRY</a:t>
                      </a:r>
                      <a:endParaRPr lang="es-NI" sz="12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s-ES" sz="1200" dirty="0" smtClean="0">
                          <a:effectLst/>
                          <a:latin typeface="+mn-lt"/>
                        </a:rPr>
                        <a:t>PERCENTAGE OF WOMEN</a:t>
                      </a:r>
                      <a:endParaRPr lang="es-NI" sz="12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s-ES" sz="1200" dirty="0" smtClean="0">
                          <a:effectLst/>
                          <a:latin typeface="+mn-lt"/>
                        </a:rPr>
                        <a:t>WOMEN / SEATS</a:t>
                      </a:r>
                      <a:endParaRPr lang="es-NI" sz="1200" dirty="0">
                        <a:effectLst/>
                        <a:latin typeface="+mn-lt"/>
                        <a:ea typeface="Calibri"/>
                        <a:cs typeface="Times New Roman"/>
                      </a:endParaRPr>
                    </a:p>
                  </a:txBody>
                  <a:tcPr marL="68580" marR="68580" marT="0" marB="0" anchor="ctr"/>
                </a:tc>
              </a:tr>
              <a:tr h="280454">
                <a:tc>
                  <a:txBody>
                    <a:bodyPr/>
                    <a:lstStyle/>
                    <a:p>
                      <a:pPr algn="ctr">
                        <a:lnSpc>
                          <a:spcPct val="115000"/>
                        </a:lnSpc>
                        <a:spcAft>
                          <a:spcPts val="0"/>
                        </a:spcAft>
                      </a:pPr>
                      <a:r>
                        <a:rPr lang="es-ES" sz="1200">
                          <a:effectLst/>
                          <a:latin typeface="+mn-lt"/>
                        </a:rPr>
                        <a:t>1</a:t>
                      </a:r>
                      <a:endParaRPr lang="es-NI" sz="120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smtClean="0">
                          <a:effectLst/>
                          <a:latin typeface="+mn-lt"/>
                        </a:rPr>
                        <a:t>RWANDA</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a:effectLst/>
                          <a:latin typeface="+mn-lt"/>
                        </a:rPr>
                        <a:t>63.8%</a:t>
                      </a:r>
                      <a:endParaRPr lang="es-NI" sz="120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a:effectLst/>
                          <a:latin typeface="+mn-lt"/>
                        </a:rPr>
                        <a:t>51/80</a:t>
                      </a:r>
                      <a:endParaRPr lang="es-NI" sz="1200" dirty="0">
                        <a:effectLst/>
                        <a:latin typeface="+mn-lt"/>
                        <a:ea typeface="Calibri"/>
                        <a:cs typeface="Times New Roman"/>
                      </a:endParaRPr>
                    </a:p>
                  </a:txBody>
                  <a:tcPr marL="68580" marR="68580" marT="0" marB="0"/>
                </a:tc>
              </a:tr>
              <a:tr h="252659">
                <a:tc>
                  <a:txBody>
                    <a:bodyPr/>
                    <a:lstStyle/>
                    <a:p>
                      <a:pPr algn="ctr">
                        <a:lnSpc>
                          <a:spcPct val="115000"/>
                        </a:lnSpc>
                        <a:spcAft>
                          <a:spcPts val="0"/>
                        </a:spcAft>
                      </a:pPr>
                      <a:r>
                        <a:rPr lang="es-ES" sz="1200">
                          <a:effectLst/>
                          <a:latin typeface="+mn-lt"/>
                        </a:rPr>
                        <a:t>2</a:t>
                      </a:r>
                      <a:endParaRPr lang="es-NI" sz="120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smtClean="0">
                          <a:effectLst/>
                          <a:latin typeface="+mn-lt"/>
                        </a:rPr>
                        <a:t>ANDORRA</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smtClean="0">
                          <a:effectLst/>
                          <a:latin typeface="+mn-lt"/>
                        </a:rPr>
                        <a:t>50.0%</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a:effectLst/>
                          <a:latin typeface="+mn-lt"/>
                        </a:rPr>
                        <a:t>14/28</a:t>
                      </a:r>
                      <a:endParaRPr lang="es-NI" sz="1200" dirty="0">
                        <a:effectLst/>
                        <a:latin typeface="+mn-lt"/>
                        <a:ea typeface="Calibri"/>
                        <a:cs typeface="Times New Roman"/>
                      </a:endParaRPr>
                    </a:p>
                  </a:txBody>
                  <a:tcPr marL="68580" marR="68580" marT="0" marB="0"/>
                </a:tc>
              </a:tr>
              <a:tr h="252659">
                <a:tc>
                  <a:txBody>
                    <a:bodyPr/>
                    <a:lstStyle/>
                    <a:p>
                      <a:pPr algn="ctr">
                        <a:lnSpc>
                          <a:spcPct val="115000"/>
                        </a:lnSpc>
                        <a:spcAft>
                          <a:spcPts val="0"/>
                        </a:spcAft>
                      </a:pPr>
                      <a:r>
                        <a:rPr lang="es-ES" sz="1200">
                          <a:effectLst/>
                          <a:latin typeface="+mn-lt"/>
                        </a:rPr>
                        <a:t>3</a:t>
                      </a:r>
                      <a:endParaRPr lang="es-NI" sz="120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smtClean="0">
                          <a:effectLst/>
                          <a:latin typeface="+mn-lt"/>
                        </a:rPr>
                        <a:t>CUBA</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a:effectLst/>
                          <a:latin typeface="+mn-lt"/>
                        </a:rPr>
                        <a:t>48.9%</a:t>
                      </a:r>
                      <a:endParaRPr lang="es-NI" sz="120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a:effectLst/>
                          <a:latin typeface="+mn-lt"/>
                        </a:rPr>
                        <a:t>299/612</a:t>
                      </a:r>
                      <a:endParaRPr lang="es-NI" sz="1200" dirty="0">
                        <a:effectLst/>
                        <a:latin typeface="+mn-lt"/>
                        <a:ea typeface="Calibri"/>
                        <a:cs typeface="Times New Roman"/>
                      </a:endParaRPr>
                    </a:p>
                  </a:txBody>
                  <a:tcPr marL="68580" marR="68580" marT="0" marB="0"/>
                </a:tc>
              </a:tr>
              <a:tr h="252659">
                <a:tc>
                  <a:txBody>
                    <a:bodyPr/>
                    <a:lstStyle/>
                    <a:p>
                      <a:pPr algn="ctr">
                        <a:lnSpc>
                          <a:spcPct val="115000"/>
                        </a:lnSpc>
                        <a:spcAft>
                          <a:spcPts val="0"/>
                        </a:spcAft>
                      </a:pPr>
                      <a:r>
                        <a:rPr lang="es-ES" sz="1200" dirty="0" smtClean="0">
                          <a:effectLst/>
                          <a:latin typeface="+mn-lt"/>
                          <a:ea typeface="+mn-ea"/>
                          <a:cs typeface="+mn-cs"/>
                        </a:rPr>
                        <a:t>4</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smtClean="0">
                          <a:effectLst/>
                          <a:latin typeface="+mn-lt"/>
                        </a:rPr>
                        <a:t>SEYCHELLES</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a:effectLst/>
                          <a:latin typeface="+mn-lt"/>
                        </a:rPr>
                        <a:t>43.8%</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a:effectLst/>
                          <a:latin typeface="+mn-lt"/>
                        </a:rPr>
                        <a:t>14/32</a:t>
                      </a:r>
                      <a:endParaRPr lang="es-NI" sz="1200" dirty="0">
                        <a:effectLst/>
                        <a:latin typeface="+mn-lt"/>
                        <a:ea typeface="Calibri"/>
                        <a:cs typeface="Times New Roman"/>
                      </a:endParaRPr>
                    </a:p>
                  </a:txBody>
                  <a:tcPr marL="68580" marR="68580" marT="0" marB="0"/>
                </a:tc>
              </a:tr>
              <a:tr h="252659">
                <a:tc>
                  <a:txBody>
                    <a:bodyPr/>
                    <a:lstStyle/>
                    <a:p>
                      <a:pPr algn="ctr">
                        <a:lnSpc>
                          <a:spcPct val="115000"/>
                        </a:lnSpc>
                        <a:spcAft>
                          <a:spcPts val="0"/>
                        </a:spcAft>
                      </a:pPr>
                      <a:r>
                        <a:rPr lang="es-ES" sz="1200" dirty="0" smtClean="0">
                          <a:effectLst/>
                          <a:latin typeface="+mn-lt"/>
                          <a:ea typeface="+mn-ea"/>
                          <a:cs typeface="+mn-cs"/>
                        </a:rPr>
                        <a:t>5</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smtClean="0">
                          <a:solidFill>
                            <a:srgbClr val="000000"/>
                          </a:solidFill>
                        </a:rPr>
                        <a:t>SWEDEN</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smtClean="0">
                          <a:effectLst/>
                          <a:latin typeface="+mn-lt"/>
                        </a:rPr>
                        <a:t>43.6%</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smtClean="0">
                          <a:effectLst/>
                          <a:latin typeface="+mn-lt"/>
                        </a:rPr>
                        <a:t>152/349</a:t>
                      </a:r>
                      <a:endParaRPr lang="es-NI" sz="1200" dirty="0">
                        <a:effectLst/>
                        <a:latin typeface="+mn-lt"/>
                        <a:ea typeface="Calibri"/>
                        <a:cs typeface="Times New Roman"/>
                      </a:endParaRPr>
                    </a:p>
                  </a:txBody>
                  <a:tcPr marL="68580" marR="68580" marT="0" marB="0"/>
                </a:tc>
              </a:tr>
              <a:tr h="252659">
                <a:tc>
                  <a:txBody>
                    <a:bodyPr/>
                    <a:lstStyle/>
                    <a:p>
                      <a:pPr algn="ctr">
                        <a:lnSpc>
                          <a:spcPct val="115000"/>
                        </a:lnSpc>
                        <a:spcAft>
                          <a:spcPts val="0"/>
                        </a:spcAft>
                      </a:pPr>
                      <a:r>
                        <a:rPr lang="es-ES" sz="1200" dirty="0" smtClean="0">
                          <a:effectLst/>
                          <a:latin typeface="+mn-lt"/>
                          <a:ea typeface="+mn-ea"/>
                          <a:cs typeface="+mn-cs"/>
                        </a:rPr>
                        <a:t>6</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smtClean="0">
                          <a:effectLst/>
                          <a:latin typeface="+mn-lt"/>
                        </a:rPr>
                        <a:t>SENEGAL</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a:effectLst/>
                          <a:latin typeface="+mn-lt"/>
                        </a:rPr>
                        <a:t>43.3%</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a:effectLst/>
                          <a:latin typeface="+mn-lt"/>
                        </a:rPr>
                        <a:t>65/150</a:t>
                      </a:r>
                      <a:endParaRPr lang="es-NI" sz="1200" dirty="0">
                        <a:effectLst/>
                        <a:latin typeface="+mn-lt"/>
                        <a:ea typeface="Calibri"/>
                        <a:cs typeface="Times New Roman"/>
                      </a:endParaRPr>
                    </a:p>
                  </a:txBody>
                  <a:tcPr marL="68580" marR="68580" marT="0" marB="0"/>
                </a:tc>
              </a:tr>
              <a:tr h="252659">
                <a:tc>
                  <a:txBody>
                    <a:bodyPr/>
                    <a:lstStyle/>
                    <a:p>
                      <a:pPr algn="ctr">
                        <a:lnSpc>
                          <a:spcPct val="115000"/>
                        </a:lnSpc>
                        <a:spcAft>
                          <a:spcPts val="0"/>
                        </a:spcAft>
                      </a:pPr>
                      <a:r>
                        <a:rPr lang="es-ES" sz="1200" dirty="0" smtClean="0">
                          <a:effectLst/>
                          <a:latin typeface="+mn-lt"/>
                          <a:ea typeface="+mn-ea"/>
                          <a:cs typeface="+mn-cs"/>
                        </a:rPr>
                        <a:t>7</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smtClean="0">
                          <a:effectLst/>
                          <a:latin typeface="+mn-lt"/>
                        </a:rPr>
                        <a:t>FINLAND</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a:effectLst/>
                          <a:latin typeface="+mn-lt"/>
                        </a:rPr>
                        <a:t>42.5%</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a:effectLst/>
                          <a:latin typeface="+mn-lt"/>
                        </a:rPr>
                        <a:t>85/200</a:t>
                      </a:r>
                      <a:endParaRPr lang="es-NI" sz="1200" dirty="0">
                        <a:effectLst/>
                        <a:latin typeface="+mn-lt"/>
                        <a:ea typeface="Calibri"/>
                        <a:cs typeface="Times New Roman"/>
                      </a:endParaRPr>
                    </a:p>
                  </a:txBody>
                  <a:tcPr marL="68580" marR="68580" marT="0" marB="0"/>
                </a:tc>
              </a:tr>
              <a:tr h="252659">
                <a:tc>
                  <a:txBody>
                    <a:bodyPr/>
                    <a:lstStyle/>
                    <a:p>
                      <a:pPr algn="ctr">
                        <a:lnSpc>
                          <a:spcPct val="115000"/>
                        </a:lnSpc>
                        <a:spcAft>
                          <a:spcPts val="0"/>
                        </a:spcAft>
                      </a:pPr>
                      <a:r>
                        <a:rPr lang="es-ES" sz="1200" b="1" dirty="0" smtClean="0">
                          <a:solidFill>
                            <a:srgbClr val="FF0000"/>
                          </a:solidFill>
                          <a:effectLst/>
                          <a:latin typeface="+mn-lt"/>
                          <a:ea typeface="+mn-ea"/>
                          <a:cs typeface="+mn-cs"/>
                        </a:rPr>
                        <a:t>8</a:t>
                      </a:r>
                      <a:endParaRPr lang="es-NI" sz="1200" b="1" dirty="0">
                        <a:solidFill>
                          <a:srgbClr val="FF0000"/>
                        </a:solidFill>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b="1" dirty="0" smtClean="0">
                          <a:solidFill>
                            <a:srgbClr val="FF0000"/>
                          </a:solidFill>
                          <a:effectLst/>
                          <a:latin typeface="+mn-lt"/>
                        </a:rPr>
                        <a:t>NICARAGUA</a:t>
                      </a:r>
                      <a:endParaRPr lang="es-NI" sz="1200" b="1" dirty="0">
                        <a:solidFill>
                          <a:srgbClr val="FF0000"/>
                        </a:solidFill>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b="1" dirty="0" smtClean="0">
                          <a:solidFill>
                            <a:srgbClr val="FF0000"/>
                          </a:solidFill>
                          <a:effectLst/>
                          <a:latin typeface="+mn-lt"/>
                        </a:rPr>
                        <a:t>42.4%</a:t>
                      </a:r>
                      <a:endParaRPr lang="es-NI" sz="1200" b="1" dirty="0">
                        <a:solidFill>
                          <a:srgbClr val="FF0000"/>
                        </a:solidFill>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b="1" dirty="0" smtClean="0">
                          <a:solidFill>
                            <a:srgbClr val="FF0000"/>
                          </a:solidFill>
                          <a:effectLst/>
                          <a:latin typeface="+mn-lt"/>
                        </a:rPr>
                        <a:t>39/92</a:t>
                      </a:r>
                      <a:endParaRPr lang="es-NI" sz="1200" b="1" dirty="0">
                        <a:solidFill>
                          <a:srgbClr val="FF0000"/>
                        </a:solidFill>
                        <a:effectLst/>
                        <a:latin typeface="+mn-lt"/>
                        <a:ea typeface="Calibri"/>
                        <a:cs typeface="Times New Roman"/>
                      </a:endParaRPr>
                    </a:p>
                  </a:txBody>
                  <a:tcPr marL="68580" marR="68580" marT="0" marB="0"/>
                </a:tc>
              </a:tr>
              <a:tr h="252659">
                <a:tc>
                  <a:txBody>
                    <a:bodyPr/>
                    <a:lstStyle/>
                    <a:p>
                      <a:pPr algn="ctr">
                        <a:lnSpc>
                          <a:spcPct val="115000"/>
                        </a:lnSpc>
                        <a:spcAft>
                          <a:spcPts val="0"/>
                        </a:spcAft>
                      </a:pPr>
                      <a:r>
                        <a:rPr lang="es-ES" sz="1200" dirty="0" smtClean="0">
                          <a:effectLst/>
                          <a:latin typeface="+mn-lt"/>
                          <a:ea typeface="+mn-ea"/>
                          <a:cs typeface="+mn-cs"/>
                        </a:rPr>
                        <a:t>9</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smtClean="0">
                          <a:effectLst/>
                          <a:latin typeface="+mn-lt"/>
                        </a:rPr>
                        <a:t>ECUADOR</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a:effectLst/>
                          <a:latin typeface="+mn-lt"/>
                        </a:rPr>
                        <a:t>41.6%</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a:effectLst/>
                          <a:latin typeface="+mn-lt"/>
                        </a:rPr>
                        <a:t>57/137</a:t>
                      </a:r>
                      <a:endParaRPr lang="es-NI" sz="1200" dirty="0">
                        <a:effectLst/>
                        <a:latin typeface="+mn-lt"/>
                        <a:ea typeface="Calibri"/>
                        <a:cs typeface="Times New Roman"/>
                      </a:endParaRPr>
                    </a:p>
                  </a:txBody>
                  <a:tcPr marL="68580" marR="68580" marT="0" marB="0"/>
                </a:tc>
              </a:tr>
              <a:tr h="252659">
                <a:tc>
                  <a:txBody>
                    <a:bodyPr/>
                    <a:lstStyle/>
                    <a:p>
                      <a:pPr algn="ctr">
                        <a:lnSpc>
                          <a:spcPct val="115000"/>
                        </a:lnSpc>
                        <a:spcAft>
                          <a:spcPts val="0"/>
                        </a:spcAft>
                      </a:pPr>
                      <a:r>
                        <a:rPr lang="es-ES" sz="1200" dirty="0" smtClean="0">
                          <a:effectLst/>
                          <a:latin typeface="+mn-lt"/>
                          <a:ea typeface="+mn-ea"/>
                          <a:cs typeface="+mn-cs"/>
                        </a:rPr>
                        <a:t>10</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smtClean="0">
                          <a:effectLst/>
                          <a:latin typeface="+mn-lt"/>
                        </a:rPr>
                        <a:t>SOUTHAFRICA</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a:effectLst/>
                          <a:latin typeface="+mn-lt"/>
                        </a:rPr>
                        <a:t>44.8%</a:t>
                      </a:r>
                      <a:endParaRPr lang="es-NI" sz="1200" dirty="0">
                        <a:effectLst/>
                        <a:latin typeface="+mn-lt"/>
                        <a:ea typeface="Calibri"/>
                        <a:cs typeface="Times New Roman"/>
                      </a:endParaRPr>
                    </a:p>
                  </a:txBody>
                  <a:tcPr marL="68580" marR="68580" marT="0" marB="0"/>
                </a:tc>
                <a:tc>
                  <a:txBody>
                    <a:bodyPr/>
                    <a:lstStyle/>
                    <a:p>
                      <a:pPr algn="ctr">
                        <a:lnSpc>
                          <a:spcPct val="115000"/>
                        </a:lnSpc>
                        <a:spcAft>
                          <a:spcPts val="0"/>
                        </a:spcAft>
                      </a:pPr>
                      <a:r>
                        <a:rPr lang="es-ES" sz="1200" dirty="0">
                          <a:effectLst/>
                          <a:latin typeface="+mn-lt"/>
                        </a:rPr>
                        <a:t>179/400</a:t>
                      </a:r>
                      <a:endParaRPr lang="es-NI" sz="1200" dirty="0">
                        <a:effectLst/>
                        <a:latin typeface="+mn-lt"/>
                        <a:ea typeface="Calibri"/>
                        <a:cs typeface="Times New Roman"/>
                      </a:endParaRPr>
                    </a:p>
                  </a:txBody>
                  <a:tcPr marL="68580" marR="68580" marT="0" marB="0"/>
                </a:tc>
              </a:tr>
            </a:tbl>
          </a:graphicData>
        </a:graphic>
      </p:graphicFrame>
      <p:sp>
        <p:nvSpPr>
          <p:cNvPr id="10" name="Rectangle 3"/>
          <p:cNvSpPr>
            <a:spLocks noChangeArrowheads="1"/>
          </p:cNvSpPr>
          <p:nvPr/>
        </p:nvSpPr>
        <p:spPr bwMode="auto">
          <a:xfrm>
            <a:off x="3888826" y="1700808"/>
            <a:ext cx="5009564" cy="58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1" tIns="45711" rIns="91421" bIns="45711" numCol="1" anchor="ctr" anchorCtr="0" compatLnSpc="1">
            <a:prstTxWarp prst="textNoShape">
              <a:avLst/>
            </a:prstTxWarp>
            <a:spAutoFit/>
          </a:bodyPr>
          <a:lstStyle/>
          <a:p>
            <a:pPr lvl="0" algn="ctr" fontAlgn="base">
              <a:spcBef>
                <a:spcPct val="0"/>
              </a:spcBef>
              <a:spcAft>
                <a:spcPct val="0"/>
              </a:spcAft>
            </a:pPr>
            <a:r>
              <a:rPr lang="en-US" sz="1600" b="1" dirty="0">
                <a:solidFill>
                  <a:schemeClr val="tx2">
                    <a:lumMod val="60000"/>
                    <a:lumOff val="40000"/>
                  </a:schemeClr>
                </a:solidFill>
                <a:latin typeface="+mj-lt"/>
                <a:ea typeface="Calibri" pitchFamily="34" charset="0"/>
                <a:cs typeface="Courier New" pitchFamily="49" charset="0"/>
              </a:rPr>
              <a:t>"Women in Politics 2014" </a:t>
            </a:r>
          </a:p>
          <a:p>
            <a:pPr lvl="0" algn="ctr" fontAlgn="base">
              <a:spcBef>
                <a:spcPct val="0"/>
              </a:spcBef>
              <a:spcAft>
                <a:spcPct val="0"/>
              </a:spcAft>
            </a:pPr>
            <a:r>
              <a:rPr lang="en-US" sz="1600" b="1" dirty="0">
                <a:solidFill>
                  <a:schemeClr val="tx2">
                    <a:lumMod val="60000"/>
                    <a:lumOff val="40000"/>
                  </a:schemeClr>
                </a:solidFill>
                <a:latin typeface="+mj-lt"/>
                <a:ea typeface="Calibri" pitchFamily="34" charset="0"/>
                <a:cs typeface="Courier New" pitchFamily="49" charset="0"/>
              </a:rPr>
              <a:t>Percentage of women </a:t>
            </a:r>
            <a:r>
              <a:rPr lang="en-US" sz="1600" b="1" dirty="0" smtClean="0">
                <a:solidFill>
                  <a:schemeClr val="tx2">
                    <a:lumMod val="60000"/>
                    <a:lumOff val="40000"/>
                  </a:schemeClr>
                </a:solidFill>
                <a:latin typeface="+mj-lt"/>
                <a:ea typeface="Calibri" pitchFamily="34" charset="0"/>
                <a:cs typeface="Courier New" pitchFamily="49" charset="0"/>
              </a:rPr>
              <a:t>in </a:t>
            </a:r>
            <a:r>
              <a:rPr lang="en-US" sz="1600" b="1" dirty="0">
                <a:solidFill>
                  <a:schemeClr val="tx2">
                    <a:lumMod val="60000"/>
                    <a:lumOff val="40000"/>
                  </a:schemeClr>
                </a:solidFill>
                <a:latin typeface="+mj-lt"/>
                <a:ea typeface="Calibri" pitchFamily="34" charset="0"/>
                <a:cs typeface="Courier New" pitchFamily="49" charset="0"/>
              </a:rPr>
              <a:t>parliaments of the world</a:t>
            </a:r>
            <a:endParaRPr lang="es-NI" sz="900" b="1" dirty="0">
              <a:solidFill>
                <a:schemeClr val="tx2">
                  <a:lumMod val="60000"/>
                  <a:lumOff val="40000"/>
                </a:schemeClr>
              </a:solidFill>
              <a:latin typeface="+mj-lt"/>
              <a:cs typeface="Arial" pitchFamily="34" charset="0"/>
            </a:endParaRPr>
          </a:p>
        </p:txBody>
      </p:sp>
      <p:sp>
        <p:nvSpPr>
          <p:cNvPr id="2" name="1 CuadroTexto"/>
          <p:cNvSpPr txBox="1"/>
          <p:nvPr/>
        </p:nvSpPr>
        <p:spPr>
          <a:xfrm>
            <a:off x="2195736" y="3429001"/>
            <a:ext cx="1296144" cy="92331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91421" tIns="45711" rIns="91421" bIns="45711" rtlCol="0">
            <a:spAutoFit/>
          </a:bodyPr>
          <a:lstStyle/>
          <a:p>
            <a:r>
              <a:rPr lang="es-NI" dirty="0" err="1" smtClean="0"/>
              <a:t>From</a:t>
            </a:r>
            <a:r>
              <a:rPr lang="es-NI" dirty="0" smtClean="0"/>
              <a:t> 90th in 2007 </a:t>
            </a:r>
            <a:r>
              <a:rPr lang="es-NI" dirty="0" err="1" smtClean="0"/>
              <a:t>to</a:t>
            </a:r>
            <a:r>
              <a:rPr lang="es-NI" dirty="0" smtClean="0"/>
              <a:t> </a:t>
            </a:r>
            <a:r>
              <a:rPr lang="es-NI" dirty="0"/>
              <a:t>6</a:t>
            </a:r>
            <a:r>
              <a:rPr lang="es-NI" dirty="0" smtClean="0"/>
              <a:t>th in 2014 </a:t>
            </a:r>
            <a:endParaRPr lang="es-NI" dirty="0"/>
          </a:p>
        </p:txBody>
      </p:sp>
      <p:sp>
        <p:nvSpPr>
          <p:cNvPr id="3" name="2 CuadroTexto"/>
          <p:cNvSpPr txBox="1"/>
          <p:nvPr/>
        </p:nvSpPr>
        <p:spPr>
          <a:xfrm>
            <a:off x="4355976" y="632659"/>
            <a:ext cx="4320480" cy="10156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91421" tIns="45711" rIns="91421" bIns="45711" rtlCol="0">
            <a:spAutoFit/>
          </a:bodyPr>
          <a:lstStyle/>
          <a:p>
            <a:pPr algn="ctr"/>
            <a:r>
              <a:rPr lang="es-NI" sz="2000" b="1" dirty="0"/>
              <a:t>Nicaragua </a:t>
            </a:r>
            <a:r>
              <a:rPr lang="es-NI" sz="2000" b="1" dirty="0" err="1"/>
              <a:t>is</a:t>
            </a:r>
            <a:r>
              <a:rPr lang="es-NI" sz="2000" b="1" dirty="0"/>
              <a:t> #1 in </a:t>
            </a:r>
            <a:r>
              <a:rPr lang="es-NI" sz="2000" b="1" dirty="0" err="1"/>
              <a:t>the</a:t>
            </a:r>
            <a:r>
              <a:rPr lang="es-NI" sz="2000" b="1" dirty="0"/>
              <a:t> </a:t>
            </a:r>
            <a:r>
              <a:rPr lang="es-NI" sz="2000" b="1" dirty="0" err="1"/>
              <a:t>World</a:t>
            </a:r>
            <a:r>
              <a:rPr lang="es-NI" sz="2000" b="1" dirty="0"/>
              <a:t> </a:t>
            </a:r>
            <a:r>
              <a:rPr lang="es-NI" sz="2000" b="1" dirty="0" err="1"/>
              <a:t>with</a:t>
            </a:r>
            <a:r>
              <a:rPr lang="es-NI" sz="2000" b="1" dirty="0"/>
              <a:t> </a:t>
            </a:r>
            <a:r>
              <a:rPr lang="es-NI" sz="2000" b="1" dirty="0" err="1"/>
              <a:t>regard</a:t>
            </a:r>
            <a:r>
              <a:rPr lang="es-NI" sz="2000" b="1" dirty="0"/>
              <a:t> </a:t>
            </a:r>
            <a:r>
              <a:rPr lang="es-NI" sz="2000" b="1" dirty="0" err="1"/>
              <a:t>to</a:t>
            </a:r>
            <a:r>
              <a:rPr lang="es-NI" sz="2000" b="1" dirty="0"/>
              <a:t> </a:t>
            </a:r>
            <a:r>
              <a:rPr lang="es-NI" sz="2000" b="1" dirty="0" err="1"/>
              <a:t>women</a:t>
            </a:r>
            <a:r>
              <a:rPr lang="es-NI" sz="2000" b="1" dirty="0"/>
              <a:t> in </a:t>
            </a:r>
            <a:r>
              <a:rPr lang="es-NI" sz="2000" b="1" dirty="0" err="1"/>
              <a:t>the</a:t>
            </a:r>
            <a:r>
              <a:rPr lang="es-NI" sz="2000" b="1" dirty="0"/>
              <a:t> </a:t>
            </a:r>
            <a:r>
              <a:rPr lang="es-NI" sz="2000" b="1" dirty="0" err="1"/>
              <a:t>National</a:t>
            </a:r>
            <a:r>
              <a:rPr lang="es-NI" sz="2000" b="1" dirty="0"/>
              <a:t> </a:t>
            </a:r>
            <a:r>
              <a:rPr lang="es-NI" sz="2000" b="1" dirty="0" err="1"/>
              <a:t>Cabinet</a:t>
            </a:r>
            <a:r>
              <a:rPr lang="es-NI" sz="2000" b="1" dirty="0"/>
              <a:t> , 57% (IPU, 2013) </a:t>
            </a:r>
          </a:p>
        </p:txBody>
      </p:sp>
      <p:sp>
        <p:nvSpPr>
          <p:cNvPr id="12" name="11 Rectángulo"/>
          <p:cNvSpPr/>
          <p:nvPr/>
        </p:nvSpPr>
        <p:spPr>
          <a:xfrm>
            <a:off x="3710739" y="5373216"/>
            <a:ext cx="5398577" cy="677108"/>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177800" lvl="0" indent="-177800" algn="just" eaLnBrk="0" fontAlgn="base" hangingPunct="0">
              <a:spcBef>
                <a:spcPct val="0"/>
              </a:spcBef>
              <a:spcAft>
                <a:spcPct val="0"/>
              </a:spcAft>
              <a:buFont typeface="Wingdings" pitchFamily="2" charset="2"/>
              <a:buChar char="ü"/>
            </a:pPr>
            <a:r>
              <a:rPr lang="en-US" sz="1200" b="1" dirty="0">
                <a:ea typeface="Times New Roman" pitchFamily="18" charset="0"/>
                <a:cs typeface="Courier New" pitchFamily="49" charset="0"/>
              </a:rPr>
              <a:t>It went from 18% in 2006 to 42% in 2012</a:t>
            </a:r>
            <a:r>
              <a:rPr lang="en-US" sz="1200" b="1" dirty="0" smtClean="0">
                <a:ea typeface="Times New Roman" pitchFamily="18" charset="0"/>
                <a:cs typeface="Courier New" pitchFamily="49" charset="0"/>
              </a:rPr>
              <a:t>.</a:t>
            </a:r>
          </a:p>
          <a:p>
            <a:pPr marL="177800" lvl="0" indent="-177800" algn="just" eaLnBrk="0" fontAlgn="base" hangingPunct="0">
              <a:spcBef>
                <a:spcPct val="0"/>
              </a:spcBef>
              <a:spcAft>
                <a:spcPct val="0"/>
              </a:spcAft>
              <a:buFont typeface="Wingdings" pitchFamily="2" charset="2"/>
              <a:buChar char="ü"/>
            </a:pPr>
            <a:r>
              <a:rPr lang="en-US" sz="1200" b="1" dirty="0">
                <a:ea typeface="Times New Roman" pitchFamily="18" charset="0"/>
                <a:cs typeface="Courier New" pitchFamily="49" charset="0"/>
              </a:rPr>
              <a:t>The new law 50% -50% in the National Assembly and mayors, vice mayors and </a:t>
            </a:r>
            <a:r>
              <a:rPr lang="en-US" sz="1200" b="1" dirty="0" smtClean="0">
                <a:ea typeface="Times New Roman" pitchFamily="18" charset="0"/>
                <a:cs typeface="Courier New" pitchFamily="49" charset="0"/>
              </a:rPr>
              <a:t>councilors, will take Nicaragua </a:t>
            </a:r>
            <a:r>
              <a:rPr lang="en-US" sz="1200" b="1" dirty="0">
                <a:ea typeface="Times New Roman" pitchFamily="18" charset="0"/>
                <a:cs typeface="Courier New" pitchFamily="49" charset="0"/>
              </a:rPr>
              <a:t>to </a:t>
            </a:r>
            <a:r>
              <a:rPr lang="en-US" sz="1400" b="1" dirty="0" smtClean="0">
                <a:solidFill>
                  <a:srgbClr val="FF0000"/>
                </a:solidFill>
                <a:ea typeface="Times New Roman" pitchFamily="18" charset="0"/>
                <a:cs typeface="Courier New" pitchFamily="49" charset="0"/>
              </a:rPr>
              <a:t>second place in </a:t>
            </a:r>
            <a:r>
              <a:rPr lang="en-US" sz="1400" b="1" dirty="0">
                <a:solidFill>
                  <a:srgbClr val="FF0000"/>
                </a:solidFill>
                <a:ea typeface="Times New Roman" pitchFamily="18" charset="0"/>
                <a:cs typeface="Courier New" pitchFamily="49" charset="0"/>
              </a:rPr>
              <a:t>the world in </a:t>
            </a:r>
            <a:r>
              <a:rPr lang="en-US" sz="1400" b="1" dirty="0" smtClean="0">
                <a:solidFill>
                  <a:srgbClr val="FF0000"/>
                </a:solidFill>
                <a:ea typeface="Times New Roman" pitchFamily="18" charset="0"/>
                <a:cs typeface="Courier New" pitchFamily="49" charset="0"/>
              </a:rPr>
              <a:t>2016.</a:t>
            </a:r>
            <a:endParaRPr lang="es-ES" sz="1400" b="1" dirty="0">
              <a:solidFill>
                <a:srgbClr val="FF0000"/>
              </a:solidFill>
              <a:cs typeface="Arial" pitchFamily="34" charset="0"/>
            </a:endParaRPr>
          </a:p>
        </p:txBody>
      </p:sp>
      <p:sp>
        <p:nvSpPr>
          <p:cNvPr id="13" name="12 CuadroTexto"/>
          <p:cNvSpPr txBox="1"/>
          <p:nvPr/>
        </p:nvSpPr>
        <p:spPr>
          <a:xfrm>
            <a:off x="3818027" y="6104909"/>
            <a:ext cx="5184000" cy="49244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300" b="1" dirty="0"/>
              <a:t>Women in positions of Minister of Defense, Minister of Interior, National Police Chief, General </a:t>
            </a:r>
            <a:r>
              <a:rPr lang="en-US" sz="1300" b="1" dirty="0" smtClean="0"/>
              <a:t>Prosecutor </a:t>
            </a:r>
            <a:r>
              <a:rPr lang="en-US" sz="1300" b="1" dirty="0"/>
              <a:t>and President of the Supreme Court</a:t>
            </a:r>
            <a:endParaRPr lang="es-ES" sz="1300" b="1" dirty="0"/>
          </a:p>
        </p:txBody>
      </p:sp>
    </p:spTree>
    <p:extLst>
      <p:ext uri="{BB962C8B-B14F-4D97-AF65-F5344CB8AC3E}">
        <p14:creationId xmlns:p14="http://schemas.microsoft.com/office/powerpoint/2010/main" val="28415654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7 Gráfico"/>
          <p:cNvGraphicFramePr>
            <a:graphicFrameLocks/>
          </p:cNvGraphicFramePr>
          <p:nvPr>
            <p:extLst>
              <p:ext uri="{D42A27DB-BD31-4B8C-83A1-F6EECF244321}">
                <p14:modId xmlns:p14="http://schemas.microsoft.com/office/powerpoint/2010/main" val="2031919358"/>
              </p:ext>
            </p:extLst>
          </p:nvPr>
        </p:nvGraphicFramePr>
        <p:xfrm>
          <a:off x="4733088" y="1340768"/>
          <a:ext cx="3943368" cy="4462318"/>
        </p:xfrm>
        <a:graphic>
          <a:graphicData uri="http://schemas.openxmlformats.org/drawingml/2006/chart">
            <c:chart xmlns:c="http://schemas.openxmlformats.org/drawingml/2006/chart" xmlns:r="http://schemas.openxmlformats.org/officeDocument/2006/relationships" r:id="rId2"/>
          </a:graphicData>
        </a:graphic>
      </p:graphicFrame>
      <p:sp>
        <p:nvSpPr>
          <p:cNvPr id="23" name="22 Rectángulo"/>
          <p:cNvSpPr/>
          <p:nvPr/>
        </p:nvSpPr>
        <p:spPr>
          <a:xfrm>
            <a:off x="4716016" y="1340768"/>
            <a:ext cx="3960440" cy="475252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Título"/>
          <p:cNvSpPr>
            <a:spLocks noGrp="1"/>
          </p:cNvSpPr>
          <p:nvPr>
            <p:ph type="title"/>
          </p:nvPr>
        </p:nvSpPr>
        <p:spPr>
          <a:xfrm>
            <a:off x="457200" y="274638"/>
            <a:ext cx="8229600" cy="850106"/>
          </a:xfrm>
        </p:spPr>
        <p:txBody>
          <a:bodyPr>
            <a:normAutofit/>
          </a:bodyPr>
          <a:lstStyle/>
          <a:p>
            <a:r>
              <a:rPr lang="es-ES" sz="3200" b="1" dirty="0" err="1" smtClean="0">
                <a:solidFill>
                  <a:schemeClr val="tx2"/>
                </a:solidFill>
                <a:effectLst>
                  <a:outerShdw blurRad="38100" dist="38100" dir="2700000" algn="tl">
                    <a:srgbClr val="000000">
                      <a:alpha val="43137"/>
                    </a:srgbClr>
                  </a:outerShdw>
                </a:effectLst>
              </a:rPr>
              <a:t>Transportation</a:t>
            </a:r>
            <a:r>
              <a:rPr lang="es-ES" sz="3200" b="1" dirty="0" smtClean="0">
                <a:solidFill>
                  <a:schemeClr val="tx2"/>
                </a:solidFill>
                <a:effectLst>
                  <a:outerShdw blurRad="38100" dist="38100" dir="2700000" algn="tl">
                    <a:srgbClr val="000000">
                      <a:alpha val="43137"/>
                    </a:srgbClr>
                  </a:outerShdw>
                </a:effectLst>
              </a:rPr>
              <a:t> and </a:t>
            </a:r>
            <a:r>
              <a:rPr lang="es-ES" sz="3200" b="1" dirty="0" err="1" smtClean="0">
                <a:solidFill>
                  <a:schemeClr val="tx2"/>
                </a:solidFill>
                <a:effectLst>
                  <a:outerShdw blurRad="38100" dist="38100" dir="2700000" algn="tl">
                    <a:srgbClr val="000000">
                      <a:alpha val="43137"/>
                    </a:srgbClr>
                  </a:outerShdw>
                </a:effectLst>
              </a:rPr>
              <a:t>Logistic</a:t>
            </a:r>
            <a:r>
              <a:rPr lang="es-ES" sz="3200" b="1" dirty="0" smtClean="0">
                <a:solidFill>
                  <a:schemeClr val="tx2"/>
                </a:solidFill>
                <a:effectLst>
                  <a:outerShdw blurRad="38100" dist="38100" dir="2700000" algn="tl">
                    <a:srgbClr val="000000">
                      <a:alpha val="43137"/>
                    </a:srgbClr>
                  </a:outerShdw>
                </a:effectLst>
              </a:rPr>
              <a:t> </a:t>
            </a:r>
            <a:r>
              <a:rPr lang="es-ES" sz="3200" b="1" dirty="0" err="1" smtClean="0">
                <a:solidFill>
                  <a:schemeClr val="tx2"/>
                </a:solidFill>
                <a:effectLst>
                  <a:outerShdw blurRad="38100" dist="38100" dir="2700000" algn="tl">
                    <a:srgbClr val="000000">
                      <a:alpha val="43137"/>
                    </a:srgbClr>
                  </a:outerShdw>
                </a:effectLst>
              </a:rPr>
              <a:t>Costs</a:t>
            </a:r>
            <a:endParaRPr lang="es-ES" sz="3200" b="1" dirty="0">
              <a:solidFill>
                <a:schemeClr val="tx2"/>
              </a:solidFill>
              <a:effectLst>
                <a:outerShdw blurRad="38100" dist="38100" dir="2700000" algn="tl">
                  <a:srgbClr val="000000">
                    <a:alpha val="43137"/>
                  </a:srgbClr>
                </a:outerShdw>
              </a:effectLst>
            </a:endParaRPr>
          </a:p>
        </p:txBody>
      </p:sp>
      <p:sp>
        <p:nvSpPr>
          <p:cNvPr id="12" name="11 CuadroTexto"/>
          <p:cNvSpPr txBox="1"/>
          <p:nvPr/>
        </p:nvSpPr>
        <p:spPr>
          <a:xfrm>
            <a:off x="5154517" y="4941168"/>
            <a:ext cx="587212" cy="276999"/>
          </a:xfrm>
          <a:prstGeom prst="rect">
            <a:avLst/>
          </a:prstGeom>
          <a:noFill/>
        </p:spPr>
        <p:txBody>
          <a:bodyPr wrap="none" rtlCol="0">
            <a:spAutoFit/>
          </a:bodyPr>
          <a:lstStyle/>
          <a:p>
            <a:pPr algn="ctr"/>
            <a:r>
              <a:rPr lang="es-ES" sz="1200" b="1" dirty="0" err="1">
                <a:solidFill>
                  <a:schemeClr val="tx2"/>
                </a:solidFill>
              </a:rPr>
              <a:t>wheat</a:t>
            </a:r>
            <a:endParaRPr lang="es-ES" sz="1200" b="1" dirty="0">
              <a:solidFill>
                <a:schemeClr val="tx2"/>
              </a:solidFill>
            </a:endParaRPr>
          </a:p>
        </p:txBody>
      </p:sp>
      <p:sp>
        <p:nvSpPr>
          <p:cNvPr id="13" name="12 CuadroTexto"/>
          <p:cNvSpPr txBox="1"/>
          <p:nvPr/>
        </p:nvSpPr>
        <p:spPr>
          <a:xfrm>
            <a:off x="6511919" y="4941168"/>
            <a:ext cx="450765" cy="276999"/>
          </a:xfrm>
          <a:prstGeom prst="rect">
            <a:avLst/>
          </a:prstGeom>
          <a:noFill/>
        </p:spPr>
        <p:txBody>
          <a:bodyPr wrap="none" rtlCol="0">
            <a:spAutoFit/>
          </a:bodyPr>
          <a:lstStyle/>
          <a:p>
            <a:pPr algn="ctr"/>
            <a:r>
              <a:rPr lang="es-ES" sz="1200" b="1" dirty="0" smtClean="0">
                <a:solidFill>
                  <a:schemeClr val="tx2"/>
                </a:solidFill>
              </a:rPr>
              <a:t>Rice</a:t>
            </a:r>
            <a:endParaRPr lang="es-ES" sz="1200" b="1" dirty="0">
              <a:solidFill>
                <a:schemeClr val="tx2"/>
              </a:solidFill>
            </a:endParaRPr>
          </a:p>
        </p:txBody>
      </p:sp>
      <p:sp>
        <p:nvSpPr>
          <p:cNvPr id="14" name="13 CuadroTexto"/>
          <p:cNvSpPr txBox="1"/>
          <p:nvPr/>
        </p:nvSpPr>
        <p:spPr>
          <a:xfrm>
            <a:off x="7692397" y="4941168"/>
            <a:ext cx="568104" cy="276999"/>
          </a:xfrm>
          <a:prstGeom prst="rect">
            <a:avLst/>
          </a:prstGeom>
          <a:noFill/>
        </p:spPr>
        <p:txBody>
          <a:bodyPr wrap="none" rtlCol="0">
            <a:spAutoFit/>
          </a:bodyPr>
          <a:lstStyle/>
          <a:p>
            <a:r>
              <a:rPr lang="es-ES" sz="1200" b="1" dirty="0" err="1" smtClean="0">
                <a:solidFill>
                  <a:schemeClr val="tx2"/>
                </a:solidFill>
              </a:rPr>
              <a:t>Maize</a:t>
            </a:r>
            <a:endParaRPr lang="es-ES" sz="1200" b="1" dirty="0">
              <a:solidFill>
                <a:schemeClr val="tx2"/>
              </a:solidFill>
            </a:endParaRPr>
          </a:p>
        </p:txBody>
      </p:sp>
      <p:sp>
        <p:nvSpPr>
          <p:cNvPr id="15" name="14 CuadroTexto"/>
          <p:cNvSpPr txBox="1"/>
          <p:nvPr/>
        </p:nvSpPr>
        <p:spPr>
          <a:xfrm>
            <a:off x="4950320" y="2348880"/>
            <a:ext cx="341760" cy="276999"/>
          </a:xfrm>
          <a:prstGeom prst="rect">
            <a:avLst/>
          </a:prstGeom>
          <a:noFill/>
        </p:spPr>
        <p:txBody>
          <a:bodyPr wrap="none" rtlCol="0">
            <a:spAutoFit/>
          </a:bodyPr>
          <a:lstStyle/>
          <a:p>
            <a:pPr algn="ctr"/>
            <a:r>
              <a:rPr lang="es-ES" sz="1200" b="1" dirty="0" smtClean="0">
                <a:solidFill>
                  <a:schemeClr val="tx2"/>
                </a:solidFill>
              </a:rPr>
              <a:t>40</a:t>
            </a:r>
            <a:endParaRPr lang="es-ES" sz="1200" b="1" dirty="0">
              <a:solidFill>
                <a:schemeClr val="tx2"/>
              </a:solidFill>
            </a:endParaRPr>
          </a:p>
        </p:txBody>
      </p:sp>
      <p:sp>
        <p:nvSpPr>
          <p:cNvPr id="16" name="15 CuadroTexto"/>
          <p:cNvSpPr txBox="1"/>
          <p:nvPr/>
        </p:nvSpPr>
        <p:spPr>
          <a:xfrm>
            <a:off x="5580112" y="2501280"/>
            <a:ext cx="341760" cy="276999"/>
          </a:xfrm>
          <a:prstGeom prst="rect">
            <a:avLst/>
          </a:prstGeom>
          <a:noFill/>
        </p:spPr>
        <p:txBody>
          <a:bodyPr wrap="none" rtlCol="0">
            <a:spAutoFit/>
          </a:bodyPr>
          <a:lstStyle/>
          <a:p>
            <a:pPr algn="ctr"/>
            <a:r>
              <a:rPr lang="es-ES" sz="1200" b="1" dirty="0" smtClean="0">
                <a:solidFill>
                  <a:schemeClr val="tx2"/>
                </a:solidFill>
              </a:rPr>
              <a:t>36</a:t>
            </a:r>
            <a:endParaRPr lang="es-ES" sz="1200" b="1" dirty="0">
              <a:solidFill>
                <a:schemeClr val="tx2"/>
              </a:solidFill>
            </a:endParaRPr>
          </a:p>
        </p:txBody>
      </p:sp>
      <p:sp>
        <p:nvSpPr>
          <p:cNvPr id="17" name="16 CuadroTexto"/>
          <p:cNvSpPr txBox="1"/>
          <p:nvPr/>
        </p:nvSpPr>
        <p:spPr>
          <a:xfrm>
            <a:off x="6246464" y="2852936"/>
            <a:ext cx="341760" cy="276999"/>
          </a:xfrm>
          <a:prstGeom prst="rect">
            <a:avLst/>
          </a:prstGeom>
          <a:noFill/>
        </p:spPr>
        <p:txBody>
          <a:bodyPr wrap="none" rtlCol="0">
            <a:spAutoFit/>
          </a:bodyPr>
          <a:lstStyle/>
          <a:p>
            <a:pPr algn="ctr"/>
            <a:r>
              <a:rPr lang="es-ES" sz="1200" b="1" dirty="0" smtClean="0">
                <a:solidFill>
                  <a:schemeClr val="tx2"/>
                </a:solidFill>
              </a:rPr>
              <a:t>29</a:t>
            </a:r>
            <a:endParaRPr lang="es-ES" sz="1200" b="1" dirty="0">
              <a:solidFill>
                <a:schemeClr val="tx2"/>
              </a:solidFill>
            </a:endParaRPr>
          </a:p>
        </p:txBody>
      </p:sp>
      <p:sp>
        <p:nvSpPr>
          <p:cNvPr id="18" name="17 CuadroTexto"/>
          <p:cNvSpPr txBox="1"/>
          <p:nvPr/>
        </p:nvSpPr>
        <p:spPr>
          <a:xfrm>
            <a:off x="6804248" y="2852936"/>
            <a:ext cx="341760" cy="276999"/>
          </a:xfrm>
          <a:prstGeom prst="rect">
            <a:avLst/>
          </a:prstGeom>
          <a:noFill/>
        </p:spPr>
        <p:txBody>
          <a:bodyPr wrap="none" rtlCol="0">
            <a:spAutoFit/>
          </a:bodyPr>
          <a:lstStyle/>
          <a:p>
            <a:pPr algn="ctr"/>
            <a:r>
              <a:rPr lang="es-ES" sz="1200" b="1" dirty="0" smtClean="0">
                <a:solidFill>
                  <a:schemeClr val="tx2"/>
                </a:solidFill>
              </a:rPr>
              <a:t>29</a:t>
            </a:r>
            <a:endParaRPr lang="es-ES" sz="1200" b="1" dirty="0">
              <a:solidFill>
                <a:schemeClr val="tx2"/>
              </a:solidFill>
            </a:endParaRPr>
          </a:p>
        </p:txBody>
      </p:sp>
      <p:sp>
        <p:nvSpPr>
          <p:cNvPr id="19" name="18 CuadroTexto"/>
          <p:cNvSpPr txBox="1"/>
          <p:nvPr/>
        </p:nvSpPr>
        <p:spPr>
          <a:xfrm>
            <a:off x="7542608" y="2132856"/>
            <a:ext cx="341760" cy="276999"/>
          </a:xfrm>
          <a:prstGeom prst="rect">
            <a:avLst/>
          </a:prstGeom>
          <a:noFill/>
        </p:spPr>
        <p:txBody>
          <a:bodyPr wrap="none" rtlCol="0">
            <a:spAutoFit/>
          </a:bodyPr>
          <a:lstStyle/>
          <a:p>
            <a:pPr algn="ctr"/>
            <a:r>
              <a:rPr lang="es-ES" sz="1200" b="1" dirty="0" smtClean="0">
                <a:solidFill>
                  <a:schemeClr val="tx2"/>
                </a:solidFill>
              </a:rPr>
              <a:t>45</a:t>
            </a:r>
            <a:endParaRPr lang="es-ES" sz="1200" b="1" dirty="0">
              <a:solidFill>
                <a:schemeClr val="tx2"/>
              </a:solidFill>
            </a:endParaRPr>
          </a:p>
        </p:txBody>
      </p:sp>
      <p:sp>
        <p:nvSpPr>
          <p:cNvPr id="20" name="19 CuadroTexto"/>
          <p:cNvSpPr txBox="1"/>
          <p:nvPr/>
        </p:nvSpPr>
        <p:spPr>
          <a:xfrm>
            <a:off x="8028384" y="1988840"/>
            <a:ext cx="341760" cy="276999"/>
          </a:xfrm>
          <a:prstGeom prst="rect">
            <a:avLst/>
          </a:prstGeom>
          <a:noFill/>
        </p:spPr>
        <p:txBody>
          <a:bodyPr wrap="none" rtlCol="0">
            <a:spAutoFit/>
          </a:bodyPr>
          <a:lstStyle/>
          <a:p>
            <a:pPr algn="ctr"/>
            <a:r>
              <a:rPr lang="es-ES" sz="1200" b="1" dirty="0" smtClean="0">
                <a:solidFill>
                  <a:schemeClr val="tx2"/>
                </a:solidFill>
              </a:rPr>
              <a:t>48</a:t>
            </a:r>
            <a:endParaRPr lang="es-ES" sz="1200" b="1" dirty="0">
              <a:solidFill>
                <a:schemeClr val="tx2"/>
              </a:solidFill>
            </a:endParaRPr>
          </a:p>
        </p:txBody>
      </p:sp>
      <p:sp>
        <p:nvSpPr>
          <p:cNvPr id="21" name="20 CuadroTexto"/>
          <p:cNvSpPr txBox="1"/>
          <p:nvPr/>
        </p:nvSpPr>
        <p:spPr>
          <a:xfrm>
            <a:off x="2590495" y="5704656"/>
            <a:ext cx="1903085" cy="261610"/>
          </a:xfrm>
          <a:prstGeom prst="rect">
            <a:avLst/>
          </a:prstGeom>
          <a:noFill/>
        </p:spPr>
        <p:txBody>
          <a:bodyPr wrap="none" rtlCol="0">
            <a:spAutoFit/>
          </a:bodyPr>
          <a:lstStyle/>
          <a:p>
            <a:r>
              <a:rPr lang="es-ES" sz="1100" i="1" u="sng" dirty="0" err="1" smtClean="0"/>
              <a:t>Source</a:t>
            </a:r>
            <a:r>
              <a:rPr lang="es-ES" sz="1100" i="1" dirty="0" smtClean="0"/>
              <a:t>: </a:t>
            </a:r>
            <a:r>
              <a:rPr lang="es-ES" sz="1100" i="1" dirty="0" err="1" smtClean="0"/>
              <a:t>Guasch</a:t>
            </a:r>
            <a:r>
              <a:rPr lang="es-ES" sz="1100" i="1" dirty="0" smtClean="0"/>
              <a:t> y </a:t>
            </a:r>
            <a:r>
              <a:rPr lang="es-ES" sz="1100" i="1" dirty="0" err="1" smtClean="0"/>
              <a:t>Kogan</a:t>
            </a:r>
            <a:r>
              <a:rPr lang="es-ES" sz="1100" i="1" dirty="0" smtClean="0"/>
              <a:t>, 2006</a:t>
            </a:r>
            <a:endParaRPr lang="es-ES" sz="1100" i="1" dirty="0"/>
          </a:p>
        </p:txBody>
      </p:sp>
      <p:sp>
        <p:nvSpPr>
          <p:cNvPr id="22" name="21 CuadroTexto"/>
          <p:cNvSpPr txBox="1"/>
          <p:nvPr/>
        </p:nvSpPr>
        <p:spPr>
          <a:xfrm>
            <a:off x="5503793" y="5803086"/>
            <a:ext cx="2603598" cy="261610"/>
          </a:xfrm>
          <a:prstGeom prst="rect">
            <a:avLst/>
          </a:prstGeom>
          <a:noFill/>
        </p:spPr>
        <p:txBody>
          <a:bodyPr wrap="none" rtlCol="0">
            <a:spAutoFit/>
          </a:bodyPr>
          <a:lstStyle/>
          <a:p>
            <a:r>
              <a:rPr lang="es-ES" sz="1100" i="1" u="sng" dirty="0" err="1" smtClean="0"/>
              <a:t>Source</a:t>
            </a:r>
            <a:r>
              <a:rPr lang="es-ES" sz="1100" i="1" dirty="0" smtClean="0"/>
              <a:t>: </a:t>
            </a:r>
            <a:r>
              <a:rPr lang="es-ES" sz="1100" i="1" dirty="0" err="1" smtClean="0"/>
              <a:t>Economics</a:t>
            </a:r>
            <a:r>
              <a:rPr lang="es-ES" sz="1100" i="1" dirty="0" smtClean="0"/>
              <a:t> </a:t>
            </a:r>
            <a:r>
              <a:rPr lang="es-ES" sz="1100" i="1" dirty="0" err="1" smtClean="0"/>
              <a:t>Unit</a:t>
            </a:r>
            <a:r>
              <a:rPr lang="es-ES" sz="1100" i="1" dirty="0" smtClean="0"/>
              <a:t>, </a:t>
            </a:r>
            <a:r>
              <a:rPr lang="es-ES" sz="1100" i="1" dirty="0" err="1" smtClean="0"/>
              <a:t>World</a:t>
            </a:r>
            <a:r>
              <a:rPr lang="es-ES" sz="1100" i="1" dirty="0" smtClean="0"/>
              <a:t> Bank, 2010</a:t>
            </a:r>
            <a:endParaRPr lang="es-ES" sz="1100" i="1" dirty="0"/>
          </a:p>
        </p:txBody>
      </p:sp>
      <p:sp>
        <p:nvSpPr>
          <p:cNvPr id="24" name="23 Marcador de número de diapositiva"/>
          <p:cNvSpPr>
            <a:spLocks noGrp="1"/>
          </p:cNvSpPr>
          <p:nvPr>
            <p:ph type="sldNum" sz="quarter" idx="12"/>
          </p:nvPr>
        </p:nvSpPr>
        <p:spPr/>
        <p:txBody>
          <a:bodyPr/>
          <a:lstStyle/>
          <a:p>
            <a:fld id="{585D2EFA-1F26-4487-98F7-82E15974CC88}" type="slidenum">
              <a:rPr lang="es-ES" smtClean="0"/>
              <a:pPr/>
              <a:t>60</a:t>
            </a:fld>
            <a:endParaRPr lang="es-ES"/>
          </a:p>
        </p:txBody>
      </p:sp>
      <p:graphicFrame>
        <p:nvGraphicFramePr>
          <p:cNvPr id="26" name="3 Gráfico"/>
          <p:cNvGraphicFramePr>
            <a:graphicFrameLocks noGrp="1"/>
          </p:cNvGraphicFramePr>
          <p:nvPr>
            <p:ph sz="half" idx="1"/>
            <p:extLst>
              <p:ext uri="{D42A27DB-BD31-4B8C-83A1-F6EECF244321}">
                <p14:modId xmlns:p14="http://schemas.microsoft.com/office/powerpoint/2010/main" val="3219731753"/>
              </p:ext>
            </p:extLst>
          </p:nvPr>
        </p:nvGraphicFramePr>
        <p:xfrm>
          <a:off x="455891" y="1241645"/>
          <a:ext cx="4038600" cy="47853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03056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Tabla"/>
          <p:cNvGraphicFramePr>
            <a:graphicFrameLocks noGrp="1"/>
          </p:cNvGraphicFramePr>
          <p:nvPr>
            <p:extLst>
              <p:ext uri="{D42A27DB-BD31-4B8C-83A1-F6EECF244321}">
                <p14:modId xmlns:p14="http://schemas.microsoft.com/office/powerpoint/2010/main" val="2157723940"/>
              </p:ext>
            </p:extLst>
          </p:nvPr>
        </p:nvGraphicFramePr>
        <p:xfrm>
          <a:off x="251520" y="2483642"/>
          <a:ext cx="8496943" cy="1693545"/>
        </p:xfrm>
        <a:graphic>
          <a:graphicData uri="http://schemas.openxmlformats.org/drawingml/2006/table">
            <a:tbl>
              <a:tblPr>
                <a:tableStyleId>{5C22544A-7EE6-4342-B048-85BDC9FD1C3A}</a:tableStyleId>
              </a:tblPr>
              <a:tblGrid>
                <a:gridCol w="2592288"/>
                <a:gridCol w="1512168"/>
                <a:gridCol w="1332148"/>
                <a:gridCol w="1584176"/>
                <a:gridCol w="1476163"/>
              </a:tblGrid>
              <a:tr h="190500">
                <a:tc>
                  <a:txBody>
                    <a:bodyPr/>
                    <a:lstStyle/>
                    <a:p>
                      <a:pPr algn="ctr" fontAlgn="b"/>
                      <a:endParaRPr lang="es-NI" sz="1800" b="1" i="0" u="none" strike="noStrike" dirty="0">
                        <a:solidFill>
                          <a:schemeClr val="bg1"/>
                        </a:solidFill>
                        <a:effectLst/>
                        <a:latin typeface="+mn-lt"/>
                      </a:endParaRPr>
                    </a:p>
                  </a:txBody>
                  <a:tcPr marL="9525" marR="9525" marT="9525" marB="0" anchor="b">
                    <a:solidFill>
                      <a:schemeClr val="tx2">
                        <a:lumMod val="75000"/>
                      </a:schemeClr>
                    </a:solidFill>
                  </a:tcPr>
                </a:tc>
                <a:tc>
                  <a:txBody>
                    <a:bodyPr/>
                    <a:lstStyle/>
                    <a:p>
                      <a:pPr marL="0" algn="ctr" defTabSz="914400" rtl="0" eaLnBrk="1" fontAlgn="b" latinLnBrk="0" hangingPunct="1"/>
                      <a:r>
                        <a:rPr lang="es-NI" sz="1800" b="1" u="none" strike="noStrike" kern="1200" dirty="0" err="1" smtClean="0">
                          <a:solidFill>
                            <a:schemeClr val="bg1"/>
                          </a:solidFill>
                          <a:effectLst/>
                          <a:latin typeface="+mn-lt"/>
                          <a:ea typeface="+mn-ea"/>
                          <a:cs typeface="+mn-cs"/>
                        </a:rPr>
                        <a:t>Weight</a:t>
                      </a:r>
                      <a:r>
                        <a:rPr lang="es-NI" sz="1800" b="1" u="none" strike="noStrike" kern="1200" dirty="0" smtClean="0">
                          <a:solidFill>
                            <a:schemeClr val="bg1"/>
                          </a:solidFill>
                          <a:effectLst/>
                          <a:latin typeface="+mn-lt"/>
                          <a:ea typeface="+mn-ea"/>
                          <a:cs typeface="+mn-cs"/>
                        </a:rPr>
                        <a:t> (TM.)</a:t>
                      </a:r>
                      <a:endParaRPr lang="es-NI" sz="1800" b="1" u="none" strike="noStrike" kern="1200" dirty="0">
                        <a:solidFill>
                          <a:schemeClr val="bg1"/>
                        </a:solidFill>
                        <a:effectLst/>
                        <a:latin typeface="+mn-lt"/>
                        <a:ea typeface="+mn-ea"/>
                        <a:cs typeface="+mn-cs"/>
                      </a:endParaRPr>
                    </a:p>
                  </a:txBody>
                  <a:tcPr marL="9525" marR="9525" marT="9525" marB="0" anchor="b">
                    <a:solidFill>
                      <a:schemeClr val="tx2">
                        <a:lumMod val="75000"/>
                      </a:schemeClr>
                    </a:solidFill>
                  </a:tcPr>
                </a:tc>
                <a:tc>
                  <a:txBody>
                    <a:bodyPr/>
                    <a:lstStyle/>
                    <a:p>
                      <a:pPr marL="0" algn="ctr" defTabSz="914400" rtl="0" eaLnBrk="1" fontAlgn="b" latinLnBrk="0" hangingPunct="1"/>
                      <a:r>
                        <a:rPr lang="es-NI" sz="1800" b="1" u="none" strike="noStrike" kern="1200" dirty="0" smtClean="0">
                          <a:solidFill>
                            <a:schemeClr val="bg1"/>
                          </a:solidFill>
                          <a:effectLst/>
                          <a:latin typeface="+mn-lt"/>
                          <a:ea typeface="+mn-ea"/>
                          <a:cs typeface="+mn-cs"/>
                        </a:rPr>
                        <a:t>US$</a:t>
                      </a:r>
                      <a:endParaRPr lang="es-NI" sz="1800" b="1" u="none" strike="noStrike" kern="1200" dirty="0">
                        <a:solidFill>
                          <a:schemeClr val="bg1"/>
                        </a:solidFill>
                        <a:effectLst/>
                        <a:latin typeface="+mn-lt"/>
                        <a:ea typeface="+mn-ea"/>
                        <a:cs typeface="+mn-cs"/>
                      </a:endParaRPr>
                    </a:p>
                  </a:txBody>
                  <a:tcPr marL="9525" marR="9525" marT="9525" marB="0" anchor="b">
                    <a:solidFill>
                      <a:schemeClr val="tx2">
                        <a:lumMod val="75000"/>
                      </a:schemeClr>
                    </a:solidFill>
                  </a:tcPr>
                </a:tc>
                <a:tc>
                  <a:txBody>
                    <a:bodyPr/>
                    <a:lstStyle/>
                    <a:p>
                      <a:pPr algn="ctr" fontAlgn="b"/>
                      <a:r>
                        <a:rPr lang="es-NI" sz="1800" b="1" i="0" u="none" strike="noStrike" dirty="0" err="1" smtClean="0">
                          <a:solidFill>
                            <a:schemeClr val="bg1"/>
                          </a:solidFill>
                          <a:effectLst/>
                          <a:latin typeface="+mn-lt"/>
                        </a:rPr>
                        <a:t>Approximate</a:t>
                      </a:r>
                      <a:r>
                        <a:rPr lang="es-NI" sz="1800" b="1" i="0" u="none" strike="noStrike" dirty="0" smtClean="0">
                          <a:solidFill>
                            <a:schemeClr val="bg1"/>
                          </a:solidFill>
                          <a:effectLst/>
                          <a:latin typeface="+mn-lt"/>
                        </a:rPr>
                        <a:t> </a:t>
                      </a:r>
                      <a:r>
                        <a:rPr lang="es-NI" sz="1800" b="1" i="0" u="none" strike="noStrike" dirty="0" err="1" smtClean="0">
                          <a:solidFill>
                            <a:schemeClr val="bg1"/>
                          </a:solidFill>
                          <a:effectLst/>
                          <a:latin typeface="+mn-lt"/>
                        </a:rPr>
                        <a:t>cost</a:t>
                      </a:r>
                      <a:r>
                        <a:rPr lang="es-NI" sz="1800" b="1" i="0" u="none" strike="noStrike" dirty="0" smtClean="0">
                          <a:solidFill>
                            <a:schemeClr val="bg1"/>
                          </a:solidFill>
                          <a:effectLst/>
                          <a:latin typeface="+mn-lt"/>
                        </a:rPr>
                        <a:t> of </a:t>
                      </a:r>
                      <a:r>
                        <a:rPr lang="es-NI" sz="1800" b="1" i="0" u="none" strike="noStrike" dirty="0" err="1" smtClean="0">
                          <a:solidFill>
                            <a:schemeClr val="bg1"/>
                          </a:solidFill>
                          <a:effectLst/>
                          <a:latin typeface="+mn-lt"/>
                        </a:rPr>
                        <a:t>freight</a:t>
                      </a:r>
                      <a:endParaRPr lang="es-NI" sz="1800" b="1" i="0" u="none" strike="noStrike" dirty="0">
                        <a:solidFill>
                          <a:schemeClr val="bg1"/>
                        </a:solidFill>
                        <a:effectLst/>
                        <a:latin typeface="+mn-lt"/>
                      </a:endParaRPr>
                    </a:p>
                  </a:txBody>
                  <a:tcPr marL="9525" marR="9525" marT="9525" marB="0" anchor="b">
                    <a:solidFill>
                      <a:schemeClr val="tx2">
                        <a:lumMod val="75000"/>
                      </a:schemeClr>
                    </a:solidFill>
                  </a:tcPr>
                </a:tc>
                <a:tc>
                  <a:txBody>
                    <a:bodyPr/>
                    <a:lstStyle/>
                    <a:p>
                      <a:pPr algn="ctr" fontAlgn="b"/>
                      <a:r>
                        <a:rPr lang="es-NI" sz="1800" b="1" i="0" u="none" strike="noStrike" dirty="0" err="1" smtClean="0">
                          <a:solidFill>
                            <a:schemeClr val="bg1"/>
                          </a:solidFill>
                          <a:effectLst/>
                          <a:latin typeface="+mn-lt"/>
                        </a:rPr>
                        <a:t>Estimated</a:t>
                      </a:r>
                      <a:r>
                        <a:rPr lang="es-NI" sz="1800" b="1" i="0" u="none" strike="noStrike" dirty="0" smtClean="0">
                          <a:solidFill>
                            <a:schemeClr val="bg1"/>
                          </a:solidFill>
                          <a:effectLst/>
                          <a:latin typeface="+mn-lt"/>
                        </a:rPr>
                        <a:t> </a:t>
                      </a:r>
                      <a:r>
                        <a:rPr lang="es-NI" sz="1800" b="1" i="0" u="none" strike="noStrike" dirty="0" err="1" smtClean="0">
                          <a:solidFill>
                            <a:schemeClr val="bg1"/>
                          </a:solidFill>
                          <a:effectLst/>
                          <a:latin typeface="+mn-lt"/>
                        </a:rPr>
                        <a:t>Savings</a:t>
                      </a:r>
                      <a:endParaRPr lang="es-NI" sz="1800" b="1" i="0" u="none" strike="noStrike" dirty="0">
                        <a:solidFill>
                          <a:schemeClr val="bg1"/>
                        </a:solidFill>
                        <a:effectLst/>
                        <a:latin typeface="+mn-lt"/>
                      </a:endParaRPr>
                    </a:p>
                  </a:txBody>
                  <a:tcPr marL="9525" marR="9525" marT="9525" marB="0" anchor="b">
                    <a:solidFill>
                      <a:schemeClr val="tx2">
                        <a:lumMod val="75000"/>
                      </a:schemeClr>
                    </a:solidFill>
                  </a:tcPr>
                </a:tc>
              </a:tr>
              <a:tr h="190500">
                <a:tc>
                  <a:txBody>
                    <a:bodyPr/>
                    <a:lstStyle/>
                    <a:p>
                      <a:pPr marL="0" marR="0" indent="0" algn="l" defTabSz="914212" rtl="0" eaLnBrk="1" fontAlgn="b" latinLnBrk="0" hangingPunct="1">
                        <a:lnSpc>
                          <a:spcPct val="100000"/>
                        </a:lnSpc>
                        <a:spcBef>
                          <a:spcPts val="0"/>
                        </a:spcBef>
                        <a:spcAft>
                          <a:spcPts val="0"/>
                        </a:spcAft>
                        <a:buClrTx/>
                        <a:buSzTx/>
                        <a:buFontTx/>
                        <a:buNone/>
                        <a:tabLst/>
                        <a:defRPr/>
                      </a:pPr>
                      <a:r>
                        <a:rPr lang="es-NI" sz="1800" b="1" i="0" u="none" strike="noStrike" baseline="0" dirty="0" smtClean="0">
                          <a:solidFill>
                            <a:srgbClr val="000000"/>
                          </a:solidFill>
                          <a:effectLst/>
                          <a:latin typeface="+mn-lt"/>
                        </a:rPr>
                        <a:t>General </a:t>
                      </a:r>
                      <a:r>
                        <a:rPr lang="es-NI" sz="1800" b="1" i="0" u="none" strike="noStrike" dirty="0" smtClean="0">
                          <a:solidFill>
                            <a:srgbClr val="000000"/>
                          </a:solidFill>
                          <a:effectLst/>
                          <a:latin typeface="+mn-lt"/>
                        </a:rPr>
                        <a:t>Total </a:t>
                      </a:r>
                      <a:r>
                        <a:rPr lang="es-NI" sz="1200" b="1" i="0" u="none" strike="noStrike" dirty="0" smtClean="0">
                          <a:solidFill>
                            <a:srgbClr val="000000"/>
                          </a:solidFill>
                          <a:effectLst/>
                          <a:latin typeface="+mn-lt"/>
                        </a:rPr>
                        <a:t>(</a:t>
                      </a:r>
                      <a:r>
                        <a:rPr lang="es-NI" sz="1200" b="1" i="0" u="none" strike="noStrike" dirty="0" err="1" smtClean="0">
                          <a:solidFill>
                            <a:srgbClr val="000000"/>
                          </a:solidFill>
                          <a:effectLst/>
                          <a:latin typeface="+mn-lt"/>
                        </a:rPr>
                        <a:t>others</a:t>
                      </a:r>
                      <a:r>
                        <a:rPr lang="es-NI" sz="1200" b="1" i="0" u="none" strike="noStrike" dirty="0" smtClean="0">
                          <a:solidFill>
                            <a:srgbClr val="000000"/>
                          </a:solidFill>
                          <a:effectLst/>
                          <a:latin typeface="+mn-lt"/>
                        </a:rPr>
                        <a:t> </a:t>
                      </a:r>
                      <a:r>
                        <a:rPr lang="es-NI" sz="1200" b="1" i="0" u="none" strike="noStrike" dirty="0" err="1" smtClean="0">
                          <a:solidFill>
                            <a:srgbClr val="000000"/>
                          </a:solidFill>
                          <a:effectLst/>
                          <a:latin typeface="+mn-lt"/>
                        </a:rPr>
                        <a:t>included</a:t>
                      </a:r>
                      <a:r>
                        <a:rPr lang="es-NI" sz="1200" b="1" i="0" u="none" strike="noStrike" dirty="0" smtClean="0">
                          <a:solidFill>
                            <a:srgbClr val="000000"/>
                          </a:solidFill>
                          <a:effectLst/>
                          <a:latin typeface="+mn-lt"/>
                        </a:rPr>
                        <a:t>)</a:t>
                      </a:r>
                      <a:endParaRPr lang="es-NI" sz="1800" b="1" i="0" u="none" strike="noStrike" dirty="0">
                        <a:solidFill>
                          <a:srgbClr val="000000"/>
                        </a:solidFill>
                        <a:effectLst/>
                        <a:latin typeface="+mn-lt"/>
                      </a:endParaRPr>
                    </a:p>
                  </a:txBody>
                  <a:tcPr marL="9525" marR="9525" marT="9525" marB="0" anchor="b"/>
                </a:tc>
                <a:tc>
                  <a:txBody>
                    <a:bodyPr/>
                    <a:lstStyle/>
                    <a:p>
                      <a:pPr marL="0" algn="r" defTabSz="914400" rtl="0" eaLnBrk="1" fontAlgn="b" latinLnBrk="0" hangingPunct="1"/>
                      <a:r>
                        <a:rPr lang="es-NI" sz="1800" u="none" strike="noStrike" kern="1200" dirty="0" smtClean="0">
                          <a:solidFill>
                            <a:schemeClr val="dk1"/>
                          </a:solidFill>
                          <a:effectLst/>
                          <a:latin typeface="+mn-lt"/>
                          <a:ea typeface="+mn-ea"/>
                          <a:cs typeface="+mn-cs"/>
                        </a:rPr>
                        <a:t>250.94</a:t>
                      </a:r>
                    </a:p>
                  </a:txBody>
                  <a:tcPr marL="9525" marR="9525" marT="9525" marB="0" anchor="b"/>
                </a:tc>
                <a:tc>
                  <a:txBody>
                    <a:bodyPr/>
                    <a:lstStyle/>
                    <a:p>
                      <a:pPr marL="0" algn="r" defTabSz="914400" rtl="0" eaLnBrk="1" fontAlgn="b" latinLnBrk="0" hangingPunct="1"/>
                      <a:r>
                        <a:rPr lang="es-NI" sz="1800" u="none" strike="noStrike" kern="1200" dirty="0" smtClean="0">
                          <a:solidFill>
                            <a:schemeClr val="dk1"/>
                          </a:solidFill>
                          <a:effectLst/>
                          <a:latin typeface="+mn-lt"/>
                          <a:ea typeface="+mn-ea"/>
                          <a:cs typeface="+mn-cs"/>
                        </a:rPr>
                        <a:t>59,320.65</a:t>
                      </a:r>
                      <a:endParaRPr lang="es-NI" sz="1800" u="none" strike="noStrike" kern="1200" dirty="0">
                        <a:solidFill>
                          <a:schemeClr val="dk1"/>
                        </a:solidFill>
                        <a:effectLst/>
                        <a:latin typeface="+mn-lt"/>
                        <a:ea typeface="+mn-ea"/>
                        <a:cs typeface="+mn-cs"/>
                      </a:endParaRPr>
                    </a:p>
                  </a:txBody>
                  <a:tcPr marL="9525" marR="9525" marT="9525" marB="0" anchor="b"/>
                </a:tc>
                <a:tc>
                  <a:txBody>
                    <a:bodyPr/>
                    <a:lstStyle/>
                    <a:p>
                      <a:pPr algn="r" fontAlgn="b"/>
                      <a:r>
                        <a:rPr lang="es-NI" sz="1800" u="none" strike="noStrike" dirty="0" smtClean="0">
                          <a:effectLst/>
                          <a:latin typeface="+mn-lt"/>
                        </a:rPr>
                        <a:t>4,449.05</a:t>
                      </a:r>
                      <a:endParaRPr lang="es-NI" sz="1800" b="0" i="0" u="none" strike="noStrike" dirty="0">
                        <a:solidFill>
                          <a:srgbClr val="000000"/>
                        </a:solidFill>
                        <a:effectLst/>
                        <a:latin typeface="+mn-lt"/>
                      </a:endParaRPr>
                    </a:p>
                  </a:txBody>
                  <a:tcPr marL="9525" marR="9525" marT="9525" marB="0" anchor="b"/>
                </a:tc>
                <a:tc>
                  <a:txBody>
                    <a:bodyPr/>
                    <a:lstStyle/>
                    <a:p>
                      <a:pPr algn="r" fontAlgn="b"/>
                      <a:r>
                        <a:rPr lang="es-NI" sz="1800" u="none" strike="noStrike" dirty="0" smtClean="0">
                          <a:effectLst/>
                          <a:latin typeface="+mn-lt"/>
                        </a:rPr>
                        <a:t>1,334.71</a:t>
                      </a:r>
                      <a:endParaRPr lang="es-NI" sz="1800" b="0" i="0" u="none" strike="noStrike" dirty="0">
                        <a:solidFill>
                          <a:srgbClr val="000000"/>
                        </a:solidFill>
                        <a:effectLst/>
                        <a:latin typeface="+mn-lt"/>
                      </a:endParaRPr>
                    </a:p>
                  </a:txBody>
                  <a:tcPr marL="9525" marR="9525" marT="9525" marB="0" anchor="b"/>
                </a:tc>
              </a:tr>
              <a:tr h="190500">
                <a:tc>
                  <a:txBody>
                    <a:bodyPr/>
                    <a:lstStyle/>
                    <a:p>
                      <a:pPr marL="0" algn="l" defTabSz="914400" rtl="0" eaLnBrk="1" fontAlgn="b" latinLnBrk="0" hangingPunct="1"/>
                      <a:r>
                        <a:rPr lang="es-NI" sz="1800" b="1" u="none" strike="noStrike" kern="1200" dirty="0" smtClean="0">
                          <a:solidFill>
                            <a:schemeClr val="dk1"/>
                          </a:solidFill>
                          <a:effectLst/>
                          <a:latin typeface="+mn-lt"/>
                          <a:ea typeface="+mn-ea"/>
                          <a:cs typeface="+mn-cs"/>
                        </a:rPr>
                        <a:t>Soy</a:t>
                      </a:r>
                      <a:endParaRPr lang="es-NI" sz="1800" b="1" u="none" strike="noStrike" kern="1200" dirty="0">
                        <a:solidFill>
                          <a:schemeClr val="dk1"/>
                        </a:solidFill>
                        <a:effectLst/>
                        <a:latin typeface="+mn-lt"/>
                        <a:ea typeface="+mn-ea"/>
                        <a:cs typeface="+mn-cs"/>
                      </a:endParaRPr>
                    </a:p>
                  </a:txBody>
                  <a:tcPr marL="9525" marR="9525" marT="9525" marB="0" anchor="ctr"/>
                </a:tc>
                <a:tc>
                  <a:txBody>
                    <a:bodyPr/>
                    <a:lstStyle/>
                    <a:p>
                      <a:pPr marL="0" algn="r" defTabSz="914400" rtl="0" eaLnBrk="1" fontAlgn="b" latinLnBrk="0" hangingPunct="1"/>
                      <a:r>
                        <a:rPr lang="es-NI" sz="1800" u="none" strike="noStrike" kern="1200" dirty="0" smtClean="0">
                          <a:solidFill>
                            <a:schemeClr val="dk1"/>
                          </a:solidFill>
                          <a:effectLst/>
                          <a:latin typeface="+mn-lt"/>
                          <a:ea typeface="+mn-ea"/>
                          <a:cs typeface="+mn-cs"/>
                        </a:rPr>
                        <a:t>35.60</a:t>
                      </a:r>
                    </a:p>
                  </a:txBody>
                  <a:tcPr marL="9525" marR="9525" marT="9525" marB="0" anchor="b"/>
                </a:tc>
                <a:tc>
                  <a:txBody>
                    <a:bodyPr/>
                    <a:lstStyle/>
                    <a:p>
                      <a:pPr marL="0" algn="r" defTabSz="914400" rtl="0" eaLnBrk="1" fontAlgn="b" latinLnBrk="0" hangingPunct="1"/>
                      <a:r>
                        <a:rPr lang="es-NI" sz="1800" u="none" strike="noStrike" kern="1200" dirty="0" smtClean="0">
                          <a:solidFill>
                            <a:schemeClr val="dk1"/>
                          </a:solidFill>
                          <a:effectLst/>
                          <a:latin typeface="+mn-lt"/>
                          <a:ea typeface="+mn-ea"/>
                          <a:cs typeface="+mn-cs"/>
                        </a:rPr>
                        <a:t>18,127.05</a:t>
                      </a:r>
                      <a:endParaRPr lang="es-NI" sz="1800" u="none" strike="noStrike" kern="1200" dirty="0">
                        <a:solidFill>
                          <a:schemeClr val="dk1"/>
                        </a:solidFill>
                        <a:effectLst/>
                        <a:latin typeface="+mn-lt"/>
                        <a:ea typeface="+mn-ea"/>
                        <a:cs typeface="+mn-cs"/>
                      </a:endParaRPr>
                    </a:p>
                  </a:txBody>
                  <a:tcPr marL="9525" marR="9525" marT="9525" marB="0" anchor="b"/>
                </a:tc>
                <a:tc>
                  <a:txBody>
                    <a:bodyPr/>
                    <a:lstStyle/>
                    <a:p>
                      <a:pPr algn="r" fontAlgn="b"/>
                      <a:r>
                        <a:rPr lang="es-NI" sz="1800" u="none" strike="noStrike" dirty="0" smtClean="0">
                          <a:effectLst/>
                          <a:latin typeface="+mn-lt"/>
                        </a:rPr>
                        <a:t>1,359.53</a:t>
                      </a:r>
                      <a:endParaRPr lang="es-NI" sz="1800" b="0" i="0" u="none" strike="noStrike" dirty="0">
                        <a:solidFill>
                          <a:srgbClr val="000000"/>
                        </a:solidFill>
                        <a:effectLst/>
                        <a:latin typeface="+mn-lt"/>
                      </a:endParaRPr>
                    </a:p>
                  </a:txBody>
                  <a:tcPr marL="9525" marR="9525" marT="9525" marB="0" anchor="b"/>
                </a:tc>
                <a:tc>
                  <a:txBody>
                    <a:bodyPr/>
                    <a:lstStyle/>
                    <a:p>
                      <a:pPr algn="r" fontAlgn="b"/>
                      <a:r>
                        <a:rPr lang="es-NI" sz="1800" u="none" strike="noStrike" dirty="0">
                          <a:effectLst/>
                          <a:latin typeface="+mn-lt"/>
                        </a:rPr>
                        <a:t>407.86</a:t>
                      </a:r>
                      <a:endParaRPr lang="es-NI" sz="1800" b="0" i="0" u="none" strike="noStrike" dirty="0">
                        <a:solidFill>
                          <a:srgbClr val="000000"/>
                        </a:solidFill>
                        <a:effectLst/>
                        <a:latin typeface="+mn-lt"/>
                      </a:endParaRPr>
                    </a:p>
                  </a:txBody>
                  <a:tcPr marL="9525" marR="9525" marT="9525" marB="0" anchor="b"/>
                </a:tc>
              </a:tr>
              <a:tr h="190500">
                <a:tc>
                  <a:txBody>
                    <a:bodyPr/>
                    <a:lstStyle/>
                    <a:p>
                      <a:pPr algn="l" fontAlgn="b"/>
                      <a:r>
                        <a:rPr lang="es-NI" sz="1800" b="1" u="none" strike="noStrike" dirty="0" err="1" smtClean="0">
                          <a:effectLst/>
                          <a:latin typeface="+mn-lt"/>
                        </a:rPr>
                        <a:t>Iron</a:t>
                      </a:r>
                      <a:r>
                        <a:rPr lang="es-NI" sz="1800" b="1" u="none" strike="noStrike" baseline="0" dirty="0" smtClean="0">
                          <a:effectLst/>
                          <a:latin typeface="+mn-lt"/>
                        </a:rPr>
                        <a:t> ore</a:t>
                      </a:r>
                      <a:endParaRPr lang="es-NI" sz="1800" b="1" i="0" u="none" strike="noStrike" dirty="0">
                        <a:solidFill>
                          <a:srgbClr val="000000"/>
                        </a:solidFill>
                        <a:effectLst/>
                        <a:latin typeface="+mn-lt"/>
                      </a:endParaRPr>
                    </a:p>
                  </a:txBody>
                  <a:tcPr marL="9525" marR="9525" marT="9525" marB="0" anchor="b"/>
                </a:tc>
                <a:tc>
                  <a:txBody>
                    <a:bodyPr/>
                    <a:lstStyle/>
                    <a:p>
                      <a:pPr marL="0" algn="r" defTabSz="914400" rtl="0" eaLnBrk="1" fontAlgn="b" latinLnBrk="0" hangingPunct="1"/>
                      <a:r>
                        <a:rPr lang="es-NI" sz="1800" u="none" strike="noStrike" kern="1200" dirty="0" smtClean="0">
                          <a:solidFill>
                            <a:schemeClr val="dk1"/>
                          </a:solidFill>
                          <a:effectLst/>
                          <a:latin typeface="+mn-lt"/>
                          <a:ea typeface="+mn-ea"/>
                          <a:cs typeface="+mn-cs"/>
                        </a:rPr>
                        <a:t>167.72</a:t>
                      </a:r>
                    </a:p>
                  </a:txBody>
                  <a:tcPr marL="9525" marR="9525" marT="9525" marB="0" anchor="b"/>
                </a:tc>
                <a:tc>
                  <a:txBody>
                    <a:bodyPr/>
                    <a:lstStyle/>
                    <a:p>
                      <a:pPr marL="0" algn="r" defTabSz="914400" rtl="0" eaLnBrk="1" fontAlgn="b" latinLnBrk="0" hangingPunct="1"/>
                      <a:r>
                        <a:rPr lang="es-NI" sz="1800" u="none" strike="noStrike" kern="1200" dirty="0" smtClean="0">
                          <a:solidFill>
                            <a:schemeClr val="dk1"/>
                          </a:solidFill>
                          <a:effectLst/>
                          <a:latin typeface="+mn-lt"/>
                          <a:ea typeface="+mn-ea"/>
                          <a:cs typeface="+mn-cs"/>
                        </a:rPr>
                        <a:t>12,481.26</a:t>
                      </a:r>
                      <a:endParaRPr lang="es-NI" sz="1800" u="none" strike="noStrike" kern="1200" dirty="0">
                        <a:solidFill>
                          <a:schemeClr val="dk1"/>
                        </a:solidFill>
                        <a:effectLst/>
                        <a:latin typeface="+mn-lt"/>
                        <a:ea typeface="+mn-ea"/>
                        <a:cs typeface="+mn-cs"/>
                      </a:endParaRPr>
                    </a:p>
                  </a:txBody>
                  <a:tcPr marL="9525" marR="9525" marT="9525" marB="0" anchor="b"/>
                </a:tc>
                <a:tc>
                  <a:txBody>
                    <a:bodyPr/>
                    <a:lstStyle/>
                    <a:p>
                      <a:pPr algn="r" fontAlgn="b"/>
                      <a:r>
                        <a:rPr lang="es-NI" sz="1800" u="none" strike="noStrike" dirty="0">
                          <a:effectLst/>
                          <a:latin typeface="+mn-lt"/>
                        </a:rPr>
                        <a:t>936.09</a:t>
                      </a:r>
                      <a:endParaRPr lang="es-NI" sz="1800" b="0" i="0" u="none" strike="noStrike" dirty="0">
                        <a:solidFill>
                          <a:srgbClr val="000000"/>
                        </a:solidFill>
                        <a:effectLst/>
                        <a:latin typeface="+mn-lt"/>
                      </a:endParaRPr>
                    </a:p>
                  </a:txBody>
                  <a:tcPr marL="9525" marR="9525" marT="9525" marB="0" anchor="b"/>
                </a:tc>
                <a:tc>
                  <a:txBody>
                    <a:bodyPr/>
                    <a:lstStyle/>
                    <a:p>
                      <a:pPr algn="r" fontAlgn="b"/>
                      <a:r>
                        <a:rPr lang="es-NI" sz="1800" u="none" strike="noStrike">
                          <a:effectLst/>
                          <a:latin typeface="+mn-lt"/>
                        </a:rPr>
                        <a:t>280.83</a:t>
                      </a:r>
                      <a:endParaRPr lang="es-NI" sz="1800" b="0" i="0" u="none" strike="noStrike">
                        <a:solidFill>
                          <a:srgbClr val="000000"/>
                        </a:solidFill>
                        <a:effectLst/>
                        <a:latin typeface="+mn-lt"/>
                      </a:endParaRPr>
                    </a:p>
                  </a:txBody>
                  <a:tcPr marL="9525" marR="9525" marT="9525" marB="0" anchor="b"/>
                </a:tc>
              </a:tr>
              <a:tr h="190500">
                <a:tc>
                  <a:txBody>
                    <a:bodyPr/>
                    <a:lstStyle/>
                    <a:p>
                      <a:pPr algn="l" fontAlgn="b"/>
                      <a:r>
                        <a:rPr lang="es-NI" sz="1800" b="1" u="none" strike="noStrike" dirty="0" err="1" smtClean="0">
                          <a:effectLst/>
                          <a:latin typeface="+mn-lt"/>
                        </a:rPr>
                        <a:t>Oil</a:t>
                      </a:r>
                      <a:r>
                        <a:rPr lang="es-NI" sz="1800" b="1" u="none" strike="noStrike" dirty="0" smtClean="0">
                          <a:effectLst/>
                          <a:latin typeface="+mn-lt"/>
                        </a:rPr>
                        <a:t>*</a:t>
                      </a:r>
                      <a:endParaRPr lang="es-NI" sz="1800" b="1" i="0" u="none" strike="noStrike" dirty="0">
                        <a:solidFill>
                          <a:srgbClr val="000000"/>
                        </a:solidFill>
                        <a:effectLst/>
                        <a:latin typeface="+mn-lt"/>
                      </a:endParaRPr>
                    </a:p>
                  </a:txBody>
                  <a:tcPr marL="9525" marR="9525" marT="9525" marB="0" anchor="b"/>
                </a:tc>
                <a:tc>
                  <a:txBody>
                    <a:bodyPr/>
                    <a:lstStyle/>
                    <a:p>
                      <a:pPr marL="0" algn="r" defTabSz="914400" rtl="0" eaLnBrk="1" fontAlgn="b" latinLnBrk="0" hangingPunct="1"/>
                      <a:r>
                        <a:rPr lang="es-NI" sz="1800" u="none" strike="noStrike" kern="1200" dirty="0" smtClean="0">
                          <a:solidFill>
                            <a:schemeClr val="dk1"/>
                          </a:solidFill>
                          <a:effectLst/>
                          <a:latin typeface="+mn-lt"/>
                          <a:ea typeface="+mn-ea"/>
                          <a:cs typeface="+mn-cs"/>
                        </a:rPr>
                        <a:t>7.21</a:t>
                      </a:r>
                    </a:p>
                  </a:txBody>
                  <a:tcPr marL="9525" marR="9525" marT="9525" marB="0" anchor="b"/>
                </a:tc>
                <a:tc>
                  <a:txBody>
                    <a:bodyPr/>
                    <a:lstStyle/>
                    <a:p>
                      <a:pPr marL="0" algn="r" defTabSz="914400" rtl="0" eaLnBrk="1" fontAlgn="b" latinLnBrk="0" hangingPunct="1"/>
                      <a:r>
                        <a:rPr lang="es-NI" sz="1800" u="none" strike="noStrike" kern="1200" dirty="0" smtClean="0">
                          <a:solidFill>
                            <a:schemeClr val="dk1"/>
                          </a:solidFill>
                          <a:effectLst/>
                          <a:latin typeface="+mn-lt"/>
                          <a:ea typeface="+mn-ea"/>
                          <a:cs typeface="+mn-cs"/>
                        </a:rPr>
                        <a:t>45,45.65</a:t>
                      </a:r>
                      <a:endParaRPr lang="es-NI" sz="1800" u="none" strike="noStrike" kern="1200" dirty="0">
                        <a:solidFill>
                          <a:schemeClr val="dk1"/>
                        </a:solidFill>
                        <a:effectLst/>
                        <a:latin typeface="+mn-lt"/>
                        <a:ea typeface="+mn-ea"/>
                        <a:cs typeface="+mn-cs"/>
                      </a:endParaRPr>
                    </a:p>
                  </a:txBody>
                  <a:tcPr marL="9525" marR="9525" marT="9525" marB="0" anchor="b"/>
                </a:tc>
                <a:tc>
                  <a:txBody>
                    <a:bodyPr/>
                    <a:lstStyle/>
                    <a:p>
                      <a:pPr algn="r" fontAlgn="b"/>
                      <a:r>
                        <a:rPr lang="es-NI" sz="1800" u="none" strike="noStrike">
                          <a:effectLst/>
                          <a:latin typeface="+mn-lt"/>
                        </a:rPr>
                        <a:t>340.92</a:t>
                      </a:r>
                      <a:endParaRPr lang="es-NI" sz="1800" b="0" i="0" u="none" strike="noStrike">
                        <a:solidFill>
                          <a:srgbClr val="000000"/>
                        </a:solidFill>
                        <a:effectLst/>
                        <a:latin typeface="+mn-lt"/>
                      </a:endParaRPr>
                    </a:p>
                  </a:txBody>
                  <a:tcPr marL="9525" marR="9525" marT="9525" marB="0" anchor="b"/>
                </a:tc>
                <a:tc>
                  <a:txBody>
                    <a:bodyPr/>
                    <a:lstStyle/>
                    <a:p>
                      <a:pPr algn="r" fontAlgn="b"/>
                      <a:r>
                        <a:rPr lang="es-NI" sz="1800" u="none" strike="noStrike" dirty="0">
                          <a:effectLst/>
                          <a:latin typeface="+mn-lt"/>
                        </a:rPr>
                        <a:t>102.28</a:t>
                      </a:r>
                      <a:endParaRPr lang="es-NI" sz="1800" b="0" i="0" u="none" strike="noStrike" dirty="0">
                        <a:solidFill>
                          <a:srgbClr val="000000"/>
                        </a:solidFill>
                        <a:effectLst/>
                        <a:latin typeface="+mn-lt"/>
                      </a:endParaRPr>
                    </a:p>
                  </a:txBody>
                  <a:tcPr marL="9525" marR="9525" marT="9525" marB="0" anchor="b"/>
                </a:tc>
              </a:tr>
            </a:tbl>
          </a:graphicData>
        </a:graphic>
      </p:graphicFrame>
      <p:sp>
        <p:nvSpPr>
          <p:cNvPr id="8" name="7 CuadroTexto"/>
          <p:cNvSpPr txBox="1"/>
          <p:nvPr/>
        </p:nvSpPr>
        <p:spPr>
          <a:xfrm>
            <a:off x="483613" y="1700808"/>
            <a:ext cx="8280920" cy="646331"/>
          </a:xfrm>
          <a:prstGeom prst="rect">
            <a:avLst/>
          </a:prstGeom>
          <a:noFill/>
        </p:spPr>
        <p:txBody>
          <a:bodyPr wrap="square" rtlCol="0">
            <a:spAutoFit/>
          </a:bodyPr>
          <a:lstStyle/>
          <a:p>
            <a:pPr algn="ctr"/>
            <a:r>
              <a:rPr lang="en-US" b="1" dirty="0"/>
              <a:t>FOB exports from Brazil to Asia (excluding Middle East) January-September 2014. </a:t>
            </a:r>
            <a:r>
              <a:rPr lang="en-US" b="1" dirty="0" smtClean="0"/>
              <a:t>example: 3 </a:t>
            </a:r>
            <a:r>
              <a:rPr lang="en-US" b="1" dirty="0"/>
              <a:t>main products (million tons. </a:t>
            </a:r>
            <a:r>
              <a:rPr lang="en-US" b="1" dirty="0" smtClean="0"/>
              <a:t>and </a:t>
            </a:r>
            <a:r>
              <a:rPr lang="en-US" b="1" dirty="0"/>
              <a:t>US $ million)</a:t>
            </a:r>
            <a:endParaRPr lang="es-NI" b="1" dirty="0"/>
          </a:p>
        </p:txBody>
      </p:sp>
      <p:sp>
        <p:nvSpPr>
          <p:cNvPr id="10" name="9 CuadroTexto"/>
          <p:cNvSpPr txBox="1"/>
          <p:nvPr/>
        </p:nvSpPr>
        <p:spPr>
          <a:xfrm>
            <a:off x="323528" y="116632"/>
            <a:ext cx="8568952" cy="461665"/>
          </a:xfrm>
          <a:prstGeom prst="rect">
            <a:avLst/>
          </a:prstGeom>
          <a:noFill/>
        </p:spPr>
        <p:txBody>
          <a:bodyPr wrap="square" rtlCol="0">
            <a:spAutoFit/>
          </a:bodyPr>
          <a:lstStyle/>
          <a:p>
            <a:pPr algn="ctr"/>
            <a:r>
              <a:rPr lang="en-US" sz="2400" b="1" dirty="0">
                <a:solidFill>
                  <a:srgbClr val="C00000"/>
                </a:solidFill>
              </a:rPr>
              <a:t>Freight </a:t>
            </a:r>
            <a:r>
              <a:rPr lang="en-US" sz="2400" b="1" dirty="0" smtClean="0">
                <a:solidFill>
                  <a:srgbClr val="C00000"/>
                </a:solidFill>
              </a:rPr>
              <a:t>Estimated Savings in </a:t>
            </a:r>
            <a:r>
              <a:rPr lang="en-US" sz="2400" b="1" dirty="0">
                <a:solidFill>
                  <a:srgbClr val="C00000"/>
                </a:solidFill>
              </a:rPr>
              <a:t>the main exports to Asia</a:t>
            </a:r>
            <a:endParaRPr lang="es-NI" sz="2400" b="1" dirty="0">
              <a:solidFill>
                <a:srgbClr val="C00000"/>
              </a:solidFill>
            </a:endParaRPr>
          </a:p>
        </p:txBody>
      </p:sp>
      <p:sp>
        <p:nvSpPr>
          <p:cNvPr id="11" name="10 CuadroTexto"/>
          <p:cNvSpPr txBox="1"/>
          <p:nvPr/>
        </p:nvSpPr>
        <p:spPr>
          <a:xfrm>
            <a:off x="107504" y="908720"/>
            <a:ext cx="7632848"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b="1" dirty="0"/>
              <a:t>Considering that the transport of goods in larger vessels reduce the cost of freight by 30% per ton.</a:t>
            </a:r>
            <a:endParaRPr lang="es-NI" b="1" dirty="0"/>
          </a:p>
        </p:txBody>
      </p:sp>
      <p:graphicFrame>
        <p:nvGraphicFramePr>
          <p:cNvPr id="12" name="11 Tabla"/>
          <p:cNvGraphicFramePr>
            <a:graphicFrameLocks noGrp="1"/>
          </p:cNvGraphicFramePr>
          <p:nvPr>
            <p:extLst>
              <p:ext uri="{D42A27DB-BD31-4B8C-83A1-F6EECF244321}">
                <p14:modId xmlns:p14="http://schemas.microsoft.com/office/powerpoint/2010/main" val="761266601"/>
              </p:ext>
            </p:extLst>
          </p:nvPr>
        </p:nvGraphicFramePr>
        <p:xfrm>
          <a:off x="251520" y="5101932"/>
          <a:ext cx="3636404" cy="1409700"/>
        </p:xfrm>
        <a:graphic>
          <a:graphicData uri="http://schemas.openxmlformats.org/drawingml/2006/table">
            <a:tbl>
              <a:tblPr>
                <a:tableStyleId>{5C22544A-7EE6-4342-B048-85BDC9FD1C3A}</a:tableStyleId>
              </a:tblPr>
              <a:tblGrid>
                <a:gridCol w="1927473"/>
                <a:gridCol w="1708931"/>
              </a:tblGrid>
              <a:tr h="54109">
                <a:tc>
                  <a:txBody>
                    <a:bodyPr/>
                    <a:lstStyle/>
                    <a:p>
                      <a:pPr algn="ctr" fontAlgn="b"/>
                      <a:endParaRPr lang="es-NI" sz="1800" b="1" i="0" u="none" strike="noStrike" dirty="0">
                        <a:solidFill>
                          <a:schemeClr val="bg1"/>
                        </a:solidFill>
                        <a:effectLst/>
                        <a:latin typeface="+mn-lt"/>
                      </a:endParaRPr>
                    </a:p>
                  </a:txBody>
                  <a:tcPr marL="9525" marR="9525" marT="9525" marB="0" anchor="b">
                    <a:solidFill>
                      <a:schemeClr val="tx2">
                        <a:lumMod val="75000"/>
                      </a:schemeClr>
                    </a:solidFill>
                  </a:tcPr>
                </a:tc>
                <a:tc>
                  <a:txBody>
                    <a:bodyPr/>
                    <a:lstStyle/>
                    <a:p>
                      <a:pPr marL="0" algn="ctr" defTabSz="914400" rtl="0" eaLnBrk="1" fontAlgn="b" latinLnBrk="0" hangingPunct="1"/>
                      <a:r>
                        <a:rPr lang="es-NI" sz="1800" b="1" u="none" strike="noStrike" kern="1200" dirty="0" smtClean="0">
                          <a:solidFill>
                            <a:schemeClr val="bg1"/>
                          </a:solidFill>
                          <a:effectLst/>
                          <a:latin typeface="+mn-lt"/>
                          <a:ea typeface="+mn-ea"/>
                          <a:cs typeface="+mn-cs"/>
                        </a:rPr>
                        <a:t>US$</a:t>
                      </a:r>
                      <a:r>
                        <a:rPr lang="es-NI" sz="1800" b="1" u="none" strike="noStrike" kern="1200" baseline="0" dirty="0" smtClean="0">
                          <a:solidFill>
                            <a:schemeClr val="bg1"/>
                          </a:solidFill>
                          <a:effectLst/>
                          <a:latin typeface="+mn-lt"/>
                          <a:ea typeface="+mn-ea"/>
                          <a:cs typeface="+mn-cs"/>
                        </a:rPr>
                        <a:t> </a:t>
                      </a:r>
                      <a:r>
                        <a:rPr lang="es-NI" sz="1800" b="1" u="none" strike="noStrike" kern="1200" baseline="0" dirty="0" err="1" smtClean="0">
                          <a:solidFill>
                            <a:schemeClr val="bg1"/>
                          </a:solidFill>
                          <a:effectLst/>
                          <a:latin typeface="+mn-lt"/>
                          <a:ea typeface="+mn-ea"/>
                          <a:cs typeface="+mn-cs"/>
                        </a:rPr>
                        <a:t>millions</a:t>
                      </a:r>
                      <a:endParaRPr lang="es-NI" sz="1800" b="1" u="none" strike="noStrike" kern="1200" dirty="0">
                        <a:solidFill>
                          <a:schemeClr val="bg1"/>
                        </a:solidFill>
                        <a:effectLst/>
                        <a:latin typeface="+mn-lt"/>
                        <a:ea typeface="+mn-ea"/>
                        <a:cs typeface="+mn-cs"/>
                      </a:endParaRPr>
                    </a:p>
                  </a:txBody>
                  <a:tcPr marL="9525" marR="9525" marT="9525" marB="0" anchor="b">
                    <a:solidFill>
                      <a:schemeClr val="tx2">
                        <a:lumMod val="75000"/>
                      </a:schemeClr>
                    </a:solidFill>
                  </a:tcPr>
                </a:tc>
              </a:tr>
              <a:tr h="190500">
                <a:tc>
                  <a:txBody>
                    <a:bodyPr/>
                    <a:lstStyle/>
                    <a:p>
                      <a:pPr algn="l" fontAlgn="b"/>
                      <a:r>
                        <a:rPr lang="es-NI" sz="1800" b="1" i="0" u="none" strike="noStrike" dirty="0" smtClean="0">
                          <a:solidFill>
                            <a:schemeClr val="tx1"/>
                          </a:solidFill>
                          <a:effectLst/>
                          <a:latin typeface="+mn-lt"/>
                        </a:rPr>
                        <a:t>Total</a:t>
                      </a:r>
                      <a:r>
                        <a:rPr lang="es-NI" sz="1800" b="1" i="0" u="none" strike="noStrike" baseline="0" dirty="0" smtClean="0">
                          <a:solidFill>
                            <a:schemeClr val="tx1"/>
                          </a:solidFill>
                          <a:effectLst/>
                          <a:latin typeface="+mn-lt"/>
                        </a:rPr>
                        <a:t> </a:t>
                      </a:r>
                      <a:endParaRPr lang="es-NI" sz="1800" b="1" i="0" u="none" strike="noStrike" dirty="0">
                        <a:solidFill>
                          <a:schemeClr val="tx1"/>
                        </a:solidFill>
                        <a:effectLst/>
                        <a:latin typeface="+mn-lt"/>
                      </a:endParaRPr>
                    </a:p>
                  </a:txBody>
                  <a:tcPr marL="9525" marR="9525" marT="9525" marB="0" anchor="b"/>
                </a:tc>
                <a:tc>
                  <a:txBody>
                    <a:bodyPr/>
                    <a:lstStyle/>
                    <a:p>
                      <a:pPr marL="0" algn="r" defTabSz="914400" rtl="0" eaLnBrk="1" fontAlgn="b" latinLnBrk="0" hangingPunct="1"/>
                      <a:r>
                        <a:rPr lang="es-NI" sz="1800" u="none" strike="noStrike" kern="1200" dirty="0" smtClean="0">
                          <a:solidFill>
                            <a:schemeClr val="dk1"/>
                          </a:solidFill>
                          <a:effectLst/>
                          <a:latin typeface="+mn-lt"/>
                          <a:ea typeface="+mn-ea"/>
                          <a:cs typeface="+mn-cs"/>
                        </a:rPr>
                        <a:t>38,363.3</a:t>
                      </a:r>
                    </a:p>
                  </a:txBody>
                  <a:tcPr marL="9525" marR="9525" marT="9525" marB="0" anchor="b"/>
                </a:tc>
              </a:tr>
              <a:tr h="190500">
                <a:tc>
                  <a:txBody>
                    <a:bodyPr/>
                    <a:lstStyle/>
                    <a:p>
                      <a:pPr algn="l" fontAlgn="b"/>
                      <a:r>
                        <a:rPr lang="es-NI" sz="1800" b="1" i="0" u="none" strike="noStrike" dirty="0" err="1" smtClean="0">
                          <a:solidFill>
                            <a:schemeClr val="tx1"/>
                          </a:solidFill>
                          <a:effectLst/>
                          <a:latin typeface="+mn-lt"/>
                        </a:rPr>
                        <a:t>Approximate</a:t>
                      </a:r>
                      <a:r>
                        <a:rPr lang="es-NI" sz="1800" b="1" i="0" u="none" strike="noStrike" dirty="0" smtClean="0">
                          <a:solidFill>
                            <a:schemeClr val="tx1"/>
                          </a:solidFill>
                          <a:effectLst/>
                          <a:latin typeface="+mn-lt"/>
                        </a:rPr>
                        <a:t> </a:t>
                      </a:r>
                      <a:r>
                        <a:rPr lang="es-NI" sz="1800" b="1" i="0" u="none" strike="noStrike" dirty="0" err="1" smtClean="0">
                          <a:solidFill>
                            <a:schemeClr val="tx1"/>
                          </a:solidFill>
                          <a:effectLst/>
                          <a:latin typeface="+mn-lt"/>
                        </a:rPr>
                        <a:t>cost</a:t>
                      </a:r>
                      <a:r>
                        <a:rPr lang="es-NI" sz="1800" b="1" i="0" u="none" strike="noStrike" dirty="0" smtClean="0">
                          <a:solidFill>
                            <a:schemeClr val="tx1"/>
                          </a:solidFill>
                          <a:effectLst/>
                          <a:latin typeface="+mn-lt"/>
                        </a:rPr>
                        <a:t> of </a:t>
                      </a:r>
                      <a:r>
                        <a:rPr lang="es-NI" sz="1800" b="1" i="0" u="none" strike="noStrike" dirty="0" err="1" smtClean="0">
                          <a:solidFill>
                            <a:schemeClr val="tx1"/>
                          </a:solidFill>
                          <a:effectLst/>
                          <a:latin typeface="+mn-lt"/>
                        </a:rPr>
                        <a:t>freight</a:t>
                      </a:r>
                      <a:endParaRPr lang="es-NI" sz="1800" b="1" i="0" u="none" strike="noStrike" dirty="0">
                        <a:solidFill>
                          <a:schemeClr val="tx1"/>
                        </a:solidFill>
                        <a:effectLst/>
                        <a:latin typeface="+mn-lt"/>
                      </a:endParaRPr>
                    </a:p>
                  </a:txBody>
                  <a:tcPr marL="9525" marR="9525" marT="9525" marB="0" anchor="ctr"/>
                </a:tc>
                <a:tc>
                  <a:txBody>
                    <a:bodyPr/>
                    <a:lstStyle/>
                    <a:p>
                      <a:pPr marL="0" algn="r" defTabSz="914400" rtl="0" eaLnBrk="1" fontAlgn="b" latinLnBrk="0" hangingPunct="1"/>
                      <a:r>
                        <a:rPr lang="es-NI" sz="1800" u="none" strike="noStrike" kern="1200" dirty="0" smtClean="0">
                          <a:solidFill>
                            <a:schemeClr val="dk1"/>
                          </a:solidFill>
                          <a:effectLst/>
                          <a:latin typeface="+mn-lt"/>
                          <a:ea typeface="+mn-ea"/>
                          <a:cs typeface="+mn-cs"/>
                        </a:rPr>
                        <a:t>2,877.2</a:t>
                      </a:r>
                    </a:p>
                  </a:txBody>
                  <a:tcPr marL="9525" marR="9525" marT="9525" marB="0" anchor="b"/>
                </a:tc>
              </a:tr>
              <a:tr h="190500">
                <a:tc>
                  <a:txBody>
                    <a:bodyPr/>
                    <a:lstStyle/>
                    <a:p>
                      <a:pPr algn="l" fontAlgn="b"/>
                      <a:r>
                        <a:rPr lang="es-NI" sz="1800" b="1" i="0" u="none" strike="noStrike" dirty="0" err="1" smtClean="0">
                          <a:solidFill>
                            <a:schemeClr val="tx1"/>
                          </a:solidFill>
                          <a:effectLst/>
                          <a:latin typeface="+mn-lt"/>
                        </a:rPr>
                        <a:t>Estimated</a:t>
                      </a:r>
                      <a:r>
                        <a:rPr lang="es-NI" sz="1800" b="1" i="0" u="none" strike="noStrike" dirty="0" smtClean="0">
                          <a:solidFill>
                            <a:schemeClr val="tx1"/>
                          </a:solidFill>
                          <a:effectLst/>
                          <a:latin typeface="+mn-lt"/>
                        </a:rPr>
                        <a:t> </a:t>
                      </a:r>
                      <a:r>
                        <a:rPr lang="es-NI" sz="1800" b="1" i="0" u="none" strike="noStrike" dirty="0" err="1" smtClean="0">
                          <a:solidFill>
                            <a:schemeClr val="tx1"/>
                          </a:solidFill>
                          <a:effectLst/>
                          <a:latin typeface="+mn-lt"/>
                        </a:rPr>
                        <a:t>Savings</a:t>
                      </a:r>
                      <a:endParaRPr lang="es-NI" sz="1800" b="1" i="0" u="none" strike="noStrike" dirty="0">
                        <a:solidFill>
                          <a:schemeClr val="tx1"/>
                        </a:solidFill>
                        <a:effectLst/>
                        <a:latin typeface="+mn-lt"/>
                      </a:endParaRPr>
                    </a:p>
                  </a:txBody>
                  <a:tcPr marL="9525" marR="9525" marT="9525" marB="0" anchor="b"/>
                </a:tc>
                <a:tc>
                  <a:txBody>
                    <a:bodyPr/>
                    <a:lstStyle/>
                    <a:p>
                      <a:pPr marL="0" algn="r" defTabSz="914400" rtl="0" eaLnBrk="1" fontAlgn="b" latinLnBrk="0" hangingPunct="1"/>
                      <a:r>
                        <a:rPr lang="es-NI" sz="1800" u="none" strike="noStrike" kern="1200" dirty="0" smtClean="0">
                          <a:solidFill>
                            <a:schemeClr val="dk1"/>
                          </a:solidFill>
                          <a:effectLst/>
                          <a:latin typeface="+mn-lt"/>
                          <a:ea typeface="+mn-ea"/>
                          <a:cs typeface="+mn-cs"/>
                        </a:rPr>
                        <a:t>863.2</a:t>
                      </a:r>
                    </a:p>
                  </a:txBody>
                  <a:tcPr marL="9525" marR="9525" marT="9525" marB="0" anchor="b"/>
                </a:tc>
              </a:tr>
            </a:tbl>
          </a:graphicData>
        </a:graphic>
      </p:graphicFrame>
      <p:sp>
        <p:nvSpPr>
          <p:cNvPr id="13" name="12 Rectángulo"/>
          <p:cNvSpPr/>
          <p:nvPr/>
        </p:nvSpPr>
        <p:spPr>
          <a:xfrm>
            <a:off x="4427984" y="4149080"/>
            <a:ext cx="4572000" cy="261610"/>
          </a:xfrm>
          <a:prstGeom prst="rect">
            <a:avLst/>
          </a:prstGeom>
        </p:spPr>
        <p:txBody>
          <a:bodyPr>
            <a:spAutoFit/>
          </a:bodyPr>
          <a:lstStyle/>
          <a:p>
            <a:pPr algn="r"/>
            <a:r>
              <a:rPr lang="en-US" sz="1100" dirty="0"/>
              <a:t>Ministry for Development, Industry and Foreign </a:t>
            </a:r>
            <a:r>
              <a:rPr lang="en-US" sz="1100" dirty="0" smtClean="0"/>
              <a:t>Trade, Brazil</a:t>
            </a:r>
            <a:endParaRPr lang="es-NI" sz="1100" dirty="0"/>
          </a:p>
        </p:txBody>
      </p:sp>
      <p:sp>
        <p:nvSpPr>
          <p:cNvPr id="14" name="13 CuadroTexto"/>
          <p:cNvSpPr txBox="1"/>
          <p:nvPr/>
        </p:nvSpPr>
        <p:spPr>
          <a:xfrm>
            <a:off x="323528" y="4490734"/>
            <a:ext cx="3600400" cy="646331"/>
          </a:xfrm>
          <a:prstGeom prst="rect">
            <a:avLst/>
          </a:prstGeom>
          <a:noFill/>
        </p:spPr>
        <p:txBody>
          <a:bodyPr wrap="square" rtlCol="0">
            <a:spAutoFit/>
          </a:bodyPr>
          <a:lstStyle/>
          <a:p>
            <a:pPr algn="ctr"/>
            <a:r>
              <a:rPr lang="es-NI" b="1" dirty="0"/>
              <a:t>Venezuela fuel </a:t>
            </a:r>
            <a:r>
              <a:rPr lang="es-NI" b="1" dirty="0" err="1"/>
              <a:t>exports</a:t>
            </a:r>
            <a:r>
              <a:rPr lang="es-NI" b="1" dirty="0"/>
              <a:t> </a:t>
            </a:r>
            <a:r>
              <a:rPr lang="es-NI" b="1" dirty="0" err="1"/>
              <a:t>to</a:t>
            </a:r>
            <a:r>
              <a:rPr lang="es-NI" b="1" dirty="0"/>
              <a:t> Asia. 2012</a:t>
            </a:r>
          </a:p>
        </p:txBody>
      </p:sp>
      <p:sp>
        <p:nvSpPr>
          <p:cNvPr id="15" name="14 Rectángulo"/>
          <p:cNvSpPr/>
          <p:nvPr/>
        </p:nvSpPr>
        <p:spPr>
          <a:xfrm>
            <a:off x="-622325" y="6531153"/>
            <a:ext cx="4572000" cy="261610"/>
          </a:xfrm>
          <a:prstGeom prst="rect">
            <a:avLst/>
          </a:prstGeom>
        </p:spPr>
        <p:txBody>
          <a:bodyPr>
            <a:spAutoFit/>
          </a:bodyPr>
          <a:lstStyle/>
          <a:p>
            <a:pPr algn="r"/>
            <a:r>
              <a:rPr lang="es-NI" sz="1100" dirty="0" err="1" smtClean="0"/>
              <a:t>World</a:t>
            </a:r>
            <a:r>
              <a:rPr lang="es-NI" sz="1100" dirty="0" smtClean="0"/>
              <a:t> </a:t>
            </a:r>
            <a:r>
              <a:rPr lang="es-NI" sz="1100" dirty="0" err="1" smtClean="0"/>
              <a:t>Trade</a:t>
            </a:r>
            <a:r>
              <a:rPr lang="es-NI" sz="1100" dirty="0" smtClean="0"/>
              <a:t> </a:t>
            </a:r>
            <a:r>
              <a:rPr lang="es-NI" sz="1100" dirty="0" err="1" smtClean="0"/>
              <a:t>Organization</a:t>
            </a:r>
            <a:r>
              <a:rPr lang="es-NI" sz="1100" dirty="0" smtClean="0"/>
              <a:t> (WTO)</a:t>
            </a:r>
            <a:endParaRPr lang="es-NI" sz="1100" dirty="0"/>
          </a:p>
        </p:txBody>
      </p:sp>
      <p:graphicFrame>
        <p:nvGraphicFramePr>
          <p:cNvPr id="16" name="15 Tabla"/>
          <p:cNvGraphicFramePr>
            <a:graphicFrameLocks noGrp="1"/>
          </p:cNvGraphicFramePr>
          <p:nvPr>
            <p:extLst>
              <p:ext uri="{D42A27DB-BD31-4B8C-83A1-F6EECF244321}">
                <p14:modId xmlns:p14="http://schemas.microsoft.com/office/powerpoint/2010/main" val="3708217836"/>
              </p:ext>
            </p:extLst>
          </p:nvPr>
        </p:nvGraphicFramePr>
        <p:xfrm>
          <a:off x="5076056" y="5120318"/>
          <a:ext cx="3636404" cy="1409700"/>
        </p:xfrm>
        <a:graphic>
          <a:graphicData uri="http://schemas.openxmlformats.org/drawingml/2006/table">
            <a:tbl>
              <a:tblPr>
                <a:tableStyleId>{5C22544A-7EE6-4342-B048-85BDC9FD1C3A}</a:tableStyleId>
              </a:tblPr>
              <a:tblGrid>
                <a:gridCol w="1927473"/>
                <a:gridCol w="1708931"/>
              </a:tblGrid>
              <a:tr h="54109">
                <a:tc>
                  <a:txBody>
                    <a:bodyPr/>
                    <a:lstStyle/>
                    <a:p>
                      <a:pPr algn="ctr" fontAlgn="b"/>
                      <a:endParaRPr lang="es-NI" sz="1800" b="1" i="0" u="none" strike="noStrike" dirty="0">
                        <a:solidFill>
                          <a:schemeClr val="bg1"/>
                        </a:solidFill>
                        <a:effectLst/>
                        <a:latin typeface="+mn-lt"/>
                      </a:endParaRPr>
                    </a:p>
                  </a:txBody>
                  <a:tcPr marL="9525" marR="9525" marT="9525" marB="0" anchor="b">
                    <a:solidFill>
                      <a:schemeClr val="tx2">
                        <a:lumMod val="75000"/>
                      </a:schemeClr>
                    </a:solidFill>
                  </a:tcPr>
                </a:tc>
                <a:tc>
                  <a:txBody>
                    <a:bodyPr/>
                    <a:lstStyle/>
                    <a:p>
                      <a:pPr marL="0" algn="ctr" defTabSz="914400" rtl="0" eaLnBrk="1" fontAlgn="b" latinLnBrk="0" hangingPunct="1"/>
                      <a:r>
                        <a:rPr lang="es-NI" sz="1800" b="1" u="none" strike="noStrike" kern="1200" dirty="0" smtClean="0">
                          <a:solidFill>
                            <a:schemeClr val="bg1"/>
                          </a:solidFill>
                          <a:effectLst/>
                          <a:latin typeface="+mn-lt"/>
                          <a:ea typeface="+mn-ea"/>
                          <a:cs typeface="+mn-cs"/>
                        </a:rPr>
                        <a:t>US$</a:t>
                      </a:r>
                      <a:r>
                        <a:rPr lang="es-NI" sz="1800" b="1" u="none" strike="noStrike" kern="1200" baseline="0" dirty="0" smtClean="0">
                          <a:solidFill>
                            <a:schemeClr val="bg1"/>
                          </a:solidFill>
                          <a:effectLst/>
                          <a:latin typeface="+mn-lt"/>
                          <a:ea typeface="+mn-ea"/>
                          <a:cs typeface="+mn-cs"/>
                        </a:rPr>
                        <a:t> </a:t>
                      </a:r>
                      <a:r>
                        <a:rPr lang="es-NI" sz="1800" b="1" u="none" strike="noStrike" kern="1200" baseline="0" dirty="0" err="1" smtClean="0">
                          <a:solidFill>
                            <a:schemeClr val="bg1"/>
                          </a:solidFill>
                          <a:effectLst/>
                          <a:latin typeface="+mn-lt"/>
                          <a:ea typeface="+mn-ea"/>
                          <a:cs typeface="+mn-cs"/>
                        </a:rPr>
                        <a:t>millions</a:t>
                      </a:r>
                      <a:endParaRPr lang="es-NI" sz="1800" b="1" u="none" strike="noStrike" kern="1200" dirty="0">
                        <a:solidFill>
                          <a:schemeClr val="bg1"/>
                        </a:solidFill>
                        <a:effectLst/>
                        <a:latin typeface="+mn-lt"/>
                        <a:ea typeface="+mn-ea"/>
                        <a:cs typeface="+mn-cs"/>
                      </a:endParaRPr>
                    </a:p>
                  </a:txBody>
                  <a:tcPr marL="9525" marR="9525" marT="9525" marB="0" anchor="b">
                    <a:solidFill>
                      <a:schemeClr val="tx2">
                        <a:lumMod val="75000"/>
                      </a:schemeClr>
                    </a:solidFill>
                  </a:tcPr>
                </a:tc>
              </a:tr>
              <a:tr h="190500">
                <a:tc>
                  <a:txBody>
                    <a:bodyPr/>
                    <a:lstStyle/>
                    <a:p>
                      <a:pPr algn="l" fontAlgn="b"/>
                      <a:r>
                        <a:rPr lang="es-NI" sz="1800" b="1" i="0" u="none" strike="noStrike" dirty="0" smtClean="0">
                          <a:solidFill>
                            <a:srgbClr val="000000"/>
                          </a:solidFill>
                          <a:effectLst/>
                          <a:latin typeface="+mn-lt"/>
                        </a:rPr>
                        <a:t>Total</a:t>
                      </a:r>
                      <a:r>
                        <a:rPr lang="es-NI" sz="1800" b="1" i="0" u="none" strike="noStrike" baseline="0" dirty="0" smtClean="0">
                          <a:solidFill>
                            <a:srgbClr val="000000"/>
                          </a:solidFill>
                          <a:effectLst/>
                          <a:latin typeface="+mn-lt"/>
                        </a:rPr>
                        <a:t> </a:t>
                      </a:r>
                      <a:endParaRPr lang="es-NI" sz="1800" b="1" i="0" u="none" strike="noStrike" dirty="0">
                        <a:solidFill>
                          <a:srgbClr val="000000"/>
                        </a:solidFill>
                        <a:effectLst/>
                        <a:latin typeface="+mn-lt"/>
                      </a:endParaRPr>
                    </a:p>
                  </a:txBody>
                  <a:tcPr marL="9525" marR="9525" marT="9525" marB="0" anchor="b"/>
                </a:tc>
                <a:tc>
                  <a:txBody>
                    <a:bodyPr/>
                    <a:lstStyle/>
                    <a:p>
                      <a:pPr marL="0" algn="r" defTabSz="914400" rtl="0" eaLnBrk="1" fontAlgn="b" latinLnBrk="0" hangingPunct="1"/>
                      <a:r>
                        <a:rPr lang="es-NI" sz="1800" u="none" strike="noStrike" kern="1200" dirty="0" smtClean="0">
                          <a:solidFill>
                            <a:schemeClr val="dk1"/>
                          </a:solidFill>
                          <a:effectLst/>
                          <a:latin typeface="+mn-lt"/>
                          <a:ea typeface="+mn-ea"/>
                          <a:cs typeface="+mn-cs"/>
                        </a:rPr>
                        <a:t>5,900</a:t>
                      </a:r>
                    </a:p>
                  </a:txBody>
                  <a:tcPr marL="9525" marR="9525" marT="9525" marB="0" anchor="b"/>
                </a:tc>
              </a:tr>
              <a:tr h="190500">
                <a:tc>
                  <a:txBody>
                    <a:bodyPr/>
                    <a:lstStyle/>
                    <a:p>
                      <a:pPr algn="l" fontAlgn="b"/>
                      <a:r>
                        <a:rPr lang="es-NI" sz="1800" b="1" i="0" u="none" strike="noStrike" dirty="0" err="1" smtClean="0">
                          <a:solidFill>
                            <a:schemeClr val="tx1"/>
                          </a:solidFill>
                          <a:effectLst/>
                          <a:latin typeface="+mn-lt"/>
                        </a:rPr>
                        <a:t>Approximate</a:t>
                      </a:r>
                      <a:r>
                        <a:rPr lang="es-NI" sz="1800" b="1" i="0" u="none" strike="noStrike" dirty="0" smtClean="0">
                          <a:solidFill>
                            <a:schemeClr val="tx1"/>
                          </a:solidFill>
                          <a:effectLst/>
                          <a:latin typeface="+mn-lt"/>
                        </a:rPr>
                        <a:t> </a:t>
                      </a:r>
                      <a:r>
                        <a:rPr lang="es-NI" sz="1800" b="1" i="0" u="none" strike="noStrike" dirty="0" err="1" smtClean="0">
                          <a:solidFill>
                            <a:schemeClr val="tx1"/>
                          </a:solidFill>
                          <a:effectLst/>
                          <a:latin typeface="+mn-lt"/>
                        </a:rPr>
                        <a:t>cost</a:t>
                      </a:r>
                      <a:r>
                        <a:rPr lang="es-NI" sz="1800" b="1" i="0" u="none" strike="noStrike" dirty="0" smtClean="0">
                          <a:solidFill>
                            <a:schemeClr val="tx1"/>
                          </a:solidFill>
                          <a:effectLst/>
                          <a:latin typeface="+mn-lt"/>
                        </a:rPr>
                        <a:t> of </a:t>
                      </a:r>
                      <a:r>
                        <a:rPr lang="es-NI" sz="1800" b="1" i="0" u="none" strike="noStrike" dirty="0" err="1" smtClean="0">
                          <a:solidFill>
                            <a:schemeClr val="tx1"/>
                          </a:solidFill>
                          <a:effectLst/>
                          <a:latin typeface="+mn-lt"/>
                        </a:rPr>
                        <a:t>freight</a:t>
                      </a:r>
                      <a:endParaRPr lang="es-NI" sz="1800" b="1" i="0" u="none" strike="noStrike" dirty="0">
                        <a:solidFill>
                          <a:schemeClr val="tx1"/>
                        </a:solidFill>
                        <a:effectLst/>
                        <a:latin typeface="+mn-lt"/>
                      </a:endParaRPr>
                    </a:p>
                  </a:txBody>
                  <a:tcPr marL="9525" marR="9525" marT="9525" marB="0" anchor="ctr"/>
                </a:tc>
                <a:tc>
                  <a:txBody>
                    <a:bodyPr/>
                    <a:lstStyle/>
                    <a:p>
                      <a:pPr marL="0" algn="r" defTabSz="914400" rtl="0" eaLnBrk="1" fontAlgn="b" latinLnBrk="0" hangingPunct="1"/>
                      <a:r>
                        <a:rPr lang="es-NI" sz="1800" u="none" strike="noStrike" kern="1200" dirty="0" smtClean="0">
                          <a:solidFill>
                            <a:schemeClr val="dk1"/>
                          </a:solidFill>
                          <a:effectLst/>
                          <a:latin typeface="+mn-lt"/>
                          <a:ea typeface="+mn-ea"/>
                          <a:cs typeface="+mn-cs"/>
                        </a:rPr>
                        <a:t>442.5</a:t>
                      </a:r>
                    </a:p>
                  </a:txBody>
                  <a:tcPr marL="9525" marR="9525" marT="9525" marB="0" anchor="b"/>
                </a:tc>
              </a:tr>
              <a:tr h="190500">
                <a:tc>
                  <a:txBody>
                    <a:bodyPr/>
                    <a:lstStyle/>
                    <a:p>
                      <a:pPr algn="l" fontAlgn="b"/>
                      <a:r>
                        <a:rPr lang="es-NI" sz="1800" b="1" i="0" u="none" strike="noStrike" dirty="0" err="1" smtClean="0">
                          <a:solidFill>
                            <a:schemeClr val="tx1"/>
                          </a:solidFill>
                          <a:effectLst/>
                          <a:latin typeface="+mn-lt"/>
                        </a:rPr>
                        <a:t>Estimated</a:t>
                      </a:r>
                      <a:r>
                        <a:rPr lang="es-NI" sz="1800" b="1" i="0" u="none" strike="noStrike" dirty="0" smtClean="0">
                          <a:solidFill>
                            <a:schemeClr val="tx1"/>
                          </a:solidFill>
                          <a:effectLst/>
                          <a:latin typeface="+mn-lt"/>
                        </a:rPr>
                        <a:t> </a:t>
                      </a:r>
                      <a:r>
                        <a:rPr lang="es-NI" sz="1800" b="1" i="0" u="none" strike="noStrike" dirty="0" err="1" smtClean="0">
                          <a:solidFill>
                            <a:schemeClr val="tx1"/>
                          </a:solidFill>
                          <a:effectLst/>
                          <a:latin typeface="+mn-lt"/>
                        </a:rPr>
                        <a:t>Savings</a:t>
                      </a:r>
                      <a:endParaRPr lang="es-NI" sz="1800" b="1" i="0" u="none" strike="noStrike" dirty="0">
                        <a:solidFill>
                          <a:schemeClr val="tx1"/>
                        </a:solidFill>
                        <a:effectLst/>
                        <a:latin typeface="+mn-lt"/>
                      </a:endParaRPr>
                    </a:p>
                  </a:txBody>
                  <a:tcPr marL="9525" marR="9525" marT="9525" marB="0" anchor="b"/>
                </a:tc>
                <a:tc>
                  <a:txBody>
                    <a:bodyPr/>
                    <a:lstStyle/>
                    <a:p>
                      <a:pPr marL="0" algn="r" defTabSz="914400" rtl="0" eaLnBrk="1" fontAlgn="b" latinLnBrk="0" hangingPunct="1"/>
                      <a:r>
                        <a:rPr lang="es-NI" sz="1800" u="none" strike="noStrike" kern="1200" dirty="0" smtClean="0">
                          <a:solidFill>
                            <a:schemeClr val="dk1"/>
                          </a:solidFill>
                          <a:effectLst/>
                          <a:latin typeface="+mn-lt"/>
                          <a:ea typeface="+mn-ea"/>
                          <a:cs typeface="+mn-cs"/>
                        </a:rPr>
                        <a:t>132.8</a:t>
                      </a:r>
                    </a:p>
                  </a:txBody>
                  <a:tcPr marL="9525" marR="9525" marT="9525" marB="0" anchor="b"/>
                </a:tc>
              </a:tr>
            </a:tbl>
          </a:graphicData>
        </a:graphic>
      </p:graphicFrame>
      <p:sp>
        <p:nvSpPr>
          <p:cNvPr id="17" name="16 CuadroTexto"/>
          <p:cNvSpPr txBox="1"/>
          <p:nvPr/>
        </p:nvSpPr>
        <p:spPr>
          <a:xfrm>
            <a:off x="5148064" y="4509120"/>
            <a:ext cx="3600400" cy="646331"/>
          </a:xfrm>
          <a:prstGeom prst="rect">
            <a:avLst/>
          </a:prstGeom>
          <a:noFill/>
        </p:spPr>
        <p:txBody>
          <a:bodyPr wrap="square" rtlCol="0">
            <a:spAutoFit/>
          </a:bodyPr>
          <a:lstStyle/>
          <a:p>
            <a:pPr algn="ctr"/>
            <a:r>
              <a:rPr lang="en-US" b="1" dirty="0"/>
              <a:t>Total exports from Argentina to China. 2012</a:t>
            </a:r>
            <a:endParaRPr lang="es-NI" b="1" dirty="0"/>
          </a:p>
        </p:txBody>
      </p:sp>
      <p:sp>
        <p:nvSpPr>
          <p:cNvPr id="18" name="17 Marcador de número de diapositiva"/>
          <p:cNvSpPr>
            <a:spLocks noGrp="1"/>
          </p:cNvSpPr>
          <p:nvPr>
            <p:ph type="sldNum" sz="quarter" idx="12"/>
          </p:nvPr>
        </p:nvSpPr>
        <p:spPr/>
        <p:txBody>
          <a:bodyPr/>
          <a:lstStyle/>
          <a:p>
            <a:fld id="{FE62A362-C47E-49B1-AD64-7D0423DB13E3}" type="slidenum">
              <a:rPr lang="es-NI" smtClean="0"/>
              <a:pPr/>
              <a:t>61</a:t>
            </a:fld>
            <a:endParaRPr lang="es-NI"/>
          </a:p>
        </p:txBody>
      </p:sp>
      <p:sp>
        <p:nvSpPr>
          <p:cNvPr id="19" name="18 Rectángulo"/>
          <p:cNvSpPr/>
          <p:nvPr/>
        </p:nvSpPr>
        <p:spPr>
          <a:xfrm>
            <a:off x="300953" y="4226024"/>
            <a:ext cx="2192588" cy="276999"/>
          </a:xfrm>
          <a:prstGeom prst="rect">
            <a:avLst/>
          </a:prstGeom>
        </p:spPr>
        <p:txBody>
          <a:bodyPr wrap="none">
            <a:spAutoFit/>
          </a:bodyPr>
          <a:lstStyle/>
          <a:p>
            <a:r>
              <a:rPr lang="en-US" sz="1200" dirty="0" smtClean="0"/>
              <a:t>*It </a:t>
            </a:r>
            <a:r>
              <a:rPr lang="en-US" sz="1200" dirty="0"/>
              <a:t>will grow with offshore fields</a:t>
            </a:r>
            <a:endParaRPr lang="es-NI" sz="1200" dirty="0"/>
          </a:p>
        </p:txBody>
      </p:sp>
    </p:spTree>
    <p:extLst>
      <p:ext uri="{BB962C8B-B14F-4D97-AF65-F5344CB8AC3E}">
        <p14:creationId xmlns:p14="http://schemas.microsoft.com/office/powerpoint/2010/main" val="12667419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602794068"/>
              </p:ext>
            </p:extLst>
          </p:nvPr>
        </p:nvGraphicFramePr>
        <p:xfrm>
          <a:off x="323528" y="476672"/>
          <a:ext cx="8640960"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CuadroTexto"/>
          <p:cNvSpPr txBox="1"/>
          <p:nvPr/>
        </p:nvSpPr>
        <p:spPr>
          <a:xfrm>
            <a:off x="0" y="44624"/>
            <a:ext cx="9108504" cy="542965"/>
          </a:xfrm>
          <a:prstGeom prst="rect">
            <a:avLst/>
          </a:prstGeom>
        </p:spPr>
        <p:txBody>
          <a:bodyPr vert="horz" lIns="91440" tIns="45720" rIns="91440" bIns="45720" rtlCol="0" anchor="ctr">
            <a:noAutofit/>
          </a:bodyPr>
          <a:lstStyle>
            <a:lvl1pPr algn="ctr">
              <a:spcBef>
                <a:spcPct val="0"/>
              </a:spcBef>
              <a:buNone/>
              <a:defRPr sz="2400" b="1">
                <a:solidFill>
                  <a:schemeClr val="accent1"/>
                </a:solidFill>
                <a:latin typeface="+mj-lt"/>
                <a:ea typeface="+mj-ea"/>
                <a:cs typeface="+mj-cs"/>
              </a:defRPr>
            </a:lvl1pPr>
          </a:lstStyle>
          <a:p>
            <a:pPr algn="l"/>
            <a:r>
              <a:rPr lang="en-US" dirty="0" smtClean="0">
                <a:solidFill>
                  <a:schemeClr val="tx2"/>
                </a:solidFill>
              </a:rPr>
              <a:t>Development Process of the Gran Interoceanic Canal Legal Framework</a:t>
            </a:r>
          </a:p>
        </p:txBody>
      </p:sp>
      <p:sp>
        <p:nvSpPr>
          <p:cNvPr id="10" name="9 Marcador de número de diapositiva"/>
          <p:cNvSpPr>
            <a:spLocks noGrp="1"/>
          </p:cNvSpPr>
          <p:nvPr>
            <p:ph type="sldNum" sz="quarter" idx="12"/>
          </p:nvPr>
        </p:nvSpPr>
        <p:spPr/>
        <p:txBody>
          <a:bodyPr/>
          <a:lstStyle/>
          <a:p>
            <a:fld id="{FE62A362-C47E-49B1-AD64-7D0423DB13E3}" type="slidenum">
              <a:rPr lang="es-NI" smtClean="0"/>
              <a:pPr/>
              <a:t>62</a:t>
            </a:fld>
            <a:endParaRPr lang="es-NI"/>
          </a:p>
        </p:txBody>
      </p:sp>
    </p:spTree>
    <p:extLst>
      <p:ext uri="{BB962C8B-B14F-4D97-AF65-F5344CB8AC3E}">
        <p14:creationId xmlns:p14="http://schemas.microsoft.com/office/powerpoint/2010/main" val="36661296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FE62A362-C47E-49B1-AD64-7D0423DB13E3}" type="slidenum">
              <a:rPr lang="es-NI" smtClean="0"/>
              <a:pPr/>
              <a:t>63</a:t>
            </a:fld>
            <a:endParaRPr lang="es-NI" dirty="0"/>
          </a:p>
        </p:txBody>
      </p:sp>
      <p:sp>
        <p:nvSpPr>
          <p:cNvPr id="6" name="5 Rectángulo"/>
          <p:cNvSpPr/>
          <p:nvPr/>
        </p:nvSpPr>
        <p:spPr>
          <a:xfrm>
            <a:off x="971600" y="188640"/>
            <a:ext cx="7560840" cy="1200329"/>
          </a:xfrm>
          <a:prstGeom prst="rect">
            <a:avLst/>
          </a:prstGeom>
        </p:spPr>
        <p:txBody>
          <a:bodyPr wrap="square">
            <a:spAutoFit/>
          </a:bodyPr>
          <a:lstStyle/>
          <a:p>
            <a:pPr lvl="0" algn="ctr"/>
            <a:r>
              <a:rPr lang="en-US" sz="2400" b="1" dirty="0" smtClean="0">
                <a:solidFill>
                  <a:srgbClr val="C00000"/>
                </a:solidFill>
              </a:rPr>
              <a:t>Law 840 «Special Law for the Development of Nicaraguan Infrastructure and Transportation related to the Canal, Free Trade Zone &amp; Associated Infrastructures</a:t>
            </a:r>
            <a:r>
              <a:rPr lang="es-NI" sz="2400" b="1" dirty="0" smtClean="0">
                <a:solidFill>
                  <a:srgbClr val="C00000"/>
                </a:solidFill>
              </a:rPr>
              <a:t>»</a:t>
            </a:r>
            <a:endParaRPr lang="es-NI" sz="2400" b="1" dirty="0">
              <a:solidFill>
                <a:srgbClr val="C00000"/>
              </a:solidFill>
            </a:endParaRPr>
          </a:p>
        </p:txBody>
      </p:sp>
      <p:sp>
        <p:nvSpPr>
          <p:cNvPr id="11" name="10 Marcador de contenido"/>
          <p:cNvSpPr txBox="1">
            <a:spLocks noGrp="1"/>
          </p:cNvSpPr>
          <p:nvPr>
            <p:ph sz="half" idx="2"/>
          </p:nvPr>
        </p:nvSpPr>
        <p:spPr>
          <a:xfrm>
            <a:off x="107504" y="1507367"/>
            <a:ext cx="4464496" cy="5238357"/>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Arial" pitchFamily="34" charset="0"/>
              <a:buChar char="•"/>
            </a:pPr>
            <a:r>
              <a:rPr lang="en-US" sz="1900" dirty="0" smtClean="0"/>
              <a:t>Grants an exclusive concession in favor of The Investor and its concessionaries for the Development and Operation of every Sub- Project, according to the MCA for a term of fifty (50) years, renewable for other 50 years.</a:t>
            </a:r>
          </a:p>
          <a:p>
            <a:pPr marL="285750" indent="-285750">
              <a:buFont typeface="Arial" pitchFamily="34" charset="0"/>
              <a:buChar char="•"/>
            </a:pPr>
            <a:r>
              <a:rPr lang="en-US" sz="1900" b="1" dirty="0" smtClean="0">
                <a:solidFill>
                  <a:srgbClr val="C00000"/>
                </a:solidFill>
              </a:rPr>
              <a:t>HKND assumes all costs and risks of the feasibility </a:t>
            </a:r>
          </a:p>
          <a:p>
            <a:pPr marL="285750" indent="-285750">
              <a:buFont typeface="Arial" pitchFamily="34" charset="0"/>
              <a:buChar char="•"/>
            </a:pPr>
            <a:r>
              <a:rPr lang="en-US" sz="1900" b="1" dirty="0">
                <a:solidFill>
                  <a:srgbClr val="C00000"/>
                </a:solidFill>
              </a:rPr>
              <a:t>H</a:t>
            </a:r>
            <a:r>
              <a:rPr lang="en-US" sz="1900" b="1" dirty="0" smtClean="0">
                <a:solidFill>
                  <a:srgbClr val="C00000"/>
                </a:solidFill>
              </a:rPr>
              <a:t>KND commits to mobilize at least US$40 billion for the construction.</a:t>
            </a:r>
          </a:p>
          <a:p>
            <a:pPr marL="285750" indent="-285750">
              <a:buFont typeface="Arial" pitchFamily="34" charset="0"/>
              <a:buChar char="•"/>
            </a:pPr>
            <a:r>
              <a:rPr lang="en-US" sz="1900" b="1" dirty="0" smtClean="0">
                <a:solidFill>
                  <a:srgbClr val="C00000"/>
                </a:solidFill>
              </a:rPr>
              <a:t>The Nicaraguan Canal Commission  approves the plans of the subprojects and monitors their execution, emits environmental and construction permits through a one stop shop window and is in charge of environmental protection.</a:t>
            </a:r>
            <a:endParaRPr lang="en-US" sz="1900" b="1" dirty="0">
              <a:solidFill>
                <a:srgbClr val="C00000"/>
              </a:solidFill>
            </a:endParaRPr>
          </a:p>
        </p:txBody>
      </p:sp>
      <p:pic>
        <p:nvPicPr>
          <p:cNvPr id="12" name="Picture 2"/>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507367"/>
            <a:ext cx="3744416" cy="473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13190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179512" y="116632"/>
            <a:ext cx="8712968" cy="936104"/>
          </a:xfrm>
        </p:spPr>
        <p:txBody>
          <a:bodyPr>
            <a:noAutofit/>
          </a:bodyPr>
          <a:lstStyle/>
          <a:p>
            <a:r>
              <a:rPr lang="en-US" sz="2400" b="1" dirty="0">
                <a:solidFill>
                  <a:srgbClr val="C00000"/>
                </a:solidFill>
              </a:rPr>
              <a:t>THE MASTER CONCESSION AGREEMENT AND IMPLEMENTATION FRAMEWORK WITH NICARAGUA HK INVESTMENT DEVELOPMENT COMPANY, LTD. (HKND)</a:t>
            </a:r>
            <a:endParaRPr lang="es-NI" sz="2400" b="1" dirty="0">
              <a:solidFill>
                <a:srgbClr val="C00000"/>
              </a:solidFill>
            </a:endParaRPr>
          </a:p>
        </p:txBody>
      </p:sp>
      <p:sp>
        <p:nvSpPr>
          <p:cNvPr id="5" name="4 Marcador de número de diapositiva"/>
          <p:cNvSpPr>
            <a:spLocks noGrp="1"/>
          </p:cNvSpPr>
          <p:nvPr>
            <p:ph type="sldNum" sz="quarter" idx="12"/>
          </p:nvPr>
        </p:nvSpPr>
        <p:spPr/>
        <p:txBody>
          <a:bodyPr/>
          <a:lstStyle/>
          <a:p>
            <a:fld id="{C083A2AC-CD80-4825-B008-E2C469094034}" type="slidenum">
              <a:rPr lang="es-ES" smtClean="0"/>
              <a:pPr/>
              <a:t>64</a:t>
            </a:fld>
            <a:endParaRPr lang="es-ES"/>
          </a:p>
        </p:txBody>
      </p:sp>
      <p:graphicFrame>
        <p:nvGraphicFramePr>
          <p:cNvPr id="4" name="3 Diagrama"/>
          <p:cNvGraphicFramePr/>
          <p:nvPr>
            <p:extLst>
              <p:ext uri="{D42A27DB-BD31-4B8C-83A1-F6EECF244321}">
                <p14:modId xmlns:p14="http://schemas.microsoft.com/office/powerpoint/2010/main" val="3471751299"/>
              </p:ext>
            </p:extLst>
          </p:nvPr>
        </p:nvGraphicFramePr>
        <p:xfrm>
          <a:off x="251521" y="980728"/>
          <a:ext cx="8568952"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44248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19 Diagrama"/>
          <p:cNvGraphicFramePr/>
          <p:nvPr>
            <p:extLst>
              <p:ext uri="{D42A27DB-BD31-4B8C-83A1-F6EECF244321}">
                <p14:modId xmlns:p14="http://schemas.microsoft.com/office/powerpoint/2010/main" val="2264186265"/>
              </p:ext>
            </p:extLst>
          </p:nvPr>
        </p:nvGraphicFramePr>
        <p:xfrm>
          <a:off x="107505" y="980728"/>
          <a:ext cx="5472607"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1 Título"/>
          <p:cNvSpPr>
            <a:spLocks noGrp="1"/>
          </p:cNvSpPr>
          <p:nvPr>
            <p:ph type="title"/>
          </p:nvPr>
        </p:nvSpPr>
        <p:spPr>
          <a:xfrm>
            <a:off x="395537" y="44624"/>
            <a:ext cx="8507287" cy="504056"/>
          </a:xfrm>
        </p:spPr>
        <p:txBody>
          <a:bodyPr vert="horz" lIns="91421" tIns="45711" rIns="91421" bIns="45711" rtlCol="0" anchor="ctr">
            <a:noAutofit/>
          </a:bodyPr>
          <a:lstStyle/>
          <a:p>
            <a:pPr algn="ctr"/>
            <a:r>
              <a:rPr lang="es-ES" sz="3200" dirty="0" smtClean="0">
                <a:solidFill>
                  <a:schemeClr val="tx2"/>
                </a:solidFill>
                <a:cs typeface="Courier New" pitchFamily="49" charset="0"/>
              </a:rPr>
              <a:t>FEASIBILITY STUDIES</a:t>
            </a:r>
            <a:endParaRPr lang="es-ES" sz="2800" dirty="0">
              <a:solidFill>
                <a:schemeClr val="tx2"/>
              </a:solidFill>
              <a:cs typeface="Courier New" pitchFamily="49" charset="0"/>
            </a:endParaRPr>
          </a:p>
        </p:txBody>
      </p:sp>
      <p:sp>
        <p:nvSpPr>
          <p:cNvPr id="4" name="3 Marcador de número de diapositiva"/>
          <p:cNvSpPr>
            <a:spLocks noGrp="1"/>
          </p:cNvSpPr>
          <p:nvPr>
            <p:ph type="sldNum" sz="quarter" idx="12"/>
          </p:nvPr>
        </p:nvSpPr>
        <p:spPr/>
        <p:txBody>
          <a:bodyPr/>
          <a:lstStyle/>
          <a:p>
            <a:fld id="{C083A2AC-CD80-4825-B008-E2C469094034}" type="slidenum">
              <a:rPr lang="es-ES" smtClean="0"/>
              <a:pPr/>
              <a:t>65</a:t>
            </a:fld>
            <a:endParaRPr lang="es-ES" dirty="0"/>
          </a:p>
        </p:txBody>
      </p:sp>
      <p:graphicFrame>
        <p:nvGraphicFramePr>
          <p:cNvPr id="10" name="9 Diagrama"/>
          <p:cNvGraphicFramePr/>
          <p:nvPr>
            <p:extLst>
              <p:ext uri="{D42A27DB-BD31-4B8C-83A1-F6EECF244321}">
                <p14:modId xmlns:p14="http://schemas.microsoft.com/office/powerpoint/2010/main" val="3820692047"/>
              </p:ext>
            </p:extLst>
          </p:nvPr>
        </p:nvGraphicFramePr>
        <p:xfrm>
          <a:off x="5652120" y="1988840"/>
          <a:ext cx="3491880" cy="36724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14 Rectángulo"/>
          <p:cNvSpPr/>
          <p:nvPr/>
        </p:nvSpPr>
        <p:spPr>
          <a:xfrm>
            <a:off x="899592" y="404665"/>
            <a:ext cx="1944216" cy="646313"/>
          </a:xfrm>
          <a:prstGeom prst="rect">
            <a:avLst/>
          </a:prstGeom>
        </p:spPr>
        <p:txBody>
          <a:bodyPr wrap="square" lIns="91421" tIns="45711" rIns="91421" bIns="45711">
            <a:spAutoFit/>
          </a:bodyPr>
          <a:lstStyle/>
          <a:p>
            <a:pPr lvl="0" algn="r"/>
            <a:r>
              <a:rPr lang="es-NI" sz="1200" b="1" dirty="0"/>
              <a:t>2nd </a:t>
            </a:r>
            <a:r>
              <a:rPr lang="es-NI" sz="1200" b="1" dirty="0" err="1"/>
              <a:t>largest</a:t>
            </a:r>
            <a:r>
              <a:rPr lang="es-NI" sz="1200" b="1" dirty="0"/>
              <a:t> </a:t>
            </a:r>
            <a:r>
              <a:rPr lang="es-NI" sz="1200" b="1" dirty="0" err="1"/>
              <a:t>governmental</a:t>
            </a:r>
            <a:r>
              <a:rPr lang="es-NI" sz="1200" b="1" dirty="0"/>
              <a:t> </a:t>
            </a:r>
            <a:r>
              <a:rPr lang="es-NI" sz="1200" b="1" dirty="0" err="1"/>
              <a:t>construction</a:t>
            </a:r>
            <a:r>
              <a:rPr lang="es-NI" sz="1200" b="1" dirty="0"/>
              <a:t> </a:t>
            </a:r>
            <a:r>
              <a:rPr lang="es-NI" sz="1200" b="1" dirty="0" err="1"/>
              <a:t>company</a:t>
            </a:r>
            <a:r>
              <a:rPr lang="es-NI" sz="1200" b="1" dirty="0"/>
              <a:t> of China</a:t>
            </a:r>
            <a:endParaRPr lang="es-NI" sz="1200" dirty="0"/>
          </a:p>
        </p:txBody>
      </p:sp>
      <p:sp>
        <p:nvSpPr>
          <p:cNvPr id="16" name="15 Rectángulo"/>
          <p:cNvSpPr/>
          <p:nvPr/>
        </p:nvSpPr>
        <p:spPr>
          <a:xfrm>
            <a:off x="72008" y="1342510"/>
            <a:ext cx="1259632" cy="646313"/>
          </a:xfrm>
          <a:prstGeom prst="rect">
            <a:avLst/>
          </a:prstGeom>
        </p:spPr>
        <p:txBody>
          <a:bodyPr wrap="square" lIns="91421" tIns="45711" rIns="91421" bIns="45711">
            <a:spAutoFit/>
          </a:bodyPr>
          <a:lstStyle/>
          <a:p>
            <a:pPr lvl="0"/>
            <a:r>
              <a:rPr lang="en-US" sz="1200" b="1" dirty="0"/>
              <a:t>World's most prestigious consulting firm</a:t>
            </a:r>
            <a:endParaRPr lang="es-NI" sz="1200" b="1" dirty="0"/>
          </a:p>
        </p:txBody>
      </p:sp>
      <p:sp>
        <p:nvSpPr>
          <p:cNvPr id="17" name="16 Rectángulo"/>
          <p:cNvSpPr/>
          <p:nvPr/>
        </p:nvSpPr>
        <p:spPr>
          <a:xfrm>
            <a:off x="4355976" y="1023119"/>
            <a:ext cx="1800200" cy="461647"/>
          </a:xfrm>
          <a:prstGeom prst="rect">
            <a:avLst/>
          </a:prstGeom>
        </p:spPr>
        <p:txBody>
          <a:bodyPr wrap="square" lIns="91421" tIns="45711" rIns="91421" bIns="45711">
            <a:spAutoFit/>
          </a:bodyPr>
          <a:lstStyle/>
          <a:p>
            <a:pPr lvl="0"/>
            <a:r>
              <a:rPr lang="en-US" sz="1200" b="1" dirty="0"/>
              <a:t>The 5th environmental and social consultant</a:t>
            </a:r>
            <a:endParaRPr lang="es-NI" sz="1200" b="1" dirty="0"/>
          </a:p>
        </p:txBody>
      </p:sp>
      <p:grpSp>
        <p:nvGrpSpPr>
          <p:cNvPr id="2" name="26 Grupo"/>
          <p:cNvGrpSpPr/>
          <p:nvPr/>
        </p:nvGrpSpPr>
        <p:grpSpPr>
          <a:xfrm>
            <a:off x="2843808" y="620688"/>
            <a:ext cx="4680520" cy="1368152"/>
            <a:chOff x="2843808" y="620688"/>
            <a:chExt cx="4680520" cy="1584176"/>
          </a:xfrm>
        </p:grpSpPr>
        <p:cxnSp>
          <p:nvCxnSpPr>
            <p:cNvPr id="21" name="20 Conector recto"/>
            <p:cNvCxnSpPr/>
            <p:nvPr/>
          </p:nvCxnSpPr>
          <p:spPr>
            <a:xfrm flipV="1">
              <a:off x="2843808" y="620688"/>
              <a:ext cx="0" cy="3600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2843808" y="620688"/>
              <a:ext cx="4680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a:off x="7524328" y="620688"/>
              <a:ext cx="0" cy="158417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8" name="27 Rectángulo"/>
          <p:cNvSpPr/>
          <p:nvPr/>
        </p:nvSpPr>
        <p:spPr>
          <a:xfrm>
            <a:off x="3779912" y="3436316"/>
            <a:ext cx="1853952" cy="424713"/>
          </a:xfrm>
          <a:prstGeom prst="rect">
            <a:avLst/>
          </a:prstGeom>
        </p:spPr>
        <p:txBody>
          <a:bodyPr wrap="square" lIns="91421" tIns="45711" rIns="91421" bIns="45711">
            <a:spAutoFit/>
          </a:bodyPr>
          <a:lstStyle/>
          <a:p>
            <a:pPr lvl="0" algn="r">
              <a:lnSpc>
                <a:spcPct val="90000"/>
              </a:lnSpc>
            </a:pPr>
            <a:r>
              <a:rPr lang="en-US" sz="1200" b="1" dirty="0"/>
              <a:t>5th most prestigious law firm in the USA</a:t>
            </a:r>
            <a:endParaRPr lang="es-NI" sz="1200" b="1" dirty="0"/>
          </a:p>
        </p:txBody>
      </p:sp>
      <p:sp>
        <p:nvSpPr>
          <p:cNvPr id="30" name="29 Rectángulo"/>
          <p:cNvSpPr/>
          <p:nvPr/>
        </p:nvSpPr>
        <p:spPr>
          <a:xfrm>
            <a:off x="4283968" y="4804468"/>
            <a:ext cx="1440160" cy="424713"/>
          </a:xfrm>
          <a:prstGeom prst="rect">
            <a:avLst/>
          </a:prstGeom>
        </p:spPr>
        <p:txBody>
          <a:bodyPr wrap="square" lIns="91421" tIns="45711" rIns="91421" bIns="45711">
            <a:spAutoFit/>
          </a:bodyPr>
          <a:lstStyle/>
          <a:p>
            <a:pPr lvl="0" algn="r">
              <a:lnSpc>
                <a:spcPct val="90000"/>
              </a:lnSpc>
            </a:pPr>
            <a:r>
              <a:rPr lang="es-NI" sz="1200" b="1" dirty="0"/>
              <a:t>Washington-base </a:t>
            </a:r>
            <a:r>
              <a:rPr lang="es-NI" sz="1200" b="1" dirty="0" err="1"/>
              <a:t>p</a:t>
            </a:r>
            <a:r>
              <a:rPr lang="es-NI" sz="1200" b="1" dirty="0" err="1" smtClean="0"/>
              <a:t>ublic</a:t>
            </a:r>
            <a:r>
              <a:rPr lang="es-NI" sz="1200" b="1" dirty="0" smtClean="0"/>
              <a:t> </a:t>
            </a:r>
            <a:r>
              <a:rPr lang="es-NI" sz="1200" b="1" dirty="0" err="1"/>
              <a:t>relations</a:t>
            </a:r>
            <a:endParaRPr lang="es-NI" sz="1200" b="1" dirty="0"/>
          </a:p>
        </p:txBody>
      </p:sp>
      <p:sp>
        <p:nvSpPr>
          <p:cNvPr id="31" name="30 Rectángulo"/>
          <p:cNvSpPr/>
          <p:nvPr/>
        </p:nvSpPr>
        <p:spPr>
          <a:xfrm>
            <a:off x="4211960" y="5229201"/>
            <a:ext cx="1512168" cy="701712"/>
          </a:xfrm>
          <a:prstGeom prst="rect">
            <a:avLst/>
          </a:prstGeom>
        </p:spPr>
        <p:txBody>
          <a:bodyPr wrap="square" lIns="91421" tIns="45711" rIns="91421" bIns="45711">
            <a:spAutoFit/>
          </a:bodyPr>
          <a:lstStyle/>
          <a:p>
            <a:pPr lvl="0">
              <a:lnSpc>
                <a:spcPct val="90000"/>
              </a:lnSpc>
            </a:pPr>
            <a:r>
              <a:rPr lang="en-US" sz="1100" b="1" dirty="0"/>
              <a:t>Communications with the financial media (Bloomberg, Financial Times, among others)</a:t>
            </a:r>
            <a:endParaRPr lang="es-NI" sz="1100" b="1" dirty="0"/>
          </a:p>
        </p:txBody>
      </p:sp>
      <p:sp>
        <p:nvSpPr>
          <p:cNvPr id="32" name="31 Rectángulo"/>
          <p:cNvSpPr/>
          <p:nvPr/>
        </p:nvSpPr>
        <p:spPr>
          <a:xfrm>
            <a:off x="72008" y="4981584"/>
            <a:ext cx="1583160" cy="757112"/>
          </a:xfrm>
          <a:prstGeom prst="rect">
            <a:avLst/>
          </a:prstGeom>
        </p:spPr>
        <p:txBody>
          <a:bodyPr wrap="square" lIns="91421" tIns="45711" rIns="91421" bIns="45711">
            <a:spAutoFit/>
          </a:bodyPr>
          <a:lstStyle/>
          <a:p>
            <a:pPr lvl="0" algn="r">
              <a:lnSpc>
                <a:spcPct val="90000"/>
              </a:lnSpc>
            </a:pPr>
            <a:r>
              <a:rPr lang="en-US" sz="1200" b="1" dirty="0"/>
              <a:t>Civil Engineering, based in Belgium;</a:t>
            </a:r>
          </a:p>
          <a:p>
            <a:pPr lvl="0" algn="r">
              <a:lnSpc>
                <a:spcPct val="90000"/>
              </a:lnSpc>
            </a:pPr>
            <a:r>
              <a:rPr lang="en-US" sz="1200" b="1" dirty="0"/>
              <a:t>Specialized in locks and canals</a:t>
            </a:r>
            <a:endParaRPr lang="es-NI" sz="1200" b="1" dirty="0"/>
          </a:p>
        </p:txBody>
      </p:sp>
      <p:sp>
        <p:nvSpPr>
          <p:cNvPr id="33" name="32 Rectángulo"/>
          <p:cNvSpPr/>
          <p:nvPr/>
        </p:nvSpPr>
        <p:spPr>
          <a:xfrm>
            <a:off x="0" y="3920927"/>
            <a:ext cx="899592" cy="923312"/>
          </a:xfrm>
          <a:prstGeom prst="rect">
            <a:avLst/>
          </a:prstGeom>
        </p:spPr>
        <p:txBody>
          <a:bodyPr wrap="square" lIns="91421" tIns="45711" rIns="91421" bIns="45711">
            <a:spAutoFit/>
          </a:bodyPr>
          <a:lstStyle/>
          <a:p>
            <a:pPr lvl="0">
              <a:lnSpc>
                <a:spcPct val="90000"/>
              </a:lnSpc>
            </a:pPr>
            <a:r>
              <a:rPr lang="en-US" sz="1000" b="1" dirty="0"/>
              <a:t>MEC Mining. Australia.</a:t>
            </a:r>
          </a:p>
          <a:p>
            <a:pPr lvl="0">
              <a:lnSpc>
                <a:spcPct val="90000"/>
              </a:lnSpc>
            </a:pPr>
            <a:r>
              <a:rPr lang="en-US" sz="1000" b="1" dirty="0"/>
              <a:t>Open pit mining and civil engineering</a:t>
            </a:r>
            <a:endParaRPr lang="es-NI" sz="1000" b="1" dirty="0"/>
          </a:p>
        </p:txBody>
      </p:sp>
      <p:pic>
        <p:nvPicPr>
          <p:cNvPr id="3" name="Picture 2"/>
          <p:cNvPicPr>
            <a:picLocks noChangeAspect="1"/>
          </p:cNvPicPr>
          <p:nvPr/>
        </p:nvPicPr>
        <p:blipFill>
          <a:blip r:embed="rId13" cstate="print"/>
          <a:stretch>
            <a:fillRect/>
          </a:stretch>
        </p:blipFill>
        <p:spPr>
          <a:xfrm>
            <a:off x="5652120" y="2794413"/>
            <a:ext cx="1224136" cy="922620"/>
          </a:xfrm>
          <a:prstGeom prst="rect">
            <a:avLst/>
          </a:prstGeom>
        </p:spPr>
      </p:pic>
      <p:pic>
        <p:nvPicPr>
          <p:cNvPr id="6" name="Picture 5"/>
          <p:cNvPicPr>
            <a:picLocks noChangeAspect="1"/>
          </p:cNvPicPr>
          <p:nvPr/>
        </p:nvPicPr>
        <p:blipFill>
          <a:blip r:embed="rId14" cstate="print"/>
          <a:stretch>
            <a:fillRect/>
          </a:stretch>
        </p:blipFill>
        <p:spPr>
          <a:xfrm>
            <a:off x="5711020" y="4007282"/>
            <a:ext cx="1165236" cy="458410"/>
          </a:xfrm>
          <a:prstGeom prst="rect">
            <a:avLst/>
          </a:prstGeom>
        </p:spPr>
      </p:pic>
      <p:sp>
        <p:nvSpPr>
          <p:cNvPr id="22" name="21 Rectángulo"/>
          <p:cNvSpPr/>
          <p:nvPr/>
        </p:nvSpPr>
        <p:spPr>
          <a:xfrm>
            <a:off x="7092280" y="5906272"/>
            <a:ext cx="1872208" cy="674012"/>
          </a:xfrm>
          <a:prstGeom prst="rect">
            <a:avLst/>
          </a:prstGeom>
        </p:spPr>
        <p:txBody>
          <a:bodyPr wrap="square" lIns="91421" tIns="45711" rIns="91421" bIns="45711">
            <a:spAutoFit/>
          </a:bodyPr>
          <a:lstStyle/>
          <a:p>
            <a:pPr defTabSz="755494">
              <a:lnSpc>
                <a:spcPct val="90000"/>
              </a:lnSpc>
              <a:spcBef>
                <a:spcPct val="0"/>
              </a:spcBef>
              <a:spcAft>
                <a:spcPct val="35000"/>
              </a:spcAft>
            </a:pPr>
            <a:r>
              <a:rPr lang="es-MX" sz="1400" b="1" dirty="0" smtClean="0"/>
              <a:t>.. </a:t>
            </a:r>
            <a:r>
              <a:rPr lang="es-MX" sz="1400" b="1" dirty="0" err="1"/>
              <a:t>Ò</a:t>
            </a:r>
            <a:r>
              <a:rPr lang="es-MX" sz="1400" b="1" dirty="0" err="1" smtClean="0"/>
              <a:t>ther</a:t>
            </a:r>
            <a:r>
              <a:rPr lang="es-MX" sz="1400" b="1" dirty="0" smtClean="0"/>
              <a:t> </a:t>
            </a:r>
            <a:r>
              <a:rPr lang="es-MX" sz="1400" b="1" dirty="0" err="1"/>
              <a:t>investors</a:t>
            </a:r>
            <a:r>
              <a:rPr lang="es-MX" sz="1400" b="1" dirty="0"/>
              <a:t> </a:t>
            </a:r>
            <a:r>
              <a:rPr lang="es-MX" sz="1400" b="1" dirty="0" err="1"/>
              <a:t>when</a:t>
            </a:r>
            <a:r>
              <a:rPr lang="es-MX" sz="1400" b="1" dirty="0"/>
              <a:t> </a:t>
            </a:r>
            <a:r>
              <a:rPr lang="es-MX" sz="1400" b="1" dirty="0" err="1"/>
              <a:t>feasibility</a:t>
            </a:r>
            <a:r>
              <a:rPr lang="es-MX" sz="1400" b="1" dirty="0"/>
              <a:t> </a:t>
            </a:r>
            <a:r>
              <a:rPr lang="es-MX" sz="1400" b="1" dirty="0" err="1"/>
              <a:t>studies</a:t>
            </a:r>
            <a:r>
              <a:rPr lang="es-MX" sz="1400" b="1" dirty="0"/>
              <a:t> are </a:t>
            </a:r>
            <a:r>
              <a:rPr lang="es-MX" sz="1400" b="1" dirty="0" err="1"/>
              <a:t>concluded</a:t>
            </a:r>
            <a:endParaRPr lang="es-NI" sz="1400" b="1" dirty="0"/>
          </a:p>
        </p:txBody>
      </p:sp>
      <p:graphicFrame>
        <p:nvGraphicFramePr>
          <p:cNvPr id="24" name="23 Diagrama"/>
          <p:cNvGraphicFramePr/>
          <p:nvPr>
            <p:extLst>
              <p:ext uri="{D42A27DB-BD31-4B8C-83A1-F6EECF244321}">
                <p14:modId xmlns:p14="http://schemas.microsoft.com/office/powerpoint/2010/main" val="1196026082"/>
              </p:ext>
            </p:extLst>
          </p:nvPr>
        </p:nvGraphicFramePr>
        <p:xfrm>
          <a:off x="971600" y="5949280"/>
          <a:ext cx="6120680" cy="79208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7" name="TextBox 6"/>
          <p:cNvSpPr txBox="1"/>
          <p:nvPr/>
        </p:nvSpPr>
        <p:spPr>
          <a:xfrm>
            <a:off x="72008" y="5738696"/>
            <a:ext cx="1600623" cy="369332"/>
          </a:xfrm>
          <a:prstGeom prst="rect">
            <a:avLst/>
          </a:prstGeom>
          <a:noFill/>
        </p:spPr>
        <p:txBody>
          <a:bodyPr wrap="square" rtlCol="0">
            <a:spAutoFit/>
          </a:bodyPr>
          <a:lstStyle/>
          <a:p>
            <a:r>
              <a:rPr lang="en-US" dirty="0" smtClean="0"/>
              <a:t>INVESTORS:</a:t>
            </a:r>
            <a:endParaRPr lang="en-IE" dirty="0"/>
          </a:p>
        </p:txBody>
      </p:sp>
    </p:spTree>
    <p:extLst>
      <p:ext uri="{BB962C8B-B14F-4D97-AF65-F5344CB8AC3E}">
        <p14:creationId xmlns:p14="http://schemas.microsoft.com/office/powerpoint/2010/main" val="635184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44624"/>
            <a:ext cx="8928992" cy="936104"/>
          </a:xfrm>
        </p:spPr>
        <p:txBody>
          <a:bodyPr>
            <a:noAutofit/>
          </a:bodyPr>
          <a:lstStyle/>
          <a:p>
            <a:r>
              <a:rPr lang="es-ES" sz="2000" b="1" dirty="0" err="1">
                <a:solidFill>
                  <a:srgbClr val="0070C0"/>
                </a:solidFill>
              </a:rPr>
              <a:t>From</a:t>
            </a:r>
            <a:r>
              <a:rPr lang="es-ES" sz="2000" b="1" dirty="0">
                <a:solidFill>
                  <a:srgbClr val="0070C0"/>
                </a:solidFill>
              </a:rPr>
              <a:t> </a:t>
            </a:r>
            <a:r>
              <a:rPr lang="es-ES" sz="2000" b="1" i="1" dirty="0" err="1">
                <a:solidFill>
                  <a:srgbClr val="0070C0"/>
                </a:solidFill>
              </a:rPr>
              <a:t>Financial</a:t>
            </a:r>
            <a:r>
              <a:rPr lang="es-ES" sz="2000" b="1" i="1" dirty="0">
                <a:solidFill>
                  <a:srgbClr val="0070C0"/>
                </a:solidFill>
              </a:rPr>
              <a:t> Times</a:t>
            </a:r>
            <a:r>
              <a:rPr lang="es-ES" sz="2000" b="1" dirty="0">
                <a:solidFill>
                  <a:srgbClr val="0070C0"/>
                </a:solidFill>
              </a:rPr>
              <a:t>:</a:t>
            </a:r>
            <a:br>
              <a:rPr lang="es-ES" sz="2000" b="1" dirty="0">
                <a:solidFill>
                  <a:srgbClr val="0070C0"/>
                </a:solidFill>
              </a:rPr>
            </a:br>
            <a:r>
              <a:rPr lang="es-ES" sz="2000" b="1" dirty="0">
                <a:solidFill>
                  <a:srgbClr val="0070C0"/>
                </a:solidFill>
              </a:rPr>
              <a:t>“</a:t>
            </a:r>
            <a:r>
              <a:rPr lang="es-NI" sz="2000" b="1" dirty="0" err="1">
                <a:solidFill>
                  <a:srgbClr val="0070C0"/>
                </a:solidFill>
              </a:rPr>
              <a:t>Public</a:t>
            </a:r>
            <a:r>
              <a:rPr lang="es-NI" sz="2000" b="1" dirty="0">
                <a:solidFill>
                  <a:srgbClr val="0070C0"/>
                </a:solidFill>
              </a:rPr>
              <a:t> </a:t>
            </a:r>
            <a:r>
              <a:rPr lang="es-NI" sz="2000" b="1" dirty="0" err="1">
                <a:solidFill>
                  <a:srgbClr val="0070C0"/>
                </a:solidFill>
              </a:rPr>
              <a:t>face</a:t>
            </a:r>
            <a:r>
              <a:rPr lang="es-NI" sz="2000" b="1" dirty="0">
                <a:solidFill>
                  <a:srgbClr val="0070C0"/>
                </a:solidFill>
              </a:rPr>
              <a:t> of $40bn </a:t>
            </a:r>
            <a:r>
              <a:rPr lang="es-NI" sz="2000" b="1" dirty="0" err="1">
                <a:solidFill>
                  <a:srgbClr val="0070C0"/>
                </a:solidFill>
              </a:rPr>
              <a:t>project</a:t>
            </a:r>
            <a:r>
              <a:rPr lang="es-NI" sz="2000" b="1" dirty="0">
                <a:solidFill>
                  <a:srgbClr val="0070C0"/>
                </a:solidFill>
              </a:rPr>
              <a:t> </a:t>
            </a:r>
            <a:r>
              <a:rPr lang="es-NI" sz="2000" b="1" dirty="0" err="1">
                <a:solidFill>
                  <a:srgbClr val="0070C0"/>
                </a:solidFill>
              </a:rPr>
              <a:t>to</a:t>
            </a:r>
            <a:r>
              <a:rPr lang="es-NI" sz="2000" b="1" dirty="0">
                <a:solidFill>
                  <a:srgbClr val="0070C0"/>
                </a:solidFill>
              </a:rPr>
              <a:t> </a:t>
            </a:r>
            <a:r>
              <a:rPr lang="es-NI" sz="2000" b="1" dirty="0" err="1">
                <a:solidFill>
                  <a:srgbClr val="0070C0"/>
                </a:solidFill>
              </a:rPr>
              <a:t>boost</a:t>
            </a:r>
            <a:r>
              <a:rPr lang="es-NI" sz="2000" b="1" dirty="0">
                <a:solidFill>
                  <a:srgbClr val="0070C0"/>
                </a:solidFill>
              </a:rPr>
              <a:t> China-</a:t>
            </a:r>
            <a:r>
              <a:rPr lang="es-NI" sz="2000" b="1" dirty="0" err="1">
                <a:solidFill>
                  <a:srgbClr val="0070C0"/>
                </a:solidFill>
              </a:rPr>
              <a:t>Latin</a:t>
            </a:r>
            <a:r>
              <a:rPr lang="es-NI" sz="2000" b="1" dirty="0">
                <a:solidFill>
                  <a:srgbClr val="0070C0"/>
                </a:solidFill>
              </a:rPr>
              <a:t> </a:t>
            </a:r>
            <a:r>
              <a:rPr lang="es-NI" sz="2000" b="1" dirty="0" err="1">
                <a:solidFill>
                  <a:srgbClr val="0070C0"/>
                </a:solidFill>
              </a:rPr>
              <a:t>America</a:t>
            </a:r>
            <a:r>
              <a:rPr lang="es-NI" sz="2000" b="1" dirty="0">
                <a:solidFill>
                  <a:srgbClr val="0070C0"/>
                </a:solidFill>
              </a:rPr>
              <a:t> links”</a:t>
            </a:r>
            <a:endParaRPr lang="es-ES" sz="2000" dirty="0">
              <a:solidFill>
                <a:srgbClr val="0070C0"/>
              </a:solidFill>
            </a:endParaRPr>
          </a:p>
        </p:txBody>
      </p:sp>
      <p:pic>
        <p:nvPicPr>
          <p:cNvPr id="3" name="2 Imagen" descr="Financial times.jpg"/>
          <p:cNvPicPr>
            <a:picLocks noChangeAspect="1"/>
          </p:cNvPicPr>
          <p:nvPr/>
        </p:nvPicPr>
        <p:blipFill>
          <a:blip r:embed="rId2" cstate="print"/>
          <a:stretch>
            <a:fillRect/>
          </a:stretch>
        </p:blipFill>
        <p:spPr>
          <a:xfrm>
            <a:off x="34193" y="1052736"/>
            <a:ext cx="4969856" cy="550025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4" name="3 Rectángulo"/>
          <p:cNvSpPr/>
          <p:nvPr/>
        </p:nvSpPr>
        <p:spPr>
          <a:xfrm>
            <a:off x="5004048" y="2332038"/>
            <a:ext cx="4049490" cy="1169533"/>
          </a:xfrm>
          <a:prstGeom prst="rect">
            <a:avLst/>
          </a:prstGeom>
          <a:solidFill>
            <a:schemeClr val="accent6">
              <a:lumMod val="20000"/>
              <a:lumOff val="80000"/>
            </a:schemeClr>
          </a:solidFill>
        </p:spPr>
        <p:txBody>
          <a:bodyPr wrap="square" lIns="91421" tIns="45711" rIns="91421" bIns="45711">
            <a:spAutoFit/>
          </a:bodyPr>
          <a:lstStyle/>
          <a:p>
            <a:pPr algn="just"/>
            <a:r>
              <a:rPr lang="en-US" sz="1400" dirty="0">
                <a:cs typeface="Times New Roman" pitchFamily="18" charset="0"/>
              </a:rPr>
              <a:t>"It is one of the largest infrastructure projects in the world. T</a:t>
            </a:r>
            <a:r>
              <a:rPr lang="en-US" sz="1400" b="1" dirty="0">
                <a:cs typeface="Times New Roman" pitchFamily="18" charset="0"/>
              </a:rPr>
              <a:t>he feasibility study alone is set to cost $900 million. </a:t>
            </a:r>
            <a:r>
              <a:rPr lang="en-US" sz="1400" dirty="0">
                <a:cs typeface="Times New Roman" pitchFamily="18" charset="0"/>
              </a:rPr>
              <a:t>And when complete, the Nicaragua Canal should lower transport costs for shipping oil from Latin America to China. "</a:t>
            </a:r>
            <a:endParaRPr lang="es-ES" sz="1400" dirty="0">
              <a:cs typeface="Times New Roman" pitchFamily="18" charset="0"/>
            </a:endParaRPr>
          </a:p>
        </p:txBody>
      </p:sp>
      <p:sp>
        <p:nvSpPr>
          <p:cNvPr id="5" name="4 Rectángulo"/>
          <p:cNvSpPr/>
          <p:nvPr/>
        </p:nvSpPr>
        <p:spPr>
          <a:xfrm>
            <a:off x="5004048" y="4133398"/>
            <a:ext cx="4031488" cy="1600420"/>
          </a:xfrm>
          <a:prstGeom prst="rect">
            <a:avLst/>
          </a:prstGeom>
          <a:solidFill>
            <a:schemeClr val="accent6">
              <a:lumMod val="20000"/>
              <a:lumOff val="80000"/>
            </a:schemeClr>
          </a:solidFill>
        </p:spPr>
        <p:txBody>
          <a:bodyPr wrap="square" lIns="91421" tIns="45711" rIns="91421" bIns="45711">
            <a:spAutoFit/>
          </a:bodyPr>
          <a:lstStyle/>
          <a:p>
            <a:pPr algn="just">
              <a:spcBef>
                <a:spcPct val="20000"/>
              </a:spcBef>
            </a:pPr>
            <a:r>
              <a:rPr lang="en-US" sz="1400" dirty="0">
                <a:cs typeface="Times New Roman" pitchFamily="18" charset="0"/>
              </a:rPr>
              <a:t>"Right now, 4,000 people, including staff McKinsey, British environmental consultancy ERC the law firm from USA, Kirkland, and research institutes belonging to the CRC, are working on the feasibility study. Mr. Wang said that HKND could cover with its own funds, the operating cost even before the start of construction, scheduled for late 2014 "</a:t>
            </a:r>
            <a:endParaRPr lang="es-ES" sz="1400" dirty="0">
              <a:cs typeface="Times New Roman" pitchFamily="18" charset="0"/>
            </a:endParaRPr>
          </a:p>
        </p:txBody>
      </p:sp>
      <p:sp>
        <p:nvSpPr>
          <p:cNvPr id="7" name="6 Marcador de número de diapositiva"/>
          <p:cNvSpPr>
            <a:spLocks noGrp="1"/>
          </p:cNvSpPr>
          <p:nvPr>
            <p:ph type="sldNum" sz="quarter" idx="12"/>
          </p:nvPr>
        </p:nvSpPr>
        <p:spPr/>
        <p:txBody>
          <a:bodyPr/>
          <a:lstStyle/>
          <a:p>
            <a:fld id="{2776852B-1AE8-48F9-84C8-E0E6299CAD5C}" type="slidenum">
              <a:rPr lang="es-ES" smtClean="0"/>
              <a:pPr/>
              <a:t>66</a:t>
            </a:fld>
            <a:endParaRPr lang="es-ES"/>
          </a:p>
        </p:txBody>
      </p:sp>
    </p:spTree>
    <p:extLst>
      <p:ext uri="{BB962C8B-B14F-4D97-AF65-F5344CB8AC3E}">
        <p14:creationId xmlns:p14="http://schemas.microsoft.com/office/powerpoint/2010/main" val="24010770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1" y="332656"/>
            <a:ext cx="4680455" cy="263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4821772" y="1220559"/>
            <a:ext cx="4214723"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chemeClr val="dk1"/>
                </a:solidFill>
              </a:rPr>
              <a:t>"It doesn't matter where industries are located because this canal is connecting East and West. It's definitely commercially viable; otherwise we wouldn't be investing in it."</a:t>
            </a:r>
          </a:p>
        </p:txBody>
      </p:sp>
      <p:sp>
        <p:nvSpPr>
          <p:cNvPr id="7" name="6 Rectángulo"/>
          <p:cNvSpPr/>
          <p:nvPr/>
        </p:nvSpPr>
        <p:spPr>
          <a:xfrm>
            <a:off x="4821772" y="133865"/>
            <a:ext cx="4214724"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smtClean="0"/>
              <a:t>"Ninety percent of world trade is by sea. Shipping is cheaper and more convenient than transport by rail.</a:t>
            </a:r>
            <a:endParaRPr lang="en-US" dirty="0"/>
          </a:p>
        </p:txBody>
      </p:sp>
      <p:sp>
        <p:nvSpPr>
          <p:cNvPr id="9" name="8 Rectángulo"/>
          <p:cNvSpPr/>
          <p:nvPr/>
        </p:nvSpPr>
        <p:spPr>
          <a:xfrm>
            <a:off x="111614" y="3068960"/>
            <a:ext cx="4316370"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b="1" dirty="0">
                <a:solidFill>
                  <a:schemeClr val="dk1"/>
                </a:solidFill>
              </a:rPr>
              <a:t>"I thought this country really needed this canal. Nicaragua is a beautiful country with a long history and rich culture, but many people there live in poverty.</a:t>
            </a:r>
          </a:p>
          <a:p>
            <a:endParaRPr lang="en-US" sz="2000" b="1" dirty="0">
              <a:solidFill>
                <a:schemeClr val="dk1"/>
              </a:solidFill>
            </a:endParaRPr>
          </a:p>
          <a:p>
            <a:r>
              <a:rPr lang="en-US" sz="2000" b="1" dirty="0">
                <a:solidFill>
                  <a:schemeClr val="dk1"/>
                </a:solidFill>
              </a:rPr>
              <a:t>If the canal can be built successfully, it will transform the economy and people's lives."</a:t>
            </a:r>
            <a:endParaRPr lang="es-NI" sz="2000" b="1" dirty="0">
              <a:solidFill>
                <a:schemeClr val="dk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156" y="4221088"/>
            <a:ext cx="4687844" cy="26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p:nvPr/>
        </p:nvSpPr>
        <p:spPr>
          <a:xfrm>
            <a:off x="4821771" y="2804735"/>
            <a:ext cx="4214723"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chemeClr val="dk1"/>
                </a:solidFill>
              </a:rPr>
              <a:t>"We are in talks with local people, even opponents of the plan. We want to produce a thorough report but that takes time.</a:t>
            </a:r>
          </a:p>
        </p:txBody>
      </p:sp>
      <p:sp>
        <p:nvSpPr>
          <p:cNvPr id="12" name="11 CuadroTexto"/>
          <p:cNvSpPr txBox="1"/>
          <p:nvPr/>
        </p:nvSpPr>
        <p:spPr>
          <a:xfrm>
            <a:off x="755576" y="6279703"/>
            <a:ext cx="3240360" cy="584775"/>
          </a:xfrm>
          <a:prstGeom prst="rect">
            <a:avLst/>
          </a:prstGeom>
          <a:noFill/>
        </p:spPr>
        <p:txBody>
          <a:bodyPr wrap="square" rtlCol="0">
            <a:spAutoFit/>
          </a:bodyPr>
          <a:lstStyle/>
          <a:p>
            <a:pPr algn="ctr"/>
            <a:r>
              <a:rPr lang="es-NI" sz="1600" b="1" dirty="0" smtClean="0"/>
              <a:t>Wang </a:t>
            </a:r>
            <a:r>
              <a:rPr lang="es-NI" sz="1600" b="1" dirty="0" err="1" smtClean="0"/>
              <a:t>Jing</a:t>
            </a:r>
            <a:r>
              <a:rPr lang="es-NI" sz="1600" b="1" dirty="0" smtClean="0"/>
              <a:t> </a:t>
            </a:r>
            <a:r>
              <a:rPr lang="es-NI" sz="1600" b="1" dirty="0" err="1" smtClean="0"/>
              <a:t>for</a:t>
            </a:r>
            <a:r>
              <a:rPr lang="es-NI" sz="1600" b="1" dirty="0" smtClean="0"/>
              <a:t> BBC News </a:t>
            </a:r>
          </a:p>
          <a:p>
            <a:pPr algn="ctr"/>
            <a:r>
              <a:rPr lang="es-NI" sz="1600" b="1" dirty="0" err="1" smtClean="0"/>
              <a:t>March</a:t>
            </a:r>
            <a:r>
              <a:rPr lang="es-NI" sz="1600" b="1" dirty="0" smtClean="0"/>
              <a:t> 18th, 2015</a:t>
            </a:r>
            <a:endParaRPr lang="es-NI" sz="1600" b="1" dirty="0"/>
          </a:p>
        </p:txBody>
      </p:sp>
    </p:spTree>
    <p:extLst>
      <p:ext uri="{BB962C8B-B14F-4D97-AF65-F5344CB8AC3E}">
        <p14:creationId xmlns:p14="http://schemas.microsoft.com/office/powerpoint/2010/main" val="7609372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Grupo"/>
          <p:cNvGrpSpPr/>
          <p:nvPr/>
        </p:nvGrpSpPr>
        <p:grpSpPr>
          <a:xfrm>
            <a:off x="1234118" y="-2"/>
            <a:ext cx="6722258" cy="6840000"/>
            <a:chOff x="1210871" y="-2"/>
            <a:chExt cx="6722258" cy="6840000"/>
          </a:xfrm>
        </p:grpSpPr>
        <p:pic>
          <p:nvPicPr>
            <p:cNvPr id="1026" name="Picture 2"/>
            <p:cNvPicPr>
              <a:picLocks noChangeAspect="1" noChangeArrowheads="1"/>
            </p:cNvPicPr>
            <p:nvPr/>
          </p:nvPicPr>
          <p:blipFill>
            <a:blip r:embed="rId2" cstate="print"/>
            <a:srcRect l="18500" r="20076"/>
            <a:stretch>
              <a:fillRect/>
            </a:stretch>
          </p:blipFill>
          <p:spPr bwMode="auto">
            <a:xfrm>
              <a:off x="1210871" y="-2"/>
              <a:ext cx="6722258" cy="6840000"/>
            </a:xfrm>
            <a:prstGeom prst="rect">
              <a:avLst/>
            </a:prstGeom>
            <a:noFill/>
            <a:ln w="9525">
              <a:noFill/>
              <a:miter lim="800000"/>
              <a:headEnd/>
              <a:tailEnd/>
            </a:ln>
          </p:spPr>
        </p:pic>
        <p:sp>
          <p:nvSpPr>
            <p:cNvPr id="2" name="1 Rectángulo"/>
            <p:cNvSpPr/>
            <p:nvPr/>
          </p:nvSpPr>
          <p:spPr>
            <a:xfrm>
              <a:off x="1331640" y="3068959"/>
              <a:ext cx="2808312" cy="846000"/>
            </a:xfrm>
            <a:prstGeom prst="rect">
              <a:avLst/>
            </a:prstGeom>
            <a:solidFill>
              <a:schemeClr val="bg1"/>
            </a:solidFill>
          </p:spPr>
          <p:txBody>
            <a:bodyPr wrap="square">
              <a:spAutoFit/>
            </a:bodyPr>
            <a:lstStyle/>
            <a:p>
              <a:r>
                <a:rPr lang="es-NI" sz="2400" dirty="0"/>
                <a:t>Maersk Line apoya el Canal de Nicaragua</a:t>
              </a:r>
            </a:p>
          </p:txBody>
        </p:sp>
      </p:grpSp>
      <p:sp>
        <p:nvSpPr>
          <p:cNvPr id="4" name="3 Rectángulo"/>
          <p:cNvSpPr/>
          <p:nvPr/>
        </p:nvSpPr>
        <p:spPr>
          <a:xfrm>
            <a:off x="202759" y="5238923"/>
            <a:ext cx="8784976"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smtClean="0"/>
              <a:t>“</a:t>
            </a:r>
            <a:r>
              <a:rPr lang="es-NI" sz="1600" i="1" dirty="0" err="1" smtClean="0"/>
              <a:t>Building</a:t>
            </a:r>
            <a:r>
              <a:rPr lang="es-NI" sz="1600" i="1" dirty="0" smtClean="0"/>
              <a:t> a Nicaragua Canal </a:t>
            </a:r>
            <a:r>
              <a:rPr lang="es-NI" sz="1600" i="1" dirty="0" err="1" smtClean="0"/>
              <a:t>seems</a:t>
            </a:r>
            <a:r>
              <a:rPr lang="es-NI" sz="1600" i="1" dirty="0" smtClean="0"/>
              <a:t> </a:t>
            </a:r>
            <a:r>
              <a:rPr lang="es-NI" sz="1600" i="1" dirty="0" err="1" smtClean="0"/>
              <a:t>to</a:t>
            </a:r>
            <a:r>
              <a:rPr lang="es-NI" sz="1600" i="1" dirty="0" smtClean="0"/>
              <a:t> </a:t>
            </a:r>
            <a:r>
              <a:rPr lang="es-NI" sz="1600" i="1" dirty="0" err="1" smtClean="0"/>
              <a:t>make</a:t>
            </a:r>
            <a:r>
              <a:rPr lang="es-NI" sz="1600" i="1" dirty="0" smtClean="0"/>
              <a:t> </a:t>
            </a:r>
            <a:r>
              <a:rPr lang="es-NI" sz="1600" i="1" dirty="0" err="1" smtClean="0"/>
              <a:t>sense</a:t>
            </a:r>
            <a:r>
              <a:rPr lang="es-NI" sz="1600" i="1" dirty="0" smtClean="0"/>
              <a:t>. </a:t>
            </a:r>
            <a:r>
              <a:rPr lang="es-NI" sz="1600" i="1" dirty="0" err="1" smtClean="0"/>
              <a:t>The</a:t>
            </a:r>
            <a:r>
              <a:rPr lang="es-NI" sz="1600" i="1" dirty="0" smtClean="0"/>
              <a:t> Canal </a:t>
            </a:r>
            <a:r>
              <a:rPr lang="es-NI" sz="1600" i="1" dirty="0" err="1" smtClean="0"/>
              <a:t>is</a:t>
            </a:r>
            <a:r>
              <a:rPr lang="es-NI" sz="1600" i="1" dirty="0" smtClean="0"/>
              <a:t> </a:t>
            </a:r>
            <a:r>
              <a:rPr lang="es-NI" sz="1600" i="1" dirty="0" err="1" smtClean="0"/>
              <a:t>projected</a:t>
            </a:r>
            <a:r>
              <a:rPr lang="es-NI" sz="1600" i="1" dirty="0" smtClean="0"/>
              <a:t> </a:t>
            </a:r>
            <a:r>
              <a:rPr lang="es-NI" sz="1600" i="1" dirty="0" err="1" smtClean="0"/>
              <a:t>to</a:t>
            </a:r>
            <a:r>
              <a:rPr lang="es-NI" sz="1600" i="1" dirty="0" smtClean="0"/>
              <a:t> </a:t>
            </a:r>
            <a:r>
              <a:rPr lang="es-NI" sz="1600" i="1" dirty="0" err="1" smtClean="0"/>
              <a:t>have</a:t>
            </a:r>
            <a:r>
              <a:rPr lang="es-NI" sz="1600" i="1" dirty="0" smtClean="0"/>
              <a:t> </a:t>
            </a:r>
            <a:r>
              <a:rPr lang="es-NI" sz="1600" i="1" dirty="0" err="1" smtClean="0"/>
              <a:t>room</a:t>
            </a:r>
            <a:r>
              <a:rPr lang="es-NI" sz="1600" i="1" dirty="0" smtClean="0"/>
              <a:t> </a:t>
            </a:r>
            <a:r>
              <a:rPr lang="es-NI" sz="1600" i="1" dirty="0" err="1" smtClean="0"/>
              <a:t>for</a:t>
            </a:r>
            <a:r>
              <a:rPr lang="es-NI" sz="1600" i="1" dirty="0" smtClean="0"/>
              <a:t> </a:t>
            </a:r>
            <a:r>
              <a:rPr lang="es-NI" sz="1600" i="1" dirty="0" err="1" smtClean="0"/>
              <a:t>the</a:t>
            </a:r>
            <a:r>
              <a:rPr lang="es-NI" sz="1600" i="1" dirty="0" smtClean="0"/>
              <a:t> </a:t>
            </a:r>
            <a:r>
              <a:rPr lang="es-NI" sz="1600" i="1" dirty="0" err="1" smtClean="0"/>
              <a:t>biggest</a:t>
            </a:r>
            <a:r>
              <a:rPr lang="es-NI" sz="1600" i="1" dirty="0" smtClean="0"/>
              <a:t> </a:t>
            </a:r>
            <a:r>
              <a:rPr lang="es-NI" sz="1600" i="1" dirty="0" err="1" smtClean="0"/>
              <a:t>ships</a:t>
            </a:r>
            <a:r>
              <a:rPr lang="es-NI" sz="1600" i="1" dirty="0" smtClean="0"/>
              <a:t>, </a:t>
            </a:r>
            <a:r>
              <a:rPr lang="es-NI" sz="1600" i="1" dirty="0" err="1" smtClean="0"/>
              <a:t>while</a:t>
            </a:r>
            <a:r>
              <a:rPr lang="es-NI" sz="1600" i="1" dirty="0" smtClean="0"/>
              <a:t> </a:t>
            </a:r>
            <a:r>
              <a:rPr lang="es-NI" sz="1600" i="1" dirty="0" err="1" smtClean="0"/>
              <a:t>also</a:t>
            </a:r>
            <a:r>
              <a:rPr lang="es-NI" sz="1600" i="1" dirty="0" smtClean="0"/>
              <a:t> </a:t>
            </a:r>
            <a:r>
              <a:rPr lang="es-NI" sz="1600" i="1" dirty="0" err="1" smtClean="0"/>
              <a:t>saving</a:t>
            </a:r>
            <a:r>
              <a:rPr lang="es-NI" sz="1600" i="1" dirty="0" smtClean="0"/>
              <a:t> 800 </a:t>
            </a:r>
            <a:r>
              <a:rPr lang="es-NI" sz="1600" i="1" dirty="0" err="1" smtClean="0"/>
              <a:t>kilometers</a:t>
            </a:r>
            <a:r>
              <a:rPr lang="es-NI" sz="1600" i="1" dirty="0" smtClean="0"/>
              <a:t> </a:t>
            </a:r>
            <a:r>
              <a:rPr lang="es-NI" sz="1600" i="1" dirty="0" err="1" smtClean="0"/>
              <a:t>on</a:t>
            </a:r>
            <a:r>
              <a:rPr lang="es-NI" sz="1600" i="1" dirty="0" smtClean="0"/>
              <a:t> a </a:t>
            </a:r>
            <a:r>
              <a:rPr lang="es-NI" sz="1600" i="1" dirty="0" err="1" smtClean="0"/>
              <a:t>journey</a:t>
            </a:r>
            <a:r>
              <a:rPr lang="es-NI" sz="1600" i="1" dirty="0" smtClean="0"/>
              <a:t> </a:t>
            </a:r>
            <a:r>
              <a:rPr lang="es-NI" sz="1600" i="1" dirty="0" err="1" smtClean="0"/>
              <a:t>from</a:t>
            </a:r>
            <a:r>
              <a:rPr lang="es-NI" sz="1600" i="1" dirty="0" smtClean="0"/>
              <a:t> New </a:t>
            </a:r>
            <a:r>
              <a:rPr lang="es-NI" sz="1600" i="1" dirty="0" err="1" smtClean="0"/>
              <a:t>Yor</a:t>
            </a:r>
            <a:r>
              <a:rPr lang="es-NI" sz="1600" i="1" dirty="0" smtClean="0"/>
              <a:t> </a:t>
            </a:r>
            <a:r>
              <a:rPr lang="es-NI" sz="1600" i="1" dirty="0" err="1" smtClean="0"/>
              <a:t>to</a:t>
            </a:r>
            <a:r>
              <a:rPr lang="es-NI" sz="1600" i="1" dirty="0" smtClean="0"/>
              <a:t> Los </a:t>
            </a:r>
            <a:r>
              <a:rPr lang="es-NI" sz="1600" i="1" dirty="0" err="1" smtClean="0"/>
              <a:t>Alngeles</a:t>
            </a:r>
            <a:r>
              <a:rPr lang="es-NI" sz="1600" i="1" dirty="0" smtClean="0"/>
              <a:t>. </a:t>
            </a:r>
            <a:r>
              <a:rPr lang="es-NI" sz="1600" i="1" dirty="0" err="1" smtClean="0"/>
              <a:t>We</a:t>
            </a:r>
            <a:r>
              <a:rPr lang="es-NI" sz="1600" i="1" dirty="0" smtClean="0"/>
              <a:t> </a:t>
            </a:r>
            <a:r>
              <a:rPr lang="es-NI" sz="1600" i="1" dirty="0" err="1" smtClean="0"/>
              <a:t>generally</a:t>
            </a:r>
            <a:r>
              <a:rPr lang="es-NI" sz="1600" i="1" dirty="0" smtClean="0"/>
              <a:t> </a:t>
            </a:r>
            <a:r>
              <a:rPr lang="es-NI" sz="1600" i="1" dirty="0" err="1" smtClean="0"/>
              <a:t>support</a:t>
            </a:r>
            <a:r>
              <a:rPr lang="es-NI" sz="1600" i="1" dirty="0" smtClean="0"/>
              <a:t> </a:t>
            </a:r>
            <a:r>
              <a:rPr lang="es-NI" sz="1600" i="1" dirty="0" err="1" smtClean="0"/>
              <a:t>infraestructure</a:t>
            </a:r>
            <a:r>
              <a:rPr lang="es-NI" sz="1600" i="1" dirty="0" smtClean="0"/>
              <a:t> </a:t>
            </a:r>
            <a:r>
              <a:rPr lang="es-NI" sz="1600" i="1" dirty="0" err="1" smtClean="0"/>
              <a:t>improvements</a:t>
            </a:r>
            <a:r>
              <a:rPr lang="es-NI" sz="1600" i="1" dirty="0" smtClean="0"/>
              <a:t>. </a:t>
            </a:r>
            <a:r>
              <a:rPr lang="es-NI" sz="1600" i="1" dirty="0" err="1" smtClean="0"/>
              <a:t>It</a:t>
            </a:r>
            <a:r>
              <a:rPr lang="es-NI" sz="1600" i="1" dirty="0" smtClean="0"/>
              <a:t> </a:t>
            </a:r>
            <a:r>
              <a:rPr lang="es-NI" sz="1600" i="1" dirty="0" err="1" smtClean="0"/>
              <a:t>brings</a:t>
            </a:r>
            <a:r>
              <a:rPr lang="es-NI" sz="1600" i="1" dirty="0" smtClean="0"/>
              <a:t> </a:t>
            </a:r>
            <a:r>
              <a:rPr lang="es-NI" sz="1600" i="1" dirty="0" err="1" smtClean="0"/>
              <a:t>opportunities</a:t>
            </a:r>
            <a:r>
              <a:rPr lang="es-NI" sz="1600" i="1" dirty="0" smtClean="0"/>
              <a:t> </a:t>
            </a:r>
            <a:r>
              <a:rPr lang="es-NI" sz="1600" i="1" dirty="0" err="1" smtClean="0"/>
              <a:t>for</a:t>
            </a:r>
            <a:r>
              <a:rPr lang="es-NI" sz="1600" i="1" dirty="0" smtClean="0"/>
              <a:t> </a:t>
            </a:r>
            <a:r>
              <a:rPr lang="en-US" sz="1600" i="1" dirty="0" smtClean="0"/>
              <a:t>transport</a:t>
            </a:r>
            <a:r>
              <a:rPr lang="en-US" sz="1600" i="1" dirty="0"/>
              <a:t>, and therefore trade. When we built container ships 20 years ago were scaled according to the Panama Canal, but, ships today are larger than 4,500 TEU that could fit into the larger ships then. Even after the Panama Canal expansion, larger ships can not fit there, "Keith </a:t>
            </a:r>
            <a:r>
              <a:rPr lang="en-US" sz="1600" i="1" dirty="0" err="1"/>
              <a:t>Svendsen</a:t>
            </a:r>
            <a:r>
              <a:rPr lang="en-US" sz="1600" i="1" dirty="0"/>
              <a:t>, Head of Operations at Maersk Line daily.</a:t>
            </a:r>
            <a:endParaRPr lang="en-US" sz="1600" dirty="0"/>
          </a:p>
        </p:txBody>
      </p:sp>
      <p:sp>
        <p:nvSpPr>
          <p:cNvPr id="5" name="4 CuadroTexto"/>
          <p:cNvSpPr txBox="1"/>
          <p:nvPr/>
        </p:nvSpPr>
        <p:spPr>
          <a:xfrm>
            <a:off x="5148064" y="1916832"/>
            <a:ext cx="2952328"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NI" dirty="0" smtClean="0"/>
              <a:t>«</a:t>
            </a:r>
            <a:r>
              <a:rPr lang="es-NI" dirty="0" err="1" smtClean="0"/>
              <a:t>The</a:t>
            </a:r>
            <a:r>
              <a:rPr lang="es-NI" dirty="0" smtClean="0"/>
              <a:t> </a:t>
            </a:r>
            <a:r>
              <a:rPr lang="es-NI" dirty="0" err="1" smtClean="0"/>
              <a:t>world´s</a:t>
            </a:r>
            <a:r>
              <a:rPr lang="es-NI" dirty="0" smtClean="0"/>
              <a:t> </a:t>
            </a:r>
            <a:r>
              <a:rPr lang="es-NI" dirty="0" err="1" smtClean="0"/>
              <a:t>largest</a:t>
            </a:r>
            <a:r>
              <a:rPr lang="es-NI" dirty="0" smtClean="0"/>
              <a:t> container </a:t>
            </a:r>
            <a:r>
              <a:rPr lang="es-NI" dirty="0" err="1" smtClean="0"/>
              <a:t>carrier</a:t>
            </a:r>
            <a:r>
              <a:rPr lang="es-NI" dirty="0" smtClean="0"/>
              <a:t> </a:t>
            </a:r>
            <a:r>
              <a:rPr lang="es-NI" dirty="0" err="1" smtClean="0"/>
              <a:t>Maersk</a:t>
            </a:r>
            <a:r>
              <a:rPr lang="es-NI" dirty="0" smtClean="0"/>
              <a:t> Line </a:t>
            </a:r>
            <a:r>
              <a:rPr lang="es-NI" dirty="0" err="1" smtClean="0"/>
              <a:t>believes</a:t>
            </a:r>
            <a:r>
              <a:rPr lang="es-NI" dirty="0" smtClean="0"/>
              <a:t> </a:t>
            </a:r>
            <a:r>
              <a:rPr lang="es-NI" dirty="0" err="1" smtClean="0"/>
              <a:t>it</a:t>
            </a:r>
            <a:r>
              <a:rPr lang="es-NI" dirty="0" smtClean="0"/>
              <a:t>, </a:t>
            </a:r>
            <a:r>
              <a:rPr lang="es-NI" dirty="0" err="1" smtClean="0"/>
              <a:t>makes</a:t>
            </a:r>
            <a:r>
              <a:rPr lang="es-NI" dirty="0" smtClean="0"/>
              <a:t> </a:t>
            </a:r>
            <a:r>
              <a:rPr lang="es-NI" dirty="0" err="1" smtClean="0"/>
              <a:t>good</a:t>
            </a:r>
            <a:r>
              <a:rPr lang="es-NI" dirty="0" smtClean="0"/>
              <a:t> </a:t>
            </a:r>
            <a:r>
              <a:rPr lang="es-NI" dirty="0" err="1" smtClean="0"/>
              <a:t>sense</a:t>
            </a:r>
            <a:r>
              <a:rPr lang="es-NI" dirty="0" smtClean="0"/>
              <a:t> </a:t>
            </a:r>
            <a:r>
              <a:rPr lang="es-NI" dirty="0" err="1" smtClean="0"/>
              <a:t>to</a:t>
            </a:r>
            <a:r>
              <a:rPr lang="es-NI" dirty="0" smtClean="0"/>
              <a:t> </a:t>
            </a:r>
            <a:r>
              <a:rPr lang="es-NI" dirty="0" err="1" smtClean="0"/>
              <a:t>construct</a:t>
            </a:r>
            <a:r>
              <a:rPr lang="es-NI" dirty="0" smtClean="0"/>
              <a:t> </a:t>
            </a:r>
            <a:r>
              <a:rPr lang="es-NI" dirty="0" err="1" smtClean="0"/>
              <a:t>an</a:t>
            </a:r>
            <a:r>
              <a:rPr lang="es-NI" dirty="0" smtClean="0"/>
              <a:t> </a:t>
            </a:r>
            <a:r>
              <a:rPr lang="es-NI" dirty="0" err="1" smtClean="0"/>
              <a:t>alternative</a:t>
            </a:r>
            <a:r>
              <a:rPr lang="es-NI" dirty="0" smtClean="0"/>
              <a:t> </a:t>
            </a:r>
            <a:r>
              <a:rPr lang="es-NI" dirty="0" err="1" smtClean="0"/>
              <a:t>to</a:t>
            </a:r>
            <a:r>
              <a:rPr lang="es-NI" dirty="0" smtClean="0"/>
              <a:t> </a:t>
            </a:r>
            <a:r>
              <a:rPr lang="es-NI" dirty="0" err="1" smtClean="0"/>
              <a:t>the</a:t>
            </a:r>
            <a:r>
              <a:rPr lang="es-NI" dirty="0" smtClean="0"/>
              <a:t> </a:t>
            </a:r>
            <a:r>
              <a:rPr lang="es-NI" dirty="0" err="1" smtClean="0"/>
              <a:t>Pnama</a:t>
            </a:r>
            <a:r>
              <a:rPr lang="es-NI" dirty="0" smtClean="0"/>
              <a:t> Canal </a:t>
            </a:r>
            <a:r>
              <a:rPr lang="es-NI" dirty="0" err="1" smtClean="0"/>
              <a:t>that</a:t>
            </a:r>
            <a:r>
              <a:rPr lang="es-NI" dirty="0" smtClean="0"/>
              <a:t> can </a:t>
            </a:r>
            <a:r>
              <a:rPr lang="es-NI" dirty="0" err="1" smtClean="0"/>
              <a:t>handle</a:t>
            </a:r>
            <a:r>
              <a:rPr lang="es-NI" dirty="0" smtClean="0"/>
              <a:t> </a:t>
            </a:r>
            <a:r>
              <a:rPr lang="es-NI" dirty="0" err="1" smtClean="0"/>
              <a:t>the</a:t>
            </a:r>
            <a:r>
              <a:rPr lang="es-NI" dirty="0" smtClean="0"/>
              <a:t> </a:t>
            </a:r>
            <a:r>
              <a:rPr lang="es-NI" dirty="0" err="1" smtClean="0"/>
              <a:t>biggest</a:t>
            </a:r>
            <a:r>
              <a:rPr lang="es-NI" dirty="0" smtClean="0"/>
              <a:t> container </a:t>
            </a:r>
            <a:r>
              <a:rPr lang="es-NI" dirty="0" err="1" smtClean="0"/>
              <a:t>ship</a:t>
            </a:r>
            <a:r>
              <a:rPr lang="es-NI" dirty="0" smtClean="0"/>
              <a:t>.»</a:t>
            </a:r>
            <a:endParaRPr lang="es-NI" dirty="0"/>
          </a:p>
        </p:txBody>
      </p:sp>
      <p:sp>
        <p:nvSpPr>
          <p:cNvPr id="3" name="2 Rectángulo"/>
          <p:cNvSpPr/>
          <p:nvPr/>
        </p:nvSpPr>
        <p:spPr>
          <a:xfrm>
            <a:off x="1403648" y="3933056"/>
            <a:ext cx="3168352" cy="6480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 name="5 Conector recto"/>
          <p:cNvCxnSpPr/>
          <p:nvPr/>
        </p:nvCxnSpPr>
        <p:spPr>
          <a:xfrm flipV="1">
            <a:off x="4211960" y="3284984"/>
            <a:ext cx="0" cy="6480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6 Conector recto de flecha"/>
          <p:cNvCxnSpPr/>
          <p:nvPr/>
        </p:nvCxnSpPr>
        <p:spPr>
          <a:xfrm>
            <a:off x="4211960" y="3284984"/>
            <a:ext cx="936104"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9 Marcador de número de diapositiva"/>
          <p:cNvSpPr>
            <a:spLocks noGrp="1"/>
          </p:cNvSpPr>
          <p:nvPr>
            <p:ph type="sldNum" sz="quarter" idx="12"/>
          </p:nvPr>
        </p:nvSpPr>
        <p:spPr/>
        <p:txBody>
          <a:bodyPr/>
          <a:lstStyle/>
          <a:p>
            <a:fld id="{585D2EFA-1F26-4487-98F7-82E15974CC88}" type="slidenum">
              <a:rPr lang="es-ES" smtClean="0"/>
              <a:pPr/>
              <a:t>68</a:t>
            </a:fld>
            <a:endParaRPr lang="es-ES"/>
          </a:p>
        </p:txBody>
      </p:sp>
    </p:spTree>
    <p:extLst>
      <p:ext uri="{BB962C8B-B14F-4D97-AF65-F5344CB8AC3E}">
        <p14:creationId xmlns:p14="http://schemas.microsoft.com/office/powerpoint/2010/main" val="18639534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FE62A362-C47E-49B1-AD64-7D0423DB13E3}" type="slidenum">
              <a:rPr lang="es-NI" smtClean="0"/>
              <a:pPr/>
              <a:t>69</a:t>
            </a:fld>
            <a:endParaRPr lang="es-NI"/>
          </a:p>
        </p:txBody>
      </p:sp>
      <p:grpSp>
        <p:nvGrpSpPr>
          <p:cNvPr id="7" name="6 Grupo"/>
          <p:cNvGrpSpPr/>
          <p:nvPr/>
        </p:nvGrpSpPr>
        <p:grpSpPr>
          <a:xfrm>
            <a:off x="179512" y="116632"/>
            <a:ext cx="6264616" cy="6552728"/>
            <a:chOff x="179512" y="116632"/>
            <a:chExt cx="6264616" cy="6552728"/>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5797561"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179512" y="2852936"/>
              <a:ext cx="5544616" cy="12961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cxnSp>
          <p:nvCxnSpPr>
            <p:cNvPr id="5" name="4 Conector angular"/>
            <p:cNvCxnSpPr/>
            <p:nvPr/>
          </p:nvCxnSpPr>
          <p:spPr>
            <a:xfrm flipV="1">
              <a:off x="5724128" y="2766412"/>
              <a:ext cx="720000" cy="722214"/>
            </a:xfrm>
            <a:prstGeom prst="bentConnector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 name="5 CuadroTexto"/>
          <p:cNvSpPr txBox="1"/>
          <p:nvPr/>
        </p:nvSpPr>
        <p:spPr>
          <a:xfrm>
            <a:off x="6588224" y="1196752"/>
            <a:ext cx="2088232" cy="39703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NI" b="1" dirty="0" smtClean="0"/>
              <a:t>ONUDI </a:t>
            </a:r>
            <a:r>
              <a:rPr lang="en-US" b="1" dirty="0" smtClean="0"/>
              <a:t>is going to provide </a:t>
            </a:r>
            <a:r>
              <a:rPr lang="en-US" b="1" dirty="0"/>
              <a:t>technical advice to the Commission of the Grand Canal, in environmental issues, resource efficiency, quality and certification, employment generation and monitoring and evaluation of projects</a:t>
            </a:r>
            <a:endParaRPr lang="es-NI" b="1" dirty="0"/>
          </a:p>
        </p:txBody>
      </p:sp>
    </p:spTree>
    <p:extLst>
      <p:ext uri="{BB962C8B-B14F-4D97-AF65-F5344CB8AC3E}">
        <p14:creationId xmlns:p14="http://schemas.microsoft.com/office/powerpoint/2010/main" val="3710054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4 Grupo"/>
          <p:cNvGrpSpPr/>
          <p:nvPr/>
        </p:nvGrpSpPr>
        <p:grpSpPr>
          <a:xfrm>
            <a:off x="483159" y="832749"/>
            <a:ext cx="3795873" cy="3100307"/>
            <a:chOff x="480879" y="1118475"/>
            <a:chExt cx="4720000" cy="3113440"/>
          </a:xfrm>
        </p:grpSpPr>
        <p:graphicFrame>
          <p:nvGraphicFramePr>
            <p:cNvPr id="9" name="8 Gráfico"/>
            <p:cNvGraphicFramePr/>
            <p:nvPr>
              <p:extLst>
                <p:ext uri="{D42A27DB-BD31-4B8C-83A1-F6EECF244321}">
                  <p14:modId xmlns:p14="http://schemas.microsoft.com/office/powerpoint/2010/main" val="2136668029"/>
                </p:ext>
              </p:extLst>
            </p:nvPr>
          </p:nvGraphicFramePr>
          <p:xfrm>
            <a:off x="480879" y="1118475"/>
            <a:ext cx="4720000" cy="3113440"/>
          </p:xfrm>
          <a:graphic>
            <a:graphicData uri="http://schemas.openxmlformats.org/drawingml/2006/chart">
              <c:chart xmlns:c="http://schemas.openxmlformats.org/drawingml/2006/chart" xmlns:r="http://schemas.openxmlformats.org/officeDocument/2006/relationships" r:id="rId2"/>
            </a:graphicData>
          </a:graphic>
        </p:graphicFrame>
        <p:sp>
          <p:nvSpPr>
            <p:cNvPr id="10" name="9 CuadroTexto"/>
            <p:cNvSpPr txBox="1"/>
            <p:nvPr/>
          </p:nvSpPr>
          <p:spPr>
            <a:xfrm>
              <a:off x="537101" y="3961181"/>
              <a:ext cx="883575" cy="261610"/>
            </a:xfrm>
            <a:prstGeom prst="rect">
              <a:avLst/>
            </a:prstGeom>
            <a:noFill/>
          </p:spPr>
          <p:txBody>
            <a:bodyPr wrap="none" rtlCol="0">
              <a:spAutoFit/>
            </a:bodyPr>
            <a:lstStyle/>
            <a:p>
              <a:r>
                <a:rPr lang="es-ES" sz="1100" u="sng" dirty="0" smtClean="0"/>
                <a:t>Fuente</a:t>
              </a:r>
              <a:r>
                <a:rPr lang="es-ES" sz="1100" dirty="0" smtClean="0"/>
                <a:t>: BBC</a:t>
              </a:r>
              <a:endParaRPr lang="es-ES" sz="1100" dirty="0"/>
            </a:p>
          </p:txBody>
        </p:sp>
      </p:grpSp>
      <p:grpSp>
        <p:nvGrpSpPr>
          <p:cNvPr id="3" name="13 Grupo"/>
          <p:cNvGrpSpPr/>
          <p:nvPr/>
        </p:nvGrpSpPr>
        <p:grpSpPr>
          <a:xfrm>
            <a:off x="4762191" y="908721"/>
            <a:ext cx="3898650" cy="2952328"/>
            <a:chOff x="4936630" y="3501008"/>
            <a:chExt cx="4042666" cy="3024335"/>
          </a:xfrm>
        </p:grpSpPr>
        <p:sp>
          <p:nvSpPr>
            <p:cNvPr id="17" name="16 CuadroTexto"/>
            <p:cNvSpPr txBox="1"/>
            <p:nvPr/>
          </p:nvSpPr>
          <p:spPr>
            <a:xfrm rot="16200000">
              <a:off x="7685509" y="5231556"/>
              <a:ext cx="2356742" cy="230832"/>
            </a:xfrm>
            <a:prstGeom prst="rect">
              <a:avLst/>
            </a:prstGeom>
            <a:noFill/>
          </p:spPr>
          <p:txBody>
            <a:bodyPr wrap="square" rtlCol="0">
              <a:spAutoFit/>
            </a:bodyPr>
            <a:lstStyle/>
            <a:p>
              <a:r>
                <a:rPr lang="en-US" sz="900" u="sng" dirty="0" err="1" smtClean="0"/>
                <a:t>Fuente</a:t>
              </a:r>
              <a:r>
                <a:rPr lang="en-US" sz="900" dirty="0" smtClean="0"/>
                <a:t>: US Department of Homeland Security</a:t>
              </a:r>
              <a:endParaRPr lang="en-US" sz="900" dirty="0"/>
            </a:p>
          </p:txBody>
        </p:sp>
        <p:grpSp>
          <p:nvGrpSpPr>
            <p:cNvPr id="4" name="18 Grupo"/>
            <p:cNvGrpSpPr/>
            <p:nvPr/>
          </p:nvGrpSpPr>
          <p:grpSpPr>
            <a:xfrm>
              <a:off x="4936630" y="3501008"/>
              <a:ext cx="3863291" cy="2991696"/>
              <a:chOff x="4932039" y="692697"/>
              <a:chExt cx="3863291" cy="2991696"/>
            </a:xfrm>
          </p:grpSpPr>
          <p:pic>
            <p:nvPicPr>
              <p:cNvPr id="1027" name="Picture 3"/>
              <p:cNvPicPr>
                <a:picLocks noChangeAspect="1" noChangeArrowheads="1"/>
              </p:cNvPicPr>
              <p:nvPr/>
            </p:nvPicPr>
            <p:blipFill>
              <a:blip r:embed="rId3" cstate="print"/>
              <a:srcRect/>
              <a:stretch>
                <a:fillRect/>
              </a:stretch>
            </p:blipFill>
            <p:spPr bwMode="auto">
              <a:xfrm>
                <a:off x="4932039" y="692697"/>
                <a:ext cx="3863291" cy="2991696"/>
              </a:xfrm>
              <a:prstGeom prst="rect">
                <a:avLst/>
              </a:prstGeom>
              <a:noFill/>
              <a:ln w="9525">
                <a:noFill/>
                <a:miter lim="800000"/>
                <a:headEnd/>
                <a:tailEnd/>
              </a:ln>
            </p:spPr>
          </p:pic>
          <p:sp>
            <p:nvSpPr>
              <p:cNvPr id="16" name="15 Rectángulo redondeado"/>
              <p:cNvSpPr/>
              <p:nvPr/>
            </p:nvSpPr>
            <p:spPr>
              <a:xfrm>
                <a:off x="6511625" y="1155266"/>
                <a:ext cx="2232248" cy="6540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050" b="1" dirty="0"/>
                  <a:t>Most of migrant children come from extremely violent cities in Central America</a:t>
                </a:r>
                <a:endParaRPr lang="es-ES" sz="1050" b="1" dirty="0"/>
              </a:p>
            </p:txBody>
          </p:sp>
        </p:grpSp>
      </p:grpSp>
      <p:grpSp>
        <p:nvGrpSpPr>
          <p:cNvPr id="5" name="22 Grupo"/>
          <p:cNvGrpSpPr/>
          <p:nvPr/>
        </p:nvGrpSpPr>
        <p:grpSpPr>
          <a:xfrm>
            <a:off x="5148064" y="3861048"/>
            <a:ext cx="3816424" cy="2736304"/>
            <a:chOff x="3995936" y="836712"/>
            <a:chExt cx="3816424" cy="2736304"/>
          </a:xfrm>
        </p:grpSpPr>
        <p:grpSp>
          <p:nvGrpSpPr>
            <p:cNvPr id="7" name="20 Grupo"/>
            <p:cNvGrpSpPr/>
            <p:nvPr/>
          </p:nvGrpSpPr>
          <p:grpSpPr>
            <a:xfrm>
              <a:off x="3995936" y="836712"/>
              <a:ext cx="3816424" cy="2664296"/>
              <a:chOff x="4860032" y="692696"/>
              <a:chExt cx="3893140" cy="2682230"/>
            </a:xfrm>
          </p:grpSpPr>
          <p:pic>
            <p:nvPicPr>
              <p:cNvPr id="1026" name="Picture 2"/>
              <p:cNvPicPr>
                <a:picLocks noChangeAspect="1" noChangeArrowheads="1"/>
              </p:cNvPicPr>
              <p:nvPr/>
            </p:nvPicPr>
            <p:blipFill>
              <a:blip r:embed="rId4" cstate="print"/>
              <a:srcRect/>
              <a:stretch>
                <a:fillRect/>
              </a:stretch>
            </p:blipFill>
            <p:spPr bwMode="auto">
              <a:xfrm>
                <a:off x="4860032" y="692696"/>
                <a:ext cx="3893140" cy="2682230"/>
              </a:xfrm>
              <a:prstGeom prst="rect">
                <a:avLst/>
              </a:prstGeom>
              <a:noFill/>
              <a:ln w="9525">
                <a:noFill/>
                <a:miter lim="800000"/>
                <a:headEnd/>
                <a:tailEnd/>
              </a:ln>
            </p:spPr>
          </p:pic>
          <p:sp>
            <p:nvSpPr>
              <p:cNvPr id="20" name="19 CuadroTexto"/>
              <p:cNvSpPr txBox="1"/>
              <p:nvPr/>
            </p:nvSpPr>
            <p:spPr>
              <a:xfrm rot="16200000">
                <a:off x="8117557" y="2763764"/>
                <a:ext cx="916582" cy="230832"/>
              </a:xfrm>
              <a:prstGeom prst="rect">
                <a:avLst/>
              </a:prstGeom>
              <a:noFill/>
            </p:spPr>
            <p:txBody>
              <a:bodyPr wrap="square" rtlCol="0">
                <a:spAutoFit/>
              </a:bodyPr>
              <a:lstStyle/>
              <a:p>
                <a:r>
                  <a:rPr lang="en-US" sz="900" u="sng" dirty="0" err="1" smtClean="0"/>
                  <a:t>Fuente</a:t>
                </a:r>
                <a:r>
                  <a:rPr lang="en-US" sz="900" dirty="0" smtClean="0"/>
                  <a:t>: ACNUR</a:t>
                </a:r>
                <a:endParaRPr lang="en-US" sz="900" dirty="0"/>
              </a:p>
            </p:txBody>
          </p:sp>
        </p:grpSp>
        <p:sp>
          <p:nvSpPr>
            <p:cNvPr id="22" name="21 CuadroTexto"/>
            <p:cNvSpPr txBox="1"/>
            <p:nvPr/>
          </p:nvSpPr>
          <p:spPr>
            <a:xfrm>
              <a:off x="6300192" y="3203684"/>
              <a:ext cx="1152128" cy="369332"/>
            </a:xfrm>
            <a:prstGeom prst="rect">
              <a:avLst/>
            </a:prstGeom>
            <a:solidFill>
              <a:schemeClr val="bg1"/>
            </a:solidFill>
          </p:spPr>
          <p:txBody>
            <a:bodyPr wrap="square" rtlCol="0">
              <a:spAutoFit/>
            </a:bodyPr>
            <a:lstStyle/>
            <a:p>
              <a:pPr algn="ctr"/>
              <a:r>
                <a:rPr lang="es-ES" sz="600" b="1" dirty="0" smtClean="0"/>
                <a:t>Familiares en EEUU o mejor oportunidad:</a:t>
              </a:r>
            </a:p>
            <a:p>
              <a:pPr algn="ctr"/>
              <a:r>
                <a:rPr lang="es-ES" sz="600" b="1" dirty="0" smtClean="0"/>
                <a:t>329 en total</a:t>
              </a:r>
              <a:endParaRPr lang="es-ES" sz="600" b="1" dirty="0"/>
            </a:p>
          </p:txBody>
        </p:sp>
      </p:grpSp>
      <p:sp>
        <p:nvSpPr>
          <p:cNvPr id="18" name="17 Marcador de número de diapositiva"/>
          <p:cNvSpPr>
            <a:spLocks noGrp="1"/>
          </p:cNvSpPr>
          <p:nvPr>
            <p:ph type="sldNum" sz="quarter" idx="12"/>
          </p:nvPr>
        </p:nvSpPr>
        <p:spPr/>
        <p:txBody>
          <a:bodyPr/>
          <a:lstStyle/>
          <a:p>
            <a:fld id="{67717E70-733C-4222-A593-3D93165DC9FA}" type="slidenum">
              <a:rPr lang="es-NI" smtClean="0"/>
              <a:pPr/>
              <a:t>7</a:t>
            </a:fld>
            <a:endParaRPr lang="es-NI"/>
          </a:p>
        </p:txBody>
      </p:sp>
      <p:pic>
        <p:nvPicPr>
          <p:cNvPr id="21" name="20 Imagen" descr="FOR_JOE_2_no_print_t670x670_c670x670.jpg"/>
          <p:cNvPicPr>
            <a:picLocks noChangeAspect="1"/>
          </p:cNvPicPr>
          <p:nvPr/>
        </p:nvPicPr>
        <p:blipFill>
          <a:blip r:embed="rId5" cstate="print"/>
          <a:stretch>
            <a:fillRect/>
          </a:stretch>
        </p:blipFill>
        <p:spPr>
          <a:xfrm>
            <a:off x="2516119" y="5049376"/>
            <a:ext cx="3136001" cy="17640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9" name="18 Imagen" descr="FOR_JOE_2_no_print_t670x670_c670x670.jpg"/>
          <p:cNvPicPr>
            <a:picLocks noChangeAspect="1"/>
          </p:cNvPicPr>
          <p:nvPr/>
        </p:nvPicPr>
        <p:blipFill>
          <a:blip r:embed="rId6" cstate="print"/>
          <a:stretch>
            <a:fillRect/>
          </a:stretch>
        </p:blipFill>
        <p:spPr>
          <a:xfrm>
            <a:off x="111620" y="4005064"/>
            <a:ext cx="2876204" cy="216024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4" name="23 CuadroTexto"/>
          <p:cNvSpPr txBox="1"/>
          <p:nvPr/>
        </p:nvSpPr>
        <p:spPr>
          <a:xfrm>
            <a:off x="179512" y="6407750"/>
            <a:ext cx="2160240" cy="261610"/>
          </a:xfrm>
          <a:prstGeom prst="rect">
            <a:avLst/>
          </a:prstGeom>
          <a:noFill/>
        </p:spPr>
        <p:txBody>
          <a:bodyPr wrap="square" rtlCol="0">
            <a:spAutoFit/>
          </a:bodyPr>
          <a:lstStyle/>
          <a:p>
            <a:r>
              <a:rPr lang="es-ES" sz="1100" dirty="0" smtClean="0">
                <a:hlinkClick r:id="rId7"/>
              </a:rPr>
              <a:t>www.breitbart.com</a:t>
            </a:r>
            <a:r>
              <a:rPr lang="es-ES" sz="1100" dirty="0" smtClean="0"/>
              <a:t>; 5/</a:t>
            </a:r>
            <a:r>
              <a:rPr lang="es-ES" sz="1100" dirty="0" err="1" smtClean="0"/>
              <a:t>jun</a:t>
            </a:r>
            <a:r>
              <a:rPr lang="es-ES" sz="1100" dirty="0" smtClean="0"/>
              <a:t>/2014</a:t>
            </a:r>
            <a:endParaRPr lang="es-ES" sz="1100" dirty="0"/>
          </a:p>
        </p:txBody>
      </p:sp>
      <p:sp>
        <p:nvSpPr>
          <p:cNvPr id="8" name="7 Rectángulo"/>
          <p:cNvSpPr/>
          <p:nvPr/>
        </p:nvSpPr>
        <p:spPr>
          <a:xfrm>
            <a:off x="4841567" y="3870865"/>
            <a:ext cx="4302433" cy="369332"/>
          </a:xfrm>
          <a:prstGeom prst="rect">
            <a:avLst/>
          </a:prstGeom>
          <a:solidFill>
            <a:schemeClr val="bg1"/>
          </a:solidFill>
        </p:spPr>
        <p:txBody>
          <a:bodyPr wrap="square">
            <a:spAutoFit/>
          </a:bodyPr>
          <a:lstStyle/>
          <a:p>
            <a:r>
              <a:rPr lang="en-US" b="1" dirty="0"/>
              <a:t>The </a:t>
            </a:r>
            <a:r>
              <a:rPr lang="en-US" b="1" dirty="0" smtClean="0"/>
              <a:t>children´s reasons to </a:t>
            </a:r>
            <a:r>
              <a:rPr lang="en-US" b="1" dirty="0"/>
              <a:t>leave their homes</a:t>
            </a:r>
            <a:endParaRPr lang="es-NI" b="1" dirty="0"/>
          </a:p>
        </p:txBody>
      </p:sp>
      <p:sp>
        <p:nvSpPr>
          <p:cNvPr id="25" name="5 Título"/>
          <p:cNvSpPr txBox="1">
            <a:spLocks/>
          </p:cNvSpPr>
          <p:nvPr/>
        </p:nvSpPr>
        <p:spPr>
          <a:xfrm>
            <a:off x="609600" y="269032"/>
            <a:ext cx="8229600" cy="490066"/>
          </a:xfrm>
          <a:prstGeom prst="rect">
            <a:avLst/>
          </a:prstGeom>
        </p:spPr>
        <p:txBody>
          <a:bodyPr vert="horz" lIns="91421" tIns="45711" rIns="91421" bIns="45711" rtlCol="0" anchor="ctr">
            <a:noAutofit/>
          </a:bodyPr>
          <a:lstStyle>
            <a:lvl1pPr algn="ctr" defTabSz="914212" rtl="0" eaLnBrk="1" latinLnBrk="0" hangingPunct="1">
              <a:spcBef>
                <a:spcPct val="0"/>
              </a:spcBef>
              <a:buNone/>
              <a:defRPr sz="4400" kern="1200">
                <a:solidFill>
                  <a:schemeClr val="tx1"/>
                </a:solidFill>
                <a:latin typeface="+mj-lt"/>
                <a:ea typeface="+mj-ea"/>
                <a:cs typeface="+mj-cs"/>
              </a:defRPr>
            </a:lvl1pPr>
          </a:lstStyle>
          <a:p>
            <a:r>
              <a:rPr lang="es-ES" sz="2400" b="1" smtClean="0">
                <a:solidFill>
                  <a:schemeClr val="accent1"/>
                </a:solidFill>
                <a:effectLst>
                  <a:outerShdw blurRad="38100" dist="38100" dir="2700000" algn="tl">
                    <a:srgbClr val="000000">
                      <a:alpha val="43137"/>
                    </a:srgbClr>
                  </a:outerShdw>
                </a:effectLst>
              </a:rPr>
              <a:t>UNACCOMPANIED MIGRANT CHILDREN</a:t>
            </a:r>
            <a:endParaRPr lang="es-ES" sz="2800" b="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72980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51520" y="274638"/>
            <a:ext cx="8640960" cy="850106"/>
          </a:xfrm>
        </p:spPr>
        <p:txBody>
          <a:bodyPr>
            <a:noAutofit/>
          </a:bodyPr>
          <a:lstStyle/>
          <a:p>
            <a:r>
              <a:rPr lang="es-NI" sz="2800" b="1" dirty="0" smtClean="0">
                <a:solidFill>
                  <a:srgbClr val="002060"/>
                </a:solidFill>
                <a:effectLst>
                  <a:outerShdw blurRad="38100" dist="38100" dir="2700000" algn="tl">
                    <a:srgbClr val="000000">
                      <a:alpha val="43137"/>
                    </a:srgbClr>
                  </a:outerShdw>
                </a:effectLst>
                <a:latin typeface="Corbel" pitchFamily="34" charset="0"/>
              </a:rPr>
              <a:t>CEMEX CONSTRUCTS A NEW PLANT</a:t>
            </a:r>
            <a:endParaRPr lang="es-NI" sz="2800" dirty="0">
              <a:solidFill>
                <a:srgbClr val="002060"/>
              </a:solidFill>
              <a:effectLst>
                <a:outerShdw blurRad="38100" dist="38100" dir="2700000" algn="tl">
                  <a:srgbClr val="000000">
                    <a:alpha val="43137"/>
                  </a:srgbClr>
                </a:outerShdw>
              </a:effectLst>
              <a:latin typeface="Corbel" pitchFamily="34" charset="0"/>
            </a:endParaRPr>
          </a:p>
        </p:txBody>
      </p:sp>
      <p:sp>
        <p:nvSpPr>
          <p:cNvPr id="5" name="4 Marcador de contenido"/>
          <p:cNvSpPr>
            <a:spLocks noGrp="1"/>
          </p:cNvSpPr>
          <p:nvPr>
            <p:ph sz="half" idx="1"/>
          </p:nvPr>
        </p:nvSpPr>
        <p:spPr>
          <a:xfrm>
            <a:off x="228452" y="2132856"/>
            <a:ext cx="4464496" cy="3384376"/>
          </a:xfrm>
        </p:spPr>
        <p:txBody>
          <a:bodyPr anchor="ctr">
            <a:noAutofit/>
          </a:bodyPr>
          <a:lstStyle/>
          <a:p>
            <a:pPr>
              <a:spcBef>
                <a:spcPts val="0"/>
              </a:spcBef>
            </a:pPr>
            <a:r>
              <a:rPr lang="es-NI" sz="2000" i="1" dirty="0" err="1" smtClean="0">
                <a:latin typeface="Corbel" pitchFamily="34" charset="0"/>
              </a:rPr>
              <a:t>First</a:t>
            </a:r>
            <a:r>
              <a:rPr lang="es-NI" sz="2000" i="1" dirty="0" smtClean="0">
                <a:latin typeface="Corbel" pitchFamily="34" charset="0"/>
              </a:rPr>
              <a:t> </a:t>
            </a:r>
            <a:r>
              <a:rPr lang="es-NI" sz="2000" i="1" dirty="0" err="1" smtClean="0">
                <a:latin typeface="Corbel" pitchFamily="34" charset="0"/>
              </a:rPr>
              <a:t>pahse</a:t>
            </a:r>
            <a:r>
              <a:rPr lang="es-NI" sz="2000" i="1" dirty="0" smtClean="0">
                <a:latin typeface="Corbel" pitchFamily="34" charset="0"/>
              </a:rPr>
              <a:t>: </a:t>
            </a:r>
          </a:p>
          <a:p>
            <a:pPr lvl="1">
              <a:spcBef>
                <a:spcPts val="0"/>
              </a:spcBef>
            </a:pPr>
            <a:r>
              <a:rPr lang="en-US" sz="1600" i="1" dirty="0">
                <a:latin typeface="Corbel" pitchFamily="34" charset="0"/>
              </a:rPr>
              <a:t>First half of 2015</a:t>
            </a:r>
          </a:p>
          <a:p>
            <a:pPr lvl="1">
              <a:spcBef>
                <a:spcPts val="0"/>
              </a:spcBef>
            </a:pPr>
            <a:r>
              <a:rPr lang="en-US" sz="1600" i="1" dirty="0">
                <a:latin typeface="Corbel" pitchFamily="34" charset="0"/>
              </a:rPr>
              <a:t>US $ 30 million in the installation of a cement factory in Ciudad Sandino</a:t>
            </a:r>
          </a:p>
          <a:p>
            <a:pPr lvl="1">
              <a:spcBef>
                <a:spcPts val="0"/>
              </a:spcBef>
            </a:pPr>
            <a:r>
              <a:rPr lang="en-US" sz="1600" i="1" dirty="0">
                <a:latin typeface="Corbel" pitchFamily="34" charset="0"/>
              </a:rPr>
              <a:t>Production capacity of 220,000 tons</a:t>
            </a:r>
            <a:r>
              <a:rPr lang="en-US" sz="1600" i="1" dirty="0" smtClean="0">
                <a:latin typeface="Corbel" pitchFamily="34" charset="0"/>
              </a:rPr>
              <a:t>.</a:t>
            </a:r>
          </a:p>
          <a:p>
            <a:pPr marL="457200" lvl="1" indent="0">
              <a:spcBef>
                <a:spcPts val="0"/>
              </a:spcBef>
              <a:buNone/>
            </a:pPr>
            <a:endParaRPr lang="es-NI" sz="1600" i="1" dirty="0">
              <a:latin typeface="Corbel" pitchFamily="34" charset="0"/>
            </a:endParaRPr>
          </a:p>
          <a:p>
            <a:pPr marL="342900" lvl="1" indent="-342900">
              <a:spcBef>
                <a:spcPts val="0"/>
              </a:spcBef>
              <a:buFont typeface="Arial" pitchFamily="34" charset="0"/>
              <a:buChar char="•"/>
            </a:pPr>
            <a:r>
              <a:rPr lang="es-NI" sz="2000" i="1" dirty="0" err="1" smtClean="0">
                <a:latin typeface="Corbel" pitchFamily="34" charset="0"/>
              </a:rPr>
              <a:t>Second</a:t>
            </a:r>
            <a:r>
              <a:rPr lang="es-NI" sz="2000" i="1" dirty="0" smtClean="0">
                <a:latin typeface="Corbel" pitchFamily="34" charset="0"/>
              </a:rPr>
              <a:t> </a:t>
            </a:r>
            <a:r>
              <a:rPr lang="es-NI" sz="2000" i="1" dirty="0" err="1" smtClean="0">
                <a:latin typeface="Corbel" pitchFamily="34" charset="0"/>
              </a:rPr>
              <a:t>phase</a:t>
            </a:r>
            <a:endParaRPr lang="es-NI" sz="2000" i="1" dirty="0" smtClean="0">
              <a:latin typeface="Corbel" pitchFamily="34" charset="0"/>
            </a:endParaRPr>
          </a:p>
          <a:p>
            <a:pPr lvl="1">
              <a:spcBef>
                <a:spcPts val="0"/>
              </a:spcBef>
            </a:pPr>
            <a:r>
              <a:rPr lang="en-US" sz="1600" i="1" dirty="0" smtClean="0">
                <a:latin typeface="Corbel" pitchFamily="34" charset="0"/>
              </a:rPr>
              <a:t>End </a:t>
            </a:r>
            <a:r>
              <a:rPr lang="en-US" sz="1600" i="1" dirty="0">
                <a:latin typeface="Corbel" pitchFamily="34" charset="0"/>
              </a:rPr>
              <a:t>of 2017</a:t>
            </a:r>
          </a:p>
          <a:p>
            <a:pPr lvl="1">
              <a:spcBef>
                <a:spcPts val="0"/>
              </a:spcBef>
            </a:pPr>
            <a:r>
              <a:rPr lang="en-US" sz="1600" i="1" dirty="0">
                <a:latin typeface="Corbel" pitchFamily="34" charset="0"/>
              </a:rPr>
              <a:t>The installation includes a second grinding mill</a:t>
            </a:r>
          </a:p>
          <a:p>
            <a:pPr lvl="1">
              <a:spcBef>
                <a:spcPts val="0"/>
              </a:spcBef>
            </a:pPr>
            <a:r>
              <a:rPr lang="en-US" sz="1600" i="1" dirty="0">
                <a:latin typeface="Corbel" pitchFamily="34" charset="0"/>
              </a:rPr>
              <a:t>Capacity of 220,000 tons.</a:t>
            </a:r>
            <a:endParaRPr lang="es-NI" sz="1600" i="1" dirty="0">
              <a:latin typeface="Corbel" pitchFamily="34" charset="0"/>
            </a:endParaRPr>
          </a:p>
        </p:txBody>
      </p:sp>
      <p:sp>
        <p:nvSpPr>
          <p:cNvPr id="11270" name="AutoShape 6" descr="data:image/jpeg;base64,/9j/4AAQSkZJRgABAQAAAQABAAD/2wCEAAkGBxQSEhUUExQVFhUXFRoaFBcYGB0YGhoXGBwcFxUVGBcZHCggGh4lHBcVITEiJSksLi4uFx8zODMsNygtLisBCgoKDg0OGhAQGywkHyQsLCwsLCwsLCwsLCwsLCwsLCwsLCwsLCwsLCwsLCwsLCwsLCwsLCwsLCwsLCwsLCwsLP/AABEIALoBDwMBIgACEQEDEQH/xAAcAAACAwEBAQEAAAAAAAAAAAADBQIEBgEHAAj/xABCEAACAQIEAwYDBQcCBQQDAAABAhEAAwQSITEFQVEGEyJhcZEygaEHQrHR8BQjUmJyweGC8SQzQ5KyFaLC0mNzk//EABkBAAMBAQEAAAAAAAAAAAAAAAABAgMEBf/EACURAAICAgICAgEFAAAAAAAAAAABAhEDIRIxBEETUWEiMjNx8P/aAAwDAQACEQMRAD8AXpiiKsJiAaCoH62ondV20jmI3bQ3iRVfuJPhqyhK0W3bkyBB+lPoAAsNGooT2qcW/OjKg6VPMfEzndE6UG/gzWkOFWdPnQ7mFFUshPEybWiKjlp/ieHnlS3EYbLW6kmZtUUstfRRCtfBJqhA4rsVOK6BQIHlrsUQLXctAAstfRRctdy0wBZamludhU4o1h4n0pARuIAsRrUbdvQmDXWM1YTRf19aQwCKRsB6mh3HojsTQytOgsERX2Wi5aIlmaBFbLXWtkb1ZCAGpXIPLWgZSy1O3YLbDberdvCMdQunmaL3TgGBA9KlyGkLGSK+1o72zzqGWqECiuZaF37zHdn1nQDzqvi8awHhUg/zCBHmeXpWfyRK4s1rYU9a4EIo5vg1zu52rC37NKXoCENWbLxVW8HHKgC6edXxsm6Htu6KIxpEt8edGTGDqw+tT8Y+Yz7uNZod1432qldxJAkN71XOMkQapQYnNDE3ljeluOvBtKCXqAAnWtIwrZDnYG3blgKYNhVXUAapcn4jHhYaQf1NAt2wGEait52UKCyXKZ2YgKCJMnpoeu/pWXkZHBJo1ww5aE/Z6yP2Y5bdpnZv+qujawBvyB685rM8Sshbr5VhQ23ISJj8a9nHEbeQG4mUkQ0WyyjykDUa9OtZTtrgbRsPdthdlIy7GXVZEaDQkdNa5sORrI2/ZrkguH9HnipUmWpKKllr0zisHkroSigUQW52OtKwKwSjm1ABPPYf3qyuGAO+tSfDz5tyG9S5IqikUjXnXxDPTSzwzQ5wZ8qNZsBREVDyIpQYqXh7ETIqDWMu496b3F5AVBuGu/QCksn2Nx+hMy1IWzTM4KPumetRa4uxHyq+f0TX2LXSoqtGIri252qyLDW7x20+dEGIYDUiq9y0VGunrVDE40K2WRMaz+XpWUuK2y1ZavMCZiqmJxKJ8RjpVDGcY0IHhaND+PpWfxGOLmDJjnOtYZPKSVQ2aRxN9j1eL6kmAo5DfymT+FKcdxNnOYaAfCJjf8aq3GIEAr5jf5xz2qleYHkZ59PkOVcjyzkqbNlCKPRw1ES+w2NRC1LLXrUjjsOMc0QQDU0ZD5HzqqFruWp4IfNl9cGDqNfShvYA6j1quhI2JFHXEv196XGX2PmgRtkedDIq8l8feUfLSp91abmynzANNNrslq+hdlr7LV5sGeRB+h9jQTbjerTsmmDwq+NfWt/2OtXGs+C4LYgSQgZjpynQexrE4FP3iR1r0bsYD3Ou8L+HlXF5fr/fZ0+P7Lt/gt6ARjbs881qwwPr+6B9iKzvaW3e7m5bulGBCxdQFYi4hi4hYxO0qTJ5Ct7c2rM9oElHH8o/81rlhL9SN5LTPNbnDXXWMw6jWh2sOWMCnT2mnwyp/hNAshg+iePr0r01N0cTirF9zCsvxCKgqU4x+JzwvTf1qWCyt4SPlyp8nVsOKvQmtrrTnCWlkkdNaHisOM0KoimFvDmIis8krRcI7JW4POjW8Kp0GnnWf4lxE2DLDwDmCCD5AEanbbrVzA8W70qEUmRM7ADrrvXF8sbo6KHP7GoFcRQNIqIk86hdt9Jq7EGvRG2tKeIYHP8ACADPpPzq8B618dTsauMqE1ZncVw5k39+X1pRe4qlskGdNOknoOf9q2eOw4cFWWQf1PrXm/HLFqzcNtULTqcxMrz0nf1k1c8suOjNY42fY7ijXVIzZSDIOm3QCelJdNYlp1G8+sgb1NcQuUtlJJMaiVB5DT5VTzO/MgdQJ5xED1/CuBuUuzdJIM6DUMPmTA+lQe0ijQnXYCDUnxIXwtJI0JIAM+p19+tU3zNJCNE7jUDymKlJjLdsEj4QOhMDXcwdp1oGMZoghTPlJ086hbxKgH4vWfLp7VfsYYX102XfMconQfETruefOnWwNzkruSj5K7kr2jzwASuhKOEroSgAOSu5KPkroSiwAZKkEowSpBKAoDkruWrdtiKKLnVVPypWx0gfD8ISwYRAYZtdR5kbxymthwq2RhUcXMmR7bs24ZQcrqZI3E/TQ7VmMMUzqwDKRruDMamDAI28960/BcYVCW48DohJIG7EqR0nSa4vKbaOrBSNiw8I9KzPafw2Lrfw5AB/U4/KrX/qLBFl1UaAZoAn4QJPOdKRcQ4mcRZxSZR4O78Q0k59R8q5sbTmjaf7WZx8TmXz3nagvdY70ZMC3SuNhyNwa9RcfRwuysB710E0fuq+7uq0SHwKZgRP6/GjYu8LSHMYXaT56a1DCKg1O9C4rfRla0qlpABkwNf5joI8jMxXJnlR0YzOZSc05XJgbQqGcx0JIBOVdhyHzCFe14ra6wfCpgDczMSR9TPpTM4JEzAOCWzaKDlgGZ1iYEnQ9I861u3bABdvEVGigj5FtRIn5HpXnOLr8HRZb7M41VZQzEMwGRZaNRMEHc+8RWtF41jMVjFtvbNtIA2M6ExoCvvB/wAU7wF25E3GknlAEdf15Vti+kQx7bvg71FmQ1RS/Ur10MpGxIIBBgjzmtqEC4vxC3YCsyuwP8IkDaJPKZrzztdctXrpKKFHN+Z84AnntTLEdn7912z3WyrEZmzB51MdI03FLMTwnuSZZi8CGXUADceKBv0nnWcnKvwUqFuIwpW2qhlInc7jfy/xVBHBMM+m2aZM8iB8udMs7E+KTy2iBOnP151DFlGaBbHPZfAIHl011rHkMTYt8xEXGudJBBnludTXcVbAADaaajWZnnJJJ36U3tWwfCpKCBmy6E7AmCNoiquJ4bmbRzl1lmhmhREnXXb601JAK8NbQmWJj+HXflJB01ij3UVPCAQdCRvuJ016VO/dtoSqE5TlzSBJI1JJEwJ1AqteviTEtO5PX5U2gPYUwLnZG9q6uAcgnI0DcxtV23iTy1ov7W3T2Nd/ys5/jQo7qr2G4cxWcshhI66EifcUS9ii3xLPnE19w3iCWWIfOy3WA+EfuwBAI5kcoG8HmNYy5pKOkVjxK9lfivAMzZrDOrED9248MgFmUMBIOhOvUanak9niBUhLqwRI5ZtNzp8QB57+1bzFYVGOVoMAgnNrlYQZM6gqTuDy6Um45hVZIuBiudgrywKgsq2vCjAlZz67xG+gPJHLKLOmWNNFKwAQGXVTsdx70ckHcD5Uhe1iMK2kEMZgeJGAE5iCfEI+8PEOcVrOy2OwmKZBrau6HKzAqx5d2dA3odfI11LyE9tHO8LXQtW0KPkXoPrWzvdnhrDxMmMun/l50j43gUtEICGYDXKIj+rU61Uc/J1RMsXFWUMFYQEsT1HlqCPy504W4ALfTMs/0h834Gfakq2uo0O9M8FgirgPrN1SANgPCQY9R86y8i7Lw1RDiXEXt2dMwPeMpkQcpYgECOjA/wCnyrmFvK2GvtAF0lO80jNLDxHz019+dNuFYYd1bdrl7M/ibxEBczAxCxOpXeTAIqvJdbq5u8TumKnWcykMQSZJ+FoPTlWWJpGk0xCuINS74+XtXyoDy96KmH/U123E5f1AGXNJOsDkPx8qDkpvZWA39P8AcVC7hwy6sq6jWP8AFL5aH8diwKOlQZ1XmB5E/wBverHFLQsoXF2yQNSGaIjeBpv51juNm7imFxmTI0BCgGUZdSogkzqYFYz8pL0WsL+zQ3nVrdwIVkBj4QPijfpvUrGDEDMJMakgfOBy/wAVjLF9UjKQGYHNJUDT7ugiTm26c9hVjH8ZcpFt3t25MHOC06QrdI9dway+eLW0Vwa9mns4Rbeg8UkmTuJMwByE8h60Q1grWPuLBN1wdpzaGeRkacoor8VurKhyeZkmYPP4dKSzJaoGjcd5FQe/Ak6DzrMdm8fluFXEK/M6a7g7yNzvV/tXi1UKmYrIJ0iPInSd+lWslxsK2SxPHVytGZCPhOkkjyPL+1IsW9y6A7MzAbAAnmBz8tOXlSzC3HgEnNuBGp15gnarNu62oOcZjqR5GRy/udq55Tbey0qPrtojcGPuk6jyjUa7c6Vm4w0cMc0jrp6TMU24lxpEtC3qx/i3I8vX8zSX9uBOdiTEaZRHnKz0j/FPiqAOzZSZbLHJiI9PMSPrSm5i2kwdzM8/fer17FC6TC7jduR5QNdpNVsLatZiLtwqIbVVnURlEREETr5URQyrmMzEmNdJ5bnT61xx5flFXMPjfDlZZAUhRrEnXxdQDUsNlG/Tn/vFU9AMlOXVSR6E/hNWbPGLy6948aQM2n1NV7gI3Eep+WsdflVW40jb5gz68tN/qKlWI3fZ7tGl5YuOquP4myz7gfSneItkoSnQkHMOnIzXla2wRIA19weQmPrW/wCyXDWtWzevKpY2s9m3cuRCj/rPmMhIiBPijaNa1eTVMSi70ae/w64mHtmyl1rodlGwOQAsxKiYWdtSZblJqh/6iXEOpU+OVYFSpA+8CJiZ0Hyras4ZvCxCw5zKxXxAIMuh/qMH+Gkvabh2HKd/bv8A7yPErMCzAwIyxOYA/rSsKN7M/ew/d3AfC9tlVr9tQCDCraRrY1IYKkzvy12pfxXg1vxtZI/dg5raqAZByyw0y6hocDKYOxqzh8aCrKZyhYaAMynMAYnbfUHf1q6LQGIGJWA3dnLAMPKnMTuAc5jU7EyNiBSoGgPZztviUt924a6sEKTJuINiQf8AqAdevPlTjCTfBdMzidSATB3MwND5UqxNmy9wggJfBe3akwC4VCz23gi2S1zS3qDrGulUuHXWe7lxNo23VwBeVWQNr8Lq4EnlpNbQycTKePkOExmZ8qI7sHyHTKM0wQSdR56Ve4njbveuENtSIAaCwIKggr8j05UPEW2tYy+xRe7QtdtZEAMopLKzZviL5SJ6HrS69iSbdpyJDKRJBBMGVOv8jp7VMpuXYRio9D7s4xC3DiLjsLVssO7YqotqJgImUSI59at4Qd4veA3EDzlXPPg2EyDqRr86U8CuhrOM5f8ADPP/AGtTbB3s6K38o22EaGpKIvwzo/8A3Kp/8cp+tcHD1UFrjIFUElgriB//AEM8h86sd5XMbcIFpZ1di7f0Jt7sV9hT5y+xcUVjhdA1vJcRhKt3jJI9O7PMEb8qBfORSWsmPJlb8SD9Kt4e74bqjdHzKP5WClv/AHEn3rKce7QsGyW4LzppIU+fKfw+lDyNC4oPj+FB7Vy8S4ywr2swUjNAQhSpEaqdzseelZE4y2UZFDBkuISpAzIGVhn8RMDYf2im2Hu3n4dxLxEPOHKmcrf83XxDWdCOtIMJYDLiC73pt2xcJDhGuEsqakKTlGwnpWfGygeJxFu3kbKbhk6kByrHxLHIcuXL51WtYW2zEr3iiTsoCx0VMoj358q1f2cYTDYp7hey793GfvLzOotsrawYGYEDl94Vs8T2Q4aMxOEtGInQkzOigzprpNNY69iPLCtlTmL2QJGZS/icxqxDHRZEedVuM8Vt3VCqbakE+JN20gAxP+NNNK2/HbuHVzZw2HsWkQwzLbQFmHxeKJgHTzpqLFjAYUYnEWxcuPpYsnQSRIzD01M7DlNNTuXGJ2T8H48Ky5JVfS9nktu8pGilid8ts76TBAEzG8TVy/jLt2FK3wg2lAYgaAbaa1d4jx69eud42RTOgRFQAdNBJ+ZNajgnDsZi7By28qHUNKpm6EBjMb67Gt5YuO2eepJswwwGIhiLbwsGO7JkHzWV+tK8VihbuEMCGEBuRkciCK9RwHBXveEEr3lvwsTM5SPPToDpsd68z7c4D9mxj22cOQqnNO8isnCJYuZw75iPDP8ATB+tU725iN+s0bBrnMAFhuQJPnOlDxOFdSSUcDqVI32mdqEBXLV8pmok19O1UB0ORtRHvTvOw2099KE3L8KgaBnr3ZvgFl2Y2MS1wMO7abBCBrnh+ItEmTp5mtLa+z0qI8BzA5m8QhpGVlQNHwzuTr7VrLmCt2LeHs2kCIt62FUfyy3zOm5puXA3qCqR5FY7LYSxiP8AiMVldNUs3bRCsfuuQs50B1gESRBMSC94U2Hw3e3Tjbd67d/6ly1cBkamCFMDUaAaAAbAVqe1PBExdhlYDOqk2m5qw1iehiCK8l4MtvEhLdm5mYZ5zllgHxBoOp2A02+lJxvsFo9GsLbyWu7xMBxec+FgHd2UOwBAZcjnTnqJMTNO5hH1Aa2zEAlA4uTOxyr4uehjn0kEXGeFJdwlpL4zFBLZLhtgm5c7zRmVm+JEgfKgcPwdu81yxYWyGWGbPN5suYlfBdOVmzWwZg/CCRNFDFOK4BfVTesWXKj41uALAzDPlWfFlAOo9RqIrvDsetxcpAa2VZTBEyAZ8Q2MRRhwrGteUNjRZCsztb77K8MZLdzZ0HiJ3ga1Zw/Dba27i97eu3CCM1woizuSFBYxBjVhzolGtBGR3G4DvBbJVy2UrbvALKO2QB4uED7oOWNTJEQJliGN/HW0urKEB7VxZGXuy37ssNLgJtg5TDDvBuNBVwPGGtgK2usMPiEQDlzfgeW9PMHaQtaNvMVBAyliSoZrTAsZOaAkA/znrUW0U0UO01trH7XdUibt0WwlxyUMvmdlOwIS2wKjYg8zWUs9pMRasXc6hls3LZUOpY92zNZuhc8HRzZGo/tW24und96y2wwe9i3YM2Ul1BA1BzAkW3CsokZhvBnO8M4bbxVu4VUC26Xbecgm6GKpdRLhHhcBkQhhMxpAkVrZFDjsnxIYrDYxkKEHDOAFUKQxVtGAFfdlr1x0KtecEAFQotxl2IIZDsY96pdhOC27FrHG1dOa5hj47ihbaABwpMmdCWLSdhyoPZfHAOsxuyyDKtrDFG+8Jjz2kCkxGxw+Dukx37fO3a/+lV7zNdvM6uFUKFSUDeGSeZ0kBW+Yq5jXNu20lVUrN52bLktjXpGomdRAjfasNxPjffIy2mCq7TI0LrooGsQIHXWD6VLdBQ5HFGW6e7dHUBe8ORVBGbK6qRyKlhM+lZ3tFwLuLTPaOYrc3nezcWbLe4g//sHShph73d3BbQu3dIRlMz4hoInoY+dNOF5rtpbV1WUgGzdBmRbvGbNwjeLd8LJ5Bx0rLlYNModjQ/7FxDMYbLZMeQeZ+eo+VWOyvcNddLls3v3RGVF7wgZl+LKRpuOlVuF4N7OE4tnGQ/sqShkMrKWmfkV1FC+xrB3RiLzlSofDHIx2Jzod61h0mBt1xtgC8tiQ1u13jJkdWCowdlGYQZ1ETVC/x7ZgZQi46t1KrmT/AOXtTSxhbqYjvH1LKyMuU5Mshh4tQ0wem/OkHbspg7ikKDZvy2UwoB0Dw24bUfI1Y0Z/s4VvYm1bJkM4zTzA8TA+oB96L9pnGe9xxtz4bKBQP5mAdz9VH+kVQ4C1u3ibVy0xhScytvqCs6f1Up7ZT+23mOmZgw9Mop4Fxk7OjzszyqP0kPewXBVxeLVH1tqC9wdVWPD82Kj0Jr1zjGOFk3mUgMmFkARoVJ7vQ6fe2rzn7Erg77FSde7tx6Zmzf8Axq/29c3MWUXWEXN0AAn+4rTJK2ccFSI4DtAbeAv3TbRzh3RVDAZYdkIY89Dcnl8PLeqi9uv3mHJw+HyX7mVzkEiSBmzHfUztROx2FW/h8dacFg3dmBMkhMyxH8yrVvhfYfDlbaXlc5fEE/eAq2p/5gYAx8/I7VDK9FPtR2l4nZxV63ZVEsI8WyLKHwkZk1YamKx2O7VYvFZrF+8t20/3WtoBmGqmVTMNRyNe0tgcPedWe2rOEhmkz4dAImJ35cqNa4DhVMrYtqTuRbST6mJNIZ+ZjhbMTmUehY/KI/Ogdwo9PL/Nfoy/2A4ewj9lsj0TKfdYNJsb9kOBYEIr25M+C4TrryuT1NFDb/B4gLCHTwr5nU/QVy5hEAHiU/I/jXoPaH7M7NjfiOHt5QQExBVG1/mU+f8ADXneKmxce0d0ZlaIIJBgkEjYlZB6RSoLP0jx/i9m22HL3AAL2ZoM+HI+sDUictN8HxWxdXPbuo4A1IIJHWRuOW9eF3gh+FcvlJOnmaZdlSqYlLjkKq5uvNSI+vOoSors9M7RdrLNqxd7q4ty9kYW0HNyIEk6AAmTryrzv7P+yDXSCEuKUCA3FdUCtBzkuVbMZiAOR13p7xLidh3hGDMToFBYk+ig616lwbBLZsogEQNfNvvH3qo2xPQufgzBRBV4AnvBMxtsAB65T6Vj+I4zFLcFn9kuklgF7u+FtGdARkRR7gRXpl06Vhu3PDMReRRh3a2wYPK7+CSv/uy+sc6biqEnsdcI7M21tzdUs7rDqbjPbE6FQG0I5SRrSLtH2dTDqn7FYtqTcMoHuWl8UlmHdsBumxp72N48+Jw69+ETEgEXbanmNMwG4neOR0pL9pL3FsrlY24cEuDGpmBv6+9GqtDaadMwnHOAY4Zr6WsMiiC6qWLQBqxZn1/Rij9k+LN+0W1EAs1tGWZgaCQeh/v5ClzcRuLqMQM3Ju6Vjp0aCR8qo9nbFxuI4a4HJHfhnX4Rp4iABp8vOoWx9G47Rcdi8UsC24wzzdzauuozC3mPicnNPPXeaqXsZ+y28PntW1VsTev3zBtqiWmAW74Ggk/u9IOYnQSa884ti7Iu3hda73pxF1jkIC5i7TEzMGROkRT3/wBfZkTMMS6L/Bce0SBAgvbMty301mrVvRDpKze4E4dRxG0UYW7dlluAuCDZPefCSPDr3o1kCsx2e4hat2h3eHuPbLs2VnttmulyipAsglVS2z6EQIkEmn/C7yXhjLq5kF3A4fwsIK5u9mX1LHOXB00y85rP4DhjqLVtVZe6k3XYrBe6VcoQdAVgJ/oEAzonoaGF7tvauXO6uYaSTMvczKWHi1/dkHf6iqXDbpICDDMUUSp71mGpaR4ETWZ+RFPsLwazaOYRn1liZOYnUyepP1q/aRh/1Aw/p9tQdqWh0xGcWUXMbNtddmF0k+fieKLgu1GVhmQBdmyqIg84MnTePKnrDTWCOY3HtFVLvC7L72l+Xh/8YpKgHFtw/eKQpVrTGIWGEgEnSYOjCdIes/w3iWC7zLZNpLnw+FQm5AgsANJA9qZBE7vuspyFGtxM+BtGWTr058qQL2Pw6vnQ3FgzEyDGvMTFPQFjEduLa3XtBGZVgZzcyqzHp4DCzoGYiY6a0g7S9qMLiyMPicPjLLWmYgg2tMwAOpaCNjpWkt8IRcI9jS47XXfOfBo4jKd52UdPSl/BODu2NtftaTZXDBQxIKd/lgk67wAJI3C00xGYxGCwCshL4xQ8hHyIykgTlBR4zRJgwdKJjuyl7HW1fD5ryq2QPdKWnnTwnxENuNd6Px3hxt3MRaRSyqLbjY+PNkJEaFirHbfQ86HwvtrhcKFQC+LoZRdTvAts3IFtm3YHKwL7D4RyEF2Iq8A4BxXA4kXreFmAVZe8Rg6HUjwtPKZ8q0OKuOXuPeGW7dOZkmci7KhI5jWaHe+0O0pItX7t1u7Jt5rSQGYLlLvmGw7wEZZlx0qnje1y38uaFM+I92GMdMyssx6VW+xUhr9n95P+KQOiuFVRJnXxrmKkidl0+tNe3vBruLwwTCXFt3RcVpDlJUKyxK+ZU/Kk3Zrh+EuveuI6PchdGtMCBrm0zbmAJG0DrTu5wK3p4rZ15PftkfLvyD7ClY6HaMmHCF21dgvWXbkoAkyZPl5CqmO7dYCxcNu7iEVxoRDNB6EqCAfKsH2wsPgblu6lx2RiyJmecmYLmZZBKiWncE5R0Fed2OHKzmQ7ySVVJmNTqSCSetPQj9FYTthgrsBMTZJOwLgH2NWrNm3aZ7rm0qswCEaESNQSfiJOtfnK5we2TFvPaujULcO/SGgZT6iPMV652C42buHOHxauj2mRVGQy5AIIHhjcTv8Ae6AGkxps8++1izHEsT5sh97SVZ7c8ItNhsJirVod7dtWe+bMWzlrIYEoSMpGWNN5OlenP2csYm/dxeXve9KQHVHVTbGQlQR8UpuSYy0TifZdMTa7m+veWwQUUeEownUEMY0MDQaFuugBgFtN/Ao9jXxwSnUke8D2qqMQzak6dN662IH8I9TUFFu1ZNsg22IYagrpB6yIprb4zxR4NvEXAu3w22k/6lJ+tUez+CfE3AolUWDcadAP4RHMxXo96wmgACnYRoD5U+M6uJUXC6n0ZLEXuIEgNjrixBY5VA1mEGUDMdPIDzqnnxPdXnF28Wki0xvN4ubETGxnbQaDnoy4jgMTcu92MiD7jtJDDUnLA1I6GOtC4nhFtBUVyQFhl6R+epPnNPDjnL95eaeOP8Z57YxTs4GouBp8UzJ3YnetfgMDcxSi2112gbPccjTSYMjn9aG2CTPmA8UR8tKc8Owd0K1xCqgKQZ3OmsV0QxKKdnPPK50ZXHYA2XNt9x7HoQedP+ynCLVy07ksjrcgOrQVGURr6k0x7Z4HPaVwPGssQNfDC5h8t58vOsKc0c46cvauacadFRY74tgbdgk2sQrmZgE55O5lZE+ZileIxDPuzHoCxP0JoCqaIvT3qaKsfYHjWTCm1lBLLkZjqMgZ3AjmZuEegFV04ixIgyYgFtfmF2EfqaVouoAjX5D32q5g7BJj9bxQBoeDBnJLHQDUk7k7Dy6xzp5ZtQOU8/OlWAwrGCS0xvpBJJzRvypqo8/Tz86QEw1cOtcy18RTA+ioPI5SPI/2NfMY86ir/r9a0AR74bEweh0qQbpXHObcA+omoFB905fqPagAmeRBAIqpf4Zh3AVrYgbCNNNRoKP4uYB8x/mosKAKF/srg3n/AIa0epUZD7pBrOY77PF1Nq6ydFfUemYflWxBqQvnrT2haPNr3YfFoJRlY/ytHsWiqmOscTwviZr8b5luM4+cHT516mXB3HtUSunhb5T+dPkxUjxHHcYu3R+9JfnqSdeor0H7I71srfQZe/bKUndkGbMo57lSQNYHlTXinBrd0HvLKEn7wGVvWV3+dZ5+wtuZtYi5bfcZgGAjoRljcc6doKG32m4G2uHFyAtxWGQwATJWQQABrNzkJyA7g1m+OcYZcDh7hLg94MuVspzIGyvm3EAH3o2N7NXmcHE4o3FHMlnYeQzTFNjaw7BAbYYWxCZtQPPL103pOSChB2X+03G22ZUtJiC5EBpGUgsTGWBqXJM16D2d4ndtKxaxZtM5Eqr3H2nUl3PNjtH5JlyfcCg+Qo9vEHbOD6iPwqeY+Jie9bzoiHqD7Vmm4pdP3o9APypp2QwdzF4yzbZmKBs9zXTIniYR0MBf9VaKJNns/ZnACzZVIht3/qOp9vh/000v2wwg1Ww1zc+f46k/Ue1dvvJA6j8WAH410UQI+I37tvOuYlJEg/EmoK3FnlOkfWs9h2IYg89R/etNxRpu2p2LG0/mHUEe2Zo9Kx3ELi2Wl2ghiI1JJG+gE/71omkQ1ZpeGcPF3XOBl3WPEV5kVormHVLJtr8MHLrz+KDO8xE1heC9oLYurlBc6kaFdtZk+21XsbjmCM7v3YBkkkqi6zAGp9AJJ5A1hlzxi0ls6MXjykm3pD3iPG7CDu7gbMwyMV1C8oMnWJ1+dYK7YysQdYJBgztzHl0NcxPFhiNFQ92Dm7xhD3H1ljGiLqYUepPKpZaxlJvsbSXREGNqiI8x+pqPEMUtkSSCfugfej8BSbhuKvX76rOUTOUbQNY85pCNBaT/ABV/BXSpy+fttJPMUXDcNdj8I/XpT3B8LXciOoOunIbaGosoLgCTq3tGXpB+tX4r63hlj6+cjaptbpiBlqgzaGilKGbdAAgw+fSux7VLu+tfH0oA42m1BNEiuhKABBzX2aaJlobRTA4aGy/Kvnaoz1pAcYxUGeusG5H1EUFr0b6U7Cg4vEVFsjb6fSq4uA7GuXF3/tQILdwgPQ0txXD52AB8/wAx+Rq13hHl+p/Xzon7TpryooDL4i0UMQwPIghh7j8K42NuKIYT0zD8xWnOVqr4jCzzn9eVKh2eOBq9B+x5R3mJaPELdtQfJixOv+hfYV50a9E+yGRcxAI0e2hHnkZpj/vrpj2ZM9Lw7ysc1JB/H8KizyWP89sfI5TQ7i+Ix97f9e4+VTT4nH81o/UflWpItxrzisn/AOa0R8s0/SKy/wBo3DGe6pQhSSdTsZ3HrK1o+KE2cQuJaCoIleeojTqddvKkH2hFbuARwdQZM/xFgSPxokrQJ07Qm4Fw8WXV2LO66gElVPyXUjqJ120ovHeKgEZyHfZV0hZ6KNEH1PnWGbEuRBdiOmYx7bf7V9buxz2M/Pes0kukU5N9s9CwVsNbUgBZGo6HY/Wq/GL7WkkASdF/M0LhOPAsyToJPpzP41meKcUN5ySTH3R0H51hWy70Du3HLZixLdTvTDgOIcX7ZB1EyfLY70qwts3HCjc/o1qOG8LS2Q0lmGx5DrApsSNEOIPvmI5adOkbR+dWzxy9p4z7Lv5QIpTbOsAT700t8OfLOQRHX/NZGhZs8fcb+L2H0FMbHaJTAZSOpnSluE4W7CRkXpOv01pjhuEqBLFWPkBTENrWIV/hYH0r52FVFtQdFUeca/SuOo5/iaYBkvKSROvQ1IiqmedveKiLnLlRQi4TXC1UzcrmeigLZqDLNVc/nX3eEc6KAKbXQ1EqaH3x618bx8qAOFqiTIgxrXTdHMUFmHnv+udAAL+BDGQSrcjMx8j+taDlupvDL15+1XAfP+9QLHkaKGAN8ekGoMs7eft01qd1QdxrQGSDSsD6efnrXBcPI/SflNRZjAnrBj9edDJ5fj8venYjO8L7JqkG4czbwBoPLzpxhWOGc3rZz6eIaar5n/SOVXLI0Hr+dfcQMW2I3g6+9Pk+wo12GvLdRblvxIwBB/sehGoqu+LAbIutw/ETsi9D5nkNJg7V5fgbrdTqsnXcyNTWl7JHx3fMKT6+LWry5moNrsrDiUpK+iXbniHdBC7Eop1AAiSImBz9TsTWE7QdpTiES2q5ba7A7k7lj6n8K1v2l/8AKX1FeZ3OX65Cl485ShsPKgozpEuVQttr86+G1Ct1qc7NJdulcKsfePi9NZH0pRn8qPjz4bQ/k/uaqVmWaPs3hN7hG+i+nM/2rQLcpbwr4Lf9I/AVdY61mzRDPBZyygNlk78vatRhbC21Ad8zHYmPYCsKrGaIHMnU+9IZs8DikUmWAEEsZAGnQR60k7J8YtG5cTMZZyVPIgeZpFxZyLNyCfhNZXAOe9TU/EPxqoks9mxnEQB4ZO4McuUn/auYHE51kgg+fPzFL7+y/wBR/AUxdjlOv61pDC97O1QLVx1iKC29MR1noTNUruxoP50AT7yoZvrUTtUH2oAJ3ldFw71C9uK4dz6UAFFzYfr1JrjPzGvX9RQbf3f6v71O5z8hpQBIJOg2HPz0676RQzb8/T9fMe9TRjI1+8fwNfAS5B1H+1AAWQ9f16UMzrz+ny3+tWrW3zNCOy0gAAjrH0muBAddTpvU+Q+dDvfFRQ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NI"/>
          </a:p>
        </p:txBody>
      </p:sp>
      <p:pic>
        <p:nvPicPr>
          <p:cNvPr id="11" name="Picture 8" descr="http://nicaraguaaldia.com/wp-content/themes/blognews/timthumb.php?src=http://nicaraguaaldia.com/wp-content/uploads/2013/01/CEMEX.jpg&amp;q=90&amp;w=629&amp;zc=1"/>
          <p:cNvPicPr>
            <a:picLocks noGrp="1" noChangeAspect="1" noChangeArrowheads="1"/>
          </p:cNvPicPr>
          <p:nvPr>
            <p:ph sz="half" idx="2"/>
          </p:nvPr>
        </p:nvPicPr>
        <p:blipFill>
          <a:blip r:embed="rId2" cstate="print"/>
          <a:srcRect/>
          <a:stretch>
            <a:fillRect/>
          </a:stretch>
        </p:blipFill>
        <p:spPr bwMode="auto">
          <a:xfrm>
            <a:off x="4644008" y="1854181"/>
            <a:ext cx="4320480" cy="3807067"/>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p:spPr>
      </p:pic>
      <p:sp>
        <p:nvSpPr>
          <p:cNvPr id="6" name="5 Marcador de número de diapositiva"/>
          <p:cNvSpPr>
            <a:spLocks noGrp="1"/>
          </p:cNvSpPr>
          <p:nvPr>
            <p:ph type="sldNum" sz="quarter" idx="12"/>
          </p:nvPr>
        </p:nvSpPr>
        <p:spPr/>
        <p:txBody>
          <a:bodyPr/>
          <a:lstStyle/>
          <a:p>
            <a:fld id="{585D2EFA-1F26-4487-98F7-82E15974CC88}" type="slidenum">
              <a:rPr lang="es-ES" smtClean="0"/>
              <a:pPr/>
              <a:t>70</a:t>
            </a:fld>
            <a:endParaRPr lang="es-ES"/>
          </a:p>
        </p:txBody>
      </p:sp>
      <p:sp>
        <p:nvSpPr>
          <p:cNvPr id="7" name="6 Rectángulo"/>
          <p:cNvSpPr/>
          <p:nvPr/>
        </p:nvSpPr>
        <p:spPr>
          <a:xfrm>
            <a:off x="395536" y="1124744"/>
            <a:ext cx="8496944" cy="954107"/>
          </a:xfrm>
          <a:prstGeom prst="rect">
            <a:avLst/>
          </a:prstGeom>
        </p:spPr>
        <p:txBody>
          <a:bodyPr wrap="square">
            <a:spAutoFit/>
          </a:bodyPr>
          <a:lstStyle/>
          <a:p>
            <a:r>
              <a:rPr lang="en-US" sz="2000" b="1" dirty="0">
                <a:latin typeface="Corbel" pitchFamily="34" charset="0"/>
              </a:rPr>
              <a:t>Construction of a new cement grinding plant in Nicaragua</a:t>
            </a:r>
            <a:endParaRPr lang="es-NI" sz="2000" b="1" dirty="0" smtClean="0">
              <a:latin typeface="Corbel" pitchFamily="34" charset="0"/>
            </a:endParaRPr>
          </a:p>
          <a:p>
            <a:pPr marL="742950" lvl="1" indent="-285750">
              <a:buFont typeface="Wingdings" pitchFamily="2" charset="2"/>
              <a:buChar char="ü"/>
            </a:pPr>
            <a:r>
              <a:rPr lang="en-US" dirty="0" smtClean="0">
                <a:latin typeface="Corbel" pitchFamily="34" charset="0"/>
              </a:rPr>
              <a:t>Announced in Monterrey on May 5, 2014</a:t>
            </a:r>
          </a:p>
          <a:p>
            <a:pPr marL="742950" lvl="1" indent="-285750">
              <a:buFont typeface="Wingdings" pitchFamily="2" charset="2"/>
              <a:buChar char="ü"/>
            </a:pPr>
            <a:r>
              <a:rPr lang="en-US" dirty="0" smtClean="0">
                <a:latin typeface="Corbel" pitchFamily="34" charset="0"/>
              </a:rPr>
              <a:t>cost </a:t>
            </a:r>
            <a:r>
              <a:rPr lang="en-US" dirty="0">
                <a:latin typeface="Corbel" pitchFamily="34" charset="0"/>
              </a:rPr>
              <a:t>of US $ 55 million.</a:t>
            </a:r>
            <a:endParaRPr lang="es-ES" dirty="0"/>
          </a:p>
        </p:txBody>
      </p:sp>
      <p:sp>
        <p:nvSpPr>
          <p:cNvPr id="8" name="7 Rectángulo"/>
          <p:cNvSpPr/>
          <p:nvPr/>
        </p:nvSpPr>
        <p:spPr>
          <a:xfrm>
            <a:off x="503548" y="5851173"/>
            <a:ext cx="8280920" cy="70788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000" b="1" dirty="0">
                <a:solidFill>
                  <a:srgbClr val="FF0000"/>
                </a:solidFill>
                <a:latin typeface="Corbel" pitchFamily="34" charset="0"/>
              </a:rPr>
              <a:t>Positioning for Central American development pole of the century in Nicaragua.</a:t>
            </a:r>
            <a:endParaRPr lang="es-NI" sz="2000" b="1" dirty="0" smtClean="0">
              <a:solidFill>
                <a:srgbClr val="FF0000"/>
              </a:solidFill>
              <a:latin typeface="Corbel" pitchFamily="34" charset="0"/>
            </a:endParaRPr>
          </a:p>
        </p:txBody>
      </p:sp>
    </p:spTree>
    <p:extLst>
      <p:ext uri="{BB962C8B-B14F-4D97-AF65-F5344CB8AC3E}">
        <p14:creationId xmlns:p14="http://schemas.microsoft.com/office/powerpoint/2010/main" val="22387661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C083A2AC-CD80-4825-B008-E2C469094034}" type="slidenum">
              <a:rPr lang="es-ES" smtClean="0"/>
              <a:pPr/>
              <a:t>71</a:t>
            </a:fld>
            <a:endParaRPr lang="es-ES"/>
          </a:p>
        </p:txBody>
      </p:sp>
      <p:pic>
        <p:nvPicPr>
          <p:cNvPr id="5" name="4 Imagen" descr="Río Escondido.jpg"/>
          <p:cNvPicPr>
            <a:picLocks noChangeAspect="1"/>
          </p:cNvPicPr>
          <p:nvPr/>
        </p:nvPicPr>
        <p:blipFill>
          <a:blip r:embed="rId2" cstate="print"/>
          <a:stretch>
            <a:fillRect/>
          </a:stretch>
        </p:blipFill>
        <p:spPr>
          <a:xfrm>
            <a:off x="0" y="0"/>
            <a:ext cx="9144000" cy="6858000"/>
          </a:xfrm>
          <a:prstGeom prst="rect">
            <a:avLst/>
          </a:prstGeom>
        </p:spPr>
      </p:pic>
      <p:sp>
        <p:nvSpPr>
          <p:cNvPr id="2" name="1 Título"/>
          <p:cNvSpPr>
            <a:spLocks noGrp="1"/>
          </p:cNvSpPr>
          <p:nvPr>
            <p:ph type="title"/>
          </p:nvPr>
        </p:nvSpPr>
        <p:spPr>
          <a:xfrm>
            <a:off x="722313" y="4659214"/>
            <a:ext cx="7772400" cy="1362075"/>
          </a:xfrm>
        </p:spPr>
        <p:txBody>
          <a:bodyPr>
            <a:normAutofit/>
          </a:bodyPr>
          <a:lstStyle/>
          <a:p>
            <a:r>
              <a:rPr lang="en-US" dirty="0">
                <a:solidFill>
                  <a:schemeClr val="bg1"/>
                </a:solidFill>
              </a:rPr>
              <a:t>WHAT ARE THE CHALLENGES AND OPPORTUNITIES FOR NICARAGUA?</a:t>
            </a:r>
            <a:endParaRPr lang="es-ES" dirty="0">
              <a:solidFill>
                <a:schemeClr val="bg1"/>
              </a:solidFill>
            </a:endParaRPr>
          </a:p>
        </p:txBody>
      </p:sp>
    </p:spTree>
    <p:extLst>
      <p:ext uri="{BB962C8B-B14F-4D97-AF65-F5344CB8AC3E}">
        <p14:creationId xmlns:p14="http://schemas.microsoft.com/office/powerpoint/2010/main" val="28249991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txBody>
          <a:bodyPr>
            <a:normAutofit/>
          </a:bodyPr>
          <a:lstStyle/>
          <a:p>
            <a:r>
              <a:rPr lang="es-ES" sz="3600" b="1" dirty="0">
                <a:solidFill>
                  <a:schemeClr val="tx2"/>
                </a:solidFill>
              </a:rPr>
              <a:t>CANAL </a:t>
            </a:r>
            <a:r>
              <a:rPr lang="es-ES" sz="3600" b="1" dirty="0" smtClean="0">
                <a:solidFill>
                  <a:schemeClr val="tx2"/>
                </a:solidFill>
              </a:rPr>
              <a:t>AREA CHALLENGE</a:t>
            </a:r>
            <a:endParaRPr lang="es-ES" sz="3600" b="1" dirty="0">
              <a:solidFill>
                <a:schemeClr val="tx2"/>
              </a:solidFill>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594175191"/>
              </p:ext>
            </p:extLst>
          </p:nvPr>
        </p:nvGraphicFramePr>
        <p:xfrm>
          <a:off x="457200" y="1196974"/>
          <a:ext cx="8229600" cy="5544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Marcador de número de diapositiva"/>
          <p:cNvSpPr>
            <a:spLocks noGrp="1"/>
          </p:cNvSpPr>
          <p:nvPr>
            <p:ph type="sldNum" sz="quarter" idx="12"/>
          </p:nvPr>
        </p:nvSpPr>
        <p:spPr/>
        <p:txBody>
          <a:bodyPr/>
          <a:lstStyle/>
          <a:p>
            <a:fld id="{FE62A362-C47E-49B1-AD64-7D0423DB13E3}" type="slidenum">
              <a:rPr lang="es-NI" smtClean="0"/>
              <a:pPr/>
              <a:t>72</a:t>
            </a:fld>
            <a:endParaRPr lang="es-NI"/>
          </a:p>
        </p:txBody>
      </p:sp>
    </p:spTree>
    <p:extLst>
      <p:ext uri="{BB962C8B-B14F-4D97-AF65-F5344CB8AC3E}">
        <p14:creationId xmlns:p14="http://schemas.microsoft.com/office/powerpoint/2010/main" val="18131880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994122"/>
          </a:xfrm>
        </p:spPr>
        <p:txBody>
          <a:bodyPr>
            <a:noAutofit/>
          </a:bodyPr>
          <a:lstStyle/>
          <a:p>
            <a:r>
              <a:rPr lang="en-US" sz="2800" b="1" dirty="0" smtClean="0">
                <a:solidFill>
                  <a:srgbClr val="C00000"/>
                </a:solidFill>
              </a:rPr>
              <a:t>Commitment </a:t>
            </a:r>
            <a:r>
              <a:rPr lang="en-US" sz="2800" b="1" dirty="0">
                <a:solidFill>
                  <a:srgbClr val="C00000"/>
                </a:solidFill>
              </a:rPr>
              <a:t>to increasing the ecosystems resilience</a:t>
            </a:r>
            <a:endParaRPr lang="es-NI" sz="2800" b="1" dirty="0">
              <a:solidFill>
                <a:srgbClr val="C00000"/>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216408367"/>
              </p:ext>
            </p:extLst>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5595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994122"/>
          </a:xfrm>
        </p:spPr>
        <p:txBody>
          <a:bodyPr>
            <a:noAutofit/>
          </a:bodyPr>
          <a:lstStyle/>
          <a:p>
            <a:r>
              <a:rPr lang="en-US" sz="2800" b="1" dirty="0" smtClean="0">
                <a:solidFill>
                  <a:srgbClr val="C00000"/>
                </a:solidFill>
              </a:rPr>
              <a:t>Commitment </a:t>
            </a:r>
            <a:r>
              <a:rPr lang="en-US" sz="2800" b="1" dirty="0">
                <a:solidFill>
                  <a:srgbClr val="C00000"/>
                </a:solidFill>
              </a:rPr>
              <a:t>to increasing the ecosystems resilience</a:t>
            </a:r>
            <a:endParaRPr lang="es-NI" sz="2800" b="1" dirty="0">
              <a:solidFill>
                <a:srgbClr val="C00000"/>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32854699"/>
              </p:ext>
            </p:extLst>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05991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16632"/>
            <a:ext cx="8496944" cy="1143000"/>
          </a:xfrm>
        </p:spPr>
        <p:txBody>
          <a:bodyPr>
            <a:noAutofit/>
          </a:bodyPr>
          <a:lstStyle/>
          <a:p>
            <a:r>
              <a:rPr lang="en-US" sz="2600" b="1" dirty="0">
                <a:solidFill>
                  <a:srgbClr val="C00000"/>
                </a:solidFill>
              </a:rPr>
              <a:t>Globally, the construction of the Grand Canal will reduce 32.5 million tons in annual CO2 emissions made by maritime trade worldwide</a:t>
            </a:r>
            <a:endParaRPr lang="es-NI" sz="2600" b="1" dirty="0">
              <a:solidFill>
                <a:srgbClr val="C00000"/>
              </a:solidFill>
            </a:endParaRPr>
          </a:p>
        </p:txBody>
      </p:sp>
      <p:sp>
        <p:nvSpPr>
          <p:cNvPr id="4" name="3 Marcador de número de diapositiva"/>
          <p:cNvSpPr>
            <a:spLocks noGrp="1"/>
          </p:cNvSpPr>
          <p:nvPr>
            <p:ph type="sldNum" sz="quarter" idx="12"/>
          </p:nvPr>
        </p:nvSpPr>
        <p:spPr/>
        <p:txBody>
          <a:bodyPr/>
          <a:lstStyle/>
          <a:p>
            <a:fld id="{585D2EFA-1F26-4487-98F7-82E15974CC88}" type="slidenum">
              <a:rPr lang="es-ES" smtClean="0"/>
              <a:pPr/>
              <a:t>75</a:t>
            </a:fld>
            <a:endParaRPr lang="es-ES"/>
          </a:p>
        </p:txBody>
      </p:sp>
      <p:sp>
        <p:nvSpPr>
          <p:cNvPr id="6" name="5 CuadroTexto"/>
          <p:cNvSpPr txBox="1"/>
          <p:nvPr/>
        </p:nvSpPr>
        <p:spPr>
          <a:xfrm>
            <a:off x="640338" y="5951021"/>
            <a:ext cx="792088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a:t>The avoided emissions are greater than the emissions of the countries of Central America and comparable with those produced by countries like Switzerland</a:t>
            </a:r>
            <a:endParaRPr lang="es-NI" b="1" dirty="0"/>
          </a:p>
        </p:txBody>
      </p:sp>
      <p:graphicFrame>
        <p:nvGraphicFramePr>
          <p:cNvPr id="10" name="3 Gráfico"/>
          <p:cNvGraphicFramePr>
            <a:graphicFrameLocks noGrp="1"/>
          </p:cNvGraphicFramePr>
          <p:nvPr>
            <p:ph sz="half" idx="2"/>
            <p:extLst>
              <p:ext uri="{D42A27DB-BD31-4B8C-83A1-F6EECF244321}">
                <p14:modId xmlns:p14="http://schemas.microsoft.com/office/powerpoint/2010/main" val="2249483523"/>
              </p:ext>
            </p:extLst>
          </p:nvPr>
        </p:nvGraphicFramePr>
        <p:xfrm>
          <a:off x="4499992" y="1340769"/>
          <a:ext cx="4536504" cy="44644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4 Gráfico"/>
          <p:cNvGraphicFramePr>
            <a:graphicFrameLocks noGrp="1"/>
          </p:cNvGraphicFramePr>
          <p:nvPr>
            <p:ph sz="half" idx="1"/>
            <p:extLst>
              <p:ext uri="{D42A27DB-BD31-4B8C-83A1-F6EECF244321}">
                <p14:modId xmlns:p14="http://schemas.microsoft.com/office/powerpoint/2010/main" val="1418867664"/>
              </p:ext>
            </p:extLst>
          </p:nvPr>
        </p:nvGraphicFramePr>
        <p:xfrm>
          <a:off x="251520" y="1340768"/>
          <a:ext cx="4254624"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7" name="6 CuadroTexto"/>
          <p:cNvSpPr txBox="1"/>
          <p:nvPr/>
        </p:nvSpPr>
        <p:spPr>
          <a:xfrm>
            <a:off x="4499992" y="5517232"/>
            <a:ext cx="3499614" cy="246221"/>
          </a:xfrm>
          <a:prstGeom prst="rect">
            <a:avLst/>
          </a:prstGeom>
          <a:noFill/>
        </p:spPr>
        <p:txBody>
          <a:bodyPr wrap="square" rtlCol="0">
            <a:spAutoFit/>
          </a:bodyPr>
          <a:lstStyle/>
          <a:p>
            <a:r>
              <a:rPr lang="es-NI" sz="1000" b="1" dirty="0" smtClean="0"/>
              <a:t>Fuente: Indicadores Mundiales de Desarrollo. Banco Mundial</a:t>
            </a:r>
            <a:endParaRPr lang="es-NI" sz="1000" b="1" dirty="0"/>
          </a:p>
        </p:txBody>
      </p:sp>
    </p:spTree>
    <p:extLst>
      <p:ext uri="{BB962C8B-B14F-4D97-AF65-F5344CB8AC3E}">
        <p14:creationId xmlns:p14="http://schemas.microsoft.com/office/powerpoint/2010/main" val="18089117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80728"/>
          </a:xfrm>
        </p:spPr>
        <p:txBody>
          <a:bodyPr>
            <a:normAutofit fontScale="90000"/>
          </a:bodyPr>
          <a:lstStyle/>
          <a:p>
            <a:r>
              <a:rPr lang="es-ES" sz="4000" b="1" dirty="0">
                <a:solidFill>
                  <a:schemeClr val="tx2"/>
                </a:solidFill>
              </a:rPr>
              <a:t>NET POSITIVE ENVIRONMENTAL IMPACT: </a:t>
            </a:r>
            <a:r>
              <a:rPr lang="en-US" sz="4000" b="1" dirty="0">
                <a:solidFill>
                  <a:schemeClr val="accent1"/>
                </a:solidFill>
              </a:rPr>
              <a:t>On the site of the Canal</a:t>
            </a:r>
            <a:endParaRPr lang="es-ES" b="1" dirty="0">
              <a:solidFill>
                <a:schemeClr val="accent1"/>
              </a:solidFill>
            </a:endParaRPr>
          </a:p>
        </p:txBody>
      </p:sp>
      <p:sp>
        <p:nvSpPr>
          <p:cNvPr id="3" name="Slide Number Placeholder 2"/>
          <p:cNvSpPr>
            <a:spLocks noGrp="1"/>
          </p:cNvSpPr>
          <p:nvPr>
            <p:ph type="sldNum" sz="quarter" idx="10"/>
          </p:nvPr>
        </p:nvSpPr>
        <p:spPr/>
        <p:txBody>
          <a:bodyPr/>
          <a:lstStyle/>
          <a:p>
            <a:fld id="{64A0697F-D92A-44AE-9631-4DF4FB2C44EF}" type="slidenum">
              <a:rPr lang="es-ES" smtClean="0"/>
              <a:pPr/>
              <a:t>76</a:t>
            </a:fld>
            <a:endParaRPr lang="es-E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67" y="1182764"/>
            <a:ext cx="2978357" cy="187389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4941168"/>
            <a:ext cx="2736304" cy="183043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5 Diagrama"/>
          <p:cNvGraphicFramePr/>
          <p:nvPr>
            <p:extLst>
              <p:ext uri="{D42A27DB-BD31-4B8C-83A1-F6EECF244321}">
                <p14:modId xmlns:p14="http://schemas.microsoft.com/office/powerpoint/2010/main" val="1665828453"/>
              </p:ext>
            </p:extLst>
          </p:nvPr>
        </p:nvGraphicFramePr>
        <p:xfrm>
          <a:off x="251520" y="908720"/>
          <a:ext cx="8424936" cy="55190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606439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008" y="44624"/>
            <a:ext cx="8964488" cy="432048"/>
          </a:xfrm>
        </p:spPr>
        <p:txBody>
          <a:bodyPr vert="horz" lIns="91440" tIns="45720" rIns="91440" bIns="45720" rtlCol="0" anchor="ctr">
            <a:noAutofit/>
          </a:bodyPr>
          <a:lstStyle/>
          <a:p>
            <a:r>
              <a:rPr lang="en-US" sz="2800" b="1" dirty="0">
                <a:solidFill>
                  <a:schemeClr val="tx2"/>
                </a:solidFill>
                <a:cs typeface="Courier New" pitchFamily="49" charset="0"/>
              </a:rPr>
              <a:t>THE CHALLENGE OF AN ONGOING DEFORESTATION</a:t>
            </a:r>
            <a:endParaRPr lang="es-ES" sz="2800" b="1" dirty="0" smtClean="0">
              <a:solidFill>
                <a:schemeClr val="tx2"/>
              </a:solidFill>
              <a:cs typeface="Courier New" pitchFamily="49" charset="0"/>
            </a:endParaRPr>
          </a:p>
        </p:txBody>
      </p:sp>
      <p:sp>
        <p:nvSpPr>
          <p:cNvPr id="4" name="3 Marcador de número de diapositiva"/>
          <p:cNvSpPr>
            <a:spLocks noGrp="1"/>
          </p:cNvSpPr>
          <p:nvPr>
            <p:ph type="sldNum" sz="quarter" idx="12"/>
          </p:nvPr>
        </p:nvSpPr>
        <p:spPr/>
        <p:txBody>
          <a:bodyPr/>
          <a:lstStyle/>
          <a:p>
            <a:fld id="{B886541D-66C0-4A0B-AF80-98C2800BCF4C}" type="slidenum">
              <a:rPr lang="es-ES" smtClean="0"/>
              <a:pPr/>
              <a:t>77</a:t>
            </a:fld>
            <a:endParaRPr lang="es-ES"/>
          </a:p>
        </p:txBody>
      </p:sp>
      <p:sp>
        <p:nvSpPr>
          <p:cNvPr id="5" name="4 Rectángulo"/>
          <p:cNvSpPr/>
          <p:nvPr/>
        </p:nvSpPr>
        <p:spPr>
          <a:xfrm>
            <a:off x="395536" y="5961474"/>
            <a:ext cx="8298658"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2000" b="1" dirty="0">
                <a:solidFill>
                  <a:schemeClr val="bg1"/>
                </a:solidFill>
              </a:rPr>
              <a:t>THE ROUTE OF GRAND INTEROCEANIC CANAL, RUNS THROUGH AREAS WITH DEGRADED SOILS BY THE AGRICULTURE </a:t>
            </a:r>
            <a:r>
              <a:rPr lang="en-US" sz="2000" b="1" dirty="0" smtClean="0">
                <a:solidFill>
                  <a:schemeClr val="bg1"/>
                </a:solidFill>
              </a:rPr>
              <a:t>FRONTIER</a:t>
            </a:r>
            <a:endParaRPr lang="en-US" sz="2000" b="1" dirty="0">
              <a:solidFill>
                <a:schemeClr val="bg1"/>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782" y="404665"/>
            <a:ext cx="5778378" cy="358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srcRect/>
          <a:stretch>
            <a:fillRect/>
          </a:stretch>
        </p:blipFill>
        <p:spPr bwMode="auto">
          <a:xfrm>
            <a:off x="395536" y="3392570"/>
            <a:ext cx="3543846" cy="2647412"/>
          </a:xfrm>
          <a:prstGeom prst="rect">
            <a:avLst/>
          </a:prstGeom>
          <a:noFill/>
          <a:ln w="9525">
            <a:noFill/>
            <a:miter lim="800000"/>
            <a:headEnd/>
            <a:tailEnd/>
          </a:ln>
        </p:spPr>
      </p:pic>
      <p:sp>
        <p:nvSpPr>
          <p:cNvPr id="7" name="2 Marcador de contenido"/>
          <p:cNvSpPr>
            <a:spLocks noGrp="1"/>
          </p:cNvSpPr>
          <p:nvPr>
            <p:ph sz="half" idx="1"/>
          </p:nvPr>
        </p:nvSpPr>
        <p:spPr>
          <a:xfrm>
            <a:off x="6012160" y="692696"/>
            <a:ext cx="2978998" cy="2699874"/>
          </a:xfrm>
        </p:spPr>
        <p:txBody>
          <a:bodyPr anchor="ctr">
            <a:noAutofit/>
          </a:bodyPr>
          <a:lstStyle/>
          <a:p>
            <a:pPr>
              <a:spcBef>
                <a:spcPts val="0"/>
              </a:spcBef>
              <a:spcAft>
                <a:spcPts val="600"/>
              </a:spcAft>
              <a:buClr>
                <a:srgbClr val="0070C0"/>
              </a:buClr>
            </a:pPr>
            <a:r>
              <a:rPr lang="en-US" sz="1800" dirty="0"/>
              <a:t>25% of the total land area is forested.</a:t>
            </a:r>
          </a:p>
          <a:p>
            <a:pPr>
              <a:spcBef>
                <a:spcPts val="0"/>
              </a:spcBef>
              <a:spcAft>
                <a:spcPts val="600"/>
              </a:spcAft>
              <a:buClr>
                <a:srgbClr val="0070C0"/>
              </a:buClr>
            </a:pPr>
            <a:r>
              <a:rPr lang="en-US" sz="1800" b="1" dirty="0">
                <a:solidFill>
                  <a:srgbClr val="FF0000"/>
                </a:solidFill>
              </a:rPr>
              <a:t>Current rate of deforestation is 70 thousand hectares annually.</a:t>
            </a:r>
          </a:p>
          <a:p>
            <a:pPr>
              <a:spcBef>
                <a:spcPts val="0"/>
              </a:spcBef>
              <a:spcAft>
                <a:spcPts val="600"/>
              </a:spcAft>
              <a:buClr>
                <a:srgbClr val="0070C0"/>
              </a:buClr>
            </a:pPr>
            <a:r>
              <a:rPr lang="en-US" sz="1800" dirty="0"/>
              <a:t>The estimated reforestation of </a:t>
            </a:r>
            <a:r>
              <a:rPr lang="en-US" sz="1800" b="1" dirty="0"/>
              <a:t>20 thousand hectares per year.</a:t>
            </a:r>
            <a:endParaRPr lang="es-ES" sz="1800" b="1" dirty="0">
              <a:solidFill>
                <a:srgbClr val="C00000"/>
              </a:solidFill>
            </a:endParaRPr>
          </a:p>
        </p:txBody>
      </p:sp>
      <p:sp>
        <p:nvSpPr>
          <p:cNvPr id="8" name="7 Rectángulo"/>
          <p:cNvSpPr/>
          <p:nvPr/>
        </p:nvSpPr>
        <p:spPr>
          <a:xfrm>
            <a:off x="4425934" y="4019122"/>
            <a:ext cx="3172451" cy="1815882"/>
          </a:xfrm>
          <a:prstGeom prst="rect">
            <a:avLst/>
          </a:prstGeom>
          <a:noFill/>
        </p:spPr>
        <p:txBody>
          <a:bodyPr wrap="square">
            <a:spAutoFit/>
          </a:bodyPr>
          <a:lstStyle/>
          <a:p>
            <a:pPr algn="ctr"/>
            <a:r>
              <a:rPr lang="en-US" sz="2800" b="1" dirty="0">
                <a:solidFill>
                  <a:srgbClr val="C00000"/>
                </a:solidFill>
              </a:rPr>
              <a:t>It is necessary to contain the advance of the agricultural </a:t>
            </a:r>
            <a:r>
              <a:rPr lang="en-US" sz="2800" b="1" dirty="0" smtClean="0">
                <a:solidFill>
                  <a:srgbClr val="C00000"/>
                </a:solidFill>
              </a:rPr>
              <a:t>frontier</a:t>
            </a:r>
            <a:endParaRPr lang="en-US" sz="2800" b="1" dirty="0">
              <a:solidFill>
                <a:srgbClr val="C00000"/>
              </a:solidFill>
            </a:endParaRPr>
          </a:p>
        </p:txBody>
      </p:sp>
    </p:spTree>
    <p:extLst>
      <p:ext uri="{BB962C8B-B14F-4D97-AF65-F5344CB8AC3E}">
        <p14:creationId xmlns:p14="http://schemas.microsoft.com/office/powerpoint/2010/main" val="18789239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008" y="44624"/>
            <a:ext cx="8964488" cy="432048"/>
          </a:xfrm>
        </p:spPr>
        <p:txBody>
          <a:bodyPr vert="horz" lIns="91421" tIns="45711" rIns="91421" bIns="45711" rtlCol="0" anchor="ctr">
            <a:noAutofit/>
          </a:bodyPr>
          <a:lstStyle/>
          <a:p>
            <a:r>
              <a:rPr lang="fr-FR" sz="2800" b="1" dirty="0">
                <a:solidFill>
                  <a:srgbClr val="C00000"/>
                </a:solidFill>
                <a:cs typeface="Courier New" pitchFamily="49" charset="0"/>
              </a:rPr>
              <a:t>NET POSITIVE ENVIRONMENTAL IMPACT: </a:t>
            </a:r>
            <a:r>
              <a:rPr lang="fr-FR" sz="2400" b="1" dirty="0">
                <a:solidFill>
                  <a:srgbClr val="C00000"/>
                </a:solidFill>
                <a:cs typeface="Courier New" pitchFamily="49" charset="0"/>
              </a:rPr>
              <a:t>NATIONAL LEVEL</a:t>
            </a:r>
            <a:endParaRPr lang="es-ES" sz="2800" b="1" dirty="0">
              <a:solidFill>
                <a:srgbClr val="C00000"/>
              </a:solidFill>
              <a:cs typeface="Courier New" pitchFamily="49" charset="0"/>
            </a:endParaRPr>
          </a:p>
        </p:txBody>
      </p:sp>
      <p:sp>
        <p:nvSpPr>
          <p:cNvPr id="4" name="3 Marcador de número de diapositiva"/>
          <p:cNvSpPr>
            <a:spLocks noGrp="1"/>
          </p:cNvSpPr>
          <p:nvPr>
            <p:ph type="sldNum" sz="quarter" idx="12"/>
          </p:nvPr>
        </p:nvSpPr>
        <p:spPr/>
        <p:txBody>
          <a:bodyPr/>
          <a:lstStyle/>
          <a:p>
            <a:fld id="{B886541D-66C0-4A0B-AF80-98C2800BCF4C}" type="slidenum">
              <a:rPr lang="es-ES" smtClean="0"/>
              <a:pPr/>
              <a:t>78</a:t>
            </a:fld>
            <a:endParaRPr lang="es-ES"/>
          </a:p>
        </p:txBody>
      </p:sp>
      <p:sp>
        <p:nvSpPr>
          <p:cNvPr id="11" name="10 Rectángulo"/>
          <p:cNvSpPr/>
          <p:nvPr/>
        </p:nvSpPr>
        <p:spPr>
          <a:xfrm>
            <a:off x="251520" y="5949280"/>
            <a:ext cx="8496944" cy="707868"/>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lIns="91421" tIns="45711" rIns="91421" bIns="45711">
            <a:spAutoFit/>
          </a:bodyPr>
          <a:lstStyle/>
          <a:p>
            <a:pPr marL="177764" lvl="1" indent="-177764" algn="ctr"/>
            <a:r>
              <a:rPr lang="en-US" sz="2000" b="1" dirty="0">
                <a:solidFill>
                  <a:srgbClr val="C00000"/>
                </a:solidFill>
              </a:rPr>
              <a:t>The Canal is a water project whose viability depends on water and this on massive reforestation and watershed management.</a:t>
            </a:r>
            <a:endParaRPr lang="es-NI" sz="2000" b="1" dirty="0">
              <a:solidFill>
                <a:srgbClr val="C00000"/>
              </a:solidFill>
            </a:endParaRPr>
          </a:p>
        </p:txBody>
      </p:sp>
      <p:pic>
        <p:nvPicPr>
          <p:cNvPr id="43019" name="Picture 11"/>
          <p:cNvPicPr>
            <a:picLocks noChangeAspect="1" noChangeArrowheads="1"/>
          </p:cNvPicPr>
          <p:nvPr/>
        </p:nvPicPr>
        <p:blipFill>
          <a:blip r:embed="rId2" cstate="print"/>
          <a:srcRect/>
          <a:stretch>
            <a:fillRect/>
          </a:stretch>
        </p:blipFill>
        <p:spPr bwMode="auto">
          <a:xfrm>
            <a:off x="179512" y="517983"/>
            <a:ext cx="3600400" cy="2567620"/>
          </a:xfrm>
          <a:prstGeom prst="rect">
            <a:avLst/>
          </a:prstGeom>
          <a:noFill/>
          <a:ln w="9525">
            <a:noFill/>
            <a:miter lim="800000"/>
            <a:headEnd/>
            <a:tailEnd/>
          </a:ln>
          <a:effectLst/>
        </p:spPr>
      </p:pic>
      <p:grpSp>
        <p:nvGrpSpPr>
          <p:cNvPr id="5" name="26 Grupo"/>
          <p:cNvGrpSpPr/>
          <p:nvPr/>
        </p:nvGrpSpPr>
        <p:grpSpPr>
          <a:xfrm>
            <a:off x="5246315" y="482353"/>
            <a:ext cx="3502149" cy="2514600"/>
            <a:chOff x="0" y="3140968"/>
            <a:chExt cx="3502149" cy="2514600"/>
          </a:xfrm>
        </p:grpSpPr>
        <p:pic>
          <p:nvPicPr>
            <p:cNvPr id="43014" name="Picture 6"/>
            <p:cNvPicPr>
              <a:picLocks noChangeAspect="1" noChangeArrowheads="1"/>
            </p:cNvPicPr>
            <p:nvPr/>
          </p:nvPicPr>
          <p:blipFill>
            <a:blip r:embed="rId3" cstate="print"/>
            <a:srcRect/>
            <a:stretch>
              <a:fillRect/>
            </a:stretch>
          </p:blipFill>
          <p:spPr bwMode="auto">
            <a:xfrm>
              <a:off x="179512" y="3140968"/>
              <a:ext cx="3322637" cy="2514600"/>
            </a:xfrm>
            <a:prstGeom prst="rect">
              <a:avLst/>
            </a:prstGeom>
            <a:noFill/>
            <a:ln w="9525">
              <a:noFill/>
              <a:miter lim="800000"/>
              <a:headEnd/>
              <a:tailEnd/>
            </a:ln>
            <a:effectLst/>
          </p:spPr>
        </p:pic>
        <p:pic>
          <p:nvPicPr>
            <p:cNvPr id="43022" name="Picture 14"/>
            <p:cNvPicPr>
              <a:picLocks noChangeAspect="1" noChangeArrowheads="1"/>
            </p:cNvPicPr>
            <p:nvPr/>
          </p:nvPicPr>
          <p:blipFill>
            <a:blip r:embed="rId4" cstate="print"/>
            <a:srcRect/>
            <a:stretch>
              <a:fillRect/>
            </a:stretch>
          </p:blipFill>
          <p:spPr bwMode="auto">
            <a:xfrm>
              <a:off x="0" y="4797152"/>
              <a:ext cx="1019738" cy="765861"/>
            </a:xfrm>
            <a:prstGeom prst="rect">
              <a:avLst/>
            </a:prstGeom>
            <a:noFill/>
            <a:ln w="9525">
              <a:noFill/>
              <a:miter lim="800000"/>
              <a:headEnd/>
              <a:tailEnd/>
            </a:ln>
          </p:spPr>
        </p:pic>
      </p:grpSp>
      <p:grpSp>
        <p:nvGrpSpPr>
          <p:cNvPr id="6" name="29 Grupo"/>
          <p:cNvGrpSpPr/>
          <p:nvPr/>
        </p:nvGrpSpPr>
        <p:grpSpPr>
          <a:xfrm>
            <a:off x="4067944" y="3407833"/>
            <a:ext cx="3528392" cy="1893375"/>
            <a:chOff x="6300192" y="3212976"/>
            <a:chExt cx="2843808" cy="1461132"/>
          </a:xfrm>
        </p:grpSpPr>
        <p:pic>
          <p:nvPicPr>
            <p:cNvPr id="43024" name="Picture 16" descr="http://imgs.laprensa.com.ni/2011/01/600x400_1294369790_070111intnota1,photo02.jpg"/>
            <p:cNvPicPr>
              <a:picLocks noChangeAspect="1" noChangeArrowheads="1"/>
            </p:cNvPicPr>
            <p:nvPr/>
          </p:nvPicPr>
          <p:blipFill>
            <a:blip r:embed="rId5" cstate="print"/>
            <a:srcRect/>
            <a:stretch>
              <a:fillRect/>
            </a:stretch>
          </p:blipFill>
          <p:spPr bwMode="auto">
            <a:xfrm>
              <a:off x="6300192" y="3212976"/>
              <a:ext cx="2046889" cy="1368000"/>
            </a:xfrm>
            <a:prstGeom prst="rect">
              <a:avLst/>
            </a:prstGeom>
            <a:noFill/>
          </p:spPr>
        </p:pic>
        <p:pic>
          <p:nvPicPr>
            <p:cNvPr id="43026" name="Picture 18" descr="http://photos.end.com.ni/2013/04/639x360_1367096846_las%20canoas.jpg"/>
            <p:cNvPicPr>
              <a:picLocks noChangeAspect="1" noChangeArrowheads="1"/>
            </p:cNvPicPr>
            <p:nvPr/>
          </p:nvPicPr>
          <p:blipFill>
            <a:blip r:embed="rId6" cstate="print"/>
            <a:srcRect/>
            <a:stretch>
              <a:fillRect/>
            </a:stretch>
          </p:blipFill>
          <p:spPr bwMode="auto">
            <a:xfrm>
              <a:off x="7727938" y="3342101"/>
              <a:ext cx="1416062" cy="1332007"/>
            </a:xfrm>
            <a:prstGeom prst="rect">
              <a:avLst/>
            </a:prstGeom>
            <a:noFill/>
          </p:spPr>
        </p:pic>
      </p:grpSp>
      <p:pic>
        <p:nvPicPr>
          <p:cNvPr id="43017" name="Picture 9"/>
          <p:cNvPicPr>
            <a:picLocks noChangeAspect="1" noChangeArrowheads="1"/>
          </p:cNvPicPr>
          <p:nvPr/>
        </p:nvPicPr>
        <p:blipFill>
          <a:blip r:embed="rId7" cstate="print"/>
          <a:srcRect/>
          <a:stretch>
            <a:fillRect/>
          </a:stretch>
        </p:blipFill>
        <p:spPr bwMode="auto">
          <a:xfrm>
            <a:off x="210526" y="3212976"/>
            <a:ext cx="3569387" cy="2678322"/>
          </a:xfrm>
          <a:prstGeom prst="rect">
            <a:avLst/>
          </a:prstGeom>
          <a:noFill/>
          <a:ln w="9525">
            <a:noFill/>
            <a:miter lim="800000"/>
            <a:headEnd/>
            <a:tailEnd/>
          </a:ln>
          <a:effectLst/>
        </p:spPr>
      </p:pic>
      <p:sp>
        <p:nvSpPr>
          <p:cNvPr id="20" name="19 Rectángulo"/>
          <p:cNvSpPr/>
          <p:nvPr/>
        </p:nvSpPr>
        <p:spPr>
          <a:xfrm>
            <a:off x="2699792" y="620689"/>
            <a:ext cx="971600" cy="1200310"/>
          </a:xfrm>
          <a:prstGeom prst="rect">
            <a:avLst/>
          </a:prstGeom>
          <a:solidFill>
            <a:schemeClr val="accent1">
              <a:lumMod val="20000"/>
              <a:lumOff val="80000"/>
            </a:schemeClr>
          </a:solidFill>
        </p:spPr>
        <p:txBody>
          <a:bodyPr wrap="square" lIns="91421" tIns="45711" rIns="91421" bIns="45711">
            <a:spAutoFit/>
          </a:bodyPr>
          <a:lstStyle/>
          <a:p>
            <a:r>
              <a:rPr lang="en-US" sz="1200" b="1" dirty="0">
                <a:solidFill>
                  <a:srgbClr val="C00000"/>
                </a:solidFill>
              </a:rPr>
              <a:t>Stop present and future sedimentation  of Lake Nicaragua</a:t>
            </a:r>
            <a:endParaRPr lang="es-NI" sz="1200" b="1" dirty="0">
              <a:solidFill>
                <a:srgbClr val="C00000"/>
              </a:solidFill>
            </a:endParaRPr>
          </a:p>
        </p:txBody>
      </p:sp>
      <p:sp>
        <p:nvSpPr>
          <p:cNvPr id="21" name="20 Rectángulo"/>
          <p:cNvSpPr/>
          <p:nvPr/>
        </p:nvSpPr>
        <p:spPr>
          <a:xfrm>
            <a:off x="5184575" y="550421"/>
            <a:ext cx="2483768" cy="646313"/>
          </a:xfrm>
          <a:prstGeom prst="rect">
            <a:avLst/>
          </a:prstGeom>
          <a:solidFill>
            <a:srgbClr val="FFCCCC">
              <a:alpha val="98000"/>
            </a:srgbClr>
          </a:solidFill>
        </p:spPr>
        <p:txBody>
          <a:bodyPr wrap="square" lIns="91421" tIns="45711" rIns="91421" bIns="45711">
            <a:spAutoFit/>
          </a:bodyPr>
          <a:lstStyle/>
          <a:p>
            <a:r>
              <a:rPr lang="en-US" sz="1200" b="1" dirty="0"/>
              <a:t>Integrated watershed management (massive reforestation, reinjection of water, biodiversity protection)</a:t>
            </a:r>
            <a:endParaRPr lang="es-NI" sz="1200" b="1" dirty="0"/>
          </a:p>
        </p:txBody>
      </p:sp>
      <p:sp>
        <p:nvSpPr>
          <p:cNvPr id="22" name="21 Rectángulo"/>
          <p:cNvSpPr/>
          <p:nvPr/>
        </p:nvSpPr>
        <p:spPr>
          <a:xfrm>
            <a:off x="179512" y="3430741"/>
            <a:ext cx="1368152" cy="646313"/>
          </a:xfrm>
          <a:prstGeom prst="rect">
            <a:avLst/>
          </a:prstGeom>
          <a:solidFill>
            <a:srgbClr val="FFCCCC"/>
          </a:solidFill>
        </p:spPr>
        <p:txBody>
          <a:bodyPr wrap="square" lIns="91421" tIns="45711" rIns="91421" bIns="45711">
            <a:spAutoFit/>
          </a:bodyPr>
          <a:lstStyle/>
          <a:p>
            <a:r>
              <a:rPr lang="es-NI" sz="1200" b="1" dirty="0" err="1"/>
              <a:t>Strengthen</a:t>
            </a:r>
            <a:r>
              <a:rPr lang="es-NI" sz="1200" b="1" dirty="0"/>
              <a:t> </a:t>
            </a:r>
            <a:r>
              <a:rPr lang="es-NI" sz="1200" b="1" dirty="0" err="1"/>
              <a:t>protected</a:t>
            </a:r>
            <a:r>
              <a:rPr lang="es-NI" sz="1200" b="1" dirty="0"/>
              <a:t>  </a:t>
            </a:r>
            <a:r>
              <a:rPr lang="es-NI" sz="1200" b="1" dirty="0" err="1"/>
              <a:t>areas</a:t>
            </a:r>
            <a:r>
              <a:rPr lang="es-NI" sz="1200" b="1" dirty="0"/>
              <a:t> — </a:t>
            </a:r>
            <a:r>
              <a:rPr lang="es-NI" sz="1200" b="1" dirty="0" smtClean="0"/>
              <a:t>17% </a:t>
            </a:r>
            <a:r>
              <a:rPr lang="es-NI" sz="1200" b="1" dirty="0" err="1"/>
              <a:t>territory</a:t>
            </a:r>
            <a:endParaRPr lang="es-NI" sz="1200" b="1" dirty="0"/>
          </a:p>
        </p:txBody>
      </p:sp>
      <p:sp>
        <p:nvSpPr>
          <p:cNvPr id="23" name="22 CuadroTexto"/>
          <p:cNvSpPr txBox="1"/>
          <p:nvPr/>
        </p:nvSpPr>
        <p:spPr>
          <a:xfrm>
            <a:off x="5724128" y="3002991"/>
            <a:ext cx="2843808" cy="867912"/>
          </a:xfrm>
          <a:prstGeom prst="rect">
            <a:avLst/>
          </a:prstGeom>
          <a:solidFill>
            <a:srgbClr val="FFCCCC">
              <a:alpha val="50000"/>
            </a:srgbClr>
          </a:solidFill>
        </p:spPr>
        <p:txBody>
          <a:bodyPr wrap="square" lIns="91421" tIns="45711" rIns="91421" bIns="45711" rtlCol="0">
            <a:spAutoFit/>
          </a:bodyPr>
          <a:lstStyle/>
          <a:p>
            <a:pPr marL="87295" indent="-87295">
              <a:lnSpc>
                <a:spcPct val="90000"/>
              </a:lnSpc>
              <a:buFont typeface="Arial" pitchFamily="34" charset="0"/>
              <a:buChar char="•"/>
            </a:pPr>
            <a:r>
              <a:rPr lang="en-US" sz="1400" b="1" dirty="0"/>
              <a:t>Protection of local populations from flood or drought.</a:t>
            </a:r>
          </a:p>
          <a:p>
            <a:pPr marL="87295" indent="-87295">
              <a:lnSpc>
                <a:spcPct val="90000"/>
              </a:lnSpc>
              <a:buFont typeface="Arial" pitchFamily="34" charset="0"/>
              <a:buChar char="•"/>
            </a:pPr>
            <a:r>
              <a:rPr lang="en-US" sz="1400" b="1" dirty="0"/>
              <a:t>Environmental monitoring, climate and integrated health.</a:t>
            </a:r>
            <a:endParaRPr lang="es-NI" sz="1400" b="1" dirty="0"/>
          </a:p>
        </p:txBody>
      </p:sp>
      <p:sp>
        <p:nvSpPr>
          <p:cNvPr id="8" name="7 Rectángulo"/>
          <p:cNvSpPr/>
          <p:nvPr/>
        </p:nvSpPr>
        <p:spPr>
          <a:xfrm>
            <a:off x="4067944" y="5161691"/>
            <a:ext cx="3523481" cy="715562"/>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wrap="square" lIns="91421" tIns="45711" rIns="91421" bIns="45711">
            <a:spAutoFit/>
          </a:bodyPr>
          <a:lstStyle/>
          <a:p>
            <a:pPr marL="0" lvl="1">
              <a:lnSpc>
                <a:spcPct val="90000"/>
              </a:lnSpc>
              <a:spcBef>
                <a:spcPts val="600"/>
              </a:spcBef>
            </a:pPr>
            <a:r>
              <a:rPr lang="es-NI" sz="1500" b="1" dirty="0">
                <a:solidFill>
                  <a:srgbClr val="002060"/>
                </a:solidFill>
              </a:rPr>
              <a:t>ECLAC </a:t>
            </a:r>
            <a:r>
              <a:rPr lang="es-NI" sz="1500" b="1" dirty="0" err="1">
                <a:solidFill>
                  <a:srgbClr val="002060"/>
                </a:solidFill>
              </a:rPr>
              <a:t>estimate</a:t>
            </a:r>
            <a:r>
              <a:rPr lang="es-NI" sz="1500" b="1" dirty="0">
                <a:solidFill>
                  <a:srgbClr val="002060"/>
                </a:solidFill>
              </a:rPr>
              <a:t> </a:t>
            </a:r>
            <a:r>
              <a:rPr lang="es-NI" sz="1500" b="1" dirty="0" err="1">
                <a:solidFill>
                  <a:srgbClr val="002060"/>
                </a:solidFill>
              </a:rPr>
              <a:t>that</a:t>
            </a:r>
            <a:r>
              <a:rPr lang="es-NI" sz="1500" b="1" dirty="0">
                <a:solidFill>
                  <a:srgbClr val="002060"/>
                </a:solidFill>
              </a:rPr>
              <a:t> in 2011 Nicaragua </a:t>
            </a:r>
            <a:r>
              <a:rPr lang="es-NI" sz="1500" b="1" dirty="0" err="1">
                <a:solidFill>
                  <a:srgbClr val="002060"/>
                </a:solidFill>
              </a:rPr>
              <a:t>had</a:t>
            </a:r>
            <a:r>
              <a:rPr lang="es-NI" sz="1500" b="1" dirty="0">
                <a:solidFill>
                  <a:srgbClr val="002060"/>
                </a:solidFill>
              </a:rPr>
              <a:t> </a:t>
            </a:r>
            <a:r>
              <a:rPr lang="es-NI" sz="1500" b="1" dirty="0" err="1">
                <a:solidFill>
                  <a:srgbClr val="002060"/>
                </a:solidFill>
              </a:rPr>
              <a:t>adaptation</a:t>
            </a:r>
            <a:r>
              <a:rPr lang="es-NI" sz="1500" b="1" dirty="0">
                <a:solidFill>
                  <a:srgbClr val="002060"/>
                </a:solidFill>
              </a:rPr>
              <a:t> </a:t>
            </a:r>
            <a:r>
              <a:rPr lang="es-NI" sz="1500" b="1" dirty="0" err="1">
                <a:solidFill>
                  <a:srgbClr val="002060"/>
                </a:solidFill>
              </a:rPr>
              <a:t>needs</a:t>
            </a:r>
            <a:r>
              <a:rPr lang="es-NI" sz="1500" b="1" dirty="0">
                <a:solidFill>
                  <a:srgbClr val="002060"/>
                </a:solidFill>
              </a:rPr>
              <a:t> </a:t>
            </a:r>
            <a:r>
              <a:rPr lang="es-NI" sz="1500" b="1" dirty="0" err="1">
                <a:solidFill>
                  <a:srgbClr val="002060"/>
                </a:solidFill>
              </a:rPr>
              <a:t>over</a:t>
            </a:r>
            <a:r>
              <a:rPr lang="es-NI" sz="1500" b="1" dirty="0">
                <a:solidFill>
                  <a:srgbClr val="002060"/>
                </a:solidFill>
              </a:rPr>
              <a:t> US$ 1,900 </a:t>
            </a:r>
            <a:r>
              <a:rPr lang="es-NI" sz="1500" b="1" dirty="0" err="1">
                <a:solidFill>
                  <a:srgbClr val="002060"/>
                </a:solidFill>
              </a:rPr>
              <a:t>Millions</a:t>
            </a:r>
            <a:endParaRPr lang="es-NI" sz="1500" b="1" dirty="0">
              <a:solidFill>
                <a:srgbClr val="002060"/>
              </a:solidFill>
            </a:endParaRPr>
          </a:p>
        </p:txBody>
      </p:sp>
      <p:sp>
        <p:nvSpPr>
          <p:cNvPr id="3" name="2 Flecha izquierda"/>
          <p:cNvSpPr/>
          <p:nvPr/>
        </p:nvSpPr>
        <p:spPr>
          <a:xfrm>
            <a:off x="7668344" y="5161692"/>
            <a:ext cx="1224136" cy="57606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s-NI"/>
          </a:p>
        </p:txBody>
      </p:sp>
      <p:sp>
        <p:nvSpPr>
          <p:cNvPr id="19" name="18 CuadroTexto"/>
          <p:cNvSpPr txBox="1"/>
          <p:nvPr/>
        </p:nvSpPr>
        <p:spPr>
          <a:xfrm>
            <a:off x="3635896" y="1412776"/>
            <a:ext cx="2016224"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S" sz="1600" b="1" dirty="0" smtClean="0">
                <a:solidFill>
                  <a:schemeClr val="tx1"/>
                </a:solidFill>
                <a:effectLst>
                  <a:outerShdw blurRad="38100" dist="38100" dir="2700000" algn="tl">
                    <a:srgbClr val="000000">
                      <a:alpha val="43137"/>
                    </a:srgbClr>
                  </a:outerShdw>
                </a:effectLst>
                <a:latin typeface="Calibri Light" pitchFamily="34" charset="0"/>
              </a:rPr>
              <a:t>MASSIVE REFORESTATION</a:t>
            </a:r>
            <a:endParaRPr lang="es-ES" sz="1600" b="1" dirty="0">
              <a:solidFill>
                <a:schemeClr val="tx1"/>
              </a:solidFill>
              <a:effectLst>
                <a:outerShdw blurRad="38100" dist="38100" dir="2700000" algn="tl">
                  <a:srgbClr val="000000">
                    <a:alpha val="43137"/>
                  </a:srgbClr>
                </a:outerShdw>
              </a:effectLst>
              <a:latin typeface="Calibri Light" pitchFamily="34" charset="0"/>
            </a:endParaRPr>
          </a:p>
        </p:txBody>
      </p:sp>
    </p:spTree>
    <p:extLst>
      <p:ext uri="{BB962C8B-B14F-4D97-AF65-F5344CB8AC3E}">
        <p14:creationId xmlns:p14="http://schemas.microsoft.com/office/powerpoint/2010/main" val="12141093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C083A2AC-CD80-4825-B008-E2C469094034}" type="slidenum">
              <a:rPr lang="es-ES" smtClean="0"/>
              <a:pPr/>
              <a:t>79</a:t>
            </a:fld>
            <a:endParaRPr lang="es-ES"/>
          </a:p>
        </p:txBody>
      </p:sp>
      <p:pic>
        <p:nvPicPr>
          <p:cNvPr id="5" name="4 Imagen" descr="Río Escondido.jpg"/>
          <p:cNvPicPr>
            <a:picLocks noChangeAspect="1"/>
          </p:cNvPicPr>
          <p:nvPr/>
        </p:nvPicPr>
        <p:blipFill>
          <a:blip r:embed="rId2" cstate="print"/>
          <a:stretch>
            <a:fillRect/>
          </a:stretch>
        </p:blipFill>
        <p:spPr>
          <a:xfrm>
            <a:off x="0" y="0"/>
            <a:ext cx="9144000" cy="6858000"/>
          </a:xfrm>
          <a:prstGeom prst="rect">
            <a:avLst/>
          </a:prstGeom>
        </p:spPr>
      </p:pic>
      <p:sp>
        <p:nvSpPr>
          <p:cNvPr id="2" name="1 Título"/>
          <p:cNvSpPr>
            <a:spLocks noGrp="1"/>
          </p:cNvSpPr>
          <p:nvPr>
            <p:ph type="title"/>
          </p:nvPr>
        </p:nvSpPr>
        <p:spPr>
          <a:xfrm>
            <a:off x="722313" y="4659213"/>
            <a:ext cx="7772400" cy="1362075"/>
          </a:xfrm>
        </p:spPr>
        <p:txBody>
          <a:bodyPr>
            <a:normAutofit/>
          </a:bodyPr>
          <a:lstStyle/>
          <a:p>
            <a:r>
              <a:rPr lang="en-US" smtClean="0">
                <a:solidFill>
                  <a:schemeClr val="bg1"/>
                </a:solidFill>
              </a:rPr>
              <a:t>WHAT ARE THE EMPLOYEMENT AND BUSINESS OPPONTUNITIES?</a:t>
            </a:r>
            <a:endParaRPr lang="es-ES" dirty="0">
              <a:solidFill>
                <a:schemeClr val="bg1"/>
              </a:solidFill>
            </a:endParaRPr>
          </a:p>
        </p:txBody>
      </p:sp>
    </p:spTree>
    <p:extLst>
      <p:ext uri="{BB962C8B-B14F-4D97-AF65-F5344CB8AC3E}">
        <p14:creationId xmlns:p14="http://schemas.microsoft.com/office/powerpoint/2010/main" val="40274211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1 Gráfico"/>
          <p:cNvGraphicFramePr>
            <a:graphicFrameLocks noGrp="1"/>
          </p:cNvGraphicFramePr>
          <p:nvPr>
            <p:extLst>
              <p:ext uri="{D42A27DB-BD31-4B8C-83A1-F6EECF244321}">
                <p14:modId xmlns:p14="http://schemas.microsoft.com/office/powerpoint/2010/main" val="1897246105"/>
              </p:ext>
            </p:extLst>
          </p:nvPr>
        </p:nvGraphicFramePr>
        <p:xfrm>
          <a:off x="4211960" y="2924945"/>
          <a:ext cx="4694722" cy="18722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2 Gráfico"/>
          <p:cNvGraphicFramePr/>
          <p:nvPr>
            <p:extLst>
              <p:ext uri="{D42A27DB-BD31-4B8C-83A1-F6EECF244321}">
                <p14:modId xmlns:p14="http://schemas.microsoft.com/office/powerpoint/2010/main" val="905726871"/>
              </p:ext>
            </p:extLst>
          </p:nvPr>
        </p:nvGraphicFramePr>
        <p:xfrm>
          <a:off x="4355977" y="476672"/>
          <a:ext cx="4538489" cy="2376264"/>
        </p:xfrm>
        <a:graphic>
          <a:graphicData uri="http://schemas.openxmlformats.org/drawingml/2006/chart">
            <c:chart xmlns:c="http://schemas.openxmlformats.org/drawingml/2006/chart" xmlns:r="http://schemas.openxmlformats.org/officeDocument/2006/relationships" r:id="rId3"/>
          </a:graphicData>
        </a:graphic>
      </p:graphicFrame>
      <p:sp>
        <p:nvSpPr>
          <p:cNvPr id="4" name="3 Marcador de número de diapositiva"/>
          <p:cNvSpPr>
            <a:spLocks noGrp="1"/>
          </p:cNvSpPr>
          <p:nvPr>
            <p:ph type="sldNum" sz="quarter" idx="12"/>
          </p:nvPr>
        </p:nvSpPr>
        <p:spPr/>
        <p:txBody>
          <a:bodyPr/>
          <a:lstStyle/>
          <a:p>
            <a:pPr>
              <a:defRPr/>
            </a:pPr>
            <a:fld id="{1F932422-55FA-4D11-9975-686918D57927}" type="slidenum">
              <a:rPr lang="es-NI" smtClean="0"/>
              <a:pPr>
                <a:defRPr/>
              </a:pPr>
              <a:t>8</a:t>
            </a:fld>
            <a:endParaRPr lang="es-NI"/>
          </a:p>
        </p:txBody>
      </p:sp>
      <p:pic>
        <p:nvPicPr>
          <p:cNvPr id="17" name="Picture 2" descr="http://autoguiacr.com/acesa/image_contenido/acesa-109049.jpg"/>
          <p:cNvPicPr>
            <a:picLocks noChangeAspect="1" noChangeArrowheads="1"/>
          </p:cNvPicPr>
          <p:nvPr/>
        </p:nvPicPr>
        <p:blipFill>
          <a:blip r:embed="rId4" cstate="print">
            <a:lum/>
          </a:blip>
          <a:srcRect/>
          <a:stretch>
            <a:fillRect/>
          </a:stretch>
        </p:blipFill>
        <p:spPr bwMode="auto">
          <a:xfrm>
            <a:off x="6732241" y="4725144"/>
            <a:ext cx="2410373" cy="1908212"/>
          </a:xfrm>
          <a:prstGeom prst="rect">
            <a:avLst/>
          </a:prstGeom>
          <a:noFill/>
        </p:spPr>
      </p:pic>
      <p:sp>
        <p:nvSpPr>
          <p:cNvPr id="20" name="19 Pentágono"/>
          <p:cNvSpPr/>
          <p:nvPr/>
        </p:nvSpPr>
        <p:spPr>
          <a:xfrm>
            <a:off x="3419872" y="4968677"/>
            <a:ext cx="3672408" cy="1646586"/>
          </a:xfrm>
          <a:prstGeom prst="homePlate">
            <a:avLst>
              <a:gd name="adj" fmla="val 44395"/>
            </a:avLst>
          </a:prstGeom>
        </p:spPr>
        <p:style>
          <a:lnRef idx="2">
            <a:schemeClr val="accent2"/>
          </a:lnRef>
          <a:fillRef idx="1">
            <a:schemeClr val="lt1"/>
          </a:fillRef>
          <a:effectRef idx="0">
            <a:schemeClr val="accent2"/>
          </a:effectRef>
          <a:fontRef idx="minor">
            <a:schemeClr val="dk1"/>
          </a:fontRef>
        </p:style>
        <p:txBody>
          <a:bodyPr wrap="square" lIns="91421" tIns="45711" rIns="91421" bIns="45711">
            <a:spAutoFit/>
          </a:bodyPr>
          <a:lstStyle/>
          <a:p>
            <a:pPr>
              <a:spcAft>
                <a:spcPts val="600"/>
              </a:spcAft>
            </a:pPr>
            <a:r>
              <a:rPr lang="en-US" sz="1200" dirty="0"/>
              <a:t>The National Police of Nicaragua (PNN) is  a  leader  In Central America and in the world,  as a police model with a "preventive, proactive and community" approach.</a:t>
            </a:r>
          </a:p>
          <a:p>
            <a:pPr lvl="1">
              <a:spcAft>
                <a:spcPts val="600"/>
              </a:spcAft>
            </a:pPr>
            <a:r>
              <a:rPr lang="en-US" sz="1200" i="1" dirty="0">
                <a:solidFill>
                  <a:srgbClr val="C00000"/>
                </a:solidFill>
              </a:rPr>
              <a:t>UNDP. 2013. Regional Human Development Report 2013-2014. Public security with a human face: diagnosis and proposals to Latin America</a:t>
            </a:r>
            <a:endParaRPr lang="es-ES" sz="1200" i="1" dirty="0">
              <a:solidFill>
                <a:srgbClr val="C00000"/>
              </a:solidFill>
            </a:endParaRPr>
          </a:p>
        </p:txBody>
      </p:sp>
      <p:sp>
        <p:nvSpPr>
          <p:cNvPr id="16" name="15 CuadroTexto"/>
          <p:cNvSpPr txBox="1"/>
          <p:nvPr/>
        </p:nvSpPr>
        <p:spPr>
          <a:xfrm>
            <a:off x="6948264" y="1124744"/>
            <a:ext cx="1872208" cy="892534"/>
          </a:xfrm>
          <a:prstGeom prst="rect">
            <a:avLst/>
          </a:prstGeom>
        </p:spPr>
        <p:style>
          <a:lnRef idx="1">
            <a:schemeClr val="accent5"/>
          </a:lnRef>
          <a:fillRef idx="2">
            <a:schemeClr val="accent5"/>
          </a:fillRef>
          <a:effectRef idx="1">
            <a:schemeClr val="accent5"/>
          </a:effectRef>
          <a:fontRef idx="minor">
            <a:schemeClr val="dk1"/>
          </a:fontRef>
        </p:style>
        <p:txBody>
          <a:bodyPr wrap="square" lIns="91421" tIns="45711" rIns="91421" bIns="45711" rtlCol="0">
            <a:spAutoFit/>
          </a:bodyPr>
          <a:lstStyle/>
          <a:p>
            <a:r>
              <a:rPr lang="en-US" sz="1300" b="1" dirty="0">
                <a:solidFill>
                  <a:srgbClr val="C00000"/>
                </a:solidFill>
              </a:rPr>
              <a:t>In the past four years, violent deaths have fallen by -22.4% in Nicaragua.</a:t>
            </a:r>
            <a:endParaRPr lang="es-NI" sz="1300" dirty="0"/>
          </a:p>
        </p:txBody>
      </p:sp>
      <p:sp>
        <p:nvSpPr>
          <p:cNvPr id="22" name="21 CuadroTexto"/>
          <p:cNvSpPr txBox="1"/>
          <p:nvPr/>
        </p:nvSpPr>
        <p:spPr>
          <a:xfrm>
            <a:off x="6948264" y="3284984"/>
            <a:ext cx="2088232" cy="600146"/>
          </a:xfrm>
          <a:prstGeom prst="rect">
            <a:avLst/>
          </a:prstGeom>
        </p:spPr>
        <p:style>
          <a:lnRef idx="1">
            <a:schemeClr val="accent2"/>
          </a:lnRef>
          <a:fillRef idx="2">
            <a:schemeClr val="accent2"/>
          </a:fillRef>
          <a:effectRef idx="1">
            <a:schemeClr val="accent2"/>
          </a:effectRef>
          <a:fontRef idx="minor">
            <a:schemeClr val="dk1"/>
          </a:fontRef>
        </p:style>
        <p:txBody>
          <a:bodyPr wrap="square" lIns="91421" tIns="45711" rIns="91421" bIns="45711" rtlCol="0">
            <a:spAutoFit/>
          </a:bodyPr>
          <a:lstStyle/>
          <a:p>
            <a:pPr algn="ctr"/>
            <a:r>
              <a:rPr lang="es-MX" sz="1100" b="1" dirty="0"/>
              <a:t>Nicaragua</a:t>
            </a:r>
          </a:p>
          <a:p>
            <a:r>
              <a:rPr lang="en-US" sz="1100" b="1" dirty="0"/>
              <a:t>2012: 30% less than 2011. </a:t>
            </a:r>
          </a:p>
          <a:p>
            <a:r>
              <a:rPr lang="en-US" sz="1100" b="1" dirty="0"/>
              <a:t>2013: 21.1% less than in 2012.</a:t>
            </a:r>
            <a:endParaRPr lang="es-NI" sz="1100" b="1" dirty="0"/>
          </a:p>
        </p:txBody>
      </p:sp>
      <p:graphicFrame>
        <p:nvGraphicFramePr>
          <p:cNvPr id="13" name="12 Tabla"/>
          <p:cNvGraphicFramePr>
            <a:graphicFrameLocks noGrp="1"/>
          </p:cNvGraphicFramePr>
          <p:nvPr>
            <p:extLst>
              <p:ext uri="{D42A27DB-BD31-4B8C-83A1-F6EECF244321}">
                <p14:modId xmlns:p14="http://schemas.microsoft.com/office/powerpoint/2010/main" val="2988682817"/>
              </p:ext>
            </p:extLst>
          </p:nvPr>
        </p:nvGraphicFramePr>
        <p:xfrm>
          <a:off x="179513" y="766398"/>
          <a:ext cx="3216947" cy="6112855"/>
        </p:xfrm>
        <a:graphic>
          <a:graphicData uri="http://schemas.openxmlformats.org/drawingml/2006/table">
            <a:tbl>
              <a:tblPr firstRow="1" bandRow="1">
                <a:tableStyleId>{073A0DAA-6AF3-43AB-8588-CEC1D06C72B9}</a:tableStyleId>
              </a:tblPr>
              <a:tblGrid>
                <a:gridCol w="386080"/>
                <a:gridCol w="632971"/>
                <a:gridCol w="922655"/>
                <a:gridCol w="1275241"/>
              </a:tblGrid>
              <a:tr h="228799">
                <a:tc>
                  <a:txBody>
                    <a:bodyPr/>
                    <a:lstStyle/>
                    <a:p>
                      <a:pPr defTabSz="1368000"/>
                      <a:r>
                        <a:rPr lang="es-ES" sz="1100" dirty="0" smtClean="0"/>
                        <a:t>LAC</a:t>
                      </a:r>
                      <a:endParaRPr lang="es-ES" sz="1100" dirty="0"/>
                    </a:p>
                  </a:txBody>
                  <a:tcPr marL="28800" marR="28800" marT="28800" marB="28800" anchor="ctr"/>
                </a:tc>
                <a:tc>
                  <a:txBody>
                    <a:bodyPr/>
                    <a:lstStyle/>
                    <a:p>
                      <a:pPr defTabSz="1368000"/>
                      <a:r>
                        <a:rPr lang="es-ES" sz="1100" dirty="0" smtClean="0"/>
                        <a:t>2014</a:t>
                      </a:r>
                      <a:endParaRPr lang="es-ES" sz="1100" dirty="0"/>
                    </a:p>
                  </a:txBody>
                  <a:tcPr marL="28800" marR="28800" marT="28800" marB="28800" anchor="ctr"/>
                </a:tc>
                <a:tc>
                  <a:txBody>
                    <a:bodyPr/>
                    <a:lstStyle/>
                    <a:p>
                      <a:pPr defTabSz="1368000"/>
                      <a:r>
                        <a:rPr lang="es-ES" sz="1100" dirty="0" smtClean="0"/>
                        <a:t>CITY</a:t>
                      </a:r>
                      <a:endParaRPr lang="es-ES" sz="1100" dirty="0"/>
                    </a:p>
                  </a:txBody>
                  <a:tcPr marL="28800" marR="28800" marT="28800" marB="28800" anchor="ctr"/>
                </a:tc>
                <a:tc>
                  <a:txBody>
                    <a:bodyPr/>
                    <a:lstStyle/>
                    <a:p>
                      <a:pPr defTabSz="1368000"/>
                      <a:r>
                        <a:rPr lang="es-ES" sz="1100" dirty="0" smtClean="0"/>
                        <a:t>COUNTRY</a:t>
                      </a:r>
                      <a:endParaRPr lang="es-ES" sz="1100" dirty="0"/>
                    </a:p>
                  </a:txBody>
                  <a:tcPr marL="28800" marR="28800" marT="28800" marB="28800" anchor="ctr"/>
                </a:tc>
              </a:tr>
              <a:tr h="228799">
                <a:tc>
                  <a:txBody>
                    <a:bodyPr/>
                    <a:lstStyle/>
                    <a:p>
                      <a:pPr marL="228600" indent="-228600" defTabSz="1368000">
                        <a:buFont typeface="+mj-lt"/>
                        <a:buNone/>
                      </a:pPr>
                      <a:r>
                        <a:rPr lang="es-ES" sz="1100" b="1" dirty="0" smtClean="0"/>
                        <a:t>1</a:t>
                      </a:r>
                      <a:endParaRPr lang="es-ES" sz="1100" b="1" dirty="0"/>
                    </a:p>
                  </a:txBody>
                  <a:tcPr marL="28800" marR="28800" marT="28800" marB="28800" anchor="ctr"/>
                </a:tc>
                <a:tc>
                  <a:txBody>
                    <a:bodyPr/>
                    <a:lstStyle/>
                    <a:p>
                      <a:pPr defTabSz="1368000"/>
                      <a:r>
                        <a:rPr lang="es-ES" sz="1100" b="1" dirty="0" smtClean="0"/>
                        <a:t>49</a:t>
                      </a:r>
                      <a:endParaRPr lang="es-ES" sz="1100" b="1" dirty="0"/>
                    </a:p>
                  </a:txBody>
                  <a:tcPr marL="28800" marR="28800" marT="28800" marB="28800" anchor="ctr"/>
                </a:tc>
                <a:tc>
                  <a:txBody>
                    <a:bodyPr/>
                    <a:lstStyle/>
                    <a:p>
                      <a:pPr defTabSz="1368000"/>
                      <a:r>
                        <a:rPr lang="es-ES" sz="1100" b="1" dirty="0" smtClean="0"/>
                        <a:t>Sao Paulo</a:t>
                      </a:r>
                      <a:endParaRPr lang="es-ES" sz="1100" b="1" dirty="0"/>
                    </a:p>
                  </a:txBody>
                  <a:tcPr marL="28800" marR="28800" marT="28800" marB="28800" anchor="ctr"/>
                </a:tc>
                <a:tc>
                  <a:txBody>
                    <a:bodyPr/>
                    <a:lstStyle/>
                    <a:p>
                      <a:pPr defTabSz="1368000"/>
                      <a:r>
                        <a:rPr lang="es-ES" sz="1100" b="1" dirty="0" err="1" smtClean="0"/>
                        <a:t>Brazil</a:t>
                      </a:r>
                      <a:endParaRPr lang="es-ES" sz="1100" b="1" dirty="0"/>
                    </a:p>
                  </a:txBody>
                  <a:tcPr marL="28800" marR="28800" marT="28800" marB="28800" anchor="ctr"/>
                </a:tc>
              </a:tr>
              <a:tr h="228799">
                <a:tc>
                  <a:txBody>
                    <a:bodyPr/>
                    <a:lstStyle/>
                    <a:p>
                      <a:pPr marL="228600" indent="-228600" defTabSz="1368000">
                        <a:buFont typeface="+mj-lt"/>
                        <a:buNone/>
                      </a:pPr>
                      <a:r>
                        <a:rPr lang="es-ES" sz="1100" dirty="0" smtClean="0"/>
                        <a:t>2</a:t>
                      </a:r>
                      <a:endParaRPr lang="es-ES" sz="1100" dirty="0"/>
                    </a:p>
                  </a:txBody>
                  <a:tcPr marL="28800" marR="28800" marT="28800" marB="28800" anchor="ctr"/>
                </a:tc>
                <a:tc>
                  <a:txBody>
                    <a:bodyPr/>
                    <a:lstStyle/>
                    <a:p>
                      <a:pPr defTabSz="1368000"/>
                      <a:r>
                        <a:rPr lang="es-ES" sz="1100" dirty="0" smtClean="0"/>
                        <a:t>65</a:t>
                      </a:r>
                      <a:endParaRPr lang="es-ES" sz="1100" dirty="0"/>
                    </a:p>
                  </a:txBody>
                  <a:tcPr marL="28800" marR="28800" marT="28800" marB="28800" anchor="ctr"/>
                </a:tc>
                <a:tc>
                  <a:txBody>
                    <a:bodyPr/>
                    <a:lstStyle/>
                    <a:p>
                      <a:pPr defTabSz="1368000"/>
                      <a:r>
                        <a:rPr lang="es-ES" sz="1100" dirty="0" smtClean="0"/>
                        <a:t>Rio de Janeiro</a:t>
                      </a:r>
                      <a:endParaRPr lang="es-ES" sz="1100" dirty="0"/>
                    </a:p>
                  </a:txBody>
                  <a:tcPr marL="28800" marR="28800" marT="28800" marB="28800" anchor="ctr"/>
                </a:tc>
                <a:tc>
                  <a:txBody>
                    <a:bodyPr/>
                    <a:lstStyle/>
                    <a:p>
                      <a:pPr defTabSz="1368000"/>
                      <a:r>
                        <a:rPr lang="es-ES" sz="1100" dirty="0" err="1" smtClean="0"/>
                        <a:t>Brazil</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3</a:t>
                      </a:r>
                      <a:endParaRPr lang="es-ES" sz="1100" dirty="0"/>
                    </a:p>
                  </a:txBody>
                  <a:tcPr marL="28800" marR="28800" marT="28800" marB="28800" anchor="ctr"/>
                </a:tc>
                <a:tc>
                  <a:txBody>
                    <a:bodyPr/>
                    <a:lstStyle/>
                    <a:p>
                      <a:pPr defTabSz="1368000"/>
                      <a:r>
                        <a:rPr lang="es-ES" sz="1100" dirty="0" smtClean="0"/>
                        <a:t>70</a:t>
                      </a:r>
                      <a:endParaRPr lang="es-ES" sz="1100" dirty="0"/>
                    </a:p>
                  </a:txBody>
                  <a:tcPr marL="28800" marR="28800" marT="28800" marB="28800" anchor="ctr"/>
                </a:tc>
                <a:tc>
                  <a:txBody>
                    <a:bodyPr/>
                    <a:lstStyle/>
                    <a:p>
                      <a:pPr defTabSz="1368000"/>
                      <a:r>
                        <a:rPr lang="es-ES" sz="1100" dirty="0" err="1" smtClean="0"/>
                        <a:t>Pointe</a:t>
                      </a:r>
                      <a:r>
                        <a:rPr lang="es-ES" sz="1100" dirty="0" smtClean="0"/>
                        <a:t>-a-Pitre</a:t>
                      </a:r>
                      <a:endParaRPr lang="es-ES" sz="1100" dirty="0"/>
                    </a:p>
                  </a:txBody>
                  <a:tcPr marL="28800" marR="28800" marT="28800" marB="28800" anchor="ctr"/>
                </a:tc>
                <a:tc>
                  <a:txBody>
                    <a:bodyPr/>
                    <a:lstStyle/>
                    <a:p>
                      <a:pPr defTabSz="1368000"/>
                      <a:r>
                        <a:rPr lang="es-ES" sz="1100" dirty="0" smtClean="0"/>
                        <a:t>Guadalupe</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4</a:t>
                      </a:r>
                      <a:endParaRPr lang="es-ES" sz="1100" dirty="0"/>
                    </a:p>
                  </a:txBody>
                  <a:tcPr marL="28800" marR="28800" marT="28800" marB="28800" anchor="ctr"/>
                </a:tc>
                <a:tc>
                  <a:txBody>
                    <a:bodyPr/>
                    <a:lstStyle/>
                    <a:p>
                      <a:pPr defTabSz="1368000"/>
                      <a:r>
                        <a:rPr lang="es-ES" sz="1100" dirty="0" smtClean="0"/>
                        <a:t>81</a:t>
                      </a:r>
                      <a:endParaRPr lang="es-ES" sz="1100" dirty="0"/>
                    </a:p>
                  </a:txBody>
                  <a:tcPr marL="28800" marR="28800" marT="28800" marB="28800" anchor="ctr"/>
                </a:tc>
                <a:tc>
                  <a:txBody>
                    <a:bodyPr/>
                    <a:lstStyle/>
                    <a:p>
                      <a:pPr defTabSz="1368000"/>
                      <a:r>
                        <a:rPr lang="es-ES" sz="1100" dirty="0" smtClean="0"/>
                        <a:t>Port-</a:t>
                      </a:r>
                      <a:r>
                        <a:rPr lang="es-ES" sz="1100" dirty="0" err="1" smtClean="0"/>
                        <a:t>au</a:t>
                      </a:r>
                      <a:r>
                        <a:rPr lang="es-ES" sz="1100" dirty="0" smtClean="0"/>
                        <a:t>-Prince</a:t>
                      </a:r>
                      <a:endParaRPr lang="es-ES" sz="1100" dirty="0"/>
                    </a:p>
                  </a:txBody>
                  <a:tcPr marL="28800" marR="28800" marT="28800" marB="28800" anchor="ctr"/>
                </a:tc>
                <a:tc>
                  <a:txBody>
                    <a:bodyPr/>
                    <a:lstStyle/>
                    <a:p>
                      <a:pPr defTabSz="1368000"/>
                      <a:r>
                        <a:rPr lang="es-ES" sz="1100" dirty="0" smtClean="0"/>
                        <a:t>Haití</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5</a:t>
                      </a:r>
                      <a:endParaRPr lang="es-ES" sz="1100" dirty="0"/>
                    </a:p>
                  </a:txBody>
                  <a:tcPr marL="28800" marR="28800" marT="28800" marB="28800" anchor="ctr"/>
                </a:tc>
                <a:tc>
                  <a:txBody>
                    <a:bodyPr/>
                    <a:lstStyle/>
                    <a:p>
                      <a:pPr defTabSz="1368000"/>
                      <a:r>
                        <a:rPr lang="es-ES" sz="1100" dirty="0" smtClean="0"/>
                        <a:t>86</a:t>
                      </a:r>
                      <a:endParaRPr lang="es-ES" sz="1100" dirty="0"/>
                    </a:p>
                  </a:txBody>
                  <a:tcPr marL="28800" marR="28800" marT="28800" marB="28800" anchor="ctr"/>
                </a:tc>
                <a:tc>
                  <a:txBody>
                    <a:bodyPr/>
                    <a:lstStyle/>
                    <a:p>
                      <a:pPr defTabSz="1368000"/>
                      <a:r>
                        <a:rPr lang="es-ES" sz="1100" dirty="0" smtClean="0"/>
                        <a:t>Buenos Aires</a:t>
                      </a:r>
                      <a:endParaRPr lang="es-ES" sz="1100" dirty="0"/>
                    </a:p>
                  </a:txBody>
                  <a:tcPr marL="28800" marR="28800" marT="28800" marB="28800" anchor="ctr"/>
                </a:tc>
                <a:tc>
                  <a:txBody>
                    <a:bodyPr/>
                    <a:lstStyle/>
                    <a:p>
                      <a:pPr defTabSz="1368000"/>
                      <a:r>
                        <a:rPr lang="es-ES" sz="1100" dirty="0" smtClean="0"/>
                        <a:t>Argentina</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6</a:t>
                      </a:r>
                      <a:endParaRPr lang="es-ES" sz="1100" dirty="0"/>
                    </a:p>
                  </a:txBody>
                  <a:tcPr marL="28800" marR="28800" marT="28800" marB="28800" anchor="ctr"/>
                </a:tc>
                <a:tc>
                  <a:txBody>
                    <a:bodyPr/>
                    <a:lstStyle/>
                    <a:p>
                      <a:pPr defTabSz="1368000"/>
                      <a:r>
                        <a:rPr lang="es-ES" sz="1100" dirty="0" smtClean="0"/>
                        <a:t>88</a:t>
                      </a:r>
                      <a:endParaRPr lang="es-ES" sz="1100" dirty="0"/>
                    </a:p>
                  </a:txBody>
                  <a:tcPr marL="28800" marR="28800" marT="28800" marB="28800" anchor="ctr"/>
                </a:tc>
                <a:tc>
                  <a:txBody>
                    <a:bodyPr/>
                    <a:lstStyle/>
                    <a:p>
                      <a:pPr defTabSz="1368000"/>
                      <a:r>
                        <a:rPr lang="es-ES" sz="1100" dirty="0" smtClean="0"/>
                        <a:t>Santiago</a:t>
                      </a:r>
                      <a:endParaRPr lang="es-ES" sz="1100" dirty="0"/>
                    </a:p>
                  </a:txBody>
                  <a:tcPr marL="28800" marR="28800" marT="28800" marB="28800" anchor="ctr"/>
                </a:tc>
                <a:tc>
                  <a:txBody>
                    <a:bodyPr/>
                    <a:lstStyle/>
                    <a:p>
                      <a:pPr defTabSz="1368000"/>
                      <a:r>
                        <a:rPr lang="es-ES" sz="1100" dirty="0" smtClean="0"/>
                        <a:t>Chile</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7</a:t>
                      </a:r>
                      <a:endParaRPr lang="es-ES" sz="1100" dirty="0"/>
                    </a:p>
                  </a:txBody>
                  <a:tcPr marL="28800" marR="28800" marT="28800" marB="28800" anchor="ctr"/>
                </a:tc>
                <a:tc>
                  <a:txBody>
                    <a:bodyPr/>
                    <a:lstStyle/>
                    <a:p>
                      <a:pPr defTabSz="1368000"/>
                      <a:r>
                        <a:rPr lang="es-ES" sz="1100" dirty="0" smtClean="0"/>
                        <a:t>98</a:t>
                      </a:r>
                      <a:endParaRPr lang="es-ES" sz="1100" dirty="0"/>
                    </a:p>
                  </a:txBody>
                  <a:tcPr marL="28800" marR="28800" marT="28800" marB="28800" anchor="ctr"/>
                </a:tc>
                <a:tc>
                  <a:txBody>
                    <a:bodyPr/>
                    <a:lstStyle/>
                    <a:p>
                      <a:pPr defTabSz="1368000"/>
                      <a:r>
                        <a:rPr lang="es-ES" sz="1100" dirty="0" smtClean="0"/>
                        <a:t>Bogotá</a:t>
                      </a:r>
                      <a:endParaRPr lang="es-ES" sz="1100" dirty="0"/>
                    </a:p>
                  </a:txBody>
                  <a:tcPr marL="28800" marR="28800" marT="28800" marB="28800" anchor="ctr"/>
                </a:tc>
                <a:tc>
                  <a:txBody>
                    <a:bodyPr/>
                    <a:lstStyle/>
                    <a:p>
                      <a:pPr defTabSz="1368000"/>
                      <a:r>
                        <a:rPr lang="es-ES" sz="1100" dirty="0" smtClean="0"/>
                        <a:t>Colombia</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8</a:t>
                      </a:r>
                      <a:endParaRPr lang="es-ES" sz="1100" dirty="0"/>
                    </a:p>
                  </a:txBody>
                  <a:tcPr marL="28800" marR="28800" marT="28800" marB="28800" anchor="ctr"/>
                </a:tc>
                <a:tc>
                  <a:txBody>
                    <a:bodyPr/>
                    <a:lstStyle/>
                    <a:p>
                      <a:pPr defTabSz="1368000"/>
                      <a:r>
                        <a:rPr lang="es-ES" sz="1100" dirty="0" smtClean="0"/>
                        <a:t>114</a:t>
                      </a:r>
                      <a:endParaRPr lang="es-ES" sz="1100" dirty="0"/>
                    </a:p>
                  </a:txBody>
                  <a:tcPr marL="28800" marR="28800" marT="28800" marB="28800" anchor="ctr"/>
                </a:tc>
                <a:tc>
                  <a:txBody>
                    <a:bodyPr/>
                    <a:lstStyle/>
                    <a:p>
                      <a:pPr defTabSz="1368000"/>
                      <a:r>
                        <a:rPr lang="es-ES" sz="1100" dirty="0" smtClean="0"/>
                        <a:t>Montevideo</a:t>
                      </a:r>
                      <a:endParaRPr lang="es-ES" sz="1100" dirty="0"/>
                    </a:p>
                  </a:txBody>
                  <a:tcPr marL="28800" marR="28800" marT="28800" marB="28800" anchor="ctr"/>
                </a:tc>
                <a:tc>
                  <a:txBody>
                    <a:bodyPr/>
                    <a:lstStyle/>
                    <a:p>
                      <a:pPr defTabSz="1368000"/>
                      <a:r>
                        <a:rPr lang="es-ES" sz="1100" dirty="0" smtClean="0"/>
                        <a:t>Uruguay</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9</a:t>
                      </a:r>
                      <a:endParaRPr lang="es-ES" sz="1100" dirty="0"/>
                    </a:p>
                  </a:txBody>
                  <a:tcPr marL="28800" marR="28800" marT="28800" marB="28800" anchor="ctr"/>
                </a:tc>
                <a:tc>
                  <a:txBody>
                    <a:bodyPr/>
                    <a:lstStyle/>
                    <a:p>
                      <a:pPr defTabSz="1368000"/>
                      <a:r>
                        <a:rPr lang="es-ES" sz="1100" dirty="0" smtClean="0"/>
                        <a:t>132</a:t>
                      </a:r>
                      <a:endParaRPr lang="es-ES" sz="1100" dirty="0"/>
                    </a:p>
                  </a:txBody>
                  <a:tcPr marL="28800" marR="28800" marT="28800" marB="28800" anchor="ctr"/>
                </a:tc>
                <a:tc>
                  <a:txBody>
                    <a:bodyPr/>
                    <a:lstStyle/>
                    <a:p>
                      <a:pPr defTabSz="1368000"/>
                      <a:r>
                        <a:rPr lang="es-ES" sz="1100" dirty="0" smtClean="0"/>
                        <a:t>San José</a:t>
                      </a:r>
                      <a:endParaRPr lang="es-ES" sz="1100" dirty="0"/>
                    </a:p>
                  </a:txBody>
                  <a:tcPr marL="28800" marR="28800" marT="28800" marB="28800" anchor="ctr"/>
                </a:tc>
                <a:tc>
                  <a:txBody>
                    <a:bodyPr/>
                    <a:lstStyle/>
                    <a:p>
                      <a:pPr defTabSz="1368000"/>
                      <a:r>
                        <a:rPr lang="es-ES" sz="1100" dirty="0" smtClean="0"/>
                        <a:t>Costa Rica</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10</a:t>
                      </a:r>
                      <a:endParaRPr lang="es-ES" sz="1100" dirty="0"/>
                    </a:p>
                  </a:txBody>
                  <a:tcPr marL="28800" marR="28800" marT="28800" marB="28800" anchor="ctr"/>
                </a:tc>
                <a:tc>
                  <a:txBody>
                    <a:bodyPr/>
                    <a:lstStyle/>
                    <a:p>
                      <a:pPr defTabSz="1368000"/>
                      <a:r>
                        <a:rPr lang="es-ES" sz="1100" dirty="0" smtClean="0"/>
                        <a:t>134</a:t>
                      </a:r>
                      <a:endParaRPr lang="es-ES" sz="1100" dirty="0"/>
                    </a:p>
                  </a:txBody>
                  <a:tcPr marL="28800" marR="28800" marT="28800" marB="28800" anchor="ctr"/>
                </a:tc>
                <a:tc>
                  <a:txBody>
                    <a:bodyPr/>
                    <a:lstStyle/>
                    <a:p>
                      <a:pPr defTabSz="1368000"/>
                      <a:r>
                        <a:rPr lang="es-ES" sz="1100" dirty="0" smtClean="0"/>
                        <a:t>La Habana</a:t>
                      </a:r>
                      <a:endParaRPr lang="es-ES" sz="1100" dirty="0"/>
                    </a:p>
                  </a:txBody>
                  <a:tcPr marL="28800" marR="28800" marT="28800" marB="28800" anchor="ctr"/>
                </a:tc>
                <a:tc>
                  <a:txBody>
                    <a:bodyPr/>
                    <a:lstStyle/>
                    <a:p>
                      <a:pPr defTabSz="1368000"/>
                      <a:r>
                        <a:rPr lang="es-ES" sz="1100" dirty="0" smtClean="0"/>
                        <a:t>Cuba</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11</a:t>
                      </a:r>
                      <a:endParaRPr lang="es-ES" sz="1100" dirty="0"/>
                    </a:p>
                  </a:txBody>
                  <a:tcPr marL="28800" marR="28800" marT="28800" marB="28800" anchor="ctr"/>
                </a:tc>
                <a:tc>
                  <a:txBody>
                    <a:bodyPr/>
                    <a:lstStyle/>
                    <a:p>
                      <a:pPr defTabSz="1368000"/>
                      <a:r>
                        <a:rPr lang="es-ES" sz="1100" dirty="0" smtClean="0"/>
                        <a:t>135</a:t>
                      </a:r>
                      <a:endParaRPr lang="es-ES" sz="1100" dirty="0"/>
                    </a:p>
                  </a:txBody>
                  <a:tcPr marL="28800" marR="28800" marT="28800" marB="28800" anchor="ctr"/>
                </a:tc>
                <a:tc>
                  <a:txBody>
                    <a:bodyPr/>
                    <a:lstStyle/>
                    <a:p>
                      <a:pPr defTabSz="1368000"/>
                      <a:r>
                        <a:rPr lang="es-ES" sz="1100" dirty="0" smtClean="0"/>
                        <a:t>Lima</a:t>
                      </a:r>
                      <a:endParaRPr lang="es-ES" sz="1100" dirty="0"/>
                    </a:p>
                  </a:txBody>
                  <a:tcPr marL="28800" marR="28800" marT="28800" marB="28800" anchor="ctr"/>
                </a:tc>
                <a:tc>
                  <a:txBody>
                    <a:bodyPr/>
                    <a:lstStyle/>
                    <a:p>
                      <a:pPr defTabSz="1368000"/>
                      <a:r>
                        <a:rPr lang="es-ES" sz="1100" dirty="0" smtClean="0"/>
                        <a:t>Perú</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12</a:t>
                      </a:r>
                      <a:endParaRPr lang="es-ES" sz="1100" dirty="0"/>
                    </a:p>
                  </a:txBody>
                  <a:tcPr marL="28800" marR="28800" marT="28800" marB="28800" anchor="ctr"/>
                </a:tc>
                <a:tc>
                  <a:txBody>
                    <a:bodyPr/>
                    <a:lstStyle/>
                    <a:p>
                      <a:pPr defTabSz="1368000"/>
                      <a:r>
                        <a:rPr lang="es-ES" sz="1100" dirty="0" smtClean="0"/>
                        <a:t>139</a:t>
                      </a:r>
                      <a:endParaRPr lang="es-ES" sz="1100" dirty="0"/>
                    </a:p>
                  </a:txBody>
                  <a:tcPr marL="28800" marR="28800" marT="28800" marB="28800" anchor="ctr"/>
                </a:tc>
                <a:tc>
                  <a:txBody>
                    <a:bodyPr/>
                    <a:lstStyle/>
                    <a:p>
                      <a:pPr defTabSz="1368000"/>
                      <a:r>
                        <a:rPr lang="es-ES" sz="1100" dirty="0" smtClean="0"/>
                        <a:t>San Juan</a:t>
                      </a:r>
                      <a:endParaRPr lang="es-ES" sz="1100" dirty="0"/>
                    </a:p>
                  </a:txBody>
                  <a:tcPr marL="28800" marR="28800" marT="28800" marB="28800" anchor="ctr"/>
                </a:tc>
                <a:tc>
                  <a:txBody>
                    <a:bodyPr/>
                    <a:lstStyle/>
                    <a:p>
                      <a:pPr defTabSz="1368000"/>
                      <a:r>
                        <a:rPr lang="es-ES" sz="1100" dirty="0" smtClean="0"/>
                        <a:t>Puerto Rico</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13</a:t>
                      </a:r>
                      <a:endParaRPr lang="es-ES" sz="1100" dirty="0"/>
                    </a:p>
                  </a:txBody>
                  <a:tcPr marL="28800" marR="28800" marT="28800" marB="28800" anchor="ctr"/>
                </a:tc>
                <a:tc>
                  <a:txBody>
                    <a:bodyPr/>
                    <a:lstStyle/>
                    <a:p>
                      <a:pPr defTabSz="1368000"/>
                      <a:r>
                        <a:rPr lang="es-ES" sz="1100" dirty="0" smtClean="0"/>
                        <a:t>144</a:t>
                      </a:r>
                      <a:endParaRPr lang="es-ES" sz="1100" dirty="0"/>
                    </a:p>
                  </a:txBody>
                  <a:tcPr marL="28800" marR="28800" marT="28800" marB="28800" anchor="ctr"/>
                </a:tc>
                <a:tc>
                  <a:txBody>
                    <a:bodyPr/>
                    <a:lstStyle/>
                    <a:p>
                      <a:pPr defTabSz="1368000"/>
                      <a:r>
                        <a:rPr lang="es-ES" sz="1100" dirty="0" smtClean="0"/>
                        <a:t>Brasilia</a:t>
                      </a:r>
                      <a:endParaRPr lang="es-ES" sz="1100" dirty="0"/>
                    </a:p>
                  </a:txBody>
                  <a:tcPr marL="28800" marR="28800" marT="28800" marB="28800" anchor="ctr"/>
                </a:tc>
                <a:tc>
                  <a:txBody>
                    <a:bodyPr/>
                    <a:lstStyle/>
                    <a:p>
                      <a:pPr defTabSz="1368000"/>
                      <a:r>
                        <a:rPr lang="es-ES" sz="1100" dirty="0" err="1" smtClean="0"/>
                        <a:t>Brazil</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14</a:t>
                      </a:r>
                      <a:endParaRPr lang="es-ES" sz="1100" dirty="0"/>
                    </a:p>
                  </a:txBody>
                  <a:tcPr marL="28800" marR="28800" marT="28800" marB="28800" anchor="ctr"/>
                </a:tc>
                <a:tc>
                  <a:txBody>
                    <a:bodyPr/>
                    <a:lstStyle/>
                    <a:p>
                      <a:pPr defTabSz="1368000"/>
                      <a:r>
                        <a:rPr lang="es-ES" sz="1100" dirty="0" smtClean="0"/>
                        <a:t>145</a:t>
                      </a:r>
                      <a:endParaRPr lang="es-ES" sz="1100" dirty="0"/>
                    </a:p>
                  </a:txBody>
                  <a:tcPr marL="28800" marR="28800" marT="28800" marB="28800" anchor="ctr"/>
                </a:tc>
                <a:tc>
                  <a:txBody>
                    <a:bodyPr/>
                    <a:lstStyle/>
                    <a:p>
                      <a:pPr defTabSz="1368000"/>
                      <a:r>
                        <a:rPr lang="es-ES" sz="1100" dirty="0" smtClean="0"/>
                        <a:t>Panamá</a:t>
                      </a:r>
                      <a:endParaRPr lang="es-ES" sz="1100" dirty="0"/>
                    </a:p>
                  </a:txBody>
                  <a:tcPr marL="28800" marR="28800" marT="28800" marB="28800" anchor="ctr"/>
                </a:tc>
                <a:tc>
                  <a:txBody>
                    <a:bodyPr/>
                    <a:lstStyle/>
                    <a:p>
                      <a:pPr defTabSz="1368000"/>
                      <a:r>
                        <a:rPr lang="es-ES" sz="1100" dirty="0" err="1" smtClean="0"/>
                        <a:t>Panama</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15</a:t>
                      </a:r>
                      <a:endParaRPr lang="es-ES" sz="1100" dirty="0"/>
                    </a:p>
                  </a:txBody>
                  <a:tcPr marL="28800" marR="28800" marT="28800" marB="28800" anchor="ctr"/>
                </a:tc>
                <a:tc>
                  <a:txBody>
                    <a:bodyPr/>
                    <a:lstStyle/>
                    <a:p>
                      <a:pPr defTabSz="1368000"/>
                      <a:r>
                        <a:rPr lang="es-ES" sz="1100" dirty="0" smtClean="0"/>
                        <a:t>149</a:t>
                      </a:r>
                      <a:endParaRPr lang="es-ES" sz="1100" dirty="0"/>
                    </a:p>
                  </a:txBody>
                  <a:tcPr marL="28800" marR="28800" marT="28800" marB="28800" anchor="ctr"/>
                </a:tc>
                <a:tc>
                  <a:txBody>
                    <a:bodyPr/>
                    <a:lstStyle/>
                    <a:p>
                      <a:pPr defTabSz="1368000"/>
                      <a:r>
                        <a:rPr lang="es-ES" sz="1100" dirty="0" smtClean="0"/>
                        <a:t>Puerto España</a:t>
                      </a:r>
                      <a:endParaRPr lang="es-ES" sz="1100" dirty="0"/>
                    </a:p>
                  </a:txBody>
                  <a:tcPr marL="28800" marR="28800" marT="28800" marB="28800" anchor="ctr"/>
                </a:tc>
                <a:tc>
                  <a:txBody>
                    <a:bodyPr/>
                    <a:lstStyle/>
                    <a:p>
                      <a:pPr defTabSz="1368000"/>
                      <a:r>
                        <a:rPr lang="es-ES" sz="1100" dirty="0" smtClean="0"/>
                        <a:t>Trinidad &amp; Tobago</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16</a:t>
                      </a:r>
                      <a:endParaRPr lang="es-ES" sz="1100" dirty="0"/>
                    </a:p>
                  </a:txBody>
                  <a:tcPr marL="28800" marR="28800" marT="28800" marB="28800" anchor="ctr"/>
                </a:tc>
                <a:tc>
                  <a:txBody>
                    <a:bodyPr/>
                    <a:lstStyle/>
                    <a:p>
                      <a:pPr defTabSz="1368000"/>
                      <a:r>
                        <a:rPr lang="es-ES" sz="1100" dirty="0" smtClean="0"/>
                        <a:t>150</a:t>
                      </a:r>
                      <a:endParaRPr lang="es-ES" sz="1100" dirty="0"/>
                    </a:p>
                  </a:txBody>
                  <a:tcPr marL="28800" marR="28800" marT="28800" marB="28800" anchor="ctr"/>
                </a:tc>
                <a:tc>
                  <a:txBody>
                    <a:bodyPr/>
                    <a:lstStyle/>
                    <a:p>
                      <a:pPr defTabSz="1368000"/>
                      <a:r>
                        <a:rPr lang="es-ES" sz="1100" dirty="0" err="1" smtClean="0"/>
                        <a:t>Mexico</a:t>
                      </a:r>
                      <a:endParaRPr lang="es-ES" sz="1100" dirty="0"/>
                    </a:p>
                  </a:txBody>
                  <a:tcPr marL="28800" marR="28800" marT="28800" marB="28800" anchor="ctr"/>
                </a:tc>
                <a:tc>
                  <a:txBody>
                    <a:bodyPr/>
                    <a:lstStyle/>
                    <a:p>
                      <a:pPr defTabSz="1368000"/>
                      <a:r>
                        <a:rPr lang="es-ES" sz="1100" dirty="0" err="1" smtClean="0"/>
                        <a:t>Mexico</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17</a:t>
                      </a:r>
                      <a:endParaRPr lang="es-ES" sz="1100" dirty="0"/>
                    </a:p>
                  </a:txBody>
                  <a:tcPr marL="28800" marR="28800" marT="28800" marB="28800" anchor="ctr"/>
                </a:tc>
                <a:tc>
                  <a:txBody>
                    <a:bodyPr/>
                    <a:lstStyle/>
                    <a:p>
                      <a:pPr defTabSz="1368000"/>
                      <a:r>
                        <a:rPr lang="es-ES" sz="1100" dirty="0" smtClean="0"/>
                        <a:t>170</a:t>
                      </a:r>
                      <a:endParaRPr lang="es-ES" sz="1100" dirty="0"/>
                    </a:p>
                  </a:txBody>
                  <a:tcPr marL="28800" marR="28800" marT="28800" marB="28800" anchor="ctr"/>
                </a:tc>
                <a:tc>
                  <a:txBody>
                    <a:bodyPr/>
                    <a:lstStyle/>
                    <a:p>
                      <a:pPr defTabSz="1368000"/>
                      <a:r>
                        <a:rPr lang="es-ES" sz="1100" dirty="0" smtClean="0"/>
                        <a:t>Guatemala</a:t>
                      </a:r>
                      <a:endParaRPr lang="es-ES" sz="1100" dirty="0"/>
                    </a:p>
                  </a:txBody>
                  <a:tcPr marL="28800" marR="28800" marT="28800" marB="28800" anchor="ctr"/>
                </a:tc>
                <a:tc>
                  <a:txBody>
                    <a:bodyPr/>
                    <a:lstStyle/>
                    <a:p>
                      <a:pPr defTabSz="1368000"/>
                      <a:r>
                        <a:rPr lang="es-ES" sz="1100" dirty="0" smtClean="0"/>
                        <a:t>Guatemala</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18</a:t>
                      </a:r>
                      <a:endParaRPr lang="es-ES" sz="1100" dirty="0"/>
                    </a:p>
                  </a:txBody>
                  <a:tcPr marL="28800" marR="28800" marT="28800" marB="28800" anchor="ctr"/>
                </a:tc>
                <a:tc>
                  <a:txBody>
                    <a:bodyPr/>
                    <a:lstStyle/>
                    <a:p>
                      <a:pPr defTabSz="1368000"/>
                      <a:r>
                        <a:rPr lang="es-ES" sz="1100" dirty="0" smtClean="0"/>
                        <a:t>173</a:t>
                      </a:r>
                      <a:endParaRPr lang="es-ES" sz="1100" dirty="0"/>
                    </a:p>
                  </a:txBody>
                  <a:tcPr marL="28800" marR="28800" marT="28800" marB="28800" anchor="ctr"/>
                </a:tc>
                <a:tc>
                  <a:txBody>
                    <a:bodyPr/>
                    <a:lstStyle/>
                    <a:p>
                      <a:pPr defTabSz="1368000"/>
                      <a:r>
                        <a:rPr lang="es-ES" sz="1100" dirty="0" smtClean="0"/>
                        <a:t>Santo Domingo</a:t>
                      </a:r>
                      <a:endParaRPr lang="es-ES" sz="1100" dirty="0"/>
                    </a:p>
                  </a:txBody>
                  <a:tcPr marL="28800" marR="28800" marT="28800" marB="28800" anchor="ctr"/>
                </a:tc>
                <a:tc>
                  <a:txBody>
                    <a:bodyPr/>
                    <a:lstStyle/>
                    <a:p>
                      <a:pPr defTabSz="1368000"/>
                      <a:r>
                        <a:rPr lang="es-ES" sz="1100" dirty="0" err="1" smtClean="0"/>
                        <a:t>Dominican</a:t>
                      </a:r>
                      <a:r>
                        <a:rPr lang="es-ES" sz="1100" dirty="0" smtClean="0"/>
                        <a:t> </a:t>
                      </a:r>
                      <a:r>
                        <a:rPr lang="es-ES" sz="1100" dirty="0" err="1" smtClean="0"/>
                        <a:t>Republic</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19</a:t>
                      </a:r>
                      <a:endParaRPr lang="es-ES" sz="1100" dirty="0"/>
                    </a:p>
                  </a:txBody>
                  <a:tcPr marL="28800" marR="28800" marT="28800" marB="28800" anchor="ctr"/>
                </a:tc>
                <a:tc>
                  <a:txBody>
                    <a:bodyPr/>
                    <a:lstStyle/>
                    <a:p>
                      <a:pPr defTabSz="1368000"/>
                      <a:r>
                        <a:rPr lang="es-ES" sz="1100" dirty="0" smtClean="0"/>
                        <a:t>176</a:t>
                      </a:r>
                      <a:endParaRPr lang="es-ES" sz="1100" dirty="0"/>
                    </a:p>
                  </a:txBody>
                  <a:tcPr marL="28800" marR="28800" marT="28800" marB="28800" anchor="ctr"/>
                </a:tc>
                <a:tc>
                  <a:txBody>
                    <a:bodyPr/>
                    <a:lstStyle/>
                    <a:p>
                      <a:pPr defTabSz="1368000"/>
                      <a:r>
                        <a:rPr lang="es-ES" sz="1100" dirty="0" smtClean="0"/>
                        <a:t>Asunción</a:t>
                      </a:r>
                      <a:endParaRPr lang="es-ES" sz="1100" dirty="0"/>
                    </a:p>
                  </a:txBody>
                  <a:tcPr marL="28800" marR="28800" marT="28800" marB="28800" anchor="ctr"/>
                </a:tc>
                <a:tc>
                  <a:txBody>
                    <a:bodyPr/>
                    <a:lstStyle/>
                    <a:p>
                      <a:pPr defTabSz="1368000"/>
                      <a:r>
                        <a:rPr lang="es-ES" sz="1100" dirty="0" smtClean="0"/>
                        <a:t>Paraguay</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20</a:t>
                      </a:r>
                      <a:endParaRPr lang="es-ES" sz="1100" dirty="0"/>
                    </a:p>
                  </a:txBody>
                  <a:tcPr marL="28800" marR="28800" marT="28800" marB="28800" anchor="ctr"/>
                </a:tc>
                <a:tc>
                  <a:txBody>
                    <a:bodyPr/>
                    <a:lstStyle/>
                    <a:p>
                      <a:pPr defTabSz="1368000"/>
                      <a:r>
                        <a:rPr lang="es-ES" sz="1100" dirty="0" smtClean="0"/>
                        <a:t>177</a:t>
                      </a:r>
                      <a:endParaRPr lang="es-ES" sz="1100" dirty="0"/>
                    </a:p>
                  </a:txBody>
                  <a:tcPr marL="28800" marR="28800" marT="28800" marB="28800" anchor="ctr"/>
                </a:tc>
                <a:tc>
                  <a:txBody>
                    <a:bodyPr/>
                    <a:lstStyle/>
                    <a:p>
                      <a:pPr defTabSz="1368000"/>
                      <a:r>
                        <a:rPr lang="es-ES" sz="1100" dirty="0" smtClean="0"/>
                        <a:t>Quito</a:t>
                      </a:r>
                      <a:endParaRPr lang="es-ES" sz="1100" dirty="0"/>
                    </a:p>
                  </a:txBody>
                  <a:tcPr marL="28800" marR="28800" marT="28800" marB="28800" anchor="ctr"/>
                </a:tc>
                <a:tc>
                  <a:txBody>
                    <a:bodyPr/>
                    <a:lstStyle/>
                    <a:p>
                      <a:pPr defTabSz="1368000"/>
                      <a:r>
                        <a:rPr lang="es-ES" sz="1100" dirty="0" smtClean="0"/>
                        <a:t>Ecuador</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21</a:t>
                      </a:r>
                      <a:endParaRPr lang="es-ES" sz="1100" dirty="0"/>
                    </a:p>
                  </a:txBody>
                  <a:tcPr marL="28800" marR="28800" marT="28800" marB="28800" anchor="ctr"/>
                </a:tc>
                <a:tc>
                  <a:txBody>
                    <a:bodyPr/>
                    <a:lstStyle/>
                    <a:p>
                      <a:pPr defTabSz="1368000"/>
                      <a:r>
                        <a:rPr lang="es-ES" sz="1100" dirty="0" smtClean="0"/>
                        <a:t>183</a:t>
                      </a:r>
                      <a:endParaRPr lang="es-ES" sz="1100" dirty="0"/>
                    </a:p>
                  </a:txBody>
                  <a:tcPr marL="28800" marR="28800" marT="28800" marB="28800" anchor="ctr"/>
                </a:tc>
                <a:tc>
                  <a:txBody>
                    <a:bodyPr/>
                    <a:lstStyle/>
                    <a:p>
                      <a:pPr defTabSz="1368000"/>
                      <a:r>
                        <a:rPr lang="es-ES" sz="1100" dirty="0" smtClean="0"/>
                        <a:t>Monterrey</a:t>
                      </a:r>
                      <a:endParaRPr lang="es-ES" sz="1100" dirty="0"/>
                    </a:p>
                  </a:txBody>
                  <a:tcPr marL="28800" marR="28800" marT="28800" marB="28800" anchor="ctr"/>
                </a:tc>
                <a:tc>
                  <a:txBody>
                    <a:bodyPr/>
                    <a:lstStyle/>
                    <a:p>
                      <a:pPr defTabSz="1368000"/>
                      <a:r>
                        <a:rPr lang="es-ES" sz="1100" dirty="0" err="1" smtClean="0"/>
                        <a:t>Mexico</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22</a:t>
                      </a:r>
                      <a:endParaRPr lang="es-ES" sz="1100" dirty="0"/>
                    </a:p>
                  </a:txBody>
                  <a:tcPr marL="28800" marR="28800" marT="28800" marB="28800" anchor="ctr"/>
                </a:tc>
                <a:tc>
                  <a:txBody>
                    <a:bodyPr/>
                    <a:lstStyle/>
                    <a:p>
                      <a:pPr defTabSz="1368000"/>
                      <a:r>
                        <a:rPr lang="es-ES" sz="1100" dirty="0" smtClean="0"/>
                        <a:t>190</a:t>
                      </a:r>
                      <a:endParaRPr lang="es-ES" sz="1100" dirty="0"/>
                    </a:p>
                  </a:txBody>
                  <a:tcPr marL="28800" marR="28800" marT="28800" marB="28800" anchor="ctr"/>
                </a:tc>
                <a:tc>
                  <a:txBody>
                    <a:bodyPr/>
                    <a:lstStyle/>
                    <a:p>
                      <a:pPr defTabSz="1368000"/>
                      <a:r>
                        <a:rPr lang="es-ES" sz="1100" dirty="0" smtClean="0"/>
                        <a:t>San Salvador</a:t>
                      </a:r>
                      <a:endParaRPr lang="es-ES" sz="1100" dirty="0"/>
                    </a:p>
                  </a:txBody>
                  <a:tcPr marL="28800" marR="28800" marT="28800" marB="28800" anchor="ctr"/>
                </a:tc>
                <a:tc>
                  <a:txBody>
                    <a:bodyPr/>
                    <a:lstStyle/>
                    <a:p>
                      <a:pPr defTabSz="1368000"/>
                      <a:r>
                        <a:rPr lang="es-ES" sz="1100" dirty="0" smtClean="0"/>
                        <a:t>El Salvador</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23</a:t>
                      </a:r>
                      <a:endParaRPr lang="es-ES" sz="1100" dirty="0"/>
                    </a:p>
                  </a:txBody>
                  <a:tcPr marL="28800" marR="28800" marT="28800" marB="28800" anchor="ctr"/>
                </a:tc>
                <a:tc>
                  <a:txBody>
                    <a:bodyPr/>
                    <a:lstStyle/>
                    <a:p>
                      <a:pPr defTabSz="1368000"/>
                      <a:r>
                        <a:rPr lang="es-ES" sz="1100" dirty="0" smtClean="0"/>
                        <a:t>200</a:t>
                      </a:r>
                      <a:endParaRPr lang="es-ES" sz="1100" dirty="0"/>
                    </a:p>
                  </a:txBody>
                  <a:tcPr marL="28800" marR="28800" marT="28800" marB="28800" anchor="ctr"/>
                </a:tc>
                <a:tc>
                  <a:txBody>
                    <a:bodyPr/>
                    <a:lstStyle/>
                    <a:p>
                      <a:pPr defTabSz="1368000"/>
                      <a:r>
                        <a:rPr lang="es-ES" sz="1100" dirty="0" smtClean="0"/>
                        <a:t>Tegucigalpa</a:t>
                      </a:r>
                      <a:endParaRPr lang="es-ES" sz="1100" dirty="0"/>
                    </a:p>
                  </a:txBody>
                  <a:tcPr marL="28800" marR="28800" marT="28800" marB="28800" anchor="ctr"/>
                </a:tc>
                <a:tc>
                  <a:txBody>
                    <a:bodyPr/>
                    <a:lstStyle/>
                    <a:p>
                      <a:pPr defTabSz="1368000"/>
                      <a:r>
                        <a:rPr lang="es-ES" sz="1100" dirty="0" smtClean="0"/>
                        <a:t>Honduras</a:t>
                      </a:r>
                      <a:endParaRPr lang="es-ES" sz="1100" dirty="0"/>
                    </a:p>
                  </a:txBody>
                  <a:tcPr marL="28800" marR="28800" marT="28800" marB="28800" anchor="ctr"/>
                </a:tc>
              </a:tr>
              <a:tr h="228799">
                <a:tc>
                  <a:txBody>
                    <a:bodyPr/>
                    <a:lstStyle/>
                    <a:p>
                      <a:pPr marL="228600" indent="-228600" defTabSz="1368000">
                        <a:buFont typeface="+mj-lt"/>
                        <a:buNone/>
                      </a:pPr>
                      <a:r>
                        <a:rPr lang="es-ES" sz="1100" dirty="0" smtClean="0"/>
                        <a:t>24</a:t>
                      </a:r>
                      <a:endParaRPr lang="es-ES" sz="1100" dirty="0"/>
                    </a:p>
                  </a:txBody>
                  <a:tcPr marL="28800" marR="28800" marT="28800" marB="28800" anchor="ctr"/>
                </a:tc>
                <a:tc>
                  <a:txBody>
                    <a:bodyPr/>
                    <a:lstStyle/>
                    <a:p>
                      <a:pPr defTabSz="1368000"/>
                      <a:r>
                        <a:rPr lang="es-ES" sz="1100" dirty="0" smtClean="0"/>
                        <a:t>204</a:t>
                      </a:r>
                      <a:endParaRPr lang="es-ES" sz="1100" dirty="0"/>
                    </a:p>
                  </a:txBody>
                  <a:tcPr marL="28800" marR="28800" marT="28800" marB="28800" anchor="ctr"/>
                </a:tc>
                <a:tc>
                  <a:txBody>
                    <a:bodyPr/>
                    <a:lstStyle/>
                    <a:p>
                      <a:pPr defTabSz="1368000"/>
                      <a:r>
                        <a:rPr lang="es-ES" sz="1100" dirty="0" smtClean="0"/>
                        <a:t>La Paz</a:t>
                      </a:r>
                      <a:endParaRPr lang="es-ES" sz="1100" dirty="0"/>
                    </a:p>
                  </a:txBody>
                  <a:tcPr marL="28800" marR="28800" marT="28800" marB="28800" anchor="ctr"/>
                </a:tc>
                <a:tc>
                  <a:txBody>
                    <a:bodyPr/>
                    <a:lstStyle/>
                    <a:p>
                      <a:pPr defTabSz="1368000"/>
                      <a:r>
                        <a:rPr lang="es-ES" sz="1100" dirty="0" smtClean="0"/>
                        <a:t>Bolivia</a:t>
                      </a:r>
                      <a:endParaRPr lang="es-ES" sz="1100" dirty="0"/>
                    </a:p>
                  </a:txBody>
                  <a:tcPr marL="28800" marR="28800" marT="28800" marB="28800" anchor="ctr"/>
                </a:tc>
              </a:tr>
              <a:tr h="228799">
                <a:tc>
                  <a:txBody>
                    <a:bodyPr/>
                    <a:lstStyle/>
                    <a:p>
                      <a:pPr marL="228600" indent="-228600" defTabSz="1368000">
                        <a:buFont typeface="+mj-lt"/>
                        <a:buNone/>
                      </a:pPr>
                      <a:r>
                        <a:rPr lang="es-ES" sz="1100" b="1" dirty="0" smtClean="0">
                          <a:solidFill>
                            <a:srgbClr val="C00000"/>
                          </a:solidFill>
                        </a:rPr>
                        <a:t>25</a:t>
                      </a:r>
                      <a:endParaRPr lang="es-ES" sz="1100" b="1" dirty="0">
                        <a:solidFill>
                          <a:srgbClr val="C00000"/>
                        </a:solidFill>
                      </a:endParaRPr>
                    </a:p>
                  </a:txBody>
                  <a:tcPr marL="28800" marR="28800" marT="28800" marB="28800" anchor="ctr">
                    <a:solidFill>
                      <a:schemeClr val="accent2">
                        <a:lumMod val="20000"/>
                        <a:lumOff val="80000"/>
                      </a:schemeClr>
                    </a:solidFill>
                  </a:tcPr>
                </a:tc>
                <a:tc>
                  <a:txBody>
                    <a:bodyPr/>
                    <a:lstStyle/>
                    <a:p>
                      <a:pPr defTabSz="1368000"/>
                      <a:r>
                        <a:rPr lang="es-ES" sz="1100" b="1" dirty="0" smtClean="0">
                          <a:solidFill>
                            <a:srgbClr val="C00000"/>
                          </a:solidFill>
                        </a:rPr>
                        <a:t>207</a:t>
                      </a:r>
                      <a:endParaRPr lang="es-ES" sz="1100" b="1" dirty="0">
                        <a:solidFill>
                          <a:srgbClr val="C00000"/>
                        </a:solidFill>
                      </a:endParaRPr>
                    </a:p>
                  </a:txBody>
                  <a:tcPr marL="28800" marR="28800" marT="28800" marB="28800" anchor="ctr">
                    <a:solidFill>
                      <a:schemeClr val="accent2">
                        <a:lumMod val="20000"/>
                        <a:lumOff val="80000"/>
                      </a:schemeClr>
                    </a:solidFill>
                  </a:tcPr>
                </a:tc>
                <a:tc>
                  <a:txBody>
                    <a:bodyPr/>
                    <a:lstStyle/>
                    <a:p>
                      <a:pPr defTabSz="1368000"/>
                      <a:r>
                        <a:rPr lang="es-ES" sz="1100" b="1" dirty="0" smtClean="0">
                          <a:solidFill>
                            <a:srgbClr val="C00000"/>
                          </a:solidFill>
                        </a:rPr>
                        <a:t>Managua</a:t>
                      </a:r>
                      <a:endParaRPr lang="es-ES" sz="1100" b="1" dirty="0">
                        <a:solidFill>
                          <a:srgbClr val="C00000"/>
                        </a:solidFill>
                      </a:endParaRPr>
                    </a:p>
                  </a:txBody>
                  <a:tcPr marL="28800" marR="28800" marT="28800" marB="28800" anchor="ctr">
                    <a:solidFill>
                      <a:schemeClr val="accent2">
                        <a:lumMod val="20000"/>
                        <a:lumOff val="80000"/>
                      </a:schemeClr>
                    </a:solidFill>
                  </a:tcPr>
                </a:tc>
                <a:tc>
                  <a:txBody>
                    <a:bodyPr/>
                    <a:lstStyle/>
                    <a:p>
                      <a:pPr defTabSz="1368000"/>
                      <a:r>
                        <a:rPr lang="es-ES" sz="1100" b="1" dirty="0" smtClean="0">
                          <a:solidFill>
                            <a:srgbClr val="C00000"/>
                          </a:solidFill>
                        </a:rPr>
                        <a:t>Nicaragua</a:t>
                      </a:r>
                      <a:endParaRPr lang="es-ES" sz="1100" b="1" dirty="0">
                        <a:solidFill>
                          <a:srgbClr val="C00000"/>
                        </a:solidFill>
                      </a:endParaRPr>
                    </a:p>
                  </a:txBody>
                  <a:tcPr marL="28800" marR="28800" marT="28800" marB="28800" anchor="ctr">
                    <a:solidFill>
                      <a:schemeClr val="accent2">
                        <a:lumMod val="20000"/>
                        <a:lumOff val="80000"/>
                      </a:schemeClr>
                    </a:solidFill>
                  </a:tcPr>
                </a:tc>
              </a:tr>
            </a:tbl>
          </a:graphicData>
        </a:graphic>
      </p:graphicFrame>
      <p:sp>
        <p:nvSpPr>
          <p:cNvPr id="14" name="13 CuadroTexto"/>
          <p:cNvSpPr txBox="1"/>
          <p:nvPr/>
        </p:nvSpPr>
        <p:spPr>
          <a:xfrm rot="5400000">
            <a:off x="3034742" y="3341387"/>
            <a:ext cx="958878" cy="230814"/>
          </a:xfrm>
          <a:prstGeom prst="rect">
            <a:avLst/>
          </a:prstGeom>
          <a:noFill/>
        </p:spPr>
        <p:txBody>
          <a:bodyPr wrap="none" lIns="91421" tIns="45711" rIns="91421" bIns="45711" rtlCol="0">
            <a:spAutoFit/>
          </a:bodyPr>
          <a:lstStyle/>
          <a:p>
            <a:r>
              <a:rPr lang="es-ES" sz="900" dirty="0" err="1"/>
              <a:t>Source</a:t>
            </a:r>
            <a:r>
              <a:rPr lang="es-ES" sz="900" dirty="0"/>
              <a:t>: MERCER</a:t>
            </a:r>
          </a:p>
        </p:txBody>
      </p:sp>
      <p:sp>
        <p:nvSpPr>
          <p:cNvPr id="2" name="1 Rectángulo"/>
          <p:cNvSpPr/>
          <p:nvPr/>
        </p:nvSpPr>
        <p:spPr>
          <a:xfrm>
            <a:off x="165366" y="11220"/>
            <a:ext cx="4018074" cy="738646"/>
          </a:xfrm>
          <a:prstGeom prst="rect">
            <a:avLst/>
          </a:prstGeom>
        </p:spPr>
        <p:txBody>
          <a:bodyPr wrap="square" lIns="91421" tIns="45711" rIns="91421" bIns="45711">
            <a:spAutoFit/>
          </a:bodyPr>
          <a:lstStyle/>
          <a:p>
            <a:pPr>
              <a:spcBef>
                <a:spcPct val="20000"/>
              </a:spcBef>
            </a:pPr>
            <a:r>
              <a:rPr lang="en-US" sz="1400" b="1" dirty="0">
                <a:solidFill>
                  <a:srgbClr val="0070C0"/>
                </a:solidFill>
              </a:rPr>
              <a:t>SURVEY OF COST OF LIVING IN LATIN AMERICA: </a:t>
            </a:r>
            <a:r>
              <a:rPr lang="en-US" sz="1400" b="1" dirty="0">
                <a:solidFill>
                  <a:srgbClr val="C00000"/>
                </a:solidFill>
              </a:rPr>
              <a:t>MANAGUA (POSITION 207 of 211) THE CITIES WITH LOWEST COST OF LIVING IN LATIN AMERICA</a:t>
            </a:r>
            <a:endParaRPr lang="es-NI" sz="1400" b="1" dirty="0">
              <a:solidFill>
                <a:srgbClr val="C00000"/>
              </a:solidFill>
            </a:endParaRPr>
          </a:p>
        </p:txBody>
      </p:sp>
      <p:sp>
        <p:nvSpPr>
          <p:cNvPr id="18" name="5 Marcador de texto"/>
          <p:cNvSpPr>
            <a:spLocks noGrp="1"/>
          </p:cNvSpPr>
          <p:nvPr>
            <p:ph type="body" sz="quarter" idx="3"/>
          </p:nvPr>
        </p:nvSpPr>
        <p:spPr>
          <a:xfrm>
            <a:off x="4355976" y="44624"/>
            <a:ext cx="4752528" cy="360040"/>
          </a:xfrm>
          <a:noFill/>
        </p:spPr>
        <p:txBody>
          <a:bodyPr>
            <a:noAutofit/>
          </a:bodyPr>
          <a:lstStyle/>
          <a:p>
            <a:pPr algn="ctr"/>
            <a:r>
              <a:rPr lang="en-US" sz="1800" dirty="0">
                <a:solidFill>
                  <a:srgbClr val="C00000"/>
                </a:solidFill>
              </a:rPr>
              <a:t>THE BEST PUBLIC SAFETY IN CENTRAL AMERICA</a:t>
            </a:r>
            <a:endParaRPr lang="es-NI" sz="1800" dirty="0">
              <a:solidFill>
                <a:srgbClr val="C00000"/>
              </a:solidFill>
            </a:endParaRPr>
          </a:p>
        </p:txBody>
      </p:sp>
    </p:spTree>
    <p:extLst>
      <p:ext uri="{BB962C8B-B14F-4D97-AF65-F5344CB8AC3E}">
        <p14:creationId xmlns:p14="http://schemas.microsoft.com/office/powerpoint/2010/main" val="6707414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1" y="116632"/>
            <a:ext cx="8229600" cy="706090"/>
          </a:xfrm>
        </p:spPr>
        <p:txBody>
          <a:bodyPr>
            <a:normAutofit fontScale="90000"/>
          </a:bodyPr>
          <a:lstStyle/>
          <a:p>
            <a:r>
              <a:rPr lang="es-MX" b="1" dirty="0" smtClean="0">
                <a:solidFill>
                  <a:srgbClr val="C00000"/>
                </a:solidFill>
              </a:rPr>
              <a:t>OPPORTUNITIES</a:t>
            </a:r>
            <a:endParaRPr lang="es-NI" b="1" dirty="0">
              <a:solidFill>
                <a:srgbClr val="C00000"/>
              </a:solidFill>
            </a:endParaRPr>
          </a:p>
        </p:txBody>
      </p:sp>
      <p:sp>
        <p:nvSpPr>
          <p:cNvPr id="3" name="2 Marcador de contenido"/>
          <p:cNvSpPr>
            <a:spLocks noGrp="1"/>
          </p:cNvSpPr>
          <p:nvPr>
            <p:ph sz="half" idx="1"/>
          </p:nvPr>
        </p:nvSpPr>
        <p:spPr>
          <a:xfrm>
            <a:off x="107504" y="980728"/>
            <a:ext cx="8784976" cy="3168352"/>
          </a:xfrm>
        </p:spPr>
        <p:txBody>
          <a:bodyPr>
            <a:noAutofit/>
          </a:bodyPr>
          <a:lstStyle/>
          <a:p>
            <a:pPr>
              <a:spcBef>
                <a:spcPts val="600"/>
              </a:spcBef>
            </a:pPr>
            <a:r>
              <a:rPr lang="en-US" dirty="0" smtClean="0"/>
              <a:t>Opportunities for young Nicaraguans and Central Americans for professional, technical, and skilled formal sector employment in news fields, including:</a:t>
            </a:r>
          </a:p>
          <a:p>
            <a:pPr lvl="1">
              <a:spcBef>
                <a:spcPts val="600"/>
              </a:spcBef>
            </a:pPr>
            <a:r>
              <a:rPr lang="en-US" dirty="0" smtClean="0"/>
              <a:t>Example 1:  Maritime industry </a:t>
            </a:r>
          </a:p>
          <a:p>
            <a:pPr lvl="1">
              <a:spcBef>
                <a:spcPts val="600"/>
              </a:spcBef>
            </a:pPr>
            <a:r>
              <a:rPr lang="en-US" dirty="0" smtClean="0"/>
              <a:t>Example 2: Regional and world multimodal logistical center </a:t>
            </a:r>
          </a:p>
        </p:txBody>
      </p:sp>
      <p:sp>
        <p:nvSpPr>
          <p:cNvPr id="4" name="3 Marcador de número de diapositiva"/>
          <p:cNvSpPr>
            <a:spLocks noGrp="1"/>
          </p:cNvSpPr>
          <p:nvPr>
            <p:ph type="sldNum" sz="quarter" idx="12"/>
          </p:nvPr>
        </p:nvSpPr>
        <p:spPr/>
        <p:txBody>
          <a:bodyPr/>
          <a:lstStyle/>
          <a:p>
            <a:fld id="{C083A2AC-CD80-4825-B008-E2C469094034}" type="slidenum">
              <a:rPr lang="es-ES" smtClean="0"/>
              <a:pPr/>
              <a:t>80</a:t>
            </a:fld>
            <a:endParaRPr lang="es-ES"/>
          </a:p>
        </p:txBody>
      </p:sp>
      <p:pic>
        <p:nvPicPr>
          <p:cNvPr id="291844" name="Picture 4" descr="http://www.lavozdelsandinismo.com/img/info/construccion-canal-interoceanico-2013-06-12-62142.jpg"/>
          <p:cNvPicPr>
            <a:picLocks noChangeAspect="1" noChangeArrowheads="1"/>
          </p:cNvPicPr>
          <p:nvPr/>
        </p:nvPicPr>
        <p:blipFill>
          <a:blip r:embed="rId2" cstate="print"/>
          <a:srcRect/>
          <a:stretch>
            <a:fillRect/>
          </a:stretch>
        </p:blipFill>
        <p:spPr bwMode="auto">
          <a:xfrm>
            <a:off x="4499992" y="3857476"/>
            <a:ext cx="4464496" cy="2996952"/>
          </a:xfrm>
          <a:prstGeom prst="rect">
            <a:avLst/>
          </a:prstGeom>
          <a:noFill/>
        </p:spPr>
      </p:pic>
      <p:sp>
        <p:nvSpPr>
          <p:cNvPr id="5" name="AutoShape 2" descr="data:image/jpeg;base64,/9j/4AAQSkZJRgABAQAAAQABAAD/2wCEAAkGBxQTEhUUEhMVFhUXGBwYFRgWGRgYGBoXHBUYFxgXFRgYHSggGBwlHBYYITEhJSkrLi4uFx8zODMsOCgtLisBCgoKDg0OGxAQGywlICQsLCwwLDAsLCwsLCwsLCwsLCwsLCwsLCwsLCwsLCwsLCwsLCwsLCwsLCwsLCwsLCwsLP/AABEIAMIBAwMBIgACEQEDEQH/xAAbAAACAwEBAQAAAAAAAAAAAAACAwAEBQEGB//EAEAQAAIBAwIDBgMGBQMDAwUAAAECEQADIRIxBEFRBRMiYXGBMpGhBkJSscHwFCNictFD4fEVgpIWM6IkY3OTwv/EABkBAAMBAQEAAAAAAAAAAAAAAAABAwIEBf/EAC0RAAICAQQBAwMDBAMAAAAAAAABAhEDBBIhMUEiUWETcYEUMqEFsdHwM0JS/9oADAMBAAIRAxEAPwDVu8WwnTcxJ8MBWA/qLnH9xJ9poE7dUFdRLAY0oAYBMkFz8R/t+dafEWuHupcNtSuuQSMqTjkNxI8vlWf2f2KiMFVWvORgKAQMffIMKPIk+lLlikmui/8AxFtimhHcN8RA06SNlYOYDeYM1btcMcteGTAkGGjVCjUJZt+cDfJFVrty/wAO+hlRW0hhBEaQfEA0eAgZ8QAJwKG9xvhaVQJdch3ADOw1QQ2oxbBIADSRnbIrW2hpNmf2hx2m61lUud6rZTFslZy0fFcG5wSDJqgbqulxUI1h5QjUpiCSpzJMzmR6TXsbfYpuhCUFtQmkLc/mESZBUsFcETt4RMHMCsztDsuwzogdrj6tIuAS4IwdbARciMqRPnyp17GG+aPL8IQ+tbouC5/ph3LKxBjzlhkAwTn5avDcFc1EDaIC6WLzB1AFvDIGw8zymWNwb21aHVlU+K8ltGZP6WDDVbERjy51TXtK+7d3aZ2IECCqLudhvHpPoKVDD/h79u4Tr1K7EnUxAjSR4gB4SDO2Z8xS0RrZHdgaWbSCdbnJAhiBzjqBz5VfHAXxi4GAALO4AuTksIHxH/O29JS8tgsxbvNazEFQc4BDCVztjHTesygppxkuGaTrk9FwZJyVRgCVJgd4CCfETzH50bXVIJDKc50kQM7ZOMeVeUt3GtPrtXIkSVlWBBzB08xsMVp8HxovLJ8VwbhzAHyFePD+lZIzcU1s8e6/37m8mTer8lx7q48RMZ0rkdPi2nymmLxJjwrEc2OPcDH1qibrbcxuLa4mNtb79MfSq168PvaB/exutH9u2a7sf9PxR7tkeWXP45maBcnbCLO+3iAMes8q41nEnxMPxt9ZzVd3BGQ5H/606bGBFDZ4iSAsAdEBaC2QS2BFdkMUI9JBRAzYjM/gXHP7zn02FKvkg5Kjl42Zj0ELVriFJ9RiJIXr93PKl2+EfrH9oiDz8TeI1SmO0ItkR96PJe7HKTuPM0AvDZQBnMeI8yR0B85rQXgx0/Mn5n1Pzoiqg6clugBJ9wNqdUKxFszHLn5geYrqWTyETvP6DYUxnjkB/cY+gk/OKdZ4fUA3eSDtogD55pvhWCfNIV3IAyYH73NcbilVCyqXgE4woA3LMfCu/r5Gjv2LaMHYfDzJJMnGR0o2UEPKiHxByG5DlipSm64NJWYjcc7Op8GDqScW1YbQCJdhyLYnMVS4ng3dy7kl3wSRMzjOMe29bK8GLTSVNxYgqDpce+7Aeo9abx3adq1b1WANbYnOof3Tn2rMce9k5y2Rt9Hm732fCITfusojwqAA7HmCCPCvnv5c6zDaBgQDpx++VXeIuM0ljJnJOaqsAP0r0ceFLmXLPLnmb/bwcVI2AHsBR7bmlkz++dCzDHKrUT5fY4v0kUuRSmbzrinrzphQ4XRzH1qUOrzFSgZ9M7L4/hTb7u+jIGiX1MRO4lxGn02p/GdjtaUXLV1WtLJkFLbgHc6xCXI5A6QJ51T7T4jgbqd4odLpEBVUgnbdcLHh3ke9YnZnAs0p3i213GrUUDER4IwvtEV5aie3Z7Ls7iVuArw8WQwnU4BvPjkGwPVp/tG9VeD4jhUuBOHs67gPhJwmrJOknBO+QPQ1mcD2fxaF17m3eEwwbweH8Vp8b74/OqvH8Oneqqm9YuqMg6QbamfEt0GHEjAYSc5p0gs9F2tZusFfiGu92cstlZCQZGtVOph5wdpxSW45ERf4REcMJFwt/K3gS+7k/hUTjcVmXeLvX7YtXbjgA5YlQGH9YtwXyNpjqDikcTwiL/qNIjSxbSFA5IuIxiKQi7aLpd7x2DOwKM7DRbCHJFu2Je8ehc9appwHD27ovW3YA7BVXwYI1TqIGf8AjoIAcy5d4wNXw+y7H1M1Xu3gG+FAdhqMnlsqzA+W1DQId2s1q7Z7he8k7urNrBH3lYHkep9qTasHuwrsNhJuFSSYAMqkZJoZLRBePOUXpmMnb61Z4bgo2Cr/AGrnlzaTNCHwBZ4W1MJqCwcwAvL7x322ztTrNsBpDAk4VuWOvnTB2eCZaWMz4iWzyjlU4kWlhXYLO3Ic+mBzppe5kqvbcmMnzZoE8oVMxTLXCkeX9o0/XciuWu00HhE3DMfy1LT8qSeI4gscIin4e8Ix/wBozNZbijVMuDhV5ge+fmTvtQWuLtEfGsDqY+QrPe6SYZ7rnEC2uhTPmJaP8Gpw3Bsplbdq3OxfLTz+KefTrSeT2QKN9ml/Hr9xWbzAhfdjAFcPEuRqLIi9R/MP0wKq3bSkDvn1tH3cSDggT7Ygb0yzxKqYVCAJDEyYjyOxwDGxmsvJI0oodwvF51WxdZlOGYlQD5AYpvE8RduEtcuQfLJxy8qbctgq3xspWFcEAq2JDLkjnv0rJ7R4JrSw6kzJDAypWD94yAMnwn60pNoEkcK2tRJVn5sx2nb2M9elGONIHgAUY8hMwJ6SATk8qrKCSJBjmdpwTMkwP8jypdor4COQGnpIywUmMnoRtWN8nRpQXNF7gu0IjUCwYgSB4wJBlQDGmJO5rRv8O5AZbg0DdgBM9HOyn2rD4Vu82Kn4vCMyATO5GQxyIOI928LcuWrsMwhjMhpXJMSpwu48MdDPKnDcwkors0uARNwhUwYLfEQIkrBMjNL4ns+3fUOmCdjBE+oIpHGu1twFcjA1AsAm4gLiVwOvPartvte0TEkMPiBEEbdd9xkYqsvSkyUfVweS7Q4B7ZyPeqCqIkzP7xX0W/ZDjIB9ehrz/an2d3a3ny5+1dOPU1xI5Muk8wPMNt5efWgYbz/tTb9kpvPT0pYkmuxST5RwtNOmAp2IrjfuetH3cSfPlyoWJ6evpWhE7vymuVyTyP51KLEe3TglBnSQD8KjK46Rv6+W1WrIncqqgSS2MeQ3b0Aqnbupqe3YlbQnu7kFbmphJKEGWWfxrnzFXBbLAd5BIAGMTz8UY36V5yPaGf8AUVCAhTqmIPhJHMhtjHTel3bpZS66ZIhiVnEzsBLHz/4p6zBUEhTgqD4T6rsajpqJJJzvy5Ry2wBgUqCygisSZLHbeEG5wAJNdThTvIXEeFfF0+N5NX1RF6D86Zq6KT64H1z9Ky0l2PkpWeBAMjeIkkknb25CnDhxvGanEcYqBtTqsCSF8TR+/KlXuIGjVbXvZMZJOf7RS3oNowug5yegBY/IVxrzDa2QOrkIPrn6Uhbt9h922s+n0zFIucJbmblx2gndsAnEjrJblWHkZpRROJ447NeCD/7akz5a2gfKkjhRc0ulsuSPiusTjpAge2act4LlLajGfxGYAILZk++3mKl3iyd2GTgDGoAxgtsZgbdfablzyzdfBY4S24EXGWDiExkekAGaOx2OuYtliBJDmDAE4GM7Y9KzkByTJIwCJmcmDqGD4mgwNvntdnXFvLFzFyIV5kET8DN+VKMo2JrgzF4xyDpVViMeeDmMqRmZ6VWuXCYLEEk7GRkwM6dvxTPL0Fb/ABnBpfkKAt5csuyvA36THOeXTbBt2M4WQAFEzJIglWA8PNjvy+akmhqmuDgQgECMkDPliW05OwO56ZzIEqoOc6ROMgTJwBqI8Q3Byd94ZwdlrjfeDKZKurLpM5R1AEg+ZO4yZo7ls2rkaiVOkspXKzA3VvEMSZGIG/IWKUuBynGIzg+PPDuFAEGdamYiRuMl8ncAb1p3+MIVot94hEm0xVQp3lGY/I4z61T7V4JdC6VUrMzpB0jEaTGMn3E8qC5xttbXd3WAgASuZjIED4TtviqxjwmSnkXKA4Tg1uK75yfETAYgbAnJDDFD2TAJ7ySsABmiRBIGsgDxRA1CAfKs8dtBB/LTMEMWjS3TUo/yDVO52o7A+MrqyQvhE7HbPzq8dO3ar7M5p6tKuTbvXBausz3FRt8kGdgqkDJxifKsq724rXnJhRmQYBIjTILCGB646HNZF2CoM+uPrU1GQTz/AHPlV3p2/PJCOrp/t4+S/wAV2mkobQcsseJZG33Sz4I5yJqre4i5ckyqDoBrI9NXhHsvM0Gkc/QmgUDOYPSlDSQiOWsm+uCxZ4l0bWLjBx96SdQ6NPxL06eVeq7I+0K3IW5COcD8LHyJ2Pkfaa8UGMe/79qaF3AEyMqYyOgnnVMmGMkSxZ5xfue77R7KS4CYhjzk/sV5PtLsh7Zkgx1H7/flT+yO3rlqFcM9vlIIdfKT5GdJ9jFes4Xird9NSEMp36g9CN1Nci34nx0dz+nmXPZ85YmfPmOopYYGDmvW9rfZ6ZdOWwEzXluK4drZM7c67MWeM/hnDl08oc9oDHn8v9qlJONnI8on61KrRA+k2rIXb5nJ9zRBpwATHQfrtTAtdWyPFuNQzHXafWPyFebLIl0e0osU0j4iq+pk/Kq93i0AJ8b+mB7Rv9aEdjrIB13HORHMgZmPTnQtdCLC29I+EciCN87iDipSlI0o2dHE3W1d3bCDIDEAeQJnz8qTct3CYu3CBIDaT1AyBz/53oSv4p/qXrAwRvqnSTMTEjBFCSQJEsdlwTOWkLIiRqkGPw1NyRvb7jy1oYC62zE51AEDEdD8oq/2Ye8lZAbdFXEyCYY/dMCevyrMKExtBXAM45hRy3J5A/SuWbxQm5JkE4GdJiZCzn4c56H0ypeUPb4NTiuBN5IRPGoJcFvjBlWEA7r1nc1kMw1ABTz0kY2kkHEnPMk7DmK9Fc7R1/zBCXVIDg7nYago5RvPLHIVQ46/bvO3deFsC8pkZlfEv3owMjfBBrcl5FF+DK5MzDSudxp0kiMmJxG8EexrrXASTBgETsNySGUnDfCTIE59adxvCG2oYMAVOmCCQ4CkAFg2oGJz1xGcX+BtW9C3BAkbmNvwsT0OKz9PqTDeul2ZlhGuAHDD4oGQVIGQWypmdgaC/aZLilypBAWQRqCnGQRAE7GN523rvZvGBLhOmde4RQuTsyiADM5A/SrvaoVkF4AsohTGnadsnqarHHGM9j/gxLLJx3Id2tZm2S+pogAhipAnBlSMrJI5ddzVXgu0rajRdP8AM5DfUAcGTjV9a8r/AOpmGtLi33IJVUCs2DsQ67gDb686VxvanFcREWUtKI0lz4gR94BT+o3NaUZOLjXJhyinucuD0S8U1u5OxGCTnEyQyiCeeRPKJyKo8b9pVLqEKNcnzJ5ZIB2EcxArCu9nM+b1+5cMbAlFgbDHi+ZNWeE4dLYi2qpPQbnzPP61eOnySlunwc2TVYox2wVl+9xVxgAzErMwML/4jG+aRePLYHaOtLW7/g+n+aW8Zg5EY3512xjFdI86UpS7YzrOdgfXzxQMYAG3r+XpUdznB/f61xpIGC08oz6gfs1oOwja3zj129a4UxAGR8op3D8E9xCyKSEAZxBMAtpkGPI4H4SelP8A4QINZfVb/F5AwQ22RO/rMVKWeC+S0NPOXPSM/vMxzjM4x1zuKWltiQJXV+HYkDmp5kdK1uKNl0QKmoiCCIMknIDxDLG4j25mt/6RvXtAlBohluBowcFSInVggiI2zWHm9G7r7lPobZ7W7+xe7K7KtMl3vmGRKnVgeuxB58o6mk27othylt7umATbGpguoKp07kSwyoM4nFa9v7JW3jv9TFD8QZ0LiPhfSQGUEAjnv1itvh+BtWo0KFAEADAjGY5nG9ceTJbcW79jtx41GnFUeYs9nXr0d6j2VYaVkr3ogGC3xAjnBzk7Vt9k9gJYIfWzXIhjMKcZ8I395q1xXaEfCpYkSOQI8m23gRVG52rOBk/0/DB2JaRpyI3jHnUnNtUVWNN2at+4VUkKWI5CJPpNUu1+HRklkZj/AEAFvcVc4Ui4h0trjD4g5E7CZEEfOk8R3mBb0xsSSce1NAzzD/ZUkyBg7bfXNSvTHhnO9xgf6TC+wNSqfUn7mPpQ9jOTtZ/wLHkx/OM06x2up+MMnnOpf/IRHuAKyFIx0o999v0rqlpsbR58NXkT5dnqrNwiGU5GR+/p70jt+yjsL4mDC3cQFblLAY9euk1i9ndpd2wVj/L2BO6dAeq/l6bei1sAyj4Xw+J5RzriyQ28M9HFkUluR59XUktMkRO+ZE4OBESZOJHpQ27bMAF2gaY8Rk6ZRo8JESCZ5CrPavCBUVhqFxW8B1SJiAGVgQQR4YxvPKn8P2jZ0LDDAB081PNfKDiKm8e1KXgsslvauylbsm4zIwZDsVYH4Z8NxQAAQYAkE/nTeM4PTbDMzKwIyukLOwlYynkc53pd+1cDPfSBBgBgdmB1A+cgGMfDHnWPf7dBtub7+JcACQhM4MAfe5T02re1KSpWjG6Uk74PSdl8Rb0JLKrwZXAMzBBHrWRd7YRb7FbisylgqFtMqJ1IJ5gry2rz1vtO68/wtlzqEEthD0yYkjruYEyMU3s3sp1drl8q1xhAjZB0HUnHyq2PFO37fyRy5ccVbfJ6S52kb0LCoQQYOTABk4OI8xmsbi+Ntpem28kfEqzeBI2IVcD3I/Uj/AoQAZI6Ekr/AOJMVXu3fDgKoBiNhvTho5Phy4JS10E7jEnFdoOxaLYUGT/MzAMSAq9Y5tSO+aQHdn5gHCg8yFGJ8zmibiRBA3+dVbt4sRH06Hqa68enhj5OPLqsmTh9FxySY/X9mlqCcSRE/lNVgTE4BFNF8zPXmB0FXOfsNRIxuT1okjn8U0S8FdBIa2dLAlYwScwIMc/oDWtd7FFq6bXEHmAHGFxnVMyMZGf8VGeeEe2Xx6bJPpGOIluexP8AtSbsi4VZSrdCJBU7GenyrVucdb4d5YqQDg6SQWE4DKJUkZnJwY8hUvxh1NadLUAG4R4iP6ZwYgY9Kms7cq20vcu9IlDduv4KnDMrscw65gmAygZjOY+Y3zNX7XF2wSEkOMaUAkLyYk+HxbZ5z0rQ4H7HAkPduExsAoGoCYLBpgkZjlMSa3+D4FUiYOiRbxOlSQSB0kia5s2SEvLf24L4YSiuIpfPZ5q0vEsD3L9wzQQpGvvAIkHEKdzMEYjnNaPC/Zw2/Gbmt5kSPCDuZnfMHPStq7eUSeaxMZIB5x0qlxfaDA40gCDJyGG8LHOAcVJ5XdrgusV8PktcPwVu2IVFG+YA3M46DO2wqd8qAAQBkDpPQnkSetZT8cxJADeEkEsIIXGHWDq55jcR66nBWUuBWtjxofhcyGiROdxuPLlWO3yU20uik/aurC7kAiBJG5yMyuDJxVDvj8QJH9bEmCBHhCk6TJ2J8vwzsXuy1cs1gQ0y9owN4nQzHw7AwCBjlWCQdeQqYIE7kgElSCSzbzOB4cbxU5t8ooto3iF8RDElScSQMRJJQSWEk5kfQELu3S+ILMPCIkCCQZU53GInyON13bQAkg+FZDOYK+3PEDLdRTwwlsEqCWBZgqMY2GxmGPXnmlT4sfapBi84YOrE6YI7sTOoZnOkHHMnIHWK1uH4+27kXG035gBZ0lSQAXUY5g6s7jNYltGJtsRyIH3EkE+F4knGocvjMRV7hOAOdxO+4AaMq4Jl1PWTyrcY7ejLa8mnxHEKjFWMEbxkfMV2q44AfjZf6VYQPSRNdq21krMGfKuxS+Xn5muDE+teqeCDfUEERWn2L2oEUpdadMaDBJIj4THTqeR8qzQJz+dRhHvtUcmJT4ZfFmlB2jL4r7RQSb1xtRGlreDpdZHgE7Ng+jVTPaVy4T3FiMyGuAf+UEb89o36mt0gclBPWBPzqxaTwmY88if+fXbeuaWLHBeo7Y6jJkfpjyYPD8HdcHvnU5n4Z5c5w3uMcoq/b4G0oU5YzPiznn4SIHtVm86C0fGA7TBg6l5rCth5APrnbeqPZS3She7Jk+EQJA9tyf0rWLJGTqK/wZzxyqNzkk/byan8WSJnAMjoM/QZiuW2npkkUtAuoErBAnIzn8jUuuIwT+8xXTycDoTcu/qfQ8hWAdzJmdv+K0e0OJxGzMfB5g9OvpVjiOxGCo7hWRlDGNwSATkYxuCDtkc6HlhBpSdWajhnPmKMZRpkjJ6eXWo5ZRI2bmM5G4I5da3OB7OtKxDuGkeEk6Rid+ZxBxvnYDNtOPtle6sqHcGSbcuoHNWIEA43MeQ3qctXBS2nTDQzlBz9jztsprW3cgFwQNUBC2MMeQM71oni7VlYcgJnbJ1iIUtpMzMSTHhEZrW4nsBuL+O4htLCo6pDsAoOc/EJKzPKtTg+wEtDQpLI0d5r8ReGDLPWCBvXPmywnak/wdGHG41S/J5vhO0Lt7w2bVwpIJuPOnEfDIwI/KtPhvs+1w6n4h2QGUJUa9pII+EAMSNjMA16csNvp5elVL/GBQukSG2OyjP3oyPlUPqPbtiqOhxuW5sTwnY6W/CubeCVMHU6/CxERIrQuONjGcQevIVj3e1eREtpbUi/0nJU74G/pVnsp0uNpuMQxBVdowdrg3nI9JrLbk/U7Go7Vwg7/aSr15yPvCBvp5j3rO4rjSwG59MI8CQJPwz5TmB1jY/6ehXurg0MG1W7kCZ1TDH705Gd4HMVi8dwj2ToZPFkKAp0sNOlSiLg/FEeWQcVmTo3FKgUBMKZUBTpVZLDcbkZWQDAPMjlFJUbyQX0jxEq8tgwwkgHO4PMnaVoVHhTJWQSBEmDgqQPDzjMRA6VxUADMZUFQzAsCSSRlI8MATjmRyqfqdm75VBd6XIYDEyWbdTAUZY6VgkeucnFP4YsLqsCxOogRgRJM6nMbhcCZ1ec0tzGk6GJYgK1ycBWI06IG0HAUbD0qWrZOskMPFDZhUk6tSqBq+8w3A8R2pqHkT+TY4DirXEQC3/1HwlxqEEywVp+GAIyNwffvHFCDsnEAaVK6StyAcONhv8AXntVaxwJAjeNx8NthJII0xkSd53ri27StubhLGCo1aRpgq5GIAqy+Sbq7RV4fgfCBEdTBZ0aNMEHCqQBsOVXP+lBjLbGdYJkkxhlbf2NX9cA6RJHKYJ96JNW5oQ22Ba4dR54AJPONiRtNL4+1cbT3bgQfEDPiWIjUMr1x0oj2gqt4WDODgAa/YgYj5U7tTtprpAKohA2Uarn0wB61qMqdmGrVFEdmnm49raR/wDKT8zXaS1zOd/6rxB9wuB7VKt9fL7kvo4vYxF1b89uVSCN9v1obrEkZx/xS7tzSygkS2FJ+ENiNXSZietd0pbVbPJhBzltQxL5JMDA/cxVjg+F1x4upxExzOcCJHzquO0lC6LgAaRrVJJZlnbB5gZnwk+dUReuP8C6PxaYZvQu0hR9cmuJ5suXjGqXuehHT4sX/K7fsv8Af56Nr7QCxaW2BxA74LJjQpZ9tWgEQJ3XYQcVlP2s90KqrpKx4hliMyOUA9SfLNBw/ZA1a3GcDG+BAE+Q9K1LdiJVYA35AAeZHl+RpLBGPqyOxvUSl6cSr+5Qs8AT43JY9AZY+U+2wirgclfB7Ab+0fpW1wHZgBYOCQwVkYSYiZge4nqGrJtOOHuu5tlrWoJc0rqGtvgMCDnxDHPFOOpjJSUV+38L8EnpJ7lvff5YjiOGdgCMECQcAdII6GInqKudl9hd7bZjdVdJIfGFjmTOARnPKia3xF4+GyFTMPfJV4P9A1GY6xVjhew0ZvGraVABXU2i4wZouOswzRA9tqx+plKLfVf2L/pYRaVWYfZl3UwtDStxXjUZCkT4bsjOkkCRGDONq2LI4q8mlLdvh02LsxcmCR/LRCBpmSCTMHatr+FthdARQp3AAFB/F210oGAmAAM+kn/Nc+RqdUujpx3DujNtdgKB3dwLdtkqz6lXLLqiByGdhg862EVVXSqhVHJRpAHkBtVS9xwAOwYEYJ3ExKn1x64prWLht96pEE/yyTME/dfoJ+Rihrc+Rq0gjfVQokBT8J+76TVDjO0IXDBSJ1rz0g5KHmYBjFF2l2OO7W5bZ2QqVuqY1KYJkYgQdxgYHnWc0AjMc0hfF4yvxkYwGMkzII3iKTaTo0kqsdZvs2kAtAJ03H3BJYFDHmBE9RIFV0Uv8TbgyBi2y+IAkzIMEZjcSZiiFwyDpk6T3mJjEztBHPzB8jSkV5IZpJA0GSYxoClidMkL6ET6Vjc+Taq1QbcQNKnlB0QR4SWG7bgjxbZEeldvuwmMaVBYkgAgHVkmTPhiPYmIrgQQTIXEEDxMS0gspzOCpmM+tQmWORpJJRn8VydAIXSJZgTqGYOYO1Gx+RXZv8NxQvjurraFAhbggEtzDTkcsGOQp13hQxNriCZkd3cBPgPQnmD1O+xrzy8KWZ7jCW2cNMQUA1d2ImImWJOPKtC9bvXMG4SoTwONuXhI9BVY3VGJVfBntYIcoFEJEi1lLiAzmcDDMNp33waOx2fMbDUPAw8RxPhZyNQ3PStLQojJYocadxidJPTHPypa8YcaUjVJgcxGTqAgHUI3zvPKikG5tCuG4AA6rhALSGBM5mQUO/Ki4jitA1KpYgRrbmJjYfFGOgg71U4294hrDDVszACMgiI5iBnyFMHGWbekW5dgMQSZ1GTk7iek0WC5JxHahBWVbSSRyAiAJ3iJOOflTLtmwkNcK4zA5ncGAd5J+dUuMs3by/zdFld0GS09dIyT8t67Y4S3YWTA5m5egST+FBQrfQOl2y0vGuwixb0qPv3Onv8A70scPqzcdrvXOm2Pfn7Vk9o/aZAPApunkXwo9EH+1ee4/ta5d/8AcYkchso9hXRDTSfZzZNVGPR6vi+3bNoaQ2r+izhf+5+def4v7RXHBCRaU8kwT6tufpWCzmoH6V1QwRicc9RORYZ6lI701KrRE9uEABk+n6VTu8KX8LkaT5ZHuTEe3l1ppUkevKrFu1kT7A/LNZkrMqTj0IsdnIDGT5DEwOcb+9XrBCiOXIRj2FI0kZAg/TJrtslQNWRnA5SMHyoYrO3bihZmc460K27huro0aiCsXPhKwSNgcrkjyLUprSuARiJnfP8AvT+CB7xfLPXbbPrFTyJbHZbA2sio1rfYrsP5/EOw/BaAsp76fEfmKs2uy7dsr3Y0KuQomCZmTnr+Zpx4kBQTgbE8h6+VZ3FdpEDTBBgurQwDKoJwIztn1FearXNnrtXwa9y8ACeQ3jNU07QDEYIVhKudieQI5SMid4NZ13jG+MCJKgrvsAWnYbE77igt2BIUsXDMNMeGGlwABHRth0MbVm0lwjajfZZPacwROsLMDIcSBI5AZmaroZkmFtsQzZBIfIMqcgSFGw3kUL3tTYM3FELpGmAAo33BYxywRzmpcYszuB4CsSfDHiO5nnlTvz98t+w1SOWOFggHUHglWadQGHhl3Jg52xy2rR7B7SCkoRNto7wNEBskmFMkKABneOXPL7oAFCRqMkMQVWVCljLRqIAIPKDiaYpCqxC5wrWlBLH4pBYZ1bxMSMZouXYVdJnpO/7ly6qzWWEzycRyG5IB/wC4elY/bHZWkBwo7p82zJKpMECJHKSJJGIzVzsXtVe77q/ATQGtRBdJ+7HLy+RFLTtANbe1Cm22H1CdGqRK+R+hqzSZPpmTxCli4AkgST/pMoKrsRAOdjMERiuOfCxM92WBYAaQIKtljPPVsN9o5aNrgDEES6GVLZUjyHKnvoXVJGk/Gu4HU/LJ+dZUfBpy8mXY4MtAK6WtgaRkF0zu5MneOWwq8OEtpqJhUeDDYYNH3ec1OJ4shSqAifChWdQheeoQDIxO+K5/DM5kjQZBJIVpAAx/SZJEjpypr4Fd9j7V9dSwCTGnUcE41be1Vroe5IkaTkDp8MA6YJEgnrnlFBxKWbX/ALhJaZKhmMnkSJxA9KVc4niLmUC2bf4m+L6/4pAEvaK27jC8+kgnnIEjAxvj1rg7VLeHhbM/1EaVHt/xVZOybZOs6rpGS7kqk9TzNK4/t+0gjV3hGy2/Db9zz9pqkYSl0YnkjHsdd4A3CDfus7DZbUeHqJ2FFc4qzwy6ZW3H3U8dw/3NyrzPFfaG8+ARbT8KY+Z3P0rJuP0rphpf/RyT1niJ6HjPtK2RZUJ/W0M/1wPrWDf4lmPjYs3UmaUxoCc11wxRj0cc8kpdsYzYpbYrhalNcmq0TOu80aMKRNEtBobqHSpQ94KlG1Cs981veBiNpoQ+CZwCBEbfOguDxQMTvBmKhyGAGZnripUZH6hnE7T5Um9sI5mBmcb7/pQs2CY5bc+mKXpZQF3iCcfpSAtgqBzn6fKrPApALfiz7VQsoWcRhfvCt7g7M55CuPU5L9CPQ0eL/ux1qxKsG2YQR5bVfvWv4m2B/rWgYIBk4wZ5ah9fqqh79rZ1oSNg8c0kao8wJI/3rmrg7TA4q8dWpRkgBjEsCSoLHVhT8Sz0wZqPZg6WxpOoACWGCxUGQJBxk9QNq2u2uAFphc1F7Vxl2J+LESRGGx5Su1YrBmlCxgae60+N/iJ8USuBAyeQ95ba4KJ2myd2PjOjUm+s/EYEKCTABGRAkGAJwKguqoD92Tb1EDXsGB0zkCAQ0ErEUdy2+hriiCJBgktA04hsADTheX0q3w/AnUdYDhhIb8JO8T1wZ8q2o8haqihoa5FqCQVLLHgXYAEyJkSRiJ5zFWrVgtFwjMw6ICCIEQTJLe/WrjsoC6jqZTAK75JAnoMEH0pS8aWiE0FjmRmQQD4hI2BzzxRwhNsK7wiKlwPpFsiZ2I6yf1on4hFZVifAZeRHhKgg9d59jQKjPMjEn33XI22GfanpwKc1BPn5/wDJ+daswJ7SsO0FZYTMAxjSQRH3gehPOfKpb4Ekb6ZgxAwRAgewifOrqqAIGAKq3eLBwkseenb3bl7U6CxraE9TyySfQVU4m+5wW7oHkPFcPywtU+P7Ut2pD3AD+C3lj/c3+awOJ+0jmRYUW/PdyPXaqQwyl0SnnhA9CdFkajpt/wBVw6rh/tHWsjjvtGoP8tS7fjubf9q/8V5u7eLeJiSepJJ+Zqu9yeddUNNFdnHPVSf7S7x/aly5m45PlsPYDFUBczmlMetCDXTGNdHLJt9jWaK4xoGals01sEhuuud5QigJosA2alihZ5rgNFgHUFBNEtFjsZpFSpUpmT263kDyzRiMZxG4jlSjxSgNpJJ+nz3rOdNIMj7oiD/viuFznpGY3mltJtl88fqA1DlE8gRtTBxjSAqjYb5NZdoT8JzvH64rU7JtH4yM7CeXn54qeWShGyuHG8kqNns7hOUySZY+flW4iwIrDtcS6wFj5b+1Xk4q7zt/QivJ5btntJJKkaFSqn8YR8Vth7TymiXj06x6gigZLwZh3LMdESg+6MzB9CceVLW2FVC2m2V9IIG4geVWkvKdmB96rcRwpJmAwnVEkGY045bUAdXiFk6N2jrBJwJH50u5cczGSJgAkA+Ib+Y28/eiPZq82cjfJnIgCDyAjariqBSoZS4bhHBlnkFmaAI3iAeu31NWLPCopJVYnkNt5223rl3i1UxMnoMmqXGceVEuy2h55c+grSV9Ccq7NG7dCiWIFVrnGGJVYH4n8I+W5rzXE/aBAf5Syfx3M/If8Vidoca9wy7lug5T5AYq8NPJ9nLPVRj1yei7Q7ftLiTeboMWx/n61hcb2/euY1aF/CmPmdzWeokVXcQYrpjhjE5J6icgi3WjttB3qrcOa4btWSIj7z1Xal3XpeqmwQwtXJoAa6wFaQS4CORQIOtEDS3uUmERjPSXuUVCRQMKK4FpiNiozitCA0+dDNQtNCVpMYzVUpcVKQHqHYFTtMiOVLtITyz08/arfD8K10ADGZLR+5Nb9ngUsrruHSI3b4m2woHODUcuoUXUeWUxaZy9UuEZ3ZvY5xrGo/hH/wDRrT4i/atYdpbklsSY8zynG9ZfG9ulhps+BY3xqPvnSPQ1i3DhjzG/Uec86lHBPI92RlpaiGNbcaNvjftHdnTaVbYMkYDN5SSI+lZdztK+cm9c6xqI/KBQL4iBPpSbq5IzkeueldKxQXSOV5py7Ze4ftW8sFbtzY7nVmP6pqzw/wBp78ePu2/uTPzUgfSsqx5mOf7ihUwfeh4oPwNZprpm/b+0qkePhx6o36EfrVrh+3rBP+tb9pH/AMSfyrytrc9D86OwfFmpS00PBVanIj29vtW2fh4lR/8AkGnmOvr9KVxfa9sAzeL/ANNvY+rD/NeTjHnNdIxU/wBNG+yj1cq6NPie3XIK2lFseWW9ZNZF66Tkkk9SZPzorp5+VVO8mRV4wjHo555JS7DZulKdp9qBm5UDOJrRMJXg0i7ck0JauU6AitQMahalM9aSGdZ6AmuTRIKQHba0bqBQmgJNa6M9jRSX3roaicGkzSRFNQpQqYo0M0IdAzFcApkRXQ1MQqKIUdATSGFpFSlzUpWFH0TjO10tDTYALbayPCI6Dn9PesW/xLu5LGdQJnf5dB5UlZMBoz08uoriMQCRyP7wazjxRh0GTNPJ2LspkA4jzin220sdoO/PPnVa2wljG4+tE0kAiBOf+aoToK4BI2kbVwtqP7GetS6MT5+3nQlMTQMJOR9s0BorRxXFEEzQMK2YzRWrea4UjnTbYiTWWxkNcmiaks8GsgcumZFVQYqO8Gq7tmaADuNzpLN0rrNSSaBUdmprrgFLutW74G0dLUsmhNcpXY0gqiE1JrsUAduVzvKGppoGh1o0eqhsrXWOaKEmLda4pijFTTTQCialN01AtJgCKhtmmmh1UDA7o1KdNcoA1uHOU9qs8Ru3pUqVokhNv9KljY1ypQNAcYfAKYPhHpUqUDO26596uVKTEOrvKpUrAw25VQub1KlAxN6q/KpUoBAPSlqVKBoPlSGqVK14BnDXXrlSsxA5RipUrQHKi1KlAxq1xqlSmJESiapUpjBqV2pS8gDTEqVKYmHUqVKQj//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1" tIns="45711" rIns="91421" bIns="45711" numCol="1" anchor="t" anchorCtr="0" compatLnSpc="1">
            <a:prstTxWarp prst="textNoShape">
              <a:avLst/>
            </a:prstTxWarp>
          </a:bodyPr>
          <a:lstStyle/>
          <a:p>
            <a:endParaRPr lang="es-NI"/>
          </a:p>
        </p:txBody>
      </p:sp>
      <p:sp>
        <p:nvSpPr>
          <p:cNvPr id="6" name="AutoShape 4" descr="data:image/jpeg;base64,/9j/4AAQSkZJRgABAQAAAQABAAD/2wCEAAkGBxQTEhUUEhMVFhUXGBwYFRgWGRgYGBoXHBUYFxgXFRgYHSggGBwlHBYYITEhJSkrLi4uFx8zODMsOCgtLisBCgoKDg0OGxAQGywlICQsLCwwLDAsLCwsLCwsLCwsLCwsLCwsLCwsLCwsLCwsLCwsLCwsLCwsLCwsLCwsLCwsLP/AABEIAMIBAwMBIgACEQEDEQH/xAAbAAACAwEBAQAAAAAAAAAAAAACAwAEBQEGB//EAEAQAAIBAwIDBgMGBQMDAwUAAAECEQADIRIxBEFRBRMiYXGBMpGhBkJSscHwFCNictFD4fEVgpIWM6IkY3OTwv/EABkBAAMBAQEAAAAAAAAAAAAAAAABAwIEBf/EAC0RAAICAQQBAwMDBAMAAAAAAAABAhEDBBIhMUEiUWETcYEUMqEFsdHwM0JS/9oADAMBAAIRAxEAPwDVu8WwnTcxJ8MBWA/qLnH9xJ9poE7dUFdRLAY0oAYBMkFz8R/t+dafEWuHupcNtSuuQSMqTjkNxI8vlWf2f2KiMFVWvORgKAQMffIMKPIk+lLlikmui/8AxFtimhHcN8RA06SNlYOYDeYM1btcMcteGTAkGGjVCjUJZt+cDfJFVrty/wAO+hlRW0hhBEaQfEA0eAgZ8QAJwKG9xvhaVQJdch3ADOw1QQ2oxbBIADSRnbIrW2hpNmf2hx2m61lUud6rZTFslZy0fFcG5wSDJqgbqulxUI1h5QjUpiCSpzJMzmR6TXsbfYpuhCUFtQmkLc/mESZBUsFcETt4RMHMCsztDsuwzogdrj6tIuAS4IwdbARciMqRPnyp17GG+aPL8IQ+tbouC5/ph3LKxBjzlhkAwTn5avDcFc1EDaIC6WLzB1AFvDIGw8zymWNwb21aHVlU+K8ltGZP6WDDVbERjy51TXtK+7d3aZ2IECCqLudhvHpPoKVDD/h79u4Tr1K7EnUxAjSR4gB4SDO2Z8xS0RrZHdgaWbSCdbnJAhiBzjqBz5VfHAXxi4GAALO4AuTksIHxH/O29JS8tgsxbvNazEFQc4BDCVztjHTesygppxkuGaTrk9FwZJyVRgCVJgd4CCfETzH50bXVIJDKc50kQM7ZOMeVeUt3GtPrtXIkSVlWBBzB08xsMVp8HxovLJ8VwbhzAHyFePD+lZIzcU1s8e6/37m8mTer8lx7q48RMZ0rkdPi2nymmLxJjwrEc2OPcDH1qibrbcxuLa4mNtb79MfSq168PvaB/exutH9u2a7sf9PxR7tkeWXP45maBcnbCLO+3iAMes8q41nEnxMPxt9ZzVd3BGQ5H/606bGBFDZ4iSAsAdEBaC2QS2BFdkMUI9JBRAzYjM/gXHP7zn02FKvkg5Kjl42Zj0ELVriFJ9RiJIXr93PKl2+EfrH9oiDz8TeI1SmO0ItkR96PJe7HKTuPM0AvDZQBnMeI8yR0B85rQXgx0/Mn5n1Pzoiqg6clugBJ9wNqdUKxFszHLn5geYrqWTyETvP6DYUxnjkB/cY+gk/OKdZ4fUA3eSDtogD55pvhWCfNIV3IAyYH73NcbilVCyqXgE4woA3LMfCu/r5Gjv2LaMHYfDzJJMnGR0o2UEPKiHxByG5DlipSm64NJWYjcc7Op8GDqScW1YbQCJdhyLYnMVS4ng3dy7kl3wSRMzjOMe29bK8GLTSVNxYgqDpce+7Aeo9abx3adq1b1WANbYnOof3Tn2rMce9k5y2Rt9Hm732fCITfusojwqAA7HmCCPCvnv5c6zDaBgQDpx++VXeIuM0ljJnJOaqsAP0r0ceFLmXLPLnmb/bwcVI2AHsBR7bmlkz++dCzDHKrUT5fY4v0kUuRSmbzrinrzphQ4XRzH1qUOrzFSgZ9M7L4/hTb7u+jIGiX1MRO4lxGn02p/GdjtaUXLV1WtLJkFLbgHc6xCXI5A6QJ51T7T4jgbqd4odLpEBVUgnbdcLHh3ke9YnZnAs0p3i213GrUUDER4IwvtEV5aie3Z7Ls7iVuArw8WQwnU4BvPjkGwPVp/tG9VeD4jhUuBOHs67gPhJwmrJOknBO+QPQ1mcD2fxaF17m3eEwwbweH8Vp8b74/OqvH8Oneqqm9YuqMg6QbamfEt0GHEjAYSc5p0gs9F2tZusFfiGu92cstlZCQZGtVOph5wdpxSW45ERf4REcMJFwt/K3gS+7k/hUTjcVmXeLvX7YtXbjgA5YlQGH9YtwXyNpjqDikcTwiL/qNIjSxbSFA5IuIxiKQi7aLpd7x2DOwKM7DRbCHJFu2Je8ehc9appwHD27ovW3YA7BVXwYI1TqIGf8AjoIAcy5d4wNXw+y7H1M1Xu3gG+FAdhqMnlsqzA+W1DQId2s1q7Z7he8k7urNrBH3lYHkep9qTasHuwrsNhJuFSSYAMqkZJoZLRBePOUXpmMnb61Z4bgo2Cr/AGrnlzaTNCHwBZ4W1MJqCwcwAvL7x322ztTrNsBpDAk4VuWOvnTB2eCZaWMz4iWzyjlU4kWlhXYLO3Ic+mBzppe5kqvbcmMnzZoE8oVMxTLXCkeX9o0/XciuWu00HhE3DMfy1LT8qSeI4gscIin4e8Ix/wBozNZbijVMuDhV5ge+fmTvtQWuLtEfGsDqY+QrPe6SYZ7rnEC2uhTPmJaP8Gpw3Bsplbdq3OxfLTz+KefTrSeT2QKN9ml/Hr9xWbzAhfdjAFcPEuRqLIi9R/MP0wKq3bSkDvn1tH3cSDggT7Ygb0yzxKqYVCAJDEyYjyOxwDGxmsvJI0oodwvF51WxdZlOGYlQD5AYpvE8RduEtcuQfLJxy8qbctgq3xspWFcEAq2JDLkjnv0rJ7R4JrSw6kzJDAypWD94yAMnwn60pNoEkcK2tRJVn5sx2nb2M9elGONIHgAUY8hMwJ6SATk8qrKCSJBjmdpwTMkwP8jypdor4COQGnpIywUmMnoRtWN8nRpQXNF7gu0IjUCwYgSB4wJBlQDGmJO5rRv8O5AZbg0DdgBM9HOyn2rD4Vu82Kn4vCMyATO5GQxyIOI928LcuWrsMwhjMhpXJMSpwu48MdDPKnDcwkors0uARNwhUwYLfEQIkrBMjNL4ns+3fUOmCdjBE+oIpHGu1twFcjA1AsAm4gLiVwOvPartvte0TEkMPiBEEbdd9xkYqsvSkyUfVweS7Q4B7ZyPeqCqIkzP7xX0W/ZDjIB9ehrz/an2d3a3ny5+1dOPU1xI5Muk8wPMNt5efWgYbz/tTb9kpvPT0pYkmuxST5RwtNOmAp2IrjfuetH3cSfPlyoWJ6evpWhE7vymuVyTyP51KLEe3TglBnSQD8KjK46Rv6+W1WrIncqqgSS2MeQ3b0Aqnbupqe3YlbQnu7kFbmphJKEGWWfxrnzFXBbLAd5BIAGMTz8UY36V5yPaGf8AUVCAhTqmIPhJHMhtjHTel3bpZS66ZIhiVnEzsBLHz/4p6zBUEhTgqD4T6rsajpqJJJzvy5Ry2wBgUqCygisSZLHbeEG5wAJNdThTvIXEeFfF0+N5NX1RF6D86Zq6KT64H1z9Ky0l2PkpWeBAMjeIkkknb25CnDhxvGanEcYqBtTqsCSF8TR+/KlXuIGjVbXvZMZJOf7RS3oNowug5yegBY/IVxrzDa2QOrkIPrn6Uhbt9h922s+n0zFIucJbmblx2gndsAnEjrJblWHkZpRROJ447NeCD/7akz5a2gfKkjhRc0ulsuSPiusTjpAge2act4LlLajGfxGYAILZk++3mKl3iyd2GTgDGoAxgtsZgbdfablzyzdfBY4S24EXGWDiExkekAGaOx2OuYtliBJDmDAE4GM7Y9KzkByTJIwCJmcmDqGD4mgwNvntdnXFvLFzFyIV5kET8DN+VKMo2JrgzF4xyDpVViMeeDmMqRmZ6VWuXCYLEEk7GRkwM6dvxTPL0Fb/ABnBpfkKAt5csuyvA36THOeXTbBt2M4WQAFEzJIglWA8PNjvy+akmhqmuDgQgECMkDPliW05OwO56ZzIEqoOc6ROMgTJwBqI8Q3Byd94ZwdlrjfeDKZKurLpM5R1AEg+ZO4yZo7ls2rkaiVOkspXKzA3VvEMSZGIG/IWKUuBynGIzg+PPDuFAEGdamYiRuMl8ncAb1p3+MIVot94hEm0xVQp3lGY/I4z61T7V4JdC6VUrMzpB0jEaTGMn3E8qC5xttbXd3WAgASuZjIED4TtviqxjwmSnkXKA4Tg1uK75yfETAYgbAnJDDFD2TAJ7ySsABmiRBIGsgDxRA1CAfKs8dtBB/LTMEMWjS3TUo/yDVO52o7A+MrqyQvhE7HbPzq8dO3ar7M5p6tKuTbvXBausz3FRt8kGdgqkDJxifKsq724rXnJhRmQYBIjTILCGB646HNZF2CoM+uPrU1GQTz/AHPlV3p2/PJCOrp/t4+S/wAV2mkobQcsseJZG33Sz4I5yJqre4i5ckyqDoBrI9NXhHsvM0Gkc/QmgUDOYPSlDSQiOWsm+uCxZ4l0bWLjBx96SdQ6NPxL06eVeq7I+0K3IW5COcD8LHyJ2Pkfaa8UGMe/79qaF3AEyMqYyOgnnVMmGMkSxZ5xfue77R7KS4CYhjzk/sV5PtLsh7Zkgx1H7/flT+yO3rlqFcM9vlIIdfKT5GdJ9jFes4Xird9NSEMp36g9CN1Nci34nx0dz+nmXPZ85YmfPmOopYYGDmvW9rfZ6ZdOWwEzXluK4drZM7c67MWeM/hnDl08oc9oDHn8v9qlJONnI8on61KrRA+k2rIXb5nJ9zRBpwATHQfrtTAtdWyPFuNQzHXafWPyFebLIl0e0osU0j4iq+pk/Kq93i0AJ8b+mB7Rv9aEdjrIB13HORHMgZmPTnQtdCLC29I+EciCN87iDipSlI0o2dHE3W1d3bCDIDEAeQJnz8qTct3CYu3CBIDaT1AyBz/53oSv4p/qXrAwRvqnSTMTEjBFCSQJEsdlwTOWkLIiRqkGPw1NyRvb7jy1oYC62zE51AEDEdD8oq/2Ye8lZAbdFXEyCYY/dMCevyrMKExtBXAM45hRy3J5A/SuWbxQm5JkE4GdJiZCzn4c56H0ypeUPb4NTiuBN5IRPGoJcFvjBlWEA7r1nc1kMw1ABTz0kY2kkHEnPMk7DmK9Fc7R1/zBCXVIDg7nYago5RvPLHIVQ46/bvO3deFsC8pkZlfEv3owMjfBBrcl5FF+DK5MzDSudxp0kiMmJxG8EexrrXASTBgETsNySGUnDfCTIE59adxvCG2oYMAVOmCCQ4CkAFg2oGJz1xGcX+BtW9C3BAkbmNvwsT0OKz9PqTDeul2ZlhGuAHDD4oGQVIGQWypmdgaC/aZLilypBAWQRqCnGQRAE7GN523rvZvGBLhOmde4RQuTsyiADM5A/SrvaoVkF4AsohTGnadsnqarHHGM9j/gxLLJx3Id2tZm2S+pogAhipAnBlSMrJI5ddzVXgu0rajRdP8AM5DfUAcGTjV9a8r/AOpmGtLi33IJVUCs2DsQ67gDb686VxvanFcREWUtKI0lz4gR94BT+o3NaUZOLjXJhyinucuD0S8U1u5OxGCTnEyQyiCeeRPKJyKo8b9pVLqEKNcnzJ5ZIB2EcxArCu9nM+b1+5cMbAlFgbDHi+ZNWeE4dLYi2qpPQbnzPP61eOnySlunwc2TVYox2wVl+9xVxgAzErMwML/4jG+aRePLYHaOtLW7/g+n+aW8Zg5EY3512xjFdI86UpS7YzrOdgfXzxQMYAG3r+XpUdznB/f61xpIGC08oz6gfs1oOwja3zj129a4UxAGR8op3D8E9xCyKSEAZxBMAtpkGPI4H4SelP8A4QINZfVb/F5AwQ22RO/rMVKWeC+S0NPOXPSM/vMxzjM4x1zuKWltiQJXV+HYkDmp5kdK1uKNl0QKmoiCCIMknIDxDLG4j25mt/6RvXtAlBohluBowcFSInVggiI2zWHm9G7r7lPobZ7W7+xe7K7KtMl3vmGRKnVgeuxB58o6mk27othylt7umATbGpguoKp07kSwyoM4nFa9v7JW3jv9TFD8QZ0LiPhfSQGUEAjnv1itvh+BtWo0KFAEADAjGY5nG9ceTJbcW79jtx41GnFUeYs9nXr0d6j2VYaVkr3ogGC3xAjnBzk7Vt9k9gJYIfWzXIhjMKcZ8I395q1xXaEfCpYkSOQI8m23gRVG52rOBk/0/DB2JaRpyI3jHnUnNtUVWNN2at+4VUkKWI5CJPpNUu1+HRklkZj/AEAFvcVc4Ui4h0trjD4g5E7CZEEfOk8R3mBb0xsSSce1NAzzD/ZUkyBg7bfXNSvTHhnO9xgf6TC+wNSqfUn7mPpQ9jOTtZ/wLHkx/OM06x2up+MMnnOpf/IRHuAKyFIx0o999v0rqlpsbR58NXkT5dnqrNwiGU5GR+/p70jt+yjsL4mDC3cQFblLAY9euk1i9ndpd2wVj/L2BO6dAeq/l6bei1sAyj4Xw+J5RzriyQ28M9HFkUluR59XUktMkRO+ZE4OBESZOJHpQ27bMAF2gaY8Rk6ZRo8JESCZ5CrPavCBUVhqFxW8B1SJiAGVgQQR4YxvPKn8P2jZ0LDDAB081PNfKDiKm8e1KXgsslvauylbsm4zIwZDsVYH4Z8NxQAAQYAkE/nTeM4PTbDMzKwIyukLOwlYynkc53pd+1cDPfSBBgBgdmB1A+cgGMfDHnWPf7dBtub7+JcACQhM4MAfe5T02re1KSpWjG6Uk74PSdl8Rb0JLKrwZXAMzBBHrWRd7YRb7FbisylgqFtMqJ1IJ5gry2rz1vtO68/wtlzqEEthD0yYkjruYEyMU3s3sp1drl8q1xhAjZB0HUnHyq2PFO37fyRy5ccVbfJ6S52kb0LCoQQYOTABk4OI8xmsbi+Ntpem28kfEqzeBI2IVcD3I/Uj/AoQAZI6Ekr/AOJMVXu3fDgKoBiNhvTho5Phy4JS10E7jEnFdoOxaLYUGT/MzAMSAq9Y5tSO+aQHdn5gHCg8yFGJ8zmibiRBA3+dVbt4sRH06Hqa68enhj5OPLqsmTh9FxySY/X9mlqCcSRE/lNVgTE4BFNF8zPXmB0FXOfsNRIxuT1okjn8U0S8FdBIa2dLAlYwScwIMc/oDWtd7FFq6bXEHmAHGFxnVMyMZGf8VGeeEe2Xx6bJPpGOIluexP8AtSbsi4VZSrdCJBU7GenyrVucdb4d5YqQDg6SQWE4DKJUkZnJwY8hUvxh1NadLUAG4R4iP6ZwYgY9Kms7cq20vcu9IlDduv4KnDMrscw65gmAygZjOY+Y3zNX7XF2wSEkOMaUAkLyYk+HxbZ5z0rQ4H7HAkPduExsAoGoCYLBpgkZjlMSa3+D4FUiYOiRbxOlSQSB0kia5s2SEvLf24L4YSiuIpfPZ5q0vEsD3L9wzQQpGvvAIkHEKdzMEYjnNaPC/Zw2/Gbmt5kSPCDuZnfMHPStq7eUSeaxMZIB5x0qlxfaDA40gCDJyGG8LHOAcVJ5XdrgusV8PktcPwVu2IVFG+YA3M46DO2wqd8qAAQBkDpPQnkSetZT8cxJADeEkEsIIXGHWDq55jcR66nBWUuBWtjxofhcyGiROdxuPLlWO3yU20uik/aurC7kAiBJG5yMyuDJxVDvj8QJH9bEmCBHhCk6TJ2J8vwzsXuy1cs1gQ0y9owN4nQzHw7AwCBjlWCQdeQqYIE7kgElSCSzbzOB4cbxU5t8ooto3iF8RDElScSQMRJJQSWEk5kfQELu3S+ILMPCIkCCQZU53GInyON13bQAkg+FZDOYK+3PEDLdRTwwlsEqCWBZgqMY2GxmGPXnmlT4sfapBi84YOrE6YI7sTOoZnOkHHMnIHWK1uH4+27kXG035gBZ0lSQAXUY5g6s7jNYltGJtsRyIH3EkE+F4knGocvjMRV7hOAOdxO+4AaMq4Jl1PWTyrcY7ejLa8mnxHEKjFWMEbxkfMV2q44AfjZf6VYQPSRNdq21krMGfKuxS+Xn5muDE+teqeCDfUEERWn2L2oEUpdadMaDBJIj4THTqeR8qzQJz+dRhHvtUcmJT4ZfFmlB2jL4r7RQSb1xtRGlreDpdZHgE7Ng+jVTPaVy4T3FiMyGuAf+UEb89o36mt0gclBPWBPzqxaTwmY88if+fXbeuaWLHBeo7Y6jJkfpjyYPD8HdcHvnU5n4Z5c5w3uMcoq/b4G0oU5YzPiznn4SIHtVm86C0fGA7TBg6l5rCth5APrnbeqPZS3She7Jk+EQJA9tyf0rWLJGTqK/wZzxyqNzkk/byan8WSJnAMjoM/QZiuW2npkkUtAuoErBAnIzn8jUuuIwT+8xXTycDoTcu/qfQ8hWAdzJmdv+K0e0OJxGzMfB5g9OvpVjiOxGCo7hWRlDGNwSATkYxuCDtkc6HlhBpSdWajhnPmKMZRpkjJ6eXWo5ZRI2bmM5G4I5da3OB7OtKxDuGkeEk6Rid+ZxBxvnYDNtOPtle6sqHcGSbcuoHNWIEA43MeQ3qctXBS2nTDQzlBz9jztsprW3cgFwQNUBC2MMeQM71oni7VlYcgJnbJ1iIUtpMzMSTHhEZrW4nsBuL+O4htLCo6pDsAoOc/EJKzPKtTg+wEtDQpLI0d5r8ReGDLPWCBvXPmywnak/wdGHG41S/J5vhO0Lt7w2bVwpIJuPOnEfDIwI/KtPhvs+1w6n4h2QGUJUa9pII+EAMSNjMA16csNvp5elVL/GBQukSG2OyjP3oyPlUPqPbtiqOhxuW5sTwnY6W/CubeCVMHU6/CxERIrQuONjGcQevIVj3e1eREtpbUi/0nJU74G/pVnsp0uNpuMQxBVdowdrg3nI9JrLbk/U7Go7Vwg7/aSr15yPvCBvp5j3rO4rjSwG59MI8CQJPwz5TmB1jY/6ehXurg0MG1W7kCZ1TDH705Gd4HMVi8dwj2ToZPFkKAp0sNOlSiLg/FEeWQcVmTo3FKgUBMKZUBTpVZLDcbkZWQDAPMjlFJUbyQX0jxEq8tgwwkgHO4PMnaVoVHhTJWQSBEmDgqQPDzjMRA6VxUADMZUFQzAsCSSRlI8MATjmRyqfqdm75VBd6XIYDEyWbdTAUZY6VgkeucnFP4YsLqsCxOogRgRJM6nMbhcCZ1ec0tzGk6GJYgK1ycBWI06IG0HAUbD0qWrZOskMPFDZhUk6tSqBq+8w3A8R2pqHkT+TY4DirXEQC3/1HwlxqEEywVp+GAIyNwffvHFCDsnEAaVK6StyAcONhv8AXntVaxwJAjeNx8NthJII0xkSd53ri27StubhLGCo1aRpgq5GIAqy+Sbq7RV4fgfCBEdTBZ0aNMEHCqQBsOVXP+lBjLbGdYJkkxhlbf2NX9cA6RJHKYJ96JNW5oQ22Ba4dR54AJPONiRtNL4+1cbT3bgQfEDPiWIjUMr1x0oj2gqt4WDODgAa/YgYj5U7tTtprpAKohA2Uarn0wB61qMqdmGrVFEdmnm49raR/wDKT8zXaS1zOd/6rxB9wuB7VKt9fL7kvo4vYxF1b89uVSCN9v1obrEkZx/xS7tzSygkS2FJ+ENiNXSZietd0pbVbPJhBzltQxL5JMDA/cxVjg+F1x4upxExzOcCJHzquO0lC6LgAaRrVJJZlnbB5gZnwk+dUReuP8C6PxaYZvQu0hR9cmuJ5suXjGqXuehHT4sX/K7fsv8Af56Nr7QCxaW2BxA74LJjQpZ9tWgEQJ3XYQcVlP2s90KqrpKx4hliMyOUA9SfLNBw/ZA1a3GcDG+BAE+Q9K1LdiJVYA35AAeZHl+RpLBGPqyOxvUSl6cSr+5Qs8AT43JY9AZY+U+2wirgclfB7Ab+0fpW1wHZgBYOCQwVkYSYiZge4nqGrJtOOHuu5tlrWoJc0rqGtvgMCDnxDHPFOOpjJSUV+38L8EnpJ7lvff5YjiOGdgCMECQcAdII6GInqKudl9hd7bZjdVdJIfGFjmTOARnPKia3xF4+GyFTMPfJV4P9A1GY6xVjhew0ZvGraVABXU2i4wZouOswzRA9tqx+plKLfVf2L/pYRaVWYfZl3UwtDStxXjUZCkT4bsjOkkCRGDONq2LI4q8mlLdvh02LsxcmCR/LRCBpmSCTMHatr+FthdARQp3AAFB/F210oGAmAAM+kn/Nc+RqdUujpx3DujNtdgKB3dwLdtkqz6lXLLqiByGdhg862EVVXSqhVHJRpAHkBtVS9xwAOwYEYJ3ExKn1x64prWLht96pEE/yyTME/dfoJ+Rihrc+Rq0gjfVQokBT8J+76TVDjO0IXDBSJ1rz0g5KHmYBjFF2l2OO7W5bZ2QqVuqY1KYJkYgQdxgYHnWc0AjMc0hfF4yvxkYwGMkzII3iKTaTo0kqsdZvs2kAtAJ03H3BJYFDHmBE9RIFV0Uv8TbgyBi2y+IAkzIMEZjcSZiiFwyDpk6T3mJjEztBHPzB8jSkV5IZpJA0GSYxoClidMkL6ET6Vjc+Taq1QbcQNKnlB0QR4SWG7bgjxbZEeldvuwmMaVBYkgAgHVkmTPhiPYmIrgQQTIXEEDxMS0gspzOCpmM+tQmWORpJJRn8VydAIXSJZgTqGYOYO1Gx+RXZv8NxQvjurraFAhbggEtzDTkcsGOQp13hQxNriCZkd3cBPgPQnmD1O+xrzy8KWZ7jCW2cNMQUA1d2ImImWJOPKtC9bvXMG4SoTwONuXhI9BVY3VGJVfBntYIcoFEJEi1lLiAzmcDDMNp33waOx2fMbDUPAw8RxPhZyNQ3PStLQojJYocadxidJPTHPypa8YcaUjVJgcxGTqAgHUI3zvPKikG5tCuG4AA6rhALSGBM5mQUO/Ki4jitA1KpYgRrbmJjYfFGOgg71U4294hrDDVszACMgiI5iBnyFMHGWbekW5dgMQSZ1GTk7iek0WC5JxHahBWVbSSRyAiAJ3iJOOflTLtmwkNcK4zA5ncGAd5J+dUuMs3by/zdFld0GS09dIyT8t67Y4S3YWTA5m5egST+FBQrfQOl2y0vGuwixb0qPv3Onv8A70scPqzcdrvXOm2Pfn7Vk9o/aZAPApunkXwo9EH+1ee4/ta5d/8AcYkchso9hXRDTSfZzZNVGPR6vi+3bNoaQ2r+izhf+5+def4v7RXHBCRaU8kwT6tufpWCzmoH6V1QwRicc9RORYZ6lI701KrRE9uEABk+n6VTu8KX8LkaT5ZHuTEe3l1ppUkevKrFu1kT7A/LNZkrMqTj0IsdnIDGT5DEwOcb+9XrBCiOXIRj2FI0kZAg/TJrtslQNWRnA5SMHyoYrO3bihZmc460K27huro0aiCsXPhKwSNgcrkjyLUprSuARiJnfP8AvT+CB7xfLPXbbPrFTyJbHZbA2sio1rfYrsP5/EOw/BaAsp76fEfmKs2uy7dsr3Y0KuQomCZmTnr+Zpx4kBQTgbE8h6+VZ3FdpEDTBBgurQwDKoJwIztn1FearXNnrtXwa9y8ACeQ3jNU07QDEYIVhKudieQI5SMid4NZ13jG+MCJKgrvsAWnYbE77igt2BIUsXDMNMeGGlwABHRth0MbVm0lwjajfZZPacwROsLMDIcSBI5AZmaroZkmFtsQzZBIfIMqcgSFGw3kUL3tTYM3FELpGmAAo33BYxywRzmpcYszuB4CsSfDHiO5nnlTvz98t+w1SOWOFggHUHglWadQGHhl3Jg52xy2rR7B7SCkoRNto7wNEBskmFMkKABneOXPL7oAFCRqMkMQVWVCljLRqIAIPKDiaYpCqxC5wrWlBLH4pBYZ1bxMSMZouXYVdJnpO/7ly6qzWWEzycRyG5IB/wC4elY/bHZWkBwo7p82zJKpMECJHKSJJGIzVzsXtVe77q/ATQGtRBdJ+7HLy+RFLTtANbe1Cm22H1CdGqRK+R+hqzSZPpmTxCli4AkgST/pMoKrsRAOdjMERiuOfCxM92WBYAaQIKtljPPVsN9o5aNrgDEES6GVLZUjyHKnvoXVJGk/Gu4HU/LJ+dZUfBpy8mXY4MtAK6WtgaRkF0zu5MneOWwq8OEtpqJhUeDDYYNH3ec1OJ4shSqAifChWdQheeoQDIxO+K5/DM5kjQZBJIVpAAx/SZJEjpypr4Fd9j7V9dSwCTGnUcE41be1Vroe5IkaTkDp8MA6YJEgnrnlFBxKWbX/ALhJaZKhmMnkSJxA9KVc4niLmUC2bf4m+L6/4pAEvaK27jC8+kgnnIEjAxvj1rg7VLeHhbM/1EaVHt/xVZOybZOs6rpGS7kqk9TzNK4/t+0gjV3hGy2/Db9zz9pqkYSl0YnkjHsdd4A3CDfus7DZbUeHqJ2FFc4qzwy6ZW3H3U8dw/3NyrzPFfaG8+ARbT8KY+Z3P0rJuP0rphpf/RyT1niJ6HjPtK2RZUJ/W0M/1wPrWDf4lmPjYs3UmaUxoCc11wxRj0cc8kpdsYzYpbYrhalNcmq0TOu80aMKRNEtBobqHSpQ94KlG1Cs981veBiNpoQ+CZwCBEbfOguDxQMTvBmKhyGAGZnripUZH6hnE7T5Um9sI5mBmcb7/pQs2CY5bc+mKXpZQF3iCcfpSAtgqBzn6fKrPApALfiz7VQsoWcRhfvCt7g7M55CuPU5L9CPQ0eL/ux1qxKsG2YQR5bVfvWv4m2B/rWgYIBk4wZ5ah9fqqh79rZ1oSNg8c0kao8wJI/3rmrg7TA4q8dWpRkgBjEsCSoLHVhT8Sz0wZqPZg6WxpOoACWGCxUGQJBxk9QNq2u2uAFphc1F7Vxl2J+LESRGGx5Su1YrBmlCxgae60+N/iJ8USuBAyeQ95ba4KJ2myd2PjOjUm+s/EYEKCTABGRAkGAJwKguqoD92Tb1EDXsGB0zkCAQ0ErEUdy2+hriiCJBgktA04hsADTheX0q3w/AnUdYDhhIb8JO8T1wZ8q2o8haqihoa5FqCQVLLHgXYAEyJkSRiJ5zFWrVgtFwjMw6ICCIEQTJLe/WrjsoC6jqZTAK75JAnoMEH0pS8aWiE0FjmRmQQD4hI2BzzxRwhNsK7wiKlwPpFsiZ2I6yf1on4hFZVifAZeRHhKgg9d59jQKjPMjEn33XI22GfanpwKc1BPn5/wDJ+daswJ7SsO0FZYTMAxjSQRH3gehPOfKpb4Ekb6ZgxAwRAgewifOrqqAIGAKq3eLBwkseenb3bl7U6CxraE9TyySfQVU4m+5wW7oHkPFcPywtU+P7Ut2pD3AD+C3lj/c3+awOJ+0jmRYUW/PdyPXaqQwyl0SnnhA9CdFkajpt/wBVw6rh/tHWsjjvtGoP8tS7fjubf9q/8V5u7eLeJiSepJJ+Zqu9yeddUNNFdnHPVSf7S7x/aly5m45PlsPYDFUBczmlMetCDXTGNdHLJt9jWaK4xoGals01sEhuuud5QigJosA2alihZ5rgNFgHUFBNEtFjsZpFSpUpmT263kDyzRiMZxG4jlSjxSgNpJJ+nz3rOdNIMj7oiD/viuFznpGY3mltJtl88fqA1DlE8gRtTBxjSAqjYb5NZdoT8JzvH64rU7JtH4yM7CeXn54qeWShGyuHG8kqNns7hOUySZY+flW4iwIrDtcS6wFj5b+1Xk4q7zt/QivJ5btntJJKkaFSqn8YR8Vth7TymiXj06x6gigZLwZh3LMdESg+6MzB9CceVLW2FVC2m2V9IIG4geVWkvKdmB96rcRwpJmAwnVEkGY045bUAdXiFk6N2jrBJwJH50u5cczGSJgAkA+Ib+Y28/eiPZq82cjfJnIgCDyAjariqBSoZS4bhHBlnkFmaAI3iAeu31NWLPCopJVYnkNt5223rl3i1UxMnoMmqXGceVEuy2h55c+grSV9Ccq7NG7dCiWIFVrnGGJVYH4n8I+W5rzXE/aBAf5Syfx3M/If8Vidoca9wy7lug5T5AYq8NPJ9nLPVRj1yei7Q7ftLiTeboMWx/n61hcb2/euY1aF/CmPmdzWeokVXcQYrpjhjE5J6icgi3WjttB3qrcOa4btWSIj7z1Xal3XpeqmwQwtXJoAa6wFaQS4CORQIOtEDS3uUmERjPSXuUVCRQMKK4FpiNiozitCA0+dDNQtNCVpMYzVUpcVKQHqHYFTtMiOVLtITyz08/arfD8K10ADGZLR+5Nb9ngUsrruHSI3b4m2woHODUcuoUXUeWUxaZy9UuEZ3ZvY5xrGo/hH/wDRrT4i/atYdpbklsSY8zynG9ZfG9ulhps+BY3xqPvnSPQ1i3DhjzG/Uec86lHBPI92RlpaiGNbcaNvjftHdnTaVbYMkYDN5SSI+lZdztK+cm9c6xqI/KBQL4iBPpSbq5IzkeueldKxQXSOV5py7Ze4ftW8sFbtzY7nVmP6pqzw/wBp78ePu2/uTPzUgfSsqx5mOf7ihUwfeh4oPwNZprpm/b+0qkePhx6o36EfrVrh+3rBP+tb9pH/AMSfyrytrc9D86OwfFmpS00PBVanIj29vtW2fh4lR/8AkGnmOvr9KVxfa9sAzeL/ANNvY+rD/NeTjHnNdIxU/wBNG+yj1cq6NPie3XIK2lFseWW9ZNZF66Tkkk9SZPzorp5+VVO8mRV4wjHo555JS7DZulKdp9qBm5UDOJrRMJXg0i7ck0JauU6AitQMahalM9aSGdZ6AmuTRIKQHba0bqBQmgJNa6M9jRSX3roaicGkzSRFNQpQqYo0M0IdAzFcApkRXQ1MQqKIUdATSGFpFSlzUpWFH0TjO10tDTYALbayPCI6Dn9PesW/xLu5LGdQJnf5dB5UlZMBoz08uoriMQCRyP7wazjxRh0GTNPJ2LspkA4jzin220sdoO/PPnVa2wljG4+tE0kAiBOf+aoToK4BI2kbVwtqP7GetS6MT5+3nQlMTQMJOR9s0BorRxXFEEzQMK2YzRWrea4UjnTbYiTWWxkNcmiaks8GsgcumZFVQYqO8Gq7tmaADuNzpLN0rrNSSaBUdmprrgFLutW74G0dLUsmhNcpXY0gqiE1JrsUAduVzvKGppoGh1o0eqhsrXWOaKEmLda4pijFTTTQCialN01AtJgCKhtmmmh1UDA7o1KdNcoA1uHOU9qs8Ru3pUqVokhNv9KljY1ypQNAcYfAKYPhHpUqUDO26596uVKTEOrvKpUrAw25VQub1KlAxN6q/KpUoBAPSlqVKBoPlSGqVK14BnDXXrlSsxA5RipUrQHKi1KlAxq1xqlSmJESiapUpjBqV2pS8gDTEqVKYmHUqVKQj//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1" tIns="45711" rIns="91421" bIns="45711" numCol="1" anchor="t" anchorCtr="0" compatLnSpc="1">
            <a:prstTxWarp prst="textNoShape">
              <a:avLst/>
            </a:prstTxWarp>
          </a:bodyPr>
          <a:lstStyle/>
          <a:p>
            <a:endParaRPr lang="es-NI"/>
          </a:p>
        </p:txBody>
      </p:sp>
      <p:sp>
        <p:nvSpPr>
          <p:cNvPr id="7" name="AutoShape 6" descr="data:image/jpeg;base64,/9j/4AAQSkZJRgABAQAAAQABAAD/2wCEAAkGBxQTEhUUEhMVFhUXGBwYFRgWGRgYGBoXHBUYFxgXFRgYHSggGBwlHBYYITEhJSkrLi4uFx8zODMsOCgtLisBCgoKDg0OGxAQGywlICQsLCwwLDAsLCwsLCwsLCwsLCwsLCwsLCwsLCwsLCwsLCwsLCwsLCwsLCwsLCwsLCwsLP/AABEIAMIBAwMBIgACEQEDEQH/xAAbAAACAwEBAQAAAAAAAAAAAAACAwAEBQEGB//EAEAQAAIBAwIDBgMGBQMDAwUAAAECEQADIRIxBEFRBRMiYXGBMpGhBkJSscHwFCNictFD4fEVgpIWM6IkY3OTwv/EABkBAAMBAQEAAAAAAAAAAAAAAAABAwIEBf/EAC0RAAICAQQBAwMDBAMAAAAAAAABAhEDBBIhMUEiUWETcYEUMqEFsdHwM0JS/9oADAMBAAIRAxEAPwDVu8WwnTcxJ8MBWA/qLnH9xJ9poE7dUFdRLAY0oAYBMkFz8R/t+dafEWuHupcNtSuuQSMqTjkNxI8vlWf2f2KiMFVWvORgKAQMffIMKPIk+lLlikmui/8AxFtimhHcN8RA06SNlYOYDeYM1btcMcteGTAkGGjVCjUJZt+cDfJFVrty/wAO+hlRW0hhBEaQfEA0eAgZ8QAJwKG9xvhaVQJdch3ADOw1QQ2oxbBIADSRnbIrW2hpNmf2hx2m61lUud6rZTFslZy0fFcG5wSDJqgbqulxUI1h5QjUpiCSpzJMzmR6TXsbfYpuhCUFtQmkLc/mESZBUsFcETt4RMHMCsztDsuwzogdrj6tIuAS4IwdbARciMqRPnyp17GG+aPL8IQ+tbouC5/ph3LKxBjzlhkAwTn5avDcFc1EDaIC6WLzB1AFvDIGw8zymWNwb21aHVlU+K8ltGZP6WDDVbERjy51TXtK+7d3aZ2IECCqLudhvHpPoKVDD/h79u4Tr1K7EnUxAjSR4gB4SDO2Z8xS0RrZHdgaWbSCdbnJAhiBzjqBz5VfHAXxi4GAALO4AuTksIHxH/O29JS8tgsxbvNazEFQc4BDCVztjHTesygppxkuGaTrk9FwZJyVRgCVJgd4CCfETzH50bXVIJDKc50kQM7ZOMeVeUt3GtPrtXIkSVlWBBzB08xsMVp8HxovLJ8VwbhzAHyFePD+lZIzcU1s8e6/37m8mTer8lx7q48RMZ0rkdPi2nymmLxJjwrEc2OPcDH1qibrbcxuLa4mNtb79MfSq168PvaB/exutH9u2a7sf9PxR7tkeWXP45maBcnbCLO+3iAMes8q41nEnxMPxt9ZzVd3BGQ5H/606bGBFDZ4iSAsAdEBaC2QS2BFdkMUI9JBRAzYjM/gXHP7zn02FKvkg5Kjl42Zj0ELVriFJ9RiJIXr93PKl2+EfrH9oiDz8TeI1SmO0ItkR96PJe7HKTuPM0AvDZQBnMeI8yR0B85rQXgx0/Mn5n1Pzoiqg6clugBJ9wNqdUKxFszHLn5geYrqWTyETvP6DYUxnjkB/cY+gk/OKdZ4fUA3eSDtogD55pvhWCfNIV3IAyYH73NcbilVCyqXgE4woA3LMfCu/r5Gjv2LaMHYfDzJJMnGR0o2UEPKiHxByG5DlipSm64NJWYjcc7Op8GDqScW1YbQCJdhyLYnMVS4ng3dy7kl3wSRMzjOMe29bK8GLTSVNxYgqDpce+7Aeo9abx3adq1b1WANbYnOof3Tn2rMce9k5y2Rt9Hm732fCITfusojwqAA7HmCCPCvnv5c6zDaBgQDpx++VXeIuM0ljJnJOaqsAP0r0ceFLmXLPLnmb/bwcVI2AHsBR7bmlkz++dCzDHKrUT5fY4v0kUuRSmbzrinrzphQ4XRzH1qUOrzFSgZ9M7L4/hTb7u+jIGiX1MRO4lxGn02p/GdjtaUXLV1WtLJkFLbgHc6xCXI5A6QJ51T7T4jgbqd4odLpEBVUgnbdcLHh3ke9YnZnAs0p3i213GrUUDER4IwvtEV5aie3Z7Ls7iVuArw8WQwnU4BvPjkGwPVp/tG9VeD4jhUuBOHs67gPhJwmrJOknBO+QPQ1mcD2fxaF17m3eEwwbweH8Vp8b74/OqvH8Oneqqm9YuqMg6QbamfEt0GHEjAYSc5p0gs9F2tZusFfiGu92cstlZCQZGtVOph5wdpxSW45ERf4REcMJFwt/K3gS+7k/hUTjcVmXeLvX7YtXbjgA5YlQGH9YtwXyNpjqDikcTwiL/qNIjSxbSFA5IuIxiKQi7aLpd7x2DOwKM7DRbCHJFu2Je8ehc9appwHD27ovW3YA7BVXwYI1TqIGf8AjoIAcy5d4wNXw+y7H1M1Xu3gG+FAdhqMnlsqzA+W1DQId2s1q7Z7he8k7urNrBH3lYHkep9qTasHuwrsNhJuFSSYAMqkZJoZLRBePOUXpmMnb61Z4bgo2Cr/AGrnlzaTNCHwBZ4W1MJqCwcwAvL7x322ztTrNsBpDAk4VuWOvnTB2eCZaWMz4iWzyjlU4kWlhXYLO3Ic+mBzppe5kqvbcmMnzZoE8oVMxTLXCkeX9o0/XciuWu00HhE3DMfy1LT8qSeI4gscIin4e8Ix/wBozNZbijVMuDhV5ge+fmTvtQWuLtEfGsDqY+QrPe6SYZ7rnEC2uhTPmJaP8Gpw3Bsplbdq3OxfLTz+KefTrSeT2QKN9ml/Hr9xWbzAhfdjAFcPEuRqLIi9R/MP0wKq3bSkDvn1tH3cSDggT7Ygb0yzxKqYVCAJDEyYjyOxwDGxmsvJI0oodwvF51WxdZlOGYlQD5AYpvE8RduEtcuQfLJxy8qbctgq3xspWFcEAq2JDLkjnv0rJ7R4JrSw6kzJDAypWD94yAMnwn60pNoEkcK2tRJVn5sx2nb2M9elGONIHgAUY8hMwJ6SATk8qrKCSJBjmdpwTMkwP8jypdor4COQGnpIywUmMnoRtWN8nRpQXNF7gu0IjUCwYgSB4wJBlQDGmJO5rRv8O5AZbg0DdgBM9HOyn2rD4Vu82Kn4vCMyATO5GQxyIOI928LcuWrsMwhjMhpXJMSpwu48MdDPKnDcwkors0uARNwhUwYLfEQIkrBMjNL4ns+3fUOmCdjBE+oIpHGu1twFcjA1AsAm4gLiVwOvPartvte0TEkMPiBEEbdd9xkYqsvSkyUfVweS7Q4B7ZyPeqCqIkzP7xX0W/ZDjIB9ehrz/an2d3a3ny5+1dOPU1xI5Muk8wPMNt5efWgYbz/tTb9kpvPT0pYkmuxST5RwtNOmAp2IrjfuetH3cSfPlyoWJ6evpWhE7vymuVyTyP51KLEe3TglBnSQD8KjK46Rv6+W1WrIncqqgSS2MeQ3b0Aqnbupqe3YlbQnu7kFbmphJKEGWWfxrnzFXBbLAd5BIAGMTz8UY36V5yPaGf8AUVCAhTqmIPhJHMhtjHTel3bpZS66ZIhiVnEzsBLHz/4p6zBUEhTgqD4T6rsajpqJJJzvy5Ry2wBgUqCygisSZLHbeEG5wAJNdThTvIXEeFfF0+N5NX1RF6D86Zq6KT64H1z9Ky0l2PkpWeBAMjeIkkknb25CnDhxvGanEcYqBtTqsCSF8TR+/KlXuIGjVbXvZMZJOf7RS3oNowug5yegBY/IVxrzDa2QOrkIPrn6Uhbt9h922s+n0zFIucJbmblx2gndsAnEjrJblWHkZpRROJ447NeCD/7akz5a2gfKkjhRc0ulsuSPiusTjpAge2act4LlLajGfxGYAILZk++3mKl3iyd2GTgDGoAxgtsZgbdfablzyzdfBY4S24EXGWDiExkekAGaOx2OuYtliBJDmDAE4GM7Y9KzkByTJIwCJmcmDqGD4mgwNvntdnXFvLFzFyIV5kET8DN+VKMo2JrgzF4xyDpVViMeeDmMqRmZ6VWuXCYLEEk7GRkwM6dvxTPL0Fb/ABnBpfkKAt5csuyvA36THOeXTbBt2M4WQAFEzJIglWA8PNjvy+akmhqmuDgQgECMkDPliW05OwO56ZzIEqoOc6ROMgTJwBqI8Q3Byd94ZwdlrjfeDKZKurLpM5R1AEg+ZO4yZo7ls2rkaiVOkspXKzA3VvEMSZGIG/IWKUuBynGIzg+PPDuFAEGdamYiRuMl8ncAb1p3+MIVot94hEm0xVQp3lGY/I4z61T7V4JdC6VUrMzpB0jEaTGMn3E8qC5xttbXd3WAgASuZjIED4TtviqxjwmSnkXKA4Tg1uK75yfETAYgbAnJDDFD2TAJ7ySsABmiRBIGsgDxRA1CAfKs8dtBB/LTMEMWjS3TUo/yDVO52o7A+MrqyQvhE7HbPzq8dO3ar7M5p6tKuTbvXBausz3FRt8kGdgqkDJxifKsq724rXnJhRmQYBIjTILCGB646HNZF2CoM+uPrU1GQTz/AHPlV3p2/PJCOrp/t4+S/wAV2mkobQcsseJZG33Sz4I5yJqre4i5ckyqDoBrI9NXhHsvM0Gkc/QmgUDOYPSlDSQiOWsm+uCxZ4l0bWLjBx96SdQ6NPxL06eVeq7I+0K3IW5COcD8LHyJ2Pkfaa8UGMe/79qaF3AEyMqYyOgnnVMmGMkSxZ5xfue77R7KS4CYhjzk/sV5PtLsh7Zkgx1H7/flT+yO3rlqFcM9vlIIdfKT5GdJ9jFes4Xird9NSEMp36g9CN1Nci34nx0dz+nmXPZ85YmfPmOopYYGDmvW9rfZ6ZdOWwEzXluK4drZM7c67MWeM/hnDl08oc9oDHn8v9qlJONnI8on61KrRA+k2rIXb5nJ9zRBpwATHQfrtTAtdWyPFuNQzHXafWPyFebLIl0e0osU0j4iq+pk/Kq93i0AJ8b+mB7Rv9aEdjrIB13HORHMgZmPTnQtdCLC29I+EciCN87iDipSlI0o2dHE3W1d3bCDIDEAeQJnz8qTct3CYu3CBIDaT1AyBz/53oSv4p/qXrAwRvqnSTMTEjBFCSQJEsdlwTOWkLIiRqkGPw1NyRvb7jy1oYC62zE51AEDEdD8oq/2Ye8lZAbdFXEyCYY/dMCevyrMKExtBXAM45hRy3J5A/SuWbxQm5JkE4GdJiZCzn4c56H0ypeUPb4NTiuBN5IRPGoJcFvjBlWEA7r1nc1kMw1ABTz0kY2kkHEnPMk7DmK9Fc7R1/zBCXVIDg7nYago5RvPLHIVQ46/bvO3deFsC8pkZlfEv3owMjfBBrcl5FF+DK5MzDSudxp0kiMmJxG8EexrrXASTBgETsNySGUnDfCTIE59adxvCG2oYMAVOmCCQ4CkAFg2oGJz1xGcX+BtW9C3BAkbmNvwsT0OKz9PqTDeul2ZlhGuAHDD4oGQVIGQWypmdgaC/aZLilypBAWQRqCnGQRAE7GN523rvZvGBLhOmde4RQuTsyiADM5A/SrvaoVkF4AsohTGnadsnqarHHGM9j/gxLLJx3Id2tZm2S+pogAhipAnBlSMrJI5ddzVXgu0rajRdP8AM5DfUAcGTjV9a8r/AOpmGtLi33IJVUCs2DsQ67gDb686VxvanFcREWUtKI0lz4gR94BT+o3NaUZOLjXJhyinucuD0S8U1u5OxGCTnEyQyiCeeRPKJyKo8b9pVLqEKNcnzJ5ZIB2EcxArCu9nM+b1+5cMbAlFgbDHi+ZNWeE4dLYi2qpPQbnzPP61eOnySlunwc2TVYox2wVl+9xVxgAzErMwML/4jG+aRePLYHaOtLW7/g+n+aW8Zg5EY3512xjFdI86UpS7YzrOdgfXzxQMYAG3r+XpUdznB/f61xpIGC08oz6gfs1oOwja3zj129a4UxAGR8op3D8E9xCyKSEAZxBMAtpkGPI4H4SelP8A4QINZfVb/F5AwQ22RO/rMVKWeC+S0NPOXPSM/vMxzjM4x1zuKWltiQJXV+HYkDmp5kdK1uKNl0QKmoiCCIMknIDxDLG4j25mt/6RvXtAlBohluBowcFSInVggiI2zWHm9G7r7lPobZ7W7+xe7K7KtMl3vmGRKnVgeuxB58o6mk27othylt7umATbGpguoKp07kSwyoM4nFa9v7JW3jv9TFD8QZ0LiPhfSQGUEAjnv1itvh+BtWo0KFAEADAjGY5nG9ceTJbcW79jtx41GnFUeYs9nXr0d6j2VYaVkr3ogGC3xAjnBzk7Vt9k9gJYIfWzXIhjMKcZ8I395q1xXaEfCpYkSOQI8m23gRVG52rOBk/0/DB2JaRpyI3jHnUnNtUVWNN2at+4VUkKWI5CJPpNUu1+HRklkZj/AEAFvcVc4Ui4h0trjD4g5E7CZEEfOk8R3mBb0xsSSce1NAzzD/ZUkyBg7bfXNSvTHhnO9xgf6TC+wNSqfUn7mPpQ9jOTtZ/wLHkx/OM06x2up+MMnnOpf/IRHuAKyFIx0o999v0rqlpsbR58NXkT5dnqrNwiGU5GR+/p70jt+yjsL4mDC3cQFblLAY9euk1i9ndpd2wVj/L2BO6dAeq/l6bei1sAyj4Xw+J5RzriyQ28M9HFkUluR59XUktMkRO+ZE4OBESZOJHpQ27bMAF2gaY8Rk6ZRo8JESCZ5CrPavCBUVhqFxW8B1SJiAGVgQQR4YxvPKn8P2jZ0LDDAB081PNfKDiKm8e1KXgsslvauylbsm4zIwZDsVYH4Z8NxQAAQYAkE/nTeM4PTbDMzKwIyukLOwlYynkc53pd+1cDPfSBBgBgdmB1A+cgGMfDHnWPf7dBtub7+JcACQhM4MAfe5T02re1KSpWjG6Uk74PSdl8Rb0JLKrwZXAMzBBHrWRd7YRb7FbisylgqFtMqJ1IJ5gry2rz1vtO68/wtlzqEEthD0yYkjruYEyMU3s3sp1drl8q1xhAjZB0HUnHyq2PFO37fyRy5ccVbfJ6S52kb0LCoQQYOTABk4OI8xmsbi+Ntpem28kfEqzeBI2IVcD3I/Uj/AoQAZI6Ekr/AOJMVXu3fDgKoBiNhvTho5Phy4JS10E7jEnFdoOxaLYUGT/MzAMSAq9Y5tSO+aQHdn5gHCg8yFGJ8zmibiRBA3+dVbt4sRH06Hqa68enhj5OPLqsmTh9FxySY/X9mlqCcSRE/lNVgTE4BFNF8zPXmB0FXOfsNRIxuT1okjn8U0S8FdBIa2dLAlYwScwIMc/oDWtd7FFq6bXEHmAHGFxnVMyMZGf8VGeeEe2Xx6bJPpGOIluexP8AtSbsi4VZSrdCJBU7GenyrVucdb4d5YqQDg6SQWE4DKJUkZnJwY8hUvxh1NadLUAG4R4iP6ZwYgY9Kms7cq20vcu9IlDduv4KnDMrscw65gmAygZjOY+Y3zNX7XF2wSEkOMaUAkLyYk+HxbZ5z0rQ4H7HAkPduExsAoGoCYLBpgkZjlMSa3+D4FUiYOiRbxOlSQSB0kia5s2SEvLf24L4YSiuIpfPZ5q0vEsD3L9wzQQpGvvAIkHEKdzMEYjnNaPC/Zw2/Gbmt5kSPCDuZnfMHPStq7eUSeaxMZIB5x0qlxfaDA40gCDJyGG8LHOAcVJ5XdrgusV8PktcPwVu2IVFG+YA3M46DO2wqd8qAAQBkDpPQnkSetZT8cxJADeEkEsIIXGHWDq55jcR66nBWUuBWtjxofhcyGiROdxuPLlWO3yU20uik/aurC7kAiBJG5yMyuDJxVDvj8QJH9bEmCBHhCk6TJ2J8vwzsXuy1cs1gQ0y9owN4nQzHw7AwCBjlWCQdeQqYIE7kgElSCSzbzOB4cbxU5t8ooto3iF8RDElScSQMRJJQSWEk5kfQELu3S+ILMPCIkCCQZU53GInyON13bQAkg+FZDOYK+3PEDLdRTwwlsEqCWBZgqMY2GxmGPXnmlT4sfapBi84YOrE6YI7sTOoZnOkHHMnIHWK1uH4+27kXG035gBZ0lSQAXUY5g6s7jNYltGJtsRyIH3EkE+F4knGocvjMRV7hOAOdxO+4AaMq4Jl1PWTyrcY7ejLa8mnxHEKjFWMEbxkfMV2q44AfjZf6VYQPSRNdq21krMGfKuxS+Xn5muDE+teqeCDfUEERWn2L2oEUpdadMaDBJIj4THTqeR8qzQJz+dRhHvtUcmJT4ZfFmlB2jL4r7RQSb1xtRGlreDpdZHgE7Ng+jVTPaVy4T3FiMyGuAf+UEb89o36mt0gclBPWBPzqxaTwmY88if+fXbeuaWLHBeo7Y6jJkfpjyYPD8HdcHvnU5n4Z5c5w3uMcoq/b4G0oU5YzPiznn4SIHtVm86C0fGA7TBg6l5rCth5APrnbeqPZS3She7Jk+EQJA9tyf0rWLJGTqK/wZzxyqNzkk/byan8WSJnAMjoM/QZiuW2npkkUtAuoErBAnIzn8jUuuIwT+8xXTycDoTcu/qfQ8hWAdzJmdv+K0e0OJxGzMfB5g9OvpVjiOxGCo7hWRlDGNwSATkYxuCDtkc6HlhBpSdWajhnPmKMZRpkjJ6eXWo5ZRI2bmM5G4I5da3OB7OtKxDuGkeEk6Rid+ZxBxvnYDNtOPtle6sqHcGSbcuoHNWIEA43MeQ3qctXBS2nTDQzlBz9jztsprW3cgFwQNUBC2MMeQM71oni7VlYcgJnbJ1iIUtpMzMSTHhEZrW4nsBuL+O4htLCo6pDsAoOc/EJKzPKtTg+wEtDQpLI0d5r8ReGDLPWCBvXPmywnak/wdGHG41S/J5vhO0Lt7w2bVwpIJuPOnEfDIwI/KtPhvs+1w6n4h2QGUJUa9pII+EAMSNjMA16csNvp5elVL/GBQukSG2OyjP3oyPlUPqPbtiqOhxuW5sTwnY6W/CubeCVMHU6/CxERIrQuONjGcQevIVj3e1eREtpbUi/0nJU74G/pVnsp0uNpuMQxBVdowdrg3nI9JrLbk/U7Go7Vwg7/aSr15yPvCBvp5j3rO4rjSwG59MI8CQJPwz5TmB1jY/6ehXurg0MG1W7kCZ1TDH705Gd4HMVi8dwj2ToZPFkKAp0sNOlSiLg/FEeWQcVmTo3FKgUBMKZUBTpVZLDcbkZWQDAPMjlFJUbyQX0jxEq8tgwwkgHO4PMnaVoVHhTJWQSBEmDgqQPDzjMRA6VxUADMZUFQzAsCSSRlI8MATjmRyqfqdm75VBd6XIYDEyWbdTAUZY6VgkeucnFP4YsLqsCxOogRgRJM6nMbhcCZ1ec0tzGk6GJYgK1ycBWI06IG0HAUbD0qWrZOskMPFDZhUk6tSqBq+8w3A8R2pqHkT+TY4DirXEQC3/1HwlxqEEywVp+GAIyNwffvHFCDsnEAaVK6StyAcONhv8AXntVaxwJAjeNx8NthJII0xkSd53ri27StubhLGCo1aRpgq5GIAqy+Sbq7RV4fgfCBEdTBZ0aNMEHCqQBsOVXP+lBjLbGdYJkkxhlbf2NX9cA6RJHKYJ96JNW5oQ22Ba4dR54AJPONiRtNL4+1cbT3bgQfEDPiWIjUMr1x0oj2gqt4WDODgAa/YgYj5U7tTtprpAKohA2Uarn0wB61qMqdmGrVFEdmnm49raR/wDKT8zXaS1zOd/6rxB9wuB7VKt9fL7kvo4vYxF1b89uVSCN9v1obrEkZx/xS7tzSygkS2FJ+ENiNXSZietd0pbVbPJhBzltQxL5JMDA/cxVjg+F1x4upxExzOcCJHzquO0lC6LgAaRrVJJZlnbB5gZnwk+dUReuP8C6PxaYZvQu0hR9cmuJ5suXjGqXuehHT4sX/K7fsv8Af56Nr7QCxaW2BxA74LJjQpZ9tWgEQJ3XYQcVlP2s90KqrpKx4hliMyOUA9SfLNBw/ZA1a3GcDG+BAE+Q9K1LdiJVYA35AAeZHl+RpLBGPqyOxvUSl6cSr+5Qs8AT43JY9AZY+U+2wirgclfB7Ab+0fpW1wHZgBYOCQwVkYSYiZge4nqGrJtOOHuu5tlrWoJc0rqGtvgMCDnxDHPFOOpjJSUV+38L8EnpJ7lvff5YjiOGdgCMECQcAdII6GInqKudl9hd7bZjdVdJIfGFjmTOARnPKia3xF4+GyFTMPfJV4P9A1GY6xVjhew0ZvGraVABXU2i4wZouOswzRA9tqx+plKLfVf2L/pYRaVWYfZl3UwtDStxXjUZCkT4bsjOkkCRGDONq2LI4q8mlLdvh02LsxcmCR/LRCBpmSCTMHatr+FthdARQp3AAFB/F210oGAmAAM+kn/Nc+RqdUujpx3DujNtdgKB3dwLdtkqz6lXLLqiByGdhg862EVVXSqhVHJRpAHkBtVS9xwAOwYEYJ3ExKn1x64prWLht96pEE/yyTME/dfoJ+Rihrc+Rq0gjfVQokBT8J+76TVDjO0IXDBSJ1rz0g5KHmYBjFF2l2OO7W5bZ2QqVuqY1KYJkYgQdxgYHnWc0AjMc0hfF4yvxkYwGMkzII3iKTaTo0kqsdZvs2kAtAJ03H3BJYFDHmBE9RIFV0Uv8TbgyBi2y+IAkzIMEZjcSZiiFwyDpk6T3mJjEztBHPzB8jSkV5IZpJA0GSYxoClidMkL6ET6Vjc+Taq1QbcQNKnlB0QR4SWG7bgjxbZEeldvuwmMaVBYkgAgHVkmTPhiPYmIrgQQTIXEEDxMS0gspzOCpmM+tQmWORpJJRn8VydAIXSJZgTqGYOYO1Gx+RXZv8NxQvjurraFAhbggEtzDTkcsGOQp13hQxNriCZkd3cBPgPQnmD1O+xrzy8KWZ7jCW2cNMQUA1d2ImImWJOPKtC9bvXMG4SoTwONuXhI9BVY3VGJVfBntYIcoFEJEi1lLiAzmcDDMNp33waOx2fMbDUPAw8RxPhZyNQ3PStLQojJYocadxidJPTHPypa8YcaUjVJgcxGTqAgHUI3zvPKikG5tCuG4AA6rhALSGBM5mQUO/Ki4jitA1KpYgRrbmJjYfFGOgg71U4294hrDDVszACMgiI5iBnyFMHGWbekW5dgMQSZ1GTk7iek0WC5JxHahBWVbSSRyAiAJ3iJOOflTLtmwkNcK4zA5ncGAd5J+dUuMs3by/zdFld0GS09dIyT8t67Y4S3YWTA5m5egST+FBQrfQOl2y0vGuwixb0qPv3Onv8A70scPqzcdrvXOm2Pfn7Vk9o/aZAPApunkXwo9EH+1ee4/ta5d/8AcYkchso9hXRDTSfZzZNVGPR6vi+3bNoaQ2r+izhf+5+def4v7RXHBCRaU8kwT6tufpWCzmoH6V1QwRicc9RORYZ6lI701KrRE9uEABk+n6VTu8KX8LkaT5ZHuTEe3l1ppUkevKrFu1kT7A/LNZkrMqTj0IsdnIDGT5DEwOcb+9XrBCiOXIRj2FI0kZAg/TJrtslQNWRnA5SMHyoYrO3bihZmc460K27huro0aiCsXPhKwSNgcrkjyLUprSuARiJnfP8AvT+CB7xfLPXbbPrFTyJbHZbA2sio1rfYrsP5/EOw/BaAsp76fEfmKs2uy7dsr3Y0KuQomCZmTnr+Zpx4kBQTgbE8h6+VZ3FdpEDTBBgurQwDKoJwIztn1FearXNnrtXwa9y8ACeQ3jNU07QDEYIVhKudieQI5SMid4NZ13jG+MCJKgrvsAWnYbE77igt2BIUsXDMNMeGGlwABHRth0MbVm0lwjajfZZPacwROsLMDIcSBI5AZmaroZkmFtsQzZBIfIMqcgSFGw3kUL3tTYM3FELpGmAAo33BYxywRzmpcYszuB4CsSfDHiO5nnlTvz98t+w1SOWOFggHUHglWadQGHhl3Jg52xy2rR7B7SCkoRNto7wNEBskmFMkKABneOXPL7oAFCRqMkMQVWVCljLRqIAIPKDiaYpCqxC5wrWlBLH4pBYZ1bxMSMZouXYVdJnpO/7ly6qzWWEzycRyG5IB/wC4elY/bHZWkBwo7p82zJKpMECJHKSJJGIzVzsXtVe77q/ATQGtRBdJ+7HLy+RFLTtANbe1Cm22H1CdGqRK+R+hqzSZPpmTxCli4AkgST/pMoKrsRAOdjMERiuOfCxM92WBYAaQIKtljPPVsN9o5aNrgDEES6GVLZUjyHKnvoXVJGk/Gu4HU/LJ+dZUfBpy8mXY4MtAK6WtgaRkF0zu5MneOWwq8OEtpqJhUeDDYYNH3ec1OJ4shSqAifChWdQheeoQDIxO+K5/DM5kjQZBJIVpAAx/SZJEjpypr4Fd9j7V9dSwCTGnUcE41be1Vroe5IkaTkDp8MA6YJEgnrnlFBxKWbX/ALhJaZKhmMnkSJxA9KVc4niLmUC2bf4m+L6/4pAEvaK27jC8+kgnnIEjAxvj1rg7VLeHhbM/1EaVHt/xVZOybZOs6rpGS7kqk9TzNK4/t+0gjV3hGy2/Db9zz9pqkYSl0YnkjHsdd4A3CDfus7DZbUeHqJ2FFc4qzwy6ZW3H3U8dw/3NyrzPFfaG8+ARbT8KY+Z3P0rJuP0rphpf/RyT1niJ6HjPtK2RZUJ/W0M/1wPrWDf4lmPjYs3UmaUxoCc11wxRj0cc8kpdsYzYpbYrhalNcmq0TOu80aMKRNEtBobqHSpQ94KlG1Cs981veBiNpoQ+CZwCBEbfOguDxQMTvBmKhyGAGZnripUZH6hnE7T5Um9sI5mBmcb7/pQs2CY5bc+mKXpZQF3iCcfpSAtgqBzn6fKrPApALfiz7VQsoWcRhfvCt7g7M55CuPU5L9CPQ0eL/ux1qxKsG2YQR5bVfvWv4m2B/rWgYIBk4wZ5ah9fqqh79rZ1oSNg8c0kao8wJI/3rmrg7TA4q8dWpRkgBjEsCSoLHVhT8Sz0wZqPZg6WxpOoACWGCxUGQJBxk9QNq2u2uAFphc1F7Vxl2J+LESRGGx5Su1YrBmlCxgae60+N/iJ8USuBAyeQ95ba4KJ2myd2PjOjUm+s/EYEKCTABGRAkGAJwKguqoD92Tb1EDXsGB0zkCAQ0ErEUdy2+hriiCJBgktA04hsADTheX0q3w/AnUdYDhhIb8JO8T1wZ8q2o8haqihoa5FqCQVLLHgXYAEyJkSRiJ5zFWrVgtFwjMw6ICCIEQTJLe/WrjsoC6jqZTAK75JAnoMEH0pS8aWiE0FjmRmQQD4hI2BzzxRwhNsK7wiKlwPpFsiZ2I6yf1on4hFZVifAZeRHhKgg9d59jQKjPMjEn33XI22GfanpwKc1BPn5/wDJ+daswJ7SsO0FZYTMAxjSQRH3gehPOfKpb4Ekb6ZgxAwRAgewifOrqqAIGAKq3eLBwkseenb3bl7U6CxraE9TyySfQVU4m+5wW7oHkPFcPywtU+P7Ut2pD3AD+C3lj/c3+awOJ+0jmRYUW/PdyPXaqQwyl0SnnhA9CdFkajpt/wBVw6rh/tHWsjjvtGoP8tS7fjubf9q/8V5u7eLeJiSepJJ+Zqu9yeddUNNFdnHPVSf7S7x/aly5m45PlsPYDFUBczmlMetCDXTGNdHLJt9jWaK4xoGals01sEhuuud5QigJosA2alihZ5rgNFgHUFBNEtFjsZpFSpUpmT263kDyzRiMZxG4jlSjxSgNpJJ+nz3rOdNIMj7oiD/viuFznpGY3mltJtl88fqA1DlE8gRtTBxjSAqjYb5NZdoT8JzvH64rU7JtH4yM7CeXn54qeWShGyuHG8kqNns7hOUySZY+flW4iwIrDtcS6wFj5b+1Xk4q7zt/QivJ5btntJJKkaFSqn8YR8Vth7TymiXj06x6gigZLwZh3LMdESg+6MzB9CceVLW2FVC2m2V9IIG4geVWkvKdmB96rcRwpJmAwnVEkGY045bUAdXiFk6N2jrBJwJH50u5cczGSJgAkA+Ib+Y28/eiPZq82cjfJnIgCDyAjariqBSoZS4bhHBlnkFmaAI3iAeu31NWLPCopJVYnkNt5223rl3i1UxMnoMmqXGceVEuy2h55c+grSV9Ccq7NG7dCiWIFVrnGGJVYH4n8I+W5rzXE/aBAf5Syfx3M/If8Vidoca9wy7lug5T5AYq8NPJ9nLPVRj1yei7Q7ftLiTeboMWx/n61hcb2/euY1aF/CmPmdzWeokVXcQYrpjhjE5J6icgi3WjttB3qrcOa4btWSIj7z1Xal3XpeqmwQwtXJoAa6wFaQS4CORQIOtEDS3uUmERjPSXuUVCRQMKK4FpiNiozitCA0+dDNQtNCVpMYzVUpcVKQHqHYFTtMiOVLtITyz08/arfD8K10ADGZLR+5Nb9ngUsrruHSI3b4m2woHODUcuoUXUeWUxaZy9UuEZ3ZvY5xrGo/hH/wDRrT4i/atYdpbklsSY8zynG9ZfG9ulhps+BY3xqPvnSPQ1i3DhjzG/Uec86lHBPI92RlpaiGNbcaNvjftHdnTaVbYMkYDN5SSI+lZdztK+cm9c6xqI/KBQL4iBPpSbq5IzkeueldKxQXSOV5py7Ze4ftW8sFbtzY7nVmP6pqzw/wBp78ePu2/uTPzUgfSsqx5mOf7ihUwfeh4oPwNZprpm/b+0qkePhx6o36EfrVrh+3rBP+tb9pH/AMSfyrytrc9D86OwfFmpS00PBVanIj29vtW2fh4lR/8AkGnmOvr9KVxfa9sAzeL/ANNvY+rD/NeTjHnNdIxU/wBNG+yj1cq6NPie3XIK2lFseWW9ZNZF66Tkkk9SZPzorp5+VVO8mRV4wjHo555JS7DZulKdp9qBm5UDOJrRMJXg0i7ck0JauU6AitQMahalM9aSGdZ6AmuTRIKQHba0bqBQmgJNa6M9jRSX3roaicGkzSRFNQpQqYo0M0IdAzFcApkRXQ1MQqKIUdATSGFpFSlzUpWFH0TjO10tDTYALbayPCI6Dn9PesW/xLu5LGdQJnf5dB5UlZMBoz08uoriMQCRyP7wazjxRh0GTNPJ2LspkA4jzin220sdoO/PPnVa2wljG4+tE0kAiBOf+aoToK4BI2kbVwtqP7GetS6MT5+3nQlMTQMJOR9s0BorRxXFEEzQMK2YzRWrea4UjnTbYiTWWxkNcmiaks8GsgcumZFVQYqO8Gq7tmaADuNzpLN0rrNSSaBUdmprrgFLutW74G0dLUsmhNcpXY0gqiE1JrsUAduVzvKGppoGh1o0eqhsrXWOaKEmLda4pijFTTTQCialN01AtJgCKhtmmmh1UDA7o1KdNcoA1uHOU9qs8Ru3pUqVokhNv9KljY1ypQNAcYfAKYPhHpUqUDO26596uVKTEOrvKpUrAw25VQub1KlAxN6q/KpUoBAPSlqVKBoPlSGqVK14BnDXXrlSsxA5RipUrQHKi1KlAxq1xqlSmJESiapUpjBqV2pS8gDTEqVKYmHUqVKQj//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1" tIns="45711" rIns="91421" bIns="45711" numCol="1" anchor="t" anchorCtr="0" compatLnSpc="1">
            <a:prstTxWarp prst="textNoShape">
              <a:avLst/>
            </a:prstTxWarp>
          </a:bodyPr>
          <a:lstStyle/>
          <a:p>
            <a:endParaRPr lang="es-NI"/>
          </a:p>
        </p:txBody>
      </p:sp>
      <p:sp>
        <p:nvSpPr>
          <p:cNvPr id="8" name="AutoShape 8" descr="data:image/jpeg;base64,/9j/4AAQSkZJRgABAQAAAQABAAD/2wCEAAkGBxQTEhUUEhMVFhUXGBwYFRgWGRgYGBoXHBUYFxgXFRgYHSggGBwlHBYYITEhJSkrLi4uFx8zODMsOCgtLisBCgoKDg0OGxAQGywlICQsLCwwLDAsLCwsLCwsLCwsLCwsLCwsLCwsLCwsLCwsLCwsLCwsLCwsLCwsLCwsLCwsLP/AABEIAMIBAwMBIgACEQEDEQH/xAAbAAACAwEBAQAAAAAAAAAAAAACAwAEBQEGB//EAEAQAAIBAwIDBgMGBQMDAwUAAAECEQADIRIxBEFRBRMiYXGBMpGhBkJSscHwFCNictFD4fEVgpIWM6IkY3OTwv/EABkBAAMBAQEAAAAAAAAAAAAAAAABAwIEBf/EAC0RAAICAQQBAwMDBAMAAAAAAAABAhEDBBIhMUEiUWETcYEUMqEFsdHwM0JS/9oADAMBAAIRAxEAPwDVu8WwnTcxJ8MBWA/qLnH9xJ9poE7dUFdRLAY0oAYBMkFz8R/t+dafEWuHupcNtSuuQSMqTjkNxI8vlWf2f2KiMFVWvORgKAQMffIMKPIk+lLlikmui/8AxFtimhHcN8RA06SNlYOYDeYM1btcMcteGTAkGGjVCjUJZt+cDfJFVrty/wAO+hlRW0hhBEaQfEA0eAgZ8QAJwKG9xvhaVQJdch3ADOw1QQ2oxbBIADSRnbIrW2hpNmf2hx2m61lUud6rZTFslZy0fFcG5wSDJqgbqulxUI1h5QjUpiCSpzJMzmR6TXsbfYpuhCUFtQmkLc/mESZBUsFcETt4RMHMCsztDsuwzogdrj6tIuAS4IwdbARciMqRPnyp17GG+aPL8IQ+tbouC5/ph3LKxBjzlhkAwTn5avDcFc1EDaIC6WLzB1AFvDIGw8zymWNwb21aHVlU+K8ltGZP6WDDVbERjy51TXtK+7d3aZ2IECCqLudhvHpPoKVDD/h79u4Tr1K7EnUxAjSR4gB4SDO2Z8xS0RrZHdgaWbSCdbnJAhiBzjqBz5VfHAXxi4GAALO4AuTksIHxH/O29JS8tgsxbvNazEFQc4BDCVztjHTesygppxkuGaTrk9FwZJyVRgCVJgd4CCfETzH50bXVIJDKc50kQM7ZOMeVeUt3GtPrtXIkSVlWBBzB08xsMVp8HxovLJ8VwbhzAHyFePD+lZIzcU1s8e6/37m8mTer8lx7q48RMZ0rkdPi2nymmLxJjwrEc2OPcDH1qibrbcxuLa4mNtb79MfSq168PvaB/exutH9u2a7sf9PxR7tkeWXP45maBcnbCLO+3iAMes8q41nEnxMPxt9ZzVd3BGQ5H/606bGBFDZ4iSAsAdEBaC2QS2BFdkMUI9JBRAzYjM/gXHP7zn02FKvkg5Kjl42Zj0ELVriFJ9RiJIXr93PKl2+EfrH9oiDz8TeI1SmO0ItkR96PJe7HKTuPM0AvDZQBnMeI8yR0B85rQXgx0/Mn5n1Pzoiqg6clugBJ9wNqdUKxFszHLn5geYrqWTyETvP6DYUxnjkB/cY+gk/OKdZ4fUA3eSDtogD55pvhWCfNIV3IAyYH73NcbilVCyqXgE4woA3LMfCu/r5Gjv2LaMHYfDzJJMnGR0o2UEPKiHxByG5DlipSm64NJWYjcc7Op8GDqScW1YbQCJdhyLYnMVS4ng3dy7kl3wSRMzjOMe29bK8GLTSVNxYgqDpce+7Aeo9abx3adq1b1WANbYnOof3Tn2rMce9k5y2Rt9Hm732fCITfusojwqAA7HmCCPCvnv5c6zDaBgQDpx++VXeIuM0ljJnJOaqsAP0r0ceFLmXLPLnmb/bwcVI2AHsBR7bmlkz++dCzDHKrUT5fY4v0kUuRSmbzrinrzphQ4XRzH1qUOrzFSgZ9M7L4/hTb7u+jIGiX1MRO4lxGn02p/GdjtaUXLV1WtLJkFLbgHc6xCXI5A6QJ51T7T4jgbqd4odLpEBVUgnbdcLHh3ke9YnZnAs0p3i213GrUUDER4IwvtEV5aie3Z7Ls7iVuArw8WQwnU4BvPjkGwPVp/tG9VeD4jhUuBOHs67gPhJwmrJOknBO+QPQ1mcD2fxaF17m3eEwwbweH8Vp8b74/OqvH8Oneqqm9YuqMg6QbamfEt0GHEjAYSc5p0gs9F2tZusFfiGu92cstlZCQZGtVOph5wdpxSW45ERf4REcMJFwt/K3gS+7k/hUTjcVmXeLvX7YtXbjgA5YlQGH9YtwXyNpjqDikcTwiL/qNIjSxbSFA5IuIxiKQi7aLpd7x2DOwKM7DRbCHJFu2Je8ehc9appwHD27ovW3YA7BVXwYI1TqIGf8AjoIAcy5d4wNXw+y7H1M1Xu3gG+FAdhqMnlsqzA+W1DQId2s1q7Z7he8k7urNrBH3lYHkep9qTasHuwrsNhJuFSSYAMqkZJoZLRBePOUXpmMnb61Z4bgo2Cr/AGrnlzaTNCHwBZ4W1MJqCwcwAvL7x322ztTrNsBpDAk4VuWOvnTB2eCZaWMz4iWzyjlU4kWlhXYLO3Ic+mBzppe5kqvbcmMnzZoE8oVMxTLXCkeX9o0/XciuWu00HhE3DMfy1LT8qSeI4gscIin4e8Ix/wBozNZbijVMuDhV5ge+fmTvtQWuLtEfGsDqY+QrPe6SYZ7rnEC2uhTPmJaP8Gpw3Bsplbdq3OxfLTz+KefTrSeT2QKN9ml/Hr9xWbzAhfdjAFcPEuRqLIi9R/MP0wKq3bSkDvn1tH3cSDggT7Ygb0yzxKqYVCAJDEyYjyOxwDGxmsvJI0oodwvF51WxdZlOGYlQD5AYpvE8RduEtcuQfLJxy8qbctgq3xspWFcEAq2JDLkjnv0rJ7R4JrSw6kzJDAypWD94yAMnwn60pNoEkcK2tRJVn5sx2nb2M9elGONIHgAUY8hMwJ6SATk8qrKCSJBjmdpwTMkwP8jypdor4COQGnpIywUmMnoRtWN8nRpQXNF7gu0IjUCwYgSB4wJBlQDGmJO5rRv8O5AZbg0DdgBM9HOyn2rD4Vu82Kn4vCMyATO5GQxyIOI928LcuWrsMwhjMhpXJMSpwu48MdDPKnDcwkors0uARNwhUwYLfEQIkrBMjNL4ns+3fUOmCdjBE+oIpHGu1twFcjA1AsAm4gLiVwOvPartvte0TEkMPiBEEbdd9xkYqsvSkyUfVweS7Q4B7ZyPeqCqIkzP7xX0W/ZDjIB9ehrz/an2d3a3ny5+1dOPU1xI5Muk8wPMNt5efWgYbz/tTb9kpvPT0pYkmuxST5RwtNOmAp2IrjfuetH3cSfPlyoWJ6evpWhE7vymuVyTyP51KLEe3TglBnSQD8KjK46Rv6+W1WrIncqqgSS2MeQ3b0Aqnbupqe3YlbQnu7kFbmphJKEGWWfxrnzFXBbLAd5BIAGMTz8UY36V5yPaGf8AUVCAhTqmIPhJHMhtjHTel3bpZS66ZIhiVnEzsBLHz/4p6zBUEhTgqD4T6rsajpqJJJzvy5Ry2wBgUqCygisSZLHbeEG5wAJNdThTvIXEeFfF0+N5NX1RF6D86Zq6KT64H1z9Ky0l2PkpWeBAMjeIkkknb25CnDhxvGanEcYqBtTqsCSF8TR+/KlXuIGjVbXvZMZJOf7RS3oNowug5yegBY/IVxrzDa2QOrkIPrn6Uhbt9h922s+n0zFIucJbmblx2gndsAnEjrJblWHkZpRROJ447NeCD/7akz5a2gfKkjhRc0ulsuSPiusTjpAge2act4LlLajGfxGYAILZk++3mKl3iyd2GTgDGoAxgtsZgbdfablzyzdfBY4S24EXGWDiExkekAGaOx2OuYtliBJDmDAE4GM7Y9KzkByTJIwCJmcmDqGD4mgwNvntdnXFvLFzFyIV5kET8DN+VKMo2JrgzF4xyDpVViMeeDmMqRmZ6VWuXCYLEEk7GRkwM6dvxTPL0Fb/ABnBpfkKAt5csuyvA36THOeXTbBt2M4WQAFEzJIglWA8PNjvy+akmhqmuDgQgECMkDPliW05OwO56ZzIEqoOc6ROMgTJwBqI8Q3Byd94ZwdlrjfeDKZKurLpM5R1AEg+ZO4yZo7ls2rkaiVOkspXKzA3VvEMSZGIG/IWKUuBynGIzg+PPDuFAEGdamYiRuMl8ncAb1p3+MIVot94hEm0xVQp3lGY/I4z61T7V4JdC6VUrMzpB0jEaTGMn3E8qC5xttbXd3WAgASuZjIED4TtviqxjwmSnkXKA4Tg1uK75yfETAYgbAnJDDFD2TAJ7ySsABmiRBIGsgDxRA1CAfKs8dtBB/LTMEMWjS3TUo/yDVO52o7A+MrqyQvhE7HbPzq8dO3ar7M5p6tKuTbvXBausz3FRt8kGdgqkDJxifKsq724rXnJhRmQYBIjTILCGB646HNZF2CoM+uPrU1GQTz/AHPlV3p2/PJCOrp/t4+S/wAV2mkobQcsseJZG33Sz4I5yJqre4i5ckyqDoBrI9NXhHsvM0Gkc/QmgUDOYPSlDSQiOWsm+uCxZ4l0bWLjBx96SdQ6NPxL06eVeq7I+0K3IW5COcD8LHyJ2Pkfaa8UGMe/79qaF3AEyMqYyOgnnVMmGMkSxZ5xfue77R7KS4CYhjzk/sV5PtLsh7Zkgx1H7/flT+yO3rlqFcM9vlIIdfKT5GdJ9jFes4Xird9NSEMp36g9CN1Nci34nx0dz+nmXPZ85YmfPmOopYYGDmvW9rfZ6ZdOWwEzXluK4drZM7c67MWeM/hnDl08oc9oDHn8v9qlJONnI8on61KrRA+k2rIXb5nJ9zRBpwATHQfrtTAtdWyPFuNQzHXafWPyFebLIl0e0osU0j4iq+pk/Kq93i0AJ8b+mB7Rv9aEdjrIB13HORHMgZmPTnQtdCLC29I+EciCN87iDipSlI0o2dHE3W1d3bCDIDEAeQJnz8qTct3CYu3CBIDaT1AyBz/53oSv4p/qXrAwRvqnSTMTEjBFCSQJEsdlwTOWkLIiRqkGPw1NyRvb7jy1oYC62zE51AEDEdD8oq/2Ye8lZAbdFXEyCYY/dMCevyrMKExtBXAM45hRy3J5A/SuWbxQm5JkE4GdJiZCzn4c56H0ypeUPb4NTiuBN5IRPGoJcFvjBlWEA7r1nc1kMw1ABTz0kY2kkHEnPMk7DmK9Fc7R1/zBCXVIDg7nYago5RvPLHIVQ46/bvO3deFsC8pkZlfEv3owMjfBBrcl5FF+DK5MzDSudxp0kiMmJxG8EexrrXASTBgETsNySGUnDfCTIE59adxvCG2oYMAVOmCCQ4CkAFg2oGJz1xGcX+BtW9C3BAkbmNvwsT0OKz9PqTDeul2ZlhGuAHDD4oGQVIGQWypmdgaC/aZLilypBAWQRqCnGQRAE7GN523rvZvGBLhOmde4RQuTsyiADM5A/SrvaoVkF4AsohTGnadsnqarHHGM9j/gxLLJx3Id2tZm2S+pogAhipAnBlSMrJI5ddzVXgu0rajRdP8AM5DfUAcGTjV9a8r/AOpmGtLi33IJVUCs2DsQ67gDb686VxvanFcREWUtKI0lz4gR94BT+o3NaUZOLjXJhyinucuD0S8U1u5OxGCTnEyQyiCeeRPKJyKo8b9pVLqEKNcnzJ5ZIB2EcxArCu9nM+b1+5cMbAlFgbDHi+ZNWeE4dLYi2qpPQbnzPP61eOnySlunwc2TVYox2wVl+9xVxgAzErMwML/4jG+aRePLYHaOtLW7/g+n+aW8Zg5EY3512xjFdI86UpS7YzrOdgfXzxQMYAG3r+XpUdznB/f61xpIGC08oz6gfs1oOwja3zj129a4UxAGR8op3D8E9xCyKSEAZxBMAtpkGPI4H4SelP8A4QINZfVb/F5AwQ22RO/rMVKWeC+S0NPOXPSM/vMxzjM4x1zuKWltiQJXV+HYkDmp5kdK1uKNl0QKmoiCCIMknIDxDLG4j25mt/6RvXtAlBohluBowcFSInVggiI2zWHm9G7r7lPobZ7W7+xe7K7KtMl3vmGRKnVgeuxB58o6mk27othylt7umATbGpguoKp07kSwyoM4nFa9v7JW3jv9TFD8QZ0LiPhfSQGUEAjnv1itvh+BtWo0KFAEADAjGY5nG9ceTJbcW79jtx41GnFUeYs9nXr0d6j2VYaVkr3ogGC3xAjnBzk7Vt9k9gJYIfWzXIhjMKcZ8I395q1xXaEfCpYkSOQI8m23gRVG52rOBk/0/DB2JaRpyI3jHnUnNtUVWNN2at+4VUkKWI5CJPpNUu1+HRklkZj/AEAFvcVc4Ui4h0trjD4g5E7CZEEfOk8R3mBb0xsSSce1NAzzD/ZUkyBg7bfXNSvTHhnO9xgf6TC+wNSqfUn7mPpQ9jOTtZ/wLHkx/OM06x2up+MMnnOpf/IRHuAKyFIx0o999v0rqlpsbR58NXkT5dnqrNwiGU5GR+/p70jt+yjsL4mDC3cQFblLAY9euk1i9ndpd2wVj/L2BO6dAeq/l6bei1sAyj4Xw+J5RzriyQ28M9HFkUluR59XUktMkRO+ZE4OBESZOJHpQ27bMAF2gaY8Rk6ZRo8JESCZ5CrPavCBUVhqFxW8B1SJiAGVgQQR4YxvPKn8P2jZ0LDDAB081PNfKDiKm8e1KXgsslvauylbsm4zIwZDsVYH4Z8NxQAAQYAkE/nTeM4PTbDMzKwIyukLOwlYynkc53pd+1cDPfSBBgBgdmB1A+cgGMfDHnWPf7dBtub7+JcACQhM4MAfe5T02re1KSpWjG6Uk74PSdl8Rb0JLKrwZXAMzBBHrWRd7YRb7FbisylgqFtMqJ1IJ5gry2rz1vtO68/wtlzqEEthD0yYkjruYEyMU3s3sp1drl8q1xhAjZB0HUnHyq2PFO37fyRy5ccVbfJ6S52kb0LCoQQYOTABk4OI8xmsbi+Ntpem28kfEqzeBI2IVcD3I/Uj/AoQAZI6Ekr/AOJMVXu3fDgKoBiNhvTho5Phy4JS10E7jEnFdoOxaLYUGT/MzAMSAq9Y5tSO+aQHdn5gHCg8yFGJ8zmibiRBA3+dVbt4sRH06Hqa68enhj5OPLqsmTh9FxySY/X9mlqCcSRE/lNVgTE4BFNF8zPXmB0FXOfsNRIxuT1okjn8U0S8FdBIa2dLAlYwScwIMc/oDWtd7FFq6bXEHmAHGFxnVMyMZGf8VGeeEe2Xx6bJPpGOIluexP8AtSbsi4VZSrdCJBU7GenyrVucdb4d5YqQDg6SQWE4DKJUkZnJwY8hUvxh1NadLUAG4R4iP6ZwYgY9Kms7cq20vcu9IlDduv4KnDMrscw65gmAygZjOY+Y3zNX7XF2wSEkOMaUAkLyYk+HxbZ5z0rQ4H7HAkPduExsAoGoCYLBpgkZjlMSa3+D4FUiYOiRbxOlSQSB0kia5s2SEvLf24L4YSiuIpfPZ5q0vEsD3L9wzQQpGvvAIkHEKdzMEYjnNaPC/Zw2/Gbmt5kSPCDuZnfMHPStq7eUSeaxMZIB5x0qlxfaDA40gCDJyGG8LHOAcVJ5XdrgusV8PktcPwVu2IVFG+YA3M46DO2wqd8qAAQBkDpPQnkSetZT8cxJADeEkEsIIXGHWDq55jcR66nBWUuBWtjxofhcyGiROdxuPLlWO3yU20uik/aurC7kAiBJG5yMyuDJxVDvj8QJH9bEmCBHhCk6TJ2J8vwzsXuy1cs1gQ0y9owN4nQzHw7AwCBjlWCQdeQqYIE7kgElSCSzbzOB4cbxU5t8ooto3iF8RDElScSQMRJJQSWEk5kfQELu3S+ILMPCIkCCQZU53GInyON13bQAkg+FZDOYK+3PEDLdRTwwlsEqCWBZgqMY2GxmGPXnmlT4sfapBi84YOrE6YI7sTOoZnOkHHMnIHWK1uH4+27kXG035gBZ0lSQAXUY5g6s7jNYltGJtsRyIH3EkE+F4knGocvjMRV7hOAOdxO+4AaMq4Jl1PWTyrcY7ejLa8mnxHEKjFWMEbxkfMV2q44AfjZf6VYQPSRNdq21krMGfKuxS+Xn5muDE+teqeCDfUEERWn2L2oEUpdadMaDBJIj4THTqeR8qzQJz+dRhHvtUcmJT4ZfFmlB2jL4r7RQSb1xtRGlreDpdZHgE7Ng+jVTPaVy4T3FiMyGuAf+UEb89o36mt0gclBPWBPzqxaTwmY88if+fXbeuaWLHBeo7Y6jJkfpjyYPD8HdcHvnU5n4Z5c5w3uMcoq/b4G0oU5YzPiznn4SIHtVm86C0fGA7TBg6l5rCth5APrnbeqPZS3She7Jk+EQJA9tyf0rWLJGTqK/wZzxyqNzkk/byan8WSJnAMjoM/QZiuW2npkkUtAuoErBAnIzn8jUuuIwT+8xXTycDoTcu/qfQ8hWAdzJmdv+K0e0OJxGzMfB5g9OvpVjiOxGCo7hWRlDGNwSATkYxuCDtkc6HlhBpSdWajhnPmKMZRpkjJ6eXWo5ZRI2bmM5G4I5da3OB7OtKxDuGkeEk6Rid+ZxBxvnYDNtOPtle6sqHcGSbcuoHNWIEA43MeQ3qctXBS2nTDQzlBz9jztsprW3cgFwQNUBC2MMeQM71oni7VlYcgJnbJ1iIUtpMzMSTHhEZrW4nsBuL+O4htLCo6pDsAoOc/EJKzPKtTg+wEtDQpLI0d5r8ReGDLPWCBvXPmywnak/wdGHG41S/J5vhO0Lt7w2bVwpIJuPOnEfDIwI/KtPhvs+1w6n4h2QGUJUa9pII+EAMSNjMA16csNvp5elVL/GBQukSG2OyjP3oyPlUPqPbtiqOhxuW5sTwnY6W/CubeCVMHU6/CxERIrQuONjGcQevIVj3e1eREtpbUi/0nJU74G/pVnsp0uNpuMQxBVdowdrg3nI9JrLbk/U7Go7Vwg7/aSr15yPvCBvp5j3rO4rjSwG59MI8CQJPwz5TmB1jY/6ehXurg0MG1W7kCZ1TDH705Gd4HMVi8dwj2ToZPFkKAp0sNOlSiLg/FEeWQcVmTo3FKgUBMKZUBTpVZLDcbkZWQDAPMjlFJUbyQX0jxEq8tgwwkgHO4PMnaVoVHhTJWQSBEmDgqQPDzjMRA6VxUADMZUFQzAsCSSRlI8MATjmRyqfqdm75VBd6XIYDEyWbdTAUZY6VgkeucnFP4YsLqsCxOogRgRJM6nMbhcCZ1ec0tzGk6GJYgK1ycBWI06IG0HAUbD0qWrZOskMPFDZhUk6tSqBq+8w3A8R2pqHkT+TY4DirXEQC3/1HwlxqEEywVp+GAIyNwffvHFCDsnEAaVK6StyAcONhv8AXntVaxwJAjeNx8NthJII0xkSd53ri27StubhLGCo1aRpgq5GIAqy+Sbq7RV4fgfCBEdTBZ0aNMEHCqQBsOVXP+lBjLbGdYJkkxhlbf2NX9cA6RJHKYJ96JNW5oQ22Ba4dR54AJPONiRtNL4+1cbT3bgQfEDPiWIjUMr1x0oj2gqt4WDODgAa/YgYj5U7tTtprpAKohA2Uarn0wB61qMqdmGrVFEdmnm49raR/wDKT8zXaS1zOd/6rxB9wuB7VKt9fL7kvo4vYxF1b89uVSCN9v1obrEkZx/xS7tzSygkS2FJ+ENiNXSZietd0pbVbPJhBzltQxL5JMDA/cxVjg+F1x4upxExzOcCJHzquO0lC6LgAaRrVJJZlnbB5gZnwk+dUReuP8C6PxaYZvQu0hR9cmuJ5suXjGqXuehHT4sX/K7fsv8Af56Nr7QCxaW2BxA74LJjQpZ9tWgEQJ3XYQcVlP2s90KqrpKx4hliMyOUA9SfLNBw/ZA1a3GcDG+BAE+Q9K1LdiJVYA35AAeZHl+RpLBGPqyOxvUSl6cSr+5Qs8AT43JY9AZY+U+2wirgclfB7Ab+0fpW1wHZgBYOCQwVkYSYiZge4nqGrJtOOHuu5tlrWoJc0rqGtvgMCDnxDHPFOOpjJSUV+38L8EnpJ7lvff5YjiOGdgCMECQcAdII6GInqKudl9hd7bZjdVdJIfGFjmTOARnPKia3xF4+GyFTMPfJV4P9A1GY6xVjhew0ZvGraVABXU2i4wZouOswzRA9tqx+plKLfVf2L/pYRaVWYfZl3UwtDStxXjUZCkT4bsjOkkCRGDONq2LI4q8mlLdvh02LsxcmCR/LRCBpmSCTMHatr+FthdARQp3AAFB/F210oGAmAAM+kn/Nc+RqdUujpx3DujNtdgKB3dwLdtkqz6lXLLqiByGdhg862EVVXSqhVHJRpAHkBtVS9xwAOwYEYJ3ExKn1x64prWLht96pEE/yyTME/dfoJ+Rihrc+Rq0gjfVQokBT8J+76TVDjO0IXDBSJ1rz0g5KHmYBjFF2l2OO7W5bZ2QqVuqY1KYJkYgQdxgYHnWc0AjMc0hfF4yvxkYwGMkzII3iKTaTo0kqsdZvs2kAtAJ03H3BJYFDHmBE9RIFV0Uv8TbgyBi2y+IAkzIMEZjcSZiiFwyDpk6T3mJjEztBHPzB8jSkV5IZpJA0GSYxoClidMkL6ET6Vjc+Taq1QbcQNKnlB0QR4SWG7bgjxbZEeldvuwmMaVBYkgAgHVkmTPhiPYmIrgQQTIXEEDxMS0gspzOCpmM+tQmWORpJJRn8VydAIXSJZgTqGYOYO1Gx+RXZv8NxQvjurraFAhbggEtzDTkcsGOQp13hQxNriCZkd3cBPgPQnmD1O+xrzy8KWZ7jCW2cNMQUA1d2ImImWJOPKtC9bvXMG4SoTwONuXhI9BVY3VGJVfBntYIcoFEJEi1lLiAzmcDDMNp33waOx2fMbDUPAw8RxPhZyNQ3PStLQojJYocadxidJPTHPypa8YcaUjVJgcxGTqAgHUI3zvPKikG5tCuG4AA6rhALSGBM5mQUO/Ki4jitA1KpYgRrbmJjYfFGOgg71U4294hrDDVszACMgiI5iBnyFMHGWbekW5dgMQSZ1GTk7iek0WC5JxHahBWVbSSRyAiAJ3iJOOflTLtmwkNcK4zA5ncGAd5J+dUuMs3by/zdFld0GS09dIyT8t67Y4S3YWTA5m5egST+FBQrfQOl2y0vGuwixb0qPv3Onv8A70scPqzcdrvXOm2Pfn7Vk9o/aZAPApunkXwo9EH+1ee4/ta5d/8AcYkchso9hXRDTSfZzZNVGPR6vi+3bNoaQ2r+izhf+5+def4v7RXHBCRaU8kwT6tufpWCzmoH6V1QwRicc9RORYZ6lI701KrRE9uEABk+n6VTu8KX8LkaT5ZHuTEe3l1ppUkevKrFu1kT7A/LNZkrMqTj0IsdnIDGT5DEwOcb+9XrBCiOXIRj2FI0kZAg/TJrtslQNWRnA5SMHyoYrO3bihZmc460K27huro0aiCsXPhKwSNgcrkjyLUprSuARiJnfP8AvT+CB7xfLPXbbPrFTyJbHZbA2sio1rfYrsP5/EOw/BaAsp76fEfmKs2uy7dsr3Y0KuQomCZmTnr+Zpx4kBQTgbE8h6+VZ3FdpEDTBBgurQwDKoJwIztn1FearXNnrtXwa9y8ACeQ3jNU07QDEYIVhKudieQI5SMid4NZ13jG+MCJKgrvsAWnYbE77igt2BIUsXDMNMeGGlwABHRth0MbVm0lwjajfZZPacwROsLMDIcSBI5AZmaroZkmFtsQzZBIfIMqcgSFGw3kUL3tTYM3FELpGmAAo33BYxywRzmpcYszuB4CsSfDHiO5nnlTvz98t+w1SOWOFggHUHglWadQGHhl3Jg52xy2rR7B7SCkoRNto7wNEBskmFMkKABneOXPL7oAFCRqMkMQVWVCljLRqIAIPKDiaYpCqxC5wrWlBLH4pBYZ1bxMSMZouXYVdJnpO/7ly6qzWWEzycRyG5IB/wC4elY/bHZWkBwo7p82zJKpMECJHKSJJGIzVzsXtVe77q/ATQGtRBdJ+7HLy+RFLTtANbe1Cm22H1CdGqRK+R+hqzSZPpmTxCli4AkgST/pMoKrsRAOdjMERiuOfCxM92WBYAaQIKtljPPVsN9o5aNrgDEES6GVLZUjyHKnvoXVJGk/Gu4HU/LJ+dZUfBpy8mXY4MtAK6WtgaRkF0zu5MneOWwq8OEtpqJhUeDDYYNH3ec1OJ4shSqAifChWdQheeoQDIxO+K5/DM5kjQZBJIVpAAx/SZJEjpypr4Fd9j7V9dSwCTGnUcE41be1Vroe5IkaTkDp8MA6YJEgnrnlFBxKWbX/ALhJaZKhmMnkSJxA9KVc4niLmUC2bf4m+L6/4pAEvaK27jC8+kgnnIEjAxvj1rg7VLeHhbM/1EaVHt/xVZOybZOs6rpGS7kqk9TzNK4/t+0gjV3hGy2/Db9zz9pqkYSl0YnkjHsdd4A3CDfus7DZbUeHqJ2FFc4qzwy6ZW3H3U8dw/3NyrzPFfaG8+ARbT8KY+Z3P0rJuP0rphpf/RyT1niJ6HjPtK2RZUJ/W0M/1wPrWDf4lmPjYs3UmaUxoCc11wxRj0cc8kpdsYzYpbYrhalNcmq0TOu80aMKRNEtBobqHSpQ94KlG1Cs981veBiNpoQ+CZwCBEbfOguDxQMTvBmKhyGAGZnripUZH6hnE7T5Um9sI5mBmcb7/pQs2CY5bc+mKXpZQF3iCcfpSAtgqBzn6fKrPApALfiz7VQsoWcRhfvCt7g7M55CuPU5L9CPQ0eL/ux1qxKsG2YQR5bVfvWv4m2B/rWgYIBk4wZ5ah9fqqh79rZ1oSNg8c0kao8wJI/3rmrg7TA4q8dWpRkgBjEsCSoLHVhT8Sz0wZqPZg6WxpOoACWGCxUGQJBxk9QNq2u2uAFphc1F7Vxl2J+LESRGGx5Su1YrBmlCxgae60+N/iJ8USuBAyeQ95ba4KJ2myd2PjOjUm+s/EYEKCTABGRAkGAJwKguqoD92Tb1EDXsGB0zkCAQ0ErEUdy2+hriiCJBgktA04hsADTheX0q3w/AnUdYDhhIb8JO8T1wZ8q2o8haqihoa5FqCQVLLHgXYAEyJkSRiJ5zFWrVgtFwjMw6ICCIEQTJLe/WrjsoC6jqZTAK75JAnoMEH0pS8aWiE0FjmRmQQD4hI2BzzxRwhNsK7wiKlwPpFsiZ2I6yf1on4hFZVifAZeRHhKgg9d59jQKjPMjEn33XI22GfanpwKc1BPn5/wDJ+daswJ7SsO0FZYTMAxjSQRH3gehPOfKpb4Ekb6ZgxAwRAgewifOrqqAIGAKq3eLBwkseenb3bl7U6CxraE9TyySfQVU4m+5wW7oHkPFcPywtU+P7Ut2pD3AD+C3lj/c3+awOJ+0jmRYUW/PdyPXaqQwyl0SnnhA9CdFkajpt/wBVw6rh/tHWsjjvtGoP8tS7fjubf9q/8V5u7eLeJiSepJJ+Zqu9yeddUNNFdnHPVSf7S7x/aly5m45PlsPYDFUBczmlMetCDXTGNdHLJt9jWaK4xoGals01sEhuuud5QigJosA2alihZ5rgNFgHUFBNEtFjsZpFSpUpmT263kDyzRiMZxG4jlSjxSgNpJJ+nz3rOdNIMj7oiD/viuFznpGY3mltJtl88fqA1DlE8gRtTBxjSAqjYb5NZdoT8JzvH64rU7JtH4yM7CeXn54qeWShGyuHG8kqNns7hOUySZY+flW4iwIrDtcS6wFj5b+1Xk4q7zt/QivJ5btntJJKkaFSqn8YR8Vth7TymiXj06x6gigZLwZh3LMdESg+6MzB9CceVLW2FVC2m2V9IIG4geVWkvKdmB96rcRwpJmAwnVEkGY045bUAdXiFk6N2jrBJwJH50u5cczGSJgAkA+Ib+Y28/eiPZq82cjfJnIgCDyAjariqBSoZS4bhHBlnkFmaAI3iAeu31NWLPCopJVYnkNt5223rl3i1UxMnoMmqXGceVEuy2h55c+grSV9Ccq7NG7dCiWIFVrnGGJVYH4n8I+W5rzXE/aBAf5Syfx3M/If8Vidoca9wy7lug5T5AYq8NPJ9nLPVRj1yei7Q7ftLiTeboMWx/n61hcb2/euY1aF/CmPmdzWeokVXcQYrpjhjE5J6icgi3WjttB3qrcOa4btWSIj7z1Xal3XpeqmwQwtXJoAa6wFaQS4CORQIOtEDS3uUmERjPSXuUVCRQMKK4FpiNiozitCA0+dDNQtNCVpMYzVUpcVKQHqHYFTtMiOVLtITyz08/arfD8K10ADGZLR+5Nb9ngUsrruHSI3b4m2woHODUcuoUXUeWUxaZy9UuEZ3ZvY5xrGo/hH/wDRrT4i/atYdpbklsSY8zynG9ZfG9ulhps+BY3xqPvnSPQ1i3DhjzG/Uec86lHBPI92RlpaiGNbcaNvjftHdnTaVbYMkYDN5SSI+lZdztK+cm9c6xqI/KBQL4iBPpSbq5IzkeueldKxQXSOV5py7Ze4ftW8sFbtzY7nVmP6pqzw/wBp78ePu2/uTPzUgfSsqx5mOf7ihUwfeh4oPwNZprpm/b+0qkePhx6o36EfrVrh+3rBP+tb9pH/AMSfyrytrc9D86OwfFmpS00PBVanIj29vtW2fh4lR/8AkGnmOvr9KVxfa9sAzeL/ANNvY+rD/NeTjHnNdIxU/wBNG+yj1cq6NPie3XIK2lFseWW9ZNZF66Tkkk9SZPzorp5+VVO8mRV4wjHo555JS7DZulKdp9qBm5UDOJrRMJXg0i7ck0JauU6AitQMahalM9aSGdZ6AmuTRIKQHba0bqBQmgJNa6M9jRSX3roaicGkzSRFNQpQqYo0M0IdAzFcApkRXQ1MQqKIUdATSGFpFSlzUpWFH0TjO10tDTYALbayPCI6Dn9PesW/xLu5LGdQJnf5dB5UlZMBoz08uoriMQCRyP7wazjxRh0GTNPJ2LspkA4jzin220sdoO/PPnVa2wljG4+tE0kAiBOf+aoToK4BI2kbVwtqP7GetS6MT5+3nQlMTQMJOR9s0BorRxXFEEzQMK2YzRWrea4UjnTbYiTWWxkNcmiaks8GsgcumZFVQYqO8Gq7tmaADuNzpLN0rrNSSaBUdmprrgFLutW74G0dLUsmhNcpXY0gqiE1JrsUAduVzvKGppoGh1o0eqhsrXWOaKEmLda4pijFTTTQCialN01AtJgCKhtmmmh1UDA7o1KdNcoA1uHOU9qs8Ru3pUqVokhNv9KljY1ypQNAcYfAKYPhHpUqUDO26596uVKTEOrvKpUrAw25VQub1KlAxN6q/KpUoBAPSlqVKBoPlSGqVK14BnDXXrlSsxA5RipUrQHKi1KlAxq1xqlSmJESiapUpjBqV2pS8gDTEqVKYmHUqVKQj//Z"/>
          <p:cNvSpPr>
            <a:spLocks noChangeAspect="1" noChangeArrowheads="1"/>
          </p:cNvSpPr>
          <p:nvPr/>
        </p:nvSpPr>
        <p:spPr bwMode="auto">
          <a:xfrm>
            <a:off x="612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1" tIns="45711" rIns="91421" bIns="45711" numCol="1" anchor="t" anchorCtr="0" compatLnSpc="1">
            <a:prstTxWarp prst="textNoShape">
              <a:avLst/>
            </a:prstTxWarp>
          </a:bodyPr>
          <a:lstStyle/>
          <a:p>
            <a:endParaRPr lang="es-NI"/>
          </a:p>
        </p:txBody>
      </p:sp>
      <p:sp>
        <p:nvSpPr>
          <p:cNvPr id="9" name="AutoShape 10" descr="data:image/jpeg;base64,/9j/4AAQSkZJRgABAQAAAQABAAD/2wCEAAkGBxQTEhUUEhMVFhUXGBwYFRgWGRgYGBoXHBUYFxgXFRgYHSggGBwlHBYYITEhJSkrLi4uFx8zODMsOCgtLisBCgoKDg0OGxAQGywlICQsLCwwLDAsLCwsLCwsLCwsLCwsLCwsLCwsLCwsLCwsLCwsLCwsLCwsLCwsLCwsLCwsLP/AABEIAMIBAwMBIgACEQEDEQH/xAAbAAACAwEBAQAAAAAAAAAAAAACAwAEBQEGB//EAEAQAAIBAwIDBgMGBQMDAwUAAAECEQADIRIxBEFRBRMiYXGBMpGhBkJSscHwFCNictFD4fEVgpIWM6IkY3OTwv/EABkBAAMBAQEAAAAAAAAAAAAAAAABAwIEBf/EAC0RAAICAQQBAwMDBAMAAAAAAAABAhEDBBIhMUEiUWETcYEUMqEFsdHwM0JS/9oADAMBAAIRAxEAPwDVu8WwnTcxJ8MBWA/qLnH9xJ9poE7dUFdRLAY0oAYBMkFz8R/t+dafEWuHupcNtSuuQSMqTjkNxI8vlWf2f2KiMFVWvORgKAQMffIMKPIk+lLlikmui/8AxFtimhHcN8RA06SNlYOYDeYM1btcMcteGTAkGGjVCjUJZt+cDfJFVrty/wAO+hlRW0hhBEaQfEA0eAgZ8QAJwKG9xvhaVQJdch3ADOw1QQ2oxbBIADSRnbIrW2hpNmf2hx2m61lUud6rZTFslZy0fFcG5wSDJqgbqulxUI1h5QjUpiCSpzJMzmR6TXsbfYpuhCUFtQmkLc/mESZBUsFcETt4RMHMCsztDsuwzogdrj6tIuAS4IwdbARciMqRPnyp17GG+aPL8IQ+tbouC5/ph3LKxBjzlhkAwTn5avDcFc1EDaIC6WLzB1AFvDIGw8zymWNwb21aHVlU+K8ltGZP6WDDVbERjy51TXtK+7d3aZ2IECCqLudhvHpPoKVDD/h79u4Tr1K7EnUxAjSR4gB4SDO2Z8xS0RrZHdgaWbSCdbnJAhiBzjqBz5VfHAXxi4GAALO4AuTksIHxH/O29JS8tgsxbvNazEFQc4BDCVztjHTesygppxkuGaTrk9FwZJyVRgCVJgd4CCfETzH50bXVIJDKc50kQM7ZOMeVeUt3GtPrtXIkSVlWBBzB08xsMVp8HxovLJ8VwbhzAHyFePD+lZIzcU1s8e6/37m8mTer8lx7q48RMZ0rkdPi2nymmLxJjwrEc2OPcDH1qibrbcxuLa4mNtb79MfSq168PvaB/exutH9u2a7sf9PxR7tkeWXP45maBcnbCLO+3iAMes8q41nEnxMPxt9ZzVd3BGQ5H/606bGBFDZ4iSAsAdEBaC2QS2BFdkMUI9JBRAzYjM/gXHP7zn02FKvkg5Kjl42Zj0ELVriFJ9RiJIXr93PKl2+EfrH9oiDz8TeI1SmO0ItkR96PJe7HKTuPM0AvDZQBnMeI8yR0B85rQXgx0/Mn5n1Pzoiqg6clugBJ9wNqdUKxFszHLn5geYrqWTyETvP6DYUxnjkB/cY+gk/OKdZ4fUA3eSDtogD55pvhWCfNIV3IAyYH73NcbilVCyqXgE4woA3LMfCu/r5Gjv2LaMHYfDzJJMnGR0o2UEPKiHxByG5DlipSm64NJWYjcc7Op8GDqScW1YbQCJdhyLYnMVS4ng3dy7kl3wSRMzjOMe29bK8GLTSVNxYgqDpce+7Aeo9abx3adq1b1WANbYnOof3Tn2rMce9k5y2Rt9Hm732fCITfusojwqAA7HmCCPCvnv5c6zDaBgQDpx++VXeIuM0ljJnJOaqsAP0r0ceFLmXLPLnmb/bwcVI2AHsBR7bmlkz++dCzDHKrUT5fY4v0kUuRSmbzrinrzphQ4XRzH1qUOrzFSgZ9M7L4/hTb7u+jIGiX1MRO4lxGn02p/GdjtaUXLV1WtLJkFLbgHc6xCXI5A6QJ51T7T4jgbqd4odLpEBVUgnbdcLHh3ke9YnZnAs0p3i213GrUUDER4IwvtEV5aie3Z7Ls7iVuArw8WQwnU4BvPjkGwPVp/tG9VeD4jhUuBOHs67gPhJwmrJOknBO+QPQ1mcD2fxaF17m3eEwwbweH8Vp8b74/OqvH8Oneqqm9YuqMg6QbamfEt0GHEjAYSc5p0gs9F2tZusFfiGu92cstlZCQZGtVOph5wdpxSW45ERf4REcMJFwt/K3gS+7k/hUTjcVmXeLvX7YtXbjgA5YlQGH9YtwXyNpjqDikcTwiL/qNIjSxbSFA5IuIxiKQi7aLpd7x2DOwKM7DRbCHJFu2Je8ehc9appwHD27ovW3YA7BVXwYI1TqIGf8AjoIAcy5d4wNXw+y7H1M1Xu3gG+FAdhqMnlsqzA+W1DQId2s1q7Z7he8k7urNrBH3lYHkep9qTasHuwrsNhJuFSSYAMqkZJoZLRBePOUXpmMnb61Z4bgo2Cr/AGrnlzaTNCHwBZ4W1MJqCwcwAvL7x322ztTrNsBpDAk4VuWOvnTB2eCZaWMz4iWzyjlU4kWlhXYLO3Ic+mBzppe5kqvbcmMnzZoE8oVMxTLXCkeX9o0/XciuWu00HhE3DMfy1LT8qSeI4gscIin4e8Ix/wBozNZbijVMuDhV5ge+fmTvtQWuLtEfGsDqY+QrPe6SYZ7rnEC2uhTPmJaP8Gpw3Bsplbdq3OxfLTz+KefTrSeT2QKN9ml/Hr9xWbzAhfdjAFcPEuRqLIi9R/MP0wKq3bSkDvn1tH3cSDggT7Ygb0yzxKqYVCAJDEyYjyOxwDGxmsvJI0oodwvF51WxdZlOGYlQD5AYpvE8RduEtcuQfLJxy8qbctgq3xspWFcEAq2JDLkjnv0rJ7R4JrSw6kzJDAypWD94yAMnwn60pNoEkcK2tRJVn5sx2nb2M9elGONIHgAUY8hMwJ6SATk8qrKCSJBjmdpwTMkwP8jypdor4COQGnpIywUmMnoRtWN8nRpQXNF7gu0IjUCwYgSB4wJBlQDGmJO5rRv8O5AZbg0DdgBM9HOyn2rD4Vu82Kn4vCMyATO5GQxyIOI928LcuWrsMwhjMhpXJMSpwu48MdDPKnDcwkors0uARNwhUwYLfEQIkrBMjNL4ns+3fUOmCdjBE+oIpHGu1twFcjA1AsAm4gLiVwOvPartvte0TEkMPiBEEbdd9xkYqsvSkyUfVweS7Q4B7ZyPeqCqIkzP7xX0W/ZDjIB9ehrz/an2d3a3ny5+1dOPU1xI5Muk8wPMNt5efWgYbz/tTb9kpvPT0pYkmuxST5RwtNOmAp2IrjfuetH3cSfPlyoWJ6evpWhE7vymuVyTyP51KLEe3TglBnSQD8KjK46Rv6+W1WrIncqqgSS2MeQ3b0Aqnbupqe3YlbQnu7kFbmphJKEGWWfxrnzFXBbLAd5BIAGMTz8UY36V5yPaGf8AUVCAhTqmIPhJHMhtjHTel3bpZS66ZIhiVnEzsBLHz/4p6zBUEhTgqD4T6rsajpqJJJzvy5Ry2wBgUqCygisSZLHbeEG5wAJNdThTvIXEeFfF0+N5NX1RF6D86Zq6KT64H1z9Ky0l2PkpWeBAMjeIkkknb25CnDhxvGanEcYqBtTqsCSF8TR+/KlXuIGjVbXvZMZJOf7RS3oNowug5yegBY/IVxrzDa2QOrkIPrn6Uhbt9h922s+n0zFIucJbmblx2gndsAnEjrJblWHkZpRROJ447NeCD/7akz5a2gfKkjhRc0ulsuSPiusTjpAge2act4LlLajGfxGYAILZk++3mKl3iyd2GTgDGoAxgtsZgbdfablzyzdfBY4S24EXGWDiExkekAGaOx2OuYtliBJDmDAE4GM7Y9KzkByTJIwCJmcmDqGD4mgwNvntdnXFvLFzFyIV5kET8DN+VKMo2JrgzF4xyDpVViMeeDmMqRmZ6VWuXCYLEEk7GRkwM6dvxTPL0Fb/ABnBpfkKAt5csuyvA36THOeXTbBt2M4WQAFEzJIglWA8PNjvy+akmhqmuDgQgECMkDPliW05OwO56ZzIEqoOc6ROMgTJwBqI8Q3Byd94ZwdlrjfeDKZKurLpM5R1AEg+ZO4yZo7ls2rkaiVOkspXKzA3VvEMSZGIG/IWKUuBynGIzg+PPDuFAEGdamYiRuMl8ncAb1p3+MIVot94hEm0xVQp3lGY/I4z61T7V4JdC6VUrMzpB0jEaTGMn3E8qC5xttbXd3WAgASuZjIED4TtviqxjwmSnkXKA4Tg1uK75yfETAYgbAnJDDFD2TAJ7ySsABmiRBIGsgDxRA1CAfKs8dtBB/LTMEMWjS3TUo/yDVO52o7A+MrqyQvhE7HbPzq8dO3ar7M5p6tKuTbvXBausz3FRt8kGdgqkDJxifKsq724rXnJhRmQYBIjTILCGB646HNZF2CoM+uPrU1GQTz/AHPlV3p2/PJCOrp/t4+S/wAV2mkobQcsseJZG33Sz4I5yJqre4i5ckyqDoBrI9NXhHsvM0Gkc/QmgUDOYPSlDSQiOWsm+uCxZ4l0bWLjBx96SdQ6NPxL06eVeq7I+0K3IW5COcD8LHyJ2Pkfaa8UGMe/79qaF3AEyMqYyOgnnVMmGMkSxZ5xfue77R7KS4CYhjzk/sV5PtLsh7Zkgx1H7/flT+yO3rlqFcM9vlIIdfKT5GdJ9jFes4Xird9NSEMp36g9CN1Nci34nx0dz+nmXPZ85YmfPmOopYYGDmvW9rfZ6ZdOWwEzXluK4drZM7c67MWeM/hnDl08oc9oDHn8v9qlJONnI8on61KrRA+k2rIXb5nJ9zRBpwATHQfrtTAtdWyPFuNQzHXafWPyFebLIl0e0osU0j4iq+pk/Kq93i0AJ8b+mB7Rv9aEdjrIB13HORHMgZmPTnQtdCLC29I+EciCN87iDipSlI0o2dHE3W1d3bCDIDEAeQJnz8qTct3CYu3CBIDaT1AyBz/53oSv4p/qXrAwRvqnSTMTEjBFCSQJEsdlwTOWkLIiRqkGPw1NyRvb7jy1oYC62zE51AEDEdD8oq/2Ye8lZAbdFXEyCYY/dMCevyrMKExtBXAM45hRy3J5A/SuWbxQm5JkE4GdJiZCzn4c56H0ypeUPb4NTiuBN5IRPGoJcFvjBlWEA7r1nc1kMw1ABTz0kY2kkHEnPMk7DmK9Fc7R1/zBCXVIDg7nYago5RvPLHIVQ46/bvO3deFsC8pkZlfEv3owMjfBBrcl5FF+DK5MzDSudxp0kiMmJxG8EexrrXASTBgETsNySGUnDfCTIE59adxvCG2oYMAVOmCCQ4CkAFg2oGJz1xGcX+BtW9C3BAkbmNvwsT0OKz9PqTDeul2ZlhGuAHDD4oGQVIGQWypmdgaC/aZLilypBAWQRqCnGQRAE7GN523rvZvGBLhOmde4RQuTsyiADM5A/SrvaoVkF4AsohTGnadsnqarHHGM9j/gxLLJx3Id2tZm2S+pogAhipAnBlSMrJI5ddzVXgu0rajRdP8AM5DfUAcGTjV9a8r/AOpmGtLi33IJVUCs2DsQ67gDb686VxvanFcREWUtKI0lz4gR94BT+o3NaUZOLjXJhyinucuD0S8U1u5OxGCTnEyQyiCeeRPKJyKo8b9pVLqEKNcnzJ5ZIB2EcxArCu9nM+b1+5cMbAlFgbDHi+ZNWeE4dLYi2qpPQbnzPP61eOnySlunwc2TVYox2wVl+9xVxgAzErMwML/4jG+aRePLYHaOtLW7/g+n+aW8Zg5EY3512xjFdI86UpS7YzrOdgfXzxQMYAG3r+XpUdznB/f61xpIGC08oz6gfs1oOwja3zj129a4UxAGR8op3D8E9xCyKSEAZxBMAtpkGPI4H4SelP8A4QINZfVb/F5AwQ22RO/rMVKWeC+S0NPOXPSM/vMxzjM4x1zuKWltiQJXV+HYkDmp5kdK1uKNl0QKmoiCCIMknIDxDLG4j25mt/6RvXtAlBohluBowcFSInVggiI2zWHm9G7r7lPobZ7W7+xe7K7KtMl3vmGRKnVgeuxB58o6mk27othylt7umATbGpguoKp07kSwyoM4nFa9v7JW3jv9TFD8QZ0LiPhfSQGUEAjnv1itvh+BtWo0KFAEADAjGY5nG9ceTJbcW79jtx41GnFUeYs9nXr0d6j2VYaVkr3ogGC3xAjnBzk7Vt9k9gJYIfWzXIhjMKcZ8I395q1xXaEfCpYkSOQI8m23gRVG52rOBk/0/DB2JaRpyI3jHnUnNtUVWNN2at+4VUkKWI5CJPpNUu1+HRklkZj/AEAFvcVc4Ui4h0trjD4g5E7CZEEfOk8R3mBb0xsSSce1NAzzD/ZUkyBg7bfXNSvTHhnO9xgf6TC+wNSqfUn7mPpQ9jOTtZ/wLHkx/OM06x2up+MMnnOpf/IRHuAKyFIx0o999v0rqlpsbR58NXkT5dnqrNwiGU5GR+/p70jt+yjsL4mDC3cQFblLAY9euk1i9ndpd2wVj/L2BO6dAeq/l6bei1sAyj4Xw+J5RzriyQ28M9HFkUluR59XUktMkRO+ZE4OBESZOJHpQ27bMAF2gaY8Rk6ZRo8JESCZ5CrPavCBUVhqFxW8B1SJiAGVgQQR4YxvPKn8P2jZ0LDDAB081PNfKDiKm8e1KXgsslvauylbsm4zIwZDsVYH4Z8NxQAAQYAkE/nTeM4PTbDMzKwIyukLOwlYynkc53pd+1cDPfSBBgBgdmB1A+cgGMfDHnWPf7dBtub7+JcACQhM4MAfe5T02re1KSpWjG6Uk74PSdl8Rb0JLKrwZXAMzBBHrWRd7YRb7FbisylgqFtMqJ1IJ5gry2rz1vtO68/wtlzqEEthD0yYkjruYEyMU3s3sp1drl8q1xhAjZB0HUnHyq2PFO37fyRy5ccVbfJ6S52kb0LCoQQYOTABk4OI8xmsbi+Ntpem28kfEqzeBI2IVcD3I/Uj/AoQAZI6Ekr/AOJMVXu3fDgKoBiNhvTho5Phy4JS10E7jEnFdoOxaLYUGT/MzAMSAq9Y5tSO+aQHdn5gHCg8yFGJ8zmibiRBA3+dVbt4sRH06Hqa68enhj5OPLqsmTh9FxySY/X9mlqCcSRE/lNVgTE4BFNF8zPXmB0FXOfsNRIxuT1okjn8U0S8FdBIa2dLAlYwScwIMc/oDWtd7FFq6bXEHmAHGFxnVMyMZGf8VGeeEe2Xx6bJPpGOIluexP8AtSbsi4VZSrdCJBU7GenyrVucdb4d5YqQDg6SQWE4DKJUkZnJwY8hUvxh1NadLUAG4R4iP6ZwYgY9Kms7cq20vcu9IlDduv4KnDMrscw65gmAygZjOY+Y3zNX7XF2wSEkOMaUAkLyYk+HxbZ5z0rQ4H7HAkPduExsAoGoCYLBpgkZjlMSa3+D4FUiYOiRbxOlSQSB0kia5s2SEvLf24L4YSiuIpfPZ5q0vEsD3L9wzQQpGvvAIkHEKdzMEYjnNaPC/Zw2/Gbmt5kSPCDuZnfMHPStq7eUSeaxMZIB5x0qlxfaDA40gCDJyGG8LHOAcVJ5XdrgusV8PktcPwVu2IVFG+YA3M46DO2wqd8qAAQBkDpPQnkSetZT8cxJADeEkEsIIXGHWDq55jcR66nBWUuBWtjxofhcyGiROdxuPLlWO3yU20uik/aurC7kAiBJG5yMyuDJxVDvj8QJH9bEmCBHhCk6TJ2J8vwzsXuy1cs1gQ0y9owN4nQzHw7AwCBjlWCQdeQqYIE7kgElSCSzbzOB4cbxU5t8ooto3iF8RDElScSQMRJJQSWEk5kfQELu3S+ILMPCIkCCQZU53GInyON13bQAkg+FZDOYK+3PEDLdRTwwlsEqCWBZgqMY2GxmGPXnmlT4sfapBi84YOrE6YI7sTOoZnOkHHMnIHWK1uH4+27kXG035gBZ0lSQAXUY5g6s7jNYltGJtsRyIH3EkE+F4knGocvjMRV7hOAOdxO+4AaMq4Jl1PWTyrcY7ejLa8mnxHEKjFWMEbxkfMV2q44AfjZf6VYQPSRNdq21krMGfKuxS+Xn5muDE+teqeCDfUEERWn2L2oEUpdadMaDBJIj4THTqeR8qzQJz+dRhHvtUcmJT4ZfFmlB2jL4r7RQSb1xtRGlreDpdZHgE7Ng+jVTPaVy4T3FiMyGuAf+UEb89o36mt0gclBPWBPzqxaTwmY88if+fXbeuaWLHBeo7Y6jJkfpjyYPD8HdcHvnU5n4Z5c5w3uMcoq/b4G0oU5YzPiznn4SIHtVm86C0fGA7TBg6l5rCth5APrnbeqPZS3She7Jk+EQJA9tyf0rWLJGTqK/wZzxyqNzkk/byan8WSJnAMjoM/QZiuW2npkkUtAuoErBAnIzn8jUuuIwT+8xXTycDoTcu/qfQ8hWAdzJmdv+K0e0OJxGzMfB5g9OvpVjiOxGCo7hWRlDGNwSATkYxuCDtkc6HlhBpSdWajhnPmKMZRpkjJ6eXWo5ZRI2bmM5G4I5da3OB7OtKxDuGkeEk6Rid+ZxBxvnYDNtOPtle6sqHcGSbcuoHNWIEA43MeQ3qctXBS2nTDQzlBz9jztsprW3cgFwQNUBC2MMeQM71oni7VlYcgJnbJ1iIUtpMzMSTHhEZrW4nsBuL+O4htLCo6pDsAoOc/EJKzPKtTg+wEtDQpLI0d5r8ReGDLPWCBvXPmywnak/wdGHG41S/J5vhO0Lt7w2bVwpIJuPOnEfDIwI/KtPhvs+1w6n4h2QGUJUa9pII+EAMSNjMA16csNvp5elVL/GBQukSG2OyjP3oyPlUPqPbtiqOhxuW5sTwnY6W/CubeCVMHU6/CxERIrQuONjGcQevIVj3e1eREtpbUi/0nJU74G/pVnsp0uNpuMQxBVdowdrg3nI9JrLbk/U7Go7Vwg7/aSr15yPvCBvp5j3rO4rjSwG59MI8CQJPwz5TmB1jY/6ehXurg0MG1W7kCZ1TDH705Gd4HMVi8dwj2ToZPFkKAp0sNOlSiLg/FEeWQcVmTo3FKgUBMKZUBTpVZLDcbkZWQDAPMjlFJUbyQX0jxEq8tgwwkgHO4PMnaVoVHhTJWQSBEmDgqQPDzjMRA6VxUADMZUFQzAsCSSRlI8MATjmRyqfqdm75VBd6XIYDEyWbdTAUZY6VgkeucnFP4YsLqsCxOogRgRJM6nMbhcCZ1ec0tzGk6GJYgK1ycBWI06IG0HAUbD0qWrZOskMPFDZhUk6tSqBq+8w3A8R2pqHkT+TY4DirXEQC3/1HwlxqEEywVp+GAIyNwffvHFCDsnEAaVK6StyAcONhv8AXntVaxwJAjeNx8NthJII0xkSd53ri27StubhLGCo1aRpgq5GIAqy+Sbq7RV4fgfCBEdTBZ0aNMEHCqQBsOVXP+lBjLbGdYJkkxhlbf2NX9cA6RJHKYJ96JNW5oQ22Ba4dR54AJPONiRtNL4+1cbT3bgQfEDPiWIjUMr1x0oj2gqt4WDODgAa/YgYj5U7tTtprpAKohA2Uarn0wB61qMqdmGrVFEdmnm49raR/wDKT8zXaS1zOd/6rxB9wuB7VKt9fL7kvo4vYxF1b89uVSCN9v1obrEkZx/xS7tzSygkS2FJ+ENiNXSZietd0pbVbPJhBzltQxL5JMDA/cxVjg+F1x4upxExzOcCJHzquO0lC6LgAaRrVJJZlnbB5gZnwk+dUReuP8C6PxaYZvQu0hR9cmuJ5suXjGqXuehHT4sX/K7fsv8Af56Nr7QCxaW2BxA74LJjQpZ9tWgEQJ3XYQcVlP2s90KqrpKx4hliMyOUA9SfLNBw/ZA1a3GcDG+BAE+Q9K1LdiJVYA35AAeZHl+RpLBGPqyOxvUSl6cSr+5Qs8AT43JY9AZY+U+2wirgclfB7Ab+0fpW1wHZgBYOCQwVkYSYiZge4nqGrJtOOHuu5tlrWoJc0rqGtvgMCDnxDHPFOOpjJSUV+38L8EnpJ7lvff5YjiOGdgCMECQcAdII6GInqKudl9hd7bZjdVdJIfGFjmTOARnPKia3xF4+GyFTMPfJV4P9A1GY6xVjhew0ZvGraVABXU2i4wZouOswzRA9tqx+plKLfVf2L/pYRaVWYfZl3UwtDStxXjUZCkT4bsjOkkCRGDONq2LI4q8mlLdvh02LsxcmCR/LRCBpmSCTMHatr+FthdARQp3AAFB/F210oGAmAAM+kn/Nc+RqdUujpx3DujNtdgKB3dwLdtkqz6lXLLqiByGdhg862EVVXSqhVHJRpAHkBtVS9xwAOwYEYJ3ExKn1x64prWLht96pEE/yyTME/dfoJ+Rihrc+Rq0gjfVQokBT8J+76TVDjO0IXDBSJ1rz0g5KHmYBjFF2l2OO7W5bZ2QqVuqY1KYJkYgQdxgYHnWc0AjMc0hfF4yvxkYwGMkzII3iKTaTo0kqsdZvs2kAtAJ03H3BJYFDHmBE9RIFV0Uv8TbgyBi2y+IAkzIMEZjcSZiiFwyDpk6T3mJjEztBHPzB8jSkV5IZpJA0GSYxoClidMkL6ET6Vjc+Taq1QbcQNKnlB0QR4SWG7bgjxbZEeldvuwmMaVBYkgAgHVkmTPhiPYmIrgQQTIXEEDxMS0gspzOCpmM+tQmWORpJJRn8VydAIXSJZgTqGYOYO1Gx+RXZv8NxQvjurraFAhbggEtzDTkcsGOQp13hQxNriCZkd3cBPgPQnmD1O+xrzy8KWZ7jCW2cNMQUA1d2ImImWJOPKtC9bvXMG4SoTwONuXhI9BVY3VGJVfBntYIcoFEJEi1lLiAzmcDDMNp33waOx2fMbDUPAw8RxPhZyNQ3PStLQojJYocadxidJPTHPypa8YcaUjVJgcxGTqAgHUI3zvPKikG5tCuG4AA6rhALSGBM5mQUO/Ki4jitA1KpYgRrbmJjYfFGOgg71U4294hrDDVszACMgiI5iBnyFMHGWbekW5dgMQSZ1GTk7iek0WC5JxHahBWVbSSRyAiAJ3iJOOflTLtmwkNcK4zA5ncGAd5J+dUuMs3by/zdFld0GS09dIyT8t67Y4S3YWTA5m5egST+FBQrfQOl2y0vGuwixb0qPv3Onv8A70scPqzcdrvXOm2Pfn7Vk9o/aZAPApunkXwo9EH+1ee4/ta5d/8AcYkchso9hXRDTSfZzZNVGPR6vi+3bNoaQ2r+izhf+5+def4v7RXHBCRaU8kwT6tufpWCzmoH6V1QwRicc9RORYZ6lI701KrRE9uEABk+n6VTu8KX8LkaT5ZHuTEe3l1ppUkevKrFu1kT7A/LNZkrMqTj0IsdnIDGT5DEwOcb+9XrBCiOXIRj2FI0kZAg/TJrtslQNWRnA5SMHyoYrO3bihZmc460K27huro0aiCsXPhKwSNgcrkjyLUprSuARiJnfP8AvT+CB7xfLPXbbPrFTyJbHZbA2sio1rfYrsP5/EOw/BaAsp76fEfmKs2uy7dsr3Y0KuQomCZmTnr+Zpx4kBQTgbE8h6+VZ3FdpEDTBBgurQwDKoJwIztn1FearXNnrtXwa9y8ACeQ3jNU07QDEYIVhKudieQI5SMid4NZ13jG+MCJKgrvsAWnYbE77igt2BIUsXDMNMeGGlwABHRth0MbVm0lwjajfZZPacwROsLMDIcSBI5AZmaroZkmFtsQzZBIfIMqcgSFGw3kUL3tTYM3FELpGmAAo33BYxywRzmpcYszuB4CsSfDHiO5nnlTvz98t+w1SOWOFggHUHglWadQGHhl3Jg52xy2rR7B7SCkoRNto7wNEBskmFMkKABneOXPL7oAFCRqMkMQVWVCljLRqIAIPKDiaYpCqxC5wrWlBLH4pBYZ1bxMSMZouXYVdJnpO/7ly6qzWWEzycRyG5IB/wC4elY/bHZWkBwo7p82zJKpMECJHKSJJGIzVzsXtVe77q/ATQGtRBdJ+7HLy+RFLTtANbe1Cm22H1CdGqRK+R+hqzSZPpmTxCli4AkgST/pMoKrsRAOdjMERiuOfCxM92WBYAaQIKtljPPVsN9o5aNrgDEES6GVLZUjyHKnvoXVJGk/Gu4HU/LJ+dZUfBpy8mXY4MtAK6WtgaRkF0zu5MneOWwq8OEtpqJhUeDDYYNH3ec1OJ4shSqAifChWdQheeoQDIxO+K5/DM5kjQZBJIVpAAx/SZJEjpypr4Fd9j7V9dSwCTGnUcE41be1Vroe5IkaTkDp8MA6YJEgnrnlFBxKWbX/ALhJaZKhmMnkSJxA9KVc4niLmUC2bf4m+L6/4pAEvaK27jC8+kgnnIEjAxvj1rg7VLeHhbM/1EaVHt/xVZOybZOs6rpGS7kqk9TzNK4/t+0gjV3hGy2/Db9zz9pqkYSl0YnkjHsdd4A3CDfus7DZbUeHqJ2FFc4qzwy6ZW3H3U8dw/3NyrzPFfaG8+ARbT8KY+Z3P0rJuP0rphpf/RyT1niJ6HjPtK2RZUJ/W0M/1wPrWDf4lmPjYs3UmaUxoCc11wxRj0cc8kpdsYzYpbYrhalNcmq0TOu80aMKRNEtBobqHSpQ94KlG1Cs981veBiNpoQ+CZwCBEbfOguDxQMTvBmKhyGAGZnripUZH6hnE7T5Um9sI5mBmcb7/pQs2CY5bc+mKXpZQF3iCcfpSAtgqBzn6fKrPApALfiz7VQsoWcRhfvCt7g7M55CuPU5L9CPQ0eL/ux1qxKsG2YQR5bVfvWv4m2B/rWgYIBk4wZ5ah9fqqh79rZ1oSNg8c0kao8wJI/3rmrg7TA4q8dWpRkgBjEsCSoLHVhT8Sz0wZqPZg6WxpOoACWGCxUGQJBxk9QNq2u2uAFphc1F7Vxl2J+LESRGGx5Su1YrBmlCxgae60+N/iJ8USuBAyeQ95ba4KJ2myd2PjOjUm+s/EYEKCTABGRAkGAJwKguqoD92Tb1EDXsGB0zkCAQ0ErEUdy2+hriiCJBgktA04hsADTheX0q3w/AnUdYDhhIb8JO8T1wZ8q2o8haqihoa5FqCQVLLHgXYAEyJkSRiJ5zFWrVgtFwjMw6ICCIEQTJLe/WrjsoC6jqZTAK75JAnoMEH0pS8aWiE0FjmRmQQD4hI2BzzxRwhNsK7wiKlwPpFsiZ2I6yf1on4hFZVifAZeRHhKgg9d59jQKjPMjEn33XI22GfanpwKc1BPn5/wDJ+daswJ7SsO0FZYTMAxjSQRH3gehPOfKpb4Ekb6ZgxAwRAgewifOrqqAIGAKq3eLBwkseenb3bl7U6CxraE9TyySfQVU4m+5wW7oHkPFcPywtU+P7Ut2pD3AD+C3lj/c3+awOJ+0jmRYUW/PdyPXaqQwyl0SnnhA9CdFkajpt/wBVw6rh/tHWsjjvtGoP8tS7fjubf9q/8V5u7eLeJiSepJJ+Zqu9yeddUNNFdnHPVSf7S7x/aly5m45PlsPYDFUBczmlMetCDXTGNdHLJt9jWaK4xoGals01sEhuuud5QigJosA2alihZ5rgNFgHUFBNEtFjsZpFSpUpmT263kDyzRiMZxG4jlSjxSgNpJJ+nz3rOdNIMj7oiD/viuFznpGY3mltJtl88fqA1DlE8gRtTBxjSAqjYb5NZdoT8JzvH64rU7JtH4yM7CeXn54qeWShGyuHG8kqNns7hOUySZY+flW4iwIrDtcS6wFj5b+1Xk4q7zt/QivJ5btntJJKkaFSqn8YR8Vth7TymiXj06x6gigZLwZh3LMdESg+6MzB9CceVLW2FVC2m2V9IIG4geVWkvKdmB96rcRwpJmAwnVEkGY045bUAdXiFk6N2jrBJwJH50u5cczGSJgAkA+Ib+Y28/eiPZq82cjfJnIgCDyAjariqBSoZS4bhHBlnkFmaAI3iAeu31NWLPCopJVYnkNt5223rl3i1UxMnoMmqXGceVEuy2h55c+grSV9Ccq7NG7dCiWIFVrnGGJVYH4n8I+W5rzXE/aBAf5Syfx3M/If8Vidoca9wy7lug5T5AYq8NPJ9nLPVRj1yei7Q7ftLiTeboMWx/n61hcb2/euY1aF/CmPmdzWeokVXcQYrpjhjE5J6icgi3WjttB3qrcOa4btWSIj7z1Xal3XpeqmwQwtXJoAa6wFaQS4CORQIOtEDS3uUmERjPSXuUVCRQMKK4FpiNiozitCA0+dDNQtNCVpMYzVUpcVKQHqHYFTtMiOVLtITyz08/arfD8K10ADGZLR+5Nb9ngUsrruHSI3b4m2woHODUcuoUXUeWUxaZy9UuEZ3ZvY5xrGo/hH/wDRrT4i/atYdpbklsSY8zynG9ZfG9ulhps+BY3xqPvnSPQ1i3DhjzG/Uec86lHBPI92RlpaiGNbcaNvjftHdnTaVbYMkYDN5SSI+lZdztK+cm9c6xqI/KBQL4iBPpSbq5IzkeueldKxQXSOV5py7Ze4ftW8sFbtzY7nVmP6pqzw/wBp78ePu2/uTPzUgfSsqx5mOf7ihUwfeh4oPwNZprpm/b+0qkePhx6o36EfrVrh+3rBP+tb9pH/AMSfyrytrc9D86OwfFmpS00PBVanIj29vtW2fh4lR/8AkGnmOvr9KVxfa9sAzeL/ANNvY+rD/NeTjHnNdIxU/wBNG+yj1cq6NPie3XIK2lFseWW9ZNZF66Tkkk9SZPzorp5+VVO8mRV4wjHo555JS7DZulKdp9qBm5UDOJrRMJXg0i7ck0JauU6AitQMahalM9aSGdZ6AmuTRIKQHba0bqBQmgJNa6M9jRSX3roaicGkzSRFNQpQqYo0M0IdAzFcApkRXQ1MQqKIUdATSGFpFSlzUpWFH0TjO10tDTYALbayPCI6Dn9PesW/xLu5LGdQJnf5dB5UlZMBoz08uoriMQCRyP7wazjxRh0GTNPJ2LspkA4jzin220sdoO/PPnVa2wljG4+tE0kAiBOf+aoToK4BI2kbVwtqP7GetS6MT5+3nQlMTQMJOR9s0BorRxXFEEzQMK2YzRWrea4UjnTbYiTWWxkNcmiaks8GsgcumZFVQYqO8Gq7tmaADuNzpLN0rrNSSaBUdmprrgFLutW74G0dLUsmhNcpXY0gqiE1JrsUAduVzvKGppoGh1o0eqhsrXWOaKEmLda4pijFTTTQCialN01AtJgCKhtmmmh1UDA7o1KdNcoA1uHOU9qs8Ru3pUqVokhNv9KljY1ypQNAcYfAKYPhHpUqUDO26596uVKTEOrvKpUrAw25VQub1KlAxN6q/KpUoBAPSlqVKBoPlSGqVK14BnDXXrlSsxA5RipUrQHKi1KlAxq1xqlSmJESiapUpjBqV2pS8gDTEqVKYmHUqVKQj//Z"/>
          <p:cNvSpPr>
            <a:spLocks noChangeAspect="1" noChangeArrowheads="1"/>
          </p:cNvSpPr>
          <p:nvPr/>
        </p:nvSpPr>
        <p:spPr bwMode="auto">
          <a:xfrm>
            <a:off x="765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1" tIns="45711" rIns="91421" bIns="45711" numCol="1" anchor="t" anchorCtr="0" compatLnSpc="1">
            <a:prstTxWarp prst="textNoShape">
              <a:avLst/>
            </a:prstTxWarp>
          </a:bodyPr>
          <a:lstStyle/>
          <a:p>
            <a:endParaRPr lang="es-NI"/>
          </a:p>
        </p:txBody>
      </p:sp>
      <p:sp>
        <p:nvSpPr>
          <p:cNvPr id="10" name="AutoShape 12" descr="data:image/jpeg;base64,/9j/4AAQSkZJRgABAQAAAQABAAD/2wCEAAkGBxQTEhUUEhMVFhUXGBwYFRgWGRgYGBoXHBUYFxgXFRgYHSggGBwlHBYYITEhJSkrLi4uFx8zODMsOCgtLisBCgoKDg0OGxAQGywlICQsLCwwLDAsLCwsLCwsLCwsLCwsLCwsLCwsLCwsLCwsLCwsLCwsLCwsLCwsLCwsLCwsLP/AABEIAMIBAwMBIgACEQEDEQH/xAAbAAACAwEBAQAAAAAAAAAAAAACAwAEBQEGB//EAEAQAAIBAwIDBgMGBQMDAwUAAAECEQADIRIxBEFRBRMiYXGBMpGhBkJSscHwFCNictFD4fEVgpIWM6IkY3OTwv/EABkBAAMBAQEAAAAAAAAAAAAAAAABAwIEBf/EAC0RAAICAQQBAwMDBAMAAAAAAAABAhEDBBIhMUEiUWETcYEUMqEFsdHwM0JS/9oADAMBAAIRAxEAPwDVu8WwnTcxJ8MBWA/qLnH9xJ9poE7dUFdRLAY0oAYBMkFz8R/t+dafEWuHupcNtSuuQSMqTjkNxI8vlWf2f2KiMFVWvORgKAQMffIMKPIk+lLlikmui/8AxFtimhHcN8RA06SNlYOYDeYM1btcMcteGTAkGGjVCjUJZt+cDfJFVrty/wAO+hlRW0hhBEaQfEA0eAgZ8QAJwKG9xvhaVQJdch3ADOw1QQ2oxbBIADSRnbIrW2hpNmf2hx2m61lUud6rZTFslZy0fFcG5wSDJqgbqulxUI1h5QjUpiCSpzJMzmR6TXsbfYpuhCUFtQmkLc/mESZBUsFcETt4RMHMCsztDsuwzogdrj6tIuAS4IwdbARciMqRPnyp17GG+aPL8IQ+tbouC5/ph3LKxBjzlhkAwTn5avDcFc1EDaIC6WLzB1AFvDIGw8zymWNwb21aHVlU+K8ltGZP6WDDVbERjy51TXtK+7d3aZ2IECCqLudhvHpPoKVDD/h79u4Tr1K7EnUxAjSR4gB4SDO2Z8xS0RrZHdgaWbSCdbnJAhiBzjqBz5VfHAXxi4GAALO4AuTksIHxH/O29JS8tgsxbvNazEFQc4BDCVztjHTesygppxkuGaTrk9FwZJyVRgCVJgd4CCfETzH50bXVIJDKc50kQM7ZOMeVeUt3GtPrtXIkSVlWBBzB08xsMVp8HxovLJ8VwbhzAHyFePD+lZIzcU1s8e6/37m8mTer8lx7q48RMZ0rkdPi2nymmLxJjwrEc2OPcDH1qibrbcxuLa4mNtb79MfSq168PvaB/exutH9u2a7sf9PxR7tkeWXP45maBcnbCLO+3iAMes8q41nEnxMPxt9ZzVd3BGQ5H/606bGBFDZ4iSAsAdEBaC2QS2BFdkMUI9JBRAzYjM/gXHP7zn02FKvkg5Kjl42Zj0ELVriFJ9RiJIXr93PKl2+EfrH9oiDz8TeI1SmO0ItkR96PJe7HKTuPM0AvDZQBnMeI8yR0B85rQXgx0/Mn5n1Pzoiqg6clugBJ9wNqdUKxFszHLn5geYrqWTyETvP6DYUxnjkB/cY+gk/OKdZ4fUA3eSDtogD55pvhWCfNIV3IAyYH73NcbilVCyqXgE4woA3LMfCu/r5Gjv2LaMHYfDzJJMnGR0o2UEPKiHxByG5DlipSm64NJWYjcc7Op8GDqScW1YbQCJdhyLYnMVS4ng3dy7kl3wSRMzjOMe29bK8GLTSVNxYgqDpce+7Aeo9abx3adq1b1WANbYnOof3Tn2rMce9k5y2Rt9Hm732fCITfusojwqAA7HmCCPCvnv5c6zDaBgQDpx++VXeIuM0ljJnJOaqsAP0r0ceFLmXLPLnmb/bwcVI2AHsBR7bmlkz++dCzDHKrUT5fY4v0kUuRSmbzrinrzphQ4XRzH1qUOrzFSgZ9M7L4/hTb7u+jIGiX1MRO4lxGn02p/GdjtaUXLV1WtLJkFLbgHc6xCXI5A6QJ51T7T4jgbqd4odLpEBVUgnbdcLHh3ke9YnZnAs0p3i213GrUUDER4IwvtEV5aie3Z7Ls7iVuArw8WQwnU4BvPjkGwPVp/tG9VeD4jhUuBOHs67gPhJwmrJOknBO+QPQ1mcD2fxaF17m3eEwwbweH8Vp8b74/OqvH8Oneqqm9YuqMg6QbamfEt0GHEjAYSc5p0gs9F2tZusFfiGu92cstlZCQZGtVOph5wdpxSW45ERf4REcMJFwt/K3gS+7k/hUTjcVmXeLvX7YtXbjgA5YlQGH9YtwXyNpjqDikcTwiL/qNIjSxbSFA5IuIxiKQi7aLpd7x2DOwKM7DRbCHJFu2Je8ehc9appwHD27ovW3YA7BVXwYI1TqIGf8AjoIAcy5d4wNXw+y7H1M1Xu3gG+FAdhqMnlsqzA+W1DQId2s1q7Z7he8k7urNrBH3lYHkep9qTasHuwrsNhJuFSSYAMqkZJoZLRBePOUXpmMnb61Z4bgo2Cr/AGrnlzaTNCHwBZ4W1MJqCwcwAvL7x322ztTrNsBpDAk4VuWOvnTB2eCZaWMz4iWzyjlU4kWlhXYLO3Ic+mBzppe5kqvbcmMnzZoE8oVMxTLXCkeX9o0/XciuWu00HhE3DMfy1LT8qSeI4gscIin4e8Ix/wBozNZbijVMuDhV5ge+fmTvtQWuLtEfGsDqY+QrPe6SYZ7rnEC2uhTPmJaP8Gpw3Bsplbdq3OxfLTz+KefTrSeT2QKN9ml/Hr9xWbzAhfdjAFcPEuRqLIi9R/MP0wKq3bSkDvn1tH3cSDggT7Ygb0yzxKqYVCAJDEyYjyOxwDGxmsvJI0oodwvF51WxdZlOGYlQD5AYpvE8RduEtcuQfLJxy8qbctgq3xspWFcEAq2JDLkjnv0rJ7R4JrSw6kzJDAypWD94yAMnwn60pNoEkcK2tRJVn5sx2nb2M9elGONIHgAUY8hMwJ6SATk8qrKCSJBjmdpwTMkwP8jypdor4COQGnpIywUmMnoRtWN8nRpQXNF7gu0IjUCwYgSB4wJBlQDGmJO5rRv8O5AZbg0DdgBM9HOyn2rD4Vu82Kn4vCMyATO5GQxyIOI928LcuWrsMwhjMhpXJMSpwu48MdDPKnDcwkors0uARNwhUwYLfEQIkrBMjNL4ns+3fUOmCdjBE+oIpHGu1twFcjA1AsAm4gLiVwOvPartvte0TEkMPiBEEbdd9xkYqsvSkyUfVweS7Q4B7ZyPeqCqIkzP7xX0W/ZDjIB9ehrz/an2d3a3ny5+1dOPU1xI5Muk8wPMNt5efWgYbz/tTb9kpvPT0pYkmuxST5RwtNOmAp2IrjfuetH3cSfPlyoWJ6evpWhE7vymuVyTyP51KLEe3TglBnSQD8KjK46Rv6+W1WrIncqqgSS2MeQ3b0Aqnbupqe3YlbQnu7kFbmphJKEGWWfxrnzFXBbLAd5BIAGMTz8UY36V5yPaGf8AUVCAhTqmIPhJHMhtjHTel3bpZS66ZIhiVnEzsBLHz/4p6zBUEhTgqD4T6rsajpqJJJzvy5Ry2wBgUqCygisSZLHbeEG5wAJNdThTvIXEeFfF0+N5NX1RF6D86Zq6KT64H1z9Ky0l2PkpWeBAMjeIkkknb25CnDhxvGanEcYqBtTqsCSF8TR+/KlXuIGjVbXvZMZJOf7RS3oNowug5yegBY/IVxrzDa2QOrkIPrn6Uhbt9h922s+n0zFIucJbmblx2gndsAnEjrJblWHkZpRROJ447NeCD/7akz5a2gfKkjhRc0ulsuSPiusTjpAge2act4LlLajGfxGYAILZk++3mKl3iyd2GTgDGoAxgtsZgbdfablzyzdfBY4S24EXGWDiExkekAGaOx2OuYtliBJDmDAE4GM7Y9KzkByTJIwCJmcmDqGD4mgwNvntdnXFvLFzFyIV5kET8DN+VKMo2JrgzF4xyDpVViMeeDmMqRmZ6VWuXCYLEEk7GRkwM6dvxTPL0Fb/ABnBpfkKAt5csuyvA36THOeXTbBt2M4WQAFEzJIglWA8PNjvy+akmhqmuDgQgECMkDPliW05OwO56ZzIEqoOc6ROMgTJwBqI8Q3Byd94ZwdlrjfeDKZKurLpM5R1AEg+ZO4yZo7ls2rkaiVOkspXKzA3VvEMSZGIG/IWKUuBynGIzg+PPDuFAEGdamYiRuMl8ncAb1p3+MIVot94hEm0xVQp3lGY/I4z61T7V4JdC6VUrMzpB0jEaTGMn3E8qC5xttbXd3WAgASuZjIED4TtviqxjwmSnkXKA4Tg1uK75yfETAYgbAnJDDFD2TAJ7ySsABmiRBIGsgDxRA1CAfKs8dtBB/LTMEMWjS3TUo/yDVO52o7A+MrqyQvhE7HbPzq8dO3ar7M5p6tKuTbvXBausz3FRt8kGdgqkDJxifKsq724rXnJhRmQYBIjTILCGB646HNZF2CoM+uPrU1GQTz/AHPlV3p2/PJCOrp/t4+S/wAV2mkobQcsseJZG33Sz4I5yJqre4i5ckyqDoBrI9NXhHsvM0Gkc/QmgUDOYPSlDSQiOWsm+uCxZ4l0bWLjBx96SdQ6NPxL06eVeq7I+0K3IW5COcD8LHyJ2Pkfaa8UGMe/79qaF3AEyMqYyOgnnVMmGMkSxZ5xfue77R7KS4CYhjzk/sV5PtLsh7Zkgx1H7/flT+yO3rlqFcM9vlIIdfKT5GdJ9jFes4Xird9NSEMp36g9CN1Nci34nx0dz+nmXPZ85YmfPmOopYYGDmvW9rfZ6ZdOWwEzXluK4drZM7c67MWeM/hnDl08oc9oDHn8v9qlJONnI8on61KrRA+k2rIXb5nJ9zRBpwATHQfrtTAtdWyPFuNQzHXafWPyFebLIl0e0osU0j4iq+pk/Kq93i0AJ8b+mB7Rv9aEdjrIB13HORHMgZmPTnQtdCLC29I+EciCN87iDipSlI0o2dHE3W1d3bCDIDEAeQJnz8qTct3CYu3CBIDaT1AyBz/53oSv4p/qXrAwRvqnSTMTEjBFCSQJEsdlwTOWkLIiRqkGPw1NyRvb7jy1oYC62zE51AEDEdD8oq/2Ye8lZAbdFXEyCYY/dMCevyrMKExtBXAM45hRy3J5A/SuWbxQm5JkE4GdJiZCzn4c56H0ypeUPb4NTiuBN5IRPGoJcFvjBlWEA7r1nc1kMw1ABTz0kY2kkHEnPMk7DmK9Fc7R1/zBCXVIDg7nYago5RvPLHIVQ46/bvO3deFsC8pkZlfEv3owMjfBBrcl5FF+DK5MzDSudxp0kiMmJxG8EexrrXASTBgETsNySGUnDfCTIE59adxvCG2oYMAVOmCCQ4CkAFg2oGJz1xGcX+BtW9C3BAkbmNvwsT0OKz9PqTDeul2ZlhGuAHDD4oGQVIGQWypmdgaC/aZLilypBAWQRqCnGQRAE7GN523rvZvGBLhOmde4RQuTsyiADM5A/SrvaoVkF4AsohTGnadsnqarHHGM9j/gxLLJx3Id2tZm2S+pogAhipAnBlSMrJI5ddzVXgu0rajRdP8AM5DfUAcGTjV9a8r/AOpmGtLi33IJVUCs2DsQ67gDb686VxvanFcREWUtKI0lz4gR94BT+o3NaUZOLjXJhyinucuD0S8U1u5OxGCTnEyQyiCeeRPKJyKo8b9pVLqEKNcnzJ5ZIB2EcxArCu9nM+b1+5cMbAlFgbDHi+ZNWeE4dLYi2qpPQbnzPP61eOnySlunwc2TVYox2wVl+9xVxgAzErMwML/4jG+aRePLYHaOtLW7/g+n+aW8Zg5EY3512xjFdI86UpS7YzrOdgfXzxQMYAG3r+XpUdznB/f61xpIGC08oz6gfs1oOwja3zj129a4UxAGR8op3D8E9xCyKSEAZxBMAtpkGPI4H4SelP8A4QINZfVb/F5AwQ22RO/rMVKWeC+S0NPOXPSM/vMxzjM4x1zuKWltiQJXV+HYkDmp5kdK1uKNl0QKmoiCCIMknIDxDLG4j25mt/6RvXtAlBohluBowcFSInVggiI2zWHm9G7r7lPobZ7W7+xe7K7KtMl3vmGRKnVgeuxB58o6mk27othylt7umATbGpguoKp07kSwyoM4nFa9v7JW3jv9TFD8QZ0LiPhfSQGUEAjnv1itvh+BtWo0KFAEADAjGY5nG9ceTJbcW79jtx41GnFUeYs9nXr0d6j2VYaVkr3ogGC3xAjnBzk7Vt9k9gJYIfWzXIhjMKcZ8I395q1xXaEfCpYkSOQI8m23gRVG52rOBk/0/DB2JaRpyI3jHnUnNtUVWNN2at+4VUkKWI5CJPpNUu1+HRklkZj/AEAFvcVc4Ui4h0trjD4g5E7CZEEfOk8R3mBb0xsSSce1NAzzD/ZUkyBg7bfXNSvTHhnO9xgf6TC+wNSqfUn7mPpQ9jOTtZ/wLHkx/OM06x2up+MMnnOpf/IRHuAKyFIx0o999v0rqlpsbR58NXkT5dnqrNwiGU5GR+/p70jt+yjsL4mDC3cQFblLAY9euk1i9ndpd2wVj/L2BO6dAeq/l6bei1sAyj4Xw+J5RzriyQ28M9HFkUluR59XUktMkRO+ZE4OBESZOJHpQ27bMAF2gaY8Rk6ZRo8JESCZ5CrPavCBUVhqFxW8B1SJiAGVgQQR4YxvPKn8P2jZ0LDDAB081PNfKDiKm8e1KXgsslvauylbsm4zIwZDsVYH4Z8NxQAAQYAkE/nTeM4PTbDMzKwIyukLOwlYynkc53pd+1cDPfSBBgBgdmB1A+cgGMfDHnWPf7dBtub7+JcACQhM4MAfe5T02re1KSpWjG6Uk74PSdl8Rb0JLKrwZXAMzBBHrWRd7YRb7FbisylgqFtMqJ1IJ5gry2rz1vtO68/wtlzqEEthD0yYkjruYEyMU3s3sp1drl8q1xhAjZB0HUnHyq2PFO37fyRy5ccVbfJ6S52kb0LCoQQYOTABk4OI8xmsbi+Ntpem28kfEqzeBI2IVcD3I/Uj/AoQAZI6Ekr/AOJMVXu3fDgKoBiNhvTho5Phy4JS10E7jEnFdoOxaLYUGT/MzAMSAq9Y5tSO+aQHdn5gHCg8yFGJ8zmibiRBA3+dVbt4sRH06Hqa68enhj5OPLqsmTh9FxySY/X9mlqCcSRE/lNVgTE4BFNF8zPXmB0FXOfsNRIxuT1okjn8U0S8FdBIa2dLAlYwScwIMc/oDWtd7FFq6bXEHmAHGFxnVMyMZGf8VGeeEe2Xx6bJPpGOIluexP8AtSbsi4VZSrdCJBU7GenyrVucdb4d5YqQDg6SQWE4DKJUkZnJwY8hUvxh1NadLUAG4R4iP6ZwYgY9Kms7cq20vcu9IlDduv4KnDMrscw65gmAygZjOY+Y3zNX7XF2wSEkOMaUAkLyYk+HxbZ5z0rQ4H7HAkPduExsAoGoCYLBpgkZjlMSa3+D4FUiYOiRbxOlSQSB0kia5s2SEvLf24L4YSiuIpfPZ5q0vEsD3L9wzQQpGvvAIkHEKdzMEYjnNaPC/Zw2/Gbmt5kSPCDuZnfMHPStq7eUSeaxMZIB5x0qlxfaDA40gCDJyGG8LHOAcVJ5XdrgusV8PktcPwVu2IVFG+YA3M46DO2wqd8qAAQBkDpPQnkSetZT8cxJADeEkEsIIXGHWDq55jcR66nBWUuBWtjxofhcyGiROdxuPLlWO3yU20uik/aurC7kAiBJG5yMyuDJxVDvj8QJH9bEmCBHhCk6TJ2J8vwzsXuy1cs1gQ0y9owN4nQzHw7AwCBjlWCQdeQqYIE7kgElSCSzbzOB4cbxU5t8ooto3iF8RDElScSQMRJJQSWEk5kfQELu3S+ILMPCIkCCQZU53GInyON13bQAkg+FZDOYK+3PEDLdRTwwlsEqCWBZgqMY2GxmGPXnmlT4sfapBi84YOrE6YI7sTOoZnOkHHMnIHWK1uH4+27kXG035gBZ0lSQAXUY5g6s7jNYltGJtsRyIH3EkE+F4knGocvjMRV7hOAOdxO+4AaMq4Jl1PWTyrcY7ejLa8mnxHEKjFWMEbxkfMV2q44AfjZf6VYQPSRNdq21krMGfKuxS+Xn5muDE+teqeCDfUEERWn2L2oEUpdadMaDBJIj4THTqeR8qzQJz+dRhHvtUcmJT4ZfFmlB2jL4r7RQSb1xtRGlreDpdZHgE7Ng+jVTPaVy4T3FiMyGuAf+UEb89o36mt0gclBPWBPzqxaTwmY88if+fXbeuaWLHBeo7Y6jJkfpjyYPD8HdcHvnU5n4Z5c5w3uMcoq/b4G0oU5YzPiznn4SIHtVm86C0fGA7TBg6l5rCth5APrnbeqPZS3She7Jk+EQJA9tyf0rWLJGTqK/wZzxyqNzkk/byan8WSJnAMjoM/QZiuW2npkkUtAuoErBAnIzn8jUuuIwT+8xXTycDoTcu/qfQ8hWAdzJmdv+K0e0OJxGzMfB5g9OvpVjiOxGCo7hWRlDGNwSATkYxuCDtkc6HlhBpSdWajhnPmKMZRpkjJ6eXWo5ZRI2bmM5G4I5da3OB7OtKxDuGkeEk6Rid+ZxBxvnYDNtOPtle6sqHcGSbcuoHNWIEA43MeQ3qctXBS2nTDQzlBz9jztsprW3cgFwQNUBC2MMeQM71oni7VlYcgJnbJ1iIUtpMzMSTHhEZrW4nsBuL+O4htLCo6pDsAoOc/EJKzPKtTg+wEtDQpLI0d5r8ReGDLPWCBvXPmywnak/wdGHG41S/J5vhO0Lt7w2bVwpIJuPOnEfDIwI/KtPhvs+1w6n4h2QGUJUa9pII+EAMSNjMA16csNvp5elVL/GBQukSG2OyjP3oyPlUPqPbtiqOhxuW5sTwnY6W/CubeCVMHU6/CxERIrQuONjGcQevIVj3e1eREtpbUi/0nJU74G/pVnsp0uNpuMQxBVdowdrg3nI9JrLbk/U7Go7Vwg7/aSr15yPvCBvp5j3rO4rjSwG59MI8CQJPwz5TmB1jY/6ehXurg0MG1W7kCZ1TDH705Gd4HMVi8dwj2ToZPFkKAp0sNOlSiLg/FEeWQcVmTo3FKgUBMKZUBTpVZLDcbkZWQDAPMjlFJUbyQX0jxEq8tgwwkgHO4PMnaVoVHhTJWQSBEmDgqQPDzjMRA6VxUADMZUFQzAsCSSRlI8MATjmRyqfqdm75VBd6XIYDEyWbdTAUZY6VgkeucnFP4YsLqsCxOogRgRJM6nMbhcCZ1ec0tzGk6GJYgK1ycBWI06IG0HAUbD0qWrZOskMPFDZhUk6tSqBq+8w3A8R2pqHkT+TY4DirXEQC3/1HwlxqEEywVp+GAIyNwffvHFCDsnEAaVK6StyAcONhv8AXntVaxwJAjeNx8NthJII0xkSd53ri27StubhLGCo1aRpgq5GIAqy+Sbq7RV4fgfCBEdTBZ0aNMEHCqQBsOVXP+lBjLbGdYJkkxhlbf2NX9cA6RJHKYJ96JNW5oQ22Ba4dR54AJPONiRtNL4+1cbT3bgQfEDPiWIjUMr1x0oj2gqt4WDODgAa/YgYj5U7tTtprpAKohA2Uarn0wB61qMqdmGrVFEdmnm49raR/wDKT8zXaS1zOd/6rxB9wuB7VKt9fL7kvo4vYxF1b89uVSCN9v1obrEkZx/xS7tzSygkS2FJ+ENiNXSZietd0pbVbPJhBzltQxL5JMDA/cxVjg+F1x4upxExzOcCJHzquO0lC6LgAaRrVJJZlnbB5gZnwk+dUReuP8C6PxaYZvQu0hR9cmuJ5suXjGqXuehHT4sX/K7fsv8Af56Nr7QCxaW2BxA74LJjQpZ9tWgEQJ3XYQcVlP2s90KqrpKx4hliMyOUA9SfLNBw/ZA1a3GcDG+BAE+Q9K1LdiJVYA35AAeZHl+RpLBGPqyOxvUSl6cSr+5Qs8AT43JY9AZY+U+2wirgclfB7Ab+0fpW1wHZgBYOCQwVkYSYiZge4nqGrJtOOHuu5tlrWoJc0rqGtvgMCDnxDHPFOOpjJSUV+38L8EnpJ7lvff5YjiOGdgCMECQcAdII6GInqKudl9hd7bZjdVdJIfGFjmTOARnPKia3xF4+GyFTMPfJV4P9A1GY6xVjhew0ZvGraVABXU2i4wZouOswzRA9tqx+plKLfVf2L/pYRaVWYfZl3UwtDStxXjUZCkT4bsjOkkCRGDONq2LI4q8mlLdvh02LsxcmCR/LRCBpmSCTMHatr+FthdARQp3AAFB/F210oGAmAAM+kn/Nc+RqdUujpx3DujNtdgKB3dwLdtkqz6lXLLqiByGdhg862EVVXSqhVHJRpAHkBtVS9xwAOwYEYJ3ExKn1x64prWLht96pEE/yyTME/dfoJ+Rihrc+Rq0gjfVQokBT8J+76TVDjO0IXDBSJ1rz0g5KHmYBjFF2l2OO7W5bZ2QqVuqY1KYJkYgQdxgYHnWc0AjMc0hfF4yvxkYwGMkzII3iKTaTo0kqsdZvs2kAtAJ03H3BJYFDHmBE9RIFV0Uv8TbgyBi2y+IAkzIMEZjcSZiiFwyDpk6T3mJjEztBHPzB8jSkV5IZpJA0GSYxoClidMkL6ET6Vjc+Taq1QbcQNKnlB0QR4SWG7bgjxbZEeldvuwmMaVBYkgAgHVkmTPhiPYmIrgQQTIXEEDxMS0gspzOCpmM+tQmWORpJJRn8VydAIXSJZgTqGYOYO1Gx+RXZv8NxQvjurraFAhbggEtzDTkcsGOQp13hQxNriCZkd3cBPgPQnmD1O+xrzy8KWZ7jCW2cNMQUA1d2ImImWJOPKtC9bvXMG4SoTwONuXhI9BVY3VGJVfBntYIcoFEJEi1lLiAzmcDDMNp33waOx2fMbDUPAw8RxPhZyNQ3PStLQojJYocadxidJPTHPypa8YcaUjVJgcxGTqAgHUI3zvPKikG5tCuG4AA6rhALSGBM5mQUO/Ki4jitA1KpYgRrbmJjYfFGOgg71U4294hrDDVszACMgiI5iBnyFMHGWbekW5dgMQSZ1GTk7iek0WC5JxHahBWVbSSRyAiAJ3iJOOflTLtmwkNcK4zA5ncGAd5J+dUuMs3by/zdFld0GS09dIyT8t67Y4S3YWTA5m5egST+FBQrfQOl2y0vGuwixb0qPv3Onv8A70scPqzcdrvXOm2Pfn7Vk9o/aZAPApunkXwo9EH+1ee4/ta5d/8AcYkchso9hXRDTSfZzZNVGPR6vi+3bNoaQ2r+izhf+5+def4v7RXHBCRaU8kwT6tufpWCzmoH6V1QwRicc9RORYZ6lI701KrRE9uEABk+n6VTu8KX8LkaT5ZHuTEe3l1ppUkevKrFu1kT7A/LNZkrMqTj0IsdnIDGT5DEwOcb+9XrBCiOXIRj2FI0kZAg/TJrtslQNWRnA5SMHyoYrO3bihZmc460K27huro0aiCsXPhKwSNgcrkjyLUprSuARiJnfP8AvT+CB7xfLPXbbPrFTyJbHZbA2sio1rfYrsP5/EOw/BaAsp76fEfmKs2uy7dsr3Y0KuQomCZmTnr+Zpx4kBQTgbE8h6+VZ3FdpEDTBBgurQwDKoJwIztn1FearXNnrtXwa9y8ACeQ3jNU07QDEYIVhKudieQI5SMid4NZ13jG+MCJKgrvsAWnYbE77igt2BIUsXDMNMeGGlwABHRth0MbVm0lwjajfZZPacwROsLMDIcSBI5AZmaroZkmFtsQzZBIfIMqcgSFGw3kUL3tTYM3FELpGmAAo33BYxywRzmpcYszuB4CsSfDHiO5nnlTvz98t+w1SOWOFggHUHglWadQGHhl3Jg52xy2rR7B7SCkoRNto7wNEBskmFMkKABneOXPL7oAFCRqMkMQVWVCljLRqIAIPKDiaYpCqxC5wrWlBLH4pBYZ1bxMSMZouXYVdJnpO/7ly6qzWWEzycRyG5IB/wC4elY/bHZWkBwo7p82zJKpMECJHKSJJGIzVzsXtVe77q/ATQGtRBdJ+7HLy+RFLTtANbe1Cm22H1CdGqRK+R+hqzSZPpmTxCli4AkgST/pMoKrsRAOdjMERiuOfCxM92WBYAaQIKtljPPVsN9o5aNrgDEES6GVLZUjyHKnvoXVJGk/Gu4HU/LJ+dZUfBpy8mXY4MtAK6WtgaRkF0zu5MneOWwq8OEtpqJhUeDDYYNH3ec1OJ4shSqAifChWdQheeoQDIxO+K5/DM5kjQZBJIVpAAx/SZJEjpypr4Fd9j7V9dSwCTGnUcE41be1Vroe5IkaTkDp8MA6YJEgnrnlFBxKWbX/ALhJaZKhmMnkSJxA9KVc4niLmUC2bf4m+L6/4pAEvaK27jC8+kgnnIEjAxvj1rg7VLeHhbM/1EaVHt/xVZOybZOs6rpGS7kqk9TzNK4/t+0gjV3hGy2/Db9zz9pqkYSl0YnkjHsdd4A3CDfus7DZbUeHqJ2FFc4qzwy6ZW3H3U8dw/3NyrzPFfaG8+ARbT8KY+Z3P0rJuP0rphpf/RyT1niJ6HjPtK2RZUJ/W0M/1wPrWDf4lmPjYs3UmaUxoCc11wxRj0cc8kpdsYzYpbYrhalNcmq0TOu80aMKRNEtBobqHSpQ94KlG1Cs981veBiNpoQ+CZwCBEbfOguDxQMTvBmKhyGAGZnripUZH6hnE7T5Um9sI5mBmcb7/pQs2CY5bc+mKXpZQF3iCcfpSAtgqBzn6fKrPApALfiz7VQsoWcRhfvCt7g7M55CuPU5L9CPQ0eL/ux1qxKsG2YQR5bVfvWv4m2B/rWgYIBk4wZ5ah9fqqh79rZ1oSNg8c0kao8wJI/3rmrg7TA4q8dWpRkgBjEsCSoLHVhT8Sz0wZqPZg6WxpOoACWGCxUGQJBxk9QNq2u2uAFphc1F7Vxl2J+LESRGGx5Su1YrBmlCxgae60+N/iJ8USuBAyeQ95ba4KJ2myd2PjOjUm+s/EYEKCTABGRAkGAJwKguqoD92Tb1EDXsGB0zkCAQ0ErEUdy2+hriiCJBgktA04hsADTheX0q3w/AnUdYDhhIb8JO8T1wZ8q2o8haqihoa5FqCQVLLHgXYAEyJkSRiJ5zFWrVgtFwjMw6ICCIEQTJLe/WrjsoC6jqZTAK75JAnoMEH0pS8aWiE0FjmRmQQD4hI2BzzxRwhNsK7wiKlwPpFsiZ2I6yf1on4hFZVifAZeRHhKgg9d59jQKjPMjEn33XI22GfanpwKc1BPn5/wDJ+daswJ7SsO0FZYTMAxjSQRH3gehPOfKpb4Ekb6ZgxAwRAgewifOrqqAIGAKq3eLBwkseenb3bl7U6CxraE9TyySfQVU4m+5wW7oHkPFcPywtU+P7Ut2pD3AD+C3lj/c3+awOJ+0jmRYUW/PdyPXaqQwyl0SnnhA9CdFkajpt/wBVw6rh/tHWsjjvtGoP8tS7fjubf9q/8V5u7eLeJiSepJJ+Zqu9yeddUNNFdnHPVSf7S7x/aly5m45PlsPYDFUBczmlMetCDXTGNdHLJt9jWaK4xoGals01sEhuuud5QigJosA2alihZ5rgNFgHUFBNEtFjsZpFSpUpmT263kDyzRiMZxG4jlSjxSgNpJJ+nz3rOdNIMj7oiD/viuFznpGY3mltJtl88fqA1DlE8gRtTBxjSAqjYb5NZdoT8JzvH64rU7JtH4yM7CeXn54qeWShGyuHG8kqNns7hOUySZY+flW4iwIrDtcS6wFj5b+1Xk4q7zt/QivJ5btntJJKkaFSqn8YR8Vth7TymiXj06x6gigZLwZh3LMdESg+6MzB9CceVLW2FVC2m2V9IIG4geVWkvKdmB96rcRwpJmAwnVEkGY045bUAdXiFk6N2jrBJwJH50u5cczGSJgAkA+Ib+Y28/eiPZq82cjfJnIgCDyAjariqBSoZS4bhHBlnkFmaAI3iAeu31NWLPCopJVYnkNt5223rl3i1UxMnoMmqXGceVEuy2h55c+grSV9Ccq7NG7dCiWIFVrnGGJVYH4n8I+W5rzXE/aBAf5Syfx3M/If8Vidoca9wy7lug5T5AYq8NPJ9nLPVRj1yei7Q7ftLiTeboMWx/n61hcb2/euY1aF/CmPmdzWeokVXcQYrpjhjE5J6icgi3WjttB3qrcOa4btWSIj7z1Xal3XpeqmwQwtXJoAa6wFaQS4CORQIOtEDS3uUmERjPSXuUVCRQMKK4FpiNiozitCA0+dDNQtNCVpMYzVUpcVKQHqHYFTtMiOVLtITyz08/arfD8K10ADGZLR+5Nb9ngUsrruHSI3b4m2woHODUcuoUXUeWUxaZy9UuEZ3ZvY5xrGo/hH/wDRrT4i/atYdpbklsSY8zynG9ZfG9ulhps+BY3xqPvnSPQ1i3DhjzG/Uec86lHBPI92RlpaiGNbcaNvjftHdnTaVbYMkYDN5SSI+lZdztK+cm9c6xqI/KBQL4iBPpSbq5IzkeueldKxQXSOV5py7Ze4ftW8sFbtzY7nVmP6pqzw/wBp78ePu2/uTPzUgfSsqx5mOf7ihUwfeh4oPwNZprpm/b+0qkePhx6o36EfrVrh+3rBP+tb9pH/AMSfyrytrc9D86OwfFmpS00PBVanIj29vtW2fh4lR/8AkGnmOvr9KVxfa9sAzeL/ANNvY+rD/NeTjHnNdIxU/wBNG+yj1cq6NPie3XIK2lFseWW9ZNZF66Tkkk9SZPzorp5+VVO8mRV4wjHo555JS7DZulKdp9qBm5UDOJrRMJXg0i7ck0JauU6AitQMahalM9aSGdZ6AmuTRIKQHba0bqBQmgJNa6M9jRSX3roaicGkzSRFNQpQqYo0M0IdAzFcApkRXQ1MQqKIUdATSGFpFSlzUpWFH0TjO10tDTYALbayPCI6Dn9PesW/xLu5LGdQJnf5dB5UlZMBoz08uoriMQCRyP7wazjxRh0GTNPJ2LspkA4jzin220sdoO/PPnVa2wljG4+tE0kAiBOf+aoToK4BI2kbVwtqP7GetS6MT5+3nQlMTQMJOR9s0BorRxXFEEzQMK2YzRWrea4UjnTbYiTWWxkNcmiaks8GsgcumZFVQYqO8Gq7tmaADuNzpLN0rrNSSaBUdmprrgFLutW74G0dLUsmhNcpXY0gqiE1JrsUAduVzvKGppoGh1o0eqhsrXWOaKEmLda4pijFTTTQCialN01AtJgCKhtmmmh1UDA7o1KdNcoA1uHOU9qs8Ru3pUqVokhNv9KljY1ypQNAcYfAKYPhHpUqUDO26596uVKTEOrvKpUrAw25VQub1KlAxN6q/KpUoBAPSlqVKBoPlSGqVK14BnDXXrlSsxA5RipUrQHKi1KlAxq1xqlSmJESiapUpjBqV2pS8gDTEqVKYmHUqVKQj//Z"/>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1" tIns="45711" rIns="91421" bIns="45711" numCol="1" anchor="t" anchorCtr="0" compatLnSpc="1">
            <a:prstTxWarp prst="textNoShape">
              <a:avLst/>
            </a:prstTxWarp>
          </a:bodyPr>
          <a:lstStyle/>
          <a:p>
            <a:endParaRPr lang="es-NI"/>
          </a:p>
        </p:txBody>
      </p:sp>
      <p:pic>
        <p:nvPicPr>
          <p:cNvPr id="6157"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36" y="3861048"/>
            <a:ext cx="4258641"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49264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99792" y="85864"/>
            <a:ext cx="6444208" cy="461647"/>
          </a:xfrm>
        </p:spPr>
        <p:txBody>
          <a:bodyPr vert="horz" wrap="square" lIns="91421" tIns="45711" rIns="91421" bIns="45711" rtlCol="0" anchor="ctr">
            <a:spAutoFit/>
          </a:bodyPr>
          <a:lstStyle/>
          <a:p>
            <a:pPr algn="l"/>
            <a:r>
              <a:rPr lang="en-US" sz="2400" b="1" dirty="0" smtClean="0">
                <a:solidFill>
                  <a:srgbClr val="C00000"/>
                </a:solidFill>
                <a:latin typeface="+mn-lt"/>
                <a:ea typeface="+mn-ea"/>
                <a:cs typeface="+mn-cs"/>
              </a:rPr>
              <a:t>A </a:t>
            </a:r>
            <a:r>
              <a:rPr lang="en-US" sz="2400" b="1" dirty="0">
                <a:solidFill>
                  <a:srgbClr val="C00000"/>
                </a:solidFill>
                <a:latin typeface="+mn-lt"/>
                <a:ea typeface="+mn-ea"/>
                <a:cs typeface="+mn-cs"/>
              </a:rPr>
              <a:t>Free Trade Zone on the Pacific coast (Rivas) </a:t>
            </a:r>
            <a:endParaRPr lang="es-NI" sz="2400" b="1" dirty="0">
              <a:solidFill>
                <a:srgbClr val="C00000"/>
              </a:solidFill>
              <a:latin typeface="+mn-lt"/>
              <a:ea typeface="+mn-ea"/>
              <a:cs typeface="+mn-cs"/>
            </a:endParaRPr>
          </a:p>
        </p:txBody>
      </p:sp>
      <p:sp>
        <p:nvSpPr>
          <p:cNvPr id="3" name="2 Marcador de contenido"/>
          <p:cNvSpPr>
            <a:spLocks noGrp="1"/>
          </p:cNvSpPr>
          <p:nvPr>
            <p:ph idx="1"/>
          </p:nvPr>
        </p:nvSpPr>
        <p:spPr>
          <a:xfrm>
            <a:off x="2861014" y="548680"/>
            <a:ext cx="6175483" cy="1152128"/>
          </a:xfrm>
        </p:spPr>
        <p:txBody>
          <a:bodyPr>
            <a:normAutofit lnSpcReduction="10000"/>
          </a:bodyPr>
          <a:lstStyle/>
          <a:p>
            <a:pPr marL="0" indent="0">
              <a:buNone/>
            </a:pPr>
            <a:r>
              <a:rPr lang="en-US" sz="1800" dirty="0"/>
              <a:t>Location: 20 km from the Pan American Highway and Rivas in the east, 120km from Managua in the north , 8km from the tourist complex planned in the south, and 17km from San Juan del Sur, and 16 km from the new airport near Rivas.</a:t>
            </a:r>
          </a:p>
        </p:txBody>
      </p:sp>
      <p:sp>
        <p:nvSpPr>
          <p:cNvPr id="4" name="3 Marcador de número de diapositiva"/>
          <p:cNvSpPr>
            <a:spLocks noGrp="1"/>
          </p:cNvSpPr>
          <p:nvPr>
            <p:ph type="sldNum" sz="quarter" idx="12"/>
          </p:nvPr>
        </p:nvSpPr>
        <p:spPr/>
        <p:txBody>
          <a:bodyPr/>
          <a:lstStyle/>
          <a:p>
            <a:fld id="{585D2EFA-1F26-4487-98F7-82E15974CC88}" type="slidenum">
              <a:rPr lang="es-ES" smtClean="0"/>
              <a:pPr/>
              <a:t>81</a:t>
            </a:fld>
            <a:endParaRPr lang="es-ES"/>
          </a:p>
        </p:txBody>
      </p:sp>
      <p:sp>
        <p:nvSpPr>
          <p:cNvPr id="5" name="4 Rectángulo redondeado"/>
          <p:cNvSpPr/>
          <p:nvPr/>
        </p:nvSpPr>
        <p:spPr>
          <a:xfrm>
            <a:off x="179512" y="0"/>
            <a:ext cx="2520280" cy="1944216"/>
          </a:xfrm>
          <a:prstGeom prst="roundRect">
            <a:avLst>
              <a:gd name="adj" fmla="val 10000"/>
            </a:avLst>
          </a:prstGeom>
          <a:blipFill rotWithShape="1">
            <a:blip r:embed="rId2" cstate="print"/>
            <a:stretch>
              <a:fillRect/>
            </a:stretch>
          </a:blipFill>
        </p:spPr>
        <p:style>
          <a:lnRef idx="1">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574" y="2193205"/>
            <a:ext cx="8798914" cy="454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Flecha derecha"/>
          <p:cNvSpPr/>
          <p:nvPr/>
        </p:nvSpPr>
        <p:spPr>
          <a:xfrm>
            <a:off x="2915816" y="5092109"/>
            <a:ext cx="360040" cy="288032"/>
          </a:xfrm>
          <a:prstGeom prst="righ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s-NI"/>
          </a:p>
        </p:txBody>
      </p:sp>
      <p:sp>
        <p:nvSpPr>
          <p:cNvPr id="8" name="7 Flecha derecha"/>
          <p:cNvSpPr/>
          <p:nvPr/>
        </p:nvSpPr>
        <p:spPr>
          <a:xfrm rot="14171918">
            <a:off x="7109835" y="4162766"/>
            <a:ext cx="360040" cy="288032"/>
          </a:xfrm>
          <a:prstGeom prst="righ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s-NI"/>
          </a:p>
        </p:txBody>
      </p:sp>
      <p:sp>
        <p:nvSpPr>
          <p:cNvPr id="9" name="8 Flecha derecha"/>
          <p:cNvSpPr/>
          <p:nvPr/>
        </p:nvSpPr>
        <p:spPr>
          <a:xfrm>
            <a:off x="3715060" y="2841277"/>
            <a:ext cx="360040" cy="288032"/>
          </a:xfrm>
          <a:prstGeom prst="righ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s-NI" dirty="0"/>
          </a:p>
        </p:txBody>
      </p:sp>
      <p:sp>
        <p:nvSpPr>
          <p:cNvPr id="7" name="6 Rectángulo"/>
          <p:cNvSpPr/>
          <p:nvPr/>
        </p:nvSpPr>
        <p:spPr>
          <a:xfrm>
            <a:off x="6660232" y="4437113"/>
            <a:ext cx="2160240" cy="954089"/>
          </a:xfrm>
          <a:prstGeom prst="rect">
            <a:avLst/>
          </a:prstGeom>
        </p:spPr>
        <p:txBody>
          <a:bodyPr wrap="square" lIns="91421" tIns="45711" rIns="91421" bIns="45711">
            <a:spAutoFit/>
          </a:bodyPr>
          <a:lstStyle/>
          <a:p>
            <a:r>
              <a:rPr lang="es-NI" sz="1400" b="1" dirty="0" err="1">
                <a:solidFill>
                  <a:srgbClr val="C00000"/>
                </a:solidFill>
              </a:rPr>
              <a:t>Export</a:t>
            </a:r>
            <a:r>
              <a:rPr lang="es-NI" sz="1400" b="1" dirty="0">
                <a:solidFill>
                  <a:srgbClr val="C00000"/>
                </a:solidFill>
              </a:rPr>
              <a:t> </a:t>
            </a:r>
            <a:r>
              <a:rPr lang="es-NI" sz="1400" b="1" dirty="0" err="1">
                <a:solidFill>
                  <a:srgbClr val="C00000"/>
                </a:solidFill>
              </a:rPr>
              <a:t>Processing</a:t>
            </a:r>
            <a:r>
              <a:rPr lang="es-NI" sz="1400" b="1" dirty="0">
                <a:solidFill>
                  <a:srgbClr val="C00000"/>
                </a:solidFill>
              </a:rPr>
              <a:t> </a:t>
            </a:r>
            <a:r>
              <a:rPr lang="es-NI" sz="1400" b="1" dirty="0" err="1">
                <a:solidFill>
                  <a:srgbClr val="C00000"/>
                </a:solidFill>
              </a:rPr>
              <a:t>Zone</a:t>
            </a:r>
            <a:r>
              <a:rPr lang="es-NI" sz="1400" b="1" dirty="0">
                <a:solidFill>
                  <a:srgbClr val="C00000"/>
                </a:solidFill>
              </a:rPr>
              <a:t>: </a:t>
            </a:r>
            <a:r>
              <a:rPr lang="en-US" sz="1400" b="1" dirty="0"/>
              <a:t>7.87Km2. </a:t>
            </a:r>
          </a:p>
          <a:p>
            <a:r>
              <a:rPr lang="en-US" sz="1400" b="1" dirty="0"/>
              <a:t>58 thousand jobs.</a:t>
            </a:r>
          </a:p>
          <a:p>
            <a:r>
              <a:rPr lang="en-US" sz="1400" b="1" dirty="0"/>
              <a:t>US$2,000 million in 2030</a:t>
            </a:r>
            <a:r>
              <a:rPr lang="es-NI" sz="1400" b="1" dirty="0"/>
              <a:t> </a:t>
            </a:r>
          </a:p>
        </p:txBody>
      </p:sp>
      <p:sp>
        <p:nvSpPr>
          <p:cNvPr id="11" name="10 Rectángulo"/>
          <p:cNvSpPr/>
          <p:nvPr/>
        </p:nvSpPr>
        <p:spPr>
          <a:xfrm>
            <a:off x="636835" y="4779150"/>
            <a:ext cx="2365535" cy="954089"/>
          </a:xfrm>
          <a:prstGeom prst="rect">
            <a:avLst/>
          </a:prstGeom>
        </p:spPr>
        <p:txBody>
          <a:bodyPr wrap="square" lIns="91421" tIns="45711" rIns="91421" bIns="45711">
            <a:spAutoFit/>
          </a:bodyPr>
          <a:lstStyle/>
          <a:p>
            <a:r>
              <a:rPr lang="es-NI" sz="1400" b="1" dirty="0">
                <a:solidFill>
                  <a:srgbClr val="C00000"/>
                </a:solidFill>
              </a:rPr>
              <a:t>Free </a:t>
            </a:r>
            <a:r>
              <a:rPr lang="es-NI" sz="1400" b="1" dirty="0" err="1">
                <a:solidFill>
                  <a:srgbClr val="C00000"/>
                </a:solidFill>
              </a:rPr>
              <a:t>Trade</a:t>
            </a:r>
            <a:r>
              <a:rPr lang="es-NI" sz="1400" b="1" dirty="0">
                <a:solidFill>
                  <a:srgbClr val="C00000"/>
                </a:solidFill>
              </a:rPr>
              <a:t> </a:t>
            </a:r>
            <a:r>
              <a:rPr lang="es-NI" sz="1400" b="1" dirty="0" err="1">
                <a:solidFill>
                  <a:srgbClr val="C00000"/>
                </a:solidFill>
              </a:rPr>
              <a:t>Zone</a:t>
            </a:r>
            <a:r>
              <a:rPr lang="es-NI" sz="1400" b="1" dirty="0">
                <a:solidFill>
                  <a:srgbClr val="C00000"/>
                </a:solidFill>
              </a:rPr>
              <a:t>: </a:t>
            </a:r>
            <a:r>
              <a:rPr lang="en-US" sz="1400" b="1" dirty="0"/>
              <a:t>4.34Km2.  30 thousand </a:t>
            </a:r>
            <a:r>
              <a:rPr lang="en-US" sz="1400" b="1" dirty="0" err="1"/>
              <a:t>comercial</a:t>
            </a:r>
            <a:r>
              <a:rPr lang="en-US" sz="1400" b="1" dirty="0"/>
              <a:t> jobs. </a:t>
            </a:r>
          </a:p>
          <a:p>
            <a:r>
              <a:rPr lang="en-US" sz="1400" b="1" dirty="0"/>
              <a:t>US$25,000 million</a:t>
            </a:r>
            <a:r>
              <a:rPr lang="es-NI" sz="1400" b="1" dirty="0"/>
              <a:t> </a:t>
            </a:r>
            <a:r>
              <a:rPr lang="en-US" sz="1400" b="1" dirty="0"/>
              <a:t>of import and export trade in 2030 </a:t>
            </a:r>
            <a:endParaRPr lang="es-NI" sz="1400" b="1" dirty="0"/>
          </a:p>
        </p:txBody>
      </p:sp>
      <p:sp>
        <p:nvSpPr>
          <p:cNvPr id="12" name="11 Rectángulo"/>
          <p:cNvSpPr/>
          <p:nvPr/>
        </p:nvSpPr>
        <p:spPr>
          <a:xfrm>
            <a:off x="1582075" y="2708920"/>
            <a:ext cx="2557878" cy="523202"/>
          </a:xfrm>
          <a:prstGeom prst="rect">
            <a:avLst/>
          </a:prstGeom>
        </p:spPr>
        <p:txBody>
          <a:bodyPr wrap="square" lIns="91421" tIns="45711" rIns="91421" bIns="45711">
            <a:spAutoFit/>
          </a:bodyPr>
          <a:lstStyle/>
          <a:p>
            <a:r>
              <a:rPr lang="es-NI" sz="1400" b="1" dirty="0" err="1">
                <a:solidFill>
                  <a:srgbClr val="C00000"/>
                </a:solidFill>
              </a:rPr>
              <a:t>Urban</a:t>
            </a:r>
            <a:r>
              <a:rPr lang="es-NI" sz="1400" b="1" dirty="0">
                <a:solidFill>
                  <a:srgbClr val="C00000"/>
                </a:solidFill>
              </a:rPr>
              <a:t> </a:t>
            </a:r>
            <a:r>
              <a:rPr lang="es-NI" sz="1400" b="1" dirty="0" err="1">
                <a:solidFill>
                  <a:srgbClr val="C00000"/>
                </a:solidFill>
              </a:rPr>
              <a:t>Areas</a:t>
            </a:r>
            <a:r>
              <a:rPr lang="es-NI" sz="1400" b="1" dirty="0">
                <a:solidFill>
                  <a:srgbClr val="C00000"/>
                </a:solidFill>
              </a:rPr>
              <a:t>: </a:t>
            </a:r>
            <a:r>
              <a:rPr lang="en-US" sz="1400" b="1" dirty="0"/>
              <a:t>15.08 km2.</a:t>
            </a:r>
          </a:p>
          <a:p>
            <a:r>
              <a:rPr lang="en-US" sz="1400" b="1" dirty="0"/>
              <a:t> 140 thousand </a:t>
            </a:r>
            <a:r>
              <a:rPr lang="en-US" sz="1400" b="1" dirty="0" smtClean="0"/>
              <a:t>residents</a:t>
            </a:r>
            <a:endParaRPr lang="es-NI" sz="1400" b="1" dirty="0"/>
          </a:p>
        </p:txBody>
      </p:sp>
      <p:sp>
        <p:nvSpPr>
          <p:cNvPr id="13" name="12 Flecha derecha"/>
          <p:cNvSpPr/>
          <p:nvPr/>
        </p:nvSpPr>
        <p:spPr>
          <a:xfrm rot="10638563">
            <a:off x="3493474" y="5810011"/>
            <a:ext cx="360040" cy="288032"/>
          </a:xfrm>
          <a:prstGeom prst="righ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s-NI"/>
          </a:p>
        </p:txBody>
      </p:sp>
      <p:sp>
        <p:nvSpPr>
          <p:cNvPr id="14" name="13 Rectángulo"/>
          <p:cNvSpPr/>
          <p:nvPr/>
        </p:nvSpPr>
        <p:spPr>
          <a:xfrm>
            <a:off x="3912690" y="5661249"/>
            <a:ext cx="3899671" cy="954089"/>
          </a:xfrm>
          <a:prstGeom prst="rect">
            <a:avLst/>
          </a:prstGeom>
        </p:spPr>
        <p:txBody>
          <a:bodyPr wrap="square" lIns="91421" tIns="45711" rIns="91421" bIns="45711">
            <a:spAutoFit/>
          </a:bodyPr>
          <a:lstStyle/>
          <a:p>
            <a:r>
              <a:rPr lang="en-US" sz="1400" b="1" dirty="0">
                <a:solidFill>
                  <a:srgbClr val="C00000"/>
                </a:solidFill>
              </a:rPr>
              <a:t>Financial Offices Area: </a:t>
            </a:r>
            <a:r>
              <a:rPr lang="en-US" sz="1400" b="1" dirty="0"/>
              <a:t>0.82Km2. </a:t>
            </a:r>
          </a:p>
          <a:p>
            <a:r>
              <a:rPr lang="en-US" sz="1400" b="1" dirty="0"/>
              <a:t>will focus on providing financial, and transportation services. </a:t>
            </a:r>
          </a:p>
          <a:p>
            <a:r>
              <a:rPr lang="en-US" sz="1400" b="1" dirty="0"/>
              <a:t>25 thousand jobs</a:t>
            </a:r>
            <a:endParaRPr lang="es-NI" sz="1400" b="1" dirty="0"/>
          </a:p>
        </p:txBody>
      </p:sp>
      <p:sp>
        <p:nvSpPr>
          <p:cNvPr id="10" name="9 Rectángulo"/>
          <p:cNvSpPr/>
          <p:nvPr/>
        </p:nvSpPr>
        <p:spPr>
          <a:xfrm>
            <a:off x="2843808" y="1713582"/>
            <a:ext cx="6696236" cy="461647"/>
          </a:xfrm>
          <a:prstGeom prst="rect">
            <a:avLst/>
          </a:prstGeom>
        </p:spPr>
        <p:txBody>
          <a:bodyPr wrap="square" lIns="91421" tIns="45711" rIns="91421" bIns="45711">
            <a:spAutoFit/>
          </a:bodyPr>
          <a:lstStyle/>
          <a:p>
            <a:r>
              <a:rPr lang="en-US" sz="2400" b="1" dirty="0"/>
              <a:t>4 functional areas: 29.2Km2, 113 thousand jobs</a:t>
            </a:r>
            <a:endParaRPr lang="es-NI" sz="2400" b="1" dirty="0"/>
          </a:p>
        </p:txBody>
      </p:sp>
    </p:spTree>
    <p:extLst>
      <p:ext uri="{BB962C8B-B14F-4D97-AF65-F5344CB8AC3E}">
        <p14:creationId xmlns:p14="http://schemas.microsoft.com/office/powerpoint/2010/main" val="29598544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31840" y="330904"/>
            <a:ext cx="3384376" cy="461647"/>
          </a:xfrm>
        </p:spPr>
        <p:txBody>
          <a:bodyPr vert="horz" wrap="square" lIns="91421" tIns="45711" rIns="91421" bIns="45711" rtlCol="0" anchor="ctr">
            <a:spAutoFit/>
          </a:bodyPr>
          <a:lstStyle/>
          <a:p>
            <a:pPr algn="l"/>
            <a:r>
              <a:rPr lang="es-NI" sz="2400" b="1" dirty="0" err="1" smtClean="0">
                <a:solidFill>
                  <a:srgbClr val="C00000"/>
                </a:solidFill>
                <a:latin typeface="+mn-lt"/>
                <a:ea typeface="+mn-ea"/>
                <a:cs typeface="+mn-cs"/>
              </a:rPr>
              <a:t>Touristic</a:t>
            </a:r>
            <a:r>
              <a:rPr lang="es-NI" sz="2400" b="1" dirty="0" smtClean="0">
                <a:solidFill>
                  <a:srgbClr val="C00000"/>
                </a:solidFill>
                <a:latin typeface="+mn-lt"/>
                <a:ea typeface="+mn-ea"/>
                <a:cs typeface="+mn-cs"/>
              </a:rPr>
              <a:t> </a:t>
            </a:r>
            <a:r>
              <a:rPr lang="es-NI" sz="2400" b="1" dirty="0" err="1" smtClean="0">
                <a:solidFill>
                  <a:srgbClr val="C00000"/>
                </a:solidFill>
                <a:latin typeface="+mn-lt"/>
                <a:ea typeface="+mn-ea"/>
                <a:cs typeface="+mn-cs"/>
              </a:rPr>
              <a:t>Complexes</a:t>
            </a:r>
            <a:endParaRPr lang="es-NI" sz="2400" b="1" dirty="0">
              <a:solidFill>
                <a:srgbClr val="C00000"/>
              </a:solidFill>
              <a:latin typeface="+mn-lt"/>
              <a:ea typeface="+mn-ea"/>
              <a:cs typeface="+mn-cs"/>
            </a:endParaRPr>
          </a:p>
        </p:txBody>
      </p:sp>
      <p:sp>
        <p:nvSpPr>
          <p:cNvPr id="3" name="2 Marcador de contenido"/>
          <p:cNvSpPr>
            <a:spLocks noGrp="1"/>
          </p:cNvSpPr>
          <p:nvPr>
            <p:ph idx="1"/>
          </p:nvPr>
        </p:nvSpPr>
        <p:spPr>
          <a:xfrm>
            <a:off x="251520" y="1600200"/>
            <a:ext cx="2376264" cy="4277072"/>
          </a:xfrm>
        </p:spPr>
        <p:txBody>
          <a:bodyPr>
            <a:normAutofit fontScale="70000" lnSpcReduction="20000"/>
          </a:bodyPr>
          <a:lstStyle/>
          <a:p>
            <a:pPr marL="0" indent="0">
              <a:buNone/>
            </a:pPr>
            <a:r>
              <a:rPr lang="es-NI" dirty="0" err="1" smtClean="0"/>
              <a:t>The</a:t>
            </a:r>
            <a:r>
              <a:rPr lang="es-NI" dirty="0" smtClean="0"/>
              <a:t> </a:t>
            </a:r>
            <a:r>
              <a:rPr lang="es-NI" dirty="0" err="1" smtClean="0"/>
              <a:t>complex</a:t>
            </a:r>
            <a:r>
              <a:rPr lang="es-NI" dirty="0" smtClean="0"/>
              <a:t> </a:t>
            </a:r>
            <a:r>
              <a:rPr lang="es-NI" dirty="0" err="1" smtClean="0"/>
              <a:t>will</a:t>
            </a:r>
            <a:r>
              <a:rPr lang="es-NI" dirty="0" smtClean="0"/>
              <a:t> be: </a:t>
            </a:r>
          </a:p>
          <a:p>
            <a:pPr marL="0" indent="0">
              <a:buNone/>
            </a:pPr>
            <a:endParaRPr lang="es-NI" dirty="0" smtClean="0"/>
          </a:p>
          <a:p>
            <a:r>
              <a:rPr lang="en-US" dirty="0"/>
              <a:t>Superior Field </a:t>
            </a:r>
            <a:r>
              <a:rPr lang="en-US" dirty="0" smtClean="0"/>
              <a:t>Service lodging </a:t>
            </a:r>
            <a:r>
              <a:rPr lang="en-US" dirty="0"/>
              <a:t>during project implementation </a:t>
            </a:r>
            <a:endParaRPr lang="en-US" dirty="0" smtClean="0"/>
          </a:p>
          <a:p>
            <a:r>
              <a:rPr lang="en-US" dirty="0" smtClean="0"/>
              <a:t>Tourism </a:t>
            </a:r>
            <a:r>
              <a:rPr lang="en-US" dirty="0"/>
              <a:t>destination for Nicaraguans </a:t>
            </a:r>
            <a:endParaRPr lang="en-US" dirty="0" smtClean="0"/>
          </a:p>
          <a:p>
            <a:r>
              <a:rPr lang="en-US" dirty="0"/>
              <a:t>1st world level themed coastal </a:t>
            </a:r>
            <a:r>
              <a:rPr lang="en-US" dirty="0" smtClean="0"/>
              <a:t>resort in Nicaragua</a:t>
            </a:r>
            <a:endParaRPr lang="es-NI" dirty="0"/>
          </a:p>
        </p:txBody>
      </p:sp>
      <p:sp>
        <p:nvSpPr>
          <p:cNvPr id="4" name="3 Marcador de número de diapositiva"/>
          <p:cNvSpPr>
            <a:spLocks noGrp="1"/>
          </p:cNvSpPr>
          <p:nvPr>
            <p:ph type="sldNum" sz="quarter" idx="12"/>
          </p:nvPr>
        </p:nvSpPr>
        <p:spPr/>
        <p:txBody>
          <a:bodyPr/>
          <a:lstStyle/>
          <a:p>
            <a:fld id="{585D2EFA-1F26-4487-98F7-82E15974CC88}" type="slidenum">
              <a:rPr lang="es-ES" smtClean="0"/>
              <a:pPr/>
              <a:t>82</a:t>
            </a:fld>
            <a:endParaRPr lang="es-ES"/>
          </a:p>
        </p:txBody>
      </p:sp>
      <p:sp>
        <p:nvSpPr>
          <p:cNvPr id="6" name="5 Rectángulo redondeado"/>
          <p:cNvSpPr/>
          <p:nvPr/>
        </p:nvSpPr>
        <p:spPr>
          <a:xfrm>
            <a:off x="251520" y="116632"/>
            <a:ext cx="2232248" cy="1224136"/>
          </a:xfrm>
          <a:prstGeom prst="roundRect">
            <a:avLst>
              <a:gd name="adj" fmla="val 10000"/>
            </a:avLst>
          </a:prstGeom>
          <a:blipFill rotWithShape="1">
            <a:blip r:embed="rId2" cstate="print"/>
            <a:stretch>
              <a:fillRect/>
            </a:stretch>
          </a:blipFill>
        </p:spPr>
        <p:style>
          <a:lnRef idx="1">
            <a:schemeClr val="lt1">
              <a:hueOff val="0"/>
              <a:satOff val="0"/>
              <a:lumOff val="0"/>
              <a:alphaOff val="0"/>
            </a:schemeClr>
          </a:lnRef>
          <a:fillRef idx="1">
            <a:scrgbClr r="0" g="0" b="0"/>
          </a:fillRef>
          <a:effectRef idx="1">
            <a:schemeClr val="accent2">
              <a:tint val="50000"/>
              <a:hueOff val="1667625"/>
              <a:satOff val="-1491"/>
              <a:lumOff val="4"/>
              <a:alphaOff val="0"/>
            </a:schemeClr>
          </a:effectRef>
          <a:fontRef idx="minor">
            <a:schemeClr val="lt1">
              <a:hueOff val="0"/>
              <a:satOff val="0"/>
              <a:lumOff val="0"/>
              <a:alphaOff val="0"/>
            </a:schemeClr>
          </a:fontRef>
        </p:style>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836713"/>
            <a:ext cx="6424552" cy="2850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3687342"/>
            <a:ext cx="3541312" cy="2910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6372200" y="3933057"/>
            <a:ext cx="2376264" cy="2585305"/>
          </a:xfrm>
          <a:prstGeom prst="rect">
            <a:avLst/>
          </a:prstGeom>
        </p:spPr>
        <p:txBody>
          <a:bodyPr wrap="square" lIns="91421" tIns="45711" rIns="91421" bIns="45711">
            <a:spAutoFit/>
          </a:bodyPr>
          <a:lstStyle/>
          <a:p>
            <a:r>
              <a:rPr lang="en-US" b="1" smtClean="0"/>
              <a:t>Tourist Complex</a:t>
            </a:r>
            <a:endParaRPr lang="en-US" b="1" dirty="0" smtClean="0"/>
          </a:p>
          <a:p>
            <a:pPr marL="285692" indent="-285692">
              <a:buFont typeface="Arial" pitchFamily="34" charset="0"/>
              <a:buChar char="•"/>
            </a:pPr>
            <a:r>
              <a:rPr lang="en-US" dirty="0" smtClean="0"/>
              <a:t>6.94km2</a:t>
            </a:r>
          </a:p>
          <a:p>
            <a:pPr marL="285692" indent="-285692">
              <a:buFont typeface="Arial" pitchFamily="34" charset="0"/>
              <a:buChar char="•"/>
            </a:pPr>
            <a:r>
              <a:rPr lang="en-US" dirty="0" smtClean="0"/>
              <a:t>377,600 </a:t>
            </a:r>
            <a:r>
              <a:rPr lang="en-US" dirty="0"/>
              <a:t>m2 of built area </a:t>
            </a:r>
            <a:endParaRPr lang="en-US" dirty="0" smtClean="0"/>
          </a:p>
          <a:p>
            <a:pPr marL="285692" indent="-285692">
              <a:buFont typeface="Arial" pitchFamily="34" charset="0"/>
              <a:buChar char="•"/>
            </a:pPr>
            <a:r>
              <a:rPr lang="en-US" dirty="0" smtClean="0"/>
              <a:t>761 </a:t>
            </a:r>
            <a:r>
              <a:rPr lang="en-US" dirty="0"/>
              <a:t>villages </a:t>
            </a:r>
            <a:endParaRPr lang="en-US" dirty="0" smtClean="0"/>
          </a:p>
          <a:p>
            <a:pPr marL="285692" indent="-285692">
              <a:buFont typeface="Arial" pitchFamily="34" charset="0"/>
              <a:buChar char="•"/>
            </a:pPr>
            <a:r>
              <a:rPr lang="en-US" dirty="0" smtClean="0"/>
              <a:t>Hotel </a:t>
            </a:r>
            <a:r>
              <a:rPr lang="en-US" dirty="0"/>
              <a:t>with 1,400 rooms, and from 1.800 to 2.200 beds </a:t>
            </a:r>
            <a:endParaRPr lang="en-US" dirty="0" smtClean="0"/>
          </a:p>
          <a:p>
            <a:pPr marL="285692" indent="-285692">
              <a:buFont typeface="Arial" pitchFamily="34" charset="0"/>
              <a:buChar char="•"/>
            </a:pPr>
            <a:r>
              <a:rPr lang="en-US" dirty="0" smtClean="0"/>
              <a:t>3,000 </a:t>
            </a:r>
            <a:r>
              <a:rPr lang="en-US" dirty="0"/>
              <a:t>jobs</a:t>
            </a:r>
            <a:endParaRPr lang="es-NI" dirty="0"/>
          </a:p>
        </p:txBody>
      </p:sp>
    </p:spTree>
    <p:extLst>
      <p:ext uri="{BB962C8B-B14F-4D97-AF65-F5344CB8AC3E}">
        <p14:creationId xmlns:p14="http://schemas.microsoft.com/office/powerpoint/2010/main" val="40376507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484784"/>
            <a:ext cx="8229600" cy="3484984"/>
          </a:xfrm>
        </p:spPr>
        <p:style>
          <a:lnRef idx="1">
            <a:schemeClr val="accent5"/>
          </a:lnRef>
          <a:fillRef idx="2">
            <a:schemeClr val="accent5"/>
          </a:fillRef>
          <a:effectRef idx="1">
            <a:schemeClr val="accent5"/>
          </a:effectRef>
          <a:fontRef idx="minor">
            <a:schemeClr val="dk1"/>
          </a:fontRef>
        </p:style>
        <p:txBody>
          <a:bodyPr>
            <a:normAutofit fontScale="92500" lnSpcReduction="20000"/>
          </a:bodyPr>
          <a:lstStyle/>
          <a:p>
            <a:pPr marL="0" indent="0" algn="ctr">
              <a:buNone/>
            </a:pPr>
            <a:r>
              <a:rPr lang="en-US" sz="3600" b="1" dirty="0">
                <a:solidFill>
                  <a:srgbClr val="C00000"/>
                </a:solidFill>
              </a:rPr>
              <a:t>Power plants, steel and cement, etc.</a:t>
            </a:r>
          </a:p>
          <a:p>
            <a:pPr marL="0" indent="0" algn="ctr">
              <a:buNone/>
            </a:pPr>
            <a:r>
              <a:rPr lang="en-US" sz="3600" b="1" dirty="0">
                <a:solidFill>
                  <a:schemeClr val="tx1"/>
                </a:solidFill>
              </a:rPr>
              <a:t>Sub projects needed to ensure the supply of materials and energy during implementation and operation of the project</a:t>
            </a:r>
          </a:p>
          <a:p>
            <a:pPr marL="0" indent="0" algn="ctr">
              <a:buNone/>
            </a:pPr>
            <a:endParaRPr lang="en-US" sz="3600" b="1" dirty="0">
              <a:solidFill>
                <a:schemeClr val="tx1"/>
              </a:solidFill>
            </a:endParaRPr>
          </a:p>
          <a:p>
            <a:pPr marL="0" indent="0" algn="ctr">
              <a:buNone/>
            </a:pPr>
            <a:r>
              <a:rPr lang="en-US" sz="3600" b="1" dirty="0" smtClean="0">
                <a:solidFill>
                  <a:schemeClr val="tx1"/>
                </a:solidFill>
              </a:rPr>
              <a:t>It is currently </a:t>
            </a:r>
            <a:r>
              <a:rPr lang="en-US" sz="3600" b="1" dirty="0">
                <a:solidFill>
                  <a:schemeClr val="tx1"/>
                </a:solidFill>
              </a:rPr>
              <a:t>undergoing </a:t>
            </a:r>
            <a:r>
              <a:rPr lang="en-US" sz="3600" b="1" dirty="0" smtClean="0">
                <a:solidFill>
                  <a:schemeClr val="tx1"/>
                </a:solidFill>
              </a:rPr>
              <a:t>the feasibility </a:t>
            </a:r>
            <a:r>
              <a:rPr lang="en-US" sz="3600" b="1" dirty="0">
                <a:solidFill>
                  <a:schemeClr val="tx1"/>
                </a:solidFill>
              </a:rPr>
              <a:t>studies</a:t>
            </a:r>
            <a:endParaRPr lang="es-NI" dirty="0">
              <a:solidFill>
                <a:schemeClr val="tx1"/>
              </a:solidFill>
            </a:endParaRPr>
          </a:p>
        </p:txBody>
      </p:sp>
      <p:sp>
        <p:nvSpPr>
          <p:cNvPr id="4" name="3 Marcador de número de diapositiva"/>
          <p:cNvSpPr>
            <a:spLocks noGrp="1"/>
          </p:cNvSpPr>
          <p:nvPr>
            <p:ph type="sldNum" sz="quarter" idx="12"/>
          </p:nvPr>
        </p:nvSpPr>
        <p:spPr/>
        <p:txBody>
          <a:bodyPr/>
          <a:lstStyle/>
          <a:p>
            <a:fld id="{585D2EFA-1F26-4487-98F7-82E15974CC88}" type="slidenum">
              <a:rPr lang="es-ES" smtClean="0"/>
              <a:pPr/>
              <a:t>83</a:t>
            </a:fld>
            <a:endParaRPr lang="es-ES"/>
          </a:p>
        </p:txBody>
      </p:sp>
    </p:spTree>
    <p:extLst>
      <p:ext uri="{BB962C8B-B14F-4D97-AF65-F5344CB8AC3E}">
        <p14:creationId xmlns:p14="http://schemas.microsoft.com/office/powerpoint/2010/main" val="241772312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584775"/>
          </a:xfrm>
        </p:spPr>
        <p:txBody>
          <a:bodyPr wrap="square">
            <a:spAutoFit/>
          </a:bodyPr>
          <a:lstStyle/>
          <a:p>
            <a:r>
              <a:rPr lang="es-ES" sz="3200" b="1" dirty="0" err="1">
                <a:solidFill>
                  <a:schemeClr val="tx2"/>
                </a:solidFill>
                <a:latin typeface="+mn-lt"/>
                <a:ea typeface="+mn-ea"/>
                <a:cs typeface="+mn-cs"/>
              </a:rPr>
              <a:t>Requirement</a:t>
            </a:r>
            <a:r>
              <a:rPr lang="es-ES" sz="3200" b="1" dirty="0">
                <a:solidFill>
                  <a:schemeClr val="tx2"/>
                </a:solidFill>
                <a:latin typeface="+mn-lt"/>
                <a:ea typeface="+mn-ea"/>
                <a:cs typeface="+mn-cs"/>
              </a:rPr>
              <a:t> of </a:t>
            </a:r>
            <a:r>
              <a:rPr lang="es-ES" sz="3200" b="1" dirty="0" err="1">
                <a:solidFill>
                  <a:schemeClr val="tx2"/>
                </a:solidFill>
                <a:latin typeface="+mn-lt"/>
                <a:ea typeface="+mn-ea"/>
                <a:cs typeface="+mn-cs"/>
              </a:rPr>
              <a:t>building</a:t>
            </a:r>
            <a:r>
              <a:rPr lang="es-ES" sz="3200" b="1" dirty="0">
                <a:solidFill>
                  <a:schemeClr val="tx2"/>
                </a:solidFill>
                <a:latin typeface="+mn-lt"/>
                <a:ea typeface="+mn-ea"/>
                <a:cs typeface="+mn-cs"/>
              </a:rPr>
              <a:t> </a:t>
            </a:r>
            <a:r>
              <a:rPr lang="es-ES" sz="3200" b="1" dirty="0" err="1">
                <a:solidFill>
                  <a:schemeClr val="tx2"/>
                </a:solidFill>
                <a:latin typeface="+mn-lt"/>
                <a:ea typeface="+mn-ea"/>
                <a:cs typeface="+mn-cs"/>
              </a:rPr>
              <a:t>materials</a:t>
            </a:r>
            <a:endParaRPr lang="es-ES" sz="3200" b="1" dirty="0">
              <a:solidFill>
                <a:schemeClr val="tx2"/>
              </a:solidFill>
              <a:latin typeface="+mn-lt"/>
              <a:ea typeface="+mn-ea"/>
              <a:cs typeface="+mn-cs"/>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389553788"/>
              </p:ext>
            </p:extLst>
          </p:nvPr>
        </p:nvGraphicFramePr>
        <p:xfrm>
          <a:off x="627012" y="908720"/>
          <a:ext cx="7889977" cy="5628060"/>
        </p:xfrm>
        <a:graphic>
          <a:graphicData uri="http://schemas.openxmlformats.org/drawingml/2006/table">
            <a:tbl>
              <a:tblPr firstRow="1" bandRow="1">
                <a:tableStyleId>{5C22544A-7EE6-4342-B048-85BDC9FD1C3A}</a:tableStyleId>
              </a:tblPr>
              <a:tblGrid>
                <a:gridCol w="1589977"/>
                <a:gridCol w="900000"/>
                <a:gridCol w="900000"/>
                <a:gridCol w="900000"/>
                <a:gridCol w="900000"/>
                <a:gridCol w="900000"/>
                <a:gridCol w="900000"/>
                <a:gridCol w="900000"/>
              </a:tblGrid>
              <a:tr h="738935">
                <a:tc>
                  <a:txBody>
                    <a:bodyPr/>
                    <a:lstStyle/>
                    <a:p>
                      <a:pPr marL="0" algn="ctr" defTabSz="914400" rtl="0" eaLnBrk="1" latinLnBrk="0" hangingPunct="1">
                        <a:lnSpc>
                          <a:spcPct val="115000"/>
                        </a:lnSpc>
                        <a:spcAft>
                          <a:spcPts val="0"/>
                        </a:spcAft>
                      </a:pPr>
                      <a:r>
                        <a:rPr lang="es-MX" sz="2000" b="1" kern="1200" cap="small" baseline="0" dirty="0">
                          <a:solidFill>
                            <a:schemeClr val="bg1"/>
                          </a:solidFill>
                          <a:latin typeface="+mn-lt"/>
                          <a:ea typeface="Calibri"/>
                          <a:cs typeface="Times New Roman"/>
                        </a:rPr>
                        <a:t>Material</a:t>
                      </a:r>
                      <a:endParaRPr lang="es-NI" sz="2000" b="1" kern="1200" cap="small" baseline="0" dirty="0">
                        <a:solidFill>
                          <a:schemeClr val="bg1"/>
                        </a:solidFill>
                        <a:latin typeface="+mn-lt"/>
                        <a:ea typeface="Calibri"/>
                        <a:cs typeface="Times New Roman"/>
                      </a:endParaRPr>
                    </a:p>
                  </a:txBody>
                  <a:tcPr marL="68580" marR="68580" marT="0" marB="0" anchor="ctr"/>
                </a:tc>
                <a:tc>
                  <a:txBody>
                    <a:bodyPr/>
                    <a:lstStyle/>
                    <a:p>
                      <a:pPr marL="0" algn="ctr" defTabSz="914400" rtl="0" eaLnBrk="1" latinLnBrk="0" hangingPunct="1">
                        <a:lnSpc>
                          <a:spcPct val="115000"/>
                        </a:lnSpc>
                        <a:spcAft>
                          <a:spcPts val="0"/>
                        </a:spcAft>
                      </a:pPr>
                      <a:r>
                        <a:rPr lang="es-MX" sz="2000" b="1" kern="1200" cap="small" baseline="0" dirty="0">
                          <a:solidFill>
                            <a:schemeClr val="bg1"/>
                          </a:solidFill>
                          <a:latin typeface="+mn-lt"/>
                          <a:ea typeface="Calibri"/>
                          <a:cs typeface="Times New Roman"/>
                        </a:rPr>
                        <a:t>Año 1</a:t>
                      </a:r>
                      <a:endParaRPr lang="es-NI" sz="2000" b="1" kern="1200" cap="small" baseline="0" dirty="0">
                        <a:solidFill>
                          <a:schemeClr val="bg1"/>
                        </a:solidFill>
                        <a:latin typeface="+mn-lt"/>
                        <a:ea typeface="Calibri"/>
                        <a:cs typeface="Times New Roman"/>
                      </a:endParaRPr>
                    </a:p>
                  </a:txBody>
                  <a:tcPr marL="68580" marR="68580" marT="0" marB="0" anchor="ctr"/>
                </a:tc>
                <a:tc>
                  <a:txBody>
                    <a:bodyPr/>
                    <a:lstStyle/>
                    <a:p>
                      <a:pPr marL="0" algn="ctr" defTabSz="914400" rtl="0" eaLnBrk="1" latinLnBrk="0" hangingPunct="1">
                        <a:lnSpc>
                          <a:spcPct val="115000"/>
                        </a:lnSpc>
                        <a:spcAft>
                          <a:spcPts val="0"/>
                        </a:spcAft>
                      </a:pPr>
                      <a:r>
                        <a:rPr lang="es-MX" sz="2000" b="1" kern="1200" cap="small" baseline="0" dirty="0">
                          <a:solidFill>
                            <a:schemeClr val="bg1"/>
                          </a:solidFill>
                          <a:latin typeface="+mn-lt"/>
                          <a:ea typeface="Calibri"/>
                          <a:cs typeface="Times New Roman"/>
                        </a:rPr>
                        <a:t>Año 2</a:t>
                      </a:r>
                      <a:endParaRPr lang="es-NI" sz="2000" b="1" kern="1200" cap="small" baseline="0" dirty="0">
                        <a:solidFill>
                          <a:schemeClr val="bg1"/>
                        </a:solidFill>
                        <a:latin typeface="+mn-lt"/>
                        <a:ea typeface="Calibri"/>
                        <a:cs typeface="Times New Roman"/>
                      </a:endParaRPr>
                    </a:p>
                  </a:txBody>
                  <a:tcPr marL="68580" marR="68580" marT="0" marB="0" anchor="ctr"/>
                </a:tc>
                <a:tc>
                  <a:txBody>
                    <a:bodyPr/>
                    <a:lstStyle/>
                    <a:p>
                      <a:pPr marL="0" algn="ctr" defTabSz="914400" rtl="0" eaLnBrk="1" latinLnBrk="0" hangingPunct="1">
                        <a:lnSpc>
                          <a:spcPct val="115000"/>
                        </a:lnSpc>
                        <a:spcAft>
                          <a:spcPts val="0"/>
                        </a:spcAft>
                      </a:pPr>
                      <a:r>
                        <a:rPr lang="es-MX" sz="2000" b="1" kern="1200" cap="small" baseline="0" dirty="0">
                          <a:solidFill>
                            <a:schemeClr val="bg1"/>
                          </a:solidFill>
                          <a:latin typeface="+mn-lt"/>
                          <a:ea typeface="Calibri"/>
                          <a:cs typeface="Times New Roman"/>
                        </a:rPr>
                        <a:t>Año 3</a:t>
                      </a:r>
                      <a:endParaRPr lang="es-NI" sz="2000" b="1" kern="1200" cap="small" baseline="0" dirty="0">
                        <a:solidFill>
                          <a:schemeClr val="bg1"/>
                        </a:solidFill>
                        <a:latin typeface="+mn-lt"/>
                        <a:ea typeface="Calibri"/>
                        <a:cs typeface="Times New Roman"/>
                      </a:endParaRPr>
                    </a:p>
                  </a:txBody>
                  <a:tcPr marL="68580" marR="68580" marT="0" marB="0" anchor="ctr"/>
                </a:tc>
                <a:tc>
                  <a:txBody>
                    <a:bodyPr/>
                    <a:lstStyle/>
                    <a:p>
                      <a:pPr marL="0" algn="ctr" defTabSz="914400" rtl="0" eaLnBrk="1" latinLnBrk="0" hangingPunct="1">
                        <a:lnSpc>
                          <a:spcPct val="115000"/>
                        </a:lnSpc>
                        <a:spcAft>
                          <a:spcPts val="0"/>
                        </a:spcAft>
                      </a:pPr>
                      <a:r>
                        <a:rPr lang="es-MX" sz="2000" b="1" kern="1200" cap="small" baseline="0" dirty="0">
                          <a:solidFill>
                            <a:schemeClr val="bg1"/>
                          </a:solidFill>
                          <a:latin typeface="+mn-lt"/>
                          <a:ea typeface="Calibri"/>
                          <a:cs typeface="Times New Roman"/>
                        </a:rPr>
                        <a:t>Año 4</a:t>
                      </a:r>
                      <a:endParaRPr lang="es-NI" sz="2000" b="1" kern="1200" cap="small" baseline="0" dirty="0">
                        <a:solidFill>
                          <a:schemeClr val="bg1"/>
                        </a:solidFill>
                        <a:latin typeface="+mn-lt"/>
                        <a:ea typeface="Calibri"/>
                        <a:cs typeface="Times New Roman"/>
                      </a:endParaRPr>
                    </a:p>
                  </a:txBody>
                  <a:tcPr marL="68580" marR="68580" marT="0" marB="0" anchor="ctr"/>
                </a:tc>
                <a:tc>
                  <a:txBody>
                    <a:bodyPr/>
                    <a:lstStyle/>
                    <a:p>
                      <a:pPr marL="0" algn="ctr" defTabSz="914400" rtl="0" eaLnBrk="1" latinLnBrk="0" hangingPunct="1">
                        <a:lnSpc>
                          <a:spcPct val="115000"/>
                        </a:lnSpc>
                        <a:spcAft>
                          <a:spcPts val="0"/>
                        </a:spcAft>
                      </a:pPr>
                      <a:r>
                        <a:rPr lang="es-MX" sz="2000" b="1" kern="1200" cap="small" baseline="0" dirty="0">
                          <a:solidFill>
                            <a:schemeClr val="bg1"/>
                          </a:solidFill>
                          <a:latin typeface="+mn-lt"/>
                          <a:ea typeface="Calibri"/>
                          <a:cs typeface="Times New Roman"/>
                        </a:rPr>
                        <a:t>Año 5</a:t>
                      </a:r>
                      <a:endParaRPr lang="es-NI" sz="2000" b="1" kern="1200" cap="small" baseline="0" dirty="0">
                        <a:solidFill>
                          <a:schemeClr val="bg1"/>
                        </a:solidFill>
                        <a:latin typeface="+mn-lt"/>
                        <a:ea typeface="Calibri"/>
                        <a:cs typeface="Times New Roman"/>
                      </a:endParaRPr>
                    </a:p>
                  </a:txBody>
                  <a:tcPr marL="68580" marR="68580" marT="0" marB="0" anchor="ctr"/>
                </a:tc>
                <a:tc>
                  <a:txBody>
                    <a:bodyPr/>
                    <a:lstStyle/>
                    <a:p>
                      <a:pPr marL="0" algn="ctr" defTabSz="914400" rtl="0" eaLnBrk="1" latinLnBrk="0" hangingPunct="1">
                        <a:lnSpc>
                          <a:spcPct val="115000"/>
                        </a:lnSpc>
                        <a:spcAft>
                          <a:spcPts val="0"/>
                        </a:spcAft>
                      </a:pPr>
                      <a:r>
                        <a:rPr lang="es-MX" sz="2000" b="1" kern="1200" cap="small" baseline="0" dirty="0">
                          <a:solidFill>
                            <a:schemeClr val="bg1"/>
                          </a:solidFill>
                          <a:latin typeface="+mn-lt"/>
                          <a:ea typeface="Calibri"/>
                          <a:cs typeface="Times New Roman"/>
                        </a:rPr>
                        <a:t>Año 6</a:t>
                      </a:r>
                      <a:endParaRPr lang="es-NI" sz="2000" b="1" kern="1200" cap="small" baseline="0" dirty="0">
                        <a:solidFill>
                          <a:schemeClr val="bg1"/>
                        </a:solidFill>
                        <a:latin typeface="+mn-lt"/>
                        <a:ea typeface="Calibri"/>
                        <a:cs typeface="Times New Roman"/>
                      </a:endParaRPr>
                    </a:p>
                  </a:txBody>
                  <a:tcPr marL="68580" marR="68580" marT="0" marB="0" anchor="ctr"/>
                </a:tc>
                <a:tc>
                  <a:txBody>
                    <a:bodyPr/>
                    <a:lstStyle/>
                    <a:p>
                      <a:pPr marL="0" algn="ctr" defTabSz="914400" rtl="0" eaLnBrk="1" latinLnBrk="0" hangingPunct="1">
                        <a:lnSpc>
                          <a:spcPct val="115000"/>
                        </a:lnSpc>
                        <a:spcAft>
                          <a:spcPts val="0"/>
                        </a:spcAft>
                      </a:pPr>
                      <a:r>
                        <a:rPr lang="es-MX" sz="2000" b="1" kern="1200" cap="small" baseline="0" dirty="0">
                          <a:solidFill>
                            <a:schemeClr val="bg1"/>
                          </a:solidFill>
                          <a:latin typeface="+mn-lt"/>
                          <a:ea typeface="Calibri"/>
                          <a:cs typeface="Times New Roman"/>
                        </a:rPr>
                        <a:t>Total</a:t>
                      </a:r>
                      <a:endParaRPr lang="es-NI" sz="2000" b="1" kern="1200" cap="small" baseline="0" dirty="0">
                        <a:solidFill>
                          <a:schemeClr val="bg1"/>
                        </a:solidFill>
                        <a:latin typeface="+mn-lt"/>
                        <a:ea typeface="Calibri"/>
                        <a:cs typeface="Times New Roman"/>
                      </a:endParaRPr>
                    </a:p>
                  </a:txBody>
                  <a:tcPr marL="68580" marR="68580" marT="0" marB="0" anchor="ctr"/>
                </a:tc>
              </a:tr>
              <a:tr h="977825">
                <a:tc>
                  <a:txBody>
                    <a:bodyPr/>
                    <a:lstStyle/>
                    <a:p>
                      <a:pPr algn="l">
                        <a:lnSpc>
                          <a:spcPct val="115000"/>
                        </a:lnSpc>
                        <a:spcAft>
                          <a:spcPts val="0"/>
                        </a:spcAft>
                      </a:pPr>
                      <a:r>
                        <a:rPr lang="es-MX" sz="1800" b="1" dirty="0" err="1" smtClean="0">
                          <a:solidFill>
                            <a:srgbClr val="000000"/>
                          </a:solidFill>
                          <a:latin typeface="+mn-lt"/>
                          <a:ea typeface="Calibri"/>
                          <a:cs typeface="Times New Roman"/>
                        </a:rPr>
                        <a:t>Cement</a:t>
                      </a:r>
                      <a:endParaRPr lang="es-NI" sz="2000" dirty="0">
                        <a:solidFill>
                          <a:srgbClr val="000000"/>
                        </a:solidFill>
                        <a:latin typeface="+mn-lt"/>
                        <a:ea typeface="Calibri"/>
                        <a:cs typeface="Times New Roman"/>
                      </a:endParaRPr>
                    </a:p>
                    <a:p>
                      <a:pPr algn="l">
                        <a:lnSpc>
                          <a:spcPct val="115000"/>
                        </a:lnSpc>
                        <a:spcAft>
                          <a:spcPts val="0"/>
                        </a:spcAft>
                      </a:pPr>
                      <a:r>
                        <a:rPr lang="es-MX" sz="1800" b="1" dirty="0">
                          <a:solidFill>
                            <a:srgbClr val="000000"/>
                          </a:solidFill>
                          <a:latin typeface="+mn-lt"/>
                          <a:ea typeface="Calibri"/>
                          <a:cs typeface="Times New Roman"/>
                        </a:rPr>
                        <a:t>(10,000 ton)</a:t>
                      </a:r>
                      <a:endParaRPr lang="es-NI" sz="2000" dirty="0">
                        <a:solidFill>
                          <a:srgbClr val="000000"/>
                        </a:solidFill>
                        <a:latin typeface="+mn-lt"/>
                        <a:ea typeface="Calibri"/>
                        <a:cs typeface="Times New Roman"/>
                      </a:endParaRPr>
                    </a:p>
                  </a:txBody>
                  <a:tcPr marL="68580" marR="68580" marT="0" marB="0"/>
                </a:tc>
                <a:tc>
                  <a:txBody>
                    <a:bodyPr/>
                    <a:lstStyle/>
                    <a:p>
                      <a:pPr algn="r">
                        <a:lnSpc>
                          <a:spcPct val="115000"/>
                        </a:lnSpc>
                        <a:spcAft>
                          <a:spcPts val="0"/>
                        </a:spcAft>
                      </a:pPr>
                      <a:r>
                        <a:rPr lang="es-MX" sz="1800" b="1" dirty="0">
                          <a:solidFill>
                            <a:srgbClr val="000000"/>
                          </a:solidFill>
                          <a:latin typeface="+mn-lt"/>
                          <a:ea typeface="Calibri"/>
                          <a:cs typeface="Times New Roman"/>
                        </a:rPr>
                        <a:t>4.3</a:t>
                      </a:r>
                      <a:endParaRPr lang="es-NI" sz="2000" dirty="0">
                        <a:solidFill>
                          <a:srgbClr val="000000"/>
                        </a:solidFill>
                        <a:latin typeface="+mn-lt"/>
                        <a:ea typeface="Calibri"/>
                        <a:cs typeface="Times New Roman"/>
                      </a:endParaRPr>
                    </a:p>
                  </a:txBody>
                  <a:tcPr marL="68580" marR="68580" marT="0" marB="0" anchor="ctr"/>
                </a:tc>
                <a:tc>
                  <a:txBody>
                    <a:bodyPr/>
                    <a:lstStyle/>
                    <a:p>
                      <a:pPr algn="r">
                        <a:lnSpc>
                          <a:spcPct val="115000"/>
                        </a:lnSpc>
                        <a:spcAft>
                          <a:spcPts val="0"/>
                        </a:spcAft>
                      </a:pPr>
                      <a:r>
                        <a:rPr lang="es-MX" sz="1800" b="1" dirty="0">
                          <a:solidFill>
                            <a:srgbClr val="000000"/>
                          </a:solidFill>
                          <a:latin typeface="+mn-lt"/>
                          <a:ea typeface="Calibri"/>
                          <a:cs typeface="Times New Roman"/>
                        </a:rPr>
                        <a:t>25.5</a:t>
                      </a:r>
                      <a:endParaRPr lang="es-NI" sz="2000" dirty="0">
                        <a:solidFill>
                          <a:srgbClr val="000000"/>
                        </a:solidFill>
                        <a:latin typeface="+mn-lt"/>
                        <a:ea typeface="Calibri"/>
                        <a:cs typeface="Times New Roman"/>
                      </a:endParaRPr>
                    </a:p>
                  </a:txBody>
                  <a:tcPr marL="68580" marR="68580" marT="0" marB="0" anchor="ctr"/>
                </a:tc>
                <a:tc>
                  <a:txBody>
                    <a:bodyPr/>
                    <a:lstStyle/>
                    <a:p>
                      <a:pPr algn="r">
                        <a:lnSpc>
                          <a:spcPct val="115000"/>
                        </a:lnSpc>
                        <a:spcAft>
                          <a:spcPts val="0"/>
                        </a:spcAft>
                      </a:pPr>
                      <a:r>
                        <a:rPr lang="es-MX" sz="1800" b="1" dirty="0">
                          <a:solidFill>
                            <a:srgbClr val="000000"/>
                          </a:solidFill>
                          <a:latin typeface="+mn-lt"/>
                          <a:ea typeface="Calibri"/>
                          <a:cs typeface="Times New Roman"/>
                        </a:rPr>
                        <a:t>178.2</a:t>
                      </a:r>
                      <a:endParaRPr lang="es-NI" sz="2000" dirty="0">
                        <a:solidFill>
                          <a:srgbClr val="000000"/>
                        </a:solidFill>
                        <a:latin typeface="+mn-lt"/>
                        <a:ea typeface="Calibri"/>
                        <a:cs typeface="Times New Roman"/>
                      </a:endParaRPr>
                    </a:p>
                  </a:txBody>
                  <a:tcPr marL="68580" marR="68580" marT="0" marB="0" anchor="ctr"/>
                </a:tc>
                <a:tc>
                  <a:txBody>
                    <a:bodyPr/>
                    <a:lstStyle/>
                    <a:p>
                      <a:pPr algn="r">
                        <a:lnSpc>
                          <a:spcPct val="115000"/>
                        </a:lnSpc>
                        <a:spcAft>
                          <a:spcPts val="0"/>
                        </a:spcAft>
                      </a:pPr>
                      <a:r>
                        <a:rPr lang="es-MX" sz="1800" b="1">
                          <a:solidFill>
                            <a:srgbClr val="000000"/>
                          </a:solidFill>
                          <a:latin typeface="+mn-lt"/>
                          <a:ea typeface="Calibri"/>
                          <a:cs typeface="Times New Roman"/>
                        </a:rPr>
                        <a:t>174.4</a:t>
                      </a:r>
                      <a:endParaRPr lang="es-NI" sz="2000">
                        <a:solidFill>
                          <a:srgbClr val="000000"/>
                        </a:solidFill>
                        <a:latin typeface="+mn-lt"/>
                        <a:ea typeface="Calibri"/>
                        <a:cs typeface="Times New Roman"/>
                      </a:endParaRPr>
                    </a:p>
                  </a:txBody>
                  <a:tcPr marL="68580" marR="68580" marT="0" marB="0" anchor="ctr"/>
                </a:tc>
                <a:tc>
                  <a:txBody>
                    <a:bodyPr/>
                    <a:lstStyle/>
                    <a:p>
                      <a:pPr algn="r">
                        <a:lnSpc>
                          <a:spcPct val="115000"/>
                        </a:lnSpc>
                        <a:spcAft>
                          <a:spcPts val="0"/>
                        </a:spcAft>
                      </a:pPr>
                      <a:r>
                        <a:rPr lang="es-MX" sz="1800" b="1">
                          <a:solidFill>
                            <a:srgbClr val="000000"/>
                          </a:solidFill>
                          <a:latin typeface="+mn-lt"/>
                          <a:ea typeface="Calibri"/>
                          <a:cs typeface="Times New Roman"/>
                        </a:rPr>
                        <a:t>112.3</a:t>
                      </a:r>
                      <a:endParaRPr lang="es-NI" sz="2000">
                        <a:solidFill>
                          <a:srgbClr val="000000"/>
                        </a:solidFill>
                        <a:latin typeface="+mn-lt"/>
                        <a:ea typeface="Calibri"/>
                        <a:cs typeface="Times New Roman"/>
                      </a:endParaRPr>
                    </a:p>
                  </a:txBody>
                  <a:tcPr marL="68580" marR="68580" marT="0" marB="0" anchor="ctr"/>
                </a:tc>
                <a:tc>
                  <a:txBody>
                    <a:bodyPr/>
                    <a:lstStyle/>
                    <a:p>
                      <a:pPr algn="r">
                        <a:lnSpc>
                          <a:spcPct val="115000"/>
                        </a:lnSpc>
                        <a:spcAft>
                          <a:spcPts val="0"/>
                        </a:spcAft>
                      </a:pPr>
                      <a:r>
                        <a:rPr lang="es-MX" sz="1800" b="1">
                          <a:solidFill>
                            <a:srgbClr val="000000"/>
                          </a:solidFill>
                          <a:latin typeface="+mn-lt"/>
                          <a:ea typeface="Calibri"/>
                          <a:cs typeface="Times New Roman"/>
                        </a:rPr>
                        <a:t>1.2</a:t>
                      </a:r>
                      <a:endParaRPr lang="es-NI" sz="2000">
                        <a:solidFill>
                          <a:srgbClr val="000000"/>
                        </a:solidFill>
                        <a:latin typeface="+mn-lt"/>
                        <a:ea typeface="Calibri"/>
                        <a:cs typeface="Times New Roman"/>
                      </a:endParaRPr>
                    </a:p>
                  </a:txBody>
                  <a:tcPr marL="68580" marR="68580" marT="0" marB="0" anchor="ctr"/>
                </a:tc>
                <a:tc>
                  <a:txBody>
                    <a:bodyPr/>
                    <a:lstStyle/>
                    <a:p>
                      <a:pPr algn="r">
                        <a:lnSpc>
                          <a:spcPct val="115000"/>
                        </a:lnSpc>
                        <a:spcAft>
                          <a:spcPts val="0"/>
                        </a:spcAft>
                      </a:pPr>
                      <a:r>
                        <a:rPr lang="es-MX" sz="1800" b="1" dirty="0">
                          <a:solidFill>
                            <a:srgbClr val="000000"/>
                          </a:solidFill>
                          <a:latin typeface="+mn-lt"/>
                          <a:ea typeface="Calibri"/>
                          <a:cs typeface="Times New Roman"/>
                        </a:rPr>
                        <a:t>495.9</a:t>
                      </a:r>
                      <a:endParaRPr lang="es-NI" sz="2000" dirty="0">
                        <a:solidFill>
                          <a:srgbClr val="000000"/>
                        </a:solidFill>
                        <a:latin typeface="+mn-lt"/>
                        <a:ea typeface="Calibri"/>
                        <a:cs typeface="Times New Roman"/>
                      </a:endParaRPr>
                    </a:p>
                  </a:txBody>
                  <a:tcPr marL="68580" marR="68580" marT="0" marB="0" anchor="ctr"/>
                </a:tc>
              </a:tr>
              <a:tr h="977825">
                <a:tc>
                  <a:txBody>
                    <a:bodyPr/>
                    <a:lstStyle/>
                    <a:p>
                      <a:pPr marL="0" algn="l" defTabSz="914400" rtl="0" eaLnBrk="1" latinLnBrk="0" hangingPunct="1">
                        <a:lnSpc>
                          <a:spcPct val="115000"/>
                        </a:lnSpc>
                        <a:spcAft>
                          <a:spcPts val="0"/>
                        </a:spcAft>
                      </a:pPr>
                      <a:r>
                        <a:rPr lang="es-MX" sz="1800" b="1" kern="1200" dirty="0" err="1" smtClean="0">
                          <a:solidFill>
                            <a:srgbClr val="000000"/>
                          </a:solidFill>
                          <a:latin typeface="+mn-lt"/>
                          <a:ea typeface="Calibri"/>
                          <a:cs typeface="Times New Roman"/>
                        </a:rPr>
                        <a:t>Explosives</a:t>
                      </a:r>
                      <a:endParaRPr lang="es-NI" sz="1800" b="1" kern="1200" dirty="0">
                        <a:solidFill>
                          <a:srgbClr val="000000"/>
                        </a:solidFill>
                        <a:latin typeface="+mn-lt"/>
                        <a:ea typeface="Calibri"/>
                        <a:cs typeface="Times New Roman"/>
                      </a:endParaRPr>
                    </a:p>
                    <a:p>
                      <a:pPr marL="0" algn="l" defTabSz="914400" rtl="0" eaLnBrk="1" latinLnBrk="0" hangingPunct="1">
                        <a:lnSpc>
                          <a:spcPct val="115000"/>
                        </a:lnSpc>
                        <a:spcAft>
                          <a:spcPts val="0"/>
                        </a:spcAft>
                      </a:pPr>
                      <a:r>
                        <a:rPr lang="es-MX" sz="1800" b="1" kern="1200" dirty="0">
                          <a:solidFill>
                            <a:srgbClr val="000000"/>
                          </a:solidFill>
                          <a:latin typeface="+mn-lt"/>
                          <a:ea typeface="Calibri"/>
                          <a:cs typeface="Times New Roman"/>
                        </a:rPr>
                        <a:t>(10,000 ton)</a:t>
                      </a:r>
                      <a:endParaRPr lang="es-NI" sz="1800" b="1" kern="1200" dirty="0">
                        <a:solidFill>
                          <a:srgbClr val="000000"/>
                        </a:solidFill>
                        <a:latin typeface="+mn-lt"/>
                        <a:ea typeface="Calibri"/>
                        <a:cs typeface="Times New Roman"/>
                      </a:endParaRPr>
                    </a:p>
                  </a:txBody>
                  <a:tcPr marL="68580" marR="68580" marT="0" marB="0"/>
                </a:tc>
                <a:tc>
                  <a:txBody>
                    <a:bodyPr/>
                    <a:lstStyle/>
                    <a:p>
                      <a:pPr marL="0" algn="r" defTabSz="914400" rtl="0" eaLnBrk="1" latinLnBrk="0" hangingPunct="1">
                        <a:lnSpc>
                          <a:spcPct val="115000"/>
                        </a:lnSpc>
                        <a:spcAft>
                          <a:spcPts val="0"/>
                        </a:spcAft>
                      </a:pPr>
                      <a:r>
                        <a:rPr lang="es-MX" sz="1800" b="1" kern="1200" dirty="0">
                          <a:solidFill>
                            <a:srgbClr val="000000"/>
                          </a:solidFill>
                          <a:latin typeface="+mn-lt"/>
                          <a:ea typeface="Calibri"/>
                          <a:cs typeface="Times New Roman"/>
                        </a:rPr>
                        <a:t>4.2</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MX" sz="1800" b="1" kern="1200" dirty="0">
                          <a:solidFill>
                            <a:srgbClr val="000000"/>
                          </a:solidFill>
                          <a:latin typeface="+mn-lt"/>
                          <a:ea typeface="Calibri"/>
                          <a:cs typeface="Times New Roman"/>
                        </a:rPr>
                        <a:t>25.5</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MX" sz="1800" b="1" kern="1200" dirty="0">
                          <a:solidFill>
                            <a:srgbClr val="000000"/>
                          </a:solidFill>
                          <a:latin typeface="+mn-lt"/>
                          <a:ea typeface="Calibri"/>
                          <a:cs typeface="Times New Roman"/>
                        </a:rPr>
                        <a:t>35.8</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MX" sz="1800" b="1" kern="1200" dirty="0">
                          <a:solidFill>
                            <a:srgbClr val="000000"/>
                          </a:solidFill>
                          <a:latin typeface="+mn-lt"/>
                          <a:ea typeface="Calibri"/>
                          <a:cs typeface="Times New Roman"/>
                        </a:rPr>
                        <a:t>36.2</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MX" sz="1800" b="1" kern="1200" dirty="0">
                          <a:solidFill>
                            <a:srgbClr val="000000"/>
                          </a:solidFill>
                          <a:latin typeface="+mn-lt"/>
                          <a:ea typeface="Calibri"/>
                          <a:cs typeface="Times New Roman"/>
                        </a:rPr>
                        <a:t>34.0</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MX" sz="1800" b="1" kern="1200" dirty="0">
                          <a:solidFill>
                            <a:srgbClr val="000000"/>
                          </a:solidFill>
                          <a:latin typeface="+mn-lt"/>
                          <a:ea typeface="Calibri"/>
                          <a:cs typeface="Times New Roman"/>
                        </a:rPr>
                        <a:t>2.5</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MX" sz="1800" b="1" kern="1200" dirty="0">
                          <a:solidFill>
                            <a:srgbClr val="000000"/>
                          </a:solidFill>
                          <a:latin typeface="+mn-lt"/>
                          <a:ea typeface="Calibri"/>
                          <a:cs typeface="Times New Roman"/>
                        </a:rPr>
                        <a:t>138.2</a:t>
                      </a:r>
                      <a:endParaRPr lang="es-NI" sz="1800" b="1" kern="1200" dirty="0">
                        <a:solidFill>
                          <a:srgbClr val="000000"/>
                        </a:solidFill>
                        <a:latin typeface="+mn-lt"/>
                        <a:ea typeface="Calibri"/>
                        <a:cs typeface="Times New Roman"/>
                      </a:endParaRPr>
                    </a:p>
                  </a:txBody>
                  <a:tcPr marL="68580" marR="68580" marT="0" marB="0" anchor="ctr"/>
                </a:tc>
              </a:tr>
              <a:tr h="977825">
                <a:tc>
                  <a:txBody>
                    <a:bodyPr/>
                    <a:lstStyle/>
                    <a:p>
                      <a:pPr marL="0" algn="l" defTabSz="914400" rtl="0" eaLnBrk="1" latinLnBrk="0" hangingPunct="1">
                        <a:lnSpc>
                          <a:spcPct val="115000"/>
                        </a:lnSpc>
                        <a:spcAft>
                          <a:spcPts val="0"/>
                        </a:spcAft>
                      </a:pPr>
                      <a:r>
                        <a:rPr lang="es-MX" sz="1800" b="1" kern="1200" dirty="0" err="1" smtClean="0">
                          <a:solidFill>
                            <a:srgbClr val="000000"/>
                          </a:solidFill>
                          <a:latin typeface="+mn-lt"/>
                          <a:ea typeface="Calibri"/>
                          <a:cs typeface="Times New Roman"/>
                        </a:rPr>
                        <a:t>Steal</a:t>
                      </a:r>
                      <a:r>
                        <a:rPr lang="es-MX" sz="1800" b="1" kern="1200" baseline="0" dirty="0" smtClean="0">
                          <a:solidFill>
                            <a:srgbClr val="000000"/>
                          </a:solidFill>
                          <a:latin typeface="+mn-lt"/>
                          <a:ea typeface="Calibri"/>
                          <a:cs typeface="Times New Roman"/>
                        </a:rPr>
                        <a:t> and</a:t>
                      </a:r>
                      <a:r>
                        <a:rPr lang="es-MX" sz="1800" b="1" kern="1200" dirty="0" smtClean="0">
                          <a:solidFill>
                            <a:srgbClr val="000000"/>
                          </a:solidFill>
                          <a:latin typeface="+mn-lt"/>
                          <a:ea typeface="Calibri"/>
                          <a:cs typeface="Times New Roman"/>
                        </a:rPr>
                        <a:t> </a:t>
                      </a:r>
                      <a:r>
                        <a:rPr lang="es-MX" sz="1800" b="1" kern="1200" dirty="0" err="1" smtClean="0">
                          <a:solidFill>
                            <a:srgbClr val="000000"/>
                          </a:solidFill>
                          <a:latin typeface="+mn-lt"/>
                          <a:ea typeface="Calibri"/>
                          <a:cs typeface="Times New Roman"/>
                        </a:rPr>
                        <a:t>corrugated</a:t>
                      </a:r>
                      <a:endParaRPr lang="es-NI" sz="1800" b="1" kern="1200" dirty="0">
                        <a:solidFill>
                          <a:srgbClr val="000000"/>
                        </a:solidFill>
                        <a:latin typeface="+mn-lt"/>
                        <a:ea typeface="Calibri"/>
                        <a:cs typeface="Times New Roman"/>
                      </a:endParaRPr>
                    </a:p>
                    <a:p>
                      <a:pPr marL="0" algn="l" defTabSz="914400" rtl="0" eaLnBrk="1" latinLnBrk="0" hangingPunct="1">
                        <a:lnSpc>
                          <a:spcPct val="115000"/>
                        </a:lnSpc>
                        <a:spcAft>
                          <a:spcPts val="0"/>
                        </a:spcAft>
                      </a:pPr>
                      <a:r>
                        <a:rPr lang="es-MX" sz="1800" b="1" kern="1200" dirty="0">
                          <a:solidFill>
                            <a:srgbClr val="000000"/>
                          </a:solidFill>
                          <a:latin typeface="+mn-lt"/>
                          <a:ea typeface="Calibri"/>
                          <a:cs typeface="Times New Roman"/>
                        </a:rPr>
                        <a:t>(10,000 ton)</a:t>
                      </a:r>
                      <a:endParaRPr lang="es-NI" sz="1800" b="1" kern="1200" dirty="0">
                        <a:solidFill>
                          <a:srgbClr val="000000"/>
                        </a:solidFill>
                        <a:latin typeface="+mn-lt"/>
                        <a:ea typeface="Calibri"/>
                        <a:cs typeface="Times New Roman"/>
                      </a:endParaRPr>
                    </a:p>
                  </a:txBody>
                  <a:tcPr marL="68580" marR="68580" marT="0" marB="0"/>
                </a:tc>
                <a:tc>
                  <a:txBody>
                    <a:bodyPr/>
                    <a:lstStyle/>
                    <a:p>
                      <a:pPr marL="0" algn="r" defTabSz="914400" rtl="0" eaLnBrk="1" latinLnBrk="0" hangingPunct="1">
                        <a:lnSpc>
                          <a:spcPct val="115000"/>
                        </a:lnSpc>
                        <a:spcAft>
                          <a:spcPts val="0"/>
                        </a:spcAft>
                      </a:pPr>
                      <a:r>
                        <a:rPr lang="es-MX" sz="1800" b="1" kern="1200" dirty="0">
                          <a:solidFill>
                            <a:srgbClr val="000000"/>
                          </a:solidFill>
                          <a:latin typeface="+mn-lt"/>
                          <a:ea typeface="Calibri"/>
                          <a:cs typeface="Times New Roman"/>
                        </a:rPr>
                        <a:t>10.4</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MX" sz="1800" b="1" kern="1200" dirty="0">
                          <a:solidFill>
                            <a:srgbClr val="000000"/>
                          </a:solidFill>
                          <a:latin typeface="+mn-lt"/>
                          <a:ea typeface="Calibri"/>
                          <a:cs typeface="Times New Roman"/>
                        </a:rPr>
                        <a:t>6.4</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MX" sz="1800" b="1" kern="1200" dirty="0">
                          <a:solidFill>
                            <a:srgbClr val="000000"/>
                          </a:solidFill>
                          <a:latin typeface="+mn-lt"/>
                          <a:ea typeface="Calibri"/>
                          <a:cs typeface="Times New Roman"/>
                        </a:rPr>
                        <a:t>22.2</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MX" sz="1800" b="1" kern="1200" dirty="0">
                          <a:solidFill>
                            <a:srgbClr val="000000"/>
                          </a:solidFill>
                          <a:latin typeface="+mn-lt"/>
                          <a:ea typeface="Calibri"/>
                          <a:cs typeface="Times New Roman"/>
                        </a:rPr>
                        <a:t>27.0</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MX" sz="1800" b="1" kern="1200" dirty="0">
                          <a:solidFill>
                            <a:srgbClr val="000000"/>
                          </a:solidFill>
                          <a:latin typeface="+mn-lt"/>
                          <a:ea typeface="Calibri"/>
                          <a:cs typeface="Times New Roman"/>
                        </a:rPr>
                        <a:t>27.6</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MX" sz="1800" b="1" kern="1200" dirty="0">
                          <a:solidFill>
                            <a:srgbClr val="000000"/>
                          </a:solidFill>
                          <a:latin typeface="+mn-lt"/>
                          <a:ea typeface="Calibri"/>
                          <a:cs typeface="Times New Roman"/>
                        </a:rPr>
                        <a:t>1.9</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MX" sz="1800" b="1" kern="1200" dirty="0">
                          <a:solidFill>
                            <a:srgbClr val="000000"/>
                          </a:solidFill>
                          <a:latin typeface="+mn-lt"/>
                          <a:ea typeface="Calibri"/>
                          <a:cs typeface="Times New Roman"/>
                        </a:rPr>
                        <a:t> 95.5</a:t>
                      </a:r>
                      <a:endParaRPr lang="es-NI" sz="1800" b="1" kern="1200" dirty="0">
                        <a:solidFill>
                          <a:srgbClr val="000000"/>
                        </a:solidFill>
                        <a:latin typeface="+mn-lt"/>
                        <a:ea typeface="Calibri"/>
                        <a:cs typeface="Times New Roman"/>
                      </a:endParaRPr>
                    </a:p>
                  </a:txBody>
                  <a:tcPr marL="68580" marR="68580" marT="0" marB="0" anchor="ctr"/>
                </a:tc>
              </a:tr>
              <a:tr h="977825">
                <a:tc>
                  <a:txBody>
                    <a:bodyPr/>
                    <a:lstStyle/>
                    <a:p>
                      <a:pPr marL="0" algn="l" defTabSz="914400" rtl="0" eaLnBrk="1" latinLnBrk="0" hangingPunct="1">
                        <a:lnSpc>
                          <a:spcPct val="115000"/>
                        </a:lnSpc>
                        <a:spcAft>
                          <a:spcPts val="0"/>
                        </a:spcAft>
                      </a:pPr>
                      <a:r>
                        <a:rPr lang="es-NI" sz="1800" b="1" kern="1200" dirty="0" smtClean="0">
                          <a:solidFill>
                            <a:srgbClr val="000000"/>
                          </a:solidFill>
                          <a:latin typeface="+mn-lt"/>
                          <a:ea typeface="Calibri"/>
                          <a:cs typeface="Times New Roman"/>
                        </a:rPr>
                        <a:t>Coal </a:t>
                      </a:r>
                      <a:r>
                        <a:rPr lang="es-NI" sz="1800" b="1" kern="1200" dirty="0" err="1" smtClean="0">
                          <a:solidFill>
                            <a:srgbClr val="000000"/>
                          </a:solidFill>
                          <a:latin typeface="+mn-lt"/>
                          <a:ea typeface="Calibri"/>
                          <a:cs typeface="Times New Roman"/>
                        </a:rPr>
                        <a:t>Ash</a:t>
                      </a:r>
                      <a:endParaRPr lang="es-NI" sz="1800" b="1" kern="1200" dirty="0">
                        <a:solidFill>
                          <a:srgbClr val="000000"/>
                        </a:solidFill>
                        <a:latin typeface="+mn-lt"/>
                        <a:ea typeface="Calibri"/>
                        <a:cs typeface="Times New Roman"/>
                      </a:endParaRPr>
                    </a:p>
                  </a:txBody>
                  <a:tcPr marL="68580" marR="68580" marT="0" marB="0"/>
                </a:tc>
                <a:tc>
                  <a:txBody>
                    <a:bodyPr/>
                    <a:lstStyle/>
                    <a:p>
                      <a:pPr marL="0" algn="r" defTabSz="914400" rtl="0" eaLnBrk="1" latinLnBrk="0" hangingPunct="1">
                        <a:lnSpc>
                          <a:spcPct val="115000"/>
                        </a:lnSpc>
                        <a:spcAft>
                          <a:spcPts val="0"/>
                        </a:spcAft>
                      </a:pPr>
                      <a:r>
                        <a:rPr lang="es-NI" sz="1800" b="1" kern="1200" dirty="0" smtClean="0">
                          <a:solidFill>
                            <a:srgbClr val="000000"/>
                          </a:solidFill>
                          <a:latin typeface="+mn-lt"/>
                          <a:ea typeface="Calibri"/>
                          <a:cs typeface="Times New Roman"/>
                        </a:rPr>
                        <a:t>0.2</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NI" sz="1800" b="1" kern="1200" dirty="0" smtClean="0">
                          <a:solidFill>
                            <a:srgbClr val="000000"/>
                          </a:solidFill>
                          <a:latin typeface="+mn-lt"/>
                          <a:ea typeface="Calibri"/>
                          <a:cs typeface="Times New Roman"/>
                        </a:rPr>
                        <a:t>1.5</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NI" sz="1800" b="1" kern="1200" dirty="0" smtClean="0">
                          <a:solidFill>
                            <a:srgbClr val="000000"/>
                          </a:solidFill>
                          <a:latin typeface="+mn-lt"/>
                          <a:ea typeface="Calibri"/>
                          <a:cs typeface="Times New Roman"/>
                        </a:rPr>
                        <a:t>30.7</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NI" sz="1800" b="1" kern="1200" dirty="0" smtClean="0">
                          <a:solidFill>
                            <a:srgbClr val="000000"/>
                          </a:solidFill>
                          <a:latin typeface="+mn-lt"/>
                          <a:ea typeface="Calibri"/>
                          <a:cs typeface="Times New Roman"/>
                        </a:rPr>
                        <a:t>30.2</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NI" sz="1800" b="1" kern="1200" dirty="0" smtClean="0">
                          <a:solidFill>
                            <a:srgbClr val="000000"/>
                          </a:solidFill>
                          <a:latin typeface="+mn-lt"/>
                          <a:ea typeface="Calibri"/>
                          <a:cs typeface="Times New Roman"/>
                        </a:rPr>
                        <a:t>18.0</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NI" sz="1800" b="1" kern="1200" dirty="0" smtClean="0">
                          <a:solidFill>
                            <a:srgbClr val="000000"/>
                          </a:solidFill>
                          <a:latin typeface="+mn-lt"/>
                          <a:ea typeface="Calibri"/>
                          <a:cs typeface="Times New Roman"/>
                        </a:rPr>
                        <a:t>0.1</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NI" sz="1800" b="1" kern="1200" dirty="0" smtClean="0">
                          <a:solidFill>
                            <a:srgbClr val="000000"/>
                          </a:solidFill>
                          <a:latin typeface="+mn-lt"/>
                          <a:ea typeface="Calibri"/>
                          <a:cs typeface="Times New Roman"/>
                        </a:rPr>
                        <a:t>80.8</a:t>
                      </a:r>
                      <a:endParaRPr lang="es-NI" sz="1800" b="1" kern="1200" dirty="0">
                        <a:solidFill>
                          <a:srgbClr val="000000"/>
                        </a:solidFill>
                        <a:latin typeface="+mn-lt"/>
                        <a:ea typeface="Calibri"/>
                        <a:cs typeface="Times New Roman"/>
                      </a:endParaRPr>
                    </a:p>
                  </a:txBody>
                  <a:tcPr marL="68580" marR="68580" marT="0" marB="0" anchor="ctr"/>
                </a:tc>
              </a:tr>
              <a:tr h="977825">
                <a:tc>
                  <a:txBody>
                    <a:bodyPr/>
                    <a:lstStyle/>
                    <a:p>
                      <a:pPr marL="0" algn="l" defTabSz="914400" rtl="0" eaLnBrk="1" latinLnBrk="0" hangingPunct="1">
                        <a:lnSpc>
                          <a:spcPct val="115000"/>
                        </a:lnSpc>
                        <a:spcAft>
                          <a:spcPts val="0"/>
                        </a:spcAft>
                      </a:pPr>
                      <a:r>
                        <a:rPr lang="es-NI" sz="1800" b="1" kern="1200" dirty="0" err="1" smtClean="0">
                          <a:solidFill>
                            <a:srgbClr val="000000"/>
                          </a:solidFill>
                          <a:latin typeface="+mn-lt"/>
                          <a:ea typeface="Calibri"/>
                          <a:cs typeface="Times New Roman"/>
                        </a:rPr>
                        <a:t>Lubricants</a:t>
                      </a:r>
                      <a:endParaRPr lang="es-NI" sz="1800" b="1" kern="1200" dirty="0">
                        <a:solidFill>
                          <a:srgbClr val="000000"/>
                        </a:solidFill>
                        <a:latin typeface="+mn-lt"/>
                        <a:ea typeface="Calibri"/>
                        <a:cs typeface="Times New Roman"/>
                      </a:endParaRPr>
                    </a:p>
                  </a:txBody>
                  <a:tcPr marL="68580" marR="68580" marT="0" marB="0"/>
                </a:tc>
                <a:tc>
                  <a:txBody>
                    <a:bodyPr/>
                    <a:lstStyle/>
                    <a:p>
                      <a:pPr marL="0" algn="r" defTabSz="914400" rtl="0" eaLnBrk="1" latinLnBrk="0" hangingPunct="1">
                        <a:lnSpc>
                          <a:spcPct val="115000"/>
                        </a:lnSpc>
                        <a:spcAft>
                          <a:spcPts val="0"/>
                        </a:spcAft>
                      </a:pPr>
                      <a:r>
                        <a:rPr lang="es-NI" sz="1800" b="1" kern="1200" dirty="0" smtClean="0">
                          <a:solidFill>
                            <a:srgbClr val="000000"/>
                          </a:solidFill>
                          <a:latin typeface="+mn-lt"/>
                          <a:ea typeface="Calibri"/>
                          <a:cs typeface="Times New Roman"/>
                        </a:rPr>
                        <a:t>10.4</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NI" sz="1800" b="1" kern="1200" dirty="0" smtClean="0">
                          <a:solidFill>
                            <a:srgbClr val="000000"/>
                          </a:solidFill>
                          <a:latin typeface="+mn-lt"/>
                          <a:ea typeface="Calibri"/>
                          <a:cs typeface="Times New Roman"/>
                        </a:rPr>
                        <a:t>6.4</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NI" sz="1800" b="1" kern="1200" dirty="0" smtClean="0">
                          <a:solidFill>
                            <a:srgbClr val="000000"/>
                          </a:solidFill>
                          <a:latin typeface="+mn-lt"/>
                          <a:ea typeface="Calibri"/>
                          <a:cs typeface="Times New Roman"/>
                        </a:rPr>
                        <a:t>22.2</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NI" sz="1800" b="1" kern="1200" dirty="0" smtClean="0">
                          <a:solidFill>
                            <a:srgbClr val="000000"/>
                          </a:solidFill>
                          <a:latin typeface="+mn-lt"/>
                          <a:ea typeface="Calibri"/>
                          <a:cs typeface="Times New Roman"/>
                        </a:rPr>
                        <a:t>27.0</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NI" sz="1800" b="1" kern="1200" dirty="0" smtClean="0">
                          <a:solidFill>
                            <a:srgbClr val="000000"/>
                          </a:solidFill>
                          <a:latin typeface="+mn-lt"/>
                          <a:ea typeface="Calibri"/>
                          <a:cs typeface="Times New Roman"/>
                        </a:rPr>
                        <a:t>27.6</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NI" sz="1800" b="1" kern="1200" dirty="0" smtClean="0">
                          <a:solidFill>
                            <a:srgbClr val="000000"/>
                          </a:solidFill>
                          <a:latin typeface="+mn-lt"/>
                          <a:ea typeface="Calibri"/>
                          <a:cs typeface="Times New Roman"/>
                        </a:rPr>
                        <a:t>1.9</a:t>
                      </a:r>
                      <a:endParaRPr lang="es-NI" sz="1800" b="1" kern="1200" dirty="0">
                        <a:solidFill>
                          <a:srgbClr val="000000"/>
                        </a:solidFill>
                        <a:latin typeface="+mn-lt"/>
                        <a:ea typeface="Calibri"/>
                        <a:cs typeface="Times New Roman"/>
                      </a:endParaRPr>
                    </a:p>
                  </a:txBody>
                  <a:tcPr marL="68580" marR="68580" marT="0" marB="0" anchor="ctr"/>
                </a:tc>
                <a:tc>
                  <a:txBody>
                    <a:bodyPr/>
                    <a:lstStyle/>
                    <a:p>
                      <a:pPr marL="0" algn="r" defTabSz="914400" rtl="0" eaLnBrk="1" latinLnBrk="0" hangingPunct="1">
                        <a:lnSpc>
                          <a:spcPct val="115000"/>
                        </a:lnSpc>
                        <a:spcAft>
                          <a:spcPts val="0"/>
                        </a:spcAft>
                      </a:pPr>
                      <a:r>
                        <a:rPr lang="es-NI" sz="1800" b="1" kern="1200" dirty="0" smtClean="0">
                          <a:solidFill>
                            <a:srgbClr val="000000"/>
                          </a:solidFill>
                          <a:latin typeface="+mn-lt"/>
                          <a:ea typeface="Calibri"/>
                          <a:cs typeface="Times New Roman"/>
                        </a:rPr>
                        <a:t>95.4</a:t>
                      </a:r>
                      <a:endParaRPr lang="es-NI" sz="1800" b="1" kern="1200" dirty="0">
                        <a:solidFill>
                          <a:srgbClr val="000000"/>
                        </a:solidFill>
                        <a:latin typeface="+mn-lt"/>
                        <a:ea typeface="Calibri"/>
                        <a:cs typeface="Times New Roman"/>
                      </a:endParaRPr>
                    </a:p>
                  </a:txBody>
                  <a:tcPr marL="68580" marR="68580" marT="0" marB="0" anchor="ctr"/>
                </a:tc>
              </a:tr>
            </a:tbl>
          </a:graphicData>
        </a:graphic>
      </p:graphicFrame>
      <p:sp>
        <p:nvSpPr>
          <p:cNvPr id="8" name="7 Marcador de número de diapositiva"/>
          <p:cNvSpPr>
            <a:spLocks noGrp="1"/>
          </p:cNvSpPr>
          <p:nvPr>
            <p:ph type="sldNum" sz="quarter" idx="12"/>
          </p:nvPr>
        </p:nvSpPr>
        <p:spPr/>
        <p:txBody>
          <a:bodyPr/>
          <a:lstStyle/>
          <a:p>
            <a:fld id="{95AC6F2B-9E4A-449D-AE26-451D59E849DE}" type="slidenum">
              <a:rPr lang="es-ES" smtClean="0"/>
              <a:pPr/>
              <a:t>84</a:t>
            </a:fld>
            <a:endParaRPr lang="es-ES"/>
          </a:p>
        </p:txBody>
      </p:sp>
    </p:spTree>
    <p:extLst>
      <p:ext uri="{BB962C8B-B14F-4D97-AF65-F5344CB8AC3E}">
        <p14:creationId xmlns:p14="http://schemas.microsoft.com/office/powerpoint/2010/main" val="10604790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116632"/>
            <a:ext cx="8229600" cy="490066"/>
          </a:xfrm>
        </p:spPr>
        <p:txBody>
          <a:bodyPr vert="horz" lIns="91412" tIns="45706" rIns="91412" bIns="45706" rtlCol="0" anchor="ctr">
            <a:noAutofit/>
          </a:bodyPr>
          <a:lstStyle/>
          <a:p>
            <a:r>
              <a:rPr lang="es-NI" sz="3200" b="1" dirty="0">
                <a:solidFill>
                  <a:srgbClr val="C00000"/>
                </a:solidFill>
              </a:rPr>
              <a:t>GREATER OPPORTUNITIES FOR INTEGRATION</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01" y="698946"/>
            <a:ext cx="9061193" cy="608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5220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C083A2AC-CD80-4825-B008-E2C469094034}" type="slidenum">
              <a:rPr lang="es-ES" smtClean="0"/>
              <a:pPr/>
              <a:t>86</a:t>
            </a:fld>
            <a:endParaRPr lang="es-ES"/>
          </a:p>
        </p:txBody>
      </p:sp>
      <p:graphicFrame>
        <p:nvGraphicFramePr>
          <p:cNvPr id="22" name="21 Diagrama"/>
          <p:cNvGraphicFramePr/>
          <p:nvPr>
            <p:extLst>
              <p:ext uri="{D42A27DB-BD31-4B8C-83A1-F6EECF244321}">
                <p14:modId xmlns:p14="http://schemas.microsoft.com/office/powerpoint/2010/main" val="1795017373"/>
              </p:ext>
            </p:extLst>
          </p:nvPr>
        </p:nvGraphicFramePr>
        <p:xfrm>
          <a:off x="-396552" y="446163"/>
          <a:ext cx="9540552" cy="6381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9 Marcador de contenido"/>
          <p:cNvGraphicFramePr>
            <a:graphicFrameLocks noGrp="1"/>
          </p:cNvGraphicFramePr>
          <p:nvPr>
            <p:ph idx="1"/>
            <p:extLst>
              <p:ext uri="{D42A27DB-BD31-4B8C-83A1-F6EECF244321}">
                <p14:modId xmlns:p14="http://schemas.microsoft.com/office/powerpoint/2010/main" val="2062102850"/>
              </p:ext>
            </p:extLst>
          </p:nvPr>
        </p:nvGraphicFramePr>
        <p:xfrm>
          <a:off x="729575" y="1052842"/>
          <a:ext cx="7416824" cy="45365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11 Rectángulo"/>
          <p:cNvSpPr/>
          <p:nvPr/>
        </p:nvSpPr>
        <p:spPr>
          <a:xfrm>
            <a:off x="2931414" y="5794954"/>
            <a:ext cx="3528392" cy="830979"/>
          </a:xfrm>
          <a:prstGeom prst="rect">
            <a:avLst/>
          </a:prstGeom>
        </p:spPr>
        <p:style>
          <a:lnRef idx="1">
            <a:schemeClr val="accent4"/>
          </a:lnRef>
          <a:fillRef idx="2">
            <a:schemeClr val="accent4"/>
          </a:fillRef>
          <a:effectRef idx="1">
            <a:schemeClr val="accent4"/>
          </a:effectRef>
          <a:fontRef idx="minor">
            <a:schemeClr val="dk1"/>
          </a:fontRef>
        </p:style>
        <p:txBody>
          <a:bodyPr wrap="square" lIns="91421" tIns="45711" rIns="91421" bIns="45711" rtlCol="0" anchor="ctr">
            <a:spAutoFit/>
          </a:bodyPr>
          <a:lstStyle/>
          <a:p>
            <a:pPr marL="93644" indent="-93644" algn="ctr"/>
            <a:r>
              <a:rPr lang="en-US" sz="1600" b="1" dirty="0"/>
              <a:t>Professional Profiles</a:t>
            </a:r>
          </a:p>
          <a:p>
            <a:pPr marL="93644" indent="-93644" algn="ctr"/>
            <a:r>
              <a:rPr lang="en-US" sz="1600" b="1" dirty="0"/>
              <a:t>Identification of needs</a:t>
            </a:r>
          </a:p>
          <a:p>
            <a:pPr marL="93644" indent="-93644" algn="ctr"/>
            <a:r>
              <a:rPr lang="en-US" sz="1600" b="1" dirty="0"/>
              <a:t>Adjustments to the education system</a:t>
            </a:r>
            <a:endParaRPr lang="es-NI" sz="1600" b="1" dirty="0"/>
          </a:p>
        </p:txBody>
      </p:sp>
      <p:sp>
        <p:nvSpPr>
          <p:cNvPr id="6" name="5 Título"/>
          <p:cNvSpPr>
            <a:spLocks noGrp="1"/>
          </p:cNvSpPr>
          <p:nvPr>
            <p:ph type="title"/>
          </p:nvPr>
        </p:nvSpPr>
        <p:spPr>
          <a:xfrm>
            <a:off x="107504" y="-59403"/>
            <a:ext cx="8964488" cy="720080"/>
          </a:xfrm>
        </p:spPr>
        <p:txBody>
          <a:bodyPr>
            <a:noAutofit/>
          </a:bodyPr>
          <a:lstStyle/>
          <a:p>
            <a:pPr>
              <a:defRPr/>
            </a:pPr>
            <a:r>
              <a:rPr lang="en-US" sz="2000" b="1" dirty="0">
                <a:solidFill>
                  <a:srgbClr val="002060"/>
                </a:solidFill>
                <a:cs typeface="Estrangelo Edessa" pitchFamily="66" charset="0"/>
              </a:rPr>
              <a:t>THE CHALLENGE OF TECHNICAL EDUCATION AND TRAINING FOR THE NEW ECONOMY</a:t>
            </a:r>
            <a:endParaRPr lang="es-NI" sz="2000" b="1" dirty="0">
              <a:solidFill>
                <a:srgbClr val="002060"/>
              </a:solidFill>
              <a:cs typeface="Estrangelo Edessa" pitchFamily="66" charset="0"/>
            </a:endParaRPr>
          </a:p>
        </p:txBody>
      </p:sp>
      <p:sp>
        <p:nvSpPr>
          <p:cNvPr id="11" name="10 Rectángulo"/>
          <p:cNvSpPr/>
          <p:nvPr/>
        </p:nvSpPr>
        <p:spPr>
          <a:xfrm>
            <a:off x="166032" y="547276"/>
            <a:ext cx="2376264" cy="9540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91421" tIns="45711" rIns="91421" bIns="45711">
            <a:spAutoFit/>
          </a:bodyPr>
          <a:lstStyle/>
          <a:p>
            <a:pPr algn="ctr"/>
            <a:r>
              <a:rPr lang="en-US" sz="1400" b="1" dirty="0"/>
              <a:t>Coordination Commission of Education and Technical Training </a:t>
            </a:r>
          </a:p>
          <a:p>
            <a:pPr algn="ctr"/>
            <a:r>
              <a:rPr lang="en-US" sz="1400" b="1" dirty="0"/>
              <a:t>  Government - Private Sector</a:t>
            </a:r>
            <a:endParaRPr lang="es-ES" sz="1400" dirty="0"/>
          </a:p>
        </p:txBody>
      </p:sp>
    </p:spTree>
    <p:extLst>
      <p:ext uri="{BB962C8B-B14F-4D97-AF65-F5344CB8AC3E}">
        <p14:creationId xmlns:p14="http://schemas.microsoft.com/office/powerpoint/2010/main" val="6997375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048845884"/>
              </p:ext>
            </p:extLst>
          </p:nvPr>
        </p:nvGraphicFramePr>
        <p:xfrm>
          <a:off x="899592" y="332656"/>
          <a:ext cx="8784976"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1 Título"/>
          <p:cNvSpPr>
            <a:spLocks noGrp="1"/>
          </p:cNvSpPr>
          <p:nvPr>
            <p:ph type="title"/>
          </p:nvPr>
        </p:nvSpPr>
        <p:spPr>
          <a:xfrm>
            <a:off x="0" y="836712"/>
            <a:ext cx="4139952" cy="634082"/>
          </a:xfrm>
        </p:spPr>
        <p:txBody>
          <a:bodyPr>
            <a:noAutofit/>
          </a:bodyPr>
          <a:lstStyle/>
          <a:p>
            <a:r>
              <a:rPr lang="en-US" sz="2800" b="1" dirty="0">
                <a:solidFill>
                  <a:schemeClr val="tx2"/>
                </a:solidFill>
              </a:rPr>
              <a:t>The multiplier effect of the project: The greatest positive </a:t>
            </a:r>
            <a:r>
              <a:rPr lang="en-US" sz="2800" b="1" dirty="0" smtClean="0">
                <a:solidFill>
                  <a:schemeClr val="tx2"/>
                </a:solidFill>
              </a:rPr>
              <a:t>economic, social and environmental impact </a:t>
            </a:r>
            <a:r>
              <a:rPr lang="en-US" sz="2800" b="1" dirty="0">
                <a:solidFill>
                  <a:schemeClr val="tx2"/>
                </a:solidFill>
              </a:rPr>
              <a:t>on the country</a:t>
            </a:r>
            <a:endParaRPr lang="es-NI" sz="2800" b="1" dirty="0">
              <a:solidFill>
                <a:schemeClr val="tx2"/>
              </a:solidFill>
            </a:endParaRPr>
          </a:p>
        </p:txBody>
      </p:sp>
    </p:spTree>
    <p:extLst>
      <p:ext uri="{BB962C8B-B14F-4D97-AF65-F5344CB8AC3E}">
        <p14:creationId xmlns:p14="http://schemas.microsoft.com/office/powerpoint/2010/main" val="20619579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44624"/>
            <a:ext cx="9036496" cy="634082"/>
          </a:xfrm>
        </p:spPr>
        <p:txBody>
          <a:bodyPr>
            <a:noAutofit/>
          </a:bodyPr>
          <a:lstStyle/>
          <a:p>
            <a:r>
              <a:rPr lang="en-US" sz="3200" b="1" dirty="0">
                <a:solidFill>
                  <a:schemeClr val="tx2"/>
                </a:solidFill>
              </a:rPr>
              <a:t>The Grand Canal: historic opportunity for Nicaragua</a:t>
            </a:r>
            <a:endParaRPr lang="es-NI" sz="3200" b="1" dirty="0">
              <a:solidFill>
                <a:schemeClr val="tx2"/>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150330171"/>
              </p:ext>
            </p:extLst>
          </p:nvPr>
        </p:nvGraphicFramePr>
        <p:xfrm>
          <a:off x="457200" y="1340768"/>
          <a:ext cx="82296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107504" y="836712"/>
            <a:ext cx="3456384"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a:t>The Grand Canal will generate the resources </a:t>
            </a:r>
            <a:r>
              <a:rPr lang="en-US" b="1" dirty="0" smtClean="0"/>
              <a:t>to </a:t>
            </a:r>
            <a:r>
              <a:rPr lang="en-US" b="1" dirty="0"/>
              <a:t>build the desired development to achieve a prosperous and fairer Nicaragua</a:t>
            </a:r>
            <a:endParaRPr lang="es-NI" b="1" dirty="0"/>
          </a:p>
        </p:txBody>
      </p:sp>
    </p:spTree>
    <p:extLst>
      <p:ext uri="{BB962C8B-B14F-4D97-AF65-F5344CB8AC3E}">
        <p14:creationId xmlns:p14="http://schemas.microsoft.com/office/powerpoint/2010/main" val="133930977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0</a:t>
            </a:r>
            <a:endParaRPr lang="en-US" dirty="0"/>
          </a:p>
        </p:txBody>
      </p:sp>
      <p:sp>
        <p:nvSpPr>
          <p:cNvPr id="3" name="2 Marcador de texto"/>
          <p:cNvSpPr>
            <a:spLocks noGrp="1"/>
          </p:cNvSpPr>
          <p:nvPr>
            <p:ph type="body" idx="1"/>
          </p:nvPr>
        </p:nvSpPr>
        <p:spPr/>
        <p:txBody>
          <a:bodyPr/>
          <a:lstStyle/>
          <a:p>
            <a:endParaRPr lang="en-US"/>
          </a:p>
        </p:txBody>
      </p:sp>
      <p:sp>
        <p:nvSpPr>
          <p:cNvPr id="4" name="3 Marcador de número de diapositiva"/>
          <p:cNvSpPr>
            <a:spLocks noGrp="1"/>
          </p:cNvSpPr>
          <p:nvPr>
            <p:ph type="sldNum" sz="quarter" idx="12"/>
          </p:nvPr>
        </p:nvSpPr>
        <p:spPr/>
        <p:txBody>
          <a:bodyPr/>
          <a:lstStyle/>
          <a:p>
            <a:fld id="{585D2EFA-1F26-4487-98F7-82E15974CC88}" type="slidenum">
              <a:rPr lang="es-ES" smtClean="0"/>
              <a:pPr/>
              <a:t>89</a:t>
            </a:fld>
            <a:endParaRPr lang="es-ES"/>
          </a:p>
        </p:txBody>
      </p:sp>
      <p:pic>
        <p:nvPicPr>
          <p:cNvPr id="5" name="Picture 4" descr="http://2.bp.blogspot.com/-RagTXJee6bU/ToddNuByi4I/AAAAAAAAVHw/wMbkmtILGA0/s1600/R%2525C3%2525ADo_San_Jua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7" name="Picture 9" descr="http://d.yimg.com/i/ng/ne/efe/20101104/00/3242741425-parlamento-nicaraguense-pide-gobierno-detener-dragado-rio-san-juan.jpg?x=310&amp;y=231&amp;q=75&amp;wc=387&amp;hc=289&amp;xc=26&amp;yc=1&amp;sig=mILG3duPX6ce39Z_M5hxSQ--"/>
          <p:cNvPicPr>
            <a:picLocks noChangeAspect="1" noChangeArrowheads="1"/>
          </p:cNvPicPr>
          <p:nvPr/>
        </p:nvPicPr>
        <p:blipFill>
          <a:blip r:embed="rId3" cstate="print"/>
          <a:srcRect/>
          <a:stretch>
            <a:fillRect/>
          </a:stretch>
        </p:blipFill>
        <p:spPr bwMode="auto">
          <a:xfrm flipH="1">
            <a:off x="6804248" y="0"/>
            <a:ext cx="2339748" cy="1772816"/>
          </a:xfrm>
          <a:prstGeom prst="rect">
            <a:avLst/>
          </a:prstGeom>
          <a:noFill/>
          <a:ln w="9525">
            <a:noFill/>
            <a:miter lim="800000"/>
            <a:headEnd/>
            <a:tailEnd/>
          </a:ln>
        </p:spPr>
      </p:pic>
      <p:sp>
        <p:nvSpPr>
          <p:cNvPr id="8" name="7 CuadroTexto"/>
          <p:cNvSpPr txBox="1"/>
          <p:nvPr/>
        </p:nvSpPr>
        <p:spPr>
          <a:xfrm>
            <a:off x="5364088" y="5949281"/>
            <a:ext cx="3600400" cy="646313"/>
          </a:xfrm>
          <a:prstGeom prst="rect">
            <a:avLst/>
          </a:prstGeom>
          <a:noFill/>
        </p:spPr>
        <p:txBody>
          <a:bodyPr wrap="square" lIns="91421" tIns="45711" rIns="91421" bIns="45711" rtlCol="0">
            <a:spAutoFit/>
          </a:bodyPr>
          <a:lstStyle/>
          <a:p>
            <a:pPr algn="ctr"/>
            <a:r>
              <a:rPr lang="es-ES" sz="3600" b="1" dirty="0">
                <a:solidFill>
                  <a:srgbClr val="C00000"/>
                </a:solidFill>
                <a:latin typeface="Corbel" pitchFamily="34" charset="0"/>
              </a:rPr>
              <a:t>THANK YOU</a:t>
            </a:r>
            <a:endParaRPr lang="es-ES" sz="3600" b="1" dirty="0">
              <a:solidFill>
                <a:srgbClr val="C00000"/>
              </a:solidFill>
              <a:latin typeface="Maiandra GD" pitchFamily="34" charset="0"/>
            </a:endParaRPr>
          </a:p>
        </p:txBody>
      </p:sp>
      <p:sp>
        <p:nvSpPr>
          <p:cNvPr id="9" name="8 CuadroTexto"/>
          <p:cNvSpPr txBox="1"/>
          <p:nvPr/>
        </p:nvSpPr>
        <p:spPr>
          <a:xfrm>
            <a:off x="20180" y="18526"/>
            <a:ext cx="5364088" cy="2400657"/>
          </a:xfrm>
          <a:prstGeom prst="rect">
            <a:avLst/>
          </a:prstGeom>
          <a:solidFill>
            <a:schemeClr val="tx2">
              <a:lumMod val="40000"/>
              <a:lumOff val="60000"/>
            </a:schemeClr>
          </a:solidFill>
          <a:effectLst>
            <a:softEdge rad="63500"/>
          </a:effectLst>
        </p:spPr>
        <p:txBody>
          <a:bodyPr wrap="square" rtlCol="0">
            <a:spAutoFit/>
          </a:bodyPr>
          <a:lstStyle/>
          <a:p>
            <a:pPr algn="ctr"/>
            <a:r>
              <a:rPr lang="es-NI" sz="2000" b="1" dirty="0" smtClean="0">
                <a:solidFill>
                  <a:srgbClr val="C00000"/>
                </a:solidFill>
              </a:rPr>
              <a:t>Dr. Paul Oquist </a:t>
            </a:r>
            <a:r>
              <a:rPr lang="es-NI" sz="2000" b="1" dirty="0" err="1" smtClean="0">
                <a:solidFill>
                  <a:srgbClr val="C00000"/>
                </a:solidFill>
              </a:rPr>
              <a:t>Kelley</a:t>
            </a:r>
            <a:endParaRPr lang="es-NI" sz="2000" b="1" dirty="0" smtClean="0">
              <a:solidFill>
                <a:srgbClr val="C00000"/>
              </a:solidFill>
            </a:endParaRPr>
          </a:p>
          <a:p>
            <a:pPr algn="ctr"/>
            <a:r>
              <a:rPr lang="es-NI" sz="2000" b="1" dirty="0" smtClean="0">
                <a:solidFill>
                  <a:srgbClr val="C00000"/>
                </a:solidFill>
              </a:rPr>
              <a:t>paul.oquist@sppn.gob.ni</a:t>
            </a:r>
            <a:endParaRPr lang="es-NI" sz="2000" b="1" dirty="0">
              <a:solidFill>
                <a:srgbClr val="C00000"/>
              </a:solidFill>
            </a:endParaRPr>
          </a:p>
          <a:p>
            <a:pPr algn="ctr"/>
            <a:endParaRPr lang="es-NI" sz="2000" b="1" dirty="0" smtClean="0">
              <a:solidFill>
                <a:srgbClr val="C00000"/>
              </a:solidFill>
            </a:endParaRPr>
          </a:p>
          <a:p>
            <a:pPr marL="285750" indent="-285750">
              <a:buFont typeface="Wingdings" pitchFamily="2" charset="2"/>
              <a:buChar char="§"/>
            </a:pPr>
            <a:r>
              <a:rPr lang="en-US" b="1" dirty="0"/>
              <a:t>Executive Secretary of the Commission of the Grand Interoceanic Canal of </a:t>
            </a:r>
            <a:r>
              <a:rPr lang="en-US" b="1" dirty="0" smtClean="0"/>
              <a:t>Nicaragua</a:t>
            </a:r>
          </a:p>
          <a:p>
            <a:endParaRPr lang="es-NI" b="1" dirty="0"/>
          </a:p>
          <a:p>
            <a:pPr marL="285750" indent="-285750">
              <a:buFont typeface="Wingdings" pitchFamily="2" charset="2"/>
              <a:buChar char="§"/>
            </a:pPr>
            <a:r>
              <a:rPr lang="en-US" b="1" dirty="0"/>
              <a:t>Minister, Private Secretary for National </a:t>
            </a:r>
            <a:r>
              <a:rPr lang="en-US" b="1" dirty="0" smtClean="0"/>
              <a:t>Policies of the Presidency </a:t>
            </a:r>
            <a:r>
              <a:rPr lang="en-US" b="1" dirty="0"/>
              <a:t>of the  Republic </a:t>
            </a:r>
          </a:p>
        </p:txBody>
      </p:sp>
    </p:spTree>
    <p:extLst>
      <p:ext uri="{BB962C8B-B14F-4D97-AF65-F5344CB8AC3E}">
        <p14:creationId xmlns:p14="http://schemas.microsoft.com/office/powerpoint/2010/main" val="3072313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79512" y="44624"/>
            <a:ext cx="8856984" cy="432048"/>
          </a:xfrm>
        </p:spPr>
        <p:txBody>
          <a:bodyPr vert="horz" lIns="91421" tIns="45711" rIns="91421" bIns="45711" rtlCol="0" anchor="b">
            <a:noAutofit/>
          </a:bodyPr>
          <a:lstStyle/>
          <a:p>
            <a:r>
              <a:rPr lang="es-MX" sz="2800" b="1" dirty="0">
                <a:solidFill>
                  <a:srgbClr val="002060"/>
                </a:solidFill>
              </a:rPr>
              <a:t>INVESTMENT BOOM</a:t>
            </a:r>
            <a:endParaRPr lang="es-NI" sz="2800" b="1" dirty="0">
              <a:solidFill>
                <a:srgbClr val="002060"/>
              </a:solidFill>
            </a:endParaRPr>
          </a:p>
        </p:txBody>
      </p:sp>
      <p:sp>
        <p:nvSpPr>
          <p:cNvPr id="8" name="7 Marcador de número de diapositiva"/>
          <p:cNvSpPr>
            <a:spLocks noGrp="1"/>
          </p:cNvSpPr>
          <p:nvPr>
            <p:ph type="sldNum" sz="quarter" idx="12"/>
          </p:nvPr>
        </p:nvSpPr>
        <p:spPr/>
        <p:txBody>
          <a:bodyPr/>
          <a:lstStyle/>
          <a:p>
            <a:fld id="{585D2EFA-1F26-4487-98F7-82E15974CC88}" type="slidenum">
              <a:rPr lang="es-ES" smtClean="0"/>
              <a:pPr/>
              <a:t>9</a:t>
            </a:fld>
            <a:endParaRPr lang="es-ES"/>
          </a:p>
        </p:txBody>
      </p:sp>
      <p:graphicFrame>
        <p:nvGraphicFramePr>
          <p:cNvPr id="7" name="2 Gráfico"/>
          <p:cNvGraphicFramePr>
            <a:graphicFrameLocks/>
          </p:cNvGraphicFramePr>
          <p:nvPr>
            <p:extLst>
              <p:ext uri="{D42A27DB-BD31-4B8C-83A1-F6EECF244321}">
                <p14:modId xmlns:p14="http://schemas.microsoft.com/office/powerpoint/2010/main" val="1825062619"/>
              </p:ext>
            </p:extLst>
          </p:nvPr>
        </p:nvGraphicFramePr>
        <p:xfrm>
          <a:off x="107505" y="404664"/>
          <a:ext cx="4104455" cy="30325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4 Gráfico"/>
          <p:cNvGraphicFramePr>
            <a:graphicFrameLocks/>
          </p:cNvGraphicFramePr>
          <p:nvPr>
            <p:extLst>
              <p:ext uri="{D42A27DB-BD31-4B8C-83A1-F6EECF244321}">
                <p14:modId xmlns:p14="http://schemas.microsoft.com/office/powerpoint/2010/main" val="1779862332"/>
              </p:ext>
            </p:extLst>
          </p:nvPr>
        </p:nvGraphicFramePr>
        <p:xfrm>
          <a:off x="107504" y="3645024"/>
          <a:ext cx="4104456" cy="274320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1 Grupo"/>
          <p:cNvGrpSpPr/>
          <p:nvPr/>
        </p:nvGrpSpPr>
        <p:grpSpPr>
          <a:xfrm>
            <a:off x="4211960" y="836712"/>
            <a:ext cx="4932040" cy="4680520"/>
            <a:chOff x="4211960" y="836712"/>
            <a:chExt cx="4932040" cy="4680520"/>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980728"/>
              <a:ext cx="4932040"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3 Título"/>
            <p:cNvSpPr txBox="1">
              <a:spLocks/>
            </p:cNvSpPr>
            <p:nvPr/>
          </p:nvSpPr>
          <p:spPr>
            <a:xfrm>
              <a:off x="4630420" y="836712"/>
              <a:ext cx="4248472" cy="713225"/>
            </a:xfrm>
            <a:prstGeom prst="rect">
              <a:avLst/>
            </a:prstGeom>
            <a:solidFill>
              <a:schemeClr val="bg1"/>
            </a:solidFill>
            <a:effectLst>
              <a:outerShdw blurRad="50800" dist="50800" dir="5400000" algn="ctr" rotWithShape="0">
                <a:schemeClr val="bg1"/>
              </a:outerShdw>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2000" b="1" i="0" u="none" strike="noStrike" kern="1200" cap="none" spc="0" normalizeH="0" baseline="0" noProof="0" dirty="0" err="1" smtClean="0">
                  <a:ln>
                    <a:noFill/>
                  </a:ln>
                  <a:effectLst/>
                  <a:uLnTx/>
                  <a:uFillTx/>
                  <a:latin typeface="+mj-lt"/>
                  <a:ea typeface="+mj-ea"/>
                  <a:cs typeface="+mj-cs"/>
                </a:rPr>
                <a:t>Investment</a:t>
              </a:r>
              <a:r>
                <a:rPr kumimoji="0" lang="es-MX" sz="2000" b="1" i="0" u="none" strike="noStrike" kern="1200" cap="none" spc="0" normalizeH="0" noProof="0" dirty="0" smtClean="0">
                  <a:ln>
                    <a:noFill/>
                  </a:ln>
                  <a:effectLst/>
                  <a:uLnTx/>
                  <a:uFillTx/>
                  <a:latin typeface="+mj-lt"/>
                  <a:ea typeface="+mj-ea"/>
                  <a:cs typeface="+mj-cs"/>
                </a:rPr>
                <a:t> Portfolio</a:t>
              </a:r>
              <a:r>
                <a:rPr kumimoji="0" lang="es-MX" b="1" i="0" u="none" strike="noStrike" kern="1200" cap="none" spc="0" normalizeH="0" baseline="0" noProof="0" dirty="0" smtClean="0">
                  <a:ln>
                    <a:noFill/>
                  </a:ln>
                  <a:effectLst/>
                  <a:uLnTx/>
                  <a:uFillTx/>
                  <a:latin typeface="+mj-lt"/>
                  <a:ea typeface="+mj-ea"/>
                  <a:cs typeface="+mj-cs"/>
                </a:rPr>
                <a:t/>
              </a:r>
              <a:br>
                <a:rPr kumimoji="0" lang="es-MX" b="1" i="0" u="none" strike="noStrike" kern="1200" cap="none" spc="0" normalizeH="0" baseline="0" noProof="0" dirty="0" smtClean="0">
                  <a:ln>
                    <a:noFill/>
                  </a:ln>
                  <a:effectLst/>
                  <a:uLnTx/>
                  <a:uFillTx/>
                  <a:latin typeface="+mj-lt"/>
                  <a:ea typeface="+mj-ea"/>
                  <a:cs typeface="+mj-cs"/>
                </a:rPr>
              </a:br>
              <a:r>
                <a:rPr kumimoji="0" lang="es-MX" b="1" i="0" u="none" strike="noStrike" kern="1200" cap="none" spc="0" normalizeH="0" baseline="0" noProof="0" dirty="0" smtClean="0">
                  <a:ln>
                    <a:noFill/>
                  </a:ln>
                  <a:effectLst/>
                  <a:uLnTx/>
                  <a:uFillTx/>
                  <a:latin typeface="+mj-lt"/>
                  <a:ea typeface="+mj-ea"/>
                  <a:cs typeface="+mj-cs"/>
                </a:rPr>
                <a:t>US$ 10.9 </a:t>
              </a:r>
              <a:r>
                <a:rPr kumimoji="0" lang="es-MX" b="1" i="0" u="none" strike="noStrike" kern="1200" cap="none" spc="0" normalizeH="0" baseline="0" noProof="0" dirty="0" err="1" smtClean="0">
                  <a:ln>
                    <a:noFill/>
                  </a:ln>
                  <a:effectLst/>
                  <a:uLnTx/>
                  <a:uFillTx/>
                  <a:latin typeface="+mj-lt"/>
                  <a:ea typeface="+mj-ea"/>
                  <a:cs typeface="+mj-cs"/>
                </a:rPr>
                <a:t>billions</a:t>
              </a:r>
              <a:r>
                <a:rPr kumimoji="0" lang="es-MX" b="1" i="0" u="none" strike="noStrike" kern="1200" cap="none" spc="0" normalizeH="0" baseline="0" noProof="0" dirty="0" smtClean="0">
                  <a:ln>
                    <a:noFill/>
                  </a:ln>
                  <a:effectLst/>
                  <a:uLnTx/>
                  <a:uFillTx/>
                  <a:latin typeface="+mj-lt"/>
                  <a:ea typeface="+mj-ea"/>
                  <a:cs typeface="+mj-cs"/>
                </a:rPr>
                <a:t> </a:t>
              </a:r>
              <a:r>
                <a:rPr kumimoji="0" lang="es-MX" b="1" i="0" u="none" strike="noStrike" kern="1200" cap="none" spc="0" normalizeH="0" baseline="0" noProof="0" dirty="0" err="1" smtClean="0">
                  <a:ln>
                    <a:noFill/>
                  </a:ln>
                  <a:effectLst/>
                  <a:uLnTx/>
                  <a:uFillTx/>
                  <a:latin typeface="+mj-lt"/>
                  <a:ea typeface="+mj-ea"/>
                  <a:cs typeface="+mj-cs"/>
                </a:rPr>
                <a:t>by</a:t>
              </a:r>
              <a:r>
                <a:rPr kumimoji="0" lang="es-MX" b="1" i="0" u="none" strike="noStrike" kern="1200" cap="none" spc="0" normalizeH="0" baseline="0" noProof="0" dirty="0" smtClean="0">
                  <a:ln>
                    <a:noFill/>
                  </a:ln>
                  <a:effectLst/>
                  <a:uLnTx/>
                  <a:uFillTx/>
                  <a:latin typeface="+mj-lt"/>
                  <a:ea typeface="+mj-ea"/>
                  <a:cs typeface="+mj-cs"/>
                </a:rPr>
                <a:t> 2014</a:t>
              </a:r>
              <a:endParaRPr kumimoji="0" lang="es-NI" b="1" i="0" u="none" strike="noStrike" kern="1200" cap="none" spc="0" normalizeH="0" baseline="0" noProof="0" dirty="0">
                <a:ln>
                  <a:noFill/>
                </a:ln>
                <a:effectLst/>
                <a:uLnTx/>
                <a:uFillTx/>
                <a:latin typeface="+mj-lt"/>
                <a:ea typeface="+mj-ea"/>
                <a:cs typeface="+mj-cs"/>
              </a:endParaRPr>
            </a:p>
          </p:txBody>
        </p:sp>
      </p:grpSp>
    </p:spTree>
    <p:extLst>
      <p:ext uri="{BB962C8B-B14F-4D97-AF65-F5344CB8AC3E}">
        <p14:creationId xmlns:p14="http://schemas.microsoft.com/office/powerpoint/2010/main" val="55013610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8988</TotalTime>
  <Words>7805</Words>
  <Application>Microsoft Office PowerPoint</Application>
  <PresentationFormat>Presentación en pantalla (4:3)</PresentationFormat>
  <Paragraphs>1365</Paragraphs>
  <Slides>89</Slides>
  <Notes>11</Notes>
  <HiddenSlides>0</HiddenSlides>
  <MMClips>0</MMClips>
  <ScaleCrop>false</ScaleCrop>
  <HeadingPairs>
    <vt:vector size="4" baseType="variant">
      <vt:variant>
        <vt:lpstr>Tema</vt:lpstr>
      </vt:variant>
      <vt:variant>
        <vt:i4>1</vt:i4>
      </vt:variant>
      <vt:variant>
        <vt:lpstr>Títulos de diapositiva</vt:lpstr>
      </vt:variant>
      <vt:variant>
        <vt:i4>89</vt:i4>
      </vt:variant>
    </vt:vector>
  </HeadingPairs>
  <TitlesOfParts>
    <vt:vector size="90" baseType="lpstr">
      <vt:lpstr>Tema de Office</vt:lpstr>
      <vt:lpstr>The Nicaragua Canal – An Opportunity for Growth and Prosperity</vt:lpstr>
      <vt:lpstr>Presentación de PowerPoint</vt:lpstr>
      <vt:lpstr>Presentación de PowerPoint</vt:lpstr>
      <vt:lpstr>Presentación de PowerPoint</vt:lpstr>
      <vt:lpstr>POVERTY AND INEQUALITY REDUCTION</vt:lpstr>
      <vt:lpstr>GREATER GENDER EQUALITY</vt:lpstr>
      <vt:lpstr>Presentación de PowerPoint</vt:lpstr>
      <vt:lpstr>Presentación de PowerPoint</vt:lpstr>
      <vt:lpstr>INVESTMENT BOOM</vt:lpstr>
      <vt:lpstr>Presentación de PowerPoint</vt:lpstr>
      <vt:lpstr>Presentación de PowerPoint</vt:lpstr>
      <vt:lpstr>PRODUCTIVE INVESTMENTS</vt:lpstr>
      <vt:lpstr>TRANSPORT INFRAESTRUCTURE</vt:lpstr>
      <vt:lpstr>Presentación de PowerPoint</vt:lpstr>
      <vt:lpstr>Presentación de PowerPoint</vt:lpstr>
      <vt:lpstr>Presentación de PowerPoint</vt:lpstr>
      <vt:lpstr>Presentación de PowerPoint</vt:lpstr>
      <vt:lpstr>Presentación de PowerPoint</vt:lpstr>
      <vt:lpstr>INDUSTRIAL COMPLEX "SUPREMO SUEÑO DE BOLIVAR"</vt:lpstr>
      <vt:lpstr>In 2020, Nicaragua will be a net exporter of electricity and petroleum</vt:lpstr>
      <vt:lpstr>NICASAT 1</vt:lpstr>
      <vt:lpstr>CEMEX CONSTRUCTS A NEW PLANT</vt:lpstr>
      <vt:lpstr>Presentación de PowerPoint</vt:lpstr>
      <vt:lpstr>Presentación de PowerPoint</vt:lpstr>
      <vt:lpstr>Presentación de PowerPoint</vt:lpstr>
      <vt:lpstr>Presentación de PowerPoint</vt:lpstr>
      <vt:lpstr>WHAT ARE THE EXPECTED ECONOMIC AND SOCIAL IMPACTS?</vt:lpstr>
      <vt:lpstr>THE GRAND INTEROCEANIC CANAL OF NICARAGUA: MAIN IMPACTS EXPECTED</vt:lpstr>
      <vt:lpstr>Presentación de PowerPoint</vt:lpstr>
      <vt:lpstr>DIRECT IMPACTS OF THE CANAL AND SUB PROJECTS IN THE EMPLOYMENT</vt:lpstr>
      <vt:lpstr>What DOES the Grand Interoceanic Canal / World and Regional LogisticAL Center CONSIST OF?</vt:lpstr>
      <vt:lpstr>THE GRAND INTEROCEANIC CANAL OF NICARAGUA: MULTIMODAL LOGISTIC CENTER FOR REGIONAL AND GLOBAL TRADE</vt:lpstr>
      <vt:lpstr>SELECTION PROCESS OF ROUTE</vt:lpstr>
      <vt:lpstr>Presentación de PowerPoint</vt:lpstr>
      <vt:lpstr>Presentación de PowerPoint</vt:lpstr>
      <vt:lpstr>Presentación de PowerPoint</vt:lpstr>
      <vt:lpstr>Comparison between the locks in the world</vt:lpstr>
      <vt:lpstr>Presentación de PowerPoint</vt:lpstr>
      <vt:lpstr>Presentación de PowerPoint</vt:lpstr>
      <vt:lpstr>Presentación de PowerPoint</vt:lpstr>
      <vt:lpstr>AGUA ZARCA HIDROELECTRICAL CENTRAL  10 MW</vt:lpstr>
      <vt:lpstr>Presentación de PowerPoint</vt:lpstr>
      <vt:lpstr>Presentación de PowerPoint</vt:lpstr>
      <vt:lpstr>UPCOMING TENDERS</vt:lpstr>
      <vt:lpstr>What is the LOGIC OF the grand interoceanic canal? </vt:lpstr>
      <vt:lpstr>WORLD SEABORNE TRADE</vt:lpstr>
      <vt:lpstr>Presentación de PowerPoint</vt:lpstr>
      <vt:lpstr>THE WORLD NEEDS A LARGER CANAL TRIPLE E   SHIPS DOMINATE WORLD SEABORNE TRADE </vt:lpstr>
      <vt:lpstr>LIMITATIONS OF THE PANAMA CANAL FOR LARGER VESSELS</vt:lpstr>
      <vt:lpstr>Presentación de PowerPoint</vt:lpstr>
      <vt:lpstr>Presentación de PowerPoint</vt:lpstr>
      <vt:lpstr>SOME OF THE WORLD'S LARGEST SHIPYARD</vt:lpstr>
      <vt:lpstr>WHO BUILT THE LARGEST SHIP IN THE WORLD?</vt:lpstr>
      <vt:lpstr>Dimensions and capacities of the Grand Interoceanic Canal of Nicaragua </vt:lpstr>
      <vt:lpstr>Estimating the state of demand for maritime transport in 2050</vt:lpstr>
      <vt:lpstr>THE INTEROCEANIC GRAND CANAL OF NICARAGUA: THE ROUTE FOR EXTERNAL COMMERCE</vt:lpstr>
      <vt:lpstr>CHINA: FROM SELLER TO BUYER</vt:lpstr>
      <vt:lpstr>Presentación de PowerPoint</vt:lpstr>
      <vt:lpstr>NEW PORT IN THE CARIBBEAN WILL REDUCE COSTS OF IMPORTS AND EXPORTS IN NICARAGUA</vt:lpstr>
      <vt:lpstr>Transportation and Logistic Costs</vt:lpstr>
      <vt:lpstr>Presentación de PowerPoint</vt:lpstr>
      <vt:lpstr>Presentación de PowerPoint</vt:lpstr>
      <vt:lpstr>Presentación de PowerPoint</vt:lpstr>
      <vt:lpstr>THE MASTER CONCESSION AGREEMENT AND IMPLEMENTATION FRAMEWORK WITH NICARAGUA HK INVESTMENT DEVELOPMENT COMPANY, LTD. (HKND)</vt:lpstr>
      <vt:lpstr>FEASIBILITY STUDIES</vt:lpstr>
      <vt:lpstr>From Financial Times: “Public face of $40bn project to boost China-Latin America links”</vt:lpstr>
      <vt:lpstr>Presentación de PowerPoint</vt:lpstr>
      <vt:lpstr>Presentación de PowerPoint</vt:lpstr>
      <vt:lpstr>Presentación de PowerPoint</vt:lpstr>
      <vt:lpstr>CEMEX CONSTRUCTS A NEW PLANT</vt:lpstr>
      <vt:lpstr>WHAT ARE THE CHALLENGES AND OPPORTUNITIES FOR NICARAGUA?</vt:lpstr>
      <vt:lpstr>CANAL AREA CHALLENGE</vt:lpstr>
      <vt:lpstr>Commitment to increasing the ecosystems resilience</vt:lpstr>
      <vt:lpstr>Commitment to increasing the ecosystems resilience</vt:lpstr>
      <vt:lpstr>Globally, the construction of the Grand Canal will reduce 32.5 million tons in annual CO2 emissions made by maritime trade worldwide</vt:lpstr>
      <vt:lpstr>NET POSITIVE ENVIRONMENTAL IMPACT: On the site of the Canal</vt:lpstr>
      <vt:lpstr>THE CHALLENGE OF AN ONGOING DEFORESTATION</vt:lpstr>
      <vt:lpstr>NET POSITIVE ENVIRONMENTAL IMPACT: NATIONAL LEVEL</vt:lpstr>
      <vt:lpstr>WHAT ARE THE EMPLOYEMENT AND BUSINESS OPPONTUNITIES?</vt:lpstr>
      <vt:lpstr>OPPORTUNITIES</vt:lpstr>
      <vt:lpstr>A Free Trade Zone on the Pacific coast (Rivas) </vt:lpstr>
      <vt:lpstr>Touristic Complexes</vt:lpstr>
      <vt:lpstr>Presentación de PowerPoint</vt:lpstr>
      <vt:lpstr>Requirement of building materials</vt:lpstr>
      <vt:lpstr>GREATER OPPORTUNITIES FOR INTEGRATION</vt:lpstr>
      <vt:lpstr>THE CHALLENGE OF TECHNICAL EDUCATION AND TRAINING FOR THE NEW ECONOMY</vt:lpstr>
      <vt:lpstr>The multiplier effect of the project: The greatest positive economic, social and environmental impact on the country</vt:lpstr>
      <vt:lpstr>The Grand Canal: historic opportunity for Nicaragua</vt:lpstr>
      <vt:lpstr>0</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Joel Sanchez</dc:creator>
  <cp:lastModifiedBy>Paul Oquist</cp:lastModifiedBy>
  <cp:revision>211</cp:revision>
  <cp:lastPrinted>2015-03-17T20:24:24Z</cp:lastPrinted>
  <dcterms:created xsi:type="dcterms:W3CDTF">2014-11-10T18:55:25Z</dcterms:created>
  <dcterms:modified xsi:type="dcterms:W3CDTF">2015-03-26T07:42:03Z</dcterms:modified>
</cp:coreProperties>
</file>