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8" r:id="rId7"/>
    <p:sldId id="269" r:id="rId8"/>
    <p:sldId id="270" r:id="rId9"/>
    <p:sldId id="262" r:id="rId10"/>
    <p:sldId id="271" r:id="rId11"/>
    <p:sldId id="264" r:id="rId12"/>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4A6"/>
    <a:srgbClr val="96634D"/>
    <a:srgbClr val="76586D"/>
    <a:srgbClr val="894F39"/>
    <a:srgbClr val="E0CEC3"/>
    <a:srgbClr val="884E38"/>
    <a:srgbClr val="3B2313"/>
    <a:srgbClr val="B08773"/>
    <a:srgbClr val="E1CFC4"/>
    <a:srgbClr val="3C23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90"/>
    <p:restoredTop sz="96331" autoAdjust="0"/>
  </p:normalViewPr>
  <p:slideViewPr>
    <p:cSldViewPr snapToGrid="0" snapToObjects="1">
      <p:cViewPr varScale="1">
        <p:scale>
          <a:sx n="72" d="100"/>
          <a:sy n="72" d="100"/>
        </p:scale>
        <p:origin x="29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E40688C-3C9B-439E-AD37-A324552201EC}" type="datetimeFigureOut">
              <a:rPr lang="tr-TR" smtClean="0"/>
              <a:t>02.08.2022</a:t>
            </a:fld>
            <a:endParaRPr lang="tr-TR"/>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F101472-FC9C-4E03-B326-084EFB2A982C}" type="slidenum">
              <a:rPr lang="tr-TR" smtClean="0"/>
              <a:t>‹#›</a:t>
            </a:fld>
            <a:endParaRPr lang="tr-TR"/>
          </a:p>
        </p:txBody>
      </p:sp>
    </p:spTree>
    <p:extLst>
      <p:ext uri="{BB962C8B-B14F-4D97-AF65-F5344CB8AC3E}">
        <p14:creationId xmlns:p14="http://schemas.microsoft.com/office/powerpoint/2010/main" val="392707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F101472-FC9C-4E03-B326-084EFB2A982C}" type="slidenum">
              <a:rPr lang="tr-TR" smtClean="0"/>
              <a:t>2</a:t>
            </a:fld>
            <a:endParaRPr lang="tr-TR"/>
          </a:p>
        </p:txBody>
      </p:sp>
    </p:spTree>
    <p:extLst>
      <p:ext uri="{BB962C8B-B14F-4D97-AF65-F5344CB8AC3E}">
        <p14:creationId xmlns:p14="http://schemas.microsoft.com/office/powerpoint/2010/main" val="230056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DF101472-FC9C-4E03-B326-084EFB2A982C}" type="slidenum">
              <a:rPr lang="tr-TR" smtClean="0"/>
              <a:t>6</a:t>
            </a:fld>
            <a:endParaRPr lang="tr-TR"/>
          </a:p>
        </p:txBody>
      </p:sp>
    </p:spTree>
    <p:extLst>
      <p:ext uri="{BB962C8B-B14F-4D97-AF65-F5344CB8AC3E}">
        <p14:creationId xmlns:p14="http://schemas.microsoft.com/office/powerpoint/2010/main" val="2697602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2127FD8-9B5F-7F48-B837-37528A472120}"/>
              </a:ext>
            </a:extLst>
          </p:cNvPr>
          <p:cNvSpPr txBox="1">
            <a:spLocks/>
          </p:cNvSpPr>
          <p:nvPr userDrawn="1"/>
        </p:nvSpPr>
        <p:spPr>
          <a:xfrm>
            <a:off x="1706661" y="1402898"/>
            <a:ext cx="6425724" cy="637396"/>
          </a:xfrm>
          <a:prstGeom prst="rect">
            <a:avLst/>
          </a:prstGeom>
        </p:spPr>
        <p:txBody>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tr-TR" sz="2100" b="1" dirty="0">
                <a:solidFill>
                  <a:srgbClr val="96634D"/>
                </a:solidFill>
                <a:latin typeface="Arial" panose="020B0604020202020204" pitchFamily="34" charset="0"/>
                <a:cs typeface="Arial" panose="020B0604020202020204" pitchFamily="34" charset="0"/>
              </a:rPr>
              <a:t>GÜNCEL VERİLER</a:t>
            </a:r>
          </a:p>
        </p:txBody>
      </p:sp>
      <p:sp>
        <p:nvSpPr>
          <p:cNvPr id="26" name="Title 7">
            <a:extLst>
              <a:ext uri="{FF2B5EF4-FFF2-40B4-BE49-F238E27FC236}">
                <a16:creationId xmlns:a16="http://schemas.microsoft.com/office/drawing/2014/main" id="{ACA1B7E9-CD4D-0849-90E0-DE2F692C3FF2}"/>
              </a:ext>
            </a:extLst>
          </p:cNvPr>
          <p:cNvSpPr txBox="1">
            <a:spLocks/>
          </p:cNvSpPr>
          <p:nvPr userDrawn="1"/>
        </p:nvSpPr>
        <p:spPr>
          <a:xfrm>
            <a:off x="1751486" y="4649544"/>
            <a:ext cx="6425724" cy="652704"/>
          </a:xfrm>
          <a:prstGeom prst="rect">
            <a:avLst/>
          </a:prstGeom>
        </p:spPr>
        <p:txBody>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tr-TR" sz="2100" b="1" dirty="0">
                <a:solidFill>
                  <a:srgbClr val="96634D"/>
                </a:solidFill>
                <a:latin typeface="Arial" panose="020B0604020202020204" pitchFamily="34" charset="0"/>
                <a:cs typeface="Arial" panose="020B0604020202020204" pitchFamily="34" charset="0"/>
              </a:rPr>
              <a:t>MAKROEKONOMİK</a:t>
            </a:r>
          </a:p>
          <a:p>
            <a:r>
              <a:rPr lang="tr-TR" sz="2100" b="1" dirty="0">
                <a:solidFill>
                  <a:srgbClr val="96634D"/>
                </a:solidFill>
                <a:latin typeface="Arial" panose="020B0604020202020204" pitchFamily="34" charset="0"/>
                <a:cs typeface="Arial" panose="020B0604020202020204" pitchFamily="34" charset="0"/>
              </a:rPr>
              <a:t>GÖSTERGELER VE TAHMİNLER</a:t>
            </a:r>
          </a:p>
        </p:txBody>
      </p:sp>
      <p:sp>
        <p:nvSpPr>
          <p:cNvPr id="16" name="Rectangle 15">
            <a:extLst>
              <a:ext uri="{FF2B5EF4-FFF2-40B4-BE49-F238E27FC236}">
                <a16:creationId xmlns:a16="http://schemas.microsoft.com/office/drawing/2014/main" id="{DE5ABBEC-E3D1-8B45-886A-43113B0BEF3C}"/>
              </a:ext>
            </a:extLst>
          </p:cNvPr>
          <p:cNvSpPr/>
          <p:nvPr userDrawn="1"/>
        </p:nvSpPr>
        <p:spPr>
          <a:xfrm>
            <a:off x="1819175" y="1029209"/>
            <a:ext cx="1915917" cy="105878"/>
          </a:xfrm>
          <a:prstGeom prst="rect">
            <a:avLst/>
          </a:prstGeom>
          <a:solidFill>
            <a:srgbClr val="3C2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7" name="Rectangle 16">
            <a:extLst>
              <a:ext uri="{FF2B5EF4-FFF2-40B4-BE49-F238E27FC236}">
                <a16:creationId xmlns:a16="http://schemas.microsoft.com/office/drawing/2014/main" id="{1D29D25A-DE2D-2E4C-A8AD-F8AD5FE81FD2}"/>
              </a:ext>
            </a:extLst>
          </p:cNvPr>
          <p:cNvSpPr/>
          <p:nvPr userDrawn="1"/>
        </p:nvSpPr>
        <p:spPr>
          <a:xfrm>
            <a:off x="3735093" y="1029209"/>
            <a:ext cx="1931660" cy="105878"/>
          </a:xfrm>
          <a:prstGeom prst="rect">
            <a:avLst/>
          </a:prstGeom>
          <a:solidFill>
            <a:srgbClr val="894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8" name="Rectangle 17">
            <a:extLst>
              <a:ext uri="{FF2B5EF4-FFF2-40B4-BE49-F238E27FC236}">
                <a16:creationId xmlns:a16="http://schemas.microsoft.com/office/drawing/2014/main" id="{D11BEAA4-1BD1-F24A-A206-FFDB8DF6D409}"/>
              </a:ext>
            </a:extLst>
          </p:cNvPr>
          <p:cNvSpPr/>
          <p:nvPr userDrawn="1"/>
        </p:nvSpPr>
        <p:spPr>
          <a:xfrm>
            <a:off x="5666752" y="1029209"/>
            <a:ext cx="1892619" cy="105878"/>
          </a:xfrm>
          <a:prstGeom prst="rect">
            <a:avLst/>
          </a:prstGeom>
          <a:solidFill>
            <a:srgbClr val="E1C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0" name="Rectangle 19">
            <a:extLst>
              <a:ext uri="{FF2B5EF4-FFF2-40B4-BE49-F238E27FC236}">
                <a16:creationId xmlns:a16="http://schemas.microsoft.com/office/drawing/2014/main" id="{86DAAF15-852A-0347-94CE-EC4A98876324}"/>
              </a:ext>
            </a:extLst>
          </p:cNvPr>
          <p:cNvSpPr/>
          <p:nvPr userDrawn="1"/>
        </p:nvSpPr>
        <p:spPr>
          <a:xfrm>
            <a:off x="1819175" y="10425566"/>
            <a:ext cx="1915917" cy="266247"/>
          </a:xfrm>
          <a:prstGeom prst="rect">
            <a:avLst/>
          </a:prstGeom>
          <a:solidFill>
            <a:srgbClr val="3B2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1" name="Rectangle 20">
            <a:extLst>
              <a:ext uri="{FF2B5EF4-FFF2-40B4-BE49-F238E27FC236}">
                <a16:creationId xmlns:a16="http://schemas.microsoft.com/office/drawing/2014/main" id="{2CE2B12B-B5D2-9245-A4C5-AB4F1205EBED}"/>
              </a:ext>
            </a:extLst>
          </p:cNvPr>
          <p:cNvSpPr/>
          <p:nvPr userDrawn="1"/>
        </p:nvSpPr>
        <p:spPr>
          <a:xfrm>
            <a:off x="3735093" y="10425566"/>
            <a:ext cx="1931660" cy="266247"/>
          </a:xfrm>
          <a:prstGeom prst="rect">
            <a:avLst/>
          </a:prstGeom>
          <a:solidFill>
            <a:srgbClr val="884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2" name="Rectangle 21">
            <a:extLst>
              <a:ext uri="{FF2B5EF4-FFF2-40B4-BE49-F238E27FC236}">
                <a16:creationId xmlns:a16="http://schemas.microsoft.com/office/drawing/2014/main" id="{2BBE7C78-2D47-C443-B84C-972DFF094D90}"/>
              </a:ext>
            </a:extLst>
          </p:cNvPr>
          <p:cNvSpPr/>
          <p:nvPr userDrawn="1"/>
        </p:nvSpPr>
        <p:spPr>
          <a:xfrm>
            <a:off x="5666752" y="10425566"/>
            <a:ext cx="1892619" cy="266247"/>
          </a:xfrm>
          <a:prstGeom prst="rect">
            <a:avLst/>
          </a:prstGeom>
          <a:solidFill>
            <a:srgbClr val="E0C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3" name="Rectangle 22">
            <a:extLst>
              <a:ext uri="{FF2B5EF4-FFF2-40B4-BE49-F238E27FC236}">
                <a16:creationId xmlns:a16="http://schemas.microsoft.com/office/drawing/2014/main" id="{7BDA82C5-3E84-6248-BEB5-96B894C903CB}"/>
              </a:ext>
            </a:extLst>
          </p:cNvPr>
          <p:cNvSpPr/>
          <p:nvPr userDrawn="1"/>
        </p:nvSpPr>
        <p:spPr>
          <a:xfrm>
            <a:off x="3162760" y="0"/>
            <a:ext cx="1234154" cy="518550"/>
          </a:xfrm>
          <a:prstGeom prst="rect">
            <a:avLst/>
          </a:prstGeom>
          <a:solidFill>
            <a:srgbClr val="894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24" name="Picture 23" descr="Logo&#10;&#10;Description automatically generated">
            <a:extLst>
              <a:ext uri="{FF2B5EF4-FFF2-40B4-BE49-F238E27FC236}">
                <a16:creationId xmlns:a16="http://schemas.microsoft.com/office/drawing/2014/main" id="{CFC0900F-9438-1040-89AF-520FC7F86546}"/>
              </a:ext>
            </a:extLst>
          </p:cNvPr>
          <p:cNvPicPr>
            <a:picLocks noChangeAspect="1"/>
          </p:cNvPicPr>
          <p:nvPr userDrawn="1"/>
        </p:nvPicPr>
        <p:blipFill>
          <a:blip r:embed="rId2"/>
          <a:stretch>
            <a:fillRect/>
          </a:stretch>
        </p:blipFill>
        <p:spPr>
          <a:xfrm>
            <a:off x="3208566" y="0"/>
            <a:ext cx="1142541" cy="518551"/>
          </a:xfrm>
          <a:prstGeom prst="rect">
            <a:avLst/>
          </a:prstGeom>
        </p:spPr>
      </p:pic>
      <p:cxnSp>
        <p:nvCxnSpPr>
          <p:cNvPr id="25" name="Straight Connector 24">
            <a:extLst>
              <a:ext uri="{FF2B5EF4-FFF2-40B4-BE49-F238E27FC236}">
                <a16:creationId xmlns:a16="http://schemas.microsoft.com/office/drawing/2014/main" id="{DC8F4A3F-E0FE-1D40-A790-AADA0E7AB455}"/>
              </a:ext>
            </a:extLst>
          </p:cNvPr>
          <p:cNvCxnSpPr>
            <a:cxnSpLocks/>
          </p:cNvCxnSpPr>
          <p:nvPr userDrawn="1"/>
        </p:nvCxnSpPr>
        <p:spPr>
          <a:xfrm>
            <a:off x="1391663" y="1087395"/>
            <a:ext cx="0" cy="9434383"/>
          </a:xfrm>
          <a:prstGeom prst="line">
            <a:avLst/>
          </a:prstGeom>
          <a:ln w="9525">
            <a:solidFill>
              <a:srgbClr val="96634D"/>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E3CE7A21-F166-E04D-A965-A798F692CA91}"/>
              </a:ext>
            </a:extLst>
          </p:cNvPr>
          <p:cNvGrpSpPr/>
          <p:nvPr userDrawn="1"/>
        </p:nvGrpSpPr>
        <p:grpSpPr>
          <a:xfrm>
            <a:off x="1819175" y="5441063"/>
            <a:ext cx="4915112" cy="4221541"/>
            <a:chOff x="1819175" y="5804586"/>
            <a:chExt cx="4915112" cy="4221541"/>
          </a:xfrm>
        </p:grpSpPr>
        <p:cxnSp>
          <p:nvCxnSpPr>
            <p:cNvPr id="29" name="Straight Connector 28">
              <a:extLst>
                <a:ext uri="{FF2B5EF4-FFF2-40B4-BE49-F238E27FC236}">
                  <a16:creationId xmlns:a16="http://schemas.microsoft.com/office/drawing/2014/main" id="{801C0ACF-A9FC-A545-B210-D10C46BC1A26}"/>
                </a:ext>
              </a:extLst>
            </p:cNvPr>
            <p:cNvCxnSpPr/>
            <p:nvPr userDrawn="1"/>
          </p:nvCxnSpPr>
          <p:spPr>
            <a:xfrm>
              <a:off x="2990626" y="5804586"/>
              <a:ext cx="0" cy="4221541"/>
            </a:xfrm>
            <a:prstGeom prst="line">
              <a:avLst/>
            </a:prstGeom>
            <a:ln w="9525">
              <a:solidFill>
                <a:srgbClr val="96634D"/>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F88720B-C109-534F-8CA7-DF01A23CDF0D}"/>
                </a:ext>
              </a:extLst>
            </p:cNvPr>
            <p:cNvCxnSpPr/>
            <p:nvPr userDrawn="1"/>
          </p:nvCxnSpPr>
          <p:spPr>
            <a:xfrm>
              <a:off x="4208044" y="5804586"/>
              <a:ext cx="0" cy="4221541"/>
            </a:xfrm>
            <a:prstGeom prst="line">
              <a:avLst/>
            </a:prstGeom>
            <a:ln w="9525">
              <a:solidFill>
                <a:srgbClr val="96634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429F39-C811-E543-AD68-F0018D473B1B}"/>
                </a:ext>
              </a:extLst>
            </p:cNvPr>
            <p:cNvCxnSpPr/>
            <p:nvPr userDrawn="1"/>
          </p:nvCxnSpPr>
          <p:spPr>
            <a:xfrm>
              <a:off x="5059691" y="5804586"/>
              <a:ext cx="0" cy="4221541"/>
            </a:xfrm>
            <a:prstGeom prst="line">
              <a:avLst/>
            </a:prstGeom>
            <a:ln w="9525">
              <a:solidFill>
                <a:srgbClr val="96634D"/>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3581D04-D7D9-3740-BC6E-5FE09CA0CC87}"/>
                </a:ext>
              </a:extLst>
            </p:cNvPr>
            <p:cNvCxnSpPr/>
            <p:nvPr userDrawn="1"/>
          </p:nvCxnSpPr>
          <p:spPr>
            <a:xfrm>
              <a:off x="5868308" y="5804586"/>
              <a:ext cx="0" cy="4221541"/>
            </a:xfrm>
            <a:prstGeom prst="line">
              <a:avLst/>
            </a:prstGeom>
            <a:ln w="9525">
              <a:solidFill>
                <a:srgbClr val="96634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F0259EC-FE32-D946-85BB-BF2E67DDEDEB}"/>
                </a:ext>
              </a:extLst>
            </p:cNvPr>
            <p:cNvCxnSpPr>
              <a:cxnSpLocks/>
            </p:cNvCxnSpPr>
            <p:nvPr userDrawn="1"/>
          </p:nvCxnSpPr>
          <p:spPr>
            <a:xfrm>
              <a:off x="1819175" y="6112136"/>
              <a:ext cx="4915112" cy="0"/>
            </a:xfrm>
            <a:prstGeom prst="line">
              <a:avLst/>
            </a:prstGeom>
            <a:ln w="9525">
              <a:solidFill>
                <a:srgbClr val="96634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EA4E0C4-0B93-F04C-AE88-D7D6E6E14AA0}"/>
                </a:ext>
              </a:extLst>
            </p:cNvPr>
            <p:cNvCxnSpPr>
              <a:cxnSpLocks/>
            </p:cNvCxnSpPr>
            <p:nvPr userDrawn="1"/>
          </p:nvCxnSpPr>
          <p:spPr>
            <a:xfrm>
              <a:off x="1819175" y="6565750"/>
              <a:ext cx="4915112" cy="0"/>
            </a:xfrm>
            <a:prstGeom prst="line">
              <a:avLst/>
            </a:prstGeom>
            <a:ln w="9525">
              <a:solidFill>
                <a:srgbClr val="96634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E810AA9-A441-0743-A0F9-C59EB2EAAEB4}"/>
                </a:ext>
              </a:extLst>
            </p:cNvPr>
            <p:cNvCxnSpPr>
              <a:cxnSpLocks/>
            </p:cNvCxnSpPr>
            <p:nvPr userDrawn="1"/>
          </p:nvCxnSpPr>
          <p:spPr>
            <a:xfrm>
              <a:off x="1819175" y="6922545"/>
              <a:ext cx="4915112" cy="0"/>
            </a:xfrm>
            <a:prstGeom prst="line">
              <a:avLst/>
            </a:prstGeom>
            <a:ln w="9525">
              <a:solidFill>
                <a:srgbClr val="96634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B39406D-CF8E-5444-BC8F-B9919B4F988F}"/>
                </a:ext>
              </a:extLst>
            </p:cNvPr>
            <p:cNvCxnSpPr>
              <a:cxnSpLocks/>
            </p:cNvCxnSpPr>
            <p:nvPr userDrawn="1"/>
          </p:nvCxnSpPr>
          <p:spPr>
            <a:xfrm>
              <a:off x="1819175" y="7279340"/>
              <a:ext cx="4915112" cy="0"/>
            </a:xfrm>
            <a:prstGeom prst="line">
              <a:avLst/>
            </a:prstGeom>
            <a:ln w="9525">
              <a:solidFill>
                <a:srgbClr val="96634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2553DC9-BAA2-1042-B47D-A661BEBE71D7}"/>
                </a:ext>
              </a:extLst>
            </p:cNvPr>
            <p:cNvCxnSpPr>
              <a:cxnSpLocks/>
            </p:cNvCxnSpPr>
            <p:nvPr userDrawn="1"/>
          </p:nvCxnSpPr>
          <p:spPr>
            <a:xfrm>
              <a:off x="1819175" y="7657651"/>
              <a:ext cx="4915112" cy="0"/>
            </a:xfrm>
            <a:prstGeom prst="line">
              <a:avLst/>
            </a:prstGeom>
            <a:ln w="9525">
              <a:solidFill>
                <a:srgbClr val="96634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D1ABE8A-4661-CF42-B329-1726E226D68D}"/>
                </a:ext>
              </a:extLst>
            </p:cNvPr>
            <p:cNvCxnSpPr>
              <a:cxnSpLocks/>
            </p:cNvCxnSpPr>
            <p:nvPr userDrawn="1"/>
          </p:nvCxnSpPr>
          <p:spPr>
            <a:xfrm>
              <a:off x="1819175" y="8046719"/>
              <a:ext cx="4915112" cy="0"/>
            </a:xfrm>
            <a:prstGeom prst="line">
              <a:avLst/>
            </a:prstGeom>
            <a:ln w="9525">
              <a:solidFill>
                <a:srgbClr val="96634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F98B1BF-3A99-E642-B847-38D1526E2A9B}"/>
                </a:ext>
              </a:extLst>
            </p:cNvPr>
            <p:cNvCxnSpPr>
              <a:cxnSpLocks/>
            </p:cNvCxnSpPr>
            <p:nvPr userDrawn="1"/>
          </p:nvCxnSpPr>
          <p:spPr>
            <a:xfrm>
              <a:off x="1819175" y="8425030"/>
              <a:ext cx="4915112" cy="0"/>
            </a:xfrm>
            <a:prstGeom prst="line">
              <a:avLst/>
            </a:prstGeom>
            <a:ln w="9525">
              <a:solidFill>
                <a:srgbClr val="96634D"/>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A868A37-FCFE-FC4A-8C54-6F4338BC97DD}"/>
                </a:ext>
              </a:extLst>
            </p:cNvPr>
            <p:cNvCxnSpPr>
              <a:cxnSpLocks/>
            </p:cNvCxnSpPr>
            <p:nvPr userDrawn="1"/>
          </p:nvCxnSpPr>
          <p:spPr>
            <a:xfrm>
              <a:off x="1819175" y="8867887"/>
              <a:ext cx="4915112" cy="0"/>
            </a:xfrm>
            <a:prstGeom prst="line">
              <a:avLst/>
            </a:prstGeom>
            <a:ln w="9525">
              <a:solidFill>
                <a:srgbClr val="96634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E1A94F2-5C36-3A44-9339-080733DC4D63}"/>
                </a:ext>
              </a:extLst>
            </p:cNvPr>
            <p:cNvCxnSpPr>
              <a:cxnSpLocks/>
            </p:cNvCxnSpPr>
            <p:nvPr userDrawn="1"/>
          </p:nvCxnSpPr>
          <p:spPr>
            <a:xfrm>
              <a:off x="1819175" y="9310743"/>
              <a:ext cx="4915112" cy="0"/>
            </a:xfrm>
            <a:prstGeom prst="line">
              <a:avLst/>
            </a:prstGeom>
            <a:ln w="9525">
              <a:solidFill>
                <a:srgbClr val="96634D"/>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7BE79E-20D1-5A49-8410-0D2379B91BC9}"/>
                </a:ext>
              </a:extLst>
            </p:cNvPr>
            <p:cNvCxnSpPr>
              <a:cxnSpLocks/>
            </p:cNvCxnSpPr>
            <p:nvPr userDrawn="1"/>
          </p:nvCxnSpPr>
          <p:spPr>
            <a:xfrm>
              <a:off x="1819175" y="9662604"/>
              <a:ext cx="4915112" cy="0"/>
            </a:xfrm>
            <a:prstGeom prst="line">
              <a:avLst/>
            </a:prstGeom>
            <a:ln w="9525">
              <a:solidFill>
                <a:srgbClr val="9663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7EE550B-DAD1-7748-91BF-A0C58C049782}"/>
                </a:ext>
              </a:extLst>
            </p:cNvPr>
            <p:cNvCxnSpPr>
              <a:cxnSpLocks/>
            </p:cNvCxnSpPr>
            <p:nvPr userDrawn="1"/>
          </p:nvCxnSpPr>
          <p:spPr>
            <a:xfrm>
              <a:off x="1819175" y="10026127"/>
              <a:ext cx="4915112" cy="0"/>
            </a:xfrm>
            <a:prstGeom prst="line">
              <a:avLst/>
            </a:prstGeom>
            <a:ln w="9525">
              <a:solidFill>
                <a:srgbClr val="96634D"/>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F8157F98-50F6-FE4B-866D-F76B3ACCFDCF}"/>
              </a:ext>
            </a:extLst>
          </p:cNvPr>
          <p:cNvSpPr/>
          <p:nvPr userDrawn="1"/>
        </p:nvSpPr>
        <p:spPr>
          <a:xfrm>
            <a:off x="0" y="10425566"/>
            <a:ext cx="1819175" cy="266247"/>
          </a:xfrm>
          <a:prstGeom prst="rect">
            <a:avLst/>
          </a:prstGeom>
          <a:solidFill>
            <a:srgbClr val="B0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5" name="Rectangle 14">
            <a:extLst>
              <a:ext uri="{FF2B5EF4-FFF2-40B4-BE49-F238E27FC236}">
                <a16:creationId xmlns:a16="http://schemas.microsoft.com/office/drawing/2014/main" id="{5FED4A29-E603-BF45-9AEA-FEA012B6E301}"/>
              </a:ext>
            </a:extLst>
          </p:cNvPr>
          <p:cNvSpPr/>
          <p:nvPr userDrawn="1"/>
        </p:nvSpPr>
        <p:spPr>
          <a:xfrm>
            <a:off x="0" y="1029209"/>
            <a:ext cx="1819175" cy="105878"/>
          </a:xfrm>
          <a:prstGeom prst="rect">
            <a:avLst/>
          </a:prstGeom>
          <a:solidFill>
            <a:srgbClr val="B0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pic>
        <p:nvPicPr>
          <p:cNvPr id="54" name="Picture 53" descr="Icon&#10;&#10;Description automatically generated">
            <a:extLst>
              <a:ext uri="{FF2B5EF4-FFF2-40B4-BE49-F238E27FC236}">
                <a16:creationId xmlns:a16="http://schemas.microsoft.com/office/drawing/2014/main" id="{90CC150A-A10F-F24D-9259-CD67C863DF40}"/>
              </a:ext>
            </a:extLst>
          </p:cNvPr>
          <p:cNvPicPr>
            <a:picLocks noChangeAspect="1"/>
          </p:cNvPicPr>
          <p:nvPr userDrawn="1"/>
        </p:nvPicPr>
        <p:blipFill>
          <a:blip r:embed="rId3"/>
          <a:stretch>
            <a:fillRect/>
          </a:stretch>
        </p:blipFill>
        <p:spPr>
          <a:xfrm>
            <a:off x="275202" y="1549876"/>
            <a:ext cx="849307" cy="849307"/>
          </a:xfrm>
          <a:prstGeom prst="rect">
            <a:avLst/>
          </a:prstGeom>
        </p:spPr>
      </p:pic>
    </p:spTree>
    <p:extLst>
      <p:ext uri="{BB962C8B-B14F-4D97-AF65-F5344CB8AC3E}">
        <p14:creationId xmlns:p14="http://schemas.microsoft.com/office/powerpoint/2010/main" val="221354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7E3C86A0-8AED-EE47-8502-AD6E73FF05C5}"/>
              </a:ext>
            </a:extLst>
          </p:cNvPr>
          <p:cNvSpPr/>
          <p:nvPr userDrawn="1"/>
        </p:nvSpPr>
        <p:spPr>
          <a:xfrm>
            <a:off x="1819175" y="1029209"/>
            <a:ext cx="1915917" cy="105878"/>
          </a:xfrm>
          <a:prstGeom prst="rect">
            <a:avLst/>
          </a:prstGeom>
          <a:solidFill>
            <a:srgbClr val="3C2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40" name="Rectangle 139">
            <a:extLst>
              <a:ext uri="{FF2B5EF4-FFF2-40B4-BE49-F238E27FC236}">
                <a16:creationId xmlns:a16="http://schemas.microsoft.com/office/drawing/2014/main" id="{E91D1915-0B78-2646-B8D0-82A4D24AD128}"/>
              </a:ext>
            </a:extLst>
          </p:cNvPr>
          <p:cNvSpPr/>
          <p:nvPr userDrawn="1"/>
        </p:nvSpPr>
        <p:spPr>
          <a:xfrm>
            <a:off x="3735093" y="1029209"/>
            <a:ext cx="1931660" cy="105878"/>
          </a:xfrm>
          <a:prstGeom prst="rect">
            <a:avLst/>
          </a:prstGeom>
          <a:solidFill>
            <a:srgbClr val="894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41" name="Rectangle 140">
            <a:extLst>
              <a:ext uri="{FF2B5EF4-FFF2-40B4-BE49-F238E27FC236}">
                <a16:creationId xmlns:a16="http://schemas.microsoft.com/office/drawing/2014/main" id="{8EF2043E-FE3D-244D-908F-FAD9B03918D0}"/>
              </a:ext>
            </a:extLst>
          </p:cNvPr>
          <p:cNvSpPr/>
          <p:nvPr userDrawn="1"/>
        </p:nvSpPr>
        <p:spPr>
          <a:xfrm>
            <a:off x="5666752" y="1029209"/>
            <a:ext cx="1892619" cy="105878"/>
          </a:xfrm>
          <a:prstGeom prst="rect">
            <a:avLst/>
          </a:prstGeom>
          <a:solidFill>
            <a:srgbClr val="E1C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42" name="Rectangle 141">
            <a:extLst>
              <a:ext uri="{FF2B5EF4-FFF2-40B4-BE49-F238E27FC236}">
                <a16:creationId xmlns:a16="http://schemas.microsoft.com/office/drawing/2014/main" id="{F09B4545-7876-2C46-B4C8-CA9AB5C08A28}"/>
              </a:ext>
            </a:extLst>
          </p:cNvPr>
          <p:cNvSpPr/>
          <p:nvPr userDrawn="1"/>
        </p:nvSpPr>
        <p:spPr>
          <a:xfrm>
            <a:off x="1819175" y="10425566"/>
            <a:ext cx="1915917" cy="266247"/>
          </a:xfrm>
          <a:prstGeom prst="rect">
            <a:avLst/>
          </a:prstGeom>
          <a:solidFill>
            <a:srgbClr val="3B2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43" name="Rectangle 142">
            <a:extLst>
              <a:ext uri="{FF2B5EF4-FFF2-40B4-BE49-F238E27FC236}">
                <a16:creationId xmlns:a16="http://schemas.microsoft.com/office/drawing/2014/main" id="{80315E2C-90A9-7C4B-B0F4-75B3C6CB9579}"/>
              </a:ext>
            </a:extLst>
          </p:cNvPr>
          <p:cNvSpPr/>
          <p:nvPr userDrawn="1"/>
        </p:nvSpPr>
        <p:spPr>
          <a:xfrm>
            <a:off x="3735093" y="10425566"/>
            <a:ext cx="1931660" cy="266247"/>
          </a:xfrm>
          <a:prstGeom prst="rect">
            <a:avLst/>
          </a:prstGeom>
          <a:solidFill>
            <a:srgbClr val="884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44" name="Rectangle 143">
            <a:extLst>
              <a:ext uri="{FF2B5EF4-FFF2-40B4-BE49-F238E27FC236}">
                <a16:creationId xmlns:a16="http://schemas.microsoft.com/office/drawing/2014/main" id="{BFDB70B8-5113-2143-A679-5FF79A85A00A}"/>
              </a:ext>
            </a:extLst>
          </p:cNvPr>
          <p:cNvSpPr/>
          <p:nvPr userDrawn="1"/>
        </p:nvSpPr>
        <p:spPr>
          <a:xfrm>
            <a:off x="5666752" y="10425566"/>
            <a:ext cx="1892619" cy="266247"/>
          </a:xfrm>
          <a:prstGeom prst="rect">
            <a:avLst/>
          </a:prstGeom>
          <a:solidFill>
            <a:srgbClr val="E0C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45" name="Rectangle 144">
            <a:extLst>
              <a:ext uri="{FF2B5EF4-FFF2-40B4-BE49-F238E27FC236}">
                <a16:creationId xmlns:a16="http://schemas.microsoft.com/office/drawing/2014/main" id="{21DE170F-75D3-3D49-BDD4-198BC927E92D}"/>
              </a:ext>
            </a:extLst>
          </p:cNvPr>
          <p:cNvSpPr/>
          <p:nvPr userDrawn="1"/>
        </p:nvSpPr>
        <p:spPr>
          <a:xfrm>
            <a:off x="3162760" y="0"/>
            <a:ext cx="1234154" cy="518550"/>
          </a:xfrm>
          <a:prstGeom prst="rect">
            <a:avLst/>
          </a:prstGeom>
          <a:solidFill>
            <a:srgbClr val="894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146" name="Picture 145" descr="Logo&#10;&#10;Description automatically generated">
            <a:extLst>
              <a:ext uri="{FF2B5EF4-FFF2-40B4-BE49-F238E27FC236}">
                <a16:creationId xmlns:a16="http://schemas.microsoft.com/office/drawing/2014/main" id="{0865A112-C444-DF44-B499-55BBDAEF9AF4}"/>
              </a:ext>
            </a:extLst>
          </p:cNvPr>
          <p:cNvPicPr>
            <a:picLocks noChangeAspect="1"/>
          </p:cNvPicPr>
          <p:nvPr userDrawn="1"/>
        </p:nvPicPr>
        <p:blipFill>
          <a:blip r:embed="rId2"/>
          <a:stretch>
            <a:fillRect/>
          </a:stretch>
        </p:blipFill>
        <p:spPr>
          <a:xfrm>
            <a:off x="3208566" y="0"/>
            <a:ext cx="1142541" cy="518551"/>
          </a:xfrm>
          <a:prstGeom prst="rect">
            <a:avLst/>
          </a:prstGeom>
        </p:spPr>
      </p:pic>
      <p:cxnSp>
        <p:nvCxnSpPr>
          <p:cNvPr id="147" name="Straight Connector 146">
            <a:extLst>
              <a:ext uri="{FF2B5EF4-FFF2-40B4-BE49-F238E27FC236}">
                <a16:creationId xmlns:a16="http://schemas.microsoft.com/office/drawing/2014/main" id="{E6E8C87B-7DD4-EA46-86E4-62B5F2BAC0CA}"/>
              </a:ext>
            </a:extLst>
          </p:cNvPr>
          <p:cNvCxnSpPr>
            <a:cxnSpLocks/>
          </p:cNvCxnSpPr>
          <p:nvPr userDrawn="1"/>
        </p:nvCxnSpPr>
        <p:spPr>
          <a:xfrm>
            <a:off x="1391663" y="1087395"/>
            <a:ext cx="0" cy="9434383"/>
          </a:xfrm>
          <a:prstGeom prst="line">
            <a:avLst/>
          </a:prstGeom>
          <a:ln w="9525">
            <a:solidFill>
              <a:srgbClr val="96634D"/>
            </a:solidFill>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91A3C3B8-53C6-FB4F-90E9-6876224F5318}"/>
              </a:ext>
            </a:extLst>
          </p:cNvPr>
          <p:cNvSpPr/>
          <p:nvPr userDrawn="1"/>
        </p:nvSpPr>
        <p:spPr>
          <a:xfrm>
            <a:off x="0" y="10425566"/>
            <a:ext cx="1819175" cy="266247"/>
          </a:xfrm>
          <a:prstGeom prst="rect">
            <a:avLst/>
          </a:prstGeom>
          <a:solidFill>
            <a:srgbClr val="B0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49" name="Rectangle 148">
            <a:extLst>
              <a:ext uri="{FF2B5EF4-FFF2-40B4-BE49-F238E27FC236}">
                <a16:creationId xmlns:a16="http://schemas.microsoft.com/office/drawing/2014/main" id="{AC565385-5D82-8D44-9A2B-DC8DD2C20822}"/>
              </a:ext>
            </a:extLst>
          </p:cNvPr>
          <p:cNvSpPr/>
          <p:nvPr userDrawn="1"/>
        </p:nvSpPr>
        <p:spPr>
          <a:xfrm>
            <a:off x="0" y="1029209"/>
            <a:ext cx="1819175" cy="105878"/>
          </a:xfrm>
          <a:prstGeom prst="rect">
            <a:avLst/>
          </a:prstGeom>
          <a:solidFill>
            <a:srgbClr val="B0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pic>
        <p:nvPicPr>
          <p:cNvPr id="150" name="Picture 149" descr="Icon&#10;&#10;Description automatically generated">
            <a:extLst>
              <a:ext uri="{FF2B5EF4-FFF2-40B4-BE49-F238E27FC236}">
                <a16:creationId xmlns:a16="http://schemas.microsoft.com/office/drawing/2014/main" id="{C46CCEEF-5F90-E140-9F95-DEA2DB837CE3}"/>
              </a:ext>
            </a:extLst>
          </p:cNvPr>
          <p:cNvPicPr>
            <a:picLocks noChangeAspect="1"/>
          </p:cNvPicPr>
          <p:nvPr userDrawn="1"/>
        </p:nvPicPr>
        <p:blipFill>
          <a:blip r:embed="rId3"/>
          <a:stretch>
            <a:fillRect/>
          </a:stretch>
        </p:blipFill>
        <p:spPr>
          <a:xfrm>
            <a:off x="275202" y="1549876"/>
            <a:ext cx="849307" cy="849307"/>
          </a:xfrm>
          <a:prstGeom prst="rect">
            <a:avLst/>
          </a:prstGeom>
        </p:spPr>
      </p:pic>
    </p:spTree>
    <p:extLst>
      <p:ext uri="{BB962C8B-B14F-4D97-AF65-F5344CB8AC3E}">
        <p14:creationId xmlns:p14="http://schemas.microsoft.com/office/powerpoint/2010/main" val="126273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B6F22B90-4076-3D40-944C-CEC084AE9366}"/>
              </a:ext>
            </a:extLst>
          </p:cNvPr>
          <p:cNvSpPr/>
          <p:nvPr userDrawn="1"/>
        </p:nvSpPr>
        <p:spPr>
          <a:xfrm>
            <a:off x="1819175" y="1029209"/>
            <a:ext cx="1915917" cy="105878"/>
          </a:xfrm>
          <a:prstGeom prst="rect">
            <a:avLst/>
          </a:prstGeom>
          <a:solidFill>
            <a:srgbClr val="3C2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03" name="Rectangle 102">
            <a:extLst>
              <a:ext uri="{FF2B5EF4-FFF2-40B4-BE49-F238E27FC236}">
                <a16:creationId xmlns:a16="http://schemas.microsoft.com/office/drawing/2014/main" id="{A9B0F0DB-10B9-244F-8988-7A772367120B}"/>
              </a:ext>
            </a:extLst>
          </p:cNvPr>
          <p:cNvSpPr/>
          <p:nvPr userDrawn="1"/>
        </p:nvSpPr>
        <p:spPr>
          <a:xfrm>
            <a:off x="3735093" y="1029209"/>
            <a:ext cx="1931660" cy="105878"/>
          </a:xfrm>
          <a:prstGeom prst="rect">
            <a:avLst/>
          </a:prstGeom>
          <a:solidFill>
            <a:srgbClr val="894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04" name="Rectangle 103">
            <a:extLst>
              <a:ext uri="{FF2B5EF4-FFF2-40B4-BE49-F238E27FC236}">
                <a16:creationId xmlns:a16="http://schemas.microsoft.com/office/drawing/2014/main" id="{36A3E293-972D-D943-BF70-38D9A04F6710}"/>
              </a:ext>
            </a:extLst>
          </p:cNvPr>
          <p:cNvSpPr/>
          <p:nvPr userDrawn="1"/>
        </p:nvSpPr>
        <p:spPr>
          <a:xfrm>
            <a:off x="5666752" y="1029209"/>
            <a:ext cx="1892619" cy="105878"/>
          </a:xfrm>
          <a:prstGeom prst="rect">
            <a:avLst/>
          </a:prstGeom>
          <a:solidFill>
            <a:srgbClr val="E1C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05" name="Rectangle 104">
            <a:extLst>
              <a:ext uri="{FF2B5EF4-FFF2-40B4-BE49-F238E27FC236}">
                <a16:creationId xmlns:a16="http://schemas.microsoft.com/office/drawing/2014/main" id="{C032BE09-8ADB-D742-B5E0-29D19A7A5B1E}"/>
              </a:ext>
            </a:extLst>
          </p:cNvPr>
          <p:cNvSpPr/>
          <p:nvPr userDrawn="1"/>
        </p:nvSpPr>
        <p:spPr>
          <a:xfrm>
            <a:off x="1819175" y="10425566"/>
            <a:ext cx="1915917" cy="266247"/>
          </a:xfrm>
          <a:prstGeom prst="rect">
            <a:avLst/>
          </a:prstGeom>
          <a:solidFill>
            <a:srgbClr val="3B2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06" name="Rectangle 105">
            <a:extLst>
              <a:ext uri="{FF2B5EF4-FFF2-40B4-BE49-F238E27FC236}">
                <a16:creationId xmlns:a16="http://schemas.microsoft.com/office/drawing/2014/main" id="{432DA017-D7D1-4E4F-A1F9-9AC011B6CA65}"/>
              </a:ext>
            </a:extLst>
          </p:cNvPr>
          <p:cNvSpPr/>
          <p:nvPr userDrawn="1"/>
        </p:nvSpPr>
        <p:spPr>
          <a:xfrm>
            <a:off x="3735093" y="10425566"/>
            <a:ext cx="1931660" cy="266247"/>
          </a:xfrm>
          <a:prstGeom prst="rect">
            <a:avLst/>
          </a:prstGeom>
          <a:solidFill>
            <a:srgbClr val="884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07" name="Rectangle 106">
            <a:extLst>
              <a:ext uri="{FF2B5EF4-FFF2-40B4-BE49-F238E27FC236}">
                <a16:creationId xmlns:a16="http://schemas.microsoft.com/office/drawing/2014/main" id="{EC5B5D3F-7616-1942-918C-E630B63BFE68}"/>
              </a:ext>
            </a:extLst>
          </p:cNvPr>
          <p:cNvSpPr/>
          <p:nvPr userDrawn="1"/>
        </p:nvSpPr>
        <p:spPr>
          <a:xfrm>
            <a:off x="5666752" y="10425566"/>
            <a:ext cx="1892619" cy="266247"/>
          </a:xfrm>
          <a:prstGeom prst="rect">
            <a:avLst/>
          </a:prstGeom>
          <a:solidFill>
            <a:srgbClr val="E0C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08" name="Rectangle 107">
            <a:extLst>
              <a:ext uri="{FF2B5EF4-FFF2-40B4-BE49-F238E27FC236}">
                <a16:creationId xmlns:a16="http://schemas.microsoft.com/office/drawing/2014/main" id="{C0632F21-F4E9-1B47-9313-A4D1BB246313}"/>
              </a:ext>
            </a:extLst>
          </p:cNvPr>
          <p:cNvSpPr/>
          <p:nvPr userDrawn="1"/>
        </p:nvSpPr>
        <p:spPr>
          <a:xfrm>
            <a:off x="3162760" y="0"/>
            <a:ext cx="1234154" cy="518550"/>
          </a:xfrm>
          <a:prstGeom prst="rect">
            <a:avLst/>
          </a:prstGeom>
          <a:solidFill>
            <a:srgbClr val="894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109" name="Picture 108" descr="Logo&#10;&#10;Description automatically generated">
            <a:extLst>
              <a:ext uri="{FF2B5EF4-FFF2-40B4-BE49-F238E27FC236}">
                <a16:creationId xmlns:a16="http://schemas.microsoft.com/office/drawing/2014/main" id="{DB3CF6AA-4615-F648-A828-4C8DBA2ACD9D}"/>
              </a:ext>
            </a:extLst>
          </p:cNvPr>
          <p:cNvPicPr>
            <a:picLocks noChangeAspect="1"/>
          </p:cNvPicPr>
          <p:nvPr userDrawn="1"/>
        </p:nvPicPr>
        <p:blipFill>
          <a:blip r:embed="rId2"/>
          <a:stretch>
            <a:fillRect/>
          </a:stretch>
        </p:blipFill>
        <p:spPr>
          <a:xfrm>
            <a:off x="3208566" y="0"/>
            <a:ext cx="1142541" cy="518551"/>
          </a:xfrm>
          <a:prstGeom prst="rect">
            <a:avLst/>
          </a:prstGeom>
        </p:spPr>
      </p:pic>
      <p:sp>
        <p:nvSpPr>
          <p:cNvPr id="111" name="Rectangle 110">
            <a:extLst>
              <a:ext uri="{FF2B5EF4-FFF2-40B4-BE49-F238E27FC236}">
                <a16:creationId xmlns:a16="http://schemas.microsoft.com/office/drawing/2014/main" id="{14F2A822-5CF6-C44E-8926-4813E30398E8}"/>
              </a:ext>
            </a:extLst>
          </p:cNvPr>
          <p:cNvSpPr/>
          <p:nvPr userDrawn="1"/>
        </p:nvSpPr>
        <p:spPr>
          <a:xfrm>
            <a:off x="0" y="10425566"/>
            <a:ext cx="1819175" cy="266247"/>
          </a:xfrm>
          <a:prstGeom prst="rect">
            <a:avLst/>
          </a:prstGeom>
          <a:solidFill>
            <a:srgbClr val="B0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2" name="Rectangle 111">
            <a:extLst>
              <a:ext uri="{FF2B5EF4-FFF2-40B4-BE49-F238E27FC236}">
                <a16:creationId xmlns:a16="http://schemas.microsoft.com/office/drawing/2014/main" id="{CCB7DD8A-A402-2242-BE03-184F5FE2E662}"/>
              </a:ext>
            </a:extLst>
          </p:cNvPr>
          <p:cNvSpPr/>
          <p:nvPr userDrawn="1"/>
        </p:nvSpPr>
        <p:spPr>
          <a:xfrm>
            <a:off x="0" y="1029209"/>
            <a:ext cx="1819175" cy="105878"/>
          </a:xfrm>
          <a:prstGeom prst="rect">
            <a:avLst/>
          </a:prstGeom>
          <a:solidFill>
            <a:srgbClr val="B0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Tree>
    <p:extLst>
      <p:ext uri="{BB962C8B-B14F-4D97-AF65-F5344CB8AC3E}">
        <p14:creationId xmlns:p14="http://schemas.microsoft.com/office/powerpoint/2010/main" val="89798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5" y="0"/>
            <a:ext cx="7548304" cy="10691813"/>
          </a:xfrm>
          <a:prstGeom prst="rect">
            <a:avLst/>
          </a:prstGeom>
        </p:spPr>
      </p:pic>
    </p:spTree>
    <p:extLst>
      <p:ext uri="{BB962C8B-B14F-4D97-AF65-F5344CB8AC3E}">
        <p14:creationId xmlns:p14="http://schemas.microsoft.com/office/powerpoint/2010/main" val="288754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descr="Icon&#10;&#10;Description automatically generated">
            <a:extLst>
              <a:ext uri="{FF2B5EF4-FFF2-40B4-BE49-F238E27FC236}">
                <a16:creationId xmlns:a16="http://schemas.microsoft.com/office/drawing/2014/main" id="{8B32FCDD-2B86-1043-86CD-D8E27D4403BC}"/>
              </a:ext>
            </a:extLst>
          </p:cNvPr>
          <p:cNvPicPr>
            <a:picLocks noChangeAspect="1"/>
          </p:cNvPicPr>
          <p:nvPr userDrawn="1"/>
        </p:nvPicPr>
        <p:blipFill>
          <a:blip r:embed="rId2"/>
          <a:stretch>
            <a:fillRect/>
          </a:stretch>
        </p:blipFill>
        <p:spPr>
          <a:xfrm>
            <a:off x="11716" y="0"/>
            <a:ext cx="7536243" cy="10691813"/>
          </a:xfrm>
          <a:prstGeom prst="rect">
            <a:avLst/>
          </a:prstGeom>
        </p:spPr>
      </p:pic>
      <p:sp>
        <p:nvSpPr>
          <p:cNvPr id="15" name="Rectangle 14">
            <a:extLst>
              <a:ext uri="{FF2B5EF4-FFF2-40B4-BE49-F238E27FC236}">
                <a16:creationId xmlns:a16="http://schemas.microsoft.com/office/drawing/2014/main" id="{879E136A-D7F1-E34B-B9B8-7903BF95EAD5}"/>
              </a:ext>
            </a:extLst>
          </p:cNvPr>
          <p:cNvSpPr/>
          <p:nvPr userDrawn="1"/>
        </p:nvSpPr>
        <p:spPr>
          <a:xfrm>
            <a:off x="3094675" y="917457"/>
            <a:ext cx="1229652" cy="786787"/>
          </a:xfrm>
          <a:prstGeom prst="rect">
            <a:avLst/>
          </a:prstGeom>
          <a:solidFill>
            <a:srgbClr val="CFB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BAYRAK</a:t>
            </a:r>
          </a:p>
        </p:txBody>
      </p:sp>
    </p:spTree>
    <p:extLst>
      <p:ext uri="{BB962C8B-B14F-4D97-AF65-F5344CB8AC3E}">
        <p14:creationId xmlns:p14="http://schemas.microsoft.com/office/powerpoint/2010/main" val="1006734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94AD5A2-AEBE-4944-9103-5642D6CD3C75}" type="datetimeFigureOut">
              <a:rPr lang="en-TR" smtClean="0"/>
              <a:t>08/02/2022</a:t>
            </a:fld>
            <a:endParaRPr lang="en-T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T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92E16C4D-2B8D-EC4B-B39C-CC8422E2BDA8}" type="slidenum">
              <a:rPr lang="en-TR" smtClean="0"/>
              <a:t>‹#›</a:t>
            </a:fld>
            <a:endParaRPr lang="en-TR"/>
          </a:p>
        </p:txBody>
      </p:sp>
    </p:spTree>
    <p:extLst>
      <p:ext uri="{BB962C8B-B14F-4D97-AF65-F5344CB8AC3E}">
        <p14:creationId xmlns:p14="http://schemas.microsoft.com/office/powerpoint/2010/main" val="195304515"/>
      </p:ext>
    </p:extLst>
  </p:cSld>
  <p:clrMap bg1="lt1" tx1="dk1" bg2="lt2" tx2="dk2" accent1="accent1" accent2="accent2" accent3="accent3" accent4="accent4" accent5="accent5" accent6="accent6" hlink="hlink" folHlink="folHlink"/>
  <p:sldLayoutIdLst>
    <p:sldLayoutId id="2147483664" r:id="rId1"/>
    <p:sldLayoutId id="2147483672" r:id="rId2"/>
    <p:sldLayoutId id="2147483663" r:id="rId3"/>
    <p:sldLayoutId id="2147483665" r:id="rId4"/>
    <p:sldLayoutId id="2147483661" r:id="rId5"/>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F560BD-FA5F-DF45-8803-523E0546FAEF}"/>
              </a:ext>
            </a:extLst>
          </p:cNvPr>
          <p:cNvSpPr txBox="1"/>
          <p:nvPr/>
        </p:nvSpPr>
        <p:spPr>
          <a:xfrm>
            <a:off x="519728" y="2190493"/>
            <a:ext cx="6379547" cy="1261884"/>
          </a:xfrm>
          <a:prstGeom prst="rect">
            <a:avLst/>
          </a:prstGeom>
          <a:noFill/>
        </p:spPr>
        <p:txBody>
          <a:bodyPr wrap="square" rtlCol="0">
            <a:spAutoFit/>
          </a:bodyPr>
          <a:lstStyle/>
          <a:p>
            <a:pPr algn="ctr"/>
            <a:r>
              <a:rPr lang="en-US" sz="3800" b="1" dirty="0">
                <a:solidFill>
                  <a:srgbClr val="CFB4A6"/>
                </a:solidFill>
              </a:rPr>
              <a:t>KATAR</a:t>
            </a:r>
            <a:endParaRPr lang="tr-TR" sz="3800" b="1" dirty="0">
              <a:solidFill>
                <a:srgbClr val="CFB4A6"/>
              </a:solidFill>
            </a:endParaRPr>
          </a:p>
          <a:p>
            <a:pPr algn="ctr"/>
            <a:r>
              <a:rPr lang="tr-TR" sz="3800" b="1" dirty="0">
                <a:solidFill>
                  <a:srgbClr val="CFB4A6"/>
                </a:solidFill>
              </a:rPr>
              <a:t>BİLGİ NOTU</a:t>
            </a:r>
          </a:p>
        </p:txBody>
      </p:sp>
      <p:sp>
        <p:nvSpPr>
          <p:cNvPr id="5" name="TextBox 3">
            <a:extLst>
              <a:ext uri="{FF2B5EF4-FFF2-40B4-BE49-F238E27FC236}">
                <a16:creationId xmlns:a16="http://schemas.microsoft.com/office/drawing/2014/main" id="{E6052425-0F37-4D1C-87B6-C4C08706B427}"/>
              </a:ext>
            </a:extLst>
          </p:cNvPr>
          <p:cNvSpPr txBox="1"/>
          <p:nvPr/>
        </p:nvSpPr>
        <p:spPr>
          <a:xfrm>
            <a:off x="672128" y="9076085"/>
            <a:ext cx="6379547" cy="954107"/>
          </a:xfrm>
          <a:prstGeom prst="rect">
            <a:avLst/>
          </a:prstGeom>
          <a:noFill/>
        </p:spPr>
        <p:txBody>
          <a:bodyPr wrap="square" rtlCol="0">
            <a:spAutoFit/>
          </a:bodyPr>
          <a:lstStyle/>
          <a:p>
            <a:pPr algn="ctr"/>
            <a:r>
              <a:rPr lang="en-US" sz="2800" b="1" dirty="0">
                <a:solidFill>
                  <a:srgbClr val="CFB4A6"/>
                </a:solidFill>
              </a:rPr>
              <a:t>ŞUBAT</a:t>
            </a:r>
          </a:p>
          <a:p>
            <a:pPr algn="ctr"/>
            <a:r>
              <a:rPr lang="tr-TR" sz="2800" b="1" dirty="0">
                <a:solidFill>
                  <a:srgbClr val="CFB4A6"/>
                </a:solidFill>
              </a:rPr>
              <a:t> 2022</a:t>
            </a:r>
          </a:p>
        </p:txBody>
      </p:sp>
      <p:pic>
        <p:nvPicPr>
          <p:cNvPr id="7" name="Picture 6">
            <a:extLst>
              <a:ext uri="{FF2B5EF4-FFF2-40B4-BE49-F238E27FC236}">
                <a16:creationId xmlns:a16="http://schemas.microsoft.com/office/drawing/2014/main" id="{D4978566-7E17-C64E-0EEE-A344FE75319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4626" y="661621"/>
            <a:ext cx="1809750" cy="1206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0256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9B9B0C-5F8B-4BC5-8320-E3CA3E6615B7}"/>
              </a:ext>
            </a:extLst>
          </p:cNvPr>
          <p:cNvPicPr>
            <a:picLocks noChangeAspect="1"/>
          </p:cNvPicPr>
          <p:nvPr/>
        </p:nvPicPr>
        <p:blipFill>
          <a:blip r:embed="rId2"/>
          <a:stretch>
            <a:fillRect/>
          </a:stretch>
        </p:blipFill>
        <p:spPr>
          <a:xfrm>
            <a:off x="248152" y="1530421"/>
            <a:ext cx="7063370" cy="3655728"/>
          </a:xfrm>
          <a:prstGeom prst="rect">
            <a:avLst/>
          </a:prstGeom>
        </p:spPr>
      </p:pic>
    </p:spTree>
    <p:extLst>
      <p:ext uri="{BB962C8B-B14F-4D97-AF65-F5344CB8AC3E}">
        <p14:creationId xmlns:p14="http://schemas.microsoft.com/office/powerpoint/2010/main" val="1227188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21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6FB7880-76A9-4047-949E-17F5D69716EB}"/>
              </a:ext>
            </a:extLst>
          </p:cNvPr>
          <p:cNvGraphicFramePr>
            <a:graphicFrameLocks noGrp="1"/>
          </p:cNvGraphicFramePr>
          <p:nvPr>
            <p:extLst>
              <p:ext uri="{D42A27DB-BD31-4B8C-83A1-F6EECF244321}">
                <p14:modId xmlns:p14="http://schemas.microsoft.com/office/powerpoint/2010/main" val="3038205314"/>
              </p:ext>
            </p:extLst>
          </p:nvPr>
        </p:nvGraphicFramePr>
        <p:xfrm>
          <a:off x="1847640" y="5345906"/>
          <a:ext cx="5062192" cy="4311859"/>
        </p:xfrm>
        <a:graphic>
          <a:graphicData uri="http://schemas.openxmlformats.org/drawingml/2006/table">
            <a:tbl>
              <a:tblPr/>
              <a:tblGrid>
                <a:gridCol w="1248807">
                  <a:extLst>
                    <a:ext uri="{9D8B030D-6E8A-4147-A177-3AD203B41FA5}">
                      <a16:colId xmlns:a16="http://schemas.microsoft.com/office/drawing/2014/main" val="1373305345"/>
                    </a:ext>
                  </a:extLst>
                </a:gridCol>
                <a:gridCol w="1315041">
                  <a:extLst>
                    <a:ext uri="{9D8B030D-6E8A-4147-A177-3AD203B41FA5}">
                      <a16:colId xmlns:a16="http://schemas.microsoft.com/office/drawing/2014/main" val="3711095897"/>
                    </a:ext>
                  </a:extLst>
                </a:gridCol>
                <a:gridCol w="795354">
                  <a:extLst>
                    <a:ext uri="{9D8B030D-6E8A-4147-A177-3AD203B41FA5}">
                      <a16:colId xmlns:a16="http://schemas.microsoft.com/office/drawing/2014/main" val="368810959"/>
                    </a:ext>
                  </a:extLst>
                </a:gridCol>
                <a:gridCol w="711139">
                  <a:extLst>
                    <a:ext uri="{9D8B030D-6E8A-4147-A177-3AD203B41FA5}">
                      <a16:colId xmlns:a16="http://schemas.microsoft.com/office/drawing/2014/main" val="2584180731"/>
                    </a:ext>
                  </a:extLst>
                </a:gridCol>
                <a:gridCol w="991851">
                  <a:extLst>
                    <a:ext uri="{9D8B030D-6E8A-4147-A177-3AD203B41FA5}">
                      <a16:colId xmlns:a16="http://schemas.microsoft.com/office/drawing/2014/main" val="1982965104"/>
                    </a:ext>
                  </a:extLst>
                </a:gridCol>
              </a:tblGrid>
              <a:tr h="336496">
                <a:tc>
                  <a:txBody>
                    <a:bodyPr/>
                    <a:lstStyle/>
                    <a:p>
                      <a:r>
                        <a:rPr lang="tr-TR" sz="1200" b="1" dirty="0">
                          <a:solidFill>
                            <a:schemeClr val="tx1">
                              <a:lumMod val="65000"/>
                              <a:lumOff val="35000"/>
                            </a:schemeClr>
                          </a:solidFill>
                          <a:effectLst/>
                          <a:latin typeface="Arial" panose="020B0604020202020204" pitchFamily="34" charset="0"/>
                          <a:cs typeface="Arial" panose="020B0604020202020204" pitchFamily="34" charset="0"/>
                        </a:rPr>
                        <a:t>GÖSTERGE</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b="1" dirty="0">
                          <a:solidFill>
                            <a:schemeClr val="tx1">
                              <a:lumMod val="65000"/>
                              <a:lumOff val="35000"/>
                            </a:schemeClr>
                          </a:solidFill>
                          <a:effectLst/>
                          <a:latin typeface="Arial" panose="020B0604020202020204" pitchFamily="34" charset="0"/>
                          <a:cs typeface="Arial" panose="020B0604020202020204" pitchFamily="34" charset="0"/>
                        </a:rPr>
                        <a:t>DEĞER</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b="1" dirty="0">
                          <a:solidFill>
                            <a:schemeClr val="tx1">
                              <a:lumMod val="65000"/>
                              <a:lumOff val="35000"/>
                            </a:schemeClr>
                          </a:solidFill>
                          <a:effectLst/>
                          <a:latin typeface="Arial" panose="020B0604020202020204" pitchFamily="34" charset="0"/>
                          <a:cs typeface="Arial" panose="020B0604020202020204" pitchFamily="34" charset="0"/>
                        </a:rPr>
                        <a:t>20</a:t>
                      </a:r>
                      <a:r>
                        <a:rPr lang="en-US" sz="1200" b="1" dirty="0">
                          <a:solidFill>
                            <a:schemeClr val="tx1">
                              <a:lumMod val="65000"/>
                              <a:lumOff val="35000"/>
                            </a:schemeClr>
                          </a:solidFill>
                          <a:effectLst/>
                          <a:latin typeface="Arial" panose="020B0604020202020204" pitchFamily="34" charset="0"/>
                          <a:cs typeface="Arial" panose="020B0604020202020204" pitchFamily="34" charset="0"/>
                        </a:rPr>
                        <a:t>19</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b="1" dirty="0">
                          <a:solidFill>
                            <a:schemeClr val="tx1">
                              <a:lumMod val="65000"/>
                              <a:lumOff val="35000"/>
                            </a:schemeClr>
                          </a:solidFill>
                          <a:effectLst/>
                          <a:latin typeface="Arial" panose="020B0604020202020204" pitchFamily="34" charset="0"/>
                          <a:cs typeface="Arial" panose="020B0604020202020204" pitchFamily="34" charset="0"/>
                        </a:rPr>
                        <a:t>202</a:t>
                      </a:r>
                      <a:r>
                        <a:rPr lang="en-US" sz="1200" b="1" dirty="0">
                          <a:solidFill>
                            <a:schemeClr val="tx1">
                              <a:lumMod val="65000"/>
                              <a:lumOff val="35000"/>
                            </a:schemeClr>
                          </a:solidFill>
                          <a:effectLst/>
                          <a:latin typeface="Arial" panose="020B0604020202020204" pitchFamily="34" charset="0"/>
                          <a:cs typeface="Arial" panose="020B0604020202020204" pitchFamily="34" charset="0"/>
                        </a:rPr>
                        <a:t>0</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b="1" dirty="0">
                          <a:solidFill>
                            <a:schemeClr val="tx1">
                              <a:lumMod val="65000"/>
                              <a:lumOff val="35000"/>
                            </a:schemeClr>
                          </a:solidFill>
                          <a:effectLst/>
                          <a:latin typeface="Arial" panose="020B0604020202020204" pitchFamily="34" charset="0"/>
                          <a:cs typeface="Arial" panose="020B0604020202020204" pitchFamily="34" charset="0"/>
                        </a:rPr>
                        <a:t> 202</a:t>
                      </a:r>
                      <a:r>
                        <a:rPr lang="en-US" sz="1200" b="1" dirty="0">
                          <a:solidFill>
                            <a:schemeClr val="tx1">
                              <a:lumMod val="65000"/>
                              <a:lumOff val="35000"/>
                            </a:schemeClr>
                          </a:solidFill>
                          <a:effectLst/>
                          <a:latin typeface="Arial" panose="020B0604020202020204" pitchFamily="34" charset="0"/>
                          <a:cs typeface="Arial" panose="020B0604020202020204" pitchFamily="34" charset="0"/>
                        </a:rPr>
                        <a:t>1</a:t>
                      </a:r>
                      <a:r>
                        <a:rPr lang="tr-TR" sz="1200" b="1" dirty="0">
                          <a:solidFill>
                            <a:schemeClr val="tx1">
                              <a:lumMod val="65000"/>
                              <a:lumOff val="35000"/>
                            </a:schemeClr>
                          </a:solidFill>
                          <a:effectLst/>
                          <a:latin typeface="Arial" panose="020B0604020202020204" pitchFamily="34" charset="0"/>
                          <a:cs typeface="Arial" panose="020B0604020202020204" pitchFamily="34" charset="0"/>
                        </a:rPr>
                        <a:t> </a:t>
                      </a:r>
                      <a:r>
                        <a:rPr lang="tr-TR" sz="1000" b="1" dirty="0">
                          <a:solidFill>
                            <a:schemeClr val="tx1">
                              <a:lumMod val="65000"/>
                              <a:lumOff val="35000"/>
                            </a:schemeClr>
                          </a:solidFill>
                          <a:effectLst/>
                          <a:latin typeface="Arial" panose="020B0604020202020204" pitchFamily="34" charset="0"/>
                          <a:cs typeface="Arial" panose="020B0604020202020204" pitchFamily="34" charset="0"/>
                        </a:rPr>
                        <a:t>(tahmini)</a:t>
                      </a:r>
                      <a:endParaRPr lang="tr-TR" sz="10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5095642"/>
                  </a:ext>
                </a:extLst>
              </a:tr>
              <a:tr h="505527">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GSYH (cari fiyatlarla) </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solidFill>
                            <a:schemeClr val="tx1">
                              <a:lumMod val="65000"/>
                              <a:lumOff val="35000"/>
                            </a:schemeClr>
                          </a:solidFill>
                          <a:effectLst/>
                          <a:latin typeface="Arial" panose="020B0604020202020204" pitchFamily="34" charset="0"/>
                          <a:cs typeface="Arial" panose="020B0604020202020204" pitchFamily="34" charset="0"/>
                        </a:rPr>
                        <a:t>Milyar</a:t>
                      </a:r>
                      <a:r>
                        <a:rPr lang="tr-TR" sz="1200" dirty="0">
                          <a:solidFill>
                            <a:schemeClr val="tx1">
                              <a:lumMod val="65000"/>
                              <a:lumOff val="35000"/>
                            </a:schemeClr>
                          </a:solidFill>
                          <a:effectLst/>
                          <a:latin typeface="Arial" panose="020B0604020202020204" pitchFamily="34" charset="0"/>
                          <a:cs typeface="Arial" panose="020B0604020202020204" pitchFamily="34" charset="0"/>
                        </a:rPr>
                        <a:t> USD</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chemeClr val="tx1">
                              <a:lumMod val="65000"/>
                              <a:lumOff val="35000"/>
                            </a:schemeClr>
                          </a:solidFill>
                          <a:effectLst/>
                          <a:latin typeface="Arial" panose="020B0604020202020204" pitchFamily="34" charset="0"/>
                          <a:cs typeface="Arial" panose="020B0604020202020204" pitchFamily="34" charset="0"/>
                        </a:rPr>
                        <a:t>175,8</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chemeClr val="tx1">
                              <a:lumMod val="65000"/>
                              <a:lumOff val="35000"/>
                            </a:schemeClr>
                          </a:solidFill>
                          <a:effectLst/>
                          <a:latin typeface="Arial" panose="020B0604020202020204" pitchFamily="34" charset="0"/>
                          <a:cs typeface="Arial" panose="020B0604020202020204" pitchFamily="34" charset="0"/>
                        </a:rPr>
                        <a:t>145,4</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chemeClr val="tx1">
                              <a:lumMod val="65000"/>
                              <a:lumOff val="35000"/>
                            </a:schemeClr>
                          </a:solidFill>
                          <a:effectLst/>
                          <a:latin typeface="Arial" panose="020B0604020202020204" pitchFamily="34" charset="0"/>
                          <a:cs typeface="Arial" panose="020B0604020202020204" pitchFamily="34" charset="0"/>
                        </a:rPr>
                        <a:t>169,1</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7855989"/>
                  </a:ext>
                </a:extLst>
              </a:tr>
              <a:tr h="281032">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Büyüme</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chemeClr val="tx1">
                              <a:lumMod val="65000"/>
                              <a:lumOff val="35000"/>
                            </a:schemeClr>
                          </a:solidFill>
                          <a:effectLst/>
                          <a:latin typeface="Arial" panose="020B0604020202020204" pitchFamily="34" charset="0"/>
                          <a:cs typeface="Arial" panose="020B0604020202020204" pitchFamily="34" charset="0"/>
                        </a:rPr>
                        <a:t>0,7</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chemeClr val="tx1">
                              <a:lumMod val="65000"/>
                              <a:lumOff val="35000"/>
                            </a:schemeClr>
                          </a:solidFill>
                          <a:effectLst/>
                          <a:latin typeface="Arial" panose="020B0604020202020204" pitchFamily="34" charset="0"/>
                          <a:cs typeface="Arial" panose="020B0604020202020204" pitchFamily="34" charset="0"/>
                        </a:rPr>
                        <a:t>-3,5</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chemeClr val="tx1">
                              <a:lumMod val="65000"/>
                              <a:lumOff val="35000"/>
                            </a:schemeClr>
                          </a:solidFill>
                          <a:effectLst/>
                          <a:latin typeface="Arial" panose="020B0604020202020204" pitchFamily="34" charset="0"/>
                          <a:cs typeface="Arial" panose="020B0604020202020204" pitchFamily="34" charset="0"/>
                        </a:rPr>
                        <a:t>1,9</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6472503"/>
                  </a:ext>
                </a:extLst>
              </a:tr>
              <a:tr h="432674">
                <a:tc>
                  <a:txBody>
                    <a:bodyPr/>
                    <a:lstStyle/>
                    <a:p>
                      <a:r>
                        <a:rPr lang="tr-TR" sz="1200">
                          <a:solidFill>
                            <a:schemeClr val="tx1">
                              <a:lumMod val="65000"/>
                              <a:lumOff val="35000"/>
                            </a:schemeClr>
                          </a:solidFill>
                          <a:effectLst/>
                          <a:latin typeface="Arial" panose="020B0604020202020204" pitchFamily="34" charset="0"/>
                          <a:cs typeface="Arial" panose="020B0604020202020204" pitchFamily="34" charset="0"/>
                        </a:rPr>
                        <a:t>Nüfus</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Milyon Kişi</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chemeClr val="tx1">
                              <a:lumMod val="65000"/>
                              <a:lumOff val="35000"/>
                            </a:schemeClr>
                          </a:solidFill>
                          <a:effectLst/>
                          <a:latin typeface="Arial" panose="020B0604020202020204" pitchFamily="34" charset="0"/>
                          <a:cs typeface="Arial" panose="020B0604020202020204" pitchFamily="34" charset="0"/>
                        </a:rPr>
                        <a:t>2,7</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chemeClr val="tx1">
                              <a:lumMod val="65000"/>
                              <a:lumOff val="35000"/>
                            </a:schemeClr>
                          </a:solidFill>
                          <a:effectLst/>
                          <a:latin typeface="Arial" panose="020B0604020202020204" pitchFamily="34" charset="0"/>
                          <a:cs typeface="Arial" panose="020B0604020202020204" pitchFamily="34" charset="0"/>
                        </a:rPr>
                        <a:t>2,6</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chemeClr val="tx1">
                              <a:lumMod val="65000"/>
                              <a:lumOff val="35000"/>
                            </a:schemeClr>
                          </a:solidFill>
                          <a:effectLst/>
                          <a:latin typeface="Arial" panose="020B0604020202020204" pitchFamily="34" charset="0"/>
                          <a:cs typeface="Arial" panose="020B0604020202020204" pitchFamily="34" charset="0"/>
                        </a:rPr>
                        <a:t>2,7</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5441062"/>
                  </a:ext>
                </a:extLst>
              </a:tr>
              <a:tr h="306868">
                <a:tc>
                  <a:txBody>
                    <a:bodyPr/>
                    <a:lstStyle/>
                    <a:p>
                      <a:pPr marL="0" algn="l" defTabSz="755934" rtl="0" eaLnBrk="1" latinLnBrk="0" hangingPunct="1"/>
                      <a:r>
                        <a:rPr lang="tr-TR" sz="1200" kern="1200">
                          <a:solidFill>
                            <a:schemeClr val="tx1">
                              <a:lumMod val="65000"/>
                              <a:lumOff val="35000"/>
                            </a:schemeClr>
                          </a:solidFill>
                          <a:effectLst/>
                          <a:latin typeface="Arial" panose="020B0604020202020204" pitchFamily="34" charset="0"/>
                          <a:ea typeface="+mn-ea"/>
                          <a:cs typeface="Arial" panose="020B0604020202020204" pitchFamily="34" charset="0"/>
                        </a:rPr>
                        <a:t>Kişi Başı Gelir</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USD</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62.817</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54.184</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61.790</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0366719"/>
                  </a:ext>
                </a:extLst>
              </a:tr>
              <a:tr h="359683">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Enflasyon</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-0,7</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-2,7</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6,4</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2159523"/>
                  </a:ext>
                </a:extLst>
              </a:tr>
              <a:tr h="414356">
                <a:tc>
                  <a:txBody>
                    <a:bodyPr/>
                    <a:lstStyle/>
                    <a:p>
                      <a:r>
                        <a:rPr lang="tr-TR" sz="1200">
                          <a:solidFill>
                            <a:schemeClr val="tx1">
                              <a:lumMod val="65000"/>
                              <a:lumOff val="35000"/>
                            </a:schemeClr>
                          </a:solidFill>
                          <a:effectLst/>
                          <a:latin typeface="Arial" panose="020B0604020202020204" pitchFamily="34" charset="0"/>
                          <a:cs typeface="Arial" panose="020B0604020202020204" pitchFamily="34" charset="0"/>
                        </a:rPr>
                        <a:t>İşsizlik Oranı </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0,1</a:t>
                      </a:r>
                      <a:endPar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3,4</a:t>
                      </a:r>
                      <a:endPar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endPar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5712392"/>
                  </a:ext>
                </a:extLst>
              </a:tr>
              <a:tr h="452487">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Cari Denge / GSYH</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2,4</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-2,3</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8,1</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8422395"/>
                  </a:ext>
                </a:extLst>
              </a:tr>
              <a:tr h="452486">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Bütçe Dengesi / GSYH</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4,9</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1,3</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2,7</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2267951"/>
                  </a:ext>
                </a:extLst>
              </a:tr>
              <a:tr h="426082">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İhracat</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Milyar USD</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73</a:t>
                      </a:r>
                      <a:endPar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51,5</a:t>
                      </a:r>
                      <a:endPar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endPar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0850006"/>
                  </a:ext>
                </a:extLst>
              </a:tr>
              <a:tr h="281032">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İthalat</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Milyar USD</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29</a:t>
                      </a:r>
                      <a:endPar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25,8</a:t>
                      </a:r>
                      <a:endPar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en-US"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endPar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0077498"/>
                  </a:ext>
                </a:extLst>
              </a:tr>
            </a:tbl>
          </a:graphicData>
        </a:graphic>
      </p:graphicFrame>
      <p:sp>
        <p:nvSpPr>
          <p:cNvPr id="6" name="TextBox 5">
            <a:extLst>
              <a:ext uri="{FF2B5EF4-FFF2-40B4-BE49-F238E27FC236}">
                <a16:creationId xmlns:a16="http://schemas.microsoft.com/office/drawing/2014/main" id="{9FB02BA7-6FE5-F540-B904-4F7DFA542AAD}"/>
              </a:ext>
            </a:extLst>
          </p:cNvPr>
          <p:cNvSpPr txBox="1"/>
          <p:nvPr/>
        </p:nvSpPr>
        <p:spPr>
          <a:xfrm>
            <a:off x="2546880" y="2890004"/>
            <a:ext cx="880110" cy="369332"/>
          </a:xfrm>
          <a:prstGeom prst="rect">
            <a:avLst/>
          </a:prstGeom>
          <a:noFill/>
        </p:spPr>
        <p:txBody>
          <a:bodyPr wrap="square" rtlCol="0">
            <a:spAutoFit/>
          </a:bodyPr>
          <a:lstStyle/>
          <a:p>
            <a:pPr algn="ctr"/>
            <a:r>
              <a:rPr lang="en-US" dirty="0">
                <a:solidFill>
                  <a:schemeClr val="bg1"/>
                </a:solidFill>
              </a:rPr>
              <a:t>H</a:t>
            </a:r>
            <a:r>
              <a:rPr lang="en-TR" dirty="0">
                <a:solidFill>
                  <a:schemeClr val="bg1"/>
                </a:solidFill>
              </a:rPr>
              <a:t>arita</a:t>
            </a:r>
          </a:p>
        </p:txBody>
      </p:sp>
      <p:sp>
        <p:nvSpPr>
          <p:cNvPr id="7" name="TextBox 6">
            <a:extLst>
              <a:ext uri="{FF2B5EF4-FFF2-40B4-BE49-F238E27FC236}">
                <a16:creationId xmlns:a16="http://schemas.microsoft.com/office/drawing/2014/main" id="{BDBE1DDE-F948-014D-8778-A57CDDF4E614}"/>
              </a:ext>
            </a:extLst>
          </p:cNvPr>
          <p:cNvSpPr txBox="1"/>
          <p:nvPr/>
        </p:nvSpPr>
        <p:spPr>
          <a:xfrm>
            <a:off x="1721909" y="9638256"/>
            <a:ext cx="5887295" cy="646331"/>
          </a:xfrm>
          <a:prstGeom prst="rect">
            <a:avLst/>
          </a:prstGeom>
          <a:noFill/>
        </p:spPr>
        <p:txBody>
          <a:bodyPr wrap="square" rtlCol="0">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Kaynak: IMF KEG </a:t>
            </a:r>
            <a:r>
              <a:rPr lang="en-US" sz="1200" i="1" dirty="0" err="1">
                <a:solidFill>
                  <a:schemeClr val="tx1">
                    <a:lumMod val="75000"/>
                    <a:lumOff val="25000"/>
                  </a:schemeClr>
                </a:solidFill>
                <a:latin typeface="Arial" panose="020B0604020202020204" pitchFamily="34" charset="0"/>
                <a:cs typeface="Arial" panose="020B0604020202020204" pitchFamily="34" charset="0"/>
              </a:rPr>
              <a:t>Ekim</a:t>
            </a:r>
            <a:r>
              <a:rPr lang="tr-TR" sz="1200" i="1" dirty="0">
                <a:solidFill>
                  <a:schemeClr val="tx1">
                    <a:lumMod val="75000"/>
                    <a:lumOff val="25000"/>
                  </a:schemeClr>
                </a:solidFill>
                <a:latin typeface="Arial" panose="020B0604020202020204" pitchFamily="34" charset="0"/>
                <a:cs typeface="Arial" panose="020B0604020202020204" pitchFamily="34" charset="0"/>
              </a:rPr>
              <a:t> 2</a:t>
            </a:r>
            <a:r>
              <a:rPr lang="en-US" sz="1200" i="1" dirty="0">
                <a:solidFill>
                  <a:schemeClr val="tx1">
                    <a:lumMod val="75000"/>
                    <a:lumOff val="25000"/>
                  </a:schemeClr>
                </a:solidFill>
                <a:latin typeface="Arial" panose="020B0604020202020204" pitchFamily="34" charset="0"/>
                <a:cs typeface="Arial" panose="020B0604020202020204" pitchFamily="34" charset="0"/>
              </a:rPr>
              <a:t>1</a:t>
            </a:r>
            <a:r>
              <a:rPr lang="tr-TR" sz="1200" i="1" dirty="0">
                <a:solidFill>
                  <a:schemeClr val="tx1">
                    <a:lumMod val="75000"/>
                    <a:lumOff val="25000"/>
                  </a:schemeClr>
                </a:solidFill>
                <a:latin typeface="Arial" panose="020B0604020202020204" pitchFamily="34" charset="0"/>
                <a:cs typeface="Arial" panose="020B0604020202020204" pitchFamily="34" charset="0"/>
              </a:rPr>
              <a:t>, Trademap</a:t>
            </a:r>
            <a:r>
              <a:rPr lang="en-US" sz="1200" i="1" dirty="0">
                <a:solidFill>
                  <a:schemeClr val="tx1">
                    <a:lumMod val="75000"/>
                    <a:lumOff val="25000"/>
                  </a:schemeClr>
                </a:solidFill>
                <a:latin typeface="Arial" panose="020B0604020202020204" pitchFamily="34" charset="0"/>
                <a:cs typeface="Arial" panose="020B0604020202020204" pitchFamily="34" charset="0"/>
              </a:rPr>
              <a:t> </a:t>
            </a:r>
            <a:r>
              <a:rPr lang="tr-TR" sz="1200" i="1" dirty="0">
                <a:solidFill>
                  <a:schemeClr val="tx1">
                    <a:lumMod val="75000"/>
                    <a:lumOff val="25000"/>
                  </a:schemeClr>
                </a:solidFill>
                <a:latin typeface="Arial" panose="020B0604020202020204" pitchFamily="34" charset="0"/>
                <a:cs typeface="Arial" panose="020B0604020202020204" pitchFamily="34" charset="0"/>
              </a:rPr>
              <a:t>, Katar Planlama ve İstatistik Kurumu (Enflasyon ve nüfus harici veriler resmi olarak açıklanmadığından 2021 IMF tahminidir.)</a:t>
            </a:r>
          </a:p>
        </p:txBody>
      </p:sp>
      <p:pic>
        <p:nvPicPr>
          <p:cNvPr id="8" name="Picture 7" descr="Al Jazeera Qatar freedom | The Gulf blog">
            <a:extLst>
              <a:ext uri="{FF2B5EF4-FFF2-40B4-BE49-F238E27FC236}">
                <a16:creationId xmlns:a16="http://schemas.microsoft.com/office/drawing/2014/main" id="{8FE38C4E-F885-D5E3-458F-5A7D633BF6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640" y="1815306"/>
            <a:ext cx="4569709" cy="2714775"/>
          </a:xfrm>
          <a:prstGeom prst="rect">
            <a:avLst/>
          </a:prstGeom>
          <a:noFill/>
          <a:ln>
            <a:noFill/>
          </a:ln>
        </p:spPr>
      </p:pic>
    </p:spTree>
    <p:extLst>
      <p:ext uri="{BB962C8B-B14F-4D97-AF65-F5344CB8AC3E}">
        <p14:creationId xmlns:p14="http://schemas.microsoft.com/office/powerpoint/2010/main" val="316782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C6AF17-4D54-A54C-BB98-724B44A2970B}"/>
              </a:ext>
            </a:extLst>
          </p:cNvPr>
          <p:cNvSpPr/>
          <p:nvPr/>
        </p:nvSpPr>
        <p:spPr>
          <a:xfrm>
            <a:off x="1792816" y="1283391"/>
            <a:ext cx="3078150" cy="738664"/>
          </a:xfrm>
          <a:prstGeom prst="rect">
            <a:avLst/>
          </a:prstGeom>
        </p:spPr>
        <p:txBody>
          <a:bodyPr wrap="none">
            <a:spAutoFit/>
          </a:bodyPr>
          <a:lstStyle/>
          <a:p>
            <a:r>
              <a:rPr lang="tr-TR" sz="2100" b="1" dirty="0">
                <a:solidFill>
                  <a:srgbClr val="96634D"/>
                </a:solidFill>
                <a:latin typeface="Arial" panose="020B0604020202020204" pitchFamily="34" charset="0"/>
                <a:cs typeface="Arial" panose="020B0604020202020204" pitchFamily="34" charset="0"/>
              </a:rPr>
              <a:t>1. </a:t>
            </a:r>
            <a:r>
              <a:rPr lang="en-US" sz="2100" b="1" dirty="0">
                <a:solidFill>
                  <a:srgbClr val="96634D"/>
                </a:solidFill>
                <a:latin typeface="Arial" panose="020B0604020202020204" pitchFamily="34" charset="0"/>
                <a:cs typeface="Arial" panose="020B0604020202020204" pitchFamily="34" charset="0"/>
              </a:rPr>
              <a:t>KATAR </a:t>
            </a:r>
            <a:r>
              <a:rPr lang="tr-TR" sz="2100" b="1" dirty="0">
                <a:solidFill>
                  <a:srgbClr val="96634D"/>
                </a:solidFill>
                <a:latin typeface="Arial" panose="020B0604020202020204" pitchFamily="34" charset="0"/>
                <a:cs typeface="Arial" panose="020B0604020202020204" pitchFamily="34" charset="0"/>
              </a:rPr>
              <a:t>EKONOMİSİ </a:t>
            </a:r>
            <a:endParaRPr lang="tr-TR" sz="2100" dirty="0">
              <a:solidFill>
                <a:srgbClr val="96634D"/>
              </a:solidFill>
              <a:latin typeface="Arial" panose="020B0604020202020204" pitchFamily="34" charset="0"/>
              <a:cs typeface="Arial" panose="020B0604020202020204" pitchFamily="34" charset="0"/>
            </a:endParaRPr>
          </a:p>
          <a:p>
            <a:r>
              <a:rPr lang="tr-TR" sz="2100" b="1" dirty="0">
                <a:solidFill>
                  <a:srgbClr val="96634D"/>
                </a:solidFill>
                <a:latin typeface="Arial" panose="020B0604020202020204" pitchFamily="34" charset="0"/>
                <a:cs typeface="Arial" panose="020B0604020202020204" pitchFamily="34" charset="0"/>
              </a:rPr>
              <a:t>GENEL GÖRÜNÜMÜ </a:t>
            </a:r>
            <a:endParaRPr lang="tr-TR" sz="2100" dirty="0">
              <a:solidFill>
                <a:srgbClr val="96634D"/>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960D8C8-2D93-124C-B9D1-4854532D1D02}"/>
              </a:ext>
            </a:extLst>
          </p:cNvPr>
          <p:cNvSpPr/>
          <p:nvPr/>
        </p:nvSpPr>
        <p:spPr>
          <a:xfrm>
            <a:off x="1846814" y="4531057"/>
            <a:ext cx="5427443" cy="5852308"/>
          </a:xfrm>
          <a:prstGeom prst="rect">
            <a:avLst/>
          </a:prstGeom>
        </p:spPr>
        <p:txBody>
          <a:bodyPr wrap="square">
            <a:spAutoFit/>
          </a:bodyPr>
          <a:lstStyle/>
          <a:p>
            <a:pPr algn="just">
              <a:lnSpc>
                <a:spcPct val="115000"/>
              </a:lnSpc>
              <a:spcAft>
                <a:spcPts val="1000"/>
              </a:spcAft>
            </a:pPr>
            <a:r>
              <a:rPr lang="tr-TR" sz="1200" dirty="0">
                <a:solidFill>
                  <a:schemeClr val="tx1">
                    <a:lumMod val="65000"/>
                    <a:lumOff val="35000"/>
                  </a:schemeClr>
                </a:solidFill>
                <a:latin typeface="Arial" panose="020B0604020202020204" pitchFamily="34" charset="0"/>
                <a:cs typeface="Arial" panose="020B0604020202020204" pitchFamily="34" charset="0"/>
              </a:rPr>
              <a:t>Katar petrole bağlı bir ekonomiyken 1990’ların ortalarında petrole olan bağımlılığını azaltmak amacıyla doğalgaz kaynaklarını geliştirmeye başladı. Gaz sahalarını geliştirmek için yüksek oranlarda borçlandı fakat yüksek hidrokarbon rezervleri ve gelirleri ile kısa sürede toparladı. Petrol ve doğalgaza bağlı olan Katar’da petrol rezervlerinin 25,2 milyar varil olduğu bilinmektedir. Günlük 75,9 milyon ton petrol çıkartan ülkenin aynı zamanda 24,7 trilyon metreküp doğalgaz rezervi bulunmaktadır.</a:t>
            </a:r>
          </a:p>
          <a:p>
            <a:pPr algn="just">
              <a:lnSpc>
                <a:spcPct val="115000"/>
              </a:lnSpc>
              <a:spcAft>
                <a:spcPts val="1000"/>
              </a:spcAft>
            </a:pPr>
            <a:r>
              <a:rPr lang="tr-TR" sz="1200" dirty="0">
                <a:solidFill>
                  <a:schemeClr val="tx1">
                    <a:lumMod val="65000"/>
                    <a:lumOff val="35000"/>
                  </a:schemeClr>
                </a:solidFill>
                <a:latin typeface="Arial" panose="020B0604020202020204" pitchFamily="34" charset="0"/>
                <a:cs typeface="Arial" panose="020B0604020202020204" pitchFamily="34" charset="0"/>
              </a:rPr>
              <a:t>Ülkede tarım sektörü gelişmemiştir. Devlet, faizsiz krediler sunarak sektörü modernize etmeye çalışsa da verimsiz toprak ve su kıtlığının olması tarıma sınırlama getirmiştir. GSYH içerisindeki payı %0,3 olan sektörün ihtiyacı ithalat yoluyla karşılanmaktadır. Ekonominin %58’ini oluşturan sanayi sektöründe, petrol sanayisi yüksek pay sahibidir. Ülke, sanayi sektörünü çeşitlendirmek için un değirmenciliği, çimento üretimi gibi yeni üretim tesisleri kurmaya başlamıştır. Çalışan tesislerin büyük çoğunluğunu LNG endüstrisine bağlıdır. Dolayısıyla, Katar doğalgaz rezervlerinin bir kısmını bu alanda kullanmaktadır. Ülkede hizmetler sektörü de gelişmiş olup GSYH içerisindeki payı %41 civarındadır. </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15000"/>
              </a:lnSpc>
              <a:spcAft>
                <a:spcPts val="1000"/>
              </a:spcAft>
            </a:pPr>
            <a:r>
              <a:rPr lang="tr-TR" sz="1200" dirty="0">
                <a:solidFill>
                  <a:schemeClr val="tx1">
                    <a:lumMod val="65000"/>
                    <a:lumOff val="35000"/>
                  </a:schemeClr>
                </a:solidFill>
                <a:latin typeface="Arial" panose="020B0604020202020204" pitchFamily="34" charset="0"/>
                <a:cs typeface="Arial" panose="020B0604020202020204" pitchFamily="34" charset="0"/>
              </a:rPr>
              <a:t>2014-2016 yıllarında petrol fiyatlarının düşmesinden sonra, 2017 yılında Suudi Arabistan, BAE, Bahreyn ve Mısır, Katar’ın terör olaylarına destek verdiği gerekçesi ile ülkeyle olan diplomatik ve ekonomik ilişkilerini kesmiştir. Bu dönemde, ülkenin güçlü finansal yapısı ekonomiyi dış şoklara karşı korusa da 2017 yılında %1,4 oranında küçülmesini engelleyememiştir. Arap ülkelerinin Katar’a uyguladığı ambargo devam ederken ülke gaz üretimine odaklanıp yeni ticari ilişkiler geliştirmeyi başarmış ve 2018 yılında %1,2 büyümüştür. 2020 yılında  salgın etkisiyle birlikte %3,5 küçülen ekonomide imalat ve inşaat da sırasıyla %7 ve %4 daralmıştır.</a:t>
            </a:r>
          </a:p>
        </p:txBody>
      </p:sp>
      <p:pic>
        <p:nvPicPr>
          <p:cNvPr id="6" name="Picture 5">
            <a:extLst>
              <a:ext uri="{FF2B5EF4-FFF2-40B4-BE49-F238E27FC236}">
                <a16:creationId xmlns:a16="http://schemas.microsoft.com/office/drawing/2014/main" id="{BC300C12-637A-4F41-9124-DEA4F0F8D847}"/>
              </a:ext>
            </a:extLst>
          </p:cNvPr>
          <p:cNvPicPr>
            <a:picLocks noChangeAspect="1"/>
          </p:cNvPicPr>
          <p:nvPr/>
        </p:nvPicPr>
        <p:blipFill>
          <a:blip r:embed="rId2"/>
          <a:stretch>
            <a:fillRect/>
          </a:stretch>
        </p:blipFill>
        <p:spPr>
          <a:xfrm>
            <a:off x="1908128" y="1910053"/>
            <a:ext cx="4297006" cy="2621004"/>
          </a:xfrm>
          <a:prstGeom prst="rect">
            <a:avLst/>
          </a:prstGeom>
        </p:spPr>
      </p:pic>
    </p:spTree>
    <p:extLst>
      <p:ext uri="{BB962C8B-B14F-4D97-AF65-F5344CB8AC3E}">
        <p14:creationId xmlns:p14="http://schemas.microsoft.com/office/powerpoint/2010/main" val="1456317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088517-27E5-5045-B231-909754B78D2A}"/>
              </a:ext>
            </a:extLst>
          </p:cNvPr>
          <p:cNvSpPr/>
          <p:nvPr/>
        </p:nvSpPr>
        <p:spPr>
          <a:xfrm>
            <a:off x="1652227" y="1296019"/>
            <a:ext cx="5780539" cy="923779"/>
          </a:xfrm>
          <a:prstGeom prst="rect">
            <a:avLst/>
          </a:prstGeom>
        </p:spPr>
        <p:txBody>
          <a:bodyPr wrap="square">
            <a:spAutoFit/>
          </a:bodyPr>
          <a:lstStyle/>
          <a:p>
            <a:pPr algn="just">
              <a:lnSpc>
                <a:spcPct val="115000"/>
              </a:lnSpc>
              <a:spcAft>
                <a:spcPts val="1000"/>
              </a:spcAft>
            </a:pPr>
            <a:r>
              <a:rPr lang="tr-TR" sz="1200" dirty="0">
                <a:solidFill>
                  <a:schemeClr val="tx1">
                    <a:lumMod val="65000"/>
                    <a:lumOff val="35000"/>
                  </a:schemeClr>
                </a:solidFill>
                <a:latin typeface="Arial" panose="020B0604020202020204" pitchFamily="34" charset="0"/>
                <a:cs typeface="Arial" panose="020B0604020202020204" pitchFamily="34" charset="0"/>
              </a:rPr>
              <a:t>2021 yılında ise, ülke birinci çeyrekte %2,5 daraldıktan sonra, aşılamanın hızlanması, enerji fiyatlarındaki yükseliş ve Katar’a uygulanan ambargonun kalkmasıyla ikinci ve üçüncü çeyrekte ekonomi sırasıyla %4 ve %2,6 büyümüştür. IMF tahminine göre ülkenin yıl sonunda %1,9 büyüdüğü tahmin edilmektedir.</a:t>
            </a:r>
          </a:p>
        </p:txBody>
      </p:sp>
      <p:sp>
        <p:nvSpPr>
          <p:cNvPr id="5" name="Rectangle 4">
            <a:extLst>
              <a:ext uri="{FF2B5EF4-FFF2-40B4-BE49-F238E27FC236}">
                <a16:creationId xmlns:a16="http://schemas.microsoft.com/office/drawing/2014/main" id="{D1C20272-3004-553C-827B-B0E2241D2893}"/>
              </a:ext>
            </a:extLst>
          </p:cNvPr>
          <p:cNvSpPr/>
          <p:nvPr/>
        </p:nvSpPr>
        <p:spPr>
          <a:xfrm>
            <a:off x="1652227" y="4685522"/>
            <a:ext cx="5681441" cy="2918171"/>
          </a:xfrm>
          <a:prstGeom prst="rect">
            <a:avLst/>
          </a:prstGeom>
        </p:spPr>
        <p:txBody>
          <a:bodyPr wrap="square">
            <a:spAutoFit/>
          </a:bodyPr>
          <a:lstStyle/>
          <a:p>
            <a:r>
              <a:rPr lang="en-US" sz="2100" b="1" dirty="0">
                <a:solidFill>
                  <a:srgbClr val="96634D"/>
                </a:solidFill>
                <a:latin typeface="Arial" panose="020B0604020202020204" pitchFamily="34" charset="0"/>
                <a:cs typeface="Arial" panose="020B0604020202020204" pitchFamily="34" charset="0"/>
              </a:rPr>
              <a:t>2</a:t>
            </a:r>
            <a:r>
              <a:rPr lang="tr-TR" sz="2100" b="1" dirty="0">
                <a:solidFill>
                  <a:srgbClr val="96634D"/>
                </a:solidFill>
                <a:latin typeface="Arial" panose="020B0604020202020204" pitchFamily="34" charset="0"/>
                <a:cs typeface="Arial" panose="020B0604020202020204" pitchFamily="34" charset="0"/>
              </a:rPr>
              <a:t>. </a:t>
            </a:r>
            <a:r>
              <a:rPr lang="en-US" sz="2100" b="1" dirty="0">
                <a:solidFill>
                  <a:srgbClr val="96634D"/>
                </a:solidFill>
                <a:latin typeface="Arial" panose="020B0604020202020204" pitchFamily="34" charset="0"/>
                <a:cs typeface="Arial" panose="020B0604020202020204" pitchFamily="34" charset="0"/>
              </a:rPr>
              <a:t>BÜTÇE DENGESİ</a:t>
            </a:r>
          </a:p>
          <a:p>
            <a:endParaRPr lang="en-US" sz="12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15000"/>
              </a:lnSpc>
              <a:spcAft>
                <a:spcPts val="1000"/>
              </a:spcAft>
            </a:pPr>
            <a:r>
              <a:rPr lang="tr-TR" sz="1200" dirty="0">
                <a:solidFill>
                  <a:schemeClr val="tx1">
                    <a:lumMod val="65000"/>
                    <a:lumOff val="35000"/>
                  </a:schemeClr>
                </a:solidFill>
                <a:latin typeface="Arial" panose="020B0604020202020204" pitchFamily="34" charset="0"/>
                <a:cs typeface="Arial" panose="020B0604020202020204" pitchFamily="34" charset="0"/>
              </a:rPr>
              <a:t>Katar bütçe dengesi 2016 yılına kadar yüksek oranlarda fazla vermiştir. 2014 yılında petrol fiyatlarındaki keskin düşüşe rağmen %15,4 bütçe fazlası veren Katar ekonomisi, 2015 yılında bu oranı %22 civarına çıkartmıştır. 2016 yılında ise Katar’ın kamu maliyesinde ciddi bozulmalar meydana gelmiş ve bütçenin %4,8 açık vermesine neden olmuştur. İç borçlanma ve dış finansman yoluyla finanse edilen kamu borcu 2017 yılında uygulanan ambargo etkisiyle %2,4 açık vermiştir. 2018 yılında petrol fiyatlarındaki toparlanma sayesinde mali ortam iyileşmiş ve Katar GSYH cinsinden %5,9 bütçe fazlası vermiştir. 2020 yılında salgın ortamına ve petrol fiyatlarındaki düşüşe rağmen ülke %1,3 bütçe fazlası vermiştir. 2021 yılının ilk üç çeyreğinde de GSYH cinsinden sırasıyla %0,1, %2,5 ve %0,5 fazla veren bütçenin yıl sonunda %2,7 fazla verdiği tahmin edilmektedir. </a:t>
            </a:r>
          </a:p>
        </p:txBody>
      </p:sp>
      <p:pic>
        <p:nvPicPr>
          <p:cNvPr id="2" name="Picture 1">
            <a:extLst>
              <a:ext uri="{FF2B5EF4-FFF2-40B4-BE49-F238E27FC236}">
                <a16:creationId xmlns:a16="http://schemas.microsoft.com/office/drawing/2014/main" id="{9BF36DDE-002B-BAA2-912D-39516DDB2C3C}"/>
              </a:ext>
            </a:extLst>
          </p:cNvPr>
          <p:cNvPicPr>
            <a:picLocks noChangeAspect="1"/>
          </p:cNvPicPr>
          <p:nvPr/>
        </p:nvPicPr>
        <p:blipFill>
          <a:blip r:embed="rId2"/>
          <a:stretch>
            <a:fillRect/>
          </a:stretch>
        </p:blipFill>
        <p:spPr>
          <a:xfrm>
            <a:off x="2177304" y="2219798"/>
            <a:ext cx="4536801" cy="2440013"/>
          </a:xfrm>
          <a:prstGeom prst="rect">
            <a:avLst/>
          </a:prstGeom>
        </p:spPr>
      </p:pic>
      <p:pic>
        <p:nvPicPr>
          <p:cNvPr id="6" name="Picture 5">
            <a:extLst>
              <a:ext uri="{FF2B5EF4-FFF2-40B4-BE49-F238E27FC236}">
                <a16:creationId xmlns:a16="http://schemas.microsoft.com/office/drawing/2014/main" id="{81CBC729-8782-4100-8C04-4FA8A2526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304" y="7629403"/>
            <a:ext cx="4646367" cy="2714805"/>
          </a:xfrm>
          <a:prstGeom prst="rect">
            <a:avLst/>
          </a:prstGeom>
        </p:spPr>
      </p:pic>
    </p:spTree>
    <p:extLst>
      <p:ext uri="{BB962C8B-B14F-4D97-AF65-F5344CB8AC3E}">
        <p14:creationId xmlns:p14="http://schemas.microsoft.com/office/powerpoint/2010/main" val="194418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C4E9A9-E42B-9E55-2206-04FA70E51318}"/>
              </a:ext>
            </a:extLst>
          </p:cNvPr>
          <p:cNvSpPr/>
          <p:nvPr/>
        </p:nvSpPr>
        <p:spPr>
          <a:xfrm>
            <a:off x="1677500" y="1301301"/>
            <a:ext cx="5400385" cy="3432414"/>
          </a:xfrm>
          <a:prstGeom prst="rect">
            <a:avLst/>
          </a:prstGeom>
        </p:spPr>
        <p:txBody>
          <a:bodyPr wrap="square">
            <a:spAutoFit/>
          </a:bodyPr>
          <a:lstStyle/>
          <a:p>
            <a:r>
              <a:rPr lang="en-US" sz="2100" b="1" dirty="0">
                <a:solidFill>
                  <a:srgbClr val="96634D"/>
                </a:solidFill>
                <a:latin typeface="Arial" panose="020B0604020202020204" pitchFamily="34" charset="0"/>
                <a:cs typeface="Arial" panose="020B0604020202020204" pitchFamily="34" charset="0"/>
              </a:rPr>
              <a:t>3</a:t>
            </a:r>
            <a:r>
              <a:rPr lang="tr-TR" sz="2100" b="1" dirty="0">
                <a:solidFill>
                  <a:srgbClr val="96634D"/>
                </a:solidFill>
                <a:latin typeface="Arial" panose="020B0604020202020204" pitchFamily="34" charset="0"/>
                <a:cs typeface="Arial" panose="020B0604020202020204" pitchFamily="34" charset="0"/>
              </a:rPr>
              <a:t>. </a:t>
            </a:r>
            <a:r>
              <a:rPr lang="en-US" sz="2100" b="1" dirty="0">
                <a:solidFill>
                  <a:srgbClr val="96634D"/>
                </a:solidFill>
                <a:latin typeface="Arial" panose="020B0604020202020204" pitchFamily="34" charset="0"/>
                <a:cs typeface="Arial" panose="020B0604020202020204" pitchFamily="34" charset="0"/>
              </a:rPr>
              <a:t>CARİ DENGESİ</a:t>
            </a:r>
          </a:p>
          <a:p>
            <a:pPr algn="just">
              <a:lnSpc>
                <a:spcPct val="115000"/>
              </a:lnSpc>
              <a:spcAft>
                <a:spcPts val="1000"/>
              </a:spcAft>
            </a:pPr>
            <a:endParaRPr lang="en-US" sz="1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15000"/>
              </a:lnSpc>
              <a:spcAft>
                <a:spcPts val="1000"/>
              </a:spcAft>
            </a:pPr>
            <a:r>
              <a:rPr lang="tr-TR" sz="1200" dirty="0">
                <a:solidFill>
                  <a:schemeClr val="tx1">
                    <a:lumMod val="65000"/>
                    <a:lumOff val="35000"/>
                  </a:schemeClr>
                </a:solidFill>
                <a:latin typeface="Arial" panose="020B0604020202020204" pitchFamily="34" charset="0"/>
                <a:cs typeface="Arial" panose="020B0604020202020204" pitchFamily="34" charset="0"/>
              </a:rPr>
              <a:t>2013 yılında GSYH cinsinden %30 seviyelerinde cari fazla veren Katar ekonomisi petrol gelirlerinde yaşanan azalış ile düşme eğilime girmiştir. 2016 yılında ise cari işlemler açığı GSYH’nin %5,4’üne ulaşmıştır. Petrol fiyatlarındaki toparlanma ve düşük hidrokarbon dışı büyümesiyle ithalatın düşmesi, 2017 yılında ülkenin %3,9 cari fazla vermesini sağlamıştır. 2018 yılında %9 seviyesine çıkan cari fazla, salgın ile birlikte tekrar düşme eğilimine girerek ülkenin 2020 yılında GSYH cinsinden %2,3 açık vermesine neden olmuştur. </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15000"/>
              </a:lnSpc>
              <a:spcAft>
                <a:spcPts val="1000"/>
              </a:spcAft>
            </a:pPr>
            <a:r>
              <a:rPr lang="tr-TR" sz="1200" dirty="0">
                <a:solidFill>
                  <a:schemeClr val="tx1">
                    <a:lumMod val="65000"/>
                    <a:lumOff val="35000"/>
                  </a:schemeClr>
                </a:solidFill>
                <a:latin typeface="Arial" panose="020B0604020202020204" pitchFamily="34" charset="0"/>
                <a:cs typeface="Arial" panose="020B0604020202020204" pitchFamily="34" charset="0"/>
              </a:rPr>
              <a:t>2021 yılının ilk üç çeyreğinde cari denge sırasıyla %7,7 %10,6 ve %16 fazla vermiştir. İhracat sayesinde verilen cari fazlada üçüncü çeyrekte doğrudan yatırımların da artması etkili olmuştur. IMF yıl sonunda ülkenin GSYH cinsinden %8 fazla vereceğini tahmin etse de bu oranın daha yüksek gerçekleşebileceği muhtemeldir. </a:t>
            </a:r>
          </a:p>
        </p:txBody>
      </p:sp>
      <p:pic>
        <p:nvPicPr>
          <p:cNvPr id="7" name="Picture 6">
            <a:extLst>
              <a:ext uri="{FF2B5EF4-FFF2-40B4-BE49-F238E27FC236}">
                <a16:creationId xmlns:a16="http://schemas.microsoft.com/office/drawing/2014/main" id="{D37EBCE8-BD98-41D6-8977-A7D8AE3A001A}"/>
              </a:ext>
            </a:extLst>
          </p:cNvPr>
          <p:cNvPicPr>
            <a:picLocks noChangeAspect="1"/>
          </p:cNvPicPr>
          <p:nvPr/>
        </p:nvPicPr>
        <p:blipFill>
          <a:blip r:embed="rId2"/>
          <a:stretch>
            <a:fillRect/>
          </a:stretch>
        </p:blipFill>
        <p:spPr>
          <a:xfrm>
            <a:off x="1818263" y="4824327"/>
            <a:ext cx="5259622" cy="2907980"/>
          </a:xfrm>
          <a:prstGeom prst="rect">
            <a:avLst/>
          </a:prstGeom>
        </p:spPr>
      </p:pic>
    </p:spTree>
    <p:extLst>
      <p:ext uri="{BB962C8B-B14F-4D97-AF65-F5344CB8AC3E}">
        <p14:creationId xmlns:p14="http://schemas.microsoft.com/office/powerpoint/2010/main" val="1421399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2D57DE-2468-0310-E9DD-EB6666D63EBE}"/>
              </a:ext>
            </a:extLst>
          </p:cNvPr>
          <p:cNvSpPr/>
          <p:nvPr/>
        </p:nvSpPr>
        <p:spPr>
          <a:xfrm>
            <a:off x="1730493" y="1257640"/>
            <a:ext cx="5229865" cy="6235233"/>
          </a:xfrm>
          <a:prstGeom prst="rect">
            <a:avLst/>
          </a:prstGeom>
        </p:spPr>
        <p:txBody>
          <a:bodyPr wrap="square">
            <a:spAutoFit/>
          </a:bodyPr>
          <a:lstStyle/>
          <a:p>
            <a:pPr algn="just">
              <a:lnSpc>
                <a:spcPct val="115000"/>
              </a:lnSpc>
            </a:pPr>
            <a:r>
              <a:rPr lang="en-US" sz="2100" b="1" dirty="0">
                <a:solidFill>
                  <a:srgbClr val="96634D"/>
                </a:solidFill>
                <a:latin typeface="Arial" panose="020B0604020202020204" pitchFamily="34" charset="0"/>
                <a:cs typeface="Arial" panose="020B0604020202020204" pitchFamily="34" charset="0"/>
              </a:rPr>
              <a:t>4</a:t>
            </a:r>
            <a:r>
              <a:rPr lang="tr-TR" sz="2100" b="1" dirty="0">
                <a:solidFill>
                  <a:srgbClr val="96634D"/>
                </a:solidFill>
                <a:latin typeface="Arial" panose="020B0604020202020204" pitchFamily="34" charset="0"/>
                <a:cs typeface="Arial" panose="020B0604020202020204" pitchFamily="34" charset="0"/>
              </a:rPr>
              <a:t>. </a:t>
            </a:r>
            <a:r>
              <a:rPr lang="en-US" sz="2100" b="1" dirty="0">
                <a:solidFill>
                  <a:srgbClr val="96634D"/>
                </a:solidFill>
                <a:latin typeface="Arial" panose="020B0604020202020204" pitchFamily="34" charset="0"/>
                <a:cs typeface="Arial" panose="020B0604020202020204" pitchFamily="34" charset="0"/>
              </a:rPr>
              <a:t>SWOT ANALİZİ (FITCH)</a:t>
            </a:r>
          </a:p>
          <a:p>
            <a:pPr algn="just">
              <a:lnSpc>
                <a:spcPct val="115000"/>
              </a:lnSpc>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15000"/>
              </a:lnSpc>
            </a:pPr>
            <a:r>
              <a:rPr lang="tr-TR" sz="1200" b="1" dirty="0">
                <a:solidFill>
                  <a:schemeClr val="tx1">
                    <a:lumMod val="65000"/>
                    <a:lumOff val="35000"/>
                  </a:schemeClr>
                </a:solidFill>
                <a:latin typeface="Arial" panose="020B0604020202020204" pitchFamily="34" charset="0"/>
                <a:cs typeface="Arial" panose="020B0604020202020204" pitchFamily="34" charset="0"/>
              </a:rPr>
              <a:t>Güçlü Yönleri:</a:t>
            </a:r>
          </a:p>
          <a:p>
            <a:pPr marL="171450" marR="849630" lvl="0" indent="-171450" algn="just">
              <a:lnSpc>
                <a:spcPct val="115000"/>
              </a:lnSpc>
              <a:spcBef>
                <a:spcPts val="125"/>
              </a:spcBef>
              <a:spcAft>
                <a:spcPts val="800"/>
              </a:spcAft>
              <a:buSzPts val="1200"/>
              <a:buFont typeface="Arial" panose="020B0604020202020204" pitchFamily="34" charset="0"/>
              <a:buChar char="•"/>
              <a:tabLst>
                <a:tab pos="1028700" algn="l"/>
                <a:tab pos="1029335" algn="l"/>
              </a:tabLst>
            </a:pPr>
            <a:r>
              <a:rPr lang="tr-TR" sz="1200" dirty="0">
                <a:solidFill>
                  <a:schemeClr val="tx1">
                    <a:lumMod val="65000"/>
                    <a:lumOff val="35000"/>
                  </a:schemeClr>
                </a:solidFill>
                <a:latin typeface="Arial" panose="020B0604020202020204" pitchFamily="34" charset="0"/>
                <a:cs typeface="Arial" panose="020B0604020202020204" pitchFamily="34" charset="0"/>
              </a:rPr>
              <a:t>Yüksek oranda hidrokarbon rezervlerine sahiptir.</a:t>
            </a:r>
          </a:p>
          <a:p>
            <a:pPr marL="171450" marR="849630" lvl="0" indent="-171450" algn="just">
              <a:lnSpc>
                <a:spcPct val="115000"/>
              </a:lnSpc>
              <a:spcBef>
                <a:spcPts val="125"/>
              </a:spcBef>
              <a:spcAft>
                <a:spcPts val="800"/>
              </a:spcAft>
              <a:buSzPts val="1200"/>
              <a:buFont typeface="Arial" panose="020B0604020202020204" pitchFamily="34" charset="0"/>
              <a:buChar char="•"/>
              <a:tabLst>
                <a:tab pos="1028700" algn="l"/>
                <a:tab pos="1029335" algn="l"/>
              </a:tabLst>
            </a:pPr>
            <a:r>
              <a:rPr lang="tr-TR" sz="1200" dirty="0">
                <a:solidFill>
                  <a:schemeClr val="tx1">
                    <a:lumMod val="65000"/>
                    <a:lumOff val="35000"/>
                  </a:schemeClr>
                </a:solidFill>
                <a:latin typeface="Arial" panose="020B0604020202020204" pitchFamily="34" charset="0"/>
                <a:cs typeface="Arial" panose="020B0604020202020204" pitchFamily="34" charset="0"/>
              </a:rPr>
              <a:t>Az bir nüfus sayesinde kişi başına düşen GSYH yüksektir. </a:t>
            </a:r>
          </a:p>
          <a:p>
            <a:pPr marL="342900" marR="849630" indent="-342900" algn="just">
              <a:lnSpc>
                <a:spcPct val="115000"/>
              </a:lnSpc>
              <a:spcBef>
                <a:spcPts val="125"/>
              </a:spcBef>
              <a:spcAft>
                <a:spcPts val="0"/>
              </a:spcAft>
              <a:buSzPts val="1200"/>
              <a:buFont typeface="Symbol" panose="05050102010706020507" pitchFamily="18" charset="2"/>
              <a:buChar char=""/>
              <a:tabLst>
                <a:tab pos="1028700" algn="l"/>
                <a:tab pos="1029335" algn="l"/>
              </a:tabLst>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a:p>
            <a:pPr marR="849630" algn="just">
              <a:lnSpc>
                <a:spcPct val="115000"/>
              </a:lnSpc>
              <a:spcBef>
                <a:spcPts val="125"/>
              </a:spcBef>
              <a:buSzPts val="1200"/>
              <a:tabLst>
                <a:tab pos="1028700" algn="l"/>
                <a:tab pos="1029335" algn="l"/>
              </a:tabLst>
            </a:pPr>
            <a:r>
              <a:rPr lang="tr-TR" sz="1200" b="1" dirty="0">
                <a:solidFill>
                  <a:schemeClr val="tx1">
                    <a:lumMod val="65000"/>
                    <a:lumOff val="35000"/>
                  </a:schemeClr>
                </a:solidFill>
                <a:latin typeface="Arial" panose="020B0604020202020204" pitchFamily="34" charset="0"/>
                <a:cs typeface="Arial" panose="020B0604020202020204" pitchFamily="34" charset="0"/>
              </a:rPr>
              <a:t>Zayıf Yönleri:</a:t>
            </a:r>
            <a:endParaRPr lang="en-US" sz="1200" b="1" dirty="0">
              <a:solidFill>
                <a:schemeClr val="tx1">
                  <a:lumMod val="65000"/>
                  <a:lumOff val="35000"/>
                </a:schemeClr>
              </a:solidFill>
              <a:latin typeface="Arial" panose="020B0604020202020204" pitchFamily="34" charset="0"/>
              <a:cs typeface="Arial" panose="020B0604020202020204" pitchFamily="34" charset="0"/>
            </a:endParaRPr>
          </a:p>
          <a:p>
            <a:pPr marR="849630" algn="just">
              <a:lnSpc>
                <a:spcPct val="115000"/>
              </a:lnSpc>
              <a:spcBef>
                <a:spcPts val="125"/>
              </a:spcBef>
              <a:buSzPts val="1200"/>
              <a:tabLst>
                <a:tab pos="1028700" algn="l"/>
                <a:tab pos="1029335" algn="l"/>
              </a:tabLst>
            </a:pPr>
            <a:endParaRPr lang="en-US" sz="1200" b="1" dirty="0">
              <a:solidFill>
                <a:schemeClr val="tx1">
                  <a:lumMod val="65000"/>
                  <a:lumOff val="35000"/>
                </a:schemeClr>
              </a:solidFill>
              <a:latin typeface="Arial" panose="020B0604020202020204" pitchFamily="34" charset="0"/>
              <a:cs typeface="Arial" panose="020B0604020202020204" pitchFamily="34" charset="0"/>
            </a:endParaRPr>
          </a:p>
          <a:p>
            <a:pPr marL="171450" marR="849630" indent="-171450" algn="just">
              <a:lnSpc>
                <a:spcPct val="115000"/>
              </a:lnSpc>
              <a:spcBef>
                <a:spcPts val="125"/>
              </a:spcBef>
              <a:spcAft>
                <a:spcPts val="800"/>
              </a:spcAft>
              <a:buSzPts val="1200"/>
              <a:buFont typeface="Arial" panose="020B0604020202020204" pitchFamily="34" charset="0"/>
              <a:buChar char="•"/>
              <a:tabLst>
                <a:tab pos="1028700" algn="l"/>
                <a:tab pos="1029335" algn="l"/>
              </a:tabLst>
            </a:pPr>
            <a:r>
              <a:rPr lang="tr-TR" sz="1200" dirty="0">
                <a:solidFill>
                  <a:schemeClr val="tx1">
                    <a:lumMod val="65000"/>
                    <a:lumOff val="35000"/>
                  </a:schemeClr>
                </a:solidFill>
                <a:latin typeface="Arial" panose="020B0604020202020204" pitchFamily="34" charset="0"/>
                <a:cs typeface="Arial" panose="020B0604020202020204" pitchFamily="34" charset="0"/>
              </a:rPr>
              <a:t>Hidrokarbonlara bağımlılık; büyümeyi, mali ve dış dinamikleri fiyatlardaki değişimlere karşı savunmasız hale getirir.</a:t>
            </a:r>
          </a:p>
          <a:p>
            <a:pPr marR="849630" algn="just">
              <a:lnSpc>
                <a:spcPct val="115000"/>
              </a:lnSpc>
              <a:spcBef>
                <a:spcPts val="125"/>
              </a:spcBef>
              <a:buSzPts val="1200"/>
              <a:tabLst>
                <a:tab pos="1028700" algn="l"/>
                <a:tab pos="1029335" algn="l"/>
              </a:tabLst>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a:p>
            <a:pPr marR="849630" algn="just">
              <a:lnSpc>
                <a:spcPct val="115000"/>
              </a:lnSpc>
              <a:spcBef>
                <a:spcPts val="125"/>
              </a:spcBef>
              <a:buSzPts val="1200"/>
              <a:tabLst>
                <a:tab pos="1028700" algn="l"/>
                <a:tab pos="1029335" algn="l"/>
              </a:tabLst>
            </a:pPr>
            <a:r>
              <a:rPr lang="tr-TR" sz="1200" b="1" dirty="0">
                <a:solidFill>
                  <a:schemeClr val="tx1">
                    <a:lumMod val="65000"/>
                    <a:lumOff val="35000"/>
                  </a:schemeClr>
                </a:solidFill>
                <a:latin typeface="Arial" panose="020B0604020202020204" pitchFamily="34" charset="0"/>
                <a:cs typeface="Arial" panose="020B0604020202020204" pitchFamily="34" charset="0"/>
              </a:rPr>
              <a:t>Fırsatlar:</a:t>
            </a:r>
          </a:p>
          <a:p>
            <a:pPr marR="849630" algn="just">
              <a:lnSpc>
                <a:spcPct val="115000"/>
              </a:lnSpc>
              <a:spcBef>
                <a:spcPts val="125"/>
              </a:spcBef>
              <a:buSzPts val="1200"/>
              <a:tabLst>
                <a:tab pos="1028700" algn="l"/>
                <a:tab pos="1029335" algn="l"/>
              </a:tabLst>
            </a:pPr>
            <a:endParaRPr lang="tr-TR" sz="1200" dirty="0">
              <a:solidFill>
                <a:schemeClr val="tx1">
                  <a:lumMod val="65000"/>
                  <a:lumOff val="35000"/>
                </a:schemeClr>
              </a:solidFill>
              <a:latin typeface="Arial" panose="020B0604020202020204" pitchFamily="34" charset="0"/>
              <a:cs typeface="Arial" panose="020B0604020202020204" pitchFamily="34" charset="0"/>
            </a:endParaRPr>
          </a:p>
          <a:p>
            <a:pPr marL="171450" marR="849630" indent="-171450" algn="just">
              <a:lnSpc>
                <a:spcPct val="115000"/>
              </a:lnSpc>
              <a:spcBef>
                <a:spcPts val="125"/>
              </a:spcBef>
              <a:spcAft>
                <a:spcPts val="800"/>
              </a:spcAft>
              <a:buSzPts val="1200"/>
              <a:buFont typeface="Arial" panose="020B0604020202020204" pitchFamily="34" charset="0"/>
              <a:buChar char="•"/>
              <a:tabLst>
                <a:tab pos="1028700" algn="l"/>
                <a:tab pos="1029335" algn="l"/>
              </a:tabLst>
            </a:pPr>
            <a:r>
              <a:rPr lang="tr-TR" sz="1200" dirty="0">
                <a:solidFill>
                  <a:schemeClr val="tx1">
                    <a:lumMod val="65000"/>
                    <a:lumOff val="35000"/>
                  </a:schemeClr>
                </a:solidFill>
                <a:latin typeface="Arial" panose="020B0604020202020204" pitchFamily="34" charset="0"/>
                <a:cs typeface="Arial" panose="020B0604020202020204" pitchFamily="34" charset="0"/>
              </a:rPr>
              <a:t>Vize ve yabancı mülkiyet düzenlemelerinde yapılan reformlar yabancı yatırımı teşvik edebilir ve hidrokarbon dışı özel sektör faaliyetlerini artırabilir.</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a:p>
            <a:pPr marR="849630" algn="just">
              <a:lnSpc>
                <a:spcPct val="115000"/>
              </a:lnSpc>
              <a:spcBef>
                <a:spcPts val="125"/>
              </a:spcBef>
              <a:buSzPts val="1200"/>
              <a:tabLst>
                <a:tab pos="1028700" algn="l"/>
                <a:tab pos="1029335" algn="l"/>
              </a:tabLst>
            </a:pPr>
            <a:r>
              <a:rPr lang="tr-TR" sz="1200" b="1" dirty="0">
                <a:solidFill>
                  <a:schemeClr val="tx1">
                    <a:lumMod val="65000"/>
                    <a:lumOff val="35000"/>
                  </a:schemeClr>
                </a:solidFill>
                <a:latin typeface="Arial" panose="020B0604020202020204" pitchFamily="34" charset="0"/>
                <a:cs typeface="Arial" panose="020B0604020202020204" pitchFamily="34" charset="0"/>
              </a:rPr>
              <a:t>Tehditler</a:t>
            </a:r>
            <a:r>
              <a:rPr lang="en-US" sz="1200" b="1" dirty="0">
                <a:solidFill>
                  <a:schemeClr val="tx1">
                    <a:lumMod val="65000"/>
                    <a:lumOff val="35000"/>
                  </a:schemeClr>
                </a:solidFill>
                <a:latin typeface="Arial" panose="020B0604020202020204" pitchFamily="34" charset="0"/>
                <a:cs typeface="Arial" panose="020B0604020202020204" pitchFamily="34" charset="0"/>
              </a:rPr>
              <a:t>:</a:t>
            </a:r>
          </a:p>
          <a:p>
            <a:pPr marR="849630" algn="just">
              <a:lnSpc>
                <a:spcPct val="115000"/>
              </a:lnSpc>
              <a:spcBef>
                <a:spcPts val="125"/>
              </a:spcBef>
              <a:buSzPts val="1200"/>
              <a:tabLst>
                <a:tab pos="1028700" algn="l"/>
                <a:tab pos="1029335" algn="l"/>
              </a:tabLst>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a:p>
            <a:pPr marL="171450" marR="849630" lvl="0" indent="-171450" algn="just">
              <a:lnSpc>
                <a:spcPct val="115000"/>
              </a:lnSpc>
              <a:spcBef>
                <a:spcPts val="125"/>
              </a:spcBef>
              <a:spcAft>
                <a:spcPts val="800"/>
              </a:spcAft>
              <a:buSzPts val="1200"/>
              <a:buFont typeface="Arial" panose="020B0604020202020204" pitchFamily="34" charset="0"/>
              <a:buChar char="•"/>
              <a:tabLst>
                <a:tab pos="1028700" algn="l"/>
                <a:tab pos="1029335" algn="l"/>
              </a:tabLst>
            </a:pPr>
            <a:r>
              <a:rPr lang="tr-TR" sz="1200" dirty="0">
                <a:solidFill>
                  <a:schemeClr val="tx1">
                    <a:lumMod val="65000"/>
                    <a:lumOff val="35000"/>
                  </a:schemeClr>
                </a:solidFill>
                <a:latin typeface="Arial" panose="020B0604020202020204" pitchFamily="34" charset="0"/>
                <a:cs typeface="Arial" panose="020B0604020202020204" pitchFamily="34" charset="0"/>
              </a:rPr>
              <a:t>Ekonomiyi çeşitlendirme çabaları başarısız olursa Katar’ın enerji fiyatları dalgalanmalarına karşı kırılganlığı zamanla artacaktır. </a:t>
            </a:r>
          </a:p>
          <a:p>
            <a:pPr marL="171450" marR="849630" lvl="0" indent="-171450" algn="just">
              <a:lnSpc>
                <a:spcPct val="115000"/>
              </a:lnSpc>
              <a:spcBef>
                <a:spcPts val="125"/>
              </a:spcBef>
              <a:spcAft>
                <a:spcPts val="800"/>
              </a:spcAft>
              <a:buSzPts val="1200"/>
              <a:buFont typeface="Arial" panose="020B0604020202020204" pitchFamily="34" charset="0"/>
              <a:buChar char="•"/>
              <a:tabLst>
                <a:tab pos="1028700" algn="l"/>
                <a:tab pos="1029335" algn="l"/>
              </a:tabLst>
            </a:pPr>
            <a:r>
              <a:rPr lang="tr-TR" sz="1200" dirty="0">
                <a:solidFill>
                  <a:schemeClr val="tx1">
                    <a:lumMod val="65000"/>
                    <a:lumOff val="35000"/>
                  </a:schemeClr>
                </a:solidFill>
                <a:latin typeface="Arial" panose="020B0604020202020204" pitchFamily="34" charset="0"/>
                <a:cs typeface="Arial" panose="020B0604020202020204" pitchFamily="34" charset="0"/>
              </a:rPr>
              <a:t>Katar ve körfez ülkelerin gerilimi yeniden ortaya çıkarsa bu durum yabancı yatırımcı üzerinde olumsuz etki oluşturabilir ve ekonomi çeşitlendirme çabalarını riske atabilir.</a:t>
            </a:r>
          </a:p>
        </p:txBody>
      </p:sp>
    </p:spTree>
    <p:extLst>
      <p:ext uri="{BB962C8B-B14F-4D97-AF65-F5344CB8AC3E}">
        <p14:creationId xmlns:p14="http://schemas.microsoft.com/office/powerpoint/2010/main" val="4272901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A21080-36AD-28F8-D69E-64248563D1E8}"/>
              </a:ext>
            </a:extLst>
          </p:cNvPr>
          <p:cNvSpPr/>
          <p:nvPr/>
        </p:nvSpPr>
        <p:spPr>
          <a:xfrm>
            <a:off x="852039" y="1242325"/>
            <a:ext cx="6265029" cy="4036426"/>
          </a:xfrm>
          <a:prstGeom prst="rect">
            <a:avLst/>
          </a:prstGeom>
        </p:spPr>
        <p:txBody>
          <a:bodyPr wrap="square">
            <a:spAutoFit/>
          </a:bodyPr>
          <a:lstStyle/>
          <a:p>
            <a:pPr algn="just"/>
            <a:r>
              <a:rPr lang="en-US" sz="2000" b="1" dirty="0">
                <a:solidFill>
                  <a:srgbClr val="96634D"/>
                </a:solidFill>
                <a:latin typeface="Arial" panose="020B0604020202020204" pitchFamily="34" charset="0"/>
                <a:cs typeface="Arial" panose="020B0604020202020204" pitchFamily="34" charset="0"/>
              </a:rPr>
              <a:t>5</a:t>
            </a:r>
            <a:r>
              <a:rPr lang="tr-TR" sz="2000" b="1" dirty="0">
                <a:solidFill>
                  <a:srgbClr val="96634D"/>
                </a:solidFill>
                <a:latin typeface="Arial" panose="020B0604020202020204" pitchFamily="34" charset="0"/>
                <a:cs typeface="Arial" panose="020B0604020202020204" pitchFamily="34" charset="0"/>
              </a:rPr>
              <a:t>. </a:t>
            </a:r>
            <a:r>
              <a:rPr lang="en-US" sz="2000" b="1" dirty="0">
                <a:solidFill>
                  <a:srgbClr val="96634D"/>
                </a:solidFill>
                <a:latin typeface="Arial" panose="020B0604020202020204" pitchFamily="34" charset="0"/>
                <a:cs typeface="Arial" panose="020B0604020202020204" pitchFamily="34" charset="0"/>
              </a:rPr>
              <a:t>DIŞ TİCARET</a:t>
            </a:r>
          </a:p>
          <a:p>
            <a:pPr algn="just">
              <a:lnSpc>
                <a:spcPct val="115000"/>
              </a:lnSpc>
              <a:spcAft>
                <a:spcPts val="1000"/>
              </a:spcAft>
            </a:pPr>
            <a:r>
              <a:rPr lang="tr-TR" sz="1200" dirty="0">
                <a:solidFill>
                  <a:schemeClr val="tx1">
                    <a:lumMod val="65000"/>
                    <a:lumOff val="35000"/>
                  </a:schemeClr>
                </a:solidFill>
                <a:latin typeface="Arial" panose="020B0604020202020204" pitchFamily="34" charset="0"/>
                <a:cs typeface="Arial" panose="020B0604020202020204" pitchFamily="34" charset="0"/>
              </a:rPr>
              <a:t>Katar dış ticareti genellikle fazla veren bir yapıda olup 2021 yılı itibari ile 122 milyar USD dış ticaret hacmine sahiptir. 2015 yılına kadar 130 milyar USD civarında ihracat yapan ülkenin takip eden yıllarda ihracat miktarı düşse de, 2017 yılındaki ambargoya rağmen 67 milyar USD ihracat gerçekleştirmiştir. 2020 yılında 52 milyar USD civarında gerçekleşen ihracat 2021 yılında %70 artarak yaklaşık 87 milyar USD seviyesinde gerçekleşmiştir. Ürün bazında bakıldığında ise, 2020 verilerine göre Katar’ın ihracatının %82’sini enerji sektörü, %4’ünü plsatikler oluşturmaktadır.</a:t>
            </a:r>
          </a:p>
          <a:p>
            <a:pPr algn="just">
              <a:lnSpc>
                <a:spcPct val="115000"/>
              </a:lnSpc>
              <a:spcAft>
                <a:spcPts val="1000"/>
              </a:spcAft>
            </a:pPr>
            <a:r>
              <a:rPr lang="tr-TR" sz="1200" dirty="0">
                <a:solidFill>
                  <a:schemeClr val="tx1">
                    <a:lumMod val="65000"/>
                    <a:lumOff val="35000"/>
                  </a:schemeClr>
                </a:solidFill>
                <a:latin typeface="Arial" panose="020B0604020202020204" pitchFamily="34" charset="0"/>
                <a:cs typeface="Arial" panose="020B0604020202020204" pitchFamily="34" charset="0"/>
              </a:rPr>
              <a:t>Ortalama olarak 30 milyar USD olarak gerçekleşen ithalat ise 2020 yılında 26 milyar USD seviyesinde gerçekleştikten sonra 2021 yılında %36 artarak 35 milyar USD’ye yükselmiştir. 2020 verilerine göre, Katar ithalatında başlıca sektörler sırasıyla, makinalar, elektrikli cihazlar, otomotiv ve demir-çelikten eşyadır. Bu sektörler ithalatın %36’sını oluşturmaktadır.</a:t>
            </a:r>
          </a:p>
          <a:p>
            <a:pPr algn="just">
              <a:lnSpc>
                <a:spcPct val="115000"/>
              </a:lnSpc>
              <a:spcAft>
                <a:spcPts val="1000"/>
              </a:spcAft>
            </a:pPr>
            <a:r>
              <a:rPr lang="tr-TR" sz="1200" dirty="0">
                <a:solidFill>
                  <a:schemeClr val="tx1">
                    <a:lumMod val="65000"/>
                    <a:lumOff val="35000"/>
                  </a:schemeClr>
                </a:solidFill>
                <a:latin typeface="Arial" panose="020B0604020202020204" pitchFamily="34" charset="0"/>
                <a:cs typeface="Arial" panose="020B0604020202020204" pitchFamily="34" charset="0"/>
              </a:rPr>
              <a:t>Detayları ile henüz açıklanmayan 2021 ürün bazında ticarette, ihracatın %85’ini mineral yakıtlar ve ilgil malzemelerin, %9’unu da kimyasallar ve ilgili ürünler oluşturmaktadır. İthalatın %37’sini makine ve taşıma ekipmanları %14’ünü ise mamul mallar oluşturmaktadır. </a:t>
            </a:r>
          </a:p>
        </p:txBody>
      </p:sp>
      <p:pic>
        <p:nvPicPr>
          <p:cNvPr id="7" name="Picture 6">
            <a:extLst>
              <a:ext uri="{FF2B5EF4-FFF2-40B4-BE49-F238E27FC236}">
                <a16:creationId xmlns:a16="http://schemas.microsoft.com/office/drawing/2014/main" id="{2C46BEA7-D33E-188D-9B07-DD75805B6A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2164" y="5552333"/>
            <a:ext cx="5477112" cy="3086700"/>
          </a:xfrm>
          <a:prstGeom prst="rect">
            <a:avLst/>
          </a:prstGeom>
          <a:noFill/>
        </p:spPr>
      </p:pic>
    </p:spTree>
    <p:extLst>
      <p:ext uri="{BB962C8B-B14F-4D97-AF65-F5344CB8AC3E}">
        <p14:creationId xmlns:p14="http://schemas.microsoft.com/office/powerpoint/2010/main" val="1791315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E75D5E-8B0B-4DE5-B53E-78BF053594B3}"/>
              </a:ext>
            </a:extLst>
          </p:cNvPr>
          <p:cNvPicPr>
            <a:picLocks noChangeAspect="1"/>
          </p:cNvPicPr>
          <p:nvPr/>
        </p:nvPicPr>
        <p:blipFill>
          <a:blip r:embed="rId2"/>
          <a:stretch>
            <a:fillRect/>
          </a:stretch>
        </p:blipFill>
        <p:spPr>
          <a:xfrm>
            <a:off x="507785" y="1684856"/>
            <a:ext cx="6822463" cy="3924374"/>
          </a:xfrm>
          <a:prstGeom prst="rect">
            <a:avLst/>
          </a:prstGeom>
        </p:spPr>
      </p:pic>
    </p:spTree>
    <p:extLst>
      <p:ext uri="{BB962C8B-B14F-4D97-AF65-F5344CB8AC3E}">
        <p14:creationId xmlns:p14="http://schemas.microsoft.com/office/powerpoint/2010/main" val="1077757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0C9119-2A26-BA4D-88A2-28BCAC6018C1}"/>
              </a:ext>
            </a:extLst>
          </p:cNvPr>
          <p:cNvSpPr/>
          <p:nvPr/>
        </p:nvSpPr>
        <p:spPr>
          <a:xfrm>
            <a:off x="805218" y="1388146"/>
            <a:ext cx="6365921" cy="3507050"/>
          </a:xfrm>
          <a:prstGeom prst="rect">
            <a:avLst/>
          </a:prstGeom>
        </p:spPr>
        <p:txBody>
          <a:bodyPr wrap="square">
            <a:spAutoFit/>
          </a:bodyPr>
          <a:lstStyle/>
          <a:p>
            <a:r>
              <a:rPr lang="en-US" sz="2100" b="1" dirty="0">
                <a:solidFill>
                  <a:srgbClr val="96634D"/>
                </a:solidFill>
                <a:latin typeface="Arial" panose="020B0604020202020204" pitchFamily="34" charset="0"/>
                <a:cs typeface="Arial" panose="020B0604020202020204" pitchFamily="34" charset="0"/>
              </a:rPr>
              <a:t>6</a:t>
            </a:r>
            <a:r>
              <a:rPr lang="tr-TR" sz="2100" b="1" dirty="0">
                <a:solidFill>
                  <a:srgbClr val="96634D"/>
                </a:solidFill>
                <a:latin typeface="Arial" panose="020B0604020202020204" pitchFamily="34" charset="0"/>
                <a:cs typeface="Arial" panose="020B0604020202020204" pitchFamily="34" charset="0"/>
              </a:rPr>
              <a:t>. </a:t>
            </a:r>
            <a:r>
              <a:rPr lang="en-US" sz="2100" b="1" dirty="0">
                <a:solidFill>
                  <a:srgbClr val="96634D"/>
                </a:solidFill>
                <a:latin typeface="Arial" panose="020B0604020202020204" pitchFamily="34" charset="0"/>
                <a:cs typeface="Arial" panose="020B0604020202020204" pitchFamily="34" charset="0"/>
              </a:rPr>
              <a:t>TÜRKİYE- KATAR DIŞ </a:t>
            </a:r>
            <a:r>
              <a:rPr lang="tr-TR" sz="2100" b="1" dirty="0">
                <a:solidFill>
                  <a:srgbClr val="96634D"/>
                </a:solidFill>
                <a:latin typeface="Arial" panose="020B0604020202020204" pitchFamily="34" charset="0"/>
                <a:cs typeface="Arial" panose="020B0604020202020204" pitchFamily="34" charset="0"/>
              </a:rPr>
              <a:t>TİCARETİ</a:t>
            </a:r>
            <a:endParaRPr lang="en-US" sz="2100" b="1" dirty="0">
              <a:solidFill>
                <a:srgbClr val="96634D"/>
              </a:solidFill>
              <a:latin typeface="Arial" panose="020B0604020202020204" pitchFamily="34" charset="0"/>
              <a:cs typeface="Arial" panose="020B0604020202020204" pitchFamily="34" charset="0"/>
            </a:endParaRPr>
          </a:p>
          <a:p>
            <a:pPr algn="just"/>
            <a:endParaRPr lang="en-US" sz="600" b="1" dirty="0">
              <a:solidFill>
                <a:srgbClr val="96634D"/>
              </a:solidFill>
              <a:latin typeface="Arial" panose="020B0604020202020204" pitchFamily="34" charset="0"/>
              <a:cs typeface="Arial" panose="020B0604020202020204" pitchFamily="34" charset="0"/>
            </a:endParaRPr>
          </a:p>
          <a:p>
            <a:pPr algn="just">
              <a:lnSpc>
                <a:spcPct val="115000"/>
              </a:lnSpc>
              <a:spcAft>
                <a:spcPts val="1000"/>
              </a:spcAft>
            </a:pPr>
            <a:r>
              <a:rPr lang="tr-TR" sz="1200" dirty="0">
                <a:solidFill>
                  <a:schemeClr val="tx1">
                    <a:lumMod val="65000"/>
                    <a:lumOff val="35000"/>
                  </a:schemeClr>
                </a:solidFill>
                <a:latin typeface="Arial" panose="020B0604020202020204" pitchFamily="34" charset="0"/>
                <a:cs typeface="Arial" panose="020B0604020202020204" pitchFamily="34" charset="0"/>
              </a:rPr>
              <a:t>Türkiye Katar ile olan ticaretinde 2015 yılından sonra net ihracatçı konumuna gelmiştir. 2016 yılına kadar 750 milyon USD seviyesinde olan dış ticaret hacmi 2017 yılında 1 milyar USD’nin üzerine çıkmıştır. </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15000"/>
              </a:lnSpc>
              <a:spcAft>
                <a:spcPts val="1000"/>
              </a:spcAft>
            </a:pPr>
            <a:r>
              <a:rPr lang="tr-TR" sz="1200" dirty="0">
                <a:solidFill>
                  <a:schemeClr val="tx1">
                    <a:lumMod val="65000"/>
                    <a:lumOff val="35000"/>
                  </a:schemeClr>
                </a:solidFill>
                <a:latin typeface="Arial" panose="020B0604020202020204" pitchFamily="34" charset="0"/>
                <a:cs typeface="Arial" panose="020B0604020202020204" pitchFamily="34" charset="0"/>
              </a:rPr>
              <a:t>Türkiye’nin Katar’a olan ihracatı 2017 yılında 790 milyon USD iken 2018 yılında %57 artarak 1,2 milyar USD’ye yükselmiştir. Bu yıldan sonra Katar’a olan ihracatın 1 milyar USD üzerinde gerçekleşmesi ticaret hacmini rekor seviyelere taşımıştır. İthalat ise yıllar içerisinde istikrarını koruyarak ortalama 340 milyon USD seviyelerinde gerçekleşmiştir. 2020 yılında ihracat 1 milyar USD olarak gerçekleştikten sonra 2021’de %11 artarak 1,1 milyar USD’ye yükselmiş; ithalat ise aynı yıllarda 301 milyon USD’den 568 milyon USD’ye yükselmiştir. </a:t>
            </a:r>
            <a:endParaRPr lang="en-US" sz="12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15000"/>
              </a:lnSpc>
              <a:spcAft>
                <a:spcPts val="1000"/>
              </a:spcAft>
            </a:pPr>
            <a:r>
              <a:rPr lang="tr-TR" sz="1200" dirty="0">
                <a:solidFill>
                  <a:schemeClr val="tx1">
                    <a:lumMod val="65000"/>
                    <a:lumOff val="35000"/>
                  </a:schemeClr>
                </a:solidFill>
                <a:latin typeface="Arial" panose="020B0604020202020204" pitchFamily="34" charset="0"/>
                <a:cs typeface="Arial" panose="020B0604020202020204" pitchFamily="34" charset="0"/>
              </a:rPr>
              <a:t>Ürün bazında bakıldığında ise, Türkiye’nin Katar’a ihraç ettiği başlıca ürünler arasında mobilyalar, gemiler, elektrikli cihazlar ve makinalar yer almaktadır. Bahsedilen sektörler ülkeye olan ihracatın %38’ini oluşturmaktadır. İthalatta ise, alüminyumdan eşya Katar’dan olan ithalatın %58’sini oluşturmaktadır. Bu sektörü, plastikler ve demir-çelik takip etmektedir</a:t>
            </a:r>
            <a:r>
              <a:rPr lang="en-US" sz="1200" dirty="0">
                <a:solidFill>
                  <a:schemeClr val="tx1">
                    <a:lumMod val="65000"/>
                    <a:lumOff val="35000"/>
                  </a:schemeClr>
                </a:solidFill>
                <a:latin typeface="Arial" panose="020B0604020202020204" pitchFamily="34" charset="0"/>
                <a:cs typeface="Arial" panose="020B0604020202020204" pitchFamily="34" charset="0"/>
              </a:rPr>
              <a:t>.</a:t>
            </a:r>
            <a:endParaRPr lang="tr-TR" sz="12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3669968-3CF7-8E43-4CF2-46238276FB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9502" y="5162927"/>
            <a:ext cx="5412907" cy="2957491"/>
          </a:xfrm>
          <a:prstGeom prst="rect">
            <a:avLst/>
          </a:prstGeom>
          <a:noFill/>
        </p:spPr>
      </p:pic>
    </p:spTree>
    <p:extLst>
      <p:ext uri="{BB962C8B-B14F-4D97-AF65-F5344CB8AC3E}">
        <p14:creationId xmlns:p14="http://schemas.microsoft.com/office/powerpoint/2010/main" val="36888638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2039</TotalTime>
  <Words>1185</Words>
  <Application>Microsoft Office PowerPoint</Application>
  <PresentationFormat>Custom</PresentationFormat>
  <Paragraphs>102</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sedat tekfidan</dc:creator>
  <cp:lastModifiedBy>Buket Erdat</cp:lastModifiedBy>
  <cp:revision>45</cp:revision>
  <cp:lastPrinted>2022-03-25T09:12:13Z</cp:lastPrinted>
  <dcterms:created xsi:type="dcterms:W3CDTF">2022-01-28T09:17:12Z</dcterms:created>
  <dcterms:modified xsi:type="dcterms:W3CDTF">2022-08-02T10:59:32Z</dcterms:modified>
</cp:coreProperties>
</file>