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 id="2147483679" r:id="rId3"/>
  </p:sldMasterIdLst>
  <p:notesMasterIdLst>
    <p:notesMasterId r:id="rId26"/>
  </p:notesMasterIdLst>
  <p:handoutMasterIdLst>
    <p:handoutMasterId r:id="rId27"/>
  </p:handoutMasterIdLst>
  <p:sldIdLst>
    <p:sldId id="279" r:id="rId4"/>
    <p:sldId id="257" r:id="rId5"/>
    <p:sldId id="258" r:id="rId6"/>
    <p:sldId id="1812" r:id="rId7"/>
    <p:sldId id="1803" r:id="rId8"/>
    <p:sldId id="264" r:id="rId9"/>
    <p:sldId id="268" r:id="rId10"/>
    <p:sldId id="1798" r:id="rId11"/>
    <p:sldId id="1797" r:id="rId12"/>
    <p:sldId id="1744" r:id="rId13"/>
    <p:sldId id="1765" r:id="rId14"/>
    <p:sldId id="1801" r:id="rId15"/>
    <p:sldId id="1802" r:id="rId16"/>
    <p:sldId id="1804" r:id="rId17"/>
    <p:sldId id="272" r:id="rId18"/>
    <p:sldId id="1605" r:id="rId19"/>
    <p:sldId id="1806" r:id="rId20"/>
    <p:sldId id="1807" r:id="rId21"/>
    <p:sldId id="1808" r:id="rId22"/>
    <p:sldId id="1809" r:id="rId23"/>
    <p:sldId id="1810" r:id="rId24"/>
    <p:sldId id="1805" r:id="rId2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cABnDZfeZkssywF0CAnkKz5b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424B3-4C20-4AA7-9201-8E7937AD3CCD}" v="10" dt="2022-03-02T18:28:54.227"/>
  </p1510:revLst>
</p1510:revInfo>
</file>

<file path=ppt/tableStyles.xml><?xml version="1.0" encoding="utf-8"?>
<a:tblStyleLst xmlns:a="http://schemas.openxmlformats.org/drawingml/2006/main" def="{658BD89F-C204-4849-AD1E-DEC27691527F}">
  <a:tblStyle styleId="{658BD89F-C204-4849-AD1E-DEC27691527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729"/>
  </p:normalViewPr>
  <p:slideViewPr>
    <p:cSldViewPr snapToGrid="0">
      <p:cViewPr>
        <p:scale>
          <a:sx n="92" d="100"/>
          <a:sy n="92" d="100"/>
        </p:scale>
        <p:origin x="-114"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57"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5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Paz" userId="4155692a-9b03-442f-ae5a-c69a89b5ee9a" providerId="ADAL" clId="{239424B3-4C20-4AA7-9201-8E7937AD3CCD}"/>
    <pc:docChg chg="undo custSel addSld delSld modSld sldOrd addMainMaster delMainMaster">
      <pc:chgData name="Santiago Paz" userId="4155692a-9b03-442f-ae5a-c69a89b5ee9a" providerId="ADAL" clId="{239424B3-4C20-4AA7-9201-8E7937AD3CCD}" dt="2022-03-02T21:20:51.083" v="44" actId="47"/>
      <pc:docMkLst>
        <pc:docMk/>
      </pc:docMkLst>
      <pc:sldChg chg="del">
        <pc:chgData name="Santiago Paz" userId="4155692a-9b03-442f-ae5a-c69a89b5ee9a" providerId="ADAL" clId="{239424B3-4C20-4AA7-9201-8E7937AD3CCD}" dt="2022-03-02T21:20:51.083" v="44" actId="47"/>
        <pc:sldMkLst>
          <pc:docMk/>
          <pc:sldMk cId="574507959" sldId="259"/>
        </pc:sldMkLst>
      </pc:sldChg>
      <pc:sldChg chg="modSp mod">
        <pc:chgData name="Santiago Paz" userId="4155692a-9b03-442f-ae5a-c69a89b5ee9a" providerId="ADAL" clId="{239424B3-4C20-4AA7-9201-8E7937AD3CCD}" dt="2022-03-02T18:28:54.227" v="39" actId="20578"/>
        <pc:sldMkLst>
          <pc:docMk/>
          <pc:sldMk cId="0" sldId="264"/>
        </pc:sldMkLst>
        <pc:spChg chg="mod">
          <ac:chgData name="Santiago Paz" userId="4155692a-9b03-442f-ae5a-c69a89b5ee9a" providerId="ADAL" clId="{239424B3-4C20-4AA7-9201-8E7937AD3CCD}" dt="2022-03-02T18:28:54.227" v="39" actId="20578"/>
          <ac:spMkLst>
            <pc:docMk/>
            <pc:sldMk cId="0" sldId="264"/>
            <ac:spMk id="289" creationId="{00000000-0000-0000-0000-000000000000}"/>
          </ac:spMkLst>
        </pc:spChg>
      </pc:sldChg>
      <pc:sldChg chg="ord">
        <pc:chgData name="Santiago Paz" userId="4155692a-9b03-442f-ae5a-c69a89b5ee9a" providerId="ADAL" clId="{239424B3-4C20-4AA7-9201-8E7937AD3CCD}" dt="2022-03-02T18:20:57.226" v="22"/>
        <pc:sldMkLst>
          <pc:docMk/>
          <pc:sldMk cId="0" sldId="268"/>
        </pc:sldMkLst>
      </pc:sldChg>
      <pc:sldChg chg="add">
        <pc:chgData name="Santiago Paz" userId="4155692a-9b03-442f-ae5a-c69a89b5ee9a" providerId="ADAL" clId="{239424B3-4C20-4AA7-9201-8E7937AD3CCD}" dt="2022-03-02T18:25:40.808" v="25"/>
        <pc:sldMkLst>
          <pc:docMk/>
          <pc:sldMk cId="548595421" sldId="271"/>
        </pc:sldMkLst>
      </pc:sldChg>
      <pc:sldChg chg="del">
        <pc:chgData name="Santiago Paz" userId="4155692a-9b03-442f-ae5a-c69a89b5ee9a" providerId="ADAL" clId="{239424B3-4C20-4AA7-9201-8E7937AD3CCD}" dt="2022-03-02T18:25:27.201" v="24" actId="2696"/>
        <pc:sldMkLst>
          <pc:docMk/>
          <pc:sldMk cId="548595421" sldId="271"/>
        </pc:sldMkLst>
      </pc:sldChg>
      <pc:sldChg chg="ord">
        <pc:chgData name="Santiago Paz" userId="4155692a-9b03-442f-ae5a-c69a89b5ee9a" providerId="ADAL" clId="{239424B3-4C20-4AA7-9201-8E7937AD3CCD}" dt="2022-03-02T18:31:07.086" v="41"/>
        <pc:sldMkLst>
          <pc:docMk/>
          <pc:sldMk cId="0" sldId="272"/>
        </pc:sldMkLst>
      </pc:sldChg>
      <pc:sldChg chg="del">
        <pc:chgData name="Santiago Paz" userId="4155692a-9b03-442f-ae5a-c69a89b5ee9a" providerId="ADAL" clId="{239424B3-4C20-4AA7-9201-8E7937AD3CCD}" dt="2022-03-02T21:20:51.083" v="44" actId="47"/>
        <pc:sldMkLst>
          <pc:docMk/>
          <pc:sldMk cId="0" sldId="273"/>
        </pc:sldMkLst>
      </pc:sldChg>
      <pc:sldChg chg="del">
        <pc:chgData name="Santiago Paz" userId="4155692a-9b03-442f-ae5a-c69a89b5ee9a" providerId="ADAL" clId="{239424B3-4C20-4AA7-9201-8E7937AD3CCD}" dt="2022-03-02T21:20:51.083" v="44" actId="47"/>
        <pc:sldMkLst>
          <pc:docMk/>
          <pc:sldMk cId="3604761117" sldId="275"/>
        </pc:sldMkLst>
      </pc:sldChg>
      <pc:sldChg chg="modSp mod">
        <pc:chgData name="Santiago Paz" userId="4155692a-9b03-442f-ae5a-c69a89b5ee9a" providerId="ADAL" clId="{239424B3-4C20-4AA7-9201-8E7937AD3CCD}" dt="2022-03-02T15:25:35.670" v="16" actId="20577"/>
        <pc:sldMkLst>
          <pc:docMk/>
          <pc:sldMk cId="210878263" sldId="279"/>
        </pc:sldMkLst>
        <pc:spChg chg="mod">
          <ac:chgData name="Santiago Paz" userId="4155692a-9b03-442f-ae5a-c69a89b5ee9a" providerId="ADAL" clId="{239424B3-4C20-4AA7-9201-8E7937AD3CCD}" dt="2022-03-02T15:25:35.670" v="16" actId="20577"/>
          <ac:spMkLst>
            <pc:docMk/>
            <pc:sldMk cId="210878263" sldId="279"/>
            <ac:spMk id="2" creationId="{408CD506-82D7-9B4B-A5BF-2579062E74BB}"/>
          </ac:spMkLst>
        </pc:spChg>
      </pc:sldChg>
      <pc:sldChg chg="del">
        <pc:chgData name="Santiago Paz" userId="4155692a-9b03-442f-ae5a-c69a89b5ee9a" providerId="ADAL" clId="{239424B3-4C20-4AA7-9201-8E7937AD3CCD}" dt="2022-03-02T21:20:51.083" v="44" actId="47"/>
        <pc:sldMkLst>
          <pc:docMk/>
          <pc:sldMk cId="3352249641" sldId="300"/>
        </pc:sldMkLst>
      </pc:sldChg>
      <pc:sldChg chg="del">
        <pc:chgData name="Santiago Paz" userId="4155692a-9b03-442f-ae5a-c69a89b5ee9a" providerId="ADAL" clId="{239424B3-4C20-4AA7-9201-8E7937AD3CCD}" dt="2022-03-02T21:20:51.083" v="44" actId="47"/>
        <pc:sldMkLst>
          <pc:docMk/>
          <pc:sldMk cId="175974036" sldId="337"/>
        </pc:sldMkLst>
      </pc:sldChg>
      <pc:sldChg chg="del">
        <pc:chgData name="Santiago Paz" userId="4155692a-9b03-442f-ae5a-c69a89b5ee9a" providerId="ADAL" clId="{239424B3-4C20-4AA7-9201-8E7937AD3CCD}" dt="2022-03-02T21:20:51.083" v="44" actId="47"/>
        <pc:sldMkLst>
          <pc:docMk/>
          <pc:sldMk cId="3802217906" sldId="338"/>
        </pc:sldMkLst>
      </pc:sldChg>
      <pc:sldChg chg="del">
        <pc:chgData name="Santiago Paz" userId="4155692a-9b03-442f-ae5a-c69a89b5ee9a" providerId="ADAL" clId="{239424B3-4C20-4AA7-9201-8E7937AD3CCD}" dt="2022-03-02T21:20:51.083" v="44" actId="47"/>
        <pc:sldMkLst>
          <pc:docMk/>
          <pc:sldMk cId="2528651254" sldId="339"/>
        </pc:sldMkLst>
      </pc:sldChg>
      <pc:sldChg chg="del">
        <pc:chgData name="Santiago Paz" userId="4155692a-9b03-442f-ae5a-c69a89b5ee9a" providerId="ADAL" clId="{239424B3-4C20-4AA7-9201-8E7937AD3CCD}" dt="2022-03-02T21:20:51.083" v="44" actId="47"/>
        <pc:sldMkLst>
          <pc:docMk/>
          <pc:sldMk cId="1555263920" sldId="340"/>
        </pc:sldMkLst>
      </pc:sldChg>
      <pc:sldChg chg="del">
        <pc:chgData name="Santiago Paz" userId="4155692a-9b03-442f-ae5a-c69a89b5ee9a" providerId="ADAL" clId="{239424B3-4C20-4AA7-9201-8E7937AD3CCD}" dt="2022-03-02T21:20:51.083" v="44" actId="47"/>
        <pc:sldMkLst>
          <pc:docMk/>
          <pc:sldMk cId="637458584" sldId="341"/>
        </pc:sldMkLst>
      </pc:sldChg>
      <pc:sldChg chg="del">
        <pc:chgData name="Santiago Paz" userId="4155692a-9b03-442f-ae5a-c69a89b5ee9a" providerId="ADAL" clId="{239424B3-4C20-4AA7-9201-8E7937AD3CCD}" dt="2022-03-02T21:20:51.083" v="44" actId="47"/>
        <pc:sldMkLst>
          <pc:docMk/>
          <pc:sldMk cId="293032116" sldId="350"/>
        </pc:sldMkLst>
      </pc:sldChg>
      <pc:sldChg chg="del">
        <pc:chgData name="Santiago Paz" userId="4155692a-9b03-442f-ae5a-c69a89b5ee9a" providerId="ADAL" clId="{239424B3-4C20-4AA7-9201-8E7937AD3CCD}" dt="2022-03-02T21:20:51.083" v="44" actId="47"/>
        <pc:sldMkLst>
          <pc:docMk/>
          <pc:sldMk cId="2535765891" sldId="352"/>
        </pc:sldMkLst>
      </pc:sldChg>
      <pc:sldChg chg="del">
        <pc:chgData name="Santiago Paz" userId="4155692a-9b03-442f-ae5a-c69a89b5ee9a" providerId="ADAL" clId="{239424B3-4C20-4AA7-9201-8E7937AD3CCD}" dt="2022-03-02T21:20:51.083" v="44" actId="47"/>
        <pc:sldMkLst>
          <pc:docMk/>
          <pc:sldMk cId="3022504357" sldId="353"/>
        </pc:sldMkLst>
      </pc:sldChg>
      <pc:sldChg chg="del">
        <pc:chgData name="Santiago Paz" userId="4155692a-9b03-442f-ae5a-c69a89b5ee9a" providerId="ADAL" clId="{239424B3-4C20-4AA7-9201-8E7937AD3CCD}" dt="2022-03-02T21:20:51.083" v="44" actId="47"/>
        <pc:sldMkLst>
          <pc:docMk/>
          <pc:sldMk cId="1966483450" sldId="355"/>
        </pc:sldMkLst>
      </pc:sldChg>
      <pc:sldChg chg="del">
        <pc:chgData name="Santiago Paz" userId="4155692a-9b03-442f-ae5a-c69a89b5ee9a" providerId="ADAL" clId="{239424B3-4C20-4AA7-9201-8E7937AD3CCD}" dt="2022-03-02T21:20:51.083" v="44" actId="47"/>
        <pc:sldMkLst>
          <pc:docMk/>
          <pc:sldMk cId="3309667158" sldId="358"/>
        </pc:sldMkLst>
      </pc:sldChg>
      <pc:sldChg chg="del">
        <pc:chgData name="Santiago Paz" userId="4155692a-9b03-442f-ae5a-c69a89b5ee9a" providerId="ADAL" clId="{239424B3-4C20-4AA7-9201-8E7937AD3CCD}" dt="2022-03-02T21:20:51.083" v="44" actId="47"/>
        <pc:sldMkLst>
          <pc:docMk/>
          <pc:sldMk cId="698333553" sldId="1599"/>
        </pc:sldMkLst>
      </pc:sldChg>
      <pc:sldChg chg="del">
        <pc:chgData name="Santiago Paz" userId="4155692a-9b03-442f-ae5a-c69a89b5ee9a" providerId="ADAL" clId="{239424B3-4C20-4AA7-9201-8E7937AD3CCD}" dt="2022-03-02T21:20:51.083" v="44" actId="47"/>
        <pc:sldMkLst>
          <pc:docMk/>
          <pc:sldMk cId="1226378937" sldId="1603"/>
        </pc:sldMkLst>
      </pc:sldChg>
      <pc:sldChg chg="add del setBg">
        <pc:chgData name="Santiago Paz" userId="4155692a-9b03-442f-ae5a-c69a89b5ee9a" providerId="ADAL" clId="{239424B3-4C20-4AA7-9201-8E7937AD3CCD}" dt="2022-03-02T18:27:53.281" v="30"/>
        <pc:sldMkLst>
          <pc:docMk/>
          <pc:sldMk cId="2062252096" sldId="1605"/>
        </pc:sldMkLst>
      </pc:sldChg>
      <pc:sldChg chg="add del ord">
        <pc:chgData name="Santiago Paz" userId="4155692a-9b03-442f-ae5a-c69a89b5ee9a" providerId="ADAL" clId="{239424B3-4C20-4AA7-9201-8E7937AD3CCD}" dt="2022-03-02T18:28:05.209" v="33"/>
        <pc:sldMkLst>
          <pc:docMk/>
          <pc:sldMk cId="3980961607" sldId="1605"/>
        </pc:sldMkLst>
      </pc:sldChg>
      <pc:sldChg chg="del">
        <pc:chgData name="Santiago Paz" userId="4155692a-9b03-442f-ae5a-c69a89b5ee9a" providerId="ADAL" clId="{239424B3-4C20-4AA7-9201-8E7937AD3CCD}" dt="2022-03-02T21:20:51.083" v="44" actId="47"/>
        <pc:sldMkLst>
          <pc:docMk/>
          <pc:sldMk cId="3188696533" sldId="1675"/>
        </pc:sldMkLst>
      </pc:sldChg>
      <pc:sldChg chg="del">
        <pc:chgData name="Santiago Paz" userId="4155692a-9b03-442f-ae5a-c69a89b5ee9a" providerId="ADAL" clId="{239424B3-4C20-4AA7-9201-8E7937AD3CCD}" dt="2022-03-02T21:20:51.083" v="44" actId="47"/>
        <pc:sldMkLst>
          <pc:docMk/>
          <pc:sldMk cId="4029466073" sldId="1681"/>
        </pc:sldMkLst>
      </pc:sldChg>
      <pc:sldChg chg="del">
        <pc:chgData name="Santiago Paz" userId="4155692a-9b03-442f-ae5a-c69a89b5ee9a" providerId="ADAL" clId="{239424B3-4C20-4AA7-9201-8E7937AD3CCD}" dt="2022-03-02T21:20:51.083" v="44" actId="47"/>
        <pc:sldMkLst>
          <pc:docMk/>
          <pc:sldMk cId="596637521" sldId="1684"/>
        </pc:sldMkLst>
      </pc:sldChg>
      <pc:sldChg chg="ord">
        <pc:chgData name="Santiago Paz" userId="4155692a-9b03-442f-ae5a-c69a89b5ee9a" providerId="ADAL" clId="{239424B3-4C20-4AA7-9201-8E7937AD3CCD}" dt="2022-03-02T18:20:57.226" v="22"/>
        <pc:sldMkLst>
          <pc:docMk/>
          <pc:sldMk cId="2462640211" sldId="1748"/>
        </pc:sldMkLst>
      </pc:sldChg>
      <pc:sldChg chg="del">
        <pc:chgData name="Santiago Paz" userId="4155692a-9b03-442f-ae5a-c69a89b5ee9a" providerId="ADAL" clId="{239424B3-4C20-4AA7-9201-8E7937AD3CCD}" dt="2022-03-02T21:06:49.360" v="43" actId="47"/>
        <pc:sldMkLst>
          <pc:docMk/>
          <pc:sldMk cId="3559283370" sldId="1763"/>
        </pc:sldMkLst>
      </pc:sldChg>
      <pc:sldChg chg="ord">
        <pc:chgData name="Santiago Paz" userId="4155692a-9b03-442f-ae5a-c69a89b5ee9a" providerId="ADAL" clId="{239424B3-4C20-4AA7-9201-8E7937AD3CCD}" dt="2022-03-02T18:26:49.072" v="27"/>
        <pc:sldMkLst>
          <pc:docMk/>
          <pc:sldMk cId="364551580" sldId="1777"/>
        </pc:sldMkLst>
      </pc:sldChg>
      <pc:sldChg chg="ord">
        <pc:chgData name="Santiago Paz" userId="4155692a-9b03-442f-ae5a-c69a89b5ee9a" providerId="ADAL" clId="{239424B3-4C20-4AA7-9201-8E7937AD3CCD}" dt="2022-03-02T18:26:49.072" v="27"/>
        <pc:sldMkLst>
          <pc:docMk/>
          <pc:sldMk cId="2088891202" sldId="1778"/>
        </pc:sldMkLst>
      </pc:sldChg>
      <pc:sldChg chg="ord">
        <pc:chgData name="Santiago Paz" userId="4155692a-9b03-442f-ae5a-c69a89b5ee9a" providerId="ADAL" clId="{239424B3-4C20-4AA7-9201-8E7937AD3CCD}" dt="2022-03-02T18:26:49.072" v="27"/>
        <pc:sldMkLst>
          <pc:docMk/>
          <pc:sldMk cId="3914275075" sldId="1780"/>
        </pc:sldMkLst>
      </pc:sldChg>
      <pc:sldChg chg="ord">
        <pc:chgData name="Santiago Paz" userId="4155692a-9b03-442f-ae5a-c69a89b5ee9a" providerId="ADAL" clId="{239424B3-4C20-4AA7-9201-8E7937AD3CCD}" dt="2022-03-02T18:26:49.072" v="27"/>
        <pc:sldMkLst>
          <pc:docMk/>
          <pc:sldMk cId="23453182" sldId="1781"/>
        </pc:sldMkLst>
      </pc:sldChg>
      <pc:sldChg chg="del">
        <pc:chgData name="Santiago Paz" userId="4155692a-9b03-442f-ae5a-c69a89b5ee9a" providerId="ADAL" clId="{239424B3-4C20-4AA7-9201-8E7937AD3CCD}" dt="2022-03-02T21:20:51.083" v="44" actId="47"/>
        <pc:sldMkLst>
          <pc:docMk/>
          <pc:sldMk cId="3027015895" sldId="1784"/>
        </pc:sldMkLst>
      </pc:sldChg>
      <pc:sldChg chg="del ord">
        <pc:chgData name="Santiago Paz" userId="4155692a-9b03-442f-ae5a-c69a89b5ee9a" providerId="ADAL" clId="{239424B3-4C20-4AA7-9201-8E7937AD3CCD}" dt="2022-03-02T18:21:13.211" v="23" actId="47"/>
        <pc:sldMkLst>
          <pc:docMk/>
          <pc:sldMk cId="2343127100" sldId="1794"/>
        </pc:sldMkLst>
      </pc:sldChg>
      <pc:sldChg chg="ord">
        <pc:chgData name="Santiago Paz" userId="4155692a-9b03-442f-ae5a-c69a89b5ee9a" providerId="ADAL" clId="{239424B3-4C20-4AA7-9201-8E7937AD3CCD}" dt="2022-03-02T18:20:57.226" v="22"/>
        <pc:sldMkLst>
          <pc:docMk/>
          <pc:sldMk cId="3595905391" sldId="1796"/>
        </pc:sldMkLst>
      </pc:sldChg>
      <pc:sldChg chg="ord">
        <pc:chgData name="Santiago Paz" userId="4155692a-9b03-442f-ae5a-c69a89b5ee9a" providerId="ADAL" clId="{239424B3-4C20-4AA7-9201-8E7937AD3CCD}" dt="2022-03-02T18:20:57.226" v="22"/>
        <pc:sldMkLst>
          <pc:docMk/>
          <pc:sldMk cId="1912469465" sldId="1797"/>
        </pc:sldMkLst>
      </pc:sldChg>
      <pc:sldChg chg="ord">
        <pc:chgData name="Santiago Paz" userId="4155692a-9b03-442f-ae5a-c69a89b5ee9a" providerId="ADAL" clId="{239424B3-4C20-4AA7-9201-8E7937AD3CCD}" dt="2022-03-02T18:20:57.226" v="22"/>
        <pc:sldMkLst>
          <pc:docMk/>
          <pc:sldMk cId="3403245189" sldId="1798"/>
        </pc:sldMkLst>
      </pc:sldChg>
      <pc:sldChg chg="ord">
        <pc:chgData name="Santiago Paz" userId="4155692a-9b03-442f-ae5a-c69a89b5ee9a" providerId="ADAL" clId="{239424B3-4C20-4AA7-9201-8E7937AD3CCD}" dt="2022-03-02T18:31:07.086" v="41"/>
        <pc:sldMkLst>
          <pc:docMk/>
          <pc:sldMk cId="138888562" sldId="1800"/>
        </pc:sldMkLst>
      </pc:sldChg>
      <pc:sldChg chg="del">
        <pc:chgData name="Santiago Paz" userId="4155692a-9b03-442f-ae5a-c69a89b5ee9a" providerId="ADAL" clId="{239424B3-4C20-4AA7-9201-8E7937AD3CCD}" dt="2022-03-02T21:20:51.083" v="44" actId="47"/>
        <pc:sldMkLst>
          <pc:docMk/>
          <pc:sldMk cId="3349253694" sldId="1801"/>
        </pc:sldMkLst>
      </pc:sldChg>
      <pc:sldChg chg="del">
        <pc:chgData name="Santiago Paz" userId="4155692a-9b03-442f-ae5a-c69a89b5ee9a" providerId="ADAL" clId="{239424B3-4C20-4AA7-9201-8E7937AD3CCD}" dt="2022-03-02T21:20:51.083" v="44" actId="47"/>
        <pc:sldMkLst>
          <pc:docMk/>
          <pc:sldMk cId="1073840687" sldId="1802"/>
        </pc:sldMkLst>
      </pc:sldChg>
      <pc:sldChg chg="del">
        <pc:chgData name="Santiago Paz" userId="4155692a-9b03-442f-ae5a-c69a89b5ee9a" providerId="ADAL" clId="{239424B3-4C20-4AA7-9201-8E7937AD3CCD}" dt="2022-03-02T21:20:51.083" v="44" actId="47"/>
        <pc:sldMkLst>
          <pc:docMk/>
          <pc:sldMk cId="2521171161" sldId="1803"/>
        </pc:sldMkLst>
      </pc:sldChg>
      <pc:sldChg chg="del">
        <pc:chgData name="Santiago Paz" userId="4155692a-9b03-442f-ae5a-c69a89b5ee9a" providerId="ADAL" clId="{239424B3-4C20-4AA7-9201-8E7937AD3CCD}" dt="2022-03-02T21:20:51.083" v="44" actId="47"/>
        <pc:sldMkLst>
          <pc:docMk/>
          <pc:sldMk cId="3728978344" sldId="1804"/>
        </pc:sldMkLst>
      </pc:sldChg>
      <pc:sldChg chg="add del">
        <pc:chgData name="Santiago Paz" userId="4155692a-9b03-442f-ae5a-c69a89b5ee9a" providerId="ADAL" clId="{239424B3-4C20-4AA7-9201-8E7937AD3CCD}" dt="2022-03-02T20:56:29.740" v="42" actId="47"/>
        <pc:sldMkLst>
          <pc:docMk/>
          <pc:sldMk cId="4063758747" sldId="1805"/>
        </pc:sldMkLst>
      </pc:sldChg>
      <pc:sldMasterChg chg="delSldLayout">
        <pc:chgData name="Santiago Paz" userId="4155692a-9b03-442f-ae5a-c69a89b5ee9a" providerId="ADAL" clId="{239424B3-4C20-4AA7-9201-8E7937AD3CCD}" dt="2022-03-02T21:20:51.083" v="44" actId="47"/>
        <pc:sldMasterMkLst>
          <pc:docMk/>
          <pc:sldMasterMk cId="0" sldId="2147483648"/>
        </pc:sldMasterMkLst>
        <pc:sldLayoutChg chg="del">
          <pc:chgData name="Santiago Paz" userId="4155692a-9b03-442f-ae5a-c69a89b5ee9a" providerId="ADAL" clId="{239424B3-4C20-4AA7-9201-8E7937AD3CCD}" dt="2022-03-02T18:25:27.201" v="24" actId="2696"/>
          <pc:sldLayoutMkLst>
            <pc:docMk/>
            <pc:sldMasterMk cId="0" sldId="2147483648"/>
            <pc:sldLayoutMk cId="0" sldId="2147483663"/>
          </pc:sldLayoutMkLst>
        </pc:sldLayoutChg>
        <pc:sldLayoutChg chg="del">
          <pc:chgData name="Santiago Paz" userId="4155692a-9b03-442f-ae5a-c69a89b5ee9a" providerId="ADAL" clId="{239424B3-4C20-4AA7-9201-8E7937AD3CCD}" dt="2022-03-02T21:20:51.083" v="44" actId="47"/>
          <pc:sldLayoutMkLst>
            <pc:docMk/>
            <pc:sldMasterMk cId="0" sldId="2147483648"/>
            <pc:sldLayoutMk cId="1653648126" sldId="2147483694"/>
          </pc:sldLayoutMkLst>
        </pc:sldLayoutChg>
      </pc:sldMasterChg>
      <pc:sldMasterChg chg="add del addSldLayout delSldLayout">
        <pc:chgData name="Santiago Paz" userId="4155692a-9b03-442f-ae5a-c69a89b5ee9a" providerId="ADAL" clId="{239424B3-4C20-4AA7-9201-8E7937AD3CCD}" dt="2022-03-02T18:27:53.917" v="31" actId="2696"/>
        <pc:sldMasterMkLst>
          <pc:docMk/>
          <pc:sldMasterMk cId="4125778656" sldId="2147483679"/>
        </pc:sldMasterMkLst>
        <pc:sldLayoutChg chg="add del">
          <pc:chgData name="Santiago Paz" userId="4155692a-9b03-442f-ae5a-c69a89b5ee9a" providerId="ADAL" clId="{239424B3-4C20-4AA7-9201-8E7937AD3CCD}" dt="2022-03-02T18:27:53.917" v="31" actId="2696"/>
          <pc:sldLayoutMkLst>
            <pc:docMk/>
            <pc:sldMasterMk cId="4125778656" sldId="2147483679"/>
            <pc:sldLayoutMk cId="900711060" sldId="2147483680"/>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752693541" sldId="2147483681"/>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1640849873" sldId="2147483682"/>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1447535858" sldId="2147483683"/>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395031316" sldId="2147483684"/>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41447658" sldId="2147483685"/>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3728326215" sldId="2147483686"/>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2848184073" sldId="2147483687"/>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251893454" sldId="2147483688"/>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689643910" sldId="2147483689"/>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3491028502" sldId="2147483690"/>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613059052" sldId="2147483691"/>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4291847391" sldId="2147483692"/>
          </pc:sldLayoutMkLst>
        </pc:sldLayoutChg>
        <pc:sldLayoutChg chg="add del">
          <pc:chgData name="Santiago Paz" userId="4155692a-9b03-442f-ae5a-c69a89b5ee9a" providerId="ADAL" clId="{239424B3-4C20-4AA7-9201-8E7937AD3CCD}" dt="2022-03-02T18:27:53.917" v="31" actId="2696"/>
          <pc:sldLayoutMkLst>
            <pc:docMk/>
            <pc:sldMasterMk cId="4125778656" sldId="2147483679"/>
            <pc:sldLayoutMk cId="1597209196" sldId="2147483693"/>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fqi\Desktop\Graficos%20Macr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qi\Desktop\Graficos%20Mac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 dirty="0" smtClean="0"/>
              <a:t>GDP </a:t>
            </a:r>
            <a:r>
              <a:rPr lang="es-ES" dirty="0" err="1" smtClean="0"/>
              <a:t>growth</a:t>
            </a:r>
            <a:r>
              <a:rPr lang="es-ES" dirty="0" smtClean="0"/>
              <a:t> (y/y)</a:t>
            </a:r>
            <a:endParaRPr lang="es-ES" dirty="0"/>
          </a:p>
        </c:rich>
      </c:tx>
      <c:layout/>
      <c:overlay val="0"/>
      <c:spPr>
        <a:noFill/>
        <a:ln>
          <a:noFill/>
        </a:ln>
        <a:effectLst/>
      </c:spPr>
    </c:title>
    <c:autoTitleDeleted val="0"/>
    <c:plotArea>
      <c:layout/>
      <c:lineChart>
        <c:grouping val="standard"/>
        <c:varyColors val="0"/>
        <c:ser>
          <c:idx val="1"/>
          <c:order val="0"/>
          <c:tx>
            <c:strRef>
              <c:f>'PBI y Crecimiento'!$A$4</c:f>
              <c:strCache>
                <c:ptCount val="1"/>
                <c:pt idx="0">
                  <c:v>Variación i.a</c:v>
                </c:pt>
              </c:strCache>
            </c:strRef>
          </c:tx>
          <c:spPr>
            <a:ln w="28575" cap="rnd">
              <a:solidFill>
                <a:schemeClr val="accent2"/>
              </a:solidFill>
              <a:round/>
            </a:ln>
            <a:effectLst/>
          </c:spPr>
          <c:marker>
            <c:symbol val="none"/>
          </c:marker>
          <c:dLbls>
            <c:dLbl>
              <c:idx val="9"/>
              <c:layout>
                <c:manualLayout>
                  <c:x val="-2.0942408376963352E-2"/>
                  <c:y val="-4.64700625558534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EC8-4B80-BF6D-1B1D59FA9D43}"/>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'PBI y Crecimiento'!$B$2:$K$2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'PBI y Crecimiento'!$B$4:$K$4</c:f>
              <c:numCache>
                <c:formatCode>0.00%</c:formatCode>
                <c:ptCount val="10"/>
                <c:pt idx="1">
                  <c:v>2.4054528525839114E-2</c:v>
                </c:pt>
                <c:pt idx="2">
                  <c:v>-2.5126074566182766E-2</c:v>
                </c:pt>
                <c:pt idx="3">
                  <c:v>2.7311456829359315E-2</c:v>
                </c:pt>
                <c:pt idx="4">
                  <c:v>-2.0804255655334059E-2</c:v>
                </c:pt>
                <c:pt idx="5">
                  <c:v>2.8184923217599467E-2</c:v>
                </c:pt>
                <c:pt idx="6">
                  <c:v>-2.6173303835823503E-2</c:v>
                </c:pt>
                <c:pt idx="7">
                  <c:v>-2.0259352509340856E-2</c:v>
                </c:pt>
                <c:pt idx="8">
                  <c:v>-9.8953027648958414E-2</c:v>
                </c:pt>
                <c:pt idx="9">
                  <c:v>0.10263792962638529</c:v>
                </c:pt>
              </c:numCache>
            </c:numRef>
          </c:val>
          <c:smooth val="0"/>
          <c:extLst xmlns:c16r2="http://schemas.microsoft.com/office/drawing/2015/06/chart">
            <c:ext xmlns:c16="http://schemas.microsoft.com/office/drawing/2014/chart" uri="{C3380CC4-5D6E-409C-BE32-E72D297353CC}">
              <c16:uniqueId val="{00000003-1EC8-4B80-BF6D-1B1D59FA9D43}"/>
            </c:ext>
          </c:extLst>
        </c:ser>
        <c:dLbls>
          <c:showLegendKey val="0"/>
          <c:showVal val="1"/>
          <c:showCatName val="0"/>
          <c:showSerName val="0"/>
          <c:showPercent val="0"/>
          <c:showBubbleSize val="0"/>
        </c:dLbls>
        <c:marker val="1"/>
        <c:smooth val="0"/>
        <c:axId val="24961792"/>
        <c:axId val="24964480"/>
      </c:lineChart>
      <c:catAx>
        <c:axId val="24961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4964480"/>
        <c:crosses val="autoZero"/>
        <c:auto val="1"/>
        <c:lblAlgn val="ctr"/>
        <c:lblOffset val="100"/>
        <c:noMultiLvlLbl val="0"/>
      </c:catAx>
      <c:valAx>
        <c:axId val="24964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496179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smtClean="0"/>
              <a:t>Exports, imports and trade balance</a:t>
            </a:r>
          </a:p>
          <a:p>
            <a:pPr>
              <a:defRPr sz="1400" b="1" i="0" u="none" strike="noStrike" kern="1200" spc="0" baseline="0">
                <a:solidFill>
                  <a:schemeClr val="tx1">
                    <a:lumMod val="65000"/>
                    <a:lumOff val="35000"/>
                  </a:schemeClr>
                </a:solidFill>
                <a:latin typeface="+mn-lt"/>
                <a:ea typeface="+mn-ea"/>
                <a:cs typeface="+mn-cs"/>
              </a:defRPr>
            </a:pPr>
            <a:r>
              <a:rPr lang="es-AR" dirty="0" smtClean="0"/>
              <a:t>(USD </a:t>
            </a:r>
            <a:r>
              <a:rPr lang="es-AR" dirty="0" err="1" smtClean="0"/>
              <a:t>millions</a:t>
            </a:r>
            <a:r>
              <a:rPr lang="es-AR" dirty="0" smtClean="0"/>
              <a:t>)</a:t>
            </a:r>
            <a:endParaRPr lang="es-AR"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Comex1!$C$7:$J$7</c:f>
              <c:strCache>
                <c:ptCount val="8"/>
                <c:pt idx="0">
                  <c:v>Ene-Abr 2022e</c:v>
                </c:pt>
                <c:pt idx="1">
                  <c:v>Ene-Abr 2021*</c:v>
                </c:pt>
                <c:pt idx="3">
                  <c:v>Ene-Abr 2022*</c:v>
                </c:pt>
                <c:pt idx="4">
                  <c:v>Ene-Abr 2021*</c:v>
                </c:pt>
                <c:pt idx="6">
                  <c:v>Ene-Abr 2022*</c:v>
                </c:pt>
                <c:pt idx="7">
                  <c:v>Ene-Abr 2021*</c:v>
                </c:pt>
              </c:strCache>
              <c:extLst xmlns:c16r2="http://schemas.microsoft.com/office/drawing/2015/06/chart">
                <c:ext xmlns:c15="http://schemas.microsoft.com/office/drawing/2012/chart" uri="{02D57815-91ED-43cb-92C2-25804820EDAC}">
                  <c15:fullRef>
                    <c15:sqref>Comex1!$C$6:$J$9</c15:sqref>
                  </c15:fullRef>
                  <c15:levelRef>
                    <c15:sqref>Comex1!$C$7:$J$7</c15:sqref>
                  </c15:levelRef>
                </c:ext>
              </c:extLst>
            </c:strRef>
          </c:cat>
          <c:val>
            <c:numRef>
              <c:f>Comex1!$C$10:$J$10</c:f>
              <c:numCache>
                <c:formatCode>#,##0</c:formatCode>
                <c:ptCount val="8"/>
                <c:pt idx="0">
                  <c:v>27681318</c:v>
                </c:pt>
                <c:pt idx="1">
                  <c:v>21549996</c:v>
                </c:pt>
                <c:pt idx="3">
                  <c:v>24851570</c:v>
                </c:pt>
                <c:pt idx="4">
                  <c:v>17549203</c:v>
                </c:pt>
                <c:pt idx="6">
                  <c:v>2829748</c:v>
                </c:pt>
                <c:pt idx="7">
                  <c:v>4000794</c:v>
                </c:pt>
              </c:numCache>
            </c:numRef>
          </c:val>
          <c:extLst xmlns:c16r2="http://schemas.microsoft.com/office/drawing/2015/06/chart">
            <c:ext xmlns:c16="http://schemas.microsoft.com/office/drawing/2014/chart" uri="{C3380CC4-5D6E-409C-BE32-E72D297353CC}">
              <c16:uniqueId val="{00000000-3E4F-4673-A711-0001CA7C3399}"/>
            </c:ext>
          </c:extLst>
        </c:ser>
        <c:dLbls>
          <c:dLblPos val="outEnd"/>
          <c:showLegendKey val="0"/>
          <c:showVal val="1"/>
          <c:showCatName val="0"/>
          <c:showSerName val="0"/>
          <c:showPercent val="0"/>
          <c:showBubbleSize val="0"/>
        </c:dLbls>
        <c:gapWidth val="219"/>
        <c:overlap val="-27"/>
        <c:axId val="50694784"/>
        <c:axId val="50697728"/>
      </c:barChart>
      <c:catAx>
        <c:axId val="5069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50697728"/>
        <c:crosses val="autoZero"/>
        <c:auto val="1"/>
        <c:lblAlgn val="ctr"/>
        <c:lblOffset val="100"/>
        <c:noMultiLvlLbl val="0"/>
      </c:catAx>
      <c:valAx>
        <c:axId val="5069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50694784"/>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b="1"/>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bilateral trade
(USD millions)</a:t>
            </a:r>
          </a:p>
        </c:rich>
      </c:tx>
      <c:layout/>
      <c:overlay val="0"/>
    </c:title>
    <c:autoTitleDeleted val="0"/>
    <c:plotArea>
      <c:layout/>
      <c:lineChart>
        <c:grouping val="standard"/>
        <c:varyColors val="0"/>
        <c:ser>
          <c:idx val="0"/>
          <c:order val="0"/>
          <c:tx>
            <c:strRef>
              <c:f>Hoja1!$B$1</c:f>
              <c:strCache>
                <c:ptCount val="1"/>
                <c:pt idx="0">
                  <c:v>Total</c:v>
                </c:pt>
              </c:strCache>
            </c:strRef>
          </c:tx>
          <c:marker>
            <c:symbol val="none"/>
          </c:marker>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660</c:v>
                </c:pt>
                <c:pt idx="1">
                  <c:v>689.9</c:v>
                </c:pt>
                <c:pt idx="2">
                  <c:v>728.9</c:v>
                </c:pt>
                <c:pt idx="3">
                  <c:v>741.5</c:v>
                </c:pt>
                <c:pt idx="4">
                  <c:v>713.90000000000009</c:v>
                </c:pt>
                <c:pt idx="5">
                  <c:v>870.3</c:v>
                </c:pt>
              </c:numCache>
            </c:numRef>
          </c:val>
          <c:smooth val="0"/>
        </c:ser>
        <c:dLbls>
          <c:showLegendKey val="0"/>
          <c:showVal val="0"/>
          <c:showCatName val="0"/>
          <c:showSerName val="0"/>
          <c:showPercent val="0"/>
          <c:showBubbleSize val="0"/>
        </c:dLbls>
        <c:marker val="1"/>
        <c:smooth val="0"/>
        <c:axId val="55286016"/>
        <c:axId val="55181312"/>
      </c:lineChart>
      <c:catAx>
        <c:axId val="55286016"/>
        <c:scaling>
          <c:orientation val="minMax"/>
        </c:scaling>
        <c:delete val="0"/>
        <c:axPos val="b"/>
        <c:numFmt formatCode="General" sourceLinked="1"/>
        <c:majorTickMark val="out"/>
        <c:minorTickMark val="none"/>
        <c:tickLblPos val="nextTo"/>
        <c:crossAx val="55181312"/>
        <c:crosses val="autoZero"/>
        <c:auto val="1"/>
        <c:lblAlgn val="ctr"/>
        <c:lblOffset val="100"/>
        <c:noMultiLvlLbl val="0"/>
      </c:catAx>
      <c:valAx>
        <c:axId val="55181312"/>
        <c:scaling>
          <c:orientation val="minMax"/>
          <c:min val="600"/>
        </c:scaling>
        <c:delete val="0"/>
        <c:axPos val="l"/>
        <c:majorGridlines>
          <c:spPr>
            <a:ln>
              <a:prstDash val="sysDot"/>
            </a:ln>
          </c:spPr>
        </c:majorGridlines>
        <c:numFmt formatCode="#,##0" sourceLinked="0"/>
        <c:majorTickMark val="out"/>
        <c:minorTickMark val="none"/>
        <c:tickLblPos val="nextTo"/>
        <c:spPr>
          <a:ln>
            <a:noFill/>
          </a:ln>
        </c:spPr>
        <c:crossAx val="55286016"/>
        <c:crosses val="autoZero"/>
        <c:crossBetween val="between"/>
      </c:valAx>
    </c:plotArea>
    <c:plotVisOnly val="1"/>
    <c:dispBlanksAs val="gap"/>
    <c:showDLblsOverMax val="0"/>
  </c:chart>
  <c:txPr>
    <a:bodyPr/>
    <a:lstStyle/>
    <a:p>
      <a:pPr>
        <a:defRPr sz="9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8319" cy="46524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970886" y="1"/>
            <a:ext cx="3038319" cy="465242"/>
          </a:xfrm>
          <a:prstGeom prst="rect">
            <a:avLst/>
          </a:prstGeom>
        </p:spPr>
        <p:txBody>
          <a:bodyPr vert="horz" lIns="91440" tIns="45720" rIns="91440" bIns="45720" rtlCol="0"/>
          <a:lstStyle>
            <a:lvl1pPr algn="r">
              <a:defRPr sz="1200"/>
            </a:lvl1pPr>
          </a:lstStyle>
          <a:p>
            <a:fld id="{51FDCF33-FB34-4A1B-94FC-450F6B1BB9F3}" type="datetimeFigureOut">
              <a:rPr lang="es-AR" smtClean="0"/>
              <a:t>31/05/2022</a:t>
            </a:fld>
            <a:endParaRPr lang="es-AR"/>
          </a:p>
        </p:txBody>
      </p:sp>
      <p:sp>
        <p:nvSpPr>
          <p:cNvPr id="4" name="3 Marcador de pie de página"/>
          <p:cNvSpPr>
            <a:spLocks noGrp="1"/>
          </p:cNvSpPr>
          <p:nvPr>
            <p:ph type="ftr" sz="quarter" idx="2"/>
          </p:nvPr>
        </p:nvSpPr>
        <p:spPr>
          <a:xfrm>
            <a:off x="0" y="8829055"/>
            <a:ext cx="3038319" cy="465242"/>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970886" y="8829055"/>
            <a:ext cx="3038319" cy="465242"/>
          </a:xfrm>
          <a:prstGeom prst="rect">
            <a:avLst/>
          </a:prstGeom>
        </p:spPr>
        <p:txBody>
          <a:bodyPr vert="horz" lIns="91440" tIns="45720" rIns="91440" bIns="45720" rtlCol="0" anchor="b"/>
          <a:lstStyle>
            <a:lvl1pPr algn="r">
              <a:defRPr sz="1200"/>
            </a:lvl1pPr>
          </a:lstStyle>
          <a:p>
            <a:fld id="{C441EDC4-C436-4D7C-B4BD-B612AC39C3F5}" type="slidenum">
              <a:rPr lang="es-AR" smtClean="0"/>
              <a:t>‹Nº›</a:t>
            </a:fld>
            <a:endParaRPr lang="es-AR"/>
          </a:p>
        </p:txBody>
      </p:sp>
    </p:spTree>
    <p:extLst>
      <p:ext uri="{BB962C8B-B14F-4D97-AF65-F5344CB8AC3E}">
        <p14:creationId xmlns:p14="http://schemas.microsoft.com/office/powerpoint/2010/main" val="2244519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3886467"/>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Tree>
    <p:extLst>
      <p:ext uri="{BB962C8B-B14F-4D97-AF65-F5344CB8AC3E}">
        <p14:creationId xmlns:p14="http://schemas.microsoft.com/office/powerpoint/2010/main" val="395247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7: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endParaRPr lang="es-ES"/>
          </a:p>
        </p:txBody>
      </p:sp>
      <p:sp>
        <p:nvSpPr>
          <p:cNvPr id="4" name="3 Marcador de número de diapositiva"/>
          <p:cNvSpPr>
            <a:spLocks noGrp="1"/>
          </p:cNvSpPr>
          <p:nvPr>
            <p:ph type="sldNum" sz="quarter" idx="10"/>
          </p:nvPr>
        </p:nvSpPr>
        <p:spPr>
          <a:xfrm>
            <a:off x="3970886" y="8829055"/>
            <a:ext cx="3038319" cy="465242"/>
          </a:xfrm>
          <a:prstGeom prst="rect">
            <a:avLst/>
          </a:prstGeom>
        </p:spPr>
        <p:txBody>
          <a:bodyPr/>
          <a:lstStyle/>
          <a:p>
            <a:fld id="{FFF411C2-739E-AF4A-8C26-B3922FD6232E}" type="slidenum">
              <a:rPr lang="es-AR" smtClean="0"/>
              <a:pPr/>
              <a:t>17</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endParaRPr lang="es-ES"/>
          </a:p>
        </p:txBody>
      </p:sp>
      <p:sp>
        <p:nvSpPr>
          <p:cNvPr id="4" name="3 Marcador de número de diapositiva"/>
          <p:cNvSpPr>
            <a:spLocks noGrp="1"/>
          </p:cNvSpPr>
          <p:nvPr>
            <p:ph type="sldNum" sz="quarter" idx="10"/>
          </p:nvPr>
        </p:nvSpPr>
        <p:spPr>
          <a:xfrm>
            <a:off x="3970886" y="8829055"/>
            <a:ext cx="3038319" cy="465242"/>
          </a:xfrm>
          <a:prstGeom prst="rect">
            <a:avLst/>
          </a:prstGeom>
        </p:spPr>
        <p:txBody>
          <a:bodyPr/>
          <a:lstStyle/>
          <a:p>
            <a:fld id="{FFF411C2-739E-AF4A-8C26-B3922FD6232E}" type="slidenum">
              <a:rPr lang="es-AR" smtClean="0"/>
              <a:pPr/>
              <a:t>18</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endParaRPr lang="es-ES"/>
          </a:p>
        </p:txBody>
      </p:sp>
      <p:sp>
        <p:nvSpPr>
          <p:cNvPr id="4" name="3 Marcador de número de diapositiva"/>
          <p:cNvSpPr>
            <a:spLocks noGrp="1"/>
          </p:cNvSpPr>
          <p:nvPr>
            <p:ph type="sldNum" sz="quarter" idx="10"/>
          </p:nvPr>
        </p:nvSpPr>
        <p:spPr>
          <a:xfrm>
            <a:off x="3970886" y="8829055"/>
            <a:ext cx="3038319" cy="465242"/>
          </a:xfrm>
          <a:prstGeom prst="rect">
            <a:avLst/>
          </a:prstGeom>
        </p:spPr>
        <p:txBody>
          <a:bodyPr/>
          <a:lstStyle/>
          <a:p>
            <a:fld id="{FFF411C2-739E-AF4A-8C26-B3922FD6232E}" type="slidenum">
              <a:rPr lang="es-AR" smtClean="0"/>
              <a:pPr/>
              <a:t>19</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endParaRPr lang="es-ES"/>
          </a:p>
        </p:txBody>
      </p:sp>
      <p:sp>
        <p:nvSpPr>
          <p:cNvPr id="4" name="3 Marcador de número de diapositiva"/>
          <p:cNvSpPr>
            <a:spLocks noGrp="1"/>
          </p:cNvSpPr>
          <p:nvPr>
            <p:ph type="sldNum" sz="quarter" idx="10"/>
          </p:nvPr>
        </p:nvSpPr>
        <p:spPr>
          <a:xfrm>
            <a:off x="3970886" y="8829055"/>
            <a:ext cx="3038319" cy="465242"/>
          </a:xfrm>
          <a:prstGeom prst="rect">
            <a:avLst/>
          </a:prstGeom>
        </p:spPr>
        <p:txBody>
          <a:bodyPr/>
          <a:lstStyle/>
          <a:p>
            <a:fld id="{FFF411C2-739E-AF4A-8C26-B3922FD6232E}" type="slidenum">
              <a:rPr lang="es-AR" smtClean="0"/>
              <a:pPr/>
              <a:t>20</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a:endParaRPr lang="es-ES"/>
          </a:p>
        </p:txBody>
      </p:sp>
      <p:sp>
        <p:nvSpPr>
          <p:cNvPr id="4" name="3 Marcador de número de diapositiva"/>
          <p:cNvSpPr>
            <a:spLocks noGrp="1"/>
          </p:cNvSpPr>
          <p:nvPr>
            <p:ph type="sldNum" sz="quarter" idx="10"/>
          </p:nvPr>
        </p:nvSpPr>
        <p:spPr>
          <a:xfrm>
            <a:off x="3970886" y="8829055"/>
            <a:ext cx="3038319" cy="465242"/>
          </a:xfrm>
          <a:prstGeom prst="rect">
            <a:avLst/>
          </a:prstGeom>
        </p:spPr>
        <p:txBody>
          <a:bodyPr/>
          <a:lstStyle/>
          <a:p>
            <a:fld id="{FFF411C2-739E-AF4A-8C26-B3922FD6232E}" type="slidenum">
              <a:rPr lang="es-AR" smtClean="0"/>
              <a:pPr/>
              <a:t>21</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3:notes"/>
          <p:cNvSpPr txBox="1">
            <a:spLocks noGrp="1"/>
          </p:cNvSpPr>
          <p:nvPr>
            <p:ph type="body" idx="1"/>
          </p:nvPr>
        </p:nvSpPr>
        <p:spPr>
          <a:xfrm>
            <a:off x="701041"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48567" y="4281798"/>
            <a:ext cx="5988529" cy="4056439"/>
          </a:xfrm>
          <a:prstGeom prst="rect">
            <a:avLst/>
          </a:prstGeom>
        </p:spPr>
        <p:txBody>
          <a:bodyPr spcFirstLastPara="1" wrap="square" lIns="80262" tIns="80262" rIns="80262" bIns="80262" anchor="t" anchorCtr="0">
            <a:noAutofit/>
          </a:bodyPr>
          <a:lstStyle/>
          <a:p>
            <a:pPr marL="0" indent="0">
              <a:buNone/>
            </a:pPr>
            <a:endParaRPr/>
          </a:p>
        </p:txBody>
      </p:sp>
      <p:sp>
        <p:nvSpPr>
          <p:cNvPr id="296" name="Google Shape;296;p10:notes"/>
          <p:cNvSpPr>
            <a:spLocks noGrp="1" noRot="1" noChangeAspect="1"/>
          </p:cNvSpPr>
          <p:nvPr>
            <p:ph type="sldImg" idx="2"/>
          </p:nvPr>
        </p:nvSpPr>
        <p:spPr>
          <a:xfrm>
            <a:off x="739775" y="676275"/>
            <a:ext cx="6007100" cy="33797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23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70938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d4a628e6a3_0_2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d4a628e6a3_0_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gd4a628e6a3_0_66"/>
          <p:cNvSpPr txBox="1">
            <a:spLocks noGrp="1"/>
          </p:cNvSpPr>
          <p:nvPr>
            <p:ph type="title"/>
          </p:nvPr>
        </p:nvSpPr>
        <p:spPr>
          <a:xfrm>
            <a:off x="8977376" y="1679270"/>
            <a:ext cx="1986300" cy="10020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3700"/>
              <a:buNone/>
              <a:defRPr sz="3200" b="1" i="0">
                <a:solidFill>
                  <a:srgbClr val="005876"/>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1" name="Google Shape;61;gd4a628e6a3_0_66"/>
          <p:cNvSpPr txBox="1">
            <a:spLocks noGrp="1"/>
          </p:cNvSpPr>
          <p:nvPr>
            <p:ph type="body" idx="1"/>
          </p:nvPr>
        </p:nvSpPr>
        <p:spPr>
          <a:xfrm>
            <a:off x="4786629" y="2351366"/>
            <a:ext cx="6313800" cy="14967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2400"/>
              <a:buNone/>
              <a:defRPr sz="1400" b="0" i="0">
                <a:solidFill>
                  <a:srgbClr val="404040"/>
                </a:solidFill>
                <a:latin typeface="Calibri"/>
                <a:ea typeface="Calibri"/>
                <a:cs typeface="Calibri"/>
                <a:sym typeface="Calibri"/>
              </a:defRPr>
            </a:lvl1pPr>
            <a:lvl2pPr marL="914400" lvl="1" indent="-228600" algn="l" rtl="0">
              <a:spcBef>
                <a:spcPts val="1600"/>
              </a:spcBef>
              <a:spcAft>
                <a:spcPts val="0"/>
              </a:spcAft>
              <a:buSzPts val="1900"/>
              <a:buNone/>
              <a:defRPr/>
            </a:lvl2pPr>
            <a:lvl3pPr marL="1371600" lvl="2" indent="-228600" algn="l" rtl="0">
              <a:spcBef>
                <a:spcPts val="1600"/>
              </a:spcBef>
              <a:spcAft>
                <a:spcPts val="0"/>
              </a:spcAft>
              <a:buSzPts val="1900"/>
              <a:buNone/>
              <a:defRPr/>
            </a:lvl3pPr>
            <a:lvl4pPr marL="1828800" lvl="3" indent="-228600" algn="l" rtl="0">
              <a:spcBef>
                <a:spcPts val="1600"/>
              </a:spcBef>
              <a:spcAft>
                <a:spcPts val="0"/>
              </a:spcAft>
              <a:buSzPts val="1900"/>
              <a:buNone/>
              <a:defRPr/>
            </a:lvl4pPr>
            <a:lvl5pPr marL="2286000" lvl="4" indent="-228600" algn="l" rtl="0">
              <a:spcBef>
                <a:spcPts val="1600"/>
              </a:spcBef>
              <a:spcAft>
                <a:spcPts val="0"/>
              </a:spcAft>
              <a:buSzPts val="1900"/>
              <a:buNone/>
              <a:defRPr/>
            </a:lvl5pPr>
            <a:lvl6pPr marL="2743200" lvl="5" indent="-228600" algn="l" rtl="0">
              <a:spcBef>
                <a:spcPts val="1600"/>
              </a:spcBef>
              <a:spcAft>
                <a:spcPts val="0"/>
              </a:spcAft>
              <a:buSzPts val="1900"/>
              <a:buNone/>
              <a:defRPr/>
            </a:lvl6pPr>
            <a:lvl7pPr marL="3200400" lvl="6" indent="-228600" algn="l" rtl="0">
              <a:spcBef>
                <a:spcPts val="1600"/>
              </a:spcBef>
              <a:spcAft>
                <a:spcPts val="0"/>
              </a:spcAft>
              <a:buSzPts val="1900"/>
              <a:buNone/>
              <a:defRPr/>
            </a:lvl7pPr>
            <a:lvl8pPr marL="3657600" lvl="7" indent="-228600" algn="l" rtl="0">
              <a:spcBef>
                <a:spcPts val="1600"/>
              </a:spcBef>
              <a:spcAft>
                <a:spcPts val="0"/>
              </a:spcAft>
              <a:buSzPts val="1900"/>
              <a:buNone/>
              <a:defRPr/>
            </a:lvl8pPr>
            <a:lvl9pPr marL="4114800" lvl="8" indent="-228600" algn="l" rtl="0">
              <a:spcBef>
                <a:spcPts val="1600"/>
              </a:spcBef>
              <a:spcAft>
                <a:spcPts val="1600"/>
              </a:spcAft>
              <a:buSzPts val="1900"/>
              <a:buNone/>
              <a:defRPr/>
            </a:lvl9pPr>
          </a:lstStyle>
          <a:p>
            <a:endParaRPr/>
          </a:p>
        </p:txBody>
      </p:sp>
      <p:sp>
        <p:nvSpPr>
          <p:cNvPr id="62" name="Google Shape;62;gd4a628e6a3_0_6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gd4a628e6a3_0_6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0E10782C-7CAB-40D9-8463-637D70327B31}" type="datetime1">
              <a:rPr lang="es-AR" smtClean="0"/>
              <a:t>31/05/2022</a:t>
            </a:fld>
            <a:endParaRPr/>
          </a:p>
        </p:txBody>
      </p:sp>
      <p:sp>
        <p:nvSpPr>
          <p:cNvPr id="64" name="Google Shape;64;gd4a628e6a3_0_66"/>
          <p:cNvSpPr txBox="1">
            <a:spLocks noGrp="1"/>
          </p:cNvSpPr>
          <p:nvPr>
            <p:ph type="sldNum" idx="12"/>
          </p:nvPr>
        </p:nvSpPr>
        <p:spPr>
          <a:xfrm>
            <a:off x="11781408" y="6628206"/>
            <a:ext cx="180300" cy="123000"/>
          </a:xfrm>
          <a:prstGeom prst="rect">
            <a:avLst/>
          </a:prstGeom>
          <a:noFill/>
          <a:ln>
            <a:noFill/>
          </a:ln>
        </p:spPr>
        <p:txBody>
          <a:bodyPr spcFirstLastPara="1" wrap="square" lIns="0" tIns="0" rIns="0" bIns="0" anchor="t" anchorCtr="0">
            <a:spAutoFit/>
          </a:bodyPr>
          <a:lstStyle>
            <a:lvl1pPr marL="38100" marR="0" lvl="0" indent="0" algn="l" rtl="0">
              <a:lnSpc>
                <a:spcPct val="108125"/>
              </a:lnSpc>
              <a:spcBef>
                <a:spcPts val="0"/>
              </a:spcBef>
              <a:buNone/>
              <a:defRPr sz="800" b="0" i="0">
                <a:solidFill>
                  <a:srgbClr val="888888"/>
                </a:solidFill>
                <a:latin typeface="Calibri"/>
                <a:ea typeface="Calibri"/>
                <a:cs typeface="Calibri"/>
                <a:sym typeface="Calibri"/>
              </a:defRPr>
            </a:lvl1pPr>
            <a:lvl2pPr marL="38100" marR="0" lvl="1" indent="0" algn="l" rtl="0">
              <a:lnSpc>
                <a:spcPct val="108125"/>
              </a:lnSpc>
              <a:spcBef>
                <a:spcPts val="0"/>
              </a:spcBef>
              <a:buNone/>
              <a:defRPr sz="800" b="0" i="0">
                <a:solidFill>
                  <a:srgbClr val="888888"/>
                </a:solidFill>
                <a:latin typeface="Calibri"/>
                <a:ea typeface="Calibri"/>
                <a:cs typeface="Calibri"/>
                <a:sym typeface="Calibri"/>
              </a:defRPr>
            </a:lvl2pPr>
            <a:lvl3pPr marL="38100" marR="0" lvl="2" indent="0" algn="l" rtl="0">
              <a:lnSpc>
                <a:spcPct val="108125"/>
              </a:lnSpc>
              <a:spcBef>
                <a:spcPts val="0"/>
              </a:spcBef>
              <a:buNone/>
              <a:defRPr sz="800" b="0" i="0">
                <a:solidFill>
                  <a:srgbClr val="888888"/>
                </a:solidFill>
                <a:latin typeface="Calibri"/>
                <a:ea typeface="Calibri"/>
                <a:cs typeface="Calibri"/>
                <a:sym typeface="Calibri"/>
              </a:defRPr>
            </a:lvl3pPr>
            <a:lvl4pPr marL="38100" marR="0" lvl="3" indent="0" algn="l" rtl="0">
              <a:lnSpc>
                <a:spcPct val="108125"/>
              </a:lnSpc>
              <a:spcBef>
                <a:spcPts val="0"/>
              </a:spcBef>
              <a:buNone/>
              <a:defRPr sz="800" b="0" i="0">
                <a:solidFill>
                  <a:srgbClr val="888888"/>
                </a:solidFill>
                <a:latin typeface="Calibri"/>
                <a:ea typeface="Calibri"/>
                <a:cs typeface="Calibri"/>
                <a:sym typeface="Calibri"/>
              </a:defRPr>
            </a:lvl4pPr>
            <a:lvl5pPr marL="38100" marR="0" lvl="4" indent="0" algn="l" rtl="0">
              <a:lnSpc>
                <a:spcPct val="108125"/>
              </a:lnSpc>
              <a:spcBef>
                <a:spcPts val="0"/>
              </a:spcBef>
              <a:buNone/>
              <a:defRPr sz="800" b="0" i="0">
                <a:solidFill>
                  <a:srgbClr val="888888"/>
                </a:solidFill>
                <a:latin typeface="Calibri"/>
                <a:ea typeface="Calibri"/>
                <a:cs typeface="Calibri"/>
                <a:sym typeface="Calibri"/>
              </a:defRPr>
            </a:lvl5pPr>
            <a:lvl6pPr marL="38100" marR="0" lvl="5" indent="0" algn="l" rtl="0">
              <a:lnSpc>
                <a:spcPct val="108125"/>
              </a:lnSpc>
              <a:spcBef>
                <a:spcPts val="0"/>
              </a:spcBef>
              <a:buNone/>
              <a:defRPr sz="800" b="0" i="0">
                <a:solidFill>
                  <a:srgbClr val="888888"/>
                </a:solidFill>
                <a:latin typeface="Calibri"/>
                <a:ea typeface="Calibri"/>
                <a:cs typeface="Calibri"/>
                <a:sym typeface="Calibri"/>
              </a:defRPr>
            </a:lvl6pPr>
            <a:lvl7pPr marL="38100" marR="0" lvl="6" indent="0" algn="l" rtl="0">
              <a:lnSpc>
                <a:spcPct val="108125"/>
              </a:lnSpc>
              <a:spcBef>
                <a:spcPts val="0"/>
              </a:spcBef>
              <a:buNone/>
              <a:defRPr sz="800" b="0" i="0">
                <a:solidFill>
                  <a:srgbClr val="888888"/>
                </a:solidFill>
                <a:latin typeface="Calibri"/>
                <a:ea typeface="Calibri"/>
                <a:cs typeface="Calibri"/>
                <a:sym typeface="Calibri"/>
              </a:defRPr>
            </a:lvl7pPr>
            <a:lvl8pPr marL="38100" marR="0" lvl="7" indent="0" algn="l" rtl="0">
              <a:lnSpc>
                <a:spcPct val="108125"/>
              </a:lnSpc>
              <a:spcBef>
                <a:spcPts val="0"/>
              </a:spcBef>
              <a:buNone/>
              <a:defRPr sz="800" b="0" i="0">
                <a:solidFill>
                  <a:srgbClr val="888888"/>
                </a:solidFill>
                <a:latin typeface="Calibri"/>
                <a:ea typeface="Calibri"/>
                <a:cs typeface="Calibri"/>
                <a:sym typeface="Calibri"/>
              </a:defRPr>
            </a:lvl8pPr>
            <a:lvl9pPr marL="38100" marR="0" lvl="8" indent="0" algn="l" rtl="0">
              <a:lnSpc>
                <a:spcPct val="108125"/>
              </a:lnSpc>
              <a:spcBef>
                <a:spcPts val="0"/>
              </a:spcBef>
              <a:buNone/>
              <a:defRPr sz="800" b="0" i="0">
                <a:solidFill>
                  <a:srgbClr val="888888"/>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5"/>
        <p:cNvGrpSpPr/>
        <p:nvPr/>
      </p:nvGrpSpPr>
      <p:grpSpPr>
        <a:xfrm>
          <a:off x="0" y="0"/>
          <a:ext cx="0" cy="0"/>
          <a:chOff x="0" y="0"/>
          <a:chExt cx="0" cy="0"/>
        </a:xfrm>
      </p:grpSpPr>
      <p:sp>
        <p:nvSpPr>
          <p:cNvPr id="66" name="Google Shape;66;gd4a628e6a3_0_7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d4a628e6a3_0_7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B662DE54-E458-4A63-9B6A-30225102E312}" type="datetime1">
              <a:rPr lang="es-AR" smtClean="0"/>
              <a:t>31/05/2022</a:t>
            </a:fld>
            <a:endParaRPr/>
          </a:p>
        </p:txBody>
      </p:sp>
      <p:sp>
        <p:nvSpPr>
          <p:cNvPr id="68" name="Google Shape;68;gd4a628e6a3_0_72"/>
          <p:cNvSpPr txBox="1">
            <a:spLocks noGrp="1"/>
          </p:cNvSpPr>
          <p:nvPr>
            <p:ph type="sldNum" idx="12"/>
          </p:nvPr>
        </p:nvSpPr>
        <p:spPr>
          <a:xfrm>
            <a:off x="11781408" y="6628206"/>
            <a:ext cx="180300" cy="123000"/>
          </a:xfrm>
          <a:prstGeom prst="rect">
            <a:avLst/>
          </a:prstGeom>
          <a:noFill/>
          <a:ln>
            <a:noFill/>
          </a:ln>
        </p:spPr>
        <p:txBody>
          <a:bodyPr spcFirstLastPara="1" wrap="square" lIns="0" tIns="0" rIns="0" bIns="0" anchor="t" anchorCtr="0">
            <a:spAutoFit/>
          </a:bodyPr>
          <a:lstStyle>
            <a:lvl1pPr marL="38100" marR="0" lvl="0" indent="0" algn="l" rtl="0">
              <a:lnSpc>
                <a:spcPct val="108125"/>
              </a:lnSpc>
              <a:spcBef>
                <a:spcPts val="0"/>
              </a:spcBef>
              <a:buNone/>
              <a:defRPr sz="800" b="0" i="0">
                <a:solidFill>
                  <a:srgbClr val="888888"/>
                </a:solidFill>
                <a:latin typeface="Calibri"/>
                <a:ea typeface="Calibri"/>
                <a:cs typeface="Calibri"/>
                <a:sym typeface="Calibri"/>
              </a:defRPr>
            </a:lvl1pPr>
            <a:lvl2pPr marL="38100" marR="0" lvl="1" indent="0" algn="l" rtl="0">
              <a:lnSpc>
                <a:spcPct val="108125"/>
              </a:lnSpc>
              <a:spcBef>
                <a:spcPts val="0"/>
              </a:spcBef>
              <a:buNone/>
              <a:defRPr sz="800" b="0" i="0">
                <a:solidFill>
                  <a:srgbClr val="888888"/>
                </a:solidFill>
                <a:latin typeface="Calibri"/>
                <a:ea typeface="Calibri"/>
                <a:cs typeface="Calibri"/>
                <a:sym typeface="Calibri"/>
              </a:defRPr>
            </a:lvl2pPr>
            <a:lvl3pPr marL="38100" marR="0" lvl="2" indent="0" algn="l" rtl="0">
              <a:lnSpc>
                <a:spcPct val="108125"/>
              </a:lnSpc>
              <a:spcBef>
                <a:spcPts val="0"/>
              </a:spcBef>
              <a:buNone/>
              <a:defRPr sz="800" b="0" i="0">
                <a:solidFill>
                  <a:srgbClr val="888888"/>
                </a:solidFill>
                <a:latin typeface="Calibri"/>
                <a:ea typeface="Calibri"/>
                <a:cs typeface="Calibri"/>
                <a:sym typeface="Calibri"/>
              </a:defRPr>
            </a:lvl3pPr>
            <a:lvl4pPr marL="38100" marR="0" lvl="3" indent="0" algn="l" rtl="0">
              <a:lnSpc>
                <a:spcPct val="108125"/>
              </a:lnSpc>
              <a:spcBef>
                <a:spcPts val="0"/>
              </a:spcBef>
              <a:buNone/>
              <a:defRPr sz="800" b="0" i="0">
                <a:solidFill>
                  <a:srgbClr val="888888"/>
                </a:solidFill>
                <a:latin typeface="Calibri"/>
                <a:ea typeface="Calibri"/>
                <a:cs typeface="Calibri"/>
                <a:sym typeface="Calibri"/>
              </a:defRPr>
            </a:lvl4pPr>
            <a:lvl5pPr marL="38100" marR="0" lvl="4" indent="0" algn="l" rtl="0">
              <a:lnSpc>
                <a:spcPct val="108125"/>
              </a:lnSpc>
              <a:spcBef>
                <a:spcPts val="0"/>
              </a:spcBef>
              <a:buNone/>
              <a:defRPr sz="800" b="0" i="0">
                <a:solidFill>
                  <a:srgbClr val="888888"/>
                </a:solidFill>
                <a:latin typeface="Calibri"/>
                <a:ea typeface="Calibri"/>
                <a:cs typeface="Calibri"/>
                <a:sym typeface="Calibri"/>
              </a:defRPr>
            </a:lvl5pPr>
            <a:lvl6pPr marL="38100" marR="0" lvl="5" indent="0" algn="l" rtl="0">
              <a:lnSpc>
                <a:spcPct val="108125"/>
              </a:lnSpc>
              <a:spcBef>
                <a:spcPts val="0"/>
              </a:spcBef>
              <a:buNone/>
              <a:defRPr sz="800" b="0" i="0">
                <a:solidFill>
                  <a:srgbClr val="888888"/>
                </a:solidFill>
                <a:latin typeface="Calibri"/>
                <a:ea typeface="Calibri"/>
                <a:cs typeface="Calibri"/>
                <a:sym typeface="Calibri"/>
              </a:defRPr>
            </a:lvl6pPr>
            <a:lvl7pPr marL="38100" marR="0" lvl="6" indent="0" algn="l" rtl="0">
              <a:lnSpc>
                <a:spcPct val="108125"/>
              </a:lnSpc>
              <a:spcBef>
                <a:spcPts val="0"/>
              </a:spcBef>
              <a:buNone/>
              <a:defRPr sz="800" b="0" i="0">
                <a:solidFill>
                  <a:srgbClr val="888888"/>
                </a:solidFill>
                <a:latin typeface="Calibri"/>
                <a:ea typeface="Calibri"/>
                <a:cs typeface="Calibri"/>
                <a:sym typeface="Calibri"/>
              </a:defRPr>
            </a:lvl7pPr>
            <a:lvl8pPr marL="38100" marR="0" lvl="7" indent="0" algn="l" rtl="0">
              <a:lnSpc>
                <a:spcPct val="108125"/>
              </a:lnSpc>
              <a:spcBef>
                <a:spcPts val="0"/>
              </a:spcBef>
              <a:buNone/>
              <a:defRPr sz="800" b="0" i="0">
                <a:solidFill>
                  <a:srgbClr val="888888"/>
                </a:solidFill>
                <a:latin typeface="Calibri"/>
                <a:ea typeface="Calibri"/>
                <a:cs typeface="Calibri"/>
                <a:sym typeface="Calibri"/>
              </a:defRPr>
            </a:lvl8pPr>
            <a:lvl9pPr marL="38100" marR="0" lvl="8" indent="0" algn="l" rtl="0">
              <a:lnSpc>
                <a:spcPct val="108125"/>
              </a:lnSpc>
              <a:spcBef>
                <a:spcPts val="0"/>
              </a:spcBef>
              <a:buNone/>
              <a:defRPr sz="800" b="0" i="0">
                <a:solidFill>
                  <a:srgbClr val="888888"/>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35428" y="0"/>
            <a:ext cx="9490777" cy="863600"/>
          </a:xfrm>
          <a:prstGeom prst="rect">
            <a:avLst/>
          </a:prstGeom>
        </p:spPr>
        <p:txBody>
          <a:bodyPr lIns="91366" tIns="45682" rIns="91366" bIns="45682"/>
          <a:lstStyle>
            <a:lvl1pPr>
              <a:defRPr lang="es-AR" sz="1800" dirty="0"/>
            </a:lvl1pPr>
          </a:lstStyle>
          <a:p>
            <a:r>
              <a:rPr lang="es-AR"/>
              <a:t>HAGA CLIC PARA MODIFICAR EL ESTILO DE TÍTULO DEL PATRÓN </a:t>
            </a:r>
          </a:p>
        </p:txBody>
      </p:sp>
      <p:sp>
        <p:nvSpPr>
          <p:cNvPr id="6" name="Marcador de número de diapositiva 5"/>
          <p:cNvSpPr>
            <a:spLocks noGrp="1"/>
          </p:cNvSpPr>
          <p:nvPr>
            <p:ph type="sldNum" sz="quarter" idx="10"/>
          </p:nvPr>
        </p:nvSpPr>
        <p:spPr>
          <a:xfrm>
            <a:off x="11548155" y="6506975"/>
            <a:ext cx="643846" cy="351033"/>
          </a:xfrm>
        </p:spPr>
        <p:txBody>
          <a:bodyPr/>
          <a:lstStyle/>
          <a:p>
            <a:fld id="{767713E7-1A2C-4A12-BABA-0B3F2B48FCBB}" type="slidenum">
              <a:rPr lang="es-AR" smtClean="0"/>
              <a:pPr/>
              <a:t>‹Nº›</a:t>
            </a:fld>
            <a:endParaRPr lang="es-AR"/>
          </a:p>
        </p:txBody>
      </p:sp>
    </p:spTree>
    <p:extLst>
      <p:ext uri="{BB962C8B-B14F-4D97-AF65-F5344CB8AC3E}">
        <p14:creationId xmlns:p14="http://schemas.microsoft.com/office/powerpoint/2010/main" val="138052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64" name="Diapositiva de think-cell" r:id="rId4" imgW="421" imgH="420" progId="TCLayout.ActiveDocument.1">
                  <p:embed/>
                </p:oleObj>
              </mc:Choice>
              <mc:Fallback>
                <p:oleObj name="Diapositiva de think-cell" r:id="rId4" imgW="421" imgH="42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9303399" y="6562383"/>
            <a:ext cx="2743200" cy="257749"/>
          </a:xfrm>
          <a:prstGeom prst="rect">
            <a:avLst/>
          </a:prstGeom>
        </p:spPr>
        <p:txBody>
          <a:bodyPr/>
          <a:lstStyle>
            <a:lvl1pPr algn="r">
              <a:defRPr/>
            </a:lvl1pPr>
          </a:lstStyle>
          <a:p>
            <a:fld id="{5E0E921B-1F8D-4661-9F79-BBFE9F7D13EE}" type="slidenum">
              <a:rPr lang="es-AR" sz="1100" smtClean="0"/>
              <a:pPr/>
              <a:t>‹Nº›</a:t>
            </a:fld>
            <a:endParaRPr lang="es-AR" sz="1100"/>
          </a:p>
        </p:txBody>
      </p:sp>
    </p:spTree>
    <p:extLst>
      <p:ext uri="{BB962C8B-B14F-4D97-AF65-F5344CB8AC3E}">
        <p14:creationId xmlns:p14="http://schemas.microsoft.com/office/powerpoint/2010/main" val="297590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8139E4-A3FB-644F-953B-A29F1615BA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28E67C3D-0B66-A944-8D3A-703E70561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7EBAF51F-7E15-F84B-8DE5-3539DF8D72D6}"/>
              </a:ext>
            </a:extLst>
          </p:cNvPr>
          <p:cNvSpPr>
            <a:spLocks noGrp="1"/>
          </p:cNvSpPr>
          <p:nvPr>
            <p:ph type="dt" sz="half" idx="10"/>
          </p:nvPr>
        </p:nvSpPr>
        <p:spPr/>
        <p:txBody>
          <a:bodyPr/>
          <a:lstStyle/>
          <a:p>
            <a:fld id="{1649AEDA-B9A5-4307-9758-72268107C11A}" type="datetime1">
              <a:rPr lang="es-AR" smtClean="0"/>
              <a:t>31/05/2022</a:t>
            </a:fld>
            <a:endParaRPr lang="es-AR"/>
          </a:p>
        </p:txBody>
      </p:sp>
      <p:sp>
        <p:nvSpPr>
          <p:cNvPr id="5" name="Marcador de pie de página 4">
            <a:extLst>
              <a:ext uri="{FF2B5EF4-FFF2-40B4-BE49-F238E27FC236}">
                <a16:creationId xmlns:a16="http://schemas.microsoft.com/office/drawing/2014/main" xmlns="" id="{6C7747C0-FB44-7C42-BD8C-A6DC16C618F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413D0F4B-829B-5C4A-93E6-600D06675F73}"/>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136718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ED18AC-1AF3-464B-A127-87FB9DBF034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E7CE4B74-C844-AA48-81AC-1A37A1A874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09204290-CAAA-B245-A0F0-7659045A6D33}"/>
              </a:ext>
            </a:extLst>
          </p:cNvPr>
          <p:cNvSpPr>
            <a:spLocks noGrp="1"/>
          </p:cNvSpPr>
          <p:nvPr>
            <p:ph type="dt" sz="half" idx="10"/>
          </p:nvPr>
        </p:nvSpPr>
        <p:spPr/>
        <p:txBody>
          <a:bodyPr/>
          <a:lstStyle/>
          <a:p>
            <a:fld id="{D5B625F7-9F12-4284-B06A-26C8835FCC41}" type="datetime1">
              <a:rPr lang="es-AR" smtClean="0"/>
              <a:t>31/05/2022</a:t>
            </a:fld>
            <a:endParaRPr lang="es-AR"/>
          </a:p>
        </p:txBody>
      </p:sp>
      <p:sp>
        <p:nvSpPr>
          <p:cNvPr id="5" name="Marcador de pie de página 4">
            <a:extLst>
              <a:ext uri="{FF2B5EF4-FFF2-40B4-BE49-F238E27FC236}">
                <a16:creationId xmlns:a16="http://schemas.microsoft.com/office/drawing/2014/main" xmlns="" id="{8918225E-045B-5744-AE50-2F02247A168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C9368FFC-057A-2746-ACC6-12FA0E0A548F}"/>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126879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346474-F24D-7940-A743-921957D8564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A1904B3C-30C0-3A4F-9ADD-CF9AC47B5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4FB1541-1939-C648-9159-27A581D623F7}"/>
              </a:ext>
            </a:extLst>
          </p:cNvPr>
          <p:cNvSpPr>
            <a:spLocks noGrp="1"/>
          </p:cNvSpPr>
          <p:nvPr>
            <p:ph type="dt" sz="half" idx="10"/>
          </p:nvPr>
        </p:nvSpPr>
        <p:spPr/>
        <p:txBody>
          <a:bodyPr/>
          <a:lstStyle/>
          <a:p>
            <a:fld id="{10C6AB29-4768-4C1F-8B7F-EE461DC7FA69}" type="datetime1">
              <a:rPr lang="es-AR" smtClean="0"/>
              <a:t>31/05/2022</a:t>
            </a:fld>
            <a:endParaRPr lang="es-AR"/>
          </a:p>
        </p:txBody>
      </p:sp>
      <p:sp>
        <p:nvSpPr>
          <p:cNvPr id="5" name="Marcador de pie de página 4">
            <a:extLst>
              <a:ext uri="{FF2B5EF4-FFF2-40B4-BE49-F238E27FC236}">
                <a16:creationId xmlns:a16="http://schemas.microsoft.com/office/drawing/2014/main" xmlns="" id="{61C42EE4-D70B-A74F-9A44-96946802A4E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F7E6D88C-6A62-3E44-83D6-573C471EDC53}"/>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539178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BA3868-AE55-1348-B70F-6239BE870D0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9A94F98D-C2BD-2E49-BEFF-7943688974B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63E170FE-DCF8-9D4E-840F-0C87404CDC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3A4F899E-D719-4943-822D-F6AD03C2731D}"/>
              </a:ext>
            </a:extLst>
          </p:cNvPr>
          <p:cNvSpPr>
            <a:spLocks noGrp="1"/>
          </p:cNvSpPr>
          <p:nvPr>
            <p:ph type="dt" sz="half" idx="10"/>
          </p:nvPr>
        </p:nvSpPr>
        <p:spPr/>
        <p:txBody>
          <a:bodyPr/>
          <a:lstStyle/>
          <a:p>
            <a:fld id="{34430116-80B0-45B5-A7E9-BC11D3D98E60}" type="datetime1">
              <a:rPr lang="es-AR" smtClean="0"/>
              <a:t>31/05/2022</a:t>
            </a:fld>
            <a:endParaRPr lang="es-AR"/>
          </a:p>
        </p:txBody>
      </p:sp>
      <p:sp>
        <p:nvSpPr>
          <p:cNvPr id="6" name="Marcador de pie de página 5">
            <a:extLst>
              <a:ext uri="{FF2B5EF4-FFF2-40B4-BE49-F238E27FC236}">
                <a16:creationId xmlns:a16="http://schemas.microsoft.com/office/drawing/2014/main" xmlns="" id="{AFB47F34-9FA5-9549-A319-6C49629AFD1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50C5CA8E-48A1-174B-90A3-B798217B53BC}"/>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1982670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4A5A6B-4D58-7440-A468-7C28410AAFE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244F5500-4ABA-3145-BD18-92FFCA9E6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82E0775-E884-F747-B1AF-31FE51EE71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4F0E3614-A0B0-6E47-A68A-9B1905587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4E447FE-E161-F544-9786-F912786B6BF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E080D808-183A-904C-8F10-217B7A7EB902}"/>
              </a:ext>
            </a:extLst>
          </p:cNvPr>
          <p:cNvSpPr>
            <a:spLocks noGrp="1"/>
          </p:cNvSpPr>
          <p:nvPr>
            <p:ph type="dt" sz="half" idx="10"/>
          </p:nvPr>
        </p:nvSpPr>
        <p:spPr/>
        <p:txBody>
          <a:bodyPr/>
          <a:lstStyle/>
          <a:p>
            <a:fld id="{3FDC2514-889C-45A1-9FB0-DF27029F0EEE}" type="datetime1">
              <a:rPr lang="es-AR" smtClean="0"/>
              <a:t>31/05/2022</a:t>
            </a:fld>
            <a:endParaRPr lang="es-AR"/>
          </a:p>
        </p:txBody>
      </p:sp>
      <p:sp>
        <p:nvSpPr>
          <p:cNvPr id="8" name="Marcador de pie de página 7">
            <a:extLst>
              <a:ext uri="{FF2B5EF4-FFF2-40B4-BE49-F238E27FC236}">
                <a16:creationId xmlns:a16="http://schemas.microsoft.com/office/drawing/2014/main" xmlns="" id="{9152BE12-4EFC-394E-94A8-DD1FE995EA0B}"/>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44A9A98A-2680-8944-8A8F-3ACCF35544D3}"/>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2754164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DEAFE8-B90D-0946-8190-29A9BE9AC0B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EF633E19-D623-FE4D-8393-062B7A0D731B}"/>
              </a:ext>
            </a:extLst>
          </p:cNvPr>
          <p:cNvSpPr>
            <a:spLocks noGrp="1"/>
          </p:cNvSpPr>
          <p:nvPr>
            <p:ph type="dt" sz="half" idx="10"/>
          </p:nvPr>
        </p:nvSpPr>
        <p:spPr/>
        <p:txBody>
          <a:bodyPr/>
          <a:lstStyle/>
          <a:p>
            <a:fld id="{4A514BF5-12CC-4C44-B81D-4384EB257D7D}" type="datetime1">
              <a:rPr lang="es-AR" smtClean="0"/>
              <a:t>31/05/2022</a:t>
            </a:fld>
            <a:endParaRPr lang="es-AR"/>
          </a:p>
        </p:txBody>
      </p:sp>
      <p:sp>
        <p:nvSpPr>
          <p:cNvPr id="4" name="Marcador de pie de página 3">
            <a:extLst>
              <a:ext uri="{FF2B5EF4-FFF2-40B4-BE49-F238E27FC236}">
                <a16:creationId xmlns:a16="http://schemas.microsoft.com/office/drawing/2014/main" xmlns="" id="{0C11583A-CD1E-D24F-9162-CAFF3207C7B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EFC0E6D1-F172-CB4C-B157-6EEB8960939E}"/>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247723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d4a628e6a3_0_2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d4a628e6a3_0_2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d4a628e6a3_0_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37814FC7-0076-8945-91EC-13B11D4EA943}"/>
              </a:ext>
            </a:extLst>
          </p:cNvPr>
          <p:cNvSpPr>
            <a:spLocks noGrp="1"/>
          </p:cNvSpPr>
          <p:nvPr>
            <p:ph type="dt" sz="half" idx="10"/>
          </p:nvPr>
        </p:nvSpPr>
        <p:spPr/>
        <p:txBody>
          <a:bodyPr/>
          <a:lstStyle/>
          <a:p>
            <a:fld id="{9813B65B-1079-45E4-A353-1F7D2BC7F1D4}" type="datetime1">
              <a:rPr lang="es-AR" smtClean="0"/>
              <a:t>31/05/2022</a:t>
            </a:fld>
            <a:endParaRPr lang="es-AR"/>
          </a:p>
        </p:txBody>
      </p:sp>
      <p:sp>
        <p:nvSpPr>
          <p:cNvPr id="3" name="Marcador de pie de página 2">
            <a:extLst>
              <a:ext uri="{FF2B5EF4-FFF2-40B4-BE49-F238E27FC236}">
                <a16:creationId xmlns:a16="http://schemas.microsoft.com/office/drawing/2014/main" xmlns="" id="{B209DEAE-5EFA-8947-986C-DAC25C6FFFC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F7FE5473-69D9-F24F-A814-8FC3905ED398}"/>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1851602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EB17EB-E933-0B4A-AB1B-C992A4418E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4C373418-86B2-B140-8545-50AAD7CA4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FC21E018-2705-5A49-B394-9455E8422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BABC668-909E-A14F-98D2-DDD60FF10AA1}"/>
              </a:ext>
            </a:extLst>
          </p:cNvPr>
          <p:cNvSpPr>
            <a:spLocks noGrp="1"/>
          </p:cNvSpPr>
          <p:nvPr>
            <p:ph type="dt" sz="half" idx="10"/>
          </p:nvPr>
        </p:nvSpPr>
        <p:spPr/>
        <p:txBody>
          <a:bodyPr/>
          <a:lstStyle/>
          <a:p>
            <a:fld id="{8AED376E-6950-441D-8F30-C8E062485FC5}" type="datetime1">
              <a:rPr lang="es-AR" smtClean="0"/>
              <a:t>31/05/2022</a:t>
            </a:fld>
            <a:endParaRPr lang="es-AR"/>
          </a:p>
        </p:txBody>
      </p:sp>
      <p:sp>
        <p:nvSpPr>
          <p:cNvPr id="6" name="Marcador de pie de página 5">
            <a:extLst>
              <a:ext uri="{FF2B5EF4-FFF2-40B4-BE49-F238E27FC236}">
                <a16:creationId xmlns:a16="http://schemas.microsoft.com/office/drawing/2014/main" xmlns="" id="{A68450C9-BF47-274E-A623-385F50035A4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46525C5A-4F1E-C14F-99EE-21216195D0CF}"/>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2358522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6C4B9A-51E7-404A-8DD3-4B1F6BD6D3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0F1F1317-83CC-A948-A728-18AFF82A2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BFB84CCB-44B5-7644-8154-60C56EA61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B1DDBD1-27E7-4645-9E39-74913662A03E}"/>
              </a:ext>
            </a:extLst>
          </p:cNvPr>
          <p:cNvSpPr>
            <a:spLocks noGrp="1"/>
          </p:cNvSpPr>
          <p:nvPr>
            <p:ph type="dt" sz="half" idx="10"/>
          </p:nvPr>
        </p:nvSpPr>
        <p:spPr/>
        <p:txBody>
          <a:bodyPr/>
          <a:lstStyle/>
          <a:p>
            <a:fld id="{36479E0B-D37E-403F-A40B-EA2CEDEF5EFD}" type="datetime1">
              <a:rPr lang="es-AR" smtClean="0"/>
              <a:t>31/05/2022</a:t>
            </a:fld>
            <a:endParaRPr lang="es-AR"/>
          </a:p>
        </p:txBody>
      </p:sp>
      <p:sp>
        <p:nvSpPr>
          <p:cNvPr id="6" name="Marcador de pie de página 5">
            <a:extLst>
              <a:ext uri="{FF2B5EF4-FFF2-40B4-BE49-F238E27FC236}">
                <a16:creationId xmlns:a16="http://schemas.microsoft.com/office/drawing/2014/main" xmlns="" id="{F106C86B-4862-9142-9AB7-1F4E0D4CF62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DD3DA1BE-B051-3C4B-8D30-FC783172968B}"/>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417747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95AAD9-E7D8-754F-9FF5-DAA9928E5CE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2EE2D56D-DE73-4240-8442-73216B57DA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BD2F6572-B068-6149-8CB8-40E1A514DA1D}"/>
              </a:ext>
            </a:extLst>
          </p:cNvPr>
          <p:cNvSpPr>
            <a:spLocks noGrp="1"/>
          </p:cNvSpPr>
          <p:nvPr>
            <p:ph type="dt" sz="half" idx="10"/>
          </p:nvPr>
        </p:nvSpPr>
        <p:spPr/>
        <p:txBody>
          <a:bodyPr/>
          <a:lstStyle/>
          <a:p>
            <a:fld id="{DD8F36B0-088E-4CD2-9C0C-7C6DA6B6C221}" type="datetime1">
              <a:rPr lang="es-AR" smtClean="0"/>
              <a:t>31/05/2022</a:t>
            </a:fld>
            <a:endParaRPr lang="es-AR"/>
          </a:p>
        </p:txBody>
      </p:sp>
      <p:sp>
        <p:nvSpPr>
          <p:cNvPr id="5" name="Marcador de pie de página 4">
            <a:extLst>
              <a:ext uri="{FF2B5EF4-FFF2-40B4-BE49-F238E27FC236}">
                <a16:creationId xmlns:a16="http://schemas.microsoft.com/office/drawing/2014/main" xmlns="" id="{54B1095B-3549-3A4D-96C7-8438B69B1A3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1052DD46-2D01-8F4D-B6B2-F0B97BE4A16C}"/>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3129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0761995-D7C7-6E4E-A8E5-5BC6B4D53B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6E387FC9-C8D2-DC4C-A173-27AC04B9AA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DF75A02D-BBAB-4C4F-BA17-311D65786E9A}"/>
              </a:ext>
            </a:extLst>
          </p:cNvPr>
          <p:cNvSpPr>
            <a:spLocks noGrp="1"/>
          </p:cNvSpPr>
          <p:nvPr>
            <p:ph type="dt" sz="half" idx="10"/>
          </p:nvPr>
        </p:nvSpPr>
        <p:spPr/>
        <p:txBody>
          <a:bodyPr/>
          <a:lstStyle/>
          <a:p>
            <a:fld id="{38908090-28D8-482F-A755-7CD4BFB98F15}" type="datetime1">
              <a:rPr lang="es-AR" smtClean="0"/>
              <a:t>31/05/2022</a:t>
            </a:fld>
            <a:endParaRPr lang="es-AR"/>
          </a:p>
        </p:txBody>
      </p:sp>
      <p:sp>
        <p:nvSpPr>
          <p:cNvPr id="5" name="Marcador de pie de página 4">
            <a:extLst>
              <a:ext uri="{FF2B5EF4-FFF2-40B4-BE49-F238E27FC236}">
                <a16:creationId xmlns:a16="http://schemas.microsoft.com/office/drawing/2014/main" xmlns="" id="{9AF76464-3920-E945-9FEB-F3C479CFAB0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7F4F9E3A-0762-5F43-A213-0C89FAE2D977}"/>
              </a:ext>
            </a:extLst>
          </p:cNvPr>
          <p:cNvSpPr>
            <a:spLocks noGrp="1"/>
          </p:cNvSpPr>
          <p:nvPr>
            <p:ph type="sldNum" sz="quarter" idx="12"/>
          </p:nvPr>
        </p:nvSpPr>
        <p:spPr/>
        <p:txBody>
          <a:bodyPr/>
          <a:lstStyle/>
          <a:p>
            <a:fld id="{BF718018-BC78-3B4C-AED3-37379CAEF895}" type="slidenum">
              <a:rPr lang="es-AR" smtClean="0"/>
              <a:t>‹Nº›</a:t>
            </a:fld>
            <a:endParaRPr lang="es-AR"/>
          </a:p>
        </p:txBody>
      </p:sp>
    </p:spTree>
    <p:extLst>
      <p:ext uri="{BB962C8B-B14F-4D97-AF65-F5344CB8AC3E}">
        <p14:creationId xmlns:p14="http://schemas.microsoft.com/office/powerpoint/2010/main" val="883017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74E66A-945B-3D4A-B52E-D28A0FFD57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F97961CC-C961-794C-A10A-97EDBF5A0D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16EBF53A-AC67-D148-9957-0DC3FB35BE78}"/>
              </a:ext>
            </a:extLst>
          </p:cNvPr>
          <p:cNvSpPr>
            <a:spLocks noGrp="1"/>
          </p:cNvSpPr>
          <p:nvPr>
            <p:ph type="dt" sz="half" idx="10"/>
          </p:nvPr>
        </p:nvSpPr>
        <p:spPr/>
        <p:txBody>
          <a:bodyPr/>
          <a:lstStyle/>
          <a:p>
            <a:fld id="{AC71CCA6-E079-4FFC-9D58-BA9DCBA126C7}" type="datetime1">
              <a:rPr lang="es-AR" smtClean="0"/>
              <a:t>31/05/2022</a:t>
            </a:fld>
            <a:endParaRPr lang="es-AR"/>
          </a:p>
        </p:txBody>
      </p:sp>
      <p:sp>
        <p:nvSpPr>
          <p:cNvPr id="5" name="Marcador de pie de página 4">
            <a:extLst>
              <a:ext uri="{FF2B5EF4-FFF2-40B4-BE49-F238E27FC236}">
                <a16:creationId xmlns:a16="http://schemas.microsoft.com/office/drawing/2014/main" xmlns="" id="{3FC535DB-77BA-054D-9C12-D25346DF531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3E14A7B9-3B3C-C142-8AC3-7348C0326BB1}"/>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9007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55DDFF-E39E-5E4B-9A52-2ACA33D9570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415E073A-34E4-1A43-9A7A-5CB7B8028B1B}"/>
              </a:ext>
            </a:extLst>
          </p:cNvPr>
          <p:cNvSpPr>
            <a:spLocks noGrp="1"/>
          </p:cNvSpPr>
          <p:nvPr>
            <p:ph idx="1"/>
          </p:nvPr>
        </p:nvSpPr>
        <p:spPr/>
        <p:txBody>
          <a:body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xmlns="" id="{F4842C88-C33A-744A-8ECC-A420832D9925}"/>
              </a:ext>
            </a:extLst>
          </p:cNvPr>
          <p:cNvSpPr>
            <a:spLocks noGrp="1"/>
          </p:cNvSpPr>
          <p:nvPr>
            <p:ph type="dt" sz="half" idx="10"/>
          </p:nvPr>
        </p:nvSpPr>
        <p:spPr/>
        <p:txBody>
          <a:bodyPr/>
          <a:lstStyle/>
          <a:p>
            <a:fld id="{C242B6FB-A094-494F-B761-270B65C47563}" type="datetime1">
              <a:rPr lang="es-AR" smtClean="0"/>
              <a:t>31/05/2022</a:t>
            </a:fld>
            <a:endParaRPr lang="es-AR"/>
          </a:p>
        </p:txBody>
      </p:sp>
      <p:sp>
        <p:nvSpPr>
          <p:cNvPr id="5" name="Marcador de pie de página 4">
            <a:extLst>
              <a:ext uri="{FF2B5EF4-FFF2-40B4-BE49-F238E27FC236}">
                <a16:creationId xmlns:a16="http://schemas.microsoft.com/office/drawing/2014/main" xmlns="" id="{F16831E8-29AF-FF4F-BE68-EFE3A7EA4BE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E4856EFE-E568-EA48-AF4A-6358BCA8DBE1}"/>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752693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59D622-71C3-B645-8F34-07899FBC7AA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719CBEDD-C354-9848-9D65-6BECF0119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xmlns="" id="{4530383F-EEE1-2643-8256-94715368CD93}"/>
              </a:ext>
            </a:extLst>
          </p:cNvPr>
          <p:cNvSpPr>
            <a:spLocks noGrp="1"/>
          </p:cNvSpPr>
          <p:nvPr>
            <p:ph type="dt" sz="half" idx="10"/>
          </p:nvPr>
        </p:nvSpPr>
        <p:spPr/>
        <p:txBody>
          <a:bodyPr/>
          <a:lstStyle/>
          <a:p>
            <a:fld id="{AF67E152-F88C-433C-9A9B-29D4C49CB624}" type="datetime1">
              <a:rPr lang="es-AR" smtClean="0"/>
              <a:t>31/05/2022</a:t>
            </a:fld>
            <a:endParaRPr lang="es-AR"/>
          </a:p>
        </p:txBody>
      </p:sp>
      <p:sp>
        <p:nvSpPr>
          <p:cNvPr id="5" name="Marcador de pie de página 4">
            <a:extLst>
              <a:ext uri="{FF2B5EF4-FFF2-40B4-BE49-F238E27FC236}">
                <a16:creationId xmlns:a16="http://schemas.microsoft.com/office/drawing/2014/main" xmlns="" id="{B1598221-30FF-2A4D-B74A-8F0D0A3DE47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FDC9E493-5F48-2646-84DD-DCCC0A4F9B41}"/>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1640849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6FBD68-8D9D-964C-8F85-9C6F217213E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840A1923-5CE8-3C42-9203-0C555E2FFCB4}"/>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AR"/>
          </a:p>
        </p:txBody>
      </p:sp>
      <p:sp>
        <p:nvSpPr>
          <p:cNvPr id="4" name="Marcador de contenido 3">
            <a:extLst>
              <a:ext uri="{FF2B5EF4-FFF2-40B4-BE49-F238E27FC236}">
                <a16:creationId xmlns:a16="http://schemas.microsoft.com/office/drawing/2014/main" xmlns="" id="{C148BE3C-AE7B-F54E-AE98-CA5108F2BD1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xmlns="" id="{7C903007-AB7C-5640-BBB3-FE5D771F4AB5}"/>
              </a:ext>
            </a:extLst>
          </p:cNvPr>
          <p:cNvSpPr>
            <a:spLocks noGrp="1"/>
          </p:cNvSpPr>
          <p:nvPr>
            <p:ph type="dt" sz="half" idx="10"/>
          </p:nvPr>
        </p:nvSpPr>
        <p:spPr/>
        <p:txBody>
          <a:bodyPr/>
          <a:lstStyle/>
          <a:p>
            <a:fld id="{95357817-A7CD-4AB8-B7D2-FF61A9B7E037}" type="datetime1">
              <a:rPr lang="es-AR" smtClean="0"/>
              <a:t>31/05/2022</a:t>
            </a:fld>
            <a:endParaRPr lang="es-AR"/>
          </a:p>
        </p:txBody>
      </p:sp>
      <p:sp>
        <p:nvSpPr>
          <p:cNvPr id="6" name="Marcador de pie de página 5">
            <a:extLst>
              <a:ext uri="{FF2B5EF4-FFF2-40B4-BE49-F238E27FC236}">
                <a16:creationId xmlns:a16="http://schemas.microsoft.com/office/drawing/2014/main" xmlns="" id="{348D97EC-3E2C-0A46-9655-DAAF5180D21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8A585B01-4447-0540-A6F9-56B551A97792}"/>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1447535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C3697F-07E6-244A-9C6D-DEC584D1C7F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42A31290-5AB0-0E4F-946B-1B24B6AFD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AR"/>
          </a:p>
        </p:txBody>
      </p:sp>
      <p:sp>
        <p:nvSpPr>
          <p:cNvPr id="4" name="Marcador de contenido 3">
            <a:extLst>
              <a:ext uri="{FF2B5EF4-FFF2-40B4-BE49-F238E27FC236}">
                <a16:creationId xmlns:a16="http://schemas.microsoft.com/office/drawing/2014/main" xmlns="" id="{163AD55E-E2CB-7243-AB87-1500ABDA72F0}"/>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AR"/>
          </a:p>
        </p:txBody>
      </p:sp>
      <p:sp>
        <p:nvSpPr>
          <p:cNvPr id="5" name="Marcador de texto 4">
            <a:extLst>
              <a:ext uri="{FF2B5EF4-FFF2-40B4-BE49-F238E27FC236}">
                <a16:creationId xmlns:a16="http://schemas.microsoft.com/office/drawing/2014/main" xmlns="" id="{738FC0B3-5985-F64A-B3FB-EBB6A2D3F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AR"/>
          </a:p>
        </p:txBody>
      </p:sp>
      <p:sp>
        <p:nvSpPr>
          <p:cNvPr id="6" name="Marcador de contenido 5">
            <a:extLst>
              <a:ext uri="{FF2B5EF4-FFF2-40B4-BE49-F238E27FC236}">
                <a16:creationId xmlns:a16="http://schemas.microsoft.com/office/drawing/2014/main" xmlns="" id="{5CFE0DAB-7DE1-B845-A6EB-3B277AD004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AR"/>
          </a:p>
        </p:txBody>
      </p:sp>
      <p:sp>
        <p:nvSpPr>
          <p:cNvPr id="7" name="Marcador de fecha 6">
            <a:extLst>
              <a:ext uri="{FF2B5EF4-FFF2-40B4-BE49-F238E27FC236}">
                <a16:creationId xmlns:a16="http://schemas.microsoft.com/office/drawing/2014/main" xmlns="" id="{D5377901-9D31-524A-9EAB-03BC5A5655B3}"/>
              </a:ext>
            </a:extLst>
          </p:cNvPr>
          <p:cNvSpPr>
            <a:spLocks noGrp="1"/>
          </p:cNvSpPr>
          <p:nvPr>
            <p:ph type="dt" sz="half" idx="10"/>
          </p:nvPr>
        </p:nvSpPr>
        <p:spPr/>
        <p:txBody>
          <a:bodyPr/>
          <a:lstStyle/>
          <a:p>
            <a:fld id="{F916AF8F-FEE4-4790-A32D-838DA7FAA21D}" type="datetime1">
              <a:rPr lang="es-AR" smtClean="0"/>
              <a:t>31/05/2022</a:t>
            </a:fld>
            <a:endParaRPr lang="es-AR"/>
          </a:p>
        </p:txBody>
      </p:sp>
      <p:sp>
        <p:nvSpPr>
          <p:cNvPr id="8" name="Marcador de pie de página 7">
            <a:extLst>
              <a:ext uri="{FF2B5EF4-FFF2-40B4-BE49-F238E27FC236}">
                <a16:creationId xmlns:a16="http://schemas.microsoft.com/office/drawing/2014/main" xmlns="" id="{5733CA94-B63D-274A-919E-7902B781684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4C464D52-4006-3346-A672-C7788AFA2746}"/>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39503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d4a628e6a3_0_2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d4a628e6a3_0_2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d4a628e6a3_0_2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d4a628e6a3_0_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0800ED-AFEE-5443-865F-D4F613AE8FD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A6F1B04A-DCF4-3B4D-8102-B7324DCA1F03}"/>
              </a:ext>
            </a:extLst>
          </p:cNvPr>
          <p:cNvSpPr>
            <a:spLocks noGrp="1"/>
          </p:cNvSpPr>
          <p:nvPr>
            <p:ph type="dt" sz="half" idx="10"/>
          </p:nvPr>
        </p:nvSpPr>
        <p:spPr/>
        <p:txBody>
          <a:bodyPr/>
          <a:lstStyle/>
          <a:p>
            <a:fld id="{E8D1AEF8-D39F-48DE-AF85-A557BA3A66AC}" type="datetime1">
              <a:rPr lang="es-AR" smtClean="0"/>
              <a:t>31/05/2022</a:t>
            </a:fld>
            <a:endParaRPr lang="es-AR"/>
          </a:p>
        </p:txBody>
      </p:sp>
      <p:sp>
        <p:nvSpPr>
          <p:cNvPr id="4" name="Marcador de pie de página 3">
            <a:extLst>
              <a:ext uri="{FF2B5EF4-FFF2-40B4-BE49-F238E27FC236}">
                <a16:creationId xmlns:a16="http://schemas.microsoft.com/office/drawing/2014/main" xmlns="" id="{FF6B5122-D51D-FB42-8298-2A1DB1C42F58}"/>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EF359DDD-DA08-E346-B6C4-1EB01C0AF011}"/>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41447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1118B55-94A3-E54A-A1DA-A9521B95899A}"/>
              </a:ext>
            </a:extLst>
          </p:cNvPr>
          <p:cNvSpPr>
            <a:spLocks noGrp="1"/>
          </p:cNvSpPr>
          <p:nvPr>
            <p:ph type="dt" sz="half" idx="10"/>
          </p:nvPr>
        </p:nvSpPr>
        <p:spPr/>
        <p:txBody>
          <a:bodyPr/>
          <a:lstStyle/>
          <a:p>
            <a:fld id="{439876E4-78F2-4CBC-9D86-00B3251F3609}" type="datetime1">
              <a:rPr lang="es-AR" smtClean="0"/>
              <a:t>31/05/2022</a:t>
            </a:fld>
            <a:endParaRPr lang="es-AR"/>
          </a:p>
        </p:txBody>
      </p:sp>
      <p:sp>
        <p:nvSpPr>
          <p:cNvPr id="3" name="Marcador de pie de página 2">
            <a:extLst>
              <a:ext uri="{FF2B5EF4-FFF2-40B4-BE49-F238E27FC236}">
                <a16:creationId xmlns:a16="http://schemas.microsoft.com/office/drawing/2014/main" xmlns="" id="{0DC68F38-D9FC-EC43-A274-A0CA97A8A07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C32E196F-5E32-9840-9B11-A3AA69D8E718}"/>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3728326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4DE331-357A-0644-9C2B-4A37344BE6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6A138384-02C5-8F4F-BB45-AFF0A06C7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AR"/>
          </a:p>
        </p:txBody>
      </p:sp>
      <p:sp>
        <p:nvSpPr>
          <p:cNvPr id="4" name="Marcador de texto 3">
            <a:extLst>
              <a:ext uri="{FF2B5EF4-FFF2-40B4-BE49-F238E27FC236}">
                <a16:creationId xmlns:a16="http://schemas.microsoft.com/office/drawing/2014/main" xmlns="" id="{FC0F50E8-566C-3245-B39F-E246D0016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xmlns="" id="{AD16252D-22A9-BE46-ABE8-CCC8D85C2021}"/>
              </a:ext>
            </a:extLst>
          </p:cNvPr>
          <p:cNvSpPr>
            <a:spLocks noGrp="1"/>
          </p:cNvSpPr>
          <p:nvPr>
            <p:ph type="dt" sz="half" idx="10"/>
          </p:nvPr>
        </p:nvSpPr>
        <p:spPr/>
        <p:txBody>
          <a:bodyPr/>
          <a:lstStyle/>
          <a:p>
            <a:fld id="{3F85987A-B09B-4139-A841-CF1288CB0FEC}" type="datetime1">
              <a:rPr lang="es-AR" smtClean="0"/>
              <a:t>31/05/2022</a:t>
            </a:fld>
            <a:endParaRPr lang="es-AR"/>
          </a:p>
        </p:txBody>
      </p:sp>
      <p:sp>
        <p:nvSpPr>
          <p:cNvPr id="6" name="Marcador de pie de página 5">
            <a:extLst>
              <a:ext uri="{FF2B5EF4-FFF2-40B4-BE49-F238E27FC236}">
                <a16:creationId xmlns:a16="http://schemas.microsoft.com/office/drawing/2014/main" xmlns="" id="{EEFF8B04-8B50-1F44-8188-B814AE39847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2DD27DB6-159E-744D-A0C5-4900D5DB9AEC}"/>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2848184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B6B8A-4455-7841-8EE2-2D0928B7D2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E5F7CF5B-E822-4241-8A0E-818499947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CC77D5AA-B51C-1D41-BBF4-5C387EF4F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xmlns="" id="{948653E5-495A-8042-800E-86B740C8DC35}"/>
              </a:ext>
            </a:extLst>
          </p:cNvPr>
          <p:cNvSpPr>
            <a:spLocks noGrp="1"/>
          </p:cNvSpPr>
          <p:nvPr>
            <p:ph type="dt" sz="half" idx="10"/>
          </p:nvPr>
        </p:nvSpPr>
        <p:spPr/>
        <p:txBody>
          <a:bodyPr/>
          <a:lstStyle/>
          <a:p>
            <a:fld id="{B1708B70-2C60-44C0-B947-8B56CAE4AB0A}" type="datetime1">
              <a:rPr lang="es-AR" smtClean="0"/>
              <a:t>31/05/2022</a:t>
            </a:fld>
            <a:endParaRPr lang="es-AR"/>
          </a:p>
        </p:txBody>
      </p:sp>
      <p:sp>
        <p:nvSpPr>
          <p:cNvPr id="6" name="Marcador de pie de página 5">
            <a:extLst>
              <a:ext uri="{FF2B5EF4-FFF2-40B4-BE49-F238E27FC236}">
                <a16:creationId xmlns:a16="http://schemas.microsoft.com/office/drawing/2014/main" xmlns="" id="{1614D92E-F57D-EF4A-88CB-CB4FC1BBC3D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F2F543C1-DAB1-B348-AD32-56855944BD8B}"/>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251893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FB8121-7EDC-9E4A-9F94-4A530F6A685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AF0FE146-4A8F-844D-8EB3-93E6D32B76CF}"/>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xmlns="" id="{C9FD133A-55E2-B344-8C84-9EEA483DEEB4}"/>
              </a:ext>
            </a:extLst>
          </p:cNvPr>
          <p:cNvSpPr>
            <a:spLocks noGrp="1"/>
          </p:cNvSpPr>
          <p:nvPr>
            <p:ph type="dt" sz="half" idx="10"/>
          </p:nvPr>
        </p:nvSpPr>
        <p:spPr/>
        <p:txBody>
          <a:bodyPr/>
          <a:lstStyle/>
          <a:p>
            <a:fld id="{AF3E429C-0812-48F7-8BE4-5D3E5EEA6F35}" type="datetime1">
              <a:rPr lang="es-AR" smtClean="0"/>
              <a:t>31/05/2022</a:t>
            </a:fld>
            <a:endParaRPr lang="es-AR"/>
          </a:p>
        </p:txBody>
      </p:sp>
      <p:sp>
        <p:nvSpPr>
          <p:cNvPr id="5" name="Marcador de pie de página 4">
            <a:extLst>
              <a:ext uri="{FF2B5EF4-FFF2-40B4-BE49-F238E27FC236}">
                <a16:creationId xmlns:a16="http://schemas.microsoft.com/office/drawing/2014/main" xmlns="" id="{E8CBF858-7E1F-B644-B903-591B155C043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8D9AEF89-1B78-FA4A-960D-DE2235C6A270}"/>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689643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192D31D-BDFF-504A-BB07-85CA2D2895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1B5C27F6-3DCE-E74B-9300-9D193FDBA55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xmlns="" id="{C41B2DF4-2EE7-9540-B360-82A7AE2BCE22}"/>
              </a:ext>
            </a:extLst>
          </p:cNvPr>
          <p:cNvSpPr>
            <a:spLocks noGrp="1"/>
          </p:cNvSpPr>
          <p:nvPr>
            <p:ph type="dt" sz="half" idx="10"/>
          </p:nvPr>
        </p:nvSpPr>
        <p:spPr/>
        <p:txBody>
          <a:bodyPr/>
          <a:lstStyle/>
          <a:p>
            <a:fld id="{FDAD5C60-9016-44CA-933E-3EEAF73B04FF}" type="datetime1">
              <a:rPr lang="es-AR" smtClean="0"/>
              <a:t>31/05/2022</a:t>
            </a:fld>
            <a:endParaRPr lang="es-AR"/>
          </a:p>
        </p:txBody>
      </p:sp>
      <p:sp>
        <p:nvSpPr>
          <p:cNvPr id="5" name="Marcador de pie de página 4">
            <a:extLst>
              <a:ext uri="{FF2B5EF4-FFF2-40B4-BE49-F238E27FC236}">
                <a16:creationId xmlns:a16="http://schemas.microsoft.com/office/drawing/2014/main" xmlns="" id="{F1062179-6297-F144-B175-81519D008F8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DDF0281B-9BEE-EC44-9182-500A8EFC4303}"/>
              </a:ext>
            </a:extLst>
          </p:cNvPr>
          <p:cNvSpPr>
            <a:spLocks noGrp="1"/>
          </p:cNvSpPr>
          <p:nvPr>
            <p:ph type="sldNum" sz="quarter" idx="12"/>
          </p:nvPr>
        </p:nvSpPr>
        <p:spPr/>
        <p:txBody>
          <a:bodyPr/>
          <a:lstStyle/>
          <a:p>
            <a:fld id="{1F7010B2-134C-D14F-AA4B-DD1C83E5C262}" type="slidenum">
              <a:rPr lang="es-AR" smtClean="0"/>
              <a:t>‹Nº›</a:t>
            </a:fld>
            <a:endParaRPr lang="es-AR"/>
          </a:p>
        </p:txBody>
      </p:sp>
    </p:spTree>
    <p:extLst>
      <p:ext uri="{BB962C8B-B14F-4D97-AF65-F5344CB8AC3E}">
        <p14:creationId xmlns:p14="http://schemas.microsoft.com/office/powerpoint/2010/main" val="34910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35428" y="0"/>
            <a:ext cx="9490777" cy="863600"/>
          </a:xfrm>
          <a:prstGeom prst="rect">
            <a:avLst/>
          </a:prstGeom>
        </p:spPr>
        <p:txBody>
          <a:bodyPr lIns="91366" tIns="45682" rIns="91366" bIns="45682"/>
          <a:lstStyle>
            <a:lvl1pPr>
              <a:defRPr lang="es-AR" sz="1800" dirty="0"/>
            </a:lvl1pPr>
          </a:lstStyle>
          <a:p>
            <a:r>
              <a:rPr lang="es-AR" dirty="0"/>
              <a:t>HAGA CLIC PARA MODIFICAR EL ESTILO DE TÍTULO DEL PATRÓN </a:t>
            </a:r>
          </a:p>
        </p:txBody>
      </p:sp>
      <p:sp>
        <p:nvSpPr>
          <p:cNvPr id="6" name="Marcador de número de diapositiva 5"/>
          <p:cNvSpPr>
            <a:spLocks noGrp="1"/>
          </p:cNvSpPr>
          <p:nvPr>
            <p:ph type="sldNum" sz="quarter" idx="10"/>
          </p:nvPr>
        </p:nvSpPr>
        <p:spPr>
          <a:xfrm>
            <a:off x="11548155" y="6506975"/>
            <a:ext cx="643846" cy="351033"/>
          </a:xfrm>
        </p:spPr>
        <p:txBody>
          <a:bodyPr/>
          <a:lstStyle/>
          <a:p>
            <a:fld id="{767713E7-1A2C-4A12-BABA-0B3F2B48FCBB}" type="slidenum">
              <a:rPr lang="es-AR" smtClean="0"/>
              <a:pPr/>
              <a:t>‹Nº›</a:t>
            </a:fld>
            <a:endParaRPr lang="es-AR" dirty="0"/>
          </a:p>
        </p:txBody>
      </p:sp>
    </p:spTree>
    <p:extLst>
      <p:ext uri="{BB962C8B-B14F-4D97-AF65-F5344CB8AC3E}">
        <p14:creationId xmlns:p14="http://schemas.microsoft.com/office/powerpoint/2010/main" val="613059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112" name="Diapositiva de think-cell" r:id="rId4" imgW="421" imgH="420" progId="TCLayout.ActiveDocument.1">
                  <p:embed/>
                </p:oleObj>
              </mc:Choice>
              <mc:Fallback>
                <p:oleObj name="Diapositiva de think-cell" r:id="rId4" imgW="421" imgH="420"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9303399" y="6562383"/>
            <a:ext cx="274320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4291847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9303399" y="6562383"/>
            <a:ext cx="274320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15972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d4a628e6a3_0_3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d4a628e6a3_0_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d4a628e6a3_0_35"/>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d4a628e6a3_0_35"/>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d4a628e6a3_0_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d4a628e6a3_0_3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d4a628e6a3_0_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d4a628e6a3_0_4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d4a628e6a3_0_4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d4a628e6a3_0_4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d4a628e6a3_0_4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d4a628e6a3_0_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d4a628e6a3_0_4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d4a628e6a3_0_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d4a628e6a3_0_5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d4a628e6a3_0_5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d4a628e6a3_0_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ags" Target="../tags/tag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2.xml"/><Relationship Id="rId2" Type="http://schemas.openxmlformats.org/officeDocument/2006/relationships/slideLayout" Target="../slideLayouts/slideLayout26.xml"/><Relationship Id="rId16" Type="http://schemas.openxmlformats.org/officeDocument/2006/relationships/vmlDrawing" Target="../drawings/vmlDrawing2.vml"/><Relationship Id="rId20"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oleObject" Target="../embeddings/oleObject2.bin"/><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d4a628e6a3_0_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d4a628e6a3_0_1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d4a628e6a3_0_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1" r:id="rId10"/>
    <p:sldLayoutId id="2147483662"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CC7A94F-2E61-E142-866B-2A2432E77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662886CA-5BA3-274C-813A-EC7F9EBDD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28A9E74F-6287-2244-80C1-995040759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3D6FB-B785-4403-9842-D894B0D21053}" type="datetime1">
              <a:rPr lang="es-AR" smtClean="0"/>
              <a:t>31/05/2022</a:t>
            </a:fld>
            <a:endParaRPr lang="es-AR"/>
          </a:p>
        </p:txBody>
      </p:sp>
      <p:sp>
        <p:nvSpPr>
          <p:cNvPr id="5" name="Marcador de pie de página 4">
            <a:extLst>
              <a:ext uri="{FF2B5EF4-FFF2-40B4-BE49-F238E27FC236}">
                <a16:creationId xmlns:a16="http://schemas.microsoft.com/office/drawing/2014/main" xmlns="" id="{D0E6DE1E-3FF6-CB48-BC54-1196C22ED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2B649EF9-6B41-1A4B-BD3B-84EA50A55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18018-BC78-3B4C-AED3-37379CAEF895}" type="slidenum">
              <a:rPr lang="es-AR" smtClean="0"/>
              <a:t>‹Nº›</a:t>
            </a:fld>
            <a:endParaRPr lang="es-AR"/>
          </a:p>
        </p:txBody>
      </p:sp>
    </p:spTree>
    <p:extLst>
      <p:ext uri="{BB962C8B-B14F-4D97-AF65-F5344CB8AC3E}">
        <p14:creationId xmlns:p14="http://schemas.microsoft.com/office/powerpoint/2010/main" val="17477363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xmlns="" id="{F68322F1-DA75-4F10-A615-AB6C99346DD9}"/>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 name="Diapositiva de think-cell" r:id="rId19" imgW="421" imgH="420" progId="TCLayout.ActiveDocument.1">
                  <p:embed/>
                </p:oleObj>
              </mc:Choice>
              <mc:Fallback>
                <p:oleObj name="Diapositiva de think-cell" r:id="rId19" imgW="421" imgH="420" progId="TCLayout.ActiveDocument.1">
                  <p:embed/>
                  <p:pic>
                    <p:nvPicPr>
                      <p:cNvPr id="8" name="Objeto 7" hidden="1">
                        <a:extLst>
                          <a:ext uri="{FF2B5EF4-FFF2-40B4-BE49-F238E27FC236}">
                            <a16:creationId xmlns:a16="http://schemas.microsoft.com/office/drawing/2014/main" xmlns="" id="{F68322F1-DA75-4F10-A615-AB6C99346DD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xmlns="" id="{7D3513D9-57D8-478F-8C78-24FCA1C30AA4}"/>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s-ES" sz="4400" b="0" i="0" baseline="0" dirty="0">
              <a:latin typeface="Calibri Light" panose="020F0302020204030204" pitchFamily="34" charset="0"/>
              <a:ea typeface="+mj-ea"/>
              <a:cs typeface="+mj-cs"/>
              <a:sym typeface="Calibri Light" panose="020F0302020204030204" pitchFamily="34" charset="0"/>
            </a:endParaRPr>
          </a:p>
        </p:txBody>
      </p:sp>
      <p:sp>
        <p:nvSpPr>
          <p:cNvPr id="2" name="Marcador de título 1">
            <a:extLst>
              <a:ext uri="{FF2B5EF4-FFF2-40B4-BE49-F238E27FC236}">
                <a16:creationId xmlns:a16="http://schemas.microsoft.com/office/drawing/2014/main" xmlns="" id="{5F0522F7-570C-DD46-A673-CA11CC57F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34585AA0-AD04-B34B-A239-A7442B1F1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xmlns="" id="{CFBECA77-CF45-1D41-A368-D1A435A4D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2066C-8E16-4720-92C0-85EC30C1215A}" type="datetime1">
              <a:rPr lang="es-AR" smtClean="0"/>
              <a:t>31/05/2022</a:t>
            </a:fld>
            <a:endParaRPr lang="es-AR"/>
          </a:p>
        </p:txBody>
      </p:sp>
      <p:sp>
        <p:nvSpPr>
          <p:cNvPr id="5" name="Marcador de pie de página 4">
            <a:extLst>
              <a:ext uri="{FF2B5EF4-FFF2-40B4-BE49-F238E27FC236}">
                <a16:creationId xmlns:a16="http://schemas.microsoft.com/office/drawing/2014/main" xmlns="" id="{A79D08D2-51F9-AC4A-B09B-413163AE7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E1C9F6FB-7CAC-8A40-AA05-E62FC82D3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010B2-134C-D14F-AA4B-DD1C83E5C262}" type="slidenum">
              <a:rPr lang="es-AR" smtClean="0"/>
              <a:t>‹Nº›</a:t>
            </a:fld>
            <a:endParaRPr lang="es-AR"/>
          </a:p>
        </p:txBody>
      </p:sp>
    </p:spTree>
    <p:extLst>
      <p:ext uri="{BB962C8B-B14F-4D97-AF65-F5344CB8AC3E}">
        <p14:creationId xmlns:p14="http://schemas.microsoft.com/office/powerpoint/2010/main" val="41257786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A1CA"/>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A982CB0-E21B-455B-90DE-DA1CEDDB6D38}"/>
              </a:ext>
            </a:extLst>
          </p:cNvPr>
          <p:cNvPicPr>
            <a:picLocks noChangeAspect="1"/>
          </p:cNvPicPr>
          <p:nvPr/>
        </p:nvPicPr>
        <p:blipFill>
          <a:blip r:embed="rId3"/>
          <a:stretch>
            <a:fillRect/>
          </a:stretch>
        </p:blipFill>
        <p:spPr>
          <a:xfrm>
            <a:off x="685800" y="5728725"/>
            <a:ext cx="1827744" cy="557339"/>
          </a:xfrm>
          <a:prstGeom prst="rect">
            <a:avLst/>
          </a:prstGeom>
        </p:spPr>
      </p:pic>
      <p:sp>
        <p:nvSpPr>
          <p:cNvPr id="6" name="CuadroTexto 5">
            <a:extLst>
              <a:ext uri="{FF2B5EF4-FFF2-40B4-BE49-F238E27FC236}">
                <a16:creationId xmlns:a16="http://schemas.microsoft.com/office/drawing/2014/main" xmlns="" id="{6C1D667B-9268-D849-B70C-A5AE2CE4934D}"/>
              </a:ext>
            </a:extLst>
          </p:cNvPr>
          <p:cNvSpPr txBox="1"/>
          <p:nvPr/>
        </p:nvSpPr>
        <p:spPr>
          <a:xfrm>
            <a:off x="685800" y="995791"/>
            <a:ext cx="9065263" cy="1938992"/>
          </a:xfrm>
          <a:prstGeom prst="rect">
            <a:avLst/>
          </a:prstGeom>
          <a:noFill/>
        </p:spPr>
        <p:txBody>
          <a:bodyPr wrap="square" rtlCol="0">
            <a:spAutoFit/>
          </a:bodyPr>
          <a:lstStyle/>
          <a:p>
            <a:pPr marL="12700" marR="0" lvl="0" indent="0" algn="l" rtl="0">
              <a:lnSpc>
                <a:spcPct val="100000"/>
              </a:lnSpc>
              <a:spcBef>
                <a:spcPts val="0"/>
              </a:spcBef>
              <a:spcAft>
                <a:spcPts val="0"/>
              </a:spcAft>
              <a:buNone/>
            </a:pPr>
            <a:r>
              <a:rPr lang="en-US" sz="6000" b="1" dirty="0">
                <a:solidFill>
                  <a:srgbClr val="FFFFFF"/>
                </a:solidFill>
                <a:latin typeface="Calibri"/>
                <a:ea typeface="Calibri"/>
                <a:cs typeface="Calibri"/>
                <a:sym typeface="Calibri"/>
              </a:rPr>
              <a:t>ARGENTINA </a:t>
            </a:r>
          </a:p>
          <a:p>
            <a:pPr marL="12700" marR="0" lvl="0" indent="0" algn="l" rtl="0">
              <a:lnSpc>
                <a:spcPct val="100000"/>
              </a:lnSpc>
              <a:spcBef>
                <a:spcPts val="0"/>
              </a:spcBef>
              <a:spcAft>
                <a:spcPts val="0"/>
              </a:spcAft>
              <a:buNone/>
            </a:pPr>
            <a:r>
              <a:rPr lang="en-US" sz="6000" b="1" dirty="0">
                <a:solidFill>
                  <a:srgbClr val="FFFFFF"/>
                </a:solidFill>
                <a:latin typeface="Calibri"/>
                <a:ea typeface="Calibri"/>
                <a:cs typeface="Calibri"/>
                <a:sym typeface="Calibri"/>
              </a:rPr>
              <a:t>AT A GLANCE</a:t>
            </a:r>
            <a:endParaRPr lang="en-US" sz="6000" dirty="0">
              <a:solidFill>
                <a:schemeClr val="dk1"/>
              </a:solidFill>
              <a:latin typeface="Calibri"/>
              <a:ea typeface="Calibri"/>
              <a:cs typeface="Calibri"/>
              <a:sym typeface="Calibri"/>
            </a:endParaRPr>
          </a:p>
        </p:txBody>
      </p:sp>
      <p:cxnSp>
        <p:nvCxnSpPr>
          <p:cNvPr id="9" name="Conector recto 8">
            <a:extLst>
              <a:ext uri="{FF2B5EF4-FFF2-40B4-BE49-F238E27FC236}">
                <a16:creationId xmlns:a16="http://schemas.microsoft.com/office/drawing/2014/main" xmlns="" id="{4E71E86B-8904-D64E-B349-2C622A81C887}"/>
              </a:ext>
            </a:extLst>
          </p:cNvPr>
          <p:cNvCxnSpPr>
            <a:cxnSpLocks/>
          </p:cNvCxnSpPr>
          <p:nvPr/>
        </p:nvCxnSpPr>
        <p:spPr>
          <a:xfrm flipH="1">
            <a:off x="847774" y="3210833"/>
            <a:ext cx="2858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xmlns="" id="{BB59F6D4-FF88-5D4A-952E-E0D1EA9B27EF}"/>
              </a:ext>
            </a:extLst>
          </p:cNvPr>
          <p:cNvPicPr>
            <a:picLocks noChangeAspect="1"/>
          </p:cNvPicPr>
          <p:nvPr/>
        </p:nvPicPr>
        <p:blipFill>
          <a:blip r:embed="rId4"/>
          <a:stretch>
            <a:fillRect/>
          </a:stretch>
        </p:blipFill>
        <p:spPr>
          <a:xfrm>
            <a:off x="0" y="0"/>
            <a:ext cx="1371600" cy="1371600"/>
          </a:xfrm>
          <a:prstGeom prst="rect">
            <a:avLst/>
          </a:prstGeom>
        </p:spPr>
      </p:pic>
      <p:pic>
        <p:nvPicPr>
          <p:cNvPr id="10" name="Imagen 9">
            <a:extLst>
              <a:ext uri="{FF2B5EF4-FFF2-40B4-BE49-F238E27FC236}">
                <a16:creationId xmlns:a16="http://schemas.microsoft.com/office/drawing/2014/main" xmlns="" id="{927E56DE-E8E9-084B-A60E-1F9847C39D36}"/>
              </a:ext>
            </a:extLst>
          </p:cNvPr>
          <p:cNvPicPr>
            <a:picLocks noChangeAspect="1"/>
          </p:cNvPicPr>
          <p:nvPr/>
        </p:nvPicPr>
        <p:blipFill>
          <a:blip r:embed="rId4"/>
          <a:stretch>
            <a:fillRect/>
          </a:stretch>
        </p:blipFill>
        <p:spPr>
          <a:xfrm rot="10800000">
            <a:off x="10820400" y="5486400"/>
            <a:ext cx="1371600" cy="1371600"/>
          </a:xfrm>
          <a:prstGeom prst="rect">
            <a:avLst/>
          </a:prstGeom>
        </p:spPr>
      </p:pic>
      <p:sp>
        <p:nvSpPr>
          <p:cNvPr id="2" name="Rectángulo 1">
            <a:extLst>
              <a:ext uri="{FF2B5EF4-FFF2-40B4-BE49-F238E27FC236}">
                <a16:creationId xmlns:a16="http://schemas.microsoft.com/office/drawing/2014/main" xmlns="" id="{408CD506-82D7-9B4B-A5BF-2579062E74BB}"/>
              </a:ext>
            </a:extLst>
          </p:cNvPr>
          <p:cNvSpPr/>
          <p:nvPr/>
        </p:nvSpPr>
        <p:spPr>
          <a:xfrm>
            <a:off x="701384" y="3442453"/>
            <a:ext cx="8297143" cy="1015663"/>
          </a:xfrm>
          <a:prstGeom prst="rect">
            <a:avLst/>
          </a:prstGeom>
        </p:spPr>
        <p:txBody>
          <a:bodyPr wrap="square">
            <a:spAutoFit/>
          </a:bodyPr>
          <a:lstStyle/>
          <a:p>
            <a:pPr marL="12700" lvl="0"/>
            <a:r>
              <a:rPr lang="en-US" sz="2000" i="1" dirty="0">
                <a:solidFill>
                  <a:srgbClr val="FFFFFF"/>
                </a:solidFill>
                <a:latin typeface="Calibri"/>
                <a:ea typeface="Calibri"/>
                <a:cs typeface="Calibri"/>
                <a:sym typeface="Calibri"/>
              </a:rPr>
              <a:t>TURKEY-ARGENTINA BUSINESS </a:t>
            </a:r>
            <a:r>
              <a:rPr lang="en-US" sz="2000" i="1" dirty="0" smtClean="0">
                <a:solidFill>
                  <a:srgbClr val="FFFFFF"/>
                </a:solidFill>
                <a:latin typeface="Calibri"/>
                <a:ea typeface="Calibri"/>
                <a:cs typeface="Calibri"/>
                <a:sym typeface="Calibri"/>
              </a:rPr>
              <a:t>COUNCIL ROUNDTABLE </a:t>
            </a:r>
            <a:r>
              <a:rPr lang="en-US" sz="2000" i="1" dirty="0">
                <a:solidFill>
                  <a:srgbClr val="FFFFFF"/>
                </a:solidFill>
                <a:latin typeface="Calibri"/>
                <a:ea typeface="Calibri"/>
                <a:cs typeface="Calibri"/>
                <a:sym typeface="Calibri"/>
              </a:rPr>
              <a:t>MEETING</a:t>
            </a:r>
          </a:p>
          <a:p>
            <a:pPr marL="12700" lvl="0"/>
            <a:r>
              <a:rPr lang="en-US" sz="2000" i="1" dirty="0" smtClean="0">
                <a:solidFill>
                  <a:srgbClr val="FFFFFF"/>
                </a:solidFill>
                <a:latin typeface="Calibri"/>
                <a:ea typeface="Calibri"/>
                <a:cs typeface="Calibri"/>
                <a:sym typeface="Calibri"/>
              </a:rPr>
              <a:t>June 1</a:t>
            </a:r>
            <a:r>
              <a:rPr lang="en-US" sz="2000" i="1" baseline="30000" dirty="0" smtClean="0">
                <a:solidFill>
                  <a:srgbClr val="FFFFFF"/>
                </a:solidFill>
                <a:latin typeface="Calibri"/>
                <a:ea typeface="Calibri"/>
                <a:cs typeface="Calibri"/>
                <a:sym typeface="Calibri"/>
              </a:rPr>
              <a:t>st</a:t>
            </a:r>
            <a:r>
              <a:rPr lang="en-US" sz="2000" i="1" dirty="0" smtClean="0">
                <a:solidFill>
                  <a:srgbClr val="FFFFFF"/>
                </a:solidFill>
                <a:latin typeface="Calibri"/>
                <a:ea typeface="Calibri"/>
                <a:cs typeface="Calibri"/>
                <a:sym typeface="Calibri"/>
              </a:rPr>
              <a:t> 2022</a:t>
            </a:r>
          </a:p>
          <a:p>
            <a:pPr marL="12700" lvl="0"/>
            <a:r>
              <a:rPr lang="en-US" sz="2000" i="1" dirty="0">
                <a:solidFill>
                  <a:srgbClr val="FFFFFF"/>
                </a:solidFill>
                <a:latin typeface="Calibri"/>
                <a:ea typeface="Calibri"/>
                <a:cs typeface="Calibri"/>
                <a:sym typeface="Calibri"/>
              </a:rPr>
              <a:t>DEİK </a:t>
            </a:r>
            <a:r>
              <a:rPr lang="en-US" sz="2000" i="1" dirty="0" err="1">
                <a:solidFill>
                  <a:srgbClr val="FFFFFF"/>
                </a:solidFill>
                <a:latin typeface="Calibri"/>
                <a:ea typeface="Calibri"/>
                <a:cs typeface="Calibri"/>
                <a:sym typeface="Calibri"/>
              </a:rPr>
              <a:t>Skyland</a:t>
            </a:r>
            <a:r>
              <a:rPr lang="en-US" sz="2000" i="1" dirty="0">
                <a:solidFill>
                  <a:srgbClr val="FFFFFF"/>
                </a:solidFill>
                <a:latin typeface="Calibri"/>
                <a:ea typeface="Calibri"/>
                <a:cs typeface="Calibri"/>
                <a:sym typeface="Calibri"/>
              </a:rPr>
              <a:t> Office, İstanbul, Turkey</a:t>
            </a:r>
          </a:p>
        </p:txBody>
      </p:sp>
    </p:spTree>
    <p:extLst>
      <p:ext uri="{BB962C8B-B14F-4D97-AF65-F5344CB8AC3E}">
        <p14:creationId xmlns:p14="http://schemas.microsoft.com/office/powerpoint/2010/main" val="21087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7" name="Google Shape;307;p10"/>
          <p:cNvSpPr/>
          <p:nvPr/>
        </p:nvSpPr>
        <p:spPr>
          <a:xfrm>
            <a:off x="594359" y="6132576"/>
            <a:ext cx="5306695" cy="0"/>
          </a:xfrm>
          <a:custGeom>
            <a:avLst/>
            <a:gdLst/>
            <a:ahLst/>
            <a:cxnLst/>
            <a:rect l="l" t="t" r="r" b="b"/>
            <a:pathLst>
              <a:path w="5306695" h="120000" extrusionOk="0">
                <a:moveTo>
                  <a:pt x="0" y="0"/>
                </a:moveTo>
                <a:lnTo>
                  <a:pt x="5306568" y="0"/>
                </a:lnTo>
              </a:path>
            </a:pathLst>
          </a:custGeom>
          <a:noFill/>
          <a:ln w="9525" cap="flat" cmpd="sng">
            <a:solidFill>
              <a:srgbClr val="D9D9D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10"/>
          <p:cNvSpPr/>
          <p:nvPr/>
        </p:nvSpPr>
        <p:spPr>
          <a:xfrm>
            <a:off x="641840" y="5671750"/>
            <a:ext cx="78105" cy="78105"/>
          </a:xfrm>
          <a:custGeom>
            <a:avLst/>
            <a:gdLst/>
            <a:ahLst/>
            <a:cxnLst/>
            <a:rect l="l" t="t" r="r" b="b"/>
            <a:pathLst>
              <a:path w="78105" h="78104" extrusionOk="0">
                <a:moveTo>
                  <a:pt x="77724" y="0"/>
                </a:moveTo>
                <a:lnTo>
                  <a:pt x="0" y="0"/>
                </a:lnTo>
                <a:lnTo>
                  <a:pt x="0" y="77724"/>
                </a:lnTo>
                <a:lnTo>
                  <a:pt x="77724" y="77724"/>
                </a:lnTo>
                <a:lnTo>
                  <a:pt x="77724" y="0"/>
                </a:lnTo>
                <a:close/>
              </a:path>
            </a:pathLst>
          </a:custGeom>
          <a:solidFill>
            <a:srgbClr val="D9D9D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0"/>
          <p:cNvSpPr txBox="1"/>
          <p:nvPr/>
        </p:nvSpPr>
        <p:spPr>
          <a:xfrm>
            <a:off x="7219315" y="6602679"/>
            <a:ext cx="4716780" cy="1359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0" i="1" dirty="0">
                <a:solidFill>
                  <a:srgbClr val="7E7E7E"/>
                </a:solidFill>
                <a:latin typeface="Calibri"/>
                <a:ea typeface="Calibri"/>
                <a:cs typeface="Calibri"/>
                <a:sym typeface="Calibri"/>
              </a:rPr>
              <a:t>Source: Wood Mackenzie, IHS Energy, Deloitte LATCO, US Energy Information Administration, YPF, PAE, EIA </a:t>
            </a:r>
            <a:endParaRPr sz="800" dirty="0">
              <a:solidFill>
                <a:schemeClr val="dk1"/>
              </a:solidFill>
              <a:latin typeface="Calibri"/>
              <a:ea typeface="Calibri"/>
              <a:cs typeface="Calibri"/>
              <a:sym typeface="Calibri"/>
            </a:endParaRPr>
          </a:p>
        </p:txBody>
      </p:sp>
      <p:sp>
        <p:nvSpPr>
          <p:cNvPr id="318" name="Google Shape;318;p10"/>
          <p:cNvSpPr txBox="1"/>
          <p:nvPr/>
        </p:nvSpPr>
        <p:spPr>
          <a:xfrm>
            <a:off x="766572" y="989665"/>
            <a:ext cx="4570095" cy="1520273"/>
          </a:xfrm>
          <a:prstGeom prst="rect">
            <a:avLst/>
          </a:prstGeom>
          <a:noFill/>
          <a:ln>
            <a:noFill/>
          </a:ln>
        </p:spPr>
        <p:txBody>
          <a:bodyPr spcFirstLastPara="1" wrap="square" lIns="0" tIns="12050" rIns="0" bIns="0" anchor="t" anchorCtr="0">
            <a:spAutoFit/>
          </a:bodyPr>
          <a:lstStyle/>
          <a:p>
            <a:pPr marR="0" lvl="0" indent="0" algn="l" rtl="0">
              <a:lnSpc>
                <a:spcPct val="100000"/>
              </a:lnSpc>
              <a:spcBef>
                <a:spcPts val="25"/>
              </a:spcBef>
              <a:spcAft>
                <a:spcPts val="0"/>
              </a:spcAft>
              <a:buNone/>
            </a:pPr>
            <a:endParaRPr lang="es-ES" dirty="0">
              <a:latin typeface="Calibri"/>
              <a:ea typeface="Calibri"/>
              <a:cs typeface="Calibri"/>
            </a:endParaRPr>
          </a:p>
          <a:p>
            <a:pPr marL="298450" marR="0" lvl="0" indent="-285750" algn="l" rtl="0">
              <a:lnSpc>
                <a:spcPct val="100000"/>
              </a:lnSpc>
              <a:spcBef>
                <a:spcPts val="0"/>
              </a:spcBef>
              <a:spcAft>
                <a:spcPts val="0"/>
              </a:spcAft>
              <a:buClr>
                <a:srgbClr val="0070C0"/>
              </a:buClr>
              <a:buFont typeface="Wingdings" panose="05000000000000000000" pitchFamily="2" charset="2"/>
              <a:buChar char="ü"/>
            </a:pPr>
            <a:r>
              <a:rPr lang="en-US" dirty="0">
                <a:solidFill>
                  <a:srgbClr val="404040"/>
                </a:solidFill>
                <a:latin typeface="Calibri"/>
                <a:ea typeface="Calibri"/>
                <a:cs typeface="Calibri"/>
                <a:sym typeface="Calibri"/>
              </a:rPr>
              <a:t>100 years of strong oil production.</a:t>
            </a:r>
            <a:endParaRPr lang="en-US" dirty="0">
              <a:solidFill>
                <a:srgbClr val="404040"/>
              </a:solidFill>
              <a:latin typeface="Calibri"/>
              <a:ea typeface="Calibri"/>
              <a:cs typeface="Calibri"/>
            </a:endParaRPr>
          </a:p>
          <a:p>
            <a:pPr marL="285750" marR="0" lvl="0" indent="-285750" algn="l">
              <a:lnSpc>
                <a:spcPct val="100000"/>
              </a:lnSpc>
              <a:spcBef>
                <a:spcPts val="30"/>
              </a:spcBef>
              <a:spcAft>
                <a:spcPts val="0"/>
              </a:spcAft>
              <a:buClr>
                <a:srgbClr val="0070C0"/>
              </a:buClr>
              <a:buFont typeface="Wingdings" panose="05000000000000000000" pitchFamily="2" charset="2"/>
              <a:buChar char="ü"/>
            </a:pPr>
            <a:endParaRPr lang="en-US" dirty="0">
              <a:latin typeface="Calibri"/>
              <a:ea typeface="Calibri"/>
              <a:cs typeface="Calibri"/>
            </a:endParaRPr>
          </a:p>
          <a:p>
            <a:pPr marL="298450" marR="5080" indent="-285750">
              <a:spcBef>
                <a:spcPts val="5"/>
              </a:spcBef>
              <a:buClr>
                <a:srgbClr val="0070C0"/>
              </a:buClr>
              <a:buFont typeface="Wingdings" panose="05000000000000000000" pitchFamily="2" charset="2"/>
              <a:buChar char="ü"/>
            </a:pPr>
            <a:r>
              <a:rPr lang="en-US" dirty="0">
                <a:solidFill>
                  <a:srgbClr val="404040"/>
                </a:solidFill>
                <a:latin typeface="Calibri"/>
                <a:ea typeface="Calibri"/>
                <a:cs typeface="Calibri"/>
                <a:sym typeface="Calibri"/>
              </a:rPr>
              <a:t>Extensive and high-quality unconventional resources in early stages of development (including </a:t>
            </a:r>
            <a:r>
              <a:rPr lang="en-US" dirty="0" err="1">
                <a:solidFill>
                  <a:srgbClr val="404040"/>
                </a:solidFill>
                <a:latin typeface="Calibri"/>
                <a:ea typeface="Calibri"/>
                <a:cs typeface="Calibri"/>
                <a:sym typeface="Calibri"/>
              </a:rPr>
              <a:t>Vaca</a:t>
            </a:r>
            <a:r>
              <a:rPr lang="en-US" dirty="0">
                <a:solidFill>
                  <a:srgbClr val="404040"/>
                </a:solidFill>
                <a:latin typeface="Calibri"/>
                <a:ea typeface="Calibri"/>
                <a:cs typeface="Calibri"/>
                <a:sym typeface="Calibri"/>
              </a:rPr>
              <a:t> </a:t>
            </a:r>
            <a:r>
              <a:rPr lang="en-US" dirty="0" err="1">
                <a:solidFill>
                  <a:srgbClr val="404040"/>
                </a:solidFill>
                <a:latin typeface="Calibri"/>
                <a:ea typeface="Calibri"/>
                <a:cs typeface="Calibri"/>
                <a:sym typeface="Calibri"/>
              </a:rPr>
              <a:t>Muerta</a:t>
            </a:r>
            <a:r>
              <a:rPr lang="en-US" dirty="0">
                <a:solidFill>
                  <a:srgbClr val="404040"/>
                </a:solidFill>
                <a:latin typeface="Calibri"/>
                <a:ea typeface="Calibri"/>
                <a:cs typeface="Calibri"/>
                <a:sym typeface="Calibri"/>
              </a:rPr>
              <a:t>).</a:t>
            </a:r>
            <a:endParaRPr lang="en-US" dirty="0">
              <a:solidFill>
                <a:srgbClr val="404040"/>
              </a:solidFill>
              <a:latin typeface="Calibri"/>
              <a:ea typeface="Calibri"/>
              <a:cs typeface="Calibri"/>
            </a:endParaRPr>
          </a:p>
          <a:p>
            <a:pPr marL="298450" marR="5080" lvl="0" indent="-285750" algn="l">
              <a:lnSpc>
                <a:spcPct val="100000"/>
              </a:lnSpc>
              <a:spcBef>
                <a:spcPts val="5"/>
              </a:spcBef>
              <a:spcAft>
                <a:spcPts val="0"/>
              </a:spcAft>
              <a:buClr>
                <a:srgbClr val="0070C0"/>
              </a:buClr>
              <a:buFont typeface="Wingdings" panose="05000000000000000000" pitchFamily="2" charset="2"/>
              <a:buChar char="ü"/>
            </a:pPr>
            <a:endParaRPr lang="en-US" dirty="0">
              <a:solidFill>
                <a:srgbClr val="404040"/>
              </a:solidFill>
              <a:latin typeface="Calibri"/>
              <a:ea typeface="Calibri"/>
              <a:cs typeface="Calibri"/>
            </a:endParaRPr>
          </a:p>
          <a:p>
            <a:pPr marL="298450" marR="0" lvl="0" indent="-285750" algn="l" rtl="0">
              <a:lnSpc>
                <a:spcPct val="100000"/>
              </a:lnSpc>
              <a:spcBef>
                <a:spcPts val="0"/>
              </a:spcBef>
              <a:spcAft>
                <a:spcPts val="0"/>
              </a:spcAft>
              <a:buClr>
                <a:srgbClr val="0070C0"/>
              </a:buClr>
              <a:buFont typeface="Wingdings" panose="05000000000000000000" pitchFamily="2" charset="2"/>
              <a:buChar char="ü"/>
            </a:pPr>
            <a:r>
              <a:rPr lang="en-US" dirty="0">
                <a:solidFill>
                  <a:srgbClr val="404040"/>
                </a:solidFill>
                <a:latin typeface="Calibri"/>
                <a:ea typeface="Calibri"/>
                <a:cs typeface="Calibri"/>
                <a:sym typeface="Calibri"/>
              </a:rPr>
              <a:t>Potential in offshore and </a:t>
            </a:r>
            <a:r>
              <a:rPr lang="en-US" dirty="0" err="1">
                <a:solidFill>
                  <a:srgbClr val="404040"/>
                </a:solidFill>
                <a:latin typeface="Calibri"/>
                <a:ea typeface="Calibri"/>
                <a:cs typeface="Calibri"/>
                <a:sym typeface="Calibri"/>
              </a:rPr>
              <a:t>deepwater</a:t>
            </a:r>
            <a:r>
              <a:rPr lang="en-US" dirty="0">
                <a:solidFill>
                  <a:srgbClr val="404040"/>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22" name="Google Shape;322;p10"/>
          <p:cNvSpPr txBox="1"/>
          <p:nvPr/>
        </p:nvSpPr>
        <p:spPr>
          <a:xfrm>
            <a:off x="849249" y="2913772"/>
            <a:ext cx="2129790" cy="240029"/>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400" b="1" dirty="0">
                <a:solidFill>
                  <a:srgbClr val="404040"/>
                </a:solidFill>
                <a:latin typeface="Calibri"/>
                <a:ea typeface="Calibri"/>
                <a:cs typeface="Calibri"/>
                <a:sym typeface="Calibri"/>
              </a:rPr>
              <a:t>Export potential comparison</a:t>
            </a:r>
            <a:endParaRPr sz="1400" dirty="0">
              <a:solidFill>
                <a:schemeClr val="dk1"/>
              </a:solidFill>
              <a:latin typeface="Calibri"/>
              <a:ea typeface="Calibri"/>
              <a:cs typeface="Calibri"/>
              <a:sym typeface="Calibri"/>
            </a:endParaRPr>
          </a:p>
        </p:txBody>
      </p:sp>
      <p:grpSp>
        <p:nvGrpSpPr>
          <p:cNvPr id="331" name="Google Shape;331;p10"/>
          <p:cNvGrpSpPr/>
          <p:nvPr/>
        </p:nvGrpSpPr>
        <p:grpSpPr>
          <a:xfrm>
            <a:off x="5175052" y="1124194"/>
            <a:ext cx="3086582" cy="4393232"/>
            <a:chOff x="6617207" y="1566710"/>
            <a:chExt cx="5145024" cy="5050409"/>
          </a:xfrm>
        </p:grpSpPr>
        <p:pic>
          <p:nvPicPr>
            <p:cNvPr id="332" name="Google Shape;332;p10"/>
            <p:cNvPicPr preferRelativeResize="0"/>
            <p:nvPr/>
          </p:nvPicPr>
          <p:blipFill rotWithShape="1">
            <a:blip r:embed="rId3">
              <a:alphaModFix/>
            </a:blip>
            <a:srcRect/>
            <a:stretch/>
          </p:blipFill>
          <p:spPr>
            <a:xfrm>
              <a:off x="6617207" y="1566710"/>
              <a:ext cx="5145024" cy="5050409"/>
            </a:xfrm>
            <a:prstGeom prst="rect">
              <a:avLst/>
            </a:prstGeom>
            <a:noFill/>
            <a:ln>
              <a:noFill/>
            </a:ln>
          </p:spPr>
        </p:pic>
        <p:sp>
          <p:nvSpPr>
            <p:cNvPr id="333" name="Google Shape;333;p10"/>
            <p:cNvSpPr/>
            <p:nvPr/>
          </p:nvSpPr>
          <p:spPr>
            <a:xfrm>
              <a:off x="7336536" y="5745746"/>
              <a:ext cx="1009015" cy="155575"/>
            </a:xfrm>
            <a:custGeom>
              <a:avLst/>
              <a:gdLst/>
              <a:ahLst/>
              <a:cxnLst/>
              <a:rect l="l" t="t" r="r" b="b"/>
              <a:pathLst>
                <a:path w="1009015" h="155575" extrusionOk="0">
                  <a:moveTo>
                    <a:pt x="28943" y="0"/>
                  </a:moveTo>
                  <a:lnTo>
                    <a:pt x="0" y="0"/>
                  </a:lnTo>
                  <a:lnTo>
                    <a:pt x="0" y="155448"/>
                  </a:lnTo>
                  <a:lnTo>
                    <a:pt x="28943" y="155448"/>
                  </a:lnTo>
                  <a:lnTo>
                    <a:pt x="28943" y="0"/>
                  </a:lnTo>
                  <a:close/>
                </a:path>
                <a:path w="1009015" h="155575" extrusionOk="0">
                  <a:moveTo>
                    <a:pt x="143243" y="0"/>
                  </a:moveTo>
                  <a:lnTo>
                    <a:pt x="114300" y="0"/>
                  </a:lnTo>
                  <a:lnTo>
                    <a:pt x="85344" y="0"/>
                  </a:lnTo>
                  <a:lnTo>
                    <a:pt x="56388" y="0"/>
                  </a:lnTo>
                  <a:lnTo>
                    <a:pt x="28956" y="0"/>
                  </a:lnTo>
                  <a:lnTo>
                    <a:pt x="28956" y="155448"/>
                  </a:lnTo>
                  <a:lnTo>
                    <a:pt x="56388" y="155448"/>
                  </a:lnTo>
                  <a:lnTo>
                    <a:pt x="85344" y="155448"/>
                  </a:lnTo>
                  <a:lnTo>
                    <a:pt x="114300" y="155448"/>
                  </a:lnTo>
                  <a:lnTo>
                    <a:pt x="143243" y="155448"/>
                  </a:lnTo>
                  <a:lnTo>
                    <a:pt x="143243" y="0"/>
                  </a:lnTo>
                  <a:close/>
                </a:path>
                <a:path w="1009015" h="155575" extrusionOk="0">
                  <a:moveTo>
                    <a:pt x="1008888" y="0"/>
                  </a:moveTo>
                  <a:lnTo>
                    <a:pt x="170688" y="0"/>
                  </a:lnTo>
                  <a:lnTo>
                    <a:pt x="143256" y="0"/>
                  </a:lnTo>
                  <a:lnTo>
                    <a:pt x="143256" y="155448"/>
                  </a:lnTo>
                  <a:lnTo>
                    <a:pt x="170688" y="155448"/>
                  </a:lnTo>
                  <a:lnTo>
                    <a:pt x="1008888" y="155448"/>
                  </a:lnTo>
                  <a:lnTo>
                    <a:pt x="1008888" y="0"/>
                  </a:lnTo>
                  <a:close/>
                </a:path>
              </a:pathLst>
            </a:custGeom>
            <a:solidFill>
              <a:srgbClr val="C0C0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 name="Google Shape;324;p10"/>
          <p:cNvSpPr txBox="1">
            <a:spLocks/>
          </p:cNvSpPr>
          <p:nvPr/>
        </p:nvSpPr>
        <p:spPr>
          <a:xfrm>
            <a:off x="430873" y="391834"/>
            <a:ext cx="5413194" cy="394980"/>
          </a:xfrm>
          <a:prstGeom prst="rect">
            <a:avLst/>
          </a:prstGeom>
          <a:solidFill>
            <a:srgbClr val="28A0C9"/>
          </a:solidFill>
          <a:ln>
            <a:noFill/>
          </a:ln>
        </p:spPr>
        <p:txBody>
          <a:bodyPr spcFirstLastPara="1" vert="horz" wrap="square" lIns="0" tIns="25400" rIns="0" bIns="0" rtlCol="0" anchor="t" anchorCtr="0">
            <a:spAutoFit/>
          </a:bodyPr>
          <a:lstStyle>
            <a:lvl1pPr lvl="0" algn="l" defTabSz="914400" rtl="0" eaLnBrk="1" latinLnBrk="0" hangingPunct="1">
              <a:lnSpc>
                <a:spcPct val="90000"/>
              </a:lnSpc>
              <a:spcBef>
                <a:spcPts val="0"/>
              </a:spcBef>
              <a:spcAft>
                <a:spcPts val="0"/>
              </a:spcAft>
              <a:buSzPts val="3700"/>
              <a:buNone/>
              <a:defRPr sz="3200" b="1" i="0" kern="1200">
                <a:solidFill>
                  <a:srgbClr val="005876"/>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marL="90805">
              <a:lnSpc>
                <a:spcPct val="100000"/>
              </a:lnSpc>
              <a:buClrTx/>
              <a:buSzPct val="97000"/>
            </a:pPr>
            <a:r>
              <a:rPr lang="en-US" sz="2400" dirty="0">
                <a:solidFill>
                  <a:srgbClr val="FFFFFF"/>
                </a:solidFill>
              </a:rPr>
              <a:t>Oil and gas: Road to development</a:t>
            </a:r>
            <a:endParaRPr lang="en-US" sz="2400" dirty="0"/>
          </a:p>
        </p:txBody>
      </p:sp>
      <p:sp>
        <p:nvSpPr>
          <p:cNvPr id="46" name="Google Shape;324;p10"/>
          <p:cNvSpPr txBox="1">
            <a:spLocks/>
          </p:cNvSpPr>
          <p:nvPr/>
        </p:nvSpPr>
        <p:spPr>
          <a:xfrm>
            <a:off x="6599699" y="395711"/>
            <a:ext cx="5413194" cy="394980"/>
          </a:xfrm>
          <a:prstGeom prst="rect">
            <a:avLst/>
          </a:prstGeom>
          <a:solidFill>
            <a:srgbClr val="28A0C9"/>
          </a:solidFill>
          <a:ln>
            <a:noFill/>
          </a:ln>
        </p:spPr>
        <p:txBody>
          <a:bodyPr spcFirstLastPara="1" vert="horz" wrap="square" lIns="0" tIns="25400" rIns="0" bIns="0" rtlCol="0" anchor="t" anchorCtr="0">
            <a:spAutoFit/>
          </a:bodyPr>
          <a:lstStyle>
            <a:lvl1pPr lvl="0" algn="l" defTabSz="914400" rtl="0" eaLnBrk="1" latinLnBrk="0" hangingPunct="1">
              <a:lnSpc>
                <a:spcPct val="90000"/>
              </a:lnSpc>
              <a:spcBef>
                <a:spcPts val="0"/>
              </a:spcBef>
              <a:spcAft>
                <a:spcPts val="0"/>
              </a:spcAft>
              <a:buSzPts val="3700"/>
              <a:buNone/>
              <a:defRPr sz="3200" b="1" i="0" kern="1200">
                <a:solidFill>
                  <a:srgbClr val="005876"/>
                </a:solidFill>
                <a:latin typeface="Calibri"/>
                <a:ea typeface="Calibri"/>
                <a:cs typeface="Calibri"/>
                <a:sym typeface="Calibri"/>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pPr marL="90805">
              <a:lnSpc>
                <a:spcPct val="100000"/>
              </a:lnSpc>
              <a:buClrTx/>
            </a:pPr>
            <a:r>
              <a:rPr lang="en-US" sz="2400" dirty="0" err="1">
                <a:solidFill>
                  <a:srgbClr val="FFFFFF"/>
                </a:solidFill>
              </a:rPr>
              <a:t>Vaca</a:t>
            </a:r>
            <a:r>
              <a:rPr lang="en-US" sz="2400" dirty="0">
                <a:solidFill>
                  <a:srgbClr val="FFFFFF"/>
                </a:solidFill>
              </a:rPr>
              <a:t> </a:t>
            </a:r>
            <a:r>
              <a:rPr lang="en-US" sz="2400" dirty="0" err="1">
                <a:solidFill>
                  <a:srgbClr val="FFFFFF"/>
                </a:solidFill>
              </a:rPr>
              <a:t>Muerta</a:t>
            </a:r>
            <a:r>
              <a:rPr lang="en-US" sz="2400" dirty="0">
                <a:solidFill>
                  <a:srgbClr val="FFFFFF"/>
                </a:solidFill>
              </a:rPr>
              <a:t>: </a:t>
            </a:r>
            <a:r>
              <a:rPr lang="en-US" sz="2400" dirty="0" smtClean="0">
                <a:solidFill>
                  <a:srgbClr val="FFFFFF"/>
                </a:solidFill>
              </a:rPr>
              <a:t>world-class shale </a:t>
            </a:r>
            <a:r>
              <a:rPr lang="en-US" sz="2400" dirty="0">
                <a:solidFill>
                  <a:srgbClr val="FFFFFF"/>
                </a:solidFill>
              </a:rPr>
              <a:t>resource</a:t>
            </a:r>
          </a:p>
        </p:txBody>
      </p:sp>
      <p:sp>
        <p:nvSpPr>
          <p:cNvPr id="48" name="Google Shape;361;p11"/>
          <p:cNvSpPr txBox="1"/>
          <p:nvPr/>
        </p:nvSpPr>
        <p:spPr>
          <a:xfrm>
            <a:off x="8865569" y="1031892"/>
            <a:ext cx="2875915" cy="2393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400" b="1">
                <a:solidFill>
                  <a:srgbClr val="28A0C9"/>
                </a:solidFill>
                <a:latin typeface="Calibri"/>
                <a:ea typeface="Calibri"/>
                <a:cs typeface="Calibri"/>
                <a:sym typeface="Calibri"/>
              </a:rPr>
              <a:t>SHALE GAS RESOURCES IN ARGENTINA</a:t>
            </a:r>
            <a:endParaRPr sz="1400">
              <a:solidFill>
                <a:schemeClr val="dk1"/>
              </a:solidFill>
              <a:latin typeface="Calibri"/>
              <a:ea typeface="Calibri"/>
              <a:cs typeface="Calibri"/>
              <a:sym typeface="Calibri"/>
            </a:endParaRPr>
          </a:p>
        </p:txBody>
      </p:sp>
      <p:grpSp>
        <p:nvGrpSpPr>
          <p:cNvPr id="49" name="Google Shape;346;p11"/>
          <p:cNvGrpSpPr/>
          <p:nvPr/>
        </p:nvGrpSpPr>
        <p:grpSpPr>
          <a:xfrm>
            <a:off x="8273174" y="1592606"/>
            <a:ext cx="1503517" cy="1435500"/>
            <a:chOff x="4311055" y="1506981"/>
            <a:chExt cx="2146006" cy="2146427"/>
          </a:xfrm>
        </p:grpSpPr>
        <p:sp>
          <p:nvSpPr>
            <p:cNvPr id="51" name="Google Shape;347;p11"/>
            <p:cNvSpPr/>
            <p:nvPr/>
          </p:nvSpPr>
          <p:spPr>
            <a:xfrm>
              <a:off x="5383911" y="1506981"/>
              <a:ext cx="1073150" cy="1878330"/>
            </a:xfrm>
            <a:custGeom>
              <a:avLst/>
              <a:gdLst/>
              <a:ahLst/>
              <a:cxnLst/>
              <a:rect l="l" t="t" r="r" b="b"/>
              <a:pathLst>
                <a:path w="1073150" h="1878329" extrusionOk="0">
                  <a:moveTo>
                    <a:pt x="0" y="0"/>
                  </a:moveTo>
                  <a:lnTo>
                    <a:pt x="0" y="536575"/>
                  </a:lnTo>
                  <a:lnTo>
                    <a:pt x="50983" y="539002"/>
                  </a:lnTo>
                  <a:lnTo>
                    <a:pt x="101114" y="546192"/>
                  </a:lnTo>
                  <a:lnTo>
                    <a:pt x="150085" y="558005"/>
                  </a:lnTo>
                  <a:lnTo>
                    <a:pt x="197589" y="574302"/>
                  </a:lnTo>
                  <a:lnTo>
                    <a:pt x="243317" y="594944"/>
                  </a:lnTo>
                  <a:lnTo>
                    <a:pt x="286963" y="619792"/>
                  </a:lnTo>
                  <a:lnTo>
                    <a:pt x="328220" y="648708"/>
                  </a:lnTo>
                  <a:lnTo>
                    <a:pt x="366780" y="681552"/>
                  </a:lnTo>
                  <a:lnTo>
                    <a:pt x="402336" y="718184"/>
                  </a:lnTo>
                  <a:lnTo>
                    <a:pt x="433006" y="756263"/>
                  </a:lnTo>
                  <a:lnTo>
                    <a:pt x="459668" y="796239"/>
                  </a:lnTo>
                  <a:lnTo>
                    <a:pt x="482337" y="837843"/>
                  </a:lnTo>
                  <a:lnTo>
                    <a:pt x="501031" y="880808"/>
                  </a:lnTo>
                  <a:lnTo>
                    <a:pt x="515766" y="924867"/>
                  </a:lnTo>
                  <a:lnTo>
                    <a:pt x="526560" y="969753"/>
                  </a:lnTo>
                  <a:lnTo>
                    <a:pt x="533430" y="1015197"/>
                  </a:lnTo>
                  <a:lnTo>
                    <a:pt x="536392" y="1060933"/>
                  </a:lnTo>
                  <a:lnTo>
                    <a:pt x="535463" y="1106693"/>
                  </a:lnTo>
                  <a:lnTo>
                    <a:pt x="530661" y="1152210"/>
                  </a:lnTo>
                  <a:lnTo>
                    <a:pt x="522003" y="1197216"/>
                  </a:lnTo>
                  <a:lnTo>
                    <a:pt x="509505" y="1241443"/>
                  </a:lnTo>
                  <a:lnTo>
                    <a:pt x="493184" y="1284625"/>
                  </a:lnTo>
                  <a:lnTo>
                    <a:pt x="473058" y="1326493"/>
                  </a:lnTo>
                  <a:lnTo>
                    <a:pt x="449143" y="1366781"/>
                  </a:lnTo>
                  <a:lnTo>
                    <a:pt x="421457" y="1405221"/>
                  </a:lnTo>
                  <a:lnTo>
                    <a:pt x="390016" y="1441545"/>
                  </a:lnTo>
                  <a:lnTo>
                    <a:pt x="354838" y="1475485"/>
                  </a:lnTo>
                  <a:lnTo>
                    <a:pt x="709802" y="1877948"/>
                  </a:lnTo>
                  <a:lnTo>
                    <a:pt x="747365" y="1843182"/>
                  </a:lnTo>
                  <a:lnTo>
                    <a:pt x="783068" y="1806837"/>
                  </a:lnTo>
                  <a:lnTo>
                    <a:pt x="816876" y="1768989"/>
                  </a:lnTo>
                  <a:lnTo>
                    <a:pt x="848755" y="1729716"/>
                  </a:lnTo>
                  <a:lnTo>
                    <a:pt x="878670" y="1689093"/>
                  </a:lnTo>
                  <a:lnTo>
                    <a:pt x="906587" y="1647199"/>
                  </a:lnTo>
                  <a:lnTo>
                    <a:pt x="932469" y="1604109"/>
                  </a:lnTo>
                  <a:lnTo>
                    <a:pt x="956284" y="1559900"/>
                  </a:lnTo>
                  <a:lnTo>
                    <a:pt x="977995" y="1514649"/>
                  </a:lnTo>
                  <a:lnTo>
                    <a:pt x="997568" y="1468433"/>
                  </a:lnTo>
                  <a:lnTo>
                    <a:pt x="1014969" y="1421328"/>
                  </a:lnTo>
                  <a:lnTo>
                    <a:pt x="1030162" y="1373410"/>
                  </a:lnTo>
                  <a:lnTo>
                    <a:pt x="1043114" y="1324758"/>
                  </a:lnTo>
                  <a:lnTo>
                    <a:pt x="1053788" y="1275447"/>
                  </a:lnTo>
                  <a:lnTo>
                    <a:pt x="1062151" y="1225554"/>
                  </a:lnTo>
                  <a:lnTo>
                    <a:pt x="1068168" y="1175155"/>
                  </a:lnTo>
                  <a:lnTo>
                    <a:pt x="1071803" y="1124328"/>
                  </a:lnTo>
                  <a:lnTo>
                    <a:pt x="1073023" y="1073150"/>
                  </a:lnTo>
                  <a:lnTo>
                    <a:pt x="1071977" y="1025345"/>
                  </a:lnTo>
                  <a:lnTo>
                    <a:pt x="1068869" y="978077"/>
                  </a:lnTo>
                  <a:lnTo>
                    <a:pt x="1063743" y="931387"/>
                  </a:lnTo>
                  <a:lnTo>
                    <a:pt x="1056643" y="885321"/>
                  </a:lnTo>
                  <a:lnTo>
                    <a:pt x="1047611" y="839921"/>
                  </a:lnTo>
                  <a:lnTo>
                    <a:pt x="1036691" y="795231"/>
                  </a:lnTo>
                  <a:lnTo>
                    <a:pt x="1023928" y="751295"/>
                  </a:lnTo>
                  <a:lnTo>
                    <a:pt x="1009364" y="708156"/>
                  </a:lnTo>
                  <a:lnTo>
                    <a:pt x="993044" y="665859"/>
                  </a:lnTo>
                  <a:lnTo>
                    <a:pt x="975011" y="624445"/>
                  </a:lnTo>
                  <a:lnTo>
                    <a:pt x="955308" y="583960"/>
                  </a:lnTo>
                  <a:lnTo>
                    <a:pt x="933979" y="544447"/>
                  </a:lnTo>
                  <a:lnTo>
                    <a:pt x="911069" y="505949"/>
                  </a:lnTo>
                  <a:lnTo>
                    <a:pt x="886620" y="468510"/>
                  </a:lnTo>
                  <a:lnTo>
                    <a:pt x="860676" y="432173"/>
                  </a:lnTo>
                  <a:lnTo>
                    <a:pt x="833280" y="396983"/>
                  </a:lnTo>
                  <a:lnTo>
                    <a:pt x="804478" y="362983"/>
                  </a:lnTo>
                  <a:lnTo>
                    <a:pt x="774311" y="330216"/>
                  </a:lnTo>
                  <a:lnTo>
                    <a:pt x="742823" y="298726"/>
                  </a:lnTo>
                  <a:lnTo>
                    <a:pt x="710059" y="268557"/>
                  </a:lnTo>
                  <a:lnTo>
                    <a:pt x="676062" y="239752"/>
                  </a:lnTo>
                  <a:lnTo>
                    <a:pt x="640875" y="212355"/>
                  </a:lnTo>
                  <a:lnTo>
                    <a:pt x="604543" y="186409"/>
                  </a:lnTo>
                  <a:lnTo>
                    <a:pt x="567108" y="161959"/>
                  </a:lnTo>
                  <a:lnTo>
                    <a:pt x="528614" y="139047"/>
                  </a:lnTo>
                  <a:lnTo>
                    <a:pt x="489106" y="117717"/>
                  </a:lnTo>
                  <a:lnTo>
                    <a:pt x="448626" y="98014"/>
                  </a:lnTo>
                  <a:lnTo>
                    <a:pt x="407218" y="79980"/>
                  </a:lnTo>
                  <a:lnTo>
                    <a:pt x="364927" y="63659"/>
                  </a:lnTo>
                  <a:lnTo>
                    <a:pt x="321794" y="49095"/>
                  </a:lnTo>
                  <a:lnTo>
                    <a:pt x="277865" y="36331"/>
                  </a:lnTo>
                  <a:lnTo>
                    <a:pt x="233183" y="25412"/>
                  </a:lnTo>
                  <a:lnTo>
                    <a:pt x="187791" y="16380"/>
                  </a:lnTo>
                  <a:lnTo>
                    <a:pt x="141733" y="9279"/>
                  </a:lnTo>
                  <a:lnTo>
                    <a:pt x="95053" y="4153"/>
                  </a:lnTo>
                  <a:lnTo>
                    <a:pt x="47794" y="1045"/>
                  </a:lnTo>
                  <a:lnTo>
                    <a:pt x="0" y="0"/>
                  </a:lnTo>
                  <a:close/>
                </a:path>
              </a:pathLst>
            </a:custGeom>
            <a:solidFill>
              <a:srgbClr val="001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348;p11"/>
            <p:cNvSpPr/>
            <p:nvPr/>
          </p:nvSpPr>
          <p:spPr>
            <a:xfrm>
              <a:off x="4319143" y="2646933"/>
              <a:ext cx="1774825" cy="1006475"/>
            </a:xfrm>
            <a:custGeom>
              <a:avLst/>
              <a:gdLst/>
              <a:ahLst/>
              <a:cxnLst/>
              <a:rect l="l" t="t" r="r" b="b"/>
              <a:pathLst>
                <a:path w="1774825" h="1006475" extrusionOk="0">
                  <a:moveTo>
                    <a:pt x="532384" y="0"/>
                  </a:moveTo>
                  <a:lnTo>
                    <a:pt x="0" y="66801"/>
                  </a:lnTo>
                  <a:lnTo>
                    <a:pt x="7337" y="115909"/>
                  </a:lnTo>
                  <a:lnTo>
                    <a:pt x="16901" y="164478"/>
                  </a:lnTo>
                  <a:lnTo>
                    <a:pt x="28661" y="212435"/>
                  </a:lnTo>
                  <a:lnTo>
                    <a:pt x="42584" y="259712"/>
                  </a:lnTo>
                  <a:lnTo>
                    <a:pt x="58638" y="306237"/>
                  </a:lnTo>
                  <a:lnTo>
                    <a:pt x="76791" y="351939"/>
                  </a:lnTo>
                  <a:lnTo>
                    <a:pt x="97012" y="396747"/>
                  </a:lnTo>
                  <a:lnTo>
                    <a:pt x="119269" y="440591"/>
                  </a:lnTo>
                  <a:lnTo>
                    <a:pt x="143529" y="483401"/>
                  </a:lnTo>
                  <a:lnTo>
                    <a:pt x="169761" y="525104"/>
                  </a:lnTo>
                  <a:lnTo>
                    <a:pt x="197933" y="565632"/>
                  </a:lnTo>
                  <a:lnTo>
                    <a:pt x="228013" y="604912"/>
                  </a:lnTo>
                  <a:lnTo>
                    <a:pt x="259969" y="642874"/>
                  </a:lnTo>
                  <a:lnTo>
                    <a:pt x="292363" y="678033"/>
                  </a:lnTo>
                  <a:lnTo>
                    <a:pt x="325951" y="711426"/>
                  </a:lnTo>
                  <a:lnTo>
                    <a:pt x="360669" y="743050"/>
                  </a:lnTo>
                  <a:lnTo>
                    <a:pt x="396458" y="772901"/>
                  </a:lnTo>
                  <a:lnTo>
                    <a:pt x="433255" y="800975"/>
                  </a:lnTo>
                  <a:lnTo>
                    <a:pt x="470999" y="827268"/>
                  </a:lnTo>
                  <a:lnTo>
                    <a:pt x="509628" y="851776"/>
                  </a:lnTo>
                  <a:lnTo>
                    <a:pt x="549080" y="874496"/>
                  </a:lnTo>
                  <a:lnTo>
                    <a:pt x="589294" y="895423"/>
                  </a:lnTo>
                  <a:lnTo>
                    <a:pt x="630208" y="914553"/>
                  </a:lnTo>
                  <a:lnTo>
                    <a:pt x="671762" y="931884"/>
                  </a:lnTo>
                  <a:lnTo>
                    <a:pt x="713892" y="947410"/>
                  </a:lnTo>
                  <a:lnTo>
                    <a:pt x="756538" y="961129"/>
                  </a:lnTo>
                  <a:lnTo>
                    <a:pt x="799637" y="973036"/>
                  </a:lnTo>
                  <a:lnTo>
                    <a:pt x="843130" y="983127"/>
                  </a:lnTo>
                  <a:lnTo>
                    <a:pt x="886952" y="991399"/>
                  </a:lnTo>
                  <a:lnTo>
                    <a:pt x="931045" y="997848"/>
                  </a:lnTo>
                  <a:lnTo>
                    <a:pt x="975344" y="1002469"/>
                  </a:lnTo>
                  <a:lnTo>
                    <a:pt x="1019790" y="1005259"/>
                  </a:lnTo>
                  <a:lnTo>
                    <a:pt x="1064320" y="1006215"/>
                  </a:lnTo>
                  <a:lnTo>
                    <a:pt x="1108873" y="1005332"/>
                  </a:lnTo>
                  <a:lnTo>
                    <a:pt x="1153387" y="1002606"/>
                  </a:lnTo>
                  <a:lnTo>
                    <a:pt x="1197801" y="998034"/>
                  </a:lnTo>
                  <a:lnTo>
                    <a:pt x="1242053" y="991612"/>
                  </a:lnTo>
                  <a:lnTo>
                    <a:pt x="1286082" y="983335"/>
                  </a:lnTo>
                  <a:lnTo>
                    <a:pt x="1329825" y="973201"/>
                  </a:lnTo>
                  <a:lnTo>
                    <a:pt x="1373222" y="961205"/>
                  </a:lnTo>
                  <a:lnTo>
                    <a:pt x="1416210" y="947343"/>
                  </a:lnTo>
                  <a:lnTo>
                    <a:pt x="1458728" y="931612"/>
                  </a:lnTo>
                  <a:lnTo>
                    <a:pt x="1500716" y="914007"/>
                  </a:lnTo>
                  <a:lnTo>
                    <a:pt x="1542109" y="894525"/>
                  </a:lnTo>
                  <a:lnTo>
                    <a:pt x="1582849" y="873162"/>
                  </a:lnTo>
                  <a:lnTo>
                    <a:pt x="1622872" y="849914"/>
                  </a:lnTo>
                  <a:lnTo>
                    <a:pt x="1662117" y="824777"/>
                  </a:lnTo>
                  <a:lnTo>
                    <a:pt x="1700523" y="797748"/>
                  </a:lnTo>
                  <a:lnTo>
                    <a:pt x="1738028" y="768823"/>
                  </a:lnTo>
                  <a:lnTo>
                    <a:pt x="1774571" y="737996"/>
                  </a:lnTo>
                  <a:lnTo>
                    <a:pt x="1419606" y="335533"/>
                  </a:lnTo>
                  <a:lnTo>
                    <a:pt x="1377650" y="368970"/>
                  </a:lnTo>
                  <a:lnTo>
                    <a:pt x="1332794" y="397919"/>
                  </a:lnTo>
                  <a:lnTo>
                    <a:pt x="1285398" y="422211"/>
                  </a:lnTo>
                  <a:lnTo>
                    <a:pt x="1235822" y="441677"/>
                  </a:lnTo>
                  <a:lnTo>
                    <a:pt x="1184426" y="456148"/>
                  </a:lnTo>
                  <a:lnTo>
                    <a:pt x="1131570" y="465454"/>
                  </a:lnTo>
                  <a:lnTo>
                    <a:pt x="1082843" y="469370"/>
                  </a:lnTo>
                  <a:lnTo>
                    <a:pt x="1034805" y="468905"/>
                  </a:lnTo>
                  <a:lnTo>
                    <a:pt x="987667" y="464226"/>
                  </a:lnTo>
                  <a:lnTo>
                    <a:pt x="941641" y="455496"/>
                  </a:lnTo>
                  <a:lnTo>
                    <a:pt x="896937" y="442879"/>
                  </a:lnTo>
                  <a:lnTo>
                    <a:pt x="853769" y="426541"/>
                  </a:lnTo>
                  <a:lnTo>
                    <a:pt x="812346" y="406645"/>
                  </a:lnTo>
                  <a:lnTo>
                    <a:pt x="772880" y="383356"/>
                  </a:lnTo>
                  <a:lnTo>
                    <a:pt x="735584" y="356838"/>
                  </a:lnTo>
                  <a:lnTo>
                    <a:pt x="700667" y="327255"/>
                  </a:lnTo>
                  <a:lnTo>
                    <a:pt x="668341" y="294773"/>
                  </a:lnTo>
                  <a:lnTo>
                    <a:pt x="638819" y="259555"/>
                  </a:lnTo>
                  <a:lnTo>
                    <a:pt x="612311" y="221765"/>
                  </a:lnTo>
                  <a:lnTo>
                    <a:pt x="589028" y="181568"/>
                  </a:lnTo>
                  <a:lnTo>
                    <a:pt x="569183" y="139129"/>
                  </a:lnTo>
                  <a:lnTo>
                    <a:pt x="552986" y="94612"/>
                  </a:lnTo>
                  <a:lnTo>
                    <a:pt x="540649" y="48180"/>
                  </a:lnTo>
                  <a:lnTo>
                    <a:pt x="532384" y="0"/>
                  </a:lnTo>
                  <a:close/>
                </a:path>
              </a:pathLst>
            </a:custGeom>
            <a:solidFill>
              <a:srgbClr val="395B62">
                <a:alpha val="81568"/>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349;p11"/>
            <p:cNvSpPr/>
            <p:nvPr/>
          </p:nvSpPr>
          <p:spPr>
            <a:xfrm>
              <a:off x="4319143" y="2646933"/>
              <a:ext cx="1774825" cy="1006475"/>
            </a:xfrm>
            <a:custGeom>
              <a:avLst/>
              <a:gdLst/>
              <a:ahLst/>
              <a:cxnLst/>
              <a:rect l="l" t="t" r="r" b="b"/>
              <a:pathLst>
                <a:path w="1774825" h="1006475" extrusionOk="0">
                  <a:moveTo>
                    <a:pt x="1774571" y="737996"/>
                  </a:moveTo>
                  <a:lnTo>
                    <a:pt x="1738028" y="768823"/>
                  </a:lnTo>
                  <a:lnTo>
                    <a:pt x="1700523" y="797748"/>
                  </a:lnTo>
                  <a:lnTo>
                    <a:pt x="1662117" y="824777"/>
                  </a:lnTo>
                  <a:lnTo>
                    <a:pt x="1622872" y="849914"/>
                  </a:lnTo>
                  <a:lnTo>
                    <a:pt x="1582849" y="873162"/>
                  </a:lnTo>
                  <a:lnTo>
                    <a:pt x="1542109" y="894525"/>
                  </a:lnTo>
                  <a:lnTo>
                    <a:pt x="1500716" y="914007"/>
                  </a:lnTo>
                  <a:lnTo>
                    <a:pt x="1458728" y="931612"/>
                  </a:lnTo>
                  <a:lnTo>
                    <a:pt x="1416210" y="947343"/>
                  </a:lnTo>
                  <a:lnTo>
                    <a:pt x="1373222" y="961205"/>
                  </a:lnTo>
                  <a:lnTo>
                    <a:pt x="1329825" y="973201"/>
                  </a:lnTo>
                  <a:lnTo>
                    <a:pt x="1286082" y="983335"/>
                  </a:lnTo>
                  <a:lnTo>
                    <a:pt x="1242053" y="991612"/>
                  </a:lnTo>
                  <a:lnTo>
                    <a:pt x="1197801" y="998034"/>
                  </a:lnTo>
                  <a:lnTo>
                    <a:pt x="1153387" y="1002606"/>
                  </a:lnTo>
                  <a:lnTo>
                    <a:pt x="1108873" y="1005332"/>
                  </a:lnTo>
                  <a:lnTo>
                    <a:pt x="1064320" y="1006215"/>
                  </a:lnTo>
                  <a:lnTo>
                    <a:pt x="1019790" y="1005259"/>
                  </a:lnTo>
                  <a:lnTo>
                    <a:pt x="975344" y="1002469"/>
                  </a:lnTo>
                  <a:lnTo>
                    <a:pt x="931045" y="997848"/>
                  </a:lnTo>
                  <a:lnTo>
                    <a:pt x="886952" y="991399"/>
                  </a:lnTo>
                  <a:lnTo>
                    <a:pt x="843130" y="983127"/>
                  </a:lnTo>
                  <a:lnTo>
                    <a:pt x="799637" y="973036"/>
                  </a:lnTo>
                  <a:lnTo>
                    <a:pt x="756538" y="961129"/>
                  </a:lnTo>
                  <a:lnTo>
                    <a:pt x="713892" y="947410"/>
                  </a:lnTo>
                  <a:lnTo>
                    <a:pt x="671762" y="931884"/>
                  </a:lnTo>
                  <a:lnTo>
                    <a:pt x="630208" y="914553"/>
                  </a:lnTo>
                  <a:lnTo>
                    <a:pt x="589294" y="895423"/>
                  </a:lnTo>
                  <a:lnTo>
                    <a:pt x="549080" y="874496"/>
                  </a:lnTo>
                  <a:lnTo>
                    <a:pt x="509628" y="851776"/>
                  </a:lnTo>
                  <a:lnTo>
                    <a:pt x="470999" y="827268"/>
                  </a:lnTo>
                  <a:lnTo>
                    <a:pt x="433255" y="800975"/>
                  </a:lnTo>
                  <a:lnTo>
                    <a:pt x="396458" y="772901"/>
                  </a:lnTo>
                  <a:lnTo>
                    <a:pt x="360669" y="743050"/>
                  </a:lnTo>
                  <a:lnTo>
                    <a:pt x="325951" y="711426"/>
                  </a:lnTo>
                  <a:lnTo>
                    <a:pt x="292363" y="678033"/>
                  </a:lnTo>
                  <a:lnTo>
                    <a:pt x="259969" y="642874"/>
                  </a:lnTo>
                  <a:lnTo>
                    <a:pt x="228013" y="604912"/>
                  </a:lnTo>
                  <a:lnTo>
                    <a:pt x="197933" y="565632"/>
                  </a:lnTo>
                  <a:lnTo>
                    <a:pt x="169761" y="525104"/>
                  </a:lnTo>
                  <a:lnTo>
                    <a:pt x="143529" y="483401"/>
                  </a:lnTo>
                  <a:lnTo>
                    <a:pt x="119269" y="440591"/>
                  </a:lnTo>
                  <a:lnTo>
                    <a:pt x="97012" y="396747"/>
                  </a:lnTo>
                  <a:lnTo>
                    <a:pt x="76791" y="351939"/>
                  </a:lnTo>
                  <a:lnTo>
                    <a:pt x="58638" y="306237"/>
                  </a:lnTo>
                  <a:lnTo>
                    <a:pt x="42584" y="259712"/>
                  </a:lnTo>
                  <a:lnTo>
                    <a:pt x="28661" y="212435"/>
                  </a:lnTo>
                  <a:lnTo>
                    <a:pt x="16901" y="164478"/>
                  </a:lnTo>
                  <a:lnTo>
                    <a:pt x="7337" y="115909"/>
                  </a:lnTo>
                  <a:lnTo>
                    <a:pt x="0" y="66801"/>
                  </a:lnTo>
                  <a:lnTo>
                    <a:pt x="532384" y="0"/>
                  </a:lnTo>
                  <a:lnTo>
                    <a:pt x="540649" y="48180"/>
                  </a:lnTo>
                  <a:lnTo>
                    <a:pt x="552986" y="94612"/>
                  </a:lnTo>
                  <a:lnTo>
                    <a:pt x="569183" y="139129"/>
                  </a:lnTo>
                  <a:lnTo>
                    <a:pt x="589028" y="181568"/>
                  </a:lnTo>
                  <a:lnTo>
                    <a:pt x="612311" y="221765"/>
                  </a:lnTo>
                  <a:lnTo>
                    <a:pt x="638819" y="259555"/>
                  </a:lnTo>
                  <a:lnTo>
                    <a:pt x="668341" y="294773"/>
                  </a:lnTo>
                  <a:lnTo>
                    <a:pt x="700667" y="327255"/>
                  </a:lnTo>
                  <a:lnTo>
                    <a:pt x="735584" y="356838"/>
                  </a:lnTo>
                  <a:lnTo>
                    <a:pt x="772880" y="383356"/>
                  </a:lnTo>
                  <a:lnTo>
                    <a:pt x="812346" y="406645"/>
                  </a:lnTo>
                  <a:lnTo>
                    <a:pt x="853769" y="426541"/>
                  </a:lnTo>
                  <a:lnTo>
                    <a:pt x="896937" y="442879"/>
                  </a:lnTo>
                  <a:lnTo>
                    <a:pt x="941641" y="455496"/>
                  </a:lnTo>
                  <a:lnTo>
                    <a:pt x="987667" y="464226"/>
                  </a:lnTo>
                  <a:lnTo>
                    <a:pt x="1034805" y="468905"/>
                  </a:lnTo>
                  <a:lnTo>
                    <a:pt x="1082843" y="469370"/>
                  </a:lnTo>
                  <a:lnTo>
                    <a:pt x="1131570" y="465454"/>
                  </a:lnTo>
                  <a:lnTo>
                    <a:pt x="1184426" y="456148"/>
                  </a:lnTo>
                  <a:lnTo>
                    <a:pt x="1235822" y="441677"/>
                  </a:lnTo>
                  <a:lnTo>
                    <a:pt x="1285398" y="422211"/>
                  </a:lnTo>
                  <a:lnTo>
                    <a:pt x="1332794" y="397919"/>
                  </a:lnTo>
                  <a:lnTo>
                    <a:pt x="1377650" y="368970"/>
                  </a:lnTo>
                  <a:lnTo>
                    <a:pt x="1419606" y="335533"/>
                  </a:lnTo>
                  <a:lnTo>
                    <a:pt x="1774571" y="737996"/>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350;p11"/>
            <p:cNvSpPr/>
            <p:nvPr/>
          </p:nvSpPr>
          <p:spPr>
            <a:xfrm>
              <a:off x="4311055" y="2299461"/>
              <a:ext cx="554990" cy="414655"/>
            </a:xfrm>
            <a:custGeom>
              <a:avLst/>
              <a:gdLst/>
              <a:ahLst/>
              <a:cxnLst/>
              <a:rect l="l" t="t" r="r" b="b"/>
              <a:pathLst>
                <a:path w="554989" h="414655" extrusionOk="0">
                  <a:moveTo>
                    <a:pt x="37171" y="0"/>
                  </a:moveTo>
                  <a:lnTo>
                    <a:pt x="24706" y="50836"/>
                  </a:lnTo>
                  <a:lnTo>
                    <a:pt x="14749" y="102127"/>
                  </a:lnTo>
                  <a:lnTo>
                    <a:pt x="7307" y="153782"/>
                  </a:lnTo>
                  <a:lnTo>
                    <a:pt x="2388" y="205708"/>
                  </a:lnTo>
                  <a:lnTo>
                    <a:pt x="0" y="257812"/>
                  </a:lnTo>
                  <a:lnTo>
                    <a:pt x="148" y="310003"/>
                  </a:lnTo>
                  <a:lnTo>
                    <a:pt x="2842" y="362187"/>
                  </a:lnTo>
                  <a:lnTo>
                    <a:pt x="8088" y="414274"/>
                  </a:lnTo>
                  <a:lnTo>
                    <a:pt x="540472" y="347472"/>
                  </a:lnTo>
                  <a:lnTo>
                    <a:pt x="536519" y="295336"/>
                  </a:lnTo>
                  <a:lnTo>
                    <a:pt x="537614" y="243189"/>
                  </a:lnTo>
                  <a:lnTo>
                    <a:pt x="543758" y="191398"/>
                  </a:lnTo>
                  <a:lnTo>
                    <a:pt x="554950" y="140335"/>
                  </a:lnTo>
                  <a:lnTo>
                    <a:pt x="37171" y="0"/>
                  </a:lnTo>
                  <a:close/>
                </a:path>
              </a:pathLst>
            </a:custGeom>
            <a:solidFill>
              <a:srgbClr val="75BCA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351;p11"/>
            <p:cNvSpPr/>
            <p:nvPr/>
          </p:nvSpPr>
          <p:spPr>
            <a:xfrm>
              <a:off x="4311055" y="2299461"/>
              <a:ext cx="554990" cy="414655"/>
            </a:xfrm>
            <a:custGeom>
              <a:avLst/>
              <a:gdLst/>
              <a:ahLst/>
              <a:cxnLst/>
              <a:rect l="l" t="t" r="r" b="b"/>
              <a:pathLst>
                <a:path w="554989" h="414655" extrusionOk="0">
                  <a:moveTo>
                    <a:pt x="8088" y="414274"/>
                  </a:moveTo>
                  <a:lnTo>
                    <a:pt x="2842" y="362187"/>
                  </a:lnTo>
                  <a:lnTo>
                    <a:pt x="148" y="310003"/>
                  </a:lnTo>
                  <a:lnTo>
                    <a:pt x="0" y="257812"/>
                  </a:lnTo>
                  <a:lnTo>
                    <a:pt x="2388" y="205708"/>
                  </a:lnTo>
                  <a:lnTo>
                    <a:pt x="7307" y="153782"/>
                  </a:lnTo>
                  <a:lnTo>
                    <a:pt x="14749" y="102127"/>
                  </a:lnTo>
                  <a:lnTo>
                    <a:pt x="24706" y="50836"/>
                  </a:lnTo>
                  <a:lnTo>
                    <a:pt x="37171" y="0"/>
                  </a:lnTo>
                  <a:lnTo>
                    <a:pt x="554950" y="140335"/>
                  </a:lnTo>
                  <a:lnTo>
                    <a:pt x="543758" y="191398"/>
                  </a:lnTo>
                  <a:lnTo>
                    <a:pt x="537614" y="243189"/>
                  </a:lnTo>
                  <a:lnTo>
                    <a:pt x="536519" y="295336"/>
                  </a:lnTo>
                  <a:lnTo>
                    <a:pt x="540472" y="347472"/>
                  </a:lnTo>
                  <a:lnTo>
                    <a:pt x="8088" y="414274"/>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352;p11"/>
            <p:cNvSpPr/>
            <p:nvPr/>
          </p:nvSpPr>
          <p:spPr>
            <a:xfrm>
              <a:off x="4348226" y="2026284"/>
              <a:ext cx="576580" cy="414020"/>
            </a:xfrm>
            <a:custGeom>
              <a:avLst/>
              <a:gdLst/>
              <a:ahLst/>
              <a:cxnLst/>
              <a:rect l="l" t="t" r="r" b="b"/>
              <a:pathLst>
                <a:path w="576579" h="414019" extrusionOk="0">
                  <a:moveTo>
                    <a:pt x="116586" y="0"/>
                  </a:moveTo>
                  <a:lnTo>
                    <a:pt x="91933" y="43157"/>
                  </a:lnTo>
                  <a:lnTo>
                    <a:pt x="69313" y="87361"/>
                  </a:lnTo>
                  <a:lnTo>
                    <a:pt x="48767" y="132540"/>
                  </a:lnTo>
                  <a:lnTo>
                    <a:pt x="30338" y="178618"/>
                  </a:lnTo>
                  <a:lnTo>
                    <a:pt x="14068" y="225522"/>
                  </a:lnTo>
                  <a:lnTo>
                    <a:pt x="0" y="273176"/>
                  </a:lnTo>
                  <a:lnTo>
                    <a:pt x="517778" y="413512"/>
                  </a:lnTo>
                  <a:lnTo>
                    <a:pt x="528798" y="377908"/>
                  </a:lnTo>
                  <a:lnTo>
                    <a:pt x="542210" y="343185"/>
                  </a:lnTo>
                  <a:lnTo>
                    <a:pt x="557980" y="309463"/>
                  </a:lnTo>
                  <a:lnTo>
                    <a:pt x="576072" y="276860"/>
                  </a:lnTo>
                  <a:lnTo>
                    <a:pt x="116586" y="0"/>
                  </a:lnTo>
                  <a:close/>
                </a:path>
              </a:pathLst>
            </a:custGeom>
            <a:solidFill>
              <a:srgbClr val="00AFE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353;p11"/>
            <p:cNvSpPr/>
            <p:nvPr/>
          </p:nvSpPr>
          <p:spPr>
            <a:xfrm>
              <a:off x="4348226" y="2026284"/>
              <a:ext cx="576580" cy="414020"/>
            </a:xfrm>
            <a:custGeom>
              <a:avLst/>
              <a:gdLst/>
              <a:ahLst/>
              <a:cxnLst/>
              <a:rect l="l" t="t" r="r" b="b"/>
              <a:pathLst>
                <a:path w="576579" h="414019" extrusionOk="0">
                  <a:moveTo>
                    <a:pt x="0" y="273176"/>
                  </a:moveTo>
                  <a:lnTo>
                    <a:pt x="14068" y="225522"/>
                  </a:lnTo>
                  <a:lnTo>
                    <a:pt x="30338" y="178618"/>
                  </a:lnTo>
                  <a:lnTo>
                    <a:pt x="48767" y="132540"/>
                  </a:lnTo>
                  <a:lnTo>
                    <a:pt x="69313" y="87361"/>
                  </a:lnTo>
                  <a:lnTo>
                    <a:pt x="91933" y="43157"/>
                  </a:lnTo>
                  <a:lnTo>
                    <a:pt x="116586" y="0"/>
                  </a:lnTo>
                  <a:lnTo>
                    <a:pt x="576072" y="276860"/>
                  </a:lnTo>
                  <a:lnTo>
                    <a:pt x="557980" y="309463"/>
                  </a:lnTo>
                  <a:lnTo>
                    <a:pt x="542210" y="343185"/>
                  </a:lnTo>
                  <a:lnTo>
                    <a:pt x="528798" y="377908"/>
                  </a:lnTo>
                  <a:lnTo>
                    <a:pt x="517778" y="413512"/>
                  </a:lnTo>
                  <a:lnTo>
                    <a:pt x="0" y="273176"/>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354;p11"/>
            <p:cNvSpPr/>
            <p:nvPr/>
          </p:nvSpPr>
          <p:spPr>
            <a:xfrm>
              <a:off x="4464812" y="1506981"/>
              <a:ext cx="919480" cy="796290"/>
            </a:xfrm>
            <a:custGeom>
              <a:avLst/>
              <a:gdLst/>
              <a:ahLst/>
              <a:cxnLst/>
              <a:rect l="l" t="t" r="r" b="b"/>
              <a:pathLst>
                <a:path w="919479" h="796289" extrusionOk="0">
                  <a:moveTo>
                    <a:pt x="919099" y="0"/>
                  </a:moveTo>
                  <a:lnTo>
                    <a:pt x="870198" y="1111"/>
                  </a:lnTo>
                  <a:lnTo>
                    <a:pt x="821672" y="4423"/>
                  </a:lnTo>
                  <a:lnTo>
                    <a:pt x="773582" y="9900"/>
                  </a:lnTo>
                  <a:lnTo>
                    <a:pt x="725992" y="17505"/>
                  </a:lnTo>
                  <a:lnTo>
                    <a:pt x="678963" y="27205"/>
                  </a:lnTo>
                  <a:lnTo>
                    <a:pt x="632559" y="38962"/>
                  </a:lnTo>
                  <a:lnTo>
                    <a:pt x="586842" y="52741"/>
                  </a:lnTo>
                  <a:lnTo>
                    <a:pt x="541875" y="68508"/>
                  </a:lnTo>
                  <a:lnTo>
                    <a:pt x="497721" y="86226"/>
                  </a:lnTo>
                  <a:lnTo>
                    <a:pt x="454442" y="105860"/>
                  </a:lnTo>
                  <a:lnTo>
                    <a:pt x="412101" y="127375"/>
                  </a:lnTo>
                  <a:lnTo>
                    <a:pt x="370761" y="150735"/>
                  </a:lnTo>
                  <a:lnTo>
                    <a:pt x="330485" y="175904"/>
                  </a:lnTo>
                  <a:lnTo>
                    <a:pt x="291334" y="202847"/>
                  </a:lnTo>
                  <a:lnTo>
                    <a:pt x="253373" y="231528"/>
                  </a:lnTo>
                  <a:lnTo>
                    <a:pt x="216662" y="261913"/>
                  </a:lnTo>
                  <a:lnTo>
                    <a:pt x="181267" y="293964"/>
                  </a:lnTo>
                  <a:lnTo>
                    <a:pt x="147247" y="327648"/>
                  </a:lnTo>
                  <a:lnTo>
                    <a:pt x="114668" y="362928"/>
                  </a:lnTo>
                  <a:lnTo>
                    <a:pt x="83591" y="399769"/>
                  </a:lnTo>
                  <a:lnTo>
                    <a:pt x="54078" y="438136"/>
                  </a:lnTo>
                  <a:lnTo>
                    <a:pt x="26194" y="477992"/>
                  </a:lnTo>
                  <a:lnTo>
                    <a:pt x="0" y="519302"/>
                  </a:lnTo>
                  <a:lnTo>
                    <a:pt x="459486" y="796163"/>
                  </a:lnTo>
                  <a:lnTo>
                    <a:pt x="487849" y="753820"/>
                  </a:lnTo>
                  <a:lnTo>
                    <a:pt x="519755" y="714738"/>
                  </a:lnTo>
                  <a:lnTo>
                    <a:pt x="554918" y="679080"/>
                  </a:lnTo>
                  <a:lnTo>
                    <a:pt x="593051" y="647008"/>
                  </a:lnTo>
                  <a:lnTo>
                    <a:pt x="633867" y="618685"/>
                  </a:lnTo>
                  <a:lnTo>
                    <a:pt x="677081" y="594273"/>
                  </a:lnTo>
                  <a:lnTo>
                    <a:pt x="722407" y="573935"/>
                  </a:lnTo>
                  <a:lnTo>
                    <a:pt x="769558" y="557834"/>
                  </a:lnTo>
                  <a:lnTo>
                    <a:pt x="818248" y="546131"/>
                  </a:lnTo>
                  <a:lnTo>
                    <a:pt x="868190" y="538991"/>
                  </a:lnTo>
                  <a:lnTo>
                    <a:pt x="919099" y="536575"/>
                  </a:lnTo>
                  <a:lnTo>
                    <a:pt x="919099" y="0"/>
                  </a:lnTo>
                  <a:close/>
                </a:path>
              </a:pathLst>
            </a:custGeom>
            <a:solidFill>
              <a:srgbClr val="006F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355;p11"/>
            <p:cNvSpPr/>
            <p:nvPr/>
          </p:nvSpPr>
          <p:spPr>
            <a:xfrm>
              <a:off x="4464812" y="1506981"/>
              <a:ext cx="919480" cy="796290"/>
            </a:xfrm>
            <a:custGeom>
              <a:avLst/>
              <a:gdLst/>
              <a:ahLst/>
              <a:cxnLst/>
              <a:rect l="l" t="t" r="r" b="b"/>
              <a:pathLst>
                <a:path w="919479" h="796289" extrusionOk="0">
                  <a:moveTo>
                    <a:pt x="0" y="519302"/>
                  </a:moveTo>
                  <a:lnTo>
                    <a:pt x="26194" y="477992"/>
                  </a:lnTo>
                  <a:lnTo>
                    <a:pt x="54078" y="438136"/>
                  </a:lnTo>
                  <a:lnTo>
                    <a:pt x="83591" y="399769"/>
                  </a:lnTo>
                  <a:lnTo>
                    <a:pt x="114668" y="362928"/>
                  </a:lnTo>
                  <a:lnTo>
                    <a:pt x="147247" y="327648"/>
                  </a:lnTo>
                  <a:lnTo>
                    <a:pt x="181267" y="293964"/>
                  </a:lnTo>
                  <a:lnTo>
                    <a:pt x="216662" y="261913"/>
                  </a:lnTo>
                  <a:lnTo>
                    <a:pt x="253373" y="231528"/>
                  </a:lnTo>
                  <a:lnTo>
                    <a:pt x="291334" y="202847"/>
                  </a:lnTo>
                  <a:lnTo>
                    <a:pt x="330485" y="175904"/>
                  </a:lnTo>
                  <a:lnTo>
                    <a:pt x="370761" y="150735"/>
                  </a:lnTo>
                  <a:lnTo>
                    <a:pt x="412101" y="127375"/>
                  </a:lnTo>
                  <a:lnTo>
                    <a:pt x="454442" y="105860"/>
                  </a:lnTo>
                  <a:lnTo>
                    <a:pt x="497721" y="86226"/>
                  </a:lnTo>
                  <a:lnTo>
                    <a:pt x="541875" y="68508"/>
                  </a:lnTo>
                  <a:lnTo>
                    <a:pt x="586842" y="52741"/>
                  </a:lnTo>
                  <a:lnTo>
                    <a:pt x="632559" y="38962"/>
                  </a:lnTo>
                  <a:lnTo>
                    <a:pt x="678963" y="27205"/>
                  </a:lnTo>
                  <a:lnTo>
                    <a:pt x="725992" y="17505"/>
                  </a:lnTo>
                  <a:lnTo>
                    <a:pt x="773582" y="9900"/>
                  </a:lnTo>
                  <a:lnTo>
                    <a:pt x="821672" y="4423"/>
                  </a:lnTo>
                  <a:lnTo>
                    <a:pt x="870198" y="1111"/>
                  </a:lnTo>
                  <a:lnTo>
                    <a:pt x="919099" y="0"/>
                  </a:lnTo>
                  <a:lnTo>
                    <a:pt x="919099" y="536575"/>
                  </a:lnTo>
                  <a:lnTo>
                    <a:pt x="868190" y="538991"/>
                  </a:lnTo>
                  <a:lnTo>
                    <a:pt x="818248" y="546131"/>
                  </a:lnTo>
                  <a:lnTo>
                    <a:pt x="769558" y="557834"/>
                  </a:lnTo>
                  <a:lnTo>
                    <a:pt x="722407" y="573935"/>
                  </a:lnTo>
                  <a:lnTo>
                    <a:pt x="677081" y="594273"/>
                  </a:lnTo>
                  <a:lnTo>
                    <a:pt x="633867" y="618685"/>
                  </a:lnTo>
                  <a:lnTo>
                    <a:pt x="593051" y="647008"/>
                  </a:lnTo>
                  <a:lnTo>
                    <a:pt x="554918" y="679080"/>
                  </a:lnTo>
                  <a:lnTo>
                    <a:pt x="519755" y="714738"/>
                  </a:lnTo>
                  <a:lnTo>
                    <a:pt x="487849" y="753820"/>
                  </a:lnTo>
                  <a:lnTo>
                    <a:pt x="459486" y="796163"/>
                  </a:lnTo>
                  <a:lnTo>
                    <a:pt x="0" y="519302"/>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Imagen 1"/>
          <p:cNvPicPr>
            <a:picLocks noChangeAspect="1"/>
          </p:cNvPicPr>
          <p:nvPr/>
        </p:nvPicPr>
        <p:blipFill>
          <a:blip r:embed="rId4"/>
          <a:stretch>
            <a:fillRect/>
          </a:stretch>
        </p:blipFill>
        <p:spPr>
          <a:xfrm>
            <a:off x="10071382" y="1506374"/>
            <a:ext cx="1619476" cy="1676634"/>
          </a:xfrm>
          <a:prstGeom prst="rect">
            <a:avLst/>
          </a:prstGeom>
        </p:spPr>
      </p:pic>
      <p:grpSp>
        <p:nvGrpSpPr>
          <p:cNvPr id="60" name="Google Shape;372;p11"/>
          <p:cNvGrpSpPr/>
          <p:nvPr/>
        </p:nvGrpSpPr>
        <p:grpSpPr>
          <a:xfrm>
            <a:off x="8303498" y="4071458"/>
            <a:ext cx="1643390" cy="1565012"/>
            <a:chOff x="4291536" y="4395342"/>
            <a:chExt cx="2122599" cy="2122805"/>
          </a:xfrm>
        </p:grpSpPr>
        <p:sp>
          <p:nvSpPr>
            <p:cNvPr id="61" name="Google Shape;373;p11"/>
            <p:cNvSpPr/>
            <p:nvPr/>
          </p:nvSpPr>
          <p:spPr>
            <a:xfrm>
              <a:off x="4740910" y="4395342"/>
              <a:ext cx="1673225" cy="2122805"/>
            </a:xfrm>
            <a:custGeom>
              <a:avLst/>
              <a:gdLst/>
              <a:ahLst/>
              <a:cxnLst/>
              <a:rect l="l" t="t" r="r" b="b"/>
              <a:pathLst>
                <a:path w="1673225" h="2122804" extrusionOk="0">
                  <a:moveTo>
                    <a:pt x="611759" y="0"/>
                  </a:moveTo>
                  <a:lnTo>
                    <a:pt x="611759" y="530605"/>
                  </a:lnTo>
                  <a:lnTo>
                    <a:pt x="658517" y="532668"/>
                  </a:lnTo>
                  <a:lnTo>
                    <a:pt x="704680" y="538800"/>
                  </a:lnTo>
                  <a:lnTo>
                    <a:pt x="749995" y="548920"/>
                  </a:lnTo>
                  <a:lnTo>
                    <a:pt x="794208" y="562946"/>
                  </a:lnTo>
                  <a:lnTo>
                    <a:pt x="837065" y="580795"/>
                  </a:lnTo>
                  <a:lnTo>
                    <a:pt x="878314" y="602385"/>
                  </a:lnTo>
                  <a:lnTo>
                    <a:pt x="917701" y="627633"/>
                  </a:lnTo>
                  <a:lnTo>
                    <a:pt x="955906" y="657243"/>
                  </a:lnTo>
                  <a:lnTo>
                    <a:pt x="990690" y="689595"/>
                  </a:lnTo>
                  <a:lnTo>
                    <a:pt x="1022009" y="724428"/>
                  </a:lnTo>
                  <a:lnTo>
                    <a:pt x="1049818" y="761482"/>
                  </a:lnTo>
                  <a:lnTo>
                    <a:pt x="1074072" y="800494"/>
                  </a:lnTo>
                  <a:lnTo>
                    <a:pt x="1094725" y="841203"/>
                  </a:lnTo>
                  <a:lnTo>
                    <a:pt x="1111734" y="883350"/>
                  </a:lnTo>
                  <a:lnTo>
                    <a:pt x="1125051" y="926672"/>
                  </a:lnTo>
                  <a:lnTo>
                    <a:pt x="1134633" y="970908"/>
                  </a:lnTo>
                  <a:lnTo>
                    <a:pt x="1140435" y="1015798"/>
                  </a:lnTo>
                  <a:lnTo>
                    <a:pt x="1142411" y="1061080"/>
                  </a:lnTo>
                  <a:lnTo>
                    <a:pt x="1140516" y="1106493"/>
                  </a:lnTo>
                  <a:lnTo>
                    <a:pt x="1134705" y="1151776"/>
                  </a:lnTo>
                  <a:lnTo>
                    <a:pt x="1124934" y="1196668"/>
                  </a:lnTo>
                  <a:lnTo>
                    <a:pt x="1111156" y="1240908"/>
                  </a:lnTo>
                  <a:lnTo>
                    <a:pt x="1093327" y="1284235"/>
                  </a:lnTo>
                  <a:lnTo>
                    <a:pt x="1071403" y="1326387"/>
                  </a:lnTo>
                  <a:lnTo>
                    <a:pt x="1045337" y="1367104"/>
                  </a:lnTo>
                  <a:lnTo>
                    <a:pt x="1015727" y="1405318"/>
                  </a:lnTo>
                  <a:lnTo>
                    <a:pt x="983375" y="1440111"/>
                  </a:lnTo>
                  <a:lnTo>
                    <a:pt x="948542" y="1471439"/>
                  </a:lnTo>
                  <a:lnTo>
                    <a:pt x="911489" y="1499255"/>
                  </a:lnTo>
                  <a:lnTo>
                    <a:pt x="872478" y="1523516"/>
                  </a:lnTo>
                  <a:lnTo>
                    <a:pt x="831770" y="1544175"/>
                  </a:lnTo>
                  <a:lnTo>
                    <a:pt x="789625" y="1561188"/>
                  </a:lnTo>
                  <a:lnTo>
                    <a:pt x="746305" y="1574509"/>
                  </a:lnTo>
                  <a:lnTo>
                    <a:pt x="702071" y="1584094"/>
                  </a:lnTo>
                  <a:lnTo>
                    <a:pt x="657185" y="1589898"/>
                  </a:lnTo>
                  <a:lnTo>
                    <a:pt x="611907" y="1591875"/>
                  </a:lnTo>
                  <a:lnTo>
                    <a:pt x="566499" y="1589981"/>
                  </a:lnTo>
                  <a:lnTo>
                    <a:pt x="521222" y="1584170"/>
                  </a:lnTo>
                  <a:lnTo>
                    <a:pt x="476337" y="1574398"/>
                  </a:lnTo>
                  <a:lnTo>
                    <a:pt x="432106" y="1560618"/>
                  </a:lnTo>
                  <a:lnTo>
                    <a:pt x="388789" y="1542787"/>
                  </a:lnTo>
                  <a:lnTo>
                    <a:pt x="346647" y="1520859"/>
                  </a:lnTo>
                  <a:lnTo>
                    <a:pt x="305942" y="1494789"/>
                  </a:lnTo>
                  <a:lnTo>
                    <a:pt x="0" y="1928367"/>
                  </a:lnTo>
                  <a:lnTo>
                    <a:pt x="41923" y="1956468"/>
                  </a:lnTo>
                  <a:lnTo>
                    <a:pt x="84994" y="1982467"/>
                  </a:lnTo>
                  <a:lnTo>
                    <a:pt x="129132" y="2006338"/>
                  </a:lnTo>
                  <a:lnTo>
                    <a:pt x="174259" y="2028057"/>
                  </a:lnTo>
                  <a:lnTo>
                    <a:pt x="220294" y="2047597"/>
                  </a:lnTo>
                  <a:lnTo>
                    <a:pt x="267159" y="2064933"/>
                  </a:lnTo>
                  <a:lnTo>
                    <a:pt x="314773" y="2080040"/>
                  </a:lnTo>
                  <a:lnTo>
                    <a:pt x="363058" y="2092892"/>
                  </a:lnTo>
                  <a:lnTo>
                    <a:pt x="411934" y="2103465"/>
                  </a:lnTo>
                  <a:lnTo>
                    <a:pt x="461321" y="2111732"/>
                  </a:lnTo>
                  <a:lnTo>
                    <a:pt x="511141" y="2117669"/>
                  </a:lnTo>
                  <a:lnTo>
                    <a:pt x="561313" y="2121250"/>
                  </a:lnTo>
                  <a:lnTo>
                    <a:pt x="611759" y="2122449"/>
                  </a:lnTo>
                  <a:lnTo>
                    <a:pt x="660336" y="2121357"/>
                  </a:lnTo>
                  <a:lnTo>
                    <a:pt x="708352" y="2118112"/>
                  </a:lnTo>
                  <a:lnTo>
                    <a:pt x="755762" y="2112761"/>
                  </a:lnTo>
                  <a:lnTo>
                    <a:pt x="802516" y="2105351"/>
                  </a:lnTo>
                  <a:lnTo>
                    <a:pt x="848570" y="2095928"/>
                  </a:lnTo>
                  <a:lnTo>
                    <a:pt x="893875" y="2084540"/>
                  </a:lnTo>
                  <a:lnTo>
                    <a:pt x="938386" y="2071234"/>
                  </a:lnTo>
                  <a:lnTo>
                    <a:pt x="982055" y="2056055"/>
                  </a:lnTo>
                  <a:lnTo>
                    <a:pt x="1024836" y="2039052"/>
                  </a:lnTo>
                  <a:lnTo>
                    <a:pt x="1066681" y="2020270"/>
                  </a:lnTo>
                  <a:lnTo>
                    <a:pt x="1107544" y="1999757"/>
                  </a:lnTo>
                  <a:lnTo>
                    <a:pt x="1147379" y="1977559"/>
                  </a:lnTo>
                  <a:lnTo>
                    <a:pt x="1186137" y="1953723"/>
                  </a:lnTo>
                  <a:lnTo>
                    <a:pt x="1223773" y="1928297"/>
                  </a:lnTo>
                  <a:lnTo>
                    <a:pt x="1260239" y="1901327"/>
                  </a:lnTo>
                  <a:lnTo>
                    <a:pt x="1295490" y="1872859"/>
                  </a:lnTo>
                  <a:lnTo>
                    <a:pt x="1329477" y="1842941"/>
                  </a:lnTo>
                  <a:lnTo>
                    <a:pt x="1362154" y="1811620"/>
                  </a:lnTo>
                  <a:lnTo>
                    <a:pt x="1393474" y="1778941"/>
                  </a:lnTo>
                  <a:lnTo>
                    <a:pt x="1423391" y="1744953"/>
                  </a:lnTo>
                  <a:lnTo>
                    <a:pt x="1451858" y="1709702"/>
                  </a:lnTo>
                  <a:lnTo>
                    <a:pt x="1478827" y="1673234"/>
                  </a:lnTo>
                  <a:lnTo>
                    <a:pt x="1504253" y="1635598"/>
                  </a:lnTo>
                  <a:lnTo>
                    <a:pt x="1528087" y="1596838"/>
                  </a:lnTo>
                  <a:lnTo>
                    <a:pt x="1550284" y="1557003"/>
                  </a:lnTo>
                  <a:lnTo>
                    <a:pt x="1570796" y="1516139"/>
                  </a:lnTo>
                  <a:lnTo>
                    <a:pt x="1589577" y="1474293"/>
                  </a:lnTo>
                  <a:lnTo>
                    <a:pt x="1606580" y="1431512"/>
                  </a:lnTo>
                  <a:lnTo>
                    <a:pt x="1621758" y="1387842"/>
                  </a:lnTo>
                  <a:lnTo>
                    <a:pt x="1635064" y="1343330"/>
                  </a:lnTo>
                  <a:lnTo>
                    <a:pt x="1646451" y="1298024"/>
                  </a:lnTo>
                  <a:lnTo>
                    <a:pt x="1655873" y="1251970"/>
                  </a:lnTo>
                  <a:lnTo>
                    <a:pt x="1663283" y="1205215"/>
                  </a:lnTo>
                  <a:lnTo>
                    <a:pt x="1668634" y="1157806"/>
                  </a:lnTo>
                  <a:lnTo>
                    <a:pt x="1671879" y="1109789"/>
                  </a:lnTo>
                  <a:lnTo>
                    <a:pt x="1672970" y="1061211"/>
                  </a:lnTo>
                  <a:lnTo>
                    <a:pt x="1671879" y="1012634"/>
                  </a:lnTo>
                  <a:lnTo>
                    <a:pt x="1668634" y="964618"/>
                  </a:lnTo>
                  <a:lnTo>
                    <a:pt x="1663283" y="917208"/>
                  </a:lnTo>
                  <a:lnTo>
                    <a:pt x="1655873" y="870454"/>
                  </a:lnTo>
                  <a:lnTo>
                    <a:pt x="1646451" y="824400"/>
                  </a:lnTo>
                  <a:lnTo>
                    <a:pt x="1635064" y="779095"/>
                  </a:lnTo>
                  <a:lnTo>
                    <a:pt x="1621758" y="734584"/>
                  </a:lnTo>
                  <a:lnTo>
                    <a:pt x="1606580" y="690915"/>
                  </a:lnTo>
                  <a:lnTo>
                    <a:pt x="1589577" y="648134"/>
                  </a:lnTo>
                  <a:lnTo>
                    <a:pt x="1570796" y="606289"/>
                  </a:lnTo>
                  <a:lnTo>
                    <a:pt x="1550284" y="565426"/>
                  </a:lnTo>
                  <a:lnTo>
                    <a:pt x="1528087" y="525591"/>
                  </a:lnTo>
                  <a:lnTo>
                    <a:pt x="1504253" y="486833"/>
                  </a:lnTo>
                  <a:lnTo>
                    <a:pt x="1478827" y="449197"/>
                  </a:lnTo>
                  <a:lnTo>
                    <a:pt x="1451858" y="412731"/>
                  </a:lnTo>
                  <a:lnTo>
                    <a:pt x="1423391" y="377480"/>
                  </a:lnTo>
                  <a:lnTo>
                    <a:pt x="1393474" y="343493"/>
                  </a:lnTo>
                  <a:lnTo>
                    <a:pt x="1362154" y="310816"/>
                  </a:lnTo>
                  <a:lnTo>
                    <a:pt x="1329477" y="279496"/>
                  </a:lnTo>
                  <a:lnTo>
                    <a:pt x="1295490" y="249579"/>
                  </a:lnTo>
                  <a:lnTo>
                    <a:pt x="1260239" y="221112"/>
                  </a:lnTo>
                  <a:lnTo>
                    <a:pt x="1223773" y="194143"/>
                  </a:lnTo>
                  <a:lnTo>
                    <a:pt x="1186137" y="168717"/>
                  </a:lnTo>
                  <a:lnTo>
                    <a:pt x="1147379" y="144883"/>
                  </a:lnTo>
                  <a:lnTo>
                    <a:pt x="1107544" y="122686"/>
                  </a:lnTo>
                  <a:lnTo>
                    <a:pt x="1066681" y="102174"/>
                  </a:lnTo>
                  <a:lnTo>
                    <a:pt x="1024836" y="83393"/>
                  </a:lnTo>
                  <a:lnTo>
                    <a:pt x="982055" y="66390"/>
                  </a:lnTo>
                  <a:lnTo>
                    <a:pt x="938386" y="51212"/>
                  </a:lnTo>
                  <a:lnTo>
                    <a:pt x="893875" y="37906"/>
                  </a:lnTo>
                  <a:lnTo>
                    <a:pt x="848570" y="26519"/>
                  </a:lnTo>
                  <a:lnTo>
                    <a:pt x="802516" y="17097"/>
                  </a:lnTo>
                  <a:lnTo>
                    <a:pt x="755762" y="9687"/>
                  </a:lnTo>
                  <a:lnTo>
                    <a:pt x="708352" y="4336"/>
                  </a:lnTo>
                  <a:lnTo>
                    <a:pt x="660336" y="1091"/>
                  </a:lnTo>
                  <a:lnTo>
                    <a:pt x="611759" y="0"/>
                  </a:lnTo>
                  <a:close/>
                </a:path>
              </a:pathLst>
            </a:custGeom>
            <a:solidFill>
              <a:srgbClr val="24384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374;p11"/>
            <p:cNvSpPr/>
            <p:nvPr/>
          </p:nvSpPr>
          <p:spPr>
            <a:xfrm>
              <a:off x="4296537" y="5508751"/>
              <a:ext cx="750570" cy="815340"/>
            </a:xfrm>
            <a:custGeom>
              <a:avLst/>
              <a:gdLst/>
              <a:ahLst/>
              <a:cxnLst/>
              <a:rect l="l" t="t" r="r" b="b"/>
              <a:pathLst>
                <a:path w="750570" h="815339" extrusionOk="0">
                  <a:moveTo>
                    <a:pt x="528065" y="0"/>
                  </a:moveTo>
                  <a:lnTo>
                    <a:pt x="0" y="52197"/>
                  </a:lnTo>
                  <a:lnTo>
                    <a:pt x="6272" y="103041"/>
                  </a:lnTo>
                  <a:lnTo>
                    <a:pt x="14942" y="153287"/>
                  </a:lnTo>
                  <a:lnTo>
                    <a:pt x="25966" y="202858"/>
                  </a:lnTo>
                  <a:lnTo>
                    <a:pt x="39302" y="251682"/>
                  </a:lnTo>
                  <a:lnTo>
                    <a:pt x="54905" y="299682"/>
                  </a:lnTo>
                  <a:lnTo>
                    <a:pt x="72733" y="346786"/>
                  </a:lnTo>
                  <a:lnTo>
                    <a:pt x="92741" y="392918"/>
                  </a:lnTo>
                  <a:lnTo>
                    <a:pt x="114888" y="438004"/>
                  </a:lnTo>
                  <a:lnTo>
                    <a:pt x="139128" y="481969"/>
                  </a:lnTo>
                  <a:lnTo>
                    <a:pt x="165419" y="524740"/>
                  </a:lnTo>
                  <a:lnTo>
                    <a:pt x="193718" y="566241"/>
                  </a:lnTo>
                  <a:lnTo>
                    <a:pt x="223980" y="606399"/>
                  </a:lnTo>
                  <a:lnTo>
                    <a:pt x="256164" y="645139"/>
                  </a:lnTo>
                  <a:lnTo>
                    <a:pt x="290224" y="682386"/>
                  </a:lnTo>
                  <a:lnTo>
                    <a:pt x="326119" y="718065"/>
                  </a:lnTo>
                  <a:lnTo>
                    <a:pt x="363804" y="752104"/>
                  </a:lnTo>
                  <a:lnTo>
                    <a:pt x="403236" y="784426"/>
                  </a:lnTo>
                  <a:lnTo>
                    <a:pt x="444373" y="814959"/>
                  </a:lnTo>
                  <a:lnTo>
                    <a:pt x="750315" y="381381"/>
                  </a:lnTo>
                  <a:lnTo>
                    <a:pt x="710015" y="349953"/>
                  </a:lnTo>
                  <a:lnTo>
                    <a:pt x="673215" y="315095"/>
                  </a:lnTo>
                  <a:lnTo>
                    <a:pt x="640089" y="277102"/>
                  </a:lnTo>
                  <a:lnTo>
                    <a:pt x="610807" y="236273"/>
                  </a:lnTo>
                  <a:lnTo>
                    <a:pt x="585541" y="192906"/>
                  </a:lnTo>
                  <a:lnTo>
                    <a:pt x="564463" y="147297"/>
                  </a:lnTo>
                  <a:lnTo>
                    <a:pt x="547743" y="99745"/>
                  </a:lnTo>
                  <a:lnTo>
                    <a:pt x="535553" y="50546"/>
                  </a:lnTo>
                  <a:lnTo>
                    <a:pt x="528065" y="0"/>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375;p11"/>
            <p:cNvSpPr/>
            <p:nvPr/>
          </p:nvSpPr>
          <p:spPr>
            <a:xfrm>
              <a:off x="4296537" y="5508751"/>
              <a:ext cx="750570" cy="815340"/>
            </a:xfrm>
            <a:custGeom>
              <a:avLst/>
              <a:gdLst/>
              <a:ahLst/>
              <a:cxnLst/>
              <a:rect l="l" t="t" r="r" b="b"/>
              <a:pathLst>
                <a:path w="750570" h="815339" extrusionOk="0">
                  <a:moveTo>
                    <a:pt x="444373" y="814959"/>
                  </a:moveTo>
                  <a:lnTo>
                    <a:pt x="403236" y="784426"/>
                  </a:lnTo>
                  <a:lnTo>
                    <a:pt x="363804" y="752104"/>
                  </a:lnTo>
                  <a:lnTo>
                    <a:pt x="326119" y="718065"/>
                  </a:lnTo>
                  <a:lnTo>
                    <a:pt x="290224" y="682386"/>
                  </a:lnTo>
                  <a:lnTo>
                    <a:pt x="256164" y="645139"/>
                  </a:lnTo>
                  <a:lnTo>
                    <a:pt x="223980" y="606399"/>
                  </a:lnTo>
                  <a:lnTo>
                    <a:pt x="193718" y="566241"/>
                  </a:lnTo>
                  <a:lnTo>
                    <a:pt x="165419" y="524740"/>
                  </a:lnTo>
                  <a:lnTo>
                    <a:pt x="139128" y="481969"/>
                  </a:lnTo>
                  <a:lnTo>
                    <a:pt x="114888" y="438004"/>
                  </a:lnTo>
                  <a:lnTo>
                    <a:pt x="92741" y="392918"/>
                  </a:lnTo>
                  <a:lnTo>
                    <a:pt x="72733" y="346786"/>
                  </a:lnTo>
                  <a:lnTo>
                    <a:pt x="54905" y="299682"/>
                  </a:lnTo>
                  <a:lnTo>
                    <a:pt x="39302" y="251682"/>
                  </a:lnTo>
                  <a:lnTo>
                    <a:pt x="25966" y="202858"/>
                  </a:lnTo>
                  <a:lnTo>
                    <a:pt x="14942" y="153287"/>
                  </a:lnTo>
                  <a:lnTo>
                    <a:pt x="6272" y="103041"/>
                  </a:lnTo>
                  <a:lnTo>
                    <a:pt x="0" y="52197"/>
                  </a:lnTo>
                  <a:lnTo>
                    <a:pt x="528065" y="0"/>
                  </a:lnTo>
                  <a:lnTo>
                    <a:pt x="535553" y="50546"/>
                  </a:lnTo>
                  <a:lnTo>
                    <a:pt x="547743" y="99745"/>
                  </a:lnTo>
                  <a:lnTo>
                    <a:pt x="564463" y="147297"/>
                  </a:lnTo>
                  <a:lnTo>
                    <a:pt x="585541" y="192906"/>
                  </a:lnTo>
                  <a:lnTo>
                    <a:pt x="610807" y="236273"/>
                  </a:lnTo>
                  <a:lnTo>
                    <a:pt x="640089" y="277102"/>
                  </a:lnTo>
                  <a:lnTo>
                    <a:pt x="673215" y="315095"/>
                  </a:lnTo>
                  <a:lnTo>
                    <a:pt x="710015" y="349953"/>
                  </a:lnTo>
                  <a:lnTo>
                    <a:pt x="750315" y="381381"/>
                  </a:lnTo>
                  <a:lnTo>
                    <a:pt x="444373" y="814959"/>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376;p11"/>
            <p:cNvSpPr/>
            <p:nvPr/>
          </p:nvSpPr>
          <p:spPr>
            <a:xfrm>
              <a:off x="4291536" y="5438139"/>
              <a:ext cx="533400" cy="123189"/>
            </a:xfrm>
            <a:custGeom>
              <a:avLst/>
              <a:gdLst/>
              <a:ahLst/>
              <a:cxnLst/>
              <a:rect l="l" t="t" r="r" b="b"/>
              <a:pathLst>
                <a:path w="533400" h="123189" extrusionOk="0">
                  <a:moveTo>
                    <a:pt x="47" y="0"/>
                  </a:moveTo>
                  <a:lnTo>
                    <a:pt x="0" y="30761"/>
                  </a:lnTo>
                  <a:lnTo>
                    <a:pt x="809" y="61499"/>
                  </a:lnTo>
                  <a:lnTo>
                    <a:pt x="2476" y="92190"/>
                  </a:lnTo>
                  <a:lnTo>
                    <a:pt x="5000" y="122809"/>
                  </a:lnTo>
                  <a:lnTo>
                    <a:pt x="533066" y="70612"/>
                  </a:lnTo>
                  <a:lnTo>
                    <a:pt x="531778" y="55274"/>
                  </a:lnTo>
                  <a:lnTo>
                    <a:pt x="530955" y="39925"/>
                  </a:lnTo>
                  <a:lnTo>
                    <a:pt x="530584" y="24552"/>
                  </a:lnTo>
                  <a:lnTo>
                    <a:pt x="530653" y="9144"/>
                  </a:lnTo>
                  <a:lnTo>
                    <a:pt x="47" y="0"/>
                  </a:lnTo>
                  <a:close/>
                </a:path>
              </a:pathLst>
            </a:custGeom>
            <a:solidFill>
              <a:srgbClr val="D9D9D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377;p11"/>
            <p:cNvSpPr/>
            <p:nvPr/>
          </p:nvSpPr>
          <p:spPr>
            <a:xfrm>
              <a:off x="4291536" y="5438139"/>
              <a:ext cx="533400" cy="123189"/>
            </a:xfrm>
            <a:custGeom>
              <a:avLst/>
              <a:gdLst/>
              <a:ahLst/>
              <a:cxnLst/>
              <a:rect l="l" t="t" r="r" b="b"/>
              <a:pathLst>
                <a:path w="533400" h="123189" extrusionOk="0">
                  <a:moveTo>
                    <a:pt x="5000" y="122809"/>
                  </a:moveTo>
                  <a:lnTo>
                    <a:pt x="2476" y="92190"/>
                  </a:lnTo>
                  <a:lnTo>
                    <a:pt x="809" y="61499"/>
                  </a:lnTo>
                  <a:lnTo>
                    <a:pt x="0" y="30761"/>
                  </a:lnTo>
                  <a:lnTo>
                    <a:pt x="47" y="0"/>
                  </a:lnTo>
                  <a:lnTo>
                    <a:pt x="530653" y="9144"/>
                  </a:lnTo>
                  <a:lnTo>
                    <a:pt x="530584" y="24552"/>
                  </a:lnTo>
                  <a:lnTo>
                    <a:pt x="530955" y="39925"/>
                  </a:lnTo>
                  <a:lnTo>
                    <a:pt x="531778" y="55274"/>
                  </a:lnTo>
                  <a:lnTo>
                    <a:pt x="533066" y="70612"/>
                  </a:lnTo>
                  <a:lnTo>
                    <a:pt x="5000" y="122809"/>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378;p11"/>
            <p:cNvSpPr/>
            <p:nvPr/>
          </p:nvSpPr>
          <p:spPr>
            <a:xfrm>
              <a:off x="4291584" y="4395342"/>
              <a:ext cx="1061085" cy="1052195"/>
            </a:xfrm>
            <a:custGeom>
              <a:avLst/>
              <a:gdLst/>
              <a:ahLst/>
              <a:cxnLst/>
              <a:rect l="l" t="t" r="r" b="b"/>
              <a:pathLst>
                <a:path w="1061085" h="1052195" extrusionOk="0">
                  <a:moveTo>
                    <a:pt x="1061085" y="0"/>
                  </a:moveTo>
                  <a:lnTo>
                    <a:pt x="1013100" y="1066"/>
                  </a:lnTo>
                  <a:lnTo>
                    <a:pt x="965656" y="4235"/>
                  </a:lnTo>
                  <a:lnTo>
                    <a:pt x="918796" y="9463"/>
                  </a:lnTo>
                  <a:lnTo>
                    <a:pt x="872568" y="16703"/>
                  </a:lnTo>
                  <a:lnTo>
                    <a:pt x="827016" y="25912"/>
                  </a:lnTo>
                  <a:lnTo>
                    <a:pt x="782187" y="37045"/>
                  </a:lnTo>
                  <a:lnTo>
                    <a:pt x="738126" y="50056"/>
                  </a:lnTo>
                  <a:lnTo>
                    <a:pt x="694879" y="64900"/>
                  </a:lnTo>
                  <a:lnTo>
                    <a:pt x="652492" y="81533"/>
                  </a:lnTo>
                  <a:lnTo>
                    <a:pt x="611010" y="99911"/>
                  </a:lnTo>
                  <a:lnTo>
                    <a:pt x="570479" y="119987"/>
                  </a:lnTo>
                  <a:lnTo>
                    <a:pt x="530944" y="141717"/>
                  </a:lnTo>
                  <a:lnTo>
                    <a:pt x="492452" y="165057"/>
                  </a:lnTo>
                  <a:lnTo>
                    <a:pt x="455049" y="189961"/>
                  </a:lnTo>
                  <a:lnTo>
                    <a:pt x="418779" y="216385"/>
                  </a:lnTo>
                  <a:lnTo>
                    <a:pt x="383688" y="244283"/>
                  </a:lnTo>
                  <a:lnTo>
                    <a:pt x="349824" y="273611"/>
                  </a:lnTo>
                  <a:lnTo>
                    <a:pt x="317230" y="304323"/>
                  </a:lnTo>
                  <a:lnTo>
                    <a:pt x="285952" y="336376"/>
                  </a:lnTo>
                  <a:lnTo>
                    <a:pt x="256038" y="369724"/>
                  </a:lnTo>
                  <a:lnTo>
                    <a:pt x="227531" y="404322"/>
                  </a:lnTo>
                  <a:lnTo>
                    <a:pt x="200479" y="440125"/>
                  </a:lnTo>
                  <a:lnTo>
                    <a:pt x="174926" y="477089"/>
                  </a:lnTo>
                  <a:lnTo>
                    <a:pt x="150918" y="515168"/>
                  </a:lnTo>
                  <a:lnTo>
                    <a:pt x="128501" y="554318"/>
                  </a:lnTo>
                  <a:lnTo>
                    <a:pt x="107721" y="594494"/>
                  </a:lnTo>
                  <a:lnTo>
                    <a:pt x="88624" y="635650"/>
                  </a:lnTo>
                  <a:lnTo>
                    <a:pt x="71254" y="677743"/>
                  </a:lnTo>
                  <a:lnTo>
                    <a:pt x="55659" y="720727"/>
                  </a:lnTo>
                  <a:lnTo>
                    <a:pt x="41883" y="764557"/>
                  </a:lnTo>
                  <a:lnTo>
                    <a:pt x="29973" y="809189"/>
                  </a:lnTo>
                  <a:lnTo>
                    <a:pt x="19973" y="854577"/>
                  </a:lnTo>
                  <a:lnTo>
                    <a:pt x="11930" y="900676"/>
                  </a:lnTo>
                  <a:lnTo>
                    <a:pt x="5890" y="947443"/>
                  </a:lnTo>
                  <a:lnTo>
                    <a:pt x="1898" y="994831"/>
                  </a:lnTo>
                  <a:lnTo>
                    <a:pt x="0" y="1042796"/>
                  </a:lnTo>
                  <a:lnTo>
                    <a:pt x="530605" y="1051940"/>
                  </a:lnTo>
                  <a:lnTo>
                    <a:pt x="533541" y="1004283"/>
                  </a:lnTo>
                  <a:lnTo>
                    <a:pt x="540573" y="957866"/>
                  </a:lnTo>
                  <a:lnTo>
                    <a:pt x="551521" y="912870"/>
                  </a:lnTo>
                  <a:lnTo>
                    <a:pt x="566199" y="869473"/>
                  </a:lnTo>
                  <a:lnTo>
                    <a:pt x="584427" y="827856"/>
                  </a:lnTo>
                  <a:lnTo>
                    <a:pt x="606020" y="788199"/>
                  </a:lnTo>
                  <a:lnTo>
                    <a:pt x="630796" y="750681"/>
                  </a:lnTo>
                  <a:lnTo>
                    <a:pt x="658572" y="715483"/>
                  </a:lnTo>
                  <a:lnTo>
                    <a:pt x="689165" y="682783"/>
                  </a:lnTo>
                  <a:lnTo>
                    <a:pt x="722392" y="652762"/>
                  </a:lnTo>
                  <a:lnTo>
                    <a:pt x="758070" y="625600"/>
                  </a:lnTo>
                  <a:lnTo>
                    <a:pt x="796017" y="601476"/>
                  </a:lnTo>
                  <a:lnTo>
                    <a:pt x="836048" y="580570"/>
                  </a:lnTo>
                  <a:lnTo>
                    <a:pt x="877983" y="563062"/>
                  </a:lnTo>
                  <a:lnTo>
                    <a:pt x="921636" y="549132"/>
                  </a:lnTo>
                  <a:lnTo>
                    <a:pt x="966826" y="538959"/>
                  </a:lnTo>
                  <a:lnTo>
                    <a:pt x="1013370" y="532724"/>
                  </a:lnTo>
                  <a:lnTo>
                    <a:pt x="1061085" y="530605"/>
                  </a:lnTo>
                  <a:lnTo>
                    <a:pt x="1061085"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379;p11"/>
            <p:cNvSpPr/>
            <p:nvPr/>
          </p:nvSpPr>
          <p:spPr>
            <a:xfrm>
              <a:off x="4291584" y="4395342"/>
              <a:ext cx="1061085" cy="1052195"/>
            </a:xfrm>
            <a:custGeom>
              <a:avLst/>
              <a:gdLst/>
              <a:ahLst/>
              <a:cxnLst/>
              <a:rect l="l" t="t" r="r" b="b"/>
              <a:pathLst>
                <a:path w="1061085" h="1052195" extrusionOk="0">
                  <a:moveTo>
                    <a:pt x="0" y="1042796"/>
                  </a:moveTo>
                  <a:lnTo>
                    <a:pt x="1898" y="994831"/>
                  </a:lnTo>
                  <a:lnTo>
                    <a:pt x="5890" y="947443"/>
                  </a:lnTo>
                  <a:lnTo>
                    <a:pt x="11930" y="900676"/>
                  </a:lnTo>
                  <a:lnTo>
                    <a:pt x="19973" y="854577"/>
                  </a:lnTo>
                  <a:lnTo>
                    <a:pt x="29973" y="809189"/>
                  </a:lnTo>
                  <a:lnTo>
                    <a:pt x="41883" y="764557"/>
                  </a:lnTo>
                  <a:lnTo>
                    <a:pt x="55659" y="720727"/>
                  </a:lnTo>
                  <a:lnTo>
                    <a:pt x="71254" y="677743"/>
                  </a:lnTo>
                  <a:lnTo>
                    <a:pt x="88624" y="635650"/>
                  </a:lnTo>
                  <a:lnTo>
                    <a:pt x="107721" y="594494"/>
                  </a:lnTo>
                  <a:lnTo>
                    <a:pt x="128501" y="554318"/>
                  </a:lnTo>
                  <a:lnTo>
                    <a:pt x="150918" y="515168"/>
                  </a:lnTo>
                  <a:lnTo>
                    <a:pt x="174926" y="477089"/>
                  </a:lnTo>
                  <a:lnTo>
                    <a:pt x="200479" y="440125"/>
                  </a:lnTo>
                  <a:lnTo>
                    <a:pt x="227531" y="404322"/>
                  </a:lnTo>
                  <a:lnTo>
                    <a:pt x="256038" y="369724"/>
                  </a:lnTo>
                  <a:lnTo>
                    <a:pt x="285952" y="336376"/>
                  </a:lnTo>
                  <a:lnTo>
                    <a:pt x="317230" y="304323"/>
                  </a:lnTo>
                  <a:lnTo>
                    <a:pt x="349824" y="273611"/>
                  </a:lnTo>
                  <a:lnTo>
                    <a:pt x="383688" y="244283"/>
                  </a:lnTo>
                  <a:lnTo>
                    <a:pt x="418779" y="216385"/>
                  </a:lnTo>
                  <a:lnTo>
                    <a:pt x="455049" y="189961"/>
                  </a:lnTo>
                  <a:lnTo>
                    <a:pt x="492452" y="165057"/>
                  </a:lnTo>
                  <a:lnTo>
                    <a:pt x="530944" y="141717"/>
                  </a:lnTo>
                  <a:lnTo>
                    <a:pt x="570479" y="119987"/>
                  </a:lnTo>
                  <a:lnTo>
                    <a:pt x="611010" y="99911"/>
                  </a:lnTo>
                  <a:lnTo>
                    <a:pt x="652492" y="81533"/>
                  </a:lnTo>
                  <a:lnTo>
                    <a:pt x="694879" y="64900"/>
                  </a:lnTo>
                  <a:lnTo>
                    <a:pt x="738126" y="50056"/>
                  </a:lnTo>
                  <a:lnTo>
                    <a:pt x="782187" y="37045"/>
                  </a:lnTo>
                  <a:lnTo>
                    <a:pt x="827016" y="25912"/>
                  </a:lnTo>
                  <a:lnTo>
                    <a:pt x="872568" y="16703"/>
                  </a:lnTo>
                  <a:lnTo>
                    <a:pt x="918796" y="9463"/>
                  </a:lnTo>
                  <a:lnTo>
                    <a:pt x="965656" y="4235"/>
                  </a:lnTo>
                  <a:lnTo>
                    <a:pt x="1013100" y="1066"/>
                  </a:lnTo>
                  <a:lnTo>
                    <a:pt x="1061085" y="0"/>
                  </a:lnTo>
                  <a:lnTo>
                    <a:pt x="1061085" y="530605"/>
                  </a:lnTo>
                  <a:lnTo>
                    <a:pt x="1013370" y="532724"/>
                  </a:lnTo>
                  <a:lnTo>
                    <a:pt x="966826" y="538959"/>
                  </a:lnTo>
                  <a:lnTo>
                    <a:pt x="921636" y="549132"/>
                  </a:lnTo>
                  <a:lnTo>
                    <a:pt x="877983" y="563062"/>
                  </a:lnTo>
                  <a:lnTo>
                    <a:pt x="836048" y="580570"/>
                  </a:lnTo>
                  <a:lnTo>
                    <a:pt x="796017" y="601476"/>
                  </a:lnTo>
                  <a:lnTo>
                    <a:pt x="758070" y="625600"/>
                  </a:lnTo>
                  <a:lnTo>
                    <a:pt x="722392" y="652762"/>
                  </a:lnTo>
                  <a:lnTo>
                    <a:pt x="689165" y="682783"/>
                  </a:lnTo>
                  <a:lnTo>
                    <a:pt x="658572" y="715483"/>
                  </a:lnTo>
                  <a:lnTo>
                    <a:pt x="630796" y="750681"/>
                  </a:lnTo>
                  <a:lnTo>
                    <a:pt x="606020" y="788199"/>
                  </a:lnTo>
                  <a:lnTo>
                    <a:pt x="584427" y="827856"/>
                  </a:lnTo>
                  <a:lnTo>
                    <a:pt x="566199" y="869473"/>
                  </a:lnTo>
                  <a:lnTo>
                    <a:pt x="551521" y="912870"/>
                  </a:lnTo>
                  <a:lnTo>
                    <a:pt x="540573" y="957866"/>
                  </a:lnTo>
                  <a:lnTo>
                    <a:pt x="533541" y="1004283"/>
                  </a:lnTo>
                  <a:lnTo>
                    <a:pt x="530605" y="1051940"/>
                  </a:lnTo>
                  <a:lnTo>
                    <a:pt x="0" y="1042796"/>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 name="Google Shape;394;p11"/>
          <p:cNvSpPr txBox="1"/>
          <p:nvPr/>
        </p:nvSpPr>
        <p:spPr>
          <a:xfrm>
            <a:off x="8706011" y="2170282"/>
            <a:ext cx="810068" cy="244288"/>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500" b="1" dirty="0">
                <a:solidFill>
                  <a:srgbClr val="28A0C9"/>
                </a:solidFill>
                <a:latin typeface="Calibri"/>
                <a:ea typeface="Calibri"/>
                <a:cs typeface="Calibri"/>
                <a:sym typeface="Calibri"/>
              </a:rPr>
              <a:t>802 TCF</a:t>
            </a:r>
            <a:endParaRPr sz="1500" dirty="0">
              <a:solidFill>
                <a:schemeClr val="dk1"/>
              </a:solidFill>
              <a:latin typeface="Calibri"/>
              <a:ea typeface="Calibri"/>
              <a:cs typeface="Calibri"/>
              <a:sym typeface="Calibri"/>
            </a:endParaRPr>
          </a:p>
        </p:txBody>
      </p:sp>
      <p:sp>
        <p:nvSpPr>
          <p:cNvPr id="3" name="Rectángulo 2"/>
          <p:cNvSpPr/>
          <p:nvPr/>
        </p:nvSpPr>
        <p:spPr>
          <a:xfrm>
            <a:off x="8637399" y="4697001"/>
            <a:ext cx="939360" cy="307777"/>
          </a:xfrm>
          <a:prstGeom prst="rect">
            <a:avLst/>
          </a:prstGeom>
        </p:spPr>
        <p:txBody>
          <a:bodyPr wrap="none">
            <a:spAutoFit/>
          </a:bodyPr>
          <a:lstStyle/>
          <a:p>
            <a:pPr marL="113029" marR="5080" lvl="0" indent="-100965"/>
            <a:r>
              <a:rPr lang="en-US" b="1" dirty="0">
                <a:solidFill>
                  <a:srgbClr val="28A0C9"/>
                </a:solidFill>
                <a:latin typeface="Calibri"/>
                <a:ea typeface="Calibri"/>
                <a:cs typeface="Calibri"/>
                <a:sym typeface="Calibri"/>
              </a:rPr>
              <a:t>27 </a:t>
            </a:r>
            <a:r>
              <a:rPr lang="en-US" b="1" dirty="0" err="1" smtClean="0">
                <a:solidFill>
                  <a:srgbClr val="28A0C9"/>
                </a:solidFill>
                <a:latin typeface="Calibri"/>
                <a:ea typeface="Calibri"/>
                <a:cs typeface="Calibri"/>
                <a:sym typeface="Calibri"/>
              </a:rPr>
              <a:t>Bn</a:t>
            </a:r>
            <a:r>
              <a:rPr lang="en-US" b="1" dirty="0" smtClean="0">
                <a:solidFill>
                  <a:srgbClr val="28A0C9"/>
                </a:solidFill>
                <a:latin typeface="Calibri"/>
                <a:ea typeface="Calibri"/>
                <a:cs typeface="Calibri"/>
                <a:sym typeface="Calibri"/>
              </a:rPr>
              <a:t> BBL</a:t>
            </a:r>
            <a:endParaRPr lang="en-US" dirty="0">
              <a:solidFill>
                <a:schemeClr val="dk1"/>
              </a:solidFill>
              <a:latin typeface="Calibri"/>
              <a:ea typeface="Calibri"/>
              <a:cs typeface="Calibri"/>
              <a:sym typeface="Calibri"/>
            </a:endParaRPr>
          </a:p>
        </p:txBody>
      </p:sp>
      <p:pic>
        <p:nvPicPr>
          <p:cNvPr id="4" name="Imagen 3"/>
          <p:cNvPicPr>
            <a:picLocks noChangeAspect="1"/>
          </p:cNvPicPr>
          <p:nvPr/>
        </p:nvPicPr>
        <p:blipFill>
          <a:blip r:embed="rId5"/>
          <a:stretch>
            <a:fillRect/>
          </a:stretch>
        </p:blipFill>
        <p:spPr>
          <a:xfrm>
            <a:off x="9987269" y="3966686"/>
            <a:ext cx="1733792" cy="1581371"/>
          </a:xfrm>
          <a:prstGeom prst="rect">
            <a:avLst/>
          </a:prstGeom>
        </p:spPr>
      </p:pic>
      <p:pic>
        <p:nvPicPr>
          <p:cNvPr id="14" name="Imagen 13">
            <a:extLst>
              <a:ext uri="{FF2B5EF4-FFF2-40B4-BE49-F238E27FC236}">
                <a16:creationId xmlns:a16="http://schemas.microsoft.com/office/drawing/2014/main" xmlns="" id="{E471B448-CE45-4933-95DE-29257BFBA242}"/>
              </a:ext>
            </a:extLst>
          </p:cNvPr>
          <p:cNvPicPr>
            <a:picLocks noChangeAspect="1"/>
          </p:cNvPicPr>
          <p:nvPr/>
        </p:nvPicPr>
        <p:blipFill>
          <a:blip r:embed="rId6"/>
          <a:stretch>
            <a:fillRect/>
          </a:stretch>
        </p:blipFill>
        <p:spPr>
          <a:xfrm>
            <a:off x="75167" y="3578517"/>
            <a:ext cx="2686050" cy="2705100"/>
          </a:xfrm>
          <a:prstGeom prst="rect">
            <a:avLst/>
          </a:prstGeom>
        </p:spPr>
      </p:pic>
      <p:pic>
        <p:nvPicPr>
          <p:cNvPr id="16" name="Imagen 15">
            <a:extLst>
              <a:ext uri="{FF2B5EF4-FFF2-40B4-BE49-F238E27FC236}">
                <a16:creationId xmlns:a16="http://schemas.microsoft.com/office/drawing/2014/main" xmlns="" id="{A4726301-B44B-4288-A982-E71DA3AD6275}"/>
              </a:ext>
            </a:extLst>
          </p:cNvPr>
          <p:cNvPicPr>
            <a:picLocks noChangeAspect="1"/>
          </p:cNvPicPr>
          <p:nvPr/>
        </p:nvPicPr>
        <p:blipFill>
          <a:blip r:embed="rId7"/>
          <a:stretch>
            <a:fillRect/>
          </a:stretch>
        </p:blipFill>
        <p:spPr>
          <a:xfrm>
            <a:off x="2565228" y="3391508"/>
            <a:ext cx="2659261" cy="2940169"/>
          </a:xfrm>
          <a:prstGeom prst="rect">
            <a:avLst/>
          </a:prstGeom>
        </p:spPr>
      </p:pic>
    </p:spTree>
    <p:extLst>
      <p:ext uri="{BB962C8B-B14F-4D97-AF65-F5344CB8AC3E}">
        <p14:creationId xmlns:p14="http://schemas.microsoft.com/office/powerpoint/2010/main" val="142150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xmlns="" id="{49470BC7-DADD-4ABD-9297-87A8F705BB7A}"/>
              </a:ext>
            </a:extLst>
          </p:cNvPr>
          <p:cNvSpPr/>
          <p:nvPr/>
        </p:nvSpPr>
        <p:spPr>
          <a:xfrm>
            <a:off x="708126" y="522160"/>
            <a:ext cx="8063733" cy="523220"/>
          </a:xfrm>
          <a:prstGeom prst="rect">
            <a:avLst/>
          </a:prstGeom>
          <a:solidFill>
            <a:srgbClr val="28A1CA"/>
          </a:solidFill>
        </p:spPr>
        <p:txBody>
          <a:bodyPr wrap="square">
            <a:spAutoFit/>
          </a:bodyPr>
          <a:lstStyle/>
          <a:p>
            <a:r>
              <a:rPr lang="en-US" sz="2800" b="1" dirty="0">
                <a:solidFill>
                  <a:schemeClr val="bg1"/>
                </a:solidFill>
                <a:latin typeface="Calibri" panose="020F0502020204030204" pitchFamily="34" charset="0"/>
                <a:cs typeface="Calibri" panose="020F0502020204030204" pitchFamily="34" charset="0"/>
              </a:rPr>
              <a:t>Oil and </a:t>
            </a:r>
            <a:r>
              <a:rPr lang="en-US" sz="2800" b="1" dirty="0" smtClean="0">
                <a:solidFill>
                  <a:schemeClr val="bg1"/>
                </a:solidFill>
                <a:latin typeface="Calibri" panose="020F0502020204030204" pitchFamily="34" charset="0"/>
                <a:cs typeface="Calibri" panose="020F0502020204030204" pitchFamily="34" charset="0"/>
              </a:rPr>
              <a:t>gas investment opportunities</a:t>
            </a:r>
            <a:endParaRPr lang="es-AR" sz="2800" b="1" dirty="0">
              <a:solidFill>
                <a:schemeClr val="bg1"/>
              </a:solidFill>
              <a:latin typeface="Calibri" panose="020F0502020204030204" pitchFamily="34" charset="0"/>
              <a:cs typeface="Calibri" panose="020F0502020204030204" pitchFamily="34" charset="0"/>
            </a:endParaRPr>
          </a:p>
        </p:txBody>
      </p:sp>
      <p:pic>
        <p:nvPicPr>
          <p:cNvPr id="28" name="Picture 20" descr="Image result for biggest refineries">
            <a:extLst>
              <a:ext uri="{FF2B5EF4-FFF2-40B4-BE49-F238E27FC236}">
                <a16:creationId xmlns:a16="http://schemas.microsoft.com/office/drawing/2014/main" xmlns="" id="{B0DDD471-2B15-4978-82B4-E66F6EDCBE8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723793" y="1556639"/>
            <a:ext cx="2748041" cy="24735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US Shale drilling rigs">
            <a:extLst>
              <a:ext uri="{FF2B5EF4-FFF2-40B4-BE49-F238E27FC236}">
                <a16:creationId xmlns:a16="http://schemas.microsoft.com/office/drawing/2014/main" xmlns="" id="{6F0AC4B4-1E64-4EAE-B1D2-642F4E8A6D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6502" y="1552045"/>
            <a:ext cx="2820612" cy="24816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Oil and Gas Pipeline Safety | KB Delta">
            <a:extLst>
              <a:ext uri="{FF2B5EF4-FFF2-40B4-BE49-F238E27FC236}">
                <a16:creationId xmlns:a16="http://schemas.microsoft.com/office/drawing/2014/main" xmlns="" id="{E479302F-493C-4E67-87CD-4ED58D34978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40728" y="1567543"/>
            <a:ext cx="2823707" cy="2471497"/>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cheurón 39">
            <a:extLst>
              <a:ext uri="{FF2B5EF4-FFF2-40B4-BE49-F238E27FC236}">
                <a16:creationId xmlns:a16="http://schemas.microsoft.com/office/drawing/2014/main" xmlns="" id="{084AE66E-C83D-DD4E-81DF-B61C2FF85731}"/>
              </a:ext>
            </a:extLst>
          </p:cNvPr>
          <p:cNvSpPr/>
          <p:nvPr/>
        </p:nvSpPr>
        <p:spPr>
          <a:xfrm>
            <a:off x="4240729" y="4100358"/>
            <a:ext cx="2820612" cy="545188"/>
          </a:xfrm>
          <a:prstGeom prst="chevron">
            <a:avLst/>
          </a:prstGeom>
          <a:solidFill>
            <a:srgbClr val="007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a:solidFill>
                  <a:schemeClr val="bg1"/>
                </a:solidFill>
                <a:latin typeface="Calibri" panose="020F0502020204030204" pitchFamily="34" charset="0"/>
                <a:cs typeface="Calibri" panose="020F0502020204030204" pitchFamily="34" charset="0"/>
              </a:rPr>
              <a:t>GATHERING &amp; INFRASTRUCTURE</a:t>
            </a:r>
          </a:p>
        </p:txBody>
      </p:sp>
      <p:sp>
        <p:nvSpPr>
          <p:cNvPr id="18" name="Flecha: cheurón 40">
            <a:extLst>
              <a:ext uri="{FF2B5EF4-FFF2-40B4-BE49-F238E27FC236}">
                <a16:creationId xmlns:a16="http://schemas.microsoft.com/office/drawing/2014/main" xmlns="" id="{7536E31B-4612-7142-873F-CF9D5D8B9DCF}"/>
              </a:ext>
            </a:extLst>
          </p:cNvPr>
          <p:cNvSpPr/>
          <p:nvPr/>
        </p:nvSpPr>
        <p:spPr>
          <a:xfrm>
            <a:off x="7743516" y="4087785"/>
            <a:ext cx="2728319" cy="545188"/>
          </a:xfrm>
          <a:prstGeom prst="chevron">
            <a:avLst/>
          </a:prstGeom>
          <a:solidFill>
            <a:srgbClr val="44B0D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AR" sz="1600" b="1">
                <a:solidFill>
                  <a:schemeClr val="bg1"/>
                </a:solidFill>
                <a:latin typeface="Calibri" panose="020F0502020204030204" pitchFamily="34" charset="0"/>
                <a:cs typeface="Calibri" panose="020F0502020204030204" pitchFamily="34" charset="0"/>
              </a:rPr>
              <a:t>DOWNSTREAM</a:t>
            </a:r>
          </a:p>
        </p:txBody>
      </p:sp>
      <p:sp>
        <p:nvSpPr>
          <p:cNvPr id="19" name="Flecha: pentágono 41">
            <a:extLst>
              <a:ext uri="{FF2B5EF4-FFF2-40B4-BE49-F238E27FC236}">
                <a16:creationId xmlns:a16="http://schemas.microsoft.com/office/drawing/2014/main" xmlns="" id="{A91B7252-9BB9-7C4F-9485-BABBCAD2B315}"/>
              </a:ext>
            </a:extLst>
          </p:cNvPr>
          <p:cNvSpPr/>
          <p:nvPr/>
        </p:nvSpPr>
        <p:spPr>
          <a:xfrm>
            <a:off x="726503" y="4092869"/>
            <a:ext cx="2820612" cy="545188"/>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a:solidFill>
                  <a:schemeClr val="bg1"/>
                </a:solidFill>
                <a:latin typeface="Calibri" panose="020F0502020204030204" pitchFamily="34" charset="0"/>
                <a:cs typeface="Calibri" panose="020F0502020204030204" pitchFamily="34" charset="0"/>
              </a:rPr>
              <a:t>EXPLORATION &amp; PRODUCTION</a:t>
            </a:r>
          </a:p>
        </p:txBody>
      </p:sp>
      <p:sp>
        <p:nvSpPr>
          <p:cNvPr id="26" name="Rectángulo 25">
            <a:extLst>
              <a:ext uri="{FF2B5EF4-FFF2-40B4-BE49-F238E27FC236}">
                <a16:creationId xmlns:a16="http://schemas.microsoft.com/office/drawing/2014/main" xmlns="" id="{91E86EFA-3514-1341-AAF0-CA46C1BFD5BA}"/>
              </a:ext>
            </a:extLst>
          </p:cNvPr>
          <p:cNvSpPr/>
          <p:nvPr/>
        </p:nvSpPr>
        <p:spPr>
          <a:xfrm>
            <a:off x="708127" y="4697249"/>
            <a:ext cx="2838987" cy="13899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AU" sz="1600" i="1" dirty="0">
                <a:solidFill>
                  <a:schemeClr val="bg1"/>
                </a:solidFill>
                <a:latin typeface="Calibri" panose="020F0502020204030204" pitchFamily="34" charset="0"/>
                <a:cs typeface="Calibri" panose="020F0502020204030204" pitchFamily="34" charset="0"/>
              </a:rPr>
              <a:t>Investments in shale oil &amp; gas development wells </a:t>
            </a:r>
          </a:p>
          <a:p>
            <a:pPr marL="285750" indent="-285750">
              <a:buFont typeface="Arial" panose="020B0604020202020204" pitchFamily="34" charset="0"/>
              <a:buChar char="•"/>
            </a:pPr>
            <a:r>
              <a:rPr lang="en-AU" sz="1600" i="1" dirty="0">
                <a:solidFill>
                  <a:schemeClr val="bg1"/>
                </a:solidFill>
                <a:latin typeface="Calibri" panose="020F0502020204030204" pitchFamily="34" charset="0"/>
                <a:cs typeface="Calibri" panose="020F0502020204030204" pitchFamily="34" charset="0"/>
              </a:rPr>
              <a:t>Opportunities to participate in offshore exploration</a:t>
            </a:r>
          </a:p>
        </p:txBody>
      </p:sp>
      <p:sp>
        <p:nvSpPr>
          <p:cNvPr id="30" name="Rectángulo 29">
            <a:extLst>
              <a:ext uri="{FF2B5EF4-FFF2-40B4-BE49-F238E27FC236}">
                <a16:creationId xmlns:a16="http://schemas.microsoft.com/office/drawing/2014/main" xmlns="" id="{19846F39-9C91-BC4A-A863-5F5DF651A3E2}"/>
              </a:ext>
            </a:extLst>
          </p:cNvPr>
          <p:cNvSpPr/>
          <p:nvPr/>
        </p:nvSpPr>
        <p:spPr>
          <a:xfrm>
            <a:off x="4214108" y="4697249"/>
            <a:ext cx="2850327" cy="1389904"/>
          </a:xfrm>
          <a:prstGeom prst="rect">
            <a:avLst/>
          </a:prstGeom>
          <a:solidFill>
            <a:srgbClr val="007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i="1" dirty="0">
                <a:solidFill>
                  <a:schemeClr val="bg1"/>
                </a:solidFill>
                <a:latin typeface="Calibri" panose="020F0502020204030204" pitchFamily="34" charset="0"/>
                <a:cs typeface="Calibri" panose="020F0502020204030204" pitchFamily="34" charset="0"/>
              </a:rPr>
              <a:t>Opportunities in new shale oil &amp; gas gathering systems, processing plants, and oil &amp; gas trunk pipelines</a:t>
            </a:r>
          </a:p>
        </p:txBody>
      </p:sp>
      <p:sp>
        <p:nvSpPr>
          <p:cNvPr id="33" name="Rectángulo 32">
            <a:extLst>
              <a:ext uri="{FF2B5EF4-FFF2-40B4-BE49-F238E27FC236}">
                <a16:creationId xmlns:a16="http://schemas.microsoft.com/office/drawing/2014/main" xmlns="" id="{3AE073A0-1A36-5944-8052-8C5E2E15B351}"/>
              </a:ext>
            </a:extLst>
          </p:cNvPr>
          <p:cNvSpPr/>
          <p:nvPr/>
        </p:nvSpPr>
        <p:spPr>
          <a:xfrm>
            <a:off x="7743517" y="4697249"/>
            <a:ext cx="2728318" cy="1386245"/>
          </a:xfrm>
          <a:prstGeom prst="rect">
            <a:avLst/>
          </a:prstGeom>
          <a:solidFill>
            <a:srgbClr val="44B0DA">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AU" sz="1600" i="1">
                <a:solidFill>
                  <a:schemeClr val="bg1"/>
                </a:solidFill>
                <a:latin typeface="Calibri" panose="020F0502020204030204" pitchFamily="34" charset="0"/>
                <a:cs typeface="Calibri" panose="020F0502020204030204" pitchFamily="34" charset="0"/>
              </a:rPr>
              <a:t>Investments to build LNG liquefaction and export facilities, refineries, petrochemicals</a:t>
            </a:r>
          </a:p>
        </p:txBody>
      </p:sp>
      <p:sp>
        <p:nvSpPr>
          <p:cNvPr id="20" name="Rectángulo 19">
            <a:extLst>
              <a:ext uri="{FF2B5EF4-FFF2-40B4-BE49-F238E27FC236}">
                <a16:creationId xmlns:a16="http://schemas.microsoft.com/office/drawing/2014/main" xmlns="" id="{0B169CE8-BCF6-4274-82E7-63E8CCC81E8A}"/>
              </a:ext>
            </a:extLst>
          </p:cNvPr>
          <p:cNvSpPr/>
          <p:nvPr/>
        </p:nvSpPr>
        <p:spPr>
          <a:xfrm>
            <a:off x="693611" y="6146345"/>
            <a:ext cx="2853504" cy="48062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800" b="1" dirty="0">
                <a:solidFill>
                  <a:schemeClr val="bg1"/>
                </a:solidFill>
                <a:latin typeface="Calibri" panose="020F0502020204030204" pitchFamily="34" charset="0"/>
                <a:cs typeface="Calibri" panose="020F0502020204030204" pitchFamily="34" charset="0"/>
              </a:rPr>
              <a:t>USD 120 </a:t>
            </a:r>
            <a:r>
              <a:rPr lang="es-AR" sz="1800" b="1" dirty="0" err="1">
                <a:solidFill>
                  <a:schemeClr val="bg1"/>
                </a:solidFill>
                <a:latin typeface="Calibri" panose="020F0502020204030204" pitchFamily="34" charset="0"/>
                <a:cs typeface="Calibri" panose="020F0502020204030204" pitchFamily="34" charset="0"/>
              </a:rPr>
              <a:t>Bn</a:t>
            </a:r>
            <a:r>
              <a:rPr lang="en-US" sz="1800" b="1" dirty="0">
                <a:solidFill>
                  <a:schemeClr val="bg1"/>
                </a:solidFill>
                <a:latin typeface="Calibri" panose="020F0502020204030204" pitchFamily="34" charset="0"/>
                <a:cs typeface="Calibri" panose="020F0502020204030204" pitchFamily="34" charset="0"/>
              </a:rPr>
              <a:t> by</a:t>
            </a:r>
            <a:r>
              <a:rPr lang="es-AR" sz="1800" b="1" dirty="0">
                <a:solidFill>
                  <a:schemeClr val="bg1"/>
                </a:solidFill>
                <a:latin typeface="Calibri" panose="020F0502020204030204" pitchFamily="34" charset="0"/>
                <a:cs typeface="Calibri" panose="020F0502020204030204" pitchFamily="34" charset="0"/>
              </a:rPr>
              <a:t> 2030</a:t>
            </a:r>
          </a:p>
        </p:txBody>
      </p:sp>
      <p:sp>
        <p:nvSpPr>
          <p:cNvPr id="29" name="Rectángulo 28">
            <a:extLst>
              <a:ext uri="{FF2B5EF4-FFF2-40B4-BE49-F238E27FC236}">
                <a16:creationId xmlns:a16="http://schemas.microsoft.com/office/drawing/2014/main" xmlns="" id="{C2E96A9A-F5D0-431C-8E0D-C4FAD54C6A58}"/>
              </a:ext>
            </a:extLst>
          </p:cNvPr>
          <p:cNvSpPr/>
          <p:nvPr/>
        </p:nvSpPr>
        <p:spPr>
          <a:xfrm>
            <a:off x="4214108" y="6138856"/>
            <a:ext cx="2850327" cy="480625"/>
          </a:xfrm>
          <a:prstGeom prst="rect">
            <a:avLst/>
          </a:prstGeom>
          <a:solidFill>
            <a:srgbClr val="007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800" b="1" dirty="0">
                <a:solidFill>
                  <a:schemeClr val="bg1"/>
                </a:solidFill>
                <a:latin typeface="Calibri" panose="020F0502020204030204" pitchFamily="34" charset="0"/>
                <a:cs typeface="Calibri" panose="020F0502020204030204" pitchFamily="34" charset="0"/>
              </a:rPr>
              <a:t>USD 30 </a:t>
            </a:r>
            <a:r>
              <a:rPr lang="es-AR" sz="1800" b="1" dirty="0" err="1">
                <a:solidFill>
                  <a:schemeClr val="bg1"/>
                </a:solidFill>
                <a:latin typeface="Calibri" panose="020F0502020204030204" pitchFamily="34" charset="0"/>
                <a:cs typeface="Calibri" panose="020F0502020204030204" pitchFamily="34" charset="0"/>
              </a:rPr>
              <a:t>Bn</a:t>
            </a:r>
            <a:r>
              <a:rPr lang="es-AR" sz="1800" b="1" dirty="0">
                <a:solidFill>
                  <a:schemeClr val="bg1"/>
                </a:solidFill>
                <a:latin typeface="Calibri" panose="020F0502020204030204" pitchFamily="34" charset="0"/>
                <a:cs typeface="Calibri" panose="020F0502020204030204" pitchFamily="34" charset="0"/>
              </a:rPr>
              <a:t> </a:t>
            </a:r>
            <a:r>
              <a:rPr lang="en-US" sz="1800" b="1" dirty="0">
                <a:solidFill>
                  <a:schemeClr val="bg1"/>
                </a:solidFill>
                <a:latin typeface="Calibri" panose="020F0502020204030204" pitchFamily="34" charset="0"/>
                <a:cs typeface="Calibri" panose="020F0502020204030204" pitchFamily="34" charset="0"/>
              </a:rPr>
              <a:t>by 2030</a:t>
            </a:r>
          </a:p>
        </p:txBody>
      </p:sp>
      <p:sp>
        <p:nvSpPr>
          <p:cNvPr id="34" name="Rectángulo 33">
            <a:extLst>
              <a:ext uri="{FF2B5EF4-FFF2-40B4-BE49-F238E27FC236}">
                <a16:creationId xmlns:a16="http://schemas.microsoft.com/office/drawing/2014/main" xmlns="" id="{30294DFA-0F03-47A4-848C-1038D10DA375}"/>
              </a:ext>
            </a:extLst>
          </p:cNvPr>
          <p:cNvSpPr/>
          <p:nvPr/>
        </p:nvSpPr>
        <p:spPr>
          <a:xfrm>
            <a:off x="7743517" y="6138537"/>
            <a:ext cx="2728318" cy="480944"/>
          </a:xfrm>
          <a:prstGeom prst="rect">
            <a:avLst/>
          </a:prstGeom>
          <a:solidFill>
            <a:srgbClr val="44B0DA">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800" b="1" dirty="0">
                <a:solidFill>
                  <a:schemeClr val="bg1"/>
                </a:solidFill>
                <a:latin typeface="Calibri" panose="020F0502020204030204" pitchFamily="34" charset="0"/>
                <a:cs typeface="Calibri" panose="020F0502020204030204" pitchFamily="34" charset="0"/>
              </a:rPr>
              <a:t>USD 5 </a:t>
            </a:r>
            <a:r>
              <a:rPr lang="es-AR" sz="1800" b="1" dirty="0" err="1">
                <a:solidFill>
                  <a:schemeClr val="bg1"/>
                </a:solidFill>
                <a:latin typeface="Calibri" panose="020F0502020204030204" pitchFamily="34" charset="0"/>
                <a:cs typeface="Calibri" panose="020F0502020204030204" pitchFamily="34" charset="0"/>
              </a:rPr>
              <a:t>Bn</a:t>
            </a:r>
            <a:r>
              <a:rPr lang="es-AR" sz="1800" b="1" dirty="0">
                <a:solidFill>
                  <a:schemeClr val="bg1"/>
                </a:solidFill>
                <a:latin typeface="Calibri" panose="020F0502020204030204" pitchFamily="34" charset="0"/>
                <a:cs typeface="Calibri" panose="020F0502020204030204" pitchFamily="34" charset="0"/>
              </a:rPr>
              <a:t> </a:t>
            </a:r>
            <a:r>
              <a:rPr lang="en" sz="1800" b="1" dirty="0">
                <a:solidFill>
                  <a:schemeClr val="bg1"/>
                </a:solidFill>
                <a:latin typeface="Calibri" panose="020F0502020204030204" pitchFamily="34" charset="0"/>
                <a:cs typeface="Calibri" panose="020F0502020204030204" pitchFamily="34" charset="0"/>
              </a:rPr>
              <a:t>by 2030</a:t>
            </a:r>
          </a:p>
        </p:txBody>
      </p:sp>
    </p:spTree>
    <p:extLst>
      <p:ext uri="{BB962C8B-B14F-4D97-AF65-F5344CB8AC3E}">
        <p14:creationId xmlns:p14="http://schemas.microsoft.com/office/powerpoint/2010/main" val="371136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xmlns="" id="{49470BC7-DADD-4ABD-9297-87A8F705BB7A}"/>
              </a:ext>
            </a:extLst>
          </p:cNvPr>
          <p:cNvSpPr/>
          <p:nvPr/>
        </p:nvSpPr>
        <p:spPr>
          <a:xfrm>
            <a:off x="708126" y="522160"/>
            <a:ext cx="10476861" cy="523220"/>
          </a:xfrm>
          <a:prstGeom prst="rect">
            <a:avLst/>
          </a:prstGeom>
          <a:solidFill>
            <a:srgbClr val="28A1CA"/>
          </a:solidFill>
        </p:spPr>
        <p:txBody>
          <a:bodyPr wrap="square">
            <a:spAutoFit/>
          </a:bodyPr>
          <a:lstStyle/>
          <a:p>
            <a:r>
              <a:rPr lang="en-US" sz="2800" b="1" dirty="0" smtClean="0">
                <a:solidFill>
                  <a:schemeClr val="bg1"/>
                </a:solidFill>
                <a:latin typeface="Calibri" panose="020F0502020204030204" pitchFamily="34" charset="0"/>
                <a:cs typeface="Calibri" panose="020F0502020204030204" pitchFamily="34" charset="0"/>
              </a:rPr>
              <a:t>Water services</a:t>
            </a:r>
            <a:endParaRPr lang="es-AR" sz="2800" b="1" dirty="0">
              <a:solidFill>
                <a:schemeClr val="bg1"/>
              </a:solidFill>
              <a:latin typeface="Calibri" panose="020F0502020204030204" pitchFamily="34" charset="0"/>
              <a:cs typeface="Calibri" panose="020F050202020403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12" y="1149927"/>
            <a:ext cx="4022175"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Google Shape;318;p10"/>
          <p:cNvSpPr txBox="1"/>
          <p:nvPr/>
        </p:nvSpPr>
        <p:spPr>
          <a:xfrm>
            <a:off x="705770" y="1224554"/>
            <a:ext cx="6184947" cy="4813482"/>
          </a:xfrm>
          <a:prstGeom prst="rect">
            <a:avLst/>
          </a:prstGeom>
          <a:noFill/>
          <a:ln>
            <a:noFill/>
          </a:ln>
        </p:spPr>
        <p:txBody>
          <a:bodyPr spcFirstLastPara="1" wrap="square" lIns="0" tIns="12050" rIns="0" bIns="0" anchor="t" anchorCtr="0">
            <a:spAutoFit/>
          </a:bodyPr>
          <a:lstStyle/>
          <a:p>
            <a:pPr marR="0" lvl="0" indent="0" algn="l" rtl="0">
              <a:lnSpc>
                <a:spcPct val="100000"/>
              </a:lnSpc>
              <a:spcBef>
                <a:spcPts val="25"/>
              </a:spcBef>
              <a:spcAft>
                <a:spcPts val="0"/>
              </a:spcAft>
              <a:buNone/>
            </a:pPr>
            <a:endParaRPr lang="es-ES" dirty="0">
              <a:latin typeface="Calibri"/>
              <a:ea typeface="Calibri"/>
              <a:cs typeface="Calibri"/>
            </a:endParaRPr>
          </a:p>
          <a:p>
            <a:pPr marL="298450" lvl="0" indent="-285750" algn="just">
              <a:buClr>
                <a:srgbClr val="0070C0"/>
              </a:buClr>
              <a:buFont typeface="Wingdings" panose="05000000000000000000" pitchFamily="2" charset="2"/>
              <a:buChar char="ü"/>
            </a:pPr>
            <a:r>
              <a:rPr lang="en-US" sz="1600" dirty="0" smtClean="0">
                <a:solidFill>
                  <a:srgbClr val="404040"/>
                </a:solidFill>
                <a:latin typeface="Calibri"/>
                <a:ea typeface="Calibri"/>
                <a:cs typeface="Calibri"/>
                <a:sym typeface="Calibri"/>
              </a:rPr>
              <a:t>Availability </a:t>
            </a:r>
            <a:r>
              <a:rPr lang="en-US" sz="1600" dirty="0">
                <a:solidFill>
                  <a:srgbClr val="404040"/>
                </a:solidFill>
                <a:latin typeface="Calibri"/>
                <a:ea typeface="Calibri"/>
                <a:cs typeface="Calibri"/>
                <a:sym typeface="Calibri"/>
              </a:rPr>
              <a:t>and sustainable management of water and sanitation for </a:t>
            </a:r>
            <a:r>
              <a:rPr lang="en-US" sz="1600" dirty="0" smtClean="0">
                <a:solidFill>
                  <a:srgbClr val="404040"/>
                </a:solidFill>
                <a:latin typeface="Calibri"/>
                <a:ea typeface="Calibri"/>
                <a:cs typeface="Calibri"/>
                <a:sym typeface="Calibri"/>
              </a:rPr>
              <a:t>all is one of the Sustainable Development Goals promoted by the UN. </a:t>
            </a:r>
          </a:p>
          <a:p>
            <a:pPr marL="298450" lvl="0" indent="-285750" algn="just">
              <a:buClr>
                <a:srgbClr val="0070C0"/>
              </a:buClr>
              <a:buFont typeface="Wingdings" panose="05000000000000000000" pitchFamily="2" charset="2"/>
              <a:buChar char="ü"/>
            </a:pPr>
            <a:endParaRPr lang="en-US" sz="1600"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r>
              <a:rPr lang="en-US" sz="1600" dirty="0" smtClean="0">
                <a:solidFill>
                  <a:srgbClr val="404040"/>
                </a:solidFill>
                <a:latin typeface="Calibri"/>
                <a:ea typeface="Calibri"/>
                <a:cs typeface="Calibri"/>
                <a:sym typeface="Calibri"/>
              </a:rPr>
              <a:t>Access to drinking </a:t>
            </a:r>
            <a:r>
              <a:rPr lang="en-US" sz="1600" dirty="0">
                <a:solidFill>
                  <a:srgbClr val="404040"/>
                </a:solidFill>
                <a:latin typeface="Calibri"/>
                <a:ea typeface="Calibri"/>
                <a:cs typeface="Calibri"/>
                <a:sym typeface="Calibri"/>
              </a:rPr>
              <a:t>water, free from health risks, together with a sanitation service that maintains a good hygiene condition, </a:t>
            </a:r>
            <a:r>
              <a:rPr lang="en-US" sz="1600" dirty="0" smtClean="0">
                <a:solidFill>
                  <a:srgbClr val="404040"/>
                </a:solidFill>
                <a:latin typeface="Calibri"/>
                <a:ea typeface="Calibri"/>
                <a:cs typeface="Calibri"/>
                <a:sym typeface="Calibri"/>
              </a:rPr>
              <a:t>has positive</a:t>
            </a:r>
            <a:r>
              <a:rPr lang="en-US" sz="1600" dirty="0">
                <a:solidFill>
                  <a:srgbClr val="404040"/>
                </a:solidFill>
                <a:latin typeface="Calibri"/>
                <a:ea typeface="Calibri"/>
                <a:cs typeface="Calibri"/>
                <a:sym typeface="Calibri"/>
              </a:rPr>
              <a:t>, clear and immediate impacts on the health and economic productivity of the population.</a:t>
            </a:r>
          </a:p>
          <a:p>
            <a:pPr marL="298450" lvl="0" indent="-285750">
              <a:buClr>
                <a:srgbClr val="0070C0"/>
              </a:buClr>
              <a:buFont typeface="Wingdings" panose="05000000000000000000" pitchFamily="2" charset="2"/>
              <a:buChar char="ü"/>
            </a:pPr>
            <a:endParaRPr lang="en-US" sz="1600"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r>
              <a:rPr lang="en-US" sz="1600" dirty="0" smtClean="0">
                <a:solidFill>
                  <a:srgbClr val="404040"/>
                </a:solidFill>
                <a:latin typeface="Calibri"/>
                <a:ea typeface="Calibri"/>
                <a:cs typeface="Calibri"/>
                <a:sym typeface="Calibri"/>
              </a:rPr>
              <a:t>More than </a:t>
            </a:r>
            <a:r>
              <a:rPr lang="en-US" sz="1600" dirty="0">
                <a:solidFill>
                  <a:srgbClr val="404040"/>
                </a:solidFill>
                <a:latin typeface="Calibri"/>
                <a:ea typeface="Calibri"/>
                <a:cs typeface="Calibri"/>
                <a:sym typeface="Calibri"/>
              </a:rPr>
              <a:t>80% of the Argentine population has access to drinking water and 56% to </a:t>
            </a:r>
            <a:r>
              <a:rPr lang="en-US" sz="1600" dirty="0" smtClean="0">
                <a:solidFill>
                  <a:srgbClr val="404040"/>
                </a:solidFill>
                <a:latin typeface="Calibri"/>
                <a:ea typeface="Calibri"/>
                <a:cs typeface="Calibri"/>
                <a:sym typeface="Calibri"/>
              </a:rPr>
              <a:t>sanitation. Water policy in Argentina is enforced by the National Direction of </a:t>
            </a:r>
            <a:r>
              <a:rPr lang="en-US" sz="1600" dirty="0">
                <a:solidFill>
                  <a:srgbClr val="404040"/>
                </a:solidFill>
                <a:latin typeface="Calibri"/>
                <a:ea typeface="Calibri"/>
                <a:cs typeface="Calibri"/>
                <a:sym typeface="Calibri"/>
              </a:rPr>
              <a:t>Potable Water and </a:t>
            </a:r>
            <a:r>
              <a:rPr lang="en-US" sz="1600" dirty="0" smtClean="0">
                <a:solidFill>
                  <a:srgbClr val="404040"/>
                </a:solidFill>
                <a:latin typeface="Calibri"/>
                <a:ea typeface="Calibri"/>
                <a:cs typeface="Calibri"/>
                <a:sym typeface="Calibri"/>
              </a:rPr>
              <a:t>Sanitation. </a:t>
            </a:r>
          </a:p>
          <a:p>
            <a:pPr marL="298450" lvl="0" indent="-285750" algn="just">
              <a:buClr>
                <a:srgbClr val="0070C0"/>
              </a:buClr>
              <a:buFont typeface="Wingdings" panose="05000000000000000000" pitchFamily="2" charset="2"/>
              <a:buChar char="ü"/>
            </a:pPr>
            <a:endParaRPr lang="en-US" sz="1600"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r>
              <a:rPr lang="en-US" sz="1600" b="1" dirty="0" smtClean="0">
                <a:solidFill>
                  <a:srgbClr val="404040"/>
                </a:solidFill>
                <a:latin typeface="Calibri"/>
                <a:ea typeface="Calibri"/>
                <a:cs typeface="Calibri"/>
                <a:sym typeface="Calibri"/>
              </a:rPr>
              <a:t>Agua </a:t>
            </a:r>
            <a:r>
              <a:rPr lang="en-US" sz="1600" b="1" dirty="0">
                <a:solidFill>
                  <a:srgbClr val="404040"/>
                </a:solidFill>
                <a:latin typeface="Calibri"/>
                <a:ea typeface="Calibri"/>
                <a:cs typeface="Calibri"/>
                <a:sym typeface="Calibri"/>
              </a:rPr>
              <a:t>y </a:t>
            </a:r>
            <a:r>
              <a:rPr lang="en-US" sz="1600" b="1" dirty="0" err="1">
                <a:solidFill>
                  <a:srgbClr val="404040"/>
                </a:solidFill>
                <a:latin typeface="Calibri"/>
                <a:ea typeface="Calibri"/>
                <a:cs typeface="Calibri"/>
                <a:sym typeface="Calibri"/>
              </a:rPr>
              <a:t>Saneamientos</a:t>
            </a:r>
            <a:r>
              <a:rPr lang="en-US" sz="1600" b="1" dirty="0">
                <a:solidFill>
                  <a:srgbClr val="404040"/>
                </a:solidFill>
                <a:latin typeface="Calibri"/>
                <a:ea typeface="Calibri"/>
                <a:cs typeface="Calibri"/>
                <a:sym typeface="Calibri"/>
              </a:rPr>
              <a:t> </a:t>
            </a:r>
            <a:r>
              <a:rPr lang="en-US" sz="1600" b="1" dirty="0" err="1">
                <a:solidFill>
                  <a:srgbClr val="404040"/>
                </a:solidFill>
                <a:latin typeface="Calibri"/>
                <a:ea typeface="Calibri"/>
                <a:cs typeface="Calibri"/>
                <a:sym typeface="Calibri"/>
              </a:rPr>
              <a:t>Argentinos</a:t>
            </a:r>
            <a:r>
              <a:rPr lang="en-US" sz="1600" b="1" dirty="0">
                <a:solidFill>
                  <a:srgbClr val="404040"/>
                </a:solidFill>
                <a:latin typeface="Calibri"/>
                <a:ea typeface="Calibri"/>
                <a:cs typeface="Calibri"/>
                <a:sym typeface="Calibri"/>
              </a:rPr>
              <a:t> (</a:t>
            </a:r>
            <a:r>
              <a:rPr lang="en-US" sz="1600" b="1" dirty="0" err="1" smtClean="0">
                <a:solidFill>
                  <a:srgbClr val="404040"/>
                </a:solidFill>
                <a:latin typeface="Calibri"/>
                <a:ea typeface="Calibri"/>
                <a:cs typeface="Calibri"/>
                <a:sym typeface="Calibri"/>
              </a:rPr>
              <a:t>AySA</a:t>
            </a:r>
            <a:r>
              <a:rPr lang="en-US" sz="1600" b="1" dirty="0" smtClean="0">
                <a:solidFill>
                  <a:srgbClr val="404040"/>
                </a:solidFill>
                <a:latin typeface="Calibri"/>
                <a:ea typeface="Calibri"/>
                <a:cs typeface="Calibri"/>
                <a:sym typeface="Calibri"/>
              </a:rPr>
              <a:t>) </a:t>
            </a:r>
            <a:r>
              <a:rPr lang="en-US" sz="1600" dirty="0" smtClean="0">
                <a:solidFill>
                  <a:srgbClr val="404040"/>
                </a:solidFill>
                <a:latin typeface="Calibri"/>
                <a:ea typeface="Calibri"/>
                <a:cs typeface="Calibri"/>
                <a:sym typeface="Calibri"/>
              </a:rPr>
              <a:t>is in charge of water </a:t>
            </a:r>
            <a:r>
              <a:rPr lang="en-US" sz="1600" dirty="0">
                <a:solidFill>
                  <a:srgbClr val="404040"/>
                </a:solidFill>
                <a:latin typeface="Calibri"/>
                <a:ea typeface="Calibri"/>
                <a:cs typeface="Calibri"/>
                <a:sym typeface="Calibri"/>
              </a:rPr>
              <a:t>management </a:t>
            </a:r>
            <a:r>
              <a:rPr lang="en-US" sz="1600" dirty="0" smtClean="0">
                <a:solidFill>
                  <a:srgbClr val="404040"/>
                </a:solidFill>
                <a:latin typeface="Calibri"/>
                <a:ea typeface="Calibri"/>
                <a:cs typeface="Calibri"/>
                <a:sym typeface="Calibri"/>
              </a:rPr>
              <a:t>in </a:t>
            </a:r>
            <a:r>
              <a:rPr lang="en-US" sz="1600" dirty="0">
                <a:solidFill>
                  <a:srgbClr val="404040"/>
                </a:solidFill>
                <a:latin typeface="Calibri"/>
                <a:ea typeface="Calibri"/>
                <a:cs typeface="Calibri"/>
                <a:sym typeface="Calibri"/>
              </a:rPr>
              <a:t>Buenos Aires City and 26 </a:t>
            </a:r>
            <a:r>
              <a:rPr lang="en-US" sz="1600" dirty="0" smtClean="0">
                <a:solidFill>
                  <a:srgbClr val="404040"/>
                </a:solidFill>
                <a:latin typeface="Calibri"/>
                <a:ea typeface="Calibri"/>
                <a:cs typeface="Calibri"/>
                <a:sym typeface="Calibri"/>
              </a:rPr>
              <a:t>other districts </a:t>
            </a:r>
            <a:r>
              <a:rPr lang="en-US" sz="1600" dirty="0">
                <a:solidFill>
                  <a:srgbClr val="404040"/>
                </a:solidFill>
                <a:latin typeface="Calibri"/>
                <a:ea typeface="Calibri"/>
                <a:cs typeface="Calibri"/>
                <a:sym typeface="Calibri"/>
              </a:rPr>
              <a:t>of </a:t>
            </a:r>
            <a:r>
              <a:rPr lang="en-US" sz="1600" dirty="0" smtClean="0">
                <a:solidFill>
                  <a:srgbClr val="404040"/>
                </a:solidFill>
                <a:latin typeface="Calibri"/>
                <a:ea typeface="Calibri"/>
                <a:cs typeface="Calibri"/>
                <a:sym typeface="Calibri"/>
              </a:rPr>
              <a:t>Buenos </a:t>
            </a:r>
            <a:r>
              <a:rPr lang="en-US" sz="1600" dirty="0">
                <a:solidFill>
                  <a:srgbClr val="404040"/>
                </a:solidFill>
                <a:latin typeface="Calibri"/>
                <a:ea typeface="Calibri"/>
                <a:cs typeface="Calibri"/>
                <a:sym typeface="Calibri"/>
              </a:rPr>
              <a:t>Aires suburbs. </a:t>
            </a:r>
            <a:r>
              <a:rPr lang="en-US" sz="1600" dirty="0" smtClean="0">
                <a:solidFill>
                  <a:srgbClr val="404040"/>
                </a:solidFill>
                <a:latin typeface="Calibri"/>
                <a:ea typeface="Calibri"/>
                <a:cs typeface="Calibri"/>
                <a:sym typeface="Calibri"/>
              </a:rPr>
              <a:t>The company covers a </a:t>
            </a:r>
            <a:r>
              <a:rPr lang="en-US" sz="1600" dirty="0">
                <a:solidFill>
                  <a:srgbClr val="404040"/>
                </a:solidFill>
                <a:latin typeface="Calibri"/>
                <a:ea typeface="Calibri"/>
                <a:cs typeface="Calibri"/>
                <a:sym typeface="Calibri"/>
              </a:rPr>
              <a:t>strategic region of Argentina and one of the most densely populated areas on </a:t>
            </a:r>
            <a:r>
              <a:rPr lang="en-US" sz="1600" dirty="0" smtClean="0">
                <a:solidFill>
                  <a:srgbClr val="404040"/>
                </a:solidFill>
                <a:latin typeface="Calibri"/>
                <a:ea typeface="Calibri"/>
                <a:cs typeface="Calibri"/>
                <a:sym typeface="Calibri"/>
              </a:rPr>
              <a:t>the continent.</a:t>
            </a:r>
          </a:p>
          <a:p>
            <a:pPr marL="298450" lvl="0" indent="-285750" algn="just">
              <a:buClr>
                <a:srgbClr val="0070C0"/>
              </a:buClr>
              <a:buFont typeface="Wingdings" panose="05000000000000000000" pitchFamily="2" charset="2"/>
              <a:buChar char="ü"/>
            </a:pPr>
            <a:endParaRPr lang="en-US" dirty="0" smtClean="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075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xmlns="" id="{49470BC7-DADD-4ABD-9297-87A8F705BB7A}"/>
              </a:ext>
            </a:extLst>
          </p:cNvPr>
          <p:cNvSpPr/>
          <p:nvPr/>
        </p:nvSpPr>
        <p:spPr>
          <a:xfrm>
            <a:off x="705770" y="260550"/>
            <a:ext cx="10713344" cy="523220"/>
          </a:xfrm>
          <a:prstGeom prst="rect">
            <a:avLst/>
          </a:prstGeom>
          <a:solidFill>
            <a:srgbClr val="28A1CA"/>
          </a:solidFill>
        </p:spPr>
        <p:txBody>
          <a:bodyPr wrap="square">
            <a:spAutoFit/>
          </a:bodyPr>
          <a:lstStyle/>
          <a:p>
            <a:r>
              <a:rPr lang="en-US" sz="2800" b="1" dirty="0" smtClean="0">
                <a:solidFill>
                  <a:schemeClr val="bg1"/>
                </a:solidFill>
                <a:latin typeface="Calibri" panose="020F0502020204030204" pitchFamily="34" charset="0"/>
                <a:cs typeface="Calibri" panose="020F0502020204030204" pitchFamily="34" charset="0"/>
              </a:rPr>
              <a:t>Pharmaceutical industry</a:t>
            </a:r>
            <a:endParaRPr lang="es-AR" sz="2800" b="1" dirty="0">
              <a:solidFill>
                <a:schemeClr val="bg1"/>
              </a:solidFill>
              <a:latin typeface="Calibri" panose="020F0502020204030204" pitchFamily="34" charset="0"/>
              <a:cs typeface="Calibri" panose="020F0502020204030204" pitchFamily="34" charset="0"/>
            </a:endParaRPr>
          </a:p>
        </p:txBody>
      </p:sp>
      <p:pic>
        <p:nvPicPr>
          <p:cNvPr id="7170" name="Picture 2" descr="http://cooperala.org.ar/wp-content/uploads/slider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8000"/>
                    </a14:imgEffect>
                    <a14:imgEffect>
                      <a14:brightnessContrast bright="-40000"/>
                    </a14:imgEffect>
                  </a14:imgLayer>
                </a14:imgProps>
              </a:ext>
              <a:ext uri="{28A0092B-C50C-407E-A947-70E740481C1C}">
                <a14:useLocalDpi xmlns:a14="http://schemas.microsoft.com/office/drawing/2010/main" val="0"/>
              </a:ext>
            </a:extLst>
          </a:blip>
          <a:srcRect l="50589" r="12447"/>
          <a:stretch/>
        </p:blipFill>
        <p:spPr bwMode="auto">
          <a:xfrm>
            <a:off x="705770" y="783768"/>
            <a:ext cx="3755571" cy="5715001"/>
          </a:xfrm>
          <a:prstGeom prst="rect">
            <a:avLst/>
          </a:prstGeom>
          <a:noFill/>
          <a:effectLst/>
        </p:spPr>
      </p:pic>
      <p:sp>
        <p:nvSpPr>
          <p:cNvPr id="6" name="Google Shape;318;p10"/>
          <p:cNvSpPr txBox="1"/>
          <p:nvPr/>
        </p:nvSpPr>
        <p:spPr>
          <a:xfrm>
            <a:off x="4648199" y="848013"/>
            <a:ext cx="6770915" cy="5336702"/>
          </a:xfrm>
          <a:prstGeom prst="rect">
            <a:avLst/>
          </a:prstGeom>
          <a:noFill/>
          <a:ln>
            <a:noFill/>
          </a:ln>
        </p:spPr>
        <p:txBody>
          <a:bodyPr spcFirstLastPara="1" wrap="square" lIns="0" tIns="12050" rIns="0" bIns="0" anchor="t" anchorCtr="0">
            <a:spAutoFit/>
          </a:bodyPr>
          <a:lstStyle/>
          <a:p>
            <a:pPr marL="12700" lvl="0" algn="just">
              <a:buClr>
                <a:srgbClr val="0070C0"/>
              </a:buClr>
            </a:pPr>
            <a:endParaRPr lang="es-ES" b="1" dirty="0">
              <a:solidFill>
                <a:schemeClr val="tx1"/>
              </a:solidFill>
              <a:latin typeface="Calibri"/>
              <a:ea typeface="Calibri"/>
              <a:cs typeface="Calibri"/>
            </a:endParaRPr>
          </a:p>
          <a:p>
            <a:pPr marL="12700" lvl="0" algn="just">
              <a:buClr>
                <a:srgbClr val="0070C0"/>
              </a:buClr>
            </a:pPr>
            <a:r>
              <a:rPr lang="en-US" sz="1600" b="1" dirty="0" smtClean="0">
                <a:solidFill>
                  <a:schemeClr val="tx1"/>
                </a:solidFill>
                <a:latin typeface="Calibri"/>
                <a:ea typeface="Calibri"/>
                <a:cs typeface="Calibri"/>
                <a:sym typeface="Calibri"/>
              </a:rPr>
              <a:t>Argentina’s </a:t>
            </a:r>
            <a:r>
              <a:rPr lang="en-US" sz="1600" b="1" dirty="0">
                <a:solidFill>
                  <a:schemeClr val="tx1"/>
                </a:solidFill>
                <a:latin typeface="Calibri"/>
                <a:ea typeface="Calibri"/>
                <a:cs typeface="Calibri"/>
                <a:sym typeface="Calibri"/>
              </a:rPr>
              <a:t>national pharmaceutical industry </a:t>
            </a:r>
            <a:r>
              <a:rPr lang="en-US" sz="1600" b="1" dirty="0" smtClean="0">
                <a:solidFill>
                  <a:schemeClr val="tx1"/>
                </a:solidFill>
                <a:latin typeface="Calibri"/>
                <a:ea typeface="Calibri"/>
                <a:cs typeface="Calibri"/>
                <a:sym typeface="Calibri"/>
              </a:rPr>
              <a:t>is </a:t>
            </a:r>
            <a:r>
              <a:rPr lang="en-US" sz="1600" b="1" dirty="0">
                <a:solidFill>
                  <a:schemeClr val="tx1"/>
                </a:solidFill>
                <a:latin typeface="Calibri"/>
                <a:ea typeface="Calibri"/>
                <a:cs typeface="Calibri"/>
                <a:sym typeface="Calibri"/>
              </a:rPr>
              <a:t>highly competitive and technologically </a:t>
            </a:r>
            <a:r>
              <a:rPr lang="en-US" sz="1600" b="1" dirty="0" smtClean="0">
                <a:solidFill>
                  <a:schemeClr val="tx1"/>
                </a:solidFill>
                <a:latin typeface="Calibri"/>
                <a:ea typeface="Calibri"/>
                <a:cs typeface="Calibri"/>
                <a:sym typeface="Calibri"/>
              </a:rPr>
              <a:t>modern. Argentina </a:t>
            </a:r>
            <a:r>
              <a:rPr lang="en-US" sz="1600" b="1" dirty="0">
                <a:solidFill>
                  <a:schemeClr val="tx1"/>
                </a:solidFill>
                <a:latin typeface="Calibri"/>
                <a:ea typeface="Calibri"/>
                <a:cs typeface="Calibri"/>
                <a:sym typeface="Calibri"/>
              </a:rPr>
              <a:t>is ―altogether with countries such as USA, Japan, </a:t>
            </a:r>
            <a:r>
              <a:rPr lang="en-US" sz="1600" b="1" dirty="0" smtClean="0">
                <a:solidFill>
                  <a:schemeClr val="tx1"/>
                </a:solidFill>
                <a:latin typeface="Calibri"/>
                <a:ea typeface="Calibri"/>
                <a:cs typeface="Calibri"/>
                <a:sym typeface="Calibri"/>
              </a:rPr>
              <a:t>Germany and </a:t>
            </a:r>
            <a:r>
              <a:rPr lang="en-US" sz="1600" b="1" dirty="0">
                <a:solidFill>
                  <a:schemeClr val="tx1"/>
                </a:solidFill>
                <a:latin typeface="Calibri"/>
                <a:ea typeface="Calibri"/>
                <a:cs typeface="Calibri"/>
                <a:sym typeface="Calibri"/>
              </a:rPr>
              <a:t>Switzerland― one of the few countries in the world where </a:t>
            </a:r>
            <a:r>
              <a:rPr lang="en-US" sz="1600" b="1" dirty="0" smtClean="0">
                <a:solidFill>
                  <a:schemeClr val="tx1"/>
                </a:solidFill>
                <a:latin typeface="Calibri"/>
                <a:ea typeface="Calibri"/>
                <a:cs typeface="Calibri"/>
                <a:sym typeface="Calibri"/>
              </a:rPr>
              <a:t>locally-owned laboratories </a:t>
            </a:r>
            <a:r>
              <a:rPr lang="en-US" sz="1600" b="1" dirty="0">
                <a:solidFill>
                  <a:schemeClr val="tx1"/>
                </a:solidFill>
                <a:latin typeface="Calibri"/>
                <a:ea typeface="Calibri"/>
                <a:cs typeface="Calibri"/>
                <a:sym typeface="Calibri"/>
              </a:rPr>
              <a:t>presence and </a:t>
            </a:r>
            <a:r>
              <a:rPr lang="en-US" sz="1600" b="1" dirty="0" smtClean="0">
                <a:solidFill>
                  <a:schemeClr val="tx1"/>
                </a:solidFill>
                <a:latin typeface="Calibri"/>
                <a:ea typeface="Calibri"/>
                <a:cs typeface="Calibri"/>
                <a:sym typeface="Calibri"/>
              </a:rPr>
              <a:t>share in </a:t>
            </a:r>
            <a:r>
              <a:rPr lang="en-US" sz="1600" b="1" dirty="0">
                <a:solidFill>
                  <a:schemeClr val="tx1"/>
                </a:solidFill>
                <a:latin typeface="Calibri"/>
                <a:ea typeface="Calibri"/>
                <a:cs typeface="Calibri"/>
                <a:sym typeface="Calibri"/>
              </a:rPr>
              <a:t>the domestic market are higher than </a:t>
            </a:r>
            <a:r>
              <a:rPr lang="en-US" sz="1600" b="1" dirty="0" smtClean="0">
                <a:solidFill>
                  <a:schemeClr val="tx1"/>
                </a:solidFill>
                <a:latin typeface="Calibri"/>
                <a:ea typeface="Calibri"/>
                <a:cs typeface="Calibri"/>
                <a:sym typeface="Calibri"/>
              </a:rPr>
              <a:t>multinational </a:t>
            </a:r>
            <a:r>
              <a:rPr lang="en-US" sz="1600" b="1" dirty="0">
                <a:solidFill>
                  <a:schemeClr val="tx1"/>
                </a:solidFill>
                <a:latin typeface="Calibri"/>
                <a:ea typeface="Calibri"/>
                <a:cs typeface="Calibri"/>
                <a:sym typeface="Calibri"/>
              </a:rPr>
              <a:t>laboratories</a:t>
            </a:r>
            <a:r>
              <a:rPr lang="en-US" sz="1600" b="1" dirty="0" smtClean="0">
                <a:solidFill>
                  <a:schemeClr val="tx1"/>
                </a:solidFill>
                <a:latin typeface="Calibri"/>
                <a:ea typeface="Calibri"/>
                <a:cs typeface="Calibri"/>
                <a:sym typeface="Calibri"/>
              </a:rPr>
              <a:t>.</a:t>
            </a:r>
          </a:p>
          <a:p>
            <a:pPr marL="298450" lvl="0" indent="-285750" algn="just">
              <a:buClr>
                <a:srgbClr val="0070C0"/>
              </a:buClr>
              <a:buFont typeface="Wingdings" panose="05000000000000000000" pitchFamily="2" charset="2"/>
              <a:buChar char="ü"/>
            </a:pPr>
            <a:endParaRPr lang="en-US" sz="1600" b="1" dirty="0" smtClean="0">
              <a:solidFill>
                <a:schemeClr val="tx1"/>
              </a:solidFill>
              <a:latin typeface="Calibri"/>
              <a:ea typeface="Calibri"/>
              <a:cs typeface="Calibri"/>
              <a:sym typeface="Calibri"/>
            </a:endParaRPr>
          </a:p>
          <a:p>
            <a:pPr marL="12700" lvl="0" algn="just">
              <a:buClr>
                <a:srgbClr val="0070C0"/>
              </a:buClr>
            </a:pPr>
            <a:r>
              <a:rPr lang="en-US" sz="1600" b="1" dirty="0" smtClean="0">
                <a:solidFill>
                  <a:schemeClr val="tx1"/>
                </a:solidFill>
                <a:latin typeface="Calibri"/>
                <a:ea typeface="Calibri"/>
                <a:cs typeface="Calibri"/>
                <a:sym typeface="Calibri"/>
              </a:rPr>
              <a:t>Pharmaceutical </a:t>
            </a:r>
            <a:r>
              <a:rPr lang="en-US" sz="1600" b="1" dirty="0">
                <a:solidFill>
                  <a:schemeClr val="tx1"/>
                </a:solidFill>
                <a:latin typeface="Calibri"/>
                <a:ea typeface="Calibri"/>
                <a:cs typeface="Calibri"/>
                <a:sym typeface="Calibri"/>
              </a:rPr>
              <a:t>industry in Argentina is the third industrial sector in terms of </a:t>
            </a:r>
            <a:r>
              <a:rPr lang="en-US" sz="1600" b="1" dirty="0" smtClean="0">
                <a:solidFill>
                  <a:schemeClr val="tx1"/>
                </a:solidFill>
                <a:latin typeface="Calibri"/>
                <a:ea typeface="Calibri"/>
                <a:cs typeface="Calibri"/>
                <a:sym typeface="Calibri"/>
              </a:rPr>
              <a:t>industrial added-value, </a:t>
            </a:r>
            <a:r>
              <a:rPr lang="en-US" sz="1600" b="1" dirty="0">
                <a:solidFill>
                  <a:schemeClr val="tx1"/>
                </a:solidFill>
                <a:latin typeface="Calibri"/>
                <a:ea typeface="Calibri"/>
                <a:cs typeface="Calibri"/>
                <a:sym typeface="Calibri"/>
              </a:rPr>
              <a:t>only behind </a:t>
            </a:r>
            <a:r>
              <a:rPr lang="en-US" sz="1600" b="1" dirty="0" smtClean="0">
                <a:solidFill>
                  <a:schemeClr val="tx1"/>
                </a:solidFill>
                <a:latin typeface="Calibri"/>
                <a:ea typeface="Calibri"/>
                <a:cs typeface="Calibri"/>
                <a:sym typeface="Calibri"/>
              </a:rPr>
              <a:t>oil </a:t>
            </a:r>
            <a:r>
              <a:rPr lang="en-US" sz="1600" b="1" dirty="0">
                <a:solidFill>
                  <a:schemeClr val="tx1"/>
                </a:solidFill>
                <a:latin typeface="Calibri"/>
                <a:ea typeface="Calibri"/>
                <a:cs typeface="Calibri"/>
                <a:sym typeface="Calibri"/>
              </a:rPr>
              <a:t>refinery and </a:t>
            </a:r>
            <a:r>
              <a:rPr lang="en-US" sz="1600" b="1" dirty="0" smtClean="0">
                <a:solidFill>
                  <a:schemeClr val="tx1"/>
                </a:solidFill>
                <a:latin typeface="Calibri"/>
                <a:ea typeface="Calibri"/>
                <a:cs typeface="Calibri"/>
                <a:sym typeface="Calibri"/>
              </a:rPr>
              <a:t>iron </a:t>
            </a:r>
            <a:r>
              <a:rPr lang="en-US" sz="1600" b="1" dirty="0">
                <a:solidFill>
                  <a:schemeClr val="tx1"/>
                </a:solidFill>
                <a:latin typeface="Calibri"/>
                <a:ea typeface="Calibri"/>
                <a:cs typeface="Calibri"/>
                <a:sym typeface="Calibri"/>
              </a:rPr>
              <a:t>and </a:t>
            </a:r>
            <a:r>
              <a:rPr lang="en-US" sz="1600" b="1" dirty="0" smtClean="0">
                <a:solidFill>
                  <a:schemeClr val="tx1"/>
                </a:solidFill>
                <a:latin typeface="Calibri"/>
                <a:ea typeface="Calibri"/>
                <a:cs typeface="Calibri"/>
                <a:sym typeface="Calibri"/>
              </a:rPr>
              <a:t>steel. </a:t>
            </a:r>
          </a:p>
          <a:p>
            <a:pPr marL="298450" lvl="0" indent="-285750" algn="just">
              <a:buClr>
                <a:srgbClr val="0070C0"/>
              </a:buClr>
              <a:buFont typeface="Wingdings" panose="05000000000000000000" pitchFamily="2" charset="2"/>
              <a:buChar char="ü"/>
            </a:pPr>
            <a:endParaRPr lang="en-US" sz="1600" b="1" dirty="0">
              <a:solidFill>
                <a:schemeClr val="tx1"/>
              </a:solidFill>
              <a:latin typeface="Calibri"/>
              <a:ea typeface="Calibri"/>
              <a:cs typeface="Calibri"/>
              <a:sym typeface="Calibri"/>
            </a:endParaRPr>
          </a:p>
          <a:p>
            <a:pPr marL="12700" lvl="0" algn="just">
              <a:buClr>
                <a:srgbClr val="0070C0"/>
              </a:buClr>
            </a:pPr>
            <a:r>
              <a:rPr lang="en-US" sz="1600" b="1" dirty="0">
                <a:solidFill>
                  <a:schemeClr val="tx1"/>
                </a:solidFill>
                <a:latin typeface="Calibri"/>
                <a:ea typeface="Calibri"/>
                <a:cs typeface="Calibri"/>
                <a:sym typeface="Calibri"/>
              </a:rPr>
              <a:t>The Argentine pharmaceutical industry complies with the highest quality standards recommended by the </a:t>
            </a:r>
            <a:r>
              <a:rPr lang="en-US" sz="1600" b="1" dirty="0" smtClean="0">
                <a:solidFill>
                  <a:schemeClr val="tx1"/>
                </a:solidFill>
                <a:latin typeface="Calibri"/>
                <a:ea typeface="Calibri"/>
                <a:cs typeface="Calibri"/>
                <a:sym typeface="Calibri"/>
              </a:rPr>
              <a:t>World Health </a:t>
            </a:r>
            <a:r>
              <a:rPr lang="en-US" sz="1600" b="1" dirty="0">
                <a:solidFill>
                  <a:schemeClr val="tx1"/>
                </a:solidFill>
                <a:latin typeface="Calibri"/>
                <a:ea typeface="Calibri"/>
                <a:cs typeface="Calibri"/>
                <a:sym typeface="Calibri"/>
              </a:rPr>
              <a:t>Organization (WHO) in terms of good manufacturing and drug control </a:t>
            </a:r>
            <a:r>
              <a:rPr lang="en-US" sz="1600" b="1" dirty="0" smtClean="0">
                <a:solidFill>
                  <a:schemeClr val="tx1"/>
                </a:solidFill>
                <a:latin typeface="Calibri"/>
                <a:ea typeface="Calibri"/>
                <a:cs typeface="Calibri"/>
                <a:sym typeface="Calibri"/>
              </a:rPr>
              <a:t>practices. Argentina’s Pharmaceutical industrial </a:t>
            </a:r>
            <a:r>
              <a:rPr lang="en-US" sz="1600" b="1" dirty="0">
                <a:solidFill>
                  <a:schemeClr val="tx1"/>
                </a:solidFill>
                <a:latin typeface="Calibri"/>
                <a:ea typeface="Calibri"/>
                <a:cs typeface="Calibri"/>
                <a:sym typeface="Calibri"/>
              </a:rPr>
              <a:t>plants are authorized and approved by the National </a:t>
            </a:r>
            <a:r>
              <a:rPr lang="en-US" sz="1600" b="1" dirty="0" smtClean="0">
                <a:solidFill>
                  <a:schemeClr val="tx1"/>
                </a:solidFill>
                <a:latin typeface="Calibri"/>
                <a:ea typeface="Calibri"/>
                <a:cs typeface="Calibri"/>
                <a:sym typeface="Calibri"/>
              </a:rPr>
              <a:t>Administration of </a:t>
            </a:r>
            <a:r>
              <a:rPr lang="en-US" sz="1600" b="1" dirty="0">
                <a:solidFill>
                  <a:schemeClr val="tx1"/>
                </a:solidFill>
                <a:latin typeface="Calibri"/>
                <a:ea typeface="Calibri"/>
                <a:cs typeface="Calibri"/>
                <a:sym typeface="Calibri"/>
              </a:rPr>
              <a:t>Pharmaceuticals, Foods and Medical Technology (ANMAT), which enforces the Pharmaceutical Inspection </a:t>
            </a:r>
            <a:r>
              <a:rPr lang="en-US" sz="1600" b="1" dirty="0" smtClean="0">
                <a:solidFill>
                  <a:schemeClr val="tx1"/>
                </a:solidFill>
                <a:latin typeface="Calibri"/>
                <a:ea typeface="Calibri"/>
                <a:cs typeface="Calibri"/>
                <a:sym typeface="Calibri"/>
              </a:rPr>
              <a:t>Cooperation </a:t>
            </a:r>
            <a:r>
              <a:rPr lang="en-US" sz="1600" b="1" dirty="0">
                <a:solidFill>
                  <a:schemeClr val="tx1"/>
                </a:solidFill>
                <a:latin typeface="Calibri"/>
                <a:ea typeface="Calibri"/>
                <a:cs typeface="Calibri"/>
                <a:sym typeface="Calibri"/>
              </a:rPr>
              <a:t>Scheme (PIC/S) guides to good manufacturing practices. </a:t>
            </a:r>
            <a:endParaRPr lang="en-US" sz="1600" b="1" dirty="0" smtClean="0">
              <a:solidFill>
                <a:schemeClr val="tx1"/>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lang="en-US" sz="1600" b="1" dirty="0">
              <a:solidFill>
                <a:schemeClr val="tx1"/>
              </a:solidFill>
              <a:latin typeface="Calibri"/>
              <a:ea typeface="Calibri"/>
              <a:cs typeface="Calibri"/>
              <a:sym typeface="Calibri"/>
            </a:endParaRPr>
          </a:p>
          <a:p>
            <a:pPr marL="12700" lvl="0" algn="just">
              <a:buClr>
                <a:srgbClr val="0070C0"/>
              </a:buClr>
            </a:pPr>
            <a:r>
              <a:rPr lang="en-US" sz="1600" b="1" dirty="0" smtClean="0">
                <a:solidFill>
                  <a:schemeClr val="tx1"/>
                </a:solidFill>
                <a:latin typeface="Calibri"/>
                <a:ea typeface="Calibri"/>
                <a:cs typeface="Calibri"/>
                <a:sym typeface="Calibri"/>
              </a:rPr>
              <a:t>Moreover</a:t>
            </a:r>
            <a:r>
              <a:rPr lang="en-US" sz="1600" b="1" dirty="0">
                <a:solidFill>
                  <a:schemeClr val="tx1"/>
                </a:solidFill>
                <a:latin typeface="Calibri"/>
                <a:ea typeface="Calibri"/>
                <a:cs typeface="Calibri"/>
                <a:sym typeface="Calibri"/>
              </a:rPr>
              <a:t>, some of them have </a:t>
            </a:r>
            <a:r>
              <a:rPr lang="en-US" sz="1600" b="1" dirty="0" smtClean="0">
                <a:solidFill>
                  <a:schemeClr val="tx1"/>
                </a:solidFill>
                <a:latin typeface="Calibri"/>
                <a:ea typeface="Calibri"/>
                <a:cs typeface="Calibri"/>
                <a:sym typeface="Calibri"/>
              </a:rPr>
              <a:t>obtained certifications </a:t>
            </a:r>
            <a:r>
              <a:rPr lang="en-US" sz="1600" b="1" dirty="0">
                <a:solidFill>
                  <a:schemeClr val="tx1"/>
                </a:solidFill>
                <a:latin typeface="Calibri"/>
                <a:ea typeface="Calibri"/>
                <a:cs typeface="Calibri"/>
                <a:sym typeface="Calibri"/>
              </a:rPr>
              <a:t>from health authorities of developed countries, such as the Food and Drug </a:t>
            </a:r>
            <a:r>
              <a:rPr lang="en-US" sz="1600" b="1" dirty="0" smtClean="0">
                <a:solidFill>
                  <a:schemeClr val="tx1"/>
                </a:solidFill>
                <a:latin typeface="Calibri"/>
                <a:ea typeface="Calibri"/>
                <a:cs typeface="Calibri"/>
                <a:sym typeface="Calibri"/>
              </a:rPr>
              <a:t>Administration </a:t>
            </a:r>
            <a:r>
              <a:rPr lang="en-US" sz="1600" b="1" dirty="0">
                <a:solidFill>
                  <a:schemeClr val="tx1"/>
                </a:solidFill>
                <a:latin typeface="Calibri"/>
                <a:ea typeface="Calibri"/>
                <a:cs typeface="Calibri"/>
                <a:sym typeface="Calibri"/>
              </a:rPr>
              <a:t>(</a:t>
            </a:r>
            <a:r>
              <a:rPr lang="en-US" sz="1600" b="1" dirty="0" smtClean="0">
                <a:solidFill>
                  <a:schemeClr val="tx1"/>
                </a:solidFill>
                <a:latin typeface="Calibri"/>
                <a:ea typeface="Calibri"/>
                <a:cs typeface="Calibri"/>
                <a:sym typeface="Calibri"/>
              </a:rPr>
              <a:t>FDA, USA</a:t>
            </a:r>
            <a:r>
              <a:rPr lang="en-US" sz="1600" b="1" dirty="0">
                <a:solidFill>
                  <a:schemeClr val="tx1"/>
                </a:solidFill>
                <a:latin typeface="Calibri"/>
                <a:ea typeface="Calibri"/>
                <a:cs typeface="Calibri"/>
                <a:sym typeface="Calibri"/>
              </a:rPr>
              <a:t>) and the European Medicines Agency (EMA, European Union</a:t>
            </a:r>
            <a:r>
              <a:rPr lang="en-US" sz="1600" b="1" dirty="0" smtClean="0">
                <a:solidFill>
                  <a:schemeClr val="tx1"/>
                </a:solidFill>
                <a:latin typeface="Calibri"/>
                <a:ea typeface="Calibri"/>
                <a:cs typeface="Calibri"/>
                <a:sym typeface="Calibri"/>
              </a:rPr>
              <a:t>).</a:t>
            </a:r>
            <a:endParaRPr lang="en-US" sz="1600" b="1" dirty="0">
              <a:solidFill>
                <a:schemeClr val="tx1"/>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sz="1200"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23397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xmlns="" id="{49470BC7-DADD-4ABD-9297-87A8F705BB7A}"/>
              </a:ext>
            </a:extLst>
          </p:cNvPr>
          <p:cNvSpPr/>
          <p:nvPr/>
        </p:nvSpPr>
        <p:spPr>
          <a:xfrm>
            <a:off x="705770" y="320969"/>
            <a:ext cx="10876630" cy="523220"/>
          </a:xfrm>
          <a:prstGeom prst="rect">
            <a:avLst/>
          </a:prstGeom>
          <a:solidFill>
            <a:srgbClr val="28A1CA"/>
          </a:solidFill>
        </p:spPr>
        <p:txBody>
          <a:bodyPr wrap="square">
            <a:spAutoFit/>
          </a:bodyPr>
          <a:lstStyle/>
          <a:p>
            <a:r>
              <a:rPr lang="en-US" sz="2800" b="1" dirty="0" smtClean="0">
                <a:solidFill>
                  <a:schemeClr val="bg1"/>
                </a:solidFill>
                <a:latin typeface="Calibri" panose="020F0502020204030204" pitchFamily="34" charset="0"/>
                <a:cs typeface="Calibri" panose="020F0502020204030204" pitchFamily="34" charset="0"/>
              </a:rPr>
              <a:t>Pharmaceutical industry</a:t>
            </a:r>
            <a:endParaRPr lang="es-AR" sz="2800" b="1" dirty="0">
              <a:solidFill>
                <a:schemeClr val="bg1"/>
              </a:solidFill>
              <a:latin typeface="Calibri" panose="020F0502020204030204" pitchFamily="34" charset="0"/>
              <a:cs typeface="Calibri" panose="020F0502020204030204" pitchFamily="34" charset="0"/>
            </a:endParaRPr>
          </a:p>
        </p:txBody>
      </p:sp>
      <p:pic>
        <p:nvPicPr>
          <p:cNvPr id="5" name="Picture 2" descr="http://cooperala.org.ar/wp-content/uploads/slider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40000"/>
                    </a14:imgEffect>
                  </a14:imgLayer>
                </a14:imgProps>
              </a:ext>
              <a:ext uri="{28A0092B-C50C-407E-A947-70E740481C1C}">
                <a14:useLocalDpi xmlns:a14="http://schemas.microsoft.com/office/drawing/2010/main" val="0"/>
              </a:ext>
            </a:extLst>
          </a:blip>
          <a:srcRect l="56125" r="10107"/>
          <a:stretch/>
        </p:blipFill>
        <p:spPr bwMode="auto">
          <a:xfrm>
            <a:off x="705770" y="835725"/>
            <a:ext cx="3537857" cy="5893234"/>
          </a:xfrm>
          <a:prstGeom prst="rect">
            <a:avLst/>
          </a:prstGeom>
          <a:noFill/>
          <a:effectLst/>
        </p:spPr>
      </p:pic>
      <p:sp>
        <p:nvSpPr>
          <p:cNvPr id="21" name="Google Shape;318;p10"/>
          <p:cNvSpPr txBox="1"/>
          <p:nvPr/>
        </p:nvSpPr>
        <p:spPr>
          <a:xfrm>
            <a:off x="4506685" y="582579"/>
            <a:ext cx="7075713" cy="2166604"/>
          </a:xfrm>
          <a:prstGeom prst="rect">
            <a:avLst/>
          </a:prstGeom>
          <a:noFill/>
          <a:ln>
            <a:noFill/>
          </a:ln>
        </p:spPr>
        <p:txBody>
          <a:bodyPr spcFirstLastPara="1" wrap="square" lIns="0" tIns="12050" rIns="0" bIns="0" anchor="t" anchorCtr="0">
            <a:spAutoFit/>
          </a:bodyPr>
          <a:lstStyle/>
          <a:p>
            <a:pPr marR="0" lvl="0" indent="0" algn="l" rtl="0">
              <a:lnSpc>
                <a:spcPct val="100000"/>
              </a:lnSpc>
              <a:spcBef>
                <a:spcPts val="25"/>
              </a:spcBef>
              <a:spcAft>
                <a:spcPts val="0"/>
              </a:spcAft>
              <a:buNone/>
            </a:pPr>
            <a:endParaRPr lang="es-ES" dirty="0">
              <a:solidFill>
                <a:schemeClr val="tx1"/>
              </a:solidFill>
              <a:latin typeface="Calibri"/>
              <a:ea typeface="Calibri"/>
              <a:cs typeface="Calibri"/>
            </a:endParaRPr>
          </a:p>
          <a:p>
            <a:pPr marL="298450" lvl="0" indent="-285750" algn="just">
              <a:buClr>
                <a:srgbClr val="0070C0"/>
              </a:buClr>
              <a:buFont typeface="Wingdings" panose="05000000000000000000" pitchFamily="2" charset="2"/>
              <a:buChar char="ü"/>
            </a:pPr>
            <a:endParaRPr lang="en-US" b="1" dirty="0" smtClean="0">
              <a:solidFill>
                <a:schemeClr val="tx1"/>
              </a:solidFill>
              <a:latin typeface="Calibri"/>
              <a:ea typeface="Calibri"/>
              <a:cs typeface="Calibri"/>
              <a:sym typeface="Calibri"/>
            </a:endParaRPr>
          </a:p>
          <a:p>
            <a:pPr marL="12700" lvl="0" algn="just">
              <a:buClr>
                <a:srgbClr val="0070C0"/>
              </a:buClr>
            </a:pPr>
            <a:r>
              <a:rPr lang="en-US" b="1" dirty="0" smtClean="0">
                <a:solidFill>
                  <a:schemeClr val="tx1"/>
                </a:solidFill>
                <a:latin typeface="Calibri"/>
                <a:ea typeface="Calibri"/>
                <a:cs typeface="Calibri"/>
                <a:sym typeface="Calibri"/>
              </a:rPr>
              <a:t>For </a:t>
            </a:r>
            <a:r>
              <a:rPr lang="en-US" b="1" dirty="0">
                <a:solidFill>
                  <a:schemeClr val="tx1"/>
                </a:solidFill>
                <a:latin typeface="Calibri"/>
                <a:ea typeface="Calibri"/>
                <a:cs typeface="Calibri"/>
                <a:sym typeface="Calibri"/>
              </a:rPr>
              <a:t>the last eleven years, the manufacture of biotechnology medicines in local plants has experienced </a:t>
            </a:r>
            <a:r>
              <a:rPr lang="en-US" b="1" dirty="0" smtClean="0">
                <a:solidFill>
                  <a:schemeClr val="tx1"/>
                </a:solidFill>
                <a:latin typeface="Calibri"/>
                <a:ea typeface="Calibri"/>
                <a:cs typeface="Calibri"/>
                <a:sym typeface="Calibri"/>
              </a:rPr>
              <a:t>a significant boost. </a:t>
            </a:r>
          </a:p>
          <a:p>
            <a:pPr marL="298450" lvl="0" indent="-285750" algn="just">
              <a:buClr>
                <a:srgbClr val="0070C0"/>
              </a:buClr>
              <a:buFont typeface="Wingdings" panose="05000000000000000000" pitchFamily="2" charset="2"/>
              <a:buChar char="ü"/>
            </a:pPr>
            <a:endParaRPr lang="en-US" b="1" dirty="0" smtClean="0">
              <a:solidFill>
                <a:schemeClr val="tx1"/>
              </a:solidFill>
              <a:latin typeface="Calibri"/>
              <a:ea typeface="Calibri"/>
              <a:cs typeface="Calibri"/>
              <a:sym typeface="Calibri"/>
            </a:endParaRPr>
          </a:p>
          <a:p>
            <a:pPr marL="12700" lvl="0" algn="just">
              <a:buClr>
                <a:srgbClr val="0070C0"/>
              </a:buClr>
            </a:pPr>
            <a:r>
              <a:rPr lang="en-US" b="1" dirty="0" smtClean="0">
                <a:solidFill>
                  <a:schemeClr val="tx1"/>
                </a:solidFill>
                <a:latin typeface="Calibri"/>
                <a:ea typeface="Calibri"/>
                <a:cs typeface="Calibri"/>
                <a:sym typeface="Calibri"/>
              </a:rPr>
              <a:t>Argentina </a:t>
            </a:r>
            <a:r>
              <a:rPr lang="en-US" b="1" dirty="0">
                <a:solidFill>
                  <a:schemeClr val="tx1"/>
                </a:solidFill>
                <a:latin typeface="Calibri"/>
                <a:ea typeface="Calibri"/>
                <a:cs typeface="Calibri"/>
                <a:sym typeface="Calibri"/>
              </a:rPr>
              <a:t>has locally-owned laboratories that have become multinationals, with subsidiaries in most of </a:t>
            </a:r>
            <a:r>
              <a:rPr lang="en-US" b="1" dirty="0" smtClean="0">
                <a:solidFill>
                  <a:schemeClr val="tx1"/>
                </a:solidFill>
                <a:latin typeface="Calibri"/>
                <a:ea typeface="Calibri"/>
                <a:cs typeface="Calibri"/>
                <a:sym typeface="Calibri"/>
              </a:rPr>
              <a:t>the Latin </a:t>
            </a:r>
            <a:r>
              <a:rPr lang="en-US" b="1" dirty="0">
                <a:solidFill>
                  <a:schemeClr val="tx1"/>
                </a:solidFill>
                <a:latin typeface="Calibri"/>
                <a:ea typeface="Calibri"/>
                <a:cs typeface="Calibri"/>
                <a:sym typeface="Calibri"/>
              </a:rPr>
              <a:t>American countries, USA, Europe and some Asian </a:t>
            </a:r>
            <a:r>
              <a:rPr lang="en-US" b="1" dirty="0" smtClean="0">
                <a:solidFill>
                  <a:schemeClr val="tx1"/>
                </a:solidFill>
                <a:latin typeface="Calibri"/>
                <a:ea typeface="Calibri"/>
                <a:cs typeface="Calibri"/>
                <a:sym typeface="Calibri"/>
              </a:rPr>
              <a:t>countries.</a:t>
            </a:r>
          </a:p>
          <a:p>
            <a:pPr marL="298450" lvl="0" indent="-285750" algn="just">
              <a:buClr>
                <a:srgbClr val="0070C0"/>
              </a:buClr>
              <a:buFont typeface="Wingdings" panose="05000000000000000000" pitchFamily="2" charset="2"/>
              <a:buChar char="ü"/>
            </a:pPr>
            <a:endParaRPr lang="en-US" b="1" dirty="0" smtClean="0">
              <a:solidFill>
                <a:schemeClr val="tx1"/>
              </a:solidFill>
              <a:latin typeface="Calibri"/>
              <a:ea typeface="Calibri"/>
              <a:cs typeface="Calibri"/>
              <a:sym typeface="Calibri"/>
            </a:endParaRPr>
          </a:p>
          <a:p>
            <a:pPr marL="12700" lvl="0" algn="just">
              <a:buClr>
                <a:srgbClr val="0070C0"/>
              </a:buClr>
            </a:pPr>
            <a:r>
              <a:rPr lang="en-US" b="1" dirty="0">
                <a:solidFill>
                  <a:schemeClr val="tx1"/>
                </a:solidFill>
                <a:latin typeface="Calibri"/>
                <a:ea typeface="Calibri"/>
                <a:cs typeface="Calibri"/>
                <a:sym typeface="Calibri"/>
              </a:rPr>
              <a:t>In terms of the research, innovation and development processes carried out by local firms, it is </a:t>
            </a:r>
            <a:r>
              <a:rPr lang="en-US" b="1" dirty="0" smtClean="0">
                <a:solidFill>
                  <a:schemeClr val="tx1"/>
                </a:solidFill>
                <a:latin typeface="Calibri"/>
                <a:ea typeface="Calibri"/>
                <a:cs typeface="Calibri"/>
                <a:sym typeface="Calibri"/>
              </a:rPr>
              <a:t>worthwhile highlighting </a:t>
            </a:r>
            <a:r>
              <a:rPr lang="en-US" b="1" dirty="0">
                <a:solidFill>
                  <a:schemeClr val="tx1"/>
                </a:solidFill>
                <a:latin typeface="Calibri"/>
                <a:ea typeface="Calibri"/>
                <a:cs typeface="Calibri"/>
                <a:sym typeface="Calibri"/>
              </a:rPr>
              <a:t>four of the </a:t>
            </a:r>
            <a:r>
              <a:rPr lang="en-US" b="1" dirty="0" smtClean="0">
                <a:solidFill>
                  <a:schemeClr val="tx1"/>
                </a:solidFill>
                <a:latin typeface="Calibri"/>
                <a:ea typeface="Calibri"/>
                <a:cs typeface="Calibri"/>
                <a:sym typeface="Calibri"/>
              </a:rPr>
              <a:t>main recent success cases:</a:t>
            </a:r>
            <a:endParaRPr b="1" dirty="0">
              <a:solidFill>
                <a:schemeClr val="tx1"/>
              </a:solidFill>
              <a:latin typeface="Calibri"/>
              <a:ea typeface="Calibri"/>
              <a:cs typeface="Calibri"/>
              <a:sym typeface="Calibri"/>
            </a:endParaRPr>
          </a:p>
        </p:txBody>
      </p:sp>
      <p:sp>
        <p:nvSpPr>
          <p:cNvPr id="2" name="1 Rectángulo"/>
          <p:cNvSpPr/>
          <p:nvPr/>
        </p:nvSpPr>
        <p:spPr>
          <a:xfrm>
            <a:off x="4243627" y="2943307"/>
            <a:ext cx="7338772" cy="3754874"/>
          </a:xfrm>
          <a:prstGeom prst="rect">
            <a:avLst/>
          </a:prstGeom>
        </p:spPr>
        <p:txBody>
          <a:bodyPr wrap="square">
            <a:spAutoFit/>
          </a:bodyPr>
          <a:lstStyle/>
          <a:p>
            <a:pPr marL="355600" lvl="0" indent="-342900" algn="just">
              <a:buClr>
                <a:srgbClr val="0070C0"/>
              </a:buClr>
              <a:buFont typeface="+mj-lt"/>
              <a:buAutoNum type="arabicPeriod"/>
            </a:pPr>
            <a:endParaRPr lang="en-US" b="1" dirty="0" smtClean="0">
              <a:solidFill>
                <a:schemeClr val="tx1"/>
              </a:solidFill>
              <a:latin typeface="Calibri"/>
              <a:ea typeface="Calibri"/>
              <a:cs typeface="Calibri"/>
              <a:sym typeface="Calibri"/>
            </a:endParaRPr>
          </a:p>
          <a:p>
            <a:pPr marL="355600" lvl="0" indent="-342900" algn="just">
              <a:buClr>
                <a:srgbClr val="0070C0"/>
              </a:buClr>
              <a:buFont typeface="+mj-lt"/>
              <a:buAutoNum type="arabicPeriod"/>
            </a:pPr>
            <a:r>
              <a:rPr lang="en-US" b="1" dirty="0" smtClean="0">
                <a:solidFill>
                  <a:schemeClr val="tx1"/>
                </a:solidFill>
                <a:latin typeface="Calibri"/>
                <a:ea typeface="Calibri"/>
                <a:cs typeface="Calibri"/>
                <a:sym typeface="Calibri"/>
              </a:rPr>
              <a:t>The </a:t>
            </a:r>
            <a:r>
              <a:rPr lang="en-US" b="1" u="sng" dirty="0" smtClean="0">
                <a:solidFill>
                  <a:schemeClr val="tx1"/>
                </a:solidFill>
                <a:latin typeface="Calibri"/>
                <a:ea typeface="Calibri"/>
                <a:cs typeface="Calibri"/>
                <a:sym typeface="Calibri"/>
              </a:rPr>
              <a:t>agreement </a:t>
            </a:r>
            <a:r>
              <a:rPr lang="en-US" b="1" u="sng" dirty="0">
                <a:solidFill>
                  <a:schemeClr val="tx1"/>
                </a:solidFill>
                <a:latin typeface="Calibri"/>
                <a:ea typeface="Calibri"/>
                <a:cs typeface="Calibri"/>
                <a:sym typeface="Calibri"/>
              </a:rPr>
              <a:t>reached between a national company and AstraZeneca to produce the </a:t>
            </a:r>
            <a:r>
              <a:rPr lang="en-US" b="1" u="sng" dirty="0" smtClean="0">
                <a:solidFill>
                  <a:schemeClr val="tx1"/>
                </a:solidFill>
                <a:latin typeface="Calibri"/>
                <a:ea typeface="Calibri"/>
                <a:cs typeface="Calibri"/>
                <a:sym typeface="Calibri"/>
              </a:rPr>
              <a:t>COVID-19 </a:t>
            </a:r>
            <a:r>
              <a:rPr lang="en-US" b="1" u="sng" dirty="0">
                <a:solidFill>
                  <a:schemeClr val="tx1"/>
                </a:solidFill>
                <a:latin typeface="Calibri"/>
                <a:ea typeface="Calibri"/>
                <a:cs typeface="Calibri"/>
                <a:sym typeface="Calibri"/>
              </a:rPr>
              <a:t>vaccine active ingredient </a:t>
            </a:r>
            <a:r>
              <a:rPr lang="en-US" b="1" dirty="0">
                <a:solidFill>
                  <a:schemeClr val="tx1"/>
                </a:solidFill>
                <a:latin typeface="Calibri"/>
                <a:ea typeface="Calibri"/>
                <a:cs typeface="Calibri"/>
                <a:sym typeface="Calibri"/>
              </a:rPr>
              <a:t>at a modern industrial plant located </a:t>
            </a:r>
            <a:r>
              <a:rPr lang="en-US" b="1" dirty="0" smtClean="0">
                <a:solidFill>
                  <a:schemeClr val="tx1"/>
                </a:solidFill>
                <a:latin typeface="Calibri"/>
                <a:ea typeface="Calibri"/>
                <a:cs typeface="Calibri"/>
                <a:sym typeface="Calibri"/>
              </a:rPr>
              <a:t>in </a:t>
            </a:r>
            <a:r>
              <a:rPr lang="en-US" b="1" dirty="0" err="1" smtClean="0">
                <a:solidFill>
                  <a:schemeClr val="tx1"/>
                </a:solidFill>
                <a:latin typeface="Calibri"/>
                <a:ea typeface="Calibri"/>
                <a:cs typeface="Calibri"/>
                <a:sym typeface="Calibri"/>
              </a:rPr>
              <a:t>Garín</a:t>
            </a:r>
            <a:r>
              <a:rPr lang="en-US" b="1" dirty="0" smtClean="0">
                <a:solidFill>
                  <a:schemeClr val="tx1"/>
                </a:solidFill>
                <a:latin typeface="Calibri"/>
                <a:ea typeface="Calibri"/>
                <a:cs typeface="Calibri"/>
                <a:sym typeface="Calibri"/>
              </a:rPr>
              <a:t> </a:t>
            </a:r>
            <a:r>
              <a:rPr lang="en-US" b="1" dirty="0">
                <a:solidFill>
                  <a:schemeClr val="tx1"/>
                </a:solidFill>
                <a:latin typeface="Calibri"/>
                <a:ea typeface="Calibri"/>
                <a:cs typeface="Calibri"/>
                <a:sym typeface="Calibri"/>
              </a:rPr>
              <a:t>(province of Buenos Aires) for the whole Latin </a:t>
            </a:r>
            <a:r>
              <a:rPr lang="en-US" b="1" dirty="0" smtClean="0">
                <a:solidFill>
                  <a:schemeClr val="tx1"/>
                </a:solidFill>
                <a:latin typeface="Calibri"/>
                <a:ea typeface="Calibri"/>
                <a:cs typeface="Calibri"/>
                <a:sym typeface="Calibri"/>
              </a:rPr>
              <a:t>America.</a:t>
            </a:r>
          </a:p>
          <a:p>
            <a:pPr marL="355600" lvl="0" indent="-342900" algn="just">
              <a:buClr>
                <a:srgbClr val="0070C0"/>
              </a:buClr>
              <a:buFont typeface="+mj-lt"/>
              <a:buAutoNum type="arabicPeriod"/>
            </a:pPr>
            <a:endParaRPr lang="en-US" b="1" dirty="0" smtClean="0">
              <a:solidFill>
                <a:schemeClr val="tx1"/>
              </a:solidFill>
              <a:latin typeface="Calibri"/>
              <a:ea typeface="Calibri"/>
              <a:cs typeface="Calibri"/>
              <a:sym typeface="Calibri"/>
            </a:endParaRPr>
          </a:p>
          <a:p>
            <a:pPr marL="355600" lvl="0" indent="-342900" algn="just">
              <a:buClr>
                <a:srgbClr val="0070C0"/>
              </a:buClr>
              <a:buFont typeface="+mj-lt"/>
              <a:buAutoNum type="arabicPeriod"/>
            </a:pPr>
            <a:r>
              <a:rPr lang="en-US" b="1" dirty="0" smtClean="0">
                <a:solidFill>
                  <a:schemeClr val="tx1"/>
                </a:solidFill>
                <a:latin typeface="Calibri"/>
                <a:ea typeface="Calibri"/>
                <a:cs typeface="Calibri"/>
                <a:sym typeface="Calibri"/>
              </a:rPr>
              <a:t>The </a:t>
            </a:r>
            <a:r>
              <a:rPr lang="en-US" b="1" u="sng" dirty="0">
                <a:solidFill>
                  <a:schemeClr val="tx1"/>
                </a:solidFill>
                <a:latin typeface="Calibri"/>
                <a:ea typeface="Calibri"/>
                <a:cs typeface="Calibri"/>
                <a:sym typeface="Calibri"/>
              </a:rPr>
              <a:t>agreement signed by a national laboratory and the Russian </a:t>
            </a:r>
            <a:r>
              <a:rPr lang="en-US" b="1" u="sng" dirty="0" err="1">
                <a:solidFill>
                  <a:schemeClr val="tx1"/>
                </a:solidFill>
                <a:latin typeface="Calibri"/>
                <a:ea typeface="Calibri"/>
                <a:cs typeface="Calibri"/>
                <a:sym typeface="Calibri"/>
              </a:rPr>
              <a:t>Gamaleya</a:t>
            </a:r>
            <a:r>
              <a:rPr lang="en-US" b="1" u="sng" dirty="0">
                <a:solidFill>
                  <a:schemeClr val="tx1"/>
                </a:solidFill>
                <a:latin typeface="Calibri"/>
                <a:ea typeface="Calibri"/>
                <a:cs typeface="Calibri"/>
                <a:sym typeface="Calibri"/>
              </a:rPr>
              <a:t> </a:t>
            </a:r>
            <a:r>
              <a:rPr lang="en-US" b="1" dirty="0" smtClean="0">
                <a:solidFill>
                  <a:schemeClr val="tx1"/>
                </a:solidFill>
                <a:latin typeface="Calibri"/>
                <a:ea typeface="Calibri"/>
                <a:cs typeface="Calibri"/>
                <a:sym typeface="Calibri"/>
              </a:rPr>
              <a:t>National Research </a:t>
            </a:r>
            <a:r>
              <a:rPr lang="en-US" b="1" dirty="0">
                <a:solidFill>
                  <a:schemeClr val="tx1"/>
                </a:solidFill>
                <a:latin typeface="Calibri"/>
                <a:ea typeface="Calibri"/>
                <a:cs typeface="Calibri"/>
                <a:sym typeface="Calibri"/>
              </a:rPr>
              <a:t>Center for Epidemiology and Microbiology with the intermediation of Hetero laboratory (India), for </a:t>
            </a:r>
            <a:r>
              <a:rPr lang="en-US" b="1" dirty="0" smtClean="0">
                <a:solidFill>
                  <a:schemeClr val="tx1"/>
                </a:solidFill>
                <a:latin typeface="Calibri"/>
                <a:ea typeface="Calibri"/>
                <a:cs typeface="Calibri"/>
                <a:sym typeface="Calibri"/>
              </a:rPr>
              <a:t>the transfer </a:t>
            </a:r>
            <a:r>
              <a:rPr lang="en-US" b="1" dirty="0">
                <a:solidFill>
                  <a:schemeClr val="tx1"/>
                </a:solidFill>
                <a:latin typeface="Calibri"/>
                <a:ea typeface="Calibri"/>
                <a:cs typeface="Calibri"/>
                <a:sym typeface="Calibri"/>
              </a:rPr>
              <a:t>of technology that will allow the Sputnik V vaccine production in </a:t>
            </a:r>
            <a:r>
              <a:rPr lang="en-US" b="1" dirty="0" smtClean="0">
                <a:solidFill>
                  <a:schemeClr val="tx1"/>
                </a:solidFill>
                <a:latin typeface="Calibri"/>
                <a:ea typeface="Calibri"/>
                <a:cs typeface="Calibri"/>
                <a:sym typeface="Calibri"/>
              </a:rPr>
              <a:t>Argentina.</a:t>
            </a:r>
          </a:p>
          <a:p>
            <a:pPr marL="355600" lvl="0" indent="-342900" algn="just">
              <a:buClr>
                <a:srgbClr val="0070C0"/>
              </a:buClr>
              <a:buFont typeface="+mj-lt"/>
              <a:buAutoNum type="arabicPeriod"/>
            </a:pPr>
            <a:endParaRPr lang="en-US" b="1" dirty="0" smtClean="0">
              <a:solidFill>
                <a:schemeClr val="tx1"/>
              </a:solidFill>
              <a:latin typeface="Calibri"/>
              <a:ea typeface="Calibri"/>
              <a:cs typeface="Calibri"/>
              <a:sym typeface="Calibri"/>
            </a:endParaRPr>
          </a:p>
          <a:p>
            <a:pPr marL="355600" lvl="0" indent="-342900" algn="just">
              <a:buClr>
                <a:srgbClr val="0070C0"/>
              </a:buClr>
              <a:buFont typeface="+mj-lt"/>
              <a:buAutoNum type="arabicPeriod"/>
            </a:pPr>
            <a:r>
              <a:rPr lang="en-US" b="1" dirty="0" smtClean="0">
                <a:solidFill>
                  <a:schemeClr val="tx1"/>
                </a:solidFill>
                <a:latin typeface="Calibri"/>
                <a:ea typeface="Calibri"/>
                <a:cs typeface="Calibri"/>
                <a:sym typeface="Calibri"/>
              </a:rPr>
              <a:t>The </a:t>
            </a:r>
            <a:r>
              <a:rPr lang="en-US" b="1" u="sng" dirty="0" smtClean="0">
                <a:solidFill>
                  <a:schemeClr val="tx1"/>
                </a:solidFill>
                <a:latin typeface="Calibri"/>
                <a:ea typeface="Calibri"/>
                <a:cs typeface="Calibri"/>
                <a:sym typeface="Calibri"/>
              </a:rPr>
              <a:t>production of </a:t>
            </a:r>
            <a:r>
              <a:rPr lang="en-US" b="1" u="sng" dirty="0" err="1" smtClean="0">
                <a:solidFill>
                  <a:schemeClr val="tx1"/>
                </a:solidFill>
                <a:latin typeface="Calibri"/>
                <a:ea typeface="Calibri"/>
                <a:cs typeface="Calibri"/>
                <a:sym typeface="Calibri"/>
              </a:rPr>
              <a:t>benznidazole</a:t>
            </a:r>
            <a:r>
              <a:rPr lang="en-US" b="1" dirty="0">
                <a:solidFill>
                  <a:schemeClr val="tx1"/>
                </a:solidFill>
                <a:latin typeface="Calibri"/>
                <a:ea typeface="Calibri"/>
                <a:cs typeface="Calibri"/>
                <a:sym typeface="Calibri"/>
              </a:rPr>
              <a:t>, a medicine used to treat the </a:t>
            </a:r>
            <a:r>
              <a:rPr lang="en-US" b="1" dirty="0" err="1">
                <a:solidFill>
                  <a:schemeClr val="tx1"/>
                </a:solidFill>
                <a:latin typeface="Calibri"/>
                <a:ea typeface="Calibri"/>
                <a:cs typeface="Calibri"/>
                <a:sym typeface="Calibri"/>
              </a:rPr>
              <a:t>Chagas</a:t>
            </a:r>
            <a:r>
              <a:rPr lang="en-US" b="1" dirty="0">
                <a:solidFill>
                  <a:schemeClr val="tx1"/>
                </a:solidFill>
                <a:latin typeface="Calibri"/>
                <a:ea typeface="Calibri"/>
                <a:cs typeface="Calibri"/>
                <a:sym typeface="Calibri"/>
              </a:rPr>
              <a:t> disease, discontinued worldwide in </a:t>
            </a:r>
            <a:r>
              <a:rPr lang="en-US" b="1" dirty="0" smtClean="0">
                <a:solidFill>
                  <a:schemeClr val="tx1"/>
                </a:solidFill>
                <a:latin typeface="Calibri"/>
                <a:ea typeface="Calibri"/>
                <a:cs typeface="Calibri"/>
                <a:sym typeface="Calibri"/>
              </a:rPr>
              <a:t>2011 and </a:t>
            </a:r>
            <a:r>
              <a:rPr lang="en-US" b="1" dirty="0">
                <a:solidFill>
                  <a:schemeClr val="tx1"/>
                </a:solidFill>
                <a:latin typeface="Calibri"/>
                <a:ea typeface="Calibri"/>
                <a:cs typeface="Calibri"/>
                <a:sym typeface="Calibri"/>
              </a:rPr>
              <a:t>developed by a private and public </a:t>
            </a:r>
            <a:r>
              <a:rPr lang="en-US" b="1" dirty="0" smtClean="0">
                <a:solidFill>
                  <a:schemeClr val="tx1"/>
                </a:solidFill>
                <a:latin typeface="Calibri"/>
                <a:ea typeface="Calibri"/>
                <a:cs typeface="Calibri"/>
                <a:sym typeface="Calibri"/>
              </a:rPr>
              <a:t>consortium which involved a locally-owned laboratory.</a:t>
            </a:r>
          </a:p>
          <a:p>
            <a:pPr marL="355600" lvl="0" indent="-342900" algn="just">
              <a:buClr>
                <a:srgbClr val="0070C0"/>
              </a:buClr>
              <a:buFont typeface="+mj-lt"/>
              <a:buAutoNum type="arabicPeriod"/>
            </a:pPr>
            <a:endParaRPr lang="en-US" b="1" dirty="0" smtClean="0">
              <a:solidFill>
                <a:schemeClr val="tx1"/>
              </a:solidFill>
              <a:latin typeface="Calibri"/>
              <a:ea typeface="Calibri"/>
              <a:cs typeface="Calibri"/>
              <a:sym typeface="Calibri"/>
            </a:endParaRPr>
          </a:p>
          <a:p>
            <a:pPr marL="355600" lvl="0" indent="-342900" algn="just">
              <a:buClr>
                <a:srgbClr val="0070C0"/>
              </a:buClr>
              <a:buFont typeface="+mj-lt"/>
              <a:buAutoNum type="arabicPeriod"/>
            </a:pPr>
            <a:r>
              <a:rPr lang="en-US" b="1" dirty="0" smtClean="0">
                <a:solidFill>
                  <a:schemeClr val="tx1"/>
                </a:solidFill>
                <a:latin typeface="Calibri"/>
                <a:ea typeface="Calibri"/>
                <a:cs typeface="Calibri"/>
                <a:sym typeface="Calibri"/>
              </a:rPr>
              <a:t>The </a:t>
            </a:r>
            <a:r>
              <a:rPr lang="en-US" b="1" u="sng" dirty="0">
                <a:solidFill>
                  <a:schemeClr val="tx1"/>
                </a:solidFill>
                <a:latin typeface="Calibri"/>
                <a:ea typeface="Calibri"/>
                <a:cs typeface="Calibri"/>
                <a:sym typeface="Calibri"/>
              </a:rPr>
              <a:t>therapeutic vaccine against lung </a:t>
            </a:r>
            <a:r>
              <a:rPr lang="en-US" b="1" u="sng" dirty="0" smtClean="0">
                <a:solidFill>
                  <a:schemeClr val="tx1"/>
                </a:solidFill>
                <a:latin typeface="Calibri"/>
                <a:ea typeface="Calibri"/>
                <a:cs typeface="Calibri"/>
                <a:sym typeface="Calibri"/>
              </a:rPr>
              <a:t>cancer</a:t>
            </a:r>
            <a:r>
              <a:rPr lang="en-US" b="1" dirty="0" smtClean="0">
                <a:solidFill>
                  <a:schemeClr val="tx1"/>
                </a:solidFill>
                <a:latin typeface="Calibri"/>
                <a:ea typeface="Calibri"/>
                <a:cs typeface="Calibri"/>
                <a:sym typeface="Calibri"/>
              </a:rPr>
              <a:t>, </a:t>
            </a:r>
            <a:r>
              <a:rPr lang="en-US" b="1" dirty="0" err="1" smtClean="0">
                <a:solidFill>
                  <a:schemeClr val="tx1"/>
                </a:solidFill>
                <a:latin typeface="Calibri"/>
                <a:ea typeface="Calibri"/>
                <a:cs typeface="Calibri"/>
                <a:sym typeface="Calibri"/>
              </a:rPr>
              <a:t>racotumomab</a:t>
            </a:r>
            <a:r>
              <a:rPr lang="en-US" b="1" dirty="0" smtClean="0">
                <a:solidFill>
                  <a:schemeClr val="tx1"/>
                </a:solidFill>
                <a:latin typeface="Calibri"/>
                <a:ea typeface="Calibri"/>
                <a:cs typeface="Calibri"/>
                <a:sym typeface="Calibri"/>
              </a:rPr>
              <a:t> </a:t>
            </a:r>
            <a:r>
              <a:rPr lang="en-US" b="1" dirty="0">
                <a:solidFill>
                  <a:schemeClr val="tx1"/>
                </a:solidFill>
                <a:latin typeface="Calibri"/>
                <a:ea typeface="Calibri"/>
                <a:cs typeface="Calibri"/>
                <a:sym typeface="Calibri"/>
              </a:rPr>
              <a:t>(</a:t>
            </a:r>
            <a:r>
              <a:rPr lang="en-US" b="1" dirty="0" err="1">
                <a:solidFill>
                  <a:schemeClr val="tx1"/>
                </a:solidFill>
                <a:latin typeface="Calibri"/>
                <a:ea typeface="Calibri"/>
                <a:cs typeface="Calibri"/>
                <a:sym typeface="Calibri"/>
              </a:rPr>
              <a:t>Vaxira</a:t>
            </a:r>
            <a:r>
              <a:rPr lang="en-US" b="1" dirty="0">
                <a:solidFill>
                  <a:schemeClr val="tx1"/>
                </a:solidFill>
                <a:latin typeface="Calibri"/>
                <a:ea typeface="Calibri"/>
                <a:cs typeface="Calibri"/>
                <a:sym typeface="Calibri"/>
              </a:rPr>
              <a:t>), approved by the ANMAT and the CECMED (Cuba</a:t>
            </a:r>
            <a:r>
              <a:rPr lang="en-US" b="1" dirty="0" smtClean="0">
                <a:solidFill>
                  <a:schemeClr val="tx1"/>
                </a:solidFill>
                <a:latin typeface="Calibri"/>
                <a:ea typeface="Calibri"/>
                <a:cs typeface="Calibri"/>
                <a:sym typeface="Calibri"/>
              </a:rPr>
              <a:t>). This </a:t>
            </a:r>
            <a:r>
              <a:rPr lang="en-US" b="1" dirty="0">
                <a:solidFill>
                  <a:schemeClr val="tx1"/>
                </a:solidFill>
                <a:latin typeface="Calibri"/>
                <a:ea typeface="Calibri"/>
                <a:cs typeface="Calibri"/>
                <a:sym typeface="Calibri"/>
              </a:rPr>
              <a:t>research, development </a:t>
            </a:r>
            <a:r>
              <a:rPr lang="en-US" b="1" dirty="0" smtClean="0">
                <a:solidFill>
                  <a:schemeClr val="tx1"/>
                </a:solidFill>
                <a:latin typeface="Calibri"/>
                <a:ea typeface="Calibri"/>
                <a:cs typeface="Calibri"/>
                <a:sym typeface="Calibri"/>
              </a:rPr>
              <a:t>and innovation </a:t>
            </a:r>
            <a:r>
              <a:rPr lang="en-US" b="1" dirty="0">
                <a:solidFill>
                  <a:schemeClr val="tx1"/>
                </a:solidFill>
                <a:latin typeface="Calibri"/>
                <a:ea typeface="Calibri"/>
                <a:cs typeface="Calibri"/>
                <a:sym typeface="Calibri"/>
              </a:rPr>
              <a:t>effort was carried out by a public and private </a:t>
            </a:r>
            <a:r>
              <a:rPr lang="en-US" b="1" dirty="0" smtClean="0">
                <a:solidFill>
                  <a:schemeClr val="tx1"/>
                </a:solidFill>
                <a:latin typeface="Calibri"/>
                <a:ea typeface="Calibri"/>
                <a:cs typeface="Calibri"/>
                <a:sym typeface="Calibri"/>
              </a:rPr>
              <a:t>consortium.</a:t>
            </a:r>
            <a:endParaRPr lang="en-US" b="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46961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17"/>
          <p:cNvPicPr preferRelativeResize="0"/>
          <p:nvPr/>
        </p:nvPicPr>
        <p:blipFill rotWithShape="1">
          <a:blip r:embed="rId3">
            <a:alphaModFix/>
          </a:blip>
          <a:srcRect/>
          <a:stretch/>
        </p:blipFill>
        <p:spPr>
          <a:xfrm>
            <a:off x="0" y="0"/>
            <a:ext cx="12192000" cy="1568196"/>
          </a:xfrm>
          <a:prstGeom prst="rect">
            <a:avLst/>
          </a:prstGeom>
          <a:noFill/>
          <a:ln>
            <a:noFill/>
          </a:ln>
        </p:spPr>
      </p:pic>
      <p:sp>
        <p:nvSpPr>
          <p:cNvPr id="568" name="Google Shape;568;p17"/>
          <p:cNvSpPr txBox="1">
            <a:spLocks noGrp="1"/>
          </p:cNvSpPr>
          <p:nvPr>
            <p:ph type="title"/>
          </p:nvPr>
        </p:nvSpPr>
        <p:spPr>
          <a:xfrm>
            <a:off x="708659" y="522731"/>
            <a:ext cx="8269605" cy="452673"/>
          </a:xfrm>
          <a:prstGeom prst="rect">
            <a:avLst/>
          </a:prstGeom>
          <a:solidFill>
            <a:srgbClr val="28A0C9"/>
          </a:solidFill>
          <a:ln>
            <a:noFill/>
          </a:ln>
        </p:spPr>
        <p:txBody>
          <a:bodyPr spcFirstLastPara="1" wrap="square" lIns="0" tIns="21575" rIns="0" bIns="0" anchor="t" anchorCtr="0">
            <a:spAutoFit/>
          </a:bodyPr>
          <a:lstStyle/>
          <a:p>
            <a:pPr marL="90805" lvl="0" indent="0" algn="l" rtl="0">
              <a:lnSpc>
                <a:spcPct val="100000"/>
              </a:lnSpc>
              <a:spcBef>
                <a:spcPts val="0"/>
              </a:spcBef>
              <a:spcAft>
                <a:spcPts val="0"/>
              </a:spcAft>
              <a:buNone/>
            </a:pPr>
            <a:r>
              <a:rPr lang="en-US" sz="2800" dirty="0">
                <a:solidFill>
                  <a:srgbClr val="FFFFFF"/>
                </a:solidFill>
              </a:rPr>
              <a:t>Tourism: Argentina is the top destination in the region</a:t>
            </a:r>
            <a:endParaRPr sz="2800" dirty="0"/>
          </a:p>
        </p:txBody>
      </p:sp>
      <p:sp>
        <p:nvSpPr>
          <p:cNvPr id="569" name="Google Shape;569;p17"/>
          <p:cNvSpPr txBox="1"/>
          <p:nvPr/>
        </p:nvSpPr>
        <p:spPr>
          <a:xfrm>
            <a:off x="7448381" y="4703268"/>
            <a:ext cx="3075350" cy="2590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b="1" dirty="0">
                <a:solidFill>
                  <a:srgbClr val="28A0C9"/>
                </a:solidFill>
                <a:latin typeface="Calibri"/>
                <a:ea typeface="Calibri"/>
                <a:cs typeface="Calibri"/>
                <a:sym typeface="Calibri"/>
              </a:rPr>
              <a:t>Total expenditure (USD): 11 billion</a:t>
            </a:r>
            <a:endParaRPr sz="1600" dirty="0">
              <a:solidFill>
                <a:schemeClr val="dk1"/>
              </a:solidFill>
              <a:latin typeface="Calibri"/>
              <a:ea typeface="Calibri"/>
              <a:cs typeface="Calibri"/>
              <a:sym typeface="Calibri"/>
            </a:endParaRPr>
          </a:p>
        </p:txBody>
      </p:sp>
      <p:sp>
        <p:nvSpPr>
          <p:cNvPr id="570" name="Google Shape;570;p17"/>
          <p:cNvSpPr txBox="1"/>
          <p:nvPr/>
        </p:nvSpPr>
        <p:spPr>
          <a:xfrm>
            <a:off x="9814940" y="6465520"/>
            <a:ext cx="2208737" cy="25904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b="0" dirty="0">
                <a:solidFill>
                  <a:srgbClr val="404040"/>
                </a:solidFill>
                <a:latin typeface="Calibri"/>
                <a:ea typeface="Calibri"/>
                <a:cs typeface="Calibri"/>
                <a:sym typeface="Calibri"/>
              </a:rPr>
              <a:t>Source</a:t>
            </a:r>
            <a:r>
              <a:rPr lang="en-US" sz="800" b="0" i="1" dirty="0" smtClean="0">
                <a:solidFill>
                  <a:srgbClr val="404040"/>
                </a:solidFill>
                <a:latin typeface="Calibri"/>
                <a:ea typeface="Calibri"/>
                <a:cs typeface="Calibri"/>
                <a:sym typeface="Calibri"/>
              </a:rPr>
              <a:t>: Ministry </a:t>
            </a:r>
            <a:r>
              <a:rPr lang="en-US" sz="800" b="0" i="1" dirty="0">
                <a:solidFill>
                  <a:srgbClr val="404040"/>
                </a:solidFill>
                <a:latin typeface="Calibri"/>
                <a:ea typeface="Calibri"/>
                <a:cs typeface="Calibri"/>
                <a:sym typeface="Calibri"/>
              </a:rPr>
              <a:t>of Tourism and Sport/ INDEC</a:t>
            </a:r>
            <a:endParaRPr sz="800" dirty="0">
              <a:solidFill>
                <a:schemeClr val="dk1"/>
              </a:solidFill>
              <a:latin typeface="Calibri"/>
              <a:ea typeface="Calibri"/>
              <a:cs typeface="Calibri"/>
              <a:sym typeface="Calibri"/>
            </a:endParaRPr>
          </a:p>
          <a:p>
            <a:pPr marL="867410" marR="0" lvl="0" indent="0" algn="l" rtl="0">
              <a:lnSpc>
                <a:spcPct val="100000"/>
              </a:lnSpc>
              <a:spcBef>
                <a:spcPts val="5"/>
              </a:spcBef>
              <a:spcAft>
                <a:spcPts val="0"/>
              </a:spcAft>
              <a:buNone/>
            </a:pPr>
            <a:r>
              <a:rPr lang="en-US" sz="800" b="0" i="1" dirty="0">
                <a:solidFill>
                  <a:srgbClr val="404040"/>
                </a:solidFill>
                <a:latin typeface="Calibri"/>
                <a:ea typeface="Calibri"/>
                <a:cs typeface="Calibri"/>
                <a:sym typeface="Calibri"/>
              </a:rPr>
              <a:t>UNWTO &amp; Central Bank</a:t>
            </a:r>
            <a:r>
              <a:rPr lang="en-US" sz="800" i="1" dirty="0">
                <a:solidFill>
                  <a:srgbClr val="404040"/>
                </a:solidFill>
                <a:latin typeface="Calibri"/>
                <a:ea typeface="Calibri"/>
                <a:cs typeface="Calibri"/>
                <a:sym typeface="Calibri"/>
              </a:rPr>
              <a:t>.</a:t>
            </a:r>
            <a:endParaRPr sz="800" dirty="0">
              <a:solidFill>
                <a:schemeClr val="dk1"/>
              </a:solidFill>
              <a:latin typeface="Calibri"/>
              <a:ea typeface="Calibri"/>
              <a:cs typeface="Calibri"/>
              <a:sym typeface="Calibri"/>
            </a:endParaRPr>
          </a:p>
        </p:txBody>
      </p:sp>
      <p:sp>
        <p:nvSpPr>
          <p:cNvPr id="571" name="Google Shape;571;p17"/>
          <p:cNvSpPr txBox="1"/>
          <p:nvPr/>
        </p:nvSpPr>
        <p:spPr>
          <a:xfrm>
            <a:off x="7716174" y="2995675"/>
            <a:ext cx="1692973" cy="25838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dirty="0">
                <a:solidFill>
                  <a:srgbClr val="585858"/>
                </a:solidFill>
                <a:latin typeface="Calibri"/>
                <a:ea typeface="Calibri"/>
                <a:cs typeface="Calibri"/>
                <a:sym typeface="Calibri"/>
              </a:rPr>
              <a:t>Argentina	</a:t>
            </a:r>
            <a:r>
              <a:rPr lang="en-US" sz="1600" b="1" dirty="0" smtClean="0">
                <a:solidFill>
                  <a:srgbClr val="585858"/>
                </a:solidFill>
                <a:latin typeface="Calibri"/>
                <a:ea typeface="Calibri"/>
                <a:cs typeface="Calibri"/>
                <a:sym typeface="Calibri"/>
              </a:rPr>
              <a:t>      7.4</a:t>
            </a:r>
            <a:endParaRPr sz="1600" dirty="0">
              <a:solidFill>
                <a:schemeClr val="dk1"/>
              </a:solidFill>
              <a:latin typeface="Calibri"/>
              <a:ea typeface="Calibri"/>
              <a:cs typeface="Calibri"/>
              <a:sym typeface="Calibri"/>
            </a:endParaRPr>
          </a:p>
        </p:txBody>
      </p:sp>
      <p:sp>
        <p:nvSpPr>
          <p:cNvPr id="572" name="Google Shape;572;p17"/>
          <p:cNvSpPr txBox="1"/>
          <p:nvPr/>
        </p:nvSpPr>
        <p:spPr>
          <a:xfrm>
            <a:off x="7406131" y="2132964"/>
            <a:ext cx="4027804" cy="894080"/>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None/>
            </a:pPr>
            <a:r>
              <a:rPr lang="en-US" sz="1800" b="1" dirty="0">
                <a:solidFill>
                  <a:srgbClr val="28A0C9"/>
                </a:solidFill>
                <a:latin typeface="Calibri"/>
                <a:ea typeface="Calibri"/>
                <a:cs typeface="Calibri"/>
                <a:sym typeface="Calibri"/>
              </a:rPr>
              <a:t>International tourism arrivals</a:t>
            </a:r>
            <a:endParaRPr sz="1800" dirty="0">
              <a:solidFill>
                <a:schemeClr val="dk1"/>
              </a:solidFill>
              <a:latin typeface="Calibri"/>
              <a:ea typeface="Calibri"/>
              <a:cs typeface="Calibri"/>
              <a:sym typeface="Calibri"/>
            </a:endParaRPr>
          </a:p>
          <a:p>
            <a:pPr marL="12700" marR="0" lvl="0" indent="0" algn="l" rtl="0">
              <a:lnSpc>
                <a:spcPct val="100000"/>
              </a:lnSpc>
              <a:spcBef>
                <a:spcPts val="540"/>
              </a:spcBef>
              <a:spcAft>
                <a:spcPts val="0"/>
              </a:spcAft>
              <a:buNone/>
            </a:pPr>
            <a:r>
              <a:rPr lang="en-US" sz="1200" b="0" i="1" dirty="0">
                <a:solidFill>
                  <a:srgbClr val="404040"/>
                </a:solidFill>
                <a:latin typeface="Calibri"/>
                <a:ea typeface="Calibri"/>
                <a:cs typeface="Calibri"/>
                <a:sym typeface="Calibri"/>
              </a:rPr>
              <a:t>Million arrivals in 2019</a:t>
            </a:r>
            <a:endParaRPr sz="1200" dirty="0">
              <a:solidFill>
                <a:schemeClr val="dk1"/>
              </a:solidFill>
              <a:latin typeface="Calibri"/>
              <a:ea typeface="Calibri"/>
              <a:cs typeface="Calibri"/>
              <a:sym typeface="Calibri"/>
            </a:endParaRPr>
          </a:p>
          <a:p>
            <a:pPr marL="2572385" marR="0" lvl="0" indent="0" algn="l" rtl="0">
              <a:lnSpc>
                <a:spcPct val="100000"/>
              </a:lnSpc>
              <a:spcBef>
                <a:spcPts val="210"/>
              </a:spcBef>
              <a:spcAft>
                <a:spcPts val="0"/>
              </a:spcAft>
              <a:buNone/>
            </a:pPr>
            <a:r>
              <a:rPr lang="en-US" sz="1400" dirty="0">
                <a:solidFill>
                  <a:srgbClr val="404040"/>
                </a:solidFill>
                <a:latin typeface="Calibri"/>
                <a:ea typeface="Calibri"/>
                <a:cs typeface="Calibri"/>
                <a:sym typeface="Calibri"/>
              </a:rPr>
              <a:t>Accounts for 20% of</a:t>
            </a:r>
            <a:endParaRPr sz="1400" dirty="0">
              <a:solidFill>
                <a:schemeClr val="dk1"/>
              </a:solidFill>
              <a:latin typeface="Calibri"/>
              <a:ea typeface="Calibri"/>
              <a:cs typeface="Calibri"/>
              <a:sym typeface="Calibri"/>
            </a:endParaRPr>
          </a:p>
        </p:txBody>
      </p:sp>
      <p:graphicFrame>
        <p:nvGraphicFramePr>
          <p:cNvPr id="573" name="Google Shape;573;p17"/>
          <p:cNvGraphicFramePr/>
          <p:nvPr>
            <p:extLst>
              <p:ext uri="{D42A27DB-BD31-4B8C-83A1-F6EECF244321}">
                <p14:modId xmlns:p14="http://schemas.microsoft.com/office/powerpoint/2010/main" val="2620531188"/>
              </p:ext>
            </p:extLst>
          </p:nvPr>
        </p:nvGraphicFramePr>
        <p:xfrm>
          <a:off x="7708010" y="3328161"/>
          <a:ext cx="1495425" cy="1243286"/>
        </p:xfrm>
        <a:graphic>
          <a:graphicData uri="http://schemas.openxmlformats.org/drawingml/2006/table">
            <a:tbl>
              <a:tblPr firstRow="1" bandRow="1">
                <a:noFill/>
                <a:tableStyleId>{658BD89F-C204-4849-AD1E-DEC27691527F}</a:tableStyleId>
              </a:tblPr>
              <a:tblGrid>
                <a:gridCol w="1007100">
                  <a:extLst>
                    <a:ext uri="{9D8B030D-6E8A-4147-A177-3AD203B41FA5}">
                      <a16:colId xmlns:a16="http://schemas.microsoft.com/office/drawing/2014/main" xmlns="" val="20000"/>
                    </a:ext>
                  </a:extLst>
                </a:gridCol>
                <a:gridCol w="488325">
                  <a:extLst>
                    <a:ext uri="{9D8B030D-6E8A-4147-A177-3AD203B41FA5}">
                      <a16:colId xmlns:a16="http://schemas.microsoft.com/office/drawing/2014/main" xmlns="" val="20001"/>
                    </a:ext>
                  </a:extLst>
                </a:gridCol>
              </a:tblGrid>
              <a:tr h="264447">
                <a:tc>
                  <a:txBody>
                    <a:bodyPr/>
                    <a:lstStyle/>
                    <a:p>
                      <a:pPr marL="31750" marR="0" lvl="0" indent="0" algn="l" rtl="0">
                        <a:lnSpc>
                          <a:spcPct val="94687"/>
                        </a:lnSpc>
                        <a:spcBef>
                          <a:spcPts val="0"/>
                        </a:spcBef>
                        <a:spcAft>
                          <a:spcPts val="0"/>
                        </a:spcAft>
                        <a:buNone/>
                      </a:pPr>
                      <a:r>
                        <a:rPr lang="en-US" sz="1600" b="1" u="none" strike="noStrike" cap="none" dirty="0">
                          <a:solidFill>
                            <a:srgbClr val="585858"/>
                          </a:solidFill>
                          <a:latin typeface="Calibri"/>
                          <a:ea typeface="Calibri"/>
                          <a:cs typeface="Calibri"/>
                          <a:sym typeface="Calibri"/>
                        </a:rPr>
                        <a:t>Brazil</a:t>
                      </a:r>
                      <a:endParaRPr sz="1600" u="none" strike="noStrike" cap="none" dirty="0">
                        <a:latin typeface="Calibri"/>
                        <a:ea typeface="Calibri"/>
                        <a:cs typeface="Calibri"/>
                        <a:sym typeface="Calibri"/>
                      </a:endParaRPr>
                    </a:p>
                  </a:txBody>
                  <a:tcPr marL="0" marR="0" marT="0" marB="0"/>
                </a:tc>
                <a:tc>
                  <a:txBody>
                    <a:bodyPr/>
                    <a:lstStyle/>
                    <a:p>
                      <a:pPr marL="0" marR="43815" lvl="0" indent="0" algn="r" rtl="0">
                        <a:lnSpc>
                          <a:spcPct val="94687"/>
                        </a:lnSpc>
                        <a:spcBef>
                          <a:spcPts val="0"/>
                        </a:spcBef>
                        <a:spcAft>
                          <a:spcPts val="0"/>
                        </a:spcAft>
                        <a:buNone/>
                      </a:pPr>
                      <a:r>
                        <a:rPr lang="en-US" sz="1600" b="1" u="none" strike="noStrike" cap="none">
                          <a:solidFill>
                            <a:srgbClr val="585858"/>
                          </a:solidFill>
                          <a:latin typeface="Calibri"/>
                          <a:ea typeface="Calibri"/>
                          <a:cs typeface="Calibri"/>
                          <a:sym typeface="Calibri"/>
                        </a:rPr>
                        <a:t>6.4</a:t>
                      </a:r>
                      <a:endParaRPr sz="1600" u="none" strike="noStrike" cap="none">
                        <a:latin typeface="Calibri"/>
                        <a:ea typeface="Calibri"/>
                        <a:cs typeface="Calibri"/>
                        <a:sym typeface="Calibri"/>
                      </a:endParaRPr>
                    </a:p>
                  </a:txBody>
                  <a:tcPr marL="0" marR="0" marT="0" marB="0"/>
                </a:tc>
                <a:extLst>
                  <a:ext uri="{0D108BD9-81ED-4DB2-BD59-A6C34878D82A}">
                    <a16:rowId xmlns:a16="http://schemas.microsoft.com/office/drawing/2014/main" xmlns="" val="10000"/>
                  </a:ext>
                </a:extLst>
              </a:tr>
              <a:tr h="333688">
                <a:tc>
                  <a:txBody>
                    <a:bodyPr/>
                    <a:lstStyle/>
                    <a:p>
                      <a:pPr marL="31750" marR="0" lvl="0" indent="0" algn="l" rtl="0">
                        <a:lnSpc>
                          <a:spcPct val="100000"/>
                        </a:lnSpc>
                        <a:spcBef>
                          <a:spcPts val="0"/>
                        </a:spcBef>
                        <a:spcAft>
                          <a:spcPts val="0"/>
                        </a:spcAft>
                        <a:buNone/>
                      </a:pPr>
                      <a:r>
                        <a:rPr lang="en-US" sz="1600" b="1" u="none" strike="noStrike" cap="none">
                          <a:solidFill>
                            <a:srgbClr val="585858"/>
                          </a:solidFill>
                          <a:latin typeface="Calibri"/>
                          <a:ea typeface="Calibri"/>
                          <a:cs typeface="Calibri"/>
                          <a:sym typeface="Calibri"/>
                        </a:rPr>
                        <a:t>Chile</a:t>
                      </a:r>
                      <a:endParaRPr sz="1600" u="none" strike="noStrike" cap="none">
                        <a:latin typeface="Calibri"/>
                        <a:ea typeface="Calibri"/>
                        <a:cs typeface="Calibri"/>
                        <a:sym typeface="Calibri"/>
                      </a:endParaRPr>
                    </a:p>
                  </a:txBody>
                  <a:tcPr marL="0" marR="0" marT="19675" marB="0"/>
                </a:tc>
                <a:tc>
                  <a:txBody>
                    <a:bodyPr/>
                    <a:lstStyle/>
                    <a:p>
                      <a:pPr marL="0" marR="41910" lvl="0" indent="0" algn="r" rtl="0">
                        <a:lnSpc>
                          <a:spcPct val="100000"/>
                        </a:lnSpc>
                        <a:spcBef>
                          <a:spcPts val="0"/>
                        </a:spcBef>
                        <a:spcAft>
                          <a:spcPts val="0"/>
                        </a:spcAft>
                        <a:buNone/>
                      </a:pPr>
                      <a:r>
                        <a:rPr lang="en-US" sz="1600" b="1" u="none" strike="noStrike" cap="none">
                          <a:solidFill>
                            <a:srgbClr val="585858"/>
                          </a:solidFill>
                          <a:latin typeface="Calibri"/>
                          <a:ea typeface="Calibri"/>
                          <a:cs typeface="Calibri"/>
                          <a:sym typeface="Calibri"/>
                        </a:rPr>
                        <a:t>4.5</a:t>
                      </a:r>
                      <a:endParaRPr sz="1600" u="none" strike="noStrike" cap="none">
                        <a:latin typeface="Calibri"/>
                        <a:ea typeface="Calibri"/>
                        <a:cs typeface="Calibri"/>
                        <a:sym typeface="Calibri"/>
                      </a:endParaRPr>
                    </a:p>
                  </a:txBody>
                  <a:tcPr marL="0" marR="0" marT="19675" marB="0"/>
                </a:tc>
                <a:extLst>
                  <a:ext uri="{0D108BD9-81ED-4DB2-BD59-A6C34878D82A}">
                    <a16:rowId xmlns:a16="http://schemas.microsoft.com/office/drawing/2014/main" xmlns="" val="10001"/>
                  </a:ext>
                </a:extLst>
              </a:tr>
              <a:tr h="334631">
                <a:tc>
                  <a:txBody>
                    <a:bodyPr/>
                    <a:lstStyle/>
                    <a:p>
                      <a:pPr marL="31750" marR="0" lvl="0" indent="0" algn="l" rtl="0">
                        <a:lnSpc>
                          <a:spcPct val="100000"/>
                        </a:lnSpc>
                        <a:spcBef>
                          <a:spcPts val="0"/>
                        </a:spcBef>
                        <a:spcAft>
                          <a:spcPts val="0"/>
                        </a:spcAft>
                        <a:buNone/>
                      </a:pPr>
                      <a:r>
                        <a:rPr lang="en-US" sz="1600" b="1" u="none" strike="noStrike" cap="none" dirty="0" smtClean="0">
                          <a:solidFill>
                            <a:srgbClr val="585858"/>
                          </a:solidFill>
                          <a:latin typeface="Calibri"/>
                          <a:ea typeface="Calibri"/>
                          <a:cs typeface="Calibri"/>
                          <a:sym typeface="Calibri"/>
                        </a:rPr>
                        <a:t>Peru</a:t>
                      </a:r>
                      <a:endParaRPr sz="1600" u="none" strike="noStrike" cap="none" dirty="0">
                        <a:latin typeface="Calibri"/>
                        <a:ea typeface="Calibri"/>
                        <a:cs typeface="Calibri"/>
                        <a:sym typeface="Calibri"/>
                      </a:endParaRPr>
                    </a:p>
                  </a:txBody>
                  <a:tcPr marL="0" marR="0" marT="20325" marB="0"/>
                </a:tc>
                <a:tc>
                  <a:txBody>
                    <a:bodyPr/>
                    <a:lstStyle/>
                    <a:p>
                      <a:pPr marL="0" marR="24130" lvl="0" indent="0" algn="r" rtl="0">
                        <a:lnSpc>
                          <a:spcPct val="100000"/>
                        </a:lnSpc>
                        <a:spcBef>
                          <a:spcPts val="0"/>
                        </a:spcBef>
                        <a:spcAft>
                          <a:spcPts val="0"/>
                        </a:spcAft>
                        <a:buNone/>
                      </a:pPr>
                      <a:r>
                        <a:rPr lang="en-US" sz="1600" b="1" u="none" strike="noStrike" cap="none">
                          <a:solidFill>
                            <a:srgbClr val="585858"/>
                          </a:solidFill>
                          <a:latin typeface="Calibri"/>
                          <a:ea typeface="Calibri"/>
                          <a:cs typeface="Calibri"/>
                          <a:sym typeface="Calibri"/>
                        </a:rPr>
                        <a:t>4.3</a:t>
                      </a:r>
                      <a:endParaRPr sz="1600" u="none" strike="noStrike" cap="none">
                        <a:latin typeface="Calibri"/>
                        <a:ea typeface="Calibri"/>
                        <a:cs typeface="Calibri"/>
                        <a:sym typeface="Calibri"/>
                      </a:endParaRPr>
                    </a:p>
                  </a:txBody>
                  <a:tcPr marL="0" marR="0" marT="20325" marB="0"/>
                </a:tc>
                <a:extLst>
                  <a:ext uri="{0D108BD9-81ED-4DB2-BD59-A6C34878D82A}">
                    <a16:rowId xmlns:a16="http://schemas.microsoft.com/office/drawing/2014/main" xmlns="" val="10002"/>
                  </a:ext>
                </a:extLst>
              </a:tr>
              <a:tr h="300187">
                <a:tc>
                  <a:txBody>
                    <a:bodyPr/>
                    <a:lstStyle/>
                    <a:p>
                      <a:pPr marL="31750" marR="0" lvl="0" indent="0" algn="l" rtl="0">
                        <a:lnSpc>
                          <a:spcPct val="118750"/>
                        </a:lnSpc>
                        <a:spcBef>
                          <a:spcPts val="0"/>
                        </a:spcBef>
                        <a:spcAft>
                          <a:spcPts val="0"/>
                        </a:spcAft>
                        <a:buNone/>
                      </a:pPr>
                      <a:r>
                        <a:rPr lang="en-US" sz="1600" b="1" u="none" strike="noStrike" cap="none" dirty="0">
                          <a:solidFill>
                            <a:srgbClr val="585858"/>
                          </a:solidFill>
                          <a:latin typeface="Calibri"/>
                          <a:ea typeface="Calibri"/>
                          <a:cs typeface="Calibri"/>
                          <a:sym typeface="Calibri"/>
                        </a:rPr>
                        <a:t>Colombia</a:t>
                      </a:r>
                      <a:endParaRPr sz="1600" u="none" strike="noStrike" cap="none" dirty="0">
                        <a:latin typeface="Calibri"/>
                        <a:ea typeface="Calibri"/>
                        <a:cs typeface="Calibri"/>
                        <a:sym typeface="Calibri"/>
                      </a:endParaRPr>
                    </a:p>
                  </a:txBody>
                  <a:tcPr marL="0" marR="0" marT="20325" marB="0"/>
                </a:tc>
                <a:tc>
                  <a:txBody>
                    <a:bodyPr/>
                    <a:lstStyle/>
                    <a:p>
                      <a:pPr marL="0" marR="26669" lvl="0" indent="0" algn="r" rtl="0">
                        <a:lnSpc>
                          <a:spcPct val="118750"/>
                        </a:lnSpc>
                        <a:spcBef>
                          <a:spcPts val="0"/>
                        </a:spcBef>
                        <a:spcAft>
                          <a:spcPts val="0"/>
                        </a:spcAft>
                        <a:buNone/>
                      </a:pPr>
                      <a:r>
                        <a:rPr lang="en-US" sz="1600" b="1" u="none" strike="noStrike" cap="none" dirty="0">
                          <a:solidFill>
                            <a:srgbClr val="585858"/>
                          </a:solidFill>
                          <a:latin typeface="Calibri"/>
                          <a:ea typeface="Calibri"/>
                          <a:cs typeface="Calibri"/>
                          <a:sym typeface="Calibri"/>
                        </a:rPr>
                        <a:t>4.1</a:t>
                      </a:r>
                      <a:endParaRPr sz="1600" u="none" strike="noStrike" cap="none" dirty="0">
                        <a:latin typeface="Calibri"/>
                        <a:ea typeface="Calibri"/>
                        <a:cs typeface="Calibri"/>
                        <a:sym typeface="Calibri"/>
                      </a:endParaRPr>
                    </a:p>
                  </a:txBody>
                  <a:tcPr marL="0" marR="0" marT="20325" marB="0"/>
                </a:tc>
                <a:extLst>
                  <a:ext uri="{0D108BD9-81ED-4DB2-BD59-A6C34878D82A}">
                    <a16:rowId xmlns:a16="http://schemas.microsoft.com/office/drawing/2014/main" xmlns="" val="10003"/>
                  </a:ext>
                </a:extLst>
              </a:tr>
            </a:tbl>
          </a:graphicData>
        </a:graphic>
      </p:graphicFrame>
      <p:sp>
        <p:nvSpPr>
          <p:cNvPr id="574" name="Google Shape;574;p17"/>
          <p:cNvSpPr txBox="1"/>
          <p:nvPr/>
        </p:nvSpPr>
        <p:spPr>
          <a:xfrm>
            <a:off x="1295653" y="2069972"/>
            <a:ext cx="5309870" cy="299720"/>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r>
              <a:rPr lang="en-US" sz="1800" dirty="0">
                <a:solidFill>
                  <a:srgbClr val="585858"/>
                </a:solidFill>
                <a:latin typeface="Calibri"/>
                <a:ea typeface="Calibri"/>
                <a:cs typeface="Calibri"/>
                <a:sym typeface="Calibri"/>
              </a:rPr>
              <a:t>4</a:t>
            </a:r>
            <a:r>
              <a:rPr lang="en-US" sz="1800" baseline="30000" dirty="0">
                <a:solidFill>
                  <a:srgbClr val="585858"/>
                </a:solidFill>
                <a:latin typeface="Calibri"/>
                <a:ea typeface="Calibri"/>
                <a:cs typeface="Calibri"/>
                <a:sym typeface="Calibri"/>
              </a:rPr>
              <a:t>th </a:t>
            </a:r>
            <a:r>
              <a:rPr lang="en-US" sz="1800" dirty="0">
                <a:solidFill>
                  <a:srgbClr val="585858"/>
                </a:solidFill>
                <a:latin typeface="Calibri"/>
                <a:ea typeface="Calibri"/>
                <a:cs typeface="Calibri"/>
                <a:sym typeface="Calibri"/>
              </a:rPr>
              <a:t>exporting sector </a:t>
            </a:r>
            <a:r>
              <a:rPr lang="en-US" sz="1800" b="1" dirty="0">
                <a:solidFill>
                  <a:srgbClr val="585858"/>
                </a:solidFill>
                <a:latin typeface="Calibri"/>
                <a:ea typeface="Calibri"/>
                <a:cs typeface="Calibri"/>
                <a:sym typeface="Calibri"/>
              </a:rPr>
              <a:t>in the country (7% of total exports)</a:t>
            </a:r>
            <a:endParaRPr sz="1800" dirty="0">
              <a:solidFill>
                <a:schemeClr val="dk1"/>
              </a:solidFill>
              <a:latin typeface="Calibri"/>
              <a:ea typeface="Calibri"/>
              <a:cs typeface="Calibri"/>
              <a:sym typeface="Calibri"/>
            </a:endParaRPr>
          </a:p>
        </p:txBody>
      </p:sp>
      <p:sp>
        <p:nvSpPr>
          <p:cNvPr id="575" name="Google Shape;575;p17"/>
          <p:cNvSpPr txBox="1"/>
          <p:nvPr/>
        </p:nvSpPr>
        <p:spPr>
          <a:xfrm>
            <a:off x="1321053" y="2771013"/>
            <a:ext cx="4908550" cy="5746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dirty="0">
                <a:solidFill>
                  <a:srgbClr val="585858"/>
                </a:solidFill>
                <a:latin typeface="Calibri"/>
                <a:ea typeface="Calibri"/>
                <a:cs typeface="Calibri"/>
                <a:sym typeface="Calibri"/>
              </a:rPr>
              <a:t>Leader in Corporate Tourism. </a:t>
            </a:r>
            <a:r>
              <a:rPr lang="en-US" sz="1800" b="1" dirty="0">
                <a:solidFill>
                  <a:srgbClr val="585858"/>
                </a:solidFill>
                <a:latin typeface="Calibri"/>
                <a:ea typeface="Calibri"/>
                <a:cs typeface="Calibri"/>
                <a:sym typeface="Calibri"/>
              </a:rPr>
              <a:t>International </a:t>
            </a:r>
            <a:r>
              <a:rPr lang="en-US" sz="1800" b="1" dirty="0" smtClean="0">
                <a:solidFill>
                  <a:srgbClr val="585858"/>
                </a:solidFill>
                <a:latin typeface="Calibri"/>
                <a:ea typeface="Calibri"/>
                <a:cs typeface="Calibri"/>
                <a:sym typeface="Calibri"/>
              </a:rPr>
              <a:t>Congress and </a:t>
            </a:r>
            <a:r>
              <a:rPr lang="en-US" sz="1800" b="1" dirty="0">
                <a:solidFill>
                  <a:srgbClr val="585858"/>
                </a:solidFill>
                <a:latin typeface="Calibri"/>
                <a:ea typeface="Calibri"/>
                <a:cs typeface="Calibri"/>
                <a:sym typeface="Calibri"/>
              </a:rPr>
              <a:t>Convention Association (ICCA):</a:t>
            </a:r>
            <a:endParaRPr sz="1800" dirty="0">
              <a:solidFill>
                <a:schemeClr val="dk1"/>
              </a:solidFill>
              <a:latin typeface="Calibri"/>
              <a:ea typeface="Calibri"/>
              <a:cs typeface="Calibri"/>
              <a:sym typeface="Calibri"/>
            </a:endParaRPr>
          </a:p>
        </p:txBody>
      </p:sp>
      <p:sp>
        <p:nvSpPr>
          <p:cNvPr id="576" name="Google Shape;576;p17"/>
          <p:cNvSpPr txBox="1"/>
          <p:nvPr/>
        </p:nvSpPr>
        <p:spPr>
          <a:xfrm>
            <a:off x="1750313" y="3389109"/>
            <a:ext cx="4479290" cy="1000760"/>
          </a:xfrm>
          <a:prstGeom prst="rect">
            <a:avLst/>
          </a:prstGeom>
          <a:noFill/>
          <a:ln>
            <a:noFill/>
          </a:ln>
        </p:spPr>
        <p:txBody>
          <a:bodyPr spcFirstLastPara="1" wrap="square" lIns="0" tIns="88900" rIns="0" bIns="0" anchor="t" anchorCtr="0">
            <a:spAutoFit/>
          </a:bodyPr>
          <a:lstStyle/>
          <a:p>
            <a:pPr marL="324485" marR="0" lvl="0" indent="-287019" algn="l" rtl="0">
              <a:lnSpc>
                <a:spcPct val="100000"/>
              </a:lnSpc>
              <a:spcBef>
                <a:spcPts val="0"/>
              </a:spcBef>
              <a:spcAft>
                <a:spcPts val="0"/>
              </a:spcAft>
              <a:buClr>
                <a:srgbClr val="28A0C9"/>
              </a:buClr>
              <a:buSzPts val="1800"/>
              <a:buFont typeface="Arial"/>
              <a:buChar char="•"/>
            </a:pPr>
            <a:r>
              <a:rPr lang="en-US" sz="1800" b="1" dirty="0">
                <a:solidFill>
                  <a:srgbClr val="585858"/>
                </a:solidFill>
                <a:latin typeface="Calibri"/>
                <a:ea typeface="Calibri"/>
                <a:cs typeface="Calibri"/>
                <a:sym typeface="Calibri"/>
              </a:rPr>
              <a:t>1</a:t>
            </a:r>
            <a:r>
              <a:rPr lang="en-US" sz="1800" b="1" baseline="30000" dirty="0">
                <a:solidFill>
                  <a:srgbClr val="585858"/>
                </a:solidFill>
                <a:latin typeface="Calibri"/>
                <a:ea typeface="Calibri"/>
                <a:cs typeface="Calibri"/>
                <a:sym typeface="Calibri"/>
              </a:rPr>
              <a:t>st </a:t>
            </a:r>
            <a:r>
              <a:rPr lang="en-US" sz="1800" b="1" dirty="0">
                <a:solidFill>
                  <a:srgbClr val="585858"/>
                </a:solidFill>
                <a:latin typeface="Calibri"/>
                <a:ea typeface="Calibri"/>
                <a:cs typeface="Calibri"/>
                <a:sym typeface="Calibri"/>
              </a:rPr>
              <a:t>country destination in LATAM</a:t>
            </a:r>
            <a:endParaRPr sz="1800" dirty="0">
              <a:solidFill>
                <a:schemeClr val="dk1"/>
              </a:solidFill>
              <a:latin typeface="Calibri"/>
              <a:ea typeface="Calibri"/>
              <a:cs typeface="Calibri"/>
              <a:sym typeface="Calibri"/>
            </a:endParaRPr>
          </a:p>
          <a:p>
            <a:pPr marL="324485" marR="43180" lvl="0" indent="-287019" algn="l" rtl="0">
              <a:lnSpc>
                <a:spcPct val="100000"/>
              </a:lnSpc>
              <a:spcBef>
                <a:spcPts val="600"/>
              </a:spcBef>
              <a:spcAft>
                <a:spcPts val="0"/>
              </a:spcAft>
              <a:buClr>
                <a:srgbClr val="28A0C9"/>
              </a:buClr>
              <a:buSzPts val="1800"/>
              <a:buFont typeface="Arial"/>
              <a:buChar char="•"/>
            </a:pPr>
            <a:r>
              <a:rPr lang="en-US" sz="1800" b="1" dirty="0">
                <a:solidFill>
                  <a:srgbClr val="585858"/>
                </a:solidFill>
                <a:latin typeface="Calibri"/>
                <a:ea typeface="Calibri"/>
                <a:cs typeface="Calibri"/>
                <a:sym typeface="Calibri"/>
              </a:rPr>
              <a:t>Buenos Aires City: 1</a:t>
            </a:r>
            <a:r>
              <a:rPr lang="en-US" sz="1800" b="1" baseline="30000" dirty="0">
                <a:solidFill>
                  <a:srgbClr val="585858"/>
                </a:solidFill>
                <a:latin typeface="Calibri"/>
                <a:ea typeface="Calibri"/>
                <a:cs typeface="Calibri"/>
                <a:sym typeface="Calibri"/>
              </a:rPr>
              <a:t>st </a:t>
            </a:r>
            <a:r>
              <a:rPr lang="en-US" sz="1800" b="1" dirty="0">
                <a:solidFill>
                  <a:srgbClr val="585858"/>
                </a:solidFill>
                <a:latin typeface="Calibri"/>
                <a:ea typeface="Calibri"/>
                <a:cs typeface="Calibri"/>
                <a:sym typeface="Calibri"/>
              </a:rPr>
              <a:t>destination city in </a:t>
            </a:r>
            <a:r>
              <a:rPr lang="en-US" sz="1800" b="1" dirty="0" smtClean="0">
                <a:solidFill>
                  <a:srgbClr val="585858"/>
                </a:solidFill>
                <a:latin typeface="Calibri"/>
                <a:ea typeface="Calibri"/>
                <a:cs typeface="Calibri"/>
                <a:sym typeface="Calibri"/>
              </a:rPr>
              <a:t>the continent </a:t>
            </a:r>
            <a:r>
              <a:rPr lang="en-US" sz="1800" b="1" dirty="0">
                <a:solidFill>
                  <a:srgbClr val="585858"/>
                </a:solidFill>
                <a:latin typeface="Calibri"/>
                <a:ea typeface="Calibri"/>
                <a:cs typeface="Calibri"/>
                <a:sym typeface="Calibri"/>
              </a:rPr>
              <a:t>(for 11 consecutive years)</a:t>
            </a:r>
            <a:endParaRPr sz="1800" dirty="0">
              <a:solidFill>
                <a:schemeClr val="dk1"/>
              </a:solidFill>
              <a:latin typeface="Calibri"/>
              <a:ea typeface="Calibri"/>
              <a:cs typeface="Calibri"/>
              <a:sym typeface="Calibri"/>
            </a:endParaRPr>
          </a:p>
        </p:txBody>
      </p:sp>
      <p:sp>
        <p:nvSpPr>
          <p:cNvPr id="577" name="Google Shape;577;p17"/>
          <p:cNvSpPr txBox="1"/>
          <p:nvPr/>
        </p:nvSpPr>
        <p:spPr>
          <a:xfrm>
            <a:off x="1321053" y="4722367"/>
            <a:ext cx="4615180" cy="57404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800" dirty="0">
                <a:solidFill>
                  <a:srgbClr val="585858"/>
                </a:solidFill>
                <a:latin typeface="Calibri"/>
                <a:ea typeface="Calibri"/>
                <a:cs typeface="Calibri"/>
                <a:sym typeface="Calibri"/>
              </a:rPr>
              <a:t>Hotel and eco/theme park opportunities found in most provinces</a:t>
            </a:r>
            <a:endParaRPr sz="1800" dirty="0">
              <a:solidFill>
                <a:schemeClr val="dk1"/>
              </a:solidFill>
              <a:latin typeface="Calibri"/>
              <a:ea typeface="Calibri"/>
              <a:cs typeface="Calibri"/>
              <a:sym typeface="Calibri"/>
            </a:endParaRPr>
          </a:p>
        </p:txBody>
      </p:sp>
      <p:sp>
        <p:nvSpPr>
          <p:cNvPr id="578" name="Google Shape;578;p17"/>
          <p:cNvSpPr txBox="1"/>
          <p:nvPr/>
        </p:nvSpPr>
        <p:spPr>
          <a:xfrm>
            <a:off x="1321053" y="5697423"/>
            <a:ext cx="5452110" cy="566822"/>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dirty="0">
                <a:solidFill>
                  <a:srgbClr val="585858"/>
                </a:solidFill>
                <a:latin typeface="Calibri"/>
                <a:ea typeface="Calibri"/>
                <a:cs typeface="Calibri"/>
                <a:sym typeface="Calibri"/>
              </a:rPr>
              <a:t>Unprecedented investments in air travel and recently-built infrastructure</a:t>
            </a:r>
            <a:endParaRPr sz="1800" dirty="0">
              <a:solidFill>
                <a:schemeClr val="dk1"/>
              </a:solidFill>
              <a:latin typeface="Calibri"/>
              <a:ea typeface="Calibri"/>
              <a:cs typeface="Calibri"/>
              <a:sym typeface="Calibri"/>
            </a:endParaRPr>
          </a:p>
        </p:txBody>
      </p:sp>
      <p:sp>
        <p:nvSpPr>
          <p:cNvPr id="580" name="Google Shape;580;p17"/>
          <p:cNvSpPr txBox="1"/>
          <p:nvPr/>
        </p:nvSpPr>
        <p:spPr>
          <a:xfrm>
            <a:off x="9965817" y="3000501"/>
            <a:ext cx="1491615" cy="666115"/>
          </a:xfrm>
          <a:prstGeom prst="rect">
            <a:avLst/>
          </a:prstGeom>
          <a:noFill/>
          <a:ln>
            <a:noFill/>
          </a:ln>
        </p:spPr>
        <p:txBody>
          <a:bodyPr spcFirstLastPara="1" wrap="square" lIns="0" tIns="13325" rIns="0" bIns="0" anchor="t" anchorCtr="0">
            <a:spAutoFit/>
          </a:bodyPr>
          <a:lstStyle/>
          <a:p>
            <a:pPr marL="12700" marR="5080" lvl="0" indent="0" algn="l" rtl="0">
              <a:lnSpc>
                <a:spcPct val="100000"/>
              </a:lnSpc>
              <a:spcBef>
                <a:spcPts val="0"/>
              </a:spcBef>
              <a:spcAft>
                <a:spcPts val="0"/>
              </a:spcAft>
              <a:buNone/>
            </a:pPr>
            <a:r>
              <a:rPr lang="en-US" sz="1400" dirty="0">
                <a:solidFill>
                  <a:srgbClr val="404040"/>
                </a:solidFill>
                <a:latin typeface="Calibri"/>
                <a:ea typeface="Calibri"/>
                <a:cs typeface="Calibri"/>
                <a:sym typeface="Calibri"/>
              </a:rPr>
              <a:t>total arrivals of </a:t>
            </a:r>
            <a:r>
              <a:rPr lang="en-US" sz="1400" dirty="0" smtClean="0">
                <a:solidFill>
                  <a:srgbClr val="404040"/>
                </a:solidFill>
                <a:latin typeface="Calibri"/>
                <a:ea typeface="Calibri"/>
                <a:cs typeface="Calibri"/>
                <a:sym typeface="Calibri"/>
              </a:rPr>
              <a:t>non- residents </a:t>
            </a:r>
            <a:r>
              <a:rPr lang="en-US" sz="1400" dirty="0">
                <a:solidFill>
                  <a:srgbClr val="404040"/>
                </a:solidFill>
                <a:latin typeface="Calibri"/>
                <a:ea typeface="Calibri"/>
                <a:cs typeface="Calibri"/>
                <a:sym typeface="Calibri"/>
              </a:rPr>
              <a:t>in </a:t>
            </a:r>
            <a:r>
              <a:rPr lang="en-US" sz="1400" dirty="0" smtClean="0">
                <a:solidFill>
                  <a:srgbClr val="404040"/>
                </a:solidFill>
                <a:latin typeface="Calibri"/>
                <a:ea typeface="Calibri"/>
                <a:cs typeface="Calibri"/>
                <a:sym typeface="Calibri"/>
              </a:rPr>
              <a:t>South America </a:t>
            </a:r>
            <a:r>
              <a:rPr lang="en-US" sz="1400" dirty="0">
                <a:solidFill>
                  <a:srgbClr val="404040"/>
                </a:solidFill>
                <a:latin typeface="Calibri"/>
                <a:ea typeface="Calibri"/>
                <a:cs typeface="Calibri"/>
                <a:sym typeface="Calibri"/>
              </a:rPr>
              <a:t>(UNWTO).</a:t>
            </a:r>
            <a:endParaRPr sz="1400" dirty="0">
              <a:solidFill>
                <a:schemeClr val="dk1"/>
              </a:solidFill>
              <a:latin typeface="Calibri"/>
              <a:ea typeface="Calibri"/>
              <a:cs typeface="Calibri"/>
              <a:sym typeface="Calibri"/>
            </a:endParaRPr>
          </a:p>
        </p:txBody>
      </p:sp>
      <p:grpSp>
        <p:nvGrpSpPr>
          <p:cNvPr id="581" name="Google Shape;581;p17"/>
          <p:cNvGrpSpPr/>
          <p:nvPr/>
        </p:nvGrpSpPr>
        <p:grpSpPr>
          <a:xfrm>
            <a:off x="843533" y="2114550"/>
            <a:ext cx="307975" cy="3767074"/>
            <a:chOff x="843533" y="2114550"/>
            <a:chExt cx="307975" cy="3767074"/>
          </a:xfrm>
        </p:grpSpPr>
        <p:sp>
          <p:nvSpPr>
            <p:cNvPr id="582" name="Google Shape;582;p17"/>
            <p:cNvSpPr/>
            <p:nvPr/>
          </p:nvSpPr>
          <p:spPr>
            <a:xfrm>
              <a:off x="995933" y="2268474"/>
              <a:ext cx="0" cy="3613150"/>
            </a:xfrm>
            <a:custGeom>
              <a:avLst/>
              <a:gdLst/>
              <a:ahLst/>
              <a:cxnLst/>
              <a:rect l="l" t="t" r="r" b="b"/>
              <a:pathLst>
                <a:path w="120000" h="3613150" extrusionOk="0">
                  <a:moveTo>
                    <a:pt x="0" y="0"/>
                  </a:moveTo>
                  <a:lnTo>
                    <a:pt x="0" y="3612959"/>
                  </a:lnTo>
                </a:path>
              </a:pathLst>
            </a:custGeom>
            <a:noFill/>
            <a:ln w="2895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7"/>
            <p:cNvSpPr/>
            <p:nvPr/>
          </p:nvSpPr>
          <p:spPr>
            <a:xfrm>
              <a:off x="843533" y="2114550"/>
              <a:ext cx="307975" cy="307975"/>
            </a:xfrm>
            <a:custGeom>
              <a:avLst/>
              <a:gdLst/>
              <a:ahLst/>
              <a:cxnLst/>
              <a:rect l="l" t="t" r="r" b="b"/>
              <a:pathLst>
                <a:path w="307975" h="307975" extrusionOk="0">
                  <a:moveTo>
                    <a:pt x="153924" y="0"/>
                  </a:moveTo>
                  <a:lnTo>
                    <a:pt x="105270" y="7851"/>
                  </a:lnTo>
                  <a:lnTo>
                    <a:pt x="63016" y="29711"/>
                  </a:lnTo>
                  <a:lnTo>
                    <a:pt x="29697" y="63038"/>
                  </a:lnTo>
                  <a:lnTo>
                    <a:pt x="7846" y="105290"/>
                  </a:lnTo>
                  <a:lnTo>
                    <a:pt x="0" y="153924"/>
                  </a:lnTo>
                  <a:lnTo>
                    <a:pt x="7846" y="202557"/>
                  </a:lnTo>
                  <a:lnTo>
                    <a:pt x="29697" y="244809"/>
                  </a:lnTo>
                  <a:lnTo>
                    <a:pt x="63016" y="278136"/>
                  </a:lnTo>
                  <a:lnTo>
                    <a:pt x="105270" y="299996"/>
                  </a:lnTo>
                  <a:lnTo>
                    <a:pt x="153924" y="307848"/>
                  </a:lnTo>
                  <a:lnTo>
                    <a:pt x="202577" y="299996"/>
                  </a:lnTo>
                  <a:lnTo>
                    <a:pt x="244831" y="278136"/>
                  </a:lnTo>
                  <a:lnTo>
                    <a:pt x="278150" y="244809"/>
                  </a:lnTo>
                  <a:lnTo>
                    <a:pt x="300001" y="202557"/>
                  </a:lnTo>
                  <a:lnTo>
                    <a:pt x="307847" y="153924"/>
                  </a:lnTo>
                  <a:lnTo>
                    <a:pt x="300001" y="105290"/>
                  </a:lnTo>
                  <a:lnTo>
                    <a:pt x="278150" y="63038"/>
                  </a:lnTo>
                  <a:lnTo>
                    <a:pt x="244831" y="29711"/>
                  </a:lnTo>
                  <a:lnTo>
                    <a:pt x="202577" y="7851"/>
                  </a:lnTo>
                  <a:lnTo>
                    <a:pt x="1539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7"/>
            <p:cNvSpPr/>
            <p:nvPr/>
          </p:nvSpPr>
          <p:spPr>
            <a:xfrm>
              <a:off x="843533" y="2114550"/>
              <a:ext cx="307975" cy="307975"/>
            </a:xfrm>
            <a:custGeom>
              <a:avLst/>
              <a:gdLst/>
              <a:ahLst/>
              <a:cxnLst/>
              <a:rect l="l" t="t" r="r" b="b"/>
              <a:pathLst>
                <a:path w="307975" h="307975" extrusionOk="0">
                  <a:moveTo>
                    <a:pt x="0" y="153924"/>
                  </a:moveTo>
                  <a:lnTo>
                    <a:pt x="7846" y="105290"/>
                  </a:lnTo>
                  <a:lnTo>
                    <a:pt x="29697" y="63038"/>
                  </a:lnTo>
                  <a:lnTo>
                    <a:pt x="63016" y="29711"/>
                  </a:lnTo>
                  <a:lnTo>
                    <a:pt x="105270" y="7851"/>
                  </a:lnTo>
                  <a:lnTo>
                    <a:pt x="153924" y="0"/>
                  </a:lnTo>
                  <a:lnTo>
                    <a:pt x="202577" y="7851"/>
                  </a:lnTo>
                  <a:lnTo>
                    <a:pt x="244831" y="29711"/>
                  </a:lnTo>
                  <a:lnTo>
                    <a:pt x="278150" y="63038"/>
                  </a:lnTo>
                  <a:lnTo>
                    <a:pt x="300001" y="105290"/>
                  </a:lnTo>
                  <a:lnTo>
                    <a:pt x="307847" y="153924"/>
                  </a:lnTo>
                  <a:lnTo>
                    <a:pt x="300001" y="202557"/>
                  </a:lnTo>
                  <a:lnTo>
                    <a:pt x="278150" y="244809"/>
                  </a:lnTo>
                  <a:lnTo>
                    <a:pt x="244831" y="278136"/>
                  </a:lnTo>
                  <a:lnTo>
                    <a:pt x="202577" y="299996"/>
                  </a:lnTo>
                  <a:lnTo>
                    <a:pt x="153924" y="307848"/>
                  </a:lnTo>
                  <a:lnTo>
                    <a:pt x="105270" y="299996"/>
                  </a:lnTo>
                  <a:lnTo>
                    <a:pt x="63016" y="278136"/>
                  </a:lnTo>
                  <a:lnTo>
                    <a:pt x="29697" y="244809"/>
                  </a:lnTo>
                  <a:lnTo>
                    <a:pt x="7846" y="202557"/>
                  </a:lnTo>
                  <a:lnTo>
                    <a:pt x="0" y="153924"/>
                  </a:lnTo>
                  <a:close/>
                </a:path>
              </a:pathLst>
            </a:custGeom>
            <a:noFill/>
            <a:ln w="2895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5" name="Google Shape;585;p17"/>
          <p:cNvSpPr txBox="1"/>
          <p:nvPr/>
        </p:nvSpPr>
        <p:spPr>
          <a:xfrm>
            <a:off x="926388" y="2103196"/>
            <a:ext cx="141605" cy="3003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28A0C9"/>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grpSp>
        <p:nvGrpSpPr>
          <p:cNvPr id="586" name="Google Shape;586;p17"/>
          <p:cNvGrpSpPr/>
          <p:nvPr/>
        </p:nvGrpSpPr>
        <p:grpSpPr>
          <a:xfrm>
            <a:off x="843533" y="2827781"/>
            <a:ext cx="307975" cy="307975"/>
            <a:chOff x="843533" y="2827781"/>
            <a:chExt cx="307975" cy="307975"/>
          </a:xfrm>
        </p:grpSpPr>
        <p:sp>
          <p:nvSpPr>
            <p:cNvPr id="587" name="Google Shape;587;p17"/>
            <p:cNvSpPr/>
            <p:nvPr/>
          </p:nvSpPr>
          <p:spPr>
            <a:xfrm>
              <a:off x="843533" y="2827781"/>
              <a:ext cx="307975" cy="307975"/>
            </a:xfrm>
            <a:custGeom>
              <a:avLst/>
              <a:gdLst/>
              <a:ahLst/>
              <a:cxnLst/>
              <a:rect l="l" t="t" r="r" b="b"/>
              <a:pathLst>
                <a:path w="307975" h="307975" extrusionOk="0">
                  <a:moveTo>
                    <a:pt x="153924" y="0"/>
                  </a:moveTo>
                  <a:lnTo>
                    <a:pt x="105270" y="7851"/>
                  </a:lnTo>
                  <a:lnTo>
                    <a:pt x="63016" y="29711"/>
                  </a:lnTo>
                  <a:lnTo>
                    <a:pt x="29697" y="63038"/>
                  </a:lnTo>
                  <a:lnTo>
                    <a:pt x="7846" y="105290"/>
                  </a:lnTo>
                  <a:lnTo>
                    <a:pt x="0" y="153923"/>
                  </a:lnTo>
                  <a:lnTo>
                    <a:pt x="7846" y="202557"/>
                  </a:lnTo>
                  <a:lnTo>
                    <a:pt x="29697" y="244809"/>
                  </a:lnTo>
                  <a:lnTo>
                    <a:pt x="63016" y="278136"/>
                  </a:lnTo>
                  <a:lnTo>
                    <a:pt x="105270" y="299996"/>
                  </a:lnTo>
                  <a:lnTo>
                    <a:pt x="153924" y="307847"/>
                  </a:lnTo>
                  <a:lnTo>
                    <a:pt x="202577" y="299996"/>
                  </a:lnTo>
                  <a:lnTo>
                    <a:pt x="244831" y="278136"/>
                  </a:lnTo>
                  <a:lnTo>
                    <a:pt x="278150" y="244809"/>
                  </a:lnTo>
                  <a:lnTo>
                    <a:pt x="300001" y="202557"/>
                  </a:lnTo>
                  <a:lnTo>
                    <a:pt x="307847" y="153923"/>
                  </a:lnTo>
                  <a:lnTo>
                    <a:pt x="300001" y="105290"/>
                  </a:lnTo>
                  <a:lnTo>
                    <a:pt x="278150" y="63038"/>
                  </a:lnTo>
                  <a:lnTo>
                    <a:pt x="244831" y="29711"/>
                  </a:lnTo>
                  <a:lnTo>
                    <a:pt x="202577" y="7851"/>
                  </a:lnTo>
                  <a:lnTo>
                    <a:pt x="1539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7"/>
            <p:cNvSpPr/>
            <p:nvPr/>
          </p:nvSpPr>
          <p:spPr>
            <a:xfrm>
              <a:off x="843533" y="2827781"/>
              <a:ext cx="307975" cy="307975"/>
            </a:xfrm>
            <a:custGeom>
              <a:avLst/>
              <a:gdLst/>
              <a:ahLst/>
              <a:cxnLst/>
              <a:rect l="l" t="t" r="r" b="b"/>
              <a:pathLst>
                <a:path w="307975" h="307975" extrusionOk="0">
                  <a:moveTo>
                    <a:pt x="0" y="153923"/>
                  </a:moveTo>
                  <a:lnTo>
                    <a:pt x="7846" y="105290"/>
                  </a:lnTo>
                  <a:lnTo>
                    <a:pt x="29697" y="63038"/>
                  </a:lnTo>
                  <a:lnTo>
                    <a:pt x="63016" y="29711"/>
                  </a:lnTo>
                  <a:lnTo>
                    <a:pt x="105270" y="7851"/>
                  </a:lnTo>
                  <a:lnTo>
                    <a:pt x="153924" y="0"/>
                  </a:lnTo>
                  <a:lnTo>
                    <a:pt x="202577" y="7851"/>
                  </a:lnTo>
                  <a:lnTo>
                    <a:pt x="244831" y="29711"/>
                  </a:lnTo>
                  <a:lnTo>
                    <a:pt x="278150" y="63038"/>
                  </a:lnTo>
                  <a:lnTo>
                    <a:pt x="300001" y="105290"/>
                  </a:lnTo>
                  <a:lnTo>
                    <a:pt x="307847" y="153923"/>
                  </a:lnTo>
                  <a:lnTo>
                    <a:pt x="300001" y="202557"/>
                  </a:lnTo>
                  <a:lnTo>
                    <a:pt x="278150" y="244809"/>
                  </a:lnTo>
                  <a:lnTo>
                    <a:pt x="244831" y="278136"/>
                  </a:lnTo>
                  <a:lnTo>
                    <a:pt x="202577" y="299996"/>
                  </a:lnTo>
                  <a:lnTo>
                    <a:pt x="153924" y="307847"/>
                  </a:lnTo>
                  <a:lnTo>
                    <a:pt x="105270" y="299996"/>
                  </a:lnTo>
                  <a:lnTo>
                    <a:pt x="63016" y="278136"/>
                  </a:lnTo>
                  <a:lnTo>
                    <a:pt x="29697" y="244809"/>
                  </a:lnTo>
                  <a:lnTo>
                    <a:pt x="7846" y="202557"/>
                  </a:lnTo>
                  <a:lnTo>
                    <a:pt x="0" y="153923"/>
                  </a:lnTo>
                  <a:close/>
                </a:path>
              </a:pathLst>
            </a:custGeom>
            <a:noFill/>
            <a:ln w="2895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9" name="Google Shape;589;p17"/>
          <p:cNvSpPr txBox="1"/>
          <p:nvPr/>
        </p:nvSpPr>
        <p:spPr>
          <a:xfrm>
            <a:off x="926388" y="2816733"/>
            <a:ext cx="14160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28A0C9"/>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grpSp>
        <p:nvGrpSpPr>
          <p:cNvPr id="590" name="Google Shape;590;p17"/>
          <p:cNvGrpSpPr/>
          <p:nvPr/>
        </p:nvGrpSpPr>
        <p:grpSpPr>
          <a:xfrm>
            <a:off x="843533" y="4769358"/>
            <a:ext cx="307975" cy="307975"/>
            <a:chOff x="843533" y="4769358"/>
            <a:chExt cx="307975" cy="307975"/>
          </a:xfrm>
        </p:grpSpPr>
        <p:sp>
          <p:nvSpPr>
            <p:cNvPr id="591" name="Google Shape;591;p17"/>
            <p:cNvSpPr/>
            <p:nvPr/>
          </p:nvSpPr>
          <p:spPr>
            <a:xfrm>
              <a:off x="843533" y="4769358"/>
              <a:ext cx="307975" cy="307975"/>
            </a:xfrm>
            <a:custGeom>
              <a:avLst/>
              <a:gdLst/>
              <a:ahLst/>
              <a:cxnLst/>
              <a:rect l="l" t="t" r="r" b="b"/>
              <a:pathLst>
                <a:path w="307975" h="307975" extrusionOk="0">
                  <a:moveTo>
                    <a:pt x="153924" y="0"/>
                  </a:moveTo>
                  <a:lnTo>
                    <a:pt x="105270" y="7851"/>
                  </a:lnTo>
                  <a:lnTo>
                    <a:pt x="63016" y="29711"/>
                  </a:lnTo>
                  <a:lnTo>
                    <a:pt x="29697" y="63038"/>
                  </a:lnTo>
                  <a:lnTo>
                    <a:pt x="7846" y="105290"/>
                  </a:lnTo>
                  <a:lnTo>
                    <a:pt x="0" y="153924"/>
                  </a:lnTo>
                  <a:lnTo>
                    <a:pt x="7846" y="202557"/>
                  </a:lnTo>
                  <a:lnTo>
                    <a:pt x="29697" y="244809"/>
                  </a:lnTo>
                  <a:lnTo>
                    <a:pt x="63016" y="278136"/>
                  </a:lnTo>
                  <a:lnTo>
                    <a:pt x="105270" y="299996"/>
                  </a:lnTo>
                  <a:lnTo>
                    <a:pt x="153924" y="307848"/>
                  </a:lnTo>
                  <a:lnTo>
                    <a:pt x="202577" y="299996"/>
                  </a:lnTo>
                  <a:lnTo>
                    <a:pt x="244831" y="278136"/>
                  </a:lnTo>
                  <a:lnTo>
                    <a:pt x="278150" y="244809"/>
                  </a:lnTo>
                  <a:lnTo>
                    <a:pt x="300001" y="202557"/>
                  </a:lnTo>
                  <a:lnTo>
                    <a:pt x="307847" y="153924"/>
                  </a:lnTo>
                  <a:lnTo>
                    <a:pt x="300001" y="105290"/>
                  </a:lnTo>
                  <a:lnTo>
                    <a:pt x="278150" y="63038"/>
                  </a:lnTo>
                  <a:lnTo>
                    <a:pt x="244831" y="29711"/>
                  </a:lnTo>
                  <a:lnTo>
                    <a:pt x="202577" y="7851"/>
                  </a:lnTo>
                  <a:lnTo>
                    <a:pt x="1539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7"/>
            <p:cNvSpPr/>
            <p:nvPr/>
          </p:nvSpPr>
          <p:spPr>
            <a:xfrm>
              <a:off x="843533" y="4769358"/>
              <a:ext cx="307975" cy="307975"/>
            </a:xfrm>
            <a:custGeom>
              <a:avLst/>
              <a:gdLst/>
              <a:ahLst/>
              <a:cxnLst/>
              <a:rect l="l" t="t" r="r" b="b"/>
              <a:pathLst>
                <a:path w="307975" h="307975" extrusionOk="0">
                  <a:moveTo>
                    <a:pt x="0" y="153924"/>
                  </a:moveTo>
                  <a:lnTo>
                    <a:pt x="7846" y="105290"/>
                  </a:lnTo>
                  <a:lnTo>
                    <a:pt x="29697" y="63038"/>
                  </a:lnTo>
                  <a:lnTo>
                    <a:pt x="63016" y="29711"/>
                  </a:lnTo>
                  <a:lnTo>
                    <a:pt x="105270" y="7851"/>
                  </a:lnTo>
                  <a:lnTo>
                    <a:pt x="153924" y="0"/>
                  </a:lnTo>
                  <a:lnTo>
                    <a:pt x="202577" y="7851"/>
                  </a:lnTo>
                  <a:lnTo>
                    <a:pt x="244831" y="29711"/>
                  </a:lnTo>
                  <a:lnTo>
                    <a:pt x="278150" y="63038"/>
                  </a:lnTo>
                  <a:lnTo>
                    <a:pt x="300001" y="105290"/>
                  </a:lnTo>
                  <a:lnTo>
                    <a:pt x="307847" y="153924"/>
                  </a:lnTo>
                  <a:lnTo>
                    <a:pt x="300001" y="202557"/>
                  </a:lnTo>
                  <a:lnTo>
                    <a:pt x="278150" y="244809"/>
                  </a:lnTo>
                  <a:lnTo>
                    <a:pt x="244831" y="278136"/>
                  </a:lnTo>
                  <a:lnTo>
                    <a:pt x="202577" y="299996"/>
                  </a:lnTo>
                  <a:lnTo>
                    <a:pt x="153924" y="307848"/>
                  </a:lnTo>
                  <a:lnTo>
                    <a:pt x="105270" y="299996"/>
                  </a:lnTo>
                  <a:lnTo>
                    <a:pt x="63016" y="278136"/>
                  </a:lnTo>
                  <a:lnTo>
                    <a:pt x="29697" y="244809"/>
                  </a:lnTo>
                  <a:lnTo>
                    <a:pt x="7846" y="202557"/>
                  </a:lnTo>
                  <a:lnTo>
                    <a:pt x="0" y="153924"/>
                  </a:lnTo>
                  <a:close/>
                </a:path>
              </a:pathLst>
            </a:custGeom>
            <a:noFill/>
            <a:ln w="2895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3" name="Google Shape;593;p17"/>
          <p:cNvSpPr txBox="1"/>
          <p:nvPr/>
        </p:nvSpPr>
        <p:spPr>
          <a:xfrm>
            <a:off x="926388" y="4758054"/>
            <a:ext cx="14160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28A0C9"/>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grpSp>
        <p:nvGrpSpPr>
          <p:cNvPr id="594" name="Google Shape;594;p17"/>
          <p:cNvGrpSpPr/>
          <p:nvPr/>
        </p:nvGrpSpPr>
        <p:grpSpPr>
          <a:xfrm>
            <a:off x="843533" y="5694425"/>
            <a:ext cx="307975" cy="307975"/>
            <a:chOff x="843533" y="5694425"/>
            <a:chExt cx="307975" cy="307975"/>
          </a:xfrm>
        </p:grpSpPr>
        <p:sp>
          <p:nvSpPr>
            <p:cNvPr id="595" name="Google Shape;595;p17"/>
            <p:cNvSpPr/>
            <p:nvPr/>
          </p:nvSpPr>
          <p:spPr>
            <a:xfrm>
              <a:off x="843533" y="5694425"/>
              <a:ext cx="307975" cy="307975"/>
            </a:xfrm>
            <a:custGeom>
              <a:avLst/>
              <a:gdLst/>
              <a:ahLst/>
              <a:cxnLst/>
              <a:rect l="l" t="t" r="r" b="b"/>
              <a:pathLst>
                <a:path w="307975" h="307975" extrusionOk="0">
                  <a:moveTo>
                    <a:pt x="153924" y="0"/>
                  </a:moveTo>
                  <a:lnTo>
                    <a:pt x="105270" y="7846"/>
                  </a:lnTo>
                  <a:lnTo>
                    <a:pt x="63016" y="29697"/>
                  </a:lnTo>
                  <a:lnTo>
                    <a:pt x="29697" y="63016"/>
                  </a:lnTo>
                  <a:lnTo>
                    <a:pt x="7846" y="105270"/>
                  </a:lnTo>
                  <a:lnTo>
                    <a:pt x="0" y="153924"/>
                  </a:lnTo>
                  <a:lnTo>
                    <a:pt x="7846" y="202577"/>
                  </a:lnTo>
                  <a:lnTo>
                    <a:pt x="29697" y="244831"/>
                  </a:lnTo>
                  <a:lnTo>
                    <a:pt x="63016" y="278150"/>
                  </a:lnTo>
                  <a:lnTo>
                    <a:pt x="105270" y="300001"/>
                  </a:lnTo>
                  <a:lnTo>
                    <a:pt x="153924" y="307848"/>
                  </a:lnTo>
                  <a:lnTo>
                    <a:pt x="202577" y="300001"/>
                  </a:lnTo>
                  <a:lnTo>
                    <a:pt x="244831" y="278150"/>
                  </a:lnTo>
                  <a:lnTo>
                    <a:pt x="278150" y="244831"/>
                  </a:lnTo>
                  <a:lnTo>
                    <a:pt x="300001" y="202577"/>
                  </a:lnTo>
                  <a:lnTo>
                    <a:pt x="307847" y="153924"/>
                  </a:lnTo>
                  <a:lnTo>
                    <a:pt x="300001" y="105270"/>
                  </a:lnTo>
                  <a:lnTo>
                    <a:pt x="278150" y="63016"/>
                  </a:lnTo>
                  <a:lnTo>
                    <a:pt x="244831" y="29697"/>
                  </a:lnTo>
                  <a:lnTo>
                    <a:pt x="202577" y="7846"/>
                  </a:lnTo>
                  <a:lnTo>
                    <a:pt x="1539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7"/>
            <p:cNvSpPr/>
            <p:nvPr/>
          </p:nvSpPr>
          <p:spPr>
            <a:xfrm>
              <a:off x="843533" y="5694425"/>
              <a:ext cx="307975" cy="307975"/>
            </a:xfrm>
            <a:custGeom>
              <a:avLst/>
              <a:gdLst/>
              <a:ahLst/>
              <a:cxnLst/>
              <a:rect l="l" t="t" r="r" b="b"/>
              <a:pathLst>
                <a:path w="307975" h="307975" extrusionOk="0">
                  <a:moveTo>
                    <a:pt x="0" y="153924"/>
                  </a:moveTo>
                  <a:lnTo>
                    <a:pt x="7846" y="105270"/>
                  </a:lnTo>
                  <a:lnTo>
                    <a:pt x="29697" y="63016"/>
                  </a:lnTo>
                  <a:lnTo>
                    <a:pt x="63016" y="29697"/>
                  </a:lnTo>
                  <a:lnTo>
                    <a:pt x="105270" y="7846"/>
                  </a:lnTo>
                  <a:lnTo>
                    <a:pt x="153924" y="0"/>
                  </a:lnTo>
                  <a:lnTo>
                    <a:pt x="202577" y="7846"/>
                  </a:lnTo>
                  <a:lnTo>
                    <a:pt x="244831" y="29697"/>
                  </a:lnTo>
                  <a:lnTo>
                    <a:pt x="278150" y="63016"/>
                  </a:lnTo>
                  <a:lnTo>
                    <a:pt x="300001" y="105270"/>
                  </a:lnTo>
                  <a:lnTo>
                    <a:pt x="307847" y="153924"/>
                  </a:lnTo>
                  <a:lnTo>
                    <a:pt x="300001" y="202577"/>
                  </a:lnTo>
                  <a:lnTo>
                    <a:pt x="278150" y="244831"/>
                  </a:lnTo>
                  <a:lnTo>
                    <a:pt x="244831" y="278150"/>
                  </a:lnTo>
                  <a:lnTo>
                    <a:pt x="202577" y="300001"/>
                  </a:lnTo>
                  <a:lnTo>
                    <a:pt x="153924" y="307848"/>
                  </a:lnTo>
                  <a:lnTo>
                    <a:pt x="105270" y="300001"/>
                  </a:lnTo>
                  <a:lnTo>
                    <a:pt x="63016" y="278150"/>
                  </a:lnTo>
                  <a:lnTo>
                    <a:pt x="29697" y="244831"/>
                  </a:lnTo>
                  <a:lnTo>
                    <a:pt x="7846" y="202577"/>
                  </a:lnTo>
                  <a:lnTo>
                    <a:pt x="0" y="153924"/>
                  </a:lnTo>
                  <a:close/>
                </a:path>
              </a:pathLst>
            </a:custGeom>
            <a:noFill/>
            <a:ln w="2895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7" name="Google Shape;597;p17"/>
          <p:cNvSpPr txBox="1"/>
          <p:nvPr/>
        </p:nvSpPr>
        <p:spPr>
          <a:xfrm>
            <a:off x="926388" y="5683402"/>
            <a:ext cx="14160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28A0C9"/>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A1CA"/>
        </a:solidFill>
        <a:effectLst/>
      </p:bgPr>
    </p:bg>
    <p:spTree>
      <p:nvGrpSpPr>
        <p:cNvPr id="1" name=""/>
        <p:cNvGrpSpPr/>
        <p:nvPr/>
      </p:nvGrpSpPr>
      <p:grpSpPr>
        <a:xfrm>
          <a:off x="0" y="0"/>
          <a:ext cx="0" cy="0"/>
          <a:chOff x="0" y="0"/>
          <a:chExt cx="0" cy="0"/>
        </a:xfrm>
      </p:grpSpPr>
      <p:pic>
        <p:nvPicPr>
          <p:cNvPr id="7" name="Imagen 6" descr="Logotipo&#10;&#10;Descripción generada automáticamente">
            <a:extLst>
              <a:ext uri="{FF2B5EF4-FFF2-40B4-BE49-F238E27FC236}">
                <a16:creationId xmlns:a16="http://schemas.microsoft.com/office/drawing/2014/main" xmlns="" id="{BB96D7D2-594D-4711-8DBE-EA3F410B3F09}"/>
              </a:ext>
            </a:extLst>
          </p:cNvPr>
          <p:cNvPicPr>
            <a:picLocks noChangeAspect="1"/>
          </p:cNvPicPr>
          <p:nvPr/>
        </p:nvPicPr>
        <p:blipFill rotWithShape="1">
          <a:blip r:embed="rId2">
            <a:extLst>
              <a:ext uri="{28A0092B-C50C-407E-A947-70E740481C1C}">
                <a14:useLocalDpi xmlns:a14="http://schemas.microsoft.com/office/drawing/2010/main" val="0"/>
              </a:ext>
            </a:extLst>
          </a:blip>
          <a:srcRect l="48420"/>
          <a:stretch/>
        </p:blipFill>
        <p:spPr>
          <a:xfrm>
            <a:off x="919249" y="5923391"/>
            <a:ext cx="2630344" cy="699838"/>
          </a:xfrm>
          <a:prstGeom prst="rect">
            <a:avLst/>
          </a:prstGeom>
        </p:spPr>
      </p:pic>
      <p:sp>
        <p:nvSpPr>
          <p:cNvPr id="6" name="CuadroTexto 5">
            <a:extLst>
              <a:ext uri="{FF2B5EF4-FFF2-40B4-BE49-F238E27FC236}">
                <a16:creationId xmlns:a16="http://schemas.microsoft.com/office/drawing/2014/main" xmlns="" id="{6C1D667B-9268-D849-B70C-A5AE2CE4934D}"/>
              </a:ext>
            </a:extLst>
          </p:cNvPr>
          <p:cNvSpPr txBox="1"/>
          <p:nvPr/>
        </p:nvSpPr>
        <p:spPr>
          <a:xfrm>
            <a:off x="685800" y="995791"/>
            <a:ext cx="9065263" cy="1015663"/>
          </a:xfrm>
          <a:prstGeom prst="rect">
            <a:avLst/>
          </a:prstGeom>
          <a:noFill/>
        </p:spPr>
        <p:txBody>
          <a:bodyPr wrap="square" rtlCol="0">
            <a:spAutoFit/>
          </a:bodyPr>
          <a:lstStyle/>
          <a:p>
            <a:pPr marL="12700" marR="0" lvl="0" indent="0" algn="l" rtl="0">
              <a:lnSpc>
                <a:spcPct val="100000"/>
              </a:lnSpc>
              <a:spcBef>
                <a:spcPts val="0"/>
              </a:spcBef>
              <a:spcAft>
                <a:spcPts val="0"/>
              </a:spcAft>
              <a:buNone/>
            </a:pPr>
            <a:r>
              <a:rPr lang="en-US" sz="6000" b="1" dirty="0" smtClean="0">
                <a:solidFill>
                  <a:srgbClr val="FFFFFF"/>
                </a:solidFill>
                <a:latin typeface="Calibri"/>
                <a:ea typeface="Calibri"/>
                <a:cs typeface="Calibri"/>
                <a:sym typeface="Calibri"/>
              </a:rPr>
              <a:t>OUR COMPANIES </a:t>
            </a:r>
            <a:endParaRPr lang="en-US" sz="6000" b="1" dirty="0">
              <a:solidFill>
                <a:srgbClr val="FFFFFF"/>
              </a:solidFill>
              <a:latin typeface="Calibri"/>
              <a:ea typeface="Calibri"/>
              <a:cs typeface="Calibri"/>
              <a:sym typeface="Calibri"/>
            </a:endParaRPr>
          </a:p>
        </p:txBody>
      </p:sp>
      <p:pic>
        <p:nvPicPr>
          <p:cNvPr id="8" name="Imagen 2">
            <a:extLst>
              <a:ext uri="{FF2B5EF4-FFF2-40B4-BE49-F238E27FC236}">
                <a16:creationId xmlns:a16="http://schemas.microsoft.com/office/drawing/2014/main" xmlns="" id="{BB59F6D4-FF88-5D4A-952E-E0D1EA9B27EF}"/>
              </a:ext>
            </a:extLst>
          </p:cNvPr>
          <p:cNvPicPr>
            <a:picLocks noChangeAspect="1"/>
          </p:cNvPicPr>
          <p:nvPr/>
        </p:nvPicPr>
        <p:blipFill>
          <a:blip r:embed="rId3"/>
          <a:stretch>
            <a:fillRect/>
          </a:stretch>
        </p:blipFill>
        <p:spPr>
          <a:xfrm>
            <a:off x="0" y="0"/>
            <a:ext cx="1371600" cy="1371600"/>
          </a:xfrm>
          <a:prstGeom prst="rect">
            <a:avLst/>
          </a:prstGeom>
        </p:spPr>
      </p:pic>
      <p:cxnSp>
        <p:nvCxnSpPr>
          <p:cNvPr id="10" name="Conector recto 8">
            <a:extLst>
              <a:ext uri="{FF2B5EF4-FFF2-40B4-BE49-F238E27FC236}">
                <a16:creationId xmlns:a16="http://schemas.microsoft.com/office/drawing/2014/main" xmlns="" id="{4E71E86B-8904-D64E-B349-2C622A81C887}"/>
              </a:ext>
            </a:extLst>
          </p:cNvPr>
          <p:cNvCxnSpPr>
            <a:cxnSpLocks/>
          </p:cNvCxnSpPr>
          <p:nvPr/>
        </p:nvCxnSpPr>
        <p:spPr>
          <a:xfrm flipH="1">
            <a:off x="847774" y="3210833"/>
            <a:ext cx="2858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96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2F16438-D19F-E44C-A765-E6BBFEDF4372}"/>
              </a:ext>
            </a:extLst>
          </p:cNvPr>
          <p:cNvSpPr/>
          <p:nvPr/>
        </p:nvSpPr>
        <p:spPr>
          <a:xfrm>
            <a:off x="0" y="0"/>
            <a:ext cx="12192000" cy="1567543"/>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5" name="34 Imagen" descr="ABAX TRAVE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126" y="1573487"/>
            <a:ext cx="2295525" cy="781050"/>
          </a:xfrm>
          <a:prstGeom prst="rect">
            <a:avLst/>
          </a:prstGeom>
          <a:noFill/>
          <a:ln>
            <a:noFill/>
          </a:ln>
        </p:spPr>
      </p:pic>
      <p:sp>
        <p:nvSpPr>
          <p:cNvPr id="2" name="1 Rectángulo"/>
          <p:cNvSpPr/>
          <p:nvPr/>
        </p:nvSpPr>
        <p:spPr>
          <a:xfrm>
            <a:off x="754791" y="2766636"/>
            <a:ext cx="4497719" cy="3539430"/>
          </a:xfrm>
          <a:prstGeom prst="rect">
            <a:avLst/>
          </a:prstGeom>
        </p:spPr>
        <p:txBody>
          <a:bodyPr wrap="square">
            <a:spAutoFit/>
          </a:bodyPr>
          <a:lstStyle/>
          <a:p>
            <a:pPr algn="just"/>
            <a:r>
              <a:rPr lang="en-US" sz="1600" dirty="0" err="1">
                <a:latin typeface="+mj-lt"/>
              </a:rPr>
              <a:t>Abax</a:t>
            </a:r>
            <a:r>
              <a:rPr lang="en-US" sz="1600" dirty="0">
                <a:latin typeface="+mj-lt"/>
              </a:rPr>
              <a:t> Travel is the result of a passion for travel, a long standing expertise in the hospitality industry, a strong motivation for excellence and the restless search for the most fantastic destinations and travel experiences</a:t>
            </a:r>
            <a:r>
              <a:rPr lang="en-US" sz="1600" dirty="0" smtClean="0">
                <a:latin typeface="+mj-lt"/>
              </a:rPr>
              <a:t>.</a:t>
            </a:r>
          </a:p>
          <a:p>
            <a:pPr algn="just"/>
            <a:endParaRPr lang="es-AR" sz="1600" dirty="0">
              <a:latin typeface="+mj-lt"/>
            </a:endParaRPr>
          </a:p>
          <a:p>
            <a:pPr algn="just"/>
            <a:r>
              <a:rPr lang="en-US" sz="1600" dirty="0">
                <a:latin typeface="+mj-lt"/>
              </a:rPr>
              <a:t>We are reference in South America in the art of organizing unique travel experiences for some of the world’s most demanding markets. Since 2001 we offer the best solutions to our clients, a perfect combination of creative trips, efficient and with the best value for money, generating long term relations based on trust, which allow us to consolidate as one of the most reputable travel companies in Argentina</a:t>
            </a:r>
            <a:endParaRPr lang="es-AR" sz="1600" dirty="0">
              <a:latin typeface="+mj-lt"/>
            </a:endParaRPr>
          </a:p>
        </p:txBody>
      </p:sp>
      <p:sp>
        <p:nvSpPr>
          <p:cNvPr id="3" name="2 Rectángulo"/>
          <p:cNvSpPr/>
          <p:nvPr/>
        </p:nvSpPr>
        <p:spPr>
          <a:xfrm>
            <a:off x="3003651" y="1618595"/>
            <a:ext cx="2500745" cy="738664"/>
          </a:xfrm>
          <a:prstGeom prst="rect">
            <a:avLst/>
          </a:prstGeom>
        </p:spPr>
        <p:txBody>
          <a:bodyPr wrap="square">
            <a:spAutoFit/>
          </a:bodyPr>
          <a:lstStyle/>
          <a:p>
            <a:r>
              <a:rPr lang="en-US" b="1" u="sng" dirty="0"/>
              <a:t>Participant:</a:t>
            </a:r>
            <a:endParaRPr lang="es-AR" dirty="0"/>
          </a:p>
          <a:p>
            <a:r>
              <a:rPr lang="en-US" b="1" dirty="0"/>
              <a:t>GUILLERMO </a:t>
            </a:r>
            <a:r>
              <a:rPr lang="en-US" b="1" dirty="0" smtClean="0"/>
              <a:t>FERNANDEZ, Director</a:t>
            </a:r>
            <a:endParaRPr lang="es-AR" dirty="0"/>
          </a:p>
        </p:txBody>
      </p:sp>
      <p:pic>
        <p:nvPicPr>
          <p:cNvPr id="39" name="38 Imagen" descr="Archivo:Aysa logo.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6" y="1204330"/>
            <a:ext cx="1146464" cy="1152929"/>
          </a:xfrm>
          <a:prstGeom prst="rect">
            <a:avLst/>
          </a:prstGeom>
          <a:noFill/>
          <a:ln>
            <a:noFill/>
          </a:ln>
        </p:spPr>
      </p:pic>
      <p:sp>
        <p:nvSpPr>
          <p:cNvPr id="40" name="39 Rectángulo"/>
          <p:cNvSpPr/>
          <p:nvPr/>
        </p:nvSpPr>
        <p:spPr>
          <a:xfrm>
            <a:off x="8125697" y="1573487"/>
            <a:ext cx="3408217" cy="738664"/>
          </a:xfrm>
          <a:prstGeom prst="rect">
            <a:avLst/>
          </a:prstGeom>
        </p:spPr>
        <p:txBody>
          <a:bodyPr wrap="square">
            <a:spAutoFit/>
          </a:bodyPr>
          <a:lstStyle/>
          <a:p>
            <a:r>
              <a:rPr lang="en-US" b="1" u="sng" dirty="0"/>
              <a:t>Participant:</a:t>
            </a:r>
            <a:endParaRPr lang="es-AR" dirty="0"/>
          </a:p>
          <a:p>
            <a:r>
              <a:rPr lang="en-US" b="1" dirty="0" smtClean="0"/>
              <a:t>GONZALO MESCHENGIESER, </a:t>
            </a:r>
            <a:r>
              <a:rPr lang="en-US" b="1" dirty="0"/>
              <a:t>International Affairs Manager	</a:t>
            </a:r>
            <a:endParaRPr lang="es-AR" dirty="0"/>
          </a:p>
        </p:txBody>
      </p:sp>
      <p:sp>
        <p:nvSpPr>
          <p:cNvPr id="41" name="40 Rectángulo"/>
          <p:cNvSpPr/>
          <p:nvPr/>
        </p:nvSpPr>
        <p:spPr>
          <a:xfrm>
            <a:off x="6781805" y="2745854"/>
            <a:ext cx="4497719" cy="3046988"/>
          </a:xfrm>
          <a:prstGeom prst="rect">
            <a:avLst/>
          </a:prstGeom>
        </p:spPr>
        <p:txBody>
          <a:bodyPr wrap="square">
            <a:spAutoFit/>
          </a:bodyPr>
          <a:lstStyle/>
          <a:p>
            <a:pPr algn="just"/>
            <a:r>
              <a:rPr lang="en-US" sz="1600" dirty="0" err="1">
                <a:latin typeface="+mj-lt"/>
              </a:rPr>
              <a:t>AySA</a:t>
            </a:r>
            <a:r>
              <a:rPr lang="en-US" sz="1600" dirty="0">
                <a:latin typeface="+mj-lt"/>
              </a:rPr>
              <a:t> is the 5th largest water &amp; sanitation provider worldwide and the 2nd largest in Latin America, benefiting 14 million of inhabitants -the 30% of Argentina ́s population-. Its area of operation extends over 3.300 km2, including the City of Buenos Aires and the surrounding Metropolitan Area</a:t>
            </a:r>
            <a:r>
              <a:rPr lang="en-US" sz="1600" dirty="0" smtClean="0">
                <a:latin typeface="+mj-lt"/>
              </a:rPr>
              <a:t>.</a:t>
            </a:r>
          </a:p>
          <a:p>
            <a:pPr algn="just"/>
            <a:endParaRPr lang="en-US" sz="1600" dirty="0">
              <a:latin typeface="+mj-lt"/>
            </a:endParaRPr>
          </a:p>
          <a:p>
            <a:pPr algn="just"/>
            <a:r>
              <a:rPr lang="en-US" sz="1600" dirty="0" err="1">
                <a:latin typeface="+mj-lt"/>
              </a:rPr>
              <a:t>AySA’s</a:t>
            </a:r>
            <a:r>
              <a:rPr lang="en-US" sz="1600" dirty="0">
                <a:latin typeface="+mj-lt"/>
              </a:rPr>
              <a:t> mandate covers the complete cycle of water management: water collection, pre-treatment, distribution, recollection, transport and post-treatment.</a:t>
            </a:r>
          </a:p>
        </p:txBody>
      </p:sp>
      <p:cxnSp>
        <p:nvCxnSpPr>
          <p:cNvPr id="43" name="Conector recto 21">
            <a:extLst>
              <a:ext uri="{FF2B5EF4-FFF2-40B4-BE49-F238E27FC236}">
                <a16:creationId xmlns:a16="http://schemas.microsoft.com/office/drawing/2014/main" xmlns="" id="{E20B3610-F3BB-4374-8461-69CF156EDFE9}"/>
              </a:ext>
            </a:extLst>
          </p:cNvPr>
          <p:cNvCxnSpPr>
            <a:cxnSpLocks/>
          </p:cNvCxnSpPr>
          <p:nvPr/>
        </p:nvCxnSpPr>
        <p:spPr>
          <a:xfrm>
            <a:off x="6095090" y="2390887"/>
            <a:ext cx="910" cy="2070711"/>
          </a:xfrm>
          <a:prstGeom prst="line">
            <a:avLst/>
          </a:prstGeom>
          <a:ln w="19050">
            <a:solidFill>
              <a:srgbClr val="28A1CA"/>
            </a:solidFill>
          </a:ln>
        </p:spPr>
        <p:style>
          <a:lnRef idx="1">
            <a:schemeClr val="accent1"/>
          </a:lnRef>
          <a:fillRef idx="0">
            <a:schemeClr val="accent1"/>
          </a:fillRef>
          <a:effectRef idx="0">
            <a:schemeClr val="accent1"/>
          </a:effectRef>
          <a:fontRef idx="minor">
            <a:schemeClr val="tx1"/>
          </a:fontRef>
        </p:style>
      </p:cxnSp>
      <p:sp>
        <p:nvSpPr>
          <p:cNvPr id="44" name="CuadroTexto 5">
            <a:extLst>
              <a:ext uri="{FF2B5EF4-FFF2-40B4-BE49-F238E27FC236}">
                <a16:creationId xmlns:a16="http://schemas.microsoft.com/office/drawing/2014/main" xmlns="" id="{A60C458A-516F-BB4C-A5FB-122481E982E5}"/>
              </a:ext>
            </a:extLst>
          </p:cNvPr>
          <p:cNvSpPr txBox="1"/>
          <p:nvPr/>
        </p:nvSpPr>
        <p:spPr>
          <a:xfrm>
            <a:off x="708126" y="522160"/>
            <a:ext cx="10597830" cy="461665"/>
          </a:xfrm>
          <a:prstGeom prst="rect">
            <a:avLst/>
          </a:prstGeom>
          <a:solidFill>
            <a:srgbClr val="28A1CA"/>
          </a:solidFill>
        </p:spPr>
        <p:txBody>
          <a:bodyPr wrap="square" rtlCol="0">
            <a:spAutoFit/>
          </a:bodyPr>
          <a:lstStyle/>
          <a:p>
            <a:pPr>
              <a:defRPr/>
            </a:pPr>
            <a:r>
              <a:rPr lang="en-US" sz="2400" b="1" dirty="0" smtClean="0">
                <a:solidFill>
                  <a:schemeClr val="bg1"/>
                </a:solidFill>
                <a:latin typeface="Calibri" panose="020F0502020204030204" pitchFamily="34" charset="0"/>
                <a:cs typeface="Calibri" panose="020F0502020204030204" pitchFamily="34" charset="0"/>
              </a:rPr>
              <a:t>Our companies</a:t>
            </a:r>
            <a:endParaRPr kumimoji="0" lang="en-US" sz="24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24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2F16438-D19F-E44C-A765-E6BBFEDF4372}"/>
              </a:ext>
            </a:extLst>
          </p:cNvPr>
          <p:cNvSpPr/>
          <p:nvPr/>
        </p:nvSpPr>
        <p:spPr>
          <a:xfrm>
            <a:off x="0" y="0"/>
            <a:ext cx="12192000" cy="1567543"/>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754790" y="2021754"/>
            <a:ext cx="5116074" cy="4647426"/>
          </a:xfrm>
          <a:prstGeom prst="rect">
            <a:avLst/>
          </a:prstGeom>
        </p:spPr>
        <p:txBody>
          <a:bodyPr wrap="square">
            <a:spAutoFit/>
          </a:bodyPr>
          <a:lstStyle/>
          <a:p>
            <a:pPr algn="just"/>
            <a:r>
              <a:rPr lang="en-US" dirty="0" err="1">
                <a:latin typeface="+mj-lt"/>
              </a:rPr>
              <a:t>Bioceres</a:t>
            </a:r>
            <a:r>
              <a:rPr lang="en-US" dirty="0">
                <a:latin typeface="+mj-lt"/>
              </a:rPr>
              <a:t> is a fully integrated agricultural biotechnology company with a strong leadership position in South America and access to global agricultural markets through its own channels and industry-leading </a:t>
            </a:r>
            <a:r>
              <a:rPr lang="en-US" dirty="0" smtClean="0">
                <a:latin typeface="+mj-lt"/>
              </a:rPr>
              <a:t>partners. At </a:t>
            </a:r>
            <a:r>
              <a:rPr lang="en-US" dirty="0" err="1">
                <a:latin typeface="+mj-lt"/>
              </a:rPr>
              <a:t>Bioceres</a:t>
            </a:r>
            <a:r>
              <a:rPr lang="en-US" dirty="0">
                <a:latin typeface="+mj-lt"/>
              </a:rPr>
              <a:t> they work with scientists and international agricultural firms for the creation, development, deregulation and commercialization of technologies destined for their markets, object of high growth in seed biotechnology and agribusiness</a:t>
            </a:r>
            <a:r>
              <a:rPr lang="en-US" dirty="0" smtClean="0">
                <a:latin typeface="+mj-lt"/>
              </a:rPr>
              <a:t>.</a:t>
            </a:r>
          </a:p>
          <a:p>
            <a:pPr algn="just"/>
            <a:endParaRPr lang="es-AR" dirty="0">
              <a:latin typeface="+mj-lt"/>
            </a:endParaRPr>
          </a:p>
          <a:p>
            <a:pPr algn="just"/>
            <a:r>
              <a:rPr lang="en-US" dirty="0">
                <a:latin typeface="+mj-lt"/>
              </a:rPr>
              <a:t>Its seed biotechnology technologies and products are aimed at improving the productivity of various crops of global </a:t>
            </a:r>
            <a:r>
              <a:rPr lang="en-US" dirty="0" smtClean="0">
                <a:latin typeface="+mj-lt"/>
              </a:rPr>
              <a:t>importance</a:t>
            </a:r>
            <a:r>
              <a:rPr lang="en-US" dirty="0">
                <a:latin typeface="+mj-lt"/>
              </a:rPr>
              <a:t>, including wheat, soybeans, corn and </a:t>
            </a:r>
            <a:r>
              <a:rPr lang="en-US" dirty="0" smtClean="0">
                <a:latin typeface="+mj-lt"/>
              </a:rPr>
              <a:t>alfalfa. They </a:t>
            </a:r>
            <a:r>
              <a:rPr lang="en-US" dirty="0">
                <a:latin typeface="+mj-lt"/>
              </a:rPr>
              <a:t>apply their technology identification and product development (IT&amp;DP) capabilities to develop and integrate agricultural inputs of biological origin, creating integrated agronomic solutions tailored to our clients</a:t>
            </a:r>
            <a:r>
              <a:rPr lang="en-US" dirty="0" smtClean="0">
                <a:latin typeface="+mj-lt"/>
              </a:rPr>
              <a:t>.</a:t>
            </a:r>
          </a:p>
          <a:p>
            <a:pPr algn="just"/>
            <a:endParaRPr lang="es-AR" dirty="0">
              <a:latin typeface="+mj-lt"/>
            </a:endParaRPr>
          </a:p>
          <a:p>
            <a:pPr algn="just"/>
            <a:r>
              <a:rPr lang="en-US" dirty="0">
                <a:latin typeface="+mj-lt"/>
              </a:rPr>
              <a:t>They leverage their IT&amp;DP capabilities to leverage opportunities in agro-industrial biotechnology, including enzyme production and fermentation solutions for the production of high-value compounds.</a:t>
            </a:r>
            <a:endParaRPr lang="es-AR" dirty="0">
              <a:latin typeface="+mj-lt"/>
            </a:endParaRPr>
          </a:p>
          <a:p>
            <a:pPr algn="just"/>
            <a:endParaRPr lang="es-AR" sz="1600" dirty="0">
              <a:latin typeface="+mj-lt"/>
            </a:endParaRPr>
          </a:p>
        </p:txBody>
      </p:sp>
      <p:sp>
        <p:nvSpPr>
          <p:cNvPr id="3" name="2 Rectángulo"/>
          <p:cNvSpPr/>
          <p:nvPr/>
        </p:nvSpPr>
        <p:spPr>
          <a:xfrm>
            <a:off x="2743201" y="1028899"/>
            <a:ext cx="2761196" cy="1015663"/>
          </a:xfrm>
          <a:prstGeom prst="rect">
            <a:avLst/>
          </a:prstGeom>
        </p:spPr>
        <p:txBody>
          <a:bodyPr wrap="square">
            <a:spAutoFit/>
          </a:bodyPr>
          <a:lstStyle/>
          <a:p>
            <a:r>
              <a:rPr lang="en-US" sz="1200" b="1" u="sng" dirty="0" smtClean="0"/>
              <a:t>Participants:</a:t>
            </a:r>
            <a:endParaRPr lang="es-AR" sz="1200" dirty="0"/>
          </a:p>
          <a:p>
            <a:pPr marL="171450" indent="-171450">
              <a:buFont typeface="Arial" panose="020B0604020202020204" pitchFamily="34" charset="0"/>
              <a:buChar char="•"/>
            </a:pPr>
            <a:r>
              <a:rPr lang="it-IT" sz="1200" b="1" dirty="0" smtClean="0"/>
              <a:t>MARIANI VENTURA MARTIN, </a:t>
            </a:r>
            <a:r>
              <a:rPr lang="it-IT" sz="1200" b="1" dirty="0"/>
              <a:t>Global Seed &amp; Trait </a:t>
            </a:r>
            <a:r>
              <a:rPr lang="it-IT" sz="1200" b="1" dirty="0" smtClean="0"/>
              <a:t>Manager</a:t>
            </a:r>
          </a:p>
          <a:p>
            <a:pPr marL="171450" indent="-171450">
              <a:buFont typeface="Arial" panose="020B0604020202020204" pitchFamily="34" charset="0"/>
              <a:buChar char="•"/>
            </a:pPr>
            <a:r>
              <a:rPr lang="it-IT" sz="1200" b="1" dirty="0" smtClean="0"/>
              <a:t>DIEGO MARCOS</a:t>
            </a:r>
          </a:p>
          <a:p>
            <a:r>
              <a:rPr lang="it-IT" sz="1200" b="1" dirty="0" smtClean="0"/>
              <a:t>    Director Asia-Pacific Affairs</a:t>
            </a:r>
            <a:endParaRPr lang="es-AR" sz="1200" dirty="0"/>
          </a:p>
        </p:txBody>
      </p:sp>
      <p:sp>
        <p:nvSpPr>
          <p:cNvPr id="40" name="39 Rectángulo"/>
          <p:cNvSpPr/>
          <p:nvPr/>
        </p:nvSpPr>
        <p:spPr>
          <a:xfrm>
            <a:off x="8125696" y="1186917"/>
            <a:ext cx="3408217" cy="954107"/>
          </a:xfrm>
          <a:prstGeom prst="rect">
            <a:avLst/>
          </a:prstGeom>
        </p:spPr>
        <p:txBody>
          <a:bodyPr wrap="square">
            <a:spAutoFit/>
          </a:bodyPr>
          <a:lstStyle/>
          <a:p>
            <a:r>
              <a:rPr lang="en-US" b="1" u="sng" dirty="0"/>
              <a:t>Participant:</a:t>
            </a:r>
            <a:endParaRPr lang="es-AR" dirty="0"/>
          </a:p>
          <a:p>
            <a:r>
              <a:rPr lang="en-US" b="1" dirty="0" smtClean="0"/>
              <a:t>GERARDO DANIEL SUÁREZ</a:t>
            </a:r>
          </a:p>
          <a:p>
            <a:r>
              <a:rPr lang="en-US" b="1" dirty="0" smtClean="0"/>
              <a:t>Sales Executive</a:t>
            </a:r>
            <a:endParaRPr lang="es-AR" b="1" dirty="0"/>
          </a:p>
          <a:p>
            <a:r>
              <a:rPr lang="en-US" b="1" dirty="0"/>
              <a:t>	</a:t>
            </a:r>
            <a:endParaRPr lang="es-AR" b="1" dirty="0"/>
          </a:p>
        </p:txBody>
      </p:sp>
      <p:sp>
        <p:nvSpPr>
          <p:cNvPr id="41" name="40 Rectángulo"/>
          <p:cNvSpPr/>
          <p:nvPr/>
        </p:nvSpPr>
        <p:spPr>
          <a:xfrm>
            <a:off x="6552622" y="2174851"/>
            <a:ext cx="4497719" cy="1815882"/>
          </a:xfrm>
          <a:prstGeom prst="rect">
            <a:avLst/>
          </a:prstGeom>
        </p:spPr>
        <p:txBody>
          <a:bodyPr wrap="square">
            <a:spAutoFit/>
          </a:bodyPr>
          <a:lstStyle/>
          <a:p>
            <a:pPr algn="just"/>
            <a:r>
              <a:rPr lang="en-US" sz="1600" dirty="0" err="1">
                <a:latin typeface="+mj-lt"/>
              </a:rPr>
              <a:t>Aspro</a:t>
            </a:r>
            <a:r>
              <a:rPr lang="en-US" sz="1600" dirty="0">
                <a:latin typeface="+mj-lt"/>
              </a:rPr>
              <a:t> is an international company that manufactures and markets compression systems for all types of gases. Its products are used in CNG/NGV stations, Oil and Gas fields, and in other industrial applications. Since 1984 and through its worldwide network of representatives, it is present in 45 countries with more than 5,600 compressors.</a:t>
            </a:r>
          </a:p>
        </p:txBody>
      </p:sp>
      <p:cxnSp>
        <p:nvCxnSpPr>
          <p:cNvPr id="43" name="Conector recto 21">
            <a:extLst>
              <a:ext uri="{FF2B5EF4-FFF2-40B4-BE49-F238E27FC236}">
                <a16:creationId xmlns:a16="http://schemas.microsoft.com/office/drawing/2014/main" xmlns="" id="{E20B3610-F3BB-4374-8461-69CF156EDFE9}"/>
              </a:ext>
            </a:extLst>
          </p:cNvPr>
          <p:cNvCxnSpPr>
            <a:cxnSpLocks/>
          </p:cNvCxnSpPr>
          <p:nvPr/>
        </p:nvCxnSpPr>
        <p:spPr>
          <a:xfrm>
            <a:off x="6095090" y="2390887"/>
            <a:ext cx="910" cy="2070711"/>
          </a:xfrm>
          <a:prstGeom prst="line">
            <a:avLst/>
          </a:prstGeom>
          <a:ln w="19050">
            <a:solidFill>
              <a:srgbClr val="28A1CA"/>
            </a:solidFill>
          </a:ln>
        </p:spPr>
        <p:style>
          <a:lnRef idx="1">
            <a:schemeClr val="accent1"/>
          </a:lnRef>
          <a:fillRef idx="0">
            <a:schemeClr val="accent1"/>
          </a:fillRef>
          <a:effectRef idx="0">
            <a:schemeClr val="accent1"/>
          </a:effectRef>
          <a:fontRef idx="minor">
            <a:schemeClr val="tx1"/>
          </a:fontRef>
        </p:style>
      </p:cxnSp>
      <p:sp>
        <p:nvSpPr>
          <p:cNvPr id="44" name="CuadroTexto 5">
            <a:extLst>
              <a:ext uri="{FF2B5EF4-FFF2-40B4-BE49-F238E27FC236}">
                <a16:creationId xmlns:a16="http://schemas.microsoft.com/office/drawing/2014/main" xmlns="" id="{A60C458A-516F-BB4C-A5FB-122481E982E5}"/>
              </a:ext>
            </a:extLst>
          </p:cNvPr>
          <p:cNvSpPr txBox="1"/>
          <p:nvPr/>
        </p:nvSpPr>
        <p:spPr>
          <a:xfrm>
            <a:off x="708126" y="522160"/>
            <a:ext cx="10597830" cy="461665"/>
          </a:xfrm>
          <a:prstGeom prst="rect">
            <a:avLst/>
          </a:prstGeom>
          <a:solidFill>
            <a:srgbClr val="28A1CA"/>
          </a:solidFill>
        </p:spPr>
        <p:txBody>
          <a:bodyPr wrap="square" rtlCol="0">
            <a:spAutoFit/>
          </a:bodyPr>
          <a:lstStyle/>
          <a:p>
            <a:pPr>
              <a:defRPr/>
            </a:pPr>
            <a:r>
              <a:rPr lang="en-US" sz="2400" b="1" dirty="0" smtClean="0">
                <a:solidFill>
                  <a:schemeClr val="bg1"/>
                </a:solidFill>
                <a:latin typeface="Calibri" panose="020F0502020204030204" pitchFamily="34" charset="0"/>
                <a:cs typeface="Calibri" panose="020F0502020204030204" pitchFamily="34" charset="0"/>
              </a:rPr>
              <a:t>Our companies</a:t>
            </a:r>
            <a:endParaRPr kumimoji="0" lang="en-US" sz="24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10 Imagen" descr="Bioceres Crop Solutions informa los resultados operativos y financieros del  segundo trimestre del año fiscal 2022"/>
          <p:cNvPicPr/>
          <p:nvPr/>
        </p:nvPicPr>
        <p:blipFill rotWithShape="1">
          <a:blip r:embed="rId3" cstate="print">
            <a:extLst>
              <a:ext uri="{28A0092B-C50C-407E-A947-70E740481C1C}">
                <a14:useLocalDpi xmlns:a14="http://schemas.microsoft.com/office/drawing/2010/main" val="0"/>
              </a:ext>
            </a:extLst>
          </a:blip>
          <a:srcRect l="13060" t="17123" r="11346" b="19851"/>
          <a:stretch/>
        </p:blipFill>
        <p:spPr bwMode="auto">
          <a:xfrm>
            <a:off x="841662" y="1309253"/>
            <a:ext cx="1735284" cy="616327"/>
          </a:xfrm>
          <a:prstGeom prst="rect">
            <a:avLst/>
          </a:prstGeom>
          <a:noFill/>
          <a:ln>
            <a:noFill/>
          </a:ln>
        </p:spPr>
      </p:pic>
      <p:pic>
        <p:nvPicPr>
          <p:cNvPr id="12" name="11 Imagen" descr="https://aspro.com/wp-content/uploads/2021/04/ASPRO_AI10.-Logo-Converted-003-01.png"/>
          <p:cNvPicPr/>
          <p:nvPr/>
        </p:nvPicPr>
        <p:blipFill>
          <a:blip r:embed="rId4">
            <a:extLst>
              <a:ext uri="{28A0092B-C50C-407E-A947-70E740481C1C}">
                <a14:useLocalDpi xmlns:a14="http://schemas.microsoft.com/office/drawing/2010/main" val="0"/>
              </a:ext>
            </a:extLst>
          </a:blip>
          <a:srcRect/>
          <a:stretch>
            <a:fillRect/>
          </a:stretch>
        </p:blipFill>
        <p:spPr bwMode="auto">
          <a:xfrm>
            <a:off x="6552622" y="1186917"/>
            <a:ext cx="1344469" cy="834837"/>
          </a:xfrm>
          <a:prstGeom prst="rect">
            <a:avLst/>
          </a:prstGeom>
          <a:noFill/>
          <a:ln>
            <a:noFill/>
          </a:ln>
        </p:spPr>
      </p:pic>
    </p:spTree>
    <p:extLst>
      <p:ext uri="{BB962C8B-B14F-4D97-AF65-F5344CB8AC3E}">
        <p14:creationId xmlns:p14="http://schemas.microsoft.com/office/powerpoint/2010/main" val="414412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2F16438-D19F-E44C-A765-E6BBFEDF4372}"/>
              </a:ext>
            </a:extLst>
          </p:cNvPr>
          <p:cNvSpPr/>
          <p:nvPr/>
        </p:nvSpPr>
        <p:spPr>
          <a:xfrm>
            <a:off x="0" y="0"/>
            <a:ext cx="12192000" cy="1567543"/>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754791" y="2350996"/>
            <a:ext cx="5064118" cy="3970318"/>
          </a:xfrm>
          <a:prstGeom prst="rect">
            <a:avLst/>
          </a:prstGeom>
        </p:spPr>
        <p:txBody>
          <a:bodyPr wrap="square">
            <a:spAutoFit/>
          </a:bodyPr>
          <a:lstStyle/>
          <a:p>
            <a:pPr algn="just"/>
            <a:r>
              <a:rPr lang="en-US" dirty="0" err="1">
                <a:latin typeface="+mj-lt"/>
              </a:rPr>
              <a:t>lt</a:t>
            </a:r>
            <a:r>
              <a:rPr lang="en-US" dirty="0">
                <a:latin typeface="+mj-lt"/>
              </a:rPr>
              <a:t> is a Laboratory of Medicinal Specialties first established </a:t>
            </a:r>
            <a:r>
              <a:rPr lang="en-US" dirty="0" smtClean="0">
                <a:latin typeface="+mj-lt"/>
              </a:rPr>
              <a:t>as an </a:t>
            </a:r>
            <a:r>
              <a:rPr lang="en-US" dirty="0">
                <a:latin typeface="+mj-lt"/>
              </a:rPr>
              <a:t>export consortium which started its activities in 1995. </a:t>
            </a:r>
            <a:r>
              <a:rPr lang="en-US" dirty="0" err="1">
                <a:latin typeface="+mj-lt"/>
              </a:rPr>
              <a:t>lt</a:t>
            </a:r>
            <a:r>
              <a:rPr lang="en-US" dirty="0">
                <a:latin typeface="+mj-lt"/>
              </a:rPr>
              <a:t> was authorized by ANMAT as Laboratory </a:t>
            </a:r>
            <a:r>
              <a:rPr lang="en-US" dirty="0" smtClean="0">
                <a:latin typeface="+mj-lt"/>
              </a:rPr>
              <a:t>of </a:t>
            </a:r>
            <a:r>
              <a:rPr lang="en-US" dirty="0">
                <a:latin typeface="+mj-lt"/>
              </a:rPr>
              <a:t>Medicinal Specialties according to Resolution 223/96 in 1997. </a:t>
            </a:r>
            <a:r>
              <a:rPr lang="en-US" dirty="0" smtClean="0">
                <a:latin typeface="+mj-lt"/>
              </a:rPr>
              <a:t>In </a:t>
            </a:r>
            <a:r>
              <a:rPr lang="en-US" dirty="0">
                <a:latin typeface="+mj-lt"/>
              </a:rPr>
              <a:t>2007 it inaugurates its Plant of active pharmaceutical ingredients (API) synthesis where it produces two anesthetics ever since: REMIFENTANIL and FENTANYL</a:t>
            </a:r>
            <a:r>
              <a:rPr lang="en-US" dirty="0" smtClean="0">
                <a:latin typeface="+mj-lt"/>
              </a:rPr>
              <a:t>.</a:t>
            </a:r>
          </a:p>
          <a:p>
            <a:pPr algn="just"/>
            <a:endParaRPr lang="en-US" dirty="0">
              <a:latin typeface="+mj-lt"/>
            </a:endParaRPr>
          </a:p>
          <a:p>
            <a:pPr algn="just"/>
            <a:r>
              <a:rPr lang="en-US" dirty="0" smtClean="0">
                <a:latin typeface="+mj-lt"/>
              </a:rPr>
              <a:t>CONIFARMA </a:t>
            </a:r>
            <a:r>
              <a:rPr lang="en-US" dirty="0">
                <a:latin typeface="+mj-lt"/>
              </a:rPr>
              <a:t>has agreements of trade and representation with other Argentine companies, from Mercosur in Latin America to the Middle East. CONIFARMA exports drugs and active pharmaceutical ingredients (API) in Latin America to Bolivia, Brazil, Paraguay and </a:t>
            </a:r>
            <a:r>
              <a:rPr lang="en-US" dirty="0" smtClean="0">
                <a:latin typeface="+mj-lt"/>
              </a:rPr>
              <a:t>Venezuela. </a:t>
            </a:r>
            <a:r>
              <a:rPr lang="en-US" dirty="0" err="1" smtClean="0">
                <a:latin typeface="+mj-lt"/>
              </a:rPr>
              <a:t>lt</a:t>
            </a:r>
            <a:r>
              <a:rPr lang="en-US" dirty="0" smtClean="0">
                <a:latin typeface="+mj-lt"/>
              </a:rPr>
              <a:t> </a:t>
            </a:r>
            <a:r>
              <a:rPr lang="en-US" dirty="0">
                <a:latin typeface="+mj-lt"/>
              </a:rPr>
              <a:t>also exports to India and countries of Asia. </a:t>
            </a:r>
            <a:endParaRPr lang="en-US" dirty="0" smtClean="0">
              <a:latin typeface="+mj-lt"/>
            </a:endParaRPr>
          </a:p>
          <a:p>
            <a:pPr algn="just"/>
            <a:endParaRPr lang="en-US" dirty="0">
              <a:latin typeface="+mj-lt"/>
            </a:endParaRPr>
          </a:p>
          <a:p>
            <a:pPr algn="just"/>
            <a:r>
              <a:rPr lang="en-US" dirty="0" err="1" smtClean="0">
                <a:latin typeface="+mj-lt"/>
              </a:rPr>
              <a:t>lt</a:t>
            </a:r>
            <a:r>
              <a:rPr lang="en-US" dirty="0" smtClean="0">
                <a:latin typeface="+mj-lt"/>
              </a:rPr>
              <a:t> </a:t>
            </a:r>
            <a:r>
              <a:rPr lang="en-US" dirty="0">
                <a:latin typeface="+mj-lt"/>
              </a:rPr>
              <a:t>has a staff of 15 biochemists, pharmacists and engineers. Dr</a:t>
            </a:r>
            <a:r>
              <a:rPr lang="en-US" dirty="0" smtClean="0">
                <a:latin typeface="+mj-lt"/>
              </a:rPr>
              <a:t>. Juan </a:t>
            </a:r>
            <a:r>
              <a:rPr lang="en-US" dirty="0">
                <a:latin typeface="+mj-lt"/>
              </a:rPr>
              <a:t>Torres is its President and Technical Director. </a:t>
            </a:r>
            <a:r>
              <a:rPr lang="en-US" dirty="0" err="1">
                <a:latin typeface="+mj-lt"/>
              </a:rPr>
              <a:t>lts</a:t>
            </a:r>
            <a:r>
              <a:rPr lang="en-US" dirty="0">
                <a:latin typeface="+mj-lt"/>
              </a:rPr>
              <a:t> offices and Quality control laboratory are located in 10 Pringles 2° and 4° Floors Capital Federal. </a:t>
            </a:r>
            <a:r>
              <a:rPr lang="en-US" dirty="0" err="1">
                <a:latin typeface="+mj-lt"/>
              </a:rPr>
              <a:t>lts</a:t>
            </a:r>
            <a:r>
              <a:rPr lang="en-US" dirty="0">
                <a:latin typeface="+mj-lt"/>
              </a:rPr>
              <a:t> production plant is located in Av</a:t>
            </a:r>
            <a:r>
              <a:rPr lang="en-US" dirty="0" smtClean="0">
                <a:latin typeface="+mj-lt"/>
              </a:rPr>
              <a:t>. </a:t>
            </a:r>
            <a:r>
              <a:rPr lang="en-US" dirty="0" err="1" smtClean="0">
                <a:latin typeface="+mj-lt"/>
              </a:rPr>
              <a:t>Belgrano</a:t>
            </a:r>
            <a:r>
              <a:rPr lang="en-US" dirty="0" smtClean="0">
                <a:latin typeface="+mj-lt"/>
              </a:rPr>
              <a:t> </a:t>
            </a:r>
            <a:r>
              <a:rPr lang="en-US" dirty="0">
                <a:latin typeface="+mj-lt"/>
              </a:rPr>
              <a:t>3846 (GF) City of Buenos Aires.</a:t>
            </a:r>
            <a:endParaRPr lang="es-AR" dirty="0">
              <a:latin typeface="+mj-lt"/>
            </a:endParaRPr>
          </a:p>
        </p:txBody>
      </p:sp>
      <p:sp>
        <p:nvSpPr>
          <p:cNvPr id="3" name="2 Rectángulo"/>
          <p:cNvSpPr/>
          <p:nvPr/>
        </p:nvSpPr>
        <p:spPr>
          <a:xfrm>
            <a:off x="3003651" y="1306865"/>
            <a:ext cx="2500745" cy="738664"/>
          </a:xfrm>
          <a:prstGeom prst="rect">
            <a:avLst/>
          </a:prstGeom>
        </p:spPr>
        <p:txBody>
          <a:bodyPr wrap="square">
            <a:spAutoFit/>
          </a:bodyPr>
          <a:lstStyle/>
          <a:p>
            <a:r>
              <a:rPr lang="en-US" b="1" u="sng" dirty="0"/>
              <a:t>Participant:</a:t>
            </a:r>
            <a:endParaRPr lang="es-AR" dirty="0"/>
          </a:p>
          <a:p>
            <a:r>
              <a:rPr lang="en-US" b="1" dirty="0" smtClean="0"/>
              <a:t>ALEJANDRA SANTILLÁN, </a:t>
            </a:r>
          </a:p>
          <a:p>
            <a:r>
              <a:rPr lang="en-US" b="1" dirty="0" smtClean="0"/>
              <a:t>International Commerce</a:t>
            </a:r>
            <a:endParaRPr lang="es-AR" dirty="0"/>
          </a:p>
        </p:txBody>
      </p:sp>
      <p:sp>
        <p:nvSpPr>
          <p:cNvPr id="40" name="39 Rectángulo"/>
          <p:cNvSpPr/>
          <p:nvPr/>
        </p:nvSpPr>
        <p:spPr>
          <a:xfrm>
            <a:off x="9030663" y="1306865"/>
            <a:ext cx="3408217" cy="738664"/>
          </a:xfrm>
          <a:prstGeom prst="rect">
            <a:avLst/>
          </a:prstGeom>
        </p:spPr>
        <p:txBody>
          <a:bodyPr wrap="square">
            <a:spAutoFit/>
          </a:bodyPr>
          <a:lstStyle/>
          <a:p>
            <a:r>
              <a:rPr lang="en-US" b="1" u="sng" dirty="0"/>
              <a:t>Participant:</a:t>
            </a:r>
            <a:endParaRPr lang="es-AR" dirty="0"/>
          </a:p>
          <a:p>
            <a:r>
              <a:rPr lang="en-US" b="1" dirty="0" smtClean="0"/>
              <a:t>LAURA ORTIZ,</a:t>
            </a:r>
          </a:p>
          <a:p>
            <a:r>
              <a:rPr lang="en-US" b="1" dirty="0" smtClean="0"/>
              <a:t>Global Sales Director</a:t>
            </a:r>
            <a:r>
              <a:rPr lang="en-US" b="1" dirty="0"/>
              <a:t>	</a:t>
            </a:r>
            <a:endParaRPr lang="es-AR" dirty="0"/>
          </a:p>
        </p:txBody>
      </p:sp>
      <p:sp>
        <p:nvSpPr>
          <p:cNvPr id="41" name="40 Rectángulo"/>
          <p:cNvSpPr/>
          <p:nvPr/>
        </p:nvSpPr>
        <p:spPr>
          <a:xfrm>
            <a:off x="6400799" y="2249740"/>
            <a:ext cx="5340927" cy="4524315"/>
          </a:xfrm>
          <a:prstGeom prst="rect">
            <a:avLst/>
          </a:prstGeom>
        </p:spPr>
        <p:txBody>
          <a:bodyPr wrap="square">
            <a:spAutoFit/>
          </a:bodyPr>
          <a:lstStyle/>
          <a:p>
            <a:pPr algn="just"/>
            <a:r>
              <a:rPr lang="en-US" sz="1200" dirty="0">
                <a:latin typeface="+mj-lt"/>
              </a:rPr>
              <a:t>The only DMC in LATIN AMERICA with its own local offices and own operation teams in 11 countries: Mexico, Guatemala, Peru, Argentina, Brazil, Ecuador, Bolivia, Chile, Colombia, Costa Rica, Panama</a:t>
            </a:r>
            <a:r>
              <a:rPr lang="en-US" sz="1200" dirty="0" smtClean="0">
                <a:latin typeface="+mj-lt"/>
              </a:rPr>
              <a:t>. A </a:t>
            </a:r>
            <a:r>
              <a:rPr lang="en-US" sz="1200" dirty="0">
                <a:latin typeface="+mj-lt"/>
              </a:rPr>
              <a:t>complete homogenized company with same standards and operations in each country</a:t>
            </a:r>
            <a:r>
              <a:rPr lang="en-US" sz="1200" dirty="0" smtClean="0">
                <a:latin typeface="+mj-lt"/>
              </a:rPr>
              <a:t>. Only </a:t>
            </a:r>
            <a:r>
              <a:rPr lang="en-US" sz="1200" dirty="0">
                <a:latin typeface="+mj-lt"/>
              </a:rPr>
              <a:t>one client service philosophy, respecting the client and his way of discovering a country</a:t>
            </a:r>
            <a:r>
              <a:rPr lang="en-US" sz="1200" dirty="0" smtClean="0">
                <a:latin typeface="+mj-lt"/>
              </a:rPr>
              <a:t>. </a:t>
            </a:r>
          </a:p>
          <a:p>
            <a:pPr algn="just"/>
            <a:endParaRPr lang="en-US" sz="1200" dirty="0">
              <a:latin typeface="+mj-lt"/>
            </a:endParaRPr>
          </a:p>
          <a:p>
            <a:pPr algn="just"/>
            <a:r>
              <a:rPr lang="en-US" sz="1200" dirty="0">
                <a:latin typeface="+mj-lt"/>
              </a:rPr>
              <a:t>QUIMBAYA LATIN AMERICA sells only B2B and is exclusively providing incoming services to all Tour Operators and Agents around the world in 6 different languages. </a:t>
            </a:r>
            <a:r>
              <a:rPr lang="en-US" sz="1200" dirty="0" smtClean="0">
                <a:latin typeface="+mj-lt"/>
              </a:rPr>
              <a:t>For </a:t>
            </a:r>
            <a:r>
              <a:rPr lang="en-US" sz="1200" dirty="0">
                <a:latin typeface="+mj-lt"/>
              </a:rPr>
              <a:t>35 years, the company has been creating unique tailor-made itineraries and specific product Collections for all segments: MICE, Luxury, Groups, FIT(individuals). </a:t>
            </a:r>
            <a:endParaRPr lang="en-US" sz="1200" dirty="0" smtClean="0">
              <a:latin typeface="+mj-lt"/>
            </a:endParaRPr>
          </a:p>
          <a:p>
            <a:pPr algn="just"/>
            <a:endParaRPr lang="en-US" sz="1200" dirty="0">
              <a:latin typeface="+mj-lt"/>
            </a:endParaRPr>
          </a:p>
          <a:p>
            <a:pPr algn="just"/>
            <a:r>
              <a:rPr lang="en-US" sz="1200" dirty="0" smtClean="0">
                <a:latin typeface="+mj-lt"/>
              </a:rPr>
              <a:t>We </a:t>
            </a:r>
            <a:r>
              <a:rPr lang="en-US" sz="1200" dirty="0">
                <a:latin typeface="+mj-lt"/>
              </a:rPr>
              <a:t>have Guaranteed Departures for each of the 11 countries in English, French, Italian and German. Our product Collections include from travel types such as slow travel, cultural, city breaks, beach stays, sustainability, and community focus activities.</a:t>
            </a:r>
          </a:p>
          <a:p>
            <a:pPr algn="just"/>
            <a:endParaRPr lang="en-US" sz="1200" dirty="0" smtClean="0">
              <a:latin typeface="+mj-lt"/>
            </a:endParaRPr>
          </a:p>
          <a:p>
            <a:pPr algn="just"/>
            <a:r>
              <a:rPr lang="en-US" sz="1200" dirty="0" smtClean="0">
                <a:latin typeface="+mj-lt"/>
              </a:rPr>
              <a:t>We offer many </a:t>
            </a:r>
            <a:r>
              <a:rPr lang="en-US" sz="1200" dirty="0">
                <a:latin typeface="+mj-lt"/>
              </a:rPr>
              <a:t>different combinations of destinations like our best seller the Big South America (4 countries in 17 days) or the Fantastic Central America with 5 destinations in 19 days. </a:t>
            </a:r>
            <a:endParaRPr lang="en-US" sz="1200" dirty="0" smtClean="0">
              <a:latin typeface="+mj-lt"/>
            </a:endParaRPr>
          </a:p>
          <a:p>
            <a:pPr algn="just"/>
            <a:endParaRPr lang="en-US" sz="1200" dirty="0">
              <a:latin typeface="+mj-lt"/>
            </a:endParaRPr>
          </a:p>
          <a:p>
            <a:pPr algn="just"/>
            <a:r>
              <a:rPr lang="en-US" sz="1200" dirty="0" err="1">
                <a:latin typeface="+mj-lt"/>
              </a:rPr>
              <a:t>Quimbaya</a:t>
            </a:r>
            <a:r>
              <a:rPr lang="en-US" sz="1200" dirty="0">
                <a:latin typeface="+mj-lt"/>
              </a:rPr>
              <a:t> teams are multi-language (English, French, Spanish, Italian) specialists, all committed to the same company culture. They have field experience and high level technical skills. They will know how to guide you through your best choice for your tours and most importantly make the right choice for your client.</a:t>
            </a:r>
          </a:p>
        </p:txBody>
      </p:sp>
      <p:cxnSp>
        <p:nvCxnSpPr>
          <p:cNvPr id="43" name="Conector recto 21">
            <a:extLst>
              <a:ext uri="{FF2B5EF4-FFF2-40B4-BE49-F238E27FC236}">
                <a16:creationId xmlns:a16="http://schemas.microsoft.com/office/drawing/2014/main" xmlns="" id="{E20B3610-F3BB-4374-8461-69CF156EDFE9}"/>
              </a:ext>
            </a:extLst>
          </p:cNvPr>
          <p:cNvCxnSpPr>
            <a:cxnSpLocks/>
          </p:cNvCxnSpPr>
          <p:nvPr/>
        </p:nvCxnSpPr>
        <p:spPr>
          <a:xfrm>
            <a:off x="6095090" y="2390887"/>
            <a:ext cx="910" cy="2070711"/>
          </a:xfrm>
          <a:prstGeom prst="line">
            <a:avLst/>
          </a:prstGeom>
          <a:ln w="19050">
            <a:solidFill>
              <a:srgbClr val="28A1CA"/>
            </a:solidFill>
          </a:ln>
        </p:spPr>
        <p:style>
          <a:lnRef idx="1">
            <a:schemeClr val="accent1"/>
          </a:lnRef>
          <a:fillRef idx="0">
            <a:schemeClr val="accent1"/>
          </a:fillRef>
          <a:effectRef idx="0">
            <a:schemeClr val="accent1"/>
          </a:effectRef>
          <a:fontRef idx="minor">
            <a:schemeClr val="tx1"/>
          </a:fontRef>
        </p:style>
      </p:cxnSp>
      <p:sp>
        <p:nvSpPr>
          <p:cNvPr id="44" name="CuadroTexto 5">
            <a:extLst>
              <a:ext uri="{FF2B5EF4-FFF2-40B4-BE49-F238E27FC236}">
                <a16:creationId xmlns:a16="http://schemas.microsoft.com/office/drawing/2014/main" xmlns="" id="{A60C458A-516F-BB4C-A5FB-122481E982E5}"/>
              </a:ext>
            </a:extLst>
          </p:cNvPr>
          <p:cNvSpPr txBox="1"/>
          <p:nvPr/>
        </p:nvSpPr>
        <p:spPr>
          <a:xfrm>
            <a:off x="708126" y="418250"/>
            <a:ext cx="10597830" cy="461665"/>
          </a:xfrm>
          <a:prstGeom prst="rect">
            <a:avLst/>
          </a:prstGeom>
          <a:solidFill>
            <a:srgbClr val="28A1CA"/>
          </a:solidFill>
        </p:spPr>
        <p:txBody>
          <a:bodyPr wrap="square" rtlCol="0">
            <a:spAutoFit/>
          </a:bodyPr>
          <a:lstStyle/>
          <a:p>
            <a:pPr>
              <a:defRPr/>
            </a:pPr>
            <a:r>
              <a:rPr lang="en-US" sz="2400" b="1" dirty="0" smtClean="0">
                <a:solidFill>
                  <a:schemeClr val="bg1"/>
                </a:solidFill>
                <a:latin typeface="Calibri" panose="020F0502020204030204" pitchFamily="34" charset="0"/>
                <a:cs typeface="Calibri" panose="020F0502020204030204" pitchFamily="34" charset="0"/>
              </a:rPr>
              <a:t>Our companies</a:t>
            </a:r>
            <a:endParaRPr kumimoji="0" lang="en-US" sz="24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10 Imagen"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708126" y="1205662"/>
            <a:ext cx="2267585" cy="941070"/>
          </a:xfrm>
          <a:prstGeom prst="rect">
            <a:avLst/>
          </a:prstGeom>
          <a:noFill/>
          <a:ln>
            <a:noFill/>
          </a:ln>
        </p:spPr>
      </p:pic>
      <p:pic>
        <p:nvPicPr>
          <p:cNvPr id="12" name="11 Imagen" descr="Quimbaya Latin America"/>
          <p:cNvPicPr/>
          <p:nvPr/>
        </p:nvPicPr>
        <p:blipFill>
          <a:blip r:embed="rId4">
            <a:extLst>
              <a:ext uri="{28A0092B-C50C-407E-A947-70E740481C1C}">
                <a14:useLocalDpi xmlns:a14="http://schemas.microsoft.com/office/drawing/2010/main" val="0"/>
              </a:ext>
            </a:extLst>
          </a:blip>
          <a:srcRect/>
          <a:stretch>
            <a:fillRect/>
          </a:stretch>
        </p:blipFill>
        <p:spPr bwMode="auto">
          <a:xfrm>
            <a:off x="6781806" y="1242810"/>
            <a:ext cx="1967340" cy="802719"/>
          </a:xfrm>
          <a:prstGeom prst="rect">
            <a:avLst/>
          </a:prstGeom>
          <a:noFill/>
          <a:ln>
            <a:noFill/>
          </a:ln>
        </p:spPr>
      </p:pic>
    </p:spTree>
    <p:extLst>
      <p:ext uri="{BB962C8B-B14F-4D97-AF65-F5344CB8AC3E}">
        <p14:creationId xmlns:p14="http://schemas.microsoft.com/office/powerpoint/2010/main" val="209753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pic>
        <p:nvPicPr>
          <p:cNvPr id="87" name="Google Shape;87;p2"/>
          <p:cNvPicPr preferRelativeResize="0"/>
          <p:nvPr/>
        </p:nvPicPr>
        <p:blipFill rotWithShape="1">
          <a:blip r:embed="rId3">
            <a:alphaModFix/>
          </a:blip>
          <a:srcRect/>
          <a:stretch/>
        </p:blipFill>
        <p:spPr>
          <a:xfrm>
            <a:off x="0" y="0"/>
            <a:ext cx="4082796" cy="6857997"/>
          </a:xfrm>
          <a:prstGeom prst="rect">
            <a:avLst/>
          </a:prstGeom>
          <a:noFill/>
          <a:ln>
            <a:noFill/>
          </a:ln>
        </p:spPr>
      </p:pic>
      <p:sp>
        <p:nvSpPr>
          <p:cNvPr id="88" name="Google Shape;88;p2"/>
          <p:cNvSpPr txBox="1"/>
          <p:nvPr/>
        </p:nvSpPr>
        <p:spPr>
          <a:xfrm>
            <a:off x="0" y="1841500"/>
            <a:ext cx="4082796" cy="1129781"/>
          </a:xfrm>
          <a:prstGeom prst="rect">
            <a:avLst/>
          </a:prstGeom>
          <a:solidFill>
            <a:srgbClr val="28A0C9"/>
          </a:solidFill>
          <a:ln>
            <a:noFill/>
          </a:ln>
        </p:spPr>
        <p:txBody>
          <a:bodyPr spcFirstLastPara="1" wrap="square" lIns="0" tIns="21575" rIns="0" bIns="0" anchor="t" anchorCtr="0">
            <a:spAutoFit/>
          </a:bodyPr>
          <a:lstStyle>
            <a:defPPr marR="0" lvl="0" algn="l" rtl="0">
              <a:lnSpc>
                <a:spcPct val="100000"/>
              </a:lnSpc>
              <a:spcBef>
                <a:spcPts val="0"/>
              </a:spcBef>
              <a:spcAft>
                <a:spcPts val="0"/>
              </a:spcAft>
            </a:defPPr>
            <a:lvl1pPr marL="90805" indent="0">
              <a:buNone/>
              <a:defRPr sz="2800" b="1">
                <a:solidFill>
                  <a:srgbClr val="FFFFFF"/>
                </a:solidFill>
                <a:latin typeface="Calibri"/>
                <a:ea typeface="Calibri"/>
                <a:cs typeface="Calibri"/>
              </a:defRPr>
            </a:lvl1pPr>
          </a:lstStyle>
          <a:p>
            <a:r>
              <a:rPr lang="en-US" sz="3600" dirty="0">
                <a:sym typeface="Calibri"/>
              </a:rPr>
              <a:t>Argentina </a:t>
            </a:r>
            <a:br>
              <a:rPr lang="en-US" sz="3600" dirty="0">
                <a:sym typeface="Calibri"/>
              </a:rPr>
            </a:br>
            <a:r>
              <a:rPr lang="en-US" sz="3600" dirty="0">
                <a:sym typeface="Calibri"/>
              </a:rPr>
              <a:t>at a glance</a:t>
            </a:r>
            <a:endParaRPr sz="3600" dirty="0">
              <a:sym typeface="Calibri"/>
            </a:endParaRPr>
          </a:p>
        </p:txBody>
      </p:sp>
      <p:sp>
        <p:nvSpPr>
          <p:cNvPr id="90" name="Google Shape;90;p2"/>
          <p:cNvSpPr txBox="1">
            <a:spLocks noGrp="1"/>
          </p:cNvSpPr>
          <p:nvPr>
            <p:ph type="title"/>
          </p:nvPr>
        </p:nvSpPr>
        <p:spPr>
          <a:xfrm>
            <a:off x="4786629" y="344147"/>
            <a:ext cx="4805606" cy="25943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1600" dirty="0">
                <a:solidFill>
                  <a:srgbClr val="28A0C9"/>
                </a:solidFill>
              </a:rPr>
              <a:t>Large and Diversified Economy</a:t>
            </a:r>
            <a:endParaRPr sz="1600" dirty="0"/>
          </a:p>
        </p:txBody>
      </p:sp>
      <p:sp>
        <p:nvSpPr>
          <p:cNvPr id="91" name="Google Shape;91;p2"/>
          <p:cNvSpPr txBox="1">
            <a:spLocks noGrp="1"/>
          </p:cNvSpPr>
          <p:nvPr>
            <p:ph type="body" idx="1"/>
          </p:nvPr>
        </p:nvSpPr>
        <p:spPr>
          <a:xfrm>
            <a:off x="4786629" y="2406391"/>
            <a:ext cx="6313805" cy="1702374"/>
          </a:xfrm>
          <a:prstGeom prst="rect">
            <a:avLst/>
          </a:prstGeom>
          <a:noFill/>
          <a:ln>
            <a:noFill/>
          </a:ln>
        </p:spPr>
        <p:txBody>
          <a:bodyPr spcFirstLastPara="1" wrap="square" lIns="0" tIns="50150" rIns="0" bIns="0" anchor="t" anchorCtr="0">
            <a:spAutoFit/>
          </a:bodyPr>
          <a:lstStyle/>
          <a:p>
            <a:pPr marL="192405" lvl="0" indent="-180340" algn="just" rtl="0">
              <a:lnSpc>
                <a:spcPct val="100000"/>
              </a:lnSpc>
              <a:spcBef>
                <a:spcPts val="0"/>
              </a:spcBef>
              <a:spcAft>
                <a:spcPts val="0"/>
              </a:spcAft>
              <a:buClr>
                <a:srgbClr val="28A0C9"/>
              </a:buClr>
              <a:buSzPts val="1400"/>
              <a:buFont typeface="Arial"/>
              <a:buChar char="•"/>
            </a:pPr>
            <a:r>
              <a:rPr lang="en-US" dirty="0"/>
              <a:t>8th largest country in the world, with 53% of agricultural lands </a:t>
            </a:r>
            <a:endParaRPr dirty="0"/>
          </a:p>
          <a:p>
            <a:pPr marL="192405" lvl="0" indent="-180340" algn="just" rtl="0">
              <a:lnSpc>
                <a:spcPct val="100000"/>
              </a:lnSpc>
              <a:spcBef>
                <a:spcPts val="300"/>
              </a:spcBef>
              <a:spcAft>
                <a:spcPts val="0"/>
              </a:spcAft>
              <a:buClr>
                <a:srgbClr val="28A0C9"/>
              </a:buClr>
              <a:buSzPts val="1400"/>
              <a:buFont typeface="Arial"/>
              <a:buChar char="•"/>
            </a:pPr>
            <a:r>
              <a:rPr lang="en-US" dirty="0"/>
              <a:t>Top global exporter of soybean oil, corn, lemons, and lithium, among others</a:t>
            </a:r>
            <a:endParaRPr dirty="0"/>
          </a:p>
          <a:p>
            <a:pPr marL="192405" marR="73660" lvl="0" indent="-180340" algn="just" rtl="0">
              <a:lnSpc>
                <a:spcPct val="100000"/>
              </a:lnSpc>
              <a:spcBef>
                <a:spcPts val="305"/>
              </a:spcBef>
              <a:spcAft>
                <a:spcPts val="0"/>
              </a:spcAft>
              <a:buClr>
                <a:srgbClr val="28A0C9"/>
              </a:buClr>
              <a:buSzPts val="1400"/>
              <a:buFont typeface="Arial"/>
              <a:buChar char="•"/>
            </a:pPr>
            <a:r>
              <a:rPr lang="en-US" dirty="0"/>
              <a:t>World-class meat products, exported to top destinations (USA, Canada, </a:t>
            </a:r>
            <a:r>
              <a:rPr lang="en-US" dirty="0" smtClean="0"/>
              <a:t>China</a:t>
            </a:r>
            <a:r>
              <a:rPr lang="en-US" dirty="0"/>
              <a:t>, Japan)</a:t>
            </a:r>
            <a:endParaRPr dirty="0"/>
          </a:p>
          <a:p>
            <a:pPr marL="192405" lvl="0" indent="-180340" algn="just" rtl="0">
              <a:lnSpc>
                <a:spcPct val="100000"/>
              </a:lnSpc>
              <a:spcBef>
                <a:spcPts val="300"/>
              </a:spcBef>
              <a:spcAft>
                <a:spcPts val="0"/>
              </a:spcAft>
              <a:buClr>
                <a:srgbClr val="28A0C9"/>
              </a:buClr>
              <a:buSzPts val="1400"/>
              <a:buFont typeface="Arial"/>
              <a:buChar char="•"/>
            </a:pPr>
            <a:r>
              <a:rPr lang="en-US" dirty="0"/>
              <a:t>705,000 km² of mining areas with high potential and 250 projects at an initial stage</a:t>
            </a:r>
            <a:endParaRPr dirty="0"/>
          </a:p>
          <a:p>
            <a:pPr marL="192405" lvl="0" indent="-180340" algn="just" rtl="0">
              <a:lnSpc>
                <a:spcPct val="100000"/>
              </a:lnSpc>
              <a:spcBef>
                <a:spcPts val="300"/>
              </a:spcBef>
              <a:spcAft>
                <a:spcPts val="1600"/>
              </a:spcAft>
              <a:buClr>
                <a:srgbClr val="28A0C9"/>
              </a:buClr>
              <a:buSzPts val="1400"/>
              <a:buFont typeface="Arial"/>
              <a:buChar char="•"/>
            </a:pPr>
            <a:r>
              <a:rPr lang="en-US" dirty="0"/>
              <a:t>2nd largest shale gas and 4th largest shale oil reservoirs in the world</a:t>
            </a:r>
            <a:endParaRPr dirty="0"/>
          </a:p>
        </p:txBody>
      </p:sp>
      <p:sp>
        <p:nvSpPr>
          <p:cNvPr id="93" name="Google Shape;93;p2"/>
          <p:cNvSpPr txBox="1"/>
          <p:nvPr/>
        </p:nvSpPr>
        <p:spPr>
          <a:xfrm>
            <a:off x="4786630" y="4141176"/>
            <a:ext cx="6290080" cy="2027478"/>
          </a:xfrm>
          <a:prstGeom prst="rect">
            <a:avLst/>
          </a:prstGeom>
          <a:noFill/>
          <a:ln>
            <a:noFill/>
          </a:ln>
        </p:spPr>
        <p:txBody>
          <a:bodyPr spcFirstLastPara="1" wrap="square" lIns="0" tIns="44450" rIns="0" bIns="0" anchor="t" anchorCtr="0">
            <a:spAutoFit/>
          </a:bodyPr>
          <a:lstStyle/>
          <a:p>
            <a:pPr marL="12700" marR="0" lvl="0" indent="0" algn="l" rtl="0">
              <a:lnSpc>
                <a:spcPct val="100000"/>
              </a:lnSpc>
              <a:spcBef>
                <a:spcPts val="0"/>
              </a:spcBef>
              <a:spcAft>
                <a:spcPts val="0"/>
              </a:spcAft>
              <a:buNone/>
            </a:pPr>
            <a:r>
              <a:rPr lang="en-US" sz="1600" b="1" dirty="0">
                <a:solidFill>
                  <a:srgbClr val="28A0C9"/>
                </a:solidFill>
                <a:latin typeface="Calibri" panose="020F0502020204030204" pitchFamily="34" charset="0"/>
                <a:ea typeface="Calibri"/>
                <a:cs typeface="Calibri" panose="020F0502020204030204" pitchFamily="34" charset="0"/>
                <a:sym typeface="Calibri"/>
              </a:rPr>
              <a:t>Dynamic Industrial Complexes and Fast-Growing Sectors</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192405" marR="5080" lvl="0" indent="-180340" algn="just" rtl="0">
              <a:lnSpc>
                <a:spcPct val="100000"/>
              </a:lnSpc>
              <a:spcBef>
                <a:spcPts val="229"/>
              </a:spcBef>
              <a:spcAft>
                <a:spcPts val="0"/>
              </a:spcAft>
              <a:buClr>
                <a:srgbClr val="28A0C9"/>
              </a:buClr>
              <a:buSzPts val="1400"/>
              <a:buFont typeface="Arial"/>
              <a:buChar char="•"/>
            </a:pPr>
            <a:r>
              <a:rPr lang="en-US" sz="1400" dirty="0">
                <a:solidFill>
                  <a:srgbClr val="404040"/>
                </a:solidFill>
                <a:latin typeface="Calibri" panose="020F0502020204030204" pitchFamily="34" charset="0"/>
                <a:ea typeface="Calibri"/>
                <a:cs typeface="Calibri" panose="020F0502020204030204" pitchFamily="34" charset="0"/>
                <a:sym typeface="Calibri"/>
              </a:rPr>
              <a:t>Steel pipes, farm machinery, medical equipment, and the automotive industry are leading </a:t>
            </a:r>
            <a:r>
              <a:rPr lang="en-US" sz="1400" dirty="0" smtClean="0">
                <a:solidFill>
                  <a:srgbClr val="404040"/>
                </a:solidFill>
                <a:latin typeface="Calibri" panose="020F0502020204030204" pitchFamily="34" charset="0"/>
                <a:ea typeface="Calibri"/>
                <a:cs typeface="Calibri" panose="020F0502020204030204" pitchFamily="34" charset="0"/>
                <a:sym typeface="Calibri"/>
              </a:rPr>
              <a:t>export </a:t>
            </a:r>
            <a:r>
              <a:rPr lang="en-US" sz="1400" dirty="0">
                <a:solidFill>
                  <a:srgbClr val="404040"/>
                </a:solidFill>
                <a:latin typeface="Calibri" panose="020F0502020204030204" pitchFamily="34" charset="0"/>
                <a:ea typeface="Calibri"/>
                <a:cs typeface="Calibri" panose="020F0502020204030204" pitchFamily="34" charset="0"/>
                <a:sym typeface="Calibri"/>
              </a:rPr>
              <a:t>sectors in Argentina</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192405" marR="0" lvl="0" indent="-180340" algn="just" rtl="0">
              <a:lnSpc>
                <a:spcPct val="100000"/>
              </a:lnSpc>
              <a:spcBef>
                <a:spcPts val="300"/>
              </a:spcBef>
              <a:spcAft>
                <a:spcPts val="0"/>
              </a:spcAft>
              <a:buClr>
                <a:srgbClr val="28A0C9"/>
              </a:buClr>
              <a:buSzPts val="1400"/>
              <a:buFont typeface="Arial"/>
              <a:buChar char="•"/>
            </a:pPr>
            <a:r>
              <a:rPr lang="en-US" sz="1400" dirty="0">
                <a:solidFill>
                  <a:srgbClr val="404040"/>
                </a:solidFill>
                <a:latin typeface="Calibri" panose="020F0502020204030204" pitchFamily="34" charset="0"/>
                <a:ea typeface="Calibri"/>
                <a:cs typeface="Calibri" panose="020F0502020204030204" pitchFamily="34" charset="0"/>
                <a:sym typeface="Calibri"/>
              </a:rPr>
              <a:t>Fast-growing sectors, such as biotechnology and knowledge-based services</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28A0C9"/>
              </a:buClr>
              <a:buSzPts val="1600"/>
              <a:buFont typeface="Arial"/>
              <a:buNone/>
            </a:pPr>
            <a:endParaRPr sz="1600" dirty="0">
              <a:solidFill>
                <a:schemeClr val="dk1"/>
              </a:solidFill>
              <a:latin typeface="Calibri" panose="020F0502020204030204" pitchFamily="34" charset="0"/>
              <a:ea typeface="Calibri"/>
              <a:cs typeface="Calibri" panose="020F0502020204030204" pitchFamily="34" charset="0"/>
              <a:sym typeface="Calibri"/>
            </a:endParaRPr>
          </a:p>
          <a:p>
            <a:pPr marL="12700" marR="0" lvl="0" indent="0" algn="l" rtl="0">
              <a:lnSpc>
                <a:spcPct val="100000"/>
              </a:lnSpc>
              <a:spcBef>
                <a:spcPts val="0"/>
              </a:spcBef>
              <a:spcAft>
                <a:spcPts val="0"/>
              </a:spcAft>
              <a:buNone/>
            </a:pPr>
            <a:r>
              <a:rPr lang="en-US" sz="1600" b="1" dirty="0">
                <a:solidFill>
                  <a:srgbClr val="28A0C9"/>
                </a:solidFill>
                <a:latin typeface="Calibri" panose="020F0502020204030204" pitchFamily="34" charset="0"/>
                <a:ea typeface="Calibri"/>
                <a:cs typeface="Calibri" panose="020F0502020204030204" pitchFamily="34" charset="0"/>
                <a:sym typeface="Calibri"/>
              </a:rPr>
              <a:t>High-Quality Human Capital</a:t>
            </a:r>
            <a:endParaRPr sz="1600" dirty="0">
              <a:solidFill>
                <a:schemeClr val="dk1"/>
              </a:solidFill>
              <a:latin typeface="Calibri" panose="020F0502020204030204" pitchFamily="34" charset="0"/>
              <a:ea typeface="Calibri"/>
              <a:cs typeface="Calibri" panose="020F0502020204030204" pitchFamily="34" charset="0"/>
              <a:sym typeface="Calibri"/>
            </a:endParaRPr>
          </a:p>
          <a:p>
            <a:pPr marL="12700" marR="0" lvl="0" indent="0" algn="l" rtl="0">
              <a:lnSpc>
                <a:spcPct val="100000"/>
              </a:lnSpc>
              <a:spcBef>
                <a:spcPts val="495"/>
              </a:spcBef>
              <a:spcAft>
                <a:spcPts val="0"/>
              </a:spcAft>
              <a:buNone/>
            </a:pPr>
            <a:r>
              <a:rPr lang="en-US" sz="1400" dirty="0">
                <a:solidFill>
                  <a:srgbClr val="28A0C9"/>
                </a:solidFill>
                <a:latin typeface="Calibri" panose="020F0502020204030204" pitchFamily="34" charset="0"/>
                <a:cs typeface="Calibri" panose="020F0502020204030204" pitchFamily="34" charset="0"/>
                <a:sym typeface="Arial"/>
              </a:rPr>
              <a:t>• </a:t>
            </a:r>
            <a:r>
              <a:rPr lang="en-US" sz="1400" dirty="0">
                <a:solidFill>
                  <a:srgbClr val="404040"/>
                </a:solidFill>
                <a:latin typeface="Calibri" panose="020F0502020204030204" pitchFamily="34" charset="0"/>
                <a:ea typeface="Calibri"/>
                <a:cs typeface="Calibri" panose="020F0502020204030204" pitchFamily="34" charset="0"/>
                <a:sym typeface="Calibri"/>
              </a:rPr>
              <a:t>+440k highly qualified workforce. +110k STEM graduates</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192405" marR="0" lvl="0" indent="-180340" algn="l" rtl="0">
              <a:lnSpc>
                <a:spcPct val="100000"/>
              </a:lnSpc>
              <a:spcBef>
                <a:spcPts val="300"/>
              </a:spcBef>
              <a:spcAft>
                <a:spcPts val="0"/>
              </a:spcAft>
              <a:buClr>
                <a:srgbClr val="28A0C9"/>
              </a:buClr>
              <a:buSzPts val="1400"/>
              <a:buFont typeface="Arial"/>
              <a:buChar char="•"/>
            </a:pPr>
            <a:r>
              <a:rPr lang="en-US" sz="1400" dirty="0">
                <a:solidFill>
                  <a:srgbClr val="404040"/>
                </a:solidFill>
                <a:latin typeface="Calibri" panose="020F0502020204030204" pitchFamily="34" charset="0"/>
                <a:ea typeface="Calibri"/>
                <a:cs typeface="Calibri" panose="020F0502020204030204" pitchFamily="34" charset="0"/>
                <a:sym typeface="Calibri"/>
              </a:rPr>
              <a:t>1st in Latin America in English Proficiency</a:t>
            </a:r>
            <a:endParaRPr sz="1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9" name="Google Shape;92;p2">
            <a:extLst>
              <a:ext uri="{FF2B5EF4-FFF2-40B4-BE49-F238E27FC236}">
                <a16:creationId xmlns:a16="http://schemas.microsoft.com/office/drawing/2014/main" xmlns="" id="{9240D5B7-2280-024E-8B43-4206F461371B}"/>
              </a:ext>
            </a:extLst>
          </p:cNvPr>
          <p:cNvSpPr txBox="1"/>
          <p:nvPr/>
        </p:nvSpPr>
        <p:spPr>
          <a:xfrm>
            <a:off x="4786629" y="689346"/>
            <a:ext cx="6290080" cy="1682512"/>
          </a:xfrm>
          <a:prstGeom prst="rect">
            <a:avLst/>
          </a:prstGeom>
          <a:noFill/>
          <a:ln>
            <a:noFill/>
          </a:ln>
        </p:spPr>
        <p:txBody>
          <a:bodyPr spcFirstLastPara="1" wrap="square" lIns="0" tIns="50800" rIns="0" bIns="0" anchor="t" anchorCtr="0">
            <a:spAutoFit/>
          </a:bodyPr>
          <a:lstStyle/>
          <a:p>
            <a:pPr marL="192405" marR="0" lvl="0" indent="-180340" algn="l" rtl="0">
              <a:lnSpc>
                <a:spcPct val="100000"/>
              </a:lnSpc>
              <a:spcBef>
                <a:spcPts val="0"/>
              </a:spcBef>
              <a:spcAft>
                <a:spcPts val="0"/>
              </a:spcAft>
              <a:buClr>
                <a:srgbClr val="28A0C9"/>
              </a:buClr>
              <a:buSzPts val="1400"/>
              <a:buFont typeface="Arial"/>
              <a:buChar char="•"/>
            </a:pPr>
            <a:r>
              <a:rPr lang="en-US" sz="1400" dirty="0">
                <a:solidFill>
                  <a:srgbClr val="404040"/>
                </a:solidFill>
                <a:latin typeface="Calibri"/>
                <a:ea typeface="Calibri"/>
                <a:cs typeface="Calibri"/>
                <a:sym typeface="Calibri"/>
              </a:rPr>
              <a:t>3rd largest GDP in LATAM: USD </a:t>
            </a:r>
            <a:r>
              <a:rPr lang="en-US" dirty="0" smtClean="0">
                <a:solidFill>
                  <a:srgbClr val="404040"/>
                </a:solidFill>
                <a:latin typeface="Calibri"/>
                <a:ea typeface="Calibri"/>
                <a:cs typeface="Calibri"/>
                <a:sym typeface="Calibri"/>
              </a:rPr>
              <a:t>488 </a:t>
            </a:r>
            <a:r>
              <a:rPr lang="en-US" sz="1400" dirty="0" smtClean="0">
                <a:solidFill>
                  <a:srgbClr val="404040"/>
                </a:solidFill>
                <a:latin typeface="Calibri"/>
                <a:ea typeface="Calibri"/>
                <a:cs typeface="Calibri"/>
                <a:sym typeface="Calibri"/>
              </a:rPr>
              <a:t>billion </a:t>
            </a:r>
            <a:r>
              <a:rPr lang="en-US" sz="1400" dirty="0">
                <a:solidFill>
                  <a:srgbClr val="404040"/>
                </a:solidFill>
                <a:latin typeface="Calibri"/>
                <a:ea typeface="Calibri"/>
                <a:cs typeface="Calibri"/>
                <a:sym typeface="Calibri"/>
              </a:rPr>
              <a:t>(</a:t>
            </a:r>
            <a:r>
              <a:rPr lang="en-US" sz="1400" dirty="0" smtClean="0">
                <a:solidFill>
                  <a:srgbClr val="404040"/>
                </a:solidFill>
                <a:latin typeface="Calibri"/>
                <a:ea typeface="Calibri"/>
                <a:cs typeface="Calibri"/>
                <a:sym typeface="Calibri"/>
              </a:rPr>
              <a:t>2021)</a:t>
            </a:r>
            <a:endParaRPr sz="1400" dirty="0">
              <a:solidFill>
                <a:schemeClr val="dk1"/>
              </a:solidFill>
              <a:latin typeface="Calibri"/>
              <a:ea typeface="Calibri"/>
              <a:cs typeface="Calibri"/>
              <a:sym typeface="Calibri"/>
            </a:endParaRPr>
          </a:p>
          <a:p>
            <a:pPr marL="192405" marR="0" lvl="0" indent="-180340" algn="l" rtl="0">
              <a:lnSpc>
                <a:spcPct val="100000"/>
              </a:lnSpc>
              <a:spcBef>
                <a:spcPts val="300"/>
              </a:spcBef>
              <a:spcAft>
                <a:spcPts val="0"/>
              </a:spcAft>
              <a:buClr>
                <a:srgbClr val="28A0C9"/>
              </a:buClr>
              <a:buSzPts val="1400"/>
              <a:buFont typeface="Arial"/>
              <a:buChar char="•"/>
            </a:pPr>
            <a:r>
              <a:rPr lang="en-US" sz="1400" dirty="0">
                <a:solidFill>
                  <a:srgbClr val="404040"/>
                </a:solidFill>
                <a:latin typeface="Calibri"/>
                <a:ea typeface="Calibri"/>
                <a:cs typeface="Calibri"/>
                <a:sym typeface="Calibri"/>
              </a:rPr>
              <a:t>GDP per capita of USD </a:t>
            </a:r>
            <a:r>
              <a:rPr lang="en-US" dirty="0" smtClean="0">
                <a:solidFill>
                  <a:srgbClr val="404040"/>
                </a:solidFill>
                <a:latin typeface="Calibri"/>
                <a:ea typeface="Calibri"/>
                <a:cs typeface="Calibri"/>
                <a:sym typeface="Calibri"/>
              </a:rPr>
              <a:t>10,658</a:t>
            </a:r>
            <a:r>
              <a:rPr lang="en-US" sz="1400" dirty="0" smtClean="0">
                <a:solidFill>
                  <a:srgbClr val="404040"/>
                </a:solidFill>
                <a:latin typeface="Calibri"/>
                <a:ea typeface="Calibri"/>
                <a:cs typeface="Calibri"/>
                <a:sym typeface="Calibri"/>
              </a:rPr>
              <a:t> </a:t>
            </a:r>
            <a:r>
              <a:rPr lang="en-US" sz="1400" dirty="0">
                <a:solidFill>
                  <a:srgbClr val="404040"/>
                </a:solidFill>
                <a:latin typeface="Calibri"/>
                <a:ea typeface="Calibri"/>
                <a:cs typeface="Calibri"/>
                <a:sym typeface="Calibri"/>
              </a:rPr>
              <a:t>(</a:t>
            </a:r>
            <a:r>
              <a:rPr lang="en-US" sz="1400" dirty="0" smtClean="0">
                <a:solidFill>
                  <a:srgbClr val="404040"/>
                </a:solidFill>
                <a:latin typeface="Calibri"/>
                <a:ea typeface="Calibri"/>
                <a:cs typeface="Calibri"/>
                <a:sym typeface="Calibri"/>
              </a:rPr>
              <a:t>2021)</a:t>
            </a:r>
            <a:endParaRPr lang="en-US" sz="1400" dirty="0">
              <a:solidFill>
                <a:srgbClr val="404040"/>
              </a:solidFill>
              <a:latin typeface="Calibri"/>
              <a:ea typeface="Calibri"/>
              <a:cs typeface="Calibri"/>
              <a:sym typeface="Calibri"/>
            </a:endParaRPr>
          </a:p>
          <a:p>
            <a:pPr marL="192405" indent="-180340">
              <a:spcBef>
                <a:spcPts val="300"/>
              </a:spcBef>
              <a:buClr>
                <a:srgbClr val="28A0C9"/>
              </a:buClr>
              <a:buSzPts val="1400"/>
              <a:buFont typeface="Arial"/>
              <a:buChar char="•"/>
            </a:pPr>
            <a:r>
              <a:rPr lang="en-US" dirty="0">
                <a:solidFill>
                  <a:srgbClr val="404040"/>
                </a:solidFill>
                <a:latin typeface="Calibri"/>
                <a:ea typeface="Calibri"/>
                <a:cs typeface="Calibri"/>
                <a:sym typeface="Calibri"/>
              </a:rPr>
              <a:t>EXPORTS: USD </a:t>
            </a:r>
            <a:r>
              <a:rPr lang="en-US" dirty="0" smtClean="0">
                <a:solidFill>
                  <a:srgbClr val="404040"/>
                </a:solidFill>
                <a:latin typeface="Calibri"/>
                <a:ea typeface="Calibri"/>
                <a:cs typeface="Calibri"/>
                <a:sym typeface="Calibri"/>
              </a:rPr>
              <a:t>77,934 M (2021)</a:t>
            </a:r>
            <a:endParaRPr sz="1400" dirty="0">
              <a:solidFill>
                <a:schemeClr val="dk1"/>
              </a:solidFill>
              <a:latin typeface="Calibri"/>
              <a:ea typeface="Calibri"/>
              <a:cs typeface="Calibri"/>
              <a:sym typeface="Calibri"/>
            </a:endParaRPr>
          </a:p>
          <a:p>
            <a:pPr marL="192405" marR="0" lvl="0" indent="-180340" algn="just" rtl="0">
              <a:lnSpc>
                <a:spcPct val="100000"/>
              </a:lnSpc>
              <a:spcBef>
                <a:spcPts val="300"/>
              </a:spcBef>
              <a:spcAft>
                <a:spcPts val="0"/>
              </a:spcAft>
              <a:buClr>
                <a:srgbClr val="28A0C9"/>
              </a:buClr>
              <a:buSzPts val="1400"/>
              <a:buFont typeface="Arial"/>
              <a:buChar char="•"/>
            </a:pPr>
            <a:r>
              <a:rPr lang="en-US" sz="1400" dirty="0" smtClean="0">
                <a:solidFill>
                  <a:srgbClr val="404040"/>
                </a:solidFill>
                <a:latin typeface="Calibri"/>
                <a:ea typeface="Calibri"/>
                <a:cs typeface="Calibri"/>
                <a:sym typeface="Calibri"/>
              </a:rPr>
              <a:t>~47 M </a:t>
            </a:r>
            <a:r>
              <a:rPr lang="en-US" sz="1400" dirty="0">
                <a:solidFill>
                  <a:srgbClr val="404040"/>
                </a:solidFill>
                <a:latin typeface="Calibri"/>
                <a:ea typeface="Calibri"/>
                <a:cs typeface="Calibri"/>
                <a:sym typeface="Calibri"/>
              </a:rPr>
              <a:t>inhabitants (~60% under 35</a:t>
            </a:r>
            <a:r>
              <a:rPr lang="en-US" sz="1400" dirty="0" smtClean="0">
                <a:solidFill>
                  <a:srgbClr val="404040"/>
                </a:solidFill>
                <a:latin typeface="Calibri"/>
                <a:ea typeface="Calibri"/>
                <a:cs typeface="Calibri"/>
                <a:sym typeface="Calibri"/>
              </a:rPr>
              <a:t>)</a:t>
            </a:r>
          </a:p>
          <a:p>
            <a:pPr marL="192405" marR="0" lvl="0" indent="-180340" algn="just" rtl="0">
              <a:lnSpc>
                <a:spcPct val="100000"/>
              </a:lnSpc>
              <a:spcBef>
                <a:spcPts val="300"/>
              </a:spcBef>
              <a:spcAft>
                <a:spcPts val="0"/>
              </a:spcAft>
              <a:buClr>
                <a:srgbClr val="28A0C9"/>
              </a:buClr>
              <a:buSzPts val="1400"/>
              <a:buFont typeface="Arial"/>
              <a:buChar char="•"/>
            </a:pPr>
            <a:r>
              <a:rPr lang="en-US" sz="1400" dirty="0" smtClean="0">
                <a:solidFill>
                  <a:srgbClr val="404040"/>
                </a:solidFill>
                <a:latin typeface="Calibri"/>
                <a:ea typeface="Calibri"/>
                <a:cs typeface="Calibri"/>
                <a:sym typeface="Calibri"/>
              </a:rPr>
              <a:t> </a:t>
            </a:r>
            <a:r>
              <a:rPr lang="en-US" sz="1400" dirty="0">
                <a:solidFill>
                  <a:srgbClr val="404040"/>
                </a:solidFill>
                <a:latin typeface="Calibri"/>
                <a:ea typeface="Calibri"/>
                <a:cs typeface="Calibri"/>
                <a:sym typeface="Calibri"/>
              </a:rPr>
              <a:t>Access to 295 M inhabitants in </a:t>
            </a:r>
            <a:r>
              <a:rPr lang="en-US" sz="1400" dirty="0" smtClean="0">
                <a:solidFill>
                  <a:srgbClr val="404040"/>
                </a:solidFill>
                <a:latin typeface="Calibri"/>
                <a:ea typeface="Calibri"/>
                <a:cs typeface="Calibri"/>
                <a:sym typeface="Calibri"/>
              </a:rPr>
              <a:t>Mercosur</a:t>
            </a:r>
            <a:endParaRPr lang="en-US" sz="1400" dirty="0">
              <a:solidFill>
                <a:srgbClr val="404040"/>
              </a:solidFill>
              <a:latin typeface="Calibri"/>
              <a:ea typeface="Calibri"/>
              <a:cs typeface="Calibri"/>
              <a:sym typeface="Calibri"/>
            </a:endParaRPr>
          </a:p>
          <a:p>
            <a:pPr marL="12700" marR="0" lvl="0" indent="0" algn="l" rtl="0">
              <a:lnSpc>
                <a:spcPct val="100000"/>
              </a:lnSpc>
              <a:spcBef>
                <a:spcPts val="1240"/>
              </a:spcBef>
              <a:spcAft>
                <a:spcPts val="0"/>
              </a:spcAft>
              <a:buNone/>
            </a:pPr>
            <a:r>
              <a:rPr lang="en-US" sz="1600" b="1" dirty="0">
                <a:solidFill>
                  <a:srgbClr val="28A0C9"/>
                </a:solidFill>
                <a:latin typeface="Calibri"/>
                <a:ea typeface="Calibri"/>
                <a:cs typeface="Calibri"/>
                <a:sym typeface="Calibri"/>
              </a:rPr>
              <a:t>Vast Availability of Natural Resources</a:t>
            </a:r>
            <a:endParaRPr sz="16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2F16438-D19F-E44C-A765-E6BBFEDF4372}"/>
              </a:ext>
            </a:extLst>
          </p:cNvPr>
          <p:cNvSpPr/>
          <p:nvPr/>
        </p:nvSpPr>
        <p:spPr>
          <a:xfrm>
            <a:off x="0" y="0"/>
            <a:ext cx="12192000" cy="1567543"/>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754791" y="2299041"/>
            <a:ext cx="5032945" cy="4185761"/>
          </a:xfrm>
          <a:prstGeom prst="rect">
            <a:avLst/>
          </a:prstGeom>
        </p:spPr>
        <p:txBody>
          <a:bodyPr wrap="square">
            <a:spAutoFit/>
          </a:bodyPr>
          <a:lstStyle/>
          <a:p>
            <a:pPr algn="just"/>
            <a:r>
              <a:rPr lang="en-US" dirty="0">
                <a:latin typeface="+mj-lt"/>
              </a:rPr>
              <a:t>We are based in Buenos Aires and very proud of our broad background that gives us the necessary Expertise to support all Travel Agents whose clients wish to visit this part of the world, our neck of the woods. </a:t>
            </a:r>
            <a:r>
              <a:rPr lang="en-US" dirty="0" smtClean="0">
                <a:latin typeface="+mj-lt"/>
              </a:rPr>
              <a:t>Our </a:t>
            </a:r>
            <a:r>
              <a:rPr lang="en-US" dirty="0">
                <a:latin typeface="+mj-lt"/>
              </a:rPr>
              <a:t>main goal is bringing Argentina and Neighboring Countries closer to the rest of the world, with the best associates in each destination. </a:t>
            </a:r>
            <a:endParaRPr lang="en-US" dirty="0" smtClean="0">
              <a:latin typeface="+mj-lt"/>
            </a:endParaRPr>
          </a:p>
          <a:p>
            <a:pPr algn="just"/>
            <a:endParaRPr lang="en-US" dirty="0">
              <a:latin typeface="+mj-lt"/>
            </a:endParaRPr>
          </a:p>
          <a:p>
            <a:pPr algn="just"/>
            <a:r>
              <a:rPr lang="en-US" dirty="0">
                <a:latin typeface="+mj-lt"/>
              </a:rPr>
              <a:t>We are ready to accommodate everyone, from the FITs to Incentive groups, Special Interest trips, as well as Leisure </a:t>
            </a:r>
            <a:r>
              <a:rPr lang="en-US" dirty="0" smtClean="0">
                <a:latin typeface="+mj-lt"/>
              </a:rPr>
              <a:t>Programs. Budget </a:t>
            </a:r>
            <a:r>
              <a:rPr lang="en-US" dirty="0">
                <a:latin typeface="+mj-lt"/>
              </a:rPr>
              <a:t>is not a problem; it will always be enough to get our personalized services with the quality and excellence to make your client's trip a unique and unforgettable experience</a:t>
            </a:r>
            <a:r>
              <a:rPr lang="en-US" dirty="0" smtClean="0">
                <a:latin typeface="+mj-lt"/>
              </a:rPr>
              <a:t>.</a:t>
            </a:r>
          </a:p>
          <a:p>
            <a:pPr algn="just"/>
            <a:endParaRPr lang="en-US" dirty="0">
              <a:latin typeface="+mj-lt"/>
            </a:endParaRPr>
          </a:p>
          <a:p>
            <a:pPr algn="just"/>
            <a:r>
              <a:rPr lang="en-US" dirty="0">
                <a:latin typeface="+mj-lt"/>
              </a:rPr>
              <a:t>We believe it is important to provide all the necessary information that travel agents might need to sell </a:t>
            </a:r>
            <a:r>
              <a:rPr lang="en-US" dirty="0" err="1">
                <a:latin typeface="+mj-lt"/>
              </a:rPr>
              <a:t>Suramerican</a:t>
            </a:r>
            <a:r>
              <a:rPr lang="en-US" dirty="0">
                <a:latin typeface="+mj-lt"/>
              </a:rPr>
              <a:t> destinations, knowing that clients will be in the best of hands. We work with Multilingual Professional Guides and properly certified vehicles in all destinations, to ensure that clients will enjoy a wonderful experience, handled with safety and professionalism.</a:t>
            </a:r>
            <a:endParaRPr lang="en-US" dirty="0" smtClean="0">
              <a:latin typeface="+mj-lt"/>
            </a:endParaRPr>
          </a:p>
        </p:txBody>
      </p:sp>
      <p:sp>
        <p:nvSpPr>
          <p:cNvPr id="3" name="2 Rectángulo"/>
          <p:cNvSpPr/>
          <p:nvPr/>
        </p:nvSpPr>
        <p:spPr>
          <a:xfrm>
            <a:off x="2702313" y="1294990"/>
            <a:ext cx="3085423" cy="892552"/>
          </a:xfrm>
          <a:prstGeom prst="rect">
            <a:avLst/>
          </a:prstGeom>
        </p:spPr>
        <p:txBody>
          <a:bodyPr wrap="square">
            <a:spAutoFit/>
          </a:bodyPr>
          <a:lstStyle/>
          <a:p>
            <a:r>
              <a:rPr lang="en-US" b="1" u="sng" dirty="0"/>
              <a:t>Participant:</a:t>
            </a:r>
            <a:endParaRPr lang="es-AR" dirty="0"/>
          </a:p>
          <a:p>
            <a:r>
              <a:rPr lang="en-US" b="1" dirty="0"/>
              <a:t>MARCELA ALEJANDRA </a:t>
            </a:r>
            <a:r>
              <a:rPr lang="en-US" b="1" dirty="0" smtClean="0"/>
              <a:t>MAREY, </a:t>
            </a:r>
          </a:p>
          <a:p>
            <a:r>
              <a:rPr lang="en-US" sz="1200" b="1" dirty="0"/>
              <a:t>Business Unit Managers - Receptive Tourism</a:t>
            </a:r>
            <a:endParaRPr lang="es-AR" sz="1200" b="1" dirty="0"/>
          </a:p>
        </p:txBody>
      </p:sp>
      <p:sp>
        <p:nvSpPr>
          <p:cNvPr id="40" name="39 Rectángulo"/>
          <p:cNvSpPr/>
          <p:nvPr/>
        </p:nvSpPr>
        <p:spPr>
          <a:xfrm>
            <a:off x="8842674" y="1273530"/>
            <a:ext cx="3408217" cy="738664"/>
          </a:xfrm>
          <a:prstGeom prst="rect">
            <a:avLst/>
          </a:prstGeom>
        </p:spPr>
        <p:txBody>
          <a:bodyPr wrap="square">
            <a:spAutoFit/>
          </a:bodyPr>
          <a:lstStyle/>
          <a:p>
            <a:r>
              <a:rPr lang="en-US" b="1" u="sng" dirty="0"/>
              <a:t>Participant:</a:t>
            </a:r>
            <a:endParaRPr lang="es-AR" dirty="0"/>
          </a:p>
          <a:p>
            <a:r>
              <a:rPr lang="en-US" b="1" dirty="0" smtClean="0"/>
              <a:t>HUGO G. MENZELLA, </a:t>
            </a:r>
          </a:p>
          <a:p>
            <a:r>
              <a:rPr lang="en-US" b="1" dirty="0" smtClean="0"/>
              <a:t>PhD</a:t>
            </a:r>
            <a:r>
              <a:rPr lang="en-US" b="1" dirty="0"/>
              <a:t>	</a:t>
            </a:r>
            <a:endParaRPr lang="es-AR" dirty="0"/>
          </a:p>
        </p:txBody>
      </p:sp>
      <p:sp>
        <p:nvSpPr>
          <p:cNvPr id="41" name="40 Rectángulo"/>
          <p:cNvSpPr/>
          <p:nvPr/>
        </p:nvSpPr>
        <p:spPr>
          <a:xfrm>
            <a:off x="6781805" y="2299041"/>
            <a:ext cx="4497719" cy="4031873"/>
          </a:xfrm>
          <a:prstGeom prst="rect">
            <a:avLst/>
          </a:prstGeom>
        </p:spPr>
        <p:txBody>
          <a:bodyPr wrap="square">
            <a:spAutoFit/>
          </a:bodyPr>
          <a:lstStyle/>
          <a:p>
            <a:pPr algn="just"/>
            <a:r>
              <a:rPr lang="en-US" sz="1600" dirty="0" err="1">
                <a:latin typeface="+mj-lt"/>
              </a:rPr>
              <a:t>Keclon</a:t>
            </a:r>
            <a:r>
              <a:rPr lang="en-US" sz="1600" dirty="0">
                <a:latin typeface="+mj-lt"/>
              </a:rPr>
              <a:t> develops innovative enzymes as environmentally friendly solutions to improve the performance of industrial processes. Our R&amp;D team, large scale fermentation technology, and state-of-the-art downstream processing consolidate our position as regional leaders in the industrial supply of sustainable solutions. </a:t>
            </a:r>
            <a:endParaRPr lang="en-US" sz="1600" dirty="0" smtClean="0">
              <a:latin typeface="+mj-lt"/>
            </a:endParaRPr>
          </a:p>
          <a:p>
            <a:pPr algn="just"/>
            <a:endParaRPr lang="en-US" sz="1600" dirty="0">
              <a:latin typeface="+mj-lt"/>
            </a:endParaRPr>
          </a:p>
          <a:p>
            <a:pPr algn="just"/>
            <a:r>
              <a:rPr lang="en-US" sz="1600" dirty="0">
                <a:latin typeface="+mj-lt"/>
              </a:rPr>
              <a:t>Our company design, produces, and commercializes enzymes, complying with the highest international quality standards</a:t>
            </a:r>
            <a:r>
              <a:rPr lang="en-US" sz="1600" dirty="0" smtClean="0">
                <a:latin typeface="+mj-lt"/>
              </a:rPr>
              <a:t>. We </a:t>
            </a:r>
            <a:r>
              <a:rPr lang="en-US" sz="1600" dirty="0">
                <a:latin typeface="+mj-lt"/>
              </a:rPr>
              <a:t>have developed a technological platform to rapidly generate new enzymes by using directed evolution, genetic engineering, and synthetic biology tools. Our intellectual property portfolio reflects our commitment to innovation.</a:t>
            </a:r>
          </a:p>
        </p:txBody>
      </p:sp>
      <p:cxnSp>
        <p:nvCxnSpPr>
          <p:cNvPr id="43" name="Conector recto 21">
            <a:extLst>
              <a:ext uri="{FF2B5EF4-FFF2-40B4-BE49-F238E27FC236}">
                <a16:creationId xmlns:a16="http://schemas.microsoft.com/office/drawing/2014/main" xmlns="" id="{E20B3610-F3BB-4374-8461-69CF156EDFE9}"/>
              </a:ext>
            </a:extLst>
          </p:cNvPr>
          <p:cNvCxnSpPr>
            <a:cxnSpLocks/>
          </p:cNvCxnSpPr>
          <p:nvPr/>
        </p:nvCxnSpPr>
        <p:spPr>
          <a:xfrm>
            <a:off x="6095090" y="2390887"/>
            <a:ext cx="910" cy="2070711"/>
          </a:xfrm>
          <a:prstGeom prst="line">
            <a:avLst/>
          </a:prstGeom>
          <a:ln w="19050">
            <a:solidFill>
              <a:srgbClr val="28A1CA"/>
            </a:solidFill>
          </a:ln>
        </p:spPr>
        <p:style>
          <a:lnRef idx="1">
            <a:schemeClr val="accent1"/>
          </a:lnRef>
          <a:fillRef idx="0">
            <a:schemeClr val="accent1"/>
          </a:fillRef>
          <a:effectRef idx="0">
            <a:schemeClr val="accent1"/>
          </a:effectRef>
          <a:fontRef idx="minor">
            <a:schemeClr val="tx1"/>
          </a:fontRef>
        </p:style>
      </p:cxnSp>
      <p:sp>
        <p:nvSpPr>
          <p:cNvPr id="44" name="CuadroTexto 5">
            <a:extLst>
              <a:ext uri="{FF2B5EF4-FFF2-40B4-BE49-F238E27FC236}">
                <a16:creationId xmlns:a16="http://schemas.microsoft.com/office/drawing/2014/main" xmlns="" id="{A60C458A-516F-BB4C-A5FB-122481E982E5}"/>
              </a:ext>
            </a:extLst>
          </p:cNvPr>
          <p:cNvSpPr txBox="1"/>
          <p:nvPr/>
        </p:nvSpPr>
        <p:spPr>
          <a:xfrm>
            <a:off x="708126" y="428641"/>
            <a:ext cx="10597830" cy="461665"/>
          </a:xfrm>
          <a:prstGeom prst="rect">
            <a:avLst/>
          </a:prstGeom>
          <a:solidFill>
            <a:srgbClr val="28A1CA"/>
          </a:solidFill>
        </p:spPr>
        <p:txBody>
          <a:bodyPr wrap="square" rtlCol="0">
            <a:spAutoFit/>
          </a:bodyPr>
          <a:lstStyle/>
          <a:p>
            <a:pPr>
              <a:defRPr/>
            </a:pPr>
            <a:r>
              <a:rPr lang="en-US" sz="2400" b="1" dirty="0" smtClean="0">
                <a:solidFill>
                  <a:schemeClr val="bg1"/>
                </a:solidFill>
                <a:latin typeface="Calibri" panose="020F0502020204030204" pitchFamily="34" charset="0"/>
                <a:cs typeface="Calibri" panose="020F0502020204030204" pitchFamily="34" charset="0"/>
              </a:rPr>
              <a:t>Our companies</a:t>
            </a:r>
            <a:endParaRPr kumimoji="0" lang="en-US" sz="24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pic>
        <p:nvPicPr>
          <p:cNvPr id="11" name="10 Imagen" descr="SuramericanWay"/>
          <p:cNvPicPr/>
          <p:nvPr/>
        </p:nvPicPr>
        <p:blipFill>
          <a:blip r:embed="rId3">
            <a:extLst>
              <a:ext uri="{28A0092B-C50C-407E-A947-70E740481C1C}">
                <a14:useLocalDpi xmlns:a14="http://schemas.microsoft.com/office/drawing/2010/main" val="0"/>
              </a:ext>
            </a:extLst>
          </a:blip>
          <a:srcRect/>
          <a:stretch>
            <a:fillRect/>
          </a:stretch>
        </p:blipFill>
        <p:spPr bwMode="auto">
          <a:xfrm>
            <a:off x="708126" y="1057269"/>
            <a:ext cx="1983119" cy="963934"/>
          </a:xfrm>
          <a:prstGeom prst="rect">
            <a:avLst/>
          </a:prstGeom>
          <a:noFill/>
          <a:ln>
            <a:noFill/>
          </a:ln>
        </p:spPr>
      </p:pic>
      <p:pic>
        <p:nvPicPr>
          <p:cNvPr id="12" name="0 Imagen"/>
          <p:cNvPicPr/>
          <p:nvPr/>
        </p:nvPicPr>
        <p:blipFill>
          <a:blip r:embed="rId4">
            <a:extLst>
              <a:ext uri="{28A0092B-C50C-407E-A947-70E740481C1C}">
                <a14:useLocalDpi xmlns:a14="http://schemas.microsoft.com/office/drawing/2010/main" val="0"/>
              </a:ext>
            </a:extLst>
          </a:blip>
          <a:stretch>
            <a:fillRect/>
          </a:stretch>
        </p:blipFill>
        <p:spPr>
          <a:xfrm>
            <a:off x="6830208" y="1057269"/>
            <a:ext cx="1887769" cy="963934"/>
          </a:xfrm>
          <a:prstGeom prst="rect">
            <a:avLst/>
          </a:prstGeom>
        </p:spPr>
      </p:pic>
    </p:spTree>
    <p:extLst>
      <p:ext uri="{BB962C8B-B14F-4D97-AF65-F5344CB8AC3E}">
        <p14:creationId xmlns:p14="http://schemas.microsoft.com/office/powerpoint/2010/main" val="119888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2F16438-D19F-E44C-A765-E6BBFEDF4372}"/>
              </a:ext>
            </a:extLst>
          </p:cNvPr>
          <p:cNvSpPr/>
          <p:nvPr/>
        </p:nvSpPr>
        <p:spPr>
          <a:xfrm>
            <a:off x="0" y="0"/>
            <a:ext cx="12192000" cy="1567543"/>
          </a:xfrm>
          <a:prstGeom prst="rect">
            <a:avLst/>
          </a:prstGeom>
          <a:solidFill>
            <a:srgbClr val="F1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754791" y="2112003"/>
            <a:ext cx="5032945" cy="4401205"/>
          </a:xfrm>
          <a:prstGeom prst="rect">
            <a:avLst/>
          </a:prstGeom>
        </p:spPr>
        <p:txBody>
          <a:bodyPr wrap="square">
            <a:spAutoFit/>
          </a:bodyPr>
          <a:lstStyle/>
          <a:p>
            <a:pPr algn="just"/>
            <a:r>
              <a:rPr lang="en-US" dirty="0">
                <a:latin typeface="+mj-lt"/>
              </a:rPr>
              <a:t>Argentina based Biotechnology Company which over the past three decades has developed a global business in the supply of high quality biopharmaceuticals in the territories of Asia, Africa, Eastern Europe and Latin America</a:t>
            </a:r>
            <a:r>
              <a:rPr lang="en-US" dirty="0" smtClean="0">
                <a:latin typeface="+mj-lt"/>
              </a:rPr>
              <a:t>.</a:t>
            </a:r>
          </a:p>
          <a:p>
            <a:pPr algn="just"/>
            <a:endParaRPr lang="en-US" dirty="0">
              <a:latin typeface="+mj-lt"/>
            </a:endParaRPr>
          </a:p>
          <a:p>
            <a:pPr algn="just"/>
            <a:r>
              <a:rPr lang="en-US" dirty="0" err="1">
                <a:latin typeface="+mj-lt"/>
              </a:rPr>
              <a:t>Biosidus</a:t>
            </a:r>
            <a:r>
              <a:rPr lang="en-US" dirty="0">
                <a:latin typeface="+mj-lt"/>
              </a:rPr>
              <a:t> S.A. has two production sites. The </a:t>
            </a:r>
            <a:r>
              <a:rPr lang="en-US" dirty="0" err="1">
                <a:latin typeface="+mj-lt"/>
              </a:rPr>
              <a:t>Almagro</a:t>
            </a:r>
            <a:r>
              <a:rPr lang="en-US" dirty="0">
                <a:latin typeface="+mj-lt"/>
              </a:rPr>
              <a:t> Plant located in the city of Buenos Aires, devoted to R&amp;D activities and to the production of APIs, equipped with bacterial fermentation capacities and also hosting mass cell culture areas. Filling, </a:t>
            </a:r>
            <a:r>
              <a:rPr lang="en-US" dirty="0" err="1">
                <a:latin typeface="+mj-lt"/>
              </a:rPr>
              <a:t>lyophilization</a:t>
            </a:r>
            <a:r>
              <a:rPr lang="en-US" dirty="0">
                <a:latin typeface="+mj-lt"/>
              </a:rPr>
              <a:t> and packaging operations are conducted in separate facility, </a:t>
            </a:r>
            <a:r>
              <a:rPr lang="en-US" dirty="0" err="1">
                <a:latin typeface="+mj-lt"/>
              </a:rPr>
              <a:t>Planta</a:t>
            </a:r>
            <a:r>
              <a:rPr lang="en-US" dirty="0">
                <a:latin typeface="+mj-lt"/>
              </a:rPr>
              <a:t> Bernal, located in the outskirts of Buenos Aires</a:t>
            </a:r>
            <a:r>
              <a:rPr lang="en-US" dirty="0" smtClean="0">
                <a:latin typeface="+mj-lt"/>
              </a:rPr>
              <a:t>.</a:t>
            </a:r>
          </a:p>
          <a:p>
            <a:pPr algn="just"/>
            <a:endParaRPr lang="en-US" dirty="0">
              <a:latin typeface="+mj-lt"/>
            </a:endParaRPr>
          </a:p>
          <a:p>
            <a:pPr algn="just"/>
            <a:r>
              <a:rPr lang="en-US" dirty="0" err="1">
                <a:latin typeface="+mj-lt"/>
              </a:rPr>
              <a:t>Biosidus</a:t>
            </a:r>
            <a:r>
              <a:rPr lang="en-US" dirty="0">
                <a:latin typeface="+mj-lt"/>
              </a:rPr>
              <a:t> S.A. counts on a robust pipeline of therapeutic proteins, in different stages of development</a:t>
            </a:r>
            <a:r>
              <a:rPr lang="en-US" dirty="0" smtClean="0">
                <a:latin typeface="+mj-lt"/>
              </a:rPr>
              <a:t>.</a:t>
            </a:r>
          </a:p>
          <a:p>
            <a:pPr algn="just"/>
            <a:endParaRPr lang="en-US" dirty="0">
              <a:latin typeface="+mj-lt"/>
            </a:endParaRPr>
          </a:p>
          <a:p>
            <a:pPr algn="just"/>
            <a:r>
              <a:rPr lang="en-US" dirty="0" err="1">
                <a:latin typeface="+mj-lt"/>
              </a:rPr>
              <a:t>Biosidus</a:t>
            </a:r>
            <a:r>
              <a:rPr lang="en-US" dirty="0">
                <a:latin typeface="+mj-lt"/>
              </a:rPr>
              <a:t> proprietary manufacturing processes and technologies rely on a solid IP policy which constitutes a competitive advantage in the scenario of </a:t>
            </a:r>
            <a:r>
              <a:rPr lang="en-US" dirty="0" err="1">
                <a:latin typeface="+mj-lt"/>
              </a:rPr>
              <a:t>biosimilars</a:t>
            </a:r>
            <a:r>
              <a:rPr lang="en-US" dirty="0">
                <a:latin typeface="+mj-lt"/>
              </a:rPr>
              <a:t>. With its impressive track record, </a:t>
            </a:r>
            <a:r>
              <a:rPr lang="en-US" dirty="0" err="1">
                <a:latin typeface="+mj-lt"/>
              </a:rPr>
              <a:t>Biosidus</a:t>
            </a:r>
            <a:r>
              <a:rPr lang="en-US" dirty="0">
                <a:latin typeface="+mj-lt"/>
              </a:rPr>
              <a:t> is committed to become a reliable global supplier of </a:t>
            </a:r>
            <a:r>
              <a:rPr lang="en-US" dirty="0" err="1">
                <a:latin typeface="+mj-lt"/>
              </a:rPr>
              <a:t>biosimilars</a:t>
            </a:r>
            <a:r>
              <a:rPr lang="en-US" dirty="0" smtClean="0">
                <a:latin typeface="+mj-lt"/>
              </a:rPr>
              <a:t>.</a:t>
            </a:r>
          </a:p>
        </p:txBody>
      </p:sp>
      <p:sp>
        <p:nvSpPr>
          <p:cNvPr id="3" name="2 Rectángulo"/>
          <p:cNvSpPr/>
          <p:nvPr/>
        </p:nvSpPr>
        <p:spPr>
          <a:xfrm>
            <a:off x="2921618" y="1009548"/>
            <a:ext cx="3085423" cy="954107"/>
          </a:xfrm>
          <a:prstGeom prst="rect">
            <a:avLst/>
          </a:prstGeom>
        </p:spPr>
        <p:txBody>
          <a:bodyPr wrap="square">
            <a:spAutoFit/>
          </a:bodyPr>
          <a:lstStyle/>
          <a:p>
            <a:r>
              <a:rPr lang="en-US" b="1" u="sng" dirty="0"/>
              <a:t>Participant:</a:t>
            </a:r>
            <a:endParaRPr lang="es-AR" dirty="0"/>
          </a:p>
          <a:p>
            <a:r>
              <a:rPr lang="en-US" b="1" dirty="0" smtClean="0"/>
              <a:t>ROBERTO FUNES, </a:t>
            </a:r>
          </a:p>
          <a:p>
            <a:r>
              <a:rPr lang="en-US" b="1" dirty="0" smtClean="0"/>
              <a:t>Europe, Middle East and Africa Business </a:t>
            </a:r>
            <a:r>
              <a:rPr lang="en-US" b="1" dirty="0"/>
              <a:t>Director</a:t>
            </a:r>
            <a:endParaRPr lang="es-AR" b="1" dirty="0"/>
          </a:p>
        </p:txBody>
      </p:sp>
      <p:sp>
        <p:nvSpPr>
          <p:cNvPr id="40" name="39 Rectángulo"/>
          <p:cNvSpPr/>
          <p:nvPr/>
        </p:nvSpPr>
        <p:spPr>
          <a:xfrm>
            <a:off x="8708771" y="1106557"/>
            <a:ext cx="3217717" cy="600164"/>
          </a:xfrm>
          <a:prstGeom prst="rect">
            <a:avLst/>
          </a:prstGeom>
        </p:spPr>
        <p:txBody>
          <a:bodyPr wrap="square">
            <a:spAutoFit/>
          </a:bodyPr>
          <a:lstStyle/>
          <a:p>
            <a:r>
              <a:rPr lang="en-US" sz="1100" b="1" u="sng" dirty="0" smtClean="0"/>
              <a:t>Participants:</a:t>
            </a:r>
            <a:endParaRPr lang="es-AR" sz="1100" dirty="0"/>
          </a:p>
          <a:p>
            <a:r>
              <a:rPr lang="en-US" sz="1100" b="1" dirty="0" smtClean="0"/>
              <a:t>ARIJ ABOU KHZAM and HADI ABOU KHZAM</a:t>
            </a:r>
          </a:p>
          <a:p>
            <a:r>
              <a:rPr lang="en-US" sz="1100" b="1" dirty="0"/>
              <a:t>Distributor Representative for Arab countries</a:t>
            </a:r>
            <a:endParaRPr lang="es-AR" sz="1100" b="1" dirty="0"/>
          </a:p>
        </p:txBody>
      </p:sp>
      <p:sp>
        <p:nvSpPr>
          <p:cNvPr id="41" name="40 Rectángulo"/>
          <p:cNvSpPr/>
          <p:nvPr/>
        </p:nvSpPr>
        <p:spPr>
          <a:xfrm>
            <a:off x="6781805" y="2112003"/>
            <a:ext cx="5105395" cy="4616648"/>
          </a:xfrm>
          <a:prstGeom prst="rect">
            <a:avLst/>
          </a:prstGeom>
        </p:spPr>
        <p:txBody>
          <a:bodyPr wrap="square">
            <a:spAutoFit/>
          </a:bodyPr>
          <a:lstStyle/>
          <a:p>
            <a:pPr algn="just"/>
            <a:r>
              <a:rPr lang="en-US" dirty="0">
                <a:latin typeface="+mj-lt"/>
              </a:rPr>
              <a:t>The story begins in </a:t>
            </a:r>
            <a:r>
              <a:rPr lang="en-US" dirty="0" err="1">
                <a:latin typeface="+mj-lt"/>
              </a:rPr>
              <a:t>Montecarlo</a:t>
            </a:r>
            <a:r>
              <a:rPr lang="en-US" dirty="0">
                <a:latin typeface="+mj-lt"/>
              </a:rPr>
              <a:t>, Misiones, Argentina, and a colony at that time of immigrant inhabitants, mostly German, who had come in search of land for cultivation, to which they devoted themselves exhaustively. The plantations were essentially corn, tobacco, cassava and in 1926 they began to cultivate yerba mate</a:t>
            </a:r>
            <a:r>
              <a:rPr lang="en-US" dirty="0" smtClean="0">
                <a:latin typeface="+mj-lt"/>
              </a:rPr>
              <a:t>.</a:t>
            </a:r>
          </a:p>
          <a:p>
            <a:pPr algn="just"/>
            <a:endParaRPr lang="en-US" dirty="0">
              <a:latin typeface="+mj-lt"/>
            </a:endParaRPr>
          </a:p>
          <a:p>
            <a:pPr algn="just"/>
            <a:r>
              <a:rPr lang="en-US" dirty="0">
                <a:latin typeface="+mj-lt"/>
              </a:rPr>
              <a:t>The commercialization of crops was becoming more and more difficult and, tired of the abuses of intermediaries and the cost of consumer items, farmers decided to join forces on July 24, 1930 under cooperative principles, understanding that this was the only way in order to progress</a:t>
            </a:r>
            <a:r>
              <a:rPr lang="en-US" dirty="0" smtClean="0">
                <a:latin typeface="+mj-lt"/>
              </a:rPr>
              <a:t>.</a:t>
            </a:r>
          </a:p>
          <a:p>
            <a:pPr algn="just"/>
            <a:endParaRPr lang="en-US" dirty="0">
              <a:latin typeface="+mj-lt"/>
            </a:endParaRPr>
          </a:p>
          <a:p>
            <a:pPr algn="just"/>
            <a:r>
              <a:rPr lang="en-US" dirty="0">
                <a:latin typeface="+mj-lt"/>
              </a:rPr>
              <a:t>Thus they founded the Monte Carlo Mixed Agricultural Cooperative Limited. Today the Mixed Agricultural Cooperative of Monte Carlo Limited has more than 800 active associates, the vast majority of whom are small producers. Its fundamental activities are the production, elaboration and commercialization of yerba mate and cassava starch; although it also owns supermarkets and service stations and is dedicated to the collection and marketing of wood for the cellulose pulp industries. He is also a sales agent for one of the most important insurance companies in the </a:t>
            </a:r>
            <a:r>
              <a:rPr lang="en-US" dirty="0" smtClean="0">
                <a:latin typeface="+mj-lt"/>
              </a:rPr>
              <a:t>country.</a:t>
            </a:r>
            <a:endParaRPr lang="en-US" dirty="0">
              <a:latin typeface="+mj-lt"/>
            </a:endParaRPr>
          </a:p>
        </p:txBody>
      </p:sp>
      <p:cxnSp>
        <p:nvCxnSpPr>
          <p:cNvPr id="43" name="Conector recto 21">
            <a:extLst>
              <a:ext uri="{FF2B5EF4-FFF2-40B4-BE49-F238E27FC236}">
                <a16:creationId xmlns:a16="http://schemas.microsoft.com/office/drawing/2014/main" xmlns="" id="{E20B3610-F3BB-4374-8461-69CF156EDFE9}"/>
              </a:ext>
            </a:extLst>
          </p:cNvPr>
          <p:cNvCxnSpPr>
            <a:cxnSpLocks/>
          </p:cNvCxnSpPr>
          <p:nvPr/>
        </p:nvCxnSpPr>
        <p:spPr>
          <a:xfrm>
            <a:off x="6095090" y="2276586"/>
            <a:ext cx="910" cy="2070711"/>
          </a:xfrm>
          <a:prstGeom prst="line">
            <a:avLst/>
          </a:prstGeom>
          <a:ln w="19050">
            <a:solidFill>
              <a:srgbClr val="28A1CA"/>
            </a:solidFill>
          </a:ln>
        </p:spPr>
        <p:style>
          <a:lnRef idx="1">
            <a:schemeClr val="accent1"/>
          </a:lnRef>
          <a:fillRef idx="0">
            <a:schemeClr val="accent1"/>
          </a:fillRef>
          <a:effectRef idx="0">
            <a:schemeClr val="accent1"/>
          </a:effectRef>
          <a:fontRef idx="minor">
            <a:schemeClr val="tx1"/>
          </a:fontRef>
        </p:style>
      </p:cxnSp>
      <p:sp>
        <p:nvSpPr>
          <p:cNvPr id="44" name="CuadroTexto 5">
            <a:extLst>
              <a:ext uri="{FF2B5EF4-FFF2-40B4-BE49-F238E27FC236}">
                <a16:creationId xmlns:a16="http://schemas.microsoft.com/office/drawing/2014/main" xmlns="" id="{A60C458A-516F-BB4C-A5FB-122481E982E5}"/>
              </a:ext>
            </a:extLst>
          </p:cNvPr>
          <p:cNvSpPr txBox="1"/>
          <p:nvPr/>
        </p:nvSpPr>
        <p:spPr>
          <a:xfrm>
            <a:off x="708126" y="314340"/>
            <a:ext cx="10597830" cy="461665"/>
          </a:xfrm>
          <a:prstGeom prst="rect">
            <a:avLst/>
          </a:prstGeom>
          <a:solidFill>
            <a:srgbClr val="28A1CA"/>
          </a:solidFill>
        </p:spPr>
        <p:txBody>
          <a:bodyPr wrap="square" rtlCol="0">
            <a:spAutoFit/>
          </a:bodyPr>
          <a:lstStyle/>
          <a:p>
            <a:pPr>
              <a:defRPr/>
            </a:pPr>
            <a:r>
              <a:rPr lang="en-US" sz="2400" b="1" dirty="0" smtClean="0">
                <a:solidFill>
                  <a:schemeClr val="bg1"/>
                </a:solidFill>
                <a:latin typeface="Calibri" panose="020F0502020204030204" pitchFamily="34" charset="0"/>
                <a:cs typeface="Calibri" panose="020F0502020204030204" pitchFamily="34" charset="0"/>
              </a:rPr>
              <a:t>Our companies</a:t>
            </a:r>
            <a:endParaRPr kumimoji="0" lang="en-US" sz="2400" b="1" i="0" u="none" strike="noStrike" kern="120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pic>
        <p:nvPicPr>
          <p:cNvPr id="13" name="12 Imagen" descr="BIOSIDUS - ExportArgentina.org.a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54" y="1077999"/>
            <a:ext cx="1923359" cy="657281"/>
          </a:xfrm>
          <a:prstGeom prst="rect">
            <a:avLst/>
          </a:prstGeom>
          <a:noFill/>
          <a:ln>
            <a:noFill/>
          </a:ln>
        </p:spPr>
      </p:pic>
      <p:pic>
        <p:nvPicPr>
          <p:cNvPr id="14" name="13 Imagen" descr="Montecarl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941" y="1077999"/>
            <a:ext cx="1926966" cy="670213"/>
          </a:xfrm>
          <a:prstGeom prst="rect">
            <a:avLst/>
          </a:prstGeom>
          <a:noFill/>
          <a:ln>
            <a:noFill/>
          </a:ln>
        </p:spPr>
      </p:pic>
    </p:spTree>
    <p:extLst>
      <p:ext uri="{BB962C8B-B14F-4D97-AF65-F5344CB8AC3E}">
        <p14:creationId xmlns:p14="http://schemas.microsoft.com/office/powerpoint/2010/main" val="81654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8A1CA"/>
        </a:solidFill>
        <a:effectLst/>
      </p:bgPr>
    </p:bg>
    <p:spTree>
      <p:nvGrpSpPr>
        <p:cNvPr id="1" name=""/>
        <p:cNvGrpSpPr/>
        <p:nvPr/>
      </p:nvGrpSpPr>
      <p:grpSpPr>
        <a:xfrm>
          <a:off x="0" y="0"/>
          <a:ext cx="0" cy="0"/>
          <a:chOff x="0" y="0"/>
          <a:chExt cx="0" cy="0"/>
        </a:xfrm>
      </p:grpSpPr>
      <p:pic>
        <p:nvPicPr>
          <p:cNvPr id="7" name="Imagen 6" descr="Logotipo&#10;&#10;Descripción generada automáticamente">
            <a:extLst>
              <a:ext uri="{FF2B5EF4-FFF2-40B4-BE49-F238E27FC236}">
                <a16:creationId xmlns:a16="http://schemas.microsoft.com/office/drawing/2014/main" xmlns="" id="{BB96D7D2-594D-4711-8DBE-EA3F410B3F09}"/>
              </a:ext>
            </a:extLst>
          </p:cNvPr>
          <p:cNvPicPr>
            <a:picLocks noChangeAspect="1"/>
          </p:cNvPicPr>
          <p:nvPr/>
        </p:nvPicPr>
        <p:blipFill rotWithShape="1">
          <a:blip r:embed="rId2">
            <a:extLst>
              <a:ext uri="{28A0092B-C50C-407E-A947-70E740481C1C}">
                <a14:useLocalDpi xmlns:a14="http://schemas.microsoft.com/office/drawing/2010/main" val="0"/>
              </a:ext>
            </a:extLst>
          </a:blip>
          <a:srcRect l="48420"/>
          <a:stretch/>
        </p:blipFill>
        <p:spPr>
          <a:xfrm>
            <a:off x="919249" y="5923391"/>
            <a:ext cx="2630344" cy="699838"/>
          </a:xfrm>
          <a:prstGeom prst="rect">
            <a:avLst/>
          </a:prstGeom>
        </p:spPr>
      </p:pic>
    </p:spTree>
    <p:extLst>
      <p:ext uri="{BB962C8B-B14F-4D97-AF65-F5344CB8AC3E}">
        <p14:creationId xmlns:p14="http://schemas.microsoft.com/office/powerpoint/2010/main" val="21179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Google Shape;98;p3"/>
          <p:cNvSpPr/>
          <p:nvPr/>
        </p:nvSpPr>
        <p:spPr>
          <a:xfrm>
            <a:off x="0" y="0"/>
            <a:ext cx="12192000" cy="1568450"/>
          </a:xfrm>
          <a:custGeom>
            <a:avLst/>
            <a:gdLst/>
            <a:ahLst/>
            <a:cxnLst/>
            <a:rect l="l" t="t" r="r" b="b"/>
            <a:pathLst>
              <a:path w="12192000" h="1568450" extrusionOk="0">
                <a:moveTo>
                  <a:pt x="12192000" y="0"/>
                </a:moveTo>
                <a:lnTo>
                  <a:pt x="0" y="0"/>
                </a:lnTo>
                <a:lnTo>
                  <a:pt x="0" y="1568196"/>
                </a:lnTo>
                <a:lnTo>
                  <a:pt x="12192000" y="1568196"/>
                </a:lnTo>
                <a:lnTo>
                  <a:pt x="12192000" y="0"/>
                </a:lnTo>
                <a:close/>
              </a:path>
            </a:pathLst>
          </a:custGeom>
          <a:solidFill>
            <a:srgbClr val="28A0C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3"/>
          <p:cNvSpPr txBox="1"/>
          <p:nvPr/>
        </p:nvSpPr>
        <p:spPr>
          <a:xfrm>
            <a:off x="8991092" y="2115692"/>
            <a:ext cx="1539240"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a:solidFill>
                  <a:srgbClr val="28A0C9"/>
                </a:solidFill>
                <a:latin typeface="Calibri"/>
                <a:ea typeface="Calibri"/>
                <a:cs typeface="Calibri"/>
                <a:sym typeface="Calibri"/>
              </a:rPr>
              <a:t>INFRASTRUCTURE</a:t>
            </a:r>
            <a:endParaRPr sz="1600">
              <a:solidFill>
                <a:schemeClr val="dk1"/>
              </a:solidFill>
              <a:latin typeface="Calibri"/>
              <a:ea typeface="Calibri"/>
              <a:cs typeface="Calibri"/>
              <a:sym typeface="Calibri"/>
            </a:endParaRPr>
          </a:p>
        </p:txBody>
      </p:sp>
      <p:sp>
        <p:nvSpPr>
          <p:cNvPr id="100" name="Google Shape;100;p3"/>
          <p:cNvSpPr txBox="1"/>
          <p:nvPr/>
        </p:nvSpPr>
        <p:spPr>
          <a:xfrm>
            <a:off x="9266935" y="2603373"/>
            <a:ext cx="1021080"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a:solidFill>
                  <a:srgbClr val="404040"/>
                </a:solidFill>
                <a:latin typeface="Calibri"/>
                <a:ea typeface="Calibri"/>
                <a:cs typeface="Calibri"/>
                <a:sym typeface="Calibri"/>
              </a:rPr>
              <a:t>Airports: </a:t>
            </a:r>
            <a:r>
              <a:rPr lang="en-US" sz="1600">
                <a:solidFill>
                  <a:srgbClr val="404040"/>
                </a:solidFill>
                <a:latin typeface="Calibri"/>
                <a:ea typeface="Calibri"/>
                <a:cs typeface="Calibri"/>
                <a:sym typeface="Calibri"/>
              </a:rPr>
              <a:t>55</a:t>
            </a:r>
            <a:endParaRPr sz="1600">
              <a:solidFill>
                <a:schemeClr val="dk1"/>
              </a:solidFill>
              <a:latin typeface="Calibri"/>
              <a:ea typeface="Calibri"/>
              <a:cs typeface="Calibri"/>
              <a:sym typeface="Calibri"/>
            </a:endParaRPr>
          </a:p>
        </p:txBody>
      </p:sp>
      <p:sp>
        <p:nvSpPr>
          <p:cNvPr id="101" name="Google Shape;101;p3"/>
          <p:cNvSpPr txBox="1"/>
          <p:nvPr/>
        </p:nvSpPr>
        <p:spPr>
          <a:xfrm>
            <a:off x="9266935" y="3091052"/>
            <a:ext cx="934085"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dirty="0">
                <a:solidFill>
                  <a:srgbClr val="404040"/>
                </a:solidFill>
                <a:latin typeface="Calibri"/>
                <a:ea typeface="Calibri"/>
                <a:cs typeface="Calibri"/>
                <a:sym typeface="Calibri"/>
              </a:rPr>
              <a:t>Docks: </a:t>
            </a:r>
            <a:r>
              <a:rPr lang="en-US" sz="1600" dirty="0">
                <a:solidFill>
                  <a:srgbClr val="404040"/>
                </a:solidFill>
                <a:latin typeface="Calibri"/>
                <a:ea typeface="Calibri"/>
                <a:cs typeface="Calibri"/>
                <a:sym typeface="Calibri"/>
              </a:rPr>
              <a:t>101</a:t>
            </a:r>
            <a:endParaRPr sz="1600" dirty="0">
              <a:solidFill>
                <a:schemeClr val="dk1"/>
              </a:solidFill>
              <a:latin typeface="Calibri"/>
              <a:ea typeface="Calibri"/>
              <a:cs typeface="Calibri"/>
              <a:sym typeface="Calibri"/>
            </a:endParaRPr>
          </a:p>
        </p:txBody>
      </p:sp>
      <p:sp>
        <p:nvSpPr>
          <p:cNvPr id="102" name="Google Shape;102;p3"/>
          <p:cNvSpPr txBox="1"/>
          <p:nvPr/>
        </p:nvSpPr>
        <p:spPr>
          <a:xfrm>
            <a:off x="9266935" y="3579114"/>
            <a:ext cx="1676400"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dirty="0">
                <a:solidFill>
                  <a:srgbClr val="404040"/>
                </a:solidFill>
                <a:latin typeface="Calibri"/>
                <a:ea typeface="Calibri"/>
                <a:cs typeface="Calibri"/>
                <a:sym typeface="Calibri"/>
              </a:rPr>
              <a:t>Routes: </a:t>
            </a:r>
            <a:r>
              <a:rPr lang="en-US" sz="1600" dirty="0">
                <a:solidFill>
                  <a:srgbClr val="404040"/>
                </a:solidFill>
                <a:latin typeface="Calibri"/>
                <a:ea typeface="Calibri"/>
                <a:cs typeface="Calibri"/>
                <a:sym typeface="Calibri"/>
              </a:rPr>
              <a:t>500,000 km</a:t>
            </a:r>
            <a:endParaRPr sz="1600" dirty="0">
              <a:solidFill>
                <a:schemeClr val="dk1"/>
              </a:solidFill>
              <a:latin typeface="Calibri"/>
              <a:ea typeface="Calibri"/>
              <a:cs typeface="Calibri"/>
              <a:sym typeface="Calibri"/>
            </a:endParaRPr>
          </a:p>
        </p:txBody>
      </p:sp>
      <p:sp>
        <p:nvSpPr>
          <p:cNvPr id="103" name="Google Shape;103;p3"/>
          <p:cNvSpPr txBox="1"/>
          <p:nvPr/>
        </p:nvSpPr>
        <p:spPr>
          <a:xfrm>
            <a:off x="9266935" y="4066794"/>
            <a:ext cx="2200910"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dirty="0">
                <a:solidFill>
                  <a:srgbClr val="404040"/>
                </a:solidFill>
                <a:latin typeface="Calibri"/>
                <a:ea typeface="Calibri"/>
                <a:cs typeface="Calibri"/>
                <a:sym typeface="Calibri"/>
              </a:rPr>
              <a:t>Federal routes: </a:t>
            </a:r>
            <a:r>
              <a:rPr lang="en-US" sz="1600" dirty="0">
                <a:solidFill>
                  <a:srgbClr val="404040"/>
                </a:solidFill>
                <a:latin typeface="Calibri"/>
                <a:ea typeface="Calibri"/>
                <a:cs typeface="Calibri"/>
                <a:sym typeface="Calibri"/>
              </a:rPr>
              <a:t>37,500 km</a:t>
            </a:r>
            <a:endParaRPr sz="1600" dirty="0">
              <a:solidFill>
                <a:schemeClr val="dk1"/>
              </a:solidFill>
              <a:latin typeface="Calibri"/>
              <a:ea typeface="Calibri"/>
              <a:cs typeface="Calibri"/>
              <a:sym typeface="Calibri"/>
            </a:endParaRPr>
          </a:p>
        </p:txBody>
      </p:sp>
      <p:sp>
        <p:nvSpPr>
          <p:cNvPr id="104" name="Google Shape;104;p3"/>
          <p:cNvSpPr txBox="1"/>
          <p:nvPr/>
        </p:nvSpPr>
        <p:spPr>
          <a:xfrm>
            <a:off x="9266935" y="4554169"/>
            <a:ext cx="1795145" cy="7569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a:solidFill>
                  <a:srgbClr val="404040"/>
                </a:solidFill>
                <a:latin typeface="Calibri"/>
                <a:ea typeface="Calibri"/>
                <a:cs typeface="Calibri"/>
                <a:sym typeface="Calibri"/>
              </a:rPr>
              <a:t>Railways:</a:t>
            </a:r>
            <a:endParaRPr sz="16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600">
                <a:solidFill>
                  <a:srgbClr val="404040"/>
                </a:solidFill>
                <a:latin typeface="Calibri"/>
                <a:ea typeface="Calibri"/>
                <a:cs typeface="Calibri"/>
                <a:sym typeface="Calibri"/>
              </a:rPr>
              <a:t>Cargo: 12,000 km</a:t>
            </a:r>
            <a:endParaRPr sz="16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a:solidFill>
                  <a:srgbClr val="404040"/>
                </a:solidFill>
                <a:latin typeface="Calibri"/>
                <a:ea typeface="Calibri"/>
                <a:cs typeface="Calibri"/>
                <a:sym typeface="Calibri"/>
              </a:rPr>
              <a:t>Passengers: 3,870 km</a:t>
            </a:r>
            <a:endParaRPr sz="1600">
              <a:solidFill>
                <a:schemeClr val="dk1"/>
              </a:solidFill>
              <a:latin typeface="Calibri"/>
              <a:ea typeface="Calibri"/>
              <a:cs typeface="Calibri"/>
              <a:sym typeface="Calibri"/>
            </a:endParaRPr>
          </a:p>
        </p:txBody>
      </p:sp>
      <p:sp>
        <p:nvSpPr>
          <p:cNvPr id="105" name="Google Shape;105;p3"/>
          <p:cNvSpPr txBox="1"/>
          <p:nvPr/>
        </p:nvSpPr>
        <p:spPr>
          <a:xfrm>
            <a:off x="9266935" y="5530088"/>
            <a:ext cx="2271395" cy="5130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b="1" dirty="0">
                <a:solidFill>
                  <a:srgbClr val="404040"/>
                </a:solidFill>
                <a:latin typeface="Calibri"/>
                <a:ea typeface="Calibri"/>
                <a:cs typeface="Calibri"/>
                <a:sym typeface="Calibri"/>
              </a:rPr>
              <a:t>Electric Power Generation:</a:t>
            </a:r>
            <a:endParaRPr sz="16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600" dirty="0">
                <a:solidFill>
                  <a:srgbClr val="404040"/>
                </a:solidFill>
                <a:latin typeface="Calibri"/>
                <a:ea typeface="Calibri"/>
                <a:cs typeface="Calibri"/>
                <a:sym typeface="Calibri"/>
              </a:rPr>
              <a:t>12,623 </a:t>
            </a:r>
            <a:r>
              <a:rPr lang="en-US" sz="1600" dirty="0" err="1">
                <a:solidFill>
                  <a:srgbClr val="404040"/>
                </a:solidFill>
                <a:latin typeface="Calibri"/>
                <a:ea typeface="Calibri"/>
                <a:cs typeface="Calibri"/>
                <a:sym typeface="Calibri"/>
              </a:rPr>
              <a:t>Ttoe</a:t>
            </a:r>
            <a:endParaRPr sz="1600" dirty="0">
              <a:solidFill>
                <a:schemeClr val="dk1"/>
              </a:solidFill>
              <a:latin typeface="Calibri"/>
              <a:ea typeface="Calibri"/>
              <a:cs typeface="Calibri"/>
              <a:sym typeface="Calibri"/>
            </a:endParaRPr>
          </a:p>
        </p:txBody>
      </p:sp>
      <p:graphicFrame>
        <p:nvGraphicFramePr>
          <p:cNvPr id="106" name="Google Shape;106;p3"/>
          <p:cNvGraphicFramePr/>
          <p:nvPr>
            <p:extLst>
              <p:ext uri="{D42A27DB-BD31-4B8C-83A1-F6EECF244321}">
                <p14:modId xmlns:p14="http://schemas.microsoft.com/office/powerpoint/2010/main" val="2041020616"/>
              </p:ext>
            </p:extLst>
          </p:nvPr>
        </p:nvGraphicFramePr>
        <p:xfrm>
          <a:off x="3590925" y="1857120"/>
          <a:ext cx="4777750" cy="4655375"/>
        </p:xfrm>
        <a:graphic>
          <a:graphicData uri="http://schemas.openxmlformats.org/drawingml/2006/table">
            <a:tbl>
              <a:tblPr firstRow="1" bandRow="1">
                <a:noFill/>
                <a:tableStyleId>{658BD89F-C204-4849-AD1E-DEC27691527F}</a:tableStyleId>
              </a:tblPr>
              <a:tblGrid>
                <a:gridCol w="929650">
                  <a:extLst>
                    <a:ext uri="{9D8B030D-6E8A-4147-A177-3AD203B41FA5}">
                      <a16:colId xmlns:a16="http://schemas.microsoft.com/office/drawing/2014/main" xmlns="" val="20000"/>
                    </a:ext>
                  </a:extLst>
                </a:gridCol>
                <a:gridCol w="3848100">
                  <a:extLst>
                    <a:ext uri="{9D8B030D-6E8A-4147-A177-3AD203B41FA5}">
                      <a16:colId xmlns:a16="http://schemas.microsoft.com/office/drawing/2014/main" xmlns="" val="20001"/>
                    </a:ext>
                  </a:extLst>
                </a:gridCol>
              </a:tblGrid>
              <a:tr h="557150">
                <a:tc>
                  <a:txBody>
                    <a:bodyPr/>
                    <a:lstStyle/>
                    <a:p>
                      <a:pPr marL="0" marR="0" lvl="0" indent="0" algn="l" rtl="0">
                        <a:lnSpc>
                          <a:spcPct val="100000"/>
                        </a:lnSpc>
                        <a:spcBef>
                          <a:spcPts val="0"/>
                        </a:spcBef>
                        <a:spcAft>
                          <a:spcPts val="0"/>
                        </a:spcAft>
                        <a:buNone/>
                      </a:pPr>
                      <a:endParaRPr sz="1300" u="none" strike="noStrike" cap="none" dirty="0">
                        <a:latin typeface="Times New Roman"/>
                        <a:ea typeface="Times New Roman"/>
                        <a:cs typeface="Times New Roman"/>
                        <a:sym typeface="Times New Roman"/>
                      </a:endParaRPr>
                    </a:p>
                    <a:p>
                      <a:pPr marL="92075" marR="0" lvl="0" indent="0" algn="l" rtl="0">
                        <a:lnSpc>
                          <a:spcPct val="100000"/>
                        </a:lnSpc>
                        <a:spcBef>
                          <a:spcPts val="0"/>
                        </a:spcBef>
                        <a:spcAft>
                          <a:spcPts val="0"/>
                        </a:spcAft>
                        <a:buNone/>
                      </a:pPr>
                      <a:r>
                        <a:rPr lang="en-US" sz="1000" b="1" u="none" strike="noStrike" cap="none" dirty="0">
                          <a:solidFill>
                            <a:srgbClr val="FFFFFF"/>
                          </a:solidFill>
                          <a:latin typeface="Calibri"/>
                          <a:ea typeface="Calibri"/>
                          <a:cs typeface="Calibri"/>
                          <a:sym typeface="Calibri"/>
                        </a:rPr>
                        <a:t>NORTHWEST</a:t>
                      </a:r>
                      <a:endParaRPr sz="1000" u="none" strike="noStrike" cap="none" dirty="0">
                        <a:latin typeface="Calibri"/>
                        <a:ea typeface="Calibri"/>
                        <a:cs typeface="Calibri"/>
                        <a:sym typeface="Calibri"/>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8473B5"/>
                    </a:solidFill>
                  </a:tcPr>
                </a:tc>
                <a:tc>
                  <a:txBody>
                    <a:bodyPr/>
                    <a:lstStyle/>
                    <a:p>
                      <a:pPr marL="0" marR="0" lvl="0" indent="0" algn="l" rtl="0">
                        <a:lnSpc>
                          <a:spcPct val="100000"/>
                        </a:lnSpc>
                        <a:spcBef>
                          <a:spcPts val="0"/>
                        </a:spcBef>
                        <a:spcAft>
                          <a:spcPts val="0"/>
                        </a:spcAft>
                        <a:buNone/>
                      </a:pPr>
                      <a:endParaRPr sz="800" u="none" strike="noStrike" cap="none" dirty="0">
                        <a:latin typeface="Times New Roman"/>
                        <a:ea typeface="Times New Roman"/>
                        <a:cs typeface="Times New Roman"/>
                        <a:sym typeface="Times New Roman"/>
                      </a:endParaRPr>
                    </a:p>
                    <a:p>
                      <a:pPr marL="91440" marR="0"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Agricultural products: soy, corn, sugar cane, rice, citrus fruits, wood.</a:t>
                      </a:r>
                      <a:endParaRPr sz="1000" u="none" strike="noStrike" cap="none" dirty="0">
                        <a:latin typeface="Calibri"/>
                        <a:ea typeface="Calibri"/>
                        <a:cs typeface="Calibri"/>
                        <a:sym typeface="Calibri"/>
                      </a:endParaRPr>
                    </a:p>
                    <a:p>
                      <a:pPr marL="91440" marR="0" lvl="0" indent="0" algn="l" rtl="0">
                        <a:lnSpc>
                          <a:spcPct val="100000"/>
                        </a:lnSpc>
                        <a:spcBef>
                          <a:spcPts val="5"/>
                        </a:spcBef>
                        <a:spcAft>
                          <a:spcPts val="0"/>
                        </a:spcAft>
                        <a:buNone/>
                      </a:pPr>
                      <a:r>
                        <a:rPr lang="en-US" sz="1000" u="none" strike="noStrike" cap="none" dirty="0">
                          <a:solidFill>
                            <a:srgbClr val="FFFFFF"/>
                          </a:solidFill>
                          <a:latin typeface="Calibri"/>
                          <a:ea typeface="Calibri"/>
                          <a:cs typeface="Calibri"/>
                          <a:sym typeface="Calibri"/>
                        </a:rPr>
                        <a:t>Mining: gold, silver, lithium, potassium.</a:t>
                      </a:r>
                      <a:endParaRPr sz="1000" u="none" strike="noStrike" cap="none" dirty="0">
                        <a:latin typeface="Calibri"/>
                        <a:ea typeface="Calibri"/>
                        <a:cs typeface="Calibri"/>
                        <a:sym typeface="Calibri"/>
                      </a:endParaRPr>
                    </a:p>
                  </a:txBody>
                  <a:tcPr marL="0" marR="0" marT="12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8473B5"/>
                    </a:solidFill>
                  </a:tcPr>
                </a:tc>
                <a:extLst>
                  <a:ext uri="{0D108BD9-81ED-4DB2-BD59-A6C34878D82A}">
                    <a16:rowId xmlns:a16="http://schemas.microsoft.com/office/drawing/2014/main" xmlns="" val="10000"/>
                  </a:ext>
                </a:extLst>
              </a:tr>
              <a:tr h="956300">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92075" marR="0" lvl="0" indent="0" algn="l" rtl="0">
                        <a:lnSpc>
                          <a:spcPct val="100000"/>
                        </a:lnSpc>
                        <a:spcBef>
                          <a:spcPts val="805"/>
                        </a:spcBef>
                        <a:spcAft>
                          <a:spcPts val="0"/>
                        </a:spcAft>
                        <a:buNone/>
                      </a:pPr>
                      <a:r>
                        <a:rPr lang="en-US" sz="1000" b="1" u="none" strike="noStrike" cap="none">
                          <a:solidFill>
                            <a:srgbClr val="FFFFFF"/>
                          </a:solidFill>
                          <a:latin typeface="Calibri"/>
                          <a:ea typeface="Calibri"/>
                          <a:cs typeface="Calibri"/>
                          <a:sym typeface="Calibri"/>
                        </a:rPr>
                        <a:t>NORTHEAST</a:t>
                      </a:r>
                      <a:endParaRPr sz="1000" u="none" strike="noStrike" cap="none">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7373"/>
                    </a:solidFill>
                  </a:tcPr>
                </a:tc>
                <a:tc>
                  <a:txBody>
                    <a:bodyPr/>
                    <a:lstStyle/>
                    <a:p>
                      <a:pPr marL="0" marR="0" lvl="0" indent="0" algn="l" rtl="0">
                        <a:lnSpc>
                          <a:spcPct val="100000"/>
                        </a:lnSpc>
                        <a:spcBef>
                          <a:spcPts val="0"/>
                        </a:spcBef>
                        <a:spcAft>
                          <a:spcPts val="0"/>
                        </a:spcAft>
                        <a:buNone/>
                      </a:pPr>
                      <a:endParaRPr sz="1100" u="none" strike="noStrike" cap="none" dirty="0">
                        <a:latin typeface="Times New Roman"/>
                        <a:ea typeface="Times New Roman"/>
                        <a:cs typeface="Times New Roman"/>
                        <a:sym typeface="Times New Roman"/>
                      </a:endParaRPr>
                    </a:p>
                    <a:p>
                      <a:pPr marL="91440" marR="0"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Agricultural products: rice, soy, corn, ‘yerba mate’, tea, tobacco, citrus</a:t>
                      </a:r>
                      <a:endParaRPr sz="1000" u="none" strike="noStrike" cap="none" dirty="0">
                        <a:latin typeface="Calibri"/>
                        <a:ea typeface="Calibri"/>
                        <a:cs typeface="Calibri"/>
                        <a:sym typeface="Calibri"/>
                      </a:endParaRPr>
                    </a:p>
                    <a:p>
                      <a:pPr marL="91440" marR="1392555"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fruits. Forestry (pulp and paper), aquaculture</a:t>
                      </a:r>
                      <a:r>
                        <a:rPr lang="en-US" sz="1000" u="none" strike="noStrike" cap="none" dirty="0" smtClean="0">
                          <a:solidFill>
                            <a:srgbClr val="FFFFFF"/>
                          </a:solidFill>
                          <a:latin typeface="Calibri"/>
                          <a:ea typeface="Calibri"/>
                          <a:cs typeface="Calibri"/>
                          <a:sym typeface="Calibri"/>
                        </a:rPr>
                        <a:t>. Mining</a:t>
                      </a:r>
                      <a:r>
                        <a:rPr lang="en-US" sz="1000" u="none" strike="noStrike" cap="none" dirty="0">
                          <a:solidFill>
                            <a:srgbClr val="FFFFFF"/>
                          </a:solidFill>
                          <a:latin typeface="Calibri"/>
                          <a:ea typeface="Calibri"/>
                          <a:cs typeface="Calibri"/>
                          <a:sym typeface="Calibri"/>
                        </a:rPr>
                        <a:t>: precious and semi-precious stones</a:t>
                      </a:r>
                      <a:r>
                        <a:rPr lang="en-US" sz="1000" u="none" strike="noStrike" cap="none" dirty="0" smtClean="0">
                          <a:solidFill>
                            <a:srgbClr val="FFFFFF"/>
                          </a:solidFill>
                          <a:latin typeface="Calibri"/>
                          <a:ea typeface="Calibri"/>
                          <a:cs typeface="Calibri"/>
                          <a:sym typeface="Calibri"/>
                        </a:rPr>
                        <a:t>. ICT</a:t>
                      </a:r>
                      <a:r>
                        <a:rPr lang="en-US" sz="1000" u="none" strike="noStrike" cap="none" dirty="0">
                          <a:solidFill>
                            <a:srgbClr val="FFFFFF"/>
                          </a:solidFill>
                          <a:latin typeface="Calibri"/>
                          <a:ea typeface="Calibri"/>
                          <a:cs typeface="Calibri"/>
                          <a:sym typeface="Calibri"/>
                        </a:rPr>
                        <a:t>, software (Misiones, Chaco).</a:t>
                      </a:r>
                      <a:endParaRPr sz="1000" u="none" strike="noStrike" cap="none" dirty="0">
                        <a:latin typeface="Calibri"/>
                        <a:ea typeface="Calibri"/>
                        <a:cs typeface="Calibri"/>
                        <a:sym typeface="Calibri"/>
                      </a:endParaRPr>
                    </a:p>
                  </a:txBody>
                  <a:tcPr marL="0" marR="0" marT="50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7373"/>
                    </a:solidFill>
                  </a:tcPr>
                </a:tc>
                <a:extLst>
                  <a:ext uri="{0D108BD9-81ED-4DB2-BD59-A6C34878D82A}">
                    <a16:rowId xmlns:a16="http://schemas.microsoft.com/office/drawing/2014/main" xmlns="" val="10001"/>
                  </a:ext>
                </a:extLst>
              </a:tr>
              <a:tr h="1164200">
                <a:tc>
                  <a:txBody>
                    <a:bodyPr/>
                    <a:lstStyle/>
                    <a:p>
                      <a:pPr marL="0" marR="0" lvl="0" indent="0" algn="l" rtl="0">
                        <a:lnSpc>
                          <a:spcPct val="100000"/>
                        </a:lnSpc>
                        <a:spcBef>
                          <a:spcPts val="0"/>
                        </a:spcBef>
                        <a:spcAft>
                          <a:spcPts val="0"/>
                        </a:spcAft>
                        <a:buNone/>
                      </a:pPr>
                      <a:endParaRPr sz="10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000" u="none" strike="noStrike" cap="none" dirty="0">
                        <a:latin typeface="Times New Roman"/>
                        <a:ea typeface="Times New Roman"/>
                        <a:cs typeface="Times New Roman"/>
                        <a:sym typeface="Times New Roman"/>
                      </a:endParaRPr>
                    </a:p>
                    <a:p>
                      <a:pPr marL="0" marR="0" lvl="0" indent="0" algn="l" rtl="0">
                        <a:lnSpc>
                          <a:spcPct val="100000"/>
                        </a:lnSpc>
                        <a:spcBef>
                          <a:spcPts val="15"/>
                        </a:spcBef>
                        <a:spcAft>
                          <a:spcPts val="0"/>
                        </a:spcAft>
                        <a:buNone/>
                      </a:pPr>
                      <a:endParaRPr sz="1400" u="none" strike="noStrike" cap="none" dirty="0">
                        <a:latin typeface="Times New Roman"/>
                        <a:ea typeface="Times New Roman"/>
                        <a:cs typeface="Times New Roman"/>
                        <a:sym typeface="Times New Roman"/>
                      </a:endParaRPr>
                    </a:p>
                    <a:p>
                      <a:pPr marL="92075" marR="0" lvl="0" indent="0" algn="l" rtl="0">
                        <a:lnSpc>
                          <a:spcPct val="100000"/>
                        </a:lnSpc>
                        <a:spcBef>
                          <a:spcPts val="0"/>
                        </a:spcBef>
                        <a:spcAft>
                          <a:spcPts val="0"/>
                        </a:spcAft>
                        <a:buNone/>
                      </a:pPr>
                      <a:r>
                        <a:rPr lang="en-US" sz="1000" b="1" u="none" strike="noStrike" cap="none" dirty="0">
                          <a:solidFill>
                            <a:srgbClr val="FFFFFF"/>
                          </a:solidFill>
                          <a:latin typeface="Calibri"/>
                          <a:ea typeface="Calibri"/>
                          <a:cs typeface="Calibri"/>
                          <a:sym typeface="Calibri"/>
                        </a:rPr>
                        <a:t>CUYO</a:t>
                      </a:r>
                      <a:endParaRPr sz="1000" u="none" strike="noStrike" cap="none" dirty="0">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8A0C9"/>
                    </a:solidFill>
                  </a:tcPr>
                </a:tc>
                <a:tc>
                  <a:txBody>
                    <a:bodyPr/>
                    <a:lstStyle/>
                    <a:p>
                      <a:pPr marL="0" marR="0" lvl="0" indent="0" algn="l" rtl="0">
                        <a:lnSpc>
                          <a:spcPct val="100000"/>
                        </a:lnSpc>
                        <a:spcBef>
                          <a:spcPts val="0"/>
                        </a:spcBef>
                        <a:spcAft>
                          <a:spcPts val="0"/>
                        </a:spcAft>
                        <a:buNone/>
                      </a:pPr>
                      <a:endParaRPr sz="1300" u="none" strike="noStrike" cap="none" dirty="0">
                        <a:latin typeface="Times New Roman"/>
                        <a:ea typeface="Times New Roman"/>
                        <a:cs typeface="Times New Roman"/>
                        <a:sym typeface="Times New Roman"/>
                      </a:endParaRPr>
                    </a:p>
                    <a:p>
                      <a:pPr marL="91440" marR="1684020"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Mining: gold, silver, copper, lime</a:t>
                      </a:r>
                      <a:r>
                        <a:rPr lang="en-US" sz="1000" u="none" strike="noStrike" cap="none" dirty="0" smtClean="0">
                          <a:solidFill>
                            <a:srgbClr val="FFFFFF"/>
                          </a:solidFill>
                          <a:latin typeface="Calibri"/>
                          <a:ea typeface="Calibri"/>
                          <a:cs typeface="Calibri"/>
                          <a:sym typeface="Calibri"/>
                        </a:rPr>
                        <a:t>. Agricultural </a:t>
                      </a:r>
                      <a:r>
                        <a:rPr lang="en-US" sz="1000" u="none" strike="noStrike" cap="none" dirty="0">
                          <a:solidFill>
                            <a:srgbClr val="FFFFFF"/>
                          </a:solidFill>
                          <a:latin typeface="Calibri"/>
                          <a:ea typeface="Calibri"/>
                          <a:cs typeface="Calibri"/>
                          <a:sym typeface="Calibri"/>
                        </a:rPr>
                        <a:t>Products: wine, nuts, olives</a:t>
                      </a:r>
                      <a:r>
                        <a:rPr lang="en-US" sz="1000" u="none" strike="noStrike" cap="none" dirty="0" smtClean="0">
                          <a:solidFill>
                            <a:srgbClr val="FFFFFF"/>
                          </a:solidFill>
                          <a:latin typeface="Calibri"/>
                          <a:ea typeface="Calibri"/>
                          <a:cs typeface="Calibri"/>
                          <a:sym typeface="Calibri"/>
                        </a:rPr>
                        <a:t>. Manufacturing </a:t>
                      </a:r>
                      <a:r>
                        <a:rPr lang="en-US" sz="1000" u="none" strike="noStrike" cap="none" dirty="0">
                          <a:solidFill>
                            <a:srgbClr val="FFFFFF"/>
                          </a:solidFill>
                          <a:latin typeface="Calibri"/>
                          <a:ea typeface="Calibri"/>
                          <a:cs typeface="Calibri"/>
                          <a:sym typeface="Calibri"/>
                        </a:rPr>
                        <a:t>of electronic appliances.</a:t>
                      </a:r>
                      <a:endParaRPr sz="1000" u="none" strike="noStrike" cap="none" dirty="0">
                        <a:latin typeface="Calibri"/>
                        <a:ea typeface="Calibri"/>
                        <a:cs typeface="Calibri"/>
                        <a:sym typeface="Calibri"/>
                      </a:endParaRPr>
                    </a:p>
                    <a:p>
                      <a:pPr marL="91440" marR="1903729"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Renewable energy (solar and wind</a:t>
                      </a:r>
                      <a:r>
                        <a:rPr lang="en-US" sz="1000" u="none" strike="noStrike" cap="none" dirty="0" smtClean="0">
                          <a:solidFill>
                            <a:srgbClr val="FFFFFF"/>
                          </a:solidFill>
                          <a:latin typeface="Calibri"/>
                          <a:ea typeface="Calibri"/>
                          <a:cs typeface="Calibri"/>
                          <a:sym typeface="Calibri"/>
                        </a:rPr>
                        <a:t>). ICT </a:t>
                      </a:r>
                      <a:r>
                        <a:rPr lang="en-US" sz="1000" u="none" strike="noStrike" cap="none" dirty="0">
                          <a:solidFill>
                            <a:srgbClr val="FFFFFF"/>
                          </a:solidFill>
                          <a:latin typeface="Calibri"/>
                          <a:ea typeface="Calibri"/>
                          <a:cs typeface="Calibri"/>
                          <a:sym typeface="Calibri"/>
                        </a:rPr>
                        <a:t>and software (Mendoza).</a:t>
                      </a:r>
                      <a:endParaRPr sz="1000" u="none" strike="noStrike" cap="none" dirty="0">
                        <a:latin typeface="Calibri"/>
                        <a:ea typeface="Calibri"/>
                        <a:cs typeface="Calibri"/>
                        <a:sym typeface="Calibri"/>
                      </a:endParaRPr>
                    </a:p>
                  </a:txBody>
                  <a:tcPr marL="0" marR="0" marT="380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8A0C9"/>
                    </a:solidFill>
                  </a:tcPr>
                </a:tc>
                <a:extLst>
                  <a:ext uri="{0D108BD9-81ED-4DB2-BD59-A6C34878D82A}">
                    <a16:rowId xmlns:a16="http://schemas.microsoft.com/office/drawing/2014/main" xmlns="" val="10002"/>
                  </a:ext>
                </a:extLst>
              </a:tr>
              <a:tr h="1021450">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30"/>
                        </a:spcBef>
                        <a:spcAft>
                          <a:spcPts val="0"/>
                        </a:spcAft>
                        <a:buNone/>
                      </a:pPr>
                      <a:endParaRPr sz="900" u="none" strike="noStrike" cap="none">
                        <a:latin typeface="Times New Roman"/>
                        <a:ea typeface="Times New Roman"/>
                        <a:cs typeface="Times New Roman"/>
                        <a:sym typeface="Times New Roman"/>
                      </a:endParaRPr>
                    </a:p>
                    <a:p>
                      <a:pPr marL="92075" marR="0" lvl="0" indent="0" algn="l" rtl="0">
                        <a:lnSpc>
                          <a:spcPct val="100000"/>
                        </a:lnSpc>
                        <a:spcBef>
                          <a:spcPts val="0"/>
                        </a:spcBef>
                        <a:spcAft>
                          <a:spcPts val="0"/>
                        </a:spcAft>
                        <a:buNone/>
                      </a:pPr>
                      <a:r>
                        <a:rPr lang="en-US" sz="1000" b="1" u="none" strike="noStrike" cap="none">
                          <a:solidFill>
                            <a:srgbClr val="404040"/>
                          </a:solidFill>
                          <a:latin typeface="Calibri"/>
                          <a:ea typeface="Calibri"/>
                          <a:cs typeface="Calibri"/>
                          <a:sym typeface="Calibri"/>
                        </a:rPr>
                        <a:t>CENTER</a:t>
                      </a:r>
                      <a:endParaRPr sz="1000" u="none" strike="noStrike" cap="none">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7BBB7"/>
                    </a:solidFill>
                  </a:tcPr>
                </a:tc>
                <a:tc>
                  <a:txBody>
                    <a:bodyPr/>
                    <a:lstStyle/>
                    <a:p>
                      <a:pPr marL="91440" marR="671830" lvl="0" indent="0" algn="l" rtl="0">
                        <a:lnSpc>
                          <a:spcPct val="100000"/>
                        </a:lnSpc>
                        <a:spcBef>
                          <a:spcPts val="0"/>
                        </a:spcBef>
                        <a:spcAft>
                          <a:spcPts val="0"/>
                        </a:spcAft>
                        <a:buNone/>
                      </a:pPr>
                      <a:r>
                        <a:rPr lang="en-US" sz="1000" u="none" strike="noStrike" cap="none" dirty="0">
                          <a:solidFill>
                            <a:srgbClr val="404040"/>
                          </a:solidFill>
                          <a:latin typeface="Calibri"/>
                          <a:ea typeface="Calibri"/>
                          <a:cs typeface="Calibri"/>
                          <a:sym typeface="Calibri"/>
                        </a:rPr>
                        <a:t>Agricultural products: soy, wheat, corn, sunflower, peanuts</a:t>
                      </a:r>
                      <a:r>
                        <a:rPr lang="en-US" sz="1000" u="none" strike="noStrike" cap="none" dirty="0" smtClean="0">
                          <a:solidFill>
                            <a:srgbClr val="404040"/>
                          </a:solidFill>
                          <a:latin typeface="Calibri"/>
                          <a:ea typeface="Calibri"/>
                          <a:cs typeface="Calibri"/>
                          <a:sym typeface="Calibri"/>
                        </a:rPr>
                        <a:t>. Stockbreeding</a:t>
                      </a:r>
                      <a:r>
                        <a:rPr lang="en-US" sz="1000" u="none" strike="noStrike" cap="none" dirty="0">
                          <a:solidFill>
                            <a:srgbClr val="404040"/>
                          </a:solidFill>
                          <a:latin typeface="Calibri"/>
                          <a:ea typeface="Calibri"/>
                          <a:cs typeface="Calibri"/>
                          <a:sym typeface="Calibri"/>
                        </a:rPr>
                        <a:t>, dairy.</a:t>
                      </a:r>
                      <a:endParaRPr sz="1000" u="none" strike="noStrike" cap="none" dirty="0">
                        <a:latin typeface="Calibri"/>
                        <a:ea typeface="Calibri"/>
                        <a:cs typeface="Calibri"/>
                        <a:sym typeface="Calibri"/>
                      </a:endParaRPr>
                    </a:p>
                    <a:p>
                      <a:pPr marL="91440" marR="391160" lvl="0" indent="0" algn="l" rtl="0">
                        <a:lnSpc>
                          <a:spcPct val="100000"/>
                        </a:lnSpc>
                        <a:spcBef>
                          <a:spcPts val="0"/>
                        </a:spcBef>
                        <a:spcAft>
                          <a:spcPts val="0"/>
                        </a:spcAft>
                        <a:buNone/>
                      </a:pPr>
                      <a:r>
                        <a:rPr lang="en-US" sz="1000" u="none" strike="noStrike" cap="none" dirty="0">
                          <a:solidFill>
                            <a:srgbClr val="404040"/>
                          </a:solidFill>
                          <a:latin typeface="Calibri"/>
                          <a:ea typeface="Calibri"/>
                          <a:cs typeface="Calibri"/>
                          <a:sym typeface="Calibri"/>
                        </a:rPr>
                        <a:t>Industrial: Automotive industry. Agricultural equipment</a:t>
                      </a:r>
                      <a:r>
                        <a:rPr lang="en-US" sz="1000" u="none" strike="noStrike" cap="none" dirty="0" smtClean="0">
                          <a:solidFill>
                            <a:srgbClr val="404040"/>
                          </a:solidFill>
                          <a:latin typeface="Calibri"/>
                          <a:ea typeface="Calibri"/>
                          <a:cs typeface="Calibri"/>
                          <a:sym typeface="Calibri"/>
                        </a:rPr>
                        <a:t>, petrochemical</a:t>
                      </a:r>
                      <a:r>
                        <a:rPr lang="en-US" sz="1000" u="none" strike="noStrike" cap="none" dirty="0">
                          <a:solidFill>
                            <a:srgbClr val="404040"/>
                          </a:solidFill>
                          <a:latin typeface="Calibri"/>
                          <a:ea typeface="Calibri"/>
                          <a:cs typeface="Calibri"/>
                          <a:sym typeface="Calibri"/>
                        </a:rPr>
                        <a:t>, pharmaceutical, real estate, creative, and </a:t>
                      </a:r>
                      <a:r>
                        <a:rPr lang="en-US" sz="1000" u="none" strike="noStrike" cap="none" dirty="0" smtClean="0">
                          <a:solidFill>
                            <a:srgbClr val="404040"/>
                          </a:solidFill>
                          <a:latin typeface="Calibri"/>
                          <a:ea typeface="Calibri"/>
                          <a:cs typeface="Calibri"/>
                          <a:sym typeface="Calibri"/>
                        </a:rPr>
                        <a:t>cultural industries</a:t>
                      </a:r>
                      <a:r>
                        <a:rPr lang="en-US" sz="1000" u="none" strike="noStrike" cap="none" dirty="0">
                          <a:solidFill>
                            <a:srgbClr val="404040"/>
                          </a:solidFill>
                          <a:latin typeface="Calibri"/>
                          <a:ea typeface="Calibri"/>
                          <a:cs typeface="Calibri"/>
                          <a:sym typeface="Calibri"/>
                        </a:rPr>
                        <a:t>.</a:t>
                      </a:r>
                      <a:endParaRPr sz="1000" u="none" strike="noStrike" cap="none" dirty="0">
                        <a:latin typeface="Calibri"/>
                        <a:ea typeface="Calibri"/>
                        <a:cs typeface="Calibri"/>
                        <a:sym typeface="Calibri"/>
                      </a:endParaRPr>
                    </a:p>
                    <a:p>
                      <a:pPr marL="91440" marR="0" lvl="0" indent="0" algn="l" rtl="0">
                        <a:lnSpc>
                          <a:spcPct val="100000"/>
                        </a:lnSpc>
                        <a:spcBef>
                          <a:spcPts val="0"/>
                        </a:spcBef>
                        <a:spcAft>
                          <a:spcPts val="0"/>
                        </a:spcAft>
                        <a:buNone/>
                      </a:pPr>
                      <a:r>
                        <a:rPr lang="en-US" sz="1000" u="none" strike="noStrike" cap="none" dirty="0">
                          <a:solidFill>
                            <a:srgbClr val="404040"/>
                          </a:solidFill>
                          <a:latin typeface="Calibri"/>
                          <a:ea typeface="Calibri"/>
                          <a:cs typeface="Calibri"/>
                          <a:sym typeface="Calibri"/>
                        </a:rPr>
                        <a:t>ICT (Buenos Aires, Córdoba).</a:t>
                      </a:r>
                      <a:endParaRPr sz="1000" u="none" strike="noStrike" cap="none" dirty="0">
                        <a:latin typeface="Calibri"/>
                        <a:ea typeface="Calibri"/>
                        <a:cs typeface="Calibri"/>
                        <a:sym typeface="Calibri"/>
                      </a:endParaRPr>
                    </a:p>
                  </a:txBody>
                  <a:tcPr marL="0" marR="0" marT="463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7BBB7"/>
                    </a:solidFill>
                  </a:tcPr>
                </a:tc>
                <a:extLst>
                  <a:ext uri="{0D108BD9-81ED-4DB2-BD59-A6C34878D82A}">
                    <a16:rowId xmlns:a16="http://schemas.microsoft.com/office/drawing/2014/main" xmlns="" val="10003"/>
                  </a:ext>
                </a:extLst>
              </a:tr>
              <a:tr h="956275">
                <a:tc>
                  <a:txBody>
                    <a:bodyPr/>
                    <a:lstStyle/>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000" u="none" strike="noStrike" cap="none">
                        <a:latin typeface="Times New Roman"/>
                        <a:ea typeface="Times New Roman"/>
                        <a:cs typeface="Times New Roman"/>
                        <a:sym typeface="Times New Roman"/>
                      </a:endParaRPr>
                    </a:p>
                    <a:p>
                      <a:pPr marL="92075" marR="0" lvl="0" indent="0" algn="l" rtl="0">
                        <a:lnSpc>
                          <a:spcPct val="100000"/>
                        </a:lnSpc>
                        <a:spcBef>
                          <a:spcPts val="810"/>
                        </a:spcBef>
                        <a:spcAft>
                          <a:spcPts val="0"/>
                        </a:spcAft>
                        <a:buNone/>
                      </a:pPr>
                      <a:r>
                        <a:rPr lang="en-US" sz="1000" b="1" u="none" strike="noStrike" cap="none">
                          <a:solidFill>
                            <a:srgbClr val="FFFFFF"/>
                          </a:solidFill>
                          <a:latin typeface="Calibri"/>
                          <a:ea typeface="Calibri"/>
                          <a:cs typeface="Calibri"/>
                          <a:sym typeface="Calibri"/>
                        </a:rPr>
                        <a:t>PATAGONIA</a:t>
                      </a:r>
                      <a:endParaRPr sz="1000" u="none" strike="noStrike" cap="none">
                        <a:latin typeface="Calibri"/>
                        <a:ea typeface="Calibri"/>
                        <a:cs typeface="Calibri"/>
                        <a:sym typeface="Calibri"/>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876"/>
                    </a:solidFill>
                  </a:tcPr>
                </a:tc>
                <a:tc>
                  <a:txBody>
                    <a:bodyPr/>
                    <a:lstStyle/>
                    <a:p>
                      <a:pPr marL="0" marR="0" lvl="0" indent="0" algn="l" rtl="0">
                        <a:lnSpc>
                          <a:spcPct val="100000"/>
                        </a:lnSpc>
                        <a:spcBef>
                          <a:spcPts val="0"/>
                        </a:spcBef>
                        <a:spcAft>
                          <a:spcPts val="0"/>
                        </a:spcAft>
                        <a:buNone/>
                      </a:pPr>
                      <a:endParaRPr sz="1100" u="none" strike="noStrike" cap="none" dirty="0">
                        <a:latin typeface="Times New Roman"/>
                        <a:ea typeface="Times New Roman"/>
                        <a:cs typeface="Times New Roman"/>
                        <a:sym typeface="Times New Roman"/>
                      </a:endParaRPr>
                    </a:p>
                    <a:p>
                      <a:pPr marL="91440" marR="1310005"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Agricultural products: fish, fruit, sheep farming</a:t>
                      </a:r>
                      <a:r>
                        <a:rPr lang="en-US" sz="1000" u="none" strike="noStrike" cap="none" dirty="0" smtClean="0">
                          <a:solidFill>
                            <a:srgbClr val="FFFFFF"/>
                          </a:solidFill>
                          <a:latin typeface="Calibri"/>
                          <a:ea typeface="Calibri"/>
                          <a:cs typeface="Calibri"/>
                          <a:sym typeface="Calibri"/>
                        </a:rPr>
                        <a:t>. Energy</a:t>
                      </a:r>
                      <a:r>
                        <a:rPr lang="en-US" sz="1000" u="none" strike="noStrike" cap="none" dirty="0">
                          <a:solidFill>
                            <a:srgbClr val="FFFFFF"/>
                          </a:solidFill>
                          <a:latin typeface="Calibri"/>
                          <a:ea typeface="Calibri"/>
                          <a:cs typeface="Calibri"/>
                          <a:sym typeface="Calibri"/>
                        </a:rPr>
                        <a:t>: petroleum, shale oil, shale gas.</a:t>
                      </a:r>
                      <a:endParaRPr sz="1000" u="none" strike="noStrike" cap="none" dirty="0">
                        <a:latin typeface="Calibri"/>
                        <a:ea typeface="Calibri"/>
                        <a:cs typeface="Calibri"/>
                        <a:sym typeface="Calibri"/>
                      </a:endParaRPr>
                    </a:p>
                    <a:p>
                      <a:pPr marL="91440" marR="0"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Renewable Energy (wind).</a:t>
                      </a:r>
                      <a:endParaRPr sz="1000" u="none" strike="noStrike" cap="none" dirty="0">
                        <a:latin typeface="Calibri"/>
                        <a:ea typeface="Calibri"/>
                        <a:cs typeface="Calibri"/>
                        <a:sym typeface="Calibri"/>
                      </a:endParaRPr>
                    </a:p>
                    <a:p>
                      <a:pPr marL="91440" marR="0" lvl="0" indent="0" algn="l" rtl="0">
                        <a:lnSpc>
                          <a:spcPct val="100000"/>
                        </a:lnSpc>
                        <a:spcBef>
                          <a:spcPts val="0"/>
                        </a:spcBef>
                        <a:spcAft>
                          <a:spcPts val="0"/>
                        </a:spcAft>
                        <a:buNone/>
                      </a:pPr>
                      <a:r>
                        <a:rPr lang="en-US" sz="1000" u="none" strike="noStrike" cap="none" dirty="0">
                          <a:solidFill>
                            <a:srgbClr val="FFFFFF"/>
                          </a:solidFill>
                          <a:latin typeface="Calibri"/>
                          <a:ea typeface="Calibri"/>
                          <a:cs typeface="Calibri"/>
                          <a:sym typeface="Calibri"/>
                        </a:rPr>
                        <a:t>Industrial: manufacturing of electronic devices.</a:t>
                      </a:r>
                      <a:endParaRPr sz="1000" u="none" strike="noStrike" cap="none" dirty="0">
                        <a:latin typeface="Calibri"/>
                        <a:ea typeface="Calibri"/>
                        <a:cs typeface="Calibri"/>
                        <a:sym typeface="Calibri"/>
                      </a:endParaRPr>
                    </a:p>
                  </a:txBody>
                  <a:tcPr marL="0" marR="0" marT="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5876"/>
                    </a:solidFill>
                  </a:tcPr>
                </a:tc>
                <a:extLst>
                  <a:ext uri="{0D108BD9-81ED-4DB2-BD59-A6C34878D82A}">
                    <a16:rowId xmlns:a16="http://schemas.microsoft.com/office/drawing/2014/main" xmlns="" val="10004"/>
                  </a:ext>
                </a:extLst>
              </a:tr>
            </a:tbl>
          </a:graphicData>
        </a:graphic>
      </p:graphicFrame>
      <p:sp>
        <p:nvSpPr>
          <p:cNvPr id="107" name="Google Shape;107;p3"/>
          <p:cNvSpPr txBox="1">
            <a:spLocks noGrp="1"/>
          </p:cNvSpPr>
          <p:nvPr>
            <p:ph type="title"/>
          </p:nvPr>
        </p:nvSpPr>
        <p:spPr>
          <a:xfrm>
            <a:off x="708659" y="312420"/>
            <a:ext cx="4914220" cy="575784"/>
          </a:xfrm>
          <a:prstGeom prst="rect">
            <a:avLst/>
          </a:prstGeom>
          <a:solidFill>
            <a:srgbClr val="28A0C9"/>
          </a:solidFill>
          <a:ln>
            <a:noFill/>
          </a:ln>
        </p:spPr>
        <p:txBody>
          <a:bodyPr spcFirstLastPara="1" wrap="square" lIns="0" tIns="21575" rIns="0" bIns="0" anchor="t" anchorCtr="0">
            <a:spAutoFit/>
          </a:bodyPr>
          <a:lstStyle/>
          <a:p>
            <a:pPr marL="90805">
              <a:buClr>
                <a:srgbClr val="000000"/>
              </a:buClr>
            </a:pPr>
            <a:r>
              <a:rPr lang="en-US" sz="3600" dirty="0">
                <a:solidFill>
                  <a:srgbClr val="FFFFFF"/>
                </a:solidFill>
                <a:sym typeface="Arial"/>
              </a:rPr>
              <a:t>Five economic regions</a:t>
            </a:r>
            <a:endParaRPr sz="3600" dirty="0">
              <a:solidFill>
                <a:srgbClr val="FFFFFF"/>
              </a:solidFill>
              <a:sym typeface="Arial"/>
            </a:endParaRPr>
          </a:p>
        </p:txBody>
      </p:sp>
      <p:grpSp>
        <p:nvGrpSpPr>
          <p:cNvPr id="108" name="Google Shape;108;p3"/>
          <p:cNvGrpSpPr/>
          <p:nvPr/>
        </p:nvGrpSpPr>
        <p:grpSpPr>
          <a:xfrm>
            <a:off x="990600" y="1722120"/>
            <a:ext cx="2215896" cy="4814062"/>
            <a:chOff x="990600" y="1722120"/>
            <a:chExt cx="2215896" cy="4814062"/>
          </a:xfrm>
        </p:grpSpPr>
        <p:pic>
          <p:nvPicPr>
            <p:cNvPr id="109" name="Google Shape;109;p3"/>
            <p:cNvPicPr preferRelativeResize="0"/>
            <p:nvPr/>
          </p:nvPicPr>
          <p:blipFill rotWithShape="1">
            <a:blip r:embed="rId3">
              <a:alphaModFix/>
            </a:blip>
            <a:srcRect/>
            <a:stretch/>
          </p:blipFill>
          <p:spPr>
            <a:xfrm>
              <a:off x="990600" y="1722120"/>
              <a:ext cx="2215896" cy="4419600"/>
            </a:xfrm>
            <a:prstGeom prst="rect">
              <a:avLst/>
            </a:prstGeom>
            <a:noFill/>
            <a:ln>
              <a:noFill/>
            </a:ln>
          </p:spPr>
        </p:pic>
        <p:sp>
          <p:nvSpPr>
            <p:cNvPr id="110" name="Google Shape;110;p3"/>
            <p:cNvSpPr/>
            <p:nvPr/>
          </p:nvSpPr>
          <p:spPr>
            <a:xfrm>
              <a:off x="1489709" y="6180582"/>
              <a:ext cx="320040" cy="355600"/>
            </a:xfrm>
            <a:custGeom>
              <a:avLst/>
              <a:gdLst/>
              <a:ahLst/>
              <a:cxnLst/>
              <a:rect l="l" t="t" r="r" b="b"/>
              <a:pathLst>
                <a:path w="320039" h="355600" extrusionOk="0">
                  <a:moveTo>
                    <a:pt x="0" y="0"/>
                  </a:moveTo>
                  <a:lnTo>
                    <a:pt x="6858" y="88773"/>
                  </a:lnTo>
                  <a:lnTo>
                    <a:pt x="16128" y="228269"/>
                  </a:lnTo>
                  <a:lnTo>
                    <a:pt x="13843" y="337794"/>
                  </a:lnTo>
                  <a:lnTo>
                    <a:pt x="119761" y="328574"/>
                  </a:lnTo>
                  <a:lnTo>
                    <a:pt x="172720" y="332028"/>
                  </a:lnTo>
                  <a:lnTo>
                    <a:pt x="203708" y="355092"/>
                  </a:lnTo>
                  <a:lnTo>
                    <a:pt x="261365" y="323964"/>
                  </a:lnTo>
                  <a:lnTo>
                    <a:pt x="285496" y="334340"/>
                  </a:lnTo>
                  <a:lnTo>
                    <a:pt x="320040" y="311277"/>
                  </a:lnTo>
                  <a:lnTo>
                    <a:pt x="317753" y="269773"/>
                  </a:lnTo>
                  <a:lnTo>
                    <a:pt x="268223" y="269773"/>
                  </a:lnTo>
                  <a:lnTo>
                    <a:pt x="223392" y="261708"/>
                  </a:lnTo>
                  <a:lnTo>
                    <a:pt x="90931" y="172935"/>
                  </a:lnTo>
                  <a:lnTo>
                    <a:pt x="27686" y="68021"/>
                  </a:lnTo>
                  <a:lnTo>
                    <a:pt x="37973" y="44958"/>
                  </a:lnTo>
                  <a:lnTo>
                    <a:pt x="33401" y="26517"/>
                  </a:lnTo>
                  <a:lnTo>
                    <a:pt x="0" y="0"/>
                  </a:lnTo>
                  <a:close/>
                </a:path>
              </a:pathLst>
            </a:custGeom>
            <a:solidFill>
              <a:srgbClr val="0058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1" name="Google Shape;111;p3"/>
          <p:cNvSpPr txBox="1"/>
          <p:nvPr/>
        </p:nvSpPr>
        <p:spPr>
          <a:xfrm>
            <a:off x="1659763" y="6200343"/>
            <a:ext cx="320675" cy="19749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600" dirty="0">
                <a:solidFill>
                  <a:schemeClr val="dk1"/>
                </a:solidFill>
                <a:latin typeface="Calibri"/>
                <a:ea typeface="Calibri"/>
                <a:cs typeface="Calibri"/>
                <a:sym typeface="Calibri"/>
              </a:rPr>
              <a:t>Tierra </a:t>
            </a:r>
            <a:r>
              <a:rPr lang="en-US" sz="600" dirty="0" smtClean="0">
                <a:solidFill>
                  <a:schemeClr val="dk1"/>
                </a:solidFill>
                <a:latin typeface="Calibri"/>
                <a:ea typeface="Calibri"/>
                <a:cs typeface="Calibri"/>
                <a:sym typeface="Calibri"/>
              </a:rPr>
              <a:t>del Fuego</a:t>
            </a:r>
            <a:endParaRPr sz="600" dirty="0">
              <a:solidFill>
                <a:schemeClr val="dk1"/>
              </a:solidFill>
              <a:latin typeface="Calibri"/>
              <a:ea typeface="Calibri"/>
              <a:cs typeface="Calibri"/>
              <a:sym typeface="Calibri"/>
            </a:endParaRPr>
          </a:p>
        </p:txBody>
      </p:sp>
      <p:sp>
        <p:nvSpPr>
          <p:cNvPr id="112" name="Google Shape;112;p3"/>
          <p:cNvSpPr txBox="1"/>
          <p:nvPr/>
        </p:nvSpPr>
        <p:spPr>
          <a:xfrm>
            <a:off x="1235455" y="549630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Cruz</a:t>
            </a:r>
            <a:endParaRPr sz="600">
              <a:solidFill>
                <a:schemeClr val="dk1"/>
              </a:solidFill>
              <a:latin typeface="Calibri"/>
              <a:ea typeface="Calibri"/>
              <a:cs typeface="Calibri"/>
              <a:sym typeface="Calibri"/>
            </a:endParaRPr>
          </a:p>
        </p:txBody>
      </p:sp>
      <p:sp>
        <p:nvSpPr>
          <p:cNvPr id="113" name="Google Shape;113;p3"/>
          <p:cNvSpPr txBox="1"/>
          <p:nvPr/>
        </p:nvSpPr>
        <p:spPr>
          <a:xfrm>
            <a:off x="1272666" y="4837557"/>
            <a:ext cx="255904"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Chubut</a:t>
            </a:r>
            <a:endParaRPr sz="600">
              <a:solidFill>
                <a:schemeClr val="dk1"/>
              </a:solidFill>
              <a:latin typeface="Calibri"/>
              <a:ea typeface="Calibri"/>
              <a:cs typeface="Calibri"/>
              <a:sym typeface="Calibri"/>
            </a:endParaRPr>
          </a:p>
        </p:txBody>
      </p:sp>
      <p:sp>
        <p:nvSpPr>
          <p:cNvPr id="114" name="Google Shape;114;p3"/>
          <p:cNvSpPr txBox="1"/>
          <p:nvPr/>
        </p:nvSpPr>
        <p:spPr>
          <a:xfrm>
            <a:off x="1408938" y="4266945"/>
            <a:ext cx="219075" cy="197490"/>
          </a:xfrm>
          <a:prstGeom prst="rect">
            <a:avLst/>
          </a:prstGeom>
          <a:noFill/>
          <a:ln>
            <a:noFill/>
          </a:ln>
        </p:spPr>
        <p:txBody>
          <a:bodyPr spcFirstLastPara="1" wrap="square" lIns="0" tIns="12700" rIns="0" bIns="0" anchor="t" anchorCtr="0">
            <a:spAutoFit/>
          </a:bodyPr>
          <a:lstStyle/>
          <a:p>
            <a:pPr marL="12700" marR="5080" lvl="0" indent="4572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Río Negro</a:t>
            </a:r>
            <a:endParaRPr sz="600" dirty="0">
              <a:solidFill>
                <a:schemeClr val="dk1"/>
              </a:solidFill>
              <a:latin typeface="Calibri"/>
              <a:ea typeface="Calibri"/>
              <a:cs typeface="Calibri"/>
              <a:sym typeface="Calibri"/>
            </a:endParaRPr>
          </a:p>
        </p:txBody>
      </p:sp>
      <p:sp>
        <p:nvSpPr>
          <p:cNvPr id="115" name="Google Shape;115;p3"/>
          <p:cNvSpPr txBox="1"/>
          <p:nvPr/>
        </p:nvSpPr>
        <p:spPr>
          <a:xfrm>
            <a:off x="1115669" y="4031107"/>
            <a:ext cx="275590" cy="197490"/>
          </a:xfrm>
          <a:prstGeom prst="rect">
            <a:avLst/>
          </a:prstGeom>
          <a:noFill/>
          <a:ln>
            <a:noFill/>
          </a:ln>
        </p:spPr>
        <p:txBody>
          <a:bodyPr spcFirstLastPara="1" wrap="square" lIns="0" tIns="12700" rIns="0" bIns="0" anchor="t" anchorCtr="0">
            <a:spAutoFit/>
          </a:bodyPr>
          <a:lstStyle/>
          <a:p>
            <a:pPr marL="116204" marR="5080" lvl="0" indent="-104138" algn="l" rtl="0">
              <a:lnSpc>
                <a:spcPct val="100000"/>
              </a:lnSpc>
              <a:spcBef>
                <a:spcPts val="0"/>
              </a:spcBef>
              <a:spcAft>
                <a:spcPts val="0"/>
              </a:spcAft>
              <a:buNone/>
            </a:pPr>
            <a:r>
              <a:rPr lang="en-US" sz="600" b="1" dirty="0" err="1" smtClean="0">
                <a:solidFill>
                  <a:srgbClr val="FFFFFF"/>
                </a:solidFill>
                <a:latin typeface="Calibri"/>
                <a:ea typeface="Calibri"/>
                <a:cs typeface="Calibri"/>
                <a:sym typeface="Calibri"/>
              </a:rPr>
              <a:t>Neuqué</a:t>
            </a:r>
            <a:r>
              <a:rPr lang="en-US" sz="600" b="1" dirty="0" smtClean="0">
                <a:solidFill>
                  <a:srgbClr val="FFFFFF"/>
                </a:solidFill>
                <a:latin typeface="Calibri"/>
                <a:ea typeface="Calibri"/>
                <a:cs typeface="Calibri"/>
                <a:sym typeface="Calibri"/>
              </a:rPr>
              <a:t> n</a:t>
            </a:r>
            <a:endParaRPr sz="600" dirty="0">
              <a:solidFill>
                <a:schemeClr val="dk1"/>
              </a:solidFill>
              <a:latin typeface="Calibri"/>
              <a:ea typeface="Calibri"/>
              <a:cs typeface="Calibri"/>
              <a:sym typeface="Calibri"/>
            </a:endParaRPr>
          </a:p>
        </p:txBody>
      </p:sp>
      <p:sp>
        <p:nvSpPr>
          <p:cNvPr id="116" name="Google Shape;116;p3"/>
          <p:cNvSpPr txBox="1"/>
          <p:nvPr/>
        </p:nvSpPr>
        <p:spPr>
          <a:xfrm>
            <a:off x="1587246" y="3861054"/>
            <a:ext cx="245745" cy="197490"/>
          </a:xfrm>
          <a:prstGeom prst="rect">
            <a:avLst/>
          </a:prstGeom>
          <a:noFill/>
          <a:ln>
            <a:noFill/>
          </a:ln>
        </p:spPr>
        <p:txBody>
          <a:bodyPr spcFirstLastPara="1" wrap="square" lIns="0" tIns="12700" rIns="0" bIns="0" anchor="t" anchorCtr="0">
            <a:spAutoFit/>
          </a:bodyPr>
          <a:lstStyle/>
          <a:p>
            <a:pPr marL="12700" marR="5080" lvl="0" indent="7620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Pampa</a:t>
            </a:r>
            <a:endParaRPr sz="600" dirty="0">
              <a:solidFill>
                <a:schemeClr val="dk1"/>
              </a:solidFill>
              <a:latin typeface="Calibri"/>
              <a:ea typeface="Calibri"/>
              <a:cs typeface="Calibri"/>
              <a:sym typeface="Calibri"/>
            </a:endParaRPr>
          </a:p>
        </p:txBody>
      </p:sp>
      <p:sp>
        <p:nvSpPr>
          <p:cNvPr id="117" name="Google Shape;117;p3"/>
          <p:cNvSpPr txBox="1"/>
          <p:nvPr/>
        </p:nvSpPr>
        <p:spPr>
          <a:xfrm>
            <a:off x="2150745" y="3849370"/>
            <a:ext cx="260350" cy="197490"/>
          </a:xfrm>
          <a:prstGeom prst="rect">
            <a:avLst/>
          </a:prstGeom>
          <a:noFill/>
          <a:ln>
            <a:noFill/>
          </a:ln>
        </p:spPr>
        <p:txBody>
          <a:bodyPr spcFirstLastPara="1" wrap="square" lIns="0" tIns="12700" rIns="0" bIns="0" anchor="t" anchorCtr="0">
            <a:spAutoFit/>
          </a:bodyPr>
          <a:lstStyle/>
          <a:p>
            <a:pPr marL="48895" marR="5080" lvl="0" indent="-3683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Buenos Aires</a:t>
            </a:r>
            <a:endParaRPr sz="600" dirty="0">
              <a:solidFill>
                <a:schemeClr val="dk1"/>
              </a:solidFill>
              <a:latin typeface="Calibri"/>
              <a:ea typeface="Calibri"/>
              <a:cs typeface="Calibri"/>
              <a:sym typeface="Calibri"/>
            </a:endParaRPr>
          </a:p>
        </p:txBody>
      </p:sp>
      <p:sp>
        <p:nvSpPr>
          <p:cNvPr id="118" name="Google Shape;118;p3"/>
          <p:cNvSpPr txBox="1"/>
          <p:nvPr/>
        </p:nvSpPr>
        <p:spPr>
          <a:xfrm>
            <a:off x="2054732" y="3533394"/>
            <a:ext cx="438784" cy="197490"/>
          </a:xfrm>
          <a:prstGeom prst="rect">
            <a:avLst/>
          </a:prstGeom>
          <a:noFill/>
          <a:ln>
            <a:noFill/>
          </a:ln>
        </p:spPr>
        <p:txBody>
          <a:bodyPr spcFirstLastPara="1" wrap="square" lIns="0" tIns="12700" rIns="0" bIns="0" anchor="t" anchorCtr="0">
            <a:spAutoFit/>
          </a:bodyPr>
          <a:lstStyle/>
          <a:p>
            <a:pPr marL="12700" marR="5080" lvl="0" indent="46989" algn="l" rtl="0">
              <a:lnSpc>
                <a:spcPct val="100000"/>
              </a:lnSpc>
              <a:spcBef>
                <a:spcPts val="0"/>
              </a:spcBef>
              <a:spcAft>
                <a:spcPts val="0"/>
              </a:spcAft>
              <a:buNone/>
            </a:pPr>
            <a:r>
              <a:rPr lang="en-US" sz="600" b="1" dirty="0">
                <a:solidFill>
                  <a:srgbClr val="FFFFFF"/>
                </a:solidFill>
                <a:latin typeface="Calibri"/>
                <a:ea typeface="Calibri"/>
                <a:cs typeface="Calibri"/>
                <a:sym typeface="Calibri"/>
              </a:rPr>
              <a:t>Ciudad </a:t>
            </a:r>
            <a:r>
              <a:rPr lang="en-US" sz="600" b="1" dirty="0" smtClean="0">
                <a:solidFill>
                  <a:srgbClr val="FFFFFF"/>
                </a:solidFill>
                <a:latin typeface="Calibri"/>
                <a:ea typeface="Calibri"/>
                <a:cs typeface="Calibri"/>
                <a:sym typeface="Calibri"/>
              </a:rPr>
              <a:t>de Buenos </a:t>
            </a:r>
            <a:r>
              <a:rPr lang="en-US" sz="600" b="1" dirty="0">
                <a:solidFill>
                  <a:srgbClr val="FFFFFF"/>
                </a:solidFill>
                <a:latin typeface="Calibri"/>
                <a:ea typeface="Calibri"/>
                <a:cs typeface="Calibri"/>
                <a:sym typeface="Calibri"/>
              </a:rPr>
              <a:t>Aires</a:t>
            </a:r>
            <a:endParaRPr sz="600" dirty="0">
              <a:solidFill>
                <a:schemeClr val="dk1"/>
              </a:solidFill>
              <a:latin typeface="Calibri"/>
              <a:ea typeface="Calibri"/>
              <a:cs typeface="Calibri"/>
              <a:sym typeface="Calibri"/>
            </a:endParaRPr>
          </a:p>
        </p:txBody>
      </p:sp>
      <p:sp>
        <p:nvSpPr>
          <p:cNvPr id="119" name="Google Shape;119;p3"/>
          <p:cNvSpPr txBox="1"/>
          <p:nvPr/>
        </p:nvSpPr>
        <p:spPr>
          <a:xfrm>
            <a:off x="2372360" y="3093465"/>
            <a:ext cx="194945" cy="197490"/>
          </a:xfrm>
          <a:prstGeom prst="rect">
            <a:avLst/>
          </a:prstGeom>
          <a:noFill/>
          <a:ln>
            <a:noFill/>
          </a:ln>
        </p:spPr>
        <p:txBody>
          <a:bodyPr spcFirstLastPara="1" wrap="square" lIns="0" tIns="12700" rIns="0" bIns="0" anchor="t" anchorCtr="0">
            <a:spAutoFit/>
          </a:bodyPr>
          <a:lstStyle/>
          <a:p>
            <a:pPr marL="30480" marR="5080" lvl="0" indent="-18415"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Entre Ríos</a:t>
            </a:r>
            <a:endParaRPr sz="600" dirty="0">
              <a:solidFill>
                <a:schemeClr val="dk1"/>
              </a:solidFill>
              <a:latin typeface="Calibri"/>
              <a:ea typeface="Calibri"/>
              <a:cs typeface="Calibri"/>
              <a:sym typeface="Calibri"/>
            </a:endParaRPr>
          </a:p>
        </p:txBody>
      </p:sp>
      <p:sp>
        <p:nvSpPr>
          <p:cNvPr id="120" name="Google Shape;120;p3"/>
          <p:cNvSpPr txBox="1"/>
          <p:nvPr/>
        </p:nvSpPr>
        <p:spPr>
          <a:xfrm>
            <a:off x="2156205" y="283019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65405"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Fe</a:t>
            </a:r>
            <a:endParaRPr sz="600">
              <a:solidFill>
                <a:schemeClr val="dk1"/>
              </a:solidFill>
              <a:latin typeface="Calibri"/>
              <a:ea typeface="Calibri"/>
              <a:cs typeface="Calibri"/>
              <a:sym typeface="Calibri"/>
            </a:endParaRPr>
          </a:p>
        </p:txBody>
      </p:sp>
      <p:sp>
        <p:nvSpPr>
          <p:cNvPr id="121" name="Google Shape;121;p3"/>
          <p:cNvSpPr txBox="1"/>
          <p:nvPr/>
        </p:nvSpPr>
        <p:spPr>
          <a:xfrm>
            <a:off x="1742058" y="3089528"/>
            <a:ext cx="29464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Córdoba</a:t>
            </a:r>
            <a:endParaRPr sz="600">
              <a:solidFill>
                <a:schemeClr val="dk1"/>
              </a:solidFill>
              <a:latin typeface="Calibri"/>
              <a:ea typeface="Calibri"/>
              <a:cs typeface="Calibri"/>
              <a:sym typeface="Calibri"/>
            </a:endParaRPr>
          </a:p>
        </p:txBody>
      </p:sp>
      <p:sp>
        <p:nvSpPr>
          <p:cNvPr id="122" name="Google Shape;122;p3"/>
          <p:cNvSpPr txBox="1"/>
          <p:nvPr/>
        </p:nvSpPr>
        <p:spPr>
          <a:xfrm>
            <a:off x="1565275" y="3299840"/>
            <a:ext cx="147320" cy="197490"/>
          </a:xfrm>
          <a:prstGeom prst="rect">
            <a:avLst/>
          </a:prstGeom>
          <a:noFill/>
          <a:ln>
            <a:noFill/>
          </a:ln>
        </p:spPr>
        <p:txBody>
          <a:bodyPr spcFirstLastPara="1" wrap="square" lIns="0" tIns="12700" rIns="0" bIns="0" anchor="t" anchorCtr="0">
            <a:spAutoFit/>
          </a:bodyPr>
          <a:lstStyle/>
          <a:p>
            <a:pPr marL="12700" marR="5080" lvl="0" indent="25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Luis</a:t>
            </a:r>
            <a:endParaRPr sz="600" dirty="0">
              <a:solidFill>
                <a:schemeClr val="dk1"/>
              </a:solidFill>
              <a:latin typeface="Calibri"/>
              <a:ea typeface="Calibri"/>
              <a:cs typeface="Calibri"/>
              <a:sym typeface="Calibri"/>
            </a:endParaRPr>
          </a:p>
        </p:txBody>
      </p:sp>
      <p:sp>
        <p:nvSpPr>
          <p:cNvPr id="123" name="Google Shape;123;p3"/>
          <p:cNvSpPr txBox="1"/>
          <p:nvPr/>
        </p:nvSpPr>
        <p:spPr>
          <a:xfrm>
            <a:off x="1181201" y="3519627"/>
            <a:ext cx="322580" cy="1174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Mendoza</a:t>
            </a:r>
            <a:endParaRPr sz="600">
              <a:solidFill>
                <a:schemeClr val="dk1"/>
              </a:solidFill>
              <a:latin typeface="Calibri"/>
              <a:ea typeface="Calibri"/>
              <a:cs typeface="Calibri"/>
              <a:sym typeface="Calibri"/>
            </a:endParaRPr>
          </a:p>
        </p:txBody>
      </p:sp>
      <p:sp>
        <p:nvSpPr>
          <p:cNvPr id="124" name="Google Shape;124;p3"/>
          <p:cNvSpPr txBox="1"/>
          <p:nvPr/>
        </p:nvSpPr>
        <p:spPr>
          <a:xfrm>
            <a:off x="1197051" y="2972561"/>
            <a:ext cx="171450" cy="197490"/>
          </a:xfrm>
          <a:prstGeom prst="rect">
            <a:avLst/>
          </a:prstGeom>
          <a:noFill/>
          <a:ln>
            <a:noFill/>
          </a:ln>
        </p:spPr>
        <p:txBody>
          <a:bodyPr spcFirstLastPara="1" wrap="square" lIns="0" tIns="12700" rIns="0" bIns="0" anchor="t" anchorCtr="0">
            <a:spAutoFit/>
          </a:bodyPr>
          <a:lstStyle/>
          <a:p>
            <a:pPr marL="12700" marR="5080" lvl="0" indent="152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Juan</a:t>
            </a:r>
            <a:endParaRPr sz="600" dirty="0">
              <a:solidFill>
                <a:schemeClr val="dk1"/>
              </a:solidFill>
              <a:latin typeface="Calibri"/>
              <a:ea typeface="Calibri"/>
              <a:cs typeface="Calibri"/>
              <a:sym typeface="Calibri"/>
            </a:endParaRPr>
          </a:p>
        </p:txBody>
      </p:sp>
      <p:sp>
        <p:nvSpPr>
          <p:cNvPr id="125" name="Google Shape;125;p3"/>
          <p:cNvSpPr txBox="1"/>
          <p:nvPr/>
        </p:nvSpPr>
        <p:spPr>
          <a:xfrm>
            <a:off x="1371727" y="2710941"/>
            <a:ext cx="185420" cy="197490"/>
          </a:xfrm>
          <a:prstGeom prst="rect">
            <a:avLst/>
          </a:prstGeom>
          <a:noFill/>
          <a:ln>
            <a:noFill/>
          </a:ln>
        </p:spPr>
        <p:txBody>
          <a:bodyPr spcFirstLastPara="1" wrap="square" lIns="0" tIns="12700" rIns="0" bIns="0" anchor="t" anchorCtr="0">
            <a:spAutoFit/>
          </a:bodyPr>
          <a:lstStyle/>
          <a:p>
            <a:pPr marL="12700" marR="5080" lvl="0" indent="4572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Rioja</a:t>
            </a:r>
            <a:endParaRPr sz="600" dirty="0">
              <a:solidFill>
                <a:schemeClr val="dk1"/>
              </a:solidFill>
              <a:latin typeface="Calibri"/>
              <a:ea typeface="Calibri"/>
              <a:cs typeface="Calibri"/>
              <a:sym typeface="Calibri"/>
            </a:endParaRPr>
          </a:p>
        </p:txBody>
      </p:sp>
      <p:sp>
        <p:nvSpPr>
          <p:cNvPr id="126" name="Google Shape;126;p3"/>
          <p:cNvSpPr txBox="1"/>
          <p:nvPr/>
        </p:nvSpPr>
        <p:spPr>
          <a:xfrm>
            <a:off x="1250696" y="2497073"/>
            <a:ext cx="3644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Catamarca</a:t>
            </a:r>
            <a:endParaRPr sz="600">
              <a:solidFill>
                <a:schemeClr val="dk1"/>
              </a:solidFill>
              <a:latin typeface="Calibri"/>
              <a:ea typeface="Calibri"/>
              <a:cs typeface="Calibri"/>
              <a:sym typeface="Calibri"/>
            </a:endParaRPr>
          </a:p>
        </p:txBody>
      </p:sp>
      <p:sp>
        <p:nvSpPr>
          <p:cNvPr id="127" name="Google Shape;127;p3"/>
          <p:cNvSpPr txBox="1"/>
          <p:nvPr/>
        </p:nvSpPr>
        <p:spPr>
          <a:xfrm>
            <a:off x="1679194" y="2358009"/>
            <a:ext cx="31940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Tucumán</a:t>
            </a:r>
            <a:endParaRPr sz="600">
              <a:solidFill>
                <a:schemeClr val="dk1"/>
              </a:solidFill>
              <a:latin typeface="Calibri"/>
              <a:ea typeface="Calibri"/>
              <a:cs typeface="Calibri"/>
              <a:sym typeface="Calibri"/>
            </a:endParaRPr>
          </a:p>
        </p:txBody>
      </p:sp>
      <p:sp>
        <p:nvSpPr>
          <p:cNvPr id="128" name="Google Shape;128;p3"/>
          <p:cNvSpPr txBox="1"/>
          <p:nvPr/>
        </p:nvSpPr>
        <p:spPr>
          <a:xfrm>
            <a:off x="1788414" y="2564714"/>
            <a:ext cx="340995" cy="208915"/>
          </a:xfrm>
          <a:prstGeom prst="rect">
            <a:avLst/>
          </a:prstGeom>
          <a:noFill/>
          <a:ln>
            <a:noFill/>
          </a:ln>
        </p:spPr>
        <p:txBody>
          <a:bodyPr spcFirstLastPara="1" wrap="square" lIns="0" tIns="12700" rIns="0" bIns="0" anchor="t" anchorCtr="0">
            <a:spAutoFit/>
          </a:bodyPr>
          <a:lstStyle/>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Santiago</a:t>
            </a:r>
            <a:endParaRPr sz="6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600" b="1">
                <a:solidFill>
                  <a:srgbClr val="FFFFFF"/>
                </a:solidFill>
                <a:latin typeface="Calibri"/>
                <a:ea typeface="Calibri"/>
                <a:cs typeface="Calibri"/>
                <a:sym typeface="Calibri"/>
              </a:rPr>
              <a:t>del Estero</a:t>
            </a:r>
            <a:endParaRPr sz="600">
              <a:solidFill>
                <a:schemeClr val="dk1"/>
              </a:solidFill>
              <a:latin typeface="Calibri"/>
              <a:ea typeface="Calibri"/>
              <a:cs typeface="Calibri"/>
              <a:sym typeface="Calibri"/>
            </a:endParaRPr>
          </a:p>
        </p:txBody>
      </p:sp>
      <p:sp>
        <p:nvSpPr>
          <p:cNvPr id="129" name="Google Shape;129;p3"/>
          <p:cNvSpPr txBox="1"/>
          <p:nvPr/>
        </p:nvSpPr>
        <p:spPr>
          <a:xfrm>
            <a:off x="1606677" y="2188209"/>
            <a:ext cx="18224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Salta</a:t>
            </a:r>
            <a:endParaRPr sz="600">
              <a:solidFill>
                <a:schemeClr val="dk1"/>
              </a:solidFill>
              <a:latin typeface="Calibri"/>
              <a:ea typeface="Calibri"/>
              <a:cs typeface="Calibri"/>
              <a:sym typeface="Calibri"/>
            </a:endParaRPr>
          </a:p>
        </p:txBody>
      </p:sp>
      <p:sp>
        <p:nvSpPr>
          <p:cNvPr id="130" name="Google Shape;130;p3"/>
          <p:cNvSpPr txBox="1"/>
          <p:nvPr/>
        </p:nvSpPr>
        <p:spPr>
          <a:xfrm>
            <a:off x="1480819" y="1835911"/>
            <a:ext cx="18923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Jujuy</a:t>
            </a:r>
            <a:endParaRPr sz="600">
              <a:solidFill>
                <a:schemeClr val="dk1"/>
              </a:solidFill>
              <a:latin typeface="Calibri"/>
              <a:ea typeface="Calibri"/>
              <a:cs typeface="Calibri"/>
              <a:sym typeface="Calibri"/>
            </a:endParaRPr>
          </a:p>
        </p:txBody>
      </p:sp>
      <p:sp>
        <p:nvSpPr>
          <p:cNvPr id="131" name="Google Shape;131;p3"/>
          <p:cNvSpPr txBox="1"/>
          <p:nvPr/>
        </p:nvSpPr>
        <p:spPr>
          <a:xfrm>
            <a:off x="2363470" y="2197353"/>
            <a:ext cx="3009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Formosa</a:t>
            </a:r>
            <a:endParaRPr sz="600">
              <a:solidFill>
                <a:schemeClr val="dk1"/>
              </a:solidFill>
              <a:latin typeface="Calibri"/>
              <a:ea typeface="Calibri"/>
              <a:cs typeface="Calibri"/>
              <a:sym typeface="Calibri"/>
            </a:endParaRPr>
          </a:p>
        </p:txBody>
      </p:sp>
      <p:sp>
        <p:nvSpPr>
          <p:cNvPr id="132" name="Google Shape;132;p3"/>
          <p:cNvSpPr txBox="1"/>
          <p:nvPr/>
        </p:nvSpPr>
        <p:spPr>
          <a:xfrm>
            <a:off x="2244979" y="2386710"/>
            <a:ext cx="21717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Chaco</a:t>
            </a:r>
            <a:endParaRPr sz="600">
              <a:solidFill>
                <a:schemeClr val="dk1"/>
              </a:solidFill>
              <a:latin typeface="Calibri"/>
              <a:ea typeface="Calibri"/>
              <a:cs typeface="Calibri"/>
              <a:sym typeface="Calibri"/>
            </a:endParaRPr>
          </a:p>
        </p:txBody>
      </p:sp>
      <p:sp>
        <p:nvSpPr>
          <p:cNvPr id="133" name="Google Shape;133;p3"/>
          <p:cNvSpPr txBox="1"/>
          <p:nvPr/>
        </p:nvSpPr>
        <p:spPr>
          <a:xfrm>
            <a:off x="2518664" y="2635122"/>
            <a:ext cx="35306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Corrientes</a:t>
            </a:r>
            <a:endParaRPr sz="600">
              <a:solidFill>
                <a:schemeClr val="dk1"/>
              </a:solidFill>
              <a:latin typeface="Calibri"/>
              <a:ea typeface="Calibri"/>
              <a:cs typeface="Calibri"/>
              <a:sym typeface="Calibri"/>
            </a:endParaRPr>
          </a:p>
        </p:txBody>
      </p:sp>
      <p:sp>
        <p:nvSpPr>
          <p:cNvPr id="134" name="Google Shape;134;p3"/>
          <p:cNvSpPr txBox="1"/>
          <p:nvPr/>
        </p:nvSpPr>
        <p:spPr>
          <a:xfrm>
            <a:off x="2860039" y="2354960"/>
            <a:ext cx="31051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chemeClr val="dk1"/>
                </a:solidFill>
                <a:latin typeface="Calibri"/>
                <a:ea typeface="Calibri"/>
                <a:cs typeface="Calibri"/>
                <a:sym typeface="Calibri"/>
              </a:rPr>
              <a:t>Misiones</a:t>
            </a:r>
            <a:endParaRPr sz="600">
              <a:solidFill>
                <a:schemeClr val="dk1"/>
              </a:solidFill>
              <a:latin typeface="Calibri"/>
              <a:ea typeface="Calibri"/>
              <a:cs typeface="Calibri"/>
              <a:sym typeface="Calibri"/>
            </a:endParaRPr>
          </a:p>
        </p:txBody>
      </p:sp>
      <p:sp>
        <p:nvSpPr>
          <p:cNvPr id="135" name="Google Shape;135;p3"/>
          <p:cNvSpPr/>
          <p:nvPr/>
        </p:nvSpPr>
        <p:spPr>
          <a:xfrm>
            <a:off x="1517903" y="6455664"/>
            <a:ext cx="40005" cy="40005"/>
          </a:xfrm>
          <a:custGeom>
            <a:avLst/>
            <a:gdLst/>
            <a:ahLst/>
            <a:cxnLst/>
            <a:rect l="l" t="t" r="r" b="b"/>
            <a:pathLst>
              <a:path w="40005" h="40004" extrusionOk="0">
                <a:moveTo>
                  <a:pt x="19812" y="0"/>
                </a:moveTo>
                <a:lnTo>
                  <a:pt x="12108" y="1556"/>
                </a:lnTo>
                <a:lnTo>
                  <a:pt x="5810" y="5800"/>
                </a:lnTo>
                <a:lnTo>
                  <a:pt x="1559" y="12097"/>
                </a:lnTo>
                <a:lnTo>
                  <a:pt x="0" y="19812"/>
                </a:lnTo>
                <a:lnTo>
                  <a:pt x="1559" y="27526"/>
                </a:lnTo>
                <a:lnTo>
                  <a:pt x="5810" y="33823"/>
                </a:lnTo>
                <a:lnTo>
                  <a:pt x="12108" y="38067"/>
                </a:lnTo>
                <a:lnTo>
                  <a:pt x="19812" y="39624"/>
                </a:lnTo>
                <a:lnTo>
                  <a:pt x="27515" y="38067"/>
                </a:lnTo>
                <a:lnTo>
                  <a:pt x="33813" y="33823"/>
                </a:lnTo>
                <a:lnTo>
                  <a:pt x="38064" y="27526"/>
                </a:lnTo>
                <a:lnTo>
                  <a:pt x="39624" y="19812"/>
                </a:lnTo>
                <a:lnTo>
                  <a:pt x="38064" y="12097"/>
                </a:lnTo>
                <a:lnTo>
                  <a:pt x="33813" y="5800"/>
                </a:lnTo>
                <a:lnTo>
                  <a:pt x="27515" y="1556"/>
                </a:lnTo>
                <a:lnTo>
                  <a:pt x="1981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6" name="Google Shape;136;p3"/>
          <p:cNvGrpSpPr/>
          <p:nvPr/>
        </p:nvGrpSpPr>
        <p:grpSpPr>
          <a:xfrm>
            <a:off x="9022080" y="2685288"/>
            <a:ext cx="153924" cy="3070859"/>
            <a:chOff x="9022080" y="2685288"/>
            <a:chExt cx="153924" cy="3070859"/>
          </a:xfrm>
        </p:grpSpPr>
        <p:sp>
          <p:nvSpPr>
            <p:cNvPr id="137" name="Google Shape;137;p3"/>
            <p:cNvSpPr/>
            <p:nvPr/>
          </p:nvSpPr>
          <p:spPr>
            <a:xfrm>
              <a:off x="9099042" y="2804922"/>
              <a:ext cx="0" cy="2807335"/>
            </a:xfrm>
            <a:custGeom>
              <a:avLst/>
              <a:gdLst/>
              <a:ahLst/>
              <a:cxnLst/>
              <a:rect l="l" t="t" r="r" b="b"/>
              <a:pathLst>
                <a:path w="120000" h="2807335" extrusionOk="0">
                  <a:moveTo>
                    <a:pt x="0" y="0"/>
                  </a:moveTo>
                  <a:lnTo>
                    <a:pt x="0" y="2806839"/>
                  </a:lnTo>
                </a:path>
              </a:pathLst>
            </a:custGeom>
            <a:noFill/>
            <a:ln w="19800" cap="flat" cmpd="sng">
              <a:solidFill>
                <a:srgbClr val="28A0C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8" name="Google Shape;138;p3"/>
            <p:cNvPicPr preferRelativeResize="0"/>
            <p:nvPr/>
          </p:nvPicPr>
          <p:blipFill rotWithShape="1">
            <a:blip r:embed="rId4">
              <a:alphaModFix/>
            </a:blip>
            <a:srcRect/>
            <a:stretch/>
          </p:blipFill>
          <p:spPr>
            <a:xfrm>
              <a:off x="9022080" y="3150108"/>
              <a:ext cx="153924" cy="153923"/>
            </a:xfrm>
            <a:prstGeom prst="rect">
              <a:avLst/>
            </a:prstGeom>
            <a:noFill/>
            <a:ln>
              <a:noFill/>
            </a:ln>
          </p:spPr>
        </p:pic>
        <p:pic>
          <p:nvPicPr>
            <p:cNvPr id="139" name="Google Shape;139;p3"/>
            <p:cNvPicPr preferRelativeResize="0"/>
            <p:nvPr/>
          </p:nvPicPr>
          <p:blipFill rotWithShape="1">
            <a:blip r:embed="rId5">
              <a:alphaModFix/>
            </a:blip>
            <a:srcRect/>
            <a:stretch/>
          </p:blipFill>
          <p:spPr>
            <a:xfrm>
              <a:off x="9022080" y="3640836"/>
              <a:ext cx="153924" cy="155447"/>
            </a:xfrm>
            <a:prstGeom prst="rect">
              <a:avLst/>
            </a:prstGeom>
            <a:noFill/>
            <a:ln>
              <a:noFill/>
            </a:ln>
          </p:spPr>
        </p:pic>
        <p:pic>
          <p:nvPicPr>
            <p:cNvPr id="140" name="Google Shape;140;p3"/>
            <p:cNvPicPr preferRelativeResize="0"/>
            <p:nvPr/>
          </p:nvPicPr>
          <p:blipFill rotWithShape="1">
            <a:blip r:embed="rId5">
              <a:alphaModFix/>
            </a:blip>
            <a:srcRect/>
            <a:stretch/>
          </p:blipFill>
          <p:spPr>
            <a:xfrm>
              <a:off x="9022080" y="4140708"/>
              <a:ext cx="153924" cy="155448"/>
            </a:xfrm>
            <a:prstGeom prst="rect">
              <a:avLst/>
            </a:prstGeom>
            <a:noFill/>
            <a:ln>
              <a:noFill/>
            </a:ln>
          </p:spPr>
        </p:pic>
        <p:pic>
          <p:nvPicPr>
            <p:cNvPr id="141" name="Google Shape;141;p3"/>
            <p:cNvPicPr preferRelativeResize="0"/>
            <p:nvPr/>
          </p:nvPicPr>
          <p:blipFill rotWithShape="1">
            <a:blip r:embed="rId5">
              <a:alphaModFix/>
            </a:blip>
            <a:srcRect/>
            <a:stretch/>
          </p:blipFill>
          <p:spPr>
            <a:xfrm>
              <a:off x="9022080" y="4611623"/>
              <a:ext cx="153924" cy="155448"/>
            </a:xfrm>
            <a:prstGeom prst="rect">
              <a:avLst/>
            </a:prstGeom>
            <a:noFill/>
            <a:ln>
              <a:noFill/>
            </a:ln>
          </p:spPr>
        </p:pic>
        <p:pic>
          <p:nvPicPr>
            <p:cNvPr id="142" name="Google Shape;142;p3"/>
            <p:cNvPicPr preferRelativeResize="0"/>
            <p:nvPr/>
          </p:nvPicPr>
          <p:blipFill rotWithShape="1">
            <a:blip r:embed="rId6">
              <a:alphaModFix/>
            </a:blip>
            <a:srcRect/>
            <a:stretch/>
          </p:blipFill>
          <p:spPr>
            <a:xfrm>
              <a:off x="9022080" y="5600700"/>
              <a:ext cx="153924" cy="155447"/>
            </a:xfrm>
            <a:prstGeom prst="rect">
              <a:avLst/>
            </a:prstGeom>
            <a:noFill/>
            <a:ln>
              <a:noFill/>
            </a:ln>
          </p:spPr>
        </p:pic>
        <p:pic>
          <p:nvPicPr>
            <p:cNvPr id="143" name="Google Shape;143;p3"/>
            <p:cNvPicPr preferRelativeResize="0"/>
            <p:nvPr/>
          </p:nvPicPr>
          <p:blipFill rotWithShape="1">
            <a:blip r:embed="rId7">
              <a:alphaModFix/>
            </a:blip>
            <a:srcRect/>
            <a:stretch/>
          </p:blipFill>
          <p:spPr>
            <a:xfrm>
              <a:off x="9022080" y="2685288"/>
              <a:ext cx="153924" cy="155447"/>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p:nvPr/>
        </p:nvSpPr>
        <p:spPr>
          <a:xfrm>
            <a:off x="0" y="0"/>
            <a:ext cx="12192000" cy="1568450"/>
          </a:xfrm>
          <a:custGeom>
            <a:avLst/>
            <a:gdLst/>
            <a:ahLst/>
            <a:cxnLst/>
            <a:rect l="l" t="t" r="r" b="b"/>
            <a:pathLst>
              <a:path w="12192000" h="1568450" extrusionOk="0">
                <a:moveTo>
                  <a:pt x="12192000" y="0"/>
                </a:moveTo>
                <a:lnTo>
                  <a:pt x="0" y="0"/>
                </a:lnTo>
                <a:lnTo>
                  <a:pt x="0" y="1568196"/>
                </a:lnTo>
                <a:lnTo>
                  <a:pt x="12192000" y="1568196"/>
                </a:lnTo>
                <a:lnTo>
                  <a:pt x="12192000" y="0"/>
                </a:lnTo>
                <a:close/>
              </a:path>
            </a:pathLst>
          </a:custGeom>
          <a:solidFill>
            <a:srgbClr val="28A0C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3"/>
          <p:cNvSpPr txBox="1">
            <a:spLocks noGrp="1"/>
          </p:cNvSpPr>
          <p:nvPr>
            <p:ph type="title"/>
          </p:nvPr>
        </p:nvSpPr>
        <p:spPr>
          <a:xfrm>
            <a:off x="708659" y="312420"/>
            <a:ext cx="9131532" cy="575784"/>
          </a:xfrm>
          <a:prstGeom prst="rect">
            <a:avLst/>
          </a:prstGeom>
          <a:solidFill>
            <a:srgbClr val="28A0C9"/>
          </a:solidFill>
          <a:ln>
            <a:noFill/>
          </a:ln>
        </p:spPr>
        <p:txBody>
          <a:bodyPr spcFirstLastPara="1" wrap="square" lIns="0" tIns="21575" rIns="0" bIns="0" anchor="t" anchorCtr="0">
            <a:spAutoFit/>
          </a:bodyPr>
          <a:lstStyle/>
          <a:p>
            <a:pPr marL="90805">
              <a:buClr>
                <a:srgbClr val="000000"/>
              </a:buClr>
            </a:pPr>
            <a:r>
              <a:rPr lang="en-US" sz="3600" dirty="0" smtClean="0">
                <a:solidFill>
                  <a:srgbClr val="FFFFFF"/>
                </a:solidFill>
                <a:sym typeface="Arial"/>
              </a:rPr>
              <a:t>Growth and foreign trade are growing</a:t>
            </a:r>
            <a:endParaRPr sz="3600" dirty="0">
              <a:solidFill>
                <a:srgbClr val="FFFFFF"/>
              </a:solidFill>
              <a:sym typeface="Arial"/>
            </a:endParaRPr>
          </a:p>
        </p:txBody>
      </p:sp>
      <p:sp>
        <p:nvSpPr>
          <p:cNvPr id="112" name="Google Shape;112;p3"/>
          <p:cNvSpPr txBox="1"/>
          <p:nvPr/>
        </p:nvSpPr>
        <p:spPr>
          <a:xfrm>
            <a:off x="1235455" y="549630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Cruz</a:t>
            </a:r>
            <a:endParaRPr sz="600">
              <a:solidFill>
                <a:schemeClr val="dk1"/>
              </a:solidFill>
              <a:latin typeface="Calibri"/>
              <a:ea typeface="Calibri"/>
              <a:cs typeface="Calibri"/>
              <a:sym typeface="Calibri"/>
            </a:endParaRPr>
          </a:p>
        </p:txBody>
      </p:sp>
      <p:sp>
        <p:nvSpPr>
          <p:cNvPr id="113" name="Google Shape;113;p3"/>
          <p:cNvSpPr txBox="1"/>
          <p:nvPr/>
        </p:nvSpPr>
        <p:spPr>
          <a:xfrm>
            <a:off x="1272666" y="4837557"/>
            <a:ext cx="255904"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Chubut</a:t>
            </a:r>
            <a:endParaRPr sz="600">
              <a:solidFill>
                <a:schemeClr val="dk1"/>
              </a:solidFill>
              <a:latin typeface="Calibri"/>
              <a:ea typeface="Calibri"/>
              <a:cs typeface="Calibri"/>
              <a:sym typeface="Calibri"/>
            </a:endParaRPr>
          </a:p>
        </p:txBody>
      </p:sp>
      <p:sp>
        <p:nvSpPr>
          <p:cNvPr id="114" name="Google Shape;114;p3"/>
          <p:cNvSpPr txBox="1"/>
          <p:nvPr/>
        </p:nvSpPr>
        <p:spPr>
          <a:xfrm>
            <a:off x="1408938" y="4266945"/>
            <a:ext cx="219075" cy="197490"/>
          </a:xfrm>
          <a:prstGeom prst="rect">
            <a:avLst/>
          </a:prstGeom>
          <a:noFill/>
          <a:ln>
            <a:noFill/>
          </a:ln>
        </p:spPr>
        <p:txBody>
          <a:bodyPr spcFirstLastPara="1" wrap="square" lIns="0" tIns="12700" rIns="0" bIns="0" anchor="t" anchorCtr="0">
            <a:spAutoFit/>
          </a:bodyPr>
          <a:lstStyle/>
          <a:p>
            <a:pPr marL="12700" marR="5080" lvl="0" indent="4572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Río Negro</a:t>
            </a:r>
            <a:endParaRPr sz="600" dirty="0">
              <a:solidFill>
                <a:schemeClr val="dk1"/>
              </a:solidFill>
              <a:latin typeface="Calibri"/>
              <a:ea typeface="Calibri"/>
              <a:cs typeface="Calibri"/>
              <a:sym typeface="Calibri"/>
            </a:endParaRPr>
          </a:p>
        </p:txBody>
      </p:sp>
      <p:sp>
        <p:nvSpPr>
          <p:cNvPr id="115" name="Google Shape;115;p3"/>
          <p:cNvSpPr txBox="1"/>
          <p:nvPr/>
        </p:nvSpPr>
        <p:spPr>
          <a:xfrm>
            <a:off x="1115669" y="4031107"/>
            <a:ext cx="275590" cy="197490"/>
          </a:xfrm>
          <a:prstGeom prst="rect">
            <a:avLst/>
          </a:prstGeom>
          <a:noFill/>
          <a:ln>
            <a:noFill/>
          </a:ln>
        </p:spPr>
        <p:txBody>
          <a:bodyPr spcFirstLastPara="1" wrap="square" lIns="0" tIns="12700" rIns="0" bIns="0" anchor="t" anchorCtr="0">
            <a:spAutoFit/>
          </a:bodyPr>
          <a:lstStyle/>
          <a:p>
            <a:pPr marL="116204" marR="5080" lvl="0" indent="-104138" algn="l" rtl="0">
              <a:lnSpc>
                <a:spcPct val="100000"/>
              </a:lnSpc>
              <a:spcBef>
                <a:spcPts val="0"/>
              </a:spcBef>
              <a:spcAft>
                <a:spcPts val="0"/>
              </a:spcAft>
              <a:buNone/>
            </a:pPr>
            <a:r>
              <a:rPr lang="en-US" sz="600" b="1" dirty="0" err="1" smtClean="0">
                <a:solidFill>
                  <a:srgbClr val="FFFFFF"/>
                </a:solidFill>
                <a:latin typeface="Calibri"/>
                <a:ea typeface="Calibri"/>
                <a:cs typeface="Calibri"/>
                <a:sym typeface="Calibri"/>
              </a:rPr>
              <a:t>Neuqué</a:t>
            </a:r>
            <a:r>
              <a:rPr lang="en-US" sz="600" b="1" dirty="0" smtClean="0">
                <a:solidFill>
                  <a:srgbClr val="FFFFFF"/>
                </a:solidFill>
                <a:latin typeface="Calibri"/>
                <a:ea typeface="Calibri"/>
                <a:cs typeface="Calibri"/>
                <a:sym typeface="Calibri"/>
              </a:rPr>
              <a:t> n</a:t>
            </a:r>
            <a:endParaRPr sz="600" dirty="0">
              <a:solidFill>
                <a:schemeClr val="dk1"/>
              </a:solidFill>
              <a:latin typeface="Calibri"/>
              <a:ea typeface="Calibri"/>
              <a:cs typeface="Calibri"/>
              <a:sym typeface="Calibri"/>
            </a:endParaRPr>
          </a:p>
        </p:txBody>
      </p:sp>
      <p:sp>
        <p:nvSpPr>
          <p:cNvPr id="116" name="Google Shape;116;p3"/>
          <p:cNvSpPr txBox="1"/>
          <p:nvPr/>
        </p:nvSpPr>
        <p:spPr>
          <a:xfrm>
            <a:off x="1587246" y="3861054"/>
            <a:ext cx="245745" cy="197490"/>
          </a:xfrm>
          <a:prstGeom prst="rect">
            <a:avLst/>
          </a:prstGeom>
          <a:noFill/>
          <a:ln>
            <a:noFill/>
          </a:ln>
        </p:spPr>
        <p:txBody>
          <a:bodyPr spcFirstLastPara="1" wrap="square" lIns="0" tIns="12700" rIns="0" bIns="0" anchor="t" anchorCtr="0">
            <a:spAutoFit/>
          </a:bodyPr>
          <a:lstStyle/>
          <a:p>
            <a:pPr marL="12700" marR="5080" lvl="0" indent="7620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Pampa</a:t>
            </a:r>
            <a:endParaRPr sz="600" dirty="0">
              <a:solidFill>
                <a:schemeClr val="dk1"/>
              </a:solidFill>
              <a:latin typeface="Calibri"/>
              <a:ea typeface="Calibri"/>
              <a:cs typeface="Calibri"/>
              <a:sym typeface="Calibri"/>
            </a:endParaRPr>
          </a:p>
        </p:txBody>
      </p:sp>
      <p:sp>
        <p:nvSpPr>
          <p:cNvPr id="117" name="Google Shape;117;p3"/>
          <p:cNvSpPr txBox="1"/>
          <p:nvPr/>
        </p:nvSpPr>
        <p:spPr>
          <a:xfrm>
            <a:off x="2150745" y="3849370"/>
            <a:ext cx="260350" cy="197490"/>
          </a:xfrm>
          <a:prstGeom prst="rect">
            <a:avLst/>
          </a:prstGeom>
          <a:noFill/>
          <a:ln>
            <a:noFill/>
          </a:ln>
        </p:spPr>
        <p:txBody>
          <a:bodyPr spcFirstLastPara="1" wrap="square" lIns="0" tIns="12700" rIns="0" bIns="0" anchor="t" anchorCtr="0">
            <a:spAutoFit/>
          </a:bodyPr>
          <a:lstStyle/>
          <a:p>
            <a:pPr marL="48895" marR="5080" lvl="0" indent="-3683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Buenos Aires</a:t>
            </a:r>
            <a:endParaRPr sz="600" dirty="0">
              <a:solidFill>
                <a:schemeClr val="dk1"/>
              </a:solidFill>
              <a:latin typeface="Calibri"/>
              <a:ea typeface="Calibri"/>
              <a:cs typeface="Calibri"/>
              <a:sym typeface="Calibri"/>
            </a:endParaRPr>
          </a:p>
        </p:txBody>
      </p:sp>
      <p:sp>
        <p:nvSpPr>
          <p:cNvPr id="118" name="Google Shape;118;p3"/>
          <p:cNvSpPr txBox="1"/>
          <p:nvPr/>
        </p:nvSpPr>
        <p:spPr>
          <a:xfrm>
            <a:off x="2054732" y="3533394"/>
            <a:ext cx="438784" cy="197490"/>
          </a:xfrm>
          <a:prstGeom prst="rect">
            <a:avLst/>
          </a:prstGeom>
          <a:noFill/>
          <a:ln>
            <a:noFill/>
          </a:ln>
        </p:spPr>
        <p:txBody>
          <a:bodyPr spcFirstLastPara="1" wrap="square" lIns="0" tIns="12700" rIns="0" bIns="0" anchor="t" anchorCtr="0">
            <a:spAutoFit/>
          </a:bodyPr>
          <a:lstStyle/>
          <a:p>
            <a:pPr marL="12700" marR="5080" lvl="0" indent="46989" algn="l" rtl="0">
              <a:lnSpc>
                <a:spcPct val="100000"/>
              </a:lnSpc>
              <a:spcBef>
                <a:spcPts val="0"/>
              </a:spcBef>
              <a:spcAft>
                <a:spcPts val="0"/>
              </a:spcAft>
              <a:buNone/>
            </a:pPr>
            <a:r>
              <a:rPr lang="en-US" sz="600" b="1" dirty="0">
                <a:solidFill>
                  <a:srgbClr val="FFFFFF"/>
                </a:solidFill>
                <a:latin typeface="Calibri"/>
                <a:ea typeface="Calibri"/>
                <a:cs typeface="Calibri"/>
                <a:sym typeface="Calibri"/>
              </a:rPr>
              <a:t>Ciudad </a:t>
            </a:r>
            <a:r>
              <a:rPr lang="en-US" sz="600" b="1" dirty="0" smtClean="0">
                <a:solidFill>
                  <a:srgbClr val="FFFFFF"/>
                </a:solidFill>
                <a:latin typeface="Calibri"/>
                <a:ea typeface="Calibri"/>
                <a:cs typeface="Calibri"/>
                <a:sym typeface="Calibri"/>
              </a:rPr>
              <a:t>de Buenos </a:t>
            </a:r>
            <a:r>
              <a:rPr lang="en-US" sz="600" b="1" dirty="0">
                <a:solidFill>
                  <a:srgbClr val="FFFFFF"/>
                </a:solidFill>
                <a:latin typeface="Calibri"/>
                <a:ea typeface="Calibri"/>
                <a:cs typeface="Calibri"/>
                <a:sym typeface="Calibri"/>
              </a:rPr>
              <a:t>Aires</a:t>
            </a:r>
            <a:endParaRPr sz="600" dirty="0">
              <a:solidFill>
                <a:schemeClr val="dk1"/>
              </a:solidFill>
              <a:latin typeface="Calibri"/>
              <a:ea typeface="Calibri"/>
              <a:cs typeface="Calibri"/>
              <a:sym typeface="Calibri"/>
            </a:endParaRPr>
          </a:p>
        </p:txBody>
      </p:sp>
      <p:sp>
        <p:nvSpPr>
          <p:cNvPr id="119" name="Google Shape;119;p3"/>
          <p:cNvSpPr txBox="1"/>
          <p:nvPr/>
        </p:nvSpPr>
        <p:spPr>
          <a:xfrm>
            <a:off x="2372360" y="3093465"/>
            <a:ext cx="194945" cy="197490"/>
          </a:xfrm>
          <a:prstGeom prst="rect">
            <a:avLst/>
          </a:prstGeom>
          <a:noFill/>
          <a:ln>
            <a:noFill/>
          </a:ln>
        </p:spPr>
        <p:txBody>
          <a:bodyPr spcFirstLastPara="1" wrap="square" lIns="0" tIns="12700" rIns="0" bIns="0" anchor="t" anchorCtr="0">
            <a:spAutoFit/>
          </a:bodyPr>
          <a:lstStyle/>
          <a:p>
            <a:pPr marL="30480" marR="5080" lvl="0" indent="-18415"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Entre Ríos</a:t>
            </a:r>
            <a:endParaRPr sz="600" dirty="0">
              <a:solidFill>
                <a:schemeClr val="dk1"/>
              </a:solidFill>
              <a:latin typeface="Calibri"/>
              <a:ea typeface="Calibri"/>
              <a:cs typeface="Calibri"/>
              <a:sym typeface="Calibri"/>
            </a:endParaRPr>
          </a:p>
        </p:txBody>
      </p:sp>
      <p:sp>
        <p:nvSpPr>
          <p:cNvPr id="120" name="Google Shape;120;p3"/>
          <p:cNvSpPr txBox="1"/>
          <p:nvPr/>
        </p:nvSpPr>
        <p:spPr>
          <a:xfrm>
            <a:off x="2156205" y="283019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65405"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Fe</a:t>
            </a:r>
            <a:endParaRPr sz="600">
              <a:solidFill>
                <a:schemeClr val="dk1"/>
              </a:solidFill>
              <a:latin typeface="Calibri"/>
              <a:ea typeface="Calibri"/>
              <a:cs typeface="Calibri"/>
              <a:sym typeface="Calibri"/>
            </a:endParaRPr>
          </a:p>
        </p:txBody>
      </p:sp>
      <p:sp>
        <p:nvSpPr>
          <p:cNvPr id="121" name="Google Shape;121;p3"/>
          <p:cNvSpPr txBox="1"/>
          <p:nvPr/>
        </p:nvSpPr>
        <p:spPr>
          <a:xfrm>
            <a:off x="1742058" y="3089528"/>
            <a:ext cx="29464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Córdoba</a:t>
            </a:r>
            <a:endParaRPr sz="600">
              <a:solidFill>
                <a:schemeClr val="dk1"/>
              </a:solidFill>
              <a:latin typeface="Calibri"/>
              <a:ea typeface="Calibri"/>
              <a:cs typeface="Calibri"/>
              <a:sym typeface="Calibri"/>
            </a:endParaRPr>
          </a:p>
        </p:txBody>
      </p:sp>
      <p:sp>
        <p:nvSpPr>
          <p:cNvPr id="122" name="Google Shape;122;p3"/>
          <p:cNvSpPr txBox="1"/>
          <p:nvPr/>
        </p:nvSpPr>
        <p:spPr>
          <a:xfrm>
            <a:off x="1565275" y="3299840"/>
            <a:ext cx="147320" cy="197490"/>
          </a:xfrm>
          <a:prstGeom prst="rect">
            <a:avLst/>
          </a:prstGeom>
          <a:noFill/>
          <a:ln>
            <a:noFill/>
          </a:ln>
        </p:spPr>
        <p:txBody>
          <a:bodyPr spcFirstLastPara="1" wrap="square" lIns="0" tIns="12700" rIns="0" bIns="0" anchor="t" anchorCtr="0">
            <a:spAutoFit/>
          </a:bodyPr>
          <a:lstStyle/>
          <a:p>
            <a:pPr marL="12700" marR="5080" lvl="0" indent="25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Luis</a:t>
            </a:r>
            <a:endParaRPr sz="600" dirty="0">
              <a:solidFill>
                <a:schemeClr val="dk1"/>
              </a:solidFill>
              <a:latin typeface="Calibri"/>
              <a:ea typeface="Calibri"/>
              <a:cs typeface="Calibri"/>
              <a:sym typeface="Calibri"/>
            </a:endParaRPr>
          </a:p>
        </p:txBody>
      </p:sp>
      <p:sp>
        <p:nvSpPr>
          <p:cNvPr id="123" name="Google Shape;123;p3"/>
          <p:cNvSpPr txBox="1"/>
          <p:nvPr/>
        </p:nvSpPr>
        <p:spPr>
          <a:xfrm>
            <a:off x="1181201" y="3519627"/>
            <a:ext cx="322580" cy="1174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Mendoza</a:t>
            </a:r>
            <a:endParaRPr sz="600">
              <a:solidFill>
                <a:schemeClr val="dk1"/>
              </a:solidFill>
              <a:latin typeface="Calibri"/>
              <a:ea typeface="Calibri"/>
              <a:cs typeface="Calibri"/>
              <a:sym typeface="Calibri"/>
            </a:endParaRPr>
          </a:p>
        </p:txBody>
      </p:sp>
      <p:sp>
        <p:nvSpPr>
          <p:cNvPr id="124" name="Google Shape;124;p3"/>
          <p:cNvSpPr txBox="1"/>
          <p:nvPr/>
        </p:nvSpPr>
        <p:spPr>
          <a:xfrm>
            <a:off x="1197051" y="2972561"/>
            <a:ext cx="171450" cy="197490"/>
          </a:xfrm>
          <a:prstGeom prst="rect">
            <a:avLst/>
          </a:prstGeom>
          <a:noFill/>
          <a:ln>
            <a:noFill/>
          </a:ln>
        </p:spPr>
        <p:txBody>
          <a:bodyPr spcFirstLastPara="1" wrap="square" lIns="0" tIns="12700" rIns="0" bIns="0" anchor="t" anchorCtr="0">
            <a:spAutoFit/>
          </a:bodyPr>
          <a:lstStyle/>
          <a:p>
            <a:pPr marL="12700" marR="5080" lvl="0" indent="152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Juan</a:t>
            </a:r>
            <a:endParaRPr sz="600" dirty="0">
              <a:solidFill>
                <a:schemeClr val="dk1"/>
              </a:solidFill>
              <a:latin typeface="Calibri"/>
              <a:ea typeface="Calibri"/>
              <a:cs typeface="Calibri"/>
              <a:sym typeface="Calibri"/>
            </a:endParaRPr>
          </a:p>
        </p:txBody>
      </p:sp>
      <p:sp>
        <p:nvSpPr>
          <p:cNvPr id="125" name="Google Shape;125;p3"/>
          <p:cNvSpPr txBox="1"/>
          <p:nvPr/>
        </p:nvSpPr>
        <p:spPr>
          <a:xfrm>
            <a:off x="1371727" y="2710941"/>
            <a:ext cx="185420" cy="197490"/>
          </a:xfrm>
          <a:prstGeom prst="rect">
            <a:avLst/>
          </a:prstGeom>
          <a:noFill/>
          <a:ln>
            <a:noFill/>
          </a:ln>
        </p:spPr>
        <p:txBody>
          <a:bodyPr spcFirstLastPara="1" wrap="square" lIns="0" tIns="12700" rIns="0" bIns="0" anchor="t" anchorCtr="0">
            <a:spAutoFit/>
          </a:bodyPr>
          <a:lstStyle/>
          <a:p>
            <a:pPr marL="12700" marR="5080" lvl="0" indent="4572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Rioja</a:t>
            </a:r>
            <a:endParaRPr sz="600" dirty="0">
              <a:solidFill>
                <a:schemeClr val="dk1"/>
              </a:solidFill>
              <a:latin typeface="Calibri"/>
              <a:ea typeface="Calibri"/>
              <a:cs typeface="Calibri"/>
              <a:sym typeface="Calibri"/>
            </a:endParaRPr>
          </a:p>
        </p:txBody>
      </p:sp>
      <p:sp>
        <p:nvSpPr>
          <p:cNvPr id="126" name="Google Shape;126;p3"/>
          <p:cNvSpPr txBox="1"/>
          <p:nvPr/>
        </p:nvSpPr>
        <p:spPr>
          <a:xfrm>
            <a:off x="1250696" y="2497073"/>
            <a:ext cx="3644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Catamarca</a:t>
            </a:r>
            <a:endParaRPr sz="600">
              <a:solidFill>
                <a:schemeClr val="dk1"/>
              </a:solidFill>
              <a:latin typeface="Calibri"/>
              <a:ea typeface="Calibri"/>
              <a:cs typeface="Calibri"/>
              <a:sym typeface="Calibri"/>
            </a:endParaRPr>
          </a:p>
        </p:txBody>
      </p:sp>
      <p:sp>
        <p:nvSpPr>
          <p:cNvPr id="127" name="Google Shape;127;p3"/>
          <p:cNvSpPr txBox="1"/>
          <p:nvPr/>
        </p:nvSpPr>
        <p:spPr>
          <a:xfrm>
            <a:off x="1679194" y="2358009"/>
            <a:ext cx="31940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Tucumán</a:t>
            </a:r>
            <a:endParaRPr sz="600">
              <a:solidFill>
                <a:schemeClr val="dk1"/>
              </a:solidFill>
              <a:latin typeface="Calibri"/>
              <a:ea typeface="Calibri"/>
              <a:cs typeface="Calibri"/>
              <a:sym typeface="Calibri"/>
            </a:endParaRPr>
          </a:p>
        </p:txBody>
      </p:sp>
      <p:sp>
        <p:nvSpPr>
          <p:cNvPr id="128" name="Google Shape;128;p3"/>
          <p:cNvSpPr txBox="1"/>
          <p:nvPr/>
        </p:nvSpPr>
        <p:spPr>
          <a:xfrm>
            <a:off x="1788414" y="2564714"/>
            <a:ext cx="340995" cy="208915"/>
          </a:xfrm>
          <a:prstGeom prst="rect">
            <a:avLst/>
          </a:prstGeom>
          <a:noFill/>
          <a:ln>
            <a:noFill/>
          </a:ln>
        </p:spPr>
        <p:txBody>
          <a:bodyPr spcFirstLastPara="1" wrap="square" lIns="0" tIns="12700" rIns="0" bIns="0" anchor="t" anchorCtr="0">
            <a:spAutoFit/>
          </a:bodyPr>
          <a:lstStyle/>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Santiago</a:t>
            </a:r>
            <a:endParaRPr sz="6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600" b="1">
                <a:solidFill>
                  <a:srgbClr val="FFFFFF"/>
                </a:solidFill>
                <a:latin typeface="Calibri"/>
                <a:ea typeface="Calibri"/>
                <a:cs typeface="Calibri"/>
                <a:sym typeface="Calibri"/>
              </a:rPr>
              <a:t>del Estero</a:t>
            </a:r>
            <a:endParaRPr sz="600">
              <a:solidFill>
                <a:schemeClr val="dk1"/>
              </a:solidFill>
              <a:latin typeface="Calibri"/>
              <a:ea typeface="Calibri"/>
              <a:cs typeface="Calibri"/>
              <a:sym typeface="Calibri"/>
            </a:endParaRPr>
          </a:p>
        </p:txBody>
      </p:sp>
      <p:sp>
        <p:nvSpPr>
          <p:cNvPr id="129" name="Google Shape;129;p3"/>
          <p:cNvSpPr txBox="1"/>
          <p:nvPr/>
        </p:nvSpPr>
        <p:spPr>
          <a:xfrm>
            <a:off x="1606677" y="2188209"/>
            <a:ext cx="18224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Salta</a:t>
            </a:r>
            <a:endParaRPr sz="600">
              <a:solidFill>
                <a:schemeClr val="dk1"/>
              </a:solidFill>
              <a:latin typeface="Calibri"/>
              <a:ea typeface="Calibri"/>
              <a:cs typeface="Calibri"/>
              <a:sym typeface="Calibri"/>
            </a:endParaRPr>
          </a:p>
        </p:txBody>
      </p:sp>
      <p:sp>
        <p:nvSpPr>
          <p:cNvPr id="130" name="Google Shape;130;p3"/>
          <p:cNvSpPr txBox="1"/>
          <p:nvPr/>
        </p:nvSpPr>
        <p:spPr>
          <a:xfrm>
            <a:off x="1480819" y="1835911"/>
            <a:ext cx="18923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Jujuy</a:t>
            </a:r>
            <a:endParaRPr sz="600">
              <a:solidFill>
                <a:schemeClr val="dk1"/>
              </a:solidFill>
              <a:latin typeface="Calibri"/>
              <a:ea typeface="Calibri"/>
              <a:cs typeface="Calibri"/>
              <a:sym typeface="Calibri"/>
            </a:endParaRPr>
          </a:p>
        </p:txBody>
      </p:sp>
      <p:sp>
        <p:nvSpPr>
          <p:cNvPr id="131" name="Google Shape;131;p3"/>
          <p:cNvSpPr txBox="1"/>
          <p:nvPr/>
        </p:nvSpPr>
        <p:spPr>
          <a:xfrm>
            <a:off x="2363470" y="2197353"/>
            <a:ext cx="3009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Formosa</a:t>
            </a:r>
            <a:endParaRPr sz="600">
              <a:solidFill>
                <a:schemeClr val="dk1"/>
              </a:solidFill>
              <a:latin typeface="Calibri"/>
              <a:ea typeface="Calibri"/>
              <a:cs typeface="Calibri"/>
              <a:sym typeface="Calibri"/>
            </a:endParaRPr>
          </a:p>
        </p:txBody>
      </p:sp>
      <p:sp>
        <p:nvSpPr>
          <p:cNvPr id="132" name="Google Shape;132;p3"/>
          <p:cNvSpPr txBox="1"/>
          <p:nvPr/>
        </p:nvSpPr>
        <p:spPr>
          <a:xfrm>
            <a:off x="2244979" y="2386710"/>
            <a:ext cx="21717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Chaco</a:t>
            </a:r>
            <a:endParaRPr sz="600">
              <a:solidFill>
                <a:schemeClr val="dk1"/>
              </a:solidFill>
              <a:latin typeface="Calibri"/>
              <a:ea typeface="Calibri"/>
              <a:cs typeface="Calibri"/>
              <a:sym typeface="Calibri"/>
            </a:endParaRPr>
          </a:p>
        </p:txBody>
      </p:sp>
      <p:sp>
        <p:nvSpPr>
          <p:cNvPr id="133" name="Google Shape;133;p3"/>
          <p:cNvSpPr txBox="1"/>
          <p:nvPr/>
        </p:nvSpPr>
        <p:spPr>
          <a:xfrm>
            <a:off x="2518664" y="2635122"/>
            <a:ext cx="35306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Corrientes</a:t>
            </a:r>
            <a:endParaRPr sz="600">
              <a:solidFill>
                <a:schemeClr val="dk1"/>
              </a:solidFill>
              <a:latin typeface="Calibri"/>
              <a:ea typeface="Calibri"/>
              <a:cs typeface="Calibri"/>
              <a:sym typeface="Calibri"/>
            </a:endParaRPr>
          </a:p>
        </p:txBody>
      </p:sp>
      <p:sp>
        <p:nvSpPr>
          <p:cNvPr id="135" name="Google Shape;135;p3"/>
          <p:cNvSpPr/>
          <p:nvPr/>
        </p:nvSpPr>
        <p:spPr>
          <a:xfrm>
            <a:off x="1517903" y="6455664"/>
            <a:ext cx="40005" cy="40005"/>
          </a:xfrm>
          <a:custGeom>
            <a:avLst/>
            <a:gdLst/>
            <a:ahLst/>
            <a:cxnLst/>
            <a:rect l="l" t="t" r="r" b="b"/>
            <a:pathLst>
              <a:path w="40005" h="40004" extrusionOk="0">
                <a:moveTo>
                  <a:pt x="19812" y="0"/>
                </a:moveTo>
                <a:lnTo>
                  <a:pt x="12108" y="1556"/>
                </a:lnTo>
                <a:lnTo>
                  <a:pt x="5810" y="5800"/>
                </a:lnTo>
                <a:lnTo>
                  <a:pt x="1559" y="12097"/>
                </a:lnTo>
                <a:lnTo>
                  <a:pt x="0" y="19812"/>
                </a:lnTo>
                <a:lnTo>
                  <a:pt x="1559" y="27526"/>
                </a:lnTo>
                <a:lnTo>
                  <a:pt x="5810" y="33823"/>
                </a:lnTo>
                <a:lnTo>
                  <a:pt x="12108" y="38067"/>
                </a:lnTo>
                <a:lnTo>
                  <a:pt x="19812" y="39624"/>
                </a:lnTo>
                <a:lnTo>
                  <a:pt x="27515" y="38067"/>
                </a:lnTo>
                <a:lnTo>
                  <a:pt x="33813" y="33823"/>
                </a:lnTo>
                <a:lnTo>
                  <a:pt x="38064" y="27526"/>
                </a:lnTo>
                <a:lnTo>
                  <a:pt x="39624" y="19812"/>
                </a:lnTo>
                <a:lnTo>
                  <a:pt x="38064" y="12097"/>
                </a:lnTo>
                <a:lnTo>
                  <a:pt x="33813" y="5800"/>
                </a:lnTo>
                <a:lnTo>
                  <a:pt x="27515" y="1556"/>
                </a:lnTo>
                <a:lnTo>
                  <a:pt x="1981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8" name="Gráfico 9"/>
          <p:cNvGraphicFramePr>
            <a:graphicFrameLocks/>
          </p:cNvGraphicFramePr>
          <p:nvPr>
            <p:extLst>
              <p:ext uri="{D42A27DB-BD31-4B8C-83A1-F6EECF244321}">
                <p14:modId xmlns:p14="http://schemas.microsoft.com/office/powerpoint/2010/main" val="2582434189"/>
              </p:ext>
            </p:extLst>
          </p:nvPr>
        </p:nvGraphicFramePr>
        <p:xfrm>
          <a:off x="334574" y="1544667"/>
          <a:ext cx="4401275" cy="2566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Gráfico 5"/>
          <p:cNvGraphicFramePr>
            <a:graphicFrameLocks/>
          </p:cNvGraphicFramePr>
          <p:nvPr>
            <p:extLst>
              <p:ext uri="{D42A27DB-BD31-4B8C-83A1-F6EECF244321}">
                <p14:modId xmlns:p14="http://schemas.microsoft.com/office/powerpoint/2010/main" val="3983693617"/>
              </p:ext>
            </p:extLst>
          </p:nvPr>
        </p:nvGraphicFramePr>
        <p:xfrm>
          <a:off x="384467" y="4156027"/>
          <a:ext cx="4322618" cy="2512443"/>
        </p:xfrm>
        <a:graphic>
          <a:graphicData uri="http://schemas.openxmlformats.org/drawingml/2006/chart">
            <c:chart xmlns:c="http://schemas.openxmlformats.org/drawingml/2006/chart" xmlns:r="http://schemas.openxmlformats.org/officeDocument/2006/relationships" r:id="rId4"/>
          </a:graphicData>
        </a:graphic>
      </p:graphicFrame>
      <p:sp>
        <p:nvSpPr>
          <p:cNvPr id="51" name="Google Shape;90;p2"/>
          <p:cNvSpPr txBox="1">
            <a:spLocks/>
          </p:cNvSpPr>
          <p:nvPr/>
        </p:nvSpPr>
        <p:spPr>
          <a:xfrm>
            <a:off x="5171095" y="1812561"/>
            <a:ext cx="6716107" cy="258389"/>
          </a:xfrm>
          <a:prstGeom prst="rect">
            <a:avLst/>
          </a:prstGeom>
          <a:noFill/>
          <a:ln>
            <a:noFill/>
          </a:ln>
        </p:spPr>
        <p:txBody>
          <a:bodyPr spcFirstLastPara="1" wrap="square" lIns="0" tIns="120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200" b="1" i="0" u="none" strike="noStrike" cap="none">
                <a:solidFill>
                  <a:srgbClr val="005876"/>
                </a:solidFill>
                <a:latin typeface="Calibri"/>
                <a:ea typeface="Calibri"/>
                <a:cs typeface="Calibri"/>
                <a:sym typeface="Calibri"/>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marL="12700"/>
            <a:r>
              <a:rPr lang="en-US" sz="1600" dirty="0" smtClean="0"/>
              <a:t>Economy activity is above the pre-pandemic levels and still on the rise</a:t>
            </a:r>
            <a:endParaRPr lang="en-US" sz="1600" dirty="0"/>
          </a:p>
        </p:txBody>
      </p:sp>
      <p:sp>
        <p:nvSpPr>
          <p:cNvPr id="52" name="Google Shape;92;p2">
            <a:extLst>
              <a:ext uri="{FF2B5EF4-FFF2-40B4-BE49-F238E27FC236}">
                <a16:creationId xmlns:a16="http://schemas.microsoft.com/office/drawing/2014/main" xmlns="" id="{9240D5B7-2280-024E-8B43-4206F461371B}"/>
              </a:ext>
            </a:extLst>
          </p:cNvPr>
          <p:cNvSpPr txBox="1"/>
          <p:nvPr/>
        </p:nvSpPr>
        <p:spPr>
          <a:xfrm>
            <a:off x="5171096" y="2116196"/>
            <a:ext cx="6591416" cy="2636619"/>
          </a:xfrm>
          <a:prstGeom prst="rect">
            <a:avLst/>
          </a:prstGeom>
          <a:noFill/>
          <a:ln>
            <a:noFill/>
          </a:ln>
        </p:spPr>
        <p:txBody>
          <a:bodyPr spcFirstLastPara="1" wrap="square" lIns="0" tIns="50800" rIns="0" bIns="0" anchor="t" anchorCtr="0">
            <a:spAutoFit/>
          </a:bodyPr>
          <a:lstStyle/>
          <a:p>
            <a:pPr marL="192405" lvl="0" indent="-180340" algn="just">
              <a:buClr>
                <a:srgbClr val="28A0C9"/>
              </a:buClr>
              <a:buSzPts val="1400"/>
              <a:buFont typeface="Arial"/>
              <a:buChar char="•"/>
            </a:pPr>
            <a:r>
              <a:rPr lang="en-US" b="1" dirty="0" smtClean="0">
                <a:solidFill>
                  <a:schemeClr val="dk1"/>
                </a:solidFill>
                <a:latin typeface="Calibri"/>
                <a:ea typeface="Calibri"/>
                <a:cs typeface="Calibri"/>
                <a:sym typeface="Calibri"/>
              </a:rPr>
              <a:t>GDP grew 10.3% in 2021, </a:t>
            </a:r>
            <a:r>
              <a:rPr lang="en-US" dirty="0">
                <a:solidFill>
                  <a:schemeClr val="dk1"/>
                </a:solidFill>
                <a:latin typeface="Calibri"/>
                <a:ea typeface="Calibri"/>
                <a:cs typeface="Calibri"/>
                <a:sym typeface="Calibri"/>
              </a:rPr>
              <a:t>consolidating the first rise after 3 consecutive years of decline</a:t>
            </a:r>
            <a:r>
              <a:rPr lang="en-US" dirty="0" smtClean="0">
                <a:solidFill>
                  <a:schemeClr val="dk1"/>
                </a:solidFill>
                <a:latin typeface="Calibri"/>
                <a:ea typeface="Calibri"/>
                <a:cs typeface="Calibri"/>
                <a:sym typeface="Calibri"/>
              </a:rPr>
              <a:t>.</a:t>
            </a:r>
          </a:p>
          <a:p>
            <a:pPr marL="192405" lvl="0" indent="-180340" algn="just">
              <a:buClr>
                <a:srgbClr val="28A0C9"/>
              </a:buClr>
              <a:buSzPts val="1400"/>
              <a:buFont typeface="Arial"/>
              <a:buChar char="•"/>
            </a:pPr>
            <a:r>
              <a:rPr lang="en-US" dirty="0" smtClean="0">
                <a:solidFill>
                  <a:schemeClr val="dk1"/>
                </a:solidFill>
                <a:latin typeface="Calibri"/>
                <a:ea typeface="Calibri"/>
                <a:cs typeface="Calibri"/>
                <a:sym typeface="Calibri"/>
              </a:rPr>
              <a:t>According to IMF estimates, growth is expected to continue, reaching </a:t>
            </a:r>
            <a:r>
              <a:rPr lang="en-US" b="1" dirty="0" smtClean="0">
                <a:solidFill>
                  <a:schemeClr val="dk1"/>
                </a:solidFill>
                <a:latin typeface="Calibri"/>
                <a:ea typeface="Calibri"/>
                <a:cs typeface="Calibri"/>
                <a:sym typeface="Calibri"/>
              </a:rPr>
              <a:t>4% in 2022</a:t>
            </a:r>
            <a:r>
              <a:rPr lang="en-US" dirty="0" smtClean="0">
                <a:solidFill>
                  <a:schemeClr val="dk1"/>
                </a:solidFill>
                <a:latin typeface="Calibri"/>
                <a:ea typeface="Calibri"/>
                <a:cs typeface="Calibri"/>
                <a:sym typeface="Calibri"/>
              </a:rPr>
              <a:t> and </a:t>
            </a:r>
            <a:r>
              <a:rPr lang="en-US" b="1" dirty="0" smtClean="0">
                <a:solidFill>
                  <a:schemeClr val="dk1"/>
                </a:solidFill>
                <a:latin typeface="Calibri"/>
                <a:ea typeface="Calibri"/>
                <a:cs typeface="Calibri"/>
                <a:sym typeface="Calibri"/>
              </a:rPr>
              <a:t>3% in 2023</a:t>
            </a:r>
            <a:r>
              <a:rPr lang="en-US" dirty="0" smtClean="0">
                <a:solidFill>
                  <a:schemeClr val="dk1"/>
                </a:solidFill>
                <a:latin typeface="Calibri"/>
                <a:ea typeface="Calibri"/>
                <a:cs typeface="Calibri"/>
                <a:sym typeface="Calibri"/>
              </a:rPr>
              <a:t>.</a:t>
            </a:r>
            <a:endParaRPr lang="en-US" dirty="0">
              <a:solidFill>
                <a:schemeClr val="dk1"/>
              </a:solidFill>
              <a:latin typeface="Calibri"/>
              <a:ea typeface="Calibri"/>
              <a:cs typeface="Calibri"/>
              <a:sym typeface="Calibri"/>
            </a:endParaRPr>
          </a:p>
          <a:p>
            <a:pPr marL="192405" lvl="0" indent="-180340" algn="just">
              <a:buClr>
                <a:srgbClr val="28A0C9"/>
              </a:buClr>
              <a:buSzPts val="1400"/>
              <a:buFont typeface="Arial"/>
              <a:buChar char="•"/>
            </a:pPr>
            <a:r>
              <a:rPr lang="en-US" b="1" dirty="0" smtClean="0">
                <a:solidFill>
                  <a:schemeClr val="dk1"/>
                </a:solidFill>
                <a:latin typeface="Calibri"/>
                <a:ea typeface="Calibri"/>
                <a:cs typeface="Calibri"/>
                <a:sym typeface="Calibri"/>
              </a:rPr>
              <a:t>Investments </a:t>
            </a:r>
            <a:r>
              <a:rPr lang="en-US" b="1" dirty="0">
                <a:solidFill>
                  <a:schemeClr val="dk1"/>
                </a:solidFill>
                <a:latin typeface="Calibri"/>
                <a:ea typeface="Calibri"/>
                <a:cs typeface="Calibri"/>
                <a:sym typeface="Calibri"/>
              </a:rPr>
              <a:t>were the main driver of </a:t>
            </a:r>
            <a:r>
              <a:rPr lang="en-US" b="1" dirty="0" smtClean="0">
                <a:solidFill>
                  <a:schemeClr val="dk1"/>
                </a:solidFill>
                <a:latin typeface="Calibri"/>
                <a:ea typeface="Calibri"/>
                <a:cs typeface="Calibri"/>
                <a:sym typeface="Calibri"/>
              </a:rPr>
              <a:t>growth</a:t>
            </a:r>
            <a:r>
              <a:rPr lang="en-US" dirty="0" smtClean="0">
                <a:solidFill>
                  <a:schemeClr val="dk1"/>
                </a:solidFill>
                <a:latin typeface="Calibri"/>
                <a:ea typeface="Calibri"/>
                <a:cs typeface="Calibri"/>
                <a:sym typeface="Calibri"/>
              </a:rPr>
              <a:t>: they grew </a:t>
            </a:r>
            <a:r>
              <a:rPr lang="en-US" dirty="0">
                <a:solidFill>
                  <a:schemeClr val="dk1"/>
                </a:solidFill>
                <a:latin typeface="Calibri"/>
                <a:ea typeface="Calibri"/>
                <a:cs typeface="Calibri"/>
                <a:sym typeface="Calibri"/>
              </a:rPr>
              <a:t>21</a:t>
            </a:r>
            <a:r>
              <a:rPr lang="en-US" dirty="0" smtClean="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 y/y</a:t>
            </a:r>
            <a:r>
              <a:rPr lang="en-US" dirty="0" smtClean="0">
                <a:solidFill>
                  <a:schemeClr val="dk1"/>
                </a:solidFill>
                <a:latin typeface="Calibri"/>
                <a:ea typeface="Calibri"/>
                <a:cs typeface="Calibri"/>
                <a:sym typeface="Calibri"/>
              </a:rPr>
              <a:t> during the third quarter of 2021, and 13% in </a:t>
            </a:r>
            <a:r>
              <a:rPr lang="en-US" dirty="0">
                <a:solidFill>
                  <a:schemeClr val="dk1"/>
                </a:solidFill>
                <a:latin typeface="Calibri"/>
                <a:ea typeface="Calibri"/>
                <a:cs typeface="Calibri"/>
                <a:sym typeface="Calibri"/>
              </a:rPr>
              <a:t>the fourth quarter. </a:t>
            </a:r>
          </a:p>
          <a:p>
            <a:pPr marL="192405" lvl="0" indent="-180340" algn="just">
              <a:buClr>
                <a:srgbClr val="28A0C9"/>
              </a:buClr>
              <a:buSzPts val="1400"/>
              <a:buFont typeface="Arial"/>
              <a:buChar char="•"/>
            </a:pPr>
            <a:r>
              <a:rPr lang="en-US" b="1" dirty="0" smtClean="0">
                <a:solidFill>
                  <a:schemeClr val="dk1"/>
                </a:solidFill>
                <a:latin typeface="Calibri"/>
                <a:ea typeface="Calibri"/>
                <a:cs typeface="Calibri"/>
                <a:sym typeface="Calibri"/>
              </a:rPr>
              <a:t>At </a:t>
            </a:r>
            <a:r>
              <a:rPr lang="en-US" b="1" dirty="0">
                <a:solidFill>
                  <a:schemeClr val="dk1"/>
                </a:solidFill>
                <a:latin typeface="Calibri"/>
                <a:ea typeface="Calibri"/>
                <a:cs typeface="Calibri"/>
                <a:sym typeface="Calibri"/>
              </a:rPr>
              <a:t>the regional level, Argentina is positioned as one of the three economies that have recovered </a:t>
            </a:r>
            <a:r>
              <a:rPr lang="en-US" b="1" dirty="0" smtClean="0">
                <a:solidFill>
                  <a:schemeClr val="dk1"/>
                </a:solidFill>
                <a:latin typeface="Calibri"/>
                <a:ea typeface="Calibri"/>
                <a:cs typeface="Calibri"/>
                <a:sym typeface="Calibri"/>
              </a:rPr>
              <a:t>fastest </a:t>
            </a:r>
            <a:r>
              <a:rPr lang="en-US" b="1" dirty="0">
                <a:solidFill>
                  <a:schemeClr val="dk1"/>
                </a:solidFill>
                <a:latin typeface="Calibri"/>
                <a:ea typeface="Calibri"/>
                <a:cs typeface="Calibri"/>
                <a:sym typeface="Calibri"/>
              </a:rPr>
              <a:t>from the impact of the pandemic</a:t>
            </a:r>
            <a:r>
              <a:rPr lang="en-US" dirty="0">
                <a:solidFill>
                  <a:schemeClr val="dk1"/>
                </a:solidFill>
                <a:latin typeface="Calibri"/>
                <a:ea typeface="Calibri"/>
                <a:cs typeface="Calibri"/>
                <a:sym typeface="Calibri"/>
              </a:rPr>
              <a:t>, at a rate similar to that of Chile and Colombia. This economic rebound exceeded official, private and international projections</a:t>
            </a:r>
            <a:r>
              <a:rPr lang="en-US" dirty="0" smtClean="0">
                <a:solidFill>
                  <a:schemeClr val="dk1"/>
                </a:solidFill>
                <a:latin typeface="Calibri"/>
                <a:ea typeface="Calibri"/>
                <a:cs typeface="Calibri"/>
                <a:sym typeface="Calibri"/>
              </a:rPr>
              <a:t>.</a:t>
            </a:r>
          </a:p>
          <a:p>
            <a:pPr marL="192405" lvl="0" indent="-180340" algn="just">
              <a:buClr>
                <a:srgbClr val="28A0C9"/>
              </a:buClr>
              <a:buSzPts val="1400"/>
              <a:buFont typeface="Arial"/>
              <a:buChar char="•"/>
            </a:pPr>
            <a:r>
              <a:rPr lang="en-US" b="1" dirty="0" smtClean="0">
                <a:solidFill>
                  <a:schemeClr val="dk1"/>
                </a:solidFill>
                <a:latin typeface="Calibri"/>
                <a:ea typeface="Calibri"/>
                <a:cs typeface="Calibri"/>
                <a:sym typeface="Calibri"/>
              </a:rPr>
              <a:t>Unemployment </a:t>
            </a:r>
            <a:r>
              <a:rPr lang="en-US" b="1" dirty="0">
                <a:solidFill>
                  <a:schemeClr val="dk1"/>
                </a:solidFill>
                <a:latin typeface="Calibri"/>
                <a:ea typeface="Calibri"/>
                <a:cs typeface="Calibri"/>
                <a:sym typeface="Calibri"/>
              </a:rPr>
              <a:t>rate was 7% </a:t>
            </a:r>
            <a:r>
              <a:rPr lang="en-US" dirty="0" smtClean="0">
                <a:solidFill>
                  <a:schemeClr val="dk1"/>
                </a:solidFill>
                <a:latin typeface="Calibri"/>
                <a:ea typeface="Calibri"/>
                <a:cs typeface="Calibri"/>
                <a:sym typeface="Calibri"/>
              </a:rPr>
              <a:t>in the last quarter of 2021, </a:t>
            </a:r>
            <a:r>
              <a:rPr lang="en-US" b="1" dirty="0">
                <a:solidFill>
                  <a:schemeClr val="dk1"/>
                </a:solidFill>
                <a:latin typeface="Calibri"/>
                <a:ea typeface="Calibri"/>
                <a:cs typeface="Calibri"/>
                <a:sym typeface="Calibri"/>
              </a:rPr>
              <a:t>the lowest </a:t>
            </a:r>
            <a:r>
              <a:rPr lang="en-US" b="1" dirty="0" smtClean="0">
                <a:solidFill>
                  <a:schemeClr val="dk1"/>
                </a:solidFill>
                <a:latin typeface="Calibri"/>
                <a:ea typeface="Calibri"/>
                <a:cs typeface="Calibri"/>
                <a:sym typeface="Calibri"/>
              </a:rPr>
              <a:t>level registered in the whole series</a:t>
            </a:r>
            <a:r>
              <a:rPr lang="en-US"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54" name="Google Shape;90;p2"/>
          <p:cNvSpPr txBox="1">
            <a:spLocks/>
          </p:cNvSpPr>
          <p:nvPr/>
        </p:nvSpPr>
        <p:spPr>
          <a:xfrm>
            <a:off x="5171094" y="5065015"/>
            <a:ext cx="6716107" cy="258389"/>
          </a:xfrm>
          <a:prstGeom prst="rect">
            <a:avLst/>
          </a:prstGeom>
          <a:noFill/>
          <a:ln>
            <a:noFill/>
          </a:ln>
        </p:spPr>
        <p:txBody>
          <a:bodyPr spcFirstLastPara="1" wrap="square" lIns="0" tIns="1205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200" b="1" i="0" u="none" strike="noStrike" cap="none">
                <a:solidFill>
                  <a:srgbClr val="005876"/>
                </a:solidFill>
                <a:latin typeface="Calibri"/>
                <a:ea typeface="Calibri"/>
                <a:cs typeface="Calibri"/>
                <a:sym typeface="Calibri"/>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marL="12700"/>
            <a:r>
              <a:rPr lang="en-US" sz="1600" dirty="0" smtClean="0"/>
              <a:t>Foreign trade continues to grow during 2022</a:t>
            </a:r>
            <a:endParaRPr lang="en-US" sz="1600" dirty="0"/>
          </a:p>
        </p:txBody>
      </p:sp>
      <p:sp>
        <p:nvSpPr>
          <p:cNvPr id="55" name="Google Shape;92;p2">
            <a:extLst>
              <a:ext uri="{FF2B5EF4-FFF2-40B4-BE49-F238E27FC236}">
                <a16:creationId xmlns:a16="http://schemas.microsoft.com/office/drawing/2014/main" xmlns="" id="{9240D5B7-2280-024E-8B43-4206F461371B}"/>
              </a:ext>
            </a:extLst>
          </p:cNvPr>
          <p:cNvSpPr txBox="1"/>
          <p:nvPr/>
        </p:nvSpPr>
        <p:spPr>
          <a:xfrm>
            <a:off x="5171096" y="5381901"/>
            <a:ext cx="6591416" cy="697627"/>
          </a:xfrm>
          <a:prstGeom prst="rect">
            <a:avLst/>
          </a:prstGeom>
          <a:noFill/>
          <a:ln>
            <a:noFill/>
          </a:ln>
        </p:spPr>
        <p:txBody>
          <a:bodyPr spcFirstLastPara="1" wrap="square" lIns="0" tIns="50800" rIns="0" bIns="0" anchor="t" anchorCtr="0">
            <a:spAutoFit/>
          </a:bodyPr>
          <a:lstStyle/>
          <a:p>
            <a:pPr marL="192405" lvl="0" indent="-180340" algn="just">
              <a:buClr>
                <a:srgbClr val="28A0C9"/>
              </a:buClr>
              <a:buSzPts val="1400"/>
              <a:buFont typeface="Arial"/>
              <a:buChar char="•"/>
            </a:pPr>
            <a:r>
              <a:rPr lang="en-US" dirty="0" smtClean="0">
                <a:solidFill>
                  <a:schemeClr val="dk1"/>
                </a:solidFill>
                <a:latin typeface="Calibri"/>
                <a:ea typeface="Calibri"/>
                <a:cs typeface="Calibri"/>
                <a:sym typeface="Calibri"/>
              </a:rPr>
              <a:t>After the recovery of international trade during 2021, </a:t>
            </a:r>
            <a:r>
              <a:rPr lang="en-US" b="1" dirty="0" smtClean="0">
                <a:solidFill>
                  <a:schemeClr val="dk1"/>
                </a:solidFill>
                <a:latin typeface="Calibri"/>
                <a:ea typeface="Calibri"/>
                <a:cs typeface="Calibri"/>
                <a:sym typeface="Calibri"/>
              </a:rPr>
              <a:t>the current year continues to be positive for Argentine foreign trade</a:t>
            </a:r>
            <a:r>
              <a:rPr lang="en-US" dirty="0" smtClean="0">
                <a:solidFill>
                  <a:schemeClr val="dk1"/>
                </a:solidFill>
                <a:latin typeface="Calibri"/>
                <a:ea typeface="Calibri"/>
                <a:cs typeface="Calibri"/>
                <a:sym typeface="Calibri"/>
              </a:rPr>
              <a:t>: </a:t>
            </a:r>
            <a:r>
              <a:rPr lang="en-US" b="1" dirty="0" smtClean="0">
                <a:solidFill>
                  <a:schemeClr val="dk1"/>
                </a:solidFill>
                <a:latin typeface="Calibri"/>
                <a:ea typeface="Calibri"/>
                <a:cs typeface="Calibri"/>
                <a:sym typeface="Calibri"/>
              </a:rPr>
              <a:t>exports have increased 29% </a:t>
            </a:r>
            <a:r>
              <a:rPr lang="en-US" dirty="0" smtClean="0">
                <a:solidFill>
                  <a:schemeClr val="dk1"/>
                </a:solidFill>
                <a:latin typeface="Calibri"/>
                <a:ea typeface="Calibri"/>
                <a:cs typeface="Calibri"/>
                <a:sym typeface="Calibri"/>
              </a:rPr>
              <a:t>y/y during the first four months of 2022, while </a:t>
            </a:r>
            <a:r>
              <a:rPr lang="en-US" b="1" dirty="0" smtClean="0">
                <a:solidFill>
                  <a:schemeClr val="dk1"/>
                </a:solidFill>
                <a:latin typeface="Calibri"/>
                <a:ea typeface="Calibri"/>
                <a:cs typeface="Calibri"/>
                <a:sym typeface="Calibri"/>
              </a:rPr>
              <a:t>imports have risen 42%.</a:t>
            </a:r>
            <a:endParaRPr lang="en-US"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320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88" name="Google Shape;288;p9"/>
          <p:cNvSpPr txBox="1"/>
          <p:nvPr/>
        </p:nvSpPr>
        <p:spPr>
          <a:xfrm>
            <a:off x="0" y="1316489"/>
            <a:ext cx="3358588" cy="1499113"/>
          </a:xfrm>
          <a:prstGeom prst="rect">
            <a:avLst/>
          </a:prstGeom>
          <a:solidFill>
            <a:srgbClr val="28A0C9"/>
          </a:solidFill>
          <a:ln>
            <a:noFill/>
          </a:ln>
        </p:spPr>
        <p:txBody>
          <a:bodyPr spcFirstLastPara="1" wrap="square" lIns="0" tIns="21575" rIns="0" bIns="0" anchor="t" anchorCtr="0">
            <a:spAutoFit/>
          </a:bodyPr>
          <a:lstStyle>
            <a:defPPr marR="0" lvl="0" algn="l" rtl="0">
              <a:lnSpc>
                <a:spcPct val="100000"/>
              </a:lnSpc>
              <a:spcBef>
                <a:spcPts val="0"/>
              </a:spcBef>
              <a:spcAft>
                <a:spcPts val="0"/>
              </a:spcAft>
              <a:defRPr/>
            </a:defPPr>
            <a:lvl1pPr marL="90805">
              <a:buSzPts val="3700"/>
              <a:buNone/>
              <a:defRPr sz="2800" b="1">
                <a:solidFill>
                  <a:srgbClr val="FFFFFF"/>
                </a:solidFill>
                <a:latin typeface="Calibri"/>
                <a:ea typeface="Calibri"/>
                <a:cs typeface="Calibri"/>
              </a:defRPr>
            </a:lvl1pPr>
            <a:lvl2pPr>
              <a:buClr>
                <a:schemeClr val="dk1"/>
              </a:buClr>
              <a:buSzPts val="3700"/>
              <a:buNone/>
              <a:defRPr sz="3700">
                <a:solidFill>
                  <a:schemeClr val="dk1"/>
                </a:solidFill>
              </a:defRPr>
            </a:lvl2pPr>
            <a:lvl3pPr>
              <a:buClr>
                <a:schemeClr val="dk1"/>
              </a:buClr>
              <a:buSzPts val="3700"/>
              <a:buNone/>
              <a:defRPr sz="3700">
                <a:solidFill>
                  <a:schemeClr val="dk1"/>
                </a:solidFill>
              </a:defRPr>
            </a:lvl3pPr>
            <a:lvl4pPr>
              <a:buClr>
                <a:schemeClr val="dk1"/>
              </a:buClr>
              <a:buSzPts val="3700"/>
              <a:buNone/>
              <a:defRPr sz="3700">
                <a:solidFill>
                  <a:schemeClr val="dk1"/>
                </a:solidFill>
              </a:defRPr>
            </a:lvl4pPr>
            <a:lvl5pPr>
              <a:buClr>
                <a:schemeClr val="dk1"/>
              </a:buClr>
              <a:buSzPts val="3700"/>
              <a:buNone/>
              <a:defRPr sz="3700">
                <a:solidFill>
                  <a:schemeClr val="dk1"/>
                </a:solidFill>
              </a:defRPr>
            </a:lvl5pPr>
            <a:lvl6pPr>
              <a:buClr>
                <a:schemeClr val="dk1"/>
              </a:buClr>
              <a:buSzPts val="3700"/>
              <a:buNone/>
              <a:defRPr sz="3700">
                <a:solidFill>
                  <a:schemeClr val="dk1"/>
                </a:solidFill>
              </a:defRPr>
            </a:lvl6pPr>
            <a:lvl7pPr>
              <a:buClr>
                <a:schemeClr val="dk1"/>
              </a:buClr>
              <a:buSzPts val="3700"/>
              <a:buNone/>
              <a:defRPr sz="3700">
                <a:solidFill>
                  <a:schemeClr val="dk1"/>
                </a:solidFill>
              </a:defRPr>
            </a:lvl7pPr>
            <a:lvl8pPr>
              <a:buClr>
                <a:schemeClr val="dk1"/>
              </a:buClr>
              <a:buSzPts val="3700"/>
              <a:buNone/>
              <a:defRPr sz="3700">
                <a:solidFill>
                  <a:schemeClr val="dk1"/>
                </a:solidFill>
              </a:defRPr>
            </a:lvl8pPr>
            <a:lvl9pPr>
              <a:buClr>
                <a:schemeClr val="dk1"/>
              </a:buClr>
              <a:buSzPts val="3700"/>
              <a:buNone/>
              <a:defRPr sz="3700">
                <a:solidFill>
                  <a:schemeClr val="dk1"/>
                </a:solidFill>
              </a:defRPr>
            </a:lvl9pPr>
          </a:lstStyle>
          <a:p>
            <a:pPr algn="just"/>
            <a:r>
              <a:rPr lang="en-US" sz="3200" dirty="0" smtClean="0">
                <a:sym typeface="Calibri"/>
              </a:rPr>
              <a:t>Argentine-Turkey bilateral relationship</a:t>
            </a:r>
            <a:endParaRPr sz="3200" dirty="0">
              <a:sym typeface="Calibri"/>
            </a:endParaRPr>
          </a:p>
        </p:txBody>
      </p:sp>
      <p:sp>
        <p:nvSpPr>
          <p:cNvPr id="2" name="Rectángulo 1"/>
          <p:cNvSpPr/>
          <p:nvPr/>
        </p:nvSpPr>
        <p:spPr>
          <a:xfrm>
            <a:off x="4769224" y="2671482"/>
            <a:ext cx="466164" cy="93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 y="2829811"/>
            <a:ext cx="3358588" cy="223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318;p10"/>
          <p:cNvSpPr txBox="1"/>
          <p:nvPr/>
        </p:nvSpPr>
        <p:spPr>
          <a:xfrm>
            <a:off x="5518424" y="2382581"/>
            <a:ext cx="6754902" cy="812387"/>
          </a:xfrm>
          <a:prstGeom prst="rect">
            <a:avLst/>
          </a:prstGeom>
          <a:noFill/>
          <a:ln>
            <a:noFill/>
          </a:ln>
        </p:spPr>
        <p:txBody>
          <a:bodyPr spcFirstLastPara="1" wrap="square" lIns="0" tIns="12050" rIns="0" bIns="0" anchor="t" anchorCtr="0">
            <a:spAutoFit/>
          </a:bodyPr>
          <a:lstStyle/>
          <a:p>
            <a:pPr marR="0" lvl="0" indent="0" algn="l" rtl="0">
              <a:lnSpc>
                <a:spcPct val="100000"/>
              </a:lnSpc>
              <a:spcBef>
                <a:spcPts val="25"/>
              </a:spcBef>
              <a:spcAft>
                <a:spcPts val="0"/>
              </a:spcAft>
              <a:buNone/>
            </a:pPr>
            <a:endParaRPr lang="es-ES" sz="1200" dirty="0">
              <a:latin typeface="Calibri"/>
              <a:ea typeface="Calibri"/>
              <a:cs typeface="Calibri"/>
            </a:endParaRPr>
          </a:p>
          <a:p>
            <a:pPr marL="298450" lvl="0" indent="-285750" algn="just">
              <a:buClr>
                <a:srgbClr val="0070C0"/>
              </a:buClr>
              <a:buFont typeface="Arial" panose="020B0604020202020204" pitchFamily="34" charset="0"/>
              <a:buChar char="•"/>
            </a:pPr>
            <a:r>
              <a:rPr lang="en-US" b="1" dirty="0" smtClean="0">
                <a:solidFill>
                  <a:srgbClr val="404040"/>
                </a:solidFill>
                <a:latin typeface="Calibri"/>
                <a:ea typeface="Calibri"/>
                <a:cs typeface="Calibri"/>
                <a:sym typeface="Calibri"/>
              </a:rPr>
              <a:t>Exports </a:t>
            </a:r>
            <a:r>
              <a:rPr lang="en-US" b="1" dirty="0">
                <a:solidFill>
                  <a:srgbClr val="404040"/>
                </a:solidFill>
                <a:latin typeface="Calibri"/>
                <a:ea typeface="Calibri"/>
                <a:cs typeface="Calibri"/>
                <a:sym typeface="Calibri"/>
              </a:rPr>
              <a:t>from Turkey to Argentina (2021): US$ </a:t>
            </a:r>
            <a:r>
              <a:rPr lang="en-US" b="1" dirty="0" smtClean="0">
                <a:solidFill>
                  <a:srgbClr val="404040"/>
                </a:solidFill>
                <a:latin typeface="Calibri"/>
                <a:ea typeface="Calibri"/>
                <a:cs typeface="Calibri"/>
                <a:sym typeface="Calibri"/>
              </a:rPr>
              <a:t>313 million * </a:t>
            </a:r>
            <a:endParaRPr lang="en-US" b="1" dirty="0">
              <a:solidFill>
                <a:srgbClr val="404040"/>
              </a:solidFill>
              <a:latin typeface="Calibri"/>
              <a:ea typeface="Calibri"/>
              <a:cs typeface="Calibri"/>
              <a:sym typeface="Calibri"/>
            </a:endParaRPr>
          </a:p>
          <a:p>
            <a:pPr marL="298450" lvl="0" indent="-285750" algn="just">
              <a:buClr>
                <a:srgbClr val="0070C0"/>
              </a:buClr>
              <a:buFont typeface="Arial" panose="020B0604020202020204" pitchFamily="34" charset="0"/>
              <a:buChar char="•"/>
            </a:pPr>
            <a:r>
              <a:rPr lang="en-US" b="1" dirty="0" smtClean="0">
                <a:solidFill>
                  <a:srgbClr val="404040"/>
                </a:solidFill>
                <a:latin typeface="Calibri"/>
                <a:ea typeface="Calibri"/>
                <a:cs typeface="Calibri"/>
                <a:sym typeface="Calibri"/>
              </a:rPr>
              <a:t>Turkish </a:t>
            </a:r>
            <a:r>
              <a:rPr lang="en-US" b="1" dirty="0">
                <a:solidFill>
                  <a:srgbClr val="404040"/>
                </a:solidFill>
                <a:latin typeface="Calibri"/>
                <a:ea typeface="Calibri"/>
                <a:cs typeface="Calibri"/>
                <a:sym typeface="Calibri"/>
              </a:rPr>
              <a:t>imports from Argentina (2021</a:t>
            </a:r>
            <a:r>
              <a:rPr lang="en-US" b="1" dirty="0" smtClean="0">
                <a:solidFill>
                  <a:srgbClr val="404040"/>
                </a:solidFill>
                <a:latin typeface="Calibri"/>
                <a:ea typeface="Calibri"/>
                <a:cs typeface="Calibri"/>
                <a:sym typeface="Calibri"/>
              </a:rPr>
              <a:t>): </a:t>
            </a:r>
            <a:r>
              <a:rPr lang="en-US" b="1" dirty="0">
                <a:solidFill>
                  <a:srgbClr val="404040"/>
                </a:solidFill>
                <a:latin typeface="Calibri"/>
                <a:ea typeface="Calibri"/>
                <a:cs typeface="Calibri"/>
                <a:sym typeface="Calibri"/>
              </a:rPr>
              <a:t>US$ </a:t>
            </a:r>
            <a:r>
              <a:rPr lang="en-US" b="1" dirty="0" smtClean="0">
                <a:solidFill>
                  <a:srgbClr val="404040"/>
                </a:solidFill>
                <a:latin typeface="Calibri"/>
                <a:ea typeface="Calibri"/>
                <a:cs typeface="Calibri"/>
                <a:sym typeface="Calibri"/>
              </a:rPr>
              <a:t>557 million *</a:t>
            </a:r>
          </a:p>
          <a:p>
            <a:pPr marL="298450" lvl="0" indent="-285750" algn="just">
              <a:buClr>
                <a:srgbClr val="0070C0"/>
              </a:buClr>
              <a:buFont typeface="Wingdings" panose="05000000000000000000" pitchFamily="2" charset="2"/>
              <a:buChar char="ü"/>
            </a:pPr>
            <a:endParaRPr sz="1200" b="1" dirty="0">
              <a:solidFill>
                <a:schemeClr val="dk1"/>
              </a:solidFill>
              <a:latin typeface="Calibri"/>
              <a:ea typeface="Calibri"/>
              <a:cs typeface="Calibri"/>
              <a:sym typeface="Calibri"/>
            </a:endParaRPr>
          </a:p>
        </p:txBody>
      </p:sp>
      <p:sp>
        <p:nvSpPr>
          <p:cNvPr id="3" name="2 Rectángulo"/>
          <p:cNvSpPr/>
          <p:nvPr/>
        </p:nvSpPr>
        <p:spPr>
          <a:xfrm>
            <a:off x="4928147" y="3638391"/>
            <a:ext cx="7149149" cy="1169551"/>
          </a:xfrm>
          <a:prstGeom prst="rect">
            <a:avLst/>
          </a:prstGeom>
        </p:spPr>
        <p:txBody>
          <a:bodyPr wrap="square">
            <a:spAutoFit/>
          </a:bodyPr>
          <a:lstStyle/>
          <a:p>
            <a:pPr marL="298450" lvl="2"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Residues and waste from the food industries; prepared animal </a:t>
            </a:r>
            <a:r>
              <a:rPr lang="en-US" dirty="0" smtClean="0">
                <a:solidFill>
                  <a:srgbClr val="404040"/>
                </a:solidFill>
                <a:latin typeface="Calibri"/>
                <a:ea typeface="Calibri"/>
                <a:cs typeface="Calibri"/>
                <a:sym typeface="Calibri"/>
              </a:rPr>
              <a:t>fodder (US</a:t>
            </a:r>
            <a:r>
              <a:rPr lang="en-US" dirty="0">
                <a:solidFill>
                  <a:srgbClr val="404040"/>
                </a:solidFill>
                <a:latin typeface="Calibri"/>
                <a:ea typeface="Calibri"/>
                <a:cs typeface="Calibri"/>
                <a:sym typeface="Calibri"/>
              </a:rPr>
              <a:t>$ </a:t>
            </a:r>
            <a:r>
              <a:rPr lang="en-US" dirty="0" smtClean="0">
                <a:solidFill>
                  <a:srgbClr val="404040"/>
                </a:solidFill>
                <a:latin typeface="Calibri"/>
                <a:ea typeface="Calibri"/>
                <a:cs typeface="Calibri"/>
                <a:sym typeface="Calibri"/>
              </a:rPr>
              <a:t>362 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smtClean="0">
                <a:solidFill>
                  <a:srgbClr val="404040"/>
                </a:solidFill>
                <a:latin typeface="Calibri"/>
                <a:ea typeface="Calibri"/>
                <a:cs typeface="Calibri"/>
                <a:sym typeface="Calibri"/>
              </a:rPr>
              <a:t>Oil </a:t>
            </a:r>
            <a:r>
              <a:rPr lang="en-US" dirty="0">
                <a:solidFill>
                  <a:srgbClr val="404040"/>
                </a:solidFill>
                <a:latin typeface="Calibri"/>
                <a:ea typeface="Calibri"/>
                <a:cs typeface="Calibri"/>
                <a:sym typeface="Calibri"/>
              </a:rPr>
              <a:t>seeds and oleaginous fruits; miscellaneous grains, seeds and </a:t>
            </a:r>
            <a:r>
              <a:rPr lang="en-US" dirty="0" smtClean="0">
                <a:solidFill>
                  <a:srgbClr val="404040"/>
                </a:solidFill>
                <a:latin typeface="Calibri"/>
                <a:ea typeface="Calibri"/>
                <a:cs typeface="Calibri"/>
                <a:sym typeface="Calibri"/>
              </a:rPr>
              <a:t>fruits (US</a:t>
            </a:r>
            <a:r>
              <a:rPr lang="en-US" dirty="0">
                <a:solidFill>
                  <a:srgbClr val="404040"/>
                </a:solidFill>
                <a:latin typeface="Calibri"/>
                <a:ea typeface="Calibri"/>
                <a:cs typeface="Calibri"/>
                <a:sym typeface="Calibri"/>
              </a:rPr>
              <a:t>$ 43 </a:t>
            </a:r>
            <a:r>
              <a:rPr lang="en-US" dirty="0" smtClean="0">
                <a:solidFill>
                  <a:srgbClr val="404040"/>
                </a:solidFill>
                <a:latin typeface="Calibri"/>
                <a:ea typeface="Calibri"/>
                <a:cs typeface="Calibri"/>
                <a:sym typeface="Calibri"/>
              </a:rPr>
              <a:t>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smtClean="0">
                <a:solidFill>
                  <a:srgbClr val="404040"/>
                </a:solidFill>
                <a:latin typeface="Calibri"/>
                <a:ea typeface="Calibri"/>
                <a:cs typeface="Calibri"/>
                <a:sym typeface="Calibri"/>
              </a:rPr>
              <a:t>Edible </a:t>
            </a:r>
            <a:r>
              <a:rPr lang="en-US" dirty="0">
                <a:solidFill>
                  <a:srgbClr val="404040"/>
                </a:solidFill>
                <a:latin typeface="Calibri"/>
                <a:ea typeface="Calibri"/>
                <a:cs typeface="Calibri"/>
                <a:sym typeface="Calibri"/>
              </a:rPr>
              <a:t>vegetables and certain roots and </a:t>
            </a:r>
            <a:r>
              <a:rPr lang="en-US" dirty="0" smtClean="0">
                <a:solidFill>
                  <a:srgbClr val="404040"/>
                </a:solidFill>
                <a:latin typeface="Calibri"/>
                <a:ea typeface="Calibri"/>
                <a:cs typeface="Calibri"/>
                <a:sym typeface="Calibri"/>
              </a:rPr>
              <a:t>tubers (US</a:t>
            </a:r>
            <a:r>
              <a:rPr lang="en-US" dirty="0">
                <a:solidFill>
                  <a:srgbClr val="404040"/>
                </a:solidFill>
                <a:latin typeface="Calibri"/>
                <a:ea typeface="Calibri"/>
                <a:cs typeface="Calibri"/>
                <a:sym typeface="Calibri"/>
              </a:rPr>
              <a:t>$ 36 </a:t>
            </a:r>
            <a:r>
              <a:rPr lang="en-US" dirty="0" smtClean="0">
                <a:solidFill>
                  <a:srgbClr val="404040"/>
                </a:solidFill>
                <a:latin typeface="Calibri"/>
                <a:ea typeface="Calibri"/>
                <a:cs typeface="Calibri"/>
                <a:sym typeface="Calibri"/>
              </a:rPr>
              <a:t>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smtClean="0">
                <a:solidFill>
                  <a:srgbClr val="404040"/>
                </a:solidFill>
                <a:latin typeface="Calibri"/>
                <a:ea typeface="Calibri"/>
                <a:cs typeface="Calibri"/>
                <a:sym typeface="Calibri"/>
              </a:rPr>
              <a:t>Cereals (US</a:t>
            </a:r>
            <a:r>
              <a:rPr lang="en-US" dirty="0">
                <a:solidFill>
                  <a:srgbClr val="404040"/>
                </a:solidFill>
                <a:latin typeface="Calibri"/>
                <a:ea typeface="Calibri"/>
                <a:cs typeface="Calibri"/>
                <a:sym typeface="Calibri"/>
              </a:rPr>
              <a:t>$ 20 </a:t>
            </a:r>
            <a:r>
              <a:rPr lang="en-US" dirty="0" smtClean="0">
                <a:solidFill>
                  <a:srgbClr val="404040"/>
                </a:solidFill>
                <a:latin typeface="Calibri"/>
                <a:ea typeface="Calibri"/>
                <a:cs typeface="Calibri"/>
                <a:sym typeface="Calibri"/>
              </a:rPr>
              <a:t>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smtClean="0">
                <a:solidFill>
                  <a:srgbClr val="404040"/>
                </a:solidFill>
                <a:latin typeface="Calibri"/>
                <a:ea typeface="Calibri"/>
                <a:cs typeface="Calibri"/>
                <a:sym typeface="Calibri"/>
              </a:rPr>
              <a:t>Cotton (US</a:t>
            </a:r>
            <a:r>
              <a:rPr lang="en-US" dirty="0">
                <a:solidFill>
                  <a:srgbClr val="404040"/>
                </a:solidFill>
                <a:latin typeface="Calibri"/>
                <a:ea typeface="Calibri"/>
                <a:cs typeface="Calibri"/>
                <a:sym typeface="Calibri"/>
              </a:rPr>
              <a:t>$ </a:t>
            </a:r>
            <a:r>
              <a:rPr lang="en-US" dirty="0" smtClean="0">
                <a:solidFill>
                  <a:srgbClr val="404040"/>
                </a:solidFill>
                <a:latin typeface="Calibri"/>
                <a:ea typeface="Calibri"/>
                <a:cs typeface="Calibri"/>
                <a:sym typeface="Calibri"/>
              </a:rPr>
              <a:t>19 million)</a:t>
            </a:r>
            <a:endParaRPr lang="en-US" dirty="0">
              <a:solidFill>
                <a:srgbClr val="404040"/>
              </a:solidFill>
              <a:latin typeface="Calibri"/>
              <a:ea typeface="Calibri"/>
              <a:cs typeface="Calibri"/>
              <a:sym typeface="Calibri"/>
            </a:endParaRPr>
          </a:p>
        </p:txBody>
      </p:sp>
      <p:sp>
        <p:nvSpPr>
          <p:cNvPr id="11" name="Google Shape;318;p10"/>
          <p:cNvSpPr txBox="1"/>
          <p:nvPr/>
        </p:nvSpPr>
        <p:spPr>
          <a:xfrm>
            <a:off x="4397604" y="4886779"/>
            <a:ext cx="6754902" cy="843164"/>
          </a:xfrm>
          <a:prstGeom prst="rect">
            <a:avLst/>
          </a:prstGeom>
          <a:noFill/>
          <a:ln>
            <a:noFill/>
          </a:ln>
        </p:spPr>
        <p:txBody>
          <a:bodyPr spcFirstLastPara="1" wrap="square" lIns="0" tIns="12050" rIns="0" bIns="0" anchor="t" anchorCtr="0">
            <a:spAutoFit/>
          </a:bodyPr>
          <a:lstStyle/>
          <a:p>
            <a:pPr marL="298450" lvl="0" indent="-285750" algn="just">
              <a:buClr>
                <a:srgbClr val="0070C0"/>
              </a:buClr>
              <a:buFont typeface="Wingdings" panose="05000000000000000000" pitchFamily="2" charset="2"/>
              <a:buChar char="ü"/>
            </a:pPr>
            <a:r>
              <a:rPr lang="en-US" dirty="0" smtClean="0">
                <a:solidFill>
                  <a:srgbClr val="404040"/>
                </a:solidFill>
                <a:latin typeface="Calibri"/>
                <a:ea typeface="Calibri"/>
                <a:cs typeface="Calibri"/>
                <a:sym typeface="Calibri"/>
              </a:rPr>
              <a:t>Main </a:t>
            </a:r>
            <a:r>
              <a:rPr lang="en-US" dirty="0">
                <a:solidFill>
                  <a:srgbClr val="404040"/>
                </a:solidFill>
                <a:latin typeface="Calibri"/>
                <a:ea typeface="Calibri"/>
                <a:cs typeface="Calibri"/>
                <a:sym typeface="Calibri"/>
              </a:rPr>
              <a:t>products </a:t>
            </a:r>
            <a:r>
              <a:rPr lang="en-US" dirty="0" smtClean="0">
                <a:solidFill>
                  <a:srgbClr val="404040"/>
                </a:solidFill>
                <a:latin typeface="Calibri"/>
                <a:ea typeface="Calibri"/>
                <a:cs typeface="Calibri"/>
                <a:sym typeface="Calibri"/>
              </a:rPr>
              <a:t>Turkey exports to Argentina </a:t>
            </a:r>
            <a:r>
              <a:rPr lang="en-US" dirty="0">
                <a:solidFill>
                  <a:srgbClr val="404040"/>
                </a:solidFill>
                <a:latin typeface="Calibri"/>
                <a:ea typeface="Calibri"/>
                <a:cs typeface="Calibri"/>
                <a:sym typeface="Calibri"/>
              </a:rPr>
              <a:t>(2021</a:t>
            </a:r>
            <a:r>
              <a:rPr lang="en-US" dirty="0" smtClean="0">
                <a:solidFill>
                  <a:srgbClr val="404040"/>
                </a:solidFill>
                <a:latin typeface="Calibri"/>
                <a:ea typeface="Calibri"/>
                <a:cs typeface="Calibri"/>
                <a:sym typeface="Calibri"/>
              </a:rPr>
              <a:t>)*:</a:t>
            </a:r>
          </a:p>
          <a:p>
            <a:pPr marL="298450" lvl="0" indent="-285750" algn="just">
              <a:buClr>
                <a:srgbClr val="0070C0"/>
              </a:buClr>
              <a:buFont typeface="Wingdings" panose="05000000000000000000" pitchFamily="2" charset="2"/>
              <a:buChar char="ü"/>
            </a:pPr>
            <a:endParaRPr lang="en-US" sz="1200"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endParaRPr sz="1200" dirty="0">
              <a:solidFill>
                <a:schemeClr val="dk1"/>
              </a:solidFill>
              <a:latin typeface="Calibri"/>
              <a:ea typeface="Calibri"/>
              <a:cs typeface="Calibri"/>
              <a:sym typeface="Calibri"/>
            </a:endParaRPr>
          </a:p>
        </p:txBody>
      </p:sp>
      <p:sp>
        <p:nvSpPr>
          <p:cNvPr id="12" name="11 Rectángulo"/>
          <p:cNvSpPr/>
          <p:nvPr/>
        </p:nvSpPr>
        <p:spPr>
          <a:xfrm>
            <a:off x="4928144" y="5116920"/>
            <a:ext cx="6650388" cy="1600438"/>
          </a:xfrm>
          <a:prstGeom prst="rect">
            <a:avLst/>
          </a:prstGeom>
        </p:spPr>
        <p:txBody>
          <a:bodyPr wrap="square">
            <a:spAutoFit/>
          </a:bodyPr>
          <a:lstStyle/>
          <a:p>
            <a:pPr marL="298450" lvl="2"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Iron and </a:t>
            </a:r>
            <a:r>
              <a:rPr lang="en-US" dirty="0" smtClean="0">
                <a:solidFill>
                  <a:srgbClr val="404040"/>
                </a:solidFill>
                <a:latin typeface="Calibri"/>
                <a:ea typeface="Calibri"/>
                <a:cs typeface="Calibri"/>
                <a:sym typeface="Calibri"/>
              </a:rPr>
              <a:t>Steel</a:t>
            </a:r>
            <a:r>
              <a:rPr lang="en-US" dirty="0">
                <a:solidFill>
                  <a:srgbClr val="404040"/>
                </a:solidFill>
                <a:latin typeface="Calibri"/>
                <a:ea typeface="Calibri"/>
                <a:cs typeface="Calibri"/>
                <a:sym typeface="Calibri"/>
              </a:rPr>
              <a:t> </a:t>
            </a:r>
            <a:r>
              <a:rPr lang="en-US" dirty="0" smtClean="0">
                <a:solidFill>
                  <a:srgbClr val="404040"/>
                </a:solidFill>
                <a:latin typeface="Calibri"/>
                <a:ea typeface="Calibri"/>
                <a:cs typeface="Calibri"/>
                <a:sym typeface="Calibri"/>
              </a:rPr>
              <a:t>(US</a:t>
            </a:r>
            <a:r>
              <a:rPr lang="en-US" dirty="0">
                <a:solidFill>
                  <a:srgbClr val="404040"/>
                </a:solidFill>
                <a:latin typeface="Calibri"/>
                <a:ea typeface="Calibri"/>
                <a:cs typeface="Calibri"/>
                <a:sym typeface="Calibri"/>
              </a:rPr>
              <a:t>$ 60 </a:t>
            </a:r>
            <a:r>
              <a:rPr lang="en-US" dirty="0" smtClean="0">
                <a:solidFill>
                  <a:srgbClr val="404040"/>
                </a:solidFill>
                <a:latin typeface="Calibri"/>
                <a:ea typeface="Calibri"/>
                <a:cs typeface="Calibri"/>
                <a:sym typeface="Calibri"/>
              </a:rPr>
              <a:t>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Machinery, mechanical appliances, nuclear reactors, </a:t>
            </a:r>
            <a:r>
              <a:rPr lang="en-US" dirty="0" smtClean="0">
                <a:solidFill>
                  <a:srgbClr val="404040"/>
                </a:solidFill>
                <a:latin typeface="Calibri"/>
                <a:ea typeface="Calibri"/>
                <a:cs typeface="Calibri"/>
                <a:sym typeface="Calibri"/>
              </a:rPr>
              <a:t>boilers (US</a:t>
            </a:r>
            <a:r>
              <a:rPr lang="en-US" dirty="0">
                <a:solidFill>
                  <a:srgbClr val="404040"/>
                </a:solidFill>
                <a:latin typeface="Calibri"/>
                <a:ea typeface="Calibri"/>
                <a:cs typeface="Calibri"/>
                <a:sym typeface="Calibri"/>
              </a:rPr>
              <a:t>$ </a:t>
            </a:r>
            <a:r>
              <a:rPr lang="en-US" dirty="0" smtClean="0">
                <a:solidFill>
                  <a:srgbClr val="404040"/>
                </a:solidFill>
                <a:latin typeface="Calibri"/>
                <a:ea typeface="Calibri"/>
                <a:cs typeface="Calibri"/>
                <a:sym typeface="Calibri"/>
              </a:rPr>
              <a:t>42 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Vehicles other than railway or tramway rolling stock, and parts and </a:t>
            </a:r>
            <a:r>
              <a:rPr lang="en-US" dirty="0" smtClean="0">
                <a:solidFill>
                  <a:srgbClr val="404040"/>
                </a:solidFill>
                <a:latin typeface="Calibri"/>
                <a:ea typeface="Calibri"/>
                <a:cs typeface="Calibri"/>
                <a:sym typeface="Calibri"/>
              </a:rPr>
              <a:t>accessories (</a:t>
            </a:r>
            <a:r>
              <a:rPr lang="en-US" dirty="0">
                <a:solidFill>
                  <a:srgbClr val="404040"/>
                </a:solidFill>
                <a:latin typeface="Calibri"/>
                <a:ea typeface="Calibri"/>
                <a:cs typeface="Calibri"/>
                <a:sym typeface="Calibri"/>
              </a:rPr>
              <a:t>US$ </a:t>
            </a:r>
            <a:r>
              <a:rPr lang="en-US" dirty="0" smtClean="0">
                <a:solidFill>
                  <a:srgbClr val="404040"/>
                </a:solidFill>
                <a:latin typeface="Calibri"/>
                <a:ea typeface="Calibri"/>
                <a:cs typeface="Calibri"/>
                <a:sym typeface="Calibri"/>
              </a:rPr>
              <a:t>29 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Plastics and articles </a:t>
            </a:r>
            <a:r>
              <a:rPr lang="en-US" dirty="0" smtClean="0">
                <a:solidFill>
                  <a:srgbClr val="404040"/>
                </a:solidFill>
                <a:latin typeface="Calibri"/>
                <a:ea typeface="Calibri"/>
                <a:cs typeface="Calibri"/>
                <a:sym typeface="Calibri"/>
              </a:rPr>
              <a:t>thereof (</a:t>
            </a:r>
            <a:r>
              <a:rPr lang="en-US" dirty="0">
                <a:solidFill>
                  <a:srgbClr val="404040"/>
                </a:solidFill>
                <a:latin typeface="Calibri"/>
                <a:ea typeface="Calibri"/>
                <a:cs typeface="Calibri"/>
                <a:sym typeface="Calibri"/>
              </a:rPr>
              <a:t>US$ </a:t>
            </a:r>
            <a:r>
              <a:rPr lang="en-US" dirty="0" smtClean="0">
                <a:solidFill>
                  <a:srgbClr val="404040"/>
                </a:solidFill>
                <a:latin typeface="Calibri"/>
                <a:ea typeface="Calibri"/>
                <a:cs typeface="Calibri"/>
                <a:sym typeface="Calibri"/>
              </a:rPr>
              <a:t>14 million)</a:t>
            </a: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q"/>
            </a:pPr>
            <a:r>
              <a:rPr lang="en-US" dirty="0">
                <a:solidFill>
                  <a:srgbClr val="404040"/>
                </a:solidFill>
                <a:latin typeface="Calibri"/>
                <a:ea typeface="Calibri"/>
                <a:cs typeface="Calibri"/>
                <a:sym typeface="Calibri"/>
              </a:rPr>
              <a:t>Electrical machinery and equipment and parts thereof; sound recorders and reproducers, </a:t>
            </a:r>
            <a:r>
              <a:rPr lang="en-US" dirty="0" smtClean="0">
                <a:solidFill>
                  <a:srgbClr val="404040"/>
                </a:solidFill>
                <a:latin typeface="Calibri"/>
                <a:ea typeface="Calibri"/>
                <a:cs typeface="Calibri"/>
                <a:sym typeface="Calibri"/>
              </a:rPr>
              <a:t>television (US</a:t>
            </a:r>
            <a:r>
              <a:rPr lang="en-US" dirty="0">
                <a:solidFill>
                  <a:srgbClr val="404040"/>
                </a:solidFill>
                <a:latin typeface="Calibri"/>
                <a:ea typeface="Calibri"/>
                <a:cs typeface="Calibri"/>
                <a:sym typeface="Calibri"/>
              </a:rPr>
              <a:t>$ 13 </a:t>
            </a:r>
            <a:r>
              <a:rPr lang="en-US" dirty="0" smtClean="0">
                <a:solidFill>
                  <a:srgbClr val="404040"/>
                </a:solidFill>
                <a:latin typeface="Calibri"/>
                <a:ea typeface="Calibri"/>
                <a:cs typeface="Calibri"/>
                <a:sym typeface="Calibri"/>
              </a:rPr>
              <a:t>million)</a:t>
            </a:r>
            <a:endParaRPr lang="en-US" dirty="0">
              <a:solidFill>
                <a:srgbClr val="404040"/>
              </a:solidFill>
              <a:latin typeface="Calibri"/>
              <a:ea typeface="Calibri"/>
              <a:cs typeface="Calibri"/>
              <a:sym typeface="Calibri"/>
            </a:endParaRPr>
          </a:p>
        </p:txBody>
      </p:sp>
      <p:sp>
        <p:nvSpPr>
          <p:cNvPr id="5" name="4 Rectángulo"/>
          <p:cNvSpPr/>
          <p:nvPr/>
        </p:nvSpPr>
        <p:spPr>
          <a:xfrm>
            <a:off x="217400" y="6194138"/>
            <a:ext cx="6096000" cy="523220"/>
          </a:xfrm>
          <a:prstGeom prst="rect">
            <a:avLst/>
          </a:prstGeom>
        </p:spPr>
        <p:txBody>
          <a:bodyPr>
            <a:spAutoFit/>
          </a:bodyPr>
          <a:lstStyle/>
          <a:p>
            <a:pPr lvl="0">
              <a:spcBef>
                <a:spcPts val="25"/>
              </a:spcBef>
            </a:pPr>
            <a:endParaRPr lang="es-ES" dirty="0">
              <a:latin typeface="Calibri"/>
              <a:ea typeface="Calibri"/>
              <a:cs typeface="Calibri"/>
            </a:endParaRPr>
          </a:p>
          <a:p>
            <a:pPr marL="12700" lvl="0" algn="just">
              <a:buClr>
                <a:srgbClr val="0070C0"/>
              </a:buClr>
            </a:pPr>
            <a:r>
              <a:rPr lang="en-US" dirty="0">
                <a:solidFill>
                  <a:srgbClr val="404040"/>
                </a:solidFill>
                <a:latin typeface="Calibri"/>
                <a:ea typeface="Calibri"/>
                <a:cs typeface="Calibri"/>
                <a:sym typeface="Calibri"/>
              </a:rPr>
              <a:t>* according to </a:t>
            </a:r>
            <a:r>
              <a:rPr lang="en-US" dirty="0" smtClean="0">
                <a:solidFill>
                  <a:srgbClr val="404040"/>
                </a:solidFill>
                <a:latin typeface="Calibri"/>
                <a:ea typeface="Calibri"/>
                <a:cs typeface="Calibri"/>
                <a:sym typeface="Calibri"/>
              </a:rPr>
              <a:t>Argentine statistics </a:t>
            </a:r>
            <a:endParaRPr lang="en-US" dirty="0">
              <a:solidFill>
                <a:srgbClr val="404040"/>
              </a:solidFill>
              <a:latin typeface="Calibri"/>
              <a:ea typeface="Calibri"/>
              <a:cs typeface="Calibri"/>
              <a:sym typeface="Calibri"/>
            </a:endParaRPr>
          </a:p>
        </p:txBody>
      </p:sp>
      <p:graphicFrame>
        <p:nvGraphicFramePr>
          <p:cNvPr id="10" name="1 Gráfico"/>
          <p:cNvGraphicFramePr>
            <a:graphicFrameLocks/>
          </p:cNvGraphicFramePr>
          <p:nvPr>
            <p:extLst>
              <p:ext uri="{D42A27DB-BD31-4B8C-83A1-F6EECF244321}">
                <p14:modId xmlns:p14="http://schemas.microsoft.com/office/powerpoint/2010/main" val="503423950"/>
              </p:ext>
            </p:extLst>
          </p:nvPr>
        </p:nvGraphicFramePr>
        <p:xfrm>
          <a:off x="8065190" y="91109"/>
          <a:ext cx="3513341" cy="2214428"/>
        </p:xfrm>
        <a:graphic>
          <a:graphicData uri="http://schemas.openxmlformats.org/drawingml/2006/chart">
            <c:chart xmlns:c="http://schemas.openxmlformats.org/drawingml/2006/chart" xmlns:r="http://schemas.openxmlformats.org/officeDocument/2006/relationships" r:id="rId4"/>
          </a:graphicData>
        </a:graphic>
      </p:graphicFrame>
      <p:sp>
        <p:nvSpPr>
          <p:cNvPr id="4" name="3 Rectángulo"/>
          <p:cNvSpPr/>
          <p:nvPr/>
        </p:nvSpPr>
        <p:spPr>
          <a:xfrm>
            <a:off x="4314476" y="3086374"/>
            <a:ext cx="6096000" cy="523220"/>
          </a:xfrm>
          <a:prstGeom prst="rect">
            <a:avLst/>
          </a:prstGeom>
        </p:spPr>
        <p:txBody>
          <a:bodyPr>
            <a:spAutoFit/>
          </a:bodyPr>
          <a:lstStyle/>
          <a:p>
            <a:pPr marL="298450" lvl="0" indent="-285750" algn="just">
              <a:buClr>
                <a:srgbClr val="0070C0"/>
              </a:buClr>
              <a:buFont typeface="Wingdings" panose="05000000000000000000" pitchFamily="2" charset="2"/>
              <a:buChar char="ü"/>
            </a:pPr>
            <a:endParaRPr lang="en-US" dirty="0">
              <a:solidFill>
                <a:srgbClr val="404040"/>
              </a:solidFill>
              <a:latin typeface="Calibri"/>
              <a:ea typeface="Calibri"/>
              <a:cs typeface="Calibri"/>
              <a:sym typeface="Calibri"/>
            </a:endParaRPr>
          </a:p>
          <a:p>
            <a:pPr marL="298450" lvl="0" indent="-285750" algn="just">
              <a:buClr>
                <a:srgbClr val="0070C0"/>
              </a:buClr>
              <a:buFont typeface="Wingdings" panose="05000000000000000000" pitchFamily="2" charset="2"/>
              <a:buChar char="ü"/>
            </a:pPr>
            <a:r>
              <a:rPr lang="en-US" dirty="0" smtClean="0">
                <a:solidFill>
                  <a:srgbClr val="404040"/>
                </a:solidFill>
                <a:latin typeface="Calibri"/>
                <a:ea typeface="Calibri"/>
                <a:cs typeface="Calibri"/>
                <a:sym typeface="Calibri"/>
              </a:rPr>
              <a:t>Main </a:t>
            </a:r>
            <a:r>
              <a:rPr lang="en-US" dirty="0">
                <a:solidFill>
                  <a:srgbClr val="404040"/>
                </a:solidFill>
                <a:latin typeface="Calibri"/>
                <a:ea typeface="Calibri"/>
                <a:cs typeface="Calibri"/>
                <a:sym typeface="Calibri"/>
              </a:rPr>
              <a:t>products Turkey imports from Argentina (2021</a:t>
            </a:r>
            <a:r>
              <a:rPr lang="en-US" dirty="0" smtClean="0">
                <a:solidFill>
                  <a:srgbClr val="404040"/>
                </a:solidFill>
                <a:latin typeface="Calibri"/>
                <a:ea typeface="Calibri"/>
                <a:cs typeface="Calibri"/>
                <a:sym typeface="Calibri"/>
              </a:rPr>
              <a:t>)*:</a:t>
            </a:r>
            <a:endParaRPr lang="en-US" dirty="0">
              <a:solidFill>
                <a:srgbClr val="404040"/>
              </a:solidFill>
              <a:latin typeface="Calibri"/>
              <a:ea typeface="Calibri"/>
              <a:cs typeface="Calibri"/>
              <a:sym typeface="Calibri"/>
            </a:endParaRPr>
          </a:p>
        </p:txBody>
      </p:sp>
      <p:sp>
        <p:nvSpPr>
          <p:cNvPr id="13" name="Google Shape;318;p10"/>
          <p:cNvSpPr txBox="1"/>
          <p:nvPr/>
        </p:nvSpPr>
        <p:spPr>
          <a:xfrm>
            <a:off x="4226670" y="638105"/>
            <a:ext cx="3135806" cy="1427940"/>
          </a:xfrm>
          <a:prstGeom prst="rect">
            <a:avLst/>
          </a:prstGeom>
          <a:noFill/>
          <a:ln w="19050">
            <a:solidFill>
              <a:schemeClr val="accent1"/>
            </a:solidFill>
          </a:ln>
        </p:spPr>
        <p:txBody>
          <a:bodyPr spcFirstLastPara="1" wrap="square" lIns="0" tIns="12050" rIns="0" bIns="0" anchor="t" anchorCtr="0">
            <a:spAutoFit/>
          </a:bodyPr>
          <a:lstStyle/>
          <a:p>
            <a:pPr marR="0" lvl="0" indent="0" algn="l" rtl="0">
              <a:lnSpc>
                <a:spcPct val="100000"/>
              </a:lnSpc>
              <a:spcBef>
                <a:spcPts val="25"/>
              </a:spcBef>
              <a:spcAft>
                <a:spcPts val="0"/>
              </a:spcAft>
              <a:buNone/>
            </a:pPr>
            <a:endParaRPr lang="es-ES" dirty="0">
              <a:latin typeface="Calibri"/>
              <a:ea typeface="Calibri"/>
              <a:cs typeface="Calibri"/>
            </a:endParaRPr>
          </a:p>
          <a:p>
            <a:pPr marL="12700" lvl="0" algn="just">
              <a:buClr>
                <a:srgbClr val="0070C0"/>
              </a:buClr>
            </a:pPr>
            <a:r>
              <a:rPr lang="en-US" sz="1600" b="1" dirty="0" smtClean="0">
                <a:solidFill>
                  <a:srgbClr val="404040"/>
                </a:solidFill>
                <a:latin typeface="Calibri"/>
                <a:ea typeface="Calibri"/>
                <a:cs typeface="Calibri"/>
                <a:sym typeface="Calibri"/>
              </a:rPr>
              <a:t>Argentine-Turkey overall trade is on the rise: </a:t>
            </a:r>
            <a:r>
              <a:rPr lang="en-US" sz="1600" dirty="0" smtClean="0">
                <a:solidFill>
                  <a:srgbClr val="404040"/>
                </a:solidFill>
                <a:latin typeface="Calibri"/>
                <a:ea typeface="Calibri"/>
                <a:cs typeface="Calibri"/>
                <a:sym typeface="Calibri"/>
              </a:rPr>
              <a:t>between 2016 and 2021, it has grown from USD 660 million to USD 870 million *</a:t>
            </a:r>
          </a:p>
          <a:p>
            <a:pPr marL="298450" lvl="0" indent="-285750" algn="just">
              <a:buClr>
                <a:srgbClr val="0070C0"/>
              </a:buClr>
              <a:buFont typeface="Wingdings" panose="05000000000000000000" pitchFamily="2" charset="2"/>
              <a:buChar char="ü"/>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00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893" r="12761"/>
          <a:stretch/>
        </p:blipFill>
        <p:spPr bwMode="auto">
          <a:xfrm>
            <a:off x="0" y="0"/>
            <a:ext cx="51331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Google Shape;288;p9"/>
          <p:cNvSpPr txBox="1"/>
          <p:nvPr/>
        </p:nvSpPr>
        <p:spPr>
          <a:xfrm>
            <a:off x="67211" y="997836"/>
            <a:ext cx="3267098" cy="1006671"/>
          </a:xfrm>
          <a:prstGeom prst="rect">
            <a:avLst/>
          </a:prstGeom>
          <a:solidFill>
            <a:schemeClr val="bg2">
              <a:lumMod val="75000"/>
            </a:schemeClr>
          </a:solidFill>
          <a:ln>
            <a:noFill/>
          </a:ln>
        </p:spPr>
        <p:txBody>
          <a:bodyPr spcFirstLastPara="1" wrap="square" lIns="0" tIns="21575" rIns="0" bIns="0" anchor="t" anchorCtr="0">
            <a:spAutoFit/>
          </a:bodyPr>
          <a:lstStyle>
            <a:defPPr marR="0" lvl="0" algn="l" rtl="0">
              <a:lnSpc>
                <a:spcPct val="100000"/>
              </a:lnSpc>
              <a:spcBef>
                <a:spcPts val="0"/>
              </a:spcBef>
              <a:spcAft>
                <a:spcPts val="0"/>
              </a:spcAft>
              <a:defRPr/>
            </a:defPPr>
            <a:lvl1pPr marL="90805">
              <a:buSzPts val="3700"/>
              <a:buNone/>
              <a:defRPr sz="2800" b="1">
                <a:solidFill>
                  <a:srgbClr val="FFFFFF"/>
                </a:solidFill>
                <a:latin typeface="Calibri"/>
                <a:ea typeface="Calibri"/>
                <a:cs typeface="Calibri"/>
              </a:defRPr>
            </a:lvl1pPr>
            <a:lvl2pPr>
              <a:buClr>
                <a:schemeClr val="dk1"/>
              </a:buClr>
              <a:buSzPts val="3700"/>
              <a:buNone/>
              <a:defRPr sz="3700">
                <a:solidFill>
                  <a:schemeClr val="dk1"/>
                </a:solidFill>
              </a:defRPr>
            </a:lvl2pPr>
            <a:lvl3pPr>
              <a:buClr>
                <a:schemeClr val="dk1"/>
              </a:buClr>
              <a:buSzPts val="3700"/>
              <a:buNone/>
              <a:defRPr sz="3700">
                <a:solidFill>
                  <a:schemeClr val="dk1"/>
                </a:solidFill>
              </a:defRPr>
            </a:lvl3pPr>
            <a:lvl4pPr>
              <a:buClr>
                <a:schemeClr val="dk1"/>
              </a:buClr>
              <a:buSzPts val="3700"/>
              <a:buNone/>
              <a:defRPr sz="3700">
                <a:solidFill>
                  <a:schemeClr val="dk1"/>
                </a:solidFill>
              </a:defRPr>
            </a:lvl4pPr>
            <a:lvl5pPr>
              <a:buClr>
                <a:schemeClr val="dk1"/>
              </a:buClr>
              <a:buSzPts val="3700"/>
              <a:buNone/>
              <a:defRPr sz="3700">
                <a:solidFill>
                  <a:schemeClr val="dk1"/>
                </a:solidFill>
              </a:defRPr>
            </a:lvl5pPr>
            <a:lvl6pPr>
              <a:buClr>
                <a:schemeClr val="dk1"/>
              </a:buClr>
              <a:buSzPts val="3700"/>
              <a:buNone/>
              <a:defRPr sz="3700">
                <a:solidFill>
                  <a:schemeClr val="dk1"/>
                </a:solidFill>
              </a:defRPr>
            </a:lvl6pPr>
            <a:lvl7pPr>
              <a:buClr>
                <a:schemeClr val="dk1"/>
              </a:buClr>
              <a:buSzPts val="3700"/>
              <a:buNone/>
              <a:defRPr sz="3700">
                <a:solidFill>
                  <a:schemeClr val="dk1"/>
                </a:solidFill>
              </a:defRPr>
            </a:lvl7pPr>
            <a:lvl8pPr>
              <a:buClr>
                <a:schemeClr val="dk1"/>
              </a:buClr>
              <a:buSzPts val="3700"/>
              <a:buNone/>
              <a:defRPr sz="3700">
                <a:solidFill>
                  <a:schemeClr val="dk1"/>
                </a:solidFill>
              </a:defRPr>
            </a:lvl8pPr>
            <a:lvl9pPr>
              <a:buClr>
                <a:schemeClr val="dk1"/>
              </a:buClr>
              <a:buSzPts val="3700"/>
              <a:buNone/>
              <a:defRPr sz="3700">
                <a:solidFill>
                  <a:schemeClr val="dk1"/>
                </a:solidFill>
              </a:defRPr>
            </a:lvl9pPr>
          </a:lstStyle>
          <a:p>
            <a:r>
              <a:rPr lang="en-US" sz="3200" dirty="0" smtClean="0">
                <a:sym typeface="Calibri"/>
              </a:rPr>
              <a:t>Key economic sectors</a:t>
            </a:r>
            <a:endParaRPr sz="3200" dirty="0">
              <a:sym typeface="Calibri"/>
            </a:endParaRPr>
          </a:p>
        </p:txBody>
      </p:sp>
      <p:sp>
        <p:nvSpPr>
          <p:cNvPr id="289" name="Google Shape;289;p9"/>
          <p:cNvSpPr txBox="1"/>
          <p:nvPr/>
        </p:nvSpPr>
        <p:spPr>
          <a:xfrm>
            <a:off x="5706663" y="364137"/>
            <a:ext cx="4805086" cy="3336811"/>
          </a:xfrm>
          <a:prstGeom prst="rect">
            <a:avLst/>
          </a:prstGeom>
          <a:noFill/>
          <a:ln>
            <a:noFill/>
          </a:ln>
        </p:spPr>
        <p:txBody>
          <a:bodyPr spcFirstLastPara="1" wrap="square" lIns="0" tIns="12700" rIns="0" bIns="0" anchor="t" anchorCtr="0">
            <a:spAutoFit/>
          </a:bodyPr>
          <a:lstStyle/>
          <a:p>
            <a:pPr marL="12700">
              <a:lnSpc>
                <a:spcPct val="150000"/>
              </a:lnSpc>
            </a:pPr>
            <a:r>
              <a:rPr lang="en-US" sz="2400" b="1" dirty="0">
                <a:solidFill>
                  <a:srgbClr val="28A0C9"/>
                </a:solidFill>
                <a:latin typeface="Calibri"/>
                <a:ea typeface="Calibri"/>
                <a:cs typeface="Calibri"/>
                <a:sym typeface="Calibri"/>
              </a:rPr>
              <a:t>Agribusiness</a:t>
            </a:r>
          </a:p>
          <a:p>
            <a:pPr marL="12700">
              <a:lnSpc>
                <a:spcPct val="150000"/>
              </a:lnSpc>
            </a:pPr>
            <a:r>
              <a:rPr lang="en-US" sz="2400" b="1" dirty="0" smtClean="0">
                <a:solidFill>
                  <a:srgbClr val="28A0C9"/>
                </a:solidFill>
                <a:latin typeface="Calibri"/>
                <a:ea typeface="Calibri"/>
                <a:cs typeface="Calibri"/>
                <a:sym typeface="Calibri"/>
              </a:rPr>
              <a:t>Biotechnology</a:t>
            </a:r>
          </a:p>
          <a:p>
            <a:pPr marL="12700" marR="0" lvl="0" indent="0" algn="l" rtl="0">
              <a:lnSpc>
                <a:spcPct val="150000"/>
              </a:lnSpc>
              <a:spcBef>
                <a:spcPts val="0"/>
              </a:spcBef>
              <a:spcAft>
                <a:spcPts val="0"/>
              </a:spcAft>
              <a:buNone/>
            </a:pPr>
            <a:r>
              <a:rPr lang="en-US" sz="2400" b="1" dirty="0" smtClean="0">
                <a:solidFill>
                  <a:srgbClr val="28A0C9"/>
                </a:solidFill>
                <a:latin typeface="Calibri"/>
                <a:ea typeface="Calibri"/>
                <a:cs typeface="Calibri"/>
                <a:sym typeface="Calibri"/>
              </a:rPr>
              <a:t>Oil &amp; Gas</a:t>
            </a:r>
          </a:p>
          <a:p>
            <a:pPr marL="12700" marR="0" lvl="0" indent="0" algn="l" rtl="0">
              <a:lnSpc>
                <a:spcPct val="150000"/>
              </a:lnSpc>
              <a:spcBef>
                <a:spcPts val="0"/>
              </a:spcBef>
              <a:spcAft>
                <a:spcPts val="0"/>
              </a:spcAft>
              <a:buNone/>
            </a:pPr>
            <a:r>
              <a:rPr lang="en-US" sz="2400" b="1" dirty="0" smtClean="0">
                <a:solidFill>
                  <a:srgbClr val="28A0C9"/>
                </a:solidFill>
                <a:latin typeface="Calibri"/>
                <a:ea typeface="Calibri"/>
                <a:cs typeface="Calibri"/>
                <a:sym typeface="Calibri"/>
              </a:rPr>
              <a:t>Water services</a:t>
            </a:r>
          </a:p>
          <a:p>
            <a:pPr marL="12700" lvl="0">
              <a:lnSpc>
                <a:spcPct val="150000"/>
              </a:lnSpc>
            </a:pPr>
            <a:r>
              <a:rPr lang="en-US" sz="2400" b="1" dirty="0">
                <a:solidFill>
                  <a:srgbClr val="28A0C9"/>
                </a:solidFill>
                <a:latin typeface="Calibri"/>
                <a:ea typeface="Calibri"/>
                <a:cs typeface="Calibri"/>
                <a:sym typeface="Calibri"/>
              </a:rPr>
              <a:t>Pharmaceutical products</a:t>
            </a:r>
            <a:endParaRPr lang="en-US" sz="2400" b="1" dirty="0" smtClean="0">
              <a:solidFill>
                <a:srgbClr val="28A0C9"/>
              </a:solidFill>
              <a:latin typeface="Calibri"/>
              <a:ea typeface="Calibri"/>
              <a:cs typeface="Calibri"/>
              <a:sym typeface="Calibri"/>
            </a:endParaRPr>
          </a:p>
          <a:p>
            <a:pPr marL="12700" marR="0" lvl="0" indent="0" algn="l" rtl="0">
              <a:lnSpc>
                <a:spcPct val="150000"/>
              </a:lnSpc>
              <a:spcBef>
                <a:spcPts val="0"/>
              </a:spcBef>
              <a:spcAft>
                <a:spcPts val="0"/>
              </a:spcAft>
              <a:buNone/>
            </a:pPr>
            <a:r>
              <a:rPr lang="en-US" sz="2400" b="1" dirty="0" smtClean="0">
                <a:solidFill>
                  <a:srgbClr val="28A0C9"/>
                </a:solidFill>
                <a:latin typeface="Calibri"/>
                <a:ea typeface="Calibri"/>
                <a:cs typeface="Calibri"/>
                <a:sym typeface="Calibri"/>
              </a:rPr>
              <a:t>Tourism</a:t>
            </a:r>
            <a:endParaRPr lang="es-AR" sz="24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35"/>
        <p:cNvGrpSpPr/>
        <p:nvPr/>
      </p:nvGrpSpPr>
      <p:grpSpPr>
        <a:xfrm>
          <a:off x="0" y="0"/>
          <a:ext cx="0" cy="0"/>
          <a:chOff x="0" y="0"/>
          <a:chExt cx="0" cy="0"/>
        </a:xfrm>
      </p:grpSpPr>
      <p:pic>
        <p:nvPicPr>
          <p:cNvPr id="436" name="Google Shape;436;p13"/>
          <p:cNvPicPr preferRelativeResize="0"/>
          <p:nvPr/>
        </p:nvPicPr>
        <p:blipFill rotWithShape="1">
          <a:blip r:embed="rId3">
            <a:alphaModFix/>
          </a:blip>
          <a:srcRect/>
          <a:stretch/>
        </p:blipFill>
        <p:spPr>
          <a:xfrm>
            <a:off x="0" y="0"/>
            <a:ext cx="12179808" cy="1568196"/>
          </a:xfrm>
          <a:prstGeom prst="rect">
            <a:avLst/>
          </a:prstGeom>
          <a:noFill/>
          <a:ln>
            <a:noFill/>
          </a:ln>
        </p:spPr>
      </p:pic>
      <p:sp>
        <p:nvSpPr>
          <p:cNvPr id="437" name="Google Shape;437;p13"/>
          <p:cNvSpPr txBox="1">
            <a:spLocks noGrp="1"/>
          </p:cNvSpPr>
          <p:nvPr>
            <p:ph type="title"/>
          </p:nvPr>
        </p:nvSpPr>
        <p:spPr>
          <a:xfrm>
            <a:off x="708659" y="522731"/>
            <a:ext cx="9634855" cy="452673"/>
          </a:xfrm>
          <a:prstGeom prst="rect">
            <a:avLst/>
          </a:prstGeom>
          <a:solidFill>
            <a:srgbClr val="28A0C9"/>
          </a:solidFill>
          <a:ln>
            <a:noFill/>
          </a:ln>
        </p:spPr>
        <p:txBody>
          <a:bodyPr spcFirstLastPara="1" wrap="square" lIns="0" tIns="21575" rIns="0" bIns="0" anchor="t" anchorCtr="0">
            <a:spAutoFit/>
          </a:bodyPr>
          <a:lstStyle/>
          <a:p>
            <a:pPr marL="90805">
              <a:buClr>
                <a:srgbClr val="000000"/>
              </a:buClr>
            </a:pPr>
            <a:r>
              <a:rPr lang="en-US" sz="2800" dirty="0">
                <a:solidFill>
                  <a:srgbClr val="FFFFFF"/>
                </a:solidFill>
                <a:sym typeface="Arial"/>
              </a:rPr>
              <a:t>Agribusiness: quality and productivity world-class reputation</a:t>
            </a:r>
            <a:endParaRPr sz="2800" dirty="0">
              <a:solidFill>
                <a:srgbClr val="FFFFFF"/>
              </a:solidFill>
              <a:sym typeface="Arial"/>
            </a:endParaRPr>
          </a:p>
        </p:txBody>
      </p:sp>
      <p:sp>
        <p:nvSpPr>
          <p:cNvPr id="438" name="Google Shape;438;p13"/>
          <p:cNvSpPr txBox="1"/>
          <p:nvPr/>
        </p:nvSpPr>
        <p:spPr>
          <a:xfrm>
            <a:off x="5636767" y="1772460"/>
            <a:ext cx="2693670" cy="2393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400" b="1" dirty="0">
                <a:solidFill>
                  <a:srgbClr val="28A0C9"/>
                </a:solidFill>
                <a:latin typeface="Calibri"/>
                <a:ea typeface="Calibri"/>
                <a:cs typeface="Calibri"/>
                <a:sym typeface="Calibri"/>
              </a:rPr>
              <a:t>Vast availability of natural resources</a:t>
            </a:r>
            <a:endParaRPr sz="1400" dirty="0">
              <a:solidFill>
                <a:schemeClr val="dk1"/>
              </a:solidFill>
              <a:latin typeface="Calibri"/>
              <a:ea typeface="Calibri"/>
              <a:cs typeface="Calibri"/>
              <a:sym typeface="Calibri"/>
            </a:endParaRPr>
          </a:p>
        </p:txBody>
      </p:sp>
      <p:sp>
        <p:nvSpPr>
          <p:cNvPr id="439" name="Google Shape;439;p13"/>
          <p:cNvSpPr txBox="1"/>
          <p:nvPr/>
        </p:nvSpPr>
        <p:spPr>
          <a:xfrm>
            <a:off x="6093967" y="2130813"/>
            <a:ext cx="4449445" cy="1182375"/>
          </a:xfrm>
          <a:prstGeom prst="rect">
            <a:avLst/>
          </a:prstGeom>
          <a:noFill/>
          <a:ln>
            <a:noFill/>
          </a:ln>
        </p:spPr>
        <p:txBody>
          <a:bodyPr spcFirstLastPara="1" wrap="square" lIns="0" tIns="88900" rIns="0" bIns="0" anchor="t" anchorCtr="0">
            <a:spAutoFit/>
          </a:bodyPr>
          <a:lstStyle/>
          <a:p>
            <a:pPr marL="299085" marR="0" lvl="0" indent="-287019" algn="l" rtl="0">
              <a:lnSpc>
                <a:spcPct val="100000"/>
              </a:lnSpc>
              <a:spcBef>
                <a:spcPts val="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Large stretches of highly-productive land</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Fertile territory and widespread availability of water</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Geographic and climate diversity</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World’s second-largest stretch of certified organic land</a:t>
            </a:r>
            <a:endParaRPr sz="1400" dirty="0">
              <a:solidFill>
                <a:schemeClr val="dk1"/>
              </a:solidFill>
              <a:latin typeface="Calibri"/>
              <a:ea typeface="Calibri"/>
              <a:cs typeface="Calibri"/>
              <a:sym typeface="Calibri"/>
            </a:endParaRPr>
          </a:p>
        </p:txBody>
      </p:sp>
      <p:sp>
        <p:nvSpPr>
          <p:cNvPr id="440" name="Google Shape;440;p13"/>
          <p:cNvSpPr txBox="1"/>
          <p:nvPr/>
        </p:nvSpPr>
        <p:spPr>
          <a:xfrm>
            <a:off x="5636767" y="3393770"/>
            <a:ext cx="4438015" cy="2393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400" b="1" dirty="0">
                <a:solidFill>
                  <a:srgbClr val="28A0C9"/>
                </a:solidFill>
                <a:latin typeface="Calibri"/>
                <a:ea typeface="Calibri"/>
                <a:cs typeface="Calibri"/>
                <a:sym typeface="Calibri"/>
              </a:rPr>
              <a:t>Highly professionalized and technologically advanced sector</a:t>
            </a:r>
            <a:endParaRPr sz="1400" dirty="0">
              <a:solidFill>
                <a:schemeClr val="dk1"/>
              </a:solidFill>
              <a:latin typeface="Calibri"/>
              <a:ea typeface="Calibri"/>
              <a:cs typeface="Calibri"/>
              <a:sym typeface="Calibri"/>
            </a:endParaRPr>
          </a:p>
        </p:txBody>
      </p:sp>
      <p:sp>
        <p:nvSpPr>
          <p:cNvPr id="441" name="Google Shape;441;p13"/>
          <p:cNvSpPr txBox="1"/>
          <p:nvPr/>
        </p:nvSpPr>
        <p:spPr>
          <a:xfrm>
            <a:off x="6093967" y="3728059"/>
            <a:ext cx="5582285" cy="894080"/>
          </a:xfrm>
          <a:prstGeom prst="rect">
            <a:avLst/>
          </a:prstGeom>
          <a:noFill/>
          <a:ln>
            <a:noFill/>
          </a:ln>
        </p:spPr>
        <p:txBody>
          <a:bodyPr spcFirstLastPara="1" wrap="square" lIns="0" tIns="88900" rIns="0" bIns="0" anchor="t" anchorCtr="0">
            <a:spAutoFit/>
          </a:bodyPr>
          <a:lstStyle/>
          <a:p>
            <a:pPr marL="299085" marR="0" lvl="0" indent="-287019" algn="l" rtl="0">
              <a:lnSpc>
                <a:spcPct val="100000"/>
              </a:lnSpc>
              <a:spcBef>
                <a:spcPts val="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Qualified human resources</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Cutting-edge technology and advanced management practices</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One of the leading nations in the application and development of </a:t>
            </a:r>
            <a:r>
              <a:rPr lang="en-US" sz="1400" dirty="0" err="1">
                <a:solidFill>
                  <a:schemeClr val="dk1"/>
                </a:solidFill>
                <a:latin typeface="Calibri"/>
                <a:ea typeface="Calibri"/>
                <a:cs typeface="Calibri"/>
                <a:sym typeface="Calibri"/>
              </a:rPr>
              <a:t>AgTech</a:t>
            </a:r>
            <a:endParaRPr sz="1400" dirty="0">
              <a:solidFill>
                <a:schemeClr val="dk1"/>
              </a:solidFill>
              <a:latin typeface="Calibri"/>
              <a:ea typeface="Calibri"/>
              <a:cs typeface="Calibri"/>
              <a:sym typeface="Calibri"/>
            </a:endParaRPr>
          </a:p>
        </p:txBody>
      </p:sp>
      <p:sp>
        <p:nvSpPr>
          <p:cNvPr id="442" name="Google Shape;442;p13"/>
          <p:cNvSpPr txBox="1"/>
          <p:nvPr/>
        </p:nvSpPr>
        <p:spPr>
          <a:xfrm>
            <a:off x="5636767" y="4886071"/>
            <a:ext cx="6226175" cy="2393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dirty="0">
                <a:solidFill>
                  <a:srgbClr val="28A0C9"/>
                </a:solidFill>
                <a:latin typeface="Calibri"/>
                <a:ea typeface="Calibri"/>
                <a:cs typeface="Calibri"/>
                <a:sym typeface="Calibri"/>
              </a:rPr>
              <a:t>Internationally-</a:t>
            </a:r>
            <a:r>
              <a:rPr lang="en-US" sz="1400" b="1" dirty="0" err="1">
                <a:solidFill>
                  <a:srgbClr val="28A0C9"/>
                </a:solidFill>
                <a:latin typeface="Calibri"/>
                <a:ea typeface="Calibri"/>
                <a:cs typeface="Calibri"/>
                <a:sym typeface="Calibri"/>
              </a:rPr>
              <a:t>recognised</a:t>
            </a:r>
            <a:r>
              <a:rPr lang="en-US" sz="1400" b="1" dirty="0">
                <a:solidFill>
                  <a:srgbClr val="28A0C9"/>
                </a:solidFill>
                <a:latin typeface="Calibri"/>
                <a:ea typeface="Calibri"/>
                <a:cs typeface="Calibri"/>
                <a:sym typeface="Calibri"/>
              </a:rPr>
              <a:t> reputation for natural, healthy, and high-quality products</a:t>
            </a:r>
            <a:endParaRPr sz="1400" dirty="0">
              <a:solidFill>
                <a:schemeClr val="dk1"/>
              </a:solidFill>
              <a:latin typeface="Calibri"/>
              <a:ea typeface="Calibri"/>
              <a:cs typeface="Calibri"/>
              <a:sym typeface="Calibri"/>
            </a:endParaRPr>
          </a:p>
        </p:txBody>
      </p:sp>
      <p:sp>
        <p:nvSpPr>
          <p:cNvPr id="443" name="Google Shape;443;p13"/>
          <p:cNvSpPr txBox="1"/>
          <p:nvPr/>
        </p:nvSpPr>
        <p:spPr>
          <a:xfrm>
            <a:off x="6093966" y="5271378"/>
            <a:ext cx="4449445" cy="894715"/>
          </a:xfrm>
          <a:prstGeom prst="rect">
            <a:avLst/>
          </a:prstGeom>
          <a:noFill/>
          <a:ln>
            <a:noFill/>
          </a:ln>
        </p:spPr>
        <p:txBody>
          <a:bodyPr spcFirstLastPara="1" wrap="square" lIns="0" tIns="88250" rIns="0" bIns="0" anchor="t" anchorCtr="0">
            <a:spAutoFit/>
          </a:bodyPr>
          <a:lstStyle/>
          <a:p>
            <a:pPr marL="299085" marR="0" lvl="0" indent="-287019" algn="l" rtl="0">
              <a:lnSpc>
                <a:spcPct val="100000"/>
              </a:lnSpc>
              <a:spcBef>
                <a:spcPts val="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Free from African and Classical swine fever, and PRRS</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Free from FMD with and without vaccination</a:t>
            </a:r>
            <a:endParaRPr sz="1400" dirty="0">
              <a:solidFill>
                <a:schemeClr val="dk1"/>
              </a:solidFill>
              <a:latin typeface="Calibri"/>
              <a:ea typeface="Calibri"/>
              <a:cs typeface="Calibri"/>
              <a:sym typeface="Calibri"/>
            </a:endParaRPr>
          </a:p>
          <a:p>
            <a:pPr marL="299085" marR="0" lvl="0" indent="-287019" algn="l" rtl="0">
              <a:lnSpc>
                <a:spcPct val="100000"/>
              </a:lnSpc>
              <a:spcBef>
                <a:spcPts val="600"/>
              </a:spcBef>
              <a:spcAft>
                <a:spcPts val="0"/>
              </a:spcAft>
              <a:buClr>
                <a:srgbClr val="28A0C9"/>
              </a:buClr>
              <a:buSzPts val="1400"/>
              <a:buFont typeface="Arial"/>
              <a:buChar char="•"/>
            </a:pPr>
            <a:r>
              <a:rPr lang="en-US" sz="1400" dirty="0">
                <a:solidFill>
                  <a:schemeClr val="dk1"/>
                </a:solidFill>
                <a:latin typeface="Calibri"/>
                <a:ea typeface="Calibri"/>
                <a:cs typeface="Calibri"/>
                <a:sym typeface="Calibri"/>
              </a:rPr>
              <a:t>Insignificant risk of BSE disease</a:t>
            </a:r>
            <a:endParaRPr sz="1400" dirty="0">
              <a:solidFill>
                <a:schemeClr val="dk1"/>
              </a:solidFill>
              <a:latin typeface="Calibri"/>
              <a:ea typeface="Calibri"/>
              <a:cs typeface="Calibri"/>
              <a:sym typeface="Calibri"/>
            </a:endParaRPr>
          </a:p>
        </p:txBody>
      </p:sp>
      <p:sp>
        <p:nvSpPr>
          <p:cNvPr id="444" name="Google Shape;444;p13"/>
          <p:cNvSpPr txBox="1"/>
          <p:nvPr/>
        </p:nvSpPr>
        <p:spPr>
          <a:xfrm>
            <a:off x="5636767" y="6251339"/>
            <a:ext cx="5959475" cy="44371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dirty="0">
                <a:solidFill>
                  <a:srgbClr val="28A0C9"/>
                </a:solidFill>
                <a:latin typeface="Calibri"/>
                <a:ea typeface="Calibri"/>
                <a:cs typeface="Calibri"/>
                <a:sym typeface="Calibri"/>
              </a:rPr>
              <a:t>Ongoing national infrastructure plan to continue lowering domestic logistics costs</a:t>
            </a:r>
            <a:endParaRPr sz="1400" dirty="0">
              <a:solidFill>
                <a:schemeClr val="dk1"/>
              </a:solidFill>
              <a:latin typeface="Calibri"/>
              <a:ea typeface="Calibri"/>
              <a:cs typeface="Calibri"/>
              <a:sym typeface="Calibri"/>
            </a:endParaRPr>
          </a:p>
        </p:txBody>
      </p:sp>
      <p:sp>
        <p:nvSpPr>
          <p:cNvPr id="445" name="Google Shape;445;p13"/>
          <p:cNvSpPr txBox="1"/>
          <p:nvPr/>
        </p:nvSpPr>
        <p:spPr>
          <a:xfrm>
            <a:off x="2828035" y="3426714"/>
            <a:ext cx="82804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dirty="0">
                <a:solidFill>
                  <a:srgbClr val="28A0C9"/>
                </a:solidFill>
                <a:latin typeface="Calibri"/>
                <a:ea typeface="Calibri"/>
                <a:cs typeface="Calibri"/>
                <a:sym typeface="Calibri"/>
              </a:rPr>
              <a:t>CUYO:</a:t>
            </a:r>
            <a:endParaRPr sz="9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900" dirty="0">
                <a:solidFill>
                  <a:srgbClr val="404040"/>
                </a:solidFill>
                <a:latin typeface="Calibri"/>
                <a:ea typeface="Calibri"/>
                <a:cs typeface="Calibri"/>
                <a:sym typeface="Calibri"/>
              </a:rPr>
              <a:t>WINE AND NUTS.</a:t>
            </a:r>
            <a:endParaRPr sz="900" dirty="0">
              <a:solidFill>
                <a:schemeClr val="dk1"/>
              </a:solidFill>
              <a:latin typeface="Calibri"/>
              <a:ea typeface="Calibri"/>
              <a:cs typeface="Calibri"/>
              <a:sym typeface="Calibri"/>
            </a:endParaRPr>
          </a:p>
        </p:txBody>
      </p:sp>
      <p:sp>
        <p:nvSpPr>
          <p:cNvPr id="446" name="Google Shape;446;p13"/>
          <p:cNvSpPr txBox="1"/>
          <p:nvPr/>
        </p:nvSpPr>
        <p:spPr>
          <a:xfrm>
            <a:off x="2828035" y="3837889"/>
            <a:ext cx="2103120" cy="4375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dirty="0">
                <a:solidFill>
                  <a:srgbClr val="28A0C9"/>
                </a:solidFill>
                <a:latin typeface="Calibri"/>
                <a:ea typeface="Calibri"/>
                <a:cs typeface="Calibri"/>
                <a:sym typeface="Calibri"/>
              </a:rPr>
              <a:t>CENTER/EAST:</a:t>
            </a:r>
            <a:endParaRPr sz="900" dirty="0">
              <a:solidFill>
                <a:schemeClr val="dk1"/>
              </a:solidFill>
              <a:latin typeface="Calibri"/>
              <a:ea typeface="Calibri"/>
              <a:cs typeface="Calibri"/>
              <a:sym typeface="Calibri"/>
            </a:endParaRPr>
          </a:p>
          <a:p>
            <a:pPr marL="12700" marR="5080" lvl="0" indent="0" algn="l" rtl="0">
              <a:lnSpc>
                <a:spcPct val="100000"/>
              </a:lnSpc>
              <a:spcBef>
                <a:spcPts val="5"/>
              </a:spcBef>
              <a:spcAft>
                <a:spcPts val="0"/>
              </a:spcAft>
              <a:buNone/>
            </a:pPr>
            <a:r>
              <a:rPr lang="en-US" sz="900" dirty="0">
                <a:solidFill>
                  <a:srgbClr val="404040"/>
                </a:solidFill>
                <a:latin typeface="Calibri"/>
                <a:ea typeface="Calibri"/>
                <a:cs typeface="Calibri"/>
                <a:sym typeface="Calibri"/>
              </a:rPr>
              <a:t>SOY, WHEAT, CORN, SUNFLOWER, PEANUTS</a:t>
            </a:r>
            <a:r>
              <a:rPr lang="en-US" sz="900" dirty="0" smtClean="0">
                <a:solidFill>
                  <a:srgbClr val="404040"/>
                </a:solidFill>
                <a:latin typeface="Calibri"/>
                <a:ea typeface="Calibri"/>
                <a:cs typeface="Calibri"/>
                <a:sym typeface="Calibri"/>
              </a:rPr>
              <a:t>, STOCKBREEDING</a:t>
            </a:r>
            <a:endParaRPr sz="900" dirty="0">
              <a:solidFill>
                <a:schemeClr val="dk1"/>
              </a:solidFill>
              <a:latin typeface="Calibri"/>
              <a:ea typeface="Calibri"/>
              <a:cs typeface="Calibri"/>
              <a:sym typeface="Calibri"/>
            </a:endParaRPr>
          </a:p>
        </p:txBody>
      </p:sp>
      <p:sp>
        <p:nvSpPr>
          <p:cNvPr id="447" name="Google Shape;447;p13"/>
          <p:cNvSpPr txBox="1"/>
          <p:nvPr/>
        </p:nvSpPr>
        <p:spPr>
          <a:xfrm>
            <a:off x="2828035" y="4387088"/>
            <a:ext cx="79184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28A0C9"/>
                </a:solidFill>
                <a:latin typeface="Calibri"/>
                <a:ea typeface="Calibri"/>
                <a:cs typeface="Calibri"/>
                <a:sym typeface="Calibri"/>
              </a:rPr>
              <a:t>PATAGONIA:</a:t>
            </a:r>
            <a:endParaRPr sz="9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900">
                <a:solidFill>
                  <a:srgbClr val="404040"/>
                </a:solidFill>
                <a:latin typeface="Calibri"/>
                <a:ea typeface="Calibri"/>
                <a:cs typeface="Calibri"/>
                <a:sym typeface="Calibri"/>
              </a:rPr>
              <a:t>FISH AND FRUIT.</a:t>
            </a:r>
            <a:endParaRPr sz="900">
              <a:solidFill>
                <a:schemeClr val="dk1"/>
              </a:solidFill>
              <a:latin typeface="Calibri"/>
              <a:ea typeface="Calibri"/>
              <a:cs typeface="Calibri"/>
              <a:sym typeface="Calibri"/>
            </a:endParaRPr>
          </a:p>
        </p:txBody>
      </p:sp>
      <p:sp>
        <p:nvSpPr>
          <p:cNvPr id="448" name="Google Shape;448;p13"/>
          <p:cNvSpPr txBox="1"/>
          <p:nvPr/>
        </p:nvSpPr>
        <p:spPr>
          <a:xfrm>
            <a:off x="2828035" y="4798567"/>
            <a:ext cx="122364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28A0C9"/>
                </a:solidFill>
                <a:latin typeface="Calibri"/>
                <a:ea typeface="Calibri"/>
                <a:cs typeface="Calibri"/>
                <a:sym typeface="Calibri"/>
              </a:rPr>
              <a:t>NORTHWEST:</a:t>
            </a:r>
            <a:endParaRPr sz="9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900">
                <a:solidFill>
                  <a:srgbClr val="404040"/>
                </a:solidFill>
                <a:latin typeface="Calibri"/>
                <a:ea typeface="Calibri"/>
                <a:cs typeface="Calibri"/>
                <a:sym typeface="Calibri"/>
              </a:rPr>
              <a:t>SOY, CORN, SUGAR CANE.</a:t>
            </a:r>
            <a:endParaRPr sz="900">
              <a:solidFill>
                <a:schemeClr val="dk1"/>
              </a:solidFill>
              <a:latin typeface="Calibri"/>
              <a:ea typeface="Calibri"/>
              <a:cs typeface="Calibri"/>
              <a:sym typeface="Calibri"/>
            </a:endParaRPr>
          </a:p>
        </p:txBody>
      </p:sp>
      <p:sp>
        <p:nvSpPr>
          <p:cNvPr id="449" name="Google Shape;449;p13"/>
          <p:cNvSpPr txBox="1"/>
          <p:nvPr/>
        </p:nvSpPr>
        <p:spPr>
          <a:xfrm>
            <a:off x="2828035" y="5210302"/>
            <a:ext cx="2293620" cy="4375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b="1">
                <a:solidFill>
                  <a:srgbClr val="28A0C9"/>
                </a:solidFill>
                <a:latin typeface="Calibri"/>
                <a:ea typeface="Calibri"/>
                <a:cs typeface="Calibri"/>
                <a:sym typeface="Calibri"/>
              </a:rPr>
              <a:t>NORTHEAST:</a:t>
            </a:r>
            <a:endParaRPr sz="9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900">
                <a:solidFill>
                  <a:srgbClr val="404040"/>
                </a:solidFill>
                <a:latin typeface="Calibri"/>
                <a:ea typeface="Calibri"/>
                <a:cs typeface="Calibri"/>
                <a:sym typeface="Calibri"/>
              </a:rPr>
              <a:t>RICE, SOY, CORN, ‘YERBA MATE’, TEA, FORESTRY,</a:t>
            </a:r>
            <a:endParaRPr sz="90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900">
                <a:solidFill>
                  <a:srgbClr val="404040"/>
                </a:solidFill>
                <a:latin typeface="Calibri"/>
                <a:ea typeface="Calibri"/>
                <a:cs typeface="Calibri"/>
                <a:sym typeface="Calibri"/>
              </a:rPr>
              <a:t>CITRUS FRUITS.</a:t>
            </a:r>
            <a:endParaRPr sz="900">
              <a:solidFill>
                <a:schemeClr val="dk1"/>
              </a:solidFill>
              <a:latin typeface="Calibri"/>
              <a:ea typeface="Calibri"/>
              <a:cs typeface="Calibri"/>
              <a:sym typeface="Calibri"/>
            </a:endParaRPr>
          </a:p>
        </p:txBody>
      </p:sp>
      <p:grpSp>
        <p:nvGrpSpPr>
          <p:cNvPr id="450" name="Google Shape;450;p13"/>
          <p:cNvGrpSpPr/>
          <p:nvPr/>
        </p:nvGrpSpPr>
        <p:grpSpPr>
          <a:xfrm>
            <a:off x="870203" y="1722120"/>
            <a:ext cx="2215896" cy="4814062"/>
            <a:chOff x="870203" y="1722120"/>
            <a:chExt cx="2215896" cy="4814062"/>
          </a:xfrm>
        </p:grpSpPr>
        <p:pic>
          <p:nvPicPr>
            <p:cNvPr id="451" name="Google Shape;451;p13"/>
            <p:cNvPicPr preferRelativeResize="0"/>
            <p:nvPr/>
          </p:nvPicPr>
          <p:blipFill rotWithShape="1">
            <a:blip r:embed="rId4">
              <a:alphaModFix/>
            </a:blip>
            <a:srcRect/>
            <a:stretch/>
          </p:blipFill>
          <p:spPr>
            <a:xfrm>
              <a:off x="870203" y="1722120"/>
              <a:ext cx="2215896" cy="4419600"/>
            </a:xfrm>
            <a:prstGeom prst="rect">
              <a:avLst/>
            </a:prstGeom>
            <a:noFill/>
            <a:ln>
              <a:noFill/>
            </a:ln>
          </p:spPr>
        </p:pic>
        <p:sp>
          <p:nvSpPr>
            <p:cNvPr id="452" name="Google Shape;452;p13"/>
            <p:cNvSpPr/>
            <p:nvPr/>
          </p:nvSpPr>
          <p:spPr>
            <a:xfrm>
              <a:off x="1369313" y="6180582"/>
              <a:ext cx="320040" cy="355600"/>
            </a:xfrm>
            <a:custGeom>
              <a:avLst/>
              <a:gdLst/>
              <a:ahLst/>
              <a:cxnLst/>
              <a:rect l="l" t="t" r="r" b="b"/>
              <a:pathLst>
                <a:path w="320039" h="355600" extrusionOk="0">
                  <a:moveTo>
                    <a:pt x="0" y="0"/>
                  </a:moveTo>
                  <a:lnTo>
                    <a:pt x="6858" y="88773"/>
                  </a:lnTo>
                  <a:lnTo>
                    <a:pt x="16129" y="228269"/>
                  </a:lnTo>
                  <a:lnTo>
                    <a:pt x="13843" y="337794"/>
                  </a:lnTo>
                  <a:lnTo>
                    <a:pt x="119761" y="328574"/>
                  </a:lnTo>
                  <a:lnTo>
                    <a:pt x="172720" y="332028"/>
                  </a:lnTo>
                  <a:lnTo>
                    <a:pt x="203708" y="355092"/>
                  </a:lnTo>
                  <a:lnTo>
                    <a:pt x="261366" y="323964"/>
                  </a:lnTo>
                  <a:lnTo>
                    <a:pt x="285496" y="334340"/>
                  </a:lnTo>
                  <a:lnTo>
                    <a:pt x="320040" y="311277"/>
                  </a:lnTo>
                  <a:lnTo>
                    <a:pt x="317754" y="269773"/>
                  </a:lnTo>
                  <a:lnTo>
                    <a:pt x="268224" y="269773"/>
                  </a:lnTo>
                  <a:lnTo>
                    <a:pt x="223393" y="261708"/>
                  </a:lnTo>
                  <a:lnTo>
                    <a:pt x="90932" y="172935"/>
                  </a:lnTo>
                  <a:lnTo>
                    <a:pt x="27686" y="68021"/>
                  </a:lnTo>
                  <a:lnTo>
                    <a:pt x="37973" y="44958"/>
                  </a:lnTo>
                  <a:lnTo>
                    <a:pt x="33401" y="26517"/>
                  </a:lnTo>
                  <a:lnTo>
                    <a:pt x="0" y="0"/>
                  </a:lnTo>
                  <a:close/>
                </a:path>
              </a:pathLst>
            </a:custGeom>
            <a:solidFill>
              <a:srgbClr val="0058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3" name="Google Shape;453;p13"/>
          <p:cNvSpPr txBox="1"/>
          <p:nvPr/>
        </p:nvSpPr>
        <p:spPr>
          <a:xfrm>
            <a:off x="1539621" y="6200343"/>
            <a:ext cx="320675" cy="19749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600" dirty="0">
                <a:solidFill>
                  <a:schemeClr val="dk1"/>
                </a:solidFill>
                <a:latin typeface="Calibri"/>
                <a:ea typeface="Calibri"/>
                <a:cs typeface="Calibri"/>
                <a:sym typeface="Calibri"/>
              </a:rPr>
              <a:t>Tierra </a:t>
            </a:r>
            <a:r>
              <a:rPr lang="en-US" sz="600" dirty="0" smtClean="0">
                <a:solidFill>
                  <a:schemeClr val="dk1"/>
                </a:solidFill>
                <a:latin typeface="Calibri"/>
                <a:ea typeface="Calibri"/>
                <a:cs typeface="Calibri"/>
                <a:sym typeface="Calibri"/>
              </a:rPr>
              <a:t>del Fuego</a:t>
            </a:r>
            <a:endParaRPr sz="600" dirty="0">
              <a:solidFill>
                <a:schemeClr val="dk1"/>
              </a:solidFill>
              <a:latin typeface="Calibri"/>
              <a:ea typeface="Calibri"/>
              <a:cs typeface="Calibri"/>
              <a:sym typeface="Calibri"/>
            </a:endParaRPr>
          </a:p>
        </p:txBody>
      </p:sp>
      <p:sp>
        <p:nvSpPr>
          <p:cNvPr id="454" name="Google Shape;454;p13"/>
          <p:cNvSpPr txBox="1"/>
          <p:nvPr/>
        </p:nvSpPr>
        <p:spPr>
          <a:xfrm>
            <a:off x="1115364" y="549630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Cruz</a:t>
            </a:r>
            <a:endParaRPr sz="600">
              <a:solidFill>
                <a:schemeClr val="dk1"/>
              </a:solidFill>
              <a:latin typeface="Calibri"/>
              <a:ea typeface="Calibri"/>
              <a:cs typeface="Calibri"/>
              <a:sym typeface="Calibri"/>
            </a:endParaRPr>
          </a:p>
        </p:txBody>
      </p:sp>
      <p:sp>
        <p:nvSpPr>
          <p:cNvPr id="455" name="Google Shape;455;p13"/>
          <p:cNvSpPr txBox="1"/>
          <p:nvPr/>
        </p:nvSpPr>
        <p:spPr>
          <a:xfrm>
            <a:off x="1152550" y="4837557"/>
            <a:ext cx="255904"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Chubut</a:t>
            </a:r>
            <a:endParaRPr sz="600">
              <a:solidFill>
                <a:schemeClr val="dk1"/>
              </a:solidFill>
              <a:latin typeface="Calibri"/>
              <a:ea typeface="Calibri"/>
              <a:cs typeface="Calibri"/>
              <a:sym typeface="Calibri"/>
            </a:endParaRPr>
          </a:p>
        </p:txBody>
      </p:sp>
      <p:sp>
        <p:nvSpPr>
          <p:cNvPr id="456" name="Google Shape;456;p13"/>
          <p:cNvSpPr txBox="1"/>
          <p:nvPr/>
        </p:nvSpPr>
        <p:spPr>
          <a:xfrm>
            <a:off x="1288796" y="4266945"/>
            <a:ext cx="219075" cy="197490"/>
          </a:xfrm>
          <a:prstGeom prst="rect">
            <a:avLst/>
          </a:prstGeom>
          <a:noFill/>
          <a:ln>
            <a:noFill/>
          </a:ln>
        </p:spPr>
        <p:txBody>
          <a:bodyPr spcFirstLastPara="1" wrap="square" lIns="0" tIns="12700" rIns="0" bIns="0" anchor="t" anchorCtr="0">
            <a:spAutoFit/>
          </a:bodyPr>
          <a:lstStyle/>
          <a:p>
            <a:pPr marL="12700" marR="5080" lvl="0" indent="4572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Río Negro</a:t>
            </a:r>
            <a:endParaRPr sz="600" dirty="0">
              <a:solidFill>
                <a:schemeClr val="dk1"/>
              </a:solidFill>
              <a:latin typeface="Calibri"/>
              <a:ea typeface="Calibri"/>
              <a:cs typeface="Calibri"/>
              <a:sym typeface="Calibri"/>
            </a:endParaRPr>
          </a:p>
        </p:txBody>
      </p:sp>
      <p:sp>
        <p:nvSpPr>
          <p:cNvPr id="457" name="Google Shape;457;p13"/>
          <p:cNvSpPr txBox="1"/>
          <p:nvPr/>
        </p:nvSpPr>
        <p:spPr>
          <a:xfrm>
            <a:off x="995578" y="4031107"/>
            <a:ext cx="275590" cy="197490"/>
          </a:xfrm>
          <a:prstGeom prst="rect">
            <a:avLst/>
          </a:prstGeom>
          <a:noFill/>
          <a:ln>
            <a:noFill/>
          </a:ln>
        </p:spPr>
        <p:txBody>
          <a:bodyPr spcFirstLastPara="1" wrap="square" lIns="0" tIns="12700" rIns="0" bIns="0" anchor="t" anchorCtr="0">
            <a:spAutoFit/>
          </a:bodyPr>
          <a:lstStyle/>
          <a:p>
            <a:pPr marL="116204" marR="5080" lvl="0" indent="-104138" algn="l" rtl="0">
              <a:lnSpc>
                <a:spcPct val="100000"/>
              </a:lnSpc>
              <a:spcBef>
                <a:spcPts val="0"/>
              </a:spcBef>
              <a:spcAft>
                <a:spcPts val="0"/>
              </a:spcAft>
              <a:buNone/>
            </a:pPr>
            <a:r>
              <a:rPr lang="en-US" sz="600" b="1" dirty="0" err="1" smtClean="0">
                <a:solidFill>
                  <a:srgbClr val="FFFFFF"/>
                </a:solidFill>
                <a:latin typeface="Calibri"/>
                <a:ea typeface="Calibri"/>
                <a:cs typeface="Calibri"/>
                <a:sym typeface="Calibri"/>
              </a:rPr>
              <a:t>Neuqué</a:t>
            </a:r>
            <a:r>
              <a:rPr lang="en-US" sz="600" b="1" dirty="0" smtClean="0">
                <a:solidFill>
                  <a:srgbClr val="FFFFFF"/>
                </a:solidFill>
                <a:latin typeface="Calibri"/>
                <a:ea typeface="Calibri"/>
                <a:cs typeface="Calibri"/>
                <a:sym typeface="Calibri"/>
              </a:rPr>
              <a:t> n</a:t>
            </a:r>
            <a:endParaRPr sz="600" dirty="0">
              <a:solidFill>
                <a:schemeClr val="dk1"/>
              </a:solidFill>
              <a:latin typeface="Calibri"/>
              <a:ea typeface="Calibri"/>
              <a:cs typeface="Calibri"/>
              <a:sym typeface="Calibri"/>
            </a:endParaRPr>
          </a:p>
        </p:txBody>
      </p:sp>
      <p:sp>
        <p:nvSpPr>
          <p:cNvPr id="458" name="Google Shape;458;p13"/>
          <p:cNvSpPr txBox="1"/>
          <p:nvPr/>
        </p:nvSpPr>
        <p:spPr>
          <a:xfrm>
            <a:off x="1467103" y="3861054"/>
            <a:ext cx="245745" cy="197490"/>
          </a:xfrm>
          <a:prstGeom prst="rect">
            <a:avLst/>
          </a:prstGeom>
          <a:noFill/>
          <a:ln>
            <a:noFill/>
          </a:ln>
        </p:spPr>
        <p:txBody>
          <a:bodyPr spcFirstLastPara="1" wrap="square" lIns="0" tIns="12700" rIns="0" bIns="0" anchor="t" anchorCtr="0">
            <a:spAutoFit/>
          </a:bodyPr>
          <a:lstStyle/>
          <a:p>
            <a:pPr marL="12700" marR="5080" lvl="0" indent="7620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Pampa</a:t>
            </a:r>
            <a:endParaRPr sz="600" dirty="0">
              <a:solidFill>
                <a:schemeClr val="dk1"/>
              </a:solidFill>
              <a:latin typeface="Calibri"/>
              <a:ea typeface="Calibri"/>
              <a:cs typeface="Calibri"/>
              <a:sym typeface="Calibri"/>
            </a:endParaRPr>
          </a:p>
        </p:txBody>
      </p:sp>
      <p:sp>
        <p:nvSpPr>
          <p:cNvPr id="459" name="Google Shape;459;p13"/>
          <p:cNvSpPr txBox="1"/>
          <p:nvPr/>
        </p:nvSpPr>
        <p:spPr>
          <a:xfrm>
            <a:off x="2030729" y="3849370"/>
            <a:ext cx="260350" cy="197490"/>
          </a:xfrm>
          <a:prstGeom prst="rect">
            <a:avLst/>
          </a:prstGeom>
          <a:noFill/>
          <a:ln>
            <a:noFill/>
          </a:ln>
        </p:spPr>
        <p:txBody>
          <a:bodyPr spcFirstLastPara="1" wrap="square" lIns="0" tIns="12700" rIns="0" bIns="0" anchor="t" anchorCtr="0">
            <a:spAutoFit/>
          </a:bodyPr>
          <a:lstStyle/>
          <a:p>
            <a:pPr marL="48895" marR="5080" lvl="0" indent="-3683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Buenos Aires</a:t>
            </a:r>
            <a:endParaRPr sz="600" dirty="0">
              <a:solidFill>
                <a:schemeClr val="dk1"/>
              </a:solidFill>
              <a:latin typeface="Calibri"/>
              <a:ea typeface="Calibri"/>
              <a:cs typeface="Calibri"/>
              <a:sym typeface="Calibri"/>
            </a:endParaRPr>
          </a:p>
        </p:txBody>
      </p:sp>
      <p:sp>
        <p:nvSpPr>
          <p:cNvPr id="460" name="Google Shape;460;p13"/>
          <p:cNvSpPr txBox="1"/>
          <p:nvPr/>
        </p:nvSpPr>
        <p:spPr>
          <a:xfrm>
            <a:off x="1934717" y="3533394"/>
            <a:ext cx="438784" cy="197490"/>
          </a:xfrm>
          <a:prstGeom prst="rect">
            <a:avLst/>
          </a:prstGeom>
          <a:noFill/>
          <a:ln>
            <a:noFill/>
          </a:ln>
        </p:spPr>
        <p:txBody>
          <a:bodyPr spcFirstLastPara="1" wrap="square" lIns="0" tIns="12700" rIns="0" bIns="0" anchor="t" anchorCtr="0">
            <a:spAutoFit/>
          </a:bodyPr>
          <a:lstStyle/>
          <a:p>
            <a:pPr marL="12700" marR="5080" lvl="0" indent="46989" algn="l" rtl="0">
              <a:lnSpc>
                <a:spcPct val="100000"/>
              </a:lnSpc>
              <a:spcBef>
                <a:spcPts val="0"/>
              </a:spcBef>
              <a:spcAft>
                <a:spcPts val="0"/>
              </a:spcAft>
              <a:buNone/>
            </a:pPr>
            <a:r>
              <a:rPr lang="en-US" sz="600" b="1" dirty="0">
                <a:solidFill>
                  <a:srgbClr val="FFFFFF"/>
                </a:solidFill>
                <a:latin typeface="Calibri"/>
                <a:ea typeface="Calibri"/>
                <a:cs typeface="Calibri"/>
                <a:sym typeface="Calibri"/>
              </a:rPr>
              <a:t>Ciudad </a:t>
            </a:r>
            <a:r>
              <a:rPr lang="en-US" sz="600" b="1" dirty="0" smtClean="0">
                <a:solidFill>
                  <a:srgbClr val="FFFFFF"/>
                </a:solidFill>
                <a:latin typeface="Calibri"/>
                <a:ea typeface="Calibri"/>
                <a:cs typeface="Calibri"/>
                <a:sym typeface="Calibri"/>
              </a:rPr>
              <a:t>de Buenos </a:t>
            </a:r>
            <a:r>
              <a:rPr lang="en-US" sz="600" b="1" dirty="0">
                <a:solidFill>
                  <a:srgbClr val="FFFFFF"/>
                </a:solidFill>
                <a:latin typeface="Calibri"/>
                <a:ea typeface="Calibri"/>
                <a:cs typeface="Calibri"/>
                <a:sym typeface="Calibri"/>
              </a:rPr>
              <a:t>Aires</a:t>
            </a:r>
            <a:endParaRPr sz="600" dirty="0">
              <a:solidFill>
                <a:schemeClr val="dk1"/>
              </a:solidFill>
              <a:latin typeface="Calibri"/>
              <a:ea typeface="Calibri"/>
              <a:cs typeface="Calibri"/>
              <a:sym typeface="Calibri"/>
            </a:endParaRPr>
          </a:p>
        </p:txBody>
      </p:sp>
      <p:sp>
        <p:nvSpPr>
          <p:cNvPr id="461" name="Google Shape;461;p13"/>
          <p:cNvSpPr txBox="1"/>
          <p:nvPr/>
        </p:nvSpPr>
        <p:spPr>
          <a:xfrm>
            <a:off x="2252217" y="3093465"/>
            <a:ext cx="194945" cy="197490"/>
          </a:xfrm>
          <a:prstGeom prst="rect">
            <a:avLst/>
          </a:prstGeom>
          <a:noFill/>
          <a:ln>
            <a:noFill/>
          </a:ln>
        </p:spPr>
        <p:txBody>
          <a:bodyPr spcFirstLastPara="1" wrap="square" lIns="0" tIns="12700" rIns="0" bIns="0" anchor="t" anchorCtr="0">
            <a:spAutoFit/>
          </a:bodyPr>
          <a:lstStyle/>
          <a:p>
            <a:pPr marL="30480" marR="5080" lvl="0" indent="-18415"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Entre Ríos</a:t>
            </a:r>
            <a:endParaRPr sz="600" dirty="0">
              <a:solidFill>
                <a:schemeClr val="dk1"/>
              </a:solidFill>
              <a:latin typeface="Calibri"/>
              <a:ea typeface="Calibri"/>
              <a:cs typeface="Calibri"/>
              <a:sym typeface="Calibri"/>
            </a:endParaRPr>
          </a:p>
        </p:txBody>
      </p:sp>
      <p:sp>
        <p:nvSpPr>
          <p:cNvPr id="462" name="Google Shape;462;p13"/>
          <p:cNvSpPr txBox="1"/>
          <p:nvPr/>
        </p:nvSpPr>
        <p:spPr>
          <a:xfrm>
            <a:off x="2035810" y="2830195"/>
            <a:ext cx="205104"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Santa</a:t>
            </a:r>
            <a:endParaRPr sz="600">
              <a:solidFill>
                <a:schemeClr val="dk1"/>
              </a:solidFill>
              <a:latin typeface="Calibri"/>
              <a:ea typeface="Calibri"/>
              <a:cs typeface="Calibri"/>
              <a:sym typeface="Calibri"/>
            </a:endParaRPr>
          </a:p>
          <a:p>
            <a:pPr marL="65405"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Fe</a:t>
            </a:r>
            <a:endParaRPr sz="600">
              <a:solidFill>
                <a:schemeClr val="dk1"/>
              </a:solidFill>
              <a:latin typeface="Calibri"/>
              <a:ea typeface="Calibri"/>
              <a:cs typeface="Calibri"/>
              <a:sym typeface="Calibri"/>
            </a:endParaRPr>
          </a:p>
        </p:txBody>
      </p:sp>
      <p:sp>
        <p:nvSpPr>
          <p:cNvPr id="463" name="Google Shape;463;p13"/>
          <p:cNvSpPr txBox="1"/>
          <p:nvPr/>
        </p:nvSpPr>
        <p:spPr>
          <a:xfrm>
            <a:off x="1621916" y="3089528"/>
            <a:ext cx="29464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Córdoba</a:t>
            </a:r>
            <a:endParaRPr sz="600">
              <a:solidFill>
                <a:schemeClr val="dk1"/>
              </a:solidFill>
              <a:latin typeface="Calibri"/>
              <a:ea typeface="Calibri"/>
              <a:cs typeface="Calibri"/>
              <a:sym typeface="Calibri"/>
            </a:endParaRPr>
          </a:p>
        </p:txBody>
      </p:sp>
      <p:sp>
        <p:nvSpPr>
          <p:cNvPr id="464" name="Google Shape;464;p13"/>
          <p:cNvSpPr txBox="1"/>
          <p:nvPr/>
        </p:nvSpPr>
        <p:spPr>
          <a:xfrm>
            <a:off x="1445133" y="3299840"/>
            <a:ext cx="147320" cy="197490"/>
          </a:xfrm>
          <a:prstGeom prst="rect">
            <a:avLst/>
          </a:prstGeom>
          <a:noFill/>
          <a:ln>
            <a:noFill/>
          </a:ln>
        </p:spPr>
        <p:txBody>
          <a:bodyPr spcFirstLastPara="1" wrap="square" lIns="0" tIns="12700" rIns="0" bIns="0" anchor="t" anchorCtr="0">
            <a:spAutoFit/>
          </a:bodyPr>
          <a:lstStyle/>
          <a:p>
            <a:pPr marL="12700" marR="5080" lvl="0" indent="25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Luis</a:t>
            </a:r>
            <a:endParaRPr sz="600" dirty="0">
              <a:solidFill>
                <a:schemeClr val="dk1"/>
              </a:solidFill>
              <a:latin typeface="Calibri"/>
              <a:ea typeface="Calibri"/>
              <a:cs typeface="Calibri"/>
              <a:sym typeface="Calibri"/>
            </a:endParaRPr>
          </a:p>
        </p:txBody>
      </p:sp>
      <p:sp>
        <p:nvSpPr>
          <p:cNvPr id="465" name="Google Shape;465;p13"/>
          <p:cNvSpPr txBox="1"/>
          <p:nvPr/>
        </p:nvSpPr>
        <p:spPr>
          <a:xfrm>
            <a:off x="1061110" y="3519627"/>
            <a:ext cx="322580" cy="1174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Mendoza</a:t>
            </a:r>
            <a:endParaRPr sz="600">
              <a:solidFill>
                <a:schemeClr val="dk1"/>
              </a:solidFill>
              <a:latin typeface="Calibri"/>
              <a:ea typeface="Calibri"/>
              <a:cs typeface="Calibri"/>
              <a:sym typeface="Calibri"/>
            </a:endParaRPr>
          </a:p>
        </p:txBody>
      </p:sp>
      <p:sp>
        <p:nvSpPr>
          <p:cNvPr id="466" name="Google Shape;466;p13"/>
          <p:cNvSpPr txBox="1"/>
          <p:nvPr/>
        </p:nvSpPr>
        <p:spPr>
          <a:xfrm>
            <a:off x="1076960" y="2972561"/>
            <a:ext cx="171450" cy="197490"/>
          </a:xfrm>
          <a:prstGeom prst="rect">
            <a:avLst/>
          </a:prstGeom>
          <a:noFill/>
          <a:ln>
            <a:noFill/>
          </a:ln>
        </p:spPr>
        <p:txBody>
          <a:bodyPr spcFirstLastPara="1" wrap="square" lIns="0" tIns="12700" rIns="0" bIns="0" anchor="t" anchorCtr="0">
            <a:spAutoFit/>
          </a:bodyPr>
          <a:lstStyle/>
          <a:p>
            <a:pPr marL="12700" marR="5080" lvl="0" indent="15240"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San Juan</a:t>
            </a:r>
            <a:endParaRPr sz="600" dirty="0">
              <a:solidFill>
                <a:schemeClr val="dk1"/>
              </a:solidFill>
              <a:latin typeface="Calibri"/>
              <a:ea typeface="Calibri"/>
              <a:cs typeface="Calibri"/>
              <a:sym typeface="Calibri"/>
            </a:endParaRPr>
          </a:p>
        </p:txBody>
      </p:sp>
      <p:sp>
        <p:nvSpPr>
          <p:cNvPr id="467" name="Google Shape;467;p13"/>
          <p:cNvSpPr txBox="1"/>
          <p:nvPr/>
        </p:nvSpPr>
        <p:spPr>
          <a:xfrm>
            <a:off x="1251610" y="2710941"/>
            <a:ext cx="185420" cy="197490"/>
          </a:xfrm>
          <a:prstGeom prst="rect">
            <a:avLst/>
          </a:prstGeom>
          <a:noFill/>
          <a:ln>
            <a:noFill/>
          </a:ln>
        </p:spPr>
        <p:txBody>
          <a:bodyPr spcFirstLastPara="1" wrap="square" lIns="0" tIns="12700" rIns="0" bIns="0" anchor="t" anchorCtr="0">
            <a:spAutoFit/>
          </a:bodyPr>
          <a:lstStyle/>
          <a:p>
            <a:pPr marL="12700" marR="5080" lvl="0" indent="45085" algn="l" rtl="0">
              <a:lnSpc>
                <a:spcPct val="100000"/>
              </a:lnSpc>
              <a:spcBef>
                <a:spcPts val="0"/>
              </a:spcBef>
              <a:spcAft>
                <a:spcPts val="0"/>
              </a:spcAft>
              <a:buNone/>
            </a:pPr>
            <a:r>
              <a:rPr lang="en-US" sz="600" b="1" dirty="0" smtClean="0">
                <a:solidFill>
                  <a:srgbClr val="FFFFFF"/>
                </a:solidFill>
                <a:latin typeface="Calibri"/>
                <a:ea typeface="Calibri"/>
                <a:cs typeface="Calibri"/>
                <a:sym typeface="Calibri"/>
              </a:rPr>
              <a:t>La Rioja</a:t>
            </a:r>
            <a:endParaRPr sz="600" dirty="0">
              <a:solidFill>
                <a:schemeClr val="dk1"/>
              </a:solidFill>
              <a:latin typeface="Calibri"/>
              <a:ea typeface="Calibri"/>
              <a:cs typeface="Calibri"/>
              <a:sym typeface="Calibri"/>
            </a:endParaRPr>
          </a:p>
        </p:txBody>
      </p:sp>
      <p:sp>
        <p:nvSpPr>
          <p:cNvPr id="468" name="Google Shape;468;p13"/>
          <p:cNvSpPr txBox="1"/>
          <p:nvPr/>
        </p:nvSpPr>
        <p:spPr>
          <a:xfrm>
            <a:off x="1130604" y="2497073"/>
            <a:ext cx="3644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Catamarca</a:t>
            </a:r>
            <a:endParaRPr sz="600">
              <a:solidFill>
                <a:schemeClr val="dk1"/>
              </a:solidFill>
              <a:latin typeface="Calibri"/>
              <a:ea typeface="Calibri"/>
              <a:cs typeface="Calibri"/>
              <a:sym typeface="Calibri"/>
            </a:endParaRPr>
          </a:p>
        </p:txBody>
      </p:sp>
      <p:sp>
        <p:nvSpPr>
          <p:cNvPr id="469" name="Google Shape;469;p13"/>
          <p:cNvSpPr txBox="1"/>
          <p:nvPr/>
        </p:nvSpPr>
        <p:spPr>
          <a:xfrm>
            <a:off x="1558797" y="2358009"/>
            <a:ext cx="31940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Tucumán</a:t>
            </a:r>
            <a:endParaRPr sz="600">
              <a:solidFill>
                <a:schemeClr val="dk1"/>
              </a:solidFill>
              <a:latin typeface="Calibri"/>
              <a:ea typeface="Calibri"/>
              <a:cs typeface="Calibri"/>
              <a:sym typeface="Calibri"/>
            </a:endParaRPr>
          </a:p>
        </p:txBody>
      </p:sp>
      <p:sp>
        <p:nvSpPr>
          <p:cNvPr id="470" name="Google Shape;470;p13"/>
          <p:cNvSpPr txBox="1"/>
          <p:nvPr/>
        </p:nvSpPr>
        <p:spPr>
          <a:xfrm>
            <a:off x="1668017" y="2564714"/>
            <a:ext cx="340995" cy="208915"/>
          </a:xfrm>
          <a:prstGeom prst="rect">
            <a:avLst/>
          </a:prstGeom>
          <a:noFill/>
          <a:ln>
            <a:noFill/>
          </a:ln>
        </p:spPr>
        <p:txBody>
          <a:bodyPr spcFirstLastPara="1" wrap="square" lIns="0" tIns="12700" rIns="0" bIns="0" anchor="t" anchorCtr="0">
            <a:spAutoFit/>
          </a:bodyPr>
          <a:lstStyle/>
          <a:p>
            <a:pPr marL="32384"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Santiago</a:t>
            </a:r>
            <a:endParaRPr sz="6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600" b="1">
                <a:solidFill>
                  <a:srgbClr val="FFFFFF"/>
                </a:solidFill>
                <a:latin typeface="Calibri"/>
                <a:ea typeface="Calibri"/>
                <a:cs typeface="Calibri"/>
                <a:sym typeface="Calibri"/>
              </a:rPr>
              <a:t>del Estero</a:t>
            </a:r>
            <a:endParaRPr sz="600">
              <a:solidFill>
                <a:schemeClr val="dk1"/>
              </a:solidFill>
              <a:latin typeface="Calibri"/>
              <a:ea typeface="Calibri"/>
              <a:cs typeface="Calibri"/>
              <a:sym typeface="Calibri"/>
            </a:endParaRPr>
          </a:p>
        </p:txBody>
      </p:sp>
      <p:sp>
        <p:nvSpPr>
          <p:cNvPr id="471" name="Google Shape;471;p13"/>
          <p:cNvSpPr txBox="1"/>
          <p:nvPr/>
        </p:nvSpPr>
        <p:spPr>
          <a:xfrm>
            <a:off x="1486280" y="2188209"/>
            <a:ext cx="18224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Salta</a:t>
            </a:r>
            <a:endParaRPr sz="600">
              <a:solidFill>
                <a:schemeClr val="dk1"/>
              </a:solidFill>
              <a:latin typeface="Calibri"/>
              <a:ea typeface="Calibri"/>
              <a:cs typeface="Calibri"/>
              <a:sym typeface="Calibri"/>
            </a:endParaRPr>
          </a:p>
        </p:txBody>
      </p:sp>
      <p:sp>
        <p:nvSpPr>
          <p:cNvPr id="472" name="Google Shape;472;p13"/>
          <p:cNvSpPr txBox="1"/>
          <p:nvPr/>
        </p:nvSpPr>
        <p:spPr>
          <a:xfrm>
            <a:off x="1360677" y="1835911"/>
            <a:ext cx="18923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Jujuy</a:t>
            </a:r>
            <a:endParaRPr sz="600">
              <a:solidFill>
                <a:schemeClr val="dk1"/>
              </a:solidFill>
              <a:latin typeface="Calibri"/>
              <a:ea typeface="Calibri"/>
              <a:cs typeface="Calibri"/>
              <a:sym typeface="Calibri"/>
            </a:endParaRPr>
          </a:p>
        </p:txBody>
      </p:sp>
      <p:sp>
        <p:nvSpPr>
          <p:cNvPr id="473" name="Google Shape;473;p13"/>
          <p:cNvSpPr txBox="1"/>
          <p:nvPr/>
        </p:nvSpPr>
        <p:spPr>
          <a:xfrm>
            <a:off x="2243073" y="2197353"/>
            <a:ext cx="30099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Formosa</a:t>
            </a:r>
            <a:endParaRPr sz="600">
              <a:solidFill>
                <a:schemeClr val="dk1"/>
              </a:solidFill>
              <a:latin typeface="Calibri"/>
              <a:ea typeface="Calibri"/>
              <a:cs typeface="Calibri"/>
              <a:sym typeface="Calibri"/>
            </a:endParaRPr>
          </a:p>
        </p:txBody>
      </p:sp>
      <p:sp>
        <p:nvSpPr>
          <p:cNvPr id="474" name="Google Shape;474;p13"/>
          <p:cNvSpPr txBox="1"/>
          <p:nvPr/>
        </p:nvSpPr>
        <p:spPr>
          <a:xfrm>
            <a:off x="2124836" y="2386710"/>
            <a:ext cx="21717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Chaco</a:t>
            </a:r>
            <a:endParaRPr sz="600">
              <a:solidFill>
                <a:schemeClr val="dk1"/>
              </a:solidFill>
              <a:latin typeface="Calibri"/>
              <a:ea typeface="Calibri"/>
              <a:cs typeface="Calibri"/>
              <a:sym typeface="Calibri"/>
            </a:endParaRPr>
          </a:p>
        </p:txBody>
      </p:sp>
      <p:sp>
        <p:nvSpPr>
          <p:cNvPr id="475" name="Google Shape;475;p13"/>
          <p:cNvSpPr txBox="1"/>
          <p:nvPr/>
        </p:nvSpPr>
        <p:spPr>
          <a:xfrm>
            <a:off x="2398522" y="2635122"/>
            <a:ext cx="353060"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rgbClr val="FFFFFF"/>
                </a:solidFill>
                <a:latin typeface="Calibri"/>
                <a:ea typeface="Calibri"/>
                <a:cs typeface="Calibri"/>
                <a:sym typeface="Calibri"/>
              </a:rPr>
              <a:t>Corrientes</a:t>
            </a:r>
            <a:endParaRPr sz="600">
              <a:solidFill>
                <a:schemeClr val="dk1"/>
              </a:solidFill>
              <a:latin typeface="Calibri"/>
              <a:ea typeface="Calibri"/>
              <a:cs typeface="Calibri"/>
              <a:sym typeface="Calibri"/>
            </a:endParaRPr>
          </a:p>
        </p:txBody>
      </p:sp>
      <p:sp>
        <p:nvSpPr>
          <p:cNvPr id="476" name="Google Shape;476;p13"/>
          <p:cNvSpPr txBox="1"/>
          <p:nvPr/>
        </p:nvSpPr>
        <p:spPr>
          <a:xfrm>
            <a:off x="2739644" y="2354960"/>
            <a:ext cx="310515" cy="11683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600" b="1">
                <a:solidFill>
                  <a:schemeClr val="dk1"/>
                </a:solidFill>
                <a:latin typeface="Calibri"/>
                <a:ea typeface="Calibri"/>
                <a:cs typeface="Calibri"/>
                <a:sym typeface="Calibri"/>
              </a:rPr>
              <a:t>Misiones</a:t>
            </a:r>
            <a:endParaRPr sz="600">
              <a:solidFill>
                <a:schemeClr val="dk1"/>
              </a:solidFill>
              <a:latin typeface="Calibri"/>
              <a:ea typeface="Calibri"/>
              <a:cs typeface="Calibri"/>
              <a:sym typeface="Calibri"/>
            </a:endParaRPr>
          </a:p>
        </p:txBody>
      </p:sp>
      <p:sp>
        <p:nvSpPr>
          <p:cNvPr id="477" name="Google Shape;477;p13"/>
          <p:cNvSpPr/>
          <p:nvPr/>
        </p:nvSpPr>
        <p:spPr>
          <a:xfrm>
            <a:off x="1397508" y="6455664"/>
            <a:ext cx="40005" cy="40005"/>
          </a:xfrm>
          <a:custGeom>
            <a:avLst/>
            <a:gdLst/>
            <a:ahLst/>
            <a:cxnLst/>
            <a:rect l="l" t="t" r="r" b="b"/>
            <a:pathLst>
              <a:path w="40005" h="40004" extrusionOk="0">
                <a:moveTo>
                  <a:pt x="19811" y="0"/>
                </a:moveTo>
                <a:lnTo>
                  <a:pt x="12108" y="1556"/>
                </a:lnTo>
                <a:lnTo>
                  <a:pt x="5810" y="5800"/>
                </a:lnTo>
                <a:lnTo>
                  <a:pt x="1559" y="12097"/>
                </a:lnTo>
                <a:lnTo>
                  <a:pt x="0" y="19812"/>
                </a:lnTo>
                <a:lnTo>
                  <a:pt x="1559" y="27526"/>
                </a:lnTo>
                <a:lnTo>
                  <a:pt x="5810" y="33823"/>
                </a:lnTo>
                <a:lnTo>
                  <a:pt x="12108" y="38067"/>
                </a:lnTo>
                <a:lnTo>
                  <a:pt x="19811" y="39624"/>
                </a:lnTo>
                <a:lnTo>
                  <a:pt x="27515" y="38067"/>
                </a:lnTo>
                <a:lnTo>
                  <a:pt x="33813" y="33823"/>
                </a:lnTo>
                <a:lnTo>
                  <a:pt x="38064" y="27526"/>
                </a:lnTo>
                <a:lnTo>
                  <a:pt x="39623" y="19812"/>
                </a:lnTo>
                <a:lnTo>
                  <a:pt x="38064" y="12097"/>
                </a:lnTo>
                <a:lnTo>
                  <a:pt x="33813" y="5800"/>
                </a:lnTo>
                <a:lnTo>
                  <a:pt x="27515" y="1556"/>
                </a:lnTo>
                <a:lnTo>
                  <a:pt x="1981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9A98F1F-1392-4CEF-8176-4AD2811CF064}"/>
              </a:ext>
            </a:extLst>
          </p:cNvPr>
          <p:cNvPicPr>
            <a:picLocks noChangeAspect="1"/>
          </p:cNvPicPr>
          <p:nvPr/>
        </p:nvPicPr>
        <p:blipFill>
          <a:blip r:embed="rId2"/>
          <a:stretch>
            <a:fillRect/>
          </a:stretch>
        </p:blipFill>
        <p:spPr>
          <a:xfrm>
            <a:off x="27249" y="1052061"/>
            <a:ext cx="12164751" cy="5539306"/>
          </a:xfrm>
          <a:prstGeom prst="rect">
            <a:avLst/>
          </a:prstGeom>
        </p:spPr>
      </p:pic>
      <p:sp>
        <p:nvSpPr>
          <p:cNvPr id="7" name="CuadroTexto 6">
            <a:extLst>
              <a:ext uri="{FF2B5EF4-FFF2-40B4-BE49-F238E27FC236}">
                <a16:creationId xmlns:a16="http://schemas.microsoft.com/office/drawing/2014/main" xmlns="" id="{F4BA1651-56B2-48F4-8C2A-4920ADC3DC77}"/>
              </a:ext>
            </a:extLst>
          </p:cNvPr>
          <p:cNvSpPr txBox="1"/>
          <p:nvPr/>
        </p:nvSpPr>
        <p:spPr>
          <a:xfrm>
            <a:off x="176275" y="435078"/>
            <a:ext cx="6214134" cy="461665"/>
          </a:xfrm>
          <a:prstGeom prst="rect">
            <a:avLst/>
          </a:prstGeom>
          <a:solidFill>
            <a:srgbClr val="28A1CA"/>
          </a:solidFill>
        </p:spPr>
        <p:txBody>
          <a:bodyPr wrap="square" rtlCol="0">
            <a:spAutoFit/>
          </a:bodyPr>
          <a:lstStyle/>
          <a:p>
            <a:r>
              <a:rPr lang="en-US" sz="2400" b="1" dirty="0" smtClean="0">
                <a:solidFill>
                  <a:schemeClr val="bg1"/>
                </a:solidFill>
                <a:latin typeface="Calibri" panose="020F0502020204030204" pitchFamily="34" charset="0"/>
                <a:cs typeface="Calibri" panose="020F0502020204030204" pitchFamily="34" charset="0"/>
              </a:rPr>
              <a:t>Biotechnology: innovation in agribusiness</a:t>
            </a: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324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0AE7B48-27B6-4638-8B02-CE77B2C548CB}"/>
              </a:ext>
            </a:extLst>
          </p:cNvPr>
          <p:cNvPicPr>
            <a:picLocks noChangeAspect="1"/>
          </p:cNvPicPr>
          <p:nvPr/>
        </p:nvPicPr>
        <p:blipFill rotWithShape="1">
          <a:blip r:embed="rId2"/>
          <a:srcRect r="45335"/>
          <a:stretch/>
        </p:blipFill>
        <p:spPr>
          <a:xfrm>
            <a:off x="1200352" y="1501875"/>
            <a:ext cx="6096000" cy="1629677"/>
          </a:xfrm>
          <a:prstGeom prst="rect">
            <a:avLst/>
          </a:prstGeom>
        </p:spPr>
      </p:pic>
      <p:sp>
        <p:nvSpPr>
          <p:cNvPr id="6" name="CuadroTexto 5">
            <a:extLst>
              <a:ext uri="{FF2B5EF4-FFF2-40B4-BE49-F238E27FC236}">
                <a16:creationId xmlns:a16="http://schemas.microsoft.com/office/drawing/2014/main" xmlns="" id="{9335ACF4-EEAA-4FBE-9695-DDED593C446E}"/>
              </a:ext>
            </a:extLst>
          </p:cNvPr>
          <p:cNvSpPr txBox="1"/>
          <p:nvPr/>
        </p:nvSpPr>
        <p:spPr>
          <a:xfrm>
            <a:off x="390704" y="366363"/>
            <a:ext cx="6096000" cy="707886"/>
          </a:xfrm>
          <a:prstGeom prst="rect">
            <a:avLst/>
          </a:prstGeom>
          <a:solidFill>
            <a:srgbClr val="28A1CA"/>
          </a:solidFill>
        </p:spPr>
        <p:txBody>
          <a:bodyPr wrap="square" rtlCol="0">
            <a:spAutoFit/>
          </a:bodyPr>
          <a:lstStyle>
            <a:defPPr marR="0" lvl="0" algn="l" rtl="0">
              <a:lnSpc>
                <a:spcPct val="100000"/>
              </a:lnSpc>
              <a:spcBef>
                <a:spcPts val="0"/>
              </a:spcBef>
              <a:spcAft>
                <a:spcPts val="0"/>
              </a:spcAft>
            </a:defPPr>
            <a:lvl1pPr>
              <a:defRPr sz="2000" b="1">
                <a:solidFill>
                  <a:schemeClr val="bg1"/>
                </a:solidFill>
                <a:latin typeface="+mn-lt"/>
              </a:defRPr>
            </a:lvl1pPr>
          </a:lstStyle>
          <a:p>
            <a:r>
              <a:rPr lang="en-US" sz="2400" dirty="0" smtClean="0">
                <a:latin typeface="Calibri" panose="020F0502020204030204" pitchFamily="34" charset="0"/>
                <a:cs typeface="Calibri" panose="020F0502020204030204" pitchFamily="34" charset="0"/>
              </a:rPr>
              <a:t>Biotechnology: Argentina </a:t>
            </a:r>
            <a:r>
              <a:rPr lang="en-US" sz="2400" dirty="0">
                <a:latin typeface="Calibri" panose="020F0502020204030204" pitchFamily="34" charset="0"/>
                <a:cs typeface="Calibri" panose="020F0502020204030204" pitchFamily="34" charset="0"/>
              </a:rPr>
              <a:t>GM crops</a:t>
            </a:r>
          </a:p>
          <a:p>
            <a:r>
              <a:rPr lang="es-AR" sz="1600" dirty="0">
                <a:latin typeface="Calibri" panose="020F0502020204030204" pitchFamily="34" charset="0"/>
                <a:cs typeface="Calibri" panose="020F0502020204030204" pitchFamily="34" charset="0"/>
              </a:rPr>
              <a:t>2019/2020 </a:t>
            </a:r>
            <a:r>
              <a:rPr lang="es-AR" sz="1600" dirty="0" err="1">
                <a:latin typeface="Calibri" panose="020F0502020204030204" pitchFamily="34" charset="0"/>
                <a:cs typeface="Calibri" panose="020F0502020204030204" pitchFamily="34" charset="0"/>
              </a:rPr>
              <a:t>crop</a:t>
            </a:r>
            <a:r>
              <a:rPr lang="es-AR" sz="1600" dirty="0">
                <a:latin typeface="Calibri" panose="020F0502020204030204" pitchFamily="34" charset="0"/>
                <a:cs typeface="Calibri" panose="020F0502020204030204" pitchFamily="34" charset="0"/>
              </a:rPr>
              <a:t> </a:t>
            </a:r>
            <a:r>
              <a:rPr lang="es-AR" sz="1600" dirty="0" err="1">
                <a:latin typeface="Calibri" panose="020F0502020204030204" pitchFamily="34" charset="0"/>
                <a:cs typeface="Calibri" panose="020F0502020204030204" pitchFamily="34" charset="0"/>
              </a:rPr>
              <a:t>year</a:t>
            </a:r>
            <a:endParaRPr lang="es-AR" sz="16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104862F8-220A-4870-9D0D-3954CC40D8AE}"/>
              </a:ext>
            </a:extLst>
          </p:cNvPr>
          <p:cNvPicPr>
            <a:picLocks noChangeAspect="1"/>
          </p:cNvPicPr>
          <p:nvPr/>
        </p:nvPicPr>
        <p:blipFill>
          <a:blip r:embed="rId3"/>
          <a:stretch>
            <a:fillRect/>
          </a:stretch>
        </p:blipFill>
        <p:spPr>
          <a:xfrm>
            <a:off x="1200352" y="3429000"/>
            <a:ext cx="9791295" cy="2727146"/>
          </a:xfrm>
          <a:prstGeom prst="rect">
            <a:avLst/>
          </a:prstGeom>
        </p:spPr>
      </p:pic>
    </p:spTree>
    <p:extLst>
      <p:ext uri="{BB962C8B-B14F-4D97-AF65-F5344CB8AC3E}">
        <p14:creationId xmlns:p14="http://schemas.microsoft.com/office/powerpoint/2010/main" val="1912469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8dhYdfcRt.u0sfsszmw9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TotalTime>
  <Words>3592</Words>
  <Application>Microsoft Office PowerPoint</Application>
  <PresentationFormat>Personalizado</PresentationFormat>
  <Paragraphs>392</Paragraphs>
  <Slides>22</Slides>
  <Notes>15</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22</vt:i4>
      </vt:variant>
    </vt:vector>
  </HeadingPairs>
  <TitlesOfParts>
    <vt:vector size="26" baseType="lpstr">
      <vt:lpstr>Simple Light</vt:lpstr>
      <vt:lpstr>Tema de Office</vt:lpstr>
      <vt:lpstr>1_Tema de Office</vt:lpstr>
      <vt:lpstr>Diapositiva de think-cell</vt:lpstr>
      <vt:lpstr>Presentación de PowerPoint</vt:lpstr>
      <vt:lpstr>Large and Diversified Economy</vt:lpstr>
      <vt:lpstr>Five economic regions</vt:lpstr>
      <vt:lpstr>Growth and foreign trade are growing</vt:lpstr>
      <vt:lpstr>Presentación de PowerPoint</vt:lpstr>
      <vt:lpstr>Presentación de PowerPoint</vt:lpstr>
      <vt:lpstr>Agribusiness: quality and productivity world-class reputation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Tourism: Argentina is the top destination in the region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Rivero</dc:creator>
  <cp:lastModifiedBy>Antonella Migliavacca</cp:lastModifiedBy>
  <cp:revision>68</cp:revision>
  <cp:lastPrinted>2022-05-26T18:49:28Z</cp:lastPrinted>
  <dcterms:created xsi:type="dcterms:W3CDTF">2021-05-04T20:18:47Z</dcterms:created>
  <dcterms:modified xsi:type="dcterms:W3CDTF">2022-05-31T07:03:51Z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2020-10-14T00:00:00Z</vt:filetime>
  </property>
  <property fmtid="{D5CDD505-2E9C-101B-9397-08002B2CF9AE}" pid="3" name="Creator">
    <vt:lpwstr>Microsoft® PowerPoint® para Office 365</vt:lpwstr>
  </property>
  <property fmtid="{D5CDD505-2E9C-101B-9397-08002B2CF9AE}" pid="4" name="LastSaved">
    <vt:filetime>2021-05-04T00:00:00Z</vt:filetime>
  </property>
</Properties>
</file>