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1" r:id="rId3"/>
    <p:sldId id="258" r:id="rId4"/>
    <p:sldId id="273" r:id="rId5"/>
    <p:sldId id="274" r:id="rId6"/>
    <p:sldId id="277" r:id="rId7"/>
    <p:sldId id="276" r:id="rId8"/>
    <p:sldId id="278" r:id="rId9"/>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289"/>
    <a:srgbClr val="718CB6"/>
    <a:srgbClr val="4B6F9E"/>
    <a:srgbClr val="C4DFF5"/>
    <a:srgbClr val="6EA3D6"/>
    <a:srgbClr val="659DD3"/>
    <a:srgbClr val="CFB4A6"/>
    <a:srgbClr val="96634D"/>
    <a:srgbClr val="76586D"/>
    <a:srgbClr val="894F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71" autoAdjust="0"/>
    <p:restoredTop sz="96327"/>
  </p:normalViewPr>
  <p:slideViewPr>
    <p:cSldViewPr snapToGrid="0" snapToObjects="1">
      <p:cViewPr varScale="1">
        <p:scale>
          <a:sx n="61" d="100"/>
          <a:sy n="61" d="100"/>
        </p:scale>
        <p:origin x="25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2127FD8-9B5F-7F48-B837-37528A472120}"/>
              </a:ext>
            </a:extLst>
          </p:cNvPr>
          <p:cNvSpPr txBox="1">
            <a:spLocks/>
          </p:cNvSpPr>
          <p:nvPr userDrawn="1"/>
        </p:nvSpPr>
        <p:spPr>
          <a:xfrm>
            <a:off x="1706661" y="1402898"/>
            <a:ext cx="6425724" cy="637396"/>
          </a:xfrm>
          <a:prstGeom prst="rect">
            <a:avLst/>
          </a:prstGeom>
        </p:spPr>
        <p:txBody>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tr-TR" sz="2100" b="1" dirty="0">
                <a:solidFill>
                  <a:srgbClr val="4B6F9E"/>
                </a:solidFill>
                <a:latin typeface="Arial" panose="020B0604020202020204" pitchFamily="34" charset="0"/>
                <a:cs typeface="Arial" panose="020B0604020202020204" pitchFamily="34" charset="0"/>
              </a:rPr>
              <a:t>GÜNCEL VERİLER</a:t>
            </a:r>
          </a:p>
        </p:txBody>
      </p:sp>
      <p:sp>
        <p:nvSpPr>
          <p:cNvPr id="26" name="Title 7">
            <a:extLst>
              <a:ext uri="{FF2B5EF4-FFF2-40B4-BE49-F238E27FC236}">
                <a16:creationId xmlns:a16="http://schemas.microsoft.com/office/drawing/2014/main" id="{ACA1B7E9-CD4D-0849-90E0-DE2F692C3FF2}"/>
              </a:ext>
            </a:extLst>
          </p:cNvPr>
          <p:cNvSpPr txBox="1">
            <a:spLocks/>
          </p:cNvSpPr>
          <p:nvPr userDrawn="1"/>
        </p:nvSpPr>
        <p:spPr>
          <a:xfrm>
            <a:off x="1751486" y="4649544"/>
            <a:ext cx="6425724" cy="652704"/>
          </a:xfrm>
          <a:prstGeom prst="rect">
            <a:avLst/>
          </a:prstGeom>
        </p:spPr>
        <p:txBody>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tr-TR" sz="2100" b="1" dirty="0">
                <a:solidFill>
                  <a:srgbClr val="4B6F9E"/>
                </a:solidFill>
                <a:latin typeface="Arial" panose="020B0604020202020204" pitchFamily="34" charset="0"/>
                <a:cs typeface="Arial" panose="020B0604020202020204" pitchFamily="34" charset="0"/>
              </a:rPr>
              <a:t>MAKROEKONOMİK</a:t>
            </a:r>
          </a:p>
          <a:p>
            <a:r>
              <a:rPr lang="tr-TR" sz="2100" b="1" dirty="0">
                <a:solidFill>
                  <a:srgbClr val="4B6F9E"/>
                </a:solidFill>
                <a:latin typeface="Arial" panose="020B0604020202020204" pitchFamily="34" charset="0"/>
                <a:cs typeface="Arial" panose="020B0604020202020204" pitchFamily="34" charset="0"/>
              </a:rPr>
              <a:t>GÖSTERGELER VE TAHMİNLER</a:t>
            </a:r>
          </a:p>
        </p:txBody>
      </p:sp>
      <p:sp>
        <p:nvSpPr>
          <p:cNvPr id="16" name="Rectangle 15">
            <a:extLst>
              <a:ext uri="{FF2B5EF4-FFF2-40B4-BE49-F238E27FC236}">
                <a16:creationId xmlns:a16="http://schemas.microsoft.com/office/drawing/2014/main" id="{DE5ABBEC-E3D1-8B45-886A-43113B0BEF3C}"/>
              </a:ext>
            </a:extLst>
          </p:cNvPr>
          <p:cNvSpPr/>
          <p:nvPr userDrawn="1"/>
        </p:nvSpPr>
        <p:spPr>
          <a:xfrm>
            <a:off x="1819175" y="1029209"/>
            <a:ext cx="1915917" cy="105878"/>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7" name="Rectangle 16">
            <a:extLst>
              <a:ext uri="{FF2B5EF4-FFF2-40B4-BE49-F238E27FC236}">
                <a16:creationId xmlns:a16="http://schemas.microsoft.com/office/drawing/2014/main" id="{1D29D25A-DE2D-2E4C-A8AD-F8AD5FE81FD2}"/>
              </a:ext>
            </a:extLst>
          </p:cNvPr>
          <p:cNvSpPr/>
          <p:nvPr userDrawn="1"/>
        </p:nvSpPr>
        <p:spPr>
          <a:xfrm>
            <a:off x="3735093" y="1029209"/>
            <a:ext cx="1931660" cy="105878"/>
          </a:xfrm>
          <a:prstGeom prst="rect">
            <a:avLst/>
          </a:prstGeom>
          <a:solidFill>
            <a:srgbClr val="6E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8" name="Rectangle 17">
            <a:extLst>
              <a:ext uri="{FF2B5EF4-FFF2-40B4-BE49-F238E27FC236}">
                <a16:creationId xmlns:a16="http://schemas.microsoft.com/office/drawing/2014/main" id="{D11BEAA4-1BD1-F24A-A206-FFDB8DF6D409}"/>
              </a:ext>
            </a:extLst>
          </p:cNvPr>
          <p:cNvSpPr/>
          <p:nvPr userDrawn="1"/>
        </p:nvSpPr>
        <p:spPr>
          <a:xfrm>
            <a:off x="5666752" y="1029209"/>
            <a:ext cx="1892619" cy="105878"/>
          </a:xfrm>
          <a:prstGeom prst="rect">
            <a:avLst/>
          </a:prstGeom>
          <a:solidFill>
            <a:srgbClr val="C4D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0" name="Rectangle 19">
            <a:extLst>
              <a:ext uri="{FF2B5EF4-FFF2-40B4-BE49-F238E27FC236}">
                <a16:creationId xmlns:a16="http://schemas.microsoft.com/office/drawing/2014/main" id="{86DAAF15-852A-0347-94CE-EC4A98876324}"/>
              </a:ext>
            </a:extLst>
          </p:cNvPr>
          <p:cNvSpPr/>
          <p:nvPr userDrawn="1"/>
        </p:nvSpPr>
        <p:spPr>
          <a:xfrm>
            <a:off x="1819175" y="10425566"/>
            <a:ext cx="1915917" cy="266247"/>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1" name="Rectangle 20">
            <a:extLst>
              <a:ext uri="{FF2B5EF4-FFF2-40B4-BE49-F238E27FC236}">
                <a16:creationId xmlns:a16="http://schemas.microsoft.com/office/drawing/2014/main" id="{2CE2B12B-B5D2-9245-A4C5-AB4F1205EBED}"/>
              </a:ext>
            </a:extLst>
          </p:cNvPr>
          <p:cNvSpPr/>
          <p:nvPr userDrawn="1"/>
        </p:nvSpPr>
        <p:spPr>
          <a:xfrm>
            <a:off x="3735093" y="10425566"/>
            <a:ext cx="1931660" cy="266247"/>
          </a:xfrm>
          <a:prstGeom prst="rect">
            <a:avLst/>
          </a:prstGeom>
          <a:solidFill>
            <a:srgbClr val="6E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2" name="Rectangle 21">
            <a:extLst>
              <a:ext uri="{FF2B5EF4-FFF2-40B4-BE49-F238E27FC236}">
                <a16:creationId xmlns:a16="http://schemas.microsoft.com/office/drawing/2014/main" id="{2BBE7C78-2D47-C443-B84C-972DFF094D90}"/>
              </a:ext>
            </a:extLst>
          </p:cNvPr>
          <p:cNvSpPr/>
          <p:nvPr userDrawn="1"/>
        </p:nvSpPr>
        <p:spPr>
          <a:xfrm>
            <a:off x="5666752" y="10425566"/>
            <a:ext cx="1892619" cy="266247"/>
          </a:xfrm>
          <a:prstGeom prst="rect">
            <a:avLst/>
          </a:prstGeom>
          <a:solidFill>
            <a:srgbClr val="C4D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3" name="Rectangle 22">
            <a:extLst>
              <a:ext uri="{FF2B5EF4-FFF2-40B4-BE49-F238E27FC236}">
                <a16:creationId xmlns:a16="http://schemas.microsoft.com/office/drawing/2014/main" id="{7BDA82C5-3E84-6248-BEB5-96B894C903CB}"/>
              </a:ext>
            </a:extLst>
          </p:cNvPr>
          <p:cNvSpPr/>
          <p:nvPr userDrawn="1"/>
        </p:nvSpPr>
        <p:spPr>
          <a:xfrm>
            <a:off x="3162760" y="0"/>
            <a:ext cx="1234154" cy="518550"/>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24" name="Picture 23" descr="Logo&#10;&#10;Description automatically generated">
            <a:extLst>
              <a:ext uri="{FF2B5EF4-FFF2-40B4-BE49-F238E27FC236}">
                <a16:creationId xmlns:a16="http://schemas.microsoft.com/office/drawing/2014/main" id="{CFC0900F-9438-1040-89AF-520FC7F86546}"/>
              </a:ext>
            </a:extLst>
          </p:cNvPr>
          <p:cNvPicPr>
            <a:picLocks noChangeAspect="1"/>
          </p:cNvPicPr>
          <p:nvPr userDrawn="1"/>
        </p:nvPicPr>
        <p:blipFill>
          <a:blip r:embed="rId2"/>
          <a:stretch>
            <a:fillRect/>
          </a:stretch>
        </p:blipFill>
        <p:spPr>
          <a:xfrm>
            <a:off x="3208566" y="0"/>
            <a:ext cx="1142541" cy="518551"/>
          </a:xfrm>
          <a:prstGeom prst="rect">
            <a:avLst/>
          </a:prstGeom>
        </p:spPr>
      </p:pic>
      <p:cxnSp>
        <p:nvCxnSpPr>
          <p:cNvPr id="25" name="Straight Connector 24">
            <a:extLst>
              <a:ext uri="{FF2B5EF4-FFF2-40B4-BE49-F238E27FC236}">
                <a16:creationId xmlns:a16="http://schemas.microsoft.com/office/drawing/2014/main" id="{DC8F4A3F-E0FE-1D40-A790-AADA0E7AB455}"/>
              </a:ext>
            </a:extLst>
          </p:cNvPr>
          <p:cNvCxnSpPr>
            <a:cxnSpLocks/>
          </p:cNvCxnSpPr>
          <p:nvPr userDrawn="1"/>
        </p:nvCxnSpPr>
        <p:spPr>
          <a:xfrm>
            <a:off x="1391663" y="1087395"/>
            <a:ext cx="0" cy="9434383"/>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E3CE7A21-F166-E04D-A965-A798F692CA91}"/>
              </a:ext>
            </a:extLst>
          </p:cNvPr>
          <p:cNvGrpSpPr/>
          <p:nvPr userDrawn="1"/>
        </p:nvGrpSpPr>
        <p:grpSpPr>
          <a:xfrm>
            <a:off x="1819175" y="5441063"/>
            <a:ext cx="4915112" cy="4221541"/>
            <a:chOff x="1819175" y="5804586"/>
            <a:chExt cx="4915112" cy="4221541"/>
          </a:xfrm>
        </p:grpSpPr>
        <p:cxnSp>
          <p:nvCxnSpPr>
            <p:cNvPr id="29" name="Straight Connector 28">
              <a:extLst>
                <a:ext uri="{FF2B5EF4-FFF2-40B4-BE49-F238E27FC236}">
                  <a16:creationId xmlns:a16="http://schemas.microsoft.com/office/drawing/2014/main" id="{801C0ACF-A9FC-A545-B210-D10C46BC1A26}"/>
                </a:ext>
              </a:extLst>
            </p:cNvPr>
            <p:cNvCxnSpPr/>
            <p:nvPr userDrawn="1"/>
          </p:nvCxnSpPr>
          <p:spPr>
            <a:xfrm>
              <a:off x="2990626" y="5804586"/>
              <a:ext cx="0" cy="4221541"/>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F88720B-C109-534F-8CA7-DF01A23CDF0D}"/>
                </a:ext>
              </a:extLst>
            </p:cNvPr>
            <p:cNvCxnSpPr/>
            <p:nvPr userDrawn="1"/>
          </p:nvCxnSpPr>
          <p:spPr>
            <a:xfrm>
              <a:off x="4208044" y="5804586"/>
              <a:ext cx="0" cy="4221541"/>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429F39-C811-E543-AD68-F0018D473B1B}"/>
                </a:ext>
              </a:extLst>
            </p:cNvPr>
            <p:cNvCxnSpPr/>
            <p:nvPr userDrawn="1"/>
          </p:nvCxnSpPr>
          <p:spPr>
            <a:xfrm>
              <a:off x="5059691" y="5804586"/>
              <a:ext cx="0" cy="4221541"/>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581D04-D7D9-3740-BC6E-5FE09CA0CC87}"/>
                </a:ext>
              </a:extLst>
            </p:cNvPr>
            <p:cNvCxnSpPr/>
            <p:nvPr userDrawn="1"/>
          </p:nvCxnSpPr>
          <p:spPr>
            <a:xfrm>
              <a:off x="5868308" y="5804586"/>
              <a:ext cx="0" cy="4221541"/>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F0259EC-FE32-D946-85BB-BF2E67DDEDEB}"/>
                </a:ext>
              </a:extLst>
            </p:cNvPr>
            <p:cNvCxnSpPr>
              <a:cxnSpLocks/>
            </p:cNvCxnSpPr>
            <p:nvPr userDrawn="1"/>
          </p:nvCxnSpPr>
          <p:spPr>
            <a:xfrm>
              <a:off x="1819175" y="6112136"/>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EA4E0C4-0B93-F04C-AE88-D7D6E6E14AA0}"/>
                </a:ext>
              </a:extLst>
            </p:cNvPr>
            <p:cNvCxnSpPr>
              <a:cxnSpLocks/>
            </p:cNvCxnSpPr>
            <p:nvPr userDrawn="1"/>
          </p:nvCxnSpPr>
          <p:spPr>
            <a:xfrm>
              <a:off x="1819175" y="6565750"/>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E810AA9-A441-0743-A0F9-C59EB2EAAEB4}"/>
                </a:ext>
              </a:extLst>
            </p:cNvPr>
            <p:cNvCxnSpPr>
              <a:cxnSpLocks/>
            </p:cNvCxnSpPr>
            <p:nvPr userDrawn="1"/>
          </p:nvCxnSpPr>
          <p:spPr>
            <a:xfrm>
              <a:off x="1819175" y="6922545"/>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B39406D-CF8E-5444-BC8F-B9919B4F988F}"/>
                </a:ext>
              </a:extLst>
            </p:cNvPr>
            <p:cNvCxnSpPr>
              <a:cxnSpLocks/>
            </p:cNvCxnSpPr>
            <p:nvPr userDrawn="1"/>
          </p:nvCxnSpPr>
          <p:spPr>
            <a:xfrm>
              <a:off x="1819175" y="7279340"/>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2553DC9-BAA2-1042-B47D-A661BEBE71D7}"/>
                </a:ext>
              </a:extLst>
            </p:cNvPr>
            <p:cNvCxnSpPr>
              <a:cxnSpLocks/>
            </p:cNvCxnSpPr>
            <p:nvPr userDrawn="1"/>
          </p:nvCxnSpPr>
          <p:spPr>
            <a:xfrm>
              <a:off x="1819175" y="7657651"/>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D1ABE8A-4661-CF42-B329-1726E226D68D}"/>
                </a:ext>
              </a:extLst>
            </p:cNvPr>
            <p:cNvCxnSpPr>
              <a:cxnSpLocks/>
            </p:cNvCxnSpPr>
            <p:nvPr userDrawn="1"/>
          </p:nvCxnSpPr>
          <p:spPr>
            <a:xfrm>
              <a:off x="1819175" y="8046719"/>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F98B1BF-3A99-E642-B847-38D1526E2A9B}"/>
                </a:ext>
              </a:extLst>
            </p:cNvPr>
            <p:cNvCxnSpPr>
              <a:cxnSpLocks/>
            </p:cNvCxnSpPr>
            <p:nvPr userDrawn="1"/>
          </p:nvCxnSpPr>
          <p:spPr>
            <a:xfrm>
              <a:off x="1819175" y="8425030"/>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A868A37-FCFE-FC4A-8C54-6F4338BC97DD}"/>
                </a:ext>
              </a:extLst>
            </p:cNvPr>
            <p:cNvCxnSpPr>
              <a:cxnSpLocks/>
            </p:cNvCxnSpPr>
            <p:nvPr userDrawn="1"/>
          </p:nvCxnSpPr>
          <p:spPr>
            <a:xfrm>
              <a:off x="1819175" y="8867887"/>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E1A94F2-5C36-3A44-9339-080733DC4D63}"/>
                </a:ext>
              </a:extLst>
            </p:cNvPr>
            <p:cNvCxnSpPr>
              <a:cxnSpLocks/>
            </p:cNvCxnSpPr>
            <p:nvPr userDrawn="1"/>
          </p:nvCxnSpPr>
          <p:spPr>
            <a:xfrm>
              <a:off x="1819175" y="9310743"/>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7BE79E-20D1-5A49-8410-0D2379B91BC9}"/>
                </a:ext>
              </a:extLst>
            </p:cNvPr>
            <p:cNvCxnSpPr>
              <a:cxnSpLocks/>
            </p:cNvCxnSpPr>
            <p:nvPr userDrawn="1"/>
          </p:nvCxnSpPr>
          <p:spPr>
            <a:xfrm>
              <a:off x="1819175" y="9662604"/>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7EE550B-DAD1-7748-91BF-A0C58C049782}"/>
                </a:ext>
              </a:extLst>
            </p:cNvPr>
            <p:cNvCxnSpPr>
              <a:cxnSpLocks/>
            </p:cNvCxnSpPr>
            <p:nvPr userDrawn="1"/>
          </p:nvCxnSpPr>
          <p:spPr>
            <a:xfrm>
              <a:off x="1819175" y="10026127"/>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F8157F98-50F6-FE4B-866D-F76B3ACCFDCF}"/>
              </a:ext>
            </a:extLst>
          </p:cNvPr>
          <p:cNvSpPr/>
          <p:nvPr userDrawn="1"/>
        </p:nvSpPr>
        <p:spPr>
          <a:xfrm>
            <a:off x="0" y="10425566"/>
            <a:ext cx="1819175" cy="266247"/>
          </a:xfrm>
          <a:prstGeom prst="rect">
            <a:avLst/>
          </a:prstGeom>
          <a:solidFill>
            <a:srgbClr val="65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5" name="Rectangle 14">
            <a:extLst>
              <a:ext uri="{FF2B5EF4-FFF2-40B4-BE49-F238E27FC236}">
                <a16:creationId xmlns:a16="http://schemas.microsoft.com/office/drawing/2014/main" id="{5FED4A29-E603-BF45-9AEA-FEA012B6E301}"/>
              </a:ext>
            </a:extLst>
          </p:cNvPr>
          <p:cNvSpPr/>
          <p:nvPr userDrawn="1"/>
        </p:nvSpPr>
        <p:spPr>
          <a:xfrm>
            <a:off x="0" y="1029209"/>
            <a:ext cx="1819175" cy="105878"/>
          </a:xfrm>
          <a:prstGeom prst="rect">
            <a:avLst/>
          </a:prstGeom>
          <a:solidFill>
            <a:srgbClr val="65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pic>
        <p:nvPicPr>
          <p:cNvPr id="58" name="Picture 57" descr="Icon&#10;&#10;Description automatically generated">
            <a:extLst>
              <a:ext uri="{FF2B5EF4-FFF2-40B4-BE49-F238E27FC236}">
                <a16:creationId xmlns:a16="http://schemas.microsoft.com/office/drawing/2014/main" id="{1B205D2A-23AB-434F-85CC-5E0632998DC8}"/>
              </a:ext>
            </a:extLst>
          </p:cNvPr>
          <p:cNvPicPr>
            <a:picLocks noChangeAspect="1"/>
          </p:cNvPicPr>
          <p:nvPr userDrawn="1"/>
        </p:nvPicPr>
        <p:blipFill>
          <a:blip r:embed="rId3"/>
          <a:stretch>
            <a:fillRect/>
          </a:stretch>
        </p:blipFill>
        <p:spPr>
          <a:xfrm>
            <a:off x="275202" y="1549876"/>
            <a:ext cx="849307" cy="849307"/>
          </a:xfrm>
          <a:prstGeom prst="rect">
            <a:avLst/>
          </a:prstGeom>
        </p:spPr>
      </p:pic>
    </p:spTree>
    <p:extLst>
      <p:ext uri="{BB962C8B-B14F-4D97-AF65-F5344CB8AC3E}">
        <p14:creationId xmlns:p14="http://schemas.microsoft.com/office/powerpoint/2010/main" val="221354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DE264B7-37F0-0C4E-BDC2-44D64B30F429}"/>
              </a:ext>
            </a:extLst>
          </p:cNvPr>
          <p:cNvSpPr/>
          <p:nvPr userDrawn="1"/>
        </p:nvSpPr>
        <p:spPr>
          <a:xfrm>
            <a:off x="1819175" y="1029209"/>
            <a:ext cx="1915917" cy="105878"/>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52" name="Rectangle 151">
            <a:extLst>
              <a:ext uri="{FF2B5EF4-FFF2-40B4-BE49-F238E27FC236}">
                <a16:creationId xmlns:a16="http://schemas.microsoft.com/office/drawing/2014/main" id="{8DF94282-8751-6F41-ADF2-B06F0B5B2EDB}"/>
              </a:ext>
            </a:extLst>
          </p:cNvPr>
          <p:cNvSpPr/>
          <p:nvPr userDrawn="1"/>
        </p:nvSpPr>
        <p:spPr>
          <a:xfrm>
            <a:off x="3735093" y="1029209"/>
            <a:ext cx="1931660" cy="105878"/>
          </a:xfrm>
          <a:prstGeom prst="rect">
            <a:avLst/>
          </a:prstGeom>
          <a:solidFill>
            <a:srgbClr val="6E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53" name="Rectangle 152">
            <a:extLst>
              <a:ext uri="{FF2B5EF4-FFF2-40B4-BE49-F238E27FC236}">
                <a16:creationId xmlns:a16="http://schemas.microsoft.com/office/drawing/2014/main" id="{8B3A3128-B375-484D-9BD4-DC7FAE9C22F5}"/>
              </a:ext>
            </a:extLst>
          </p:cNvPr>
          <p:cNvSpPr/>
          <p:nvPr userDrawn="1"/>
        </p:nvSpPr>
        <p:spPr>
          <a:xfrm>
            <a:off x="5666752" y="1029209"/>
            <a:ext cx="1892619" cy="105878"/>
          </a:xfrm>
          <a:prstGeom prst="rect">
            <a:avLst/>
          </a:prstGeom>
          <a:solidFill>
            <a:srgbClr val="C4D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54" name="Rectangle 153">
            <a:extLst>
              <a:ext uri="{FF2B5EF4-FFF2-40B4-BE49-F238E27FC236}">
                <a16:creationId xmlns:a16="http://schemas.microsoft.com/office/drawing/2014/main" id="{D2F9286D-3C0C-D54C-9164-23BD557FC68B}"/>
              </a:ext>
            </a:extLst>
          </p:cNvPr>
          <p:cNvSpPr/>
          <p:nvPr userDrawn="1"/>
        </p:nvSpPr>
        <p:spPr>
          <a:xfrm>
            <a:off x="1819175" y="10425566"/>
            <a:ext cx="1915917" cy="266247"/>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55" name="Rectangle 154">
            <a:extLst>
              <a:ext uri="{FF2B5EF4-FFF2-40B4-BE49-F238E27FC236}">
                <a16:creationId xmlns:a16="http://schemas.microsoft.com/office/drawing/2014/main" id="{3F5A5F1A-733C-B048-93EC-0C6B4FF4009C}"/>
              </a:ext>
            </a:extLst>
          </p:cNvPr>
          <p:cNvSpPr/>
          <p:nvPr userDrawn="1"/>
        </p:nvSpPr>
        <p:spPr>
          <a:xfrm>
            <a:off x="3735093" y="10425566"/>
            <a:ext cx="1931660" cy="266247"/>
          </a:xfrm>
          <a:prstGeom prst="rect">
            <a:avLst/>
          </a:prstGeom>
          <a:solidFill>
            <a:srgbClr val="6E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56" name="Rectangle 155">
            <a:extLst>
              <a:ext uri="{FF2B5EF4-FFF2-40B4-BE49-F238E27FC236}">
                <a16:creationId xmlns:a16="http://schemas.microsoft.com/office/drawing/2014/main" id="{B0106212-7FF3-C041-933E-B2185C297A6C}"/>
              </a:ext>
            </a:extLst>
          </p:cNvPr>
          <p:cNvSpPr/>
          <p:nvPr userDrawn="1"/>
        </p:nvSpPr>
        <p:spPr>
          <a:xfrm>
            <a:off x="5666752" y="10425566"/>
            <a:ext cx="1892619" cy="266247"/>
          </a:xfrm>
          <a:prstGeom prst="rect">
            <a:avLst/>
          </a:prstGeom>
          <a:solidFill>
            <a:srgbClr val="C4D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57" name="Rectangle 156">
            <a:extLst>
              <a:ext uri="{FF2B5EF4-FFF2-40B4-BE49-F238E27FC236}">
                <a16:creationId xmlns:a16="http://schemas.microsoft.com/office/drawing/2014/main" id="{61CD00BE-853E-3040-B249-F454184CF8CC}"/>
              </a:ext>
            </a:extLst>
          </p:cNvPr>
          <p:cNvSpPr/>
          <p:nvPr userDrawn="1"/>
        </p:nvSpPr>
        <p:spPr>
          <a:xfrm>
            <a:off x="3162760" y="0"/>
            <a:ext cx="1234154" cy="518550"/>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58" name="Picture 157" descr="Logo&#10;&#10;Description automatically generated">
            <a:extLst>
              <a:ext uri="{FF2B5EF4-FFF2-40B4-BE49-F238E27FC236}">
                <a16:creationId xmlns:a16="http://schemas.microsoft.com/office/drawing/2014/main" id="{7B0BC75D-F78B-4F46-9649-E38C4901BA0F}"/>
              </a:ext>
            </a:extLst>
          </p:cNvPr>
          <p:cNvPicPr>
            <a:picLocks noChangeAspect="1"/>
          </p:cNvPicPr>
          <p:nvPr userDrawn="1"/>
        </p:nvPicPr>
        <p:blipFill>
          <a:blip r:embed="rId2"/>
          <a:stretch>
            <a:fillRect/>
          </a:stretch>
        </p:blipFill>
        <p:spPr>
          <a:xfrm>
            <a:off x="3208566" y="0"/>
            <a:ext cx="1142541" cy="518551"/>
          </a:xfrm>
          <a:prstGeom prst="rect">
            <a:avLst/>
          </a:prstGeom>
        </p:spPr>
      </p:pic>
      <p:cxnSp>
        <p:nvCxnSpPr>
          <p:cNvPr id="159" name="Straight Connector 158">
            <a:extLst>
              <a:ext uri="{FF2B5EF4-FFF2-40B4-BE49-F238E27FC236}">
                <a16:creationId xmlns:a16="http://schemas.microsoft.com/office/drawing/2014/main" id="{AD352036-D87A-9C47-AEF5-0F12735F6F9A}"/>
              </a:ext>
            </a:extLst>
          </p:cNvPr>
          <p:cNvCxnSpPr>
            <a:cxnSpLocks/>
          </p:cNvCxnSpPr>
          <p:nvPr userDrawn="1"/>
        </p:nvCxnSpPr>
        <p:spPr>
          <a:xfrm>
            <a:off x="1391663" y="1087395"/>
            <a:ext cx="0" cy="9434383"/>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0D89D34B-135C-0B45-933E-0B5F2B90F254}"/>
              </a:ext>
            </a:extLst>
          </p:cNvPr>
          <p:cNvSpPr/>
          <p:nvPr userDrawn="1"/>
        </p:nvSpPr>
        <p:spPr>
          <a:xfrm>
            <a:off x="0" y="10425566"/>
            <a:ext cx="1819175" cy="266247"/>
          </a:xfrm>
          <a:prstGeom prst="rect">
            <a:avLst/>
          </a:prstGeom>
          <a:solidFill>
            <a:srgbClr val="65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61" name="Rectangle 160">
            <a:extLst>
              <a:ext uri="{FF2B5EF4-FFF2-40B4-BE49-F238E27FC236}">
                <a16:creationId xmlns:a16="http://schemas.microsoft.com/office/drawing/2014/main" id="{4699B5FE-54FD-B448-954C-2326A31BB55A}"/>
              </a:ext>
            </a:extLst>
          </p:cNvPr>
          <p:cNvSpPr/>
          <p:nvPr userDrawn="1"/>
        </p:nvSpPr>
        <p:spPr>
          <a:xfrm>
            <a:off x="0" y="1029209"/>
            <a:ext cx="1819175" cy="105878"/>
          </a:xfrm>
          <a:prstGeom prst="rect">
            <a:avLst/>
          </a:prstGeom>
          <a:solidFill>
            <a:srgbClr val="65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pic>
        <p:nvPicPr>
          <p:cNvPr id="162" name="Picture 161" descr="Icon&#10;&#10;Description automatically generated">
            <a:extLst>
              <a:ext uri="{FF2B5EF4-FFF2-40B4-BE49-F238E27FC236}">
                <a16:creationId xmlns:a16="http://schemas.microsoft.com/office/drawing/2014/main" id="{DBD60B5A-DADB-A44A-9F5F-350B1152FC71}"/>
              </a:ext>
            </a:extLst>
          </p:cNvPr>
          <p:cNvPicPr>
            <a:picLocks noChangeAspect="1"/>
          </p:cNvPicPr>
          <p:nvPr userDrawn="1"/>
        </p:nvPicPr>
        <p:blipFill>
          <a:blip r:embed="rId3"/>
          <a:stretch>
            <a:fillRect/>
          </a:stretch>
        </p:blipFill>
        <p:spPr>
          <a:xfrm>
            <a:off x="275202" y="1549876"/>
            <a:ext cx="849307" cy="849307"/>
          </a:xfrm>
          <a:prstGeom prst="rect">
            <a:avLst/>
          </a:prstGeom>
        </p:spPr>
      </p:pic>
    </p:spTree>
    <p:extLst>
      <p:ext uri="{BB962C8B-B14F-4D97-AF65-F5344CB8AC3E}">
        <p14:creationId xmlns:p14="http://schemas.microsoft.com/office/powerpoint/2010/main" val="126273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69992AAA-9B25-5C4A-9326-2BE0D3DD1074}"/>
              </a:ext>
            </a:extLst>
          </p:cNvPr>
          <p:cNvSpPr/>
          <p:nvPr userDrawn="1"/>
        </p:nvSpPr>
        <p:spPr>
          <a:xfrm>
            <a:off x="1819175" y="1029209"/>
            <a:ext cx="1915917" cy="105878"/>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5" name="Rectangle 114">
            <a:extLst>
              <a:ext uri="{FF2B5EF4-FFF2-40B4-BE49-F238E27FC236}">
                <a16:creationId xmlns:a16="http://schemas.microsoft.com/office/drawing/2014/main" id="{78A776D5-3452-6F47-86D3-7B8CE2D34BFA}"/>
              </a:ext>
            </a:extLst>
          </p:cNvPr>
          <p:cNvSpPr/>
          <p:nvPr userDrawn="1"/>
        </p:nvSpPr>
        <p:spPr>
          <a:xfrm>
            <a:off x="3735093" y="1029209"/>
            <a:ext cx="1931660" cy="105878"/>
          </a:xfrm>
          <a:prstGeom prst="rect">
            <a:avLst/>
          </a:prstGeom>
          <a:solidFill>
            <a:srgbClr val="6E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6" name="Rectangle 115">
            <a:extLst>
              <a:ext uri="{FF2B5EF4-FFF2-40B4-BE49-F238E27FC236}">
                <a16:creationId xmlns:a16="http://schemas.microsoft.com/office/drawing/2014/main" id="{3996AB8C-AC77-1B4D-9DE2-713E26A4A2D1}"/>
              </a:ext>
            </a:extLst>
          </p:cNvPr>
          <p:cNvSpPr/>
          <p:nvPr userDrawn="1"/>
        </p:nvSpPr>
        <p:spPr>
          <a:xfrm>
            <a:off x="5666752" y="1029209"/>
            <a:ext cx="1892619" cy="105878"/>
          </a:xfrm>
          <a:prstGeom prst="rect">
            <a:avLst/>
          </a:prstGeom>
          <a:solidFill>
            <a:srgbClr val="C4D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7" name="Rectangle 116">
            <a:extLst>
              <a:ext uri="{FF2B5EF4-FFF2-40B4-BE49-F238E27FC236}">
                <a16:creationId xmlns:a16="http://schemas.microsoft.com/office/drawing/2014/main" id="{2F9C01C8-8413-7442-9E20-336F16DEFD9D}"/>
              </a:ext>
            </a:extLst>
          </p:cNvPr>
          <p:cNvSpPr/>
          <p:nvPr userDrawn="1"/>
        </p:nvSpPr>
        <p:spPr>
          <a:xfrm>
            <a:off x="1819175" y="10425566"/>
            <a:ext cx="1915917" cy="266247"/>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8" name="Rectangle 117">
            <a:extLst>
              <a:ext uri="{FF2B5EF4-FFF2-40B4-BE49-F238E27FC236}">
                <a16:creationId xmlns:a16="http://schemas.microsoft.com/office/drawing/2014/main" id="{DE588590-4BD7-264E-AF2F-4CAA0F9A3E05}"/>
              </a:ext>
            </a:extLst>
          </p:cNvPr>
          <p:cNvSpPr/>
          <p:nvPr userDrawn="1"/>
        </p:nvSpPr>
        <p:spPr>
          <a:xfrm>
            <a:off x="3735093" y="10425566"/>
            <a:ext cx="1931660" cy="266247"/>
          </a:xfrm>
          <a:prstGeom prst="rect">
            <a:avLst/>
          </a:prstGeom>
          <a:solidFill>
            <a:srgbClr val="6E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9" name="Rectangle 118">
            <a:extLst>
              <a:ext uri="{FF2B5EF4-FFF2-40B4-BE49-F238E27FC236}">
                <a16:creationId xmlns:a16="http://schemas.microsoft.com/office/drawing/2014/main" id="{2D5B3B87-3F55-1948-B230-4A676F62C708}"/>
              </a:ext>
            </a:extLst>
          </p:cNvPr>
          <p:cNvSpPr/>
          <p:nvPr userDrawn="1"/>
        </p:nvSpPr>
        <p:spPr>
          <a:xfrm>
            <a:off x="5666752" y="10425566"/>
            <a:ext cx="1892619" cy="266247"/>
          </a:xfrm>
          <a:prstGeom prst="rect">
            <a:avLst/>
          </a:prstGeom>
          <a:solidFill>
            <a:srgbClr val="C4D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20" name="Rectangle 119">
            <a:extLst>
              <a:ext uri="{FF2B5EF4-FFF2-40B4-BE49-F238E27FC236}">
                <a16:creationId xmlns:a16="http://schemas.microsoft.com/office/drawing/2014/main" id="{5E60E5F6-CB61-B945-B646-1B8B2421BA05}"/>
              </a:ext>
            </a:extLst>
          </p:cNvPr>
          <p:cNvSpPr/>
          <p:nvPr userDrawn="1"/>
        </p:nvSpPr>
        <p:spPr>
          <a:xfrm>
            <a:off x="3162760" y="0"/>
            <a:ext cx="1234154" cy="518550"/>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21" name="Picture 120" descr="Logo&#10;&#10;Description automatically generated">
            <a:extLst>
              <a:ext uri="{FF2B5EF4-FFF2-40B4-BE49-F238E27FC236}">
                <a16:creationId xmlns:a16="http://schemas.microsoft.com/office/drawing/2014/main" id="{BE86C88E-1EC6-6E4A-B9C0-54324D7A064A}"/>
              </a:ext>
            </a:extLst>
          </p:cNvPr>
          <p:cNvPicPr>
            <a:picLocks noChangeAspect="1"/>
          </p:cNvPicPr>
          <p:nvPr userDrawn="1"/>
        </p:nvPicPr>
        <p:blipFill>
          <a:blip r:embed="rId2"/>
          <a:stretch>
            <a:fillRect/>
          </a:stretch>
        </p:blipFill>
        <p:spPr>
          <a:xfrm>
            <a:off x="3208566" y="0"/>
            <a:ext cx="1142541" cy="518551"/>
          </a:xfrm>
          <a:prstGeom prst="rect">
            <a:avLst/>
          </a:prstGeom>
        </p:spPr>
      </p:pic>
      <p:sp>
        <p:nvSpPr>
          <p:cNvPr id="123" name="Rectangle 122">
            <a:extLst>
              <a:ext uri="{FF2B5EF4-FFF2-40B4-BE49-F238E27FC236}">
                <a16:creationId xmlns:a16="http://schemas.microsoft.com/office/drawing/2014/main" id="{8A608059-B105-0040-8433-29D7E332E153}"/>
              </a:ext>
            </a:extLst>
          </p:cNvPr>
          <p:cNvSpPr/>
          <p:nvPr userDrawn="1"/>
        </p:nvSpPr>
        <p:spPr>
          <a:xfrm>
            <a:off x="0" y="10425566"/>
            <a:ext cx="1819175" cy="266247"/>
          </a:xfrm>
          <a:prstGeom prst="rect">
            <a:avLst/>
          </a:prstGeom>
          <a:solidFill>
            <a:srgbClr val="65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24" name="Rectangle 123">
            <a:extLst>
              <a:ext uri="{FF2B5EF4-FFF2-40B4-BE49-F238E27FC236}">
                <a16:creationId xmlns:a16="http://schemas.microsoft.com/office/drawing/2014/main" id="{2C980ADF-D2B7-024D-86DA-B14E1C658A3D}"/>
              </a:ext>
            </a:extLst>
          </p:cNvPr>
          <p:cNvSpPr/>
          <p:nvPr userDrawn="1"/>
        </p:nvSpPr>
        <p:spPr>
          <a:xfrm>
            <a:off x="0" y="1029209"/>
            <a:ext cx="1819175" cy="105878"/>
          </a:xfrm>
          <a:prstGeom prst="rect">
            <a:avLst/>
          </a:prstGeom>
          <a:solidFill>
            <a:srgbClr val="65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Tree>
    <p:extLst>
      <p:ext uri="{BB962C8B-B14F-4D97-AF65-F5344CB8AC3E}">
        <p14:creationId xmlns:p14="http://schemas.microsoft.com/office/powerpoint/2010/main" val="89798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Picture 15" descr="Graphical user interface, text, application&#10;&#10;Description automatically generated">
            <a:extLst>
              <a:ext uri="{FF2B5EF4-FFF2-40B4-BE49-F238E27FC236}">
                <a16:creationId xmlns:a16="http://schemas.microsoft.com/office/drawing/2014/main" id="{E6BAD915-24C1-9842-8ED5-98AD420FAEB8}"/>
              </a:ext>
            </a:extLst>
          </p:cNvPr>
          <p:cNvPicPr>
            <a:picLocks noChangeAspect="1"/>
          </p:cNvPicPr>
          <p:nvPr userDrawn="1"/>
        </p:nvPicPr>
        <p:blipFill>
          <a:blip r:embed="rId2"/>
          <a:stretch>
            <a:fillRect/>
          </a:stretch>
        </p:blipFill>
        <p:spPr>
          <a:xfrm>
            <a:off x="0" y="1"/>
            <a:ext cx="7559675" cy="10691812"/>
          </a:xfrm>
          <a:prstGeom prst="rect">
            <a:avLst/>
          </a:prstGeom>
        </p:spPr>
      </p:pic>
    </p:spTree>
    <p:extLst>
      <p:ext uri="{BB962C8B-B14F-4D97-AF65-F5344CB8AC3E}">
        <p14:creationId xmlns:p14="http://schemas.microsoft.com/office/powerpoint/2010/main" val="288754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Picture 21" descr="A picture containing text, curtain&#10;&#10;Description automatically generated">
            <a:extLst>
              <a:ext uri="{FF2B5EF4-FFF2-40B4-BE49-F238E27FC236}">
                <a16:creationId xmlns:a16="http://schemas.microsoft.com/office/drawing/2014/main" id="{5297A069-DCED-704E-9E4D-D06B9D6E8A03}"/>
              </a:ext>
            </a:extLst>
          </p:cNvPr>
          <p:cNvPicPr>
            <a:picLocks noChangeAspect="1"/>
          </p:cNvPicPr>
          <p:nvPr userDrawn="1"/>
        </p:nvPicPr>
        <p:blipFill>
          <a:blip r:embed="rId2"/>
          <a:stretch>
            <a:fillRect/>
          </a:stretch>
        </p:blipFill>
        <p:spPr>
          <a:xfrm>
            <a:off x="15979" y="0"/>
            <a:ext cx="7527716" cy="10691813"/>
          </a:xfrm>
          <a:prstGeom prst="rect">
            <a:avLst/>
          </a:prstGeom>
        </p:spPr>
      </p:pic>
      <p:sp>
        <p:nvSpPr>
          <p:cNvPr id="15" name="Rectangle 14">
            <a:extLst>
              <a:ext uri="{FF2B5EF4-FFF2-40B4-BE49-F238E27FC236}">
                <a16:creationId xmlns:a16="http://schemas.microsoft.com/office/drawing/2014/main" id="{879E136A-D7F1-E34B-B9B8-7903BF95EAD5}"/>
              </a:ext>
            </a:extLst>
          </p:cNvPr>
          <p:cNvSpPr/>
          <p:nvPr userDrawn="1"/>
        </p:nvSpPr>
        <p:spPr>
          <a:xfrm>
            <a:off x="3094675" y="917457"/>
            <a:ext cx="1229652" cy="786787"/>
          </a:xfrm>
          <a:prstGeom prst="rect">
            <a:avLst/>
          </a:prstGeom>
          <a:solidFill>
            <a:srgbClr val="718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BAYRAK</a:t>
            </a:r>
          </a:p>
        </p:txBody>
      </p:sp>
    </p:spTree>
    <p:extLst>
      <p:ext uri="{BB962C8B-B14F-4D97-AF65-F5344CB8AC3E}">
        <p14:creationId xmlns:p14="http://schemas.microsoft.com/office/powerpoint/2010/main" val="100673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RKA KAPA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BF4506-2BB9-1640-9AE5-0C031A87E5E1}"/>
              </a:ext>
            </a:extLst>
          </p:cNvPr>
          <p:cNvPicPr>
            <a:picLocks noChangeAspect="1"/>
          </p:cNvPicPr>
          <p:nvPr userDrawn="1"/>
        </p:nvPicPr>
        <p:blipFill>
          <a:blip r:embed="rId2"/>
          <a:stretch>
            <a:fillRect/>
          </a:stretch>
        </p:blipFill>
        <p:spPr>
          <a:xfrm>
            <a:off x="10051" y="0"/>
            <a:ext cx="7539572" cy="10691813"/>
          </a:xfrm>
          <a:prstGeom prst="rect">
            <a:avLst/>
          </a:prstGeom>
        </p:spPr>
      </p:pic>
    </p:spTree>
    <p:extLst>
      <p:ext uri="{BB962C8B-B14F-4D97-AF65-F5344CB8AC3E}">
        <p14:creationId xmlns:p14="http://schemas.microsoft.com/office/powerpoint/2010/main" val="3937320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94AD5A2-AEBE-4944-9103-5642D6CD3C75}" type="datetimeFigureOut">
              <a:rPr lang="en-TR" smtClean="0"/>
              <a:t>02/06/2024</a:t>
            </a:fld>
            <a:endParaRPr lang="en-T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T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2E16C4D-2B8D-EC4B-B39C-CC8422E2BDA8}" type="slidenum">
              <a:rPr lang="en-TR" smtClean="0"/>
              <a:t>‹#›</a:t>
            </a:fld>
            <a:endParaRPr lang="en-TR"/>
          </a:p>
        </p:txBody>
      </p:sp>
    </p:spTree>
    <p:extLst>
      <p:ext uri="{BB962C8B-B14F-4D97-AF65-F5344CB8AC3E}">
        <p14:creationId xmlns:p14="http://schemas.microsoft.com/office/powerpoint/2010/main" val="195304515"/>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63" r:id="rId3"/>
    <p:sldLayoutId id="2147483665" r:id="rId4"/>
    <p:sldLayoutId id="2147483661" r:id="rId5"/>
    <p:sldLayoutId id="2147483673" r:id="rId6"/>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60BD-FA5F-DF45-8803-523E0546FAEF}"/>
              </a:ext>
            </a:extLst>
          </p:cNvPr>
          <p:cNvSpPr txBox="1"/>
          <p:nvPr/>
        </p:nvSpPr>
        <p:spPr>
          <a:xfrm>
            <a:off x="519728" y="2190493"/>
            <a:ext cx="6499637" cy="1261884"/>
          </a:xfrm>
          <a:prstGeom prst="rect">
            <a:avLst/>
          </a:prstGeom>
          <a:noFill/>
        </p:spPr>
        <p:txBody>
          <a:bodyPr wrap="square" rtlCol="0">
            <a:spAutoFit/>
          </a:bodyPr>
          <a:lstStyle/>
          <a:p>
            <a:pPr algn="ctr"/>
            <a:r>
              <a:rPr lang="tr-TR" sz="3800" b="1" dirty="0" smtClean="0">
                <a:solidFill>
                  <a:srgbClr val="718CB6"/>
                </a:solidFill>
              </a:rPr>
              <a:t>SIRBİSTAN</a:t>
            </a:r>
            <a:endParaRPr lang="tr-TR" sz="3800" b="1" dirty="0">
              <a:solidFill>
                <a:srgbClr val="718CB6"/>
              </a:solidFill>
            </a:endParaRPr>
          </a:p>
          <a:p>
            <a:pPr algn="ctr"/>
            <a:r>
              <a:rPr lang="tr-TR" sz="3800" b="1" dirty="0">
                <a:solidFill>
                  <a:srgbClr val="718CB6"/>
                </a:solidFill>
              </a:rPr>
              <a:t>BİLGİ NOTU</a:t>
            </a:r>
          </a:p>
        </p:txBody>
      </p:sp>
      <p:sp>
        <p:nvSpPr>
          <p:cNvPr id="3" name="TextBox 3">
            <a:extLst>
              <a:ext uri="{FF2B5EF4-FFF2-40B4-BE49-F238E27FC236}">
                <a16:creationId xmlns:a16="http://schemas.microsoft.com/office/drawing/2014/main" id="{7EC19A8C-B04D-682A-19FA-3BDCA441C978}"/>
              </a:ext>
            </a:extLst>
          </p:cNvPr>
          <p:cNvSpPr txBox="1"/>
          <p:nvPr/>
        </p:nvSpPr>
        <p:spPr>
          <a:xfrm>
            <a:off x="519727" y="8649563"/>
            <a:ext cx="6379547" cy="584775"/>
          </a:xfrm>
          <a:prstGeom prst="rect">
            <a:avLst/>
          </a:prstGeom>
          <a:noFill/>
        </p:spPr>
        <p:txBody>
          <a:bodyPr wrap="square" rtlCol="0">
            <a:spAutoFit/>
          </a:bodyPr>
          <a:lstStyle/>
          <a:p>
            <a:pPr algn="ctr"/>
            <a:r>
              <a:rPr lang="tr-TR" sz="3200" b="1" dirty="0" smtClean="0">
                <a:solidFill>
                  <a:srgbClr val="718CB6"/>
                </a:solidFill>
              </a:rPr>
              <a:t>ŞUBAT </a:t>
            </a:r>
            <a:r>
              <a:rPr lang="tr-TR" sz="3200" b="1" dirty="0">
                <a:solidFill>
                  <a:srgbClr val="718CB6"/>
                </a:solidFill>
              </a:rPr>
              <a:t>2024</a:t>
            </a:r>
          </a:p>
        </p:txBody>
      </p:sp>
      <p:pic>
        <p:nvPicPr>
          <p:cNvPr id="2" name="Picture 1"/>
          <p:cNvPicPr>
            <a:picLocks noChangeAspect="1"/>
          </p:cNvPicPr>
          <p:nvPr/>
        </p:nvPicPr>
        <p:blipFill>
          <a:blip r:embed="rId2"/>
          <a:stretch>
            <a:fillRect/>
          </a:stretch>
        </p:blipFill>
        <p:spPr>
          <a:xfrm>
            <a:off x="3019546" y="813738"/>
            <a:ext cx="1500000" cy="900000"/>
          </a:xfrm>
          <a:prstGeom prst="rect">
            <a:avLst/>
          </a:prstGeom>
        </p:spPr>
      </p:pic>
    </p:spTree>
    <p:extLst>
      <p:ext uri="{BB962C8B-B14F-4D97-AF65-F5344CB8AC3E}">
        <p14:creationId xmlns:p14="http://schemas.microsoft.com/office/powerpoint/2010/main" val="21025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6FB7880-76A9-4047-949E-17F5D69716EB}"/>
              </a:ext>
            </a:extLst>
          </p:cNvPr>
          <p:cNvGraphicFramePr>
            <a:graphicFrameLocks noGrp="1"/>
          </p:cNvGraphicFramePr>
          <p:nvPr>
            <p:extLst>
              <p:ext uri="{D42A27DB-BD31-4B8C-83A1-F6EECF244321}">
                <p14:modId xmlns:p14="http://schemas.microsoft.com/office/powerpoint/2010/main" val="2586901954"/>
              </p:ext>
            </p:extLst>
          </p:nvPr>
        </p:nvGraphicFramePr>
        <p:xfrm>
          <a:off x="1869694" y="5373050"/>
          <a:ext cx="5062192" cy="4259362"/>
        </p:xfrm>
        <a:graphic>
          <a:graphicData uri="http://schemas.openxmlformats.org/drawingml/2006/table">
            <a:tbl>
              <a:tblPr/>
              <a:tblGrid>
                <a:gridCol w="1248807">
                  <a:extLst>
                    <a:ext uri="{9D8B030D-6E8A-4147-A177-3AD203B41FA5}">
                      <a16:colId xmlns:a16="http://schemas.microsoft.com/office/drawing/2014/main" val="1373305345"/>
                    </a:ext>
                  </a:extLst>
                </a:gridCol>
                <a:gridCol w="1171559">
                  <a:extLst>
                    <a:ext uri="{9D8B030D-6E8A-4147-A177-3AD203B41FA5}">
                      <a16:colId xmlns:a16="http://schemas.microsoft.com/office/drawing/2014/main" val="3711095897"/>
                    </a:ext>
                  </a:extLst>
                </a:gridCol>
                <a:gridCol w="858176">
                  <a:extLst>
                    <a:ext uri="{9D8B030D-6E8A-4147-A177-3AD203B41FA5}">
                      <a16:colId xmlns:a16="http://schemas.microsoft.com/office/drawing/2014/main" val="368810959"/>
                    </a:ext>
                  </a:extLst>
                </a:gridCol>
                <a:gridCol w="791799">
                  <a:extLst>
                    <a:ext uri="{9D8B030D-6E8A-4147-A177-3AD203B41FA5}">
                      <a16:colId xmlns:a16="http://schemas.microsoft.com/office/drawing/2014/main" val="2584180731"/>
                    </a:ext>
                  </a:extLst>
                </a:gridCol>
                <a:gridCol w="991851">
                  <a:extLst>
                    <a:ext uri="{9D8B030D-6E8A-4147-A177-3AD203B41FA5}">
                      <a16:colId xmlns:a16="http://schemas.microsoft.com/office/drawing/2014/main" val="1982965104"/>
                    </a:ext>
                  </a:extLst>
                </a:gridCol>
              </a:tblGrid>
              <a:tr h="339015">
                <a:tc>
                  <a:txBody>
                    <a:bodyPr/>
                    <a:lstStyle/>
                    <a:p>
                      <a:r>
                        <a:rPr lang="tr-TR" sz="1200" b="1" dirty="0">
                          <a:solidFill>
                            <a:schemeClr val="tx1">
                              <a:lumMod val="65000"/>
                              <a:lumOff val="35000"/>
                            </a:schemeClr>
                          </a:solidFill>
                          <a:effectLst/>
                          <a:latin typeface="Arial" panose="020B0604020202020204" pitchFamily="34" charset="0"/>
                          <a:cs typeface="Arial" panose="020B0604020202020204" pitchFamily="34" charset="0"/>
                        </a:rPr>
                        <a:t>GÖSTERGE</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b="1" dirty="0">
                          <a:solidFill>
                            <a:schemeClr val="tx1">
                              <a:lumMod val="65000"/>
                              <a:lumOff val="35000"/>
                            </a:schemeClr>
                          </a:solidFill>
                          <a:effectLst/>
                          <a:latin typeface="Arial" panose="020B0604020202020204" pitchFamily="34" charset="0"/>
                          <a:cs typeface="Arial" panose="020B0604020202020204" pitchFamily="34" charset="0"/>
                        </a:rPr>
                        <a:t>DEĞER</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b="1" dirty="0">
                          <a:solidFill>
                            <a:schemeClr val="tx1">
                              <a:lumMod val="65000"/>
                              <a:lumOff val="35000"/>
                            </a:schemeClr>
                          </a:solidFill>
                          <a:effectLst/>
                          <a:latin typeface="Arial" panose="020B0604020202020204" pitchFamily="34" charset="0"/>
                          <a:cs typeface="Arial" panose="020B0604020202020204" pitchFamily="34" charset="0"/>
                        </a:rPr>
                        <a:t>2022</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b="1" dirty="0">
                          <a:solidFill>
                            <a:schemeClr val="tx1">
                              <a:lumMod val="65000"/>
                              <a:lumOff val="35000"/>
                            </a:schemeClr>
                          </a:solidFill>
                          <a:effectLst/>
                          <a:latin typeface="Arial" panose="020B0604020202020204" pitchFamily="34" charset="0"/>
                          <a:cs typeface="Arial" panose="020B0604020202020204" pitchFamily="34" charset="0"/>
                        </a:rPr>
                        <a:t>2023</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b="1" dirty="0">
                          <a:solidFill>
                            <a:schemeClr val="tx1">
                              <a:lumMod val="65000"/>
                              <a:lumOff val="35000"/>
                            </a:schemeClr>
                          </a:solidFill>
                          <a:effectLst/>
                          <a:latin typeface="Arial" panose="020B0604020202020204" pitchFamily="34" charset="0"/>
                          <a:cs typeface="Arial" panose="020B0604020202020204" pitchFamily="34" charset="0"/>
                        </a:rPr>
                        <a:t>2024</a:t>
                      </a:r>
                      <a:endParaRPr lang="tr-TR" sz="10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5095642"/>
                  </a:ext>
                </a:extLst>
              </a:tr>
              <a:tr h="509311">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GSYH (cari fiyatlarla)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Milyar USD</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63,5</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75,0</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81,7</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7855989"/>
                  </a:ext>
                </a:extLst>
              </a:tr>
              <a:tr h="283136">
                <a:tc>
                  <a:txBody>
                    <a:bodyPr/>
                    <a:lstStyle/>
                    <a:p>
                      <a:r>
                        <a:rPr lang="tr-TR" sz="1200">
                          <a:solidFill>
                            <a:schemeClr val="tx1">
                              <a:lumMod val="65000"/>
                              <a:lumOff val="35000"/>
                            </a:schemeClr>
                          </a:solidFill>
                          <a:effectLst/>
                          <a:latin typeface="Arial" panose="020B0604020202020204" pitchFamily="34" charset="0"/>
                          <a:cs typeface="Arial" panose="020B0604020202020204" pitchFamily="34" charset="0"/>
                        </a:rPr>
                        <a:t>Büyüme</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yüzde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2,3</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2,0</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3,0</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6472503"/>
                  </a:ext>
                </a:extLst>
              </a:tr>
              <a:tr h="435912">
                <a:tc>
                  <a:txBody>
                    <a:bodyPr/>
                    <a:lstStyle/>
                    <a:p>
                      <a:r>
                        <a:rPr lang="tr-TR" sz="1200">
                          <a:solidFill>
                            <a:schemeClr val="tx1">
                              <a:lumMod val="65000"/>
                              <a:lumOff val="35000"/>
                            </a:schemeClr>
                          </a:solidFill>
                          <a:effectLst/>
                          <a:latin typeface="Arial" panose="020B0604020202020204" pitchFamily="34" charset="0"/>
                          <a:cs typeface="Arial" panose="020B0604020202020204" pitchFamily="34" charset="0"/>
                        </a:rPr>
                        <a:t>Nüfus</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Milyon Kişi</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6,7</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6,6</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6,6</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5441062"/>
                  </a:ext>
                </a:extLst>
              </a:tr>
              <a:tr h="334136">
                <a:tc>
                  <a:txBody>
                    <a:bodyPr/>
                    <a:lstStyle/>
                    <a:p>
                      <a:r>
                        <a:rPr lang="tr-TR" sz="1200">
                          <a:solidFill>
                            <a:schemeClr val="tx1">
                              <a:lumMod val="65000"/>
                              <a:lumOff val="35000"/>
                            </a:schemeClr>
                          </a:solidFill>
                          <a:effectLst/>
                          <a:latin typeface="Arial" panose="020B0604020202020204" pitchFamily="34" charset="0"/>
                          <a:cs typeface="Arial" panose="020B0604020202020204" pitchFamily="34" charset="0"/>
                        </a:rPr>
                        <a:t>Kişi Başı Gelir</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USD</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9.528</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11.301</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12.357</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0366719"/>
                  </a:ext>
                </a:extLst>
              </a:tr>
              <a:tr h="426720">
                <a:tc>
                  <a:txBody>
                    <a:bodyPr/>
                    <a:lstStyle/>
                    <a:p>
                      <a:r>
                        <a:rPr lang="tr-TR" sz="1200">
                          <a:solidFill>
                            <a:schemeClr val="tx1">
                              <a:lumMod val="65000"/>
                              <a:lumOff val="35000"/>
                            </a:schemeClr>
                          </a:solidFill>
                          <a:effectLst/>
                          <a:latin typeface="Arial" panose="020B0604020202020204" pitchFamily="34" charset="0"/>
                          <a:cs typeface="Arial" panose="020B0604020202020204" pitchFamily="34" charset="0"/>
                        </a:rPr>
                        <a:t>Enflasyon</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yüzde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a:solidFill>
                            <a:schemeClr val="tx1">
                              <a:lumMod val="65000"/>
                              <a:lumOff val="35000"/>
                            </a:schemeClr>
                          </a:solidFill>
                          <a:effectLst/>
                          <a:latin typeface="Arial" panose="020B0604020202020204" pitchFamily="34" charset="0"/>
                          <a:ea typeface="+mn-ea"/>
                          <a:cs typeface="Arial" panose="020B0604020202020204" pitchFamily="34" charset="0"/>
                        </a:rPr>
                        <a:t>15,1</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8,2</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4,0</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2159523"/>
                  </a:ext>
                </a:extLst>
              </a:tr>
              <a:tr h="375920">
                <a:tc>
                  <a:txBody>
                    <a:bodyPr/>
                    <a:lstStyle/>
                    <a:p>
                      <a:r>
                        <a:rPr lang="tr-TR" sz="1200">
                          <a:solidFill>
                            <a:schemeClr val="tx1">
                              <a:lumMod val="65000"/>
                              <a:lumOff val="35000"/>
                            </a:schemeClr>
                          </a:solidFill>
                          <a:effectLst/>
                          <a:latin typeface="Arial" panose="020B0604020202020204" pitchFamily="34" charset="0"/>
                          <a:cs typeface="Arial" panose="020B0604020202020204" pitchFamily="34" charset="0"/>
                        </a:rPr>
                        <a:t>İşsizlik Oranı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yüzde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a:solidFill>
                            <a:schemeClr val="tx1">
                              <a:lumMod val="65000"/>
                              <a:lumOff val="35000"/>
                            </a:schemeClr>
                          </a:solidFill>
                          <a:effectLst/>
                          <a:latin typeface="Arial" panose="020B0604020202020204" pitchFamily="34" charset="0"/>
                          <a:ea typeface="+mn-ea"/>
                          <a:cs typeface="Arial" panose="020B0604020202020204" pitchFamily="34" charset="0"/>
                        </a:rPr>
                        <a:t>9,4</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a:solidFill>
                            <a:schemeClr val="tx1">
                              <a:lumMod val="65000"/>
                              <a:lumOff val="35000"/>
                            </a:schemeClr>
                          </a:solidFill>
                          <a:effectLst/>
                          <a:latin typeface="Arial" panose="020B0604020202020204" pitchFamily="34" charset="0"/>
                          <a:ea typeface="+mn-ea"/>
                          <a:cs typeface="Arial" panose="020B0604020202020204" pitchFamily="34" charset="0"/>
                        </a:rPr>
                        <a:t>9,1</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9,0</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5712392"/>
                  </a:ext>
                </a:extLst>
              </a:tr>
              <a:tr h="403209">
                <a:tc>
                  <a:txBody>
                    <a:bodyPr/>
                    <a:lstStyle/>
                    <a:p>
                      <a:r>
                        <a:rPr lang="tr-TR" sz="1200">
                          <a:solidFill>
                            <a:schemeClr val="tx1">
                              <a:lumMod val="65000"/>
                              <a:lumOff val="35000"/>
                            </a:schemeClr>
                          </a:solidFill>
                          <a:effectLst/>
                          <a:latin typeface="Arial" panose="020B0604020202020204" pitchFamily="34" charset="0"/>
                          <a:cs typeface="Arial" panose="020B0604020202020204" pitchFamily="34" charset="0"/>
                        </a:rPr>
                        <a:t>Cari Denge / GSYH</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yüzde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-6,9</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-2,3</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-3,2</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8422395"/>
                  </a:ext>
                </a:extLst>
              </a:tr>
              <a:tr h="401200">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Bütçe Dengesi / GSYH</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yüzde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a:solidFill>
                            <a:schemeClr val="tx1">
                              <a:lumMod val="65000"/>
                              <a:lumOff val="35000"/>
                            </a:schemeClr>
                          </a:solidFill>
                          <a:effectLst/>
                          <a:latin typeface="Arial" panose="020B0604020202020204" pitchFamily="34" charset="0"/>
                          <a:ea typeface="+mn-ea"/>
                          <a:cs typeface="Arial" panose="020B0604020202020204" pitchFamily="34" charset="0"/>
                        </a:rPr>
                        <a:t>-0,1</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-1,8</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-1,8</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2267951"/>
                  </a:ext>
                </a:extLst>
              </a:tr>
              <a:tr h="339027">
                <a:tc>
                  <a:txBody>
                    <a:bodyPr/>
                    <a:lstStyle/>
                    <a:p>
                      <a:r>
                        <a:rPr lang="tr-TR" sz="1200" dirty="0" smtClean="0">
                          <a:solidFill>
                            <a:schemeClr val="tx1">
                              <a:lumMod val="65000"/>
                              <a:lumOff val="35000"/>
                            </a:schemeClr>
                          </a:solidFill>
                          <a:effectLst/>
                          <a:latin typeface="Arial" panose="020B0604020202020204" pitchFamily="34" charset="0"/>
                          <a:cs typeface="Arial" panose="020B0604020202020204" pitchFamily="34" charset="0"/>
                        </a:rPr>
                        <a:t>İhracat</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Milyar USD</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28,6</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smtClean="0">
                          <a:solidFill>
                            <a:schemeClr val="tx1">
                              <a:lumMod val="65000"/>
                              <a:lumOff val="35000"/>
                            </a:schemeClr>
                          </a:solidFill>
                          <a:effectLst/>
                          <a:latin typeface="Arial" panose="020B0604020202020204" pitchFamily="34" charset="0"/>
                          <a:ea typeface="+mn-ea"/>
                          <a:cs typeface="Arial" panose="020B0604020202020204" pitchFamily="34" charset="0"/>
                        </a:rPr>
                        <a:t>30,8*</a:t>
                      </a:r>
                      <a:endPar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0850006"/>
                  </a:ext>
                </a:extLst>
              </a:tr>
              <a:tr h="355961">
                <a:tc>
                  <a:txBody>
                    <a:bodyPr/>
                    <a:lstStyle/>
                    <a:p>
                      <a:r>
                        <a:rPr lang="tr-TR" sz="1200" dirty="0" smtClean="0">
                          <a:solidFill>
                            <a:schemeClr val="tx1">
                              <a:lumMod val="65000"/>
                              <a:lumOff val="35000"/>
                            </a:schemeClr>
                          </a:solidFill>
                          <a:effectLst/>
                          <a:latin typeface="Arial" panose="020B0604020202020204" pitchFamily="34" charset="0"/>
                          <a:cs typeface="Arial" panose="020B0604020202020204" pitchFamily="34" charset="0"/>
                        </a:rPr>
                        <a:t>İthalat</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Milyar USD</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a:solidFill>
                            <a:schemeClr val="tx1">
                              <a:lumMod val="65000"/>
                              <a:lumOff val="35000"/>
                            </a:schemeClr>
                          </a:solidFill>
                          <a:effectLst/>
                          <a:latin typeface="Arial" panose="020B0604020202020204" pitchFamily="34" charset="0"/>
                          <a:ea typeface="+mn-ea"/>
                          <a:cs typeface="Arial" panose="020B0604020202020204" pitchFamily="34" charset="0"/>
                        </a:rPr>
                        <a:t>39,8</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smtClean="0">
                          <a:solidFill>
                            <a:schemeClr val="tx1">
                              <a:lumMod val="65000"/>
                              <a:lumOff val="35000"/>
                            </a:schemeClr>
                          </a:solidFill>
                          <a:effectLst/>
                          <a:latin typeface="Arial" panose="020B0604020202020204" pitchFamily="34" charset="0"/>
                          <a:ea typeface="+mn-ea"/>
                          <a:cs typeface="Arial" panose="020B0604020202020204" pitchFamily="34" charset="0"/>
                        </a:rPr>
                        <a:t>39,6*</a:t>
                      </a:r>
                      <a:endPar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lnSpc>
                          <a:spcPct val="107000"/>
                        </a:lnSpc>
                        <a:spcAft>
                          <a:spcPts val="800"/>
                        </a:spcAft>
                      </a:pPr>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0077498"/>
                  </a:ext>
                </a:extLst>
              </a:tr>
            </a:tbl>
          </a:graphicData>
        </a:graphic>
      </p:graphicFrame>
      <p:sp>
        <p:nvSpPr>
          <p:cNvPr id="7" name="TextBox 6">
            <a:extLst>
              <a:ext uri="{FF2B5EF4-FFF2-40B4-BE49-F238E27FC236}">
                <a16:creationId xmlns:a16="http://schemas.microsoft.com/office/drawing/2014/main" id="{BDBE1DDE-F948-014D-8778-A57CDDF4E614}"/>
              </a:ext>
            </a:extLst>
          </p:cNvPr>
          <p:cNvSpPr txBox="1"/>
          <p:nvPr/>
        </p:nvSpPr>
        <p:spPr>
          <a:xfrm>
            <a:off x="1721909" y="9820527"/>
            <a:ext cx="5357763" cy="461665"/>
          </a:xfrm>
          <a:prstGeom prst="rect">
            <a:avLst/>
          </a:prstGeom>
          <a:noFill/>
        </p:spPr>
        <p:txBody>
          <a:bodyPr wrap="square" rtlCol="0">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Kaynak: IMF</a:t>
            </a:r>
            <a:r>
              <a:rPr lang="tr-TR" sz="1200" i="1" dirty="0">
                <a:solidFill>
                  <a:schemeClr val="tx1">
                    <a:lumMod val="75000"/>
                    <a:lumOff val="25000"/>
                  </a:schemeClr>
                </a:solidFill>
                <a:latin typeface="Arial" panose="020B0604020202020204" pitchFamily="34" charset="0"/>
                <a:cs typeface="Arial" panose="020B0604020202020204" pitchFamily="34" charset="0"/>
              </a:rPr>
              <a:t> Küresel Ekonomik Görünüm Ekim 2023, </a:t>
            </a:r>
            <a:r>
              <a:rPr lang="en-US" sz="1200" i="1" dirty="0" err="1" smtClean="0">
                <a:solidFill>
                  <a:schemeClr val="tx1">
                    <a:lumMod val="75000"/>
                    <a:lumOff val="25000"/>
                  </a:schemeClr>
                </a:solidFill>
                <a:latin typeface="Arial" panose="020B0604020202020204" pitchFamily="34" charset="0"/>
                <a:cs typeface="Arial" panose="020B0604020202020204" pitchFamily="34" charset="0"/>
              </a:rPr>
              <a:t>Trademap</a:t>
            </a:r>
            <a:r>
              <a:rPr lang="tr-TR" sz="1200" i="1" dirty="0" smtClean="0">
                <a:solidFill>
                  <a:schemeClr val="tx1">
                    <a:lumMod val="75000"/>
                    <a:lumOff val="25000"/>
                  </a:schemeClr>
                </a:solidFill>
                <a:latin typeface="Arial" panose="020B0604020202020204" pitchFamily="34" charset="0"/>
                <a:cs typeface="Arial" panose="020B0604020202020204" pitchFamily="34" charset="0"/>
              </a:rPr>
              <a:t/>
            </a:r>
            <a:br>
              <a:rPr lang="tr-TR" sz="1200" i="1" dirty="0" smtClean="0">
                <a:solidFill>
                  <a:schemeClr val="tx1">
                    <a:lumMod val="75000"/>
                    <a:lumOff val="25000"/>
                  </a:schemeClr>
                </a:solidFill>
                <a:latin typeface="Arial" panose="020B0604020202020204" pitchFamily="34" charset="0"/>
                <a:cs typeface="Arial" panose="020B0604020202020204" pitchFamily="34" charset="0"/>
              </a:rPr>
            </a:br>
            <a:r>
              <a:rPr lang="tr-TR" sz="1200" i="1" dirty="0" smtClean="0">
                <a:solidFill>
                  <a:schemeClr val="tx1">
                    <a:lumMod val="75000"/>
                    <a:lumOff val="25000"/>
                  </a:schemeClr>
                </a:solidFill>
                <a:latin typeface="Arial" panose="020B0604020202020204" pitchFamily="34" charset="0"/>
                <a:cs typeface="Arial" panose="020B0604020202020204" pitchFamily="34" charset="0"/>
              </a:rPr>
              <a:t>* Aralık 2022 ile Kasım 2023 dönemi</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DCF9EDA-027D-674B-A3B2-6FB30CBC1098}"/>
              </a:ext>
            </a:extLst>
          </p:cNvPr>
          <p:cNvSpPr txBox="1"/>
          <p:nvPr/>
        </p:nvSpPr>
        <p:spPr>
          <a:xfrm>
            <a:off x="815062" y="640453"/>
            <a:ext cx="5887295" cy="276999"/>
          </a:xfrm>
          <a:prstGeom prst="rect">
            <a:avLst/>
          </a:prstGeom>
          <a:noFill/>
        </p:spPr>
        <p:txBody>
          <a:bodyPr wrap="square" rtlCol="0">
            <a:spAutoFit/>
          </a:bodyPr>
          <a:lstStyle/>
          <a:p>
            <a:pPr algn="ctr"/>
            <a:r>
              <a:rPr lang="tr-TR" sz="1200" b="1" dirty="0" smtClean="0">
                <a:solidFill>
                  <a:srgbClr val="4B6F9E"/>
                </a:solidFill>
                <a:latin typeface="Arial" panose="020B0604020202020204" pitchFamily="34" charset="0"/>
                <a:cs typeface="Arial" panose="020B0604020202020204" pitchFamily="34" charset="0"/>
              </a:rPr>
              <a:t>SIRBİSTAN </a:t>
            </a:r>
            <a:r>
              <a:rPr lang="tr-TR" sz="1200" b="1" dirty="0">
                <a:solidFill>
                  <a:srgbClr val="4B6F9E"/>
                </a:solidFill>
                <a:latin typeface="Arial" panose="020B0604020202020204" pitchFamily="34" charset="0"/>
                <a:cs typeface="Arial" panose="020B0604020202020204" pitchFamily="34" charset="0"/>
              </a:rPr>
              <a:t>BİLGİ NOTU</a:t>
            </a:r>
          </a:p>
        </p:txBody>
      </p:sp>
      <p:pic>
        <p:nvPicPr>
          <p:cNvPr id="9" name="Picture 8"/>
          <p:cNvPicPr>
            <a:picLocks noChangeAspect="1"/>
          </p:cNvPicPr>
          <p:nvPr/>
        </p:nvPicPr>
        <p:blipFill>
          <a:blip r:embed="rId2"/>
          <a:stretch>
            <a:fillRect/>
          </a:stretch>
        </p:blipFill>
        <p:spPr>
          <a:xfrm>
            <a:off x="1721909" y="1829340"/>
            <a:ext cx="4166273" cy="2696060"/>
          </a:xfrm>
          <a:prstGeom prst="rect">
            <a:avLst/>
          </a:prstGeom>
          <a:ln>
            <a:solidFill>
              <a:schemeClr val="accent1"/>
            </a:solidFill>
          </a:ln>
        </p:spPr>
      </p:pic>
    </p:spTree>
    <p:extLst>
      <p:ext uri="{BB962C8B-B14F-4D97-AF65-F5344CB8AC3E}">
        <p14:creationId xmlns:p14="http://schemas.microsoft.com/office/powerpoint/2010/main" val="403585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C6AF17-4D54-A54C-BB98-724B44A2970B}"/>
              </a:ext>
            </a:extLst>
          </p:cNvPr>
          <p:cNvSpPr/>
          <p:nvPr/>
        </p:nvSpPr>
        <p:spPr>
          <a:xfrm>
            <a:off x="1508758" y="1276866"/>
            <a:ext cx="4769073" cy="415498"/>
          </a:xfrm>
          <a:prstGeom prst="rect">
            <a:avLst/>
          </a:prstGeom>
        </p:spPr>
        <p:txBody>
          <a:bodyPr wrap="square">
            <a:spAutoFit/>
          </a:bodyPr>
          <a:lstStyle/>
          <a:p>
            <a:r>
              <a:rPr lang="tr-TR" sz="2100" b="1" dirty="0">
                <a:solidFill>
                  <a:srgbClr val="4B6F9E"/>
                </a:solidFill>
                <a:latin typeface="Arial" panose="020B0604020202020204" pitchFamily="34" charset="0"/>
                <a:cs typeface="Arial" panose="020B0604020202020204" pitchFamily="34" charset="0"/>
              </a:rPr>
              <a:t>1. GENEL GÖRÜNÜM </a:t>
            </a:r>
            <a:endParaRPr lang="tr-TR" sz="2100" dirty="0">
              <a:solidFill>
                <a:srgbClr val="4B6F9E"/>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960D8C8-2D93-124C-B9D1-4854532D1D02}"/>
              </a:ext>
            </a:extLst>
          </p:cNvPr>
          <p:cNvSpPr/>
          <p:nvPr/>
        </p:nvSpPr>
        <p:spPr>
          <a:xfrm>
            <a:off x="1508757" y="4040902"/>
            <a:ext cx="5928361" cy="3600986"/>
          </a:xfrm>
          <a:prstGeom prst="rect">
            <a:avLst/>
          </a:prstGeom>
        </p:spPr>
        <p:txBody>
          <a:bodyPr wrap="square">
            <a:spAutoFit/>
          </a:bodyPr>
          <a:lstStyle/>
          <a:p>
            <a:pPr algn="just"/>
            <a:r>
              <a:rPr lang="tr-TR" sz="1200" dirty="0">
                <a:solidFill>
                  <a:schemeClr val="tx1">
                    <a:lumMod val="65000"/>
                    <a:lumOff val="35000"/>
                  </a:schemeClr>
                </a:solidFill>
                <a:latin typeface="Arial" panose="020B0604020202020204" pitchFamily="34" charset="0"/>
                <a:cs typeface="Arial" panose="020B0604020202020204" pitchFamily="34" charset="0"/>
              </a:rPr>
              <a:t>Sırbistan, Güneydoğu Avrupa'da yer alan bir ülkedir ve ekonomisi genel olarak karışık bir yapıya sahiptir. Sırbistan'ın ekonomisinin belkemiğini sanayi sektörü oluşturur. Özellikle otomotiv, metalurji, enerji, ve kimya gibi alt sektörlerde faaliyet gösteren şirketler, ülkenin ekonomik büyümesine önemli bir katkı sağlamaktadır. Sırbistan'ın tarım sektörü, genellikle tahıllar, meyveler, sebzeler ve hayvancılık ürünleri üretimi üzerine odaklanmıştır. Tarım, ülke genelinde istihdam sağlayan önemli bir sektördür</a:t>
            </a:r>
            <a:r>
              <a:rPr lang="tr-TR" sz="1200" dirty="0" smtClean="0">
                <a:solidFill>
                  <a:schemeClr val="tx1">
                    <a:lumMod val="65000"/>
                    <a:lumOff val="35000"/>
                  </a:schemeClr>
                </a:solidFill>
                <a:latin typeface="Arial" panose="020B0604020202020204" pitchFamily="34" charset="0"/>
                <a:cs typeface="Arial" panose="020B0604020202020204" pitchFamily="34" charset="0"/>
              </a:rPr>
              <a:t>. Sırbistan'ın </a:t>
            </a:r>
            <a:r>
              <a:rPr lang="tr-TR" sz="1200" dirty="0">
                <a:solidFill>
                  <a:schemeClr val="tx1">
                    <a:lumMod val="65000"/>
                    <a:lumOff val="35000"/>
                  </a:schemeClr>
                </a:solidFill>
                <a:latin typeface="Arial" panose="020B0604020202020204" pitchFamily="34" charset="0"/>
                <a:cs typeface="Arial" panose="020B0604020202020204" pitchFamily="34" charset="0"/>
              </a:rPr>
              <a:t>tarım sektörü, genellikle tahıllar, meyveler, sebzeler ve hayvancılık ürünleri üretimi üzerine odaklanmıştır. Tarım, ülke genelinde istihdam sağlayan önemli bir sektördür</a:t>
            </a:r>
            <a:r>
              <a:rPr lang="tr-TR" sz="1200" dirty="0" smtClean="0">
                <a:solidFill>
                  <a:schemeClr val="tx1">
                    <a:lumMod val="65000"/>
                    <a:lumOff val="35000"/>
                  </a:schemeClr>
                </a:solidFill>
                <a:latin typeface="Arial" panose="020B0604020202020204" pitchFamily="34" charset="0"/>
                <a:cs typeface="Arial" panose="020B0604020202020204" pitchFamily="34" charset="0"/>
              </a:rPr>
              <a:t>. 2022 yılı verilerine göre, tarım sektörünün milli gelir içerisindeki payı %7,7 seviyesindedir. </a:t>
            </a:r>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dirty="0" smtClean="0">
                <a:solidFill>
                  <a:schemeClr val="tx1">
                    <a:lumMod val="65000"/>
                    <a:lumOff val="35000"/>
                  </a:schemeClr>
                </a:solidFill>
                <a:latin typeface="Arial" panose="020B0604020202020204" pitchFamily="34" charset="0"/>
                <a:cs typeface="Arial" panose="020B0604020202020204" pitchFamily="34" charset="0"/>
              </a:rPr>
              <a:t>1999 yılında %9 daralan Sırbistan, 2000 ile 2019 yılları arasında ortalama %3,6 büyümüştür. 2020 yılında salgının etkisiyle %0,9 daralan ekonomi 2021 yılında %7,6 büyümüştür. 2022 yılında Rusya Ukrayna gerginliklerinin emtia fiyatları üzerindeki yukarı yönlü etkisi Sırbistan’da büyümeyi sınırlamıştır. 2022 yıl genelinde %2,3 büyüyen Sırbistan ekonomisinin 2023 yılının ilk üç çeyreğinde sırasıyla %1,6, %3,6 ve %3,8 büyümüştür. 2023 yıl genelinde büyümenin %2 seviyesinde olduğu tahmin edilmektedir. 2024 yılından itibaren büyümenin %3-4 bandında gerçekleşeceği öngörülmektedir.</a:t>
            </a:r>
          </a:p>
        </p:txBody>
      </p:sp>
      <p:sp>
        <p:nvSpPr>
          <p:cNvPr id="6" name="TextBox 5">
            <a:extLst>
              <a:ext uri="{FF2B5EF4-FFF2-40B4-BE49-F238E27FC236}">
                <a16:creationId xmlns:a16="http://schemas.microsoft.com/office/drawing/2014/main" id="{7B34E18E-A35F-4747-A429-8B51C32DC3F2}"/>
              </a:ext>
            </a:extLst>
          </p:cNvPr>
          <p:cNvSpPr txBox="1"/>
          <p:nvPr/>
        </p:nvSpPr>
        <p:spPr>
          <a:xfrm>
            <a:off x="815062" y="640453"/>
            <a:ext cx="5887295" cy="276999"/>
          </a:xfrm>
          <a:prstGeom prst="rect">
            <a:avLst/>
          </a:prstGeom>
          <a:noFill/>
        </p:spPr>
        <p:txBody>
          <a:bodyPr wrap="square" rtlCol="0">
            <a:spAutoFit/>
          </a:bodyPr>
          <a:lstStyle/>
          <a:p>
            <a:pPr algn="ctr"/>
            <a:r>
              <a:rPr lang="tr-TR" sz="1200" b="1" dirty="0">
                <a:solidFill>
                  <a:srgbClr val="4B6F9E"/>
                </a:solidFill>
                <a:latin typeface="Arial" panose="020B0604020202020204" pitchFamily="34" charset="0"/>
                <a:cs typeface="Arial" panose="020B0604020202020204" pitchFamily="34" charset="0"/>
              </a:rPr>
              <a:t>SIRBİSTAN BİLGİ NOTU</a:t>
            </a:r>
          </a:p>
        </p:txBody>
      </p:sp>
      <p:sp>
        <p:nvSpPr>
          <p:cNvPr id="9" name="Rectangle 2">
            <a:extLst>
              <a:ext uri="{FF2B5EF4-FFF2-40B4-BE49-F238E27FC236}">
                <a16:creationId xmlns:a16="http://schemas.microsoft.com/office/drawing/2014/main" id="{47B866EE-464B-8E14-3AD9-B6EFB60841FF}"/>
              </a:ext>
            </a:extLst>
          </p:cNvPr>
          <p:cNvSpPr/>
          <p:nvPr/>
        </p:nvSpPr>
        <p:spPr>
          <a:xfrm>
            <a:off x="1528032" y="3810070"/>
            <a:ext cx="2944906" cy="230832"/>
          </a:xfrm>
          <a:prstGeom prst="rect">
            <a:avLst/>
          </a:prstGeom>
        </p:spPr>
        <p:txBody>
          <a:bodyPr wrap="square">
            <a:spAutoFit/>
          </a:bodyPr>
          <a:lstStyle/>
          <a:p>
            <a:pPr algn="just"/>
            <a:r>
              <a:rPr lang="tr-TR" sz="900" dirty="0" smtClean="0">
                <a:solidFill>
                  <a:schemeClr val="tx1">
                    <a:lumMod val="65000"/>
                    <a:lumOff val="35000"/>
                  </a:schemeClr>
                </a:solidFill>
                <a:latin typeface="Arial" panose="020B0604020202020204" pitchFamily="34" charset="0"/>
                <a:cs typeface="Arial" panose="020B0604020202020204" pitchFamily="34" charset="0"/>
              </a:rPr>
              <a:t>Kaynak: Dünya Bankası, 2022</a:t>
            </a:r>
            <a:endParaRPr lang="tr-TR" sz="9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1508758" y="1726648"/>
            <a:ext cx="3400115" cy="2049137"/>
          </a:xfrm>
          <a:prstGeom prst="rect">
            <a:avLst/>
          </a:prstGeom>
        </p:spPr>
      </p:pic>
      <p:pic>
        <p:nvPicPr>
          <p:cNvPr id="12" name="Picture 11"/>
          <p:cNvPicPr>
            <a:picLocks noChangeAspect="1"/>
          </p:cNvPicPr>
          <p:nvPr/>
        </p:nvPicPr>
        <p:blipFill>
          <a:blip r:embed="rId3"/>
          <a:stretch>
            <a:fillRect/>
          </a:stretch>
        </p:blipFill>
        <p:spPr>
          <a:xfrm>
            <a:off x="1802956" y="7641888"/>
            <a:ext cx="5339962" cy="2649099"/>
          </a:xfrm>
          <a:prstGeom prst="rect">
            <a:avLst/>
          </a:prstGeom>
        </p:spPr>
      </p:pic>
    </p:spTree>
    <p:extLst>
      <p:ext uri="{BB962C8B-B14F-4D97-AF65-F5344CB8AC3E}">
        <p14:creationId xmlns:p14="http://schemas.microsoft.com/office/powerpoint/2010/main" val="145631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60D8C8-2D93-124C-B9D1-4854532D1D02}"/>
              </a:ext>
            </a:extLst>
          </p:cNvPr>
          <p:cNvSpPr/>
          <p:nvPr/>
        </p:nvSpPr>
        <p:spPr>
          <a:xfrm>
            <a:off x="1691718" y="1850023"/>
            <a:ext cx="5474177" cy="7294305"/>
          </a:xfrm>
          <a:prstGeom prst="rect">
            <a:avLst/>
          </a:prstGeom>
        </p:spPr>
        <p:txBody>
          <a:bodyPr wrap="square">
            <a:spAutoFit/>
          </a:bodyPr>
          <a:lstStyle/>
          <a:p>
            <a:pPr algn="just"/>
            <a:r>
              <a:rPr lang="tr-TR" sz="1200" b="1" dirty="0" smtClean="0">
                <a:solidFill>
                  <a:schemeClr val="tx1">
                    <a:lumMod val="65000"/>
                    <a:lumOff val="35000"/>
                  </a:schemeClr>
                </a:solidFill>
                <a:latin typeface="Arial" panose="020B0604020202020204" pitchFamily="34" charset="0"/>
                <a:cs typeface="Arial" panose="020B0604020202020204" pitchFamily="34" charset="0"/>
              </a:rPr>
              <a:t>Güçlü Yönleri:</a:t>
            </a:r>
            <a:r>
              <a:rPr lang="tr-TR" sz="1200" dirty="0" smtClean="0">
                <a:solidFill>
                  <a:schemeClr val="tx1">
                    <a:lumMod val="65000"/>
                    <a:lumOff val="35000"/>
                  </a:schemeClr>
                </a:solidFill>
                <a:latin typeface="Arial" panose="020B0604020202020204" pitchFamily="34" charset="0"/>
                <a:cs typeface="Arial" panose="020B0604020202020204" pitchFamily="34" charset="0"/>
              </a:rPr>
              <a:t> Sırbistan'ın </a:t>
            </a:r>
            <a:r>
              <a:rPr lang="tr-TR" sz="1200" dirty="0">
                <a:solidFill>
                  <a:schemeClr val="tx1">
                    <a:lumMod val="65000"/>
                    <a:lumOff val="35000"/>
                  </a:schemeClr>
                </a:solidFill>
                <a:latin typeface="Arial" panose="020B0604020202020204" pitchFamily="34" charset="0"/>
                <a:cs typeface="Arial" panose="020B0604020202020204" pitchFamily="34" charset="0"/>
              </a:rPr>
              <a:t>Güneydoğu Avrupa'daki coğrafi </a:t>
            </a:r>
            <a:r>
              <a:rPr lang="tr-TR" sz="1200" dirty="0" smtClean="0">
                <a:solidFill>
                  <a:schemeClr val="tx1">
                    <a:lumMod val="65000"/>
                    <a:lumOff val="35000"/>
                  </a:schemeClr>
                </a:solidFill>
                <a:latin typeface="Arial" panose="020B0604020202020204" pitchFamily="34" charset="0"/>
                <a:cs typeface="Arial" panose="020B0604020202020204" pitchFamily="34" charset="0"/>
              </a:rPr>
              <a:t>konumu ülkeyi Orta </a:t>
            </a:r>
            <a:r>
              <a:rPr lang="tr-TR" sz="1200" dirty="0">
                <a:solidFill>
                  <a:schemeClr val="tx1">
                    <a:lumMod val="65000"/>
                    <a:lumOff val="35000"/>
                  </a:schemeClr>
                </a:solidFill>
                <a:latin typeface="Arial" panose="020B0604020202020204" pitchFamily="34" charset="0"/>
                <a:cs typeface="Arial" panose="020B0604020202020204" pitchFamily="34" charset="0"/>
              </a:rPr>
              <a:t>ve Doğu Avrupa arasında bir kavşak haline getirerek ticaret ve transit açısından potansiyel avantajlar </a:t>
            </a:r>
            <a:r>
              <a:rPr lang="tr-TR" sz="1200" dirty="0" smtClean="0">
                <a:solidFill>
                  <a:schemeClr val="tx1">
                    <a:lumMod val="65000"/>
                    <a:lumOff val="35000"/>
                  </a:schemeClr>
                </a:solidFill>
                <a:latin typeface="Arial" panose="020B0604020202020204" pitchFamily="34" charset="0"/>
                <a:cs typeface="Arial" panose="020B0604020202020204" pitchFamily="34" charset="0"/>
              </a:rPr>
              <a:t>sağlamaktadır. Ülke, </a:t>
            </a:r>
            <a:r>
              <a:rPr lang="tr-TR" sz="1200" dirty="0">
                <a:solidFill>
                  <a:schemeClr val="tx1">
                    <a:lumMod val="65000"/>
                    <a:lumOff val="35000"/>
                  </a:schemeClr>
                </a:solidFill>
                <a:latin typeface="Arial" panose="020B0604020202020204" pitchFamily="34" charset="0"/>
                <a:cs typeface="Arial" panose="020B0604020202020204" pitchFamily="34" charset="0"/>
              </a:rPr>
              <a:t>yabancı yatırımları çekmek ve iş ortamını iyileştirmek için ekonomik reformlar </a:t>
            </a:r>
            <a:r>
              <a:rPr lang="tr-TR" sz="1200" dirty="0" smtClean="0">
                <a:solidFill>
                  <a:schemeClr val="tx1">
                    <a:lumMod val="65000"/>
                    <a:lumOff val="35000"/>
                  </a:schemeClr>
                </a:solidFill>
                <a:latin typeface="Arial" panose="020B0604020202020204" pitchFamily="34" charset="0"/>
                <a:cs typeface="Arial" panose="020B0604020202020204" pitchFamily="34" charset="0"/>
              </a:rPr>
              <a:t>uygulamıştır. </a:t>
            </a:r>
            <a:r>
              <a:rPr lang="tr-TR" sz="1200" dirty="0">
                <a:solidFill>
                  <a:schemeClr val="tx1">
                    <a:lumMod val="65000"/>
                    <a:lumOff val="35000"/>
                  </a:schemeClr>
                </a:solidFill>
                <a:latin typeface="Arial" panose="020B0604020202020204" pitchFamily="34" charset="0"/>
                <a:cs typeface="Arial" panose="020B0604020202020204" pitchFamily="34" charset="0"/>
              </a:rPr>
              <a:t>Bu reformlar ekonomik büyümeye ve kalkınmaya katkıda bulunmuştur</a:t>
            </a:r>
            <a:r>
              <a:rPr lang="tr-TR" sz="1200" dirty="0" smtClean="0">
                <a:solidFill>
                  <a:schemeClr val="tx1">
                    <a:lumMod val="65000"/>
                    <a:lumOff val="35000"/>
                  </a:schemeClr>
                </a:solidFill>
                <a:latin typeface="Arial" panose="020B0604020202020204" pitchFamily="34" charset="0"/>
                <a:cs typeface="Arial" panose="020B0604020202020204" pitchFamily="34" charset="0"/>
              </a:rPr>
              <a:t>. Ülke, </a:t>
            </a:r>
            <a:r>
              <a:rPr lang="tr-TR" sz="1200" dirty="0">
                <a:solidFill>
                  <a:schemeClr val="tx1">
                    <a:lumMod val="65000"/>
                    <a:lumOff val="35000"/>
                  </a:schemeClr>
                </a:solidFill>
                <a:latin typeface="Arial" panose="020B0604020202020204" pitchFamily="34" charset="0"/>
                <a:cs typeface="Arial" panose="020B0604020202020204" pitchFamily="34" charset="0"/>
              </a:rPr>
              <a:t>verimli topraklara ve gıda üretimine ve ihracatına katkıda bulunan zengin bir tarım sektörüne sahiptir</a:t>
            </a:r>
            <a:r>
              <a:rPr lang="tr-TR" sz="1200" dirty="0" smtClean="0">
                <a:solidFill>
                  <a:schemeClr val="tx1">
                    <a:lumMod val="65000"/>
                    <a:lumOff val="35000"/>
                  </a:schemeClr>
                </a:solidFill>
                <a:latin typeface="Arial" panose="020B0604020202020204" pitchFamily="34" charset="0"/>
                <a:cs typeface="Arial" panose="020B0604020202020204" pitchFamily="34" charset="0"/>
              </a:rPr>
              <a:t>. Sırbistan</a:t>
            </a:r>
            <a:r>
              <a:rPr lang="tr-TR" sz="1200" dirty="0">
                <a:solidFill>
                  <a:schemeClr val="tx1">
                    <a:lumMod val="65000"/>
                    <a:lumOff val="35000"/>
                  </a:schemeClr>
                </a:solidFill>
                <a:latin typeface="Arial" panose="020B0604020202020204" pitchFamily="34" charset="0"/>
                <a:cs typeface="Arial" panose="020B0604020202020204" pitchFamily="34" charset="0"/>
              </a:rPr>
              <a:t>, özellikle bilişim ve mühendislik gibi sektörlerde nispeten iyi eğitimli ve vasıflı bir işgücüne sahiptir</a:t>
            </a:r>
            <a:r>
              <a:rPr lang="tr-TR" sz="1200" dirty="0" smtClean="0">
                <a:solidFill>
                  <a:schemeClr val="tx1">
                    <a:lumMod val="65000"/>
                    <a:lumOff val="35000"/>
                  </a:schemeClr>
                </a:solidFill>
                <a:latin typeface="Arial" panose="020B0604020202020204" pitchFamily="34" charset="0"/>
                <a:cs typeface="Arial" panose="020B0604020202020204" pitchFamily="34" charset="0"/>
              </a:rPr>
              <a:t>. Ülke</a:t>
            </a:r>
            <a:r>
              <a:rPr lang="tr-TR" sz="1200" dirty="0">
                <a:solidFill>
                  <a:schemeClr val="tx1">
                    <a:lumMod val="65000"/>
                    <a:lumOff val="35000"/>
                  </a:schemeClr>
                </a:solidFill>
                <a:latin typeface="Arial" panose="020B0604020202020204" pitchFamily="34" charset="0"/>
                <a:cs typeface="Arial" panose="020B0604020202020204" pitchFamily="34" charset="0"/>
              </a:rPr>
              <a:t>, endüstriyel kalkınma için kullanılabilecek, mineraller ve metaller de dahil olmak üzere doğal kaynaklara sahiptir</a:t>
            </a:r>
            <a:r>
              <a:rPr lang="tr-TR" sz="1200" dirty="0" smtClean="0">
                <a:solidFill>
                  <a:schemeClr val="tx1">
                    <a:lumMod val="65000"/>
                    <a:lumOff val="35000"/>
                  </a:schemeClr>
                </a:solidFill>
                <a:latin typeface="Arial" panose="020B0604020202020204" pitchFamily="34" charset="0"/>
                <a:cs typeface="Arial" panose="020B0604020202020204" pitchFamily="34" charset="0"/>
              </a:rPr>
              <a:t>.</a:t>
            </a:r>
          </a:p>
          <a:p>
            <a:pPr algn="just"/>
            <a:endParaRPr lang="tr-TR" sz="12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b="1" dirty="0">
                <a:solidFill>
                  <a:schemeClr val="tx1">
                    <a:lumMod val="65000"/>
                    <a:lumOff val="35000"/>
                  </a:schemeClr>
                </a:solidFill>
                <a:latin typeface="Arial" panose="020B0604020202020204" pitchFamily="34" charset="0"/>
                <a:cs typeface="Arial" panose="020B0604020202020204" pitchFamily="34" charset="0"/>
              </a:rPr>
              <a:t>Zayıf </a:t>
            </a:r>
            <a:r>
              <a:rPr lang="tr-TR" sz="1200" b="1" dirty="0" smtClean="0">
                <a:solidFill>
                  <a:schemeClr val="tx1">
                    <a:lumMod val="65000"/>
                    <a:lumOff val="35000"/>
                  </a:schemeClr>
                </a:solidFill>
                <a:latin typeface="Arial" panose="020B0604020202020204" pitchFamily="34" charset="0"/>
                <a:cs typeface="Arial" panose="020B0604020202020204" pitchFamily="34" charset="0"/>
              </a:rPr>
              <a:t>yönleri:</a:t>
            </a:r>
            <a:r>
              <a:rPr lang="tr-TR" sz="1200" dirty="0" smtClean="0">
                <a:solidFill>
                  <a:schemeClr val="tx1">
                    <a:lumMod val="65000"/>
                    <a:lumOff val="35000"/>
                  </a:schemeClr>
                </a:solidFill>
                <a:latin typeface="Arial" panose="020B0604020202020204" pitchFamily="34" charset="0"/>
                <a:cs typeface="Arial" panose="020B0604020202020204" pitchFamily="34" charset="0"/>
              </a:rPr>
              <a:t> Sırbistan </a:t>
            </a:r>
            <a:r>
              <a:rPr lang="tr-TR" sz="1200" dirty="0">
                <a:solidFill>
                  <a:schemeClr val="tx1">
                    <a:lumMod val="65000"/>
                    <a:lumOff val="35000"/>
                  </a:schemeClr>
                </a:solidFill>
                <a:latin typeface="Arial" panose="020B0604020202020204" pitchFamily="34" charset="0"/>
                <a:cs typeface="Arial" panose="020B0604020202020204" pitchFamily="34" charset="0"/>
              </a:rPr>
              <a:t>bölgede belirsizlik yaratabilecek ve yatırımcıların güvenini etkileyebilecek siyasi zorluklar ve tarihsel gerilimler yaşamıştır</a:t>
            </a:r>
            <a:r>
              <a:rPr lang="tr-TR" sz="1200" dirty="0" smtClean="0">
                <a:solidFill>
                  <a:schemeClr val="tx1">
                    <a:lumMod val="65000"/>
                    <a:lumOff val="35000"/>
                  </a:schemeClr>
                </a:solidFill>
                <a:latin typeface="Arial" panose="020B0604020202020204" pitchFamily="34" charset="0"/>
                <a:cs typeface="Arial" panose="020B0604020202020204" pitchFamily="34" charset="0"/>
              </a:rPr>
              <a:t>. Yolsuzluk </a:t>
            </a:r>
            <a:r>
              <a:rPr lang="tr-TR" sz="1200" dirty="0">
                <a:solidFill>
                  <a:schemeClr val="tx1">
                    <a:lumMod val="65000"/>
                    <a:lumOff val="35000"/>
                  </a:schemeClr>
                </a:solidFill>
                <a:latin typeface="Arial" panose="020B0604020202020204" pitchFamily="34" charset="0"/>
                <a:cs typeface="Arial" panose="020B0604020202020204" pitchFamily="34" charset="0"/>
              </a:rPr>
              <a:t>hala bir endişe </a:t>
            </a:r>
            <a:r>
              <a:rPr lang="tr-TR" sz="1200" dirty="0" smtClean="0">
                <a:solidFill>
                  <a:schemeClr val="tx1">
                    <a:lumMod val="65000"/>
                    <a:lumOff val="35000"/>
                  </a:schemeClr>
                </a:solidFill>
                <a:latin typeface="Arial" panose="020B0604020202020204" pitchFamily="34" charset="0"/>
                <a:cs typeface="Arial" panose="020B0604020202020204" pitchFamily="34" charset="0"/>
              </a:rPr>
              <a:t>kaynağıdır; bu </a:t>
            </a:r>
            <a:r>
              <a:rPr lang="tr-TR" sz="1200" dirty="0">
                <a:solidFill>
                  <a:schemeClr val="tx1">
                    <a:lumMod val="65000"/>
                    <a:lumOff val="35000"/>
                  </a:schemeClr>
                </a:solidFill>
                <a:latin typeface="Arial" panose="020B0604020202020204" pitchFamily="34" charset="0"/>
                <a:cs typeface="Arial" panose="020B0604020202020204" pitchFamily="34" charset="0"/>
              </a:rPr>
              <a:t>konunun ele alınması, şeffaf ve çekici bir iş ortamının yaratılması açısından hayati öneme sahiptir</a:t>
            </a:r>
            <a:r>
              <a:rPr lang="tr-TR" sz="1200" dirty="0" smtClean="0">
                <a:solidFill>
                  <a:schemeClr val="tx1">
                    <a:lumMod val="65000"/>
                    <a:lumOff val="35000"/>
                  </a:schemeClr>
                </a:solidFill>
                <a:latin typeface="Arial" panose="020B0604020202020204" pitchFamily="34" charset="0"/>
                <a:cs typeface="Arial" panose="020B0604020202020204" pitchFamily="34" charset="0"/>
              </a:rPr>
              <a:t>. Ülke</a:t>
            </a:r>
            <a:r>
              <a:rPr lang="tr-TR" sz="1200" dirty="0">
                <a:solidFill>
                  <a:schemeClr val="tx1">
                    <a:lumMod val="65000"/>
                    <a:lumOff val="35000"/>
                  </a:schemeClr>
                </a:solidFill>
                <a:latin typeface="Arial" panose="020B0604020202020204" pitchFamily="34" charset="0"/>
                <a:cs typeface="Arial" panose="020B0604020202020204" pitchFamily="34" charset="0"/>
              </a:rPr>
              <a:t>, özellikle gençler arasında sosyal ve ekonomik zorluklara yol açabilecek yüksek işsizlik oranlarıyla karşı karşıyadır</a:t>
            </a:r>
            <a:r>
              <a:rPr lang="tr-TR" sz="1200" dirty="0" smtClean="0">
                <a:solidFill>
                  <a:schemeClr val="tx1">
                    <a:lumMod val="65000"/>
                    <a:lumOff val="35000"/>
                  </a:schemeClr>
                </a:solidFill>
                <a:latin typeface="Arial" panose="020B0604020202020204" pitchFamily="34" charset="0"/>
                <a:cs typeface="Arial" panose="020B0604020202020204" pitchFamily="34" charset="0"/>
              </a:rPr>
              <a:t>. İyileşmelere </a:t>
            </a:r>
            <a:r>
              <a:rPr lang="tr-TR" sz="1200" dirty="0">
                <a:solidFill>
                  <a:schemeClr val="tx1">
                    <a:lumMod val="65000"/>
                    <a:lumOff val="35000"/>
                  </a:schemeClr>
                </a:solidFill>
                <a:latin typeface="Arial" panose="020B0604020202020204" pitchFamily="34" charset="0"/>
                <a:cs typeface="Arial" panose="020B0604020202020204" pitchFamily="34" charset="0"/>
              </a:rPr>
              <a:t>rağmen, özellikle ulaştırma ve enerji sektörlerinde altyapı geliştirmede hâlâ zorluklar </a:t>
            </a:r>
            <a:r>
              <a:rPr lang="tr-TR" sz="1200" dirty="0" smtClean="0">
                <a:solidFill>
                  <a:schemeClr val="tx1">
                    <a:lumMod val="65000"/>
                    <a:lumOff val="35000"/>
                  </a:schemeClr>
                </a:solidFill>
                <a:latin typeface="Arial" panose="020B0604020202020204" pitchFamily="34" charset="0"/>
                <a:cs typeface="Arial" panose="020B0604020202020204" pitchFamily="34" charset="0"/>
              </a:rPr>
              <a:t>bulunmaktadır. Sırbistan'ın </a:t>
            </a:r>
            <a:r>
              <a:rPr lang="tr-TR" sz="1200" dirty="0">
                <a:solidFill>
                  <a:schemeClr val="tx1">
                    <a:lumMod val="65000"/>
                    <a:lumOff val="35000"/>
                  </a:schemeClr>
                </a:solidFill>
                <a:latin typeface="Arial" panose="020B0604020202020204" pitchFamily="34" charset="0"/>
                <a:cs typeface="Arial" panose="020B0604020202020204" pitchFamily="34" charset="0"/>
              </a:rPr>
              <a:t>ekonomisi, ağırlıklı olarak ihracata bağlı olduğundan, dış ekonomik şoklara ve gerilemelere karşı savunmasızdır</a:t>
            </a:r>
            <a:r>
              <a:rPr lang="tr-TR" sz="1200" dirty="0" smtClean="0">
                <a:solidFill>
                  <a:schemeClr val="tx1">
                    <a:lumMod val="65000"/>
                    <a:lumOff val="35000"/>
                  </a:schemeClr>
                </a:solidFill>
                <a:latin typeface="Arial" panose="020B0604020202020204" pitchFamily="34" charset="0"/>
                <a:cs typeface="Arial" panose="020B0604020202020204" pitchFamily="34" charset="0"/>
              </a:rPr>
              <a:t>.</a:t>
            </a: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b="1" dirty="0">
                <a:solidFill>
                  <a:schemeClr val="tx1">
                    <a:lumMod val="65000"/>
                    <a:lumOff val="35000"/>
                  </a:schemeClr>
                </a:solidFill>
                <a:latin typeface="Arial" panose="020B0604020202020204" pitchFamily="34" charset="0"/>
                <a:cs typeface="Arial" panose="020B0604020202020204" pitchFamily="34" charset="0"/>
              </a:rPr>
              <a:t>Fırsatlar</a:t>
            </a:r>
            <a:r>
              <a:rPr lang="tr-TR" sz="1200" b="1" dirty="0" smtClean="0">
                <a:solidFill>
                  <a:schemeClr val="tx1">
                    <a:lumMod val="65000"/>
                    <a:lumOff val="35000"/>
                  </a:schemeClr>
                </a:solidFill>
                <a:latin typeface="Arial" panose="020B0604020202020204" pitchFamily="34" charset="0"/>
                <a:cs typeface="Arial" panose="020B0604020202020204" pitchFamily="34" charset="0"/>
              </a:rPr>
              <a:t>:</a:t>
            </a:r>
            <a:r>
              <a:rPr lang="tr-TR" sz="1200" dirty="0" smtClean="0">
                <a:solidFill>
                  <a:schemeClr val="tx1">
                    <a:lumMod val="65000"/>
                    <a:lumOff val="35000"/>
                  </a:schemeClr>
                </a:solidFill>
                <a:latin typeface="Arial" panose="020B0604020202020204" pitchFamily="34" charset="0"/>
                <a:cs typeface="Arial" panose="020B0604020202020204" pitchFamily="34" charset="0"/>
              </a:rPr>
              <a:t> Sırbistan'ın </a:t>
            </a:r>
            <a:r>
              <a:rPr lang="tr-TR" sz="1200" dirty="0">
                <a:solidFill>
                  <a:schemeClr val="tx1">
                    <a:lumMod val="65000"/>
                    <a:lumOff val="35000"/>
                  </a:schemeClr>
                </a:solidFill>
                <a:latin typeface="Arial" panose="020B0604020202020204" pitchFamily="34" charset="0"/>
                <a:cs typeface="Arial" panose="020B0604020202020204" pitchFamily="34" charset="0"/>
              </a:rPr>
              <a:t>Avrupa Birliği'ne (AB) katılım yolu, artan ticaret, yatırım ve ekonomik kalkınma için fırsatlar sunmaktadır</a:t>
            </a:r>
            <a:r>
              <a:rPr lang="tr-TR" sz="1200" dirty="0" smtClean="0">
                <a:solidFill>
                  <a:schemeClr val="tx1">
                    <a:lumMod val="65000"/>
                    <a:lumOff val="35000"/>
                  </a:schemeClr>
                </a:solidFill>
                <a:latin typeface="Arial" panose="020B0604020202020204" pitchFamily="34" charset="0"/>
                <a:cs typeface="Arial" panose="020B0604020202020204" pitchFamily="34" charset="0"/>
              </a:rPr>
              <a:t>. Ülke</a:t>
            </a:r>
            <a:r>
              <a:rPr lang="tr-TR" sz="1200" dirty="0">
                <a:solidFill>
                  <a:schemeClr val="tx1">
                    <a:lumMod val="65000"/>
                    <a:lumOff val="35000"/>
                  </a:schemeClr>
                </a:solidFill>
                <a:latin typeface="Arial" panose="020B0604020202020204" pitchFamily="34" charset="0"/>
                <a:cs typeface="Arial" panose="020B0604020202020204" pitchFamily="34" charset="0"/>
              </a:rPr>
              <a:t>, kültürel miras, doğal manzaralar ve tarihi yerlerden yararlanarak turizm sektörünü geliştirme potansiyeline sahiptir</a:t>
            </a:r>
            <a:r>
              <a:rPr lang="tr-TR" sz="1200" dirty="0" smtClean="0">
                <a:solidFill>
                  <a:schemeClr val="tx1">
                    <a:lumMod val="65000"/>
                    <a:lumOff val="35000"/>
                  </a:schemeClr>
                </a:solidFill>
                <a:latin typeface="Arial" panose="020B0604020202020204" pitchFamily="34" charset="0"/>
                <a:cs typeface="Arial" panose="020B0604020202020204" pitchFamily="34" charset="0"/>
              </a:rPr>
              <a:t>. Yenilenebilir </a:t>
            </a:r>
            <a:r>
              <a:rPr lang="tr-TR" sz="1200" dirty="0">
                <a:solidFill>
                  <a:schemeClr val="tx1">
                    <a:lumMod val="65000"/>
                    <a:lumOff val="35000"/>
                  </a:schemeClr>
                </a:solidFill>
                <a:latin typeface="Arial" panose="020B0604020202020204" pitchFamily="34" charset="0"/>
                <a:cs typeface="Arial" panose="020B0604020202020204" pitchFamily="34" charset="0"/>
              </a:rPr>
              <a:t>enerji kaynaklarına yatırım yapmak sürdürülebilirliğe katkıda bulunabilir ve geleneksel enerji kaynaklarına bağımlılığı azaltabilir</a:t>
            </a:r>
            <a:r>
              <a:rPr lang="tr-TR" sz="1200" dirty="0" smtClean="0">
                <a:solidFill>
                  <a:schemeClr val="tx1">
                    <a:lumMod val="65000"/>
                    <a:lumOff val="35000"/>
                  </a:schemeClr>
                </a:solidFill>
                <a:latin typeface="Arial" panose="020B0604020202020204" pitchFamily="34" charset="0"/>
                <a:cs typeface="Arial" panose="020B0604020202020204" pitchFamily="34" charset="0"/>
              </a:rPr>
              <a:t>. </a:t>
            </a:r>
            <a:r>
              <a:rPr lang="tr-TR" sz="1200" dirty="0">
                <a:solidFill>
                  <a:schemeClr val="tx1">
                    <a:lumMod val="65000"/>
                    <a:lumOff val="35000"/>
                  </a:schemeClr>
                </a:solidFill>
                <a:latin typeface="Arial" panose="020B0604020202020204" pitchFamily="34" charset="0"/>
                <a:cs typeface="Arial" panose="020B0604020202020204" pitchFamily="34" charset="0"/>
              </a:rPr>
              <a:t>Teknolojiye, araştırmaya ve yeniliğe odaklanmak Sırbistan'ın küresel ekonomideki rekabet gücünü artırabilir</a:t>
            </a:r>
            <a:r>
              <a:rPr lang="tr-TR" sz="1200" dirty="0" smtClean="0">
                <a:solidFill>
                  <a:schemeClr val="tx1">
                    <a:lumMod val="65000"/>
                    <a:lumOff val="35000"/>
                  </a:schemeClr>
                </a:solidFill>
                <a:latin typeface="Arial" panose="020B0604020202020204" pitchFamily="34" charset="0"/>
                <a:cs typeface="Arial" panose="020B0604020202020204" pitchFamily="34" charset="0"/>
              </a:rPr>
              <a:t>. Altyapı </a:t>
            </a:r>
            <a:r>
              <a:rPr lang="tr-TR" sz="1200" dirty="0">
                <a:solidFill>
                  <a:schemeClr val="tx1">
                    <a:lumMod val="65000"/>
                    <a:lumOff val="35000"/>
                  </a:schemeClr>
                </a:solidFill>
                <a:latin typeface="Arial" panose="020B0604020202020204" pitchFamily="34" charset="0"/>
                <a:cs typeface="Arial" panose="020B0604020202020204" pitchFamily="34" charset="0"/>
              </a:rPr>
              <a:t>projelerine yapılan yatırımların devam etmesi, bağlantıyı geliştirebilir ve daha fazla yatırım çekilmesini sağlayabilir</a:t>
            </a:r>
            <a:r>
              <a:rPr lang="tr-TR" sz="1200" dirty="0" smtClean="0">
                <a:solidFill>
                  <a:schemeClr val="tx1">
                    <a:lumMod val="65000"/>
                    <a:lumOff val="35000"/>
                  </a:schemeClr>
                </a:solidFill>
                <a:latin typeface="Arial" panose="020B0604020202020204" pitchFamily="34" charset="0"/>
                <a:cs typeface="Arial" panose="020B0604020202020204" pitchFamily="34" charset="0"/>
              </a:rPr>
              <a:t>.</a:t>
            </a:r>
          </a:p>
          <a:p>
            <a:pPr algn="just"/>
            <a:endParaRPr lang="tr-TR" sz="12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b="1" dirty="0">
                <a:solidFill>
                  <a:schemeClr val="tx1">
                    <a:lumMod val="65000"/>
                    <a:lumOff val="35000"/>
                  </a:schemeClr>
                </a:solidFill>
                <a:latin typeface="Arial" panose="020B0604020202020204" pitchFamily="34" charset="0"/>
                <a:cs typeface="Arial" panose="020B0604020202020204" pitchFamily="34" charset="0"/>
              </a:rPr>
              <a:t>Tehditler</a:t>
            </a:r>
            <a:r>
              <a:rPr lang="tr-TR" sz="1200" b="1" dirty="0" smtClean="0">
                <a:solidFill>
                  <a:schemeClr val="tx1">
                    <a:lumMod val="65000"/>
                    <a:lumOff val="35000"/>
                  </a:schemeClr>
                </a:solidFill>
                <a:latin typeface="Arial" panose="020B0604020202020204" pitchFamily="34" charset="0"/>
                <a:cs typeface="Arial" panose="020B0604020202020204" pitchFamily="34" charset="0"/>
              </a:rPr>
              <a:t>:</a:t>
            </a:r>
            <a:r>
              <a:rPr lang="tr-TR" sz="1200" dirty="0" smtClean="0">
                <a:solidFill>
                  <a:schemeClr val="tx1">
                    <a:lumMod val="65000"/>
                    <a:lumOff val="35000"/>
                  </a:schemeClr>
                </a:solidFill>
                <a:latin typeface="Arial" panose="020B0604020202020204" pitchFamily="34" charset="0"/>
                <a:cs typeface="Arial" panose="020B0604020202020204" pitchFamily="34" charset="0"/>
              </a:rPr>
              <a:t> Bölgede </a:t>
            </a:r>
            <a:r>
              <a:rPr lang="tr-TR" sz="1200" dirty="0">
                <a:solidFill>
                  <a:schemeClr val="tx1">
                    <a:lumMod val="65000"/>
                    <a:lumOff val="35000"/>
                  </a:schemeClr>
                </a:solidFill>
                <a:latin typeface="Arial" panose="020B0604020202020204" pitchFamily="34" charset="0"/>
                <a:cs typeface="Arial" panose="020B0604020202020204" pitchFamily="34" charset="0"/>
              </a:rPr>
              <a:t>devam eden jeopolitik gerilimler siyasi istikrarı ve ekonomik kalkınmayı etkileyebilir</a:t>
            </a:r>
            <a:r>
              <a:rPr lang="tr-TR" sz="1200" dirty="0" smtClean="0">
                <a:solidFill>
                  <a:schemeClr val="tx1">
                    <a:lumMod val="65000"/>
                    <a:lumOff val="35000"/>
                  </a:schemeClr>
                </a:solidFill>
                <a:latin typeface="Arial" panose="020B0604020202020204" pitchFamily="34" charset="0"/>
                <a:cs typeface="Arial" panose="020B0604020202020204" pitchFamily="34" charset="0"/>
              </a:rPr>
              <a:t>. Sırbistan </a:t>
            </a:r>
            <a:r>
              <a:rPr lang="tr-TR" sz="1200" dirty="0">
                <a:solidFill>
                  <a:schemeClr val="tx1">
                    <a:lumMod val="65000"/>
                    <a:lumOff val="35000"/>
                  </a:schemeClr>
                </a:solidFill>
                <a:latin typeface="Arial" panose="020B0604020202020204" pitchFamily="34" charset="0"/>
                <a:cs typeface="Arial" panose="020B0604020202020204" pitchFamily="34" charset="0"/>
              </a:rPr>
              <a:t>ekonomisi küresel ekonomik belirsizliklere, ticari anlaşmazlıklara ve emtia fiyatlarındaki dalgalanmalara karşı hassastır</a:t>
            </a:r>
            <a:r>
              <a:rPr lang="tr-TR" sz="1200" dirty="0" smtClean="0">
                <a:solidFill>
                  <a:schemeClr val="tx1">
                    <a:lumMod val="65000"/>
                    <a:lumOff val="35000"/>
                  </a:schemeClr>
                </a:solidFill>
                <a:latin typeface="Arial" panose="020B0604020202020204" pitchFamily="34" charset="0"/>
                <a:cs typeface="Arial" panose="020B0604020202020204" pitchFamily="34" charset="0"/>
              </a:rPr>
              <a:t>. Bölgesel </a:t>
            </a:r>
            <a:r>
              <a:rPr lang="tr-TR" sz="1200" dirty="0">
                <a:solidFill>
                  <a:schemeClr val="tx1">
                    <a:lumMod val="65000"/>
                    <a:lumOff val="35000"/>
                  </a:schemeClr>
                </a:solidFill>
                <a:latin typeface="Arial" panose="020B0604020202020204" pitchFamily="34" charset="0"/>
                <a:cs typeface="Arial" panose="020B0604020202020204" pitchFamily="34" charset="0"/>
              </a:rPr>
              <a:t>güvenlik riskleri ve olası çatışmalar, ülkenin istikrarını ve ekonomik büyümesini olumsuz yönde etkileyebilir</a:t>
            </a:r>
            <a:r>
              <a:rPr lang="tr-TR" sz="1200" dirty="0" smtClean="0">
                <a:solidFill>
                  <a:schemeClr val="tx1">
                    <a:lumMod val="65000"/>
                    <a:lumOff val="35000"/>
                  </a:schemeClr>
                </a:solidFill>
                <a:latin typeface="Arial" panose="020B0604020202020204" pitchFamily="34" charset="0"/>
                <a:cs typeface="Arial" panose="020B0604020202020204" pitchFamily="34" charset="0"/>
              </a:rPr>
              <a:t>. Kirlilik </a:t>
            </a:r>
            <a:r>
              <a:rPr lang="tr-TR" sz="1200" dirty="0">
                <a:solidFill>
                  <a:schemeClr val="tx1">
                    <a:lumMod val="65000"/>
                    <a:lumOff val="35000"/>
                  </a:schemeClr>
                </a:solidFill>
                <a:latin typeface="Arial" panose="020B0604020202020204" pitchFamily="34" charset="0"/>
                <a:cs typeface="Arial" panose="020B0604020202020204" pitchFamily="34" charset="0"/>
              </a:rPr>
              <a:t>ve kaynak yönetimi gibi çevresel sorunların ele alınması sürdürülebilir kalkınma için çok </a:t>
            </a:r>
            <a:r>
              <a:rPr lang="tr-TR" sz="1200" dirty="0" smtClean="0">
                <a:solidFill>
                  <a:schemeClr val="tx1">
                    <a:lumMod val="65000"/>
                    <a:lumOff val="35000"/>
                  </a:schemeClr>
                </a:solidFill>
                <a:latin typeface="Arial" panose="020B0604020202020204" pitchFamily="34" charset="0"/>
                <a:cs typeface="Arial" panose="020B0604020202020204" pitchFamily="34" charset="0"/>
              </a:rPr>
              <a:t>önemlidir. Para </a:t>
            </a:r>
            <a:r>
              <a:rPr lang="tr-TR" sz="1200" dirty="0">
                <a:solidFill>
                  <a:schemeClr val="tx1">
                    <a:lumMod val="65000"/>
                    <a:lumOff val="35000"/>
                  </a:schemeClr>
                </a:solidFill>
                <a:latin typeface="Arial" panose="020B0604020202020204" pitchFamily="34" charset="0"/>
                <a:cs typeface="Arial" panose="020B0604020202020204" pitchFamily="34" charset="0"/>
              </a:rPr>
              <a:t>birimi değerlerindeki değişiklikler Sırbistan'ın ihracatının rekabet gücünü ve ekonomisinin istikrarını etkileyebilir</a:t>
            </a:r>
            <a:r>
              <a:rPr lang="tr-TR" sz="1200" dirty="0" smtClean="0">
                <a:solidFill>
                  <a:schemeClr val="tx1">
                    <a:lumMod val="65000"/>
                    <a:lumOff val="35000"/>
                  </a:schemeClr>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7B34E18E-A35F-4747-A429-8B51C32DC3F2}"/>
              </a:ext>
            </a:extLst>
          </p:cNvPr>
          <p:cNvSpPr txBox="1"/>
          <p:nvPr/>
        </p:nvSpPr>
        <p:spPr>
          <a:xfrm>
            <a:off x="815062" y="640453"/>
            <a:ext cx="5887295" cy="276999"/>
          </a:xfrm>
          <a:prstGeom prst="rect">
            <a:avLst/>
          </a:prstGeom>
          <a:noFill/>
        </p:spPr>
        <p:txBody>
          <a:bodyPr wrap="square" rtlCol="0">
            <a:spAutoFit/>
          </a:bodyPr>
          <a:lstStyle/>
          <a:p>
            <a:pPr algn="ctr"/>
            <a:r>
              <a:rPr lang="tr-TR" sz="1200" b="1" dirty="0">
                <a:solidFill>
                  <a:srgbClr val="4B6F9E"/>
                </a:solidFill>
                <a:latin typeface="Arial" panose="020B0604020202020204" pitchFamily="34" charset="0"/>
                <a:cs typeface="Arial" panose="020B0604020202020204" pitchFamily="34" charset="0"/>
              </a:rPr>
              <a:t>SIRBİSTAN BİLGİ NOTU</a:t>
            </a:r>
          </a:p>
        </p:txBody>
      </p:sp>
      <p:sp>
        <p:nvSpPr>
          <p:cNvPr id="4" name="Rectangle 3">
            <a:extLst>
              <a:ext uri="{FF2B5EF4-FFF2-40B4-BE49-F238E27FC236}">
                <a16:creationId xmlns:a16="http://schemas.microsoft.com/office/drawing/2014/main" id="{CBC6AF17-4D54-A54C-BB98-724B44A2970B}"/>
              </a:ext>
            </a:extLst>
          </p:cNvPr>
          <p:cNvSpPr/>
          <p:nvPr/>
        </p:nvSpPr>
        <p:spPr>
          <a:xfrm>
            <a:off x="1685589" y="1303740"/>
            <a:ext cx="4769073" cy="415498"/>
          </a:xfrm>
          <a:prstGeom prst="rect">
            <a:avLst/>
          </a:prstGeom>
        </p:spPr>
        <p:txBody>
          <a:bodyPr wrap="square">
            <a:spAutoFit/>
          </a:bodyPr>
          <a:lstStyle/>
          <a:p>
            <a:r>
              <a:rPr lang="tr-TR" sz="2100" b="1" dirty="0">
                <a:solidFill>
                  <a:srgbClr val="4B6F9E"/>
                </a:solidFill>
                <a:latin typeface="Arial" panose="020B0604020202020204" pitchFamily="34" charset="0"/>
                <a:cs typeface="Arial" panose="020B0604020202020204" pitchFamily="34" charset="0"/>
              </a:rPr>
              <a:t>2</a:t>
            </a:r>
            <a:r>
              <a:rPr lang="tr-TR" sz="2100" b="1" dirty="0" smtClean="0">
                <a:solidFill>
                  <a:srgbClr val="4B6F9E"/>
                </a:solidFill>
                <a:latin typeface="Arial" panose="020B0604020202020204" pitchFamily="34" charset="0"/>
                <a:cs typeface="Arial" panose="020B0604020202020204" pitchFamily="34" charset="0"/>
              </a:rPr>
              <a:t>. SWOT ANALİZİ</a:t>
            </a:r>
            <a:endParaRPr lang="tr-TR" sz="2100" dirty="0">
              <a:solidFill>
                <a:srgbClr val="4B6F9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034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60D8C8-2D93-124C-B9D1-4854532D1D02}"/>
              </a:ext>
            </a:extLst>
          </p:cNvPr>
          <p:cNvSpPr/>
          <p:nvPr/>
        </p:nvSpPr>
        <p:spPr>
          <a:xfrm>
            <a:off x="1492829" y="1758810"/>
            <a:ext cx="5960916" cy="1015663"/>
          </a:xfrm>
          <a:prstGeom prst="rect">
            <a:avLst/>
          </a:prstGeom>
        </p:spPr>
        <p:txBody>
          <a:bodyPr wrap="square">
            <a:spAutoFit/>
          </a:bodyPr>
          <a:lstStyle/>
          <a:p>
            <a:pPr algn="just"/>
            <a:r>
              <a:rPr lang="tr-TR" sz="1200" dirty="0" smtClean="0">
                <a:solidFill>
                  <a:schemeClr val="tx1">
                    <a:lumMod val="65000"/>
                    <a:lumOff val="35000"/>
                  </a:schemeClr>
                </a:solidFill>
                <a:latin typeface="Arial" panose="020B0604020202020204" pitchFamily="34" charset="0"/>
                <a:cs typeface="Arial" panose="020B0604020202020204" pitchFamily="34" charset="0"/>
              </a:rPr>
              <a:t>2015 ile 2022 yılları arasında ortalama 6,8 milyar USD dış ticaret açığı veren Sırbistan, Aralık 2022 ile Kasım 2023 arasındaki on iki aylık dönemde 8,8 milyar USD açık vermiştir. Sırbistan dış ticaret hacmi 2015 yılında 31,5 milyar USD iken 2022 yılında 68,3 milyar USD’ye yükselirken Aralık 2022 ile Kasım 2023 arasındaki on iki aylık süreçte 70,4 milyar USD seviyesine ulaşmıştır. </a:t>
            </a:r>
          </a:p>
        </p:txBody>
      </p:sp>
      <p:sp>
        <p:nvSpPr>
          <p:cNvPr id="6" name="TextBox 5">
            <a:extLst>
              <a:ext uri="{FF2B5EF4-FFF2-40B4-BE49-F238E27FC236}">
                <a16:creationId xmlns:a16="http://schemas.microsoft.com/office/drawing/2014/main" id="{7B34E18E-A35F-4747-A429-8B51C32DC3F2}"/>
              </a:ext>
            </a:extLst>
          </p:cNvPr>
          <p:cNvSpPr txBox="1"/>
          <p:nvPr/>
        </p:nvSpPr>
        <p:spPr>
          <a:xfrm>
            <a:off x="815062" y="640453"/>
            <a:ext cx="5887295" cy="276999"/>
          </a:xfrm>
          <a:prstGeom prst="rect">
            <a:avLst/>
          </a:prstGeom>
          <a:noFill/>
        </p:spPr>
        <p:txBody>
          <a:bodyPr wrap="square" rtlCol="0">
            <a:spAutoFit/>
          </a:bodyPr>
          <a:lstStyle/>
          <a:p>
            <a:pPr algn="ctr"/>
            <a:r>
              <a:rPr lang="tr-TR" sz="1200" b="1" dirty="0">
                <a:solidFill>
                  <a:srgbClr val="4B6F9E"/>
                </a:solidFill>
                <a:latin typeface="Arial" panose="020B0604020202020204" pitchFamily="34" charset="0"/>
                <a:cs typeface="Arial" panose="020B0604020202020204" pitchFamily="34" charset="0"/>
              </a:rPr>
              <a:t>SIRBİSTAN BİLGİ NOTU</a:t>
            </a:r>
          </a:p>
        </p:txBody>
      </p:sp>
      <p:sp>
        <p:nvSpPr>
          <p:cNvPr id="4" name="Rectangle 3">
            <a:extLst>
              <a:ext uri="{FF2B5EF4-FFF2-40B4-BE49-F238E27FC236}">
                <a16:creationId xmlns:a16="http://schemas.microsoft.com/office/drawing/2014/main" id="{CBC6AF17-4D54-A54C-BB98-724B44A2970B}"/>
              </a:ext>
            </a:extLst>
          </p:cNvPr>
          <p:cNvSpPr/>
          <p:nvPr/>
        </p:nvSpPr>
        <p:spPr>
          <a:xfrm>
            <a:off x="1492830" y="1293403"/>
            <a:ext cx="4769073" cy="415498"/>
          </a:xfrm>
          <a:prstGeom prst="rect">
            <a:avLst/>
          </a:prstGeom>
        </p:spPr>
        <p:txBody>
          <a:bodyPr wrap="square">
            <a:spAutoFit/>
          </a:bodyPr>
          <a:lstStyle/>
          <a:p>
            <a:r>
              <a:rPr lang="tr-TR" sz="2100" b="1" dirty="0">
                <a:solidFill>
                  <a:srgbClr val="4B6F9E"/>
                </a:solidFill>
                <a:latin typeface="Arial" panose="020B0604020202020204" pitchFamily="34" charset="0"/>
                <a:cs typeface="Arial" panose="020B0604020202020204" pitchFamily="34" charset="0"/>
              </a:rPr>
              <a:t>3</a:t>
            </a:r>
            <a:r>
              <a:rPr lang="tr-TR" sz="2100" b="1" dirty="0" smtClean="0">
                <a:solidFill>
                  <a:srgbClr val="4B6F9E"/>
                </a:solidFill>
                <a:latin typeface="Arial" panose="020B0604020202020204" pitchFamily="34" charset="0"/>
                <a:cs typeface="Arial" panose="020B0604020202020204" pitchFamily="34" charset="0"/>
              </a:rPr>
              <a:t>. DIŞ TİCARET</a:t>
            </a:r>
            <a:endParaRPr lang="tr-TR" sz="2100" dirty="0">
              <a:solidFill>
                <a:srgbClr val="4B6F9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972119" y="2774473"/>
            <a:ext cx="5002335" cy="2481605"/>
          </a:xfrm>
          <a:prstGeom prst="rect">
            <a:avLst/>
          </a:prstGeom>
        </p:spPr>
      </p:pic>
      <p:sp>
        <p:nvSpPr>
          <p:cNvPr id="7" name="Rectangle 6">
            <a:extLst>
              <a:ext uri="{FF2B5EF4-FFF2-40B4-BE49-F238E27FC236}">
                <a16:creationId xmlns:a16="http://schemas.microsoft.com/office/drawing/2014/main" id="{5960D8C8-2D93-124C-B9D1-4854532D1D02}"/>
              </a:ext>
            </a:extLst>
          </p:cNvPr>
          <p:cNvSpPr/>
          <p:nvPr/>
        </p:nvSpPr>
        <p:spPr>
          <a:xfrm>
            <a:off x="1492830" y="5256078"/>
            <a:ext cx="5960915" cy="1938992"/>
          </a:xfrm>
          <a:prstGeom prst="rect">
            <a:avLst/>
          </a:prstGeom>
        </p:spPr>
        <p:txBody>
          <a:bodyPr wrap="square">
            <a:spAutoFit/>
          </a:bodyPr>
          <a:lstStyle/>
          <a:p>
            <a:pPr algn="just"/>
            <a:r>
              <a:rPr lang="tr-TR" sz="1200" dirty="0" smtClean="0">
                <a:solidFill>
                  <a:schemeClr val="tx1">
                    <a:lumMod val="65000"/>
                    <a:lumOff val="35000"/>
                  </a:schemeClr>
                </a:solidFill>
                <a:latin typeface="Arial" panose="020B0604020202020204" pitchFamily="34" charset="0"/>
                <a:cs typeface="Arial" panose="020B0604020202020204" pitchFamily="34" charset="0"/>
              </a:rPr>
              <a:t>Elektrikli cihazlar ihracatı 2015 yılında 1,3 milyar USD iken 2022 yılında 4,3 milyar USD’ye yükselmiştir. Metal cevherleri ihracatı 2015 yılına göre 2022 yılında 1,8 milyar USD’lik yükselişle 1,9 milyar USD seviyesine çıkmıştır. Makinalar sektöründen ihracatı 2015 yılında 915 milyon USD iken 2021 yılında 1,8 milyar USD’ye çıkmış, 2022 yılında 2,2 milyar USD seviyesine yükselmiştir. </a:t>
            </a:r>
          </a:p>
          <a:p>
            <a:pPr algn="just"/>
            <a:endParaRPr lang="tr-TR" sz="12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dirty="0" smtClean="0">
                <a:solidFill>
                  <a:schemeClr val="tx1">
                    <a:lumMod val="65000"/>
                    <a:lumOff val="35000"/>
                  </a:schemeClr>
                </a:solidFill>
                <a:latin typeface="Arial" panose="020B0604020202020204" pitchFamily="34" charset="0"/>
                <a:cs typeface="Arial" panose="020B0604020202020204" pitchFamily="34" charset="0"/>
              </a:rPr>
              <a:t>Enerji ithalatı 2015 ile 2020 yılları arasında ortalama 2,3 milyar USD seviyesindeyken 2021 yılında 3 milyar USD’ye, 2022 yılında ise 5,9 milyar USD’ye çıkmıştır. Makineler sektöründen ithalat 2018 yılından itibaren hızlanmış, 2015 yılında 1,6 milyar USD seviyesinden 2022 yılında 3,4 milyar USD olmuştur. </a:t>
            </a:r>
          </a:p>
        </p:txBody>
      </p:sp>
      <p:pic>
        <p:nvPicPr>
          <p:cNvPr id="12" name="Picture 11"/>
          <p:cNvPicPr>
            <a:picLocks noChangeAspect="1"/>
          </p:cNvPicPr>
          <p:nvPr/>
        </p:nvPicPr>
        <p:blipFill>
          <a:blip r:embed="rId3"/>
          <a:stretch>
            <a:fillRect/>
          </a:stretch>
        </p:blipFill>
        <p:spPr>
          <a:xfrm>
            <a:off x="1492830" y="7195070"/>
            <a:ext cx="5960915" cy="3235390"/>
          </a:xfrm>
          <a:prstGeom prst="rect">
            <a:avLst/>
          </a:prstGeom>
        </p:spPr>
      </p:pic>
    </p:spTree>
    <p:extLst>
      <p:ext uri="{BB962C8B-B14F-4D97-AF65-F5344CB8AC3E}">
        <p14:creationId xmlns:p14="http://schemas.microsoft.com/office/powerpoint/2010/main" val="371961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60D8C8-2D93-124C-B9D1-4854532D1D02}"/>
              </a:ext>
            </a:extLst>
          </p:cNvPr>
          <p:cNvSpPr/>
          <p:nvPr/>
        </p:nvSpPr>
        <p:spPr>
          <a:xfrm>
            <a:off x="1508760" y="1375227"/>
            <a:ext cx="5867400" cy="830997"/>
          </a:xfrm>
          <a:prstGeom prst="rect">
            <a:avLst/>
          </a:prstGeom>
        </p:spPr>
        <p:txBody>
          <a:bodyPr wrap="square">
            <a:spAutoFit/>
          </a:bodyPr>
          <a:lstStyle/>
          <a:p>
            <a:pPr algn="just"/>
            <a:r>
              <a:rPr lang="tr-TR" sz="1200" dirty="0" smtClean="0">
                <a:solidFill>
                  <a:schemeClr val="tx1">
                    <a:lumMod val="65000"/>
                    <a:lumOff val="35000"/>
                  </a:schemeClr>
                </a:solidFill>
                <a:latin typeface="Arial" panose="020B0604020202020204" pitchFamily="34" charset="0"/>
                <a:cs typeface="Arial" panose="020B0604020202020204" pitchFamily="34" charset="0"/>
              </a:rPr>
              <a:t>Sırbistan dış ticaretinin %13-14’ünü Almanya ile gerçekleştirmektedir. İhracatında Bosna Hersek, İtalya, Macaristan ve Romanya’nın Sırbistan ihracatındaki payı %23,5 seviyesindedir. Çin, İtalya, Rusya ile Türkiye; Sırbistan’ın ithalatının %28,8’ini oluşturmaktadır. </a:t>
            </a:r>
          </a:p>
        </p:txBody>
      </p:sp>
      <p:sp>
        <p:nvSpPr>
          <p:cNvPr id="6" name="TextBox 5">
            <a:extLst>
              <a:ext uri="{FF2B5EF4-FFF2-40B4-BE49-F238E27FC236}">
                <a16:creationId xmlns:a16="http://schemas.microsoft.com/office/drawing/2014/main" id="{7B34E18E-A35F-4747-A429-8B51C32DC3F2}"/>
              </a:ext>
            </a:extLst>
          </p:cNvPr>
          <p:cNvSpPr txBox="1"/>
          <p:nvPr/>
        </p:nvSpPr>
        <p:spPr>
          <a:xfrm>
            <a:off x="815062" y="640453"/>
            <a:ext cx="5887295" cy="276999"/>
          </a:xfrm>
          <a:prstGeom prst="rect">
            <a:avLst/>
          </a:prstGeom>
          <a:noFill/>
        </p:spPr>
        <p:txBody>
          <a:bodyPr wrap="square" rtlCol="0">
            <a:spAutoFit/>
          </a:bodyPr>
          <a:lstStyle/>
          <a:p>
            <a:pPr algn="ctr"/>
            <a:r>
              <a:rPr lang="tr-TR" sz="1200" b="1" dirty="0">
                <a:solidFill>
                  <a:srgbClr val="4B6F9E"/>
                </a:solidFill>
                <a:latin typeface="Arial" panose="020B0604020202020204" pitchFamily="34" charset="0"/>
                <a:cs typeface="Arial" panose="020B0604020202020204" pitchFamily="34" charset="0"/>
              </a:rPr>
              <a:t>SIRBİSTAN BİLGİ NOTU</a:t>
            </a:r>
          </a:p>
        </p:txBody>
      </p:sp>
      <p:sp>
        <p:nvSpPr>
          <p:cNvPr id="11" name="Rectangle 10">
            <a:extLst>
              <a:ext uri="{FF2B5EF4-FFF2-40B4-BE49-F238E27FC236}">
                <a16:creationId xmlns:a16="http://schemas.microsoft.com/office/drawing/2014/main" id="{5960D8C8-2D93-124C-B9D1-4854532D1D02}"/>
              </a:ext>
            </a:extLst>
          </p:cNvPr>
          <p:cNvSpPr/>
          <p:nvPr/>
        </p:nvSpPr>
        <p:spPr>
          <a:xfrm>
            <a:off x="1508760" y="5931771"/>
            <a:ext cx="5867400" cy="461665"/>
          </a:xfrm>
          <a:prstGeom prst="rect">
            <a:avLst/>
          </a:prstGeom>
        </p:spPr>
        <p:txBody>
          <a:bodyPr wrap="square">
            <a:spAutoFit/>
          </a:bodyPr>
          <a:lstStyle/>
          <a:p>
            <a:pPr algn="just"/>
            <a:r>
              <a:rPr lang="tr-TR" sz="1200" dirty="0" smtClean="0">
                <a:solidFill>
                  <a:schemeClr val="tx1">
                    <a:lumMod val="65000"/>
                    <a:lumOff val="35000"/>
                  </a:schemeClr>
                </a:solidFill>
                <a:latin typeface="Arial" panose="020B0604020202020204" pitchFamily="34" charset="0"/>
                <a:cs typeface="Arial" panose="020B0604020202020204" pitchFamily="34" charset="0"/>
              </a:rPr>
              <a:t>Sırbistan ithalatında Türkiye’nin payı 2015 yılında %3,2 iken 2021 yılında %5’e kadar yükselmiş, 2022 yılında %5,3 seviyesinde gerçekleşmiştir. </a:t>
            </a:r>
          </a:p>
        </p:txBody>
      </p:sp>
      <p:pic>
        <p:nvPicPr>
          <p:cNvPr id="12" name="Picture 11"/>
          <p:cNvPicPr>
            <a:picLocks noChangeAspect="1"/>
          </p:cNvPicPr>
          <p:nvPr/>
        </p:nvPicPr>
        <p:blipFill>
          <a:blip r:embed="rId2"/>
          <a:stretch>
            <a:fillRect/>
          </a:stretch>
        </p:blipFill>
        <p:spPr>
          <a:xfrm>
            <a:off x="1508760" y="6610076"/>
            <a:ext cx="5867400" cy="3575588"/>
          </a:xfrm>
          <a:prstGeom prst="rect">
            <a:avLst/>
          </a:prstGeom>
        </p:spPr>
      </p:pic>
      <p:pic>
        <p:nvPicPr>
          <p:cNvPr id="15" name="Picture 14"/>
          <p:cNvPicPr>
            <a:picLocks noChangeAspect="1"/>
          </p:cNvPicPr>
          <p:nvPr/>
        </p:nvPicPr>
        <p:blipFill>
          <a:blip r:embed="rId3"/>
          <a:stretch>
            <a:fillRect/>
          </a:stretch>
        </p:blipFill>
        <p:spPr>
          <a:xfrm>
            <a:off x="1508760" y="2335630"/>
            <a:ext cx="5867400" cy="3466735"/>
          </a:xfrm>
          <a:prstGeom prst="rect">
            <a:avLst/>
          </a:prstGeom>
        </p:spPr>
      </p:pic>
    </p:spTree>
    <p:extLst>
      <p:ext uri="{BB962C8B-B14F-4D97-AF65-F5344CB8AC3E}">
        <p14:creationId xmlns:p14="http://schemas.microsoft.com/office/powerpoint/2010/main" val="362321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60D8C8-2D93-124C-B9D1-4854532D1D02}"/>
              </a:ext>
            </a:extLst>
          </p:cNvPr>
          <p:cNvSpPr/>
          <p:nvPr/>
        </p:nvSpPr>
        <p:spPr>
          <a:xfrm>
            <a:off x="1685589" y="1723871"/>
            <a:ext cx="5474177" cy="1384995"/>
          </a:xfrm>
          <a:prstGeom prst="rect">
            <a:avLst/>
          </a:prstGeom>
        </p:spPr>
        <p:txBody>
          <a:bodyPr wrap="square">
            <a:spAutoFit/>
          </a:bodyPr>
          <a:lstStyle/>
          <a:p>
            <a:pPr algn="just"/>
            <a:r>
              <a:rPr lang="tr-TR" sz="1200" dirty="0" smtClean="0">
                <a:solidFill>
                  <a:schemeClr val="tx1">
                    <a:lumMod val="65000"/>
                    <a:lumOff val="35000"/>
                  </a:schemeClr>
                </a:solidFill>
                <a:latin typeface="Arial" panose="020B0604020202020204" pitchFamily="34" charset="0"/>
                <a:cs typeface="Arial" panose="020B0604020202020204" pitchFamily="34" charset="0"/>
              </a:rPr>
              <a:t>Türkiye, Sırbistan ile ticaretinde net ihracatçıdır. 2014 ile 2017 yılları arasında ortalama 230 milyon USD dış ticaret fazlası veren Türkiye, 2018 ile 2020 yılları arasında ortalama 540 milyon USD, 2021 ile 2023 arasında ise ortalama 1 milyar USD dış ticaret fazlası vermiştir. İki ülke arasındaki dış ticaret hacmi 2017 yılında 1 milyar USD barajını aşmış, 2022 yılında ise 2,3 milyar USD seviyesine yükselmiştir. 2023 yılında dış ticaret hacmi bir önceki yıla göre %5,3’lük düşüş yaşayarak 2,2 milyar USD olmuştur. </a:t>
            </a:r>
            <a:endParaRPr lang="tr-TR"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34E18E-A35F-4747-A429-8B51C32DC3F2}"/>
              </a:ext>
            </a:extLst>
          </p:cNvPr>
          <p:cNvSpPr txBox="1"/>
          <p:nvPr/>
        </p:nvSpPr>
        <p:spPr>
          <a:xfrm>
            <a:off x="815062" y="640453"/>
            <a:ext cx="5887295" cy="276999"/>
          </a:xfrm>
          <a:prstGeom prst="rect">
            <a:avLst/>
          </a:prstGeom>
          <a:noFill/>
        </p:spPr>
        <p:txBody>
          <a:bodyPr wrap="square" rtlCol="0">
            <a:spAutoFit/>
          </a:bodyPr>
          <a:lstStyle/>
          <a:p>
            <a:pPr algn="ctr"/>
            <a:r>
              <a:rPr lang="tr-TR" sz="1200" b="1" dirty="0">
                <a:solidFill>
                  <a:srgbClr val="4B6F9E"/>
                </a:solidFill>
                <a:latin typeface="Arial" panose="020B0604020202020204" pitchFamily="34" charset="0"/>
                <a:cs typeface="Arial" panose="020B0604020202020204" pitchFamily="34" charset="0"/>
              </a:rPr>
              <a:t>SIRBİSTAN BİLGİ NOTU</a:t>
            </a:r>
          </a:p>
        </p:txBody>
      </p:sp>
      <p:sp>
        <p:nvSpPr>
          <p:cNvPr id="4" name="Rectangle 3">
            <a:extLst>
              <a:ext uri="{FF2B5EF4-FFF2-40B4-BE49-F238E27FC236}">
                <a16:creationId xmlns:a16="http://schemas.microsoft.com/office/drawing/2014/main" id="{CBC6AF17-4D54-A54C-BB98-724B44A2970B}"/>
              </a:ext>
            </a:extLst>
          </p:cNvPr>
          <p:cNvSpPr/>
          <p:nvPr/>
        </p:nvSpPr>
        <p:spPr>
          <a:xfrm>
            <a:off x="1685589" y="1303740"/>
            <a:ext cx="4769073" cy="415498"/>
          </a:xfrm>
          <a:prstGeom prst="rect">
            <a:avLst/>
          </a:prstGeom>
        </p:spPr>
        <p:txBody>
          <a:bodyPr wrap="square">
            <a:spAutoFit/>
          </a:bodyPr>
          <a:lstStyle/>
          <a:p>
            <a:r>
              <a:rPr lang="tr-TR" sz="2100" b="1" dirty="0" smtClean="0">
                <a:solidFill>
                  <a:srgbClr val="4B6F9E"/>
                </a:solidFill>
                <a:latin typeface="Arial" panose="020B0604020202020204" pitchFamily="34" charset="0"/>
                <a:cs typeface="Arial" panose="020B0604020202020204" pitchFamily="34" charset="0"/>
              </a:rPr>
              <a:t>4. TÜRKİYE İLE DIŞ TİCARET</a:t>
            </a:r>
            <a:endParaRPr lang="tr-TR" sz="2100" dirty="0">
              <a:solidFill>
                <a:srgbClr val="4B6F9E"/>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700577" y="3156052"/>
            <a:ext cx="5444200" cy="2712955"/>
          </a:xfrm>
          <a:prstGeom prst="rect">
            <a:avLst/>
          </a:prstGeom>
        </p:spPr>
      </p:pic>
      <p:sp>
        <p:nvSpPr>
          <p:cNvPr id="7" name="Rectangle 6">
            <a:extLst>
              <a:ext uri="{FF2B5EF4-FFF2-40B4-BE49-F238E27FC236}">
                <a16:creationId xmlns:a16="http://schemas.microsoft.com/office/drawing/2014/main" id="{5960D8C8-2D93-124C-B9D1-4854532D1D02}"/>
              </a:ext>
            </a:extLst>
          </p:cNvPr>
          <p:cNvSpPr/>
          <p:nvPr/>
        </p:nvSpPr>
        <p:spPr>
          <a:xfrm>
            <a:off x="1700577" y="5916193"/>
            <a:ext cx="5459189" cy="830997"/>
          </a:xfrm>
          <a:prstGeom prst="rect">
            <a:avLst/>
          </a:prstGeom>
        </p:spPr>
        <p:txBody>
          <a:bodyPr wrap="square">
            <a:spAutoFit/>
          </a:bodyPr>
          <a:lstStyle/>
          <a:p>
            <a:pPr algn="just"/>
            <a:r>
              <a:rPr lang="tr-TR" sz="1200" dirty="0" smtClean="0">
                <a:solidFill>
                  <a:schemeClr val="tx1">
                    <a:lumMod val="65000"/>
                    <a:lumOff val="35000"/>
                  </a:schemeClr>
                </a:solidFill>
                <a:latin typeface="Arial" panose="020B0604020202020204" pitchFamily="34" charset="0"/>
                <a:cs typeface="Arial" panose="020B0604020202020204" pitchFamily="34" charset="0"/>
              </a:rPr>
              <a:t>Demir çelik, makinalar, plastikler, otomotiv, demir çelikten eşya ve elektrikli cihazlar sektörleri Türkiye’nin Sırbistan’a ihracatının yükseldiği sektörler olurken Türkiye’nin Sırbistan’dan ithalatında makinalar ve kauçuk sektörleri öne çıkmaktadır. </a:t>
            </a:r>
            <a:endParaRPr lang="tr-TR" sz="12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700577" y="7403086"/>
            <a:ext cx="5474177" cy="2918862"/>
          </a:xfrm>
          <a:prstGeom prst="rect">
            <a:avLst/>
          </a:prstGeom>
        </p:spPr>
      </p:pic>
    </p:spTree>
    <p:extLst>
      <p:ext uri="{BB962C8B-B14F-4D97-AF65-F5344CB8AC3E}">
        <p14:creationId xmlns:p14="http://schemas.microsoft.com/office/powerpoint/2010/main" val="836244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9400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3918</TotalTime>
  <Words>1052</Words>
  <Application>Microsoft Office PowerPoint</Application>
  <PresentationFormat>Custom</PresentationFormat>
  <Paragraphs>88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sedat tekfidan</dc:creator>
  <cp:lastModifiedBy>Buket Erdat</cp:lastModifiedBy>
  <cp:revision>1022</cp:revision>
  <dcterms:created xsi:type="dcterms:W3CDTF">2022-01-28T09:17:12Z</dcterms:created>
  <dcterms:modified xsi:type="dcterms:W3CDTF">2024-02-06T14:03:07Z</dcterms:modified>
</cp:coreProperties>
</file>