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6"/>
  </p:notesMasterIdLst>
  <p:sldIdLst>
    <p:sldId id="536" r:id="rId2"/>
    <p:sldId id="535" r:id="rId3"/>
    <p:sldId id="538" r:id="rId4"/>
    <p:sldId id="328" r:id="rId5"/>
  </p:sldIdLst>
  <p:sldSz cx="9144000" cy="6858000" type="screen4x3"/>
  <p:notesSz cx="6858000" cy="9144000"/>
  <p:defaultTextStyle>
    <a:defPPr>
      <a:defRPr lang="tr-T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ema Uygulanmış Stil 1 - Vurgu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113A9D2-9D6B-4929-AA2D-F23B5EE8CBE7}" styleName="Tema Uygulanmış Stil 2 - Vurgu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940675A-B579-460E-94D1-54222C63F5DA}" styleName="Stil Yok, Tablo Kılavuz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43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55C4FE2A-FED3-4813-8908-DA1AFF2CD0B7}" type="datetimeFigureOut">
              <a:rPr lang="tr-TR"/>
              <a:pPr>
                <a:defRPr/>
              </a:pPr>
              <a:t>01.04.2015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tr-TR" noProof="0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noProof="0" smtClean="0"/>
              <a:t>Asıl metin stillerini düzenlemek için tıklatın</a:t>
            </a:r>
          </a:p>
          <a:p>
            <a:pPr lvl="1"/>
            <a:r>
              <a:rPr lang="tr-TR" noProof="0" smtClean="0"/>
              <a:t>İkinci düzey</a:t>
            </a:r>
          </a:p>
          <a:p>
            <a:pPr lvl="2"/>
            <a:r>
              <a:rPr lang="tr-TR" noProof="0" smtClean="0"/>
              <a:t>Üçüncü düzey</a:t>
            </a:r>
          </a:p>
          <a:p>
            <a:pPr lvl="3"/>
            <a:r>
              <a:rPr lang="tr-TR" noProof="0" smtClean="0"/>
              <a:t>Dördüncü düzey</a:t>
            </a:r>
          </a:p>
          <a:p>
            <a:pPr lvl="4"/>
            <a:r>
              <a:rPr lang="tr-TR" noProof="0" smtClean="0"/>
              <a:t>Beşinci düzey</a:t>
            </a:r>
            <a:endParaRPr lang="tr-TR" noProof="0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4B75CAF0-25EE-4287-99F8-C629291689AF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6371145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209" name="Slayt Görüntüsü Yer Tutucusu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2210" name="Not Yer Tutucusu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smtClean="0"/>
          </a:p>
        </p:txBody>
      </p:sp>
      <p:sp>
        <p:nvSpPr>
          <p:cNvPr id="99331" name="Slayt Numarası Yer Tutucus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115DA2D-7B66-491D-8B32-111300D62AE3}" type="slidenum">
              <a:rPr lang="tr-TR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tr-TR"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FCCEBC-5DF8-44D2-8C9A-6EFC15C5D6A6}" type="datetime1">
              <a:rPr lang="tr-TR"/>
              <a:pPr>
                <a:defRPr/>
              </a:pPr>
              <a:t>01.04.2015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80BFCB-8395-42DE-B7B5-28C3AA19EAC8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7AC3C2-5409-4539-AEB2-500602D10152}" type="datetime1">
              <a:rPr lang="tr-TR"/>
              <a:pPr>
                <a:defRPr/>
              </a:pPr>
              <a:t>01.04.2015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B29471-0679-41E9-8914-758953871719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809548-7B3C-4F18-B61B-821717CD7530}" type="datetime1">
              <a:rPr lang="tr-TR"/>
              <a:pPr>
                <a:defRPr/>
              </a:pPr>
              <a:t>01.04.2015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4A549F-95B9-4751-9697-70AE4B8A1031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D2DE84-6178-4E91-B209-5EEB410D72F3}" type="datetime1">
              <a:rPr lang="tr-TR"/>
              <a:pPr>
                <a:defRPr/>
              </a:pPr>
              <a:t>01.04.2015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44A46B-BEBC-4AEB-8403-F6EA435E186E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6046CA-AA22-4D5A-ADF9-EDE9068A663F}" type="datetime1">
              <a:rPr lang="tr-TR"/>
              <a:pPr>
                <a:defRPr/>
              </a:pPr>
              <a:t>01.04.2015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7E1507-B39A-46BB-ABFD-6B9E0EA0F4DC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3DF015-46C0-4E74-89D9-1F6A9B8EA7CF}" type="datetime1">
              <a:rPr lang="tr-TR"/>
              <a:pPr>
                <a:defRPr/>
              </a:pPr>
              <a:t>01.04.2015</a:t>
            </a:fld>
            <a:endParaRPr lang="tr-TR"/>
          </a:p>
        </p:txBody>
      </p:sp>
      <p:sp>
        <p:nvSpPr>
          <p:cNvPr id="6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281C7F-4D24-4A02-9E4D-ACE64804AEE6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F7C510-F88F-4795-931C-B22239206D6D}" type="datetime1">
              <a:rPr lang="tr-TR"/>
              <a:pPr>
                <a:defRPr/>
              </a:pPr>
              <a:t>01.04.2015</a:t>
            </a:fld>
            <a:endParaRPr lang="tr-TR"/>
          </a:p>
        </p:txBody>
      </p:sp>
      <p:sp>
        <p:nvSpPr>
          <p:cNvPr id="8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9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05C48D-C650-4677-A898-D5E439C38BF9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D72AC5-FEC6-4FF1-83CF-F163FBA2AADE}" type="datetime1">
              <a:rPr lang="tr-TR"/>
              <a:pPr>
                <a:defRPr/>
              </a:pPr>
              <a:t>01.04.2015</a:t>
            </a:fld>
            <a:endParaRPr lang="tr-TR"/>
          </a:p>
        </p:txBody>
      </p:sp>
      <p:sp>
        <p:nvSpPr>
          <p:cNvPr id="4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F76CED-8893-4ED8-9457-DAF401266CEE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9D4DA8-14D2-43C8-AA1A-B490DB849086}" type="datetime1">
              <a:rPr lang="tr-TR"/>
              <a:pPr>
                <a:defRPr/>
              </a:pPr>
              <a:t>01.04.2015</a:t>
            </a:fld>
            <a:endParaRPr lang="tr-TR"/>
          </a:p>
        </p:txBody>
      </p:sp>
      <p:sp>
        <p:nvSpPr>
          <p:cNvPr id="3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12E730-53A5-4960-B2F8-D231A3AF43BF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61CED7-2A36-4338-9A0C-1A25E5B6DD5B}" type="datetime1">
              <a:rPr lang="tr-TR"/>
              <a:pPr>
                <a:defRPr/>
              </a:pPr>
              <a:t>01.04.2015</a:t>
            </a:fld>
            <a:endParaRPr lang="tr-TR"/>
          </a:p>
        </p:txBody>
      </p:sp>
      <p:sp>
        <p:nvSpPr>
          <p:cNvPr id="6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B3FDCA-E958-495C-9D08-23395B85129F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C3CAEA-2393-43E2-844A-15DE938134F5}" type="datetime1">
              <a:rPr lang="tr-TR"/>
              <a:pPr>
                <a:defRPr/>
              </a:pPr>
              <a:t>01.04.2015</a:t>
            </a:fld>
            <a:endParaRPr lang="tr-TR"/>
          </a:p>
        </p:txBody>
      </p:sp>
      <p:sp>
        <p:nvSpPr>
          <p:cNvPr id="6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FD4A58-0D39-4CCC-BAAA-242C26E55F0D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Başlık Yer Tutucusu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başlık stili için tıklatın</a:t>
            </a:r>
          </a:p>
        </p:txBody>
      </p:sp>
      <p:sp>
        <p:nvSpPr>
          <p:cNvPr id="1027" name="2 Metin Yer Tutucusu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C19B2B9-A10F-4BD7-8176-FD8D84A05C5B}" type="datetime1">
              <a:rPr lang="tr-TR"/>
              <a:pPr>
                <a:defRPr/>
              </a:pPr>
              <a:t>01.04.2015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E8CEAFE-C97D-4072-B377-C617CF809CEE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dmh.gov.tr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http://www.ydmh.gov.tr/images/banner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03" y="-27384"/>
            <a:ext cx="9141397" cy="1061398"/>
          </a:xfrm>
          <a:prstGeom prst="rect">
            <a:avLst/>
          </a:prstGeom>
          <a:noFill/>
        </p:spPr>
      </p:pic>
      <p:sp>
        <p:nvSpPr>
          <p:cNvPr id="9" name="1 Başlık"/>
          <p:cNvSpPr>
            <a:spLocks/>
          </p:cNvSpPr>
          <p:nvPr/>
        </p:nvSpPr>
        <p:spPr bwMode="auto">
          <a:xfrm>
            <a:off x="1214438" y="1268760"/>
            <a:ext cx="6769100" cy="863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tr-TR" sz="2200" b="1" i="1" dirty="0" smtClean="0">
                <a:solidFill>
                  <a:srgbClr val="C00000"/>
                </a:solidFill>
                <a:latin typeface="Calibri" pitchFamily="34" charset="0"/>
              </a:rPr>
              <a:t>Teknik Müşavirlik Sektörünün Desteklenmesi </a:t>
            </a:r>
          </a:p>
          <a:p>
            <a:pPr algn="ctr"/>
            <a:r>
              <a:rPr lang="tr-TR" sz="2200" b="1" i="1" dirty="0" smtClean="0">
                <a:solidFill>
                  <a:srgbClr val="C00000"/>
                </a:solidFill>
                <a:latin typeface="Calibri" pitchFamily="34" charset="0"/>
              </a:rPr>
              <a:t>2014/10 sayılı Karar</a:t>
            </a:r>
          </a:p>
        </p:txBody>
      </p:sp>
      <p:sp>
        <p:nvSpPr>
          <p:cNvPr id="10" name="6 İçerik Yer Tutucusu"/>
          <p:cNvSpPr>
            <a:spLocks/>
          </p:cNvSpPr>
          <p:nvPr/>
        </p:nvSpPr>
        <p:spPr bwMode="auto">
          <a:xfrm>
            <a:off x="91057" y="1844824"/>
            <a:ext cx="8964488" cy="1757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lnSpc>
                <a:spcPct val="90000"/>
              </a:lnSpc>
              <a:spcBef>
                <a:spcPct val="20000"/>
              </a:spcBef>
              <a:buClr>
                <a:schemeClr val="accent1"/>
              </a:buClr>
              <a:buSzPct val="100000"/>
              <a:buFont typeface="Arial" charset="0"/>
              <a:buNone/>
            </a:pPr>
            <a:endParaRPr lang="tr-TR" sz="2600" b="1" dirty="0" smtClean="0">
              <a:solidFill>
                <a:schemeClr val="tx2"/>
              </a:solidFill>
              <a:latin typeface="Franklin Gothic Book" pitchFamily="34" charset="0"/>
            </a:endParaRPr>
          </a:p>
          <a:p>
            <a:pPr lvl="0" algn="ctr"/>
            <a:endParaRPr lang="tr-TR" b="1" dirty="0" smtClean="0">
              <a:solidFill>
                <a:schemeClr val="tx2"/>
              </a:solidFill>
              <a:latin typeface="Calibri" pitchFamily="34" charset="0"/>
            </a:endParaRPr>
          </a:p>
          <a:p>
            <a:pPr lvl="0" algn="ctr"/>
            <a:endParaRPr lang="tr-TR" b="1" dirty="0">
              <a:solidFill>
                <a:schemeClr val="tx2"/>
              </a:solidFill>
              <a:latin typeface="Calibri" pitchFamily="34" charset="0"/>
            </a:endParaRPr>
          </a:p>
          <a:p>
            <a:pPr lvl="0" algn="ctr"/>
            <a:r>
              <a:rPr lang="tr-TR" sz="2200" b="1" dirty="0" smtClean="0">
                <a:solidFill>
                  <a:schemeClr val="tx2"/>
                </a:solidFill>
                <a:latin typeface="Calibri" pitchFamily="34" charset="0"/>
              </a:rPr>
              <a:t>Kapsamlı </a:t>
            </a:r>
            <a:r>
              <a:rPr lang="tr-TR" sz="2200" b="1" dirty="0">
                <a:solidFill>
                  <a:schemeClr val="tx2"/>
                </a:solidFill>
                <a:latin typeface="Calibri" pitchFamily="34" charset="0"/>
              </a:rPr>
              <a:t>müteahhitlik projelerinin </a:t>
            </a:r>
            <a:r>
              <a:rPr lang="tr-TR" sz="2200" b="1" dirty="0" smtClean="0">
                <a:solidFill>
                  <a:schemeClr val="tx2"/>
                </a:solidFill>
                <a:latin typeface="Calibri" pitchFamily="34" charset="0"/>
              </a:rPr>
              <a:t>yurtdışında üstlenilmesi; projelerin teknik </a:t>
            </a:r>
            <a:r>
              <a:rPr lang="tr-TR" sz="2200" b="1" dirty="0">
                <a:solidFill>
                  <a:schemeClr val="tx2"/>
                </a:solidFill>
                <a:latin typeface="Calibri" pitchFamily="34" charset="0"/>
              </a:rPr>
              <a:t>şartnamesinin hazırlanmasına, hatta </a:t>
            </a:r>
            <a:r>
              <a:rPr lang="tr-TR" sz="2200" b="1" dirty="0" smtClean="0">
                <a:solidFill>
                  <a:schemeClr val="tx2"/>
                </a:solidFill>
                <a:latin typeface="Calibri" pitchFamily="34" charset="0"/>
              </a:rPr>
              <a:t>dizaynlarına bağlı</a:t>
            </a:r>
          </a:p>
          <a:p>
            <a:pPr lvl="0" algn="ctr"/>
            <a:endParaRPr lang="tr-TR" sz="2200" b="1" dirty="0" smtClean="0">
              <a:solidFill>
                <a:schemeClr val="tx2"/>
              </a:solidFill>
              <a:latin typeface="Calibri" pitchFamily="34" charset="0"/>
            </a:endParaRPr>
          </a:p>
          <a:p>
            <a:pPr lvl="0" algn="ctr"/>
            <a:endParaRPr lang="tr-TR" sz="2200" b="1" dirty="0">
              <a:solidFill>
                <a:schemeClr val="tx2"/>
              </a:solidFill>
              <a:latin typeface="Calibri" pitchFamily="34" charset="0"/>
            </a:endParaRPr>
          </a:p>
          <a:p>
            <a:pPr lvl="0" algn="ctr">
              <a:buFontTx/>
              <a:buChar char="-"/>
            </a:pPr>
            <a:r>
              <a:rPr lang="tr-TR" sz="2200" b="1" dirty="0" smtClean="0">
                <a:solidFill>
                  <a:srgbClr val="C00000"/>
                </a:solidFill>
                <a:latin typeface="Calibri" pitchFamily="34" charset="0"/>
              </a:rPr>
              <a:t>Teknik </a:t>
            </a:r>
            <a:r>
              <a:rPr lang="tr-TR" sz="2200" b="1" dirty="0">
                <a:solidFill>
                  <a:srgbClr val="C00000"/>
                </a:solidFill>
                <a:latin typeface="Calibri" pitchFamily="34" charset="0"/>
              </a:rPr>
              <a:t>Müşavirlik </a:t>
            </a:r>
            <a:r>
              <a:rPr lang="tr-TR" sz="2200" b="1" dirty="0" smtClean="0">
                <a:solidFill>
                  <a:srgbClr val="C00000"/>
                </a:solidFill>
                <a:latin typeface="Calibri" pitchFamily="34" charset="0"/>
              </a:rPr>
              <a:t>Sektörünün Güçlendirilmesi –</a:t>
            </a:r>
          </a:p>
          <a:p>
            <a:pPr algn="ctr"/>
            <a:endParaRPr lang="tr-TR" sz="2200" b="1" dirty="0" smtClean="0">
              <a:solidFill>
                <a:schemeClr val="tx2"/>
              </a:solidFill>
              <a:latin typeface="Calibri" pitchFamily="34" charset="0"/>
            </a:endParaRPr>
          </a:p>
          <a:p>
            <a:pPr lvl="0" algn="ctr"/>
            <a:r>
              <a:rPr lang="tr-TR" sz="3400" b="1" u="sng" dirty="0" smtClean="0">
                <a:solidFill>
                  <a:srgbClr val="C00000"/>
                </a:solidFill>
                <a:latin typeface="Calibri" pitchFamily="34" charset="0"/>
              </a:rPr>
              <a:t>2014/10 sayılı Karar</a:t>
            </a:r>
            <a:endParaRPr lang="tr-TR" sz="3400" b="1" u="sng" dirty="0">
              <a:solidFill>
                <a:srgbClr val="C00000"/>
              </a:solidFill>
              <a:latin typeface="Calibri" pitchFamily="34" charset="0"/>
            </a:endParaRPr>
          </a:p>
          <a:p>
            <a:pPr lvl="0" algn="ctr"/>
            <a:endParaRPr lang="tr-TR" sz="2400" b="1" dirty="0">
              <a:solidFill>
                <a:schemeClr val="tx2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8722307"/>
      </p:ext>
    </p:extLst>
  </p:cSld>
  <p:clrMapOvr>
    <a:masterClrMapping/>
  </p:clrMapOvr>
  <p:transition>
    <p:pull dir="r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3E8B6F-0D97-4914-B023-CB62BBBDDFA2}" type="slidenum">
              <a:rPr lang="tr-TR"/>
              <a:pPr>
                <a:defRPr/>
              </a:pPr>
              <a:t>2</a:t>
            </a:fld>
            <a:endParaRPr lang="tr-TR"/>
          </a:p>
        </p:txBody>
      </p:sp>
      <p:sp>
        <p:nvSpPr>
          <p:cNvPr id="4" name="Dikdörtgen 3"/>
          <p:cNvSpPr/>
          <p:nvPr/>
        </p:nvSpPr>
        <p:spPr>
          <a:xfrm>
            <a:off x="395288" y="2420938"/>
            <a:ext cx="8353425" cy="4524315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>
              <a:buFontTx/>
              <a:buAutoNum type="arabicParenR"/>
              <a:defRPr/>
            </a:pPr>
            <a:r>
              <a:rPr lang="tr-TR" b="1" dirty="0">
                <a:latin typeface="+mn-lt"/>
              </a:rPr>
              <a:t>Yurtdışı Ofis Desteği (%50)</a:t>
            </a:r>
            <a:endParaRPr lang="tr-TR" dirty="0">
              <a:latin typeface="+mn-lt"/>
            </a:endParaRPr>
          </a:p>
          <a:p>
            <a:pPr lvl="1">
              <a:defRPr/>
            </a:pPr>
            <a:r>
              <a:rPr lang="tr-TR" dirty="0">
                <a:latin typeface="+mn-lt"/>
              </a:rPr>
              <a:t>a. Kira Desteği (Yılda Azami 40,000 $)</a:t>
            </a:r>
          </a:p>
          <a:p>
            <a:pPr lvl="1">
              <a:defRPr/>
            </a:pPr>
            <a:r>
              <a:rPr lang="tr-TR" dirty="0">
                <a:latin typeface="+mn-lt"/>
              </a:rPr>
              <a:t>b. İstihdam Desteği  (2 çalışan - Yılda Azami 60.000 ve </a:t>
            </a:r>
            <a:r>
              <a:rPr lang="tr-TR" dirty="0" smtClean="0">
                <a:latin typeface="+mn-lt"/>
              </a:rPr>
              <a:t>36.000 </a:t>
            </a:r>
            <a:r>
              <a:rPr lang="tr-TR" dirty="0">
                <a:latin typeface="+mn-lt"/>
              </a:rPr>
              <a:t>$)</a:t>
            </a:r>
          </a:p>
          <a:p>
            <a:pPr lvl="1">
              <a:defRPr/>
            </a:pPr>
            <a:r>
              <a:rPr lang="tr-TR" dirty="0">
                <a:latin typeface="+mn-lt"/>
              </a:rPr>
              <a:t>c. Danışmanlık Desteği (Yılda Azami 30.000  $)</a:t>
            </a:r>
          </a:p>
          <a:p>
            <a:pPr>
              <a:defRPr/>
            </a:pPr>
            <a:r>
              <a:rPr lang="tr-TR" b="1" dirty="0">
                <a:latin typeface="+mn-lt"/>
              </a:rPr>
              <a:t>2) Reklam, Tanıtım ve Pazarlama Desteği (%50 – Yılda Azami 100.000 $) </a:t>
            </a:r>
            <a:r>
              <a:rPr lang="tr-TR" dirty="0">
                <a:latin typeface="+mn-lt"/>
              </a:rPr>
              <a:t/>
            </a:r>
            <a:br>
              <a:rPr lang="tr-TR" dirty="0">
                <a:latin typeface="+mn-lt"/>
              </a:rPr>
            </a:br>
            <a:r>
              <a:rPr lang="tr-TR" b="1" dirty="0">
                <a:latin typeface="+mn-lt"/>
              </a:rPr>
              <a:t>3) Pazar Araştırması Desteği (%70 </a:t>
            </a:r>
            <a:r>
              <a:rPr lang="tr-TR" b="1" dirty="0" smtClean="0">
                <a:latin typeface="+mn-lt"/>
              </a:rPr>
              <a:t>– Organizasyon Başına Azami 5.000 </a:t>
            </a:r>
            <a:r>
              <a:rPr lang="tr-TR" b="1" dirty="0">
                <a:latin typeface="+mn-lt"/>
              </a:rPr>
              <a:t>$)</a:t>
            </a:r>
          </a:p>
          <a:p>
            <a:pPr>
              <a:defRPr/>
            </a:pPr>
            <a:r>
              <a:rPr lang="tr-TR" b="1" dirty="0">
                <a:latin typeface="+mn-lt"/>
              </a:rPr>
              <a:t>4) Fuar Katılımı Desteği (%50 - Organizasyon Başına Azami 15,000 $)</a:t>
            </a:r>
          </a:p>
          <a:p>
            <a:pPr>
              <a:defRPr/>
            </a:pPr>
            <a:r>
              <a:rPr lang="tr-TR" b="1" dirty="0">
                <a:latin typeface="+mn-lt"/>
              </a:rPr>
              <a:t>5)</a:t>
            </a:r>
            <a:r>
              <a:rPr lang="tr-TR" dirty="0">
                <a:latin typeface="+mn-lt"/>
              </a:rPr>
              <a:t> </a:t>
            </a:r>
            <a:r>
              <a:rPr lang="tr-TR" b="1" dirty="0">
                <a:latin typeface="+mn-lt"/>
              </a:rPr>
              <a:t>Seminer ve Konferans Katılımı Desteği (%50 - Organizasyon Başına Azami 5,000 $)</a:t>
            </a:r>
          </a:p>
          <a:p>
            <a:pPr>
              <a:defRPr/>
            </a:pPr>
            <a:r>
              <a:rPr lang="tr-TR" b="1" dirty="0">
                <a:latin typeface="+mn-lt"/>
              </a:rPr>
              <a:t>6)</a:t>
            </a:r>
            <a:r>
              <a:rPr lang="tr-TR" dirty="0">
                <a:latin typeface="+mn-lt"/>
              </a:rPr>
              <a:t> </a:t>
            </a:r>
            <a:r>
              <a:rPr lang="tr-TR" b="1" dirty="0" smtClean="0">
                <a:latin typeface="+mn-lt"/>
              </a:rPr>
              <a:t>Yurtdışı </a:t>
            </a:r>
            <a:r>
              <a:rPr lang="tr-TR" b="1" dirty="0">
                <a:latin typeface="+mn-lt"/>
              </a:rPr>
              <a:t>Eğitim Desteği (%50 </a:t>
            </a:r>
            <a:r>
              <a:rPr lang="tr-TR" b="1" dirty="0" smtClean="0">
                <a:latin typeface="+mn-lt"/>
              </a:rPr>
              <a:t>– Yılda Azami 50.000 </a:t>
            </a:r>
            <a:r>
              <a:rPr lang="tr-TR" b="1" dirty="0">
                <a:latin typeface="+mn-lt"/>
              </a:rPr>
              <a:t>$)</a:t>
            </a:r>
          </a:p>
          <a:p>
            <a:pPr>
              <a:defRPr/>
            </a:pPr>
            <a:r>
              <a:rPr lang="tr-TR" b="1" dirty="0" smtClean="0">
                <a:latin typeface="+mn-lt"/>
              </a:rPr>
              <a:t>7)</a:t>
            </a:r>
            <a:r>
              <a:rPr lang="tr-TR" dirty="0" smtClean="0">
                <a:latin typeface="+mn-lt"/>
              </a:rPr>
              <a:t> </a:t>
            </a:r>
            <a:r>
              <a:rPr lang="tr-TR" b="1" dirty="0" smtClean="0">
                <a:latin typeface="+mn-lt"/>
              </a:rPr>
              <a:t>U. Mesleki Yarışmalara Katılım </a:t>
            </a:r>
            <a:r>
              <a:rPr lang="tr-TR" b="1" dirty="0">
                <a:latin typeface="+mn-lt"/>
              </a:rPr>
              <a:t>Desteği (%50 – Organizasyon Başına Azami 10.000 $) </a:t>
            </a:r>
            <a:endParaRPr lang="tr-TR" b="1" dirty="0" smtClean="0">
              <a:latin typeface="+mn-lt"/>
            </a:endParaRPr>
          </a:p>
          <a:p>
            <a:pPr>
              <a:defRPr/>
            </a:pPr>
            <a:r>
              <a:rPr lang="tr-TR" b="1" dirty="0" smtClean="0">
                <a:latin typeface="+mn-lt"/>
              </a:rPr>
              <a:t>8) Proje </a:t>
            </a:r>
            <a:r>
              <a:rPr lang="tr-TR" b="1" dirty="0">
                <a:latin typeface="+mn-lt"/>
              </a:rPr>
              <a:t>Desteği </a:t>
            </a:r>
            <a:r>
              <a:rPr lang="tr-TR" b="1" dirty="0" smtClean="0">
                <a:latin typeface="+mn-lt"/>
              </a:rPr>
              <a:t>(%20 -%7.5 </a:t>
            </a:r>
            <a:r>
              <a:rPr lang="tr-TR" b="1" dirty="0">
                <a:latin typeface="+mn-lt"/>
              </a:rPr>
              <a:t>– </a:t>
            </a:r>
            <a:r>
              <a:rPr lang="tr-TR" b="1" dirty="0" smtClean="0">
                <a:latin typeface="+mn-lt"/>
              </a:rPr>
              <a:t>Proje Başına </a:t>
            </a:r>
            <a:r>
              <a:rPr lang="tr-TR" b="1" dirty="0">
                <a:latin typeface="+mn-lt"/>
              </a:rPr>
              <a:t>Azami </a:t>
            </a:r>
            <a:r>
              <a:rPr lang="tr-TR" b="1" dirty="0" smtClean="0">
                <a:latin typeface="+mn-lt"/>
              </a:rPr>
              <a:t>1.000.000 </a:t>
            </a:r>
            <a:r>
              <a:rPr lang="tr-TR" b="1" dirty="0">
                <a:latin typeface="+mn-lt"/>
              </a:rPr>
              <a:t>$) </a:t>
            </a:r>
            <a:endParaRPr lang="tr-TR" b="1" dirty="0" smtClean="0">
              <a:latin typeface="+mn-lt"/>
            </a:endParaRPr>
          </a:p>
          <a:p>
            <a:pPr>
              <a:defRPr/>
            </a:pPr>
            <a:r>
              <a:rPr lang="tr-TR" b="1" dirty="0" smtClean="0">
                <a:latin typeface="+mn-lt"/>
              </a:rPr>
              <a:t>9) Yazılım Desteği (%50– </a:t>
            </a:r>
            <a:r>
              <a:rPr lang="tr-TR" b="1" dirty="0">
                <a:latin typeface="+mn-lt"/>
              </a:rPr>
              <a:t>Yılda Azami </a:t>
            </a:r>
            <a:r>
              <a:rPr lang="tr-TR" b="1" dirty="0" smtClean="0">
                <a:latin typeface="+mn-lt"/>
              </a:rPr>
              <a:t>50.000 $)</a:t>
            </a:r>
          </a:p>
          <a:p>
            <a:pPr>
              <a:defRPr/>
            </a:pPr>
            <a:r>
              <a:rPr lang="tr-TR" b="1" dirty="0" smtClean="0">
                <a:latin typeface="+mn-lt"/>
              </a:rPr>
              <a:t>10) Mesleki Sorumluluk Sigortası Desteği (%50</a:t>
            </a:r>
            <a:r>
              <a:rPr lang="tr-TR" b="1" dirty="0">
                <a:latin typeface="+mn-lt"/>
              </a:rPr>
              <a:t> – Yılda Azami 50.000 $)</a:t>
            </a:r>
          </a:p>
          <a:p>
            <a:pPr>
              <a:defRPr/>
            </a:pPr>
            <a:endParaRPr lang="tr-TR" b="1" dirty="0">
              <a:latin typeface="+mn-lt"/>
            </a:endParaRPr>
          </a:p>
          <a:p>
            <a:pPr>
              <a:defRPr/>
            </a:pPr>
            <a:r>
              <a:rPr lang="tr-TR" dirty="0">
                <a:latin typeface="+mn-lt"/>
              </a:rPr>
              <a:t/>
            </a:r>
            <a:br>
              <a:rPr lang="tr-TR" dirty="0">
                <a:latin typeface="+mn-lt"/>
              </a:rPr>
            </a:br>
            <a:endParaRPr lang="tr-TR" b="1" dirty="0">
              <a:latin typeface="+mn-lt"/>
            </a:endParaRPr>
          </a:p>
        </p:txBody>
      </p:sp>
      <p:sp>
        <p:nvSpPr>
          <p:cNvPr id="216068" name="Dikdörtgen 4"/>
          <p:cNvSpPr>
            <a:spLocks noChangeArrowheads="1"/>
          </p:cNvSpPr>
          <p:nvPr/>
        </p:nvSpPr>
        <p:spPr bwMode="auto">
          <a:xfrm>
            <a:off x="566738" y="4941888"/>
            <a:ext cx="8047037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/>
              <a:t/>
            </a:r>
            <a:br>
              <a:rPr lang="tr-TR"/>
            </a:br>
            <a:endParaRPr lang="tr-TR"/>
          </a:p>
        </p:txBody>
      </p:sp>
      <p:sp>
        <p:nvSpPr>
          <p:cNvPr id="216069" name="Başlık 1"/>
          <p:cNvSpPr txBox="1">
            <a:spLocks/>
          </p:cNvSpPr>
          <p:nvPr/>
        </p:nvSpPr>
        <p:spPr bwMode="auto">
          <a:xfrm>
            <a:off x="457200" y="1174750"/>
            <a:ext cx="8229600" cy="1030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tr-TR" sz="2000" b="1" dirty="0" smtClean="0">
                <a:solidFill>
                  <a:srgbClr val="C00000"/>
                </a:solidFill>
                <a:latin typeface="Calibri" pitchFamily="34" charset="0"/>
              </a:rPr>
              <a:t>Teknik </a:t>
            </a:r>
            <a:r>
              <a:rPr lang="tr-TR" sz="2000" b="1" dirty="0">
                <a:solidFill>
                  <a:srgbClr val="C00000"/>
                </a:solidFill>
                <a:latin typeface="Calibri" pitchFamily="34" charset="0"/>
              </a:rPr>
              <a:t>Müşavirlik Hizmetlerine Sağlanan Devlet Yardımları – </a:t>
            </a:r>
            <a:r>
              <a:rPr lang="tr-TR" sz="2000" b="1" dirty="0" smtClean="0">
                <a:solidFill>
                  <a:srgbClr val="C00000"/>
                </a:solidFill>
                <a:latin typeface="Calibri" pitchFamily="34" charset="0"/>
              </a:rPr>
              <a:t>2014/10 </a:t>
            </a:r>
            <a:r>
              <a:rPr lang="tr-TR" sz="2000" b="1">
                <a:solidFill>
                  <a:srgbClr val="C00000"/>
                </a:solidFill>
                <a:latin typeface="Calibri" pitchFamily="34" charset="0"/>
              </a:rPr>
              <a:t>Sayılı </a:t>
            </a:r>
            <a:r>
              <a:rPr lang="tr-TR" sz="2000" b="1" smtClean="0">
                <a:solidFill>
                  <a:srgbClr val="C00000"/>
                </a:solidFill>
                <a:latin typeface="Calibri" pitchFamily="34" charset="0"/>
              </a:rPr>
              <a:t>Karar </a:t>
            </a:r>
            <a:r>
              <a:rPr lang="tr-TR" sz="2000" b="1" dirty="0" smtClean="0">
                <a:solidFill>
                  <a:srgbClr val="C00000"/>
                </a:solidFill>
                <a:latin typeface="Calibri" pitchFamily="34" charset="0"/>
              </a:rPr>
              <a:t>– TEKNİK MÜŞAVİRLİK ŞİRKETLERİ</a:t>
            </a:r>
            <a:endParaRPr lang="tr-TR" sz="2000" b="1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216070" name="Dikdörtgen 6"/>
          <p:cNvSpPr>
            <a:spLocks noChangeArrowheads="1"/>
          </p:cNvSpPr>
          <p:nvPr/>
        </p:nvSpPr>
        <p:spPr bwMode="auto">
          <a:xfrm>
            <a:off x="2166938" y="6372225"/>
            <a:ext cx="475773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tr-TR">
                <a:solidFill>
                  <a:srgbClr val="C00000"/>
                </a:solidFill>
                <a:latin typeface="Calibri" pitchFamily="34" charset="0"/>
              </a:rPr>
              <a:t>Yurtdışı Müteahhitlik ve Teknik Müşavirlik Dairesi</a:t>
            </a:r>
          </a:p>
        </p:txBody>
      </p:sp>
      <p:pic>
        <p:nvPicPr>
          <p:cNvPr id="8" name="Picture 2" descr="http://www.ydmh.gov.tr/images/banner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03" y="-27384"/>
            <a:ext cx="9141397" cy="106139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3E8B6F-0D97-4914-B023-CB62BBBDDFA2}" type="slidenum">
              <a:rPr lang="tr-TR"/>
              <a:pPr>
                <a:defRPr/>
              </a:pPr>
              <a:t>3</a:t>
            </a:fld>
            <a:endParaRPr lang="tr-TR" dirty="0"/>
          </a:p>
        </p:txBody>
      </p:sp>
      <p:sp>
        <p:nvSpPr>
          <p:cNvPr id="4" name="Dikdörtgen 3"/>
          <p:cNvSpPr/>
          <p:nvPr/>
        </p:nvSpPr>
        <p:spPr>
          <a:xfrm>
            <a:off x="395288" y="2420938"/>
            <a:ext cx="8353425" cy="3693319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>
              <a:buFontTx/>
              <a:buAutoNum type="arabicParenR"/>
              <a:defRPr/>
            </a:pPr>
            <a:r>
              <a:rPr lang="tr-TR" b="1" dirty="0" smtClean="0">
                <a:latin typeface="+mn-lt"/>
              </a:rPr>
              <a:t>İmza </a:t>
            </a:r>
            <a:r>
              <a:rPr lang="tr-TR" b="1" dirty="0">
                <a:latin typeface="+mn-lt"/>
              </a:rPr>
              <a:t>sirkülerinde tatbiki imzası bulunan kişiye ait, şirketi temsil ve ilzama ilişkin yetki belgesi,</a:t>
            </a:r>
          </a:p>
          <a:p>
            <a:pPr marL="342900" indent="-342900">
              <a:buFontTx/>
              <a:buAutoNum type="arabicParenR"/>
              <a:defRPr/>
            </a:pPr>
            <a:r>
              <a:rPr lang="tr-TR" b="1" dirty="0" smtClean="0">
                <a:latin typeface="+mn-lt"/>
              </a:rPr>
              <a:t>Ticaret </a:t>
            </a:r>
            <a:r>
              <a:rPr lang="tr-TR" b="1" dirty="0">
                <a:latin typeface="+mn-lt"/>
              </a:rPr>
              <a:t>sicili gazetesi örneği (Şirket kuruluşu, unvan/konu/ortaklık yapısı vb. değişiklikler, son sermaye yapısını gösteren),</a:t>
            </a:r>
          </a:p>
          <a:p>
            <a:pPr marL="342900" indent="-342900">
              <a:buFontTx/>
              <a:buAutoNum type="arabicParenR"/>
              <a:defRPr/>
            </a:pPr>
            <a:r>
              <a:rPr lang="tr-TR" b="1" dirty="0" smtClean="0">
                <a:latin typeface="+mn-lt"/>
              </a:rPr>
              <a:t>İlgili </a:t>
            </a:r>
            <a:r>
              <a:rPr lang="tr-TR" b="1" dirty="0">
                <a:latin typeface="+mn-lt"/>
              </a:rPr>
              <a:t>ticaret odasından alınacak güncel “Faaliyet Belgesi” (aslı),</a:t>
            </a:r>
          </a:p>
          <a:p>
            <a:pPr marL="342900" indent="-342900">
              <a:buFontTx/>
              <a:buAutoNum type="arabicParenR"/>
              <a:defRPr/>
            </a:pPr>
            <a:r>
              <a:rPr lang="tr-TR" b="1" dirty="0" smtClean="0">
                <a:latin typeface="+mn-lt"/>
              </a:rPr>
              <a:t>Şirket </a:t>
            </a:r>
            <a:r>
              <a:rPr lang="tr-TR" b="1" dirty="0">
                <a:latin typeface="+mn-lt"/>
              </a:rPr>
              <a:t>tanıtım bilgileri (Broşür/CD),</a:t>
            </a:r>
          </a:p>
          <a:p>
            <a:pPr marL="342900" indent="-342900">
              <a:buFontTx/>
              <a:buAutoNum type="arabicParenR"/>
              <a:defRPr/>
            </a:pPr>
            <a:r>
              <a:rPr lang="tr-TR" b="1" dirty="0" smtClean="0">
                <a:solidFill>
                  <a:srgbClr val="FF0000"/>
                </a:solidFill>
                <a:latin typeface="+mn-lt"/>
              </a:rPr>
              <a:t>Geriye </a:t>
            </a:r>
            <a:r>
              <a:rPr lang="tr-TR" b="1" dirty="0">
                <a:solidFill>
                  <a:srgbClr val="FF0000"/>
                </a:solidFill>
                <a:latin typeface="+mn-lt"/>
              </a:rPr>
              <a:t>dönük 2 (iki) yıllık ticari faaliyet gelirlerinin en az %51’ini teknik müşavirlik hizmet gelirlerinden elde edildiğini gösterir yeminli mali müşavirden alınacak belge,</a:t>
            </a:r>
          </a:p>
          <a:p>
            <a:pPr marL="342900" indent="-342900">
              <a:buFontTx/>
              <a:buAutoNum type="arabicParenR"/>
              <a:defRPr/>
            </a:pPr>
            <a:r>
              <a:rPr lang="tr-TR" b="1" dirty="0" smtClean="0">
                <a:solidFill>
                  <a:srgbClr val="FF0000"/>
                </a:solidFill>
                <a:latin typeface="+mn-lt"/>
              </a:rPr>
              <a:t>2 </a:t>
            </a:r>
            <a:r>
              <a:rPr lang="tr-TR" b="1" dirty="0">
                <a:solidFill>
                  <a:srgbClr val="FF0000"/>
                </a:solidFill>
                <a:latin typeface="+mn-lt"/>
              </a:rPr>
              <a:t>(iki) İş Bitirme Belgesi,</a:t>
            </a:r>
          </a:p>
          <a:p>
            <a:pPr marL="342900" indent="-342900">
              <a:buFontTx/>
              <a:buAutoNum type="arabicParenR"/>
              <a:defRPr/>
            </a:pPr>
            <a:r>
              <a:rPr lang="tr-TR" b="1" dirty="0">
                <a:latin typeface="+mn-lt"/>
              </a:rPr>
              <a:t>Taahhütname (EK-12</a:t>
            </a:r>
            <a:r>
              <a:rPr lang="tr-TR" b="1" dirty="0" smtClean="0">
                <a:latin typeface="+mn-lt"/>
              </a:rPr>
              <a:t>)</a:t>
            </a:r>
            <a:endParaRPr lang="tr-TR" b="1" dirty="0">
              <a:latin typeface="+mn-lt"/>
            </a:endParaRPr>
          </a:p>
          <a:p>
            <a:pPr>
              <a:defRPr/>
            </a:pPr>
            <a:r>
              <a:rPr lang="tr-TR" dirty="0">
                <a:latin typeface="+mn-lt"/>
              </a:rPr>
              <a:t/>
            </a:r>
            <a:br>
              <a:rPr lang="tr-TR" dirty="0">
                <a:latin typeface="+mn-lt"/>
              </a:rPr>
            </a:br>
            <a:endParaRPr lang="tr-TR" b="1" dirty="0">
              <a:latin typeface="+mn-lt"/>
            </a:endParaRPr>
          </a:p>
        </p:txBody>
      </p:sp>
      <p:sp>
        <p:nvSpPr>
          <p:cNvPr id="216068" name="Dikdörtgen 4"/>
          <p:cNvSpPr>
            <a:spLocks noChangeArrowheads="1"/>
          </p:cNvSpPr>
          <p:nvPr/>
        </p:nvSpPr>
        <p:spPr bwMode="auto">
          <a:xfrm>
            <a:off x="566738" y="4941888"/>
            <a:ext cx="8047037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/>
              <a:t/>
            </a:r>
            <a:br>
              <a:rPr lang="tr-TR"/>
            </a:br>
            <a:endParaRPr lang="tr-TR"/>
          </a:p>
        </p:txBody>
      </p:sp>
      <p:sp>
        <p:nvSpPr>
          <p:cNvPr id="216069" name="Başlık 1"/>
          <p:cNvSpPr txBox="1">
            <a:spLocks/>
          </p:cNvSpPr>
          <p:nvPr/>
        </p:nvSpPr>
        <p:spPr bwMode="auto">
          <a:xfrm>
            <a:off x="457200" y="1174750"/>
            <a:ext cx="8229600" cy="1030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tr-TR" sz="2000" b="1" dirty="0" smtClean="0">
                <a:solidFill>
                  <a:srgbClr val="C00000"/>
                </a:solidFill>
                <a:latin typeface="Calibri" pitchFamily="34" charset="0"/>
              </a:rPr>
              <a:t>Destek Kapsamına Girebilmek İçin Gerekli Evraklar– 2014/10 </a:t>
            </a:r>
            <a:r>
              <a:rPr lang="tr-TR" sz="2000" b="1" dirty="0">
                <a:solidFill>
                  <a:srgbClr val="C00000"/>
                </a:solidFill>
                <a:latin typeface="Calibri" pitchFamily="34" charset="0"/>
              </a:rPr>
              <a:t>Sayılı </a:t>
            </a:r>
            <a:r>
              <a:rPr lang="tr-TR" sz="2000" b="1" dirty="0" smtClean="0">
                <a:solidFill>
                  <a:srgbClr val="C00000"/>
                </a:solidFill>
                <a:latin typeface="Calibri" pitchFamily="34" charset="0"/>
              </a:rPr>
              <a:t>Karar</a:t>
            </a:r>
            <a:endParaRPr lang="tr-TR" sz="2000" b="1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216070" name="Dikdörtgen 6"/>
          <p:cNvSpPr>
            <a:spLocks noChangeArrowheads="1"/>
          </p:cNvSpPr>
          <p:nvPr/>
        </p:nvSpPr>
        <p:spPr bwMode="auto">
          <a:xfrm>
            <a:off x="2166938" y="6372225"/>
            <a:ext cx="475773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tr-TR">
                <a:solidFill>
                  <a:srgbClr val="C00000"/>
                </a:solidFill>
                <a:latin typeface="Calibri" pitchFamily="34" charset="0"/>
              </a:rPr>
              <a:t>Yurtdışı Müteahhitlik ve Teknik Müşavirlik Dairesi</a:t>
            </a:r>
          </a:p>
        </p:txBody>
      </p:sp>
      <p:pic>
        <p:nvPicPr>
          <p:cNvPr id="8" name="Picture 2" descr="http://www.ydmh.gov.tr/images/banner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03" y="-27384"/>
            <a:ext cx="9141397" cy="106139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126252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185" name="Başlık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tr-TR" sz="3200" b="1" dirty="0" smtClean="0">
                <a:solidFill>
                  <a:srgbClr val="C00000"/>
                </a:solidFill>
                <a:hlinkClick r:id="rId3"/>
              </a:rPr>
              <a:t>www.ydmh.gov.tr</a:t>
            </a:r>
            <a:r>
              <a:rPr lang="tr-TR" sz="3200" b="1" dirty="0" smtClean="0">
                <a:solidFill>
                  <a:srgbClr val="C00000"/>
                </a:solidFill>
              </a:rPr>
              <a:t/>
            </a:r>
            <a:br>
              <a:rPr lang="tr-TR" sz="3200" b="1" dirty="0" smtClean="0">
                <a:solidFill>
                  <a:srgbClr val="C00000"/>
                </a:solidFill>
              </a:rPr>
            </a:br>
            <a:r>
              <a:rPr lang="tr-TR" sz="3200" b="1" dirty="0" smtClean="0">
                <a:solidFill>
                  <a:srgbClr val="C00000"/>
                </a:solidFill>
              </a:rPr>
              <a:t>ydmh@ekonomi.gov.tr</a:t>
            </a:r>
          </a:p>
        </p:txBody>
      </p:sp>
      <p:pic>
        <p:nvPicPr>
          <p:cNvPr id="5" name="Picture 2" descr="http://www.ydmh.gov.tr/images/banner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603" y="-27384"/>
            <a:ext cx="9141397" cy="106139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881</TotalTime>
  <Words>214</Words>
  <Application>Microsoft Office PowerPoint</Application>
  <PresentationFormat>Ekran Gösterisi (4:3)</PresentationFormat>
  <Paragraphs>43</Paragraphs>
  <Slides>4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5" baseType="lpstr">
      <vt:lpstr>Ofis Teması</vt:lpstr>
      <vt:lpstr>PowerPoint Sunusu</vt:lpstr>
      <vt:lpstr>PowerPoint Sunusu</vt:lpstr>
      <vt:lpstr>PowerPoint Sunusu</vt:lpstr>
      <vt:lpstr>www.ydmh.gov.tr ydmh@ekonomi.gov.tr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Abdullah  OSKAY</dc:creator>
  <cp:lastModifiedBy>Sait SÖZÜMERT</cp:lastModifiedBy>
  <cp:revision>114</cp:revision>
  <dcterms:created xsi:type="dcterms:W3CDTF">2012-08-23T07:36:52Z</dcterms:created>
  <dcterms:modified xsi:type="dcterms:W3CDTF">2015-04-01T06:45:57Z</dcterms:modified>
</cp:coreProperties>
</file>